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1"/>
  </p:notesMasterIdLst>
  <p:handoutMasterIdLst>
    <p:handoutMasterId r:id="rId102"/>
  </p:handoutMasterIdLst>
  <p:sldIdLst>
    <p:sldId id="256" r:id="rId2"/>
    <p:sldId id="322" r:id="rId3"/>
    <p:sldId id="323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482" r:id="rId17"/>
    <p:sldId id="336" r:id="rId18"/>
    <p:sldId id="483" r:id="rId19"/>
    <p:sldId id="484" r:id="rId20"/>
    <p:sldId id="338" r:id="rId21"/>
    <p:sldId id="340" r:id="rId22"/>
    <p:sldId id="341" r:id="rId23"/>
    <p:sldId id="342" r:id="rId24"/>
    <p:sldId id="344" r:id="rId25"/>
    <p:sldId id="345" r:id="rId26"/>
    <p:sldId id="485" r:id="rId27"/>
    <p:sldId id="486" r:id="rId28"/>
    <p:sldId id="346" r:id="rId29"/>
    <p:sldId id="347" r:id="rId30"/>
    <p:sldId id="349" r:id="rId31"/>
    <p:sldId id="350" r:id="rId32"/>
    <p:sldId id="351" r:id="rId33"/>
    <p:sldId id="355" r:id="rId34"/>
    <p:sldId id="356" r:id="rId35"/>
    <p:sldId id="357" r:id="rId36"/>
    <p:sldId id="447" r:id="rId37"/>
    <p:sldId id="487" r:id="rId38"/>
    <p:sldId id="488" r:id="rId39"/>
    <p:sldId id="489" r:id="rId40"/>
    <p:sldId id="354" r:id="rId41"/>
    <p:sldId id="358" r:id="rId42"/>
    <p:sldId id="359" r:id="rId43"/>
    <p:sldId id="360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494" r:id="rId52"/>
    <p:sldId id="369" r:id="rId53"/>
    <p:sldId id="495" r:id="rId54"/>
    <p:sldId id="368" r:id="rId55"/>
    <p:sldId id="491" r:id="rId56"/>
    <p:sldId id="370" r:id="rId57"/>
    <p:sldId id="371" r:id="rId58"/>
    <p:sldId id="374" r:id="rId59"/>
    <p:sldId id="375" r:id="rId60"/>
    <p:sldId id="376" r:id="rId61"/>
    <p:sldId id="380" r:id="rId62"/>
    <p:sldId id="381" r:id="rId63"/>
    <p:sldId id="377" r:id="rId64"/>
    <p:sldId id="492" r:id="rId65"/>
    <p:sldId id="378" r:id="rId66"/>
    <p:sldId id="379" r:id="rId67"/>
    <p:sldId id="382" r:id="rId68"/>
    <p:sldId id="383" r:id="rId69"/>
    <p:sldId id="384" r:id="rId70"/>
    <p:sldId id="385" r:id="rId71"/>
    <p:sldId id="493" r:id="rId72"/>
    <p:sldId id="386" r:id="rId73"/>
    <p:sldId id="387" r:id="rId74"/>
    <p:sldId id="388" r:id="rId75"/>
    <p:sldId id="496" r:id="rId76"/>
    <p:sldId id="497" r:id="rId77"/>
    <p:sldId id="498" r:id="rId78"/>
    <p:sldId id="389" r:id="rId79"/>
    <p:sldId id="390" r:id="rId80"/>
    <p:sldId id="391" r:id="rId81"/>
    <p:sldId id="392" r:id="rId82"/>
    <p:sldId id="395" r:id="rId83"/>
    <p:sldId id="448" r:id="rId84"/>
    <p:sldId id="449" r:id="rId85"/>
    <p:sldId id="450" r:id="rId86"/>
    <p:sldId id="455" r:id="rId87"/>
    <p:sldId id="451" r:id="rId88"/>
    <p:sldId id="452" r:id="rId89"/>
    <p:sldId id="453" r:id="rId90"/>
    <p:sldId id="454" r:id="rId91"/>
    <p:sldId id="456" r:id="rId92"/>
    <p:sldId id="457" r:id="rId93"/>
    <p:sldId id="458" r:id="rId94"/>
    <p:sldId id="459" r:id="rId95"/>
    <p:sldId id="460" r:id="rId96"/>
    <p:sldId id="461" r:id="rId97"/>
    <p:sldId id="462" r:id="rId98"/>
    <p:sldId id="463" r:id="rId99"/>
    <p:sldId id="464" r:id="rId10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AD1"/>
    <a:srgbClr val="67D8E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>
      <p:cViewPr>
        <p:scale>
          <a:sx n="66" d="100"/>
          <a:sy n="66" d="100"/>
        </p:scale>
        <p:origin x="-10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980"/>
    </p:cViewPr>
  </p:sorterViewPr>
  <p:notesViewPr>
    <p:cSldViewPr>
      <p:cViewPr varScale="1">
        <p:scale>
          <a:sx n="55" d="100"/>
          <a:sy n="55" d="100"/>
        </p:scale>
        <p:origin x="-1806" y="-102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8CD20C-979E-43BC-AD23-D9A4587F61FC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539544-D99B-4158-94D7-B08351602E9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131D1DF-B185-45A3-A0CD-8530132454F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D5C1446-FF9A-4D66-9F2B-458776E6EA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C1446-FF9A-4D66-9F2B-458776E6EAE0}" type="slidenum">
              <a:rPr lang="en-US" smtClean="0"/>
              <a:pPr/>
              <a:t>99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FCFC1A-FFCD-4E04-AE46-C5C309EAA473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7200" dirty="0" smtClean="0">
                <a:solidFill>
                  <a:srgbClr val="67D8EF"/>
                </a:solidFill>
                <a:latin typeface="Agency FB" pitchFamily="34" charset="0"/>
              </a:rPr>
              <a:t>The Hear</a:t>
            </a:r>
            <a:r>
              <a:rPr lang="en-US" sz="7200" dirty="0" smtClean="0">
                <a:solidFill>
                  <a:srgbClr val="67D8EF"/>
                </a:solidFill>
              </a:rPr>
              <a:t>t</a:t>
            </a:r>
            <a:br>
              <a:rPr lang="en-US" sz="7200" dirty="0" smtClean="0">
                <a:solidFill>
                  <a:srgbClr val="67D8EF"/>
                </a:solidFill>
              </a:rPr>
            </a:br>
            <a:r>
              <a:rPr lang="en-US" sz="3100" dirty="0" err="1" smtClean="0">
                <a:solidFill>
                  <a:srgbClr val="67D8EF"/>
                </a:solidFill>
              </a:rPr>
              <a:t>valvular</a:t>
            </a:r>
            <a:r>
              <a:rPr lang="en-US" sz="3100" dirty="0" smtClean="0">
                <a:solidFill>
                  <a:srgbClr val="67D8EF"/>
                </a:solidFill>
              </a:rPr>
              <a:t> heart diseases </a:t>
            </a:r>
            <a:br>
              <a:rPr lang="en-US" sz="3100" dirty="0" smtClean="0">
                <a:solidFill>
                  <a:srgbClr val="67D8EF"/>
                </a:solidFill>
              </a:rPr>
            </a:br>
            <a:r>
              <a:rPr lang="en-US" sz="3100" dirty="0" err="1" smtClean="0">
                <a:solidFill>
                  <a:srgbClr val="67D8EF"/>
                </a:solidFill>
              </a:rPr>
              <a:t>cardiomyopathies</a:t>
            </a:r>
            <a:r>
              <a:rPr lang="en-US" sz="3100" dirty="0" smtClean="0">
                <a:solidFill>
                  <a:srgbClr val="67D8EF"/>
                </a:solidFill>
              </a:rPr>
              <a:t/>
            </a:r>
            <a:br>
              <a:rPr lang="en-US" sz="3100" dirty="0" smtClean="0">
                <a:solidFill>
                  <a:srgbClr val="67D8EF"/>
                </a:solidFill>
              </a:rPr>
            </a:br>
            <a:r>
              <a:rPr lang="en-US" sz="3100" dirty="0" err="1" smtClean="0">
                <a:solidFill>
                  <a:srgbClr val="67D8EF"/>
                </a:solidFill>
              </a:rPr>
              <a:t>myocarditis</a:t>
            </a:r>
            <a:r>
              <a:rPr lang="en-US" sz="3100" dirty="0" smtClean="0">
                <a:solidFill>
                  <a:srgbClr val="67D8EF"/>
                </a:solidFill>
              </a:rPr>
              <a:t/>
            </a:r>
            <a:br>
              <a:rPr lang="en-US" sz="3100" dirty="0" smtClean="0">
                <a:solidFill>
                  <a:srgbClr val="67D8EF"/>
                </a:solidFill>
              </a:rPr>
            </a:br>
            <a:r>
              <a:rPr lang="en-US" sz="3100" dirty="0" err="1" smtClean="0">
                <a:solidFill>
                  <a:srgbClr val="67D8EF"/>
                </a:solidFill>
              </a:rPr>
              <a:t>pericarditis</a:t>
            </a:r>
            <a:r>
              <a:rPr lang="en-US" sz="3100" dirty="0" smtClean="0">
                <a:solidFill>
                  <a:srgbClr val="67D8EF"/>
                </a:solidFill>
              </a:rPr>
              <a:t> </a:t>
            </a:r>
            <a:endParaRPr lang="en-US" sz="3100" dirty="0">
              <a:solidFill>
                <a:srgbClr val="67D8E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By </a:t>
            </a:r>
          </a:p>
          <a:p>
            <a:r>
              <a:rPr lang="en-US" sz="3200" dirty="0" smtClean="0"/>
              <a:t>Dr. Farzana Islam </a:t>
            </a:r>
          </a:p>
          <a:p>
            <a:r>
              <a:rPr lang="en-US" sz="3200" dirty="0" smtClean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1026" name="Picture 2" descr="C:\Program Files\Microsoft Office\MEDIA\CAGCAT10\j0235241.wmf"/>
          <p:cNvPicPr>
            <a:picLocks noChangeAspect="1" noChangeArrowheads="1"/>
          </p:cNvPicPr>
          <p:nvPr/>
        </p:nvPicPr>
        <p:blipFill>
          <a:blip r:embed="rId2" cstate="print"/>
          <a:srcRect b="7337"/>
          <a:stretch>
            <a:fillRect/>
          </a:stretch>
        </p:blipFill>
        <p:spPr bwMode="auto">
          <a:xfrm>
            <a:off x="-152400" y="4495800"/>
            <a:ext cx="3346525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en-US" sz="4900" b="1" dirty="0" err="1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Myxomatous</a:t>
            </a:r>
            <a:r>
              <a:rPr lang="en-US" sz="49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 Mitral Valve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24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 </a:t>
            </a:r>
            <a:r>
              <a:rPr lang="en-US" sz="3200" dirty="0" err="1" smtClean="0"/>
              <a:t>myxomatous</a:t>
            </a:r>
            <a:r>
              <a:rPr lang="en-US" sz="3200" dirty="0" smtClean="0"/>
              <a:t> </a:t>
            </a:r>
            <a:r>
              <a:rPr lang="en-US" sz="3200" dirty="0" err="1" smtClean="0"/>
              <a:t>degeneation</a:t>
            </a:r>
            <a:r>
              <a:rPr lang="en-US" sz="3200" dirty="0" smtClean="0"/>
              <a:t> of the mitral valve, one or both mitral leaflets are “floppy” and </a:t>
            </a:r>
            <a:r>
              <a:rPr lang="en-US" sz="3200" dirty="0" err="1" smtClean="0"/>
              <a:t>prolapse</a:t>
            </a:r>
            <a:r>
              <a:rPr lang="en-US" sz="3200" dirty="0" smtClean="0"/>
              <a:t>.</a:t>
            </a:r>
          </a:p>
          <a:p>
            <a:r>
              <a:rPr lang="en-US" sz="3200" dirty="0" smtClean="0"/>
              <a:t>Mitral valve </a:t>
            </a:r>
            <a:r>
              <a:rPr lang="en-US" sz="3200" dirty="0" err="1" smtClean="0"/>
              <a:t>prolapse</a:t>
            </a:r>
            <a:r>
              <a:rPr lang="en-US" sz="3200" dirty="0" smtClean="0"/>
              <a:t>  affects 3% – 5% of adults in US. </a:t>
            </a:r>
          </a:p>
          <a:p>
            <a:r>
              <a:rPr lang="en-US" sz="3200" dirty="0" smtClean="0"/>
              <a:t>Women are affected 7 times more frequently than men.     </a:t>
            </a:r>
            <a:endParaRPr lang="en-US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382000" cy="51054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Morphology: </a:t>
            </a:r>
          </a:p>
          <a:p>
            <a:r>
              <a:rPr lang="en-US" sz="3200" dirty="0" err="1" smtClean="0"/>
              <a:t>Myxomatous</a:t>
            </a:r>
            <a:r>
              <a:rPr lang="en-US" sz="3200" dirty="0" smtClean="0"/>
              <a:t> degeneration of mitral valve is characterized by ballooning or </a:t>
            </a:r>
            <a:r>
              <a:rPr lang="en-US" sz="3200" dirty="0" err="1" smtClean="0"/>
              <a:t>prolapse</a:t>
            </a:r>
            <a:r>
              <a:rPr lang="en-US" sz="3200" dirty="0" smtClean="0"/>
              <a:t> of mitral leaflets. </a:t>
            </a:r>
          </a:p>
          <a:p>
            <a:r>
              <a:rPr lang="en-US" sz="3200" dirty="0" smtClean="0"/>
              <a:t>The affected leaflets are enlarged, redundant, thick &amp; rubbery. </a:t>
            </a:r>
          </a:p>
          <a:p>
            <a:r>
              <a:rPr lang="en-US" sz="3200" dirty="0" smtClean="0"/>
              <a:t>The </a:t>
            </a:r>
            <a:r>
              <a:rPr lang="en-US" sz="3200" dirty="0" err="1" smtClean="0"/>
              <a:t>tendinous</a:t>
            </a:r>
            <a:r>
              <a:rPr lang="en-US" sz="3200" dirty="0" smtClean="0"/>
              <a:t> cords – elongated, thinned &amp; occasionally ruptured.    </a:t>
            </a:r>
            <a:endParaRPr lang="en-US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Prolapse</a:t>
            </a:r>
            <a:r>
              <a:rPr lang="en-US" sz="2800" dirty="0" smtClean="0"/>
              <a:t> of posterior mitral leaflet into left atrium. </a:t>
            </a:r>
            <a:endParaRPr lang="en-US" sz="2800" dirty="0"/>
          </a:p>
        </p:txBody>
      </p:sp>
      <p:pic>
        <p:nvPicPr>
          <p:cNvPr id="4" name="Picture 3" descr="scan0006.jpg"/>
          <p:cNvPicPr>
            <a:picLocks noChangeAspect="1"/>
          </p:cNvPicPr>
          <p:nvPr/>
        </p:nvPicPr>
        <p:blipFill>
          <a:blip r:embed="rId2" cstate="print"/>
          <a:srcRect l="2757" t="5213" r="67540" b="43440"/>
          <a:stretch>
            <a:fillRect/>
          </a:stretch>
        </p:blipFill>
        <p:spPr>
          <a:xfrm>
            <a:off x="2438400" y="1356534"/>
            <a:ext cx="3886201" cy="532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Histological appearance: </a:t>
            </a:r>
          </a:p>
          <a:p>
            <a:r>
              <a:rPr lang="en-US" sz="3200" dirty="0" smtClean="0"/>
              <a:t>Thinning of </a:t>
            </a:r>
            <a:r>
              <a:rPr lang="en-US" sz="3200" dirty="0" err="1" smtClean="0"/>
              <a:t>fibrosa</a:t>
            </a:r>
            <a:r>
              <a:rPr lang="en-US" sz="3200" dirty="0" smtClean="0"/>
              <a:t> layer of the valve.</a:t>
            </a:r>
          </a:p>
          <a:p>
            <a:r>
              <a:rPr lang="en-US" sz="3200" dirty="0" smtClean="0"/>
              <a:t>Extension of middle </a:t>
            </a:r>
            <a:r>
              <a:rPr lang="en-US" sz="3200" dirty="0" err="1" smtClean="0"/>
              <a:t>spongiosa</a:t>
            </a:r>
            <a:r>
              <a:rPr lang="en-US" sz="3200" dirty="0" smtClean="0"/>
              <a:t> layer with increased deposition of </a:t>
            </a:r>
            <a:r>
              <a:rPr lang="en-US" sz="3200" dirty="0" err="1" smtClean="0"/>
              <a:t>mucoid</a:t>
            </a:r>
            <a:r>
              <a:rPr lang="en-US" sz="3200" dirty="0" smtClean="0"/>
              <a:t> material. </a:t>
            </a:r>
          </a:p>
          <a:p>
            <a:r>
              <a:rPr lang="en-US" sz="3200" u="sng" dirty="0" smtClean="0">
                <a:solidFill>
                  <a:srgbClr val="FF0000"/>
                </a:solidFill>
              </a:rPr>
              <a:t>Pathogenesis: </a:t>
            </a:r>
          </a:p>
          <a:p>
            <a:r>
              <a:rPr lang="en-US" sz="3200" dirty="0" smtClean="0"/>
              <a:t>Largely unknown,</a:t>
            </a:r>
          </a:p>
          <a:p>
            <a:r>
              <a:rPr lang="en-US" sz="3200" dirty="0" smtClean="0"/>
              <a:t>Underlying intrinsic defect of connective tissue either in its synthesis or remodeling.</a:t>
            </a:r>
          </a:p>
          <a:p>
            <a:r>
              <a:rPr lang="en-US" sz="3200" dirty="0" smtClean="0"/>
              <a:t>Common features of </a:t>
            </a:r>
            <a:r>
              <a:rPr lang="en-US" sz="3200" dirty="0" err="1" smtClean="0"/>
              <a:t>Marfan</a:t>
            </a:r>
            <a:r>
              <a:rPr lang="en-US" sz="3200" dirty="0" smtClean="0"/>
              <a:t> syndrome.    </a:t>
            </a:r>
            <a:endParaRPr lang="en-US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09600"/>
            <a:ext cx="8458200" cy="6019800"/>
          </a:xfrm>
        </p:spPr>
        <p:txBody>
          <a:bodyPr>
            <a:normAutofit fontScale="92500"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Clinical features: </a:t>
            </a:r>
          </a:p>
          <a:p>
            <a:r>
              <a:rPr lang="en-US" sz="3200" dirty="0" smtClean="0"/>
              <a:t>Most patients are asymptomatic. </a:t>
            </a:r>
          </a:p>
          <a:p>
            <a:r>
              <a:rPr lang="en-US" sz="3200" dirty="0" smtClean="0"/>
              <a:t>Symptoms include palpitation, </a:t>
            </a:r>
            <a:r>
              <a:rPr lang="en-US" sz="3200" dirty="0" err="1" smtClean="0"/>
              <a:t>dyspnea</a:t>
            </a:r>
            <a:r>
              <a:rPr lang="en-US" sz="3200" dirty="0" smtClean="0"/>
              <a:t> or atypical chest pain. </a:t>
            </a:r>
          </a:p>
          <a:p>
            <a:r>
              <a:rPr lang="en-US" sz="3200" dirty="0" smtClean="0"/>
              <a:t>Auscultation – </a:t>
            </a:r>
            <a:r>
              <a:rPr lang="en-US" sz="3200" dirty="0" err="1" smtClean="0"/>
              <a:t>midsystolic</a:t>
            </a:r>
            <a:r>
              <a:rPr lang="en-US" sz="3200" dirty="0" smtClean="0"/>
              <a:t> click with or without an associated </a:t>
            </a:r>
            <a:r>
              <a:rPr lang="en-US" sz="3200" dirty="0" err="1" smtClean="0"/>
              <a:t>regurgitant</a:t>
            </a:r>
            <a:r>
              <a:rPr lang="en-US" sz="3200" dirty="0" smtClean="0"/>
              <a:t> murmur. </a:t>
            </a:r>
          </a:p>
          <a:p>
            <a:r>
              <a:rPr lang="en-US" sz="3200" dirty="0" smtClean="0"/>
              <a:t>Complications include…</a:t>
            </a:r>
          </a:p>
          <a:p>
            <a:r>
              <a:rPr lang="en-US" sz="3200" dirty="0" smtClean="0"/>
              <a:t>Mitral regurgitation, </a:t>
            </a:r>
          </a:p>
          <a:p>
            <a:r>
              <a:rPr lang="en-US" sz="3200" dirty="0" smtClean="0"/>
              <a:t>CHF,</a:t>
            </a:r>
          </a:p>
          <a:p>
            <a:r>
              <a:rPr lang="en-US" sz="3200" dirty="0" smtClean="0"/>
              <a:t>Increased risk of infective </a:t>
            </a:r>
            <a:r>
              <a:rPr lang="en-US" sz="3200" dirty="0" err="1" smtClean="0"/>
              <a:t>endocarditis</a:t>
            </a:r>
            <a:r>
              <a:rPr lang="en-US" sz="3200" dirty="0" smtClean="0"/>
              <a:t>  &amp; SCD</a:t>
            </a:r>
          </a:p>
          <a:p>
            <a:r>
              <a:rPr lang="en-US" sz="3200" dirty="0" smtClean="0"/>
              <a:t>Embolism </a:t>
            </a:r>
            <a:r>
              <a:rPr lang="en-US" sz="3200" dirty="0" smtClean="0">
                <a:sym typeface="Wingdings" pitchFamily="2" charset="2"/>
              </a:rPr>
              <a:t> stroke or other systemic infarction </a:t>
            </a:r>
            <a:r>
              <a:rPr lang="en-US" sz="3200" dirty="0" smtClean="0"/>
              <a:t>         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37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Rheumatic </a:t>
            </a:r>
            <a:r>
              <a:rPr lang="en-US" sz="4900" b="1" dirty="0" err="1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Valvular</a:t>
            </a:r>
            <a:r>
              <a:rPr lang="en-US" sz="49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 Disease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382000" cy="5486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Rheumatic fever (RF) is an acute, immunologically mediated, multisystem inflammatory disease that occurs a few weeks after an episode of group A </a:t>
            </a:r>
            <a:r>
              <a:rPr lang="el-GR" sz="3200" dirty="0" smtClean="0"/>
              <a:t>β</a:t>
            </a:r>
            <a:r>
              <a:rPr lang="en-US" sz="3200" dirty="0" smtClean="0"/>
              <a:t>-hemolytic streptococcal infection. </a:t>
            </a:r>
          </a:p>
          <a:p>
            <a:r>
              <a:rPr lang="en-US" sz="3200" dirty="0" smtClean="0"/>
              <a:t>Rheumatic heart disease (RHD) is the cardiac manifestation of RF.</a:t>
            </a:r>
          </a:p>
          <a:p>
            <a:r>
              <a:rPr lang="en-US" sz="3200" dirty="0" smtClean="0"/>
              <a:t>Fibrotic mitral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Pathogenesis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r>
              <a:rPr lang="en-US" sz="3200" dirty="0" smtClean="0"/>
              <a:t>Antibodies directed against antigens of these microbes are cross-reactive with host antigens. </a:t>
            </a:r>
          </a:p>
          <a:p>
            <a:r>
              <a:rPr lang="en-US" sz="3200" dirty="0" smtClean="0"/>
              <a:t>Antibodies against M proteins of these organisms bind to proteins in the myocardium and cardiac valves </a:t>
            </a:r>
            <a:r>
              <a:rPr lang="en-US" sz="3200" dirty="0" smtClean="0">
                <a:sym typeface="Wingdings" pitchFamily="2" charset="2"/>
              </a:rPr>
              <a:t> activation of complement &amp; </a:t>
            </a:r>
            <a:r>
              <a:rPr lang="en-US" sz="3200" dirty="0" err="1" smtClean="0">
                <a:sym typeface="Wingdings" pitchFamily="2" charset="2"/>
              </a:rPr>
              <a:t>Fc</a:t>
            </a:r>
            <a:r>
              <a:rPr lang="en-US" sz="3200" dirty="0" smtClean="0">
                <a:sym typeface="Wingdings" pitchFamily="2" charset="2"/>
              </a:rPr>
              <a:t> receptor-bearing cells. </a:t>
            </a:r>
          </a:p>
          <a:p>
            <a:r>
              <a:rPr lang="en-US" sz="3200" dirty="0" smtClean="0">
                <a:sym typeface="Wingdings" pitchFamily="2" charset="2"/>
              </a:rPr>
              <a:t>Role of CD4+ cells.</a:t>
            </a:r>
          </a:p>
          <a:p>
            <a:r>
              <a:rPr lang="en-US" sz="3200" dirty="0" smtClean="0">
                <a:sym typeface="Wingdings" pitchFamily="2" charset="2"/>
              </a:rPr>
              <a:t>Genetic susceptibility.    </a:t>
            </a:r>
            <a:r>
              <a:rPr lang="en-US" sz="3200" dirty="0" smtClean="0"/>
              <a:t>   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610600" cy="5943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u="sng" dirty="0" smtClean="0">
                <a:solidFill>
                  <a:srgbClr val="FF0000"/>
                </a:solidFill>
              </a:rPr>
              <a:t>Morphology:</a:t>
            </a:r>
          </a:p>
          <a:p>
            <a:r>
              <a:rPr lang="en-US" sz="3200" u="sng" dirty="0" smtClean="0">
                <a:solidFill>
                  <a:srgbClr val="00B050"/>
                </a:solidFill>
              </a:rPr>
              <a:t>Acute RHD:</a:t>
            </a:r>
          </a:p>
          <a:p>
            <a:r>
              <a:rPr lang="en-US" sz="3200" dirty="0" err="1" smtClean="0">
                <a:solidFill>
                  <a:srgbClr val="050AD1"/>
                </a:solidFill>
              </a:rPr>
              <a:t>Aschoff</a:t>
            </a:r>
            <a:r>
              <a:rPr lang="en-US" sz="3200" dirty="0" smtClean="0">
                <a:solidFill>
                  <a:srgbClr val="050AD1"/>
                </a:solidFill>
              </a:rPr>
              <a:t> bodies </a:t>
            </a:r>
            <a:r>
              <a:rPr lang="en-US" sz="3200" dirty="0" smtClean="0"/>
              <a:t>– collections of lymphocytes, scattered plasma cells &amp; plump activated macrophages called </a:t>
            </a:r>
            <a:r>
              <a:rPr lang="en-US" sz="3200" dirty="0" err="1" smtClean="0"/>
              <a:t>Anitschkow</a:t>
            </a:r>
            <a:r>
              <a:rPr lang="en-US" sz="3200" dirty="0" smtClean="0"/>
              <a:t> cells. </a:t>
            </a:r>
          </a:p>
          <a:p>
            <a:r>
              <a:rPr lang="en-US" sz="3200" dirty="0" err="1" smtClean="0">
                <a:solidFill>
                  <a:srgbClr val="050AD1"/>
                </a:solidFill>
              </a:rPr>
              <a:t>Anitschkow</a:t>
            </a:r>
            <a:r>
              <a:rPr lang="en-US" sz="3200" dirty="0" smtClean="0">
                <a:solidFill>
                  <a:srgbClr val="050AD1"/>
                </a:solidFill>
              </a:rPr>
              <a:t> cells </a:t>
            </a:r>
            <a:r>
              <a:rPr lang="en-US" sz="3200" dirty="0" smtClean="0"/>
              <a:t>– abundant cytoplasm &amp; central nuclei with chromatin condensed to form a slender, wavy ribbon (caterpillar cells)  </a:t>
            </a:r>
          </a:p>
          <a:p>
            <a:r>
              <a:rPr lang="en-US" sz="3200" dirty="0" err="1" smtClean="0"/>
              <a:t>Aschoff</a:t>
            </a:r>
            <a:r>
              <a:rPr lang="en-US" sz="3200" dirty="0" smtClean="0"/>
              <a:t> bodies may be found in any of the 3 layers of heart – </a:t>
            </a:r>
            <a:r>
              <a:rPr lang="en-US" sz="3200" dirty="0" err="1" smtClean="0"/>
              <a:t>paricardium</a:t>
            </a:r>
            <a:r>
              <a:rPr lang="en-US" sz="3200" dirty="0" smtClean="0"/>
              <a:t>, myocardium or </a:t>
            </a:r>
            <a:r>
              <a:rPr lang="en-US" sz="3200" dirty="0" err="1" smtClean="0"/>
              <a:t>endocardium</a:t>
            </a:r>
            <a:r>
              <a:rPr lang="en-US" sz="3200" dirty="0" smtClean="0"/>
              <a:t>  including valves </a:t>
            </a:r>
            <a:r>
              <a:rPr lang="en-US" sz="3200" dirty="0" smtClean="0">
                <a:solidFill>
                  <a:srgbClr val="050AD1"/>
                </a:solidFill>
              </a:rPr>
              <a:t>(</a:t>
            </a:r>
            <a:r>
              <a:rPr lang="en-US" sz="3200" dirty="0" err="1" smtClean="0">
                <a:solidFill>
                  <a:srgbClr val="050AD1"/>
                </a:solidFill>
              </a:rPr>
              <a:t>pancarditis</a:t>
            </a:r>
            <a:r>
              <a:rPr lang="en-US" sz="3200" dirty="0" smtClean="0">
                <a:solidFill>
                  <a:srgbClr val="050AD1"/>
                </a:solidFill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715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pericardium shows a </a:t>
            </a:r>
            <a:r>
              <a:rPr lang="en-US" sz="3200" dirty="0" err="1" smtClean="0"/>
              <a:t>fibrinous</a:t>
            </a:r>
            <a:r>
              <a:rPr lang="en-US" sz="3200" dirty="0" smtClean="0"/>
              <a:t> or </a:t>
            </a:r>
            <a:r>
              <a:rPr lang="en-US" sz="3200" dirty="0" err="1" smtClean="0"/>
              <a:t>serofibrinous</a:t>
            </a:r>
            <a:r>
              <a:rPr lang="en-US" sz="3200" dirty="0" smtClean="0"/>
              <a:t> </a:t>
            </a:r>
            <a:r>
              <a:rPr lang="en-US" sz="3200" dirty="0" err="1" smtClean="0"/>
              <a:t>exudate</a:t>
            </a:r>
            <a:r>
              <a:rPr lang="en-US" sz="3200" dirty="0" smtClean="0"/>
              <a:t> (resolves without </a:t>
            </a:r>
            <a:r>
              <a:rPr lang="en-US" sz="3200" dirty="0" err="1" smtClean="0"/>
              <a:t>sequelae</a:t>
            </a:r>
            <a:r>
              <a:rPr lang="en-US" sz="3200" dirty="0" smtClean="0"/>
              <a:t>).  </a:t>
            </a:r>
          </a:p>
          <a:p>
            <a:pPr>
              <a:buNone/>
            </a:pPr>
            <a:r>
              <a:rPr lang="en-US" sz="3200" dirty="0" smtClean="0"/>
              <a:t>  </a:t>
            </a:r>
            <a:endParaRPr lang="en-US" sz="3200" dirty="0"/>
          </a:p>
        </p:txBody>
      </p:sp>
      <p:pic>
        <p:nvPicPr>
          <p:cNvPr id="4" name="Picture 3" descr="scan0008.jpg"/>
          <p:cNvPicPr>
            <a:picLocks noChangeAspect="1"/>
          </p:cNvPicPr>
          <p:nvPr/>
        </p:nvPicPr>
        <p:blipFill>
          <a:blip r:embed="rId2" cstate="print"/>
          <a:srcRect l="70296" t="62733" r="8270" b="5975"/>
          <a:stretch>
            <a:fillRect/>
          </a:stretch>
        </p:blipFill>
        <p:spPr>
          <a:xfrm>
            <a:off x="2793432" y="2009614"/>
            <a:ext cx="3302568" cy="44496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43200" y="243840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r>
              <a:rPr lang="en-US" sz="2800" dirty="0" smtClean="0"/>
              <a:t>Myocardial involvement – scattered </a:t>
            </a:r>
            <a:r>
              <a:rPr lang="en-US" sz="2800" dirty="0" err="1" smtClean="0"/>
              <a:t>Aschoff</a:t>
            </a:r>
            <a:r>
              <a:rPr lang="en-US" sz="2800" dirty="0" smtClean="0"/>
              <a:t> bodies within the interstitial connective tissue       </a:t>
            </a:r>
          </a:p>
          <a:p>
            <a:endParaRPr lang="en-US" dirty="0"/>
          </a:p>
        </p:txBody>
      </p:sp>
      <p:pic>
        <p:nvPicPr>
          <p:cNvPr id="4" name="Content Placeholder 3" descr="scan0007.jpg"/>
          <p:cNvPicPr>
            <a:picLocks noChangeAspect="1"/>
          </p:cNvPicPr>
          <p:nvPr/>
        </p:nvPicPr>
        <p:blipFill>
          <a:blip r:embed="rId2" cstate="print"/>
          <a:srcRect l="47336" t="2632" r="5694" b="68421"/>
          <a:stretch>
            <a:fillRect/>
          </a:stretch>
        </p:blipFill>
        <p:spPr>
          <a:xfrm>
            <a:off x="762000" y="1676401"/>
            <a:ext cx="7696200" cy="47520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VALVULAR HEART DISEASE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638800"/>
          </a:xfrm>
        </p:spPr>
        <p:txBody>
          <a:bodyPr>
            <a:normAutofit lnSpcReduction="10000"/>
          </a:bodyPr>
          <a:lstStyle/>
          <a:p>
            <a:r>
              <a:rPr lang="en-US" sz="2800" dirty="0" err="1" smtClean="0"/>
              <a:t>Valvular</a:t>
            </a:r>
            <a:r>
              <a:rPr lang="en-US" sz="2800" dirty="0" smtClean="0"/>
              <a:t> disease results in </a:t>
            </a:r>
            <a:r>
              <a:rPr lang="en-US" sz="2800" dirty="0" err="1" smtClean="0"/>
              <a:t>stenosis</a:t>
            </a:r>
            <a:r>
              <a:rPr lang="en-US" sz="2800" dirty="0" smtClean="0"/>
              <a:t> or insufficiency or both. </a:t>
            </a:r>
          </a:p>
          <a:p>
            <a:r>
              <a:rPr lang="en-US" sz="2800" dirty="0" err="1" smtClean="0">
                <a:solidFill>
                  <a:srgbClr val="FF0000"/>
                </a:solidFill>
              </a:rPr>
              <a:t>Stenosis</a:t>
            </a:r>
            <a:r>
              <a:rPr lang="en-US" sz="2800" dirty="0" smtClean="0"/>
              <a:t>  - failure of a valve to open completely, obstructing  forward flow – always a primary </a:t>
            </a:r>
            <a:r>
              <a:rPr lang="en-US" sz="2800" dirty="0" err="1" smtClean="0"/>
              <a:t>cuspal</a:t>
            </a:r>
            <a:r>
              <a:rPr lang="en-US" sz="2800" dirty="0" smtClean="0"/>
              <a:t> abnormality.  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Insufficiency</a:t>
            </a:r>
            <a:r>
              <a:rPr lang="en-US" sz="2800" dirty="0" smtClean="0"/>
              <a:t> results from failure of a valve  to close completely allowing reversed flow.</a:t>
            </a:r>
          </a:p>
          <a:p>
            <a:pPr>
              <a:buNone/>
            </a:pPr>
            <a:r>
              <a:rPr lang="en-US" sz="2800" dirty="0" smtClean="0"/>
              <a:t>	- Intrinsic disease of the valve cusps or </a:t>
            </a:r>
          </a:p>
          <a:p>
            <a:pPr>
              <a:buNone/>
            </a:pPr>
            <a:r>
              <a:rPr lang="en-US" sz="2800" dirty="0" smtClean="0"/>
              <a:t>	- Distortion of supporting structures. </a:t>
            </a:r>
          </a:p>
          <a:p>
            <a:pPr>
              <a:buNone/>
            </a:pPr>
            <a:r>
              <a:rPr lang="en-US" sz="2800" dirty="0" smtClean="0"/>
              <a:t>	- May appear acutely or chronically.  </a:t>
            </a:r>
          </a:p>
          <a:p>
            <a:r>
              <a:rPr lang="en-US" sz="2800" dirty="0" smtClean="0"/>
              <a:t>Abnormal flow through diseased valves </a:t>
            </a:r>
            <a:r>
              <a:rPr lang="en-US" sz="2800" dirty="0" smtClean="0">
                <a:sym typeface="Wingdings" pitchFamily="2" charset="2"/>
              </a:rPr>
              <a:t> murmurs.</a:t>
            </a:r>
            <a:endParaRPr lang="en-US" sz="2800" dirty="0" smtClean="0"/>
          </a:p>
          <a:p>
            <a:r>
              <a:rPr lang="en-US" sz="2800" dirty="0" smtClean="0"/>
              <a:t>Valve abnormalities – congenital or acquired.   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534400" cy="556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Valve involvement results in </a:t>
            </a:r>
            <a:r>
              <a:rPr lang="en-US" sz="2800" dirty="0" err="1" smtClean="0"/>
              <a:t>fibrinoid</a:t>
            </a:r>
            <a:r>
              <a:rPr lang="en-US" sz="2800" dirty="0" smtClean="0"/>
              <a:t> necrosis &amp; fibrin deposition along the lines of closure forming   1 – 2 mm vegetations (</a:t>
            </a:r>
            <a:r>
              <a:rPr lang="en-US" sz="2800" dirty="0" err="1" smtClean="0"/>
              <a:t>verrucae</a:t>
            </a:r>
            <a:r>
              <a:rPr lang="en-US" sz="2800" dirty="0" smtClean="0"/>
              <a:t>).    </a:t>
            </a:r>
          </a:p>
        </p:txBody>
      </p:sp>
      <p:pic>
        <p:nvPicPr>
          <p:cNvPr id="4" name="Picture 3" descr="scan0007.jpg"/>
          <p:cNvPicPr>
            <a:picLocks noChangeAspect="1"/>
          </p:cNvPicPr>
          <p:nvPr/>
        </p:nvPicPr>
        <p:blipFill>
          <a:blip r:embed="rId2" cstate="print"/>
          <a:srcRect l="1423" t="3947" r="52669" b="68421"/>
          <a:stretch>
            <a:fillRect/>
          </a:stretch>
        </p:blipFill>
        <p:spPr>
          <a:xfrm>
            <a:off x="2824837" y="2286000"/>
            <a:ext cx="6319164" cy="457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48000"/>
            <a:ext cx="3048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2400" dirty="0" smtClean="0"/>
              <a:t>Small vegetations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Fibrous thickening </a:t>
            </a:r>
          </a:p>
          <a:p>
            <a:r>
              <a:rPr lang="en-US" sz="2400" dirty="0" smtClean="0"/>
              <a:t>  &amp; fusion of </a:t>
            </a:r>
            <a:r>
              <a:rPr lang="en-US" sz="2400" dirty="0" err="1" smtClean="0"/>
              <a:t>chordae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  </a:t>
            </a:r>
            <a:r>
              <a:rPr lang="en-US" sz="2400" dirty="0" err="1" smtClean="0"/>
              <a:t>tendineae</a:t>
            </a:r>
            <a:r>
              <a:rPr lang="en-US" sz="2400" dirty="0" smtClean="0"/>
              <a:t>.     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7150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00B050"/>
                </a:solidFill>
              </a:rPr>
              <a:t>Chronic RHD:</a:t>
            </a:r>
          </a:p>
          <a:p>
            <a:r>
              <a:rPr lang="en-US" sz="3200" dirty="0" smtClean="0"/>
              <a:t>Chronic RHD is characterized by organization of acute inflammation &amp; subsequent scarring. </a:t>
            </a:r>
          </a:p>
          <a:p>
            <a:r>
              <a:rPr lang="en-US" sz="3200" dirty="0" err="1" smtClean="0"/>
              <a:t>Valvular</a:t>
            </a:r>
            <a:r>
              <a:rPr lang="en-US" sz="3200" dirty="0" smtClean="0"/>
              <a:t> changes – leaflet thickening, commissural fusion &amp; shortening, and  thickening &amp; fusion of </a:t>
            </a:r>
            <a:r>
              <a:rPr lang="en-US" sz="3200" dirty="0" err="1" smtClean="0"/>
              <a:t>chordae</a:t>
            </a:r>
            <a:r>
              <a:rPr lang="en-US" sz="3200" dirty="0" smtClean="0"/>
              <a:t> </a:t>
            </a:r>
            <a:r>
              <a:rPr lang="en-US" sz="3200" dirty="0" err="1" smtClean="0"/>
              <a:t>tendineae</a:t>
            </a:r>
            <a:r>
              <a:rPr lang="en-US" sz="3200" dirty="0" smtClean="0"/>
              <a:t>.</a:t>
            </a:r>
          </a:p>
          <a:p>
            <a:r>
              <a:rPr lang="en-US" sz="3200" dirty="0" smtClean="0"/>
              <a:t>Fibrous bridging across the </a:t>
            </a:r>
            <a:r>
              <a:rPr lang="en-US" sz="3200" dirty="0" err="1" smtClean="0"/>
              <a:t>valvular</a:t>
            </a:r>
            <a:r>
              <a:rPr lang="en-US" sz="3200" dirty="0" smtClean="0"/>
              <a:t> </a:t>
            </a:r>
            <a:r>
              <a:rPr lang="en-US" sz="3200" dirty="0" err="1" smtClean="0"/>
              <a:t>commissures</a:t>
            </a:r>
            <a:r>
              <a:rPr lang="en-US" sz="3200" dirty="0" smtClean="0"/>
              <a:t> &amp; calcification create “fish mouth” or “buttonhole”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.             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0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423" t="31579" r="5694" b="39474"/>
          <a:stretch>
            <a:fillRect/>
          </a:stretch>
        </p:blipFill>
        <p:spPr>
          <a:xfrm>
            <a:off x="34695" y="1907067"/>
            <a:ext cx="8728306" cy="2942868"/>
          </a:xfrm>
        </p:spPr>
      </p:pic>
      <p:sp>
        <p:nvSpPr>
          <p:cNvPr id="3" name="TextBox 2"/>
          <p:cNvSpPr txBox="1"/>
          <p:nvPr/>
        </p:nvSpPr>
        <p:spPr>
          <a:xfrm>
            <a:off x="2133600" y="762000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  <a:ea typeface="+mj-ea"/>
                <a:cs typeface="+mj-cs"/>
              </a:rPr>
              <a:t>MITRAL STENOSIS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7150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Microscopic appearance: </a:t>
            </a:r>
          </a:p>
          <a:p>
            <a:r>
              <a:rPr lang="en-US" sz="3200" dirty="0" err="1" smtClean="0"/>
              <a:t>Neovascularization</a:t>
            </a:r>
            <a:r>
              <a:rPr lang="en-US" sz="3200" dirty="0" smtClean="0"/>
              <a:t> with diffuse fibrosis </a:t>
            </a:r>
            <a:r>
              <a:rPr lang="en-US" sz="3200" dirty="0" err="1" smtClean="0"/>
              <a:t>oblitrating</a:t>
            </a:r>
            <a:r>
              <a:rPr lang="en-US" sz="3200" dirty="0" smtClean="0"/>
              <a:t> the normal leaflet architecture.</a:t>
            </a:r>
          </a:p>
          <a:p>
            <a:r>
              <a:rPr lang="en-US" sz="3200" dirty="0" err="1" smtClean="0"/>
              <a:t>Aschoff</a:t>
            </a:r>
            <a:r>
              <a:rPr lang="en-US" sz="3200" dirty="0" smtClean="0"/>
              <a:t> bodies are replaced by fibrous scar.</a:t>
            </a:r>
          </a:p>
          <a:p>
            <a:r>
              <a:rPr lang="en-US" sz="3200" u="sng" dirty="0" smtClean="0">
                <a:solidFill>
                  <a:srgbClr val="00B050"/>
                </a:solidFill>
              </a:rPr>
              <a:t>Functional consequences: </a:t>
            </a:r>
          </a:p>
          <a:p>
            <a:r>
              <a:rPr lang="en-US" sz="3200" dirty="0" err="1" smtClean="0">
                <a:solidFill>
                  <a:srgbClr val="7030A0"/>
                </a:solidFill>
              </a:rPr>
              <a:t>Valvular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stenosis</a:t>
            </a:r>
            <a:r>
              <a:rPr lang="en-US" sz="3200" dirty="0" smtClean="0">
                <a:solidFill>
                  <a:srgbClr val="7030A0"/>
                </a:solidFill>
              </a:rPr>
              <a:t> &amp; regurgitation</a:t>
            </a:r>
            <a:r>
              <a:rPr lang="en-US" sz="3200" dirty="0" smtClean="0"/>
              <a:t>.</a:t>
            </a:r>
          </a:p>
          <a:p>
            <a:r>
              <a:rPr lang="en-US" sz="3200" dirty="0" smtClean="0"/>
              <a:t>Tight mitral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 </a:t>
            </a:r>
            <a:r>
              <a:rPr lang="en-US" sz="3200" dirty="0" smtClean="0">
                <a:sym typeface="Wingdings" pitchFamily="2" charset="2"/>
              </a:rPr>
              <a:t> dilation of left atrium (mural thrombi). </a:t>
            </a:r>
          </a:p>
          <a:p>
            <a:r>
              <a:rPr lang="en-US" sz="3200" dirty="0" smtClean="0">
                <a:sym typeface="Wingdings" pitchFamily="2" charset="2"/>
              </a:rPr>
              <a:t>Long standing congestive changes in the lungs  right ventricular hypertrophy.   </a:t>
            </a:r>
            <a:r>
              <a:rPr lang="en-US" sz="3200" dirty="0" smtClean="0"/>
              <a:t>      </a:t>
            </a:r>
            <a:endParaRPr lang="en-US" sz="3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0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7468"/>
          <a:stretch>
            <a:fillRect/>
          </a:stretch>
        </p:blipFill>
        <p:spPr>
          <a:xfrm>
            <a:off x="838200" y="0"/>
            <a:ext cx="7620000" cy="6629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u="sng" dirty="0" smtClean="0">
                <a:solidFill>
                  <a:srgbClr val="FF0000"/>
                </a:solidFill>
              </a:rPr>
              <a:t>Clinical Features: </a:t>
            </a:r>
          </a:p>
          <a:p>
            <a:r>
              <a:rPr lang="en-US" sz="3200" dirty="0" smtClean="0">
                <a:solidFill>
                  <a:srgbClr val="050AD1"/>
                </a:solidFill>
              </a:rPr>
              <a:t>Acute RF </a:t>
            </a:r>
            <a:r>
              <a:rPr lang="en-US" sz="3200" dirty="0" smtClean="0"/>
              <a:t>appears most often in children.</a:t>
            </a:r>
          </a:p>
          <a:p>
            <a:r>
              <a:rPr lang="en-US" sz="3200" dirty="0" smtClean="0"/>
              <a:t>20% of 1</a:t>
            </a:r>
            <a:r>
              <a:rPr lang="en-US" sz="3200" baseline="30000" dirty="0" smtClean="0"/>
              <a:t>st</a:t>
            </a:r>
            <a:r>
              <a:rPr lang="en-US" sz="3200" dirty="0" smtClean="0"/>
              <a:t> attack occur in adults. </a:t>
            </a:r>
          </a:p>
          <a:p>
            <a:r>
              <a:rPr lang="en-US" sz="3200" dirty="0" smtClean="0"/>
              <a:t>Symptoms begins 2 – 3 weeks after streptococcal infection. </a:t>
            </a:r>
          </a:p>
          <a:p>
            <a:r>
              <a:rPr lang="en-US" sz="3200" dirty="0" smtClean="0"/>
              <a:t>Clinical manifestations – </a:t>
            </a:r>
            <a:r>
              <a:rPr lang="en-US" sz="3200" dirty="0" err="1" smtClean="0">
                <a:solidFill>
                  <a:srgbClr val="7030A0"/>
                </a:solidFill>
              </a:rPr>
              <a:t>carditis</a:t>
            </a:r>
            <a:r>
              <a:rPr lang="en-US" sz="3200" dirty="0" smtClean="0">
                <a:solidFill>
                  <a:srgbClr val="7030A0"/>
                </a:solidFill>
              </a:rPr>
              <a:t>, arthritis</a:t>
            </a:r>
            <a:r>
              <a:rPr lang="en-US" sz="3200" dirty="0" smtClean="0"/>
              <a:t>, migratory </a:t>
            </a:r>
            <a:r>
              <a:rPr lang="en-US" sz="3200" dirty="0" err="1" smtClean="0"/>
              <a:t>polyarthritis</a:t>
            </a:r>
            <a:r>
              <a:rPr lang="en-US" sz="3200" dirty="0" smtClean="0"/>
              <a:t> &amp; fever. </a:t>
            </a:r>
          </a:p>
          <a:p>
            <a:r>
              <a:rPr lang="en-US" sz="3200" dirty="0" smtClean="0"/>
              <a:t>Sings of </a:t>
            </a:r>
            <a:r>
              <a:rPr lang="en-US" sz="3200" dirty="0" err="1" smtClean="0"/>
              <a:t>carditis</a:t>
            </a:r>
            <a:r>
              <a:rPr lang="en-US" sz="3200" dirty="0" smtClean="0"/>
              <a:t> - </a:t>
            </a:r>
            <a:r>
              <a:rPr lang="en-US" sz="3200" dirty="0" err="1" smtClean="0"/>
              <a:t>paricardial</a:t>
            </a:r>
            <a:r>
              <a:rPr lang="en-US" sz="3200" dirty="0" smtClean="0"/>
              <a:t> friction rubs and arrhythmias.</a:t>
            </a:r>
          </a:p>
          <a:p>
            <a:r>
              <a:rPr lang="en-US" sz="3200" dirty="0" smtClean="0"/>
              <a:t>Severe </a:t>
            </a:r>
            <a:r>
              <a:rPr lang="en-US" sz="3200" dirty="0" err="1" smtClean="0"/>
              <a:t>myocarditis</a:t>
            </a:r>
            <a:r>
              <a:rPr lang="en-US" sz="3200" dirty="0" smtClean="0"/>
              <a:t> </a:t>
            </a:r>
            <a:r>
              <a:rPr lang="en-US" sz="3200" dirty="0" smtClean="0">
                <a:sym typeface="Wingdings" pitchFamily="2" charset="2"/>
              </a:rPr>
              <a:t> functional mitral insufficiency &amp; even CHF. </a:t>
            </a:r>
            <a:endParaRPr lang="en-US" sz="3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6096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u="sng" dirty="0" smtClean="0">
                <a:solidFill>
                  <a:srgbClr val="FF0000"/>
                </a:solidFill>
              </a:rPr>
              <a:t>Diagnosis: </a:t>
            </a:r>
          </a:p>
          <a:p>
            <a:r>
              <a:rPr lang="en-US" sz="3200" dirty="0" smtClean="0"/>
              <a:t>Diagnosis of acute RHD is made by serological evidence of a previous streptococcal infection e.g., ASO titer along with two or more of Jones criteria…</a:t>
            </a:r>
          </a:p>
          <a:p>
            <a:pPr marL="742950" indent="-742950">
              <a:buAutoNum type="arabicPeriod"/>
            </a:pPr>
            <a:r>
              <a:rPr lang="en-US" sz="3200" dirty="0" err="1" smtClean="0"/>
              <a:t>Carditis</a:t>
            </a:r>
            <a:r>
              <a:rPr lang="en-US" sz="3200" dirty="0" smtClean="0"/>
              <a:t>,</a:t>
            </a:r>
          </a:p>
          <a:p>
            <a:pPr marL="742950" indent="-742950">
              <a:buAutoNum type="arabicPeriod"/>
            </a:pPr>
            <a:r>
              <a:rPr lang="en-US" sz="3200" dirty="0" smtClean="0"/>
              <a:t>Migratory </a:t>
            </a:r>
            <a:r>
              <a:rPr lang="en-US" sz="3200" dirty="0" err="1" smtClean="0"/>
              <a:t>polyarthritis</a:t>
            </a:r>
            <a:r>
              <a:rPr lang="en-US" sz="3200" dirty="0" smtClean="0"/>
              <a:t> of large joints, </a:t>
            </a:r>
          </a:p>
          <a:p>
            <a:pPr marL="742950" indent="-742950">
              <a:buAutoNum type="arabicPeriod"/>
            </a:pPr>
            <a:r>
              <a:rPr lang="en-US" sz="3200" dirty="0" smtClean="0"/>
              <a:t>Subcutaneous nodules,</a:t>
            </a:r>
          </a:p>
          <a:p>
            <a:pPr marL="742950" indent="-742950">
              <a:buAutoNum type="arabicPeriod"/>
            </a:pPr>
            <a:r>
              <a:rPr lang="en-US" sz="3200" dirty="0" err="1" smtClean="0"/>
              <a:t>Erythema</a:t>
            </a:r>
            <a:r>
              <a:rPr lang="en-US" sz="3200" dirty="0" smtClean="0"/>
              <a:t> </a:t>
            </a:r>
            <a:r>
              <a:rPr lang="en-US" sz="3200" dirty="0" err="1" smtClean="0"/>
              <a:t>marginatum</a:t>
            </a:r>
            <a:r>
              <a:rPr lang="en-US" sz="3200" dirty="0" smtClean="0"/>
              <a:t> of skin,</a:t>
            </a:r>
          </a:p>
          <a:p>
            <a:pPr marL="742950" indent="-742950">
              <a:buAutoNum type="arabicPeriod"/>
            </a:pPr>
            <a:r>
              <a:rPr lang="en-US" sz="3200" dirty="0" smtClean="0"/>
              <a:t>Sydenham chorea. </a:t>
            </a:r>
            <a:r>
              <a:rPr lang="en-US" sz="2800" dirty="0" smtClean="0"/>
              <a:t>    </a:t>
            </a: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15000"/>
          </a:xfrm>
        </p:spPr>
        <p:txBody>
          <a:bodyPr>
            <a:normAutofit/>
          </a:bodyPr>
          <a:lstStyle/>
          <a:p>
            <a:pPr marL="742950" indent="-742950"/>
            <a:r>
              <a:rPr lang="en-US" sz="3200" dirty="0" smtClean="0"/>
              <a:t>One of the Jones criteria  &amp; two minor manifestations…</a:t>
            </a:r>
          </a:p>
          <a:p>
            <a:pPr marL="742950" indent="-742950"/>
            <a:r>
              <a:rPr lang="en-US" sz="3200" dirty="0" smtClean="0"/>
              <a:t>Fever, </a:t>
            </a:r>
          </a:p>
          <a:p>
            <a:pPr marL="742950" indent="-742950"/>
            <a:r>
              <a:rPr lang="en-US" sz="3200" dirty="0" err="1" smtClean="0"/>
              <a:t>Arthralgia</a:t>
            </a:r>
            <a:r>
              <a:rPr lang="en-US" sz="3200" dirty="0" smtClean="0"/>
              <a:t>, </a:t>
            </a:r>
          </a:p>
          <a:p>
            <a:pPr marL="742950" indent="-742950"/>
            <a:r>
              <a:rPr lang="en-US" sz="3200" dirty="0" smtClean="0"/>
              <a:t>ECG changes or</a:t>
            </a:r>
          </a:p>
          <a:p>
            <a:pPr marL="742950" indent="-742950"/>
            <a:r>
              <a:rPr lang="en-US" sz="3200" dirty="0" smtClean="0"/>
              <a:t>Elevated blood levels of acute-phase reactants.</a:t>
            </a:r>
            <a:endParaRPr lang="en-US" sz="32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u="sng" dirty="0" smtClean="0">
                <a:solidFill>
                  <a:srgbClr val="FF0000"/>
                </a:solidFill>
              </a:rPr>
              <a:t>Chronic RHD</a:t>
            </a:r>
          </a:p>
          <a:p>
            <a:r>
              <a:rPr lang="en-US" sz="3200" dirty="0" smtClean="0"/>
              <a:t>After an initial attack there is increased vulnerability to disease reactivation with subsequent streptococcal infections. </a:t>
            </a:r>
          </a:p>
          <a:p>
            <a:r>
              <a:rPr lang="en-US" sz="3200" dirty="0" err="1" smtClean="0"/>
              <a:t>Carditis</a:t>
            </a:r>
            <a:r>
              <a:rPr lang="en-US" sz="3200" dirty="0" smtClean="0"/>
              <a:t> worsens with each attack. </a:t>
            </a:r>
          </a:p>
          <a:p>
            <a:r>
              <a:rPr lang="en-US" sz="3200" dirty="0" smtClean="0"/>
              <a:t>Chronic </a:t>
            </a:r>
            <a:r>
              <a:rPr lang="en-US" sz="3200" dirty="0" err="1" smtClean="0"/>
              <a:t>rehumatic</a:t>
            </a:r>
            <a:r>
              <a:rPr lang="en-US" sz="3200" dirty="0" smtClean="0"/>
              <a:t> </a:t>
            </a:r>
            <a:r>
              <a:rPr lang="en-US" sz="3200" dirty="0" err="1" smtClean="0"/>
              <a:t>carditis</a:t>
            </a:r>
            <a:r>
              <a:rPr lang="en-US" sz="3200" dirty="0" smtClean="0"/>
              <a:t> may be symptom free for years or even decades after the 1</a:t>
            </a:r>
            <a:r>
              <a:rPr lang="en-US" sz="3200" baseline="30000" dirty="0" smtClean="0"/>
              <a:t>st</a:t>
            </a:r>
            <a:r>
              <a:rPr lang="en-US" sz="3200" dirty="0" smtClean="0"/>
              <a:t> attack.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6106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sz="3500" dirty="0" smtClean="0"/>
              <a:t>Signs &amp; symptoms are due to </a:t>
            </a:r>
            <a:r>
              <a:rPr lang="en-US" sz="3500" dirty="0" err="1" smtClean="0"/>
              <a:t>valvular</a:t>
            </a:r>
            <a:r>
              <a:rPr lang="en-US" sz="3500" dirty="0" smtClean="0"/>
              <a:t> involvement &amp; they include…</a:t>
            </a:r>
          </a:p>
          <a:p>
            <a:r>
              <a:rPr lang="en-US" sz="3500" dirty="0" smtClean="0"/>
              <a:t>Cardiac murmurs,</a:t>
            </a:r>
          </a:p>
          <a:p>
            <a:r>
              <a:rPr lang="en-US" sz="3500" dirty="0" smtClean="0"/>
              <a:t>Cardiac hypertrophy and dilation,</a:t>
            </a:r>
          </a:p>
          <a:p>
            <a:r>
              <a:rPr lang="en-US" sz="3500" dirty="0" smtClean="0"/>
              <a:t>CHF,        </a:t>
            </a:r>
          </a:p>
          <a:p>
            <a:r>
              <a:rPr lang="en-US" sz="3500" dirty="0" smtClean="0"/>
              <a:t>Arrhythmias, </a:t>
            </a:r>
          </a:p>
          <a:p>
            <a:r>
              <a:rPr lang="en-US" sz="3500" dirty="0" err="1" smtClean="0"/>
              <a:t>Thromboembolic</a:t>
            </a:r>
            <a:r>
              <a:rPr lang="en-US" sz="3500" dirty="0" smtClean="0"/>
              <a:t> complications &amp; </a:t>
            </a:r>
          </a:p>
          <a:p>
            <a:r>
              <a:rPr lang="en-US" sz="3500" dirty="0" smtClean="0"/>
              <a:t>Increased risk of subsequent infective </a:t>
            </a:r>
            <a:r>
              <a:rPr lang="en-US" sz="3500" dirty="0" err="1" smtClean="0"/>
              <a:t>endocarditis</a:t>
            </a:r>
            <a:r>
              <a:rPr lang="en-US" sz="3500" dirty="0" smtClean="0"/>
              <a:t>. </a:t>
            </a:r>
          </a:p>
          <a:p>
            <a:pPr>
              <a:buNone/>
            </a:pPr>
            <a:r>
              <a:rPr lang="en-US" sz="3200" dirty="0" smtClean="0"/>
              <a:t> </a:t>
            </a:r>
            <a:endParaRPr 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scan0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484" b="12422"/>
          <a:stretch>
            <a:fillRect/>
          </a:stretch>
        </p:blipFill>
        <p:spPr>
          <a:xfrm>
            <a:off x="0" y="1"/>
            <a:ext cx="9144000" cy="6629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Infective </a:t>
            </a:r>
            <a:r>
              <a:rPr lang="en-US" sz="4400" b="1" dirty="0" err="1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Endocarditis</a:t>
            </a:r>
            <a:endParaRPr lang="en-US" sz="4400" b="1" dirty="0" smtClean="0">
              <a:solidFill>
                <a:srgbClr val="00B05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Agency FB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Infective </a:t>
            </a:r>
            <a:r>
              <a:rPr lang="en-US" sz="3200" dirty="0" err="1" smtClean="0"/>
              <a:t>endocarditis</a:t>
            </a:r>
            <a:r>
              <a:rPr lang="en-US" sz="3200" dirty="0" smtClean="0"/>
              <a:t> (IE) is characterized by microbial invasion of heart valves or mural </a:t>
            </a:r>
            <a:r>
              <a:rPr lang="en-US" sz="3200" dirty="0" err="1" smtClean="0"/>
              <a:t>endocardium</a:t>
            </a:r>
            <a:r>
              <a:rPr lang="en-US" sz="3200" dirty="0" smtClean="0"/>
              <a:t>, often with destruction of the underlying cardiac tissues resulting in bulky, friable vegetations composed of necrotic debris, thrombus and organisms.  </a:t>
            </a:r>
          </a:p>
          <a:p>
            <a:pPr>
              <a:buNone/>
            </a:pPr>
            <a:endParaRPr lang="en-US" sz="3200" dirty="0" smtClean="0"/>
          </a:p>
          <a:p>
            <a:r>
              <a:rPr lang="en-US" sz="3200" dirty="0" smtClean="0"/>
              <a:t>Vast majority of cases are caused by extracellular bacteria. </a:t>
            </a:r>
            <a:endParaRPr lang="en-US" sz="32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382000" cy="54102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CLASSIFICATION:</a:t>
            </a:r>
            <a:r>
              <a:rPr lang="en-US" sz="3200" dirty="0" smtClean="0">
                <a:solidFill>
                  <a:srgbClr val="FF0000"/>
                </a:solidFill>
              </a:rPr>
              <a:t>  </a:t>
            </a:r>
          </a:p>
          <a:p>
            <a:r>
              <a:rPr lang="en-US" sz="3200" dirty="0" smtClean="0"/>
              <a:t>Acute </a:t>
            </a:r>
            <a:r>
              <a:rPr lang="en-US" sz="3200" dirty="0" err="1" smtClean="0"/>
              <a:t>endocarditis</a:t>
            </a:r>
            <a:r>
              <a:rPr lang="en-US" sz="3200" dirty="0" smtClean="0"/>
              <a:t>, </a:t>
            </a:r>
          </a:p>
          <a:p>
            <a:r>
              <a:rPr lang="en-US" sz="3200" dirty="0" err="1" smtClean="0"/>
              <a:t>Subacute</a:t>
            </a:r>
            <a:r>
              <a:rPr lang="en-US" sz="3200" dirty="0" smtClean="0"/>
              <a:t> </a:t>
            </a:r>
            <a:r>
              <a:rPr lang="en-US" sz="3200" dirty="0" err="1" smtClean="0"/>
              <a:t>endocarditis</a:t>
            </a:r>
            <a:r>
              <a:rPr lang="en-US" sz="3200" dirty="0" smtClean="0"/>
              <a:t>. </a:t>
            </a:r>
          </a:p>
          <a:p>
            <a:r>
              <a:rPr lang="en-US" sz="3200" u="sng" dirty="0" smtClean="0">
                <a:solidFill>
                  <a:srgbClr val="00B050"/>
                </a:solidFill>
              </a:rPr>
              <a:t>Acute </a:t>
            </a:r>
            <a:r>
              <a:rPr lang="en-US" sz="3200" u="sng" dirty="0" err="1" smtClean="0">
                <a:solidFill>
                  <a:srgbClr val="00B050"/>
                </a:solidFill>
              </a:rPr>
              <a:t>Endocarditis</a:t>
            </a:r>
            <a:r>
              <a:rPr lang="en-US" sz="3200" u="sng" dirty="0" smtClean="0">
                <a:solidFill>
                  <a:srgbClr val="00B050"/>
                </a:solidFill>
              </a:rPr>
              <a:t>:</a:t>
            </a:r>
            <a:r>
              <a:rPr lang="en-US" sz="3200" dirty="0" smtClean="0"/>
              <a:t>  </a:t>
            </a:r>
          </a:p>
          <a:p>
            <a:r>
              <a:rPr lang="en-US" sz="3200" dirty="0" smtClean="0"/>
              <a:t>Destructive infection, </a:t>
            </a:r>
          </a:p>
          <a:p>
            <a:r>
              <a:rPr lang="en-US" sz="3200" dirty="0" smtClean="0"/>
              <a:t>Highly virulent organism, </a:t>
            </a:r>
          </a:p>
          <a:p>
            <a:r>
              <a:rPr lang="en-US" sz="3200" dirty="0" smtClean="0"/>
              <a:t>Previously normal valve,</a:t>
            </a:r>
          </a:p>
          <a:p>
            <a:r>
              <a:rPr lang="en-US" sz="3200" dirty="0" smtClean="0"/>
              <a:t>Substantial morbidity and mortality even with appropriate treatment.          </a:t>
            </a:r>
            <a:endParaRPr lang="en-US" sz="32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200" u="sng" dirty="0" err="1" smtClean="0">
                <a:solidFill>
                  <a:srgbClr val="00B050"/>
                </a:solidFill>
              </a:rPr>
              <a:t>Subacute</a:t>
            </a:r>
            <a:r>
              <a:rPr lang="en-US" sz="3200" u="sng" dirty="0" smtClean="0">
                <a:solidFill>
                  <a:srgbClr val="00B050"/>
                </a:solidFill>
              </a:rPr>
              <a:t> </a:t>
            </a:r>
            <a:r>
              <a:rPr lang="en-US" sz="3200" u="sng" dirty="0" err="1" smtClean="0">
                <a:solidFill>
                  <a:srgbClr val="00B050"/>
                </a:solidFill>
              </a:rPr>
              <a:t>endocarditis</a:t>
            </a:r>
            <a:r>
              <a:rPr lang="en-US" sz="3200" u="sng" dirty="0" smtClean="0">
                <a:solidFill>
                  <a:srgbClr val="00B050"/>
                </a:solidFill>
              </a:rPr>
              <a:t>: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Organisms of low virulence, 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Previously abnormal valve,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Insidious onset – protracted course – recovery with appropriate antibiotics.</a:t>
            </a:r>
          </a:p>
          <a:p>
            <a:pPr>
              <a:buNone/>
            </a:pP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382000" cy="54102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PATHOGENESIS: </a:t>
            </a:r>
          </a:p>
          <a:p>
            <a:r>
              <a:rPr lang="en-US" sz="3200" dirty="0" smtClean="0"/>
              <a:t>RHD,</a:t>
            </a:r>
          </a:p>
          <a:p>
            <a:r>
              <a:rPr lang="en-US" sz="3200" dirty="0" smtClean="0"/>
              <a:t>Mitral valve </a:t>
            </a:r>
            <a:r>
              <a:rPr lang="en-US" sz="3200" dirty="0" err="1" smtClean="0"/>
              <a:t>prolapse</a:t>
            </a:r>
            <a:r>
              <a:rPr lang="en-US" sz="3200" dirty="0" smtClean="0"/>
              <a:t>,</a:t>
            </a:r>
          </a:p>
          <a:p>
            <a:r>
              <a:rPr lang="en-US" sz="3200" dirty="0" smtClean="0"/>
              <a:t>Bicuspid aortic valve &amp; </a:t>
            </a:r>
          </a:p>
          <a:p>
            <a:r>
              <a:rPr lang="en-US" sz="3200" dirty="0" err="1" smtClean="0"/>
              <a:t>Calcific</a:t>
            </a:r>
            <a:r>
              <a:rPr lang="en-US" sz="3200" dirty="0" smtClean="0"/>
              <a:t> </a:t>
            </a:r>
            <a:r>
              <a:rPr lang="en-US" sz="3200" dirty="0" err="1" smtClean="0"/>
              <a:t>valvular</a:t>
            </a:r>
            <a:r>
              <a:rPr lang="en-US" sz="3200" dirty="0" smtClean="0"/>
              <a:t>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,</a:t>
            </a:r>
          </a:p>
          <a:p>
            <a:r>
              <a:rPr lang="en-US" sz="3200" dirty="0" smtClean="0"/>
              <a:t>Prosthetic heart valves. </a:t>
            </a:r>
          </a:p>
          <a:p>
            <a:r>
              <a:rPr lang="en-US" sz="3200" dirty="0" smtClean="0"/>
              <a:t>Host factors increasing the risk of IE…</a:t>
            </a:r>
          </a:p>
          <a:p>
            <a:pPr marL="514350" indent="-514350">
              <a:buAutoNum type="arabicPeriod"/>
            </a:pPr>
            <a:r>
              <a:rPr lang="en-US" sz="3200" dirty="0" err="1" smtClean="0"/>
              <a:t>Neutropenia</a:t>
            </a:r>
            <a:r>
              <a:rPr lang="en-US" sz="3200" dirty="0" smtClean="0"/>
              <a:t>, </a:t>
            </a:r>
          </a:p>
          <a:p>
            <a:pPr marL="514350" indent="-514350">
              <a:buAutoNum type="arabicPeriod"/>
            </a:pPr>
            <a:r>
              <a:rPr lang="en-US" sz="3200" dirty="0" err="1" smtClean="0"/>
              <a:t>Immunodeficinecy</a:t>
            </a:r>
            <a:r>
              <a:rPr lang="en-US" sz="3200" dirty="0" smtClean="0"/>
              <a:t>, 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638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/>
              <a:t>3. Malignancy,</a:t>
            </a:r>
          </a:p>
          <a:p>
            <a:pPr>
              <a:buNone/>
            </a:pPr>
            <a:r>
              <a:rPr lang="en-US" sz="3200" dirty="0" smtClean="0"/>
              <a:t>4. Therapeutic </a:t>
            </a:r>
            <a:r>
              <a:rPr lang="en-US" sz="3200" dirty="0" err="1" smtClean="0"/>
              <a:t>immunosuppression</a:t>
            </a:r>
            <a:r>
              <a:rPr lang="en-US" sz="3200" dirty="0" smtClean="0"/>
              <a:t>,</a:t>
            </a:r>
          </a:p>
          <a:p>
            <a:pPr>
              <a:buNone/>
            </a:pPr>
            <a:r>
              <a:rPr lang="en-US" sz="3200" dirty="0" smtClean="0"/>
              <a:t>5. Diabetes mellitus &amp; </a:t>
            </a:r>
          </a:p>
          <a:p>
            <a:pPr>
              <a:buNone/>
            </a:pPr>
            <a:r>
              <a:rPr lang="en-US" sz="3200" dirty="0" smtClean="0"/>
              <a:t>6. Alcohol or I.V. drug abuse. </a:t>
            </a:r>
          </a:p>
          <a:p>
            <a:pPr>
              <a:buNone/>
            </a:pPr>
            <a:r>
              <a:rPr lang="en-US" sz="3200" dirty="0" smtClean="0">
                <a:solidFill>
                  <a:srgbClr val="FF0000"/>
                </a:solidFill>
              </a:rPr>
              <a:t>CAUSATIVE ORGANISMS:</a:t>
            </a:r>
            <a:r>
              <a:rPr lang="en-US" sz="3200" dirty="0" smtClean="0"/>
              <a:t> </a:t>
            </a:r>
          </a:p>
          <a:p>
            <a:r>
              <a:rPr lang="en-US" sz="3200" dirty="0" smtClean="0"/>
              <a:t>50% to 60% of cases with previously damaged valves are caused by strep. </a:t>
            </a:r>
            <a:r>
              <a:rPr lang="en-US" sz="3200" dirty="0" err="1" smtClean="0"/>
              <a:t>viridans</a:t>
            </a:r>
            <a:r>
              <a:rPr lang="en-US" sz="3200" dirty="0" smtClean="0"/>
              <a:t>.   </a:t>
            </a:r>
          </a:p>
          <a:p>
            <a:r>
              <a:rPr lang="en-US" sz="3200" dirty="0" smtClean="0"/>
              <a:t>Staph. </a:t>
            </a:r>
            <a:r>
              <a:rPr lang="en-US" sz="3200" dirty="0" err="1" smtClean="0"/>
              <a:t>Aurus</a:t>
            </a:r>
            <a:r>
              <a:rPr lang="en-US" sz="3200" dirty="0" smtClean="0"/>
              <a:t> – both deformed &amp; healthy valves (10% to 20% of all cases),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7244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Enterococci</a:t>
            </a:r>
            <a:r>
              <a:rPr lang="en-US" sz="3200" dirty="0" smtClean="0"/>
              <a:t>      </a:t>
            </a:r>
          </a:p>
          <a:p>
            <a:r>
              <a:rPr lang="en-US" sz="3200" dirty="0" smtClean="0"/>
              <a:t>HACEK group (</a:t>
            </a:r>
            <a:r>
              <a:rPr lang="en-US" sz="3200" dirty="0" err="1" smtClean="0"/>
              <a:t>Haemophilus</a:t>
            </a:r>
            <a:r>
              <a:rPr lang="en-US" sz="3200" dirty="0" smtClean="0"/>
              <a:t>, </a:t>
            </a:r>
            <a:r>
              <a:rPr lang="en-US" sz="3200" dirty="0" err="1" smtClean="0"/>
              <a:t>Actinobacillus</a:t>
            </a:r>
            <a:r>
              <a:rPr lang="en-US" sz="3200" dirty="0" smtClean="0"/>
              <a:t>, </a:t>
            </a:r>
            <a:r>
              <a:rPr lang="en-US" sz="3200" dirty="0" err="1" smtClean="0"/>
              <a:t>Cardiobacterium</a:t>
            </a:r>
            <a:r>
              <a:rPr lang="en-US" sz="3200" dirty="0" smtClean="0"/>
              <a:t>, </a:t>
            </a:r>
            <a:r>
              <a:rPr lang="en-US" sz="3200" dirty="0" err="1" smtClean="0"/>
              <a:t>Eikenella</a:t>
            </a:r>
            <a:r>
              <a:rPr lang="en-US" sz="3200" dirty="0" smtClean="0"/>
              <a:t> &amp; </a:t>
            </a:r>
            <a:r>
              <a:rPr lang="en-US" sz="3200" dirty="0" err="1" smtClean="0"/>
              <a:t>kingella</a:t>
            </a:r>
            <a:r>
              <a:rPr lang="en-US" sz="3200" dirty="0" smtClean="0"/>
              <a:t>),</a:t>
            </a:r>
          </a:p>
          <a:p>
            <a:r>
              <a:rPr lang="en-US" sz="3200" dirty="0" smtClean="0"/>
              <a:t>Gram negative bacilli &amp; fungi – rare cases, </a:t>
            </a:r>
          </a:p>
          <a:p>
            <a:r>
              <a:rPr lang="en-US" sz="3200" dirty="0" smtClean="0"/>
              <a:t>In about 10% of cases no organism can be isolated from the blood (“culture-negative” </a:t>
            </a:r>
            <a:r>
              <a:rPr lang="en-US" sz="3200" dirty="0" err="1" smtClean="0"/>
              <a:t>endocarditis</a:t>
            </a:r>
            <a:r>
              <a:rPr lang="en-US" sz="3200" dirty="0" smtClean="0"/>
              <a:t>).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029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most important condition predisposing to </a:t>
            </a:r>
            <a:r>
              <a:rPr lang="en-US" sz="3200" dirty="0" err="1" smtClean="0"/>
              <a:t>endocarditis</a:t>
            </a:r>
            <a:r>
              <a:rPr lang="en-US" sz="3200" dirty="0" smtClean="0"/>
              <a:t> is seeding of blood with microbes,</a:t>
            </a:r>
          </a:p>
          <a:p>
            <a:r>
              <a:rPr lang="en-US" sz="3200" dirty="0" smtClean="0"/>
              <a:t>The portal of entry into the bloodstream …</a:t>
            </a:r>
          </a:p>
          <a:p>
            <a:r>
              <a:rPr lang="en-US" sz="3200" dirty="0" smtClean="0"/>
              <a:t>An obvious infection elsewhere, </a:t>
            </a:r>
          </a:p>
          <a:p>
            <a:r>
              <a:rPr lang="en-US" sz="3200" dirty="0" smtClean="0"/>
              <a:t>Dental or surgical procedure, </a:t>
            </a:r>
          </a:p>
          <a:p>
            <a:r>
              <a:rPr lang="en-US" sz="3200" dirty="0" smtClean="0"/>
              <a:t>Injection of contaminated material or </a:t>
            </a:r>
          </a:p>
          <a:p>
            <a:r>
              <a:rPr lang="en-US" sz="3200" dirty="0" smtClean="0"/>
              <a:t>An occult source from the gut, oral cavity or trivial injuries. </a:t>
            </a:r>
            <a:endParaRPr lang="en-US" sz="2400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/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MORPHOLOGY:  </a:t>
            </a:r>
          </a:p>
          <a:p>
            <a:r>
              <a:rPr lang="en-US" sz="3200" dirty="0" smtClean="0"/>
              <a:t>The aortic &amp; mitral valves – commonest sites </a:t>
            </a:r>
          </a:p>
          <a:p>
            <a:r>
              <a:rPr lang="en-US" sz="3200" dirty="0" smtClean="0"/>
              <a:t>Tricuspid valves – I.V. drug abusers.     </a:t>
            </a:r>
          </a:p>
          <a:p>
            <a:r>
              <a:rPr lang="en-US" sz="3200" dirty="0" smtClean="0"/>
              <a:t>Friable, bulky &amp; destructive vegetations containing fibrin, inflammatory cells &amp; microorganisms are present on heart valves. </a:t>
            </a:r>
          </a:p>
          <a:p>
            <a:r>
              <a:rPr lang="en-US" sz="3200" dirty="0" smtClean="0"/>
              <a:t>Vegetations – single or multiple. </a:t>
            </a:r>
          </a:p>
          <a:p>
            <a:r>
              <a:rPr lang="en-US" sz="3200" dirty="0" smtClean="0"/>
              <a:t>Vegetations may involve &gt; one valve, </a:t>
            </a:r>
          </a:p>
          <a:p>
            <a:pPr>
              <a:buNone/>
            </a:pPr>
            <a:r>
              <a:rPr lang="en-US" sz="2800" dirty="0" smtClean="0"/>
              <a:t>  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IE of Mitral valve</a:t>
            </a:r>
            <a:r>
              <a:rPr lang="en-US" sz="3200" dirty="0" smtClean="0"/>
              <a:t> </a:t>
            </a:r>
          </a:p>
          <a:p>
            <a:r>
              <a:rPr lang="en-US" sz="3200" dirty="0" err="1" smtClean="0"/>
              <a:t>Subacute</a:t>
            </a:r>
            <a:r>
              <a:rPr lang="en-US" sz="3200" dirty="0" smtClean="0"/>
              <a:t>, </a:t>
            </a:r>
          </a:p>
          <a:p>
            <a:r>
              <a:rPr lang="en-US" sz="3200" dirty="0" smtClean="0"/>
              <a:t>Streptococcus </a:t>
            </a:r>
          </a:p>
          <a:p>
            <a:pPr>
              <a:buNone/>
            </a:pPr>
            <a:r>
              <a:rPr lang="en-US" sz="3200" dirty="0" smtClean="0"/>
              <a:t>	</a:t>
            </a:r>
            <a:r>
              <a:rPr lang="en-US" sz="3200" dirty="0" err="1" smtClean="0"/>
              <a:t>viridans</a:t>
            </a:r>
            <a:r>
              <a:rPr lang="en-US" sz="3200" dirty="0" smtClean="0"/>
              <a:t>. 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       </a:t>
            </a:r>
            <a:endParaRPr lang="en-US" sz="2800" dirty="0"/>
          </a:p>
        </p:txBody>
      </p:sp>
      <p:pic>
        <p:nvPicPr>
          <p:cNvPr id="4" name="Picture 3" descr="scan0009.jpg"/>
          <p:cNvPicPr>
            <a:picLocks noChangeAspect="1"/>
          </p:cNvPicPr>
          <p:nvPr/>
        </p:nvPicPr>
        <p:blipFill>
          <a:blip r:embed="rId2" cstate="print"/>
          <a:srcRect l="5431" t="1940" r="51595" b="56256"/>
          <a:stretch>
            <a:fillRect/>
          </a:stretch>
        </p:blipFill>
        <p:spPr>
          <a:xfrm>
            <a:off x="3339963" y="2906309"/>
            <a:ext cx="5804037" cy="3951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638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Erosion into underlying myocardium with abscess formation (ring abscesses). 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Acute IE of </a:t>
            </a:r>
          </a:p>
          <a:p>
            <a:pPr>
              <a:buNone/>
            </a:pPr>
            <a:r>
              <a:rPr lang="en-US" sz="3200" dirty="0" smtClean="0">
                <a:solidFill>
                  <a:srgbClr val="7030A0"/>
                </a:solidFill>
              </a:rPr>
              <a:t>	congenitally </a:t>
            </a:r>
          </a:p>
          <a:p>
            <a:pPr>
              <a:buNone/>
            </a:pPr>
            <a:r>
              <a:rPr lang="en-US" sz="3200" dirty="0" smtClean="0">
                <a:solidFill>
                  <a:srgbClr val="7030A0"/>
                </a:solidFill>
              </a:rPr>
              <a:t>	bicuspid aortic </a:t>
            </a:r>
          </a:p>
          <a:p>
            <a:pPr>
              <a:buNone/>
            </a:pPr>
            <a:r>
              <a:rPr lang="en-US" sz="3200" dirty="0" smtClean="0">
                <a:solidFill>
                  <a:srgbClr val="7030A0"/>
                </a:solidFill>
              </a:rPr>
              <a:t>	valve,</a:t>
            </a:r>
          </a:p>
          <a:p>
            <a:r>
              <a:rPr lang="en-US" sz="3200" dirty="0" smtClean="0"/>
              <a:t>Staph. </a:t>
            </a:r>
            <a:r>
              <a:rPr lang="en-US" sz="3200" dirty="0" err="1" smtClean="0"/>
              <a:t>Aureus</a:t>
            </a:r>
            <a:r>
              <a:rPr lang="en-US" sz="3200" dirty="0" smtClean="0"/>
              <a:t>, </a:t>
            </a:r>
          </a:p>
          <a:p>
            <a:r>
              <a:rPr lang="en-US" sz="3200" dirty="0" smtClean="0"/>
              <a:t>Ring abscess. </a:t>
            </a:r>
          </a:p>
          <a:p>
            <a:endParaRPr lang="en-US" sz="3200" dirty="0"/>
          </a:p>
        </p:txBody>
      </p:sp>
      <p:pic>
        <p:nvPicPr>
          <p:cNvPr id="4" name="Picture 3" descr="scan0009.jpg"/>
          <p:cNvPicPr>
            <a:picLocks noChangeAspect="1"/>
          </p:cNvPicPr>
          <p:nvPr/>
        </p:nvPicPr>
        <p:blipFill>
          <a:blip r:embed="rId2" cstate="print"/>
          <a:srcRect l="51595" t="1940" r="4073" b="56256"/>
          <a:stretch>
            <a:fillRect/>
          </a:stretch>
        </p:blipFill>
        <p:spPr>
          <a:xfrm>
            <a:off x="3486668" y="2514600"/>
            <a:ext cx="5657332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err="1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Calcific</a:t>
            </a:r>
            <a:r>
              <a:rPr lang="en-US" sz="40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 Aortic </a:t>
            </a:r>
            <a:r>
              <a:rPr lang="en-US" sz="4000" b="1" dirty="0" err="1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Stenosis</a:t>
            </a:r>
            <a:r>
              <a:rPr lang="en-US" sz="40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458200" cy="5029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Most common cause of aortic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. </a:t>
            </a:r>
          </a:p>
          <a:p>
            <a:r>
              <a:rPr lang="en-US" sz="3200" dirty="0" smtClean="0"/>
              <a:t>Age related wear and tear, </a:t>
            </a:r>
          </a:p>
          <a:p>
            <a:r>
              <a:rPr lang="en-US" sz="3200" dirty="0" smtClean="0"/>
              <a:t>Age related arteriosclerosis (role of ATH risk factors). </a:t>
            </a:r>
          </a:p>
          <a:p>
            <a:pPr>
              <a:buNone/>
            </a:pPr>
            <a:r>
              <a:rPr lang="en-US" sz="3200" b="1" u="sng" dirty="0" smtClean="0">
                <a:solidFill>
                  <a:srgbClr val="FF0000"/>
                </a:solidFill>
              </a:rPr>
              <a:t>Morphology</a:t>
            </a:r>
            <a:r>
              <a:rPr lang="en-US" sz="3200" b="1" u="sng" dirty="0" smtClean="0"/>
              <a:t> </a:t>
            </a:r>
          </a:p>
          <a:p>
            <a:r>
              <a:rPr lang="en-US" sz="3200" dirty="0" smtClean="0"/>
              <a:t>Heaped-up calcified masses on the outflow side of the </a:t>
            </a:r>
            <a:r>
              <a:rPr lang="en-US" sz="3200" dirty="0" err="1" smtClean="0"/>
              <a:t>cuspus</a:t>
            </a:r>
            <a:r>
              <a:rPr lang="en-US" sz="3200" dirty="0" smtClean="0"/>
              <a:t> which may protrude into the sinuses of </a:t>
            </a:r>
            <a:r>
              <a:rPr lang="en-US" sz="3200" dirty="0" err="1" smtClean="0"/>
              <a:t>Valsalva</a:t>
            </a:r>
            <a:r>
              <a:rPr lang="en-US" sz="3200" dirty="0" smtClean="0"/>
              <a:t>.   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610600" cy="5562600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Systemic emboli, </a:t>
            </a:r>
          </a:p>
          <a:p>
            <a:r>
              <a:rPr lang="en-US" sz="3200" dirty="0" smtClean="0"/>
              <a:t>Septic infarcts &amp; </a:t>
            </a:r>
            <a:r>
              <a:rPr lang="en-US" sz="3200" dirty="0" err="1" smtClean="0"/>
              <a:t>mycotic</a:t>
            </a:r>
            <a:r>
              <a:rPr lang="en-US" sz="3200" dirty="0" smtClean="0"/>
              <a:t> aneurysms due to the presence of virulent organisms.  </a:t>
            </a:r>
          </a:p>
          <a:p>
            <a:r>
              <a:rPr lang="en-US" sz="3200" u="sng" dirty="0" smtClean="0">
                <a:solidFill>
                  <a:srgbClr val="7030A0"/>
                </a:solidFill>
              </a:rPr>
              <a:t>Microscopic appearance:</a:t>
            </a:r>
          </a:p>
          <a:p>
            <a:r>
              <a:rPr lang="en-US" sz="3200" dirty="0" smtClean="0"/>
              <a:t>In </a:t>
            </a:r>
            <a:r>
              <a:rPr lang="en-US" sz="3200" dirty="0" err="1" smtClean="0"/>
              <a:t>subacute</a:t>
            </a:r>
            <a:r>
              <a:rPr lang="en-US" sz="3200" dirty="0" smtClean="0"/>
              <a:t> IE vegetations often have granulation tissue at their bases, </a:t>
            </a:r>
          </a:p>
          <a:p>
            <a:r>
              <a:rPr lang="en-US" sz="3200" dirty="0" smtClean="0"/>
              <a:t>With the passage of time…</a:t>
            </a:r>
          </a:p>
          <a:p>
            <a:r>
              <a:rPr lang="en-US" sz="3200" dirty="0" smtClean="0"/>
              <a:t>Fibrosis,</a:t>
            </a:r>
          </a:p>
          <a:p>
            <a:r>
              <a:rPr lang="en-US" sz="3200" dirty="0" smtClean="0"/>
              <a:t>Calcification &amp; </a:t>
            </a:r>
          </a:p>
          <a:p>
            <a:r>
              <a:rPr lang="en-US" sz="3200" dirty="0" smtClean="0"/>
              <a:t>Chronic inflammatory infiltrate may develop.    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CLINICAL FEATURES: </a:t>
            </a:r>
            <a:endParaRPr lang="en-US" sz="3200" dirty="0" smtClean="0"/>
          </a:p>
          <a:p>
            <a:r>
              <a:rPr lang="en-US" sz="3200" dirty="0" smtClean="0"/>
              <a:t>Acute </a:t>
            </a:r>
            <a:r>
              <a:rPr lang="en-US" sz="3200" dirty="0" err="1" smtClean="0"/>
              <a:t>endocarditis</a:t>
            </a:r>
            <a:r>
              <a:rPr lang="en-US" sz="3200" dirty="0" smtClean="0"/>
              <a:t> – rapid onset with fever, chills, weakness &amp; lassitude. </a:t>
            </a:r>
          </a:p>
          <a:p>
            <a:r>
              <a:rPr lang="en-US" sz="3200" dirty="0" err="1" smtClean="0"/>
              <a:t>Subacute</a:t>
            </a:r>
            <a:r>
              <a:rPr lang="en-US" sz="3200" dirty="0" smtClean="0"/>
              <a:t> </a:t>
            </a:r>
            <a:r>
              <a:rPr lang="en-US" sz="3200" dirty="0" err="1" smtClean="0"/>
              <a:t>endocarditis</a:t>
            </a:r>
            <a:r>
              <a:rPr lang="en-US" sz="3200" dirty="0" smtClean="0"/>
              <a:t> – fever may be absent &amp; the manifestations may consist of fatigue, weight loss &amp; a flulike syndrome. </a:t>
            </a:r>
          </a:p>
          <a:p>
            <a:r>
              <a:rPr lang="en-US" sz="3200" dirty="0" err="1" smtClean="0"/>
              <a:t>Splenomegaly</a:t>
            </a:r>
            <a:r>
              <a:rPr lang="en-US" sz="3200" dirty="0" smtClean="0"/>
              <a:t> is common in </a:t>
            </a:r>
            <a:r>
              <a:rPr lang="en-US" sz="3200" dirty="0" err="1" smtClean="0"/>
              <a:t>subacute</a:t>
            </a:r>
            <a:r>
              <a:rPr lang="en-US" sz="3200" dirty="0" smtClean="0"/>
              <a:t> IE.</a:t>
            </a:r>
          </a:p>
          <a:p>
            <a:r>
              <a:rPr lang="en-US" sz="3200" dirty="0" smtClean="0"/>
              <a:t>Murmurs – 90% of patients with left-sided lesions.    </a:t>
            </a:r>
            <a:endParaRPr lang="en-US" sz="32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200" u="sng" dirty="0" smtClean="0">
                <a:solidFill>
                  <a:srgbClr val="7030A0"/>
                </a:solidFill>
              </a:rPr>
              <a:t>Diagnosis: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200" dirty="0" smtClean="0"/>
              <a:t>Positive blood cultures &amp;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200" dirty="0" err="1" smtClean="0"/>
              <a:t>Echocardiographic</a:t>
            </a:r>
            <a:r>
              <a:rPr lang="en-US" sz="3200" dirty="0" smtClean="0"/>
              <a:t> findings,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200" u="sng" dirty="0" smtClean="0">
                <a:solidFill>
                  <a:srgbClr val="7030A0"/>
                </a:solidFill>
              </a:rPr>
              <a:t>Complications: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200" dirty="0" err="1" smtClean="0"/>
              <a:t>Glomerulonephritis</a:t>
            </a:r>
            <a:r>
              <a:rPr lang="en-US" sz="3200" dirty="0" smtClean="0"/>
              <a:t> with </a:t>
            </a:r>
            <a:r>
              <a:rPr lang="en-US" sz="3200" dirty="0" err="1" smtClean="0"/>
              <a:t>hematuria</a:t>
            </a:r>
            <a:r>
              <a:rPr lang="en-US" sz="3200" dirty="0" smtClean="0"/>
              <a:t>, </a:t>
            </a:r>
            <a:r>
              <a:rPr lang="en-US" sz="3200" dirty="0" err="1" smtClean="0"/>
              <a:t>albuminuria</a:t>
            </a:r>
            <a:r>
              <a:rPr lang="en-US" sz="3200" dirty="0" smtClean="0"/>
              <a:t> or renal failure.  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200" dirty="0" smtClean="0"/>
              <a:t>Septicemia,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200" dirty="0" smtClean="0"/>
              <a:t>Arrhythmias &amp;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200" dirty="0" smtClean="0"/>
              <a:t>Systemic embolization.  </a:t>
            </a:r>
            <a:endParaRPr lang="en-US" sz="32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9611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NONINFECTED VEGETATIONS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53000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Nonbacterial thrombotic </a:t>
            </a:r>
            <a:r>
              <a:rPr lang="en-US" sz="3200" dirty="0" err="1" smtClean="0"/>
              <a:t>endocarditis</a:t>
            </a:r>
            <a:r>
              <a:rPr lang="en-US" sz="3200" dirty="0" smtClean="0"/>
              <a:t>,</a:t>
            </a:r>
          </a:p>
          <a:p>
            <a:r>
              <a:rPr lang="en-US" sz="3200" dirty="0" err="1" smtClean="0"/>
              <a:t>Libman</a:t>
            </a:r>
            <a:r>
              <a:rPr lang="en-US" sz="3200" dirty="0" smtClean="0"/>
              <a:t>-Sacks </a:t>
            </a:r>
            <a:r>
              <a:rPr lang="en-US" sz="3200" dirty="0" err="1" smtClean="0"/>
              <a:t>endocarditis</a:t>
            </a:r>
            <a:r>
              <a:rPr lang="en-US" sz="3200" dirty="0" smtClean="0"/>
              <a:t>. </a:t>
            </a:r>
          </a:p>
          <a:p>
            <a:r>
              <a:rPr lang="en-US" sz="3200" u="sng" dirty="0" smtClean="0">
                <a:solidFill>
                  <a:srgbClr val="FF0000"/>
                </a:solidFill>
              </a:rPr>
              <a:t>Nonbacterial thrombotic </a:t>
            </a:r>
            <a:r>
              <a:rPr lang="en-US" sz="3200" u="sng" dirty="0" err="1" smtClean="0">
                <a:solidFill>
                  <a:srgbClr val="FF0000"/>
                </a:solidFill>
              </a:rPr>
              <a:t>endocarditis</a:t>
            </a:r>
            <a:r>
              <a:rPr lang="en-US" sz="3200" u="sng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3200" dirty="0" smtClean="0"/>
              <a:t>Nonbacterial thrombotic </a:t>
            </a:r>
            <a:r>
              <a:rPr lang="en-US" sz="3200" dirty="0" err="1" smtClean="0"/>
              <a:t>endocarditis</a:t>
            </a:r>
            <a:r>
              <a:rPr lang="en-US" sz="3200" dirty="0" smtClean="0"/>
              <a:t> (NBTE) is characterized by deposition of masses of fibrin, platelets &amp; other blood components on cardiac valves. </a:t>
            </a:r>
          </a:p>
          <a:p>
            <a:r>
              <a:rPr lang="en-US" sz="3200" dirty="0" err="1" smtClean="0"/>
              <a:t>Valvular</a:t>
            </a:r>
            <a:r>
              <a:rPr lang="en-US" sz="3200" dirty="0" smtClean="0"/>
              <a:t> lesions are sterile,  </a:t>
            </a:r>
          </a:p>
          <a:p>
            <a:r>
              <a:rPr lang="en-US" sz="3200" dirty="0" smtClean="0"/>
              <a:t>Usually on previously normal valves. </a:t>
            </a:r>
          </a:p>
          <a:p>
            <a:endParaRPr lang="en-US" sz="3200" dirty="0" smtClean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382000" cy="54102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Morphology: </a:t>
            </a:r>
          </a:p>
          <a:p>
            <a:r>
              <a:rPr lang="en-US" sz="3200" dirty="0" smtClean="0"/>
              <a:t>Sterile, nondestructive &amp; small vegetations,</a:t>
            </a:r>
          </a:p>
          <a:p>
            <a:r>
              <a:rPr lang="en-US" sz="3200" dirty="0" smtClean="0"/>
              <a:t>Vegetations may be single or multiple. </a:t>
            </a:r>
          </a:p>
          <a:p>
            <a:endParaRPr lang="en-US" sz="2400" dirty="0" smtClean="0"/>
          </a:p>
          <a:p>
            <a:r>
              <a:rPr lang="en-US" sz="2800" dirty="0" smtClean="0"/>
              <a:t>Row of thrombotic</a:t>
            </a:r>
          </a:p>
          <a:p>
            <a:pPr>
              <a:buNone/>
            </a:pPr>
            <a:r>
              <a:rPr lang="en-US" sz="2800" dirty="0" smtClean="0"/>
              <a:t>	vegetations</a:t>
            </a:r>
          </a:p>
          <a:p>
            <a:pPr>
              <a:buNone/>
            </a:pPr>
            <a:r>
              <a:rPr lang="en-US" sz="2800" dirty="0" smtClean="0"/>
              <a:t>	along the line </a:t>
            </a:r>
          </a:p>
          <a:p>
            <a:pPr>
              <a:buNone/>
            </a:pPr>
            <a:r>
              <a:rPr lang="en-US" sz="2800" dirty="0" smtClean="0"/>
              <a:t>	of closure of </a:t>
            </a:r>
          </a:p>
          <a:p>
            <a:pPr>
              <a:buNone/>
            </a:pPr>
            <a:r>
              <a:rPr lang="en-US" sz="2800" dirty="0" smtClean="0"/>
              <a:t>	the mitral valve </a:t>
            </a:r>
          </a:p>
          <a:p>
            <a:pPr>
              <a:buNone/>
            </a:pPr>
            <a:r>
              <a:rPr lang="en-US" sz="2800" dirty="0" smtClean="0"/>
              <a:t>	leaflets.   </a:t>
            </a:r>
          </a:p>
          <a:p>
            <a:pPr>
              <a:buNone/>
            </a:pPr>
            <a:endParaRPr lang="en-US" sz="3200" dirty="0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 cstate="print"/>
          <a:srcRect l="7984" t="6645" r="50566" b="23256"/>
          <a:stretch>
            <a:fillRect/>
          </a:stretch>
        </p:blipFill>
        <p:spPr>
          <a:xfrm>
            <a:off x="3581400" y="2708910"/>
            <a:ext cx="5562599" cy="3768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0070C0"/>
                </a:solidFill>
              </a:rPr>
              <a:t>Histology:  </a:t>
            </a:r>
            <a:r>
              <a:rPr lang="en-US" sz="3200" dirty="0" smtClean="0"/>
              <a:t>Bland thrombus without inflammation or valve damage.   </a:t>
            </a:r>
            <a:endParaRPr lang="en-US" sz="3200" u="sng" dirty="0" smtClean="0">
              <a:solidFill>
                <a:srgbClr val="0070C0"/>
              </a:solidFill>
            </a:endParaRPr>
          </a:p>
          <a:p>
            <a:endParaRPr lang="en-US" sz="2800" dirty="0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 cstate="print"/>
          <a:srcRect l="50566" t="3322" r="5323" b="23256"/>
          <a:stretch>
            <a:fillRect/>
          </a:stretch>
        </p:blipFill>
        <p:spPr>
          <a:xfrm>
            <a:off x="1371600" y="2133600"/>
            <a:ext cx="6570106" cy="4380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943600"/>
          </a:xfrm>
        </p:spPr>
        <p:txBody>
          <a:bodyPr>
            <a:normAutofit lnSpcReduction="10000"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PATHOGENESIS: </a:t>
            </a:r>
          </a:p>
          <a:p>
            <a:r>
              <a:rPr lang="en-US" sz="3200" dirty="0" err="1" smtClean="0"/>
              <a:t>Hypercoagulable</a:t>
            </a:r>
            <a:r>
              <a:rPr lang="en-US" sz="3200" dirty="0" smtClean="0"/>
              <a:t> states …</a:t>
            </a:r>
          </a:p>
          <a:p>
            <a:pPr>
              <a:buNone/>
            </a:pPr>
            <a:r>
              <a:rPr lang="en-US" sz="3200" dirty="0" smtClean="0"/>
              <a:t>	- Sepsis with DIC,</a:t>
            </a:r>
          </a:p>
          <a:p>
            <a:pPr>
              <a:buNone/>
            </a:pPr>
            <a:r>
              <a:rPr lang="en-US" sz="3200" dirty="0" smtClean="0"/>
              <a:t>	- </a:t>
            </a:r>
            <a:r>
              <a:rPr lang="en-US" sz="3200" dirty="0" err="1" smtClean="0"/>
              <a:t>Hyperestrogenic</a:t>
            </a:r>
            <a:r>
              <a:rPr lang="en-US" sz="3200" dirty="0" smtClean="0"/>
              <a:t> states or </a:t>
            </a:r>
          </a:p>
          <a:p>
            <a:pPr>
              <a:buNone/>
            </a:pPr>
            <a:r>
              <a:rPr lang="en-US" sz="3200" dirty="0" smtClean="0"/>
              <a:t>	- Underlying malignancy. </a:t>
            </a:r>
          </a:p>
          <a:p>
            <a:r>
              <a:rPr lang="en-US" sz="3200" dirty="0" err="1" smtClean="0"/>
              <a:t>Endocardial</a:t>
            </a:r>
            <a:r>
              <a:rPr lang="en-US" sz="3200" dirty="0" smtClean="0"/>
              <a:t> trauma.</a:t>
            </a:r>
          </a:p>
          <a:p>
            <a:r>
              <a:rPr lang="en-US" sz="3200" u="sng" dirty="0" smtClean="0">
                <a:solidFill>
                  <a:srgbClr val="FF0000"/>
                </a:solidFill>
              </a:rPr>
              <a:t>CLINICAL FEATURES: </a:t>
            </a:r>
          </a:p>
          <a:p>
            <a:r>
              <a:rPr lang="en-US" sz="3200" dirty="0" smtClean="0"/>
              <a:t>Symptoms are due to embolization to the brain, heart, or other organs. </a:t>
            </a:r>
          </a:p>
          <a:p>
            <a:r>
              <a:rPr lang="en-US" sz="3200" dirty="0" smtClean="0"/>
              <a:t>Potential </a:t>
            </a:r>
            <a:r>
              <a:rPr lang="en-US" sz="3200" dirty="0" err="1" smtClean="0"/>
              <a:t>nidus</a:t>
            </a:r>
            <a:r>
              <a:rPr lang="en-US" sz="3200" dirty="0" smtClean="0"/>
              <a:t> for bacterial colonization &amp; the development of IE.   </a:t>
            </a:r>
            <a:endParaRPr lang="en-US" sz="32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CARDIOMYOPATHIES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Diseases attributable to intrinsic myocardial dysfunction – </a:t>
            </a:r>
            <a:r>
              <a:rPr lang="en-US" sz="3200" dirty="0" err="1" smtClean="0"/>
              <a:t>cardiomyopathies</a:t>
            </a:r>
            <a:r>
              <a:rPr lang="en-US" sz="3200" dirty="0" smtClean="0"/>
              <a:t> (heart muscle diseases). </a:t>
            </a:r>
            <a:endParaRPr lang="en-US" sz="3200" u="sng" dirty="0" smtClean="0">
              <a:solidFill>
                <a:srgbClr val="7030A0"/>
              </a:solidFill>
            </a:endParaRPr>
          </a:p>
          <a:p>
            <a:pPr marL="514350" indent="-514350">
              <a:buAutoNum type="arabicPeriod"/>
            </a:pPr>
            <a:r>
              <a:rPr lang="en-US" sz="3200" dirty="0" smtClean="0"/>
              <a:t>Primary – confined to myocardium, 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Secondary – cardiac manifestation of a systemic disorder.   </a:t>
            </a:r>
          </a:p>
          <a:p>
            <a:pPr marL="514350" indent="-514350">
              <a:buNone/>
            </a:pPr>
            <a:r>
              <a:rPr lang="en-US" sz="3200" b="1" u="sng" dirty="0" smtClean="0">
                <a:solidFill>
                  <a:srgbClr val="FF0000"/>
                </a:solidFill>
              </a:rPr>
              <a:t>Classification…</a:t>
            </a:r>
          </a:p>
          <a:p>
            <a:pPr marL="880110" lvl="1" indent="-514350"/>
            <a:r>
              <a:rPr lang="en-US" sz="3000" dirty="0" smtClean="0"/>
              <a:t>Dilated </a:t>
            </a:r>
            <a:r>
              <a:rPr lang="en-US" sz="3000" dirty="0" err="1" smtClean="0"/>
              <a:t>cardiomyopathy</a:t>
            </a:r>
            <a:r>
              <a:rPr lang="en-US" sz="3000" dirty="0" smtClean="0"/>
              <a:t> (90% of cases) </a:t>
            </a:r>
          </a:p>
          <a:p>
            <a:pPr marL="880110" lvl="1" indent="-514350"/>
            <a:r>
              <a:rPr lang="en-US" sz="3000" dirty="0" smtClean="0"/>
              <a:t>Hypertrophic </a:t>
            </a:r>
            <a:r>
              <a:rPr lang="en-US" sz="3000" dirty="0" err="1" smtClean="0"/>
              <a:t>cardiomyopathy</a:t>
            </a:r>
            <a:endParaRPr lang="en-US" sz="3000" dirty="0" smtClean="0"/>
          </a:p>
          <a:p>
            <a:pPr marL="880110" lvl="1" indent="-514350"/>
            <a:r>
              <a:rPr lang="en-US" sz="3000" dirty="0" smtClean="0"/>
              <a:t>Restrictive </a:t>
            </a:r>
            <a:r>
              <a:rPr lang="en-US" sz="3000" dirty="0" err="1" smtClean="0"/>
              <a:t>cardiomyopathy</a:t>
            </a:r>
            <a:r>
              <a:rPr lang="en-US" sz="3000" dirty="0" smtClean="0"/>
              <a:t> (least common) </a:t>
            </a:r>
            <a:endParaRPr lang="en-US" sz="30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242" t="1899" r="5242" b="11396"/>
          <a:stretch>
            <a:fillRect/>
          </a:stretch>
        </p:blipFill>
        <p:spPr>
          <a:xfrm>
            <a:off x="2389864" y="770973"/>
            <a:ext cx="4315736" cy="57690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764" b="12397"/>
          <a:stretch>
            <a:fillRect/>
          </a:stretch>
        </p:blipFill>
        <p:spPr>
          <a:xfrm rot="21438168">
            <a:off x="-275" y="610883"/>
            <a:ext cx="8919867" cy="57194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Calcific</a:t>
            </a:r>
            <a:r>
              <a:rPr lang="en-US" sz="3200" dirty="0" smtClean="0"/>
              <a:t> aortic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 of a normal valve  </a:t>
            </a:r>
            <a:endParaRPr lang="en-US" sz="3200" dirty="0"/>
          </a:p>
        </p:txBody>
      </p:sp>
      <p:pic>
        <p:nvPicPr>
          <p:cNvPr id="4" name="Picture 3" descr="scan0005.jpg"/>
          <p:cNvPicPr>
            <a:picLocks noChangeAspect="1"/>
          </p:cNvPicPr>
          <p:nvPr/>
        </p:nvPicPr>
        <p:blipFill>
          <a:blip r:embed="rId2" cstate="print"/>
          <a:srcRect l="4032" r="73925" b="41198"/>
          <a:stretch>
            <a:fillRect/>
          </a:stretch>
        </p:blipFill>
        <p:spPr>
          <a:xfrm>
            <a:off x="4021632" y="1905000"/>
            <a:ext cx="4869310" cy="46616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2133600"/>
            <a:ext cx="3581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Nodular masses of </a:t>
            </a:r>
          </a:p>
          <a:p>
            <a:r>
              <a:rPr lang="en-US" sz="2800" dirty="0" smtClean="0"/>
              <a:t>  calcium in sinuses </a:t>
            </a:r>
          </a:p>
          <a:p>
            <a:r>
              <a:rPr lang="en-US" sz="2800" dirty="0" smtClean="0"/>
              <a:t>  of </a:t>
            </a:r>
            <a:r>
              <a:rPr lang="en-US" sz="2800" dirty="0" err="1" smtClean="0"/>
              <a:t>valsalva</a:t>
            </a:r>
            <a:r>
              <a:rPr lang="en-US" sz="2800" dirty="0" smtClean="0"/>
              <a:t>. 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2800" dirty="0" err="1" smtClean="0"/>
              <a:t>Commissures</a:t>
            </a:r>
            <a:r>
              <a:rPr lang="en-US" sz="2800" dirty="0" smtClean="0"/>
              <a:t> are</a:t>
            </a:r>
          </a:p>
          <a:p>
            <a:r>
              <a:rPr lang="en-US" sz="2800" dirty="0" smtClean="0"/>
              <a:t>  not fused.  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DILATED CARDIOMYOPATHY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791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Dilated </a:t>
            </a:r>
            <a:r>
              <a:rPr lang="en-US" sz="3200" dirty="0" err="1" smtClean="0"/>
              <a:t>cardiomyopathy</a:t>
            </a:r>
            <a:r>
              <a:rPr lang="en-US" sz="3200" dirty="0" smtClean="0"/>
              <a:t> (DCM) is characterized by…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Progressive cardiac dilation &amp;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Contractile (systolic) dysfunction,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Usually with concurrent hypertrophy. </a:t>
            </a:r>
          </a:p>
          <a:p>
            <a:pPr>
              <a:buNone/>
            </a:pPr>
            <a:r>
              <a:rPr lang="en-US" sz="3200" u="sng" dirty="0" smtClean="0">
                <a:solidFill>
                  <a:srgbClr val="FF0000"/>
                </a:solidFill>
              </a:rPr>
              <a:t>PATHOGENESIS:</a:t>
            </a:r>
          </a:p>
          <a:p>
            <a:r>
              <a:rPr lang="en-US" sz="3200" dirty="0" smtClean="0"/>
              <a:t>At the time of diagnosis usually DCM has already progressed to end-stage disease.</a:t>
            </a:r>
          </a:p>
          <a:p>
            <a:r>
              <a:rPr lang="en-US" sz="3200" dirty="0" smtClean="0"/>
              <a:t>At least five general pathways can lead to end-stage DCM.   </a:t>
            </a:r>
          </a:p>
          <a:p>
            <a:pPr marL="514350" indent="-514350">
              <a:buNone/>
            </a:pPr>
            <a:endParaRPr lang="en-US" sz="32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81000"/>
            <a:ext cx="8382000" cy="6096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200" u="sng" dirty="0" smtClean="0">
                <a:solidFill>
                  <a:srgbClr val="7030A0"/>
                </a:solidFill>
              </a:rPr>
              <a:t>Genetic influences:</a:t>
            </a:r>
          </a:p>
          <a:p>
            <a:r>
              <a:rPr lang="en-US" sz="3200" dirty="0" smtClean="0"/>
              <a:t>25% to 50% of cases are familial.</a:t>
            </a:r>
          </a:p>
          <a:p>
            <a:r>
              <a:rPr lang="en-US" sz="3200" dirty="0" smtClean="0"/>
              <a:t>&gt; 40 genes are known to be mutated. </a:t>
            </a:r>
          </a:p>
          <a:p>
            <a:r>
              <a:rPr lang="en-US" sz="3200" dirty="0" err="1" smtClean="0"/>
              <a:t>Autosomal</a:t>
            </a:r>
            <a:r>
              <a:rPr lang="en-US" sz="3200" dirty="0" smtClean="0"/>
              <a:t> dominant inheritance – common,</a:t>
            </a:r>
          </a:p>
          <a:p>
            <a:r>
              <a:rPr lang="en-US" sz="3200" dirty="0" smtClean="0"/>
              <a:t>It involves mutations in genes encoding </a:t>
            </a:r>
            <a:r>
              <a:rPr lang="en-US" sz="3200" dirty="0" err="1" smtClean="0"/>
              <a:t>cytoskeletal</a:t>
            </a:r>
            <a:r>
              <a:rPr lang="en-US" sz="3200" dirty="0" smtClean="0"/>
              <a:t> proteins or proteins that link </a:t>
            </a:r>
            <a:r>
              <a:rPr lang="en-US" sz="3200" dirty="0" err="1" smtClean="0"/>
              <a:t>sarcomere</a:t>
            </a:r>
            <a:r>
              <a:rPr lang="en-US" sz="3200" dirty="0" smtClean="0"/>
              <a:t> to cytoskeleton e.g., </a:t>
            </a:r>
            <a:r>
              <a:rPr lang="el-GR" sz="3200" dirty="0" smtClean="0"/>
              <a:t>α</a:t>
            </a:r>
            <a:r>
              <a:rPr lang="en-US" sz="3200" dirty="0" smtClean="0"/>
              <a:t>-cardiac </a:t>
            </a:r>
            <a:r>
              <a:rPr lang="en-US" sz="3200" dirty="0" err="1" smtClean="0"/>
              <a:t>actin</a:t>
            </a:r>
            <a:r>
              <a:rPr lang="en-US" sz="3200" dirty="0" smtClean="0"/>
              <a:t>.     </a:t>
            </a:r>
          </a:p>
          <a:p>
            <a:r>
              <a:rPr lang="en-US" sz="3200" dirty="0" smtClean="0"/>
              <a:t>X-linked inheritance – </a:t>
            </a:r>
            <a:r>
              <a:rPr lang="en-US" sz="3200" dirty="0" err="1" smtClean="0"/>
              <a:t>dystrophin</a:t>
            </a:r>
            <a:r>
              <a:rPr lang="en-US" sz="3200" dirty="0" smtClean="0"/>
              <a:t> gene mutations. </a:t>
            </a:r>
          </a:p>
          <a:p>
            <a:r>
              <a:rPr lang="en-US" sz="3200" dirty="0" smtClean="0"/>
              <a:t>Mutations of genes in mitochondrial genome.   </a:t>
            </a:r>
          </a:p>
          <a:p>
            <a:r>
              <a:rPr lang="en-US" sz="3200" dirty="0" smtClean="0"/>
              <a:t>Other </a:t>
            </a:r>
            <a:r>
              <a:rPr lang="en-US" sz="3200" dirty="0" err="1" smtClean="0"/>
              <a:t>cytoskeletal</a:t>
            </a:r>
            <a:r>
              <a:rPr lang="en-US" sz="3200" dirty="0" smtClean="0"/>
              <a:t> proteins include… </a:t>
            </a:r>
          </a:p>
          <a:p>
            <a:r>
              <a:rPr lang="en-US" sz="3200" dirty="0" err="1" smtClean="0"/>
              <a:t>Desmin</a:t>
            </a:r>
            <a:r>
              <a:rPr lang="en-US" sz="3200" dirty="0" smtClean="0"/>
              <a:t> &amp; </a:t>
            </a:r>
          </a:p>
          <a:p>
            <a:r>
              <a:rPr lang="en-US" sz="3200" dirty="0" smtClean="0"/>
              <a:t>Nuclear </a:t>
            </a:r>
            <a:r>
              <a:rPr lang="en-US" sz="3200" dirty="0" err="1" smtClean="0"/>
              <a:t>lamins</a:t>
            </a:r>
            <a:r>
              <a:rPr lang="en-US" sz="3200" dirty="0" smtClean="0"/>
              <a:t> A &amp; C.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sz="3500" u="sng" dirty="0" smtClean="0">
                <a:solidFill>
                  <a:srgbClr val="7030A0"/>
                </a:solidFill>
              </a:rPr>
              <a:t>Infection:</a:t>
            </a:r>
          </a:p>
          <a:p>
            <a:pPr marL="514350" indent="-514350"/>
            <a:r>
              <a:rPr lang="en-US" sz="3200" dirty="0" smtClean="0"/>
              <a:t>Viral.  </a:t>
            </a:r>
          </a:p>
          <a:p>
            <a:pPr marL="514350" indent="-514350">
              <a:buNone/>
            </a:pPr>
            <a:r>
              <a:rPr lang="en-US" sz="3500" u="sng" dirty="0" smtClean="0">
                <a:solidFill>
                  <a:srgbClr val="7030A0"/>
                </a:solidFill>
              </a:rPr>
              <a:t>Alcohol or other toxic exposure: </a:t>
            </a:r>
          </a:p>
          <a:p>
            <a:pPr marL="514350" indent="-514350"/>
            <a:r>
              <a:rPr lang="en-US" sz="3200" dirty="0" smtClean="0"/>
              <a:t>Alcohol and its metabolites have a direct toxic effect on myocardium,</a:t>
            </a:r>
          </a:p>
          <a:p>
            <a:pPr marL="514350" indent="-514350"/>
            <a:r>
              <a:rPr lang="en-US" sz="3200" dirty="0" smtClean="0"/>
              <a:t>Chronic alcoholism </a:t>
            </a:r>
            <a:r>
              <a:rPr lang="en-US" sz="3200" dirty="0" smtClean="0">
                <a:sym typeface="Wingdings" pitchFamily="2" charset="2"/>
              </a:rPr>
              <a:t> thiamine deficiency  beriberi heart disease.</a:t>
            </a:r>
          </a:p>
          <a:p>
            <a:pPr marL="514350" indent="-514350"/>
            <a:r>
              <a:rPr lang="en-US" sz="3200" dirty="0" smtClean="0">
                <a:sym typeface="Wingdings" pitchFamily="2" charset="2"/>
              </a:rPr>
              <a:t>Other toxic agents – doxorubicin &amp; cobalt. </a:t>
            </a:r>
            <a:r>
              <a:rPr lang="en-US" sz="3000" dirty="0" smtClean="0"/>
              <a:t>   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382000" cy="6172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u="sng" dirty="0" err="1" smtClean="0">
                <a:solidFill>
                  <a:srgbClr val="7030A0"/>
                </a:solidFill>
                <a:sym typeface="Wingdings" pitchFamily="2" charset="2"/>
              </a:rPr>
              <a:t>Peripartum</a:t>
            </a:r>
            <a:r>
              <a:rPr lang="en-US" sz="3200" u="sng" dirty="0" smtClean="0">
                <a:solidFill>
                  <a:srgbClr val="7030A0"/>
                </a:solidFill>
                <a:sym typeface="Wingdings" pitchFamily="2" charset="2"/>
              </a:rPr>
              <a:t> </a:t>
            </a:r>
            <a:r>
              <a:rPr lang="en-US" sz="3200" u="sng" dirty="0" err="1" smtClean="0">
                <a:solidFill>
                  <a:srgbClr val="7030A0"/>
                </a:solidFill>
                <a:sym typeface="Wingdings" pitchFamily="2" charset="2"/>
              </a:rPr>
              <a:t>cardiomyopathy</a:t>
            </a:r>
            <a:r>
              <a:rPr lang="en-US" sz="3200" u="sng" dirty="0" smtClean="0">
                <a:solidFill>
                  <a:srgbClr val="7030A0"/>
                </a:solidFill>
                <a:sym typeface="Wingdings" pitchFamily="2" charset="2"/>
              </a:rPr>
              <a:t>:</a:t>
            </a:r>
          </a:p>
          <a:p>
            <a:r>
              <a:rPr lang="en-US" sz="3200" dirty="0" smtClean="0">
                <a:sym typeface="Wingdings" pitchFamily="2" charset="2"/>
              </a:rPr>
              <a:t>Occurs late in gestation or several weeks to months postpartum.  </a:t>
            </a:r>
          </a:p>
          <a:p>
            <a:r>
              <a:rPr lang="en-US" sz="3200" dirty="0" smtClean="0">
                <a:sym typeface="Wingdings" pitchFamily="2" charset="2"/>
              </a:rPr>
              <a:t>Etiology includes pregnancy-associated hypertension, volume overload, nutritional deficiency, other metabolic derangements &amp;/or immunologic responses.  </a:t>
            </a:r>
          </a:p>
          <a:p>
            <a:r>
              <a:rPr lang="en-US" sz="3200" dirty="0" smtClean="0">
                <a:sym typeface="Wingdings" pitchFamily="2" charset="2"/>
              </a:rPr>
              <a:t>Half of these patients recover spontaneously.</a:t>
            </a:r>
          </a:p>
          <a:p>
            <a:pPr>
              <a:buNone/>
            </a:pPr>
            <a:r>
              <a:rPr lang="en-US" sz="3200" u="sng" dirty="0" smtClean="0">
                <a:solidFill>
                  <a:srgbClr val="7030A0"/>
                </a:solidFill>
                <a:sym typeface="Wingdings" pitchFamily="2" charset="2"/>
              </a:rPr>
              <a:t>Iron overload:</a:t>
            </a:r>
            <a:r>
              <a:rPr lang="en-US" sz="3200" dirty="0" smtClean="0">
                <a:sym typeface="Wingdings" pitchFamily="2" charset="2"/>
              </a:rPr>
              <a:t> </a:t>
            </a:r>
          </a:p>
          <a:p>
            <a:r>
              <a:rPr lang="en-US" sz="3200" dirty="0" smtClean="0">
                <a:sym typeface="Wingdings" pitchFamily="2" charset="2"/>
              </a:rPr>
              <a:t>Interference with metal dependent enzyme systems or injury caused by ROS.    </a:t>
            </a:r>
            <a:r>
              <a:rPr lang="en-US" sz="3200" dirty="0" smtClean="0"/>
              <a:t> 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6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MORPHOLOGY: </a:t>
            </a:r>
          </a:p>
          <a:p>
            <a:r>
              <a:rPr lang="en-US" sz="3200" dirty="0" smtClean="0"/>
              <a:t>Enlarged &amp; flabby heart with dilation of all chambers, </a:t>
            </a:r>
          </a:p>
          <a:p>
            <a:r>
              <a:rPr lang="en-US" sz="3200" dirty="0" smtClean="0"/>
              <a:t>Wall thinning may accompany dilation,</a:t>
            </a:r>
          </a:p>
          <a:p>
            <a:r>
              <a:rPr lang="en-US" sz="3200" dirty="0" smtClean="0"/>
              <a:t>Mural thrombi </a:t>
            </a:r>
            <a:r>
              <a:rPr lang="en-US" sz="3200" dirty="0" smtClean="0">
                <a:sym typeface="Wingdings" pitchFamily="2" charset="2"/>
              </a:rPr>
              <a:t> </a:t>
            </a:r>
            <a:r>
              <a:rPr lang="en-US" sz="3200" dirty="0" err="1" smtClean="0">
                <a:sym typeface="Wingdings" pitchFamily="2" charset="2"/>
              </a:rPr>
              <a:t>thromboembolism</a:t>
            </a:r>
            <a:r>
              <a:rPr lang="en-US" sz="3200" dirty="0" smtClean="0">
                <a:sym typeface="Wingdings" pitchFamily="2" charset="2"/>
              </a:rPr>
              <a:t>.</a:t>
            </a:r>
          </a:p>
          <a:p>
            <a:r>
              <a:rPr lang="en-US" sz="3200" dirty="0" smtClean="0">
                <a:sym typeface="Wingdings" pitchFamily="2" charset="2"/>
              </a:rPr>
              <a:t>Microscopically most </a:t>
            </a:r>
            <a:r>
              <a:rPr lang="en-US" sz="3200" dirty="0" err="1" smtClean="0">
                <a:sym typeface="Wingdings" pitchFamily="2" charset="2"/>
              </a:rPr>
              <a:t>myocytes</a:t>
            </a:r>
            <a:r>
              <a:rPr lang="en-US" sz="3200" dirty="0" smtClean="0">
                <a:sym typeface="Wingdings" pitchFamily="2" charset="2"/>
              </a:rPr>
              <a:t> are hypertrophied with enlarged nuclei but many are attenuated, stretched &amp; irregular,</a:t>
            </a:r>
          </a:p>
          <a:p>
            <a:r>
              <a:rPr lang="en-US" sz="3200" dirty="0" smtClean="0">
                <a:sym typeface="Wingdings" pitchFamily="2" charset="2"/>
              </a:rPr>
              <a:t>Interstitial &amp; </a:t>
            </a:r>
            <a:r>
              <a:rPr lang="en-US" sz="3200" dirty="0" err="1" smtClean="0">
                <a:sym typeface="Wingdings" pitchFamily="2" charset="2"/>
              </a:rPr>
              <a:t>endocardial</a:t>
            </a:r>
            <a:r>
              <a:rPr lang="en-US" sz="3200" dirty="0" smtClean="0">
                <a:sym typeface="Wingdings" pitchFamily="2" charset="2"/>
              </a:rPr>
              <a:t> fibrosis, </a:t>
            </a:r>
          </a:p>
          <a:p>
            <a:r>
              <a:rPr lang="en-US" sz="3200" dirty="0" smtClean="0">
                <a:sym typeface="Wingdings" pitchFamily="2" charset="2"/>
              </a:rPr>
              <a:t>Scattered areas of replacement fibrosis. </a:t>
            </a:r>
          </a:p>
          <a:p>
            <a:r>
              <a:rPr lang="en-US" sz="3200" dirty="0" err="1" smtClean="0">
                <a:sym typeface="Wingdings" pitchFamily="2" charset="2"/>
              </a:rPr>
              <a:t>Hemosiderin</a:t>
            </a:r>
            <a:r>
              <a:rPr lang="en-US" sz="3200" dirty="0" smtClean="0">
                <a:sym typeface="Wingdings" pitchFamily="2" charset="2"/>
              </a:rPr>
              <a:t> – Prussian blue staining.    </a:t>
            </a:r>
            <a:r>
              <a:rPr lang="en-US" sz="3200" dirty="0" smtClean="0"/>
              <a:t>  </a:t>
            </a:r>
          </a:p>
          <a:p>
            <a:endParaRPr lang="en-US" sz="32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7864" t="3799" r="57667" b="55081"/>
          <a:stretch>
            <a:fillRect/>
          </a:stretch>
        </p:blipFill>
        <p:spPr>
          <a:xfrm>
            <a:off x="440374" y="909881"/>
            <a:ext cx="3522026" cy="5798610"/>
          </a:xfrm>
        </p:spPr>
      </p:pic>
      <p:pic>
        <p:nvPicPr>
          <p:cNvPr id="3" name="Content Placeholder 3" descr="6.jpg"/>
          <p:cNvPicPr>
            <a:picLocks noChangeAspect="1"/>
          </p:cNvPicPr>
          <p:nvPr/>
        </p:nvPicPr>
        <p:blipFill>
          <a:blip r:embed="rId2" cstate="print"/>
          <a:srcRect l="55046" t="3799" r="5242" b="55081"/>
          <a:stretch>
            <a:fillRect/>
          </a:stretch>
        </p:blipFill>
        <p:spPr>
          <a:xfrm>
            <a:off x="5195254" y="1129318"/>
            <a:ext cx="3643946" cy="5207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147" t="5115" r="57026" b="20460"/>
          <a:stretch>
            <a:fillRect/>
          </a:stretch>
        </p:blipFill>
        <p:spPr>
          <a:xfrm>
            <a:off x="4157178" y="1524000"/>
            <a:ext cx="4360530" cy="4946929"/>
          </a:xfrm>
        </p:spPr>
      </p:pic>
      <p:sp>
        <p:nvSpPr>
          <p:cNvPr id="5" name="TextBox 4"/>
          <p:cNvSpPr txBox="1"/>
          <p:nvPr/>
        </p:nvSpPr>
        <p:spPr>
          <a:xfrm>
            <a:off x="228600" y="1600200"/>
            <a:ext cx="36576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000" dirty="0" smtClean="0"/>
              <a:t>Four chamber   </a:t>
            </a:r>
          </a:p>
          <a:p>
            <a:r>
              <a:rPr lang="en-US" sz="4000" dirty="0" smtClean="0"/>
              <a:t> dilation &amp;</a:t>
            </a:r>
          </a:p>
          <a:p>
            <a:r>
              <a:rPr lang="en-US" sz="4000" dirty="0" smtClean="0"/>
              <a:t> hypertrophy, </a:t>
            </a:r>
          </a:p>
          <a:p>
            <a:endParaRPr lang="en-US" sz="4000" dirty="0" smtClean="0"/>
          </a:p>
          <a:p>
            <a:pPr>
              <a:buFont typeface="Arial" pitchFamily="34" charset="0"/>
              <a:buChar char="•"/>
            </a:pPr>
            <a:r>
              <a:rPr lang="en-US" sz="4000" dirty="0" smtClean="0"/>
              <a:t>Mural </a:t>
            </a:r>
          </a:p>
          <a:p>
            <a:r>
              <a:rPr lang="en-US" sz="4000" dirty="0" smtClean="0"/>
              <a:t>  thrombus, </a:t>
            </a:r>
            <a:r>
              <a:rPr lang="en-US" sz="4400" dirty="0" smtClean="0"/>
              <a:t> 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4807" t="23018" r="10862" b="20460"/>
          <a:stretch>
            <a:fillRect/>
          </a:stretch>
        </p:blipFill>
        <p:spPr>
          <a:xfrm>
            <a:off x="1143000" y="2133600"/>
            <a:ext cx="6539410" cy="4426359"/>
          </a:xfrm>
        </p:spPr>
      </p:pic>
      <p:sp>
        <p:nvSpPr>
          <p:cNvPr id="5" name="TextBox 4"/>
          <p:cNvSpPr txBox="1"/>
          <p:nvPr/>
        </p:nvSpPr>
        <p:spPr>
          <a:xfrm>
            <a:off x="381000" y="838200"/>
            <a:ext cx="693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000" dirty="0" smtClean="0"/>
              <a:t>Myocyte hypertrophy,</a:t>
            </a:r>
          </a:p>
          <a:p>
            <a:pPr>
              <a:buFont typeface="Arial" pitchFamily="34" charset="0"/>
              <a:buChar char="•"/>
            </a:pPr>
            <a:r>
              <a:rPr lang="en-US" sz="4000" dirty="0" smtClean="0"/>
              <a:t>Interstitial fibrosis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638800"/>
          </a:xfrm>
        </p:spPr>
        <p:txBody>
          <a:bodyPr>
            <a:normAutofit lnSpcReduction="10000"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CLINICAL FEATURES: </a:t>
            </a:r>
          </a:p>
          <a:p>
            <a:r>
              <a:rPr lang="en-US" sz="3200" dirty="0" smtClean="0"/>
              <a:t>Any age – 20 to 50 years is commonest,</a:t>
            </a:r>
          </a:p>
          <a:p>
            <a:r>
              <a:rPr lang="en-US" sz="3200" dirty="0" smtClean="0"/>
              <a:t>Presents with signs of slowly progressive CHF,</a:t>
            </a:r>
          </a:p>
          <a:p>
            <a:r>
              <a:rPr lang="en-US" sz="3200" dirty="0" smtClean="0"/>
              <a:t>Ineffective contraction </a:t>
            </a:r>
            <a:r>
              <a:rPr lang="en-US" sz="3200" dirty="0" smtClean="0">
                <a:sym typeface="Wingdings" pitchFamily="2" charset="2"/>
              </a:rPr>
              <a:t> in end-stage DCM cardiac ejection fraction is &lt; 25%,</a:t>
            </a:r>
          </a:p>
          <a:p>
            <a:r>
              <a:rPr lang="en-US" sz="3200" dirty="0" smtClean="0">
                <a:sym typeface="Wingdings" pitchFamily="2" charset="2"/>
              </a:rPr>
              <a:t>Secondary mitral regurgitation,</a:t>
            </a:r>
          </a:p>
          <a:p>
            <a:r>
              <a:rPr lang="en-US" sz="3200" dirty="0" smtClean="0">
                <a:sym typeface="Wingdings" pitchFamily="2" charset="2"/>
              </a:rPr>
              <a:t>Cardiac arrhythmias,</a:t>
            </a:r>
          </a:p>
          <a:p>
            <a:r>
              <a:rPr lang="en-US" sz="3200" dirty="0" smtClean="0">
                <a:sym typeface="Wingdings" pitchFamily="2" charset="2"/>
              </a:rPr>
              <a:t>Embolism from </a:t>
            </a:r>
            <a:r>
              <a:rPr lang="en-US" sz="3200" dirty="0" err="1" smtClean="0">
                <a:sym typeface="Wingdings" pitchFamily="2" charset="2"/>
              </a:rPr>
              <a:t>intracardiac</a:t>
            </a:r>
            <a:r>
              <a:rPr lang="en-US" sz="3200" dirty="0" smtClean="0">
                <a:sym typeface="Wingdings" pitchFamily="2" charset="2"/>
              </a:rPr>
              <a:t> thrombi. </a:t>
            </a:r>
          </a:p>
          <a:p>
            <a:r>
              <a:rPr lang="en-US" sz="3200" dirty="0" smtClean="0">
                <a:sym typeface="Wingdings" pitchFamily="2" charset="2"/>
              </a:rPr>
              <a:t>50% of patients die within 2 years &amp; only 25% survive longer than 5 years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ARRHYTHMOGENIC RIGHT VENTRICULAR CARDIOMYOPATHY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Right-sided heart failure &amp; rhythm disturbances including SCD. </a:t>
            </a:r>
          </a:p>
          <a:p>
            <a:pPr>
              <a:buNone/>
            </a:pPr>
            <a:endParaRPr lang="en-US" sz="3200" dirty="0" smtClean="0"/>
          </a:p>
          <a:p>
            <a:r>
              <a:rPr lang="en-US" sz="3200" dirty="0" smtClean="0"/>
              <a:t>Right ventricular wall is severely thinned as a result of </a:t>
            </a:r>
            <a:r>
              <a:rPr lang="en-US" sz="3200" dirty="0" err="1" smtClean="0"/>
              <a:t>myocyte</a:t>
            </a:r>
            <a:r>
              <a:rPr lang="en-US" sz="3200" dirty="0" smtClean="0"/>
              <a:t> replacement by massive fatty infiltration &amp; lesser amounts of fibrosis. </a:t>
            </a:r>
            <a:endParaRPr lang="en-US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915400" cy="55626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Calcific</a:t>
            </a:r>
            <a:r>
              <a:rPr lang="en-US" sz="2800" dirty="0" smtClean="0"/>
              <a:t> aortic </a:t>
            </a:r>
            <a:r>
              <a:rPr lang="en-US" sz="2800" dirty="0" err="1" smtClean="0"/>
              <a:t>stenosis</a:t>
            </a:r>
            <a:r>
              <a:rPr lang="en-US" sz="2800" dirty="0" smtClean="0"/>
              <a:t> of a congenitally bicuspid valve.   </a:t>
            </a:r>
            <a:endParaRPr lang="en-US" sz="2800" dirty="0"/>
          </a:p>
        </p:txBody>
      </p:sp>
      <p:pic>
        <p:nvPicPr>
          <p:cNvPr id="4" name="Picture 3" descr="scan0005.jpg"/>
          <p:cNvPicPr>
            <a:picLocks noChangeAspect="1"/>
          </p:cNvPicPr>
          <p:nvPr/>
        </p:nvPicPr>
        <p:blipFill>
          <a:blip r:embed="rId2" cstate="print"/>
          <a:srcRect l="26882" r="52419" b="37453"/>
          <a:stretch>
            <a:fillRect/>
          </a:stretch>
        </p:blipFill>
        <p:spPr>
          <a:xfrm>
            <a:off x="4267200" y="1640933"/>
            <a:ext cx="4532240" cy="491531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200400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2400" dirty="0" smtClean="0"/>
              <a:t>One cusp has a partial</a:t>
            </a:r>
          </a:p>
          <a:p>
            <a:r>
              <a:rPr lang="en-US" sz="2400" dirty="0" smtClean="0"/>
              <a:t>  fusion at its center – </a:t>
            </a:r>
            <a:r>
              <a:rPr lang="en-US" sz="2400" dirty="0" err="1" smtClean="0"/>
              <a:t>raphe</a:t>
            </a:r>
            <a:endParaRPr lang="en-US" sz="2400" dirty="0" smtClean="0"/>
          </a:p>
          <a:p>
            <a:r>
              <a:rPr lang="en-US" sz="2400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HYPERTROPHIC CARDIOMYOPATHY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Hypertrophic </a:t>
            </a:r>
            <a:r>
              <a:rPr lang="en-US" sz="3200" dirty="0" err="1" smtClean="0"/>
              <a:t>cardiomyopathy</a:t>
            </a:r>
            <a:r>
              <a:rPr lang="en-US" sz="3200" dirty="0" smtClean="0"/>
              <a:t> (HCM) is characterized by…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Myocardial hypertrophy,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Abnormal diastolic filling &amp; 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In one third of cases ventricular outflow obstruction. </a:t>
            </a:r>
          </a:p>
          <a:p>
            <a:pPr marL="514350" indent="-514350"/>
            <a:r>
              <a:rPr lang="en-US" sz="3200" dirty="0" smtClean="0"/>
              <a:t>Heart is thick-walled, heavy &amp; </a:t>
            </a:r>
            <a:r>
              <a:rPr lang="en-US" sz="3200" dirty="0" err="1" smtClean="0"/>
              <a:t>hypercontractile</a:t>
            </a:r>
            <a:r>
              <a:rPr lang="en-US" sz="3200" dirty="0" smtClean="0"/>
              <a:t>. </a:t>
            </a:r>
          </a:p>
          <a:p>
            <a:pPr marL="514350" indent="-514350"/>
            <a:r>
              <a:rPr lang="en-US" sz="3200" dirty="0" smtClean="0"/>
              <a:t>Systolic function is usually preserved      </a:t>
            </a:r>
            <a:endParaRPr lang="en-US" sz="32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019800"/>
          </a:xfrm>
        </p:spPr>
        <p:txBody>
          <a:bodyPr>
            <a:normAutofit lnSpcReduction="10000"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PATHOGENESIS: </a:t>
            </a:r>
            <a:endParaRPr lang="en-US" sz="3200" dirty="0" smtClean="0"/>
          </a:p>
          <a:p>
            <a:r>
              <a:rPr lang="en-US" sz="3200" dirty="0" smtClean="0"/>
              <a:t>HCM is caused by </a:t>
            </a:r>
            <a:r>
              <a:rPr lang="en-US" sz="3200" dirty="0" err="1" smtClean="0"/>
              <a:t>missense</a:t>
            </a:r>
            <a:r>
              <a:rPr lang="en-US" sz="3200" dirty="0" smtClean="0"/>
              <a:t> point mutations in the genes encoding </a:t>
            </a:r>
            <a:r>
              <a:rPr lang="en-US" sz="3200" dirty="0" err="1" smtClean="0"/>
              <a:t>sarcomeric</a:t>
            </a:r>
            <a:r>
              <a:rPr lang="en-US" sz="3200" dirty="0" smtClean="0"/>
              <a:t> proteins. </a:t>
            </a:r>
          </a:p>
          <a:p>
            <a:r>
              <a:rPr lang="en-US" sz="3200" dirty="0" err="1" smtClean="0"/>
              <a:t>Autosoaml</a:t>
            </a:r>
            <a:r>
              <a:rPr lang="en-US" sz="3200" dirty="0" smtClean="0"/>
              <a:t> dominant transmission,</a:t>
            </a:r>
          </a:p>
          <a:p>
            <a:r>
              <a:rPr lang="en-US" sz="3200" dirty="0" smtClean="0"/>
              <a:t>&gt; 400 mutations have been identified in 9 </a:t>
            </a:r>
            <a:r>
              <a:rPr lang="en-US" sz="3200" dirty="0" err="1" smtClean="0"/>
              <a:t>sarcomeric</a:t>
            </a:r>
            <a:r>
              <a:rPr lang="en-US" sz="3200" dirty="0" smtClean="0"/>
              <a:t> genes.</a:t>
            </a:r>
          </a:p>
          <a:p>
            <a:r>
              <a:rPr lang="en-US" sz="3200" dirty="0" smtClean="0"/>
              <a:t>β-myosin heavy chain is the most frequently affected, followed by myosin-binding protein C &amp; </a:t>
            </a:r>
            <a:r>
              <a:rPr lang="en-US" sz="3200" dirty="0" err="1" smtClean="0"/>
              <a:t>troponin</a:t>
            </a:r>
            <a:r>
              <a:rPr lang="en-US" sz="3200" dirty="0" smtClean="0"/>
              <a:t> T – 70% to 80% of all cases of HCM.</a:t>
            </a:r>
          </a:p>
          <a:p>
            <a:r>
              <a:rPr lang="en-US" sz="3200" dirty="0" smtClean="0"/>
              <a:t>   </a:t>
            </a:r>
            <a:r>
              <a:rPr lang="en-US" sz="3200" dirty="0" err="1" smtClean="0"/>
              <a:t>myofilament</a:t>
            </a:r>
            <a:r>
              <a:rPr lang="en-US" sz="3200" dirty="0" smtClean="0"/>
              <a:t> activation </a:t>
            </a:r>
            <a:r>
              <a:rPr lang="en-US" sz="3200" dirty="0" smtClean="0">
                <a:sym typeface="Wingdings" pitchFamily="2" charset="2"/>
              </a:rPr>
              <a:t> </a:t>
            </a:r>
            <a:r>
              <a:rPr lang="en-US" sz="3200" dirty="0" err="1" smtClean="0">
                <a:sym typeface="Wingdings" pitchFamily="2" charset="2"/>
              </a:rPr>
              <a:t>myocyte</a:t>
            </a:r>
            <a:r>
              <a:rPr lang="en-US" sz="3200" dirty="0" smtClean="0">
                <a:sym typeface="Wingdings" pitchFamily="2" charset="2"/>
              </a:rPr>
              <a:t> </a:t>
            </a:r>
            <a:r>
              <a:rPr lang="en-US" sz="3200" dirty="0" err="1" smtClean="0">
                <a:sym typeface="Wingdings" pitchFamily="2" charset="2"/>
              </a:rPr>
              <a:t>hypercontractility</a:t>
            </a:r>
            <a:r>
              <a:rPr lang="en-US" sz="3200" dirty="0" smtClean="0">
                <a:sym typeface="Wingdings" pitchFamily="2" charset="2"/>
              </a:rPr>
              <a:t>.    </a:t>
            </a:r>
            <a:endParaRPr lang="en-US" sz="3200" dirty="0" smtClean="0"/>
          </a:p>
        </p:txBody>
      </p:sp>
      <p:sp>
        <p:nvSpPr>
          <p:cNvPr id="4" name="Up Arrow 3"/>
          <p:cNvSpPr/>
          <p:nvPr/>
        </p:nvSpPr>
        <p:spPr>
          <a:xfrm>
            <a:off x="914400" y="5486400"/>
            <a:ext cx="152400" cy="381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1373" t="50530" r="12998" b="1630"/>
          <a:stretch>
            <a:fillRect/>
          </a:stretch>
        </p:blipFill>
        <p:spPr>
          <a:xfrm>
            <a:off x="511028" y="1287538"/>
            <a:ext cx="7947172" cy="50112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MORPHOLOGY: </a:t>
            </a:r>
          </a:p>
          <a:p>
            <a:r>
              <a:rPr lang="en-US" sz="3200" dirty="0" smtClean="0"/>
              <a:t>Massive myocardial hypertrophy without ventricular dilation,</a:t>
            </a:r>
          </a:p>
          <a:p>
            <a:r>
              <a:rPr lang="en-US" sz="3200" dirty="0" smtClean="0"/>
              <a:t>Asymmetrical </a:t>
            </a:r>
            <a:r>
              <a:rPr lang="en-US" sz="3200" dirty="0" err="1" smtClean="0"/>
              <a:t>septal</a:t>
            </a:r>
            <a:r>
              <a:rPr lang="en-US" sz="3200" dirty="0" smtClean="0"/>
              <a:t> </a:t>
            </a:r>
            <a:r>
              <a:rPr lang="en-US" sz="3200" dirty="0" err="1" smtClean="0"/>
              <a:t>hypertorphy</a:t>
            </a:r>
            <a:r>
              <a:rPr lang="en-US" sz="3200" dirty="0" smtClean="0"/>
              <a:t> but in about 10% of cases there is concentric hypertrophy,</a:t>
            </a:r>
          </a:p>
          <a:p>
            <a:r>
              <a:rPr lang="en-US" sz="3200" dirty="0" smtClean="0"/>
              <a:t>Banana-like configuration of ventricular cavity,</a:t>
            </a:r>
          </a:p>
          <a:p>
            <a:r>
              <a:rPr lang="en-US" sz="3200" dirty="0" err="1" smtClean="0"/>
              <a:t>Endocardial</a:t>
            </a:r>
            <a:r>
              <a:rPr lang="en-US" sz="3200" dirty="0" smtClean="0"/>
              <a:t> plaque, </a:t>
            </a:r>
          </a:p>
          <a:p>
            <a:r>
              <a:rPr lang="en-US" sz="3200" dirty="0" smtClean="0"/>
              <a:t>Thickening of anterior mitral leaflet.         </a:t>
            </a:r>
            <a:endParaRPr lang="en-US" sz="3200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7864" t="3799" r="57667" b="55081"/>
          <a:stretch>
            <a:fillRect/>
          </a:stretch>
        </p:blipFill>
        <p:spPr>
          <a:xfrm>
            <a:off x="270124" y="682592"/>
            <a:ext cx="3768476" cy="6204542"/>
          </a:xfrm>
        </p:spPr>
      </p:pic>
      <p:pic>
        <p:nvPicPr>
          <p:cNvPr id="3" name="Content Placeholder 3" descr="6.jpg"/>
          <p:cNvPicPr>
            <a:picLocks noChangeAspect="1"/>
          </p:cNvPicPr>
          <p:nvPr/>
        </p:nvPicPr>
        <p:blipFill>
          <a:blip r:embed="rId2" cstate="print"/>
          <a:srcRect l="5242" t="45584" r="52425" b="11396"/>
          <a:stretch>
            <a:fillRect/>
          </a:stretch>
        </p:blipFill>
        <p:spPr>
          <a:xfrm>
            <a:off x="4760522" y="809771"/>
            <a:ext cx="4078678" cy="5720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874" t="3260" r="61738" b="50530"/>
          <a:stretch>
            <a:fillRect/>
          </a:stretch>
        </p:blipFill>
        <p:spPr>
          <a:xfrm>
            <a:off x="4800600" y="914400"/>
            <a:ext cx="3863714" cy="5330612"/>
          </a:xfrm>
        </p:spPr>
      </p:pic>
      <p:sp>
        <p:nvSpPr>
          <p:cNvPr id="5" name="TextBox 4"/>
          <p:cNvSpPr txBox="1"/>
          <p:nvPr/>
        </p:nvSpPr>
        <p:spPr>
          <a:xfrm>
            <a:off x="228600" y="1524000"/>
            <a:ext cx="4495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err="1" smtClean="0"/>
              <a:t>Septal</a:t>
            </a:r>
            <a:r>
              <a:rPr lang="en-US" sz="2800" dirty="0" smtClean="0"/>
              <a:t> muscle bulges into </a:t>
            </a:r>
          </a:p>
          <a:p>
            <a:r>
              <a:rPr lang="en-US" sz="2800" dirty="0" smtClean="0"/>
              <a:t>  left ventricular outflow </a:t>
            </a:r>
          </a:p>
          <a:p>
            <a:r>
              <a:rPr lang="en-US" sz="2800" dirty="0" smtClean="0"/>
              <a:t>  tract. 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Enlarged left atrium,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Fibrous </a:t>
            </a:r>
            <a:r>
              <a:rPr lang="en-US" sz="2800" dirty="0" err="1" smtClean="0"/>
              <a:t>endocardial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  plaque. 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229600" cy="54864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3200" dirty="0" smtClean="0">
                <a:solidFill>
                  <a:srgbClr val="7030A0"/>
                </a:solidFill>
              </a:rPr>
              <a:t>Histological features:</a:t>
            </a:r>
          </a:p>
          <a:p>
            <a:pPr>
              <a:spcBef>
                <a:spcPts val="0"/>
              </a:spcBef>
            </a:pPr>
            <a:r>
              <a:rPr lang="en-US" sz="3200" dirty="0" smtClean="0"/>
              <a:t>Severe </a:t>
            </a:r>
            <a:r>
              <a:rPr lang="en-US" sz="3200" dirty="0" err="1" smtClean="0"/>
              <a:t>myocyte</a:t>
            </a:r>
            <a:r>
              <a:rPr lang="en-US" sz="3200" dirty="0" smtClean="0"/>
              <a:t> hypertrophy</a:t>
            </a:r>
          </a:p>
          <a:p>
            <a:pPr>
              <a:spcBef>
                <a:spcPts val="0"/>
              </a:spcBef>
            </a:pPr>
            <a:r>
              <a:rPr lang="en-US" sz="3200" dirty="0" smtClean="0"/>
              <a:t>Myocyte and </a:t>
            </a:r>
            <a:r>
              <a:rPr lang="en-US" sz="3200" dirty="0" err="1" smtClean="0"/>
              <a:t>myofiber</a:t>
            </a:r>
            <a:r>
              <a:rPr lang="en-US" sz="3200" dirty="0" smtClean="0"/>
              <a:t> disarray &amp; </a:t>
            </a:r>
          </a:p>
          <a:p>
            <a:pPr>
              <a:spcBef>
                <a:spcPts val="0"/>
              </a:spcBef>
            </a:pPr>
            <a:r>
              <a:rPr lang="en-US" sz="3200" dirty="0" smtClean="0"/>
              <a:t>Interstitial fibrosis.   </a:t>
            </a:r>
            <a:endParaRPr lang="en-US" sz="3200" dirty="0"/>
          </a:p>
        </p:txBody>
      </p:sp>
      <p:pic>
        <p:nvPicPr>
          <p:cNvPr id="4" name="Picture 3" descr="11.jpg"/>
          <p:cNvPicPr>
            <a:picLocks noChangeAspect="1"/>
          </p:cNvPicPr>
          <p:nvPr/>
        </p:nvPicPr>
        <p:blipFill>
          <a:blip r:embed="rId2" cstate="print"/>
          <a:srcRect l="38993" t="8150" r="6499" b="50530"/>
          <a:stretch>
            <a:fillRect/>
          </a:stretch>
        </p:blipFill>
        <p:spPr>
          <a:xfrm>
            <a:off x="1676400" y="2544960"/>
            <a:ext cx="5486400" cy="4145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638800"/>
          </a:xfrm>
        </p:spPr>
        <p:txBody>
          <a:bodyPr>
            <a:normAutofit lnSpcReduction="10000"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CLINICAL FEATURES: </a:t>
            </a:r>
          </a:p>
          <a:p>
            <a:r>
              <a:rPr lang="en-US" sz="3200" dirty="0" smtClean="0"/>
              <a:t>HCM is characterized by a massively hypertrophied left ventricle &amp; markedly reduced stroke volume. </a:t>
            </a:r>
          </a:p>
          <a:p>
            <a:r>
              <a:rPr lang="en-US" sz="3200" dirty="0" smtClean="0"/>
              <a:t>   C.O. &amp; secondary   in pulmonary venous pressure </a:t>
            </a:r>
            <a:r>
              <a:rPr lang="en-US" sz="3200" dirty="0" smtClean="0">
                <a:sym typeface="Wingdings" pitchFamily="2" charset="2"/>
              </a:rPr>
              <a:t> </a:t>
            </a:r>
            <a:r>
              <a:rPr lang="en-US" sz="3200" dirty="0" err="1" smtClean="0">
                <a:sym typeface="Wingdings" pitchFamily="2" charset="2"/>
              </a:rPr>
              <a:t>exertional</a:t>
            </a:r>
            <a:r>
              <a:rPr lang="en-US" sz="3200" dirty="0" smtClean="0">
                <a:sym typeface="Wingdings" pitchFamily="2" charset="2"/>
              </a:rPr>
              <a:t> </a:t>
            </a:r>
            <a:r>
              <a:rPr lang="en-US" sz="3200" dirty="0" err="1" smtClean="0">
                <a:sym typeface="Wingdings" pitchFamily="2" charset="2"/>
              </a:rPr>
              <a:t>dyspnea</a:t>
            </a:r>
            <a:r>
              <a:rPr lang="en-US" sz="3200" dirty="0" smtClean="0">
                <a:sym typeface="Wingdings" pitchFamily="2" charset="2"/>
              </a:rPr>
              <a:t> &amp; harsh systolic ejection murmur. </a:t>
            </a:r>
          </a:p>
          <a:p>
            <a:r>
              <a:rPr lang="en-US" sz="3200" dirty="0" smtClean="0">
                <a:sym typeface="Wingdings" pitchFamily="2" charset="2"/>
              </a:rPr>
              <a:t>A combination of massive </a:t>
            </a:r>
            <a:r>
              <a:rPr lang="en-US" sz="3200" dirty="0" err="1" smtClean="0">
                <a:sym typeface="Wingdings" pitchFamily="2" charset="2"/>
              </a:rPr>
              <a:t>hypertophy</a:t>
            </a:r>
            <a:r>
              <a:rPr lang="en-US" sz="3200" dirty="0" smtClean="0">
                <a:sym typeface="Wingdings" pitchFamily="2" charset="2"/>
              </a:rPr>
              <a:t> ,   LV pressure &amp; compromised intramural coronary arteries leads to myocardial ischemia with angina,</a:t>
            </a:r>
          </a:p>
        </p:txBody>
      </p:sp>
      <p:sp>
        <p:nvSpPr>
          <p:cNvPr id="4" name="Down Arrow 3"/>
          <p:cNvSpPr/>
          <p:nvPr/>
        </p:nvSpPr>
        <p:spPr>
          <a:xfrm>
            <a:off x="838200" y="2590800"/>
            <a:ext cx="1524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Up Arrow 4"/>
          <p:cNvSpPr/>
          <p:nvPr/>
        </p:nvSpPr>
        <p:spPr>
          <a:xfrm>
            <a:off x="4191000" y="2667000"/>
            <a:ext cx="152400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/>
          <p:cNvSpPr/>
          <p:nvPr/>
        </p:nvSpPr>
        <p:spPr>
          <a:xfrm>
            <a:off x="7696200" y="4038600"/>
            <a:ext cx="152400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sym typeface="Wingdings" pitchFamily="2" charset="2"/>
              </a:rPr>
              <a:t>Complications:</a:t>
            </a:r>
          </a:p>
          <a:p>
            <a:r>
              <a:rPr lang="en-US" sz="3200" dirty="0" smtClean="0">
                <a:sym typeface="Wingdings" pitchFamily="2" charset="2"/>
              </a:rPr>
              <a:t>Atrial fibrillation with mural thrombus formation, </a:t>
            </a:r>
          </a:p>
          <a:p>
            <a:r>
              <a:rPr lang="en-US" sz="3200" dirty="0" smtClean="0">
                <a:sym typeface="Wingdings" pitchFamily="2" charset="2"/>
              </a:rPr>
              <a:t>IE of mitral valve, </a:t>
            </a:r>
          </a:p>
          <a:p>
            <a:r>
              <a:rPr lang="en-US" sz="3200" dirty="0" smtClean="0">
                <a:sym typeface="Wingdings" pitchFamily="2" charset="2"/>
              </a:rPr>
              <a:t>CHF &amp;  </a:t>
            </a:r>
          </a:p>
          <a:p>
            <a:r>
              <a:rPr lang="en-US" sz="3200" dirty="0" smtClean="0">
                <a:sym typeface="Wingdings" pitchFamily="2" charset="2"/>
              </a:rPr>
              <a:t>SCD.    </a:t>
            </a:r>
            <a:r>
              <a:rPr lang="en-US" sz="3200" dirty="0" smtClean="0"/>
              <a:t> </a:t>
            </a:r>
          </a:p>
          <a:p>
            <a:endParaRPr lang="en-US" sz="3200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RESTRICTIVE CARDIOMYOPATHY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5105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Primary decrease in ventricular compliance, resulting in impaired ventricular filling during diastole (stiff wall).  </a:t>
            </a:r>
          </a:p>
          <a:p>
            <a:r>
              <a:rPr lang="en-US" sz="3200" dirty="0" smtClean="0"/>
              <a:t>Systolic function of left ventricle is unaffected.</a:t>
            </a:r>
          </a:p>
          <a:p>
            <a:r>
              <a:rPr lang="en-US" sz="3200" u="sng" dirty="0" smtClean="0">
                <a:solidFill>
                  <a:srgbClr val="FF0000"/>
                </a:solidFill>
              </a:rPr>
              <a:t>ETIOLOGY:</a:t>
            </a:r>
          </a:p>
          <a:p>
            <a:r>
              <a:rPr lang="en-US" sz="3200" dirty="0" smtClean="0"/>
              <a:t>Idiopathic, </a:t>
            </a:r>
          </a:p>
          <a:p>
            <a:r>
              <a:rPr lang="en-US" sz="3200" dirty="0" smtClean="0"/>
              <a:t>Associated with systemic diseases – e.g., radiation fibrosis, </a:t>
            </a:r>
            <a:r>
              <a:rPr lang="en-US" sz="3200" dirty="0" err="1" smtClean="0"/>
              <a:t>amyloidosis</a:t>
            </a:r>
            <a:r>
              <a:rPr lang="en-US" sz="3200" dirty="0" smtClean="0"/>
              <a:t>, </a:t>
            </a:r>
            <a:r>
              <a:rPr lang="en-US" sz="3200" dirty="0" err="1" smtClean="0"/>
              <a:t>sarcoidosis</a:t>
            </a:r>
            <a:r>
              <a:rPr lang="en-US" sz="3200" dirty="0" smtClean="0"/>
              <a:t> etc.     </a:t>
            </a:r>
            <a:endParaRPr lang="en-US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Mitral valve calcification primarily involves the valve annulus. </a:t>
            </a:r>
            <a:r>
              <a:rPr lang="en-US" sz="2400" dirty="0" smtClean="0"/>
              <a:t>(annular &amp; leaflet calcification) 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pic>
        <p:nvPicPr>
          <p:cNvPr id="4" name="Picture 3" descr="scan0005.jpg"/>
          <p:cNvPicPr>
            <a:picLocks noChangeAspect="1"/>
          </p:cNvPicPr>
          <p:nvPr/>
        </p:nvPicPr>
        <p:blipFill>
          <a:blip r:embed="rId2" cstate="print"/>
          <a:srcRect l="49731" r="6720" b="37453"/>
          <a:stretch>
            <a:fillRect/>
          </a:stretch>
        </p:blipFill>
        <p:spPr>
          <a:xfrm>
            <a:off x="295580" y="1975705"/>
            <a:ext cx="8467420" cy="4364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6388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MORPHOLOGY:</a:t>
            </a:r>
          </a:p>
          <a:p>
            <a:r>
              <a:rPr lang="en-US" sz="3200" dirty="0" smtClean="0"/>
              <a:t>The ventricles are of approximately normal size or slightly enlarged, the cavities are not dilated &amp; </a:t>
            </a:r>
          </a:p>
          <a:p>
            <a:r>
              <a:rPr lang="en-US" sz="3200" dirty="0" smtClean="0"/>
              <a:t>Myocardium is firm.</a:t>
            </a:r>
          </a:p>
          <a:p>
            <a:r>
              <a:rPr lang="en-US" sz="3200" dirty="0" err="1" smtClean="0"/>
              <a:t>Biatrial</a:t>
            </a:r>
            <a:r>
              <a:rPr lang="en-US" sz="3200" dirty="0" smtClean="0"/>
              <a:t> dilation is common. </a:t>
            </a:r>
          </a:p>
          <a:p>
            <a:r>
              <a:rPr lang="en-US" sz="3200" dirty="0" smtClean="0"/>
              <a:t>Microscopically – interstitial fibrosis. </a:t>
            </a:r>
          </a:p>
          <a:p>
            <a:r>
              <a:rPr lang="en-US" sz="3200" dirty="0" err="1" smtClean="0"/>
              <a:t>Endomyocardial</a:t>
            </a:r>
            <a:r>
              <a:rPr lang="en-US" sz="3200" dirty="0" smtClean="0"/>
              <a:t> biopsy can reveal a specific etiologic disorders e.g., </a:t>
            </a:r>
            <a:r>
              <a:rPr lang="en-US" sz="3200" dirty="0" err="1" smtClean="0"/>
              <a:t>amyloid</a:t>
            </a:r>
            <a:r>
              <a:rPr lang="en-US" sz="3200" dirty="0" smtClean="0"/>
              <a:t>, iron overload, </a:t>
            </a:r>
            <a:r>
              <a:rPr lang="en-US" sz="3200" dirty="0" err="1" smtClean="0"/>
              <a:t>sarcoid</a:t>
            </a:r>
            <a:r>
              <a:rPr lang="en-US" sz="3200" dirty="0" smtClean="0"/>
              <a:t> </a:t>
            </a:r>
            <a:r>
              <a:rPr lang="en-US" sz="3200" dirty="0" err="1" smtClean="0"/>
              <a:t>granulomas</a:t>
            </a:r>
            <a:r>
              <a:rPr lang="en-US" sz="3200" dirty="0" smtClean="0"/>
              <a:t>.      </a:t>
            </a:r>
            <a:endParaRPr lang="en-US" sz="32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5046" t="47483" b="11396"/>
          <a:stretch>
            <a:fillRect/>
          </a:stretch>
        </p:blipFill>
        <p:spPr>
          <a:xfrm>
            <a:off x="4782576" y="1349988"/>
            <a:ext cx="4361424" cy="5505730"/>
          </a:xfrm>
        </p:spPr>
      </p:pic>
      <p:pic>
        <p:nvPicPr>
          <p:cNvPr id="5" name="Content Placeholder 3" descr="6.jpg"/>
          <p:cNvPicPr>
            <a:picLocks noChangeAspect="1"/>
          </p:cNvPicPr>
          <p:nvPr/>
        </p:nvPicPr>
        <p:blipFill>
          <a:blip r:embed="rId2" cstate="print"/>
          <a:srcRect l="7864" t="3799" r="52425" b="56980"/>
          <a:stretch>
            <a:fillRect/>
          </a:stretch>
        </p:blipFill>
        <p:spPr>
          <a:xfrm>
            <a:off x="609600" y="914400"/>
            <a:ext cx="4101158" cy="5590152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458200" cy="5638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Other forms of restrictive </a:t>
            </a:r>
            <a:r>
              <a:rPr lang="en-US" sz="3200" dirty="0" err="1" smtClean="0"/>
              <a:t>cardiomyopathy</a:t>
            </a:r>
            <a:r>
              <a:rPr lang="en-US" sz="3200" dirty="0" smtClean="0"/>
              <a:t>: 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ENDOMYOCARDIAL FIBROSIS:</a:t>
            </a:r>
          </a:p>
          <a:p>
            <a:r>
              <a:rPr lang="en-US" sz="3200" dirty="0" smtClean="0"/>
              <a:t>Children and young adults in Africa &amp; tropical areas.</a:t>
            </a:r>
          </a:p>
          <a:p>
            <a:r>
              <a:rPr lang="en-US" sz="3200" dirty="0" smtClean="0"/>
              <a:t>Dense fibrosis of ventricular </a:t>
            </a:r>
            <a:r>
              <a:rPr lang="en-US" sz="3200" dirty="0" err="1" smtClean="0"/>
              <a:t>endocardium</a:t>
            </a:r>
            <a:r>
              <a:rPr lang="en-US" sz="3200" dirty="0" smtClean="0"/>
              <a:t> &amp; </a:t>
            </a:r>
            <a:r>
              <a:rPr lang="en-US" sz="3200" dirty="0" err="1" smtClean="0"/>
              <a:t>subendocardium</a:t>
            </a:r>
            <a:r>
              <a:rPr lang="en-US" sz="3200" dirty="0" smtClean="0"/>
              <a:t> extending from the apex up to the tricuspid &amp; mitral valves.  </a:t>
            </a:r>
          </a:p>
          <a:p>
            <a:r>
              <a:rPr lang="en-US" sz="3200" dirty="0" smtClean="0"/>
              <a:t>The fibrous tissue markedly diminishes the  volume and compliance of affected chambers.     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LOEFFLER ENDOMYOCARDITIS:</a:t>
            </a:r>
          </a:p>
          <a:p>
            <a:r>
              <a:rPr lang="en-US" sz="3200" dirty="0" smtClean="0"/>
              <a:t>No geographical restriction. </a:t>
            </a:r>
          </a:p>
          <a:p>
            <a:r>
              <a:rPr lang="en-US" sz="3200" dirty="0" err="1" smtClean="0"/>
              <a:t>Endocardial</a:t>
            </a:r>
            <a:r>
              <a:rPr lang="en-US" sz="3200" dirty="0" smtClean="0"/>
              <a:t> fibrosis with large mural thrombi. </a:t>
            </a:r>
          </a:p>
          <a:p>
            <a:r>
              <a:rPr lang="en-US" sz="3200" dirty="0" smtClean="0"/>
              <a:t>Peripheral </a:t>
            </a:r>
            <a:r>
              <a:rPr lang="en-US" sz="3200" dirty="0" err="1" smtClean="0"/>
              <a:t>hypereosinophilia</a:t>
            </a:r>
            <a:r>
              <a:rPr lang="en-US" sz="3200" dirty="0" smtClean="0"/>
              <a:t>; circulating </a:t>
            </a:r>
            <a:r>
              <a:rPr lang="en-US" sz="3200" dirty="0" err="1" smtClean="0"/>
              <a:t>eosinophlis</a:t>
            </a:r>
            <a:r>
              <a:rPr lang="en-US" sz="3200" dirty="0" smtClean="0"/>
              <a:t> are abnormal &amp; many are </a:t>
            </a:r>
            <a:r>
              <a:rPr lang="en-US" sz="3200" dirty="0" err="1" smtClean="0"/>
              <a:t>degranulated</a:t>
            </a:r>
            <a:r>
              <a:rPr lang="en-US" sz="3200" dirty="0" smtClean="0"/>
              <a:t>. </a:t>
            </a:r>
          </a:p>
          <a:p>
            <a:r>
              <a:rPr lang="en-US" sz="3200" dirty="0" smtClean="0"/>
              <a:t>Release of </a:t>
            </a:r>
            <a:r>
              <a:rPr lang="en-US" sz="3200" dirty="0" err="1" smtClean="0"/>
              <a:t>eosinophil</a:t>
            </a:r>
            <a:r>
              <a:rPr lang="en-US" sz="3200" dirty="0" smtClean="0"/>
              <a:t> granule contents </a:t>
            </a:r>
            <a:r>
              <a:rPr lang="en-US" sz="3200" dirty="0" smtClean="0">
                <a:sym typeface="Wingdings" pitchFamily="2" charset="2"/>
              </a:rPr>
              <a:t> </a:t>
            </a:r>
            <a:r>
              <a:rPr lang="en-US" sz="3200" dirty="0" err="1" smtClean="0">
                <a:sym typeface="Wingdings" pitchFamily="2" charset="2"/>
              </a:rPr>
              <a:t>endocardial</a:t>
            </a:r>
            <a:r>
              <a:rPr lang="en-US" sz="3200" dirty="0" smtClean="0">
                <a:sym typeface="Wingdings" pitchFamily="2" charset="2"/>
              </a:rPr>
              <a:t> damage  </a:t>
            </a:r>
            <a:r>
              <a:rPr lang="en-US" sz="3200" dirty="0" err="1" smtClean="0">
                <a:sym typeface="Wingdings" pitchFamily="2" charset="2"/>
              </a:rPr>
              <a:t>endomyocardial</a:t>
            </a:r>
            <a:r>
              <a:rPr lang="en-US" sz="3200" dirty="0" smtClean="0">
                <a:sym typeface="Wingdings" pitchFamily="2" charset="2"/>
              </a:rPr>
              <a:t> necrosis  scarring of necrotic area. </a:t>
            </a:r>
            <a:r>
              <a:rPr lang="en-US" sz="3200" dirty="0" smtClean="0"/>
              <a:t>  </a:t>
            </a:r>
            <a:endParaRPr lang="en-US" sz="32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743712"/>
          </a:xfrm>
        </p:spPr>
        <p:txBody>
          <a:bodyPr>
            <a:normAutofit/>
          </a:bodyPr>
          <a:lstStyle/>
          <a:p>
            <a:pPr algn="ctr"/>
            <a:r>
              <a:rPr lang="en-US" sz="43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MYOCARDITIS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10600" cy="54102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Myocarditis</a:t>
            </a:r>
            <a:r>
              <a:rPr lang="en-US" sz="3200" dirty="0" smtClean="0"/>
              <a:t>  encompasses a group of clinical entities in which infectious agents &amp;/or inflammatory processes primarily target myocardium.</a:t>
            </a:r>
          </a:p>
          <a:p>
            <a:r>
              <a:rPr lang="en-US" sz="3200" dirty="0" smtClean="0"/>
              <a:t>Inflammation– the cause,  not the response. </a:t>
            </a:r>
          </a:p>
          <a:p>
            <a:pPr>
              <a:buNone/>
            </a:pPr>
            <a:r>
              <a:rPr lang="en-US" sz="3200" u="sng" dirty="0" smtClean="0">
                <a:solidFill>
                  <a:srgbClr val="FF0000"/>
                </a:solidFill>
              </a:rPr>
              <a:t>PATHOGENESIS:</a:t>
            </a:r>
          </a:p>
          <a:p>
            <a:r>
              <a:rPr lang="en-US" sz="3200" dirty="0" smtClean="0">
                <a:solidFill>
                  <a:srgbClr val="050AD1"/>
                </a:solidFill>
              </a:rPr>
              <a:t>Viral infections </a:t>
            </a:r>
            <a:r>
              <a:rPr lang="en-US" sz="3200" dirty="0" smtClean="0"/>
              <a:t>– commonest cause,</a:t>
            </a:r>
          </a:p>
          <a:p>
            <a:r>
              <a:rPr lang="en-US" sz="3200" dirty="0" err="1" smtClean="0"/>
              <a:t>Coxsackieviruses</a:t>
            </a:r>
            <a:r>
              <a:rPr lang="en-US" sz="3200" dirty="0" smtClean="0"/>
              <a:t> A &amp; B &amp; other </a:t>
            </a:r>
            <a:r>
              <a:rPr lang="en-US" sz="3200" dirty="0" err="1" smtClean="0"/>
              <a:t>enteroviruses</a:t>
            </a:r>
            <a:r>
              <a:rPr lang="en-US" sz="3200" dirty="0" smtClean="0"/>
              <a:t> – most of the cases, </a:t>
            </a:r>
          </a:p>
          <a:p>
            <a:endParaRPr lang="en-US" sz="3200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/>
              <a:t>CMV, HIV &amp; other agents – less common.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Some viruses cause direct </a:t>
            </a:r>
            <a:r>
              <a:rPr lang="en-US" sz="3200" dirty="0" err="1" smtClean="0"/>
              <a:t>cytolytic</a:t>
            </a:r>
            <a:r>
              <a:rPr lang="en-US" sz="3200" dirty="0" smtClean="0"/>
              <a:t> injury,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In most cases the injury result from an immune response directed against virally infected cells. 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In some cases viruses trigger a reaction against cross-reacting proteins such as </a:t>
            </a:r>
            <a:r>
              <a:rPr lang="en-US" sz="3200" dirty="0" err="1" smtClean="0"/>
              <a:t>myosine</a:t>
            </a:r>
            <a:r>
              <a:rPr lang="en-US" sz="3200" dirty="0" smtClean="0"/>
              <a:t> </a:t>
            </a:r>
            <a:r>
              <a:rPr lang="en-US" sz="3200" dirty="0" err="1" smtClean="0"/>
              <a:t>heavey</a:t>
            </a:r>
            <a:r>
              <a:rPr lang="en-US" sz="3200" dirty="0" smtClean="0"/>
              <a:t> chain.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050AD1"/>
                </a:solidFill>
              </a:rPr>
              <a:t>Non-viral infections:</a:t>
            </a:r>
            <a:r>
              <a:rPr lang="en-US" sz="3200" dirty="0" smtClean="0"/>
              <a:t>    </a:t>
            </a:r>
            <a:endParaRPr lang="en-US" sz="3200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00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703" t="13280" r="13514" b="10624"/>
          <a:stretch>
            <a:fillRect/>
          </a:stretch>
        </p:blipFill>
        <p:spPr>
          <a:xfrm>
            <a:off x="0" y="-1"/>
            <a:ext cx="9144000" cy="66695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10600" cy="54102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MORPHOLOGY: </a:t>
            </a:r>
          </a:p>
          <a:p>
            <a:r>
              <a:rPr lang="en-US" sz="3200" dirty="0" smtClean="0"/>
              <a:t>Acute </a:t>
            </a:r>
            <a:r>
              <a:rPr lang="en-US" sz="3200" dirty="0" err="1" smtClean="0"/>
              <a:t>myocarditis</a:t>
            </a:r>
            <a:r>
              <a:rPr lang="en-US" sz="3200" dirty="0" smtClean="0"/>
              <a:t> – normal or dilated heart,</a:t>
            </a:r>
          </a:p>
          <a:p>
            <a:r>
              <a:rPr lang="en-US" sz="3200" dirty="0" smtClean="0"/>
              <a:t>In advanced cases ventricular myocardium is flabby &amp; mottled, </a:t>
            </a:r>
          </a:p>
          <a:p>
            <a:r>
              <a:rPr lang="en-US" sz="3200" dirty="0" smtClean="0"/>
              <a:t>Mural thrombi.</a:t>
            </a:r>
          </a:p>
          <a:p>
            <a:r>
              <a:rPr lang="en-US" sz="3200" b="1" u="sng" dirty="0" smtClean="0">
                <a:solidFill>
                  <a:srgbClr val="7030A0"/>
                </a:solidFill>
              </a:rPr>
              <a:t>Microscopic findings: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Edema, 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Interstitial inflammatory infiltrate &amp;</a:t>
            </a:r>
          </a:p>
          <a:p>
            <a:r>
              <a:rPr lang="en-US" sz="3200" dirty="0" err="1" smtClean="0">
                <a:solidFill>
                  <a:srgbClr val="7030A0"/>
                </a:solidFill>
              </a:rPr>
              <a:t>Myocyte</a:t>
            </a:r>
            <a:r>
              <a:rPr lang="en-US" sz="3200" dirty="0" smtClean="0">
                <a:solidFill>
                  <a:srgbClr val="7030A0"/>
                </a:solidFill>
              </a:rPr>
              <a:t> injury. 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388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7030A0"/>
                </a:solidFill>
              </a:rPr>
              <a:t>Lymphocytic </a:t>
            </a:r>
            <a:r>
              <a:rPr lang="en-US" sz="3200" u="sng" dirty="0" err="1" smtClean="0">
                <a:solidFill>
                  <a:srgbClr val="7030A0"/>
                </a:solidFill>
              </a:rPr>
              <a:t>myocarditis</a:t>
            </a:r>
            <a:r>
              <a:rPr lang="en-US" sz="3200" u="sng" dirty="0" smtClean="0">
                <a:solidFill>
                  <a:srgbClr val="7030A0"/>
                </a:solidFill>
              </a:rPr>
              <a:t>:</a:t>
            </a:r>
          </a:p>
          <a:p>
            <a:r>
              <a:rPr lang="en-US" sz="3200" dirty="0" smtClean="0"/>
              <a:t>After the acute phase the inflammatory lesions either resolve leaving no residual change or heal by progressive fibrosis.    </a:t>
            </a:r>
            <a:endParaRPr lang="en-US" sz="3200" dirty="0"/>
          </a:p>
        </p:txBody>
      </p:sp>
      <p:pic>
        <p:nvPicPr>
          <p:cNvPr id="4" name="Picture 3" descr="scan0014.jpg"/>
          <p:cNvPicPr>
            <a:picLocks noChangeAspect="1"/>
          </p:cNvPicPr>
          <p:nvPr/>
        </p:nvPicPr>
        <p:blipFill>
          <a:blip r:embed="rId2" cstate="print"/>
          <a:srcRect l="2716" t="1797" r="52953" b="59299"/>
          <a:stretch>
            <a:fillRect/>
          </a:stretch>
        </p:blipFill>
        <p:spPr>
          <a:xfrm>
            <a:off x="2971800" y="2743200"/>
            <a:ext cx="5867401" cy="38905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819400"/>
            <a:ext cx="29718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Fig:</a:t>
            </a:r>
            <a:r>
              <a:rPr lang="en-US" sz="2400" dirty="0" smtClean="0"/>
              <a:t> 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Mononuclear </a:t>
            </a:r>
          </a:p>
          <a:p>
            <a:r>
              <a:rPr lang="en-US" sz="3200" dirty="0" smtClean="0"/>
              <a:t>  inflammatory </a:t>
            </a:r>
          </a:p>
          <a:p>
            <a:r>
              <a:rPr lang="en-US" sz="3200" dirty="0" smtClean="0"/>
              <a:t>  cell infiltrate, </a:t>
            </a:r>
          </a:p>
          <a:p>
            <a:pPr>
              <a:buFont typeface="Arial" pitchFamily="34" charset="0"/>
              <a:buChar char="•"/>
            </a:pPr>
            <a:endParaRPr lang="en-US" sz="32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Myocyte injury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610600" cy="55626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7030A0"/>
                </a:solidFill>
              </a:rPr>
              <a:t>Hypersensitivity </a:t>
            </a:r>
            <a:r>
              <a:rPr lang="en-US" sz="3200" u="sng" dirty="0" err="1" smtClean="0">
                <a:solidFill>
                  <a:srgbClr val="7030A0"/>
                </a:solidFill>
              </a:rPr>
              <a:t>myocarditis</a:t>
            </a:r>
            <a:r>
              <a:rPr lang="en-US" sz="3200" u="sng" dirty="0" smtClean="0">
                <a:solidFill>
                  <a:srgbClr val="7030A0"/>
                </a:solidFill>
              </a:rPr>
              <a:t>:</a:t>
            </a:r>
          </a:p>
          <a:p>
            <a:r>
              <a:rPr lang="en-US" sz="3200" dirty="0" smtClean="0"/>
              <a:t>Usually associated with drug hypersensitivity,</a:t>
            </a:r>
          </a:p>
          <a:p>
            <a:r>
              <a:rPr lang="en-US" sz="3200" dirty="0" smtClean="0"/>
              <a:t>Interstitial &amp; </a:t>
            </a:r>
            <a:r>
              <a:rPr lang="en-US" sz="3200" dirty="0" err="1" smtClean="0"/>
              <a:t>perivascular</a:t>
            </a:r>
            <a:r>
              <a:rPr lang="en-US" sz="3200" dirty="0" smtClean="0"/>
              <a:t> infiltrate…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Lymphocytes,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Macrophages,</a:t>
            </a:r>
          </a:p>
          <a:p>
            <a:pPr marL="514350" indent="-514350">
              <a:buAutoNum type="arabicPeriod"/>
            </a:pPr>
            <a:r>
              <a:rPr lang="en-US" sz="2800" dirty="0" err="1" smtClean="0"/>
              <a:t>Eosinophils</a:t>
            </a:r>
            <a:r>
              <a:rPr lang="en-US" sz="2800" dirty="0" smtClean="0"/>
              <a:t>. </a:t>
            </a:r>
            <a:r>
              <a:rPr lang="en-US" sz="3200" dirty="0" smtClean="0"/>
              <a:t>  </a:t>
            </a:r>
            <a:endParaRPr lang="en-US" sz="3200" dirty="0"/>
          </a:p>
        </p:txBody>
      </p:sp>
      <p:pic>
        <p:nvPicPr>
          <p:cNvPr id="4" name="Picture 3" descr="scan0014.jpg"/>
          <p:cNvPicPr>
            <a:picLocks noChangeAspect="1"/>
          </p:cNvPicPr>
          <p:nvPr/>
        </p:nvPicPr>
        <p:blipFill>
          <a:blip r:embed="rId2" cstate="print"/>
          <a:srcRect l="47522" t="1797" r="6789" b="59299"/>
          <a:stretch>
            <a:fillRect/>
          </a:stretch>
        </p:blipFill>
        <p:spPr>
          <a:xfrm>
            <a:off x="3067131" y="2667000"/>
            <a:ext cx="5801013" cy="3960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Clinical features</a:t>
            </a:r>
            <a:r>
              <a:rPr lang="en-US" sz="3200" dirty="0" smtClean="0">
                <a:solidFill>
                  <a:srgbClr val="FF0000"/>
                </a:solidFill>
              </a:rPr>
              <a:t>: </a:t>
            </a:r>
          </a:p>
          <a:p>
            <a:r>
              <a:rPr lang="en-US" sz="3200" dirty="0" smtClean="0"/>
              <a:t>In anatomically normal valves the manifestation begins when the patients reach their 70s and 80s. </a:t>
            </a:r>
          </a:p>
          <a:p>
            <a:r>
              <a:rPr lang="en-US" sz="3200" dirty="0" smtClean="0"/>
              <a:t>With bicuspid valves onset is at a much earlier age (40 – 50 years). </a:t>
            </a:r>
          </a:p>
          <a:p>
            <a:r>
              <a:rPr lang="en-US" sz="3200" dirty="0" smtClean="0"/>
              <a:t>Severe </a:t>
            </a:r>
            <a:r>
              <a:rPr lang="en-US" sz="3200" dirty="0" err="1" smtClean="0"/>
              <a:t>calcific</a:t>
            </a:r>
            <a:r>
              <a:rPr lang="en-US" sz="3200" dirty="0" smtClean="0"/>
              <a:t> aortic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 </a:t>
            </a:r>
            <a:r>
              <a:rPr lang="en-US" sz="3200" dirty="0" smtClean="0">
                <a:sym typeface="Wingdings" pitchFamily="2" charset="2"/>
              </a:rPr>
              <a:t> left ventricular outflow obstruction     left ventricular pressure  concentric left ventricular hypertrophy.    </a:t>
            </a:r>
            <a:endParaRPr lang="en-US" sz="3200" dirty="0"/>
          </a:p>
        </p:txBody>
      </p:sp>
      <p:sp>
        <p:nvSpPr>
          <p:cNvPr id="4" name="Up Arrow 3"/>
          <p:cNvSpPr/>
          <p:nvPr/>
        </p:nvSpPr>
        <p:spPr>
          <a:xfrm>
            <a:off x="6858000" y="4495800"/>
            <a:ext cx="152400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81000"/>
            <a:ext cx="8534400" cy="6172200"/>
          </a:xfrm>
        </p:spPr>
        <p:txBody>
          <a:bodyPr>
            <a:normAutofit lnSpcReduction="10000"/>
          </a:bodyPr>
          <a:lstStyle/>
          <a:p>
            <a:r>
              <a:rPr lang="en-US" sz="3200" u="sng" dirty="0" err="1" smtClean="0">
                <a:solidFill>
                  <a:srgbClr val="7030A0"/>
                </a:solidFill>
              </a:rPr>
              <a:t>Gaint</a:t>
            </a:r>
            <a:r>
              <a:rPr lang="en-US" sz="3200" u="sng" dirty="0" smtClean="0">
                <a:solidFill>
                  <a:srgbClr val="7030A0"/>
                </a:solidFill>
              </a:rPr>
              <a:t>-cell </a:t>
            </a:r>
            <a:r>
              <a:rPr lang="en-US" sz="3200" u="sng" dirty="0" err="1" smtClean="0">
                <a:solidFill>
                  <a:srgbClr val="7030A0"/>
                </a:solidFill>
              </a:rPr>
              <a:t>myocarditis</a:t>
            </a:r>
            <a:r>
              <a:rPr lang="en-US" sz="3200" u="sng" dirty="0" smtClean="0">
                <a:solidFill>
                  <a:srgbClr val="7030A0"/>
                </a:solidFill>
              </a:rPr>
              <a:t>:</a:t>
            </a:r>
          </a:p>
          <a:p>
            <a:r>
              <a:rPr lang="en-US" sz="3200" dirty="0" smtClean="0"/>
              <a:t>Widespread inflammatory infiltrate…</a:t>
            </a:r>
          </a:p>
          <a:p>
            <a:pPr>
              <a:buFont typeface="Wingdings"/>
              <a:buChar char="à"/>
            </a:pPr>
            <a:endParaRPr lang="en-US" sz="2800" dirty="0" smtClean="0"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en-US" sz="2800" dirty="0" smtClean="0">
                <a:sym typeface="Wingdings" pitchFamily="2" charset="2"/>
              </a:rPr>
              <a:t>Lymphocytes,</a:t>
            </a:r>
          </a:p>
          <a:p>
            <a:pPr>
              <a:buFont typeface="Wingdings"/>
              <a:buChar char="à"/>
            </a:pPr>
            <a:r>
              <a:rPr lang="en-US" sz="2800" dirty="0" smtClean="0">
                <a:sym typeface="Wingdings" pitchFamily="2" charset="2"/>
              </a:rPr>
              <a:t>Macrophages,</a:t>
            </a:r>
          </a:p>
          <a:p>
            <a:pPr>
              <a:buFont typeface="Wingdings"/>
              <a:buChar char="à"/>
            </a:pPr>
            <a:r>
              <a:rPr lang="en-US" sz="2800" dirty="0" smtClean="0"/>
              <a:t>Plasma cells,</a:t>
            </a:r>
          </a:p>
          <a:p>
            <a:pPr>
              <a:buFont typeface="Wingdings"/>
              <a:buChar char="à"/>
            </a:pPr>
            <a:r>
              <a:rPr lang="en-US" sz="2800" dirty="0" err="1" smtClean="0"/>
              <a:t>Eosionphils</a:t>
            </a:r>
            <a:r>
              <a:rPr lang="en-US" sz="2800" dirty="0" smtClean="0"/>
              <a:t>,</a:t>
            </a:r>
          </a:p>
          <a:p>
            <a:pPr>
              <a:buFont typeface="Wingdings"/>
              <a:buChar char="à"/>
            </a:pPr>
            <a:r>
              <a:rPr lang="en-US" sz="2800" dirty="0" err="1" smtClean="0"/>
              <a:t>Multinuleate</a:t>
            </a:r>
            <a:r>
              <a:rPr lang="en-US" sz="2800" dirty="0" smtClean="0"/>
              <a:t> </a:t>
            </a:r>
          </a:p>
          <a:p>
            <a:pPr>
              <a:buNone/>
            </a:pPr>
            <a:r>
              <a:rPr lang="en-US" sz="2800" dirty="0" smtClean="0"/>
              <a:t>	 giant cell. 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3200" dirty="0" smtClean="0"/>
              <a:t>Focal or extensive necrosis.    </a:t>
            </a:r>
            <a:endParaRPr lang="en-US" sz="3200" dirty="0"/>
          </a:p>
        </p:txBody>
      </p:sp>
      <p:pic>
        <p:nvPicPr>
          <p:cNvPr id="4" name="Picture 3" descr="scan0014.jpg"/>
          <p:cNvPicPr>
            <a:picLocks noChangeAspect="1"/>
          </p:cNvPicPr>
          <p:nvPr/>
        </p:nvPicPr>
        <p:blipFill>
          <a:blip r:embed="rId2" cstate="print"/>
          <a:srcRect l="2716" t="43127" r="52953" b="17969"/>
          <a:stretch>
            <a:fillRect/>
          </a:stretch>
        </p:blipFill>
        <p:spPr>
          <a:xfrm>
            <a:off x="2971801" y="1517976"/>
            <a:ext cx="6172200" cy="4092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6248400"/>
          </a:xfrm>
        </p:spPr>
        <p:txBody>
          <a:bodyPr>
            <a:normAutofit fontScale="92500" lnSpcReduction="10000"/>
          </a:bodyPr>
          <a:lstStyle/>
          <a:p>
            <a:r>
              <a:rPr lang="en-US" sz="3200" u="sng" dirty="0" err="1" smtClean="0">
                <a:solidFill>
                  <a:srgbClr val="7030A0"/>
                </a:solidFill>
              </a:rPr>
              <a:t>Chagas</a:t>
            </a:r>
            <a:r>
              <a:rPr lang="en-US" sz="3200" u="sng" dirty="0" smtClean="0">
                <a:solidFill>
                  <a:srgbClr val="7030A0"/>
                </a:solidFill>
              </a:rPr>
              <a:t> </a:t>
            </a:r>
            <a:r>
              <a:rPr lang="en-US" sz="3200" u="sng" dirty="0" err="1" smtClean="0">
                <a:solidFill>
                  <a:srgbClr val="7030A0"/>
                </a:solidFill>
              </a:rPr>
              <a:t>myocarditis</a:t>
            </a:r>
            <a:r>
              <a:rPr lang="en-US" sz="3200" u="sng" dirty="0" smtClean="0">
                <a:solidFill>
                  <a:srgbClr val="7030A0"/>
                </a:solidFill>
              </a:rPr>
              <a:t>: </a:t>
            </a:r>
          </a:p>
          <a:p>
            <a:r>
              <a:rPr lang="en-US" sz="3200" dirty="0" err="1" smtClean="0"/>
              <a:t>Parasitization</a:t>
            </a:r>
            <a:r>
              <a:rPr lang="en-US" sz="3200" dirty="0" smtClean="0"/>
              <a:t> of scattered </a:t>
            </a:r>
            <a:r>
              <a:rPr lang="en-US" sz="3200" dirty="0" err="1" smtClean="0"/>
              <a:t>myofibers</a:t>
            </a:r>
            <a:r>
              <a:rPr lang="en-US" sz="3200" dirty="0" smtClean="0"/>
              <a:t>, </a:t>
            </a:r>
          </a:p>
          <a:p>
            <a:r>
              <a:rPr lang="en-US" sz="3200" dirty="0" smtClean="0"/>
              <a:t>Inflammatory </a:t>
            </a:r>
          </a:p>
          <a:p>
            <a:pPr>
              <a:buNone/>
            </a:pPr>
            <a:r>
              <a:rPr lang="en-US" sz="3200" dirty="0" smtClean="0"/>
              <a:t>	infiltrate…</a:t>
            </a:r>
            <a:endParaRPr lang="en-US" sz="3200" dirty="0" smtClean="0"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en-US" sz="3200" dirty="0" err="1" smtClean="0">
                <a:sym typeface="Wingdings" pitchFamily="2" charset="2"/>
              </a:rPr>
              <a:t>Neutrophils</a:t>
            </a:r>
            <a:r>
              <a:rPr lang="en-US" sz="3200" dirty="0" smtClean="0">
                <a:sym typeface="Wingdings" pitchFamily="2" charset="2"/>
              </a:rPr>
              <a:t>,</a:t>
            </a:r>
          </a:p>
          <a:p>
            <a:pPr>
              <a:buFont typeface="Wingdings"/>
              <a:buChar char="à"/>
            </a:pPr>
            <a:r>
              <a:rPr lang="en-US" sz="3200" dirty="0" smtClean="0">
                <a:sym typeface="Wingdings" pitchFamily="2" charset="2"/>
              </a:rPr>
              <a:t>Lymphocytes, </a:t>
            </a:r>
          </a:p>
          <a:p>
            <a:pPr>
              <a:buFont typeface="Wingdings"/>
              <a:buChar char="à"/>
            </a:pPr>
            <a:r>
              <a:rPr lang="en-US" sz="3200" dirty="0" err="1" smtClean="0">
                <a:sym typeface="Wingdings" pitchFamily="2" charset="2"/>
              </a:rPr>
              <a:t>Macropahges</a:t>
            </a:r>
            <a:r>
              <a:rPr lang="en-US" sz="3200" dirty="0" smtClean="0">
                <a:sym typeface="Wingdings" pitchFamily="2" charset="2"/>
              </a:rPr>
              <a:t>,</a:t>
            </a:r>
          </a:p>
          <a:p>
            <a:pPr>
              <a:buFont typeface="Wingdings"/>
              <a:buChar char="à"/>
            </a:pPr>
            <a:r>
              <a:rPr lang="en-US" sz="3200" dirty="0" err="1" smtClean="0">
                <a:sym typeface="Wingdings" pitchFamily="2" charset="2"/>
              </a:rPr>
              <a:t>Eosinophils</a:t>
            </a:r>
            <a:r>
              <a:rPr lang="en-US" sz="3200" dirty="0" smtClean="0">
                <a:sym typeface="Wingdings" pitchFamily="2" charset="2"/>
              </a:rPr>
              <a:t>,</a:t>
            </a:r>
          </a:p>
          <a:p>
            <a:endParaRPr lang="en-US" sz="3200" dirty="0" smtClean="0">
              <a:sym typeface="Wingdings" pitchFamily="2" charset="2"/>
            </a:endParaRPr>
          </a:p>
          <a:p>
            <a:endParaRPr lang="en-US" sz="3200" dirty="0" smtClean="0">
              <a:sym typeface="Wingdings" pitchFamily="2" charset="2"/>
            </a:endParaRPr>
          </a:p>
          <a:p>
            <a:endParaRPr lang="en-US" sz="3200" dirty="0" smtClean="0">
              <a:sym typeface="Wingdings" pitchFamily="2" charset="2"/>
            </a:endParaRPr>
          </a:p>
          <a:p>
            <a:r>
              <a:rPr lang="en-US" sz="3200" dirty="0" smtClean="0">
                <a:sym typeface="Wingdings" pitchFamily="2" charset="2"/>
              </a:rPr>
              <a:t>Individual </a:t>
            </a:r>
            <a:r>
              <a:rPr lang="en-US" sz="3200" dirty="0" err="1" smtClean="0">
                <a:sym typeface="Wingdings" pitchFamily="2" charset="2"/>
              </a:rPr>
              <a:t>myofiber</a:t>
            </a:r>
            <a:r>
              <a:rPr lang="en-US" sz="3200" dirty="0" smtClean="0">
                <a:sym typeface="Wingdings" pitchFamily="2" charset="2"/>
              </a:rPr>
              <a:t> necrosis   </a:t>
            </a:r>
          </a:p>
          <a:p>
            <a:pPr>
              <a:buNone/>
            </a:pPr>
            <a:endParaRPr lang="en-US" sz="3200" dirty="0"/>
          </a:p>
        </p:txBody>
      </p:sp>
      <p:pic>
        <p:nvPicPr>
          <p:cNvPr id="4" name="Picture 3" descr="scan0014.jpg"/>
          <p:cNvPicPr>
            <a:picLocks noChangeAspect="1"/>
          </p:cNvPicPr>
          <p:nvPr/>
        </p:nvPicPr>
        <p:blipFill>
          <a:blip r:embed="rId2" cstate="print"/>
          <a:srcRect l="48880" t="43127" r="6789" b="17969"/>
          <a:stretch>
            <a:fillRect/>
          </a:stretch>
        </p:blipFill>
        <p:spPr>
          <a:xfrm>
            <a:off x="3302806" y="1676400"/>
            <a:ext cx="5841196" cy="3995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61722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CLINICAL FEATURES: </a:t>
            </a:r>
          </a:p>
          <a:p>
            <a:r>
              <a:rPr lang="en-US" sz="3200" dirty="0" smtClean="0"/>
              <a:t>A broad spectrum of clinical features…</a:t>
            </a:r>
          </a:p>
          <a:p>
            <a:r>
              <a:rPr lang="en-US" sz="3200" dirty="0" smtClean="0"/>
              <a:t>Asymptomatic &amp; recovery without </a:t>
            </a:r>
            <a:r>
              <a:rPr lang="en-US" sz="3200" dirty="0" err="1" smtClean="0"/>
              <a:t>sequelae</a:t>
            </a:r>
            <a:r>
              <a:rPr lang="en-US" sz="3200" dirty="0" smtClean="0"/>
              <a:t>, </a:t>
            </a:r>
          </a:p>
          <a:p>
            <a:r>
              <a:rPr lang="en-US" sz="3200" dirty="0" smtClean="0"/>
              <a:t>Onset of heart failure or arrhythmias &amp; even SCD,</a:t>
            </a:r>
          </a:p>
          <a:p>
            <a:r>
              <a:rPr lang="en-US" sz="3200" dirty="0" smtClean="0"/>
              <a:t>Between these extremes are many forms of presentation associated with a variety of signs &amp; symptoms including fatigue, </a:t>
            </a:r>
            <a:r>
              <a:rPr lang="en-US" sz="3200" dirty="0" err="1" smtClean="0"/>
              <a:t>dyspnea</a:t>
            </a:r>
            <a:r>
              <a:rPr lang="en-US" sz="3200" dirty="0" smtClean="0"/>
              <a:t>, palpitations, pain &amp; fever. Also there may be acute MI like symptoms. </a:t>
            </a:r>
          </a:p>
          <a:p>
            <a:r>
              <a:rPr lang="en-US" sz="3200" dirty="0" smtClean="0"/>
              <a:t>Occasionally progression to DCM.       </a:t>
            </a:r>
            <a:endParaRPr lang="en-US" sz="3200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en-US" sz="43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PERICARDITIS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Primary </a:t>
            </a:r>
            <a:r>
              <a:rPr lang="en-US" sz="3200" dirty="0" err="1" smtClean="0"/>
              <a:t>pericarditis</a:t>
            </a:r>
            <a:r>
              <a:rPr lang="en-US" sz="3200" dirty="0" smtClean="0"/>
              <a:t> is uncommon,</a:t>
            </a:r>
          </a:p>
          <a:p>
            <a:r>
              <a:rPr lang="en-US" sz="3200" dirty="0" smtClean="0"/>
              <a:t>Usually caused by infection – viruses &amp; other organisms e.g., bacteria &amp; fungi. </a:t>
            </a:r>
          </a:p>
          <a:p>
            <a:r>
              <a:rPr lang="en-US" sz="3200" dirty="0" smtClean="0"/>
              <a:t>In most cases </a:t>
            </a:r>
            <a:r>
              <a:rPr lang="en-US" sz="3200" dirty="0" err="1" smtClean="0"/>
              <a:t>pericarditis</a:t>
            </a:r>
            <a:r>
              <a:rPr lang="en-US" sz="3200" dirty="0" smtClean="0"/>
              <a:t> is secondary to…</a:t>
            </a:r>
          </a:p>
          <a:p>
            <a:r>
              <a:rPr lang="en-US" sz="3200" dirty="0" smtClean="0"/>
              <a:t>Acute MI,</a:t>
            </a:r>
          </a:p>
          <a:p>
            <a:r>
              <a:rPr lang="en-US" sz="3200" dirty="0" smtClean="0"/>
              <a:t>Cardiac surgery, </a:t>
            </a:r>
          </a:p>
          <a:p>
            <a:r>
              <a:rPr lang="en-US" sz="3200" dirty="0" smtClean="0"/>
              <a:t>Irradiation to the </a:t>
            </a:r>
            <a:r>
              <a:rPr lang="en-US" sz="3200" dirty="0" err="1" smtClean="0"/>
              <a:t>mediastinum</a:t>
            </a:r>
            <a:r>
              <a:rPr lang="en-US" sz="3200" dirty="0" smtClean="0"/>
              <a:t>, </a:t>
            </a:r>
          </a:p>
          <a:p>
            <a:r>
              <a:rPr lang="en-US" sz="3200" dirty="0" smtClean="0"/>
              <a:t>Processes involving other </a:t>
            </a:r>
            <a:r>
              <a:rPr lang="en-US" sz="3200" dirty="0" err="1" smtClean="0"/>
              <a:t>throacic</a:t>
            </a:r>
            <a:r>
              <a:rPr lang="en-US" sz="3200" dirty="0" smtClean="0"/>
              <a:t> structures e.g., pneumonia or </a:t>
            </a:r>
            <a:r>
              <a:rPr lang="en-US" sz="3200" dirty="0" err="1" smtClean="0"/>
              <a:t>pleuritis</a:t>
            </a:r>
            <a:r>
              <a:rPr lang="en-US" sz="3200" dirty="0" smtClean="0"/>
              <a:t>,   </a:t>
            </a:r>
            <a:endParaRPr lang="en-US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029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Uremia is the most common systemic disorders associated with </a:t>
            </a:r>
            <a:r>
              <a:rPr lang="en-US" sz="3200" dirty="0" err="1" smtClean="0"/>
              <a:t>pericarditis</a:t>
            </a:r>
            <a:r>
              <a:rPr lang="en-US" sz="3200" dirty="0" smtClean="0"/>
              <a:t>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Less common secondary causes…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Rheumatic fever,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SLE &amp;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Metastatic malignancies. 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 fontScale="90000"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MORPHOLOGY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458200" cy="4876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appearance of acute </a:t>
            </a:r>
            <a:r>
              <a:rPr lang="en-US" sz="3200" dirty="0" err="1" smtClean="0"/>
              <a:t>pericarditis</a:t>
            </a:r>
            <a:r>
              <a:rPr lang="en-US" sz="3200" dirty="0" smtClean="0"/>
              <a:t> varies slightly depending on its cause.</a:t>
            </a:r>
          </a:p>
          <a:p>
            <a:r>
              <a:rPr lang="en-US" sz="3200" dirty="0" smtClean="0"/>
              <a:t>Viral or uremia associated </a:t>
            </a:r>
            <a:r>
              <a:rPr lang="en-US" sz="3200" dirty="0" err="1" smtClean="0"/>
              <a:t>pericarditis</a:t>
            </a:r>
            <a:r>
              <a:rPr lang="en-US" sz="3200" dirty="0" smtClean="0"/>
              <a:t> – </a:t>
            </a:r>
            <a:r>
              <a:rPr lang="en-US" sz="3200" dirty="0" err="1" smtClean="0"/>
              <a:t>fibrinous</a:t>
            </a:r>
            <a:r>
              <a:rPr lang="en-US" sz="3200" dirty="0" smtClean="0"/>
              <a:t> </a:t>
            </a:r>
            <a:r>
              <a:rPr lang="en-US" sz="3200" dirty="0" err="1" smtClean="0"/>
              <a:t>exudate</a:t>
            </a:r>
            <a:r>
              <a:rPr lang="en-US" sz="3200" dirty="0" smtClean="0"/>
              <a:t>, </a:t>
            </a:r>
          </a:p>
          <a:p>
            <a:r>
              <a:rPr lang="en-US" sz="3200" dirty="0" smtClean="0"/>
              <a:t>Acute bacterial </a:t>
            </a:r>
            <a:r>
              <a:rPr lang="en-US" sz="3200" dirty="0" err="1" smtClean="0"/>
              <a:t>pericarditis</a:t>
            </a:r>
            <a:r>
              <a:rPr lang="en-US" sz="3200" dirty="0" smtClean="0"/>
              <a:t> – </a:t>
            </a:r>
            <a:r>
              <a:rPr lang="en-US" sz="3200" dirty="0" err="1" smtClean="0"/>
              <a:t>fibrinopurulent</a:t>
            </a:r>
            <a:r>
              <a:rPr lang="en-US" sz="3200" dirty="0" smtClean="0"/>
              <a:t>,</a:t>
            </a:r>
          </a:p>
          <a:p>
            <a:r>
              <a:rPr lang="en-US" sz="3200" dirty="0" err="1" smtClean="0"/>
              <a:t>Tuberculous</a:t>
            </a:r>
            <a:r>
              <a:rPr lang="en-US" sz="3200" dirty="0" smtClean="0"/>
              <a:t> </a:t>
            </a:r>
            <a:r>
              <a:rPr lang="en-US" sz="3200" dirty="0" err="1" smtClean="0"/>
              <a:t>pericarditis</a:t>
            </a:r>
            <a:r>
              <a:rPr lang="en-US" sz="3200" dirty="0" smtClean="0"/>
              <a:t> – areas of </a:t>
            </a:r>
            <a:r>
              <a:rPr lang="en-US" sz="3200" dirty="0" err="1" smtClean="0"/>
              <a:t>caseation</a:t>
            </a:r>
            <a:r>
              <a:rPr lang="en-US" sz="3200" dirty="0" smtClean="0"/>
              <a:t>,</a:t>
            </a:r>
          </a:p>
          <a:p>
            <a:r>
              <a:rPr lang="en-US" sz="3200" dirty="0" err="1" smtClean="0"/>
              <a:t>Pericarditis</a:t>
            </a:r>
            <a:r>
              <a:rPr lang="en-US" sz="3200" dirty="0" smtClean="0"/>
              <a:t> due to malignancy – shaggy </a:t>
            </a:r>
            <a:r>
              <a:rPr lang="en-US" sz="3200" dirty="0" err="1" smtClean="0"/>
              <a:t>fibrinous</a:t>
            </a:r>
            <a:r>
              <a:rPr lang="en-US" sz="3200" dirty="0" smtClean="0"/>
              <a:t> </a:t>
            </a:r>
            <a:r>
              <a:rPr lang="en-US" sz="3200" dirty="0" err="1" smtClean="0"/>
              <a:t>exudate</a:t>
            </a:r>
            <a:r>
              <a:rPr lang="en-US" sz="3200" dirty="0" smtClean="0"/>
              <a:t> and a bloody effusion.         </a:t>
            </a:r>
            <a:endParaRPr lang="en-US" sz="3200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14600"/>
            <a:ext cx="4191000" cy="12954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ACUTE SUPPURATIVE PERICARDITIS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scan0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346" t="4545" r="23346" b="20455"/>
          <a:stretch>
            <a:fillRect/>
          </a:stretch>
        </p:blipFill>
        <p:spPr>
          <a:xfrm>
            <a:off x="4648200" y="683542"/>
            <a:ext cx="3810024" cy="61186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 most cases acute </a:t>
            </a:r>
            <a:r>
              <a:rPr lang="en-US" sz="3200" dirty="0" err="1" smtClean="0"/>
              <a:t>pericarditis</a:t>
            </a:r>
            <a:r>
              <a:rPr lang="en-US" sz="3200" dirty="0" smtClean="0"/>
              <a:t> resolves without </a:t>
            </a:r>
            <a:r>
              <a:rPr lang="en-US" sz="3200" dirty="0" err="1" smtClean="0"/>
              <a:t>sequelae</a:t>
            </a:r>
            <a:r>
              <a:rPr lang="en-US" sz="3200" dirty="0" smtClean="0"/>
              <a:t>. </a:t>
            </a:r>
          </a:p>
          <a:p>
            <a:r>
              <a:rPr lang="en-US" sz="3200" dirty="0" smtClean="0"/>
              <a:t>Extensive suppuration or </a:t>
            </a:r>
            <a:r>
              <a:rPr lang="en-US" sz="3200" dirty="0" err="1" smtClean="0"/>
              <a:t>caseation</a:t>
            </a:r>
            <a:r>
              <a:rPr lang="en-US" sz="3200" dirty="0" smtClean="0"/>
              <a:t> results in healing by fibrosis – </a:t>
            </a:r>
            <a:r>
              <a:rPr lang="en-US" sz="3200" dirty="0" smtClean="0">
                <a:solidFill>
                  <a:srgbClr val="00B0F0"/>
                </a:solidFill>
              </a:rPr>
              <a:t>chronic </a:t>
            </a:r>
            <a:r>
              <a:rPr lang="en-US" sz="3200" dirty="0" err="1" smtClean="0">
                <a:solidFill>
                  <a:srgbClr val="00B0F0"/>
                </a:solidFill>
              </a:rPr>
              <a:t>pericarditis</a:t>
            </a:r>
            <a:r>
              <a:rPr lang="en-US" sz="3200" dirty="0" smtClean="0"/>
              <a:t>.</a:t>
            </a:r>
          </a:p>
          <a:p>
            <a:r>
              <a:rPr lang="en-US" sz="3200" dirty="0" smtClean="0"/>
              <a:t>The appearance of chronic </a:t>
            </a:r>
            <a:r>
              <a:rPr lang="en-US" sz="3200" dirty="0" err="1" smtClean="0"/>
              <a:t>pericarditis</a:t>
            </a:r>
            <a:r>
              <a:rPr lang="en-US" sz="3200" dirty="0" smtClean="0"/>
              <a:t> ranges from delicate adhesions to dense, fibrotic scars that obliterate the pericardial space. </a:t>
            </a:r>
          </a:p>
          <a:p>
            <a:r>
              <a:rPr lang="en-US" sz="3200" dirty="0" smtClean="0"/>
              <a:t>Constrictive </a:t>
            </a:r>
            <a:r>
              <a:rPr lang="en-US" sz="3200" dirty="0" err="1" smtClean="0"/>
              <a:t>pericarditis</a:t>
            </a:r>
            <a:r>
              <a:rPr lang="en-US" sz="3200" dirty="0" smtClean="0"/>
              <a:t>.    </a:t>
            </a:r>
            <a:endParaRPr lang="en-US" sz="3200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CLINICAL FEATURES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Atypical chest pain,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Prominent friction rub,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Cardiac </a:t>
            </a:r>
            <a:r>
              <a:rPr lang="en-US" sz="3200" dirty="0" err="1" smtClean="0"/>
              <a:t>tamponade</a:t>
            </a:r>
            <a:r>
              <a:rPr lang="en-US" sz="3200" dirty="0" smtClean="0"/>
              <a:t>,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Chronic constrictive </a:t>
            </a:r>
            <a:r>
              <a:rPr lang="en-US" sz="3200" dirty="0" err="1" smtClean="0"/>
              <a:t>pericarditis</a:t>
            </a:r>
            <a:r>
              <a:rPr lang="en-US" sz="3200" dirty="0" smtClean="0"/>
              <a:t> produces a combination of right-sided venous distention and low cardiac output.  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762000"/>
          </a:xfrm>
        </p:spPr>
        <p:txBody>
          <a:bodyPr>
            <a:normAutofit/>
          </a:bodyPr>
          <a:lstStyle/>
          <a:p>
            <a:pPr algn="ctr"/>
            <a:r>
              <a:rPr lang="en-US" sz="43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PERICARDIAL EFFUSIONS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10600" cy="4495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30 – 50 </a:t>
            </a:r>
            <a:r>
              <a:rPr lang="en-US" sz="3200" dirty="0" err="1" smtClean="0"/>
              <a:t>mL</a:t>
            </a:r>
            <a:r>
              <a:rPr lang="en-US" sz="3200" dirty="0" smtClean="0"/>
              <a:t> of serous fluid in pericardial sac.</a:t>
            </a:r>
          </a:p>
          <a:p>
            <a:r>
              <a:rPr lang="en-US" sz="3200" dirty="0" smtClean="0"/>
              <a:t>Its amount increases in a number of inflammatory &amp; </a:t>
            </a:r>
            <a:r>
              <a:rPr lang="en-US" sz="3200" dirty="0" err="1" smtClean="0"/>
              <a:t>noninflammatroy</a:t>
            </a:r>
            <a:r>
              <a:rPr lang="en-US" sz="3200" dirty="0" smtClean="0"/>
              <a:t> conditions.</a:t>
            </a:r>
          </a:p>
          <a:p>
            <a:r>
              <a:rPr lang="en-US" sz="3200" dirty="0" smtClean="0">
                <a:solidFill>
                  <a:srgbClr val="00B0F0"/>
                </a:solidFill>
              </a:rPr>
              <a:t>Serous: </a:t>
            </a:r>
            <a:r>
              <a:rPr lang="en-US" sz="3200" dirty="0" smtClean="0"/>
              <a:t>CHF, </a:t>
            </a:r>
            <a:r>
              <a:rPr lang="en-US" sz="3200" dirty="0" err="1" smtClean="0"/>
              <a:t>hypoalbuminemia</a:t>
            </a:r>
            <a:r>
              <a:rPr lang="en-US" sz="3200" dirty="0" smtClean="0"/>
              <a:t> of any cause,</a:t>
            </a:r>
            <a:endParaRPr lang="en-US" sz="3200" dirty="0" smtClean="0">
              <a:solidFill>
                <a:srgbClr val="00B0F0"/>
              </a:solidFill>
            </a:endParaRPr>
          </a:p>
          <a:p>
            <a:r>
              <a:rPr lang="en-US" sz="3200" dirty="0" err="1" smtClean="0">
                <a:solidFill>
                  <a:srgbClr val="00B0F0"/>
                </a:solidFill>
              </a:rPr>
              <a:t>Serosanguinous</a:t>
            </a:r>
            <a:r>
              <a:rPr lang="en-US" sz="3200" dirty="0" smtClean="0">
                <a:solidFill>
                  <a:srgbClr val="00B0F0"/>
                </a:solidFill>
              </a:rPr>
              <a:t>: </a:t>
            </a:r>
            <a:r>
              <a:rPr lang="en-US" sz="3200" dirty="0" smtClean="0"/>
              <a:t>Blunt chest trauma, malignancy, ruptured MI or aortic dissection, </a:t>
            </a:r>
            <a:endParaRPr lang="en-US" sz="3200" dirty="0" smtClean="0">
              <a:solidFill>
                <a:srgbClr val="00B0F0"/>
              </a:solidFill>
            </a:endParaRPr>
          </a:p>
          <a:p>
            <a:r>
              <a:rPr lang="en-US" sz="3200" dirty="0" err="1" smtClean="0">
                <a:solidFill>
                  <a:srgbClr val="00B0F0"/>
                </a:solidFill>
              </a:rPr>
              <a:t>Chylous</a:t>
            </a:r>
            <a:r>
              <a:rPr lang="en-US" sz="3200" dirty="0" smtClean="0">
                <a:solidFill>
                  <a:srgbClr val="00B0F0"/>
                </a:solidFill>
              </a:rPr>
              <a:t>: </a:t>
            </a:r>
            <a:r>
              <a:rPr lang="en-US" sz="3200" dirty="0" err="1" smtClean="0"/>
              <a:t>Mediastinal</a:t>
            </a:r>
            <a:r>
              <a:rPr lang="en-US" sz="3200" dirty="0" smtClean="0"/>
              <a:t> lymphatic obstruction.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smtClean="0"/>
              <a:t>  </a:t>
            </a:r>
            <a:endParaRPr lang="en-US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34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u="sng" dirty="0" smtClean="0">
                <a:solidFill>
                  <a:srgbClr val="FF0000"/>
                </a:solidFill>
              </a:rPr>
              <a:t>Consequences 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Angina – hypertrophied myocardium tends to be ischemic. 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Syncope – poor perfusion of the brain.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CHF – because of systolic &amp; diastolic dysfunction.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Eventually cardiac </a:t>
            </a:r>
            <a:r>
              <a:rPr lang="en-US" sz="3200" dirty="0" err="1" smtClean="0"/>
              <a:t>decompensation</a:t>
            </a:r>
            <a:r>
              <a:rPr lang="en-US" sz="3200" dirty="0" smtClean="0"/>
              <a:t>.    </a:t>
            </a:r>
            <a:endParaRPr lang="en-US" sz="3200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3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CARDIAC TUMORS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715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200" dirty="0" smtClean="0">
                <a:solidFill>
                  <a:srgbClr val="FF0000"/>
                </a:solidFill>
              </a:rPr>
              <a:t>METASTATIC NEOPLASMS: </a:t>
            </a:r>
          </a:p>
          <a:p>
            <a:r>
              <a:rPr lang="en-US" sz="3200" dirty="0" smtClean="0"/>
              <a:t>Commonest, </a:t>
            </a:r>
          </a:p>
          <a:p>
            <a:r>
              <a:rPr lang="en-US" sz="3200" dirty="0" smtClean="0"/>
              <a:t>5% of patients dying of cancer,</a:t>
            </a:r>
          </a:p>
          <a:p>
            <a:r>
              <a:rPr lang="en-US" sz="3200" dirty="0" smtClean="0"/>
              <a:t>Common tumors metastasizing to heart…</a:t>
            </a:r>
          </a:p>
          <a:p>
            <a:pPr lvl="1"/>
            <a:r>
              <a:rPr lang="en-US" sz="2800" dirty="0" smtClean="0"/>
              <a:t>Lung cancer ,</a:t>
            </a:r>
          </a:p>
          <a:p>
            <a:pPr lvl="1"/>
            <a:r>
              <a:rPr lang="en-US" sz="2800" dirty="0" smtClean="0"/>
              <a:t>Lymphoma, </a:t>
            </a:r>
          </a:p>
          <a:p>
            <a:pPr lvl="1"/>
            <a:r>
              <a:rPr lang="en-US" sz="2800" dirty="0" smtClean="0"/>
              <a:t>Breast cancer, </a:t>
            </a:r>
          </a:p>
          <a:p>
            <a:pPr lvl="1"/>
            <a:r>
              <a:rPr lang="en-US" sz="2800" dirty="0" smtClean="0"/>
              <a:t>Leukemia</a:t>
            </a:r>
            <a:r>
              <a:rPr lang="en-US" sz="3000" dirty="0" smtClean="0"/>
              <a:t>,</a:t>
            </a:r>
          </a:p>
          <a:p>
            <a:pPr lvl="1"/>
            <a:r>
              <a:rPr lang="en-US" sz="3000" dirty="0" smtClean="0"/>
              <a:t>Melanoma,</a:t>
            </a:r>
          </a:p>
          <a:p>
            <a:pPr lvl="1"/>
            <a:r>
              <a:rPr lang="en-US" sz="3000" dirty="0" err="1" smtClean="0"/>
              <a:t>Hepatocellular</a:t>
            </a:r>
            <a:r>
              <a:rPr lang="en-US" sz="3000" dirty="0" smtClean="0"/>
              <a:t> carcinoma,</a:t>
            </a:r>
          </a:p>
          <a:p>
            <a:pPr lvl="1"/>
            <a:r>
              <a:rPr lang="en-US" sz="3000" dirty="0" smtClean="0"/>
              <a:t>Colon cancer. </a:t>
            </a:r>
          </a:p>
          <a:p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PRIMARY NEOPLASM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Uncommon,</a:t>
            </a:r>
          </a:p>
          <a:p>
            <a:r>
              <a:rPr lang="en-US" sz="3200" dirty="0" smtClean="0"/>
              <a:t>Most of them are benign.</a:t>
            </a:r>
          </a:p>
          <a:p>
            <a:r>
              <a:rPr lang="en-US" sz="3200" dirty="0" err="1" smtClean="0"/>
              <a:t>Myxomas</a:t>
            </a:r>
            <a:r>
              <a:rPr lang="en-US" sz="3200" dirty="0" smtClean="0"/>
              <a:t>,</a:t>
            </a:r>
          </a:p>
          <a:p>
            <a:r>
              <a:rPr lang="en-US" sz="3200" dirty="0" err="1" smtClean="0"/>
              <a:t>Fibromas</a:t>
            </a:r>
            <a:r>
              <a:rPr lang="en-US" sz="3200" dirty="0" smtClean="0"/>
              <a:t>,</a:t>
            </a:r>
          </a:p>
          <a:p>
            <a:r>
              <a:rPr lang="en-US" sz="3200" dirty="0" err="1" smtClean="0"/>
              <a:t>Lipomas</a:t>
            </a:r>
            <a:r>
              <a:rPr lang="en-US" sz="3200" dirty="0" smtClean="0"/>
              <a:t>, </a:t>
            </a:r>
          </a:p>
          <a:p>
            <a:r>
              <a:rPr lang="en-US" sz="3200" dirty="0" smtClean="0"/>
              <a:t>Papillary </a:t>
            </a:r>
            <a:r>
              <a:rPr lang="en-US" sz="3200" dirty="0" err="1" smtClean="0"/>
              <a:t>fibroelastomas</a:t>
            </a:r>
            <a:r>
              <a:rPr lang="en-US" sz="3200" dirty="0" smtClean="0"/>
              <a:t>,</a:t>
            </a:r>
          </a:p>
          <a:p>
            <a:r>
              <a:rPr lang="en-US" sz="3200" dirty="0" err="1" smtClean="0"/>
              <a:t>Rhabdomyomas</a:t>
            </a:r>
            <a:r>
              <a:rPr lang="en-US" sz="3200" dirty="0" smtClean="0"/>
              <a:t> &amp; </a:t>
            </a:r>
          </a:p>
          <a:p>
            <a:r>
              <a:rPr lang="en-US" sz="3200" dirty="0" err="1" smtClean="0"/>
              <a:t>Angiosarcomas</a:t>
            </a:r>
            <a:r>
              <a:rPr lang="en-US" sz="3200" dirty="0" smtClean="0"/>
              <a:t>. </a:t>
            </a:r>
            <a:endParaRPr lang="en-US" sz="3200" dirty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382000" cy="5638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u="sng" dirty="0" smtClean="0">
                <a:solidFill>
                  <a:srgbClr val="FF0000"/>
                </a:solidFill>
              </a:rPr>
              <a:t>MYXOMAS:</a:t>
            </a:r>
          </a:p>
          <a:p>
            <a:r>
              <a:rPr lang="en-US" sz="3200" dirty="0" smtClean="0"/>
              <a:t>Almost always single,</a:t>
            </a:r>
          </a:p>
          <a:p>
            <a:r>
              <a:rPr lang="en-US" sz="3200" dirty="0" smtClean="0"/>
              <a:t>Located at the </a:t>
            </a:r>
            <a:r>
              <a:rPr lang="en-US" sz="3200" dirty="0" err="1" smtClean="0"/>
              <a:t>fossa</a:t>
            </a:r>
            <a:r>
              <a:rPr lang="en-US" sz="3200" dirty="0" smtClean="0"/>
              <a:t> </a:t>
            </a:r>
            <a:r>
              <a:rPr lang="en-US" sz="3200" dirty="0" err="1" smtClean="0"/>
              <a:t>ovalis</a:t>
            </a:r>
            <a:r>
              <a:rPr lang="en-US" sz="3200" dirty="0" smtClean="0"/>
              <a:t> (atrial septum), </a:t>
            </a:r>
          </a:p>
          <a:p>
            <a:r>
              <a:rPr lang="en-US" sz="3200" dirty="0" smtClean="0"/>
              <a:t>Size – small &lt; 1 cm to large ≤ 10 cm,</a:t>
            </a:r>
          </a:p>
          <a:p>
            <a:r>
              <a:rPr lang="en-US" sz="3200" dirty="0" smtClean="0"/>
              <a:t>Sessile or </a:t>
            </a:r>
            <a:r>
              <a:rPr lang="en-US" sz="3200" dirty="0" err="1" smtClean="0"/>
              <a:t>pedunculated</a:t>
            </a:r>
            <a:r>
              <a:rPr lang="en-US" sz="3200" dirty="0" smtClean="0"/>
              <a:t> masses &amp;</a:t>
            </a:r>
          </a:p>
          <a:p>
            <a:r>
              <a:rPr lang="en-US" sz="3200" dirty="0" smtClean="0"/>
              <a:t>Can vary from globular hard masses to soft, translucent, villous lesions with a gelatinous appearance.</a:t>
            </a:r>
          </a:p>
          <a:p>
            <a:r>
              <a:rPr lang="en-US" sz="3200" dirty="0" err="1" smtClean="0"/>
              <a:t>Pedunculated</a:t>
            </a:r>
            <a:r>
              <a:rPr lang="en-US" sz="3200" dirty="0" smtClean="0"/>
              <a:t> forms are mobile &amp; can swing into mitral or tricuspid valves during systole. 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Hsitologically</a:t>
            </a:r>
            <a:r>
              <a:rPr lang="en-US" sz="3200" dirty="0" smtClean="0"/>
              <a:t> </a:t>
            </a:r>
            <a:r>
              <a:rPr lang="en-US" sz="3200" dirty="0" err="1" smtClean="0"/>
              <a:t>myxomas</a:t>
            </a:r>
            <a:r>
              <a:rPr lang="en-US" sz="3200" dirty="0" smtClean="0"/>
              <a:t> are composed of </a:t>
            </a:r>
            <a:r>
              <a:rPr lang="en-US" sz="3200" dirty="0" err="1" smtClean="0"/>
              <a:t>stellate</a:t>
            </a:r>
            <a:r>
              <a:rPr lang="en-US" sz="3200" dirty="0" smtClean="0"/>
              <a:t>, multinucleated </a:t>
            </a:r>
            <a:r>
              <a:rPr lang="en-US" sz="3200" dirty="0" err="1" smtClean="0"/>
              <a:t>myxoma</a:t>
            </a:r>
            <a:r>
              <a:rPr lang="en-US" sz="3200" dirty="0" smtClean="0"/>
              <a:t> cells with </a:t>
            </a:r>
            <a:r>
              <a:rPr lang="en-US" sz="3200" dirty="0" err="1" smtClean="0"/>
              <a:t>hyperchromatic</a:t>
            </a:r>
            <a:r>
              <a:rPr lang="en-US" sz="3200" dirty="0" smtClean="0"/>
              <a:t> nuclei, admixed with cells showing endothelial, smooth muscle and/or fibroblastic differentiation, all embedded in an abundant acid </a:t>
            </a:r>
            <a:r>
              <a:rPr lang="en-US" sz="3200" dirty="0" err="1" smtClean="0"/>
              <a:t>mucopolysaccharide</a:t>
            </a:r>
            <a:r>
              <a:rPr lang="en-US" sz="3200" dirty="0" smtClean="0"/>
              <a:t> ground substance. </a:t>
            </a:r>
          </a:p>
          <a:p>
            <a:r>
              <a:rPr lang="en-US" sz="3200" dirty="0" smtClean="0"/>
              <a:t>Hemorrhage, poorly organizing thrombus and mononuclear inflammation are also usually present.  </a:t>
            </a:r>
            <a:endParaRPr lang="en-US" sz="3200" dirty="0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676400"/>
            <a:ext cx="4572000" cy="342900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</a:pPr>
            <a:r>
              <a:rPr lang="en-US" sz="2400" dirty="0" smtClean="0"/>
              <a:t>Abundant amorphous ECM,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</a:pPr>
            <a:r>
              <a:rPr lang="en-US" sz="2400" dirty="0" smtClean="0"/>
              <a:t>Multinucleated </a:t>
            </a:r>
            <a:r>
              <a:rPr lang="en-US" sz="2400" dirty="0" err="1" smtClean="0"/>
              <a:t>myoxma</a:t>
            </a:r>
            <a:r>
              <a:rPr lang="en-US" sz="2400" dirty="0" smtClean="0"/>
              <a:t> cells,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</a:pPr>
            <a:r>
              <a:rPr lang="en-US" sz="2400" dirty="0" smtClean="0"/>
              <a:t>Abnormal vascular formation</a:t>
            </a:r>
            <a:r>
              <a:rPr lang="en-US" sz="3200" dirty="0" smtClean="0"/>
              <a:t>. </a:t>
            </a:r>
            <a:endParaRPr lang="en-US" sz="3200" dirty="0"/>
          </a:p>
        </p:txBody>
      </p:sp>
      <p:pic>
        <p:nvPicPr>
          <p:cNvPr id="6" name="Picture 5" descr="scan0017.jpg"/>
          <p:cNvPicPr>
            <a:picLocks noChangeAspect="1"/>
          </p:cNvPicPr>
          <p:nvPr/>
        </p:nvPicPr>
        <p:blipFill>
          <a:blip r:embed="rId2" cstate="print"/>
          <a:srcRect l="39216" r="30812" b="5839"/>
          <a:stretch>
            <a:fillRect/>
          </a:stretch>
        </p:blipFill>
        <p:spPr>
          <a:xfrm>
            <a:off x="4578121" y="818026"/>
            <a:ext cx="3803880" cy="573249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rot="5400000">
            <a:off x="6325394" y="33520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CLINICAL FEATURES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err="1" smtClean="0"/>
              <a:t>Valvular</a:t>
            </a:r>
            <a:r>
              <a:rPr lang="en-US" sz="3200" dirty="0" smtClean="0"/>
              <a:t> “ball-valve” obstruction,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Embolization,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A syndrome of constitutional symptoms such as fever &amp; malaise. 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3200" u="sng" dirty="0" smtClean="0">
                <a:solidFill>
                  <a:srgbClr val="FF0000"/>
                </a:solidFill>
              </a:rPr>
              <a:t>Diagnosis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Echocardiography. 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743712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RHABDOMYOMAS</a:t>
            </a:r>
            <a:r>
              <a:rPr lang="en-US" sz="4400" dirty="0" smtClean="0">
                <a:solidFill>
                  <a:srgbClr val="FF0000"/>
                </a:solidFill>
              </a:rPr>
              <a:t>. 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Most frequent primary tumor of the heart in infants &amp; children, </a:t>
            </a:r>
          </a:p>
          <a:p>
            <a:r>
              <a:rPr lang="en-US" sz="3200" dirty="0" smtClean="0"/>
              <a:t>Cardiac </a:t>
            </a:r>
            <a:r>
              <a:rPr lang="en-US" sz="3200" dirty="0" err="1" smtClean="0"/>
              <a:t>rhabdomyomas</a:t>
            </a:r>
            <a:r>
              <a:rPr lang="en-US" sz="3200" dirty="0" smtClean="0"/>
              <a:t> occur with high frequency in patients with tuberous sclerosis. </a:t>
            </a:r>
          </a:p>
          <a:p>
            <a:r>
              <a:rPr lang="en-US" sz="3200" dirty="0" err="1" smtClean="0"/>
              <a:t>Hamartomas</a:t>
            </a:r>
            <a:r>
              <a:rPr lang="en-US" sz="3200" dirty="0" smtClean="0"/>
              <a:t> or malformations rather than true </a:t>
            </a:r>
            <a:r>
              <a:rPr lang="en-US" sz="3200" dirty="0" err="1" smtClean="0"/>
              <a:t>neoplasms</a:t>
            </a:r>
            <a:r>
              <a:rPr lang="en-US" sz="3200" dirty="0" smtClean="0"/>
              <a:t>. </a:t>
            </a:r>
          </a:p>
          <a:p>
            <a:r>
              <a:rPr lang="en-US" sz="3200" dirty="0" smtClean="0"/>
              <a:t>May be caused by defective apoptosis during developmental remodeling.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MROPHOLOGY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Small, gray-white myocardial masses up to several centimeters in diameter that protrude into the ventricular chambers.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err="1" smtClean="0"/>
              <a:t>Histologically</a:t>
            </a:r>
            <a:r>
              <a:rPr lang="en-US" sz="3200" dirty="0" smtClean="0"/>
              <a:t> they have a mixed population of cells.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Spider cells.   </a:t>
            </a:r>
            <a:endParaRPr lang="en-US" sz="3200" dirty="0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53340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3200" u="sng" dirty="0" smtClean="0">
                <a:solidFill>
                  <a:srgbClr val="FF0000"/>
                </a:solidFill>
              </a:rPr>
              <a:t>LIPOMAS: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Localized, poorly encapsulated masses of adipose tissue,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Asymptomatic or ball-valve obstructions or can produce arrhythmias.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 smtClean="0"/>
              <a:t>Located in left ventricle, right atrium or atrial septum.  </a:t>
            </a:r>
            <a:endParaRPr lang="en-US" sz="3200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u="sng" dirty="0" smtClean="0">
                <a:solidFill>
                  <a:srgbClr val="FF0000"/>
                </a:solidFill>
              </a:rPr>
              <a:t>PAPILLARY FIBROELASTOMAS:</a:t>
            </a:r>
            <a:r>
              <a:rPr lang="en-US" sz="3200" dirty="0" smtClean="0"/>
              <a:t> </a:t>
            </a:r>
          </a:p>
          <a:p>
            <a:r>
              <a:rPr lang="en-US" sz="3200" dirty="0" smtClean="0"/>
              <a:t>Generally located on </a:t>
            </a:r>
            <a:r>
              <a:rPr lang="en-US" sz="3200" dirty="0" err="1" smtClean="0"/>
              <a:t>valves,forming</a:t>
            </a:r>
            <a:r>
              <a:rPr lang="en-US" sz="3200" dirty="0" smtClean="0"/>
              <a:t> </a:t>
            </a:r>
            <a:r>
              <a:rPr lang="en-US" sz="3200" smtClean="0"/>
              <a:t>hairlike</a:t>
            </a:r>
            <a:r>
              <a:rPr lang="en-US" sz="3200" dirty="0" smtClean="0"/>
              <a:t> projections,</a:t>
            </a:r>
          </a:p>
          <a:p>
            <a:r>
              <a:rPr lang="en-US" sz="3200" dirty="0" err="1" smtClean="0"/>
              <a:t>Histologically</a:t>
            </a:r>
            <a:r>
              <a:rPr lang="en-US" sz="3200" dirty="0" smtClean="0"/>
              <a:t> – </a:t>
            </a:r>
            <a:r>
              <a:rPr lang="en-US" sz="3200" dirty="0" err="1" smtClean="0"/>
              <a:t>myxoid</a:t>
            </a:r>
            <a:r>
              <a:rPr lang="en-US" sz="3200" dirty="0" smtClean="0"/>
              <a:t> connective tissue containing abundant </a:t>
            </a:r>
            <a:r>
              <a:rPr lang="en-US" sz="3200" dirty="0" err="1" smtClean="0"/>
              <a:t>mucopolysaccharide</a:t>
            </a:r>
            <a:r>
              <a:rPr lang="en-US" sz="3200" dirty="0" smtClean="0"/>
              <a:t> matrix and laminated elastic fibers, all surrounded by endothelium.</a:t>
            </a:r>
          </a:p>
          <a:p>
            <a:pPr>
              <a:buNone/>
            </a:pPr>
            <a:r>
              <a:rPr lang="en-US" sz="2800" u="sng" dirty="0" smtClean="0">
                <a:solidFill>
                  <a:srgbClr val="FF0000"/>
                </a:solidFill>
              </a:rPr>
              <a:t>CARDIAC ANGIOSARCOMAS: 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4183</TotalTime>
  <Words>3348</Words>
  <Application>Microsoft Office PowerPoint</Application>
  <PresentationFormat>On-screen Show (4:3)</PresentationFormat>
  <Paragraphs>526</Paragraphs>
  <Slides>99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99</vt:i4>
      </vt:variant>
    </vt:vector>
  </HeadingPairs>
  <TitlesOfParts>
    <vt:vector size="100" baseType="lpstr">
      <vt:lpstr>Flow</vt:lpstr>
      <vt:lpstr>The Heart valvular heart diseases  cardiomyopathies myocarditis pericarditis </vt:lpstr>
      <vt:lpstr>VALVULAR HEART DISEASE </vt:lpstr>
      <vt:lpstr>Slide 3</vt:lpstr>
      <vt:lpstr>Calcific Aortic Stenosis </vt:lpstr>
      <vt:lpstr>Slide 5</vt:lpstr>
      <vt:lpstr>Slide 6</vt:lpstr>
      <vt:lpstr>Slide 7</vt:lpstr>
      <vt:lpstr>Slide 8</vt:lpstr>
      <vt:lpstr>Slide 9</vt:lpstr>
      <vt:lpstr>Myxomatous Mitral Valve </vt:lpstr>
      <vt:lpstr>Slide 11</vt:lpstr>
      <vt:lpstr>Slide 12</vt:lpstr>
      <vt:lpstr>Slide 13</vt:lpstr>
      <vt:lpstr>Slide 14</vt:lpstr>
      <vt:lpstr>Rheumatic Valvular Disease </vt:lpstr>
      <vt:lpstr>Pathogenesis 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Infective Endocarditis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NONINFECTED VEGETATIONS </vt:lpstr>
      <vt:lpstr>Slide 44</vt:lpstr>
      <vt:lpstr>Slide 45</vt:lpstr>
      <vt:lpstr>Slide 46</vt:lpstr>
      <vt:lpstr>CARDIOMYOPATHIES </vt:lpstr>
      <vt:lpstr>Slide 48</vt:lpstr>
      <vt:lpstr>Slide 49</vt:lpstr>
      <vt:lpstr>DILATED CARDIOMYOPATHY 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ARRHYTHMOGENIC RIGHT VENTRICULAR CARDIOMYOPATHY </vt:lpstr>
      <vt:lpstr>HYPERTROPHIC CARDIOMYOPATHY 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RESTRICTIVE CARDIOMYOPATHY </vt:lpstr>
      <vt:lpstr>Slide 70</vt:lpstr>
      <vt:lpstr>Slide 71</vt:lpstr>
      <vt:lpstr>Slide 72</vt:lpstr>
      <vt:lpstr>Slide 73</vt:lpstr>
      <vt:lpstr>MYOCARDITIS 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PERICARDITIS </vt:lpstr>
      <vt:lpstr>Slide 84</vt:lpstr>
      <vt:lpstr>MORPHOLOGY </vt:lpstr>
      <vt:lpstr>ACUTE SUPPURATIVE PERICARDITIS</vt:lpstr>
      <vt:lpstr>Slide 87</vt:lpstr>
      <vt:lpstr>CLINICAL FEATURES </vt:lpstr>
      <vt:lpstr>PERICARDIAL EFFUSIONS</vt:lpstr>
      <vt:lpstr>CARDIAC TUMORS </vt:lpstr>
      <vt:lpstr>PRIMARY NEOPLASM </vt:lpstr>
      <vt:lpstr>Slide 92</vt:lpstr>
      <vt:lpstr>Slide 93</vt:lpstr>
      <vt:lpstr>Slide 94</vt:lpstr>
      <vt:lpstr>CLINICAL FEATURES </vt:lpstr>
      <vt:lpstr>RHABDOMYOMAS. </vt:lpstr>
      <vt:lpstr>MROPHOLOGY </vt:lpstr>
      <vt:lpstr>Slide 98</vt:lpstr>
      <vt:lpstr>Slide 99</vt:lpstr>
    </vt:vector>
  </TitlesOfParts>
  <Company>SMC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Heart </dc:title>
  <dc:creator>Pathology </dc:creator>
  <cp:lastModifiedBy>farzana islam</cp:lastModifiedBy>
  <cp:revision>2245</cp:revision>
  <dcterms:created xsi:type="dcterms:W3CDTF">2002-06-29T16:37:56Z</dcterms:created>
  <dcterms:modified xsi:type="dcterms:W3CDTF">2020-03-26T06:20:04Z</dcterms:modified>
</cp:coreProperties>
</file>