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0"/>
  </p:notesMasterIdLst>
  <p:sldIdLst>
    <p:sldId id="256" r:id="rId2"/>
    <p:sldId id="257" r:id="rId3"/>
    <p:sldId id="258" r:id="rId4"/>
    <p:sldId id="259" r:id="rId5"/>
    <p:sldId id="260" r:id="rId6"/>
    <p:sldId id="261" r:id="rId7"/>
    <p:sldId id="262" r:id="rId8"/>
    <p:sldId id="264" r:id="rId9"/>
    <p:sldId id="265" r:id="rId10"/>
    <p:sldId id="267" r:id="rId11"/>
    <p:sldId id="268" r:id="rId12"/>
    <p:sldId id="269" r:id="rId13"/>
    <p:sldId id="270" r:id="rId14"/>
    <p:sldId id="271" r:id="rId15"/>
    <p:sldId id="272" r:id="rId16"/>
    <p:sldId id="274" r:id="rId17"/>
    <p:sldId id="275" r:id="rId18"/>
    <p:sldId id="276" r:id="rId19"/>
    <p:sldId id="277" r:id="rId20"/>
    <p:sldId id="292" r:id="rId21"/>
    <p:sldId id="279" r:id="rId22"/>
    <p:sldId id="280" r:id="rId23"/>
    <p:sldId id="281" r:id="rId24"/>
    <p:sldId id="282" r:id="rId25"/>
    <p:sldId id="283" r:id="rId26"/>
    <p:sldId id="286" r:id="rId27"/>
    <p:sldId id="294" r:id="rId28"/>
    <p:sldId id="29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4E6129-E40D-4EAB-9042-BEDA931B031D}" type="datetimeFigureOut">
              <a:rPr lang="en-US" smtClean="0"/>
              <a:pPr/>
              <a:t>3/26/2020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4082E6A-EB01-4500-B30A-4A99BD9A18B0}" type="slidenum">
              <a:rPr lang="en-GB" smtClean="0"/>
              <a:pPr/>
              <a:t>‹#›</a:t>
            </a:fld>
            <a:endParaRPr lang="en-GB"/>
          </a:p>
        </p:txBody>
      </p:sp>
    </p:spTree>
    <p:extLst>
      <p:ext uri="{BB962C8B-B14F-4D97-AF65-F5344CB8AC3E}">
        <p14:creationId xmlns:p14="http://schemas.microsoft.com/office/powerpoint/2010/main" val="1259624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F4082E6A-EB01-4500-B30A-4A99BD9A18B0}" type="slidenum">
              <a:rPr lang="en-GB" smtClean="0"/>
              <a:pPr/>
              <a:t>20</a:t>
            </a:fld>
            <a:endParaRPr lang="en-GB"/>
          </a:p>
        </p:txBody>
      </p:sp>
    </p:spTree>
    <p:extLst>
      <p:ext uri="{BB962C8B-B14F-4D97-AF65-F5344CB8AC3E}">
        <p14:creationId xmlns:p14="http://schemas.microsoft.com/office/powerpoint/2010/main" val="123314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3641C57-B0BD-486D-9E1D-0C1DD867CA94}" type="datetimeFigureOut">
              <a:rPr lang="en-US" smtClean="0"/>
              <a:pPr/>
              <a:t>3/26/2020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8C9876A-E767-4BF2-AC2D-DA64B1237CAD}" type="slidenum">
              <a:rPr lang="en-GB" smtClean="0"/>
              <a:pPr/>
              <a:t>‹#›</a:t>
            </a:fld>
            <a:endParaRPr lang="en-GB" dirty="0"/>
          </a:p>
        </p:txBody>
      </p:sp>
    </p:spTree>
    <p:extLst>
      <p:ext uri="{BB962C8B-B14F-4D97-AF65-F5344CB8AC3E}">
        <p14:creationId xmlns:p14="http://schemas.microsoft.com/office/powerpoint/2010/main" val="24919459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641C57-B0BD-486D-9E1D-0C1DD867CA94}" type="datetimeFigureOut">
              <a:rPr lang="en-US" smtClean="0"/>
              <a:pPr/>
              <a:t>3/26/2020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8C9876A-E767-4BF2-AC2D-DA64B1237CAD}" type="slidenum">
              <a:rPr lang="en-GB" smtClean="0"/>
              <a:pPr/>
              <a:t>‹#›</a:t>
            </a:fld>
            <a:endParaRPr lang="en-GB" dirty="0"/>
          </a:p>
        </p:txBody>
      </p:sp>
    </p:spTree>
    <p:extLst>
      <p:ext uri="{BB962C8B-B14F-4D97-AF65-F5344CB8AC3E}">
        <p14:creationId xmlns:p14="http://schemas.microsoft.com/office/powerpoint/2010/main" val="977442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641C57-B0BD-486D-9E1D-0C1DD867CA94}" type="datetimeFigureOut">
              <a:rPr lang="en-US" smtClean="0"/>
              <a:pPr/>
              <a:t>3/26/2020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8C9876A-E767-4BF2-AC2D-DA64B1237CAD}" type="slidenum">
              <a:rPr lang="en-GB" smtClean="0"/>
              <a:pPr/>
              <a:t>‹#›</a:t>
            </a:fld>
            <a:endParaRPr lang="en-GB"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5554341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641C57-B0BD-486D-9E1D-0C1DD867CA94}" type="datetimeFigureOut">
              <a:rPr lang="en-US" smtClean="0"/>
              <a:pPr/>
              <a:t>3/26/2020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8C9876A-E767-4BF2-AC2D-DA64B1237CAD}" type="slidenum">
              <a:rPr lang="en-GB" smtClean="0"/>
              <a:pPr/>
              <a:t>‹#›</a:t>
            </a:fld>
            <a:endParaRPr lang="en-GB" dirty="0"/>
          </a:p>
        </p:txBody>
      </p:sp>
    </p:spTree>
    <p:extLst>
      <p:ext uri="{BB962C8B-B14F-4D97-AF65-F5344CB8AC3E}">
        <p14:creationId xmlns:p14="http://schemas.microsoft.com/office/powerpoint/2010/main" val="5597893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641C57-B0BD-486D-9E1D-0C1DD867CA94}" type="datetimeFigureOut">
              <a:rPr lang="en-US" smtClean="0"/>
              <a:pPr/>
              <a:t>3/26/2020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8C9876A-E767-4BF2-AC2D-DA64B1237CAD}" type="slidenum">
              <a:rPr lang="en-GB" smtClean="0"/>
              <a:pPr/>
              <a:t>‹#›</a:t>
            </a:fld>
            <a:endParaRPr lang="en-GB" dirty="0"/>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459136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641C57-B0BD-486D-9E1D-0C1DD867CA94}" type="datetimeFigureOut">
              <a:rPr lang="en-US" smtClean="0"/>
              <a:pPr/>
              <a:t>3/26/2020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8C9876A-E767-4BF2-AC2D-DA64B1237CAD}" type="slidenum">
              <a:rPr lang="en-GB" smtClean="0"/>
              <a:pPr/>
              <a:t>‹#›</a:t>
            </a:fld>
            <a:endParaRPr lang="en-GB" dirty="0"/>
          </a:p>
        </p:txBody>
      </p:sp>
    </p:spTree>
    <p:extLst>
      <p:ext uri="{BB962C8B-B14F-4D97-AF65-F5344CB8AC3E}">
        <p14:creationId xmlns:p14="http://schemas.microsoft.com/office/powerpoint/2010/main" val="25917588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3641C57-B0BD-486D-9E1D-0C1DD867CA94}" type="datetimeFigureOut">
              <a:rPr lang="en-US" smtClean="0"/>
              <a:pPr/>
              <a:t>3/26/2020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8C9876A-E767-4BF2-AC2D-DA64B1237CAD}" type="slidenum">
              <a:rPr lang="en-GB" smtClean="0"/>
              <a:pPr/>
              <a:t>‹#›</a:t>
            </a:fld>
            <a:endParaRPr lang="en-GB" dirty="0"/>
          </a:p>
        </p:txBody>
      </p:sp>
    </p:spTree>
    <p:extLst>
      <p:ext uri="{BB962C8B-B14F-4D97-AF65-F5344CB8AC3E}">
        <p14:creationId xmlns:p14="http://schemas.microsoft.com/office/powerpoint/2010/main" val="6818786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3641C57-B0BD-486D-9E1D-0C1DD867CA94}" type="datetimeFigureOut">
              <a:rPr lang="en-US" smtClean="0"/>
              <a:pPr/>
              <a:t>3/26/2020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8C9876A-E767-4BF2-AC2D-DA64B1237CAD}" type="slidenum">
              <a:rPr lang="en-GB" smtClean="0"/>
              <a:pPr/>
              <a:t>‹#›</a:t>
            </a:fld>
            <a:endParaRPr lang="en-GB" dirty="0"/>
          </a:p>
        </p:txBody>
      </p:sp>
    </p:spTree>
    <p:extLst>
      <p:ext uri="{BB962C8B-B14F-4D97-AF65-F5344CB8AC3E}">
        <p14:creationId xmlns:p14="http://schemas.microsoft.com/office/powerpoint/2010/main" val="2054037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3641C57-B0BD-486D-9E1D-0C1DD867CA94}" type="datetimeFigureOut">
              <a:rPr lang="en-US" smtClean="0"/>
              <a:pPr/>
              <a:t>3/26/2020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8C9876A-E767-4BF2-AC2D-DA64B1237CAD}" type="slidenum">
              <a:rPr lang="en-GB" smtClean="0"/>
              <a:pPr/>
              <a:t>‹#›</a:t>
            </a:fld>
            <a:endParaRPr lang="en-GB" dirty="0"/>
          </a:p>
        </p:txBody>
      </p:sp>
    </p:spTree>
    <p:extLst>
      <p:ext uri="{BB962C8B-B14F-4D97-AF65-F5344CB8AC3E}">
        <p14:creationId xmlns:p14="http://schemas.microsoft.com/office/powerpoint/2010/main" val="1093614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641C57-B0BD-486D-9E1D-0C1DD867CA94}" type="datetimeFigureOut">
              <a:rPr lang="en-US" smtClean="0"/>
              <a:pPr/>
              <a:t>3/26/2020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D8C9876A-E767-4BF2-AC2D-DA64B1237CAD}" type="slidenum">
              <a:rPr lang="en-GB" smtClean="0"/>
              <a:pPr/>
              <a:t>‹#›</a:t>
            </a:fld>
            <a:endParaRPr lang="en-GB" dirty="0"/>
          </a:p>
        </p:txBody>
      </p:sp>
    </p:spTree>
    <p:extLst>
      <p:ext uri="{BB962C8B-B14F-4D97-AF65-F5344CB8AC3E}">
        <p14:creationId xmlns:p14="http://schemas.microsoft.com/office/powerpoint/2010/main" val="38482908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3641C57-B0BD-486D-9E1D-0C1DD867CA94}" type="datetimeFigureOut">
              <a:rPr lang="en-US" smtClean="0"/>
              <a:pPr/>
              <a:t>3/26/2020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8C9876A-E767-4BF2-AC2D-DA64B1237CAD}" type="slidenum">
              <a:rPr lang="en-GB" smtClean="0"/>
              <a:pPr/>
              <a:t>‹#›</a:t>
            </a:fld>
            <a:endParaRPr lang="en-GB" dirty="0"/>
          </a:p>
        </p:txBody>
      </p:sp>
    </p:spTree>
    <p:extLst>
      <p:ext uri="{BB962C8B-B14F-4D97-AF65-F5344CB8AC3E}">
        <p14:creationId xmlns:p14="http://schemas.microsoft.com/office/powerpoint/2010/main" val="815075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3641C57-B0BD-486D-9E1D-0C1DD867CA94}" type="datetimeFigureOut">
              <a:rPr lang="en-US" smtClean="0"/>
              <a:pPr/>
              <a:t>3/26/2020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D8C9876A-E767-4BF2-AC2D-DA64B1237CAD}" type="slidenum">
              <a:rPr lang="en-GB" smtClean="0"/>
              <a:pPr/>
              <a:t>‹#›</a:t>
            </a:fld>
            <a:endParaRPr lang="en-GB" dirty="0"/>
          </a:p>
        </p:txBody>
      </p:sp>
    </p:spTree>
    <p:extLst>
      <p:ext uri="{BB962C8B-B14F-4D97-AF65-F5344CB8AC3E}">
        <p14:creationId xmlns:p14="http://schemas.microsoft.com/office/powerpoint/2010/main" val="24053752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3641C57-B0BD-486D-9E1D-0C1DD867CA94}" type="datetimeFigureOut">
              <a:rPr lang="en-US" smtClean="0"/>
              <a:pPr/>
              <a:t>3/26/2020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D8C9876A-E767-4BF2-AC2D-DA64B1237CAD}" type="slidenum">
              <a:rPr lang="en-GB" smtClean="0"/>
              <a:pPr/>
              <a:t>‹#›</a:t>
            </a:fld>
            <a:endParaRPr lang="en-GB" dirty="0"/>
          </a:p>
        </p:txBody>
      </p:sp>
    </p:spTree>
    <p:extLst>
      <p:ext uri="{BB962C8B-B14F-4D97-AF65-F5344CB8AC3E}">
        <p14:creationId xmlns:p14="http://schemas.microsoft.com/office/powerpoint/2010/main" val="38391029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641C57-B0BD-486D-9E1D-0C1DD867CA94}" type="datetimeFigureOut">
              <a:rPr lang="en-US" smtClean="0"/>
              <a:pPr/>
              <a:t>3/26/2020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D8C9876A-E767-4BF2-AC2D-DA64B1237CAD}" type="slidenum">
              <a:rPr lang="en-GB" smtClean="0"/>
              <a:pPr/>
              <a:t>‹#›</a:t>
            </a:fld>
            <a:endParaRPr lang="en-GB" dirty="0"/>
          </a:p>
        </p:txBody>
      </p:sp>
    </p:spTree>
    <p:extLst>
      <p:ext uri="{BB962C8B-B14F-4D97-AF65-F5344CB8AC3E}">
        <p14:creationId xmlns:p14="http://schemas.microsoft.com/office/powerpoint/2010/main" val="23836006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641C57-B0BD-486D-9E1D-0C1DD867CA94}" type="datetimeFigureOut">
              <a:rPr lang="en-US" smtClean="0"/>
              <a:pPr/>
              <a:t>3/26/2020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8C9876A-E767-4BF2-AC2D-DA64B1237CAD}" type="slidenum">
              <a:rPr lang="en-GB" smtClean="0"/>
              <a:pPr/>
              <a:t>‹#›</a:t>
            </a:fld>
            <a:endParaRPr lang="en-GB" dirty="0"/>
          </a:p>
        </p:txBody>
      </p:sp>
    </p:spTree>
    <p:extLst>
      <p:ext uri="{BB962C8B-B14F-4D97-AF65-F5344CB8AC3E}">
        <p14:creationId xmlns:p14="http://schemas.microsoft.com/office/powerpoint/2010/main" val="353671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641C57-B0BD-486D-9E1D-0C1DD867CA94}" type="datetimeFigureOut">
              <a:rPr lang="en-US" smtClean="0"/>
              <a:pPr/>
              <a:t>3/26/2020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D8C9876A-E767-4BF2-AC2D-DA64B1237CAD}" type="slidenum">
              <a:rPr lang="en-GB" smtClean="0"/>
              <a:pPr/>
              <a:t>‹#›</a:t>
            </a:fld>
            <a:endParaRPr lang="en-GB" dirty="0"/>
          </a:p>
        </p:txBody>
      </p:sp>
    </p:spTree>
    <p:extLst>
      <p:ext uri="{BB962C8B-B14F-4D97-AF65-F5344CB8AC3E}">
        <p14:creationId xmlns:p14="http://schemas.microsoft.com/office/powerpoint/2010/main" val="438599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3641C57-B0BD-486D-9E1D-0C1DD867CA94}" type="datetimeFigureOut">
              <a:rPr lang="en-US" smtClean="0"/>
              <a:pPr/>
              <a:t>3/26/2020</a:t>
            </a:fld>
            <a:endParaRPr lang="en-GB"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D8C9876A-E767-4BF2-AC2D-DA64B1237CAD}" type="slidenum">
              <a:rPr lang="en-GB" smtClean="0"/>
              <a:pPr/>
              <a:t>‹#›</a:t>
            </a:fld>
            <a:endParaRPr lang="en-GB" dirty="0"/>
          </a:p>
        </p:txBody>
      </p:sp>
    </p:spTree>
    <p:extLst>
      <p:ext uri="{BB962C8B-B14F-4D97-AF65-F5344CB8AC3E}">
        <p14:creationId xmlns:p14="http://schemas.microsoft.com/office/powerpoint/2010/main" val="4252267272"/>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14546" y="2500306"/>
            <a:ext cx="5105400" cy="2868168"/>
          </a:xfrm>
        </p:spPr>
        <p:txBody>
          <a:bodyPr/>
          <a:lstStyle/>
          <a:p>
            <a:pPr algn="ctr"/>
            <a:r>
              <a:rPr lang="en-GB" dirty="0" smtClean="0"/>
              <a:t>Decision Support System</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Types of DSS’s </a:t>
            </a:r>
            <a:endParaRPr lang="en-GB" dirty="0"/>
          </a:p>
        </p:txBody>
      </p:sp>
      <p:sp>
        <p:nvSpPr>
          <p:cNvPr id="3" name="Content Placeholder 2"/>
          <p:cNvSpPr>
            <a:spLocks noGrp="1"/>
          </p:cNvSpPr>
          <p:nvPr>
            <p:ph idx="1"/>
          </p:nvPr>
        </p:nvSpPr>
        <p:spPr/>
        <p:txBody>
          <a:bodyPr/>
          <a:lstStyle/>
          <a:p>
            <a:r>
              <a:rPr lang="en-GB" dirty="0" smtClean="0"/>
              <a:t>Data –oriented</a:t>
            </a:r>
          </a:p>
          <a:p>
            <a:r>
              <a:rPr lang="en-GB" dirty="0" smtClean="0"/>
              <a:t>Model-oriented DSS</a:t>
            </a:r>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6" name="Content Placeholder 5" descr="dss-10-728.jpg"/>
          <p:cNvPicPr>
            <a:picLocks noGrp="1" noChangeAspect="1"/>
          </p:cNvPicPr>
          <p:nvPr>
            <p:ph idx="1"/>
          </p:nvPr>
        </p:nvPicPr>
        <p:blipFill>
          <a:blip r:embed="rId2"/>
          <a:stretch>
            <a:fillRect/>
          </a:stretch>
        </p:blipFill>
        <p:spPr>
          <a:xfrm>
            <a:off x="0" y="0"/>
            <a:ext cx="9144000" cy="6858000"/>
          </a:xfrm>
        </p:spPr>
      </p:pic>
      <p:sp>
        <p:nvSpPr>
          <p:cNvPr id="25602" name="AutoShape 2" descr="Alter’s Classification of DSS Components                                       File Draw er          Data Analysi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
        <p:nvSpPr>
          <p:cNvPr id="25604" name="AutoShape 4" descr="Alter’s Classification of DSS Components                                       File Draw er          Data Analysis        ..."/>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t>Data -oriented DSS</a:t>
            </a:r>
            <a:br>
              <a:rPr lang="en-GB" dirty="0" smtClean="0"/>
            </a:br>
            <a:endParaRPr lang="en-GB" dirty="0"/>
          </a:p>
        </p:txBody>
      </p:sp>
      <p:sp>
        <p:nvSpPr>
          <p:cNvPr id="3" name="Content Placeholder 2"/>
          <p:cNvSpPr>
            <a:spLocks noGrp="1"/>
          </p:cNvSpPr>
          <p:nvPr>
            <p:ph idx="1"/>
          </p:nvPr>
        </p:nvSpPr>
        <p:spPr/>
        <p:txBody>
          <a:bodyPr/>
          <a:lstStyle/>
          <a:p>
            <a:r>
              <a:rPr lang="en-GB" dirty="0" smtClean="0"/>
              <a:t> DSS- database plays a vital role in structure of DSS, It provide the data retrieval, analysis and presentation. Very often data from TPS are collected in data warehouse and this data can be analyzed with use of online analytical processing and data mining.</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t>File Drawer Systems</a:t>
            </a:r>
            <a:br>
              <a:rPr lang="en-GB" dirty="0" smtClean="0"/>
            </a:br>
            <a:endParaRPr lang="en-GB" dirty="0"/>
          </a:p>
        </p:txBody>
      </p:sp>
      <p:sp>
        <p:nvSpPr>
          <p:cNvPr id="3" name="Content Placeholder 2"/>
          <p:cNvSpPr>
            <a:spLocks noGrp="1"/>
          </p:cNvSpPr>
          <p:nvPr>
            <p:ph idx="1"/>
          </p:nvPr>
        </p:nvSpPr>
        <p:spPr/>
        <p:txBody>
          <a:bodyPr/>
          <a:lstStyle/>
          <a:p>
            <a:r>
              <a:rPr lang="en-GB" dirty="0" smtClean="0"/>
              <a:t>They are the simplest type of DSS </a:t>
            </a:r>
          </a:p>
          <a:p>
            <a:r>
              <a:rPr lang="en-GB" dirty="0" smtClean="0"/>
              <a:t>Can provide access to data items </a:t>
            </a:r>
          </a:p>
          <a:p>
            <a:r>
              <a:rPr lang="en-GB" dirty="0" smtClean="0"/>
              <a:t>Data is used to make a decision</a:t>
            </a:r>
          </a:p>
          <a:p>
            <a:r>
              <a:rPr lang="en-GB" dirty="0" smtClean="0"/>
              <a:t>ATM Machine </a:t>
            </a:r>
          </a:p>
          <a:p>
            <a:r>
              <a:rPr lang="en-GB" dirty="0" smtClean="0"/>
              <a:t>Use the balance to make transfer of funds decisions</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t>Data Analysis Systems</a:t>
            </a:r>
            <a:br>
              <a:rPr lang="en-GB" dirty="0" smtClean="0"/>
            </a:br>
            <a:endParaRPr lang="en-GB" dirty="0"/>
          </a:p>
        </p:txBody>
      </p:sp>
      <p:sp>
        <p:nvSpPr>
          <p:cNvPr id="3" name="Content Placeholder 2"/>
          <p:cNvSpPr>
            <a:spLocks noGrp="1"/>
          </p:cNvSpPr>
          <p:nvPr>
            <p:ph idx="1"/>
          </p:nvPr>
        </p:nvSpPr>
        <p:spPr/>
        <p:txBody>
          <a:bodyPr/>
          <a:lstStyle/>
          <a:p>
            <a:r>
              <a:rPr lang="en-GB" dirty="0" smtClean="0"/>
              <a:t>Provide access to data</a:t>
            </a:r>
          </a:p>
          <a:p>
            <a:r>
              <a:rPr lang="en-GB" dirty="0" smtClean="0"/>
              <a:t>Allows data manipulation capabilities</a:t>
            </a:r>
          </a:p>
          <a:p>
            <a:r>
              <a:rPr lang="en-GB" dirty="0" smtClean="0"/>
              <a:t>Airline Reservation system</a:t>
            </a:r>
          </a:p>
          <a:p>
            <a:r>
              <a:rPr lang="en-GB" dirty="0" smtClean="0"/>
              <a:t>No more seats available </a:t>
            </a:r>
          </a:p>
          <a:p>
            <a:r>
              <a:rPr lang="en-GB" dirty="0" smtClean="0"/>
              <a:t>Provide alternative flights you can use </a:t>
            </a:r>
          </a:p>
          <a:p>
            <a:r>
              <a:rPr lang="en-GB" dirty="0" smtClean="0"/>
              <a:t>Use the info to make flight plans</a:t>
            </a:r>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t>Analysis Information Systems</a:t>
            </a:r>
            <a:br>
              <a:rPr lang="en-GB" dirty="0" smtClean="0"/>
            </a:br>
            <a:endParaRPr lang="en-GB" dirty="0"/>
          </a:p>
        </p:txBody>
      </p:sp>
      <p:sp>
        <p:nvSpPr>
          <p:cNvPr id="3" name="Content Placeholder 2"/>
          <p:cNvSpPr>
            <a:spLocks noGrp="1"/>
          </p:cNvSpPr>
          <p:nvPr>
            <p:ph idx="1"/>
          </p:nvPr>
        </p:nvSpPr>
        <p:spPr/>
        <p:txBody>
          <a:bodyPr/>
          <a:lstStyle/>
          <a:p>
            <a:r>
              <a:rPr lang="en-GB" dirty="0" smtClean="0"/>
              <a:t>Information from several files are combined </a:t>
            </a:r>
          </a:p>
          <a:p>
            <a:r>
              <a:rPr lang="en-GB" dirty="0" smtClean="0"/>
              <a:t>Some of these files may be external</a:t>
            </a:r>
          </a:p>
          <a:p>
            <a:r>
              <a:rPr lang="en-GB" dirty="0" smtClean="0"/>
              <a:t>We have a true “data base” </a:t>
            </a:r>
          </a:p>
          <a:p>
            <a:r>
              <a:rPr lang="en-GB" dirty="0" smtClean="0"/>
              <a:t>The information from one file, table, can be combined with information from other files to answer a specific query</a:t>
            </a:r>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t>Accounting Models</a:t>
            </a:r>
            <a:br>
              <a:rPr lang="en-GB" dirty="0" smtClean="0"/>
            </a:br>
            <a:endParaRPr lang="en-GB" dirty="0"/>
          </a:p>
        </p:txBody>
      </p:sp>
      <p:sp>
        <p:nvSpPr>
          <p:cNvPr id="3" name="Content Placeholder 2"/>
          <p:cNvSpPr>
            <a:spLocks noGrp="1"/>
          </p:cNvSpPr>
          <p:nvPr>
            <p:ph idx="1"/>
          </p:nvPr>
        </p:nvSpPr>
        <p:spPr/>
        <p:txBody>
          <a:bodyPr/>
          <a:lstStyle/>
          <a:p>
            <a:r>
              <a:rPr lang="en-GB" dirty="0" smtClean="0"/>
              <a:t>Use internal accounting data</a:t>
            </a:r>
          </a:p>
          <a:p>
            <a:r>
              <a:rPr lang="en-GB" dirty="0" smtClean="0"/>
              <a:t>Provide accounting modeling capabilities</a:t>
            </a:r>
          </a:p>
          <a:p>
            <a:r>
              <a:rPr lang="en-GB" dirty="0" smtClean="0"/>
              <a:t>Can not handle uncertainty</a:t>
            </a:r>
          </a:p>
          <a:p>
            <a:r>
              <a:rPr lang="en-GB" dirty="0" smtClean="0"/>
              <a:t>Use Bill of Material</a:t>
            </a:r>
          </a:p>
          <a:p>
            <a:pPr>
              <a:buNone/>
            </a:pPr>
            <a:r>
              <a:rPr lang="en-GB" dirty="0" smtClean="0"/>
              <a:t>     –Calculate production cost </a:t>
            </a:r>
          </a:p>
          <a:p>
            <a:pPr>
              <a:buNone/>
            </a:pPr>
            <a:r>
              <a:rPr lang="en-GB" dirty="0" smtClean="0"/>
              <a:t>     –Make pricing decisions </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Representational Model </a:t>
            </a:r>
            <a:endParaRPr lang="en-GB" dirty="0"/>
          </a:p>
        </p:txBody>
      </p:sp>
      <p:sp>
        <p:nvSpPr>
          <p:cNvPr id="3" name="Content Placeholder 2"/>
          <p:cNvSpPr>
            <a:spLocks noGrp="1"/>
          </p:cNvSpPr>
          <p:nvPr>
            <p:ph idx="1"/>
          </p:nvPr>
        </p:nvSpPr>
        <p:spPr/>
        <p:txBody>
          <a:bodyPr/>
          <a:lstStyle/>
          <a:p>
            <a:r>
              <a:rPr lang="en-GB" dirty="0" smtClean="0"/>
              <a:t>Can incorporate uncertainty</a:t>
            </a:r>
          </a:p>
          <a:p>
            <a:r>
              <a:rPr lang="en-GB" dirty="0" smtClean="0"/>
              <a:t>Uses models to solve decision problem using forecasts</a:t>
            </a:r>
          </a:p>
          <a:p>
            <a:r>
              <a:rPr lang="en-GB" dirty="0" smtClean="0"/>
              <a:t>Can be used to augment the capabilities of Accounting models</a:t>
            </a:r>
          </a:p>
          <a:p>
            <a:r>
              <a:rPr lang="en-GB" dirty="0" smtClean="0"/>
              <a:t>Use the demand data to forecast next years demand</a:t>
            </a:r>
          </a:p>
          <a:p>
            <a:r>
              <a:rPr lang="en-GB" dirty="0" smtClean="0"/>
              <a:t>Use the results to make inventory decisions.</a:t>
            </a: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t>Optimization Systems</a:t>
            </a:r>
            <a:br>
              <a:rPr lang="en-GB" dirty="0" smtClean="0"/>
            </a:br>
            <a:endParaRPr lang="en-GB" dirty="0"/>
          </a:p>
        </p:txBody>
      </p:sp>
      <p:sp>
        <p:nvSpPr>
          <p:cNvPr id="3" name="Content Placeholder 2"/>
          <p:cNvSpPr>
            <a:spLocks noGrp="1"/>
          </p:cNvSpPr>
          <p:nvPr>
            <p:ph idx="1"/>
          </p:nvPr>
        </p:nvSpPr>
        <p:spPr/>
        <p:txBody>
          <a:bodyPr/>
          <a:lstStyle/>
          <a:p>
            <a:r>
              <a:rPr lang="en-GB" dirty="0" smtClean="0"/>
              <a:t>Used to estimate the effects of different decision alternative</a:t>
            </a:r>
          </a:p>
          <a:p>
            <a:r>
              <a:rPr lang="en-GB" dirty="0" smtClean="0"/>
              <a:t>Based on optimization models</a:t>
            </a:r>
          </a:p>
          <a:p>
            <a:r>
              <a:rPr lang="en-GB" dirty="0" smtClean="0"/>
              <a:t>Can incorporate uncertainty Assign sales force to territory </a:t>
            </a:r>
          </a:p>
          <a:p>
            <a:r>
              <a:rPr lang="en-GB" dirty="0" smtClean="0"/>
              <a:t>Provide the best assignment schedule</a:t>
            </a:r>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t>Suggestion Systems</a:t>
            </a:r>
            <a:br>
              <a:rPr lang="en-GB" dirty="0" smtClean="0"/>
            </a:br>
            <a:endParaRPr lang="en-GB" dirty="0"/>
          </a:p>
        </p:txBody>
      </p:sp>
      <p:sp>
        <p:nvSpPr>
          <p:cNvPr id="3" name="Content Placeholder 2"/>
          <p:cNvSpPr>
            <a:spLocks noGrp="1"/>
          </p:cNvSpPr>
          <p:nvPr>
            <p:ph idx="1"/>
          </p:nvPr>
        </p:nvSpPr>
        <p:spPr/>
        <p:txBody>
          <a:bodyPr/>
          <a:lstStyle/>
          <a:p>
            <a:r>
              <a:rPr lang="en-GB" dirty="0" smtClean="0"/>
              <a:t> A descriptive model used to suggest to the decision maker the best action</a:t>
            </a:r>
          </a:p>
          <a:p>
            <a:r>
              <a:rPr lang="en-GB" dirty="0" smtClean="0"/>
              <a:t>A prescriptive model used to suggest to the decision maker the best action</a:t>
            </a:r>
          </a:p>
          <a:p>
            <a:r>
              <a:rPr lang="en-GB" dirty="0" smtClean="0"/>
              <a:t>May incorporate an Expert System</a:t>
            </a:r>
          </a:p>
          <a:p>
            <a:r>
              <a:rPr lang="en-GB" dirty="0" smtClean="0"/>
              <a:t>Use the system to recommend a decision </a:t>
            </a:r>
          </a:p>
          <a:p>
            <a:r>
              <a:rPr lang="en-GB" dirty="0" smtClean="0"/>
              <a:t>Ex:  Applicant applies for personal loan</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dirty="0" smtClean="0"/>
              <a:t/>
            </a:r>
            <a:br>
              <a:rPr lang="en-GB" dirty="0" smtClean="0"/>
            </a:br>
            <a:r>
              <a:rPr lang="en-GB" dirty="0" smtClean="0"/>
              <a:t/>
            </a:r>
            <a:br>
              <a:rPr lang="en-GB" dirty="0" smtClean="0"/>
            </a:br>
            <a:r>
              <a:rPr lang="en-GB" dirty="0" smtClean="0"/>
              <a:t/>
            </a:r>
            <a:br>
              <a:rPr lang="en-GB" dirty="0" smtClean="0"/>
            </a:br>
            <a:r>
              <a:rPr lang="en-GB" dirty="0" smtClean="0"/>
              <a:t>                                                                  What is a DSS</a:t>
            </a:r>
            <a:br>
              <a:rPr lang="en-GB" dirty="0" smtClean="0"/>
            </a:br>
            <a:endParaRPr lang="en-GB" dirty="0"/>
          </a:p>
        </p:txBody>
      </p:sp>
      <p:sp>
        <p:nvSpPr>
          <p:cNvPr id="3" name="Content Placeholder 2"/>
          <p:cNvSpPr>
            <a:spLocks noGrp="1"/>
          </p:cNvSpPr>
          <p:nvPr>
            <p:ph idx="1"/>
          </p:nvPr>
        </p:nvSpPr>
        <p:spPr/>
        <p:txBody>
          <a:bodyPr/>
          <a:lstStyle/>
          <a:p>
            <a:r>
              <a:rPr lang="en-GB" dirty="0" smtClean="0"/>
              <a:t>The term DSS refers to systems which support the process of decision making.  DSS may be defined as a “what-if” approach that uses an information system to assist management in formulating policies and projecting the likely consequences of decisions.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Model based DSSs</a:t>
            </a:r>
            <a:endParaRPr lang="en-GB" dirty="0"/>
          </a:p>
        </p:txBody>
      </p:sp>
      <p:sp>
        <p:nvSpPr>
          <p:cNvPr id="3" name="Content Placeholder 2"/>
          <p:cNvSpPr>
            <a:spLocks noGrp="1"/>
          </p:cNvSpPr>
          <p:nvPr>
            <p:ph idx="1"/>
          </p:nvPr>
        </p:nvSpPr>
        <p:spPr/>
        <p:txBody>
          <a:bodyPr/>
          <a:lstStyle/>
          <a:p>
            <a:r>
              <a:rPr lang="en-GB" dirty="0" smtClean="0"/>
              <a:t>Model based DSS’s use some type of model to perform ‘what-if’ and other kind of analysis to make decisions. These systems include activities such simulation, optimizing scenario this type of DSS’s usually are developed by persons with management science background.</a:t>
            </a:r>
          </a:p>
          <a:p>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t>Elements of DSS</a:t>
            </a:r>
            <a:br>
              <a:rPr lang="en-GB" dirty="0" smtClean="0"/>
            </a:br>
            <a:endParaRPr lang="en-GB" dirty="0"/>
          </a:p>
        </p:txBody>
      </p:sp>
      <p:pic>
        <p:nvPicPr>
          <p:cNvPr id="4" name="Content Placeholder 3" descr="dss-21-728.jpg"/>
          <p:cNvPicPr>
            <a:picLocks noGrp="1" noChangeAspect="1"/>
          </p:cNvPicPr>
          <p:nvPr>
            <p:ph idx="1"/>
          </p:nvPr>
        </p:nvPicPr>
        <p:blipFill>
          <a:blip r:embed="rId2"/>
          <a:stretch>
            <a:fillRect/>
          </a:stretch>
        </p:blipFill>
        <p:spPr>
          <a:xfrm>
            <a:off x="0" y="0"/>
            <a:ext cx="9144000" cy="6858000"/>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36"/>
            <a:ext cx="8229600" cy="1143000"/>
          </a:xfrm>
        </p:spPr>
        <p:txBody>
          <a:bodyPr>
            <a:normAutofit fontScale="90000"/>
          </a:bodyPr>
          <a:lstStyle/>
          <a:p>
            <a:pPr algn="ctr"/>
            <a:r>
              <a:rPr lang="en-GB" dirty="0" smtClean="0"/>
              <a:t>Elements of DSS</a:t>
            </a:r>
            <a:br>
              <a:rPr lang="en-GB" dirty="0" smtClean="0"/>
            </a:br>
            <a:endParaRPr lang="en-GB" dirty="0"/>
          </a:p>
        </p:txBody>
      </p:sp>
      <p:sp>
        <p:nvSpPr>
          <p:cNvPr id="3" name="Content Placeholder 2"/>
          <p:cNvSpPr>
            <a:spLocks noGrp="1"/>
          </p:cNvSpPr>
          <p:nvPr>
            <p:ph idx="1"/>
          </p:nvPr>
        </p:nvSpPr>
        <p:spPr/>
        <p:txBody>
          <a:bodyPr/>
          <a:lstStyle/>
          <a:p>
            <a:r>
              <a:rPr lang="en-GB" dirty="0" smtClean="0"/>
              <a:t>USERS</a:t>
            </a:r>
          </a:p>
          <a:p>
            <a:r>
              <a:rPr lang="en-GB" dirty="0" smtClean="0"/>
              <a:t>Databases </a:t>
            </a:r>
          </a:p>
          <a:p>
            <a:r>
              <a:rPr lang="en-GB" dirty="0" smtClean="0"/>
              <a:t>DSS software-DBMS, MMS(Model Management Software) </a:t>
            </a:r>
          </a:p>
          <a:p>
            <a:r>
              <a:rPr lang="en-GB" dirty="0" smtClean="0"/>
              <a:t>Model base: Optimization models, Forecasting Models and Sensitivity analysis models</a:t>
            </a:r>
          </a:p>
          <a:p>
            <a:endParaRPr lang="en-GB"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t>Applications of DSS</a:t>
            </a:r>
            <a:br>
              <a:rPr lang="en-GB" dirty="0" smtClean="0"/>
            </a:br>
            <a:endParaRPr lang="en-GB" dirty="0"/>
          </a:p>
        </p:txBody>
      </p:sp>
      <p:sp>
        <p:nvSpPr>
          <p:cNvPr id="3" name="Content Placeholder 2"/>
          <p:cNvSpPr>
            <a:spLocks noGrp="1"/>
          </p:cNvSpPr>
          <p:nvPr>
            <p:ph idx="1"/>
          </p:nvPr>
        </p:nvSpPr>
        <p:spPr/>
        <p:txBody>
          <a:bodyPr/>
          <a:lstStyle/>
          <a:p>
            <a:r>
              <a:rPr lang="en-GB" dirty="0" smtClean="0"/>
              <a:t>DSS’s support unstructured and semi-structured decisions</a:t>
            </a:r>
          </a:p>
          <a:p>
            <a:r>
              <a:rPr lang="en-GB" dirty="0" smtClean="0"/>
              <a:t>DSS support different decision frequencies.</a:t>
            </a:r>
          </a:p>
          <a:p>
            <a:r>
              <a:rPr lang="en-GB" dirty="0" smtClean="0"/>
              <a:t>DSS support different problems structures</a:t>
            </a:r>
          </a:p>
          <a:p>
            <a:r>
              <a:rPr lang="en-GB" dirty="0" smtClean="0"/>
              <a:t>DSS support various decision making  levels</a:t>
            </a:r>
          </a:p>
          <a:p>
            <a:endParaRPr lang="en-GB"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Advantages of DSS</a:t>
            </a:r>
            <a:endParaRPr lang="en-GB" dirty="0"/>
          </a:p>
        </p:txBody>
      </p:sp>
      <p:sp>
        <p:nvSpPr>
          <p:cNvPr id="3" name="Content Placeholder 2"/>
          <p:cNvSpPr>
            <a:spLocks noGrp="1"/>
          </p:cNvSpPr>
          <p:nvPr>
            <p:ph idx="1"/>
          </p:nvPr>
        </p:nvSpPr>
        <p:spPr/>
        <p:txBody>
          <a:bodyPr>
            <a:normAutofit/>
          </a:bodyPr>
          <a:lstStyle/>
          <a:p>
            <a:r>
              <a:rPr lang="en-GB" dirty="0" smtClean="0"/>
              <a:t>As DSS reduces the time and efforts in collecting and analysis of data for different sources, a large number of alternatives can be evaluated </a:t>
            </a:r>
          </a:p>
          <a:p>
            <a:r>
              <a:rPr lang="en-GB" dirty="0" smtClean="0"/>
              <a:t>As modelling and forecasting is made easy by DSS, managers gets more insights into business processes. Thus, it enables a thorough quantitative analysis in a very short time. Even major changes in a scenario can be evaluated objectively in a timely manner.</a:t>
            </a:r>
          </a:p>
          <a:p>
            <a:r>
              <a:rPr lang="en-GB" dirty="0" smtClean="0"/>
              <a:t>DSS makes it possible to explain to others the basis for arriving at a particular conclusion.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Advantages of DSS</a:t>
            </a:r>
            <a:endParaRPr lang="en-GB" dirty="0"/>
          </a:p>
        </p:txBody>
      </p:sp>
      <p:sp>
        <p:nvSpPr>
          <p:cNvPr id="3" name="Content Placeholder 2"/>
          <p:cNvSpPr>
            <a:spLocks noGrp="1"/>
          </p:cNvSpPr>
          <p:nvPr>
            <p:ph idx="1"/>
          </p:nvPr>
        </p:nvSpPr>
        <p:spPr/>
        <p:txBody>
          <a:bodyPr>
            <a:normAutofit/>
          </a:bodyPr>
          <a:lstStyle/>
          <a:p>
            <a:r>
              <a:rPr lang="en-GB" dirty="0" smtClean="0"/>
              <a:t>DSS allows the decision makers to interact in a natural manners due to the careful design of the interface</a:t>
            </a:r>
          </a:p>
          <a:p>
            <a:r>
              <a:rPr lang="en-GB" dirty="0" smtClean="0"/>
              <a:t>Cost saving • Improve managerial effectiveness </a:t>
            </a:r>
          </a:p>
          <a:p>
            <a:r>
              <a:rPr lang="en-GB" dirty="0" smtClean="0"/>
              <a:t>Support of individual/ groups</a:t>
            </a:r>
          </a:p>
          <a:p>
            <a:r>
              <a:rPr lang="en-GB" dirty="0" smtClean="0"/>
              <a:t>Use and control rests with the user and not  with the EDP dept</a:t>
            </a:r>
          </a:p>
          <a:p>
            <a:r>
              <a:rPr lang="en-GB" dirty="0" smtClean="0"/>
              <a:t>Flexible and adaptive. </a:t>
            </a:r>
          </a:p>
          <a:p>
            <a:r>
              <a:rPr lang="en-GB" dirty="0" smtClean="0"/>
              <a:t>Improve the effectiveness of the decisions</a:t>
            </a:r>
          </a:p>
          <a:p>
            <a:endParaRPr lang="en-GB"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GROUP DSS</a:t>
            </a:r>
            <a:endParaRPr lang="en-GB" dirty="0"/>
          </a:p>
        </p:txBody>
      </p:sp>
      <p:sp>
        <p:nvSpPr>
          <p:cNvPr id="3" name="Content Placeholder 2"/>
          <p:cNvSpPr>
            <a:spLocks noGrp="1"/>
          </p:cNvSpPr>
          <p:nvPr>
            <p:ph idx="1"/>
          </p:nvPr>
        </p:nvSpPr>
        <p:spPr/>
        <p:txBody>
          <a:bodyPr/>
          <a:lstStyle/>
          <a:p>
            <a:r>
              <a:rPr lang="en-GB" dirty="0" smtClean="0"/>
              <a:t>A Group Support System( GSS), Also called a group decision support system and a computerized collaborative work system, consists of most of the elements in DSS, plus s/w to provide effective support in group decision-making settings</a:t>
            </a:r>
          </a:p>
          <a:p>
            <a:endParaRPr lang="en-GB"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t>GROUP DSS</a:t>
            </a:r>
            <a:br>
              <a:rPr lang="en-GB" dirty="0" smtClean="0"/>
            </a:br>
            <a:endParaRPr lang="en-GB" dirty="0"/>
          </a:p>
        </p:txBody>
      </p:sp>
      <p:sp>
        <p:nvSpPr>
          <p:cNvPr id="3" name="Content Placeholder 2"/>
          <p:cNvSpPr>
            <a:spLocks noGrp="1"/>
          </p:cNvSpPr>
          <p:nvPr>
            <p:ph idx="1"/>
          </p:nvPr>
        </p:nvSpPr>
        <p:spPr/>
        <p:txBody>
          <a:bodyPr>
            <a:normAutofit/>
          </a:bodyPr>
          <a:lstStyle/>
          <a:p>
            <a:r>
              <a:rPr lang="en-GB" dirty="0" smtClean="0"/>
              <a:t>The DSS approach has resulted in better decision making for all level so find individual users</a:t>
            </a:r>
          </a:p>
          <a:p>
            <a:r>
              <a:rPr lang="en-GB" dirty="0" smtClean="0"/>
              <a:t>However, Many DSS approaches and techniques are not suitable for a group decision-making environment.</a:t>
            </a:r>
          </a:p>
          <a:p>
            <a:r>
              <a:rPr lang="en-GB" dirty="0" smtClean="0"/>
              <a:t>Although not all workers and managers are not involved in committee meetings and group decision- making sessions, some tactical and strategic-level managers spend more than half their decision-making time in group settings </a:t>
            </a:r>
          </a:p>
          <a:p>
            <a:r>
              <a:rPr lang="en-GB" dirty="0" smtClean="0"/>
              <a:t>Such manager a need assistance with group decision making</a:t>
            </a:r>
            <a:endParaRPr lang="en-GB"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Features of Group DSS</a:t>
            </a:r>
            <a:endParaRPr lang="en-GB" dirty="0"/>
          </a:p>
        </p:txBody>
      </p:sp>
      <p:sp>
        <p:nvSpPr>
          <p:cNvPr id="3" name="Content Placeholder 2"/>
          <p:cNvSpPr>
            <a:spLocks noGrp="1"/>
          </p:cNvSpPr>
          <p:nvPr>
            <p:ph idx="1"/>
          </p:nvPr>
        </p:nvSpPr>
        <p:spPr/>
        <p:txBody>
          <a:bodyPr/>
          <a:lstStyle/>
          <a:p>
            <a:r>
              <a:rPr lang="en-GB" dirty="0" smtClean="0"/>
              <a:t>Ease of use</a:t>
            </a:r>
          </a:p>
          <a:p>
            <a:r>
              <a:rPr lang="en-GB" dirty="0" smtClean="0"/>
              <a:t>Better decision making</a:t>
            </a:r>
          </a:p>
          <a:p>
            <a:r>
              <a:rPr lang="en-GB" dirty="0" smtClean="0"/>
              <a:t>Emphasis on Semi-structured and Unstructured decision</a:t>
            </a:r>
          </a:p>
          <a:p>
            <a:r>
              <a:rPr lang="en-GB" dirty="0" smtClean="0"/>
              <a:t>Specific and general support</a:t>
            </a:r>
          </a:p>
          <a:p>
            <a:r>
              <a:rPr lang="en-GB" dirty="0" smtClean="0"/>
              <a:t>Supports all phases of the decision making</a:t>
            </a:r>
          </a:p>
          <a:p>
            <a:r>
              <a:rPr lang="en-GB" dirty="0" smtClean="0"/>
              <a:t>Support positive group </a:t>
            </a:r>
            <a:r>
              <a:rPr lang="en-GB" dirty="0" err="1" smtClean="0"/>
              <a:t>behavior</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DSS</a:t>
            </a:r>
            <a:endParaRPr lang="en-GB" dirty="0"/>
          </a:p>
        </p:txBody>
      </p:sp>
      <p:sp>
        <p:nvSpPr>
          <p:cNvPr id="3" name="Content Placeholder 2"/>
          <p:cNvSpPr>
            <a:spLocks noGrp="1"/>
          </p:cNvSpPr>
          <p:nvPr>
            <p:ph idx="1"/>
          </p:nvPr>
        </p:nvSpPr>
        <p:spPr/>
        <p:txBody>
          <a:bodyPr/>
          <a:lstStyle/>
          <a:p>
            <a:r>
              <a:rPr lang="en-GB" dirty="0" smtClean="0"/>
              <a:t>DSS supports the decision making process rather than automating the decision making process.</a:t>
            </a:r>
          </a:p>
          <a:p>
            <a:r>
              <a:rPr lang="en-GB" dirty="0" smtClean="0"/>
              <a:t>DSS allows the decision maker to retrieve data and test alternative solutions during the process of decision making . </a:t>
            </a:r>
          </a:p>
          <a:p>
            <a:r>
              <a:rPr lang="en-GB" dirty="0" smtClean="0"/>
              <a:t>DSS may be considered as an extension of MIS.</a:t>
            </a:r>
          </a:p>
          <a:p>
            <a:endParaRPr lang="en-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t>Objectives of DSS</a:t>
            </a:r>
            <a:br>
              <a:rPr lang="en-GB" dirty="0" smtClean="0"/>
            </a:br>
            <a:endParaRPr lang="en-GB" dirty="0"/>
          </a:p>
        </p:txBody>
      </p:sp>
      <p:sp>
        <p:nvSpPr>
          <p:cNvPr id="3" name="Content Placeholder 2"/>
          <p:cNvSpPr>
            <a:spLocks noGrp="1"/>
          </p:cNvSpPr>
          <p:nvPr>
            <p:ph idx="1"/>
          </p:nvPr>
        </p:nvSpPr>
        <p:spPr/>
        <p:txBody>
          <a:bodyPr>
            <a:normAutofit/>
          </a:bodyPr>
          <a:lstStyle/>
          <a:p>
            <a:r>
              <a:rPr lang="en-GB" dirty="0" smtClean="0"/>
              <a:t>To save time and effort in decision making process. </a:t>
            </a:r>
          </a:p>
          <a:p>
            <a:r>
              <a:rPr lang="en-GB" dirty="0" smtClean="0"/>
              <a:t>To help in processing the collected data and in producing a suggested solution to a problem. </a:t>
            </a:r>
          </a:p>
          <a:p>
            <a:r>
              <a:rPr lang="en-GB" dirty="0" smtClean="0"/>
              <a:t>To provide sophisticated and fast analysis of vast amount of data and information. </a:t>
            </a:r>
          </a:p>
          <a:p>
            <a:r>
              <a:rPr lang="en-GB" dirty="0" smtClean="0"/>
              <a:t>To provide support for decision maker at all management levels mainly in semi-structured or unstructured situation by bringing together human judgement and computerized information. </a:t>
            </a:r>
          </a:p>
          <a:p>
            <a:endParaRPr lang="en-GB"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t>Objectives of DSS</a:t>
            </a:r>
            <a:br>
              <a:rPr lang="en-GB" dirty="0" smtClean="0"/>
            </a:br>
            <a:endParaRPr lang="en-GB" dirty="0"/>
          </a:p>
        </p:txBody>
      </p:sp>
      <p:sp>
        <p:nvSpPr>
          <p:cNvPr id="3" name="Content Placeholder 2"/>
          <p:cNvSpPr>
            <a:spLocks noGrp="1"/>
          </p:cNvSpPr>
          <p:nvPr>
            <p:ph idx="1"/>
          </p:nvPr>
        </p:nvSpPr>
        <p:spPr/>
        <p:txBody>
          <a:bodyPr>
            <a:normAutofit/>
          </a:bodyPr>
          <a:lstStyle/>
          <a:p>
            <a:r>
              <a:rPr lang="en-GB" dirty="0" smtClean="0"/>
              <a:t>To promote learning, which leads to new demands and refinement of application</a:t>
            </a:r>
          </a:p>
          <a:p>
            <a:r>
              <a:rPr lang="en-GB" dirty="0" smtClean="0"/>
              <a:t>To provide efficient and effective solution of every complex problem.</a:t>
            </a:r>
          </a:p>
          <a:p>
            <a:r>
              <a:rPr lang="en-GB" dirty="0" smtClean="0"/>
              <a:t> To check the impact of changes on the proposed solution with help of “what-if” analysis</a:t>
            </a:r>
          </a:p>
          <a:p>
            <a:r>
              <a:rPr lang="en-GB" dirty="0" smtClean="0"/>
              <a:t> To use the goal seeking analysis to find the value of the inputs necessary to achieve a desired level of output.</a:t>
            </a:r>
          </a:p>
          <a:p>
            <a:pPr>
              <a:buNone/>
            </a:pPr>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Characteristics of a DSS </a:t>
            </a:r>
            <a:endParaRPr lang="en-GB" dirty="0"/>
          </a:p>
        </p:txBody>
      </p:sp>
      <p:sp>
        <p:nvSpPr>
          <p:cNvPr id="3" name="Content Placeholder 2"/>
          <p:cNvSpPr>
            <a:spLocks noGrp="1"/>
          </p:cNvSpPr>
          <p:nvPr>
            <p:ph idx="1"/>
          </p:nvPr>
        </p:nvSpPr>
        <p:spPr/>
        <p:txBody>
          <a:bodyPr>
            <a:normAutofit lnSpcReduction="10000"/>
          </a:bodyPr>
          <a:lstStyle/>
          <a:p>
            <a:r>
              <a:rPr lang="en-GB" dirty="0" smtClean="0"/>
              <a:t>Provide rapid access to information</a:t>
            </a:r>
          </a:p>
          <a:p>
            <a:r>
              <a:rPr lang="en-GB" dirty="0" smtClean="0"/>
              <a:t>Handle large amounts of data from different sources</a:t>
            </a:r>
          </a:p>
          <a:p>
            <a:r>
              <a:rPr lang="en-GB" dirty="0" smtClean="0"/>
              <a:t>Provides report and preparation flexibility</a:t>
            </a:r>
          </a:p>
          <a:p>
            <a:r>
              <a:rPr lang="en-GB" dirty="0" smtClean="0"/>
              <a:t>Offer both textual and graphical orientation</a:t>
            </a:r>
          </a:p>
          <a:p>
            <a:r>
              <a:rPr lang="en-GB" dirty="0" smtClean="0"/>
              <a:t>Support drill-down analysis</a:t>
            </a:r>
          </a:p>
          <a:p>
            <a:r>
              <a:rPr lang="en-GB" dirty="0" smtClean="0"/>
              <a:t>Perform complex, sophisticated analysis and     comparison using advanced s/w</a:t>
            </a:r>
          </a:p>
          <a:p>
            <a:r>
              <a:rPr lang="en-GB" dirty="0" smtClean="0"/>
              <a:t>Support optimization, satisfying and heuristic approaches.</a:t>
            </a:r>
          </a:p>
          <a:p>
            <a:r>
              <a:rPr lang="en-GB" dirty="0" smtClean="0"/>
              <a:t>Goal seeking analysis</a:t>
            </a:r>
          </a:p>
          <a:p>
            <a:r>
              <a:rPr lang="en-GB" dirty="0" err="1" smtClean="0"/>
              <a:t>Simulatio</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t>Capabilities of DSS</a:t>
            </a:r>
            <a:br>
              <a:rPr lang="en-GB" dirty="0" smtClean="0"/>
            </a:br>
            <a:endParaRPr lang="en-GB" dirty="0"/>
          </a:p>
        </p:txBody>
      </p:sp>
      <p:sp>
        <p:nvSpPr>
          <p:cNvPr id="3" name="Content Placeholder 2"/>
          <p:cNvSpPr>
            <a:spLocks noGrp="1"/>
          </p:cNvSpPr>
          <p:nvPr>
            <p:ph idx="1"/>
          </p:nvPr>
        </p:nvSpPr>
        <p:spPr/>
        <p:txBody>
          <a:bodyPr/>
          <a:lstStyle/>
          <a:p>
            <a:r>
              <a:rPr lang="en-GB" dirty="0" smtClean="0"/>
              <a:t>Support for problem solving Phase</a:t>
            </a:r>
          </a:p>
          <a:p>
            <a:r>
              <a:rPr lang="en-GB" dirty="0" smtClean="0"/>
              <a:t>Support for different decision frequencies</a:t>
            </a:r>
          </a:p>
          <a:p>
            <a:r>
              <a:rPr lang="en-GB" dirty="0" smtClean="0"/>
              <a:t>Support for different problem structures</a:t>
            </a:r>
          </a:p>
          <a:p>
            <a:r>
              <a:rPr lang="en-GB" dirty="0" smtClean="0"/>
              <a:t>Support for various decision-making levels</a:t>
            </a:r>
          </a:p>
          <a:p>
            <a:endParaRPr lang="en-GB"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t>Difference between DSS and MIS </a:t>
            </a:r>
            <a:endParaRPr lang="en-GB" dirty="0"/>
          </a:p>
        </p:txBody>
      </p:sp>
      <p:sp>
        <p:nvSpPr>
          <p:cNvPr id="3" name="Content Placeholder 2"/>
          <p:cNvSpPr>
            <a:spLocks noGrp="1"/>
          </p:cNvSpPr>
          <p:nvPr>
            <p:ph sz="half" idx="1"/>
          </p:nvPr>
        </p:nvSpPr>
        <p:spPr/>
        <p:txBody>
          <a:bodyPr>
            <a:noAutofit/>
          </a:bodyPr>
          <a:lstStyle/>
          <a:p>
            <a:pPr>
              <a:buNone/>
            </a:pPr>
            <a:r>
              <a:rPr lang="en-GB" dirty="0" smtClean="0"/>
              <a:t>MIS</a:t>
            </a:r>
          </a:p>
          <a:p>
            <a:r>
              <a:rPr lang="en-GB" dirty="0" smtClean="0"/>
              <a:t>MIS focuses on structured tasks and routine</a:t>
            </a:r>
          </a:p>
          <a:p>
            <a:r>
              <a:rPr lang="en-GB" dirty="0" smtClean="0"/>
              <a:t>MIS emphasis on data storage </a:t>
            </a:r>
          </a:p>
          <a:p>
            <a:r>
              <a:rPr lang="en-GB" dirty="0" smtClean="0"/>
              <a:t>In MIS, data is often accesses indirectly by managers</a:t>
            </a:r>
          </a:p>
          <a:p>
            <a:endParaRPr lang="en-GB" dirty="0"/>
          </a:p>
        </p:txBody>
      </p:sp>
      <p:sp>
        <p:nvSpPr>
          <p:cNvPr id="4" name="Content Placeholder 3"/>
          <p:cNvSpPr>
            <a:spLocks noGrp="1"/>
          </p:cNvSpPr>
          <p:nvPr>
            <p:ph sz="half" idx="2"/>
          </p:nvPr>
        </p:nvSpPr>
        <p:spPr/>
        <p:txBody>
          <a:bodyPr>
            <a:normAutofit/>
          </a:bodyPr>
          <a:lstStyle/>
          <a:p>
            <a:pPr>
              <a:buNone/>
            </a:pPr>
            <a:r>
              <a:rPr lang="en-GB" dirty="0" smtClean="0"/>
              <a:t>DSS</a:t>
            </a:r>
          </a:p>
          <a:p>
            <a:r>
              <a:rPr lang="en-GB" dirty="0" smtClean="0"/>
              <a:t>DSS focuses on semi-structured tasks which require managerial judgements</a:t>
            </a:r>
          </a:p>
          <a:p>
            <a:r>
              <a:rPr lang="en-GB" dirty="0" smtClean="0"/>
              <a:t>DSS emphasis on data manipulation</a:t>
            </a:r>
          </a:p>
          <a:p>
            <a:r>
              <a:rPr lang="en-GB" dirty="0" smtClean="0"/>
              <a:t>In DSS, data is directly by managers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dirty="0" smtClean="0"/>
              <a:t>Difference between DSS and MIS </a:t>
            </a:r>
            <a:endParaRPr lang="en-GB" dirty="0"/>
          </a:p>
        </p:txBody>
      </p:sp>
      <p:sp>
        <p:nvSpPr>
          <p:cNvPr id="3" name="Content Placeholder 2"/>
          <p:cNvSpPr>
            <a:spLocks noGrp="1"/>
          </p:cNvSpPr>
          <p:nvPr>
            <p:ph sz="half" idx="1"/>
          </p:nvPr>
        </p:nvSpPr>
        <p:spPr/>
        <p:txBody>
          <a:bodyPr>
            <a:normAutofit/>
          </a:bodyPr>
          <a:lstStyle/>
          <a:p>
            <a:r>
              <a:rPr lang="en-GB" dirty="0" smtClean="0"/>
              <a:t>MIS puts reliance on computer experts</a:t>
            </a:r>
          </a:p>
          <a:p>
            <a:r>
              <a:rPr lang="en-GB" dirty="0" smtClean="0"/>
              <a:t>MIS places emphasis on efficiency of decision </a:t>
            </a:r>
          </a:p>
          <a:p>
            <a:r>
              <a:rPr lang="en-GB" dirty="0" smtClean="0"/>
              <a:t>MIS provides tactical information to top management to take decisions.</a:t>
            </a:r>
          </a:p>
          <a:p>
            <a:r>
              <a:rPr lang="en-GB" dirty="0" smtClean="0"/>
              <a:t>MIS are regular and recurring</a:t>
            </a:r>
          </a:p>
          <a:p>
            <a:endParaRPr lang="en-GB" dirty="0"/>
          </a:p>
        </p:txBody>
      </p:sp>
      <p:sp>
        <p:nvSpPr>
          <p:cNvPr id="4" name="Content Placeholder 3"/>
          <p:cNvSpPr>
            <a:spLocks noGrp="1"/>
          </p:cNvSpPr>
          <p:nvPr>
            <p:ph sz="half" idx="2"/>
          </p:nvPr>
        </p:nvSpPr>
        <p:spPr/>
        <p:txBody>
          <a:bodyPr>
            <a:normAutofit/>
          </a:bodyPr>
          <a:lstStyle/>
          <a:p>
            <a:r>
              <a:rPr lang="en-GB" dirty="0" smtClean="0"/>
              <a:t>DSS puts reliance on manager’s own judgement. </a:t>
            </a:r>
          </a:p>
          <a:p>
            <a:r>
              <a:rPr lang="en-GB" dirty="0" smtClean="0"/>
              <a:t>DSS places emphasis on effectiveness of decision </a:t>
            </a:r>
          </a:p>
          <a:p>
            <a:r>
              <a:rPr lang="en-GB" dirty="0" smtClean="0"/>
              <a:t>DSS provides strategic information </a:t>
            </a:r>
          </a:p>
          <a:p>
            <a:r>
              <a:rPr lang="en-GB" dirty="0" smtClean="0"/>
              <a:t>The need for DSS can be irregular</a:t>
            </a:r>
          </a:p>
        </p:txBody>
      </p:sp>
    </p:spTree>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111</TotalTime>
  <Words>1127</Words>
  <Application>Microsoft Office PowerPoint</Application>
  <PresentationFormat>On-screen Show (4:3)</PresentationFormat>
  <Paragraphs>136</Paragraphs>
  <Slides>28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Trebuchet MS</vt:lpstr>
      <vt:lpstr>Wingdings 3</vt:lpstr>
      <vt:lpstr>Facet</vt:lpstr>
      <vt:lpstr>Decision Support System</vt:lpstr>
      <vt:lpstr>                                                                     What is a DSS </vt:lpstr>
      <vt:lpstr>DSS</vt:lpstr>
      <vt:lpstr>Objectives of DSS </vt:lpstr>
      <vt:lpstr>Objectives of DSS </vt:lpstr>
      <vt:lpstr>Characteristics of a DSS </vt:lpstr>
      <vt:lpstr>Capabilities of DSS </vt:lpstr>
      <vt:lpstr>Difference between DSS and MIS </vt:lpstr>
      <vt:lpstr>Difference between DSS and MIS </vt:lpstr>
      <vt:lpstr>Types of DSS’s </vt:lpstr>
      <vt:lpstr>PowerPoint Presentation</vt:lpstr>
      <vt:lpstr>Data -oriented DSS </vt:lpstr>
      <vt:lpstr>File Drawer Systems </vt:lpstr>
      <vt:lpstr>Data Analysis Systems </vt:lpstr>
      <vt:lpstr>Analysis Information Systems </vt:lpstr>
      <vt:lpstr>Accounting Models </vt:lpstr>
      <vt:lpstr>Representational Model </vt:lpstr>
      <vt:lpstr>Optimization Systems </vt:lpstr>
      <vt:lpstr>Suggestion Systems </vt:lpstr>
      <vt:lpstr>Model based DSSs</vt:lpstr>
      <vt:lpstr>Elements of DSS </vt:lpstr>
      <vt:lpstr>Elements of DSS </vt:lpstr>
      <vt:lpstr>Applications of DSS </vt:lpstr>
      <vt:lpstr>Advantages of DSS</vt:lpstr>
      <vt:lpstr>Advantages of DSS</vt:lpstr>
      <vt:lpstr>GROUP DSS</vt:lpstr>
      <vt:lpstr>GROUP DSS </vt:lpstr>
      <vt:lpstr>Features of Group DSS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Decision Support System</dc:title>
  <dc:creator>Hina Shamshad</dc:creator>
  <cp:lastModifiedBy>Windows User</cp:lastModifiedBy>
  <cp:revision>40</cp:revision>
  <dcterms:created xsi:type="dcterms:W3CDTF">2018-03-10T14:35:28Z</dcterms:created>
  <dcterms:modified xsi:type="dcterms:W3CDTF">2020-03-27T05:05:40Z</dcterms:modified>
</cp:coreProperties>
</file>