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6" r:id="rId1"/>
  </p:sldMasterIdLst>
  <p:sldIdLst>
    <p:sldId id="256" r:id="rId2"/>
    <p:sldId id="306" r:id="rId3"/>
    <p:sldId id="261" r:id="rId4"/>
    <p:sldId id="262" r:id="rId5"/>
    <p:sldId id="263" r:id="rId6"/>
    <p:sldId id="265" r:id="rId7"/>
    <p:sldId id="266" r:id="rId8"/>
    <p:sldId id="267" r:id="rId9"/>
    <p:sldId id="268" r:id="rId10"/>
    <p:sldId id="269" r:id="rId11"/>
    <p:sldId id="271" r:id="rId12"/>
    <p:sldId id="272" r:id="rId13"/>
    <p:sldId id="273" r:id="rId14"/>
    <p:sldId id="274" r:id="rId15"/>
    <p:sldId id="276" r:id="rId16"/>
    <p:sldId id="277" r:id="rId17"/>
    <p:sldId id="278" r:id="rId18"/>
    <p:sldId id="279" r:id="rId19"/>
    <p:sldId id="280" r:id="rId20"/>
    <p:sldId id="282" r:id="rId21"/>
    <p:sldId id="283" r:id="rId22"/>
    <p:sldId id="284" r:id="rId23"/>
    <p:sldId id="285" r:id="rId24"/>
    <p:sldId id="287" r:id="rId25"/>
    <p:sldId id="288" r:id="rId26"/>
    <p:sldId id="289" r:id="rId27"/>
    <p:sldId id="291" r:id="rId28"/>
    <p:sldId id="292" r:id="rId29"/>
    <p:sldId id="293" r:id="rId30"/>
    <p:sldId id="295" r:id="rId31"/>
    <p:sldId id="296" r:id="rId32"/>
    <p:sldId id="297" r:id="rId33"/>
    <p:sldId id="299" r:id="rId34"/>
    <p:sldId id="300" r:id="rId35"/>
    <p:sldId id="301" r:id="rId36"/>
    <p:sldId id="302" r:id="rId37"/>
    <p:sldId id="303" r:id="rId38"/>
  </p:sldIdLst>
  <p:sldSz cx="9144000" cy="6858000" type="screen4x3"/>
  <p:notesSz cx="9144000" cy="6858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3/29/2020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3/29/2020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3/29/2020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3/29/2020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3/29/2020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3/29/2020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3/29/2020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68" r:id="rId2"/>
    <p:sldLayoutId id="2147483669" r:id="rId3"/>
    <p:sldLayoutId id="2147483670" r:id="rId4"/>
    <p:sldLayoutId id="2147483671" r:id="rId5"/>
    <p:sldLayoutId id="2147483672" r:id="rId6"/>
    <p:sldLayoutId id="2147483673" r:id="rId7"/>
    <p:sldLayoutId id="2147483674" r:id="rId8"/>
    <p:sldLayoutId id="2147483675" r:id="rId9"/>
    <p:sldLayoutId id="2147483676" r:id="rId10"/>
    <p:sldLayoutId id="214748367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jpe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8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8151876" y="0"/>
            <a:ext cx="992124" cy="685799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0" y="304802"/>
            <a:ext cx="9144000" cy="6857998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841044" y="3755516"/>
            <a:ext cx="6690359" cy="1977389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320040" indent="-307340">
              <a:lnSpc>
                <a:spcPct val="100000"/>
              </a:lnSpc>
              <a:spcBef>
                <a:spcPts val="105"/>
              </a:spcBef>
              <a:buFont typeface="Wingdings"/>
              <a:buChar char=""/>
              <a:tabLst>
                <a:tab pos="320675" algn="l"/>
              </a:tabLst>
            </a:pPr>
            <a:r>
              <a:rPr sz="3200" spc="-5" dirty="0">
                <a:latin typeface="Trebuchet MS"/>
                <a:cs typeface="Trebuchet MS"/>
              </a:rPr>
              <a:t>Misspelled</a:t>
            </a:r>
            <a:r>
              <a:rPr sz="3200" spc="5" dirty="0">
                <a:latin typeface="Trebuchet MS"/>
                <a:cs typeface="Trebuchet MS"/>
              </a:rPr>
              <a:t> </a:t>
            </a:r>
            <a:r>
              <a:rPr sz="3200" spc="-5" dirty="0">
                <a:latin typeface="Trebuchet MS"/>
                <a:cs typeface="Trebuchet MS"/>
              </a:rPr>
              <a:t>words</a:t>
            </a:r>
            <a:endParaRPr sz="3200">
              <a:latin typeface="Trebuchet MS"/>
              <a:cs typeface="Trebuchet MS"/>
            </a:endParaRPr>
          </a:p>
          <a:p>
            <a:pPr marL="320040" indent="-307340">
              <a:lnSpc>
                <a:spcPct val="100000"/>
              </a:lnSpc>
              <a:buFont typeface="Wingdings"/>
              <a:buChar char=""/>
              <a:tabLst>
                <a:tab pos="320675" algn="l"/>
              </a:tabLst>
            </a:pPr>
            <a:r>
              <a:rPr sz="3200" spc="-5" dirty="0">
                <a:latin typeface="Trebuchet MS"/>
                <a:cs typeface="Trebuchet MS"/>
              </a:rPr>
              <a:t>Mistakes in </a:t>
            </a:r>
            <a:r>
              <a:rPr sz="3200" dirty="0">
                <a:latin typeface="Trebuchet MS"/>
                <a:cs typeface="Trebuchet MS"/>
              </a:rPr>
              <a:t>facts </a:t>
            </a:r>
            <a:r>
              <a:rPr sz="3200" spc="-5" dirty="0">
                <a:latin typeface="Trebuchet MS"/>
                <a:cs typeface="Trebuchet MS"/>
              </a:rPr>
              <a:t>and</a:t>
            </a:r>
            <a:r>
              <a:rPr sz="3200" spc="15" dirty="0">
                <a:latin typeface="Trebuchet MS"/>
                <a:cs typeface="Trebuchet MS"/>
              </a:rPr>
              <a:t> </a:t>
            </a:r>
            <a:r>
              <a:rPr sz="3200" dirty="0">
                <a:latin typeface="Trebuchet MS"/>
                <a:cs typeface="Trebuchet MS"/>
              </a:rPr>
              <a:t>figures</a:t>
            </a:r>
            <a:endParaRPr sz="3200">
              <a:latin typeface="Trebuchet MS"/>
              <a:cs typeface="Trebuchet MS"/>
            </a:endParaRPr>
          </a:p>
          <a:p>
            <a:pPr marL="320040" indent="-307340">
              <a:lnSpc>
                <a:spcPct val="100000"/>
              </a:lnSpc>
              <a:buFont typeface="Wingdings"/>
              <a:buChar char=""/>
              <a:tabLst>
                <a:tab pos="320675" algn="l"/>
              </a:tabLst>
            </a:pPr>
            <a:r>
              <a:rPr sz="3200" spc="-5" dirty="0">
                <a:latin typeface="Trebuchet MS"/>
                <a:cs typeface="Trebuchet MS"/>
              </a:rPr>
              <a:t>Mistakes in</a:t>
            </a:r>
            <a:r>
              <a:rPr sz="3200" spc="5" dirty="0">
                <a:latin typeface="Trebuchet MS"/>
                <a:cs typeface="Trebuchet MS"/>
              </a:rPr>
              <a:t> </a:t>
            </a:r>
            <a:r>
              <a:rPr sz="3200" spc="-5" dirty="0">
                <a:latin typeface="Trebuchet MS"/>
                <a:cs typeface="Trebuchet MS"/>
              </a:rPr>
              <a:t>punctuation</a:t>
            </a:r>
            <a:endParaRPr sz="3200">
              <a:latin typeface="Trebuchet MS"/>
              <a:cs typeface="Trebuchet MS"/>
            </a:endParaRPr>
          </a:p>
          <a:p>
            <a:pPr marL="320040" indent="-307340">
              <a:lnSpc>
                <a:spcPct val="100000"/>
              </a:lnSpc>
              <a:buFont typeface="Wingdings"/>
              <a:buChar char=""/>
              <a:tabLst>
                <a:tab pos="320675" algn="l"/>
              </a:tabLst>
            </a:pPr>
            <a:r>
              <a:rPr sz="3200" spc="-5" dirty="0">
                <a:latin typeface="Trebuchet MS"/>
                <a:cs typeface="Trebuchet MS"/>
              </a:rPr>
              <a:t>Mistakes </a:t>
            </a:r>
            <a:r>
              <a:rPr sz="3200" dirty="0">
                <a:latin typeface="Trebuchet MS"/>
                <a:cs typeface="Trebuchet MS"/>
              </a:rPr>
              <a:t>of grammar </a:t>
            </a:r>
            <a:r>
              <a:rPr sz="3200" spc="-5" dirty="0">
                <a:latin typeface="Trebuchet MS"/>
                <a:cs typeface="Trebuchet MS"/>
              </a:rPr>
              <a:t>and</a:t>
            </a:r>
            <a:r>
              <a:rPr sz="3200" dirty="0">
                <a:latin typeface="Trebuchet MS"/>
                <a:cs typeface="Trebuchet MS"/>
              </a:rPr>
              <a:t> structure</a:t>
            </a:r>
            <a:endParaRPr sz="3200">
              <a:latin typeface="Trebuchet MS"/>
              <a:cs typeface="Trebuchet MS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1600200" y="685800"/>
            <a:ext cx="6473825" cy="149015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4800" b="1" spc="-5" dirty="0"/>
              <a:t>Mistakes which</a:t>
            </a:r>
            <a:r>
              <a:rPr sz="4800" b="1" spc="-85" dirty="0"/>
              <a:t> </a:t>
            </a:r>
            <a:r>
              <a:rPr sz="4800" b="1" spc="-5" dirty="0"/>
              <a:t>may</a:t>
            </a:r>
            <a:endParaRPr sz="4800" b="1"/>
          </a:p>
          <a:p>
            <a:pPr marL="12700">
              <a:lnSpc>
                <a:spcPct val="100000"/>
              </a:lnSpc>
            </a:pPr>
            <a:r>
              <a:rPr sz="4800" b="1" spc="-5" dirty="0"/>
              <a:t>occur</a:t>
            </a:r>
            <a:r>
              <a:rPr sz="4800" b="1" spc="-10" dirty="0"/>
              <a:t> </a:t>
            </a:r>
            <a:r>
              <a:rPr sz="4800" b="1" spc="-5" dirty="0"/>
              <a:t>are:</a:t>
            </a:r>
            <a:endParaRPr sz="4800" b="1"/>
          </a:p>
        </p:txBody>
      </p:sp>
    </p:spTree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ject 7"/>
          <p:cNvSpPr txBox="1"/>
          <p:nvPr/>
        </p:nvSpPr>
        <p:spPr>
          <a:xfrm>
            <a:off x="612140" y="1697177"/>
            <a:ext cx="7541260" cy="3337452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965200">
              <a:lnSpc>
                <a:spcPct val="100000"/>
              </a:lnSpc>
              <a:spcBef>
                <a:spcPts val="105"/>
              </a:spcBef>
              <a:buFont typeface="Wingdings"/>
              <a:buChar char=""/>
              <a:tabLst>
                <a:tab pos="321310" algn="l"/>
              </a:tabLst>
            </a:pPr>
            <a:r>
              <a:rPr sz="3600" dirty="0">
                <a:latin typeface="Trebuchet MS"/>
                <a:cs typeface="Trebuchet MS"/>
              </a:rPr>
              <a:t>Objectivity </a:t>
            </a:r>
            <a:r>
              <a:rPr sz="3600" spc="-5" dirty="0">
                <a:latin typeface="Trebuchet MS"/>
                <a:cs typeface="Trebuchet MS"/>
              </a:rPr>
              <a:t>means the ability to  </a:t>
            </a:r>
            <a:r>
              <a:rPr sz="3600" dirty="0">
                <a:latin typeface="Trebuchet MS"/>
                <a:cs typeface="Trebuchet MS"/>
              </a:rPr>
              <a:t>present opinions and personal  </a:t>
            </a:r>
            <a:r>
              <a:rPr sz="3600">
                <a:latin typeface="Trebuchet MS"/>
                <a:cs typeface="Trebuchet MS"/>
              </a:rPr>
              <a:t>preference</a:t>
            </a:r>
            <a:r>
              <a:rPr sz="3600" smtClean="0">
                <a:latin typeface="Trebuchet MS"/>
                <a:cs typeface="Trebuchet MS"/>
              </a:rPr>
              <a:t>.</a:t>
            </a:r>
            <a:endParaRPr sz="3600">
              <a:latin typeface="Times New Roman"/>
              <a:cs typeface="Times New Roman"/>
            </a:endParaRPr>
          </a:p>
          <a:p>
            <a:pPr marL="12700" marR="5080">
              <a:lnSpc>
                <a:spcPct val="100000"/>
              </a:lnSpc>
              <a:buFont typeface="Wingdings"/>
              <a:buChar char=""/>
              <a:tabLst>
                <a:tab pos="313690" algn="l"/>
              </a:tabLst>
            </a:pPr>
            <a:r>
              <a:rPr sz="3600" dirty="0">
                <a:latin typeface="Trebuchet MS"/>
                <a:cs typeface="Trebuchet MS"/>
              </a:rPr>
              <a:t>The </a:t>
            </a:r>
            <a:r>
              <a:rPr sz="3600" spc="-5" dirty="0">
                <a:latin typeface="Trebuchet MS"/>
                <a:cs typeface="Trebuchet MS"/>
              </a:rPr>
              <a:t>writer </a:t>
            </a:r>
            <a:r>
              <a:rPr sz="3600" dirty="0">
                <a:latin typeface="Trebuchet MS"/>
                <a:cs typeface="Trebuchet MS"/>
              </a:rPr>
              <a:t>should </a:t>
            </a:r>
            <a:r>
              <a:rPr sz="3600" spc="-5" dirty="0">
                <a:latin typeface="Trebuchet MS"/>
                <a:cs typeface="Trebuchet MS"/>
              </a:rPr>
              <a:t>adopt an objective  </a:t>
            </a:r>
            <a:r>
              <a:rPr sz="3600">
                <a:latin typeface="Trebuchet MS"/>
                <a:cs typeface="Trebuchet MS"/>
              </a:rPr>
              <a:t>approach</a:t>
            </a:r>
            <a:r>
              <a:rPr sz="3600" smtClean="0">
                <a:latin typeface="Trebuchet MS"/>
                <a:cs typeface="Trebuchet MS"/>
              </a:rPr>
              <a:t>.</a:t>
            </a:r>
            <a:endParaRPr sz="3600">
              <a:latin typeface="Times New Roman"/>
              <a:cs typeface="Times New Roman"/>
            </a:endParaRPr>
          </a:p>
          <a:p>
            <a:pPr marL="199390" indent="-186690">
              <a:lnSpc>
                <a:spcPct val="100000"/>
              </a:lnSpc>
              <a:buFont typeface="Wingdings"/>
              <a:buChar char=""/>
              <a:tabLst>
                <a:tab pos="200025" algn="l"/>
              </a:tabLst>
            </a:pPr>
            <a:r>
              <a:rPr sz="3600" spc="-5" dirty="0">
                <a:latin typeface="Trebuchet MS"/>
                <a:cs typeface="Trebuchet MS"/>
              </a:rPr>
              <a:t>Not add </a:t>
            </a:r>
            <a:r>
              <a:rPr sz="3600" dirty="0">
                <a:latin typeface="Trebuchet MS"/>
                <a:cs typeface="Trebuchet MS"/>
              </a:rPr>
              <a:t>personal opinion </a:t>
            </a:r>
            <a:r>
              <a:rPr sz="3600" spc="-5" dirty="0">
                <a:latin typeface="Trebuchet MS"/>
                <a:cs typeface="Trebuchet MS"/>
              </a:rPr>
              <a:t>and</a:t>
            </a:r>
            <a:r>
              <a:rPr sz="3600" spc="15" dirty="0">
                <a:latin typeface="Trebuchet MS"/>
                <a:cs typeface="Trebuchet MS"/>
              </a:rPr>
              <a:t> </a:t>
            </a:r>
            <a:r>
              <a:rPr sz="3600" spc="-5" dirty="0">
                <a:latin typeface="Trebuchet MS"/>
                <a:cs typeface="Trebuchet MS"/>
              </a:rPr>
              <a:t>ideas</a:t>
            </a:r>
            <a:endParaRPr sz="3600">
              <a:latin typeface="Trebuchet MS"/>
              <a:cs typeface="Trebuchet MS"/>
            </a:endParaRPr>
          </a:p>
        </p:txBody>
      </p:sp>
      <p:sp>
        <p:nvSpPr>
          <p:cNvPr id="8" name="Title 20"/>
          <p:cNvSpPr txBox="1">
            <a:spLocks/>
          </p:cNvSpPr>
          <p:nvPr/>
        </p:nvSpPr>
        <p:spPr>
          <a:xfrm>
            <a:off x="685800" y="228601"/>
            <a:ext cx="7772400" cy="1066800"/>
          </a:xfrm>
          <a:prstGeom prst="rect">
            <a:avLst/>
          </a:prstGeom>
          <a:solidFill>
            <a:schemeClr val="tx1"/>
          </a:solidFill>
        </p:spPr>
        <p:txBody>
          <a:bodyPr>
            <a:normAutofit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6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OBJECTIVITY</a:t>
            </a:r>
          </a:p>
        </p:txBody>
      </p:sp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object 9"/>
          <p:cNvSpPr/>
          <p:nvPr/>
        </p:nvSpPr>
        <p:spPr>
          <a:xfrm>
            <a:off x="3882644" y="728218"/>
            <a:ext cx="143763" cy="14211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 txBox="1"/>
          <p:nvPr/>
        </p:nvSpPr>
        <p:spPr>
          <a:xfrm>
            <a:off x="612140" y="1697177"/>
            <a:ext cx="7465060" cy="2229456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320675" indent="-307975">
              <a:lnSpc>
                <a:spcPct val="100000"/>
              </a:lnSpc>
              <a:spcBef>
                <a:spcPts val="105"/>
              </a:spcBef>
              <a:buFont typeface="Wingdings"/>
              <a:buChar char=""/>
              <a:tabLst>
                <a:tab pos="321310" algn="l"/>
              </a:tabLst>
            </a:pPr>
            <a:r>
              <a:rPr sz="3600" spc="-5" dirty="0">
                <a:latin typeface="Trebuchet MS"/>
                <a:cs typeface="Trebuchet MS"/>
              </a:rPr>
              <a:t>Coherence means logical</a:t>
            </a:r>
            <a:r>
              <a:rPr sz="3600" dirty="0">
                <a:latin typeface="Trebuchet MS"/>
                <a:cs typeface="Trebuchet MS"/>
              </a:rPr>
              <a:t> </a:t>
            </a:r>
            <a:r>
              <a:rPr sz="3600" spc="-5" dirty="0">
                <a:latin typeface="Trebuchet MS"/>
                <a:cs typeface="Trebuchet MS"/>
              </a:rPr>
              <a:t>inter</a:t>
            </a:r>
            <a:endParaRPr sz="3600">
              <a:latin typeface="Trebuchet MS"/>
              <a:cs typeface="Trebuchet MS"/>
            </a:endParaRPr>
          </a:p>
          <a:p>
            <a:pPr marL="12700">
              <a:lnSpc>
                <a:spcPct val="100000"/>
              </a:lnSpc>
            </a:pPr>
            <a:r>
              <a:rPr sz="3600" spc="-5">
                <a:latin typeface="Trebuchet MS"/>
                <a:cs typeface="Trebuchet MS"/>
              </a:rPr>
              <a:t>connection</a:t>
            </a:r>
            <a:r>
              <a:rPr sz="3600" spc="-5" smtClean="0">
                <a:latin typeface="Trebuchet MS"/>
                <a:cs typeface="Trebuchet MS"/>
              </a:rPr>
              <a:t>.</a:t>
            </a:r>
            <a:endParaRPr sz="3600">
              <a:latin typeface="Times New Roman"/>
              <a:cs typeface="Times New Roman"/>
            </a:endParaRPr>
          </a:p>
          <a:p>
            <a:pPr marL="320675" indent="-307975">
              <a:lnSpc>
                <a:spcPct val="100000"/>
              </a:lnSpc>
              <a:buFont typeface="Wingdings"/>
              <a:buChar char=""/>
              <a:tabLst>
                <a:tab pos="321310" algn="l"/>
              </a:tabLst>
            </a:pPr>
            <a:r>
              <a:rPr sz="3600" spc="-5" dirty="0">
                <a:latin typeface="Trebuchet MS"/>
                <a:cs typeface="Trebuchet MS"/>
              </a:rPr>
              <a:t>Ideas </a:t>
            </a:r>
            <a:r>
              <a:rPr sz="3600" dirty="0">
                <a:latin typeface="Trebuchet MS"/>
                <a:cs typeface="Trebuchet MS"/>
              </a:rPr>
              <a:t>should be </a:t>
            </a:r>
            <a:r>
              <a:rPr sz="3600" spc="-5" dirty="0">
                <a:latin typeface="Trebuchet MS"/>
                <a:cs typeface="Trebuchet MS"/>
              </a:rPr>
              <a:t>well </a:t>
            </a:r>
            <a:r>
              <a:rPr sz="3600">
                <a:latin typeface="Trebuchet MS"/>
                <a:cs typeface="Trebuchet MS"/>
              </a:rPr>
              <a:t>joined</a:t>
            </a:r>
            <a:r>
              <a:rPr sz="3600" smtClean="0">
                <a:latin typeface="Trebuchet MS"/>
                <a:cs typeface="Trebuchet MS"/>
              </a:rPr>
              <a:t>.</a:t>
            </a:r>
            <a:endParaRPr sz="3600">
              <a:latin typeface="Times New Roman"/>
              <a:cs typeface="Times New Roman"/>
            </a:endParaRPr>
          </a:p>
          <a:p>
            <a:pPr marL="320675" indent="-307975">
              <a:lnSpc>
                <a:spcPct val="100000"/>
              </a:lnSpc>
              <a:buFont typeface="Wingdings"/>
              <a:buChar char=""/>
              <a:tabLst>
                <a:tab pos="321310" algn="l"/>
              </a:tabLst>
            </a:pPr>
            <a:r>
              <a:rPr sz="3600" dirty="0">
                <a:latin typeface="Trebuchet MS"/>
                <a:cs typeface="Trebuchet MS"/>
              </a:rPr>
              <a:t>Sentences should </a:t>
            </a:r>
            <a:r>
              <a:rPr sz="3600" spc="-5" dirty="0">
                <a:latin typeface="Trebuchet MS"/>
                <a:cs typeface="Trebuchet MS"/>
              </a:rPr>
              <a:t>be inter</a:t>
            </a:r>
            <a:r>
              <a:rPr sz="3600" spc="-35" dirty="0">
                <a:latin typeface="Trebuchet MS"/>
                <a:cs typeface="Trebuchet MS"/>
              </a:rPr>
              <a:t> </a:t>
            </a:r>
            <a:r>
              <a:rPr sz="3600" dirty="0">
                <a:latin typeface="Trebuchet MS"/>
                <a:cs typeface="Trebuchet MS"/>
              </a:rPr>
              <a:t>related.</a:t>
            </a:r>
            <a:endParaRPr sz="3600">
              <a:latin typeface="Trebuchet MS"/>
              <a:cs typeface="Trebuchet MS"/>
            </a:endParaRPr>
          </a:p>
        </p:txBody>
      </p:sp>
      <p:sp>
        <p:nvSpPr>
          <p:cNvPr id="22" name="Title 20"/>
          <p:cNvSpPr txBox="1">
            <a:spLocks/>
          </p:cNvSpPr>
          <p:nvPr/>
        </p:nvSpPr>
        <p:spPr>
          <a:xfrm>
            <a:off x="609600" y="381000"/>
            <a:ext cx="7772400" cy="1066800"/>
          </a:xfrm>
          <a:prstGeom prst="rect">
            <a:avLst/>
          </a:prstGeom>
          <a:solidFill>
            <a:schemeClr val="tx1"/>
          </a:solidFill>
        </p:spPr>
        <p:txBody>
          <a:bodyPr>
            <a:normAutofit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6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COHERENCE</a:t>
            </a: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object 15"/>
          <p:cNvSpPr txBox="1"/>
          <p:nvPr/>
        </p:nvSpPr>
        <p:spPr>
          <a:xfrm>
            <a:off x="3305683" y="470662"/>
            <a:ext cx="529590" cy="8483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5400" dirty="0">
                <a:solidFill>
                  <a:srgbClr val="FFFFFF"/>
                </a:solidFill>
                <a:latin typeface="Trebuchet MS"/>
                <a:cs typeface="Trebuchet MS"/>
              </a:rPr>
              <a:t>…</a:t>
            </a:r>
            <a:endParaRPr sz="5400">
              <a:latin typeface="Trebuchet MS"/>
              <a:cs typeface="Trebuchet MS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609600" y="2209800"/>
            <a:ext cx="7696200" cy="1675459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  <a:buFont typeface="Wingdings"/>
              <a:buChar char=""/>
              <a:tabLst>
                <a:tab pos="298450" algn="l"/>
              </a:tabLst>
            </a:pPr>
            <a:r>
              <a:rPr sz="3600" dirty="0">
                <a:latin typeface="Trebuchet MS"/>
                <a:cs typeface="Trebuchet MS"/>
              </a:rPr>
              <a:t>A good </a:t>
            </a:r>
            <a:r>
              <a:rPr sz="3600" spc="-5" dirty="0">
                <a:latin typeface="Trebuchet MS"/>
                <a:cs typeface="Trebuchet MS"/>
              </a:rPr>
              <a:t>precis is always</a:t>
            </a:r>
            <a:r>
              <a:rPr sz="3600" spc="-190" dirty="0">
                <a:latin typeface="Trebuchet MS"/>
                <a:cs typeface="Trebuchet MS"/>
              </a:rPr>
              <a:t> </a:t>
            </a:r>
            <a:r>
              <a:rPr sz="3600" dirty="0">
                <a:latin typeface="Trebuchet MS"/>
                <a:cs typeface="Trebuchet MS"/>
              </a:rPr>
              <a:t>coherent</a:t>
            </a:r>
            <a:endParaRPr sz="3600">
              <a:latin typeface="Trebuchet MS"/>
              <a:cs typeface="Trebuchet MS"/>
            </a:endParaRPr>
          </a:p>
          <a:p>
            <a:pPr marL="12700" marR="5080">
              <a:lnSpc>
                <a:spcPct val="100000"/>
              </a:lnSpc>
              <a:buFont typeface="Wingdings"/>
              <a:buChar char=""/>
              <a:tabLst>
                <a:tab pos="321310" algn="l"/>
              </a:tabLst>
            </a:pPr>
            <a:r>
              <a:rPr sz="3600" dirty="0">
                <a:latin typeface="Trebuchet MS"/>
                <a:cs typeface="Trebuchet MS"/>
              </a:rPr>
              <a:t>By </a:t>
            </a:r>
            <a:r>
              <a:rPr sz="3600" spc="-5" dirty="0">
                <a:latin typeface="Trebuchet MS"/>
                <a:cs typeface="Trebuchet MS"/>
              </a:rPr>
              <a:t>coherence </a:t>
            </a:r>
            <a:r>
              <a:rPr sz="3600" dirty="0">
                <a:latin typeface="Trebuchet MS"/>
                <a:cs typeface="Trebuchet MS"/>
              </a:rPr>
              <a:t>reader </a:t>
            </a:r>
            <a:r>
              <a:rPr sz="3600" spc="-5" dirty="0">
                <a:latin typeface="Trebuchet MS"/>
                <a:cs typeface="Trebuchet MS"/>
              </a:rPr>
              <a:t>easily </a:t>
            </a:r>
            <a:r>
              <a:rPr sz="3600" dirty="0">
                <a:latin typeface="Trebuchet MS"/>
                <a:cs typeface="Trebuchet MS"/>
              </a:rPr>
              <a:t>understand  </a:t>
            </a:r>
            <a:r>
              <a:rPr sz="3600" spc="-5" dirty="0">
                <a:latin typeface="Trebuchet MS"/>
                <a:cs typeface="Trebuchet MS"/>
              </a:rPr>
              <a:t>the main</a:t>
            </a:r>
            <a:r>
              <a:rPr sz="3600" spc="5" dirty="0">
                <a:latin typeface="Trebuchet MS"/>
                <a:cs typeface="Trebuchet MS"/>
              </a:rPr>
              <a:t> </a:t>
            </a:r>
            <a:r>
              <a:rPr sz="3600" spc="-5" dirty="0">
                <a:latin typeface="Trebuchet MS"/>
                <a:cs typeface="Trebuchet MS"/>
              </a:rPr>
              <a:t>points.</a:t>
            </a:r>
            <a:endParaRPr sz="3600">
              <a:latin typeface="Trebuchet MS"/>
              <a:cs typeface="Trebuchet MS"/>
            </a:endParaRPr>
          </a:p>
        </p:txBody>
      </p:sp>
      <p:sp>
        <p:nvSpPr>
          <p:cNvPr id="18" name="Title 20"/>
          <p:cNvSpPr txBox="1">
            <a:spLocks/>
          </p:cNvSpPr>
          <p:nvPr/>
        </p:nvSpPr>
        <p:spPr>
          <a:xfrm>
            <a:off x="533400" y="304801"/>
            <a:ext cx="7772400" cy="1066800"/>
          </a:xfrm>
          <a:prstGeom prst="rect">
            <a:avLst/>
          </a:prstGeom>
          <a:solidFill>
            <a:schemeClr val="tx1"/>
          </a:solidFill>
        </p:spPr>
        <p:txBody>
          <a:bodyPr>
            <a:normAutofit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6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CONTINUED</a:t>
            </a:r>
          </a:p>
        </p:txBody>
      </p:sp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ject 7"/>
          <p:cNvSpPr txBox="1"/>
          <p:nvPr/>
        </p:nvSpPr>
        <p:spPr>
          <a:xfrm>
            <a:off x="459740" y="1697177"/>
            <a:ext cx="7124700" cy="344170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  <a:buFont typeface="Wingdings"/>
              <a:buChar char=""/>
              <a:tabLst>
                <a:tab pos="320675" algn="l"/>
              </a:tabLst>
            </a:pPr>
            <a:r>
              <a:rPr sz="3200" spc="-5" dirty="0">
                <a:latin typeface="Trebuchet MS"/>
                <a:cs typeface="Trebuchet MS"/>
              </a:rPr>
              <a:t>Conciseness </a:t>
            </a:r>
            <a:r>
              <a:rPr sz="3200" dirty="0">
                <a:latin typeface="Trebuchet MS"/>
                <a:cs typeface="Trebuchet MS"/>
              </a:rPr>
              <a:t>means brief and</a:t>
            </a:r>
            <a:r>
              <a:rPr sz="3200" spc="30" dirty="0">
                <a:latin typeface="Trebuchet MS"/>
                <a:cs typeface="Trebuchet MS"/>
              </a:rPr>
              <a:t> </a:t>
            </a:r>
            <a:r>
              <a:rPr sz="3200" spc="-5" dirty="0">
                <a:latin typeface="Trebuchet MS"/>
                <a:cs typeface="Trebuchet MS"/>
              </a:rPr>
              <a:t>direct.</a:t>
            </a:r>
            <a:endParaRPr sz="3200">
              <a:latin typeface="Trebuchet MS"/>
              <a:cs typeface="Trebuchet MS"/>
            </a:endParaRPr>
          </a:p>
          <a:p>
            <a:pPr marL="12700" marR="5080">
              <a:lnSpc>
                <a:spcPct val="100000"/>
              </a:lnSpc>
              <a:buFont typeface="Wingdings"/>
              <a:buChar char=""/>
              <a:tabLst>
                <a:tab pos="200025" algn="l"/>
              </a:tabLst>
            </a:pPr>
            <a:r>
              <a:rPr sz="3200" spc="-5" dirty="0">
                <a:latin typeface="Trebuchet MS"/>
                <a:cs typeface="Trebuchet MS"/>
              </a:rPr>
              <a:t>Conciseness is </a:t>
            </a:r>
            <a:r>
              <a:rPr sz="3200" dirty="0">
                <a:latin typeface="Trebuchet MS"/>
                <a:cs typeface="Trebuchet MS"/>
              </a:rPr>
              <a:t>a desirable </a:t>
            </a:r>
            <a:r>
              <a:rPr sz="3200" spc="-5" dirty="0">
                <a:latin typeface="Trebuchet MS"/>
                <a:cs typeface="Trebuchet MS"/>
              </a:rPr>
              <a:t>quality </a:t>
            </a:r>
            <a:r>
              <a:rPr sz="3200" dirty="0">
                <a:latin typeface="Trebuchet MS"/>
                <a:cs typeface="Trebuchet MS"/>
              </a:rPr>
              <a:t>of a  good</a:t>
            </a:r>
            <a:r>
              <a:rPr sz="3200" spc="-15" dirty="0">
                <a:latin typeface="Trebuchet MS"/>
                <a:cs typeface="Trebuchet MS"/>
              </a:rPr>
              <a:t> </a:t>
            </a:r>
            <a:r>
              <a:rPr sz="3200" spc="-5" dirty="0">
                <a:latin typeface="Trebuchet MS"/>
                <a:cs typeface="Trebuchet MS"/>
              </a:rPr>
              <a:t>precis.</a:t>
            </a:r>
            <a:endParaRPr sz="3200">
              <a:latin typeface="Trebuchet MS"/>
              <a:cs typeface="Trebuchet MS"/>
            </a:endParaRPr>
          </a:p>
          <a:p>
            <a:pPr marL="199390" indent="-186690">
              <a:lnSpc>
                <a:spcPct val="100000"/>
              </a:lnSpc>
              <a:buFont typeface="Wingdings"/>
              <a:buChar char=""/>
              <a:tabLst>
                <a:tab pos="200025" algn="l"/>
              </a:tabLst>
            </a:pPr>
            <a:r>
              <a:rPr sz="3200" dirty="0">
                <a:latin typeface="Trebuchet MS"/>
                <a:cs typeface="Trebuchet MS"/>
              </a:rPr>
              <a:t>Use </a:t>
            </a:r>
            <a:r>
              <a:rPr sz="3200" spc="-5" dirty="0">
                <a:latin typeface="Trebuchet MS"/>
                <a:cs typeface="Trebuchet MS"/>
              </a:rPr>
              <a:t>concise </a:t>
            </a:r>
            <a:r>
              <a:rPr sz="3200" dirty="0">
                <a:latin typeface="Trebuchet MS"/>
                <a:cs typeface="Trebuchet MS"/>
              </a:rPr>
              <a:t>expression.</a:t>
            </a:r>
            <a:endParaRPr sz="3200">
              <a:latin typeface="Trebuchet MS"/>
              <a:cs typeface="Trebuchet MS"/>
            </a:endParaRPr>
          </a:p>
          <a:p>
            <a:pPr marL="199390" indent="-186690">
              <a:lnSpc>
                <a:spcPct val="100000"/>
              </a:lnSpc>
              <a:buFont typeface="Wingdings"/>
              <a:buChar char=""/>
              <a:tabLst>
                <a:tab pos="200025" algn="l"/>
              </a:tabLst>
            </a:pPr>
            <a:r>
              <a:rPr sz="3200" spc="-40" dirty="0">
                <a:latin typeface="Trebuchet MS"/>
                <a:cs typeface="Trebuchet MS"/>
              </a:rPr>
              <a:t>Avoid </a:t>
            </a:r>
            <a:r>
              <a:rPr sz="3200" spc="-5" dirty="0">
                <a:latin typeface="Trebuchet MS"/>
                <a:cs typeface="Trebuchet MS"/>
              </a:rPr>
              <a:t>unnecessary</a:t>
            </a:r>
            <a:r>
              <a:rPr sz="3200" spc="30" dirty="0">
                <a:latin typeface="Trebuchet MS"/>
                <a:cs typeface="Trebuchet MS"/>
              </a:rPr>
              <a:t> </a:t>
            </a:r>
            <a:r>
              <a:rPr sz="3200" spc="-5" dirty="0">
                <a:latin typeface="Trebuchet MS"/>
                <a:cs typeface="Trebuchet MS"/>
              </a:rPr>
              <a:t>repetition.</a:t>
            </a:r>
            <a:endParaRPr sz="3200">
              <a:latin typeface="Trebuchet MS"/>
              <a:cs typeface="Trebuchet MS"/>
            </a:endParaRPr>
          </a:p>
          <a:p>
            <a:pPr marL="12700" marR="1532890">
              <a:lnSpc>
                <a:spcPct val="100000"/>
              </a:lnSpc>
              <a:buFont typeface="Wingdings"/>
              <a:buChar char=""/>
              <a:tabLst>
                <a:tab pos="200025" algn="l"/>
              </a:tabLst>
            </a:pPr>
            <a:r>
              <a:rPr sz="3200" spc="-5" dirty="0">
                <a:latin typeface="Trebuchet MS"/>
                <a:cs typeface="Trebuchet MS"/>
              </a:rPr>
              <a:t>Convey information clear and  </a:t>
            </a:r>
            <a:r>
              <a:rPr sz="3200" spc="-35" dirty="0">
                <a:latin typeface="Trebuchet MS"/>
                <a:cs typeface="Trebuchet MS"/>
              </a:rPr>
              <a:t>efficiently.</a:t>
            </a:r>
            <a:endParaRPr sz="3200">
              <a:latin typeface="Trebuchet MS"/>
              <a:cs typeface="Trebuchet MS"/>
            </a:endParaRPr>
          </a:p>
        </p:txBody>
      </p:sp>
      <p:sp>
        <p:nvSpPr>
          <p:cNvPr id="9" name="Title 20"/>
          <p:cNvSpPr txBox="1">
            <a:spLocks/>
          </p:cNvSpPr>
          <p:nvPr/>
        </p:nvSpPr>
        <p:spPr>
          <a:xfrm>
            <a:off x="457200" y="381000"/>
            <a:ext cx="7772400" cy="990600"/>
          </a:xfrm>
          <a:prstGeom prst="rect">
            <a:avLst/>
          </a:prstGeom>
          <a:solidFill>
            <a:schemeClr val="tx1"/>
          </a:solidFill>
        </p:spPr>
        <p:txBody>
          <a:bodyPr>
            <a:normAutofit fontScale="92500"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6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CONCISENESS</a:t>
            </a:r>
          </a:p>
        </p:txBody>
      </p:sp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/>
          <p:nvPr/>
        </p:nvSpPr>
        <p:spPr>
          <a:xfrm>
            <a:off x="35051" y="822960"/>
            <a:ext cx="5878068" cy="419709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 txBox="1"/>
          <p:nvPr/>
        </p:nvSpPr>
        <p:spPr>
          <a:xfrm>
            <a:off x="612140" y="1072337"/>
            <a:ext cx="7693660" cy="370614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algn="ctr">
              <a:lnSpc>
                <a:spcPct val="100000"/>
              </a:lnSpc>
              <a:spcBef>
                <a:spcPts val="100"/>
              </a:spcBef>
            </a:pPr>
            <a:r>
              <a:rPr sz="8000" b="1" spc="-5" dirty="0">
                <a:latin typeface="Trebuchet MS"/>
                <a:cs typeface="Trebuchet MS"/>
              </a:rPr>
              <a:t>RULES</a:t>
            </a:r>
            <a:r>
              <a:rPr sz="8000" b="1" spc="-70" dirty="0">
                <a:latin typeface="Trebuchet MS"/>
                <a:cs typeface="Trebuchet MS"/>
              </a:rPr>
              <a:t> </a:t>
            </a:r>
            <a:r>
              <a:rPr sz="8000" b="1" dirty="0">
                <a:latin typeface="Trebuchet MS"/>
                <a:cs typeface="Trebuchet MS"/>
              </a:rPr>
              <a:t>FOR  </a:t>
            </a:r>
            <a:r>
              <a:rPr sz="8000" b="1" spc="-5" dirty="0">
                <a:latin typeface="Trebuchet MS"/>
                <a:cs typeface="Trebuchet MS"/>
              </a:rPr>
              <a:t>WRITING</a:t>
            </a:r>
            <a:endParaRPr sz="8000" b="1">
              <a:latin typeface="Trebuchet MS"/>
              <a:cs typeface="Trebuchet MS"/>
            </a:endParaRPr>
          </a:p>
          <a:p>
            <a:pPr marL="12700" algn="ctr">
              <a:lnSpc>
                <a:spcPct val="100000"/>
              </a:lnSpc>
            </a:pPr>
            <a:r>
              <a:rPr sz="8000" b="1" dirty="0">
                <a:latin typeface="Trebuchet MS"/>
                <a:cs typeface="Trebuchet MS"/>
              </a:rPr>
              <a:t>A</a:t>
            </a:r>
            <a:r>
              <a:rPr sz="8000" b="1" spc="-495" dirty="0">
                <a:latin typeface="Trebuchet MS"/>
                <a:cs typeface="Trebuchet MS"/>
              </a:rPr>
              <a:t> </a:t>
            </a:r>
            <a:r>
              <a:rPr sz="8000" b="1" dirty="0">
                <a:latin typeface="Trebuchet MS"/>
                <a:cs typeface="Trebuchet MS"/>
              </a:rPr>
              <a:t>PRECIS</a:t>
            </a:r>
            <a:endParaRPr sz="8000" b="1">
              <a:latin typeface="Trebuchet MS"/>
              <a:cs typeface="Trebuchet MS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95706" y="5176265"/>
            <a:ext cx="1523365" cy="7569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indent="42545">
              <a:lnSpc>
                <a:spcPct val="100000"/>
              </a:lnSpc>
              <a:spcBef>
                <a:spcPts val="100"/>
              </a:spcBef>
            </a:pPr>
            <a:r>
              <a:rPr sz="2400" spc="-5" dirty="0">
                <a:latin typeface="Trebuchet MS"/>
                <a:cs typeface="Trebuchet MS"/>
              </a:rPr>
              <a:t>No change  in</a:t>
            </a:r>
            <a:r>
              <a:rPr sz="2400" spc="-90" dirty="0">
                <a:latin typeface="Trebuchet MS"/>
                <a:cs typeface="Trebuchet MS"/>
              </a:rPr>
              <a:t> </a:t>
            </a:r>
            <a:r>
              <a:rPr sz="2400" spc="-5" dirty="0">
                <a:latin typeface="Trebuchet MS"/>
                <a:cs typeface="Trebuchet MS"/>
              </a:rPr>
              <a:t>meaning</a:t>
            </a:r>
            <a:endParaRPr sz="2400">
              <a:latin typeface="Trebuchet MS"/>
              <a:cs typeface="Trebuchet MS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2276855" y="524255"/>
            <a:ext cx="2075688" cy="138988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2362200" y="609600"/>
            <a:ext cx="1905000" cy="121920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2362200" y="609600"/>
            <a:ext cx="1905000" cy="1219200"/>
          </a:xfrm>
          <a:custGeom>
            <a:avLst/>
            <a:gdLst/>
            <a:ahLst/>
            <a:cxnLst/>
            <a:rect l="l" t="t" r="r" b="b"/>
            <a:pathLst>
              <a:path w="1905000" h="1219200">
                <a:moveTo>
                  <a:pt x="0" y="203200"/>
                </a:moveTo>
                <a:lnTo>
                  <a:pt x="5364" y="156594"/>
                </a:lnTo>
                <a:lnTo>
                  <a:pt x="20645" y="113818"/>
                </a:lnTo>
                <a:lnTo>
                  <a:pt x="44626" y="76090"/>
                </a:lnTo>
                <a:lnTo>
                  <a:pt x="76090" y="44626"/>
                </a:lnTo>
                <a:lnTo>
                  <a:pt x="113818" y="20645"/>
                </a:lnTo>
                <a:lnTo>
                  <a:pt x="156594" y="5364"/>
                </a:lnTo>
                <a:lnTo>
                  <a:pt x="203200" y="0"/>
                </a:lnTo>
                <a:lnTo>
                  <a:pt x="1701800" y="0"/>
                </a:lnTo>
                <a:lnTo>
                  <a:pt x="1748405" y="5364"/>
                </a:lnTo>
                <a:lnTo>
                  <a:pt x="1791181" y="20645"/>
                </a:lnTo>
                <a:lnTo>
                  <a:pt x="1828909" y="44626"/>
                </a:lnTo>
                <a:lnTo>
                  <a:pt x="1860373" y="76090"/>
                </a:lnTo>
                <a:lnTo>
                  <a:pt x="1884354" y="113818"/>
                </a:lnTo>
                <a:lnTo>
                  <a:pt x="1899635" y="156594"/>
                </a:lnTo>
                <a:lnTo>
                  <a:pt x="1905000" y="203200"/>
                </a:lnTo>
                <a:lnTo>
                  <a:pt x="1905000" y="1016000"/>
                </a:lnTo>
                <a:lnTo>
                  <a:pt x="1899635" y="1062605"/>
                </a:lnTo>
                <a:lnTo>
                  <a:pt x="1884354" y="1105381"/>
                </a:lnTo>
                <a:lnTo>
                  <a:pt x="1860373" y="1143109"/>
                </a:lnTo>
                <a:lnTo>
                  <a:pt x="1828909" y="1174573"/>
                </a:lnTo>
                <a:lnTo>
                  <a:pt x="1791181" y="1198554"/>
                </a:lnTo>
                <a:lnTo>
                  <a:pt x="1748405" y="1213835"/>
                </a:lnTo>
                <a:lnTo>
                  <a:pt x="1701800" y="1219200"/>
                </a:lnTo>
                <a:lnTo>
                  <a:pt x="203200" y="1219200"/>
                </a:lnTo>
                <a:lnTo>
                  <a:pt x="156594" y="1213835"/>
                </a:lnTo>
                <a:lnTo>
                  <a:pt x="113818" y="1198554"/>
                </a:lnTo>
                <a:lnTo>
                  <a:pt x="76090" y="1174573"/>
                </a:lnTo>
                <a:lnTo>
                  <a:pt x="44626" y="1143109"/>
                </a:lnTo>
                <a:lnTo>
                  <a:pt x="20645" y="1105381"/>
                </a:lnTo>
                <a:lnTo>
                  <a:pt x="5364" y="1062605"/>
                </a:lnTo>
                <a:lnTo>
                  <a:pt x="0" y="1016000"/>
                </a:lnTo>
                <a:lnTo>
                  <a:pt x="0" y="203200"/>
                </a:lnTo>
                <a:close/>
              </a:path>
            </a:pathLst>
          </a:custGeom>
          <a:solidFill>
            <a:schemeClr val="tx1"/>
          </a:solidFill>
          <a:ln w="39624">
            <a:solidFill>
              <a:srgbClr val="F1D6D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 txBox="1"/>
          <p:nvPr/>
        </p:nvSpPr>
        <p:spPr>
          <a:xfrm>
            <a:off x="2801873" y="1014730"/>
            <a:ext cx="1027430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dirty="0">
                <a:solidFill>
                  <a:schemeClr val="bg1"/>
                </a:solidFill>
                <a:latin typeface="Trebuchet MS"/>
                <a:cs typeface="Trebuchet MS"/>
              </a:rPr>
              <a:t>O</a:t>
            </a:r>
            <a:r>
              <a:rPr sz="2400" spc="-5" dirty="0">
                <a:solidFill>
                  <a:schemeClr val="bg1"/>
                </a:solidFill>
                <a:latin typeface="Trebuchet MS"/>
                <a:cs typeface="Trebuchet MS"/>
              </a:rPr>
              <a:t>utline</a:t>
            </a:r>
            <a:endParaRPr sz="2400">
              <a:solidFill>
                <a:schemeClr val="bg1"/>
              </a:solidFill>
              <a:latin typeface="Trebuchet MS"/>
              <a:cs typeface="Trebuchet MS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143255" y="1972055"/>
            <a:ext cx="2075688" cy="138988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228600" y="2057400"/>
            <a:ext cx="1905000" cy="1219200"/>
          </a:xfrm>
          <a:prstGeom prst="rect">
            <a:avLst/>
          </a:prstGeom>
          <a:solidFill>
            <a:schemeClr val="tx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228600" y="2057400"/>
            <a:ext cx="1905000" cy="1219200"/>
          </a:xfrm>
          <a:custGeom>
            <a:avLst/>
            <a:gdLst/>
            <a:ahLst/>
            <a:cxnLst/>
            <a:rect l="l" t="t" r="r" b="b"/>
            <a:pathLst>
              <a:path w="1905000" h="1219200">
                <a:moveTo>
                  <a:pt x="0" y="203200"/>
                </a:moveTo>
                <a:lnTo>
                  <a:pt x="5367" y="156594"/>
                </a:lnTo>
                <a:lnTo>
                  <a:pt x="20654" y="113818"/>
                </a:lnTo>
                <a:lnTo>
                  <a:pt x="44642" y="76090"/>
                </a:lnTo>
                <a:lnTo>
                  <a:pt x="76111" y="44626"/>
                </a:lnTo>
                <a:lnTo>
                  <a:pt x="113840" y="20645"/>
                </a:lnTo>
                <a:lnTo>
                  <a:pt x="156610" y="5364"/>
                </a:lnTo>
                <a:lnTo>
                  <a:pt x="203200" y="0"/>
                </a:lnTo>
                <a:lnTo>
                  <a:pt x="1701800" y="0"/>
                </a:lnTo>
                <a:lnTo>
                  <a:pt x="1748405" y="5364"/>
                </a:lnTo>
                <a:lnTo>
                  <a:pt x="1791181" y="20645"/>
                </a:lnTo>
                <a:lnTo>
                  <a:pt x="1828909" y="44626"/>
                </a:lnTo>
                <a:lnTo>
                  <a:pt x="1860373" y="76090"/>
                </a:lnTo>
                <a:lnTo>
                  <a:pt x="1884354" y="113818"/>
                </a:lnTo>
                <a:lnTo>
                  <a:pt x="1899635" y="156594"/>
                </a:lnTo>
                <a:lnTo>
                  <a:pt x="1905000" y="203200"/>
                </a:lnTo>
                <a:lnTo>
                  <a:pt x="1905000" y="1016000"/>
                </a:lnTo>
                <a:lnTo>
                  <a:pt x="1899635" y="1062605"/>
                </a:lnTo>
                <a:lnTo>
                  <a:pt x="1884354" y="1105381"/>
                </a:lnTo>
                <a:lnTo>
                  <a:pt x="1860373" y="1143109"/>
                </a:lnTo>
                <a:lnTo>
                  <a:pt x="1828909" y="1174573"/>
                </a:lnTo>
                <a:lnTo>
                  <a:pt x="1791181" y="1198554"/>
                </a:lnTo>
                <a:lnTo>
                  <a:pt x="1748405" y="1213835"/>
                </a:lnTo>
                <a:lnTo>
                  <a:pt x="1701800" y="1219200"/>
                </a:lnTo>
                <a:lnTo>
                  <a:pt x="203200" y="1219200"/>
                </a:lnTo>
                <a:lnTo>
                  <a:pt x="156610" y="1213835"/>
                </a:lnTo>
                <a:lnTo>
                  <a:pt x="113840" y="1198554"/>
                </a:lnTo>
                <a:lnTo>
                  <a:pt x="76111" y="1174573"/>
                </a:lnTo>
                <a:lnTo>
                  <a:pt x="44642" y="1143109"/>
                </a:lnTo>
                <a:lnTo>
                  <a:pt x="20654" y="1105381"/>
                </a:lnTo>
                <a:lnTo>
                  <a:pt x="5367" y="1062605"/>
                </a:lnTo>
                <a:lnTo>
                  <a:pt x="0" y="1016000"/>
                </a:lnTo>
                <a:lnTo>
                  <a:pt x="0" y="203200"/>
                </a:lnTo>
                <a:close/>
              </a:path>
            </a:pathLst>
          </a:custGeom>
          <a:ln w="39624">
            <a:solidFill>
              <a:srgbClr val="F1D6D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 txBox="1"/>
          <p:nvPr/>
        </p:nvSpPr>
        <p:spPr>
          <a:xfrm>
            <a:off x="564286" y="2462910"/>
            <a:ext cx="1235075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dirty="0">
                <a:solidFill>
                  <a:schemeClr val="bg1"/>
                </a:solidFill>
                <a:latin typeface="Trebuchet MS"/>
                <a:cs typeface="Trebuchet MS"/>
              </a:rPr>
              <a:t>Omission</a:t>
            </a:r>
            <a:endParaRPr sz="2400">
              <a:solidFill>
                <a:schemeClr val="bg1"/>
              </a:solidFill>
              <a:latin typeface="Trebuchet MS"/>
              <a:cs typeface="Trebuchet MS"/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4410455" y="1972055"/>
            <a:ext cx="2075688" cy="138988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4495800" y="2057400"/>
            <a:ext cx="1905000" cy="1219200"/>
          </a:xfrm>
          <a:prstGeom prst="rect">
            <a:avLst/>
          </a:prstGeom>
          <a:solidFill>
            <a:schemeClr val="tx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4495800" y="2057400"/>
            <a:ext cx="1905000" cy="1219200"/>
          </a:xfrm>
          <a:custGeom>
            <a:avLst/>
            <a:gdLst/>
            <a:ahLst/>
            <a:cxnLst/>
            <a:rect l="l" t="t" r="r" b="b"/>
            <a:pathLst>
              <a:path w="1905000" h="1219200">
                <a:moveTo>
                  <a:pt x="0" y="203200"/>
                </a:moveTo>
                <a:lnTo>
                  <a:pt x="5364" y="156594"/>
                </a:lnTo>
                <a:lnTo>
                  <a:pt x="20645" y="113818"/>
                </a:lnTo>
                <a:lnTo>
                  <a:pt x="44626" y="76090"/>
                </a:lnTo>
                <a:lnTo>
                  <a:pt x="76090" y="44626"/>
                </a:lnTo>
                <a:lnTo>
                  <a:pt x="113818" y="20645"/>
                </a:lnTo>
                <a:lnTo>
                  <a:pt x="156594" y="5364"/>
                </a:lnTo>
                <a:lnTo>
                  <a:pt x="203200" y="0"/>
                </a:lnTo>
                <a:lnTo>
                  <a:pt x="1701800" y="0"/>
                </a:lnTo>
                <a:lnTo>
                  <a:pt x="1748405" y="5364"/>
                </a:lnTo>
                <a:lnTo>
                  <a:pt x="1791181" y="20645"/>
                </a:lnTo>
                <a:lnTo>
                  <a:pt x="1828909" y="44626"/>
                </a:lnTo>
                <a:lnTo>
                  <a:pt x="1860373" y="76090"/>
                </a:lnTo>
                <a:lnTo>
                  <a:pt x="1884354" y="113818"/>
                </a:lnTo>
                <a:lnTo>
                  <a:pt x="1899635" y="156594"/>
                </a:lnTo>
                <a:lnTo>
                  <a:pt x="1905000" y="203200"/>
                </a:lnTo>
                <a:lnTo>
                  <a:pt x="1905000" y="1016000"/>
                </a:lnTo>
                <a:lnTo>
                  <a:pt x="1899635" y="1062605"/>
                </a:lnTo>
                <a:lnTo>
                  <a:pt x="1884354" y="1105381"/>
                </a:lnTo>
                <a:lnTo>
                  <a:pt x="1860373" y="1143109"/>
                </a:lnTo>
                <a:lnTo>
                  <a:pt x="1828909" y="1174573"/>
                </a:lnTo>
                <a:lnTo>
                  <a:pt x="1791181" y="1198554"/>
                </a:lnTo>
                <a:lnTo>
                  <a:pt x="1748405" y="1213835"/>
                </a:lnTo>
                <a:lnTo>
                  <a:pt x="1701800" y="1219200"/>
                </a:lnTo>
                <a:lnTo>
                  <a:pt x="203200" y="1219200"/>
                </a:lnTo>
                <a:lnTo>
                  <a:pt x="156594" y="1213835"/>
                </a:lnTo>
                <a:lnTo>
                  <a:pt x="113818" y="1198554"/>
                </a:lnTo>
                <a:lnTo>
                  <a:pt x="76090" y="1174573"/>
                </a:lnTo>
                <a:lnTo>
                  <a:pt x="44626" y="1143109"/>
                </a:lnTo>
                <a:lnTo>
                  <a:pt x="20645" y="1105381"/>
                </a:lnTo>
                <a:lnTo>
                  <a:pt x="5364" y="1062605"/>
                </a:lnTo>
                <a:lnTo>
                  <a:pt x="0" y="1016000"/>
                </a:lnTo>
                <a:lnTo>
                  <a:pt x="0" y="203200"/>
                </a:lnTo>
                <a:close/>
              </a:path>
            </a:pathLst>
          </a:custGeom>
          <a:ln w="39624">
            <a:solidFill>
              <a:srgbClr val="F1D6D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 txBox="1"/>
          <p:nvPr/>
        </p:nvSpPr>
        <p:spPr>
          <a:xfrm>
            <a:off x="4973828" y="2462910"/>
            <a:ext cx="952500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spc="-5" dirty="0">
                <a:solidFill>
                  <a:schemeClr val="bg1"/>
                </a:solidFill>
                <a:latin typeface="Trebuchet MS"/>
                <a:cs typeface="Trebuchet MS"/>
              </a:rPr>
              <a:t>Length</a:t>
            </a:r>
            <a:endParaRPr sz="2400">
              <a:solidFill>
                <a:schemeClr val="bg1"/>
              </a:solidFill>
              <a:latin typeface="Trebuchet MS"/>
              <a:cs typeface="Trebuchet MS"/>
            </a:endParaRPr>
          </a:p>
        </p:txBody>
      </p:sp>
      <p:sp>
        <p:nvSpPr>
          <p:cNvPr id="15" name="object 15"/>
          <p:cNvSpPr/>
          <p:nvPr/>
        </p:nvSpPr>
        <p:spPr>
          <a:xfrm>
            <a:off x="2276855" y="1972055"/>
            <a:ext cx="2075688" cy="138988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2362200" y="2057400"/>
            <a:ext cx="1905000" cy="121920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2362200" y="2057400"/>
            <a:ext cx="1905000" cy="1219200"/>
          </a:xfrm>
          <a:custGeom>
            <a:avLst/>
            <a:gdLst/>
            <a:ahLst/>
            <a:cxnLst/>
            <a:rect l="l" t="t" r="r" b="b"/>
            <a:pathLst>
              <a:path w="1905000" h="1219200">
                <a:moveTo>
                  <a:pt x="0" y="203200"/>
                </a:moveTo>
                <a:lnTo>
                  <a:pt x="5364" y="156594"/>
                </a:lnTo>
                <a:lnTo>
                  <a:pt x="20645" y="113818"/>
                </a:lnTo>
                <a:lnTo>
                  <a:pt x="44626" y="76090"/>
                </a:lnTo>
                <a:lnTo>
                  <a:pt x="76090" y="44626"/>
                </a:lnTo>
                <a:lnTo>
                  <a:pt x="113818" y="20645"/>
                </a:lnTo>
                <a:lnTo>
                  <a:pt x="156594" y="5364"/>
                </a:lnTo>
                <a:lnTo>
                  <a:pt x="203200" y="0"/>
                </a:lnTo>
                <a:lnTo>
                  <a:pt x="1701800" y="0"/>
                </a:lnTo>
                <a:lnTo>
                  <a:pt x="1748405" y="5364"/>
                </a:lnTo>
                <a:lnTo>
                  <a:pt x="1791181" y="20645"/>
                </a:lnTo>
                <a:lnTo>
                  <a:pt x="1828909" y="44626"/>
                </a:lnTo>
                <a:lnTo>
                  <a:pt x="1860373" y="76090"/>
                </a:lnTo>
                <a:lnTo>
                  <a:pt x="1884354" y="113818"/>
                </a:lnTo>
                <a:lnTo>
                  <a:pt x="1899635" y="156594"/>
                </a:lnTo>
                <a:lnTo>
                  <a:pt x="1905000" y="203200"/>
                </a:lnTo>
                <a:lnTo>
                  <a:pt x="1905000" y="1016000"/>
                </a:lnTo>
                <a:lnTo>
                  <a:pt x="1899635" y="1062605"/>
                </a:lnTo>
                <a:lnTo>
                  <a:pt x="1884354" y="1105381"/>
                </a:lnTo>
                <a:lnTo>
                  <a:pt x="1860373" y="1143109"/>
                </a:lnTo>
                <a:lnTo>
                  <a:pt x="1828909" y="1174573"/>
                </a:lnTo>
                <a:lnTo>
                  <a:pt x="1791181" y="1198554"/>
                </a:lnTo>
                <a:lnTo>
                  <a:pt x="1748405" y="1213835"/>
                </a:lnTo>
                <a:lnTo>
                  <a:pt x="1701800" y="1219200"/>
                </a:lnTo>
                <a:lnTo>
                  <a:pt x="203200" y="1219200"/>
                </a:lnTo>
                <a:lnTo>
                  <a:pt x="156594" y="1213835"/>
                </a:lnTo>
                <a:lnTo>
                  <a:pt x="113818" y="1198554"/>
                </a:lnTo>
                <a:lnTo>
                  <a:pt x="76090" y="1174573"/>
                </a:lnTo>
                <a:lnTo>
                  <a:pt x="44626" y="1143109"/>
                </a:lnTo>
                <a:lnTo>
                  <a:pt x="20645" y="1105381"/>
                </a:lnTo>
                <a:lnTo>
                  <a:pt x="5364" y="1062605"/>
                </a:lnTo>
                <a:lnTo>
                  <a:pt x="0" y="1016000"/>
                </a:lnTo>
                <a:lnTo>
                  <a:pt x="0" y="203200"/>
                </a:lnTo>
                <a:close/>
              </a:path>
            </a:pathLst>
          </a:custGeom>
          <a:solidFill>
            <a:schemeClr val="tx1"/>
          </a:solidFill>
          <a:ln w="39624">
            <a:solidFill>
              <a:srgbClr val="F1D6D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 txBox="1"/>
          <p:nvPr/>
        </p:nvSpPr>
        <p:spPr>
          <a:xfrm>
            <a:off x="2547366" y="2462910"/>
            <a:ext cx="1534160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spc="-5" dirty="0">
                <a:solidFill>
                  <a:schemeClr val="bg1"/>
                </a:solidFill>
                <a:latin typeface="Trebuchet MS"/>
                <a:cs typeface="Trebuchet MS"/>
              </a:rPr>
              <a:t>Don’t</a:t>
            </a:r>
            <a:r>
              <a:rPr sz="2400" spc="-80" dirty="0">
                <a:solidFill>
                  <a:schemeClr val="bg1"/>
                </a:solidFill>
                <a:latin typeface="Trebuchet MS"/>
                <a:cs typeface="Trebuchet MS"/>
              </a:rPr>
              <a:t> </a:t>
            </a:r>
            <a:r>
              <a:rPr sz="2400" dirty="0">
                <a:solidFill>
                  <a:schemeClr val="bg1"/>
                </a:solidFill>
                <a:latin typeface="Trebuchet MS"/>
                <a:cs typeface="Trebuchet MS"/>
              </a:rPr>
              <a:t>Omit</a:t>
            </a:r>
            <a:endParaRPr sz="2400">
              <a:solidFill>
                <a:schemeClr val="bg1"/>
              </a:solidFill>
              <a:latin typeface="Trebuchet MS"/>
              <a:cs typeface="Trebuchet MS"/>
            </a:endParaRPr>
          </a:p>
        </p:txBody>
      </p:sp>
      <p:sp>
        <p:nvSpPr>
          <p:cNvPr id="19" name="object 19"/>
          <p:cNvSpPr/>
          <p:nvPr/>
        </p:nvSpPr>
        <p:spPr>
          <a:xfrm>
            <a:off x="6544056" y="4715255"/>
            <a:ext cx="2075688" cy="138988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6629400" y="4800600"/>
            <a:ext cx="1905000" cy="1219200"/>
          </a:xfrm>
          <a:prstGeom prst="rect">
            <a:avLst/>
          </a:prstGeom>
          <a:solidFill>
            <a:schemeClr val="tx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6629400" y="4800600"/>
            <a:ext cx="1905000" cy="1219200"/>
          </a:xfrm>
          <a:custGeom>
            <a:avLst/>
            <a:gdLst/>
            <a:ahLst/>
            <a:cxnLst/>
            <a:rect l="l" t="t" r="r" b="b"/>
            <a:pathLst>
              <a:path w="1905000" h="1219200">
                <a:moveTo>
                  <a:pt x="0" y="203200"/>
                </a:moveTo>
                <a:lnTo>
                  <a:pt x="5364" y="156594"/>
                </a:lnTo>
                <a:lnTo>
                  <a:pt x="20645" y="113818"/>
                </a:lnTo>
                <a:lnTo>
                  <a:pt x="44626" y="76090"/>
                </a:lnTo>
                <a:lnTo>
                  <a:pt x="76090" y="44626"/>
                </a:lnTo>
                <a:lnTo>
                  <a:pt x="113818" y="20645"/>
                </a:lnTo>
                <a:lnTo>
                  <a:pt x="156594" y="5364"/>
                </a:lnTo>
                <a:lnTo>
                  <a:pt x="203200" y="0"/>
                </a:lnTo>
                <a:lnTo>
                  <a:pt x="1701800" y="0"/>
                </a:lnTo>
                <a:lnTo>
                  <a:pt x="1748405" y="5364"/>
                </a:lnTo>
                <a:lnTo>
                  <a:pt x="1791181" y="20645"/>
                </a:lnTo>
                <a:lnTo>
                  <a:pt x="1828909" y="44626"/>
                </a:lnTo>
                <a:lnTo>
                  <a:pt x="1860373" y="76090"/>
                </a:lnTo>
                <a:lnTo>
                  <a:pt x="1884354" y="113818"/>
                </a:lnTo>
                <a:lnTo>
                  <a:pt x="1899635" y="156594"/>
                </a:lnTo>
                <a:lnTo>
                  <a:pt x="1905000" y="203200"/>
                </a:lnTo>
                <a:lnTo>
                  <a:pt x="1905000" y="1016000"/>
                </a:lnTo>
                <a:lnTo>
                  <a:pt x="1899635" y="1062589"/>
                </a:lnTo>
                <a:lnTo>
                  <a:pt x="1884354" y="1105359"/>
                </a:lnTo>
                <a:lnTo>
                  <a:pt x="1860373" y="1143088"/>
                </a:lnTo>
                <a:lnTo>
                  <a:pt x="1828909" y="1174557"/>
                </a:lnTo>
                <a:lnTo>
                  <a:pt x="1791181" y="1198545"/>
                </a:lnTo>
                <a:lnTo>
                  <a:pt x="1748405" y="1213832"/>
                </a:lnTo>
                <a:lnTo>
                  <a:pt x="1701800" y="1219200"/>
                </a:lnTo>
                <a:lnTo>
                  <a:pt x="203200" y="1219200"/>
                </a:lnTo>
                <a:lnTo>
                  <a:pt x="156594" y="1213832"/>
                </a:lnTo>
                <a:lnTo>
                  <a:pt x="113818" y="1198545"/>
                </a:lnTo>
                <a:lnTo>
                  <a:pt x="76090" y="1174557"/>
                </a:lnTo>
                <a:lnTo>
                  <a:pt x="44626" y="1143088"/>
                </a:lnTo>
                <a:lnTo>
                  <a:pt x="20645" y="1105359"/>
                </a:lnTo>
                <a:lnTo>
                  <a:pt x="5364" y="1062589"/>
                </a:lnTo>
                <a:lnTo>
                  <a:pt x="0" y="1016000"/>
                </a:lnTo>
                <a:lnTo>
                  <a:pt x="0" y="203200"/>
                </a:lnTo>
                <a:close/>
              </a:path>
            </a:pathLst>
          </a:custGeom>
          <a:ln w="39624">
            <a:solidFill>
              <a:srgbClr val="F1D6D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 txBox="1"/>
          <p:nvPr/>
        </p:nvSpPr>
        <p:spPr>
          <a:xfrm>
            <a:off x="6840981" y="5206746"/>
            <a:ext cx="1487170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dirty="0">
                <a:solidFill>
                  <a:schemeClr val="bg1"/>
                </a:solidFill>
                <a:latin typeface="Trebuchet MS"/>
                <a:cs typeface="Trebuchet MS"/>
              </a:rPr>
              <a:t>Conclusion</a:t>
            </a:r>
            <a:endParaRPr sz="2400">
              <a:solidFill>
                <a:schemeClr val="bg1"/>
              </a:solidFill>
              <a:latin typeface="Trebuchet MS"/>
              <a:cs typeface="Trebuchet MS"/>
            </a:endParaRPr>
          </a:p>
        </p:txBody>
      </p:sp>
      <p:sp>
        <p:nvSpPr>
          <p:cNvPr id="23" name="object 23"/>
          <p:cNvSpPr/>
          <p:nvPr/>
        </p:nvSpPr>
        <p:spPr>
          <a:xfrm>
            <a:off x="219456" y="3419855"/>
            <a:ext cx="2075688" cy="138988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304800" y="3505200"/>
            <a:ext cx="1905000" cy="1219200"/>
          </a:xfrm>
          <a:prstGeom prst="rect">
            <a:avLst/>
          </a:prstGeom>
          <a:solidFill>
            <a:schemeClr val="tx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304800" y="3505200"/>
            <a:ext cx="1905000" cy="1219200"/>
          </a:xfrm>
          <a:custGeom>
            <a:avLst/>
            <a:gdLst/>
            <a:ahLst/>
            <a:cxnLst/>
            <a:rect l="l" t="t" r="r" b="b"/>
            <a:pathLst>
              <a:path w="1905000" h="1219200">
                <a:moveTo>
                  <a:pt x="0" y="203200"/>
                </a:moveTo>
                <a:lnTo>
                  <a:pt x="5367" y="156594"/>
                </a:lnTo>
                <a:lnTo>
                  <a:pt x="20654" y="113818"/>
                </a:lnTo>
                <a:lnTo>
                  <a:pt x="44642" y="76090"/>
                </a:lnTo>
                <a:lnTo>
                  <a:pt x="76111" y="44626"/>
                </a:lnTo>
                <a:lnTo>
                  <a:pt x="113840" y="20645"/>
                </a:lnTo>
                <a:lnTo>
                  <a:pt x="156610" y="5364"/>
                </a:lnTo>
                <a:lnTo>
                  <a:pt x="203200" y="0"/>
                </a:lnTo>
                <a:lnTo>
                  <a:pt x="1701800" y="0"/>
                </a:lnTo>
                <a:lnTo>
                  <a:pt x="1748405" y="5364"/>
                </a:lnTo>
                <a:lnTo>
                  <a:pt x="1791181" y="20645"/>
                </a:lnTo>
                <a:lnTo>
                  <a:pt x="1828909" y="44626"/>
                </a:lnTo>
                <a:lnTo>
                  <a:pt x="1860373" y="76090"/>
                </a:lnTo>
                <a:lnTo>
                  <a:pt x="1884354" y="113818"/>
                </a:lnTo>
                <a:lnTo>
                  <a:pt x="1899635" y="156594"/>
                </a:lnTo>
                <a:lnTo>
                  <a:pt x="1905000" y="203200"/>
                </a:lnTo>
                <a:lnTo>
                  <a:pt x="1905000" y="1016000"/>
                </a:lnTo>
                <a:lnTo>
                  <a:pt x="1899635" y="1062605"/>
                </a:lnTo>
                <a:lnTo>
                  <a:pt x="1884354" y="1105381"/>
                </a:lnTo>
                <a:lnTo>
                  <a:pt x="1860373" y="1143109"/>
                </a:lnTo>
                <a:lnTo>
                  <a:pt x="1828909" y="1174573"/>
                </a:lnTo>
                <a:lnTo>
                  <a:pt x="1791181" y="1198554"/>
                </a:lnTo>
                <a:lnTo>
                  <a:pt x="1748405" y="1213835"/>
                </a:lnTo>
                <a:lnTo>
                  <a:pt x="1701800" y="1219200"/>
                </a:lnTo>
                <a:lnTo>
                  <a:pt x="203200" y="1219200"/>
                </a:lnTo>
                <a:lnTo>
                  <a:pt x="156610" y="1213835"/>
                </a:lnTo>
                <a:lnTo>
                  <a:pt x="113840" y="1198554"/>
                </a:lnTo>
                <a:lnTo>
                  <a:pt x="76111" y="1174573"/>
                </a:lnTo>
                <a:lnTo>
                  <a:pt x="44642" y="1143109"/>
                </a:lnTo>
                <a:lnTo>
                  <a:pt x="20654" y="1105381"/>
                </a:lnTo>
                <a:lnTo>
                  <a:pt x="5367" y="1062605"/>
                </a:lnTo>
                <a:lnTo>
                  <a:pt x="0" y="1016000"/>
                </a:lnTo>
                <a:lnTo>
                  <a:pt x="0" y="203200"/>
                </a:lnTo>
                <a:close/>
              </a:path>
            </a:pathLst>
          </a:custGeom>
          <a:ln w="39624">
            <a:solidFill>
              <a:srgbClr val="F1D6D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/>
          <p:cNvSpPr txBox="1"/>
          <p:nvPr/>
        </p:nvSpPr>
        <p:spPr>
          <a:xfrm>
            <a:off x="702970" y="3728084"/>
            <a:ext cx="1109345" cy="7569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indent="241935">
              <a:lnSpc>
                <a:spcPct val="100000"/>
              </a:lnSpc>
              <a:spcBef>
                <a:spcPts val="100"/>
              </a:spcBef>
            </a:pPr>
            <a:r>
              <a:rPr sz="2400" dirty="0">
                <a:solidFill>
                  <a:schemeClr val="bg1"/>
                </a:solidFill>
                <a:latin typeface="Trebuchet MS"/>
                <a:cs typeface="Trebuchet MS"/>
              </a:rPr>
              <a:t>Own  </a:t>
            </a:r>
            <a:r>
              <a:rPr sz="2400" spc="-5" dirty="0">
                <a:solidFill>
                  <a:schemeClr val="bg1"/>
                </a:solidFill>
                <a:latin typeface="Trebuchet MS"/>
                <a:cs typeface="Trebuchet MS"/>
              </a:rPr>
              <a:t>wordi</a:t>
            </a:r>
            <a:r>
              <a:rPr sz="2400" spc="-10" dirty="0">
                <a:solidFill>
                  <a:schemeClr val="bg1"/>
                </a:solidFill>
                <a:latin typeface="Trebuchet MS"/>
                <a:cs typeface="Trebuchet MS"/>
              </a:rPr>
              <a:t>n</a:t>
            </a:r>
            <a:r>
              <a:rPr sz="2400" dirty="0">
                <a:solidFill>
                  <a:schemeClr val="bg1"/>
                </a:solidFill>
                <a:latin typeface="Trebuchet MS"/>
                <a:cs typeface="Trebuchet MS"/>
              </a:rPr>
              <a:t>g</a:t>
            </a:r>
            <a:endParaRPr sz="2400">
              <a:solidFill>
                <a:schemeClr val="bg1"/>
              </a:solidFill>
              <a:latin typeface="Trebuchet MS"/>
              <a:cs typeface="Trebuchet MS"/>
            </a:endParaRPr>
          </a:p>
        </p:txBody>
      </p:sp>
      <p:sp>
        <p:nvSpPr>
          <p:cNvPr id="27" name="object 27"/>
          <p:cNvSpPr/>
          <p:nvPr/>
        </p:nvSpPr>
        <p:spPr>
          <a:xfrm>
            <a:off x="2353055" y="4867655"/>
            <a:ext cx="2075688" cy="138988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28"/>
          <p:cNvSpPr/>
          <p:nvPr/>
        </p:nvSpPr>
        <p:spPr>
          <a:xfrm>
            <a:off x="2438400" y="4953000"/>
            <a:ext cx="1905000" cy="1219200"/>
          </a:xfrm>
          <a:prstGeom prst="rect">
            <a:avLst/>
          </a:prstGeom>
          <a:solidFill>
            <a:schemeClr val="tx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object 29"/>
          <p:cNvSpPr/>
          <p:nvPr/>
        </p:nvSpPr>
        <p:spPr>
          <a:xfrm>
            <a:off x="2438400" y="4953000"/>
            <a:ext cx="1905000" cy="1219200"/>
          </a:xfrm>
          <a:custGeom>
            <a:avLst/>
            <a:gdLst/>
            <a:ahLst/>
            <a:cxnLst/>
            <a:rect l="l" t="t" r="r" b="b"/>
            <a:pathLst>
              <a:path w="1905000" h="1219200">
                <a:moveTo>
                  <a:pt x="0" y="203200"/>
                </a:moveTo>
                <a:lnTo>
                  <a:pt x="5364" y="156594"/>
                </a:lnTo>
                <a:lnTo>
                  <a:pt x="20645" y="113818"/>
                </a:lnTo>
                <a:lnTo>
                  <a:pt x="44626" y="76090"/>
                </a:lnTo>
                <a:lnTo>
                  <a:pt x="76090" y="44626"/>
                </a:lnTo>
                <a:lnTo>
                  <a:pt x="113818" y="20645"/>
                </a:lnTo>
                <a:lnTo>
                  <a:pt x="156594" y="5364"/>
                </a:lnTo>
                <a:lnTo>
                  <a:pt x="203200" y="0"/>
                </a:lnTo>
                <a:lnTo>
                  <a:pt x="1701800" y="0"/>
                </a:lnTo>
                <a:lnTo>
                  <a:pt x="1748405" y="5364"/>
                </a:lnTo>
                <a:lnTo>
                  <a:pt x="1791181" y="20645"/>
                </a:lnTo>
                <a:lnTo>
                  <a:pt x="1828909" y="44626"/>
                </a:lnTo>
                <a:lnTo>
                  <a:pt x="1860373" y="76090"/>
                </a:lnTo>
                <a:lnTo>
                  <a:pt x="1884354" y="113818"/>
                </a:lnTo>
                <a:lnTo>
                  <a:pt x="1899635" y="156594"/>
                </a:lnTo>
                <a:lnTo>
                  <a:pt x="1905000" y="203200"/>
                </a:lnTo>
                <a:lnTo>
                  <a:pt x="1905000" y="1016000"/>
                </a:lnTo>
                <a:lnTo>
                  <a:pt x="1899635" y="1062589"/>
                </a:lnTo>
                <a:lnTo>
                  <a:pt x="1884354" y="1105359"/>
                </a:lnTo>
                <a:lnTo>
                  <a:pt x="1860373" y="1143088"/>
                </a:lnTo>
                <a:lnTo>
                  <a:pt x="1828909" y="1174557"/>
                </a:lnTo>
                <a:lnTo>
                  <a:pt x="1791181" y="1198545"/>
                </a:lnTo>
                <a:lnTo>
                  <a:pt x="1748405" y="1213832"/>
                </a:lnTo>
                <a:lnTo>
                  <a:pt x="1701800" y="1219200"/>
                </a:lnTo>
                <a:lnTo>
                  <a:pt x="203200" y="1219200"/>
                </a:lnTo>
                <a:lnTo>
                  <a:pt x="156594" y="1213832"/>
                </a:lnTo>
                <a:lnTo>
                  <a:pt x="113818" y="1198545"/>
                </a:lnTo>
                <a:lnTo>
                  <a:pt x="76090" y="1174557"/>
                </a:lnTo>
                <a:lnTo>
                  <a:pt x="44626" y="1143088"/>
                </a:lnTo>
                <a:lnTo>
                  <a:pt x="20645" y="1105359"/>
                </a:lnTo>
                <a:lnTo>
                  <a:pt x="5364" y="1062589"/>
                </a:lnTo>
                <a:lnTo>
                  <a:pt x="0" y="1016000"/>
                </a:lnTo>
                <a:lnTo>
                  <a:pt x="0" y="203200"/>
                </a:lnTo>
                <a:close/>
              </a:path>
            </a:pathLst>
          </a:custGeom>
          <a:ln w="39624">
            <a:solidFill>
              <a:srgbClr val="F1D6D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object 30"/>
          <p:cNvSpPr txBox="1"/>
          <p:nvPr/>
        </p:nvSpPr>
        <p:spPr>
          <a:xfrm>
            <a:off x="2606801" y="5208270"/>
            <a:ext cx="1567815" cy="69532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 indent="411480">
              <a:lnSpc>
                <a:spcPct val="100000"/>
              </a:lnSpc>
              <a:spcBef>
                <a:spcPts val="95"/>
              </a:spcBef>
            </a:pPr>
            <a:r>
              <a:rPr sz="2200" spc="-5" dirty="0">
                <a:solidFill>
                  <a:schemeClr val="bg1"/>
                </a:solidFill>
                <a:latin typeface="Trebuchet MS"/>
                <a:cs typeface="Trebuchet MS"/>
              </a:rPr>
              <a:t>Art of  </a:t>
            </a:r>
            <a:r>
              <a:rPr sz="2200" spc="-10" dirty="0">
                <a:solidFill>
                  <a:schemeClr val="bg1"/>
                </a:solidFill>
                <a:latin typeface="Trebuchet MS"/>
                <a:cs typeface="Trebuchet MS"/>
              </a:rPr>
              <a:t>compression</a:t>
            </a:r>
            <a:endParaRPr sz="2200">
              <a:solidFill>
                <a:schemeClr val="bg1"/>
              </a:solidFill>
              <a:latin typeface="Trebuchet MS"/>
              <a:cs typeface="Trebuchet MS"/>
            </a:endParaRPr>
          </a:p>
        </p:txBody>
      </p:sp>
      <p:sp>
        <p:nvSpPr>
          <p:cNvPr id="31" name="object 31"/>
          <p:cNvSpPr/>
          <p:nvPr/>
        </p:nvSpPr>
        <p:spPr>
          <a:xfrm>
            <a:off x="4486655" y="3343655"/>
            <a:ext cx="2075688" cy="138988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object 32"/>
          <p:cNvSpPr/>
          <p:nvPr/>
        </p:nvSpPr>
        <p:spPr>
          <a:xfrm>
            <a:off x="4572000" y="3429000"/>
            <a:ext cx="1905000" cy="1219200"/>
          </a:xfrm>
          <a:prstGeom prst="rect">
            <a:avLst/>
          </a:prstGeom>
          <a:solidFill>
            <a:schemeClr val="tx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object 33"/>
          <p:cNvSpPr/>
          <p:nvPr/>
        </p:nvSpPr>
        <p:spPr>
          <a:xfrm>
            <a:off x="4572000" y="3429000"/>
            <a:ext cx="1905000" cy="1219200"/>
          </a:xfrm>
          <a:custGeom>
            <a:avLst/>
            <a:gdLst/>
            <a:ahLst/>
            <a:cxnLst/>
            <a:rect l="l" t="t" r="r" b="b"/>
            <a:pathLst>
              <a:path w="1905000" h="1219200">
                <a:moveTo>
                  <a:pt x="0" y="203200"/>
                </a:moveTo>
                <a:lnTo>
                  <a:pt x="5364" y="156594"/>
                </a:lnTo>
                <a:lnTo>
                  <a:pt x="20645" y="113818"/>
                </a:lnTo>
                <a:lnTo>
                  <a:pt x="44626" y="76090"/>
                </a:lnTo>
                <a:lnTo>
                  <a:pt x="76090" y="44626"/>
                </a:lnTo>
                <a:lnTo>
                  <a:pt x="113818" y="20645"/>
                </a:lnTo>
                <a:lnTo>
                  <a:pt x="156594" y="5364"/>
                </a:lnTo>
                <a:lnTo>
                  <a:pt x="203200" y="0"/>
                </a:lnTo>
                <a:lnTo>
                  <a:pt x="1701800" y="0"/>
                </a:lnTo>
                <a:lnTo>
                  <a:pt x="1748405" y="5364"/>
                </a:lnTo>
                <a:lnTo>
                  <a:pt x="1791181" y="20645"/>
                </a:lnTo>
                <a:lnTo>
                  <a:pt x="1828909" y="44626"/>
                </a:lnTo>
                <a:lnTo>
                  <a:pt x="1860373" y="76090"/>
                </a:lnTo>
                <a:lnTo>
                  <a:pt x="1884354" y="113818"/>
                </a:lnTo>
                <a:lnTo>
                  <a:pt x="1899635" y="156594"/>
                </a:lnTo>
                <a:lnTo>
                  <a:pt x="1905000" y="203200"/>
                </a:lnTo>
                <a:lnTo>
                  <a:pt x="1905000" y="1016000"/>
                </a:lnTo>
                <a:lnTo>
                  <a:pt x="1899635" y="1062605"/>
                </a:lnTo>
                <a:lnTo>
                  <a:pt x="1884354" y="1105381"/>
                </a:lnTo>
                <a:lnTo>
                  <a:pt x="1860373" y="1143109"/>
                </a:lnTo>
                <a:lnTo>
                  <a:pt x="1828909" y="1174573"/>
                </a:lnTo>
                <a:lnTo>
                  <a:pt x="1791181" y="1198554"/>
                </a:lnTo>
                <a:lnTo>
                  <a:pt x="1748405" y="1213835"/>
                </a:lnTo>
                <a:lnTo>
                  <a:pt x="1701800" y="1219200"/>
                </a:lnTo>
                <a:lnTo>
                  <a:pt x="203200" y="1219200"/>
                </a:lnTo>
                <a:lnTo>
                  <a:pt x="156594" y="1213835"/>
                </a:lnTo>
                <a:lnTo>
                  <a:pt x="113818" y="1198554"/>
                </a:lnTo>
                <a:lnTo>
                  <a:pt x="76090" y="1174573"/>
                </a:lnTo>
                <a:lnTo>
                  <a:pt x="44626" y="1143109"/>
                </a:lnTo>
                <a:lnTo>
                  <a:pt x="20645" y="1105381"/>
                </a:lnTo>
                <a:lnTo>
                  <a:pt x="5364" y="1062605"/>
                </a:lnTo>
                <a:lnTo>
                  <a:pt x="0" y="1016000"/>
                </a:lnTo>
                <a:lnTo>
                  <a:pt x="0" y="203200"/>
                </a:lnTo>
                <a:close/>
              </a:path>
            </a:pathLst>
          </a:custGeom>
          <a:ln w="39624">
            <a:solidFill>
              <a:srgbClr val="F1D6D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" name="object 34"/>
          <p:cNvSpPr txBox="1"/>
          <p:nvPr/>
        </p:nvSpPr>
        <p:spPr>
          <a:xfrm>
            <a:off x="4830571" y="3651884"/>
            <a:ext cx="1387475" cy="7569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70205" marR="5080" indent="-358140">
              <a:lnSpc>
                <a:spcPct val="100000"/>
              </a:lnSpc>
              <a:spcBef>
                <a:spcPts val="100"/>
              </a:spcBef>
            </a:pPr>
            <a:r>
              <a:rPr sz="2400" spc="-105" dirty="0">
                <a:solidFill>
                  <a:schemeClr val="bg1"/>
                </a:solidFill>
                <a:latin typeface="Trebuchet MS"/>
                <a:cs typeface="Trebuchet MS"/>
              </a:rPr>
              <a:t>P</a:t>
            </a:r>
            <a:r>
              <a:rPr sz="2400" spc="-5" dirty="0">
                <a:solidFill>
                  <a:schemeClr val="bg1"/>
                </a:solidFill>
                <a:latin typeface="Trebuchet MS"/>
                <a:cs typeface="Trebuchet MS"/>
              </a:rPr>
              <a:t>aragraph  </a:t>
            </a:r>
            <a:r>
              <a:rPr sz="2400" dirty="0">
                <a:solidFill>
                  <a:schemeClr val="bg1"/>
                </a:solidFill>
                <a:latin typeface="Trebuchet MS"/>
                <a:cs typeface="Trebuchet MS"/>
              </a:rPr>
              <a:t>form</a:t>
            </a:r>
            <a:endParaRPr sz="2400">
              <a:solidFill>
                <a:schemeClr val="bg1"/>
              </a:solidFill>
              <a:latin typeface="Trebuchet MS"/>
              <a:cs typeface="Trebuchet MS"/>
            </a:endParaRPr>
          </a:p>
        </p:txBody>
      </p:sp>
      <p:sp>
        <p:nvSpPr>
          <p:cNvPr id="35" name="object 35"/>
          <p:cNvSpPr/>
          <p:nvPr/>
        </p:nvSpPr>
        <p:spPr>
          <a:xfrm>
            <a:off x="6544056" y="3267455"/>
            <a:ext cx="2075688" cy="138988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" name="object 36"/>
          <p:cNvSpPr/>
          <p:nvPr/>
        </p:nvSpPr>
        <p:spPr>
          <a:xfrm>
            <a:off x="6629400" y="3352800"/>
            <a:ext cx="1905000" cy="1219200"/>
          </a:xfrm>
          <a:prstGeom prst="rect">
            <a:avLst/>
          </a:prstGeom>
          <a:solidFill>
            <a:schemeClr val="tx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" name="object 37"/>
          <p:cNvSpPr/>
          <p:nvPr/>
        </p:nvSpPr>
        <p:spPr>
          <a:xfrm>
            <a:off x="6629400" y="3352800"/>
            <a:ext cx="1905000" cy="1219200"/>
          </a:xfrm>
          <a:custGeom>
            <a:avLst/>
            <a:gdLst/>
            <a:ahLst/>
            <a:cxnLst/>
            <a:rect l="l" t="t" r="r" b="b"/>
            <a:pathLst>
              <a:path w="1905000" h="1219200">
                <a:moveTo>
                  <a:pt x="0" y="203200"/>
                </a:moveTo>
                <a:lnTo>
                  <a:pt x="5364" y="156594"/>
                </a:lnTo>
                <a:lnTo>
                  <a:pt x="20645" y="113818"/>
                </a:lnTo>
                <a:lnTo>
                  <a:pt x="44626" y="76090"/>
                </a:lnTo>
                <a:lnTo>
                  <a:pt x="76090" y="44626"/>
                </a:lnTo>
                <a:lnTo>
                  <a:pt x="113818" y="20645"/>
                </a:lnTo>
                <a:lnTo>
                  <a:pt x="156594" y="5364"/>
                </a:lnTo>
                <a:lnTo>
                  <a:pt x="203200" y="0"/>
                </a:lnTo>
                <a:lnTo>
                  <a:pt x="1701800" y="0"/>
                </a:lnTo>
                <a:lnTo>
                  <a:pt x="1748405" y="5364"/>
                </a:lnTo>
                <a:lnTo>
                  <a:pt x="1791181" y="20645"/>
                </a:lnTo>
                <a:lnTo>
                  <a:pt x="1828909" y="44626"/>
                </a:lnTo>
                <a:lnTo>
                  <a:pt x="1860373" y="76090"/>
                </a:lnTo>
                <a:lnTo>
                  <a:pt x="1884354" y="113818"/>
                </a:lnTo>
                <a:lnTo>
                  <a:pt x="1899635" y="156594"/>
                </a:lnTo>
                <a:lnTo>
                  <a:pt x="1905000" y="203200"/>
                </a:lnTo>
                <a:lnTo>
                  <a:pt x="1905000" y="1016000"/>
                </a:lnTo>
                <a:lnTo>
                  <a:pt x="1899635" y="1062605"/>
                </a:lnTo>
                <a:lnTo>
                  <a:pt x="1884354" y="1105381"/>
                </a:lnTo>
                <a:lnTo>
                  <a:pt x="1860373" y="1143109"/>
                </a:lnTo>
                <a:lnTo>
                  <a:pt x="1828909" y="1174573"/>
                </a:lnTo>
                <a:lnTo>
                  <a:pt x="1791181" y="1198554"/>
                </a:lnTo>
                <a:lnTo>
                  <a:pt x="1748405" y="1213835"/>
                </a:lnTo>
                <a:lnTo>
                  <a:pt x="1701800" y="1219200"/>
                </a:lnTo>
                <a:lnTo>
                  <a:pt x="203200" y="1219200"/>
                </a:lnTo>
                <a:lnTo>
                  <a:pt x="156594" y="1213835"/>
                </a:lnTo>
                <a:lnTo>
                  <a:pt x="113818" y="1198554"/>
                </a:lnTo>
                <a:lnTo>
                  <a:pt x="76090" y="1174573"/>
                </a:lnTo>
                <a:lnTo>
                  <a:pt x="44626" y="1143109"/>
                </a:lnTo>
                <a:lnTo>
                  <a:pt x="20645" y="1105381"/>
                </a:lnTo>
                <a:lnTo>
                  <a:pt x="5364" y="1062605"/>
                </a:lnTo>
                <a:lnTo>
                  <a:pt x="0" y="1016000"/>
                </a:lnTo>
                <a:lnTo>
                  <a:pt x="0" y="203200"/>
                </a:lnTo>
                <a:close/>
              </a:path>
            </a:pathLst>
          </a:custGeom>
          <a:ln w="39624">
            <a:solidFill>
              <a:srgbClr val="F1D6D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" name="object 38"/>
          <p:cNvSpPr txBox="1"/>
          <p:nvPr/>
        </p:nvSpPr>
        <p:spPr>
          <a:xfrm>
            <a:off x="6973951" y="3575684"/>
            <a:ext cx="1217930" cy="7569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55575" marR="5080" indent="-143510">
              <a:lnSpc>
                <a:spcPct val="100000"/>
              </a:lnSpc>
              <a:spcBef>
                <a:spcPts val="100"/>
              </a:spcBef>
            </a:pPr>
            <a:r>
              <a:rPr sz="2400" spc="-55" dirty="0">
                <a:solidFill>
                  <a:schemeClr val="bg1"/>
                </a:solidFill>
                <a:latin typeface="Trebuchet MS"/>
                <a:cs typeface="Trebuchet MS"/>
              </a:rPr>
              <a:t>Tenses</a:t>
            </a:r>
            <a:r>
              <a:rPr sz="2400" spc="-85" dirty="0">
                <a:solidFill>
                  <a:schemeClr val="bg1"/>
                </a:solidFill>
                <a:latin typeface="Trebuchet MS"/>
                <a:cs typeface="Trebuchet MS"/>
              </a:rPr>
              <a:t> </a:t>
            </a:r>
            <a:r>
              <a:rPr sz="2400" dirty="0">
                <a:solidFill>
                  <a:schemeClr val="bg1"/>
                </a:solidFill>
                <a:latin typeface="Trebuchet MS"/>
                <a:cs typeface="Trebuchet MS"/>
              </a:rPr>
              <a:t>&amp;  </a:t>
            </a:r>
            <a:r>
              <a:rPr sz="2400" spc="-5" dirty="0">
                <a:solidFill>
                  <a:schemeClr val="bg1"/>
                </a:solidFill>
                <a:latin typeface="Trebuchet MS"/>
                <a:cs typeface="Trebuchet MS"/>
              </a:rPr>
              <a:t>person</a:t>
            </a:r>
            <a:endParaRPr sz="2400">
              <a:solidFill>
                <a:schemeClr val="bg1"/>
              </a:solidFill>
              <a:latin typeface="Trebuchet MS"/>
              <a:cs typeface="Trebuchet MS"/>
            </a:endParaRPr>
          </a:p>
        </p:txBody>
      </p:sp>
      <p:sp>
        <p:nvSpPr>
          <p:cNvPr id="39" name="object 39"/>
          <p:cNvSpPr/>
          <p:nvPr/>
        </p:nvSpPr>
        <p:spPr>
          <a:xfrm>
            <a:off x="2353055" y="3419855"/>
            <a:ext cx="2075688" cy="138988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" name="object 40"/>
          <p:cNvSpPr/>
          <p:nvPr/>
        </p:nvSpPr>
        <p:spPr>
          <a:xfrm>
            <a:off x="2438400" y="3505200"/>
            <a:ext cx="1905000" cy="121920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" name="object 41"/>
          <p:cNvSpPr/>
          <p:nvPr/>
        </p:nvSpPr>
        <p:spPr>
          <a:xfrm>
            <a:off x="2438400" y="3505200"/>
            <a:ext cx="1905000" cy="1219200"/>
          </a:xfrm>
          <a:custGeom>
            <a:avLst/>
            <a:gdLst/>
            <a:ahLst/>
            <a:cxnLst/>
            <a:rect l="l" t="t" r="r" b="b"/>
            <a:pathLst>
              <a:path w="1905000" h="1219200">
                <a:moveTo>
                  <a:pt x="0" y="203200"/>
                </a:moveTo>
                <a:lnTo>
                  <a:pt x="5364" y="156594"/>
                </a:lnTo>
                <a:lnTo>
                  <a:pt x="20645" y="113818"/>
                </a:lnTo>
                <a:lnTo>
                  <a:pt x="44626" y="76090"/>
                </a:lnTo>
                <a:lnTo>
                  <a:pt x="76090" y="44626"/>
                </a:lnTo>
                <a:lnTo>
                  <a:pt x="113818" y="20645"/>
                </a:lnTo>
                <a:lnTo>
                  <a:pt x="156594" y="5364"/>
                </a:lnTo>
                <a:lnTo>
                  <a:pt x="203200" y="0"/>
                </a:lnTo>
                <a:lnTo>
                  <a:pt x="1701800" y="0"/>
                </a:lnTo>
                <a:lnTo>
                  <a:pt x="1748405" y="5364"/>
                </a:lnTo>
                <a:lnTo>
                  <a:pt x="1791181" y="20645"/>
                </a:lnTo>
                <a:lnTo>
                  <a:pt x="1828909" y="44626"/>
                </a:lnTo>
                <a:lnTo>
                  <a:pt x="1860373" y="76090"/>
                </a:lnTo>
                <a:lnTo>
                  <a:pt x="1884354" y="113818"/>
                </a:lnTo>
                <a:lnTo>
                  <a:pt x="1899635" y="156594"/>
                </a:lnTo>
                <a:lnTo>
                  <a:pt x="1905000" y="203200"/>
                </a:lnTo>
                <a:lnTo>
                  <a:pt x="1905000" y="1016000"/>
                </a:lnTo>
                <a:lnTo>
                  <a:pt x="1899635" y="1062605"/>
                </a:lnTo>
                <a:lnTo>
                  <a:pt x="1884354" y="1105381"/>
                </a:lnTo>
                <a:lnTo>
                  <a:pt x="1860373" y="1143109"/>
                </a:lnTo>
                <a:lnTo>
                  <a:pt x="1828909" y="1174573"/>
                </a:lnTo>
                <a:lnTo>
                  <a:pt x="1791181" y="1198554"/>
                </a:lnTo>
                <a:lnTo>
                  <a:pt x="1748405" y="1213835"/>
                </a:lnTo>
                <a:lnTo>
                  <a:pt x="1701800" y="1219200"/>
                </a:lnTo>
                <a:lnTo>
                  <a:pt x="203200" y="1219200"/>
                </a:lnTo>
                <a:lnTo>
                  <a:pt x="156594" y="1213835"/>
                </a:lnTo>
                <a:lnTo>
                  <a:pt x="113818" y="1198554"/>
                </a:lnTo>
                <a:lnTo>
                  <a:pt x="76090" y="1174573"/>
                </a:lnTo>
                <a:lnTo>
                  <a:pt x="44626" y="1143109"/>
                </a:lnTo>
                <a:lnTo>
                  <a:pt x="20645" y="1105381"/>
                </a:lnTo>
                <a:lnTo>
                  <a:pt x="5364" y="1062605"/>
                </a:lnTo>
                <a:lnTo>
                  <a:pt x="0" y="1016000"/>
                </a:lnTo>
                <a:lnTo>
                  <a:pt x="0" y="203200"/>
                </a:lnTo>
                <a:close/>
              </a:path>
            </a:pathLst>
          </a:custGeom>
          <a:solidFill>
            <a:schemeClr val="tx1"/>
          </a:solidFill>
          <a:ln w="39624">
            <a:solidFill>
              <a:srgbClr val="F1D6D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" name="object 42"/>
          <p:cNvSpPr txBox="1"/>
          <p:nvPr/>
        </p:nvSpPr>
        <p:spPr>
          <a:xfrm>
            <a:off x="2794254" y="3545204"/>
            <a:ext cx="1193800" cy="11226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indent="635" algn="ctr">
              <a:lnSpc>
                <a:spcPct val="100000"/>
              </a:lnSpc>
              <a:spcBef>
                <a:spcPts val="100"/>
              </a:spcBef>
            </a:pPr>
            <a:r>
              <a:rPr sz="2400" spc="-30" dirty="0">
                <a:solidFill>
                  <a:schemeClr val="bg1"/>
                </a:solidFill>
                <a:latin typeface="Trebuchet MS"/>
                <a:cs typeface="Trebuchet MS"/>
              </a:rPr>
              <a:t>Avoid  </a:t>
            </a:r>
            <a:r>
              <a:rPr sz="2400" dirty="0">
                <a:solidFill>
                  <a:schemeClr val="bg1"/>
                </a:solidFill>
                <a:latin typeface="Trebuchet MS"/>
                <a:cs typeface="Trebuchet MS"/>
              </a:rPr>
              <a:t>giving  Opini</a:t>
            </a:r>
            <a:r>
              <a:rPr sz="2400" spc="-10" dirty="0">
                <a:solidFill>
                  <a:schemeClr val="bg1"/>
                </a:solidFill>
                <a:latin typeface="Trebuchet MS"/>
                <a:cs typeface="Trebuchet MS"/>
              </a:rPr>
              <a:t>o</a:t>
            </a:r>
            <a:r>
              <a:rPr sz="2400" spc="-5" dirty="0">
                <a:solidFill>
                  <a:schemeClr val="bg1"/>
                </a:solidFill>
                <a:latin typeface="Trebuchet MS"/>
                <a:cs typeface="Trebuchet MS"/>
              </a:rPr>
              <a:t>ns</a:t>
            </a:r>
            <a:endParaRPr sz="2400">
              <a:solidFill>
                <a:schemeClr val="bg1"/>
              </a:solidFill>
              <a:latin typeface="Trebuchet MS"/>
              <a:cs typeface="Trebuchet MS"/>
            </a:endParaRPr>
          </a:p>
        </p:txBody>
      </p:sp>
      <p:sp>
        <p:nvSpPr>
          <p:cNvPr id="43" name="object 43"/>
          <p:cNvSpPr/>
          <p:nvPr/>
        </p:nvSpPr>
        <p:spPr>
          <a:xfrm>
            <a:off x="6544056" y="1895855"/>
            <a:ext cx="2075688" cy="138988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" name="object 44"/>
          <p:cNvSpPr/>
          <p:nvPr/>
        </p:nvSpPr>
        <p:spPr>
          <a:xfrm>
            <a:off x="6629400" y="1981200"/>
            <a:ext cx="1905000" cy="1219200"/>
          </a:xfrm>
          <a:prstGeom prst="rect">
            <a:avLst/>
          </a:prstGeom>
          <a:solidFill>
            <a:schemeClr val="tx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" name="object 45"/>
          <p:cNvSpPr/>
          <p:nvPr/>
        </p:nvSpPr>
        <p:spPr>
          <a:xfrm>
            <a:off x="6629400" y="1981200"/>
            <a:ext cx="1905000" cy="1219200"/>
          </a:xfrm>
          <a:custGeom>
            <a:avLst/>
            <a:gdLst/>
            <a:ahLst/>
            <a:cxnLst/>
            <a:rect l="l" t="t" r="r" b="b"/>
            <a:pathLst>
              <a:path w="1905000" h="1219200">
                <a:moveTo>
                  <a:pt x="0" y="203200"/>
                </a:moveTo>
                <a:lnTo>
                  <a:pt x="5364" y="156594"/>
                </a:lnTo>
                <a:lnTo>
                  <a:pt x="20645" y="113818"/>
                </a:lnTo>
                <a:lnTo>
                  <a:pt x="44626" y="76090"/>
                </a:lnTo>
                <a:lnTo>
                  <a:pt x="76090" y="44626"/>
                </a:lnTo>
                <a:lnTo>
                  <a:pt x="113818" y="20645"/>
                </a:lnTo>
                <a:lnTo>
                  <a:pt x="156594" y="5364"/>
                </a:lnTo>
                <a:lnTo>
                  <a:pt x="203200" y="0"/>
                </a:lnTo>
                <a:lnTo>
                  <a:pt x="1701800" y="0"/>
                </a:lnTo>
                <a:lnTo>
                  <a:pt x="1748405" y="5364"/>
                </a:lnTo>
                <a:lnTo>
                  <a:pt x="1791181" y="20645"/>
                </a:lnTo>
                <a:lnTo>
                  <a:pt x="1828909" y="44626"/>
                </a:lnTo>
                <a:lnTo>
                  <a:pt x="1860373" y="76090"/>
                </a:lnTo>
                <a:lnTo>
                  <a:pt x="1884354" y="113818"/>
                </a:lnTo>
                <a:lnTo>
                  <a:pt x="1899635" y="156594"/>
                </a:lnTo>
                <a:lnTo>
                  <a:pt x="1905000" y="203200"/>
                </a:lnTo>
                <a:lnTo>
                  <a:pt x="1905000" y="1016000"/>
                </a:lnTo>
                <a:lnTo>
                  <a:pt x="1899635" y="1062605"/>
                </a:lnTo>
                <a:lnTo>
                  <a:pt x="1884354" y="1105381"/>
                </a:lnTo>
                <a:lnTo>
                  <a:pt x="1860373" y="1143109"/>
                </a:lnTo>
                <a:lnTo>
                  <a:pt x="1828909" y="1174573"/>
                </a:lnTo>
                <a:lnTo>
                  <a:pt x="1791181" y="1198554"/>
                </a:lnTo>
                <a:lnTo>
                  <a:pt x="1748405" y="1213835"/>
                </a:lnTo>
                <a:lnTo>
                  <a:pt x="1701800" y="1219200"/>
                </a:lnTo>
                <a:lnTo>
                  <a:pt x="203200" y="1219200"/>
                </a:lnTo>
                <a:lnTo>
                  <a:pt x="156594" y="1213835"/>
                </a:lnTo>
                <a:lnTo>
                  <a:pt x="113818" y="1198554"/>
                </a:lnTo>
                <a:lnTo>
                  <a:pt x="76090" y="1174573"/>
                </a:lnTo>
                <a:lnTo>
                  <a:pt x="44626" y="1143109"/>
                </a:lnTo>
                <a:lnTo>
                  <a:pt x="20645" y="1105381"/>
                </a:lnTo>
                <a:lnTo>
                  <a:pt x="5364" y="1062605"/>
                </a:lnTo>
                <a:lnTo>
                  <a:pt x="0" y="1016000"/>
                </a:lnTo>
                <a:lnTo>
                  <a:pt x="0" y="203200"/>
                </a:lnTo>
                <a:close/>
              </a:path>
            </a:pathLst>
          </a:custGeom>
          <a:ln w="39624">
            <a:solidFill>
              <a:srgbClr val="F1D6D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" name="object 46"/>
          <p:cNvSpPr txBox="1"/>
          <p:nvPr/>
        </p:nvSpPr>
        <p:spPr>
          <a:xfrm>
            <a:off x="7037958" y="2203830"/>
            <a:ext cx="1089660" cy="7569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62865" marR="5080" indent="-50800">
              <a:lnSpc>
                <a:spcPct val="100000"/>
              </a:lnSpc>
              <a:spcBef>
                <a:spcPts val="100"/>
              </a:spcBef>
            </a:pPr>
            <a:r>
              <a:rPr sz="2400" spc="-5" dirty="0">
                <a:solidFill>
                  <a:schemeClr val="bg1"/>
                </a:solidFill>
                <a:latin typeface="Trebuchet MS"/>
                <a:cs typeface="Trebuchet MS"/>
              </a:rPr>
              <a:t>Indirect  Speech</a:t>
            </a:r>
            <a:endParaRPr sz="2400">
              <a:solidFill>
                <a:schemeClr val="bg1"/>
              </a:solidFill>
              <a:latin typeface="Trebuchet MS"/>
              <a:cs typeface="Trebuchet MS"/>
            </a:endParaRPr>
          </a:p>
        </p:txBody>
      </p:sp>
      <p:sp>
        <p:nvSpPr>
          <p:cNvPr id="47" name="object 47"/>
          <p:cNvSpPr/>
          <p:nvPr/>
        </p:nvSpPr>
        <p:spPr>
          <a:xfrm>
            <a:off x="4410455" y="524255"/>
            <a:ext cx="2075688" cy="138988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" name="object 48"/>
          <p:cNvSpPr/>
          <p:nvPr/>
        </p:nvSpPr>
        <p:spPr>
          <a:xfrm>
            <a:off x="4495800" y="609600"/>
            <a:ext cx="1905000" cy="1219200"/>
          </a:xfrm>
          <a:prstGeom prst="rect">
            <a:avLst/>
          </a:prstGeom>
          <a:solidFill>
            <a:schemeClr val="tx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" name="object 49"/>
          <p:cNvSpPr/>
          <p:nvPr/>
        </p:nvSpPr>
        <p:spPr>
          <a:xfrm>
            <a:off x="4495800" y="609600"/>
            <a:ext cx="1905000" cy="1219200"/>
          </a:xfrm>
          <a:custGeom>
            <a:avLst/>
            <a:gdLst/>
            <a:ahLst/>
            <a:cxnLst/>
            <a:rect l="l" t="t" r="r" b="b"/>
            <a:pathLst>
              <a:path w="1905000" h="1219200">
                <a:moveTo>
                  <a:pt x="0" y="203200"/>
                </a:moveTo>
                <a:lnTo>
                  <a:pt x="5364" y="156594"/>
                </a:lnTo>
                <a:lnTo>
                  <a:pt x="20645" y="113818"/>
                </a:lnTo>
                <a:lnTo>
                  <a:pt x="44626" y="76090"/>
                </a:lnTo>
                <a:lnTo>
                  <a:pt x="76090" y="44626"/>
                </a:lnTo>
                <a:lnTo>
                  <a:pt x="113818" y="20645"/>
                </a:lnTo>
                <a:lnTo>
                  <a:pt x="156594" y="5364"/>
                </a:lnTo>
                <a:lnTo>
                  <a:pt x="203200" y="0"/>
                </a:lnTo>
                <a:lnTo>
                  <a:pt x="1701800" y="0"/>
                </a:lnTo>
                <a:lnTo>
                  <a:pt x="1748405" y="5364"/>
                </a:lnTo>
                <a:lnTo>
                  <a:pt x="1791181" y="20645"/>
                </a:lnTo>
                <a:lnTo>
                  <a:pt x="1828909" y="44626"/>
                </a:lnTo>
                <a:lnTo>
                  <a:pt x="1860373" y="76090"/>
                </a:lnTo>
                <a:lnTo>
                  <a:pt x="1884354" y="113818"/>
                </a:lnTo>
                <a:lnTo>
                  <a:pt x="1899635" y="156594"/>
                </a:lnTo>
                <a:lnTo>
                  <a:pt x="1905000" y="203200"/>
                </a:lnTo>
                <a:lnTo>
                  <a:pt x="1905000" y="1016000"/>
                </a:lnTo>
                <a:lnTo>
                  <a:pt x="1899635" y="1062605"/>
                </a:lnTo>
                <a:lnTo>
                  <a:pt x="1884354" y="1105381"/>
                </a:lnTo>
                <a:lnTo>
                  <a:pt x="1860373" y="1143109"/>
                </a:lnTo>
                <a:lnTo>
                  <a:pt x="1828909" y="1174573"/>
                </a:lnTo>
                <a:lnTo>
                  <a:pt x="1791181" y="1198554"/>
                </a:lnTo>
                <a:lnTo>
                  <a:pt x="1748405" y="1213835"/>
                </a:lnTo>
                <a:lnTo>
                  <a:pt x="1701800" y="1219200"/>
                </a:lnTo>
                <a:lnTo>
                  <a:pt x="203200" y="1219200"/>
                </a:lnTo>
                <a:lnTo>
                  <a:pt x="156594" y="1213835"/>
                </a:lnTo>
                <a:lnTo>
                  <a:pt x="113818" y="1198554"/>
                </a:lnTo>
                <a:lnTo>
                  <a:pt x="76090" y="1174573"/>
                </a:lnTo>
                <a:lnTo>
                  <a:pt x="44626" y="1143109"/>
                </a:lnTo>
                <a:lnTo>
                  <a:pt x="20645" y="1105381"/>
                </a:lnTo>
                <a:lnTo>
                  <a:pt x="5364" y="1062605"/>
                </a:lnTo>
                <a:lnTo>
                  <a:pt x="0" y="1016000"/>
                </a:lnTo>
                <a:lnTo>
                  <a:pt x="0" y="203200"/>
                </a:lnTo>
                <a:close/>
              </a:path>
            </a:pathLst>
          </a:custGeom>
          <a:ln w="39624">
            <a:solidFill>
              <a:srgbClr val="EDDFF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0" name="object 50"/>
          <p:cNvSpPr txBox="1"/>
          <p:nvPr/>
        </p:nvSpPr>
        <p:spPr>
          <a:xfrm>
            <a:off x="4648200" y="685800"/>
            <a:ext cx="1576070" cy="1009892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95"/>
              </a:spcBef>
            </a:pPr>
            <a:r>
              <a:rPr sz="3200" spc="-10" smtClean="0">
                <a:solidFill>
                  <a:schemeClr val="bg1"/>
                </a:solidFill>
                <a:latin typeface="Trebuchet MS"/>
                <a:cs typeface="Trebuchet MS"/>
              </a:rPr>
              <a:t>Under</a:t>
            </a:r>
            <a:endParaRPr lang="en-GB" sz="3200" spc="-10" dirty="0" smtClean="0">
              <a:solidFill>
                <a:schemeClr val="bg1"/>
              </a:solidFill>
              <a:latin typeface="Trebuchet MS"/>
              <a:cs typeface="Trebuchet MS"/>
            </a:endParaRPr>
          </a:p>
          <a:p>
            <a:pPr marL="12700" algn="ctr">
              <a:lnSpc>
                <a:spcPct val="100000"/>
              </a:lnSpc>
              <a:spcBef>
                <a:spcPts val="95"/>
              </a:spcBef>
            </a:pPr>
            <a:r>
              <a:rPr sz="3200" spc="-10" smtClean="0">
                <a:solidFill>
                  <a:schemeClr val="bg1"/>
                </a:solidFill>
                <a:latin typeface="Trebuchet MS"/>
                <a:cs typeface="Trebuchet MS"/>
              </a:rPr>
              <a:t>standing</a:t>
            </a:r>
            <a:endParaRPr sz="3200">
              <a:solidFill>
                <a:schemeClr val="bg1"/>
              </a:solidFill>
              <a:latin typeface="Trebuchet MS"/>
              <a:cs typeface="Trebuchet MS"/>
            </a:endParaRPr>
          </a:p>
        </p:txBody>
      </p:sp>
      <p:sp>
        <p:nvSpPr>
          <p:cNvPr id="51" name="object 51"/>
          <p:cNvSpPr/>
          <p:nvPr/>
        </p:nvSpPr>
        <p:spPr>
          <a:xfrm>
            <a:off x="6467855" y="524255"/>
            <a:ext cx="2075688" cy="138988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2" name="object 52"/>
          <p:cNvSpPr/>
          <p:nvPr/>
        </p:nvSpPr>
        <p:spPr>
          <a:xfrm>
            <a:off x="6553200" y="609600"/>
            <a:ext cx="1905000" cy="1219200"/>
          </a:xfrm>
          <a:prstGeom prst="rect">
            <a:avLst/>
          </a:prstGeom>
          <a:solidFill>
            <a:schemeClr val="tx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3" name="object 53"/>
          <p:cNvSpPr/>
          <p:nvPr/>
        </p:nvSpPr>
        <p:spPr>
          <a:xfrm>
            <a:off x="6553200" y="609600"/>
            <a:ext cx="1905000" cy="1219200"/>
          </a:xfrm>
          <a:custGeom>
            <a:avLst/>
            <a:gdLst/>
            <a:ahLst/>
            <a:cxnLst/>
            <a:rect l="l" t="t" r="r" b="b"/>
            <a:pathLst>
              <a:path w="1905000" h="1219200">
                <a:moveTo>
                  <a:pt x="0" y="203200"/>
                </a:moveTo>
                <a:lnTo>
                  <a:pt x="5364" y="156594"/>
                </a:lnTo>
                <a:lnTo>
                  <a:pt x="20645" y="113818"/>
                </a:lnTo>
                <a:lnTo>
                  <a:pt x="44626" y="76090"/>
                </a:lnTo>
                <a:lnTo>
                  <a:pt x="76090" y="44626"/>
                </a:lnTo>
                <a:lnTo>
                  <a:pt x="113818" y="20645"/>
                </a:lnTo>
                <a:lnTo>
                  <a:pt x="156594" y="5364"/>
                </a:lnTo>
                <a:lnTo>
                  <a:pt x="203200" y="0"/>
                </a:lnTo>
                <a:lnTo>
                  <a:pt x="1701800" y="0"/>
                </a:lnTo>
                <a:lnTo>
                  <a:pt x="1748405" y="5364"/>
                </a:lnTo>
                <a:lnTo>
                  <a:pt x="1791181" y="20645"/>
                </a:lnTo>
                <a:lnTo>
                  <a:pt x="1828909" y="44626"/>
                </a:lnTo>
                <a:lnTo>
                  <a:pt x="1860373" y="76090"/>
                </a:lnTo>
                <a:lnTo>
                  <a:pt x="1884354" y="113818"/>
                </a:lnTo>
                <a:lnTo>
                  <a:pt x="1899635" y="156594"/>
                </a:lnTo>
                <a:lnTo>
                  <a:pt x="1905000" y="203200"/>
                </a:lnTo>
                <a:lnTo>
                  <a:pt x="1905000" y="1016000"/>
                </a:lnTo>
                <a:lnTo>
                  <a:pt x="1899635" y="1062605"/>
                </a:lnTo>
                <a:lnTo>
                  <a:pt x="1884354" y="1105381"/>
                </a:lnTo>
                <a:lnTo>
                  <a:pt x="1860373" y="1143109"/>
                </a:lnTo>
                <a:lnTo>
                  <a:pt x="1828909" y="1174573"/>
                </a:lnTo>
                <a:lnTo>
                  <a:pt x="1791181" y="1198554"/>
                </a:lnTo>
                <a:lnTo>
                  <a:pt x="1748405" y="1213835"/>
                </a:lnTo>
                <a:lnTo>
                  <a:pt x="1701800" y="1219200"/>
                </a:lnTo>
                <a:lnTo>
                  <a:pt x="203200" y="1219200"/>
                </a:lnTo>
                <a:lnTo>
                  <a:pt x="156594" y="1213835"/>
                </a:lnTo>
                <a:lnTo>
                  <a:pt x="113818" y="1198554"/>
                </a:lnTo>
                <a:lnTo>
                  <a:pt x="76090" y="1174573"/>
                </a:lnTo>
                <a:lnTo>
                  <a:pt x="44626" y="1143109"/>
                </a:lnTo>
                <a:lnTo>
                  <a:pt x="20645" y="1105381"/>
                </a:lnTo>
                <a:lnTo>
                  <a:pt x="5364" y="1062605"/>
                </a:lnTo>
                <a:lnTo>
                  <a:pt x="0" y="1016000"/>
                </a:lnTo>
                <a:lnTo>
                  <a:pt x="0" y="203200"/>
                </a:lnTo>
                <a:close/>
              </a:path>
            </a:pathLst>
          </a:custGeom>
          <a:ln w="39624">
            <a:solidFill>
              <a:srgbClr val="EDDFF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4" name="object 54"/>
          <p:cNvSpPr txBox="1"/>
          <p:nvPr/>
        </p:nvSpPr>
        <p:spPr>
          <a:xfrm>
            <a:off x="7085203" y="831850"/>
            <a:ext cx="843280" cy="7569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5240" marR="5080" indent="-3175">
              <a:lnSpc>
                <a:spcPct val="100000"/>
              </a:lnSpc>
              <a:spcBef>
                <a:spcPts val="100"/>
              </a:spcBef>
            </a:pPr>
            <a:r>
              <a:rPr sz="2400" spc="-5" dirty="0">
                <a:solidFill>
                  <a:schemeClr val="bg1"/>
                </a:solidFill>
                <a:latin typeface="Trebuchet MS"/>
                <a:cs typeface="Trebuchet MS"/>
              </a:rPr>
              <a:t>Under  Lini</a:t>
            </a:r>
            <a:r>
              <a:rPr sz="2400" spc="-10" dirty="0">
                <a:solidFill>
                  <a:schemeClr val="bg1"/>
                </a:solidFill>
                <a:latin typeface="Trebuchet MS"/>
                <a:cs typeface="Trebuchet MS"/>
              </a:rPr>
              <a:t>n</a:t>
            </a:r>
            <a:r>
              <a:rPr sz="2400" dirty="0">
                <a:solidFill>
                  <a:schemeClr val="bg1"/>
                </a:solidFill>
                <a:latin typeface="Trebuchet MS"/>
                <a:cs typeface="Trebuchet MS"/>
              </a:rPr>
              <a:t>g</a:t>
            </a:r>
            <a:endParaRPr sz="2400">
              <a:solidFill>
                <a:schemeClr val="bg1"/>
              </a:solidFill>
              <a:latin typeface="Trebuchet MS"/>
              <a:cs typeface="Trebuchet MS"/>
            </a:endParaRPr>
          </a:p>
        </p:txBody>
      </p:sp>
      <p:sp>
        <p:nvSpPr>
          <p:cNvPr id="55" name="object 55"/>
          <p:cNvSpPr/>
          <p:nvPr/>
        </p:nvSpPr>
        <p:spPr>
          <a:xfrm>
            <a:off x="4486655" y="4791455"/>
            <a:ext cx="2075688" cy="138988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6" name="object 56"/>
          <p:cNvSpPr/>
          <p:nvPr/>
        </p:nvSpPr>
        <p:spPr>
          <a:xfrm>
            <a:off x="4572000" y="4876800"/>
            <a:ext cx="1905000" cy="121920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7" name="object 57"/>
          <p:cNvSpPr/>
          <p:nvPr/>
        </p:nvSpPr>
        <p:spPr>
          <a:xfrm>
            <a:off x="4572000" y="4876800"/>
            <a:ext cx="1905000" cy="1219200"/>
          </a:xfrm>
          <a:custGeom>
            <a:avLst/>
            <a:gdLst/>
            <a:ahLst/>
            <a:cxnLst/>
            <a:rect l="l" t="t" r="r" b="b"/>
            <a:pathLst>
              <a:path w="1905000" h="1219200">
                <a:moveTo>
                  <a:pt x="0" y="203200"/>
                </a:moveTo>
                <a:lnTo>
                  <a:pt x="5364" y="156594"/>
                </a:lnTo>
                <a:lnTo>
                  <a:pt x="20645" y="113818"/>
                </a:lnTo>
                <a:lnTo>
                  <a:pt x="44626" y="76090"/>
                </a:lnTo>
                <a:lnTo>
                  <a:pt x="76090" y="44626"/>
                </a:lnTo>
                <a:lnTo>
                  <a:pt x="113818" y="20645"/>
                </a:lnTo>
                <a:lnTo>
                  <a:pt x="156594" y="5364"/>
                </a:lnTo>
                <a:lnTo>
                  <a:pt x="203200" y="0"/>
                </a:lnTo>
                <a:lnTo>
                  <a:pt x="1701800" y="0"/>
                </a:lnTo>
                <a:lnTo>
                  <a:pt x="1748405" y="5364"/>
                </a:lnTo>
                <a:lnTo>
                  <a:pt x="1791181" y="20645"/>
                </a:lnTo>
                <a:lnTo>
                  <a:pt x="1828909" y="44626"/>
                </a:lnTo>
                <a:lnTo>
                  <a:pt x="1860373" y="76090"/>
                </a:lnTo>
                <a:lnTo>
                  <a:pt x="1884354" y="113818"/>
                </a:lnTo>
                <a:lnTo>
                  <a:pt x="1899635" y="156594"/>
                </a:lnTo>
                <a:lnTo>
                  <a:pt x="1905000" y="203200"/>
                </a:lnTo>
                <a:lnTo>
                  <a:pt x="1905000" y="1016000"/>
                </a:lnTo>
                <a:lnTo>
                  <a:pt x="1899635" y="1062589"/>
                </a:lnTo>
                <a:lnTo>
                  <a:pt x="1884354" y="1105359"/>
                </a:lnTo>
                <a:lnTo>
                  <a:pt x="1860373" y="1143088"/>
                </a:lnTo>
                <a:lnTo>
                  <a:pt x="1828909" y="1174557"/>
                </a:lnTo>
                <a:lnTo>
                  <a:pt x="1791181" y="1198545"/>
                </a:lnTo>
                <a:lnTo>
                  <a:pt x="1748405" y="1213832"/>
                </a:lnTo>
                <a:lnTo>
                  <a:pt x="1701800" y="1219200"/>
                </a:lnTo>
                <a:lnTo>
                  <a:pt x="203200" y="1219200"/>
                </a:lnTo>
                <a:lnTo>
                  <a:pt x="156594" y="1213832"/>
                </a:lnTo>
                <a:lnTo>
                  <a:pt x="113818" y="1198545"/>
                </a:lnTo>
                <a:lnTo>
                  <a:pt x="76090" y="1174557"/>
                </a:lnTo>
                <a:lnTo>
                  <a:pt x="44626" y="1143088"/>
                </a:lnTo>
                <a:lnTo>
                  <a:pt x="20645" y="1105359"/>
                </a:lnTo>
                <a:lnTo>
                  <a:pt x="5364" y="1062589"/>
                </a:lnTo>
                <a:lnTo>
                  <a:pt x="0" y="1016000"/>
                </a:lnTo>
                <a:lnTo>
                  <a:pt x="0" y="203200"/>
                </a:lnTo>
                <a:close/>
              </a:path>
            </a:pathLst>
          </a:custGeom>
          <a:solidFill>
            <a:schemeClr val="tx1"/>
          </a:solidFill>
          <a:ln w="39624">
            <a:solidFill>
              <a:srgbClr val="F1D6D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8" name="object 58"/>
          <p:cNvSpPr txBox="1"/>
          <p:nvPr/>
        </p:nvSpPr>
        <p:spPr>
          <a:xfrm>
            <a:off x="4836667" y="5282895"/>
            <a:ext cx="1376680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spc="-20" dirty="0">
                <a:solidFill>
                  <a:schemeClr val="bg1"/>
                </a:solidFill>
                <a:latin typeface="Trebuchet MS"/>
                <a:cs typeface="Trebuchet MS"/>
              </a:rPr>
              <a:t>Rereading</a:t>
            </a:r>
            <a:endParaRPr sz="2400">
              <a:solidFill>
                <a:schemeClr val="bg1"/>
              </a:solidFill>
              <a:latin typeface="Trebuchet MS"/>
              <a:cs typeface="Trebuchet MS"/>
            </a:endParaRPr>
          </a:p>
        </p:txBody>
      </p:sp>
      <p:sp>
        <p:nvSpPr>
          <p:cNvPr id="59" name="object 59"/>
          <p:cNvSpPr txBox="1"/>
          <p:nvPr/>
        </p:nvSpPr>
        <p:spPr>
          <a:xfrm>
            <a:off x="612140" y="862330"/>
            <a:ext cx="1092200" cy="7569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2400" spc="-5" dirty="0">
                <a:latin typeface="Trebuchet MS"/>
                <a:cs typeface="Trebuchet MS"/>
              </a:rPr>
              <a:t>Careful  </a:t>
            </a:r>
            <a:r>
              <a:rPr sz="2400" spc="-100" dirty="0">
                <a:latin typeface="Trebuchet MS"/>
                <a:cs typeface="Trebuchet MS"/>
              </a:rPr>
              <a:t>R</a:t>
            </a:r>
            <a:r>
              <a:rPr sz="2400" spc="-5" dirty="0">
                <a:latin typeface="Trebuchet MS"/>
                <a:cs typeface="Trebuchet MS"/>
              </a:rPr>
              <a:t>eading</a:t>
            </a:r>
            <a:endParaRPr sz="2400">
              <a:latin typeface="Trebuchet MS"/>
              <a:cs typeface="Trebuchet MS"/>
            </a:endParaRPr>
          </a:p>
        </p:txBody>
      </p:sp>
      <p:sp>
        <p:nvSpPr>
          <p:cNvPr id="60" name="object 60"/>
          <p:cNvSpPr txBox="1">
            <a:spLocks noGrp="1"/>
          </p:cNvSpPr>
          <p:nvPr>
            <p:ph type="title"/>
          </p:nvPr>
        </p:nvSpPr>
        <p:spPr>
          <a:xfrm>
            <a:off x="459740" y="23875"/>
            <a:ext cx="7160260" cy="50526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200" b="1" dirty="0"/>
              <a:t>There </a:t>
            </a:r>
            <a:r>
              <a:rPr sz="3200" b="1" spc="-5" dirty="0"/>
              <a:t>are 16 </a:t>
            </a:r>
            <a:r>
              <a:rPr sz="3200" b="1" dirty="0"/>
              <a:t>rules for </a:t>
            </a:r>
            <a:r>
              <a:rPr sz="3200" b="1" spc="-5" dirty="0"/>
              <a:t>precis</a:t>
            </a:r>
            <a:r>
              <a:rPr sz="3200" b="1" spc="-20" dirty="0"/>
              <a:t> </a:t>
            </a:r>
            <a:r>
              <a:rPr sz="3200" b="1" spc="-5" dirty="0"/>
              <a:t>writing</a:t>
            </a:r>
            <a:endParaRPr sz="3200" b="1"/>
          </a:p>
        </p:txBody>
      </p:sp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bject 8"/>
          <p:cNvSpPr txBox="1"/>
          <p:nvPr/>
        </p:nvSpPr>
        <p:spPr>
          <a:xfrm>
            <a:off x="612140" y="1620977"/>
            <a:ext cx="7325995" cy="415734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5"/>
              </a:spcBef>
              <a:buFont typeface="Wingdings"/>
              <a:buChar char=""/>
              <a:tabLst>
                <a:tab pos="321310" algn="l"/>
              </a:tabLst>
            </a:pPr>
            <a:r>
              <a:rPr sz="3200" dirty="0">
                <a:latin typeface="Trebuchet MS"/>
                <a:cs typeface="Trebuchet MS"/>
              </a:rPr>
              <a:t>First read </a:t>
            </a:r>
            <a:r>
              <a:rPr sz="3200" spc="-5" dirty="0">
                <a:latin typeface="Trebuchet MS"/>
                <a:cs typeface="Trebuchet MS"/>
              </a:rPr>
              <a:t>the passage again </a:t>
            </a:r>
            <a:r>
              <a:rPr sz="3200" dirty="0">
                <a:latin typeface="Trebuchet MS"/>
                <a:cs typeface="Trebuchet MS"/>
              </a:rPr>
              <a:t>and </a:t>
            </a:r>
            <a:r>
              <a:rPr sz="3200" spc="-5" dirty="0">
                <a:latin typeface="Trebuchet MS"/>
                <a:cs typeface="Trebuchet MS"/>
              </a:rPr>
              <a:t>again  until you </a:t>
            </a:r>
            <a:r>
              <a:rPr sz="3200" dirty="0">
                <a:latin typeface="Trebuchet MS"/>
                <a:cs typeface="Trebuchet MS"/>
              </a:rPr>
              <a:t>understand </a:t>
            </a:r>
            <a:r>
              <a:rPr sz="3200" spc="-5" dirty="0">
                <a:latin typeface="Trebuchet MS"/>
                <a:cs typeface="Trebuchet MS"/>
              </a:rPr>
              <a:t>the meaning </a:t>
            </a:r>
            <a:r>
              <a:rPr sz="3200" dirty="0">
                <a:latin typeface="Trebuchet MS"/>
                <a:cs typeface="Trebuchet MS"/>
              </a:rPr>
              <a:t>of  </a:t>
            </a:r>
            <a:r>
              <a:rPr sz="3200" spc="-5" dirty="0">
                <a:latin typeface="Trebuchet MS"/>
                <a:cs typeface="Trebuchet MS"/>
              </a:rPr>
              <a:t>the</a:t>
            </a:r>
            <a:r>
              <a:rPr sz="3200" spc="0" dirty="0">
                <a:latin typeface="Trebuchet MS"/>
                <a:cs typeface="Trebuchet MS"/>
              </a:rPr>
              <a:t> </a:t>
            </a:r>
            <a:r>
              <a:rPr sz="3200" spc="-5" dirty="0">
                <a:latin typeface="Trebuchet MS"/>
                <a:cs typeface="Trebuchet MS"/>
              </a:rPr>
              <a:t>passage.</a:t>
            </a:r>
            <a:endParaRPr sz="3200">
              <a:latin typeface="Trebuchet MS"/>
              <a:cs typeface="Trebuchet MS"/>
            </a:endParaRPr>
          </a:p>
          <a:p>
            <a:pPr marL="313055" indent="-300355">
              <a:lnSpc>
                <a:spcPct val="100000"/>
              </a:lnSpc>
              <a:buFont typeface="Wingdings"/>
              <a:buChar char=""/>
              <a:tabLst>
                <a:tab pos="313690" algn="l"/>
              </a:tabLst>
            </a:pPr>
            <a:r>
              <a:rPr sz="3200" dirty="0">
                <a:latin typeface="Trebuchet MS"/>
                <a:cs typeface="Trebuchet MS"/>
              </a:rPr>
              <a:t>The </a:t>
            </a:r>
            <a:r>
              <a:rPr sz="3200" spc="-5" dirty="0">
                <a:latin typeface="Trebuchet MS"/>
                <a:cs typeface="Trebuchet MS"/>
              </a:rPr>
              <a:t>more </a:t>
            </a:r>
            <a:r>
              <a:rPr sz="3200" dirty="0">
                <a:latin typeface="Trebuchet MS"/>
                <a:cs typeface="Trebuchet MS"/>
              </a:rPr>
              <a:t>you read </a:t>
            </a:r>
            <a:r>
              <a:rPr sz="3200" spc="-5" dirty="0">
                <a:latin typeface="Trebuchet MS"/>
                <a:cs typeface="Trebuchet MS"/>
              </a:rPr>
              <a:t>it </a:t>
            </a:r>
            <a:r>
              <a:rPr sz="3200" dirty="0">
                <a:latin typeface="Trebuchet MS"/>
                <a:cs typeface="Trebuchet MS"/>
              </a:rPr>
              <a:t>, </a:t>
            </a:r>
            <a:r>
              <a:rPr sz="3200" spc="-5" dirty="0">
                <a:latin typeface="Trebuchet MS"/>
                <a:cs typeface="Trebuchet MS"/>
              </a:rPr>
              <a:t>the</a:t>
            </a:r>
            <a:r>
              <a:rPr sz="3200" spc="-30" dirty="0">
                <a:latin typeface="Trebuchet MS"/>
                <a:cs typeface="Trebuchet MS"/>
              </a:rPr>
              <a:t> </a:t>
            </a:r>
            <a:r>
              <a:rPr sz="3200" spc="-5" dirty="0">
                <a:latin typeface="Trebuchet MS"/>
                <a:cs typeface="Trebuchet MS"/>
              </a:rPr>
              <a:t>more</a:t>
            </a:r>
            <a:endParaRPr sz="3200">
              <a:latin typeface="Trebuchet MS"/>
              <a:cs typeface="Trebuchet MS"/>
            </a:endParaRPr>
          </a:p>
          <a:p>
            <a:pPr marL="12700">
              <a:lnSpc>
                <a:spcPct val="100000"/>
              </a:lnSpc>
            </a:pPr>
            <a:r>
              <a:rPr sz="3200" spc="-5" dirty="0">
                <a:latin typeface="Trebuchet MS"/>
                <a:cs typeface="Trebuchet MS"/>
              </a:rPr>
              <a:t>familiar it will become to</a:t>
            </a:r>
            <a:r>
              <a:rPr sz="3200" spc="25" dirty="0">
                <a:latin typeface="Trebuchet MS"/>
                <a:cs typeface="Trebuchet MS"/>
              </a:rPr>
              <a:t> </a:t>
            </a:r>
            <a:r>
              <a:rPr sz="3200" dirty="0">
                <a:latin typeface="Trebuchet MS"/>
                <a:cs typeface="Trebuchet MS"/>
              </a:rPr>
              <a:t>you.</a:t>
            </a:r>
            <a:endParaRPr sz="3200">
              <a:latin typeface="Trebuchet MS"/>
              <a:cs typeface="Trebuchet MS"/>
            </a:endParaRPr>
          </a:p>
          <a:p>
            <a:pPr marL="88900" marR="3328035" lvl="1">
              <a:lnSpc>
                <a:spcPct val="100000"/>
              </a:lnSpc>
              <a:spcBef>
                <a:spcPts val="1795"/>
              </a:spcBef>
              <a:buFont typeface="Wingdings"/>
              <a:buChar char=""/>
              <a:tabLst>
                <a:tab pos="389890" algn="l"/>
              </a:tabLst>
            </a:pPr>
            <a:r>
              <a:rPr sz="3200" spc="-114" dirty="0">
                <a:latin typeface="Trebuchet MS"/>
                <a:cs typeface="Trebuchet MS"/>
              </a:rPr>
              <a:t>Try </a:t>
            </a:r>
            <a:r>
              <a:rPr sz="3200" dirty="0">
                <a:latin typeface="Trebuchet MS"/>
                <a:cs typeface="Trebuchet MS"/>
              </a:rPr>
              <a:t>to read </a:t>
            </a:r>
            <a:r>
              <a:rPr sz="3200" spc="-5" dirty="0">
                <a:latin typeface="Trebuchet MS"/>
                <a:cs typeface="Trebuchet MS"/>
              </a:rPr>
              <a:t>it thrice  to make its </a:t>
            </a:r>
            <a:r>
              <a:rPr sz="3200" dirty="0">
                <a:latin typeface="Trebuchet MS"/>
                <a:cs typeface="Trebuchet MS"/>
              </a:rPr>
              <a:t>subject  </a:t>
            </a:r>
            <a:r>
              <a:rPr sz="3200" spc="-75" dirty="0">
                <a:latin typeface="Trebuchet MS"/>
                <a:cs typeface="Trebuchet MS"/>
              </a:rPr>
              <a:t>clear.</a:t>
            </a:r>
            <a:endParaRPr sz="3200">
              <a:latin typeface="Trebuchet MS"/>
              <a:cs typeface="Trebuchet MS"/>
            </a:endParaRPr>
          </a:p>
        </p:txBody>
      </p:sp>
      <p:sp>
        <p:nvSpPr>
          <p:cNvPr id="9" name="Title 20"/>
          <p:cNvSpPr txBox="1">
            <a:spLocks/>
          </p:cNvSpPr>
          <p:nvPr/>
        </p:nvSpPr>
        <p:spPr>
          <a:xfrm>
            <a:off x="457200" y="228600"/>
            <a:ext cx="7772400" cy="914400"/>
          </a:xfrm>
          <a:prstGeom prst="rect">
            <a:avLst/>
          </a:prstGeom>
          <a:solidFill>
            <a:schemeClr val="tx1"/>
          </a:solidFill>
        </p:spPr>
        <p:txBody>
          <a:bodyPr>
            <a:normAutofit fontScale="92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6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CAREFUL</a:t>
            </a:r>
            <a:r>
              <a:rPr kumimoji="0" lang="en-GB" sz="6600" b="1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READING</a:t>
            </a:r>
            <a:endParaRPr kumimoji="0" lang="en-GB" sz="6600" b="1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object 15"/>
          <p:cNvSpPr txBox="1"/>
          <p:nvPr/>
        </p:nvSpPr>
        <p:spPr>
          <a:xfrm>
            <a:off x="612140" y="1926463"/>
            <a:ext cx="7019925" cy="4445448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921385">
              <a:lnSpc>
                <a:spcPct val="100000"/>
              </a:lnSpc>
              <a:spcBef>
                <a:spcPts val="105"/>
              </a:spcBef>
              <a:buFont typeface="Wingdings"/>
              <a:buChar char=""/>
              <a:tabLst>
                <a:tab pos="321310" algn="l"/>
              </a:tabLst>
            </a:pPr>
            <a:r>
              <a:rPr sz="3600" spc="-5" dirty="0">
                <a:latin typeface="Trebuchet MS"/>
                <a:cs typeface="Trebuchet MS"/>
              </a:rPr>
              <a:t>Usually </a:t>
            </a:r>
            <a:r>
              <a:rPr sz="3600" dirty="0">
                <a:latin typeface="Trebuchet MS"/>
                <a:cs typeface="Trebuchet MS"/>
              </a:rPr>
              <a:t>one </a:t>
            </a:r>
            <a:r>
              <a:rPr sz="3600" spc="-5" dirty="0">
                <a:latin typeface="Trebuchet MS"/>
                <a:cs typeface="Trebuchet MS"/>
              </a:rPr>
              <a:t>is asked to </a:t>
            </a:r>
            <a:r>
              <a:rPr sz="3600" dirty="0">
                <a:latin typeface="Trebuchet MS"/>
                <a:cs typeface="Trebuchet MS"/>
              </a:rPr>
              <a:t>supply a  outline for a</a:t>
            </a:r>
            <a:r>
              <a:rPr sz="3600" spc="-15" dirty="0">
                <a:latin typeface="Trebuchet MS"/>
                <a:cs typeface="Trebuchet MS"/>
              </a:rPr>
              <a:t> </a:t>
            </a:r>
            <a:r>
              <a:rPr sz="3600" spc="-5">
                <a:latin typeface="Trebuchet MS"/>
                <a:cs typeface="Trebuchet MS"/>
              </a:rPr>
              <a:t>precis</a:t>
            </a:r>
            <a:r>
              <a:rPr sz="3600" spc="-5" smtClean="0">
                <a:latin typeface="Trebuchet MS"/>
                <a:cs typeface="Trebuchet MS"/>
              </a:rPr>
              <a:t>.</a:t>
            </a:r>
            <a:endParaRPr sz="3600">
              <a:latin typeface="Times New Roman"/>
              <a:cs typeface="Times New Roman"/>
            </a:endParaRPr>
          </a:p>
          <a:p>
            <a:pPr marL="12700" marR="5080">
              <a:lnSpc>
                <a:spcPct val="100000"/>
              </a:lnSpc>
              <a:buFont typeface="Wingdings"/>
              <a:buChar char=""/>
              <a:tabLst>
                <a:tab pos="200025" algn="l"/>
              </a:tabLst>
            </a:pPr>
            <a:r>
              <a:rPr sz="3600" spc="-5" dirty="0">
                <a:latin typeface="Trebuchet MS"/>
                <a:cs typeface="Trebuchet MS"/>
              </a:rPr>
              <a:t>While reading </a:t>
            </a:r>
            <a:r>
              <a:rPr sz="3600" dirty="0">
                <a:latin typeface="Trebuchet MS"/>
                <a:cs typeface="Trebuchet MS"/>
              </a:rPr>
              <a:t>the original </a:t>
            </a:r>
            <a:r>
              <a:rPr sz="3600" spc="-5" dirty="0">
                <a:latin typeface="Trebuchet MS"/>
                <a:cs typeface="Trebuchet MS"/>
              </a:rPr>
              <a:t>passage </a:t>
            </a:r>
            <a:r>
              <a:rPr sz="3600" dirty="0">
                <a:latin typeface="Trebuchet MS"/>
                <a:cs typeface="Trebuchet MS"/>
              </a:rPr>
              <a:t>,  </a:t>
            </a:r>
            <a:r>
              <a:rPr sz="3600" spc="-5" dirty="0">
                <a:latin typeface="Trebuchet MS"/>
                <a:cs typeface="Trebuchet MS"/>
              </a:rPr>
              <a:t>think </a:t>
            </a:r>
            <a:r>
              <a:rPr sz="3600" dirty="0">
                <a:latin typeface="Trebuchet MS"/>
                <a:cs typeface="Trebuchet MS"/>
              </a:rPr>
              <a:t>of some </a:t>
            </a:r>
            <a:r>
              <a:rPr sz="3600" spc="-5" dirty="0">
                <a:latin typeface="Trebuchet MS"/>
                <a:cs typeface="Trebuchet MS"/>
              </a:rPr>
              <a:t>words </a:t>
            </a:r>
            <a:r>
              <a:rPr sz="3600" dirty="0">
                <a:latin typeface="Trebuchet MS"/>
                <a:cs typeface="Trebuchet MS"/>
              </a:rPr>
              <a:t>, </a:t>
            </a:r>
            <a:r>
              <a:rPr sz="3600" spc="-5" dirty="0">
                <a:latin typeface="Trebuchet MS"/>
                <a:cs typeface="Trebuchet MS"/>
              </a:rPr>
              <a:t>phrases </a:t>
            </a:r>
            <a:r>
              <a:rPr sz="3600" dirty="0">
                <a:latin typeface="Trebuchet MS"/>
                <a:cs typeface="Trebuchet MS"/>
              </a:rPr>
              <a:t>or short  sentences </a:t>
            </a:r>
            <a:r>
              <a:rPr sz="3600" spc="-5" dirty="0">
                <a:latin typeface="Trebuchet MS"/>
                <a:cs typeface="Trebuchet MS"/>
              </a:rPr>
              <a:t>that will </a:t>
            </a:r>
            <a:r>
              <a:rPr sz="3600" dirty="0">
                <a:latin typeface="Trebuchet MS"/>
                <a:cs typeface="Trebuchet MS"/>
              </a:rPr>
              <a:t>sum up </a:t>
            </a:r>
            <a:r>
              <a:rPr sz="3600" spc="-5" dirty="0">
                <a:latin typeface="Trebuchet MS"/>
                <a:cs typeface="Trebuchet MS"/>
              </a:rPr>
              <a:t>the main  </a:t>
            </a:r>
            <a:r>
              <a:rPr sz="3600" dirty="0">
                <a:latin typeface="Trebuchet MS"/>
                <a:cs typeface="Trebuchet MS"/>
              </a:rPr>
              <a:t>subject of the </a:t>
            </a:r>
            <a:r>
              <a:rPr sz="3600">
                <a:latin typeface="Trebuchet MS"/>
                <a:cs typeface="Trebuchet MS"/>
              </a:rPr>
              <a:t>passage</a:t>
            </a:r>
            <a:r>
              <a:rPr sz="3600" smtClean="0">
                <a:latin typeface="Trebuchet MS"/>
                <a:cs typeface="Trebuchet MS"/>
              </a:rPr>
              <a:t>.</a:t>
            </a:r>
            <a:endParaRPr sz="36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buFont typeface="Wingdings"/>
              <a:buChar char=""/>
              <a:tabLst>
                <a:tab pos="321310" algn="l"/>
              </a:tabLst>
            </a:pPr>
            <a:r>
              <a:rPr sz="3600" dirty="0">
                <a:latin typeface="Trebuchet MS"/>
                <a:cs typeface="Trebuchet MS"/>
              </a:rPr>
              <a:t>Find </a:t>
            </a:r>
            <a:r>
              <a:rPr sz="3600" spc="-5" dirty="0">
                <a:latin typeface="Trebuchet MS"/>
                <a:cs typeface="Trebuchet MS"/>
              </a:rPr>
              <a:t>the key</a:t>
            </a:r>
            <a:r>
              <a:rPr sz="3600" spc="-10" dirty="0">
                <a:latin typeface="Trebuchet MS"/>
                <a:cs typeface="Trebuchet MS"/>
              </a:rPr>
              <a:t> </a:t>
            </a:r>
            <a:r>
              <a:rPr sz="3600" spc="-5" dirty="0">
                <a:latin typeface="Trebuchet MS"/>
                <a:cs typeface="Trebuchet MS"/>
              </a:rPr>
              <a:t>sentences</a:t>
            </a:r>
            <a:endParaRPr sz="3600">
              <a:latin typeface="Trebuchet MS"/>
              <a:cs typeface="Trebuchet MS"/>
            </a:endParaRPr>
          </a:p>
        </p:txBody>
      </p:sp>
      <p:sp>
        <p:nvSpPr>
          <p:cNvPr id="16" name="Title 20"/>
          <p:cNvSpPr txBox="1">
            <a:spLocks/>
          </p:cNvSpPr>
          <p:nvPr/>
        </p:nvSpPr>
        <p:spPr>
          <a:xfrm>
            <a:off x="838200" y="304801"/>
            <a:ext cx="7772400" cy="990600"/>
          </a:xfrm>
          <a:prstGeom prst="rect">
            <a:avLst/>
          </a:prstGeom>
          <a:solidFill>
            <a:schemeClr val="tx1"/>
          </a:solidFill>
        </p:spPr>
        <p:txBody>
          <a:bodyPr>
            <a:normAutofit fontScale="92500"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6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OUTLINE</a:t>
            </a:r>
          </a:p>
        </p:txBody>
      </p:sp>
    </p:spTree>
  </p:cSld>
  <p:clrMapOvr>
    <a:masterClrMapping/>
  </p:clrMapOvr>
  <p:transition>
    <p:pull dir="u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/>
          <p:nvPr/>
        </p:nvSpPr>
        <p:spPr>
          <a:xfrm>
            <a:off x="501395" y="353568"/>
            <a:ext cx="5433060" cy="1143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 txBox="1"/>
          <p:nvPr/>
        </p:nvSpPr>
        <p:spPr>
          <a:xfrm>
            <a:off x="612140" y="2078863"/>
            <a:ext cx="7541260" cy="2783454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5"/>
              </a:spcBef>
              <a:buFont typeface="Wingdings"/>
              <a:buChar char=""/>
              <a:tabLst>
                <a:tab pos="321310" algn="l"/>
              </a:tabLst>
            </a:pPr>
            <a:r>
              <a:rPr sz="3600" spc="-40" dirty="0">
                <a:latin typeface="Trebuchet MS"/>
                <a:cs typeface="Trebuchet MS"/>
              </a:rPr>
              <a:t>Read </a:t>
            </a:r>
            <a:r>
              <a:rPr sz="3600" spc="-5" dirty="0">
                <a:latin typeface="Trebuchet MS"/>
                <a:cs typeface="Trebuchet MS"/>
              </a:rPr>
              <a:t>the passage attentively </a:t>
            </a:r>
            <a:r>
              <a:rPr sz="3600" spc="-10" dirty="0">
                <a:latin typeface="Trebuchet MS"/>
                <a:cs typeface="Trebuchet MS"/>
              </a:rPr>
              <a:t>and  </a:t>
            </a:r>
            <a:r>
              <a:rPr sz="3600" spc="-5" dirty="0">
                <a:latin typeface="Trebuchet MS"/>
                <a:cs typeface="Trebuchet MS"/>
              </a:rPr>
              <a:t>try to </a:t>
            </a:r>
            <a:r>
              <a:rPr sz="3600" dirty="0">
                <a:latin typeface="Trebuchet MS"/>
                <a:cs typeface="Trebuchet MS"/>
              </a:rPr>
              <a:t>understand </a:t>
            </a:r>
            <a:r>
              <a:rPr sz="3600" spc="-5" dirty="0">
                <a:latin typeface="Trebuchet MS"/>
                <a:cs typeface="Trebuchet MS"/>
              </a:rPr>
              <a:t>the main </a:t>
            </a:r>
            <a:r>
              <a:rPr sz="3600" dirty="0">
                <a:latin typeface="Trebuchet MS"/>
                <a:cs typeface="Trebuchet MS"/>
              </a:rPr>
              <a:t>theme of  </a:t>
            </a:r>
            <a:r>
              <a:rPr sz="3600" spc="-5" dirty="0">
                <a:latin typeface="Trebuchet MS"/>
                <a:cs typeface="Trebuchet MS"/>
              </a:rPr>
              <a:t>the</a:t>
            </a:r>
            <a:r>
              <a:rPr sz="3600" dirty="0">
                <a:latin typeface="Trebuchet MS"/>
                <a:cs typeface="Trebuchet MS"/>
              </a:rPr>
              <a:t> </a:t>
            </a:r>
            <a:r>
              <a:rPr sz="3600" spc="-5" dirty="0">
                <a:latin typeface="Trebuchet MS"/>
                <a:cs typeface="Trebuchet MS"/>
              </a:rPr>
              <a:t>passage.</a:t>
            </a:r>
            <a:endParaRPr sz="3600">
              <a:latin typeface="Trebuchet MS"/>
              <a:cs typeface="Trebuchet MS"/>
            </a:endParaRPr>
          </a:p>
          <a:p>
            <a:pPr marL="12700" marR="28575">
              <a:lnSpc>
                <a:spcPct val="100000"/>
              </a:lnSpc>
              <a:buFont typeface="Wingdings"/>
              <a:buChar char=""/>
              <a:tabLst>
                <a:tab pos="313690" algn="l"/>
              </a:tabLst>
            </a:pPr>
            <a:r>
              <a:rPr sz="3600" spc="-114" dirty="0">
                <a:latin typeface="Trebuchet MS"/>
                <a:cs typeface="Trebuchet MS"/>
              </a:rPr>
              <a:t>Try </a:t>
            </a:r>
            <a:r>
              <a:rPr sz="3600" spc="-5" dirty="0">
                <a:latin typeface="Trebuchet MS"/>
                <a:cs typeface="Trebuchet MS"/>
              </a:rPr>
              <a:t>to </a:t>
            </a:r>
            <a:r>
              <a:rPr sz="3600" dirty="0">
                <a:latin typeface="Trebuchet MS"/>
                <a:cs typeface="Trebuchet MS"/>
              </a:rPr>
              <a:t>get </a:t>
            </a:r>
            <a:r>
              <a:rPr sz="3600" spc="-5" dirty="0">
                <a:latin typeface="Trebuchet MS"/>
                <a:cs typeface="Trebuchet MS"/>
              </a:rPr>
              <a:t>the idea what the </a:t>
            </a:r>
            <a:r>
              <a:rPr sz="3600" dirty="0">
                <a:latin typeface="Trebuchet MS"/>
                <a:cs typeface="Trebuchet MS"/>
              </a:rPr>
              <a:t>writer  </a:t>
            </a:r>
            <a:r>
              <a:rPr sz="3600" spc="-5" dirty="0">
                <a:latin typeface="Trebuchet MS"/>
                <a:cs typeface="Trebuchet MS"/>
              </a:rPr>
              <a:t>trying to</a:t>
            </a:r>
            <a:r>
              <a:rPr sz="3600" spc="-10" dirty="0">
                <a:latin typeface="Trebuchet MS"/>
                <a:cs typeface="Trebuchet MS"/>
              </a:rPr>
              <a:t> </a:t>
            </a:r>
            <a:r>
              <a:rPr sz="3600" spc="-60" dirty="0">
                <a:latin typeface="Trebuchet MS"/>
                <a:cs typeface="Trebuchet MS"/>
              </a:rPr>
              <a:t>convey.</a:t>
            </a:r>
            <a:endParaRPr sz="3600">
              <a:latin typeface="Trebuchet MS"/>
              <a:cs typeface="Trebuchet MS"/>
            </a:endParaRPr>
          </a:p>
        </p:txBody>
      </p:sp>
      <p:sp>
        <p:nvSpPr>
          <p:cNvPr id="10" name="Title 20"/>
          <p:cNvSpPr txBox="1">
            <a:spLocks/>
          </p:cNvSpPr>
          <p:nvPr/>
        </p:nvSpPr>
        <p:spPr>
          <a:xfrm>
            <a:off x="533400" y="304800"/>
            <a:ext cx="7772400" cy="1470025"/>
          </a:xfrm>
          <a:prstGeom prst="rect">
            <a:avLst/>
          </a:prstGeom>
          <a:solidFill>
            <a:schemeClr val="tx1"/>
          </a:solidFill>
        </p:spPr>
        <p:txBody>
          <a:bodyPr>
            <a:normAutofit fontScale="77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6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UNDERSTANDING THE PARAGRAPH </a:t>
            </a:r>
          </a:p>
        </p:txBody>
      </p:sp>
    </p:spTree>
  </p:cSld>
  <p:clrMapOvr>
    <a:masterClrMapping/>
  </p:clrMapOvr>
  <p:transition>
    <p:cut thruBlk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GB" sz="5400" b="1" dirty="0" smtClean="0"/>
              <a:t>PRECIS</a:t>
            </a:r>
            <a:r>
              <a:rPr lang="en-GB" sz="3600" b="1" dirty="0" smtClean="0"/>
              <a:t> </a:t>
            </a:r>
            <a:r>
              <a:rPr lang="en-GB" sz="5400" b="1" dirty="0" smtClean="0"/>
              <a:t>WRITING</a:t>
            </a:r>
            <a:r>
              <a:rPr lang="en-GB" sz="3600" b="1" dirty="0" smtClean="0"/>
              <a:t/>
            </a:r>
            <a:br>
              <a:rPr lang="en-GB" sz="3600" b="1" dirty="0" smtClean="0"/>
            </a:br>
            <a:r>
              <a:rPr lang="en-GB" sz="3600" b="1" spc="-5" dirty="0" smtClean="0">
                <a:cs typeface="Calibri"/>
              </a:rPr>
              <a:t>By</a:t>
            </a:r>
            <a:br>
              <a:rPr lang="en-GB" sz="3600" b="1" spc="-5" dirty="0" smtClean="0">
                <a:cs typeface="Calibri"/>
              </a:rPr>
            </a:br>
            <a:r>
              <a:rPr lang="en-GB" sz="4800" b="1" spc="-5" dirty="0" smtClean="0">
                <a:cs typeface="Calibri"/>
              </a:rPr>
              <a:t>Tanveer Ahmed</a:t>
            </a:r>
            <a:br>
              <a:rPr lang="en-GB" sz="4800" b="1" spc="-5" dirty="0" smtClean="0">
                <a:cs typeface="Calibri"/>
              </a:rPr>
            </a:br>
            <a:r>
              <a:rPr lang="en-GB" sz="3600" b="1" spc="-5" dirty="0" smtClean="0">
                <a:cs typeface="Calibri"/>
              </a:rPr>
              <a:t>Visiting Lecturer</a:t>
            </a:r>
            <a:r>
              <a:rPr lang="en-GB" sz="4800" b="1" spc="-5" dirty="0" smtClean="0">
                <a:cs typeface="Calibri"/>
              </a:rPr>
              <a:t/>
            </a:r>
            <a:br>
              <a:rPr lang="en-GB" sz="4800" b="1" spc="-5" dirty="0" smtClean="0">
                <a:cs typeface="Calibri"/>
              </a:rPr>
            </a:br>
            <a:r>
              <a:rPr lang="en-GB" sz="3600" b="1" spc="-5" dirty="0" smtClean="0">
                <a:cs typeface="Calibri"/>
              </a:rPr>
              <a:t>The Islamia University of Bahawalpur</a:t>
            </a:r>
            <a:endParaRPr lang="en-GB" sz="3600" b="1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object 20"/>
          <p:cNvSpPr txBox="1"/>
          <p:nvPr/>
        </p:nvSpPr>
        <p:spPr>
          <a:xfrm>
            <a:off x="535940" y="1697177"/>
            <a:ext cx="7381875" cy="149034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5"/>
              </a:spcBef>
              <a:buSzPct val="96875"/>
              <a:buFont typeface="Wingdings"/>
              <a:buChar char=""/>
              <a:tabLst>
                <a:tab pos="200025" algn="l"/>
              </a:tabLst>
            </a:pPr>
            <a:r>
              <a:rPr sz="3200" dirty="0">
                <a:latin typeface="Trebuchet MS"/>
                <a:cs typeface="Trebuchet MS"/>
              </a:rPr>
              <a:t>Underline </a:t>
            </a:r>
            <a:r>
              <a:rPr sz="3200" spc="-5" dirty="0">
                <a:latin typeface="Trebuchet MS"/>
                <a:cs typeface="Trebuchet MS"/>
              </a:rPr>
              <a:t>is </a:t>
            </a:r>
            <a:r>
              <a:rPr sz="3200" dirty="0">
                <a:latin typeface="Trebuchet MS"/>
                <a:cs typeface="Trebuchet MS"/>
              </a:rPr>
              <a:t>“mark the </a:t>
            </a:r>
            <a:r>
              <a:rPr sz="3200" spc="-5" dirty="0">
                <a:latin typeface="Trebuchet MS"/>
                <a:cs typeface="Trebuchet MS"/>
              </a:rPr>
              <a:t>important ideas  and essential points </a:t>
            </a:r>
            <a:r>
              <a:rPr sz="3200" dirty="0">
                <a:latin typeface="Trebuchet MS"/>
                <a:cs typeface="Trebuchet MS"/>
              </a:rPr>
              <a:t>from </a:t>
            </a:r>
            <a:r>
              <a:rPr sz="3200" spc="-5" dirty="0">
                <a:latin typeface="Trebuchet MS"/>
                <a:cs typeface="Trebuchet MS"/>
              </a:rPr>
              <a:t>the original  text.”</a:t>
            </a:r>
            <a:endParaRPr sz="3200">
              <a:latin typeface="Trebuchet MS"/>
              <a:cs typeface="Trebuchet MS"/>
            </a:endParaRPr>
          </a:p>
        </p:txBody>
      </p:sp>
      <p:sp>
        <p:nvSpPr>
          <p:cNvPr id="21" name="object 21"/>
          <p:cNvSpPr/>
          <p:nvPr/>
        </p:nvSpPr>
        <p:spPr>
          <a:xfrm>
            <a:off x="1066800" y="3810000"/>
            <a:ext cx="6400800" cy="25908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Title 20"/>
          <p:cNvSpPr txBox="1">
            <a:spLocks/>
          </p:cNvSpPr>
          <p:nvPr/>
        </p:nvSpPr>
        <p:spPr>
          <a:xfrm>
            <a:off x="457200" y="304800"/>
            <a:ext cx="7772400" cy="1066800"/>
          </a:xfrm>
          <a:prstGeom prst="rect">
            <a:avLst/>
          </a:prstGeom>
          <a:solidFill>
            <a:schemeClr val="tx1"/>
          </a:solidFill>
        </p:spPr>
        <p:txBody>
          <a:bodyPr>
            <a:normAutofit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6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UNDER LINING</a:t>
            </a:r>
          </a:p>
        </p:txBody>
      </p:sp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ject 7"/>
          <p:cNvSpPr txBox="1"/>
          <p:nvPr/>
        </p:nvSpPr>
        <p:spPr>
          <a:xfrm>
            <a:off x="612140" y="1926463"/>
            <a:ext cx="7376159" cy="246507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5"/>
              </a:spcBef>
              <a:buFont typeface="Wingdings"/>
              <a:buChar char=""/>
              <a:tabLst>
                <a:tab pos="321310" algn="l"/>
              </a:tabLst>
            </a:pPr>
            <a:r>
              <a:rPr sz="3200" dirty="0">
                <a:latin typeface="Trebuchet MS"/>
                <a:cs typeface="Trebuchet MS"/>
              </a:rPr>
              <a:t>Omit </a:t>
            </a:r>
            <a:r>
              <a:rPr sz="3200" spc="-5" dirty="0">
                <a:latin typeface="Trebuchet MS"/>
                <a:cs typeface="Trebuchet MS"/>
              </a:rPr>
              <a:t>all the unnecessary information  </a:t>
            </a:r>
            <a:r>
              <a:rPr sz="3200" dirty="0">
                <a:latin typeface="Trebuchet MS"/>
                <a:cs typeface="Trebuchet MS"/>
              </a:rPr>
              <a:t>or long </a:t>
            </a:r>
            <a:r>
              <a:rPr sz="3200" spc="-5" dirty="0">
                <a:latin typeface="Trebuchet MS"/>
                <a:cs typeface="Trebuchet MS"/>
              </a:rPr>
              <a:t>phrases which could be </a:t>
            </a:r>
            <a:r>
              <a:rPr sz="3200" dirty="0">
                <a:latin typeface="Trebuchet MS"/>
                <a:cs typeface="Trebuchet MS"/>
              </a:rPr>
              <a:t>replaced  by one</a:t>
            </a:r>
            <a:r>
              <a:rPr sz="3200" spc="-15" dirty="0">
                <a:latin typeface="Trebuchet MS"/>
                <a:cs typeface="Trebuchet MS"/>
              </a:rPr>
              <a:t> </a:t>
            </a:r>
            <a:r>
              <a:rPr sz="3200" spc="-5" dirty="0">
                <a:latin typeface="Trebuchet MS"/>
                <a:cs typeface="Trebuchet MS"/>
              </a:rPr>
              <a:t>word.</a:t>
            </a:r>
            <a:endParaRPr sz="3200">
              <a:latin typeface="Trebuchet MS"/>
              <a:cs typeface="Trebuchet MS"/>
            </a:endParaRPr>
          </a:p>
          <a:p>
            <a:pPr marL="12700" marR="50165">
              <a:lnSpc>
                <a:spcPct val="100000"/>
              </a:lnSpc>
              <a:buFont typeface="Wingdings"/>
              <a:buChar char=""/>
              <a:tabLst>
                <a:tab pos="298450" algn="l"/>
              </a:tabLst>
            </a:pPr>
            <a:r>
              <a:rPr sz="3200" dirty="0">
                <a:latin typeface="Trebuchet MS"/>
                <a:cs typeface="Trebuchet MS"/>
              </a:rPr>
              <a:t>All the objectives </a:t>
            </a:r>
            <a:r>
              <a:rPr sz="3200" spc="-5" dirty="0">
                <a:latin typeface="Trebuchet MS"/>
                <a:cs typeface="Trebuchet MS"/>
              </a:rPr>
              <a:t>and adverbs can be  </a:t>
            </a:r>
            <a:r>
              <a:rPr sz="3200" dirty="0">
                <a:latin typeface="Trebuchet MS"/>
                <a:cs typeface="Trebuchet MS"/>
              </a:rPr>
              <a:t>omitted </a:t>
            </a:r>
            <a:r>
              <a:rPr sz="3200" spc="-5" dirty="0">
                <a:latin typeface="Trebuchet MS"/>
                <a:cs typeface="Trebuchet MS"/>
              </a:rPr>
              <a:t>in </a:t>
            </a:r>
            <a:r>
              <a:rPr sz="3200" dirty="0">
                <a:latin typeface="Trebuchet MS"/>
                <a:cs typeface="Trebuchet MS"/>
              </a:rPr>
              <a:t>order </a:t>
            </a:r>
            <a:r>
              <a:rPr sz="3200" spc="-5" dirty="0">
                <a:latin typeface="Trebuchet MS"/>
                <a:cs typeface="Trebuchet MS"/>
              </a:rPr>
              <a:t>to make </a:t>
            </a:r>
            <a:r>
              <a:rPr sz="3200" dirty="0">
                <a:latin typeface="Trebuchet MS"/>
                <a:cs typeface="Trebuchet MS"/>
              </a:rPr>
              <a:t>a good</a:t>
            </a:r>
            <a:r>
              <a:rPr sz="3200" spc="0" dirty="0">
                <a:latin typeface="Trebuchet MS"/>
                <a:cs typeface="Trebuchet MS"/>
              </a:rPr>
              <a:t> </a:t>
            </a:r>
            <a:r>
              <a:rPr sz="3200" spc="-5" dirty="0">
                <a:latin typeface="Trebuchet MS"/>
                <a:cs typeface="Trebuchet MS"/>
              </a:rPr>
              <a:t>precis.</a:t>
            </a:r>
            <a:endParaRPr sz="3200">
              <a:latin typeface="Trebuchet MS"/>
              <a:cs typeface="Trebuchet MS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1752600" y="4724400"/>
            <a:ext cx="5181600" cy="1905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Title 20"/>
          <p:cNvSpPr txBox="1">
            <a:spLocks/>
          </p:cNvSpPr>
          <p:nvPr/>
        </p:nvSpPr>
        <p:spPr>
          <a:xfrm>
            <a:off x="381000" y="304800"/>
            <a:ext cx="7772400" cy="1066800"/>
          </a:xfrm>
          <a:prstGeom prst="rect">
            <a:avLst/>
          </a:prstGeom>
          <a:solidFill>
            <a:schemeClr val="tx1"/>
          </a:solidFill>
        </p:spPr>
        <p:txBody>
          <a:bodyPr>
            <a:normAutofit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6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OMISSION</a:t>
            </a: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object 19"/>
          <p:cNvSpPr/>
          <p:nvPr/>
        </p:nvSpPr>
        <p:spPr>
          <a:xfrm>
            <a:off x="2526792" y="4431791"/>
            <a:ext cx="4069079" cy="216408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2590800" y="4495800"/>
            <a:ext cx="3886200" cy="198120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2571750" y="4476750"/>
            <a:ext cx="3924300" cy="2019300"/>
          </a:xfrm>
          <a:custGeom>
            <a:avLst/>
            <a:gdLst/>
            <a:ahLst/>
            <a:cxnLst/>
            <a:rect l="l" t="t" r="r" b="b"/>
            <a:pathLst>
              <a:path w="3924300" h="2019300">
                <a:moveTo>
                  <a:pt x="0" y="2019300"/>
                </a:moveTo>
                <a:lnTo>
                  <a:pt x="3924300" y="2019300"/>
                </a:lnTo>
                <a:lnTo>
                  <a:pt x="3924300" y="0"/>
                </a:lnTo>
                <a:lnTo>
                  <a:pt x="0" y="0"/>
                </a:lnTo>
                <a:lnTo>
                  <a:pt x="0" y="2019300"/>
                </a:lnTo>
                <a:close/>
              </a:path>
            </a:pathLst>
          </a:custGeom>
          <a:ln w="381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3352800" y="4724400"/>
            <a:ext cx="2514600" cy="152400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 txBox="1"/>
          <p:nvPr/>
        </p:nvSpPr>
        <p:spPr>
          <a:xfrm>
            <a:off x="612140" y="2231263"/>
            <a:ext cx="6783070" cy="1977389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5"/>
              </a:spcBef>
              <a:buFont typeface="Wingdings"/>
              <a:buChar char=""/>
              <a:tabLst>
                <a:tab pos="321310" algn="l"/>
              </a:tabLst>
            </a:pPr>
            <a:r>
              <a:rPr sz="3200" spc="-5" dirty="0">
                <a:latin typeface="Trebuchet MS"/>
                <a:cs typeface="Trebuchet MS"/>
              </a:rPr>
              <a:t>While writing </a:t>
            </a:r>
            <a:r>
              <a:rPr sz="3200" dirty="0">
                <a:latin typeface="Trebuchet MS"/>
                <a:cs typeface="Trebuchet MS"/>
              </a:rPr>
              <a:t>a </a:t>
            </a:r>
            <a:r>
              <a:rPr sz="3200" spc="-5" dirty="0">
                <a:latin typeface="Trebuchet MS"/>
                <a:cs typeface="Trebuchet MS"/>
              </a:rPr>
              <a:t>precis </a:t>
            </a:r>
            <a:r>
              <a:rPr sz="3200" dirty="0">
                <a:latin typeface="Trebuchet MS"/>
                <a:cs typeface="Trebuchet MS"/>
              </a:rPr>
              <a:t>the </a:t>
            </a:r>
            <a:r>
              <a:rPr sz="3200" spc="-5" dirty="0">
                <a:latin typeface="Trebuchet MS"/>
                <a:cs typeface="Trebuchet MS"/>
              </a:rPr>
              <a:t>writer  </a:t>
            </a:r>
            <a:r>
              <a:rPr sz="3200" dirty="0">
                <a:latin typeface="Trebuchet MS"/>
                <a:cs typeface="Trebuchet MS"/>
              </a:rPr>
              <a:t>should </a:t>
            </a:r>
            <a:r>
              <a:rPr sz="3200" spc="-5" dirty="0">
                <a:latin typeface="Trebuchet MS"/>
                <a:cs typeface="Trebuchet MS"/>
              </a:rPr>
              <a:t>not </a:t>
            </a:r>
            <a:r>
              <a:rPr sz="3200" dirty="0">
                <a:latin typeface="Trebuchet MS"/>
                <a:cs typeface="Trebuchet MS"/>
              </a:rPr>
              <a:t>omit </a:t>
            </a:r>
            <a:r>
              <a:rPr sz="3200" spc="-5" dirty="0">
                <a:latin typeface="Trebuchet MS"/>
                <a:cs typeface="Trebuchet MS"/>
              </a:rPr>
              <a:t>the important points  and ideas which are </a:t>
            </a:r>
            <a:r>
              <a:rPr sz="3200" dirty="0">
                <a:latin typeface="Trebuchet MS"/>
                <a:cs typeface="Trebuchet MS"/>
              </a:rPr>
              <a:t>essential to </a:t>
            </a:r>
            <a:r>
              <a:rPr sz="3200" spc="-5" dirty="0">
                <a:latin typeface="Trebuchet MS"/>
                <a:cs typeface="Trebuchet MS"/>
              </a:rPr>
              <a:t>be  </a:t>
            </a:r>
            <a:r>
              <a:rPr sz="3200" dirty="0">
                <a:latin typeface="Trebuchet MS"/>
                <a:cs typeface="Trebuchet MS"/>
              </a:rPr>
              <a:t>described.</a:t>
            </a:r>
            <a:endParaRPr sz="3200">
              <a:latin typeface="Trebuchet MS"/>
              <a:cs typeface="Trebuchet MS"/>
            </a:endParaRPr>
          </a:p>
        </p:txBody>
      </p:sp>
      <p:sp>
        <p:nvSpPr>
          <p:cNvPr id="24" name="Title 20"/>
          <p:cNvSpPr txBox="1">
            <a:spLocks/>
          </p:cNvSpPr>
          <p:nvPr/>
        </p:nvSpPr>
        <p:spPr>
          <a:xfrm>
            <a:off x="533400" y="304801"/>
            <a:ext cx="7772400" cy="990600"/>
          </a:xfrm>
          <a:prstGeom prst="rect">
            <a:avLst/>
          </a:prstGeom>
          <a:solidFill>
            <a:schemeClr val="tx1"/>
          </a:solidFill>
        </p:spPr>
        <p:txBody>
          <a:bodyPr>
            <a:normAutofit fontScale="92500"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6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DON’T OMIT</a:t>
            </a:r>
          </a:p>
        </p:txBody>
      </p:sp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bject 6"/>
          <p:cNvSpPr/>
          <p:nvPr/>
        </p:nvSpPr>
        <p:spPr>
          <a:xfrm>
            <a:off x="2618232" y="647065"/>
            <a:ext cx="2474595" cy="507365"/>
          </a:xfrm>
          <a:custGeom>
            <a:avLst/>
            <a:gdLst/>
            <a:ahLst/>
            <a:cxnLst/>
            <a:rect l="l" t="t" r="r" b="b"/>
            <a:pathLst>
              <a:path w="2474595" h="507365">
                <a:moveTo>
                  <a:pt x="2193163" y="8382"/>
                </a:moveTo>
                <a:lnTo>
                  <a:pt x="2106168" y="8382"/>
                </a:lnTo>
                <a:lnTo>
                  <a:pt x="2106168" y="498983"/>
                </a:lnTo>
                <a:lnTo>
                  <a:pt x="2193163" y="498983"/>
                </a:lnTo>
                <a:lnTo>
                  <a:pt x="2193163" y="278002"/>
                </a:lnTo>
                <a:lnTo>
                  <a:pt x="2474468" y="278002"/>
                </a:lnTo>
                <a:lnTo>
                  <a:pt x="2474468" y="200660"/>
                </a:lnTo>
                <a:lnTo>
                  <a:pt x="2193163" y="200660"/>
                </a:lnTo>
                <a:lnTo>
                  <a:pt x="2193163" y="8382"/>
                </a:lnTo>
                <a:close/>
              </a:path>
              <a:path w="2474595" h="507365">
                <a:moveTo>
                  <a:pt x="2474468" y="278002"/>
                </a:moveTo>
                <a:lnTo>
                  <a:pt x="2388362" y="278002"/>
                </a:lnTo>
                <a:lnTo>
                  <a:pt x="2388362" y="498983"/>
                </a:lnTo>
                <a:lnTo>
                  <a:pt x="2474468" y="498983"/>
                </a:lnTo>
                <a:lnTo>
                  <a:pt x="2474468" y="278002"/>
                </a:lnTo>
                <a:close/>
              </a:path>
              <a:path w="2474595" h="507365">
                <a:moveTo>
                  <a:pt x="2474468" y="8382"/>
                </a:moveTo>
                <a:lnTo>
                  <a:pt x="2388362" y="8382"/>
                </a:lnTo>
                <a:lnTo>
                  <a:pt x="2388362" y="200660"/>
                </a:lnTo>
                <a:lnTo>
                  <a:pt x="2474468" y="200660"/>
                </a:lnTo>
                <a:lnTo>
                  <a:pt x="2474468" y="8382"/>
                </a:lnTo>
                <a:close/>
              </a:path>
              <a:path w="2474595" h="507365">
                <a:moveTo>
                  <a:pt x="1886584" y="85725"/>
                </a:moveTo>
                <a:lnTo>
                  <a:pt x="1799463" y="85725"/>
                </a:lnTo>
                <a:lnTo>
                  <a:pt x="1799463" y="498983"/>
                </a:lnTo>
                <a:lnTo>
                  <a:pt x="1886584" y="498983"/>
                </a:lnTo>
                <a:lnTo>
                  <a:pt x="1886584" y="85725"/>
                </a:lnTo>
                <a:close/>
              </a:path>
              <a:path w="2474595" h="507365">
                <a:moveTo>
                  <a:pt x="2049653" y="8382"/>
                </a:moveTo>
                <a:lnTo>
                  <a:pt x="1643507" y="8382"/>
                </a:lnTo>
                <a:lnTo>
                  <a:pt x="1643507" y="85725"/>
                </a:lnTo>
                <a:lnTo>
                  <a:pt x="2049653" y="85725"/>
                </a:lnTo>
                <a:lnTo>
                  <a:pt x="2049653" y="8382"/>
                </a:lnTo>
                <a:close/>
              </a:path>
              <a:path w="2474595" h="507365">
                <a:moveTo>
                  <a:pt x="957666" y="195199"/>
                </a:moveTo>
                <a:lnTo>
                  <a:pt x="853313" y="195199"/>
                </a:lnTo>
                <a:lnTo>
                  <a:pt x="1091310" y="505713"/>
                </a:lnTo>
                <a:lnTo>
                  <a:pt x="1126870" y="505713"/>
                </a:lnTo>
                <a:lnTo>
                  <a:pt x="1126870" y="304419"/>
                </a:lnTo>
                <a:lnTo>
                  <a:pt x="1043178" y="304419"/>
                </a:lnTo>
                <a:lnTo>
                  <a:pt x="957666" y="195199"/>
                </a:lnTo>
                <a:close/>
              </a:path>
              <a:path w="2474595" h="507365">
                <a:moveTo>
                  <a:pt x="811403" y="8382"/>
                </a:moveTo>
                <a:lnTo>
                  <a:pt x="769619" y="8382"/>
                </a:lnTo>
                <a:lnTo>
                  <a:pt x="769619" y="499363"/>
                </a:lnTo>
                <a:lnTo>
                  <a:pt x="853313" y="499363"/>
                </a:lnTo>
                <a:lnTo>
                  <a:pt x="853313" y="195199"/>
                </a:lnTo>
                <a:lnTo>
                  <a:pt x="957666" y="195199"/>
                </a:lnTo>
                <a:lnTo>
                  <a:pt x="811403" y="8382"/>
                </a:lnTo>
                <a:close/>
              </a:path>
              <a:path w="2474595" h="507365">
                <a:moveTo>
                  <a:pt x="1126870" y="8382"/>
                </a:moveTo>
                <a:lnTo>
                  <a:pt x="1043178" y="8382"/>
                </a:lnTo>
                <a:lnTo>
                  <a:pt x="1043178" y="304419"/>
                </a:lnTo>
                <a:lnTo>
                  <a:pt x="1126870" y="304419"/>
                </a:lnTo>
                <a:lnTo>
                  <a:pt x="1126870" y="8382"/>
                </a:lnTo>
                <a:close/>
              </a:path>
              <a:path w="2474595" h="507365">
                <a:moveTo>
                  <a:pt x="692531" y="8382"/>
                </a:moveTo>
                <a:lnTo>
                  <a:pt x="379475" y="8382"/>
                </a:lnTo>
                <a:lnTo>
                  <a:pt x="379475" y="498983"/>
                </a:lnTo>
                <a:lnTo>
                  <a:pt x="688847" y="498983"/>
                </a:lnTo>
                <a:lnTo>
                  <a:pt x="688847" y="421639"/>
                </a:lnTo>
                <a:lnTo>
                  <a:pt x="466470" y="421639"/>
                </a:lnTo>
                <a:lnTo>
                  <a:pt x="466470" y="274574"/>
                </a:lnTo>
                <a:lnTo>
                  <a:pt x="628523" y="274574"/>
                </a:lnTo>
                <a:lnTo>
                  <a:pt x="628523" y="200660"/>
                </a:lnTo>
                <a:lnTo>
                  <a:pt x="466470" y="200660"/>
                </a:lnTo>
                <a:lnTo>
                  <a:pt x="466470" y="85725"/>
                </a:lnTo>
                <a:lnTo>
                  <a:pt x="692531" y="85725"/>
                </a:lnTo>
                <a:lnTo>
                  <a:pt x="692531" y="8382"/>
                </a:lnTo>
                <a:close/>
              </a:path>
              <a:path w="2474595" h="507365">
                <a:moveTo>
                  <a:pt x="86994" y="8382"/>
                </a:moveTo>
                <a:lnTo>
                  <a:pt x="0" y="8382"/>
                </a:lnTo>
                <a:lnTo>
                  <a:pt x="0" y="498983"/>
                </a:lnTo>
                <a:lnTo>
                  <a:pt x="308737" y="498983"/>
                </a:lnTo>
                <a:lnTo>
                  <a:pt x="308737" y="421639"/>
                </a:lnTo>
                <a:lnTo>
                  <a:pt x="86994" y="421639"/>
                </a:lnTo>
                <a:lnTo>
                  <a:pt x="86994" y="8382"/>
                </a:lnTo>
                <a:close/>
              </a:path>
              <a:path w="2474595" h="507365">
                <a:moveTo>
                  <a:pt x="1451737" y="0"/>
                </a:moveTo>
                <a:lnTo>
                  <a:pt x="1397758" y="4448"/>
                </a:lnTo>
                <a:lnTo>
                  <a:pt x="1349565" y="17780"/>
                </a:lnTo>
                <a:lnTo>
                  <a:pt x="1307183" y="39969"/>
                </a:lnTo>
                <a:lnTo>
                  <a:pt x="1270634" y="70993"/>
                </a:lnTo>
                <a:lnTo>
                  <a:pt x="1241204" y="109166"/>
                </a:lnTo>
                <a:lnTo>
                  <a:pt x="1220168" y="152638"/>
                </a:lnTo>
                <a:lnTo>
                  <a:pt x="1207537" y="201420"/>
                </a:lnTo>
                <a:lnTo>
                  <a:pt x="1203325" y="255524"/>
                </a:lnTo>
                <a:lnTo>
                  <a:pt x="1207182" y="309508"/>
                </a:lnTo>
                <a:lnTo>
                  <a:pt x="1218755" y="357933"/>
                </a:lnTo>
                <a:lnTo>
                  <a:pt x="1238043" y="400810"/>
                </a:lnTo>
                <a:lnTo>
                  <a:pt x="1265046" y="438150"/>
                </a:lnTo>
                <a:lnTo>
                  <a:pt x="1298717" y="468413"/>
                </a:lnTo>
                <a:lnTo>
                  <a:pt x="1337818" y="490045"/>
                </a:lnTo>
                <a:lnTo>
                  <a:pt x="1382347" y="503033"/>
                </a:lnTo>
                <a:lnTo>
                  <a:pt x="1432306" y="507364"/>
                </a:lnTo>
                <a:lnTo>
                  <a:pt x="1456638" y="506481"/>
                </a:lnTo>
                <a:lnTo>
                  <a:pt x="1505493" y="499381"/>
                </a:lnTo>
                <a:lnTo>
                  <a:pt x="1553404" y="485304"/>
                </a:lnTo>
                <a:lnTo>
                  <a:pt x="1593512" y="465441"/>
                </a:lnTo>
                <a:lnTo>
                  <a:pt x="1610233" y="453389"/>
                </a:lnTo>
                <a:lnTo>
                  <a:pt x="1610233" y="430022"/>
                </a:lnTo>
                <a:lnTo>
                  <a:pt x="1446403" y="430022"/>
                </a:lnTo>
                <a:lnTo>
                  <a:pt x="1412922" y="427093"/>
                </a:lnTo>
                <a:lnTo>
                  <a:pt x="1357106" y="403661"/>
                </a:lnTo>
                <a:lnTo>
                  <a:pt x="1316841" y="357753"/>
                </a:lnTo>
                <a:lnTo>
                  <a:pt x="1296318" y="295130"/>
                </a:lnTo>
                <a:lnTo>
                  <a:pt x="1293748" y="257937"/>
                </a:lnTo>
                <a:lnTo>
                  <a:pt x="1296366" y="218789"/>
                </a:lnTo>
                <a:lnTo>
                  <a:pt x="1317269" y="153066"/>
                </a:lnTo>
                <a:lnTo>
                  <a:pt x="1358392" y="104989"/>
                </a:lnTo>
                <a:lnTo>
                  <a:pt x="1415542" y="80414"/>
                </a:lnTo>
                <a:lnTo>
                  <a:pt x="1449832" y="77343"/>
                </a:lnTo>
                <a:lnTo>
                  <a:pt x="1573875" y="77343"/>
                </a:lnTo>
                <a:lnTo>
                  <a:pt x="1589023" y="48260"/>
                </a:lnTo>
                <a:lnTo>
                  <a:pt x="1559232" y="27164"/>
                </a:lnTo>
                <a:lnTo>
                  <a:pt x="1526428" y="12080"/>
                </a:lnTo>
                <a:lnTo>
                  <a:pt x="1490600" y="3022"/>
                </a:lnTo>
                <a:lnTo>
                  <a:pt x="1451737" y="0"/>
                </a:lnTo>
                <a:close/>
              </a:path>
              <a:path w="2474595" h="507365">
                <a:moveTo>
                  <a:pt x="1610233" y="233807"/>
                </a:moveTo>
                <a:lnTo>
                  <a:pt x="1455166" y="233807"/>
                </a:lnTo>
                <a:lnTo>
                  <a:pt x="1455166" y="308101"/>
                </a:lnTo>
                <a:lnTo>
                  <a:pt x="1523110" y="308101"/>
                </a:lnTo>
                <a:lnTo>
                  <a:pt x="1523110" y="404495"/>
                </a:lnTo>
                <a:lnTo>
                  <a:pt x="1507035" y="415663"/>
                </a:lnTo>
                <a:lnTo>
                  <a:pt x="1488900" y="423640"/>
                </a:lnTo>
                <a:lnTo>
                  <a:pt x="1468693" y="428426"/>
                </a:lnTo>
                <a:lnTo>
                  <a:pt x="1446403" y="430022"/>
                </a:lnTo>
                <a:lnTo>
                  <a:pt x="1610233" y="430022"/>
                </a:lnTo>
                <a:lnTo>
                  <a:pt x="1610233" y="233807"/>
                </a:lnTo>
                <a:close/>
              </a:path>
              <a:path w="2474595" h="507365">
                <a:moveTo>
                  <a:pt x="1573875" y="77343"/>
                </a:moveTo>
                <a:lnTo>
                  <a:pt x="1449832" y="77343"/>
                </a:lnTo>
                <a:lnTo>
                  <a:pt x="1461928" y="78198"/>
                </a:lnTo>
                <a:lnTo>
                  <a:pt x="1475168" y="80756"/>
                </a:lnTo>
                <a:lnTo>
                  <a:pt x="1520053" y="97716"/>
                </a:lnTo>
                <a:lnTo>
                  <a:pt x="1552575" y="118237"/>
                </a:lnTo>
                <a:lnTo>
                  <a:pt x="1573875" y="77343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 txBox="1"/>
          <p:nvPr/>
        </p:nvSpPr>
        <p:spPr>
          <a:xfrm>
            <a:off x="383540" y="1774063"/>
            <a:ext cx="5636260" cy="296812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5"/>
              </a:spcBef>
              <a:buFont typeface="Wingdings"/>
              <a:buChar char=""/>
              <a:tabLst>
                <a:tab pos="320675" algn="l"/>
                <a:tab pos="1160145" algn="l"/>
              </a:tabLst>
            </a:pPr>
            <a:r>
              <a:rPr sz="3200" spc="-25" dirty="0">
                <a:latin typeface="Trebuchet MS"/>
                <a:cs typeface="Trebuchet MS"/>
              </a:rPr>
              <a:t>Keep </a:t>
            </a:r>
            <a:r>
              <a:rPr sz="3200" spc="-5" dirty="0">
                <a:latin typeface="Trebuchet MS"/>
                <a:cs typeface="Trebuchet MS"/>
              </a:rPr>
              <a:t>the </a:t>
            </a:r>
            <a:r>
              <a:rPr sz="3200" dirty="0">
                <a:latin typeface="Trebuchet MS"/>
                <a:cs typeface="Trebuchet MS"/>
              </a:rPr>
              <a:t>fact </a:t>
            </a:r>
            <a:r>
              <a:rPr sz="3200" spc="-5" dirty="0">
                <a:latin typeface="Trebuchet MS"/>
                <a:cs typeface="Trebuchet MS"/>
              </a:rPr>
              <a:t>in </a:t>
            </a:r>
            <a:r>
              <a:rPr sz="3200" dirty="0">
                <a:latin typeface="Trebuchet MS"/>
                <a:cs typeface="Trebuchet MS"/>
              </a:rPr>
              <a:t>your  </a:t>
            </a:r>
            <a:r>
              <a:rPr sz="3200" spc="-5" dirty="0">
                <a:latin typeface="Trebuchet MS"/>
                <a:cs typeface="Trebuchet MS"/>
              </a:rPr>
              <a:t>mind	that the </a:t>
            </a:r>
            <a:r>
              <a:rPr sz="3200" dirty="0">
                <a:latin typeface="Trebuchet MS"/>
                <a:cs typeface="Trebuchet MS"/>
              </a:rPr>
              <a:t>length  of </a:t>
            </a:r>
            <a:r>
              <a:rPr sz="3200" spc="-5" dirty="0">
                <a:latin typeface="Trebuchet MS"/>
                <a:cs typeface="Trebuchet MS"/>
              </a:rPr>
              <a:t>the precis be </a:t>
            </a:r>
            <a:r>
              <a:rPr sz="3200" dirty="0">
                <a:latin typeface="Trebuchet MS"/>
                <a:cs typeface="Trebuchet MS"/>
              </a:rPr>
              <a:t>one  </a:t>
            </a:r>
            <a:r>
              <a:rPr sz="3200" spc="-5" dirty="0">
                <a:latin typeface="Trebuchet MS"/>
                <a:cs typeface="Trebuchet MS"/>
              </a:rPr>
              <a:t>third </a:t>
            </a:r>
            <a:r>
              <a:rPr sz="3200" dirty="0">
                <a:latin typeface="Trebuchet MS"/>
                <a:cs typeface="Trebuchet MS"/>
              </a:rPr>
              <a:t>of </a:t>
            </a:r>
            <a:r>
              <a:rPr sz="3200" spc="-5" dirty="0">
                <a:latin typeface="Trebuchet MS"/>
                <a:cs typeface="Trebuchet MS"/>
              </a:rPr>
              <a:t>the original  passage.</a:t>
            </a:r>
            <a:endParaRPr sz="3200">
              <a:latin typeface="Trebuchet MS"/>
              <a:cs typeface="Trebuchet MS"/>
            </a:endParaRPr>
          </a:p>
          <a:p>
            <a:pPr marL="12700" marR="290195">
              <a:lnSpc>
                <a:spcPct val="100000"/>
              </a:lnSpc>
              <a:buFont typeface="Wingdings"/>
              <a:buChar char=""/>
              <a:tabLst>
                <a:tab pos="320675" algn="l"/>
              </a:tabLst>
            </a:pPr>
            <a:r>
              <a:rPr sz="3200" spc="-5" dirty="0">
                <a:latin typeface="Trebuchet MS"/>
                <a:cs typeface="Trebuchet MS"/>
              </a:rPr>
              <a:t>Count the words if  you </a:t>
            </a:r>
            <a:r>
              <a:rPr sz="3200" dirty="0">
                <a:latin typeface="Trebuchet MS"/>
                <a:cs typeface="Trebuchet MS"/>
              </a:rPr>
              <a:t>find </a:t>
            </a:r>
            <a:r>
              <a:rPr sz="3200" spc="-5" dirty="0">
                <a:latin typeface="Trebuchet MS"/>
                <a:cs typeface="Trebuchet MS"/>
              </a:rPr>
              <a:t>that it is too  </a:t>
            </a:r>
            <a:r>
              <a:rPr sz="3200" dirty="0">
                <a:latin typeface="Trebuchet MS"/>
                <a:cs typeface="Trebuchet MS"/>
              </a:rPr>
              <a:t>long.</a:t>
            </a:r>
            <a:endParaRPr sz="3200">
              <a:latin typeface="Trebuchet MS"/>
              <a:cs typeface="Trebuchet MS"/>
            </a:endParaRPr>
          </a:p>
        </p:txBody>
      </p:sp>
      <p:sp>
        <p:nvSpPr>
          <p:cNvPr id="14" name="object 14"/>
          <p:cNvSpPr/>
          <p:nvPr/>
        </p:nvSpPr>
        <p:spPr>
          <a:xfrm>
            <a:off x="5867400" y="1828800"/>
            <a:ext cx="3048000" cy="32766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Title 20"/>
          <p:cNvSpPr txBox="1">
            <a:spLocks/>
          </p:cNvSpPr>
          <p:nvPr/>
        </p:nvSpPr>
        <p:spPr>
          <a:xfrm>
            <a:off x="457200" y="228600"/>
            <a:ext cx="7772400" cy="1066800"/>
          </a:xfrm>
          <a:prstGeom prst="rect">
            <a:avLst/>
          </a:prstGeom>
          <a:solidFill>
            <a:schemeClr val="tx1"/>
          </a:solidFill>
        </p:spPr>
        <p:txBody>
          <a:bodyPr>
            <a:normAutofit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6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LENGTH</a:t>
            </a:r>
            <a:r>
              <a:rPr kumimoji="0" lang="en-GB" sz="6600" b="1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endParaRPr kumimoji="0" lang="en-GB" sz="6600" b="1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>
    <p:split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xfrm>
            <a:off x="612140" y="2383663"/>
            <a:ext cx="7769860" cy="2475678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5"/>
              </a:spcBef>
            </a:pPr>
            <a:r>
              <a:rPr sz="4000" spc="-25" dirty="0"/>
              <a:t>Precis </a:t>
            </a:r>
            <a:r>
              <a:rPr sz="4000" dirty="0"/>
              <a:t>should </a:t>
            </a:r>
            <a:r>
              <a:rPr sz="4000" spc="-5" dirty="0"/>
              <a:t>be </a:t>
            </a:r>
            <a:r>
              <a:rPr sz="4000" dirty="0"/>
              <a:t>written </a:t>
            </a:r>
            <a:r>
              <a:rPr sz="4000" spc="-5" dirty="0"/>
              <a:t>in indirect  </a:t>
            </a:r>
            <a:r>
              <a:rPr sz="4000" dirty="0"/>
              <a:t>speech. </a:t>
            </a:r>
            <a:r>
              <a:rPr sz="4000" spc="-5" dirty="0"/>
              <a:t>If </a:t>
            </a:r>
            <a:r>
              <a:rPr sz="4000" dirty="0"/>
              <a:t>there </a:t>
            </a:r>
            <a:r>
              <a:rPr sz="4000" spc="-5" dirty="0"/>
              <a:t>is direct </a:t>
            </a:r>
            <a:r>
              <a:rPr sz="4000" dirty="0"/>
              <a:t>speech </a:t>
            </a:r>
            <a:r>
              <a:rPr sz="4000" spc="-5" dirty="0"/>
              <a:t>in  the passage </a:t>
            </a:r>
            <a:r>
              <a:rPr sz="4000" dirty="0"/>
              <a:t>, </a:t>
            </a:r>
            <a:r>
              <a:rPr sz="4000" spc="-5" dirty="0"/>
              <a:t>it </a:t>
            </a:r>
            <a:r>
              <a:rPr sz="4000" dirty="0"/>
              <a:t>should </a:t>
            </a:r>
            <a:r>
              <a:rPr sz="4000" spc="-5" dirty="0"/>
              <a:t>be into change  in indirect</a:t>
            </a:r>
            <a:r>
              <a:rPr sz="4000" dirty="0"/>
              <a:t> speech.</a:t>
            </a:r>
            <a:endParaRPr sz="4000"/>
          </a:p>
        </p:txBody>
      </p:sp>
      <p:sp>
        <p:nvSpPr>
          <p:cNvPr id="7" name="Title 20"/>
          <p:cNvSpPr txBox="1">
            <a:spLocks/>
          </p:cNvSpPr>
          <p:nvPr/>
        </p:nvSpPr>
        <p:spPr>
          <a:xfrm>
            <a:off x="685800" y="304800"/>
            <a:ext cx="7772400" cy="1066800"/>
          </a:xfrm>
          <a:prstGeom prst="rect">
            <a:avLst/>
          </a:prstGeom>
          <a:solidFill>
            <a:schemeClr val="tx1"/>
          </a:solidFill>
        </p:spPr>
        <p:txBody>
          <a:bodyPr vert="horz" lIns="91440" tIns="45720" rIns="91440" bIns="45720" rtlCol="0" anchor="ctr">
            <a:normAutofit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6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INDIRECT SPEECH</a:t>
            </a:r>
          </a:p>
        </p:txBody>
      </p:sp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xfrm>
            <a:off x="612140" y="2459863"/>
            <a:ext cx="7769860" cy="1675459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5"/>
              </a:spcBef>
            </a:pPr>
            <a:r>
              <a:rPr sz="3600" b="1" dirty="0"/>
              <a:t>A precis should </a:t>
            </a:r>
            <a:r>
              <a:rPr sz="3600" b="1" spc="-5" dirty="0"/>
              <a:t>be </a:t>
            </a:r>
            <a:r>
              <a:rPr sz="3600" b="1" dirty="0"/>
              <a:t>written </a:t>
            </a:r>
            <a:r>
              <a:rPr sz="3600" b="1" spc="-5" dirty="0"/>
              <a:t>in your </a:t>
            </a:r>
            <a:r>
              <a:rPr sz="3600" b="1" dirty="0"/>
              <a:t>own  </a:t>
            </a:r>
            <a:r>
              <a:rPr sz="3600" b="1" spc="-5" dirty="0"/>
              <a:t>words </a:t>
            </a:r>
            <a:r>
              <a:rPr sz="3600" b="1" dirty="0"/>
              <a:t>and should </a:t>
            </a:r>
            <a:r>
              <a:rPr sz="3600" b="1" spc="-5" dirty="0"/>
              <a:t>abstain </a:t>
            </a:r>
            <a:r>
              <a:rPr sz="3600" b="1" dirty="0"/>
              <a:t>from  </a:t>
            </a:r>
            <a:r>
              <a:rPr sz="3600" b="1" spc="-5" dirty="0"/>
              <a:t>borrowing words </a:t>
            </a:r>
            <a:r>
              <a:rPr sz="3600" b="1" dirty="0"/>
              <a:t>from original</a:t>
            </a:r>
            <a:r>
              <a:rPr sz="3600" b="1" spc="30" dirty="0"/>
              <a:t> </a:t>
            </a:r>
            <a:r>
              <a:rPr sz="3600" b="1" spc="-5" dirty="0"/>
              <a:t>passage</a:t>
            </a:r>
            <a:endParaRPr sz="3600" b="1"/>
          </a:p>
        </p:txBody>
      </p:sp>
      <p:sp>
        <p:nvSpPr>
          <p:cNvPr id="7" name="Title 20"/>
          <p:cNvSpPr txBox="1">
            <a:spLocks/>
          </p:cNvSpPr>
          <p:nvPr/>
        </p:nvSpPr>
        <p:spPr>
          <a:xfrm>
            <a:off x="609600" y="381000"/>
            <a:ext cx="7772400" cy="990600"/>
          </a:xfrm>
          <a:prstGeom prst="rect">
            <a:avLst/>
          </a:prstGeom>
          <a:solidFill>
            <a:schemeClr val="tx1"/>
          </a:solidFill>
        </p:spPr>
        <p:txBody>
          <a:bodyPr vert="horz" lIns="91440" tIns="45720" rIns="91440" bIns="45720" rtlCol="0" anchor="ctr">
            <a:normAutofit fontScale="92500"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6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OWN WORDS</a:t>
            </a:r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xfrm>
            <a:off x="1447800" y="2362200"/>
            <a:ext cx="6687820" cy="1675459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080" indent="114300">
              <a:lnSpc>
                <a:spcPct val="100000"/>
              </a:lnSpc>
              <a:spcBef>
                <a:spcPts val="105"/>
              </a:spcBef>
            </a:pPr>
            <a:r>
              <a:rPr sz="3600" spc="-125" dirty="0"/>
              <a:t>You </a:t>
            </a:r>
            <a:r>
              <a:rPr sz="3600" spc="-5" dirty="0"/>
              <a:t>are not </a:t>
            </a:r>
            <a:r>
              <a:rPr sz="3600" dirty="0"/>
              <a:t>supposed to give </a:t>
            </a:r>
            <a:r>
              <a:rPr sz="3600" spc="-5" dirty="0"/>
              <a:t>any  comments </a:t>
            </a:r>
            <a:r>
              <a:rPr sz="3600" dirty="0"/>
              <a:t>, </a:t>
            </a:r>
            <a:r>
              <a:rPr sz="3600" spc="-5" dirty="0"/>
              <a:t>appreciative, critical </a:t>
            </a:r>
            <a:r>
              <a:rPr sz="3600" dirty="0"/>
              <a:t>on  </a:t>
            </a:r>
            <a:r>
              <a:rPr sz="3600" spc="-5" dirty="0"/>
              <a:t>the ideas </a:t>
            </a:r>
            <a:r>
              <a:rPr sz="3600" dirty="0"/>
              <a:t>expressed </a:t>
            </a:r>
            <a:r>
              <a:rPr sz="3600" spc="-5" dirty="0"/>
              <a:t>in the</a:t>
            </a:r>
            <a:r>
              <a:rPr sz="3600" spc="0" dirty="0"/>
              <a:t> </a:t>
            </a:r>
            <a:r>
              <a:rPr sz="3600" spc="-5" dirty="0"/>
              <a:t>passage.</a:t>
            </a:r>
            <a:endParaRPr sz="3600"/>
          </a:p>
        </p:txBody>
      </p:sp>
      <p:sp>
        <p:nvSpPr>
          <p:cNvPr id="7" name="Title 20"/>
          <p:cNvSpPr txBox="1">
            <a:spLocks/>
          </p:cNvSpPr>
          <p:nvPr/>
        </p:nvSpPr>
        <p:spPr>
          <a:xfrm>
            <a:off x="609600" y="304800"/>
            <a:ext cx="7772400" cy="1219200"/>
          </a:xfrm>
          <a:prstGeom prst="rect">
            <a:avLst/>
          </a:prstGeom>
          <a:solidFill>
            <a:schemeClr val="tx1"/>
          </a:solidFill>
        </p:spPr>
        <p:txBody>
          <a:bodyPr vert="horz" lIns="91440" tIns="45720" rIns="91440" bIns="45720" rtlCol="0" anchor="ctr">
            <a:normAutofit fontScale="85000"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6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AVOID GIVING OPINIONS</a:t>
            </a: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ject 7"/>
          <p:cNvSpPr txBox="1"/>
          <p:nvPr/>
        </p:nvSpPr>
        <p:spPr>
          <a:xfrm>
            <a:off x="459740" y="1620977"/>
            <a:ext cx="7310755" cy="2491067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  <a:buFont typeface="Wingdings"/>
              <a:buChar char=""/>
              <a:tabLst>
                <a:tab pos="320675" algn="l"/>
              </a:tabLst>
            </a:pPr>
            <a:r>
              <a:rPr sz="3200" spc="-25" dirty="0">
                <a:latin typeface="Trebuchet MS"/>
                <a:cs typeface="Trebuchet MS"/>
              </a:rPr>
              <a:t>Precis </a:t>
            </a:r>
            <a:r>
              <a:rPr sz="3200" dirty="0">
                <a:latin typeface="Trebuchet MS"/>
                <a:cs typeface="Trebuchet MS"/>
              </a:rPr>
              <a:t>should be in </a:t>
            </a:r>
            <a:r>
              <a:rPr sz="3200" spc="-5" dirty="0">
                <a:latin typeface="Trebuchet MS"/>
                <a:cs typeface="Trebuchet MS"/>
              </a:rPr>
              <a:t>paragraph</a:t>
            </a:r>
            <a:r>
              <a:rPr sz="3200" spc="50" dirty="0">
                <a:latin typeface="Trebuchet MS"/>
                <a:cs typeface="Trebuchet MS"/>
              </a:rPr>
              <a:t> </a:t>
            </a:r>
            <a:r>
              <a:rPr sz="3200" dirty="0">
                <a:latin typeface="Trebuchet MS"/>
                <a:cs typeface="Trebuchet MS"/>
              </a:rPr>
              <a:t>form.</a:t>
            </a:r>
            <a:endParaRPr sz="3200">
              <a:latin typeface="Trebuchet MS"/>
              <a:cs typeface="Trebuchet MS"/>
            </a:endParaRPr>
          </a:p>
          <a:p>
            <a:pPr>
              <a:lnSpc>
                <a:spcPct val="100000"/>
              </a:lnSpc>
              <a:spcBef>
                <a:spcPts val="45"/>
              </a:spcBef>
              <a:buClr>
                <a:srgbClr val="FFFFFF"/>
              </a:buClr>
              <a:buFont typeface="Wingdings"/>
              <a:buChar char=""/>
            </a:pPr>
            <a:endParaRPr sz="3300">
              <a:latin typeface="Times New Roman"/>
              <a:cs typeface="Times New Roman"/>
            </a:endParaRPr>
          </a:p>
          <a:p>
            <a:pPr marL="12700" marR="5080">
              <a:lnSpc>
                <a:spcPct val="100000"/>
              </a:lnSpc>
              <a:buFont typeface="Wingdings"/>
              <a:buChar char=""/>
              <a:tabLst>
                <a:tab pos="313055" algn="l"/>
              </a:tabLst>
            </a:pPr>
            <a:r>
              <a:rPr sz="3200" dirty="0">
                <a:latin typeface="Trebuchet MS"/>
                <a:cs typeface="Trebuchet MS"/>
              </a:rPr>
              <a:t>There </a:t>
            </a:r>
            <a:r>
              <a:rPr sz="3200" spc="-5" dirty="0">
                <a:latin typeface="Trebuchet MS"/>
                <a:cs typeface="Trebuchet MS"/>
              </a:rPr>
              <a:t>may be </a:t>
            </a:r>
            <a:r>
              <a:rPr sz="3200" dirty="0">
                <a:latin typeface="Trebuchet MS"/>
                <a:cs typeface="Trebuchet MS"/>
              </a:rPr>
              <a:t>one or more </a:t>
            </a:r>
            <a:r>
              <a:rPr sz="3200" spc="-5" dirty="0">
                <a:latin typeface="Trebuchet MS"/>
                <a:cs typeface="Trebuchet MS"/>
              </a:rPr>
              <a:t>paragraphs  </a:t>
            </a:r>
            <a:r>
              <a:rPr sz="3200" dirty="0">
                <a:latin typeface="Trebuchet MS"/>
                <a:cs typeface="Trebuchet MS"/>
              </a:rPr>
              <a:t>in original </a:t>
            </a:r>
            <a:r>
              <a:rPr sz="3200" spc="-5" dirty="0">
                <a:latin typeface="Trebuchet MS"/>
                <a:cs typeface="Trebuchet MS"/>
              </a:rPr>
              <a:t>passage but your precis  </a:t>
            </a:r>
            <a:r>
              <a:rPr sz="3200" dirty="0">
                <a:latin typeface="Trebuchet MS"/>
                <a:cs typeface="Trebuchet MS"/>
              </a:rPr>
              <a:t>should </a:t>
            </a:r>
            <a:r>
              <a:rPr sz="3200" spc="-5" dirty="0">
                <a:latin typeface="Trebuchet MS"/>
                <a:cs typeface="Trebuchet MS"/>
              </a:rPr>
              <a:t>be in only </a:t>
            </a:r>
            <a:r>
              <a:rPr sz="3200" dirty="0">
                <a:latin typeface="Trebuchet MS"/>
                <a:cs typeface="Trebuchet MS"/>
              </a:rPr>
              <a:t>one</a:t>
            </a:r>
            <a:r>
              <a:rPr sz="3200" spc="-15" dirty="0">
                <a:latin typeface="Trebuchet MS"/>
                <a:cs typeface="Trebuchet MS"/>
              </a:rPr>
              <a:t> </a:t>
            </a:r>
            <a:r>
              <a:rPr sz="3200" spc="-5" dirty="0">
                <a:latin typeface="Trebuchet MS"/>
                <a:cs typeface="Trebuchet MS"/>
              </a:rPr>
              <a:t>paragraph.</a:t>
            </a:r>
            <a:endParaRPr sz="3200">
              <a:latin typeface="Trebuchet MS"/>
              <a:cs typeface="Trebuchet MS"/>
            </a:endParaRPr>
          </a:p>
        </p:txBody>
      </p:sp>
      <p:sp>
        <p:nvSpPr>
          <p:cNvPr id="8" name="Title 20"/>
          <p:cNvSpPr txBox="1">
            <a:spLocks/>
          </p:cNvSpPr>
          <p:nvPr/>
        </p:nvSpPr>
        <p:spPr>
          <a:xfrm>
            <a:off x="533400" y="381000"/>
            <a:ext cx="7772400" cy="990600"/>
          </a:xfrm>
          <a:prstGeom prst="rect">
            <a:avLst/>
          </a:prstGeom>
          <a:solidFill>
            <a:schemeClr val="tx1"/>
          </a:solidFill>
        </p:spPr>
        <p:txBody>
          <a:bodyPr>
            <a:normAutofit fontScale="92500"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6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PARAGRAPH FORM</a:t>
            </a:r>
          </a:p>
        </p:txBody>
      </p:sp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ject 7"/>
          <p:cNvSpPr txBox="1"/>
          <p:nvPr/>
        </p:nvSpPr>
        <p:spPr>
          <a:xfrm>
            <a:off x="535940" y="1926463"/>
            <a:ext cx="7769860" cy="2783454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5"/>
              </a:spcBef>
              <a:buFont typeface="Wingdings"/>
              <a:buChar char=""/>
              <a:tabLst>
                <a:tab pos="298450" algn="l"/>
                <a:tab pos="1250315" algn="l"/>
              </a:tabLst>
            </a:pPr>
            <a:r>
              <a:rPr sz="3600" dirty="0">
                <a:latin typeface="Trebuchet MS"/>
                <a:cs typeface="Trebuchet MS"/>
              </a:rPr>
              <a:t>A precis should </a:t>
            </a:r>
            <a:r>
              <a:rPr sz="3600" spc="-5" dirty="0">
                <a:latin typeface="Trebuchet MS"/>
                <a:cs typeface="Trebuchet MS"/>
              </a:rPr>
              <a:t>be written in past  tense	but in case </a:t>
            </a:r>
            <a:r>
              <a:rPr sz="3600" dirty="0">
                <a:latin typeface="Trebuchet MS"/>
                <a:cs typeface="Trebuchet MS"/>
              </a:rPr>
              <a:t>of </a:t>
            </a:r>
            <a:r>
              <a:rPr sz="3600" spc="-5" dirty="0">
                <a:latin typeface="Trebuchet MS"/>
                <a:cs typeface="Trebuchet MS"/>
              </a:rPr>
              <a:t>‘Universal </a:t>
            </a:r>
            <a:r>
              <a:rPr sz="3600" spc="-60" dirty="0">
                <a:latin typeface="Trebuchet MS"/>
                <a:cs typeface="Trebuchet MS"/>
              </a:rPr>
              <a:t>Truth’  </a:t>
            </a:r>
            <a:r>
              <a:rPr sz="3600" spc="-5" dirty="0">
                <a:latin typeface="Trebuchet MS"/>
                <a:cs typeface="Trebuchet MS"/>
              </a:rPr>
              <a:t>present tense </a:t>
            </a:r>
            <a:r>
              <a:rPr sz="3600" dirty="0">
                <a:latin typeface="Trebuchet MS"/>
                <a:cs typeface="Trebuchet MS"/>
              </a:rPr>
              <a:t>should be</a:t>
            </a:r>
            <a:r>
              <a:rPr sz="3600" spc="0" dirty="0">
                <a:latin typeface="Trebuchet MS"/>
                <a:cs typeface="Trebuchet MS"/>
              </a:rPr>
              <a:t> </a:t>
            </a:r>
            <a:r>
              <a:rPr sz="3600" spc="-5" dirty="0">
                <a:latin typeface="Trebuchet MS"/>
                <a:cs typeface="Trebuchet MS"/>
              </a:rPr>
              <a:t>used.</a:t>
            </a:r>
            <a:endParaRPr sz="3600">
              <a:latin typeface="Trebuchet MS"/>
              <a:cs typeface="Trebuchet MS"/>
            </a:endParaRPr>
          </a:p>
          <a:p>
            <a:pPr>
              <a:lnSpc>
                <a:spcPct val="100000"/>
              </a:lnSpc>
              <a:spcBef>
                <a:spcPts val="45"/>
              </a:spcBef>
              <a:buClr>
                <a:srgbClr val="FFFFFF"/>
              </a:buClr>
              <a:buFont typeface="Wingdings"/>
              <a:buChar char=""/>
            </a:pPr>
            <a:endParaRPr sz="36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buFont typeface="Wingdings"/>
              <a:buChar char=""/>
              <a:tabLst>
                <a:tab pos="298450" algn="l"/>
              </a:tabLst>
            </a:pPr>
            <a:r>
              <a:rPr sz="3600" dirty="0">
                <a:latin typeface="Trebuchet MS"/>
                <a:cs typeface="Trebuchet MS"/>
              </a:rPr>
              <a:t>Always use </a:t>
            </a:r>
            <a:r>
              <a:rPr sz="3600" spc="-5" dirty="0">
                <a:latin typeface="Trebuchet MS"/>
                <a:cs typeface="Trebuchet MS"/>
              </a:rPr>
              <a:t>third</a:t>
            </a:r>
            <a:r>
              <a:rPr sz="3600" spc="0" dirty="0">
                <a:latin typeface="Trebuchet MS"/>
                <a:cs typeface="Trebuchet MS"/>
              </a:rPr>
              <a:t> </a:t>
            </a:r>
            <a:r>
              <a:rPr sz="3600" spc="-5" dirty="0">
                <a:latin typeface="Trebuchet MS"/>
                <a:cs typeface="Trebuchet MS"/>
              </a:rPr>
              <a:t>person.</a:t>
            </a:r>
            <a:endParaRPr sz="3600">
              <a:latin typeface="Trebuchet MS"/>
              <a:cs typeface="Trebuchet MS"/>
            </a:endParaRPr>
          </a:p>
        </p:txBody>
      </p:sp>
      <p:sp>
        <p:nvSpPr>
          <p:cNvPr id="8" name="Title 20"/>
          <p:cNvSpPr txBox="1">
            <a:spLocks/>
          </p:cNvSpPr>
          <p:nvPr/>
        </p:nvSpPr>
        <p:spPr>
          <a:xfrm>
            <a:off x="762000" y="381000"/>
            <a:ext cx="7772400" cy="1066800"/>
          </a:xfrm>
          <a:prstGeom prst="rect">
            <a:avLst/>
          </a:prstGeom>
          <a:solidFill>
            <a:schemeClr val="tx1"/>
          </a:solidFill>
        </p:spPr>
        <p:txBody>
          <a:bodyPr>
            <a:normAutofit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6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TENSES &amp; PERSON</a:t>
            </a:r>
          </a:p>
        </p:txBody>
      </p:sp>
    </p:spTree>
  </p:cSld>
  <p:clrMapOvr>
    <a:masterClrMapping/>
  </p:clrMapOvr>
  <p:transition>
    <p:pull dir="ru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ject 7"/>
          <p:cNvSpPr txBox="1">
            <a:spLocks noGrp="1"/>
          </p:cNvSpPr>
          <p:nvPr>
            <p:ph idx="1"/>
          </p:nvPr>
        </p:nvSpPr>
        <p:spPr>
          <a:xfrm>
            <a:off x="533400" y="2514600"/>
            <a:ext cx="8229600" cy="2180212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117475">
              <a:lnSpc>
                <a:spcPct val="100000"/>
              </a:lnSpc>
              <a:spcBef>
                <a:spcPts val="105"/>
              </a:spcBef>
              <a:buFont typeface="Wingdings"/>
              <a:buChar char=""/>
              <a:tabLst>
                <a:tab pos="321310" algn="l"/>
              </a:tabLst>
            </a:pPr>
            <a:r>
              <a:rPr b="1" spc="-5" dirty="0"/>
              <a:t>Don’t change the meaning </a:t>
            </a:r>
            <a:r>
              <a:rPr b="1" dirty="0"/>
              <a:t>of </a:t>
            </a:r>
            <a:r>
              <a:rPr b="1" spc="-5" dirty="0"/>
              <a:t>precis  but it </a:t>
            </a:r>
            <a:r>
              <a:rPr b="1" dirty="0"/>
              <a:t>should be </a:t>
            </a:r>
            <a:r>
              <a:rPr b="1" spc="-5" dirty="0"/>
              <a:t>written </a:t>
            </a:r>
            <a:r>
              <a:rPr b="1" dirty="0"/>
              <a:t>in </a:t>
            </a:r>
            <a:r>
              <a:rPr b="1" spc="-5" dirty="0"/>
              <a:t>your </a:t>
            </a:r>
            <a:r>
              <a:rPr b="1" dirty="0"/>
              <a:t>own  </a:t>
            </a:r>
            <a:r>
              <a:rPr b="1" spc="-5" dirty="0"/>
              <a:t>words.</a:t>
            </a:r>
          </a:p>
          <a:p>
            <a:pPr marL="313055" indent="-300355">
              <a:lnSpc>
                <a:spcPct val="100000"/>
              </a:lnSpc>
              <a:buFont typeface="Wingdings"/>
              <a:buChar char=""/>
              <a:tabLst>
                <a:tab pos="313690" algn="l"/>
              </a:tabLst>
            </a:pPr>
            <a:r>
              <a:rPr b="1" spc="-114" dirty="0"/>
              <a:t>Try </a:t>
            </a:r>
            <a:r>
              <a:rPr b="1" spc="-5" dirty="0"/>
              <a:t>to abstain </a:t>
            </a:r>
            <a:r>
              <a:rPr b="1" dirty="0"/>
              <a:t>from </a:t>
            </a:r>
            <a:r>
              <a:rPr b="1" spc="-5" dirty="0"/>
              <a:t>borrowing</a:t>
            </a:r>
            <a:r>
              <a:rPr b="1" spc="90" dirty="0"/>
              <a:t> </a:t>
            </a:r>
            <a:r>
              <a:rPr b="1" spc="-5" dirty="0"/>
              <a:t>words</a:t>
            </a:r>
          </a:p>
          <a:p>
            <a:pPr marL="12700">
              <a:lnSpc>
                <a:spcPct val="100000"/>
              </a:lnSpc>
            </a:pPr>
            <a:r>
              <a:rPr b="1" dirty="0"/>
              <a:t>from original</a:t>
            </a:r>
            <a:r>
              <a:rPr b="1" spc="-5" dirty="0"/>
              <a:t> passage.</a:t>
            </a:r>
          </a:p>
        </p:txBody>
      </p: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xfrm>
            <a:off x="535940" y="1926463"/>
            <a:ext cx="4153535" cy="51371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3200" b="1" spc="-5" dirty="0"/>
              <a:t>While writing </a:t>
            </a:r>
            <a:r>
              <a:rPr sz="3200" b="1" dirty="0"/>
              <a:t>a</a:t>
            </a:r>
            <a:r>
              <a:rPr sz="3200" b="1" spc="-25" dirty="0"/>
              <a:t> </a:t>
            </a:r>
            <a:r>
              <a:rPr sz="3200" b="1" spc="-5" dirty="0"/>
              <a:t>precis:</a:t>
            </a:r>
            <a:endParaRPr sz="3200" b="1"/>
          </a:p>
        </p:txBody>
      </p:sp>
      <p:sp>
        <p:nvSpPr>
          <p:cNvPr id="8" name="Title 20"/>
          <p:cNvSpPr txBox="1">
            <a:spLocks/>
          </p:cNvSpPr>
          <p:nvPr/>
        </p:nvSpPr>
        <p:spPr>
          <a:xfrm>
            <a:off x="762000" y="228600"/>
            <a:ext cx="7772400" cy="990600"/>
          </a:xfrm>
          <a:prstGeom prst="rect">
            <a:avLst/>
          </a:prstGeom>
          <a:solidFill>
            <a:schemeClr val="tx1"/>
          </a:solidFill>
        </p:spPr>
        <p:txBody>
          <a:bodyPr vert="horz" lIns="91440" tIns="45720" rIns="91440" bIns="45720" rtlCol="0" anchor="ctr">
            <a:normAutofit fontScale="85000"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6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NO CHANGE IN MEANING</a:t>
            </a:r>
          </a:p>
        </p:txBody>
      </p:sp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 txBox="1"/>
          <p:nvPr/>
        </p:nvSpPr>
        <p:spPr>
          <a:xfrm>
            <a:off x="535940" y="1774063"/>
            <a:ext cx="7012305" cy="3337452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5"/>
              </a:spcBef>
              <a:tabLst>
                <a:tab pos="313690" algn="l"/>
                <a:tab pos="1240155" algn="l"/>
              </a:tabLst>
            </a:pPr>
            <a:r>
              <a:rPr sz="3600" dirty="0">
                <a:latin typeface="Trebuchet MS"/>
                <a:cs typeface="Trebuchet MS"/>
              </a:rPr>
              <a:t>The	</a:t>
            </a:r>
            <a:r>
              <a:rPr sz="3600" spc="-5" dirty="0">
                <a:latin typeface="Trebuchet MS"/>
                <a:cs typeface="Trebuchet MS"/>
              </a:rPr>
              <a:t>term precis is derived </a:t>
            </a:r>
            <a:r>
              <a:rPr sz="3600" dirty="0">
                <a:latin typeface="Trebuchet MS"/>
                <a:cs typeface="Trebuchet MS"/>
              </a:rPr>
              <a:t>from  French word </a:t>
            </a:r>
            <a:r>
              <a:rPr sz="3600" spc="-5" dirty="0">
                <a:latin typeface="Trebuchet MS"/>
                <a:cs typeface="Trebuchet MS"/>
              </a:rPr>
              <a:t>which means </a:t>
            </a:r>
            <a:r>
              <a:rPr sz="3600" b="1" dirty="0">
                <a:latin typeface="Trebuchet MS"/>
                <a:cs typeface="Trebuchet MS"/>
              </a:rPr>
              <a:t>“Precis” </a:t>
            </a:r>
            <a:r>
              <a:rPr sz="3600" dirty="0">
                <a:latin typeface="Trebuchet MS"/>
                <a:cs typeface="Trebuchet MS"/>
              </a:rPr>
              <a:t>or  </a:t>
            </a:r>
            <a:r>
              <a:rPr sz="3600" b="1" dirty="0">
                <a:latin typeface="Trebuchet MS"/>
                <a:cs typeface="Trebuchet MS"/>
              </a:rPr>
              <a:t>“Expressed</a:t>
            </a:r>
            <a:r>
              <a:rPr sz="3600" b="1" spc="-210" dirty="0">
                <a:latin typeface="Trebuchet MS"/>
                <a:cs typeface="Trebuchet MS"/>
              </a:rPr>
              <a:t> </a:t>
            </a:r>
            <a:r>
              <a:rPr sz="3600" b="1" spc="-10">
                <a:latin typeface="Trebuchet MS"/>
                <a:cs typeface="Trebuchet MS"/>
              </a:rPr>
              <a:t>Accurately</a:t>
            </a:r>
            <a:r>
              <a:rPr sz="3600" b="1" spc="-10" smtClean="0">
                <a:latin typeface="Trebuchet MS"/>
                <a:cs typeface="Trebuchet MS"/>
              </a:rPr>
              <a:t>”.</a:t>
            </a:r>
            <a:endParaRPr sz="3600">
              <a:latin typeface="Times New Roman"/>
              <a:cs typeface="Times New Roman"/>
            </a:endParaRPr>
          </a:p>
          <a:p>
            <a:pPr marL="320675" indent="-307975">
              <a:lnSpc>
                <a:spcPct val="100000"/>
              </a:lnSpc>
              <a:buFont typeface="Wingdings"/>
              <a:buChar char=""/>
              <a:tabLst>
                <a:tab pos="321310" algn="l"/>
              </a:tabLst>
            </a:pPr>
            <a:r>
              <a:rPr sz="3600" spc="-5" dirty="0">
                <a:latin typeface="Trebuchet MS"/>
                <a:cs typeface="Trebuchet MS"/>
              </a:rPr>
              <a:t>It also means an </a:t>
            </a:r>
            <a:r>
              <a:rPr sz="3600" b="1" spc="-10" dirty="0">
                <a:latin typeface="Trebuchet MS"/>
                <a:cs typeface="Trebuchet MS"/>
              </a:rPr>
              <a:t>“Abstract” </a:t>
            </a:r>
            <a:r>
              <a:rPr sz="3600" dirty="0">
                <a:latin typeface="Trebuchet MS"/>
                <a:cs typeface="Trebuchet MS"/>
              </a:rPr>
              <a:t>or</a:t>
            </a:r>
            <a:r>
              <a:rPr sz="3600" spc="5" dirty="0">
                <a:latin typeface="Trebuchet MS"/>
                <a:cs typeface="Trebuchet MS"/>
              </a:rPr>
              <a:t> </a:t>
            </a:r>
            <a:r>
              <a:rPr sz="3600" dirty="0">
                <a:latin typeface="Trebuchet MS"/>
                <a:cs typeface="Trebuchet MS"/>
              </a:rPr>
              <a:t>a</a:t>
            </a:r>
            <a:endParaRPr sz="3600">
              <a:latin typeface="Trebuchet MS"/>
              <a:cs typeface="Trebuchet MS"/>
            </a:endParaRPr>
          </a:p>
          <a:p>
            <a:pPr marL="12700">
              <a:lnSpc>
                <a:spcPct val="100000"/>
              </a:lnSpc>
              <a:tabLst>
                <a:tab pos="1463675" algn="l"/>
              </a:tabLst>
            </a:pPr>
            <a:r>
              <a:rPr sz="3600" b="1" dirty="0">
                <a:latin typeface="Trebuchet MS"/>
                <a:cs typeface="Trebuchet MS"/>
              </a:rPr>
              <a:t>“Gist”	</a:t>
            </a:r>
            <a:r>
              <a:rPr sz="3600" dirty="0">
                <a:latin typeface="Trebuchet MS"/>
                <a:cs typeface="Trebuchet MS"/>
              </a:rPr>
              <a:t>of a longer</a:t>
            </a:r>
            <a:r>
              <a:rPr sz="3600" spc="-20" dirty="0">
                <a:latin typeface="Trebuchet MS"/>
                <a:cs typeface="Trebuchet MS"/>
              </a:rPr>
              <a:t> </a:t>
            </a:r>
            <a:r>
              <a:rPr sz="3600" spc="-5" dirty="0">
                <a:latin typeface="Trebuchet MS"/>
                <a:cs typeface="Trebuchet MS"/>
              </a:rPr>
              <a:t>passage.</a:t>
            </a:r>
            <a:endParaRPr sz="3600">
              <a:latin typeface="Trebuchet MS"/>
              <a:cs typeface="Trebuchet MS"/>
            </a:endParaRPr>
          </a:p>
        </p:txBody>
      </p:sp>
      <p:sp>
        <p:nvSpPr>
          <p:cNvPr id="6" name="Title 20"/>
          <p:cNvSpPr txBox="1">
            <a:spLocks/>
          </p:cNvSpPr>
          <p:nvPr/>
        </p:nvSpPr>
        <p:spPr>
          <a:xfrm>
            <a:off x="533400" y="304801"/>
            <a:ext cx="7772400" cy="990600"/>
          </a:xfrm>
          <a:prstGeom prst="rect">
            <a:avLst/>
          </a:prstGeom>
          <a:solidFill>
            <a:schemeClr val="tx1"/>
          </a:solidFill>
        </p:spPr>
        <p:txBody>
          <a:bodyPr>
            <a:normAutofit fontScale="92500"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6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INTRODUCTION</a:t>
            </a:r>
          </a:p>
        </p:txBody>
      </p:sp>
    </p:spTree>
  </p:cSld>
  <p:clrMapOvr>
    <a:masterClrMapping/>
  </p:clrMapOvr>
  <p:transition>
    <p:split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ject 7"/>
          <p:cNvSpPr txBox="1"/>
          <p:nvPr/>
        </p:nvSpPr>
        <p:spPr>
          <a:xfrm>
            <a:off x="612140" y="1850263"/>
            <a:ext cx="6465570" cy="2983509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5"/>
              </a:spcBef>
              <a:buFont typeface="Wingdings"/>
              <a:buChar char=""/>
              <a:tabLst>
                <a:tab pos="321310" algn="l"/>
              </a:tabLst>
            </a:pPr>
            <a:r>
              <a:rPr sz="3200" spc="-5" dirty="0">
                <a:latin typeface="Trebuchet MS"/>
                <a:cs typeface="Trebuchet MS"/>
              </a:rPr>
              <a:t>Compress and clarify </a:t>
            </a:r>
            <a:r>
              <a:rPr sz="3200" dirty="0">
                <a:latin typeface="Trebuchet MS"/>
                <a:cs typeface="Trebuchet MS"/>
              </a:rPr>
              <a:t>a </a:t>
            </a:r>
            <a:r>
              <a:rPr sz="3200" spc="-5" dirty="0">
                <a:latin typeface="Trebuchet MS"/>
                <a:cs typeface="Trebuchet MS"/>
              </a:rPr>
              <a:t>lengthy  passage </a:t>
            </a:r>
            <a:r>
              <a:rPr sz="3200" dirty="0">
                <a:latin typeface="Trebuchet MS"/>
                <a:cs typeface="Trebuchet MS"/>
              </a:rPr>
              <a:t>, </a:t>
            </a:r>
            <a:r>
              <a:rPr sz="3200" spc="-5" dirty="0">
                <a:latin typeface="Trebuchet MS"/>
                <a:cs typeface="Trebuchet MS"/>
              </a:rPr>
              <a:t>article </a:t>
            </a:r>
            <a:r>
              <a:rPr sz="3200" dirty="0">
                <a:latin typeface="Trebuchet MS"/>
                <a:cs typeface="Trebuchet MS"/>
              </a:rPr>
              <a:t>or </a:t>
            </a:r>
            <a:r>
              <a:rPr sz="3200" spc="-5" dirty="0">
                <a:latin typeface="Trebuchet MS"/>
                <a:cs typeface="Trebuchet MS"/>
              </a:rPr>
              <a:t>book retaining  important </a:t>
            </a:r>
            <a:r>
              <a:rPr sz="3200" dirty="0">
                <a:latin typeface="Trebuchet MS"/>
                <a:cs typeface="Trebuchet MS"/>
              </a:rPr>
              <a:t>concepts , </a:t>
            </a:r>
            <a:r>
              <a:rPr sz="3200" spc="-5" dirty="0">
                <a:latin typeface="Trebuchet MS"/>
                <a:cs typeface="Trebuchet MS"/>
              </a:rPr>
              <a:t>keywords and  </a:t>
            </a:r>
            <a:r>
              <a:rPr sz="3200" dirty="0">
                <a:latin typeface="Trebuchet MS"/>
                <a:cs typeface="Trebuchet MS"/>
              </a:rPr>
              <a:t>important</a:t>
            </a:r>
            <a:r>
              <a:rPr sz="3200" spc="0" dirty="0">
                <a:latin typeface="Trebuchet MS"/>
                <a:cs typeface="Trebuchet MS"/>
              </a:rPr>
              <a:t> </a:t>
            </a:r>
            <a:r>
              <a:rPr sz="3200" spc="-5" dirty="0">
                <a:latin typeface="Trebuchet MS"/>
                <a:cs typeface="Trebuchet MS"/>
              </a:rPr>
              <a:t>data.</a:t>
            </a:r>
            <a:endParaRPr sz="3200">
              <a:latin typeface="Trebuchet MS"/>
              <a:cs typeface="Trebuchet MS"/>
            </a:endParaRPr>
          </a:p>
          <a:p>
            <a:pPr>
              <a:lnSpc>
                <a:spcPct val="100000"/>
              </a:lnSpc>
              <a:spcBef>
                <a:spcPts val="45"/>
              </a:spcBef>
              <a:buClr>
                <a:srgbClr val="FFFFFF"/>
              </a:buClr>
              <a:buFont typeface="Wingdings"/>
              <a:buChar char=""/>
            </a:pPr>
            <a:endParaRPr sz="3300">
              <a:latin typeface="Times New Roman"/>
              <a:cs typeface="Times New Roman"/>
            </a:endParaRPr>
          </a:p>
          <a:p>
            <a:pPr marL="199390" indent="-186690">
              <a:lnSpc>
                <a:spcPct val="100000"/>
              </a:lnSpc>
              <a:buFont typeface="Wingdings"/>
              <a:buChar char=""/>
              <a:tabLst>
                <a:tab pos="200025" algn="l"/>
              </a:tabLst>
            </a:pPr>
            <a:r>
              <a:rPr sz="3200" spc="-5" dirty="0">
                <a:latin typeface="Trebuchet MS"/>
                <a:cs typeface="Trebuchet MS"/>
              </a:rPr>
              <a:t>Cross </a:t>
            </a:r>
            <a:r>
              <a:rPr sz="3200" dirty="0">
                <a:latin typeface="Trebuchet MS"/>
                <a:cs typeface="Trebuchet MS"/>
              </a:rPr>
              <a:t>out unneeded</a:t>
            </a:r>
            <a:r>
              <a:rPr sz="3200" spc="-20" dirty="0">
                <a:latin typeface="Trebuchet MS"/>
                <a:cs typeface="Trebuchet MS"/>
              </a:rPr>
              <a:t> </a:t>
            </a:r>
            <a:r>
              <a:rPr sz="3200" dirty="0">
                <a:latin typeface="Trebuchet MS"/>
                <a:cs typeface="Trebuchet MS"/>
              </a:rPr>
              <a:t>description.</a:t>
            </a:r>
            <a:endParaRPr sz="3200">
              <a:latin typeface="Trebuchet MS"/>
              <a:cs typeface="Trebuchet MS"/>
            </a:endParaRPr>
          </a:p>
        </p:txBody>
      </p:sp>
      <p:sp>
        <p:nvSpPr>
          <p:cNvPr id="8" name="Title 20"/>
          <p:cNvSpPr txBox="1">
            <a:spLocks/>
          </p:cNvSpPr>
          <p:nvPr/>
        </p:nvSpPr>
        <p:spPr>
          <a:xfrm>
            <a:off x="762000" y="381000"/>
            <a:ext cx="7772400" cy="838200"/>
          </a:xfrm>
          <a:prstGeom prst="rect">
            <a:avLst/>
          </a:prstGeom>
          <a:solidFill>
            <a:schemeClr val="tx1"/>
          </a:solidFill>
        </p:spPr>
        <p:txBody>
          <a:bodyPr>
            <a:normAutofit fontScale="92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6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ART OF COMPRESSION</a:t>
            </a:r>
          </a:p>
        </p:txBody>
      </p:sp>
    </p:spTree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bject 6"/>
          <p:cNvSpPr/>
          <p:nvPr/>
        </p:nvSpPr>
        <p:spPr>
          <a:xfrm>
            <a:off x="553148" y="647065"/>
            <a:ext cx="3524885" cy="507365"/>
          </a:xfrm>
          <a:custGeom>
            <a:avLst/>
            <a:gdLst/>
            <a:ahLst/>
            <a:cxnLst/>
            <a:rect l="l" t="t" r="r" b="b"/>
            <a:pathLst>
              <a:path w="3524885" h="507365">
                <a:moveTo>
                  <a:pt x="1803717" y="1650"/>
                </a:moveTo>
                <a:lnTo>
                  <a:pt x="1765490" y="1650"/>
                </a:lnTo>
                <a:lnTo>
                  <a:pt x="1569910" y="498983"/>
                </a:lnTo>
                <a:lnTo>
                  <a:pt x="1666684" y="498983"/>
                </a:lnTo>
                <a:lnTo>
                  <a:pt x="1700847" y="399542"/>
                </a:lnTo>
                <a:lnTo>
                  <a:pt x="1961512" y="399542"/>
                </a:lnTo>
                <a:lnTo>
                  <a:pt x="1935070" y="332867"/>
                </a:lnTo>
                <a:lnTo>
                  <a:pt x="1725612" y="332867"/>
                </a:lnTo>
                <a:lnTo>
                  <a:pt x="1784540" y="151764"/>
                </a:lnTo>
                <a:lnTo>
                  <a:pt x="1863249" y="151764"/>
                </a:lnTo>
                <a:lnTo>
                  <a:pt x="1803717" y="1650"/>
                </a:lnTo>
                <a:close/>
              </a:path>
              <a:path w="3524885" h="507365">
                <a:moveTo>
                  <a:pt x="1961512" y="399542"/>
                </a:moveTo>
                <a:lnTo>
                  <a:pt x="1868995" y="399542"/>
                </a:lnTo>
                <a:lnTo>
                  <a:pt x="1904809" y="498983"/>
                </a:lnTo>
                <a:lnTo>
                  <a:pt x="2000948" y="498983"/>
                </a:lnTo>
                <a:lnTo>
                  <a:pt x="1961512" y="399542"/>
                </a:lnTo>
                <a:close/>
              </a:path>
              <a:path w="3524885" h="507365">
                <a:moveTo>
                  <a:pt x="1863249" y="151764"/>
                </a:moveTo>
                <a:lnTo>
                  <a:pt x="1784540" y="151764"/>
                </a:lnTo>
                <a:lnTo>
                  <a:pt x="1843468" y="332867"/>
                </a:lnTo>
                <a:lnTo>
                  <a:pt x="1935070" y="332867"/>
                </a:lnTo>
                <a:lnTo>
                  <a:pt x="1863249" y="151764"/>
                </a:lnTo>
                <a:close/>
              </a:path>
              <a:path w="3524885" h="507365">
                <a:moveTo>
                  <a:pt x="2183701" y="5080"/>
                </a:moveTo>
                <a:lnTo>
                  <a:pt x="2165512" y="5316"/>
                </a:lnTo>
                <a:lnTo>
                  <a:pt x="2052891" y="8762"/>
                </a:lnTo>
                <a:lnTo>
                  <a:pt x="2052891" y="498983"/>
                </a:lnTo>
                <a:lnTo>
                  <a:pt x="2161603" y="498983"/>
                </a:lnTo>
                <a:lnTo>
                  <a:pt x="2215098" y="495718"/>
                </a:lnTo>
                <a:lnTo>
                  <a:pt x="2262300" y="485924"/>
                </a:lnTo>
                <a:lnTo>
                  <a:pt x="2303208" y="469598"/>
                </a:lnTo>
                <a:lnTo>
                  <a:pt x="2337823" y="446741"/>
                </a:lnTo>
                <a:lnTo>
                  <a:pt x="2362011" y="421639"/>
                </a:lnTo>
                <a:lnTo>
                  <a:pt x="2185479" y="421639"/>
                </a:lnTo>
                <a:lnTo>
                  <a:pt x="2173426" y="421518"/>
                </a:lnTo>
                <a:lnTo>
                  <a:pt x="2161825" y="421147"/>
                </a:lnTo>
                <a:lnTo>
                  <a:pt x="2150653" y="420514"/>
                </a:lnTo>
                <a:lnTo>
                  <a:pt x="2139886" y="419608"/>
                </a:lnTo>
                <a:lnTo>
                  <a:pt x="2139886" y="84709"/>
                </a:lnTo>
                <a:lnTo>
                  <a:pt x="2152028" y="83708"/>
                </a:lnTo>
                <a:lnTo>
                  <a:pt x="2162730" y="82994"/>
                </a:lnTo>
                <a:lnTo>
                  <a:pt x="2171979" y="82565"/>
                </a:lnTo>
                <a:lnTo>
                  <a:pt x="2179764" y="82423"/>
                </a:lnTo>
                <a:lnTo>
                  <a:pt x="2365543" y="82423"/>
                </a:lnTo>
                <a:lnTo>
                  <a:pt x="2353754" y="67818"/>
                </a:lnTo>
                <a:lnTo>
                  <a:pt x="2319557" y="40387"/>
                </a:lnTo>
                <a:lnTo>
                  <a:pt x="2279824" y="20780"/>
                </a:lnTo>
                <a:lnTo>
                  <a:pt x="2234543" y="9007"/>
                </a:lnTo>
                <a:lnTo>
                  <a:pt x="2183701" y="5080"/>
                </a:lnTo>
                <a:close/>
              </a:path>
              <a:path w="3524885" h="507365">
                <a:moveTo>
                  <a:pt x="2365543" y="82423"/>
                </a:moveTo>
                <a:lnTo>
                  <a:pt x="2179764" y="82423"/>
                </a:lnTo>
                <a:lnTo>
                  <a:pt x="2232433" y="88717"/>
                </a:lnTo>
                <a:lnTo>
                  <a:pt x="2273399" y="107599"/>
                </a:lnTo>
                <a:lnTo>
                  <a:pt x="2302659" y="139070"/>
                </a:lnTo>
                <a:lnTo>
                  <a:pt x="2320216" y="183128"/>
                </a:lnTo>
                <a:lnTo>
                  <a:pt x="2326068" y="239775"/>
                </a:lnTo>
                <a:lnTo>
                  <a:pt x="2323734" y="280427"/>
                </a:lnTo>
                <a:lnTo>
                  <a:pt x="2305065" y="347396"/>
                </a:lnTo>
                <a:lnTo>
                  <a:pt x="2268275" y="394690"/>
                </a:lnTo>
                <a:lnTo>
                  <a:pt x="2216650" y="418641"/>
                </a:lnTo>
                <a:lnTo>
                  <a:pt x="2185479" y="421639"/>
                </a:lnTo>
                <a:lnTo>
                  <a:pt x="2362011" y="421639"/>
                </a:lnTo>
                <a:lnTo>
                  <a:pt x="2388171" y="381428"/>
                </a:lnTo>
                <a:lnTo>
                  <a:pt x="2403905" y="338969"/>
                </a:lnTo>
                <a:lnTo>
                  <a:pt x="2413345" y="289974"/>
                </a:lnTo>
                <a:lnTo>
                  <a:pt x="2416492" y="234442"/>
                </a:lnTo>
                <a:lnTo>
                  <a:pt x="2412565" y="185100"/>
                </a:lnTo>
                <a:lnTo>
                  <a:pt x="2400792" y="140890"/>
                </a:lnTo>
                <a:lnTo>
                  <a:pt x="2381184" y="101800"/>
                </a:lnTo>
                <a:lnTo>
                  <a:pt x="2365543" y="82423"/>
                </a:lnTo>
                <a:close/>
              </a:path>
              <a:path w="3524885" h="507365">
                <a:moveTo>
                  <a:pt x="945197" y="3429"/>
                </a:moveTo>
                <a:lnTo>
                  <a:pt x="928955" y="3573"/>
                </a:lnTo>
                <a:lnTo>
                  <a:pt x="910320" y="4016"/>
                </a:lnTo>
                <a:lnTo>
                  <a:pt x="889279" y="4768"/>
                </a:lnTo>
                <a:lnTo>
                  <a:pt x="815566" y="8235"/>
                </a:lnTo>
                <a:lnTo>
                  <a:pt x="809307" y="8382"/>
                </a:lnTo>
                <a:lnTo>
                  <a:pt x="809307" y="498983"/>
                </a:lnTo>
                <a:lnTo>
                  <a:pt x="899604" y="498983"/>
                </a:lnTo>
                <a:lnTo>
                  <a:pt x="899604" y="294005"/>
                </a:lnTo>
                <a:lnTo>
                  <a:pt x="1051829" y="294005"/>
                </a:lnTo>
                <a:lnTo>
                  <a:pt x="1041336" y="278002"/>
                </a:lnTo>
                <a:lnTo>
                  <a:pt x="1060049" y="269283"/>
                </a:lnTo>
                <a:lnTo>
                  <a:pt x="1077118" y="257968"/>
                </a:lnTo>
                <a:lnTo>
                  <a:pt x="1092521" y="244034"/>
                </a:lnTo>
                <a:lnTo>
                  <a:pt x="1106233" y="227457"/>
                </a:lnTo>
                <a:lnTo>
                  <a:pt x="1109356" y="222376"/>
                </a:lnTo>
                <a:lnTo>
                  <a:pt x="936434" y="222376"/>
                </a:lnTo>
                <a:lnTo>
                  <a:pt x="929411" y="222255"/>
                </a:lnTo>
                <a:lnTo>
                  <a:pt x="920924" y="221884"/>
                </a:lnTo>
                <a:lnTo>
                  <a:pt x="910984" y="221251"/>
                </a:lnTo>
                <a:lnTo>
                  <a:pt x="899604" y="220345"/>
                </a:lnTo>
                <a:lnTo>
                  <a:pt x="899604" y="84074"/>
                </a:lnTo>
                <a:lnTo>
                  <a:pt x="907244" y="83220"/>
                </a:lnTo>
                <a:lnTo>
                  <a:pt x="914717" y="82581"/>
                </a:lnTo>
                <a:lnTo>
                  <a:pt x="922000" y="82180"/>
                </a:lnTo>
                <a:lnTo>
                  <a:pt x="929068" y="82042"/>
                </a:lnTo>
                <a:lnTo>
                  <a:pt x="1117444" y="82042"/>
                </a:lnTo>
                <a:lnTo>
                  <a:pt x="1111266" y="67681"/>
                </a:lnTo>
                <a:lnTo>
                  <a:pt x="1085326" y="39560"/>
                </a:lnTo>
                <a:lnTo>
                  <a:pt x="1049003" y="19482"/>
                </a:lnTo>
                <a:lnTo>
                  <a:pt x="1002295" y="7441"/>
                </a:lnTo>
                <a:lnTo>
                  <a:pt x="945197" y="3429"/>
                </a:lnTo>
                <a:close/>
              </a:path>
              <a:path w="3524885" h="507365">
                <a:moveTo>
                  <a:pt x="1051829" y="294005"/>
                </a:moveTo>
                <a:lnTo>
                  <a:pt x="899604" y="294005"/>
                </a:lnTo>
                <a:lnTo>
                  <a:pt x="916416" y="294935"/>
                </a:lnTo>
                <a:lnTo>
                  <a:pt x="944038" y="296130"/>
                </a:lnTo>
                <a:lnTo>
                  <a:pt x="954849" y="296418"/>
                </a:lnTo>
                <a:lnTo>
                  <a:pt x="1085786" y="498983"/>
                </a:lnTo>
                <a:lnTo>
                  <a:pt x="1186243" y="498983"/>
                </a:lnTo>
                <a:lnTo>
                  <a:pt x="1051829" y="294005"/>
                </a:lnTo>
                <a:close/>
              </a:path>
              <a:path w="3524885" h="507365">
                <a:moveTo>
                  <a:pt x="1117444" y="82042"/>
                </a:moveTo>
                <a:lnTo>
                  <a:pt x="929068" y="82042"/>
                </a:lnTo>
                <a:lnTo>
                  <a:pt x="956264" y="82946"/>
                </a:lnTo>
                <a:lnTo>
                  <a:pt x="979566" y="85661"/>
                </a:lnTo>
                <a:lnTo>
                  <a:pt x="1026374" y="105042"/>
                </a:lnTo>
                <a:lnTo>
                  <a:pt x="1041590" y="147065"/>
                </a:lnTo>
                <a:lnTo>
                  <a:pt x="1040016" y="167522"/>
                </a:lnTo>
                <a:lnTo>
                  <a:pt x="1016317" y="207010"/>
                </a:lnTo>
                <a:lnTo>
                  <a:pt x="961935" y="221422"/>
                </a:lnTo>
                <a:lnTo>
                  <a:pt x="936434" y="222376"/>
                </a:lnTo>
                <a:lnTo>
                  <a:pt x="1109356" y="222376"/>
                </a:lnTo>
                <a:lnTo>
                  <a:pt x="1117548" y="209053"/>
                </a:lnTo>
                <a:lnTo>
                  <a:pt x="1125601" y="189674"/>
                </a:lnTo>
                <a:lnTo>
                  <a:pt x="1130415" y="169342"/>
                </a:lnTo>
                <a:lnTo>
                  <a:pt x="1132014" y="148082"/>
                </a:lnTo>
                <a:lnTo>
                  <a:pt x="1126828" y="103853"/>
                </a:lnTo>
                <a:lnTo>
                  <a:pt x="1117444" y="82042"/>
                </a:lnTo>
                <a:close/>
              </a:path>
              <a:path w="3524885" h="507365">
                <a:moveTo>
                  <a:pt x="135953" y="3429"/>
                </a:moveTo>
                <a:lnTo>
                  <a:pt x="119691" y="3573"/>
                </a:lnTo>
                <a:lnTo>
                  <a:pt x="101044" y="4016"/>
                </a:lnTo>
                <a:lnTo>
                  <a:pt x="80010" y="4768"/>
                </a:lnTo>
                <a:lnTo>
                  <a:pt x="6300" y="8235"/>
                </a:lnTo>
                <a:lnTo>
                  <a:pt x="0" y="8382"/>
                </a:lnTo>
                <a:lnTo>
                  <a:pt x="0" y="498983"/>
                </a:lnTo>
                <a:lnTo>
                  <a:pt x="90411" y="498983"/>
                </a:lnTo>
                <a:lnTo>
                  <a:pt x="90411" y="294005"/>
                </a:lnTo>
                <a:lnTo>
                  <a:pt x="242566" y="294005"/>
                </a:lnTo>
                <a:lnTo>
                  <a:pt x="232067" y="278002"/>
                </a:lnTo>
                <a:lnTo>
                  <a:pt x="250814" y="269283"/>
                </a:lnTo>
                <a:lnTo>
                  <a:pt x="267890" y="257968"/>
                </a:lnTo>
                <a:lnTo>
                  <a:pt x="283294" y="244034"/>
                </a:lnTo>
                <a:lnTo>
                  <a:pt x="297027" y="227457"/>
                </a:lnTo>
                <a:lnTo>
                  <a:pt x="300140" y="222376"/>
                </a:lnTo>
                <a:lnTo>
                  <a:pt x="127254" y="222376"/>
                </a:lnTo>
                <a:lnTo>
                  <a:pt x="120179" y="222255"/>
                </a:lnTo>
                <a:lnTo>
                  <a:pt x="111680" y="221884"/>
                </a:lnTo>
                <a:lnTo>
                  <a:pt x="101757" y="221251"/>
                </a:lnTo>
                <a:lnTo>
                  <a:pt x="90411" y="220345"/>
                </a:lnTo>
                <a:lnTo>
                  <a:pt x="90411" y="84074"/>
                </a:lnTo>
                <a:lnTo>
                  <a:pt x="98031" y="83220"/>
                </a:lnTo>
                <a:lnTo>
                  <a:pt x="105483" y="82581"/>
                </a:lnTo>
                <a:lnTo>
                  <a:pt x="112767" y="82180"/>
                </a:lnTo>
                <a:lnTo>
                  <a:pt x="119887" y="82042"/>
                </a:lnTo>
                <a:lnTo>
                  <a:pt x="308229" y="82042"/>
                </a:lnTo>
                <a:lnTo>
                  <a:pt x="302047" y="67681"/>
                </a:lnTo>
                <a:lnTo>
                  <a:pt x="276096" y="39560"/>
                </a:lnTo>
                <a:lnTo>
                  <a:pt x="239763" y="19482"/>
                </a:lnTo>
                <a:lnTo>
                  <a:pt x="193049" y="7441"/>
                </a:lnTo>
                <a:lnTo>
                  <a:pt x="135953" y="3429"/>
                </a:lnTo>
                <a:close/>
              </a:path>
              <a:path w="3524885" h="507365">
                <a:moveTo>
                  <a:pt x="242566" y="294005"/>
                </a:moveTo>
                <a:lnTo>
                  <a:pt x="90411" y="294005"/>
                </a:lnTo>
                <a:lnTo>
                  <a:pt x="107174" y="294935"/>
                </a:lnTo>
                <a:lnTo>
                  <a:pt x="134806" y="296130"/>
                </a:lnTo>
                <a:lnTo>
                  <a:pt x="145669" y="296418"/>
                </a:lnTo>
                <a:lnTo>
                  <a:pt x="276593" y="498983"/>
                </a:lnTo>
                <a:lnTo>
                  <a:pt x="377063" y="498983"/>
                </a:lnTo>
                <a:lnTo>
                  <a:pt x="242566" y="294005"/>
                </a:lnTo>
                <a:close/>
              </a:path>
              <a:path w="3524885" h="507365">
                <a:moveTo>
                  <a:pt x="308229" y="82042"/>
                </a:moveTo>
                <a:lnTo>
                  <a:pt x="119887" y="82042"/>
                </a:lnTo>
                <a:lnTo>
                  <a:pt x="147069" y="82946"/>
                </a:lnTo>
                <a:lnTo>
                  <a:pt x="170360" y="85661"/>
                </a:lnTo>
                <a:lnTo>
                  <a:pt x="217138" y="105042"/>
                </a:lnTo>
                <a:lnTo>
                  <a:pt x="232397" y="147065"/>
                </a:lnTo>
                <a:lnTo>
                  <a:pt x="230816" y="167522"/>
                </a:lnTo>
                <a:lnTo>
                  <a:pt x="207111" y="207010"/>
                </a:lnTo>
                <a:lnTo>
                  <a:pt x="152711" y="221422"/>
                </a:lnTo>
                <a:lnTo>
                  <a:pt x="127254" y="222376"/>
                </a:lnTo>
                <a:lnTo>
                  <a:pt x="300140" y="222376"/>
                </a:lnTo>
                <a:lnTo>
                  <a:pt x="308305" y="209053"/>
                </a:lnTo>
                <a:lnTo>
                  <a:pt x="316361" y="189674"/>
                </a:lnTo>
                <a:lnTo>
                  <a:pt x="321196" y="169342"/>
                </a:lnTo>
                <a:lnTo>
                  <a:pt x="322808" y="148082"/>
                </a:lnTo>
                <a:lnTo>
                  <a:pt x="317618" y="103853"/>
                </a:lnTo>
                <a:lnTo>
                  <a:pt x="308229" y="82042"/>
                </a:lnTo>
                <a:close/>
              </a:path>
              <a:path w="3524885" h="507365">
                <a:moveTo>
                  <a:pt x="2871874" y="195199"/>
                </a:moveTo>
                <a:lnTo>
                  <a:pt x="2767520" y="195199"/>
                </a:lnTo>
                <a:lnTo>
                  <a:pt x="3005518" y="505713"/>
                </a:lnTo>
                <a:lnTo>
                  <a:pt x="3041078" y="505713"/>
                </a:lnTo>
                <a:lnTo>
                  <a:pt x="3041078" y="304419"/>
                </a:lnTo>
                <a:lnTo>
                  <a:pt x="2957385" y="304419"/>
                </a:lnTo>
                <a:lnTo>
                  <a:pt x="2871874" y="195199"/>
                </a:lnTo>
                <a:close/>
              </a:path>
              <a:path w="3524885" h="507365">
                <a:moveTo>
                  <a:pt x="2725610" y="8382"/>
                </a:moveTo>
                <a:lnTo>
                  <a:pt x="2683827" y="8382"/>
                </a:lnTo>
                <a:lnTo>
                  <a:pt x="2683827" y="499363"/>
                </a:lnTo>
                <a:lnTo>
                  <a:pt x="2767520" y="499363"/>
                </a:lnTo>
                <a:lnTo>
                  <a:pt x="2767520" y="195199"/>
                </a:lnTo>
                <a:lnTo>
                  <a:pt x="2871874" y="195199"/>
                </a:lnTo>
                <a:lnTo>
                  <a:pt x="2725610" y="8382"/>
                </a:lnTo>
                <a:close/>
              </a:path>
              <a:path w="3524885" h="507365">
                <a:moveTo>
                  <a:pt x="3041078" y="8382"/>
                </a:moveTo>
                <a:lnTo>
                  <a:pt x="2957385" y="8382"/>
                </a:lnTo>
                <a:lnTo>
                  <a:pt x="2957385" y="304419"/>
                </a:lnTo>
                <a:lnTo>
                  <a:pt x="3041078" y="304419"/>
                </a:lnTo>
                <a:lnTo>
                  <a:pt x="3041078" y="8382"/>
                </a:lnTo>
                <a:close/>
              </a:path>
              <a:path w="3524885" h="507365">
                <a:moveTo>
                  <a:pt x="2581973" y="8382"/>
                </a:moveTo>
                <a:lnTo>
                  <a:pt x="2494978" y="8382"/>
                </a:lnTo>
                <a:lnTo>
                  <a:pt x="2494978" y="498983"/>
                </a:lnTo>
                <a:lnTo>
                  <a:pt x="2581973" y="498983"/>
                </a:lnTo>
                <a:lnTo>
                  <a:pt x="2581973" y="8382"/>
                </a:lnTo>
                <a:close/>
              </a:path>
              <a:path w="3524885" h="507365">
                <a:moveTo>
                  <a:pt x="1541462" y="8382"/>
                </a:moveTo>
                <a:lnTo>
                  <a:pt x="1228407" y="8382"/>
                </a:lnTo>
                <a:lnTo>
                  <a:pt x="1228407" y="498983"/>
                </a:lnTo>
                <a:lnTo>
                  <a:pt x="1537779" y="498983"/>
                </a:lnTo>
                <a:lnTo>
                  <a:pt x="1537779" y="421639"/>
                </a:lnTo>
                <a:lnTo>
                  <a:pt x="1315402" y="421639"/>
                </a:lnTo>
                <a:lnTo>
                  <a:pt x="1315402" y="274574"/>
                </a:lnTo>
                <a:lnTo>
                  <a:pt x="1477454" y="274574"/>
                </a:lnTo>
                <a:lnTo>
                  <a:pt x="1477454" y="200660"/>
                </a:lnTo>
                <a:lnTo>
                  <a:pt x="1315402" y="200660"/>
                </a:lnTo>
                <a:lnTo>
                  <a:pt x="1315402" y="85725"/>
                </a:lnTo>
                <a:lnTo>
                  <a:pt x="1541462" y="85725"/>
                </a:lnTo>
                <a:lnTo>
                  <a:pt x="1541462" y="8382"/>
                </a:lnTo>
                <a:close/>
              </a:path>
              <a:path w="3524885" h="507365">
                <a:moveTo>
                  <a:pt x="732218" y="8382"/>
                </a:moveTo>
                <a:lnTo>
                  <a:pt x="419100" y="8382"/>
                </a:lnTo>
                <a:lnTo>
                  <a:pt x="419100" y="498983"/>
                </a:lnTo>
                <a:lnTo>
                  <a:pt x="728535" y="498983"/>
                </a:lnTo>
                <a:lnTo>
                  <a:pt x="728535" y="421639"/>
                </a:lnTo>
                <a:lnTo>
                  <a:pt x="506171" y="421639"/>
                </a:lnTo>
                <a:lnTo>
                  <a:pt x="506171" y="274574"/>
                </a:lnTo>
                <a:lnTo>
                  <a:pt x="668235" y="274574"/>
                </a:lnTo>
                <a:lnTo>
                  <a:pt x="668235" y="200660"/>
                </a:lnTo>
                <a:lnTo>
                  <a:pt x="506171" y="200660"/>
                </a:lnTo>
                <a:lnTo>
                  <a:pt x="506171" y="85725"/>
                </a:lnTo>
                <a:lnTo>
                  <a:pt x="732218" y="85725"/>
                </a:lnTo>
                <a:lnTo>
                  <a:pt x="732218" y="8382"/>
                </a:lnTo>
                <a:close/>
              </a:path>
              <a:path w="3524885" h="507365">
                <a:moveTo>
                  <a:pt x="3365944" y="0"/>
                </a:moveTo>
                <a:lnTo>
                  <a:pt x="3311965" y="4448"/>
                </a:lnTo>
                <a:lnTo>
                  <a:pt x="3263773" y="17780"/>
                </a:lnTo>
                <a:lnTo>
                  <a:pt x="3221390" y="39969"/>
                </a:lnTo>
                <a:lnTo>
                  <a:pt x="3184842" y="70993"/>
                </a:lnTo>
                <a:lnTo>
                  <a:pt x="3155412" y="109166"/>
                </a:lnTo>
                <a:lnTo>
                  <a:pt x="3134375" y="152638"/>
                </a:lnTo>
                <a:lnTo>
                  <a:pt x="3121745" y="201420"/>
                </a:lnTo>
                <a:lnTo>
                  <a:pt x="3117532" y="255524"/>
                </a:lnTo>
                <a:lnTo>
                  <a:pt x="3121390" y="309508"/>
                </a:lnTo>
                <a:lnTo>
                  <a:pt x="3132962" y="357933"/>
                </a:lnTo>
                <a:lnTo>
                  <a:pt x="3152251" y="400810"/>
                </a:lnTo>
                <a:lnTo>
                  <a:pt x="3179254" y="438150"/>
                </a:lnTo>
                <a:lnTo>
                  <a:pt x="3212925" y="468413"/>
                </a:lnTo>
                <a:lnTo>
                  <a:pt x="3252025" y="490045"/>
                </a:lnTo>
                <a:lnTo>
                  <a:pt x="3296554" y="503033"/>
                </a:lnTo>
                <a:lnTo>
                  <a:pt x="3346513" y="507364"/>
                </a:lnTo>
                <a:lnTo>
                  <a:pt x="3370845" y="506481"/>
                </a:lnTo>
                <a:lnTo>
                  <a:pt x="3419701" y="499381"/>
                </a:lnTo>
                <a:lnTo>
                  <a:pt x="3467611" y="485304"/>
                </a:lnTo>
                <a:lnTo>
                  <a:pt x="3507720" y="465441"/>
                </a:lnTo>
                <a:lnTo>
                  <a:pt x="3524440" y="453389"/>
                </a:lnTo>
                <a:lnTo>
                  <a:pt x="3524440" y="430022"/>
                </a:lnTo>
                <a:lnTo>
                  <a:pt x="3360610" y="430022"/>
                </a:lnTo>
                <a:lnTo>
                  <a:pt x="3327130" y="427093"/>
                </a:lnTo>
                <a:lnTo>
                  <a:pt x="3271313" y="403661"/>
                </a:lnTo>
                <a:lnTo>
                  <a:pt x="3231048" y="357753"/>
                </a:lnTo>
                <a:lnTo>
                  <a:pt x="3210526" y="295130"/>
                </a:lnTo>
                <a:lnTo>
                  <a:pt x="3207956" y="257937"/>
                </a:lnTo>
                <a:lnTo>
                  <a:pt x="3210573" y="218789"/>
                </a:lnTo>
                <a:lnTo>
                  <a:pt x="3231477" y="153066"/>
                </a:lnTo>
                <a:lnTo>
                  <a:pt x="3272599" y="104989"/>
                </a:lnTo>
                <a:lnTo>
                  <a:pt x="3329749" y="80414"/>
                </a:lnTo>
                <a:lnTo>
                  <a:pt x="3364039" y="77343"/>
                </a:lnTo>
                <a:lnTo>
                  <a:pt x="3488083" y="77343"/>
                </a:lnTo>
                <a:lnTo>
                  <a:pt x="3503231" y="48260"/>
                </a:lnTo>
                <a:lnTo>
                  <a:pt x="3473440" y="27164"/>
                </a:lnTo>
                <a:lnTo>
                  <a:pt x="3440636" y="12080"/>
                </a:lnTo>
                <a:lnTo>
                  <a:pt x="3404808" y="3022"/>
                </a:lnTo>
                <a:lnTo>
                  <a:pt x="3365944" y="0"/>
                </a:lnTo>
                <a:close/>
              </a:path>
              <a:path w="3524885" h="507365">
                <a:moveTo>
                  <a:pt x="3524440" y="233807"/>
                </a:moveTo>
                <a:lnTo>
                  <a:pt x="3369373" y="233807"/>
                </a:lnTo>
                <a:lnTo>
                  <a:pt x="3369373" y="308101"/>
                </a:lnTo>
                <a:lnTo>
                  <a:pt x="3437318" y="308101"/>
                </a:lnTo>
                <a:lnTo>
                  <a:pt x="3437318" y="404495"/>
                </a:lnTo>
                <a:lnTo>
                  <a:pt x="3421243" y="415663"/>
                </a:lnTo>
                <a:lnTo>
                  <a:pt x="3403107" y="423640"/>
                </a:lnTo>
                <a:lnTo>
                  <a:pt x="3382900" y="428426"/>
                </a:lnTo>
                <a:lnTo>
                  <a:pt x="3360610" y="430022"/>
                </a:lnTo>
                <a:lnTo>
                  <a:pt x="3524440" y="430022"/>
                </a:lnTo>
                <a:lnTo>
                  <a:pt x="3524440" y="233807"/>
                </a:lnTo>
                <a:close/>
              </a:path>
              <a:path w="3524885" h="507365">
                <a:moveTo>
                  <a:pt x="3488083" y="77343"/>
                </a:moveTo>
                <a:lnTo>
                  <a:pt x="3364039" y="77343"/>
                </a:lnTo>
                <a:lnTo>
                  <a:pt x="3376136" y="78198"/>
                </a:lnTo>
                <a:lnTo>
                  <a:pt x="3389376" y="80756"/>
                </a:lnTo>
                <a:lnTo>
                  <a:pt x="3434260" y="97716"/>
                </a:lnTo>
                <a:lnTo>
                  <a:pt x="3466782" y="118237"/>
                </a:lnTo>
                <a:lnTo>
                  <a:pt x="3488083" y="77343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 txBox="1"/>
          <p:nvPr/>
        </p:nvSpPr>
        <p:spPr>
          <a:xfrm>
            <a:off x="533400" y="1676400"/>
            <a:ext cx="6804659" cy="246570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080" algn="just">
              <a:lnSpc>
                <a:spcPct val="100000"/>
              </a:lnSpc>
              <a:spcBef>
                <a:spcPts val="105"/>
              </a:spcBef>
              <a:buFont typeface="Wingdings"/>
              <a:buChar char=""/>
              <a:tabLst>
                <a:tab pos="320675" algn="l"/>
              </a:tabLst>
            </a:pPr>
            <a:r>
              <a:rPr sz="3200" spc="-25" dirty="0">
                <a:latin typeface="Trebuchet MS"/>
                <a:cs typeface="Trebuchet MS"/>
              </a:rPr>
              <a:t>Reread </a:t>
            </a:r>
            <a:r>
              <a:rPr sz="3200" dirty="0">
                <a:latin typeface="Trebuchet MS"/>
                <a:cs typeface="Trebuchet MS"/>
              </a:rPr>
              <a:t>the </a:t>
            </a:r>
            <a:r>
              <a:rPr sz="3200" spc="-5" dirty="0">
                <a:latin typeface="Trebuchet MS"/>
                <a:cs typeface="Trebuchet MS"/>
              </a:rPr>
              <a:t>passage </a:t>
            </a:r>
            <a:r>
              <a:rPr sz="3200" dirty="0">
                <a:latin typeface="Trebuchet MS"/>
                <a:cs typeface="Trebuchet MS"/>
              </a:rPr>
              <a:t>several times </a:t>
            </a:r>
            <a:r>
              <a:rPr sz="3200" spc="-5" dirty="0">
                <a:latin typeface="Trebuchet MS"/>
                <a:cs typeface="Trebuchet MS"/>
              </a:rPr>
              <a:t>if  </a:t>
            </a:r>
            <a:r>
              <a:rPr sz="3200" dirty="0">
                <a:latin typeface="Trebuchet MS"/>
                <a:cs typeface="Trebuchet MS"/>
              </a:rPr>
              <a:t>necessary for </a:t>
            </a:r>
            <a:r>
              <a:rPr sz="3200" spc="-5" dirty="0">
                <a:latin typeface="Trebuchet MS"/>
                <a:cs typeface="Trebuchet MS"/>
              </a:rPr>
              <a:t>clear </a:t>
            </a:r>
            <a:r>
              <a:rPr sz="3200" dirty="0">
                <a:latin typeface="Trebuchet MS"/>
                <a:cs typeface="Trebuchet MS"/>
              </a:rPr>
              <a:t>understanding of  </a:t>
            </a:r>
            <a:r>
              <a:rPr sz="3200" spc="-5" dirty="0">
                <a:latin typeface="Trebuchet MS"/>
                <a:cs typeface="Trebuchet MS"/>
              </a:rPr>
              <a:t>ideas.</a:t>
            </a:r>
            <a:endParaRPr sz="3200">
              <a:latin typeface="Trebuchet MS"/>
              <a:cs typeface="Trebuchet MS"/>
            </a:endParaRPr>
          </a:p>
          <a:p>
            <a:pPr marL="12700" algn="just">
              <a:lnSpc>
                <a:spcPct val="100000"/>
              </a:lnSpc>
              <a:buFont typeface="Wingdings"/>
              <a:buChar char=""/>
              <a:tabLst>
                <a:tab pos="320675" algn="l"/>
              </a:tabLst>
            </a:pPr>
            <a:r>
              <a:rPr sz="3200" dirty="0">
                <a:latin typeface="Trebuchet MS"/>
                <a:cs typeface="Trebuchet MS"/>
              </a:rPr>
              <a:t>Observe </a:t>
            </a:r>
            <a:r>
              <a:rPr sz="3200" spc="-5" dirty="0">
                <a:latin typeface="Trebuchet MS"/>
                <a:cs typeface="Trebuchet MS"/>
              </a:rPr>
              <a:t>the emphasis </a:t>
            </a:r>
            <a:r>
              <a:rPr sz="3200" dirty="0">
                <a:latin typeface="Trebuchet MS"/>
                <a:cs typeface="Trebuchet MS"/>
              </a:rPr>
              <a:t>or</a:t>
            </a:r>
            <a:r>
              <a:rPr sz="3200" spc="35" dirty="0">
                <a:latin typeface="Trebuchet MS"/>
                <a:cs typeface="Trebuchet MS"/>
              </a:rPr>
              <a:t> </a:t>
            </a:r>
            <a:r>
              <a:rPr sz="3200" spc="-5" dirty="0">
                <a:latin typeface="Trebuchet MS"/>
                <a:cs typeface="Trebuchet MS"/>
              </a:rPr>
              <a:t>approach</a:t>
            </a:r>
            <a:endParaRPr sz="3200">
              <a:latin typeface="Trebuchet MS"/>
              <a:cs typeface="Trebuchet MS"/>
            </a:endParaRPr>
          </a:p>
          <a:p>
            <a:pPr marL="12700" algn="just">
              <a:lnSpc>
                <a:spcPct val="100000"/>
              </a:lnSpc>
              <a:spcBef>
                <a:spcPts val="5"/>
              </a:spcBef>
            </a:pPr>
            <a:r>
              <a:rPr sz="3200" spc="-5" dirty="0">
                <a:latin typeface="Trebuchet MS"/>
                <a:cs typeface="Trebuchet MS"/>
              </a:rPr>
              <a:t>used by</a:t>
            </a:r>
            <a:r>
              <a:rPr sz="3200" dirty="0">
                <a:latin typeface="Trebuchet MS"/>
                <a:cs typeface="Trebuchet MS"/>
              </a:rPr>
              <a:t> </a:t>
            </a:r>
            <a:r>
              <a:rPr sz="3200" spc="-65" dirty="0">
                <a:latin typeface="Trebuchet MS"/>
                <a:cs typeface="Trebuchet MS"/>
              </a:rPr>
              <a:t>author.</a:t>
            </a:r>
            <a:endParaRPr sz="3200">
              <a:latin typeface="Trebuchet MS"/>
              <a:cs typeface="Trebuchet MS"/>
            </a:endParaRPr>
          </a:p>
        </p:txBody>
      </p:sp>
      <p:sp>
        <p:nvSpPr>
          <p:cNvPr id="21" name="object 21"/>
          <p:cNvSpPr/>
          <p:nvPr/>
        </p:nvSpPr>
        <p:spPr>
          <a:xfrm>
            <a:off x="6858000" y="4191000"/>
            <a:ext cx="2286000" cy="23622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Title 20"/>
          <p:cNvSpPr txBox="1">
            <a:spLocks/>
          </p:cNvSpPr>
          <p:nvPr/>
        </p:nvSpPr>
        <p:spPr>
          <a:xfrm>
            <a:off x="533400" y="381000"/>
            <a:ext cx="7772400" cy="914399"/>
          </a:xfrm>
          <a:prstGeom prst="rect">
            <a:avLst/>
          </a:prstGeom>
          <a:solidFill>
            <a:schemeClr val="tx1"/>
          </a:solidFill>
        </p:spPr>
        <p:txBody>
          <a:bodyPr>
            <a:normAutofit fontScale="92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6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READING</a:t>
            </a: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ject 7"/>
          <p:cNvSpPr txBox="1"/>
          <p:nvPr/>
        </p:nvSpPr>
        <p:spPr>
          <a:xfrm>
            <a:off x="612140" y="2078863"/>
            <a:ext cx="6490970" cy="3440429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080" algn="just">
              <a:lnSpc>
                <a:spcPct val="100000"/>
              </a:lnSpc>
              <a:spcBef>
                <a:spcPts val="105"/>
              </a:spcBef>
              <a:buFont typeface="Wingdings"/>
              <a:buChar char=""/>
              <a:tabLst>
                <a:tab pos="313690" algn="l"/>
              </a:tabLst>
            </a:pPr>
            <a:r>
              <a:rPr sz="3200" dirty="0">
                <a:latin typeface="Trebuchet MS"/>
                <a:cs typeface="Trebuchet MS"/>
              </a:rPr>
              <a:t>The </a:t>
            </a:r>
            <a:r>
              <a:rPr sz="3200" spc="-5" dirty="0">
                <a:latin typeface="Trebuchet MS"/>
                <a:cs typeface="Trebuchet MS"/>
              </a:rPr>
              <a:t>conclusion </a:t>
            </a:r>
            <a:r>
              <a:rPr sz="3200" dirty="0">
                <a:latin typeface="Trebuchet MS"/>
                <a:cs typeface="Trebuchet MS"/>
              </a:rPr>
              <a:t>should restate </a:t>
            </a:r>
            <a:r>
              <a:rPr sz="3200" spc="-5" dirty="0">
                <a:latin typeface="Trebuchet MS"/>
                <a:cs typeface="Trebuchet MS"/>
              </a:rPr>
              <a:t>the  main idea </a:t>
            </a:r>
            <a:r>
              <a:rPr sz="3200" dirty="0">
                <a:latin typeface="Trebuchet MS"/>
                <a:cs typeface="Trebuchet MS"/>
              </a:rPr>
              <a:t>of </a:t>
            </a:r>
            <a:r>
              <a:rPr sz="3200" spc="-5" dirty="0">
                <a:latin typeface="Trebuchet MS"/>
                <a:cs typeface="Trebuchet MS"/>
              </a:rPr>
              <a:t>the text and </a:t>
            </a:r>
            <a:r>
              <a:rPr sz="3200" dirty="0">
                <a:latin typeface="Trebuchet MS"/>
                <a:cs typeface="Trebuchet MS"/>
              </a:rPr>
              <a:t>reiterate  </a:t>
            </a:r>
            <a:r>
              <a:rPr sz="3200" spc="-5" dirty="0">
                <a:latin typeface="Trebuchet MS"/>
                <a:cs typeface="Trebuchet MS"/>
              </a:rPr>
              <a:t>the main</a:t>
            </a:r>
            <a:r>
              <a:rPr sz="3200" spc="0" dirty="0">
                <a:latin typeface="Trebuchet MS"/>
                <a:cs typeface="Trebuchet MS"/>
              </a:rPr>
              <a:t> </a:t>
            </a:r>
            <a:r>
              <a:rPr sz="3200" spc="-5" dirty="0">
                <a:latin typeface="Trebuchet MS"/>
                <a:cs typeface="Trebuchet MS"/>
              </a:rPr>
              <a:t>support.</a:t>
            </a:r>
            <a:endParaRPr sz="3200">
              <a:latin typeface="Trebuchet MS"/>
              <a:cs typeface="Trebuchet MS"/>
            </a:endParaRPr>
          </a:p>
          <a:p>
            <a:pPr marL="12700" marR="1878964">
              <a:lnSpc>
                <a:spcPct val="100000"/>
              </a:lnSpc>
              <a:buFont typeface="Wingdings"/>
              <a:buChar char=""/>
              <a:tabLst>
                <a:tab pos="321310" algn="l"/>
              </a:tabLst>
            </a:pPr>
            <a:r>
              <a:rPr sz="3200" spc="-5" dirty="0">
                <a:latin typeface="Trebuchet MS"/>
                <a:cs typeface="Trebuchet MS"/>
              </a:rPr>
              <a:t>do not provide any new  information.</a:t>
            </a:r>
            <a:endParaRPr sz="3200">
              <a:latin typeface="Trebuchet MS"/>
              <a:cs typeface="Trebuchet MS"/>
            </a:endParaRPr>
          </a:p>
          <a:p>
            <a:pPr marL="320675" indent="-307975" algn="just">
              <a:lnSpc>
                <a:spcPct val="100000"/>
              </a:lnSpc>
              <a:buFont typeface="Wingdings"/>
              <a:buChar char=""/>
              <a:tabLst>
                <a:tab pos="321310" algn="l"/>
              </a:tabLst>
            </a:pPr>
            <a:r>
              <a:rPr sz="3200" spc="-20" dirty="0">
                <a:latin typeface="Trebuchet MS"/>
                <a:cs typeface="Trebuchet MS"/>
              </a:rPr>
              <a:t>Remember </a:t>
            </a:r>
            <a:r>
              <a:rPr sz="3200" dirty="0">
                <a:latin typeface="Trebuchet MS"/>
                <a:cs typeface="Trebuchet MS"/>
              </a:rPr>
              <a:t>to </a:t>
            </a:r>
            <a:r>
              <a:rPr sz="3200" spc="-5" dirty="0">
                <a:latin typeface="Trebuchet MS"/>
                <a:cs typeface="Trebuchet MS"/>
              </a:rPr>
              <a:t>avoid </a:t>
            </a:r>
            <a:r>
              <a:rPr sz="3200" dirty="0">
                <a:latin typeface="Trebuchet MS"/>
                <a:cs typeface="Trebuchet MS"/>
              </a:rPr>
              <a:t>any</a:t>
            </a:r>
            <a:r>
              <a:rPr sz="3200" spc="-20" dirty="0">
                <a:latin typeface="Trebuchet MS"/>
                <a:cs typeface="Trebuchet MS"/>
              </a:rPr>
              <a:t> </a:t>
            </a:r>
            <a:r>
              <a:rPr sz="3200" spc="-5" dirty="0">
                <a:latin typeface="Trebuchet MS"/>
                <a:cs typeface="Trebuchet MS"/>
              </a:rPr>
              <a:t>personal</a:t>
            </a:r>
            <a:endParaRPr sz="3200">
              <a:latin typeface="Trebuchet MS"/>
              <a:cs typeface="Trebuchet MS"/>
            </a:endParaRPr>
          </a:p>
          <a:p>
            <a:pPr marL="12700" algn="just">
              <a:lnSpc>
                <a:spcPct val="100000"/>
              </a:lnSpc>
              <a:spcBef>
                <a:spcPts val="5"/>
              </a:spcBef>
            </a:pPr>
            <a:r>
              <a:rPr sz="3200" dirty="0">
                <a:latin typeface="Trebuchet MS"/>
                <a:cs typeface="Trebuchet MS"/>
              </a:rPr>
              <a:t>statements </a:t>
            </a:r>
            <a:r>
              <a:rPr sz="3200" spc="-5" dirty="0">
                <a:latin typeface="Trebuchet MS"/>
                <a:cs typeface="Trebuchet MS"/>
              </a:rPr>
              <a:t>about the</a:t>
            </a:r>
            <a:r>
              <a:rPr sz="3200" spc="25" dirty="0">
                <a:latin typeface="Trebuchet MS"/>
                <a:cs typeface="Trebuchet MS"/>
              </a:rPr>
              <a:t> </a:t>
            </a:r>
            <a:r>
              <a:rPr sz="3200" spc="-5" dirty="0">
                <a:latin typeface="Trebuchet MS"/>
                <a:cs typeface="Trebuchet MS"/>
              </a:rPr>
              <a:t>passage.</a:t>
            </a:r>
            <a:endParaRPr sz="3200">
              <a:latin typeface="Trebuchet MS"/>
              <a:cs typeface="Trebuchet MS"/>
            </a:endParaRPr>
          </a:p>
        </p:txBody>
      </p:sp>
      <p:sp>
        <p:nvSpPr>
          <p:cNvPr id="8" name="Title 20"/>
          <p:cNvSpPr txBox="1">
            <a:spLocks/>
          </p:cNvSpPr>
          <p:nvPr/>
        </p:nvSpPr>
        <p:spPr>
          <a:xfrm>
            <a:off x="609600" y="381000"/>
            <a:ext cx="7772400" cy="990600"/>
          </a:xfrm>
          <a:prstGeom prst="rect">
            <a:avLst/>
          </a:prstGeom>
          <a:solidFill>
            <a:schemeClr val="tx1"/>
          </a:solidFill>
        </p:spPr>
        <p:txBody>
          <a:bodyPr>
            <a:normAutofit fontScale="92500"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6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CONCLUSION</a:t>
            </a: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/>
          <p:nvPr/>
        </p:nvSpPr>
        <p:spPr>
          <a:xfrm>
            <a:off x="304800" y="762000"/>
            <a:ext cx="8153400" cy="361340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1222044" y="4578858"/>
            <a:ext cx="3412490" cy="11226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7200" dirty="0">
                <a:solidFill>
                  <a:srgbClr val="FFFFFF"/>
                </a:solidFill>
                <a:latin typeface="Trebuchet MS"/>
                <a:cs typeface="Trebuchet MS"/>
              </a:rPr>
              <a:t>Exercise</a:t>
            </a:r>
            <a:endParaRPr sz="7200">
              <a:latin typeface="Trebuchet MS"/>
              <a:cs typeface="Trebuchet MS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ject 7"/>
          <p:cNvSpPr txBox="1"/>
          <p:nvPr/>
        </p:nvSpPr>
        <p:spPr>
          <a:xfrm>
            <a:off x="612140" y="2078863"/>
            <a:ext cx="7052309" cy="295275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080" indent="603250">
              <a:lnSpc>
                <a:spcPct val="100000"/>
              </a:lnSpc>
              <a:spcBef>
                <a:spcPts val="105"/>
              </a:spcBef>
            </a:pPr>
            <a:r>
              <a:rPr sz="3200" u="heavy" spc="-60" dirty="0">
                <a:latin typeface="Trebuchet MS"/>
                <a:cs typeface="Trebuchet MS"/>
              </a:rPr>
              <a:t>Tracts </a:t>
            </a:r>
            <a:r>
              <a:rPr sz="3200" u="heavy" dirty="0">
                <a:latin typeface="Trebuchet MS"/>
                <a:cs typeface="Trebuchet MS"/>
              </a:rPr>
              <a:t>of land</a:t>
            </a:r>
            <a:r>
              <a:rPr sz="3200" dirty="0">
                <a:latin typeface="Trebuchet MS"/>
                <a:cs typeface="Trebuchet MS"/>
              </a:rPr>
              <a:t> from </a:t>
            </a:r>
            <a:r>
              <a:rPr sz="3200" spc="-5" dirty="0">
                <a:latin typeface="Trebuchet MS"/>
                <a:cs typeface="Trebuchet MS"/>
              </a:rPr>
              <a:t>which coal is  </a:t>
            </a:r>
            <a:r>
              <a:rPr sz="3200" dirty="0">
                <a:latin typeface="Trebuchet MS"/>
                <a:cs typeface="Trebuchet MS"/>
              </a:rPr>
              <a:t>obtained </a:t>
            </a:r>
            <a:r>
              <a:rPr sz="3200" spc="-5" dirty="0">
                <a:latin typeface="Trebuchet MS"/>
                <a:cs typeface="Trebuchet MS"/>
              </a:rPr>
              <a:t>are called </a:t>
            </a:r>
            <a:r>
              <a:rPr sz="3200" u="heavy" spc="-5" dirty="0">
                <a:latin typeface="Trebuchet MS"/>
                <a:cs typeface="Trebuchet MS"/>
              </a:rPr>
              <a:t>coal-fields</a:t>
            </a:r>
            <a:r>
              <a:rPr sz="3200" spc="-5" dirty="0">
                <a:latin typeface="Trebuchet MS"/>
                <a:cs typeface="Trebuchet MS"/>
              </a:rPr>
              <a:t>. </a:t>
            </a:r>
            <a:r>
              <a:rPr sz="3200" dirty="0">
                <a:latin typeface="Trebuchet MS"/>
                <a:cs typeface="Trebuchet MS"/>
              </a:rPr>
              <a:t>These  </a:t>
            </a:r>
            <a:r>
              <a:rPr sz="3200" spc="-5" dirty="0">
                <a:latin typeface="Trebuchet MS"/>
                <a:cs typeface="Trebuchet MS"/>
              </a:rPr>
              <a:t>so-called </a:t>
            </a:r>
            <a:r>
              <a:rPr sz="3200" dirty="0">
                <a:latin typeface="Trebuchet MS"/>
                <a:cs typeface="Trebuchet MS"/>
              </a:rPr>
              <a:t>fields </a:t>
            </a:r>
            <a:r>
              <a:rPr sz="3200" spc="-5" dirty="0">
                <a:latin typeface="Trebuchet MS"/>
                <a:cs typeface="Trebuchet MS"/>
              </a:rPr>
              <a:t>are </a:t>
            </a:r>
            <a:r>
              <a:rPr sz="3200" dirty="0">
                <a:latin typeface="Trebuchet MS"/>
                <a:cs typeface="Trebuchet MS"/>
              </a:rPr>
              <a:t>not </a:t>
            </a:r>
            <a:r>
              <a:rPr sz="3200" spc="-5" dirty="0">
                <a:latin typeface="Trebuchet MS"/>
                <a:cs typeface="Trebuchet MS"/>
              </a:rPr>
              <a:t>on the </a:t>
            </a:r>
            <a:r>
              <a:rPr sz="3200" dirty="0">
                <a:latin typeface="Trebuchet MS"/>
                <a:cs typeface="Trebuchet MS"/>
              </a:rPr>
              <a:t>surface  of </a:t>
            </a:r>
            <a:r>
              <a:rPr sz="3200" spc="-5" dirty="0">
                <a:latin typeface="Trebuchet MS"/>
                <a:cs typeface="Trebuchet MS"/>
              </a:rPr>
              <a:t>earth, </a:t>
            </a:r>
            <a:r>
              <a:rPr sz="3200" dirty="0">
                <a:latin typeface="Trebuchet MS"/>
                <a:cs typeface="Trebuchet MS"/>
              </a:rPr>
              <a:t>but </a:t>
            </a:r>
            <a:r>
              <a:rPr sz="3200" spc="-5" dirty="0">
                <a:latin typeface="Trebuchet MS"/>
                <a:cs typeface="Trebuchet MS"/>
              </a:rPr>
              <a:t>at </a:t>
            </a:r>
            <a:r>
              <a:rPr sz="3200" dirty="0">
                <a:latin typeface="Trebuchet MS"/>
                <a:cs typeface="Trebuchet MS"/>
              </a:rPr>
              <a:t>some </a:t>
            </a:r>
            <a:r>
              <a:rPr sz="3200" spc="-5" dirty="0">
                <a:latin typeface="Trebuchet MS"/>
                <a:cs typeface="Trebuchet MS"/>
              </a:rPr>
              <a:t>depths </a:t>
            </a:r>
            <a:r>
              <a:rPr sz="3200" u="heavy" dirty="0">
                <a:latin typeface="Trebuchet MS"/>
                <a:cs typeface="Trebuchet MS"/>
              </a:rPr>
              <a:t>below</a:t>
            </a:r>
            <a:r>
              <a:rPr sz="3200" dirty="0">
                <a:latin typeface="Trebuchet MS"/>
                <a:cs typeface="Trebuchet MS"/>
              </a:rPr>
              <a:t> </a:t>
            </a:r>
            <a:r>
              <a:rPr sz="3200" spc="-5" dirty="0">
                <a:latin typeface="Trebuchet MS"/>
                <a:cs typeface="Trebuchet MS"/>
              </a:rPr>
              <a:t>it.  </a:t>
            </a:r>
            <a:r>
              <a:rPr sz="3200" dirty="0">
                <a:latin typeface="Trebuchet MS"/>
                <a:cs typeface="Trebuchet MS"/>
              </a:rPr>
              <a:t>They </a:t>
            </a:r>
            <a:r>
              <a:rPr sz="3200" spc="-5" dirty="0">
                <a:latin typeface="Trebuchet MS"/>
                <a:cs typeface="Trebuchet MS"/>
              </a:rPr>
              <a:t>consist </a:t>
            </a:r>
            <a:r>
              <a:rPr sz="3200" dirty="0">
                <a:latin typeface="Trebuchet MS"/>
                <a:cs typeface="Trebuchet MS"/>
              </a:rPr>
              <a:t>of </a:t>
            </a:r>
            <a:r>
              <a:rPr sz="3200" u="heavy" dirty="0">
                <a:latin typeface="Trebuchet MS"/>
                <a:cs typeface="Trebuchet MS"/>
              </a:rPr>
              <a:t>layers of </a:t>
            </a:r>
            <a:r>
              <a:rPr sz="3200" u="heavy" spc="-5" dirty="0">
                <a:latin typeface="Trebuchet MS"/>
                <a:cs typeface="Trebuchet MS"/>
              </a:rPr>
              <a:t>beds</a:t>
            </a:r>
            <a:r>
              <a:rPr sz="3200" spc="-5" dirty="0">
                <a:latin typeface="Trebuchet MS"/>
                <a:cs typeface="Trebuchet MS"/>
              </a:rPr>
              <a:t> which  </a:t>
            </a:r>
            <a:r>
              <a:rPr sz="3200" dirty="0">
                <a:latin typeface="Trebuchet MS"/>
                <a:cs typeface="Trebuchet MS"/>
              </a:rPr>
              <a:t>run under </a:t>
            </a:r>
            <a:r>
              <a:rPr sz="3200" spc="-5" dirty="0">
                <a:latin typeface="Trebuchet MS"/>
                <a:cs typeface="Trebuchet MS"/>
              </a:rPr>
              <a:t>the</a:t>
            </a:r>
            <a:r>
              <a:rPr sz="3200" spc="-10" dirty="0">
                <a:latin typeface="Trebuchet MS"/>
                <a:cs typeface="Trebuchet MS"/>
              </a:rPr>
              <a:t> </a:t>
            </a:r>
            <a:r>
              <a:rPr sz="3200" dirty="0">
                <a:latin typeface="Trebuchet MS"/>
                <a:cs typeface="Trebuchet MS"/>
              </a:rPr>
              <a:t>ground.</a:t>
            </a:r>
            <a:endParaRPr sz="3200">
              <a:latin typeface="Trebuchet MS"/>
              <a:cs typeface="Trebuchet MS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612140" y="5005578"/>
            <a:ext cx="7176134" cy="148907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080" indent="854710">
              <a:lnSpc>
                <a:spcPct val="100000"/>
              </a:lnSpc>
              <a:spcBef>
                <a:spcPts val="105"/>
              </a:spcBef>
              <a:tabLst>
                <a:tab pos="4029710" algn="l"/>
              </a:tabLst>
            </a:pPr>
            <a:r>
              <a:rPr sz="3200" spc="-5" dirty="0">
                <a:latin typeface="Trebuchet MS"/>
                <a:cs typeface="Trebuchet MS"/>
              </a:rPr>
              <a:t>When </a:t>
            </a:r>
            <a:r>
              <a:rPr sz="3200" dirty="0">
                <a:latin typeface="Trebuchet MS"/>
                <a:cs typeface="Trebuchet MS"/>
              </a:rPr>
              <a:t>a layer of </a:t>
            </a:r>
            <a:r>
              <a:rPr sz="3200" spc="-5" dirty="0">
                <a:latin typeface="Trebuchet MS"/>
                <a:cs typeface="Trebuchet MS"/>
              </a:rPr>
              <a:t>this kind has </a:t>
            </a:r>
            <a:r>
              <a:rPr sz="3200" dirty="0">
                <a:latin typeface="Trebuchet MS"/>
                <a:cs typeface="Trebuchet MS"/>
              </a:rPr>
              <a:t>been  </a:t>
            </a:r>
            <a:r>
              <a:rPr sz="3200" u="heavy" dirty="0">
                <a:latin typeface="Trebuchet MS"/>
                <a:cs typeface="Trebuchet MS"/>
              </a:rPr>
              <a:t>opened</a:t>
            </a:r>
            <a:r>
              <a:rPr sz="3200" dirty="0">
                <a:latin typeface="Trebuchet MS"/>
                <a:cs typeface="Trebuchet MS"/>
              </a:rPr>
              <a:t>,</a:t>
            </a:r>
            <a:r>
              <a:rPr sz="3200" spc="-15" dirty="0">
                <a:latin typeface="Trebuchet MS"/>
                <a:cs typeface="Trebuchet MS"/>
              </a:rPr>
              <a:t> </a:t>
            </a:r>
            <a:r>
              <a:rPr sz="3200" spc="-5" dirty="0">
                <a:latin typeface="Trebuchet MS"/>
                <a:cs typeface="Trebuchet MS"/>
              </a:rPr>
              <a:t>the</a:t>
            </a:r>
            <a:r>
              <a:rPr sz="3200" spc="10" dirty="0">
                <a:latin typeface="Trebuchet MS"/>
                <a:cs typeface="Trebuchet MS"/>
              </a:rPr>
              <a:t> </a:t>
            </a:r>
            <a:r>
              <a:rPr sz="3200" dirty="0">
                <a:latin typeface="Trebuchet MS"/>
                <a:cs typeface="Trebuchet MS"/>
              </a:rPr>
              <a:t>opening	</a:t>
            </a:r>
            <a:r>
              <a:rPr sz="3200" spc="-5" dirty="0">
                <a:latin typeface="Trebuchet MS"/>
                <a:cs typeface="Trebuchet MS"/>
              </a:rPr>
              <a:t>is called </a:t>
            </a:r>
            <a:r>
              <a:rPr sz="3200" dirty="0">
                <a:latin typeface="Trebuchet MS"/>
                <a:cs typeface="Trebuchet MS"/>
              </a:rPr>
              <a:t>a </a:t>
            </a:r>
            <a:r>
              <a:rPr sz="3200" u="heavy" spc="-5" dirty="0">
                <a:latin typeface="Trebuchet MS"/>
                <a:cs typeface="Trebuchet MS"/>
              </a:rPr>
              <a:t>mine </a:t>
            </a:r>
            <a:r>
              <a:rPr sz="3200" spc="-5" dirty="0">
                <a:latin typeface="Trebuchet MS"/>
                <a:cs typeface="Trebuchet MS"/>
              </a:rPr>
              <a:t> </a:t>
            </a:r>
            <a:r>
              <a:rPr sz="3200" dirty="0">
                <a:latin typeface="Trebuchet MS"/>
                <a:cs typeface="Trebuchet MS"/>
              </a:rPr>
              <a:t>and hence </a:t>
            </a:r>
            <a:r>
              <a:rPr sz="3200" spc="-5" dirty="0">
                <a:latin typeface="Trebuchet MS"/>
                <a:cs typeface="Trebuchet MS"/>
              </a:rPr>
              <a:t>is classed </a:t>
            </a:r>
            <a:r>
              <a:rPr sz="3200" dirty="0">
                <a:latin typeface="Trebuchet MS"/>
                <a:cs typeface="Trebuchet MS"/>
              </a:rPr>
              <a:t>as a</a:t>
            </a:r>
            <a:r>
              <a:rPr sz="3200" spc="0" dirty="0">
                <a:latin typeface="Trebuchet MS"/>
                <a:cs typeface="Trebuchet MS"/>
              </a:rPr>
              <a:t> </a:t>
            </a:r>
            <a:r>
              <a:rPr sz="3200" dirty="0">
                <a:latin typeface="Trebuchet MS"/>
                <a:cs typeface="Trebuchet MS"/>
              </a:rPr>
              <a:t>mineral.</a:t>
            </a:r>
            <a:endParaRPr sz="3200">
              <a:latin typeface="Trebuchet MS"/>
              <a:cs typeface="Trebuchet MS"/>
            </a:endParaRPr>
          </a:p>
        </p:txBody>
      </p:sp>
      <p:sp>
        <p:nvSpPr>
          <p:cNvPr id="9" name="Title 20"/>
          <p:cNvSpPr txBox="1">
            <a:spLocks/>
          </p:cNvSpPr>
          <p:nvPr/>
        </p:nvSpPr>
        <p:spPr>
          <a:xfrm>
            <a:off x="762000" y="381000"/>
            <a:ext cx="7772400" cy="990600"/>
          </a:xfrm>
          <a:prstGeom prst="rect">
            <a:avLst/>
          </a:prstGeom>
          <a:solidFill>
            <a:schemeClr val="tx1"/>
          </a:solidFill>
        </p:spPr>
        <p:txBody>
          <a:bodyPr>
            <a:normAutofit fontScale="92500"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6600" b="1" dirty="0" smtClean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PASSAGE</a:t>
            </a:r>
            <a:endParaRPr kumimoji="0" lang="en-GB" sz="6600" b="1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>
    <p:cut thruBlk="1"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/>
          <p:nvPr/>
        </p:nvSpPr>
        <p:spPr>
          <a:xfrm>
            <a:off x="381000" y="533400"/>
            <a:ext cx="4038600" cy="83057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381000" y="533400"/>
            <a:ext cx="4038600" cy="770724"/>
          </a:xfrm>
          <a:prstGeom prst="rect">
            <a:avLst/>
          </a:prstGeom>
          <a:solidFill>
            <a:schemeClr val="tx1"/>
          </a:solidFill>
          <a:ln w="12192">
            <a:solidFill>
              <a:srgbClr val="B83C68"/>
            </a:solidFill>
          </a:ln>
        </p:spPr>
        <p:txBody>
          <a:bodyPr vert="horz" wrap="square" lIns="0" tIns="31750" rIns="0" bIns="0" rtlCol="0">
            <a:spAutoFit/>
          </a:bodyPr>
          <a:lstStyle/>
          <a:p>
            <a:pPr marL="91440">
              <a:lnSpc>
                <a:spcPct val="100000"/>
              </a:lnSpc>
              <a:spcBef>
                <a:spcPts val="250"/>
              </a:spcBef>
            </a:pPr>
            <a:r>
              <a:rPr sz="4800" spc="-5" dirty="0">
                <a:solidFill>
                  <a:schemeClr val="bg1"/>
                </a:solidFill>
              </a:rPr>
              <a:t>Questions:</a:t>
            </a:r>
            <a:endParaRPr sz="4800">
              <a:solidFill>
                <a:schemeClr val="bg1"/>
              </a:solidFill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688340" y="1850263"/>
            <a:ext cx="6697345" cy="1977389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527685" marR="882015" indent="-514984">
              <a:lnSpc>
                <a:spcPct val="100000"/>
              </a:lnSpc>
              <a:spcBef>
                <a:spcPts val="105"/>
              </a:spcBef>
              <a:buAutoNum type="arabicPeriod"/>
              <a:tabLst>
                <a:tab pos="528320" algn="l"/>
              </a:tabLst>
            </a:pPr>
            <a:r>
              <a:rPr sz="3200" spc="-5" dirty="0">
                <a:latin typeface="Trebuchet MS"/>
                <a:cs typeface="Trebuchet MS"/>
              </a:rPr>
              <a:t>What is mine and why is coal  termed as</a:t>
            </a:r>
            <a:r>
              <a:rPr sz="3200" spc="-15" dirty="0">
                <a:latin typeface="Trebuchet MS"/>
                <a:cs typeface="Trebuchet MS"/>
              </a:rPr>
              <a:t> </a:t>
            </a:r>
            <a:r>
              <a:rPr sz="3200" dirty="0">
                <a:latin typeface="Trebuchet MS"/>
                <a:cs typeface="Trebuchet MS"/>
              </a:rPr>
              <a:t>mineral?</a:t>
            </a:r>
            <a:endParaRPr sz="3200">
              <a:latin typeface="Trebuchet MS"/>
              <a:cs typeface="Trebuchet MS"/>
            </a:endParaRPr>
          </a:p>
          <a:p>
            <a:pPr marL="649605" indent="-636905">
              <a:lnSpc>
                <a:spcPct val="100000"/>
              </a:lnSpc>
              <a:buAutoNum type="arabicPeriod"/>
              <a:tabLst>
                <a:tab pos="649605" algn="l"/>
                <a:tab pos="650240" algn="l"/>
              </a:tabLst>
            </a:pPr>
            <a:r>
              <a:rPr sz="3200" spc="-30" dirty="0">
                <a:latin typeface="Trebuchet MS"/>
                <a:cs typeface="Trebuchet MS"/>
              </a:rPr>
              <a:t>Write </a:t>
            </a:r>
            <a:r>
              <a:rPr sz="3200" spc="-5" dirty="0">
                <a:latin typeface="Trebuchet MS"/>
                <a:cs typeface="Trebuchet MS"/>
              </a:rPr>
              <a:t>the precis of </a:t>
            </a:r>
            <a:r>
              <a:rPr sz="3200" dirty="0">
                <a:latin typeface="Trebuchet MS"/>
                <a:cs typeface="Trebuchet MS"/>
              </a:rPr>
              <a:t>given</a:t>
            </a:r>
            <a:r>
              <a:rPr sz="3200" spc="15" dirty="0">
                <a:latin typeface="Trebuchet MS"/>
                <a:cs typeface="Trebuchet MS"/>
              </a:rPr>
              <a:t> </a:t>
            </a:r>
            <a:r>
              <a:rPr sz="3200" spc="-5" dirty="0">
                <a:latin typeface="Trebuchet MS"/>
                <a:cs typeface="Trebuchet MS"/>
              </a:rPr>
              <a:t>passage</a:t>
            </a:r>
            <a:endParaRPr sz="3200">
              <a:latin typeface="Trebuchet MS"/>
              <a:cs typeface="Trebuchet MS"/>
            </a:endParaRPr>
          </a:p>
          <a:p>
            <a:pPr marL="527685">
              <a:lnSpc>
                <a:spcPct val="100000"/>
              </a:lnSpc>
            </a:pPr>
            <a:r>
              <a:rPr sz="3200" dirty="0">
                <a:latin typeface="Trebuchet MS"/>
                <a:cs typeface="Trebuchet MS"/>
              </a:rPr>
              <a:t>&amp; give a </a:t>
            </a:r>
            <a:r>
              <a:rPr sz="3200" spc="-5" dirty="0">
                <a:latin typeface="Trebuchet MS"/>
                <a:cs typeface="Trebuchet MS"/>
              </a:rPr>
              <a:t>suitable</a:t>
            </a:r>
            <a:r>
              <a:rPr sz="3200" dirty="0">
                <a:latin typeface="Trebuchet MS"/>
                <a:cs typeface="Trebuchet MS"/>
              </a:rPr>
              <a:t> </a:t>
            </a:r>
            <a:r>
              <a:rPr sz="3200" spc="-5" dirty="0">
                <a:latin typeface="Trebuchet MS"/>
                <a:cs typeface="Trebuchet MS"/>
              </a:rPr>
              <a:t>title.</a:t>
            </a:r>
            <a:endParaRPr sz="3200">
              <a:latin typeface="Trebuchet MS"/>
              <a:cs typeface="Trebuchet MS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409955" y="3941064"/>
            <a:ext cx="2456688" cy="679704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263652" y="3870959"/>
            <a:ext cx="2029968" cy="935736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457200" y="3962400"/>
            <a:ext cx="2362200" cy="585216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 txBox="1"/>
          <p:nvPr/>
        </p:nvSpPr>
        <p:spPr>
          <a:xfrm>
            <a:off x="457200" y="3962400"/>
            <a:ext cx="2362200" cy="585470"/>
          </a:xfrm>
          <a:prstGeom prst="rect">
            <a:avLst/>
          </a:prstGeom>
          <a:solidFill>
            <a:schemeClr val="tx1"/>
          </a:solidFill>
          <a:ln w="12191">
            <a:solidFill>
              <a:srgbClr val="B83C68"/>
            </a:solidFill>
          </a:ln>
        </p:spPr>
        <p:txBody>
          <a:bodyPr vert="horz" wrap="square" lIns="0" tIns="34925" rIns="0" bIns="0" rtlCol="0">
            <a:spAutoFit/>
          </a:bodyPr>
          <a:lstStyle/>
          <a:p>
            <a:pPr marL="91440">
              <a:lnSpc>
                <a:spcPct val="100000"/>
              </a:lnSpc>
              <a:spcBef>
                <a:spcPts val="275"/>
              </a:spcBef>
            </a:pPr>
            <a:r>
              <a:rPr sz="3200" dirty="0">
                <a:solidFill>
                  <a:srgbClr val="FFFFFF"/>
                </a:solidFill>
                <a:latin typeface="Trebuchet MS"/>
                <a:cs typeface="Trebuchet MS"/>
              </a:rPr>
              <a:t>Answer:</a:t>
            </a:r>
            <a:endParaRPr sz="3200">
              <a:latin typeface="Trebuchet MS"/>
              <a:cs typeface="Trebuchet MS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612140" y="4670297"/>
            <a:ext cx="6676390" cy="197738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3200" dirty="0">
                <a:latin typeface="Trebuchet MS"/>
                <a:cs typeface="Trebuchet MS"/>
              </a:rPr>
              <a:t>The layer of </a:t>
            </a:r>
            <a:r>
              <a:rPr sz="3200" spc="-5" dirty="0">
                <a:latin typeface="Trebuchet MS"/>
                <a:cs typeface="Trebuchet MS"/>
              </a:rPr>
              <a:t>mineral </a:t>
            </a:r>
            <a:r>
              <a:rPr sz="3200" dirty="0">
                <a:latin typeface="Trebuchet MS"/>
                <a:cs typeface="Trebuchet MS"/>
              </a:rPr>
              <a:t>underground  </a:t>
            </a:r>
            <a:r>
              <a:rPr sz="3200" spc="-5" dirty="0">
                <a:latin typeface="Trebuchet MS"/>
                <a:cs typeface="Trebuchet MS"/>
              </a:rPr>
              <a:t>when </a:t>
            </a:r>
            <a:r>
              <a:rPr sz="3200" dirty="0">
                <a:latin typeface="Trebuchet MS"/>
                <a:cs typeface="Trebuchet MS"/>
              </a:rPr>
              <a:t>opened </a:t>
            </a:r>
            <a:r>
              <a:rPr sz="3200" spc="-5" dirty="0">
                <a:latin typeface="Trebuchet MS"/>
                <a:cs typeface="Trebuchet MS"/>
              </a:rPr>
              <a:t>is </a:t>
            </a:r>
            <a:r>
              <a:rPr sz="3200" dirty="0">
                <a:latin typeface="Trebuchet MS"/>
                <a:cs typeface="Trebuchet MS"/>
              </a:rPr>
              <a:t>called a mine. Since  </a:t>
            </a:r>
            <a:r>
              <a:rPr sz="3200" spc="-5" dirty="0">
                <a:latin typeface="Trebuchet MS"/>
                <a:cs typeface="Trebuchet MS"/>
              </a:rPr>
              <a:t>coal is </a:t>
            </a:r>
            <a:r>
              <a:rPr sz="3200" dirty="0">
                <a:latin typeface="Trebuchet MS"/>
                <a:cs typeface="Trebuchet MS"/>
              </a:rPr>
              <a:t>dug out from the </a:t>
            </a:r>
            <a:r>
              <a:rPr sz="3200" spc="-5" dirty="0">
                <a:latin typeface="Trebuchet MS"/>
                <a:cs typeface="Trebuchet MS"/>
              </a:rPr>
              <a:t>mine </a:t>
            </a:r>
            <a:r>
              <a:rPr sz="3200" dirty="0">
                <a:latin typeface="Trebuchet MS"/>
                <a:cs typeface="Trebuchet MS"/>
              </a:rPr>
              <a:t>, </a:t>
            </a:r>
            <a:r>
              <a:rPr sz="3200" spc="-10" dirty="0">
                <a:latin typeface="Trebuchet MS"/>
                <a:cs typeface="Trebuchet MS"/>
              </a:rPr>
              <a:t>it </a:t>
            </a:r>
            <a:r>
              <a:rPr sz="3200" spc="-5" dirty="0">
                <a:latin typeface="Trebuchet MS"/>
                <a:cs typeface="Trebuchet MS"/>
              </a:rPr>
              <a:t>is  called</a:t>
            </a:r>
            <a:r>
              <a:rPr sz="3200" dirty="0">
                <a:latin typeface="Trebuchet MS"/>
                <a:cs typeface="Trebuchet MS"/>
              </a:rPr>
              <a:t> </a:t>
            </a:r>
            <a:r>
              <a:rPr sz="3200" spc="-5" dirty="0">
                <a:latin typeface="Trebuchet MS"/>
                <a:cs typeface="Trebuchet MS"/>
              </a:rPr>
              <a:t>mineral.</a:t>
            </a:r>
            <a:endParaRPr sz="3200">
              <a:latin typeface="Trebuchet MS"/>
              <a:cs typeface="Trebuchet MS"/>
            </a:endParaRPr>
          </a:p>
        </p:txBody>
      </p:sp>
      <p:sp>
        <p:nvSpPr>
          <p:cNvPr id="12" name="object 12"/>
          <p:cNvSpPr/>
          <p:nvPr/>
        </p:nvSpPr>
        <p:spPr>
          <a:xfrm>
            <a:off x="5257800" y="0"/>
            <a:ext cx="2857500" cy="1905000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bject 8"/>
          <p:cNvSpPr txBox="1"/>
          <p:nvPr/>
        </p:nvSpPr>
        <p:spPr>
          <a:xfrm>
            <a:off x="459740" y="2231263"/>
            <a:ext cx="6605905" cy="246507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080" indent="725170">
              <a:lnSpc>
                <a:spcPct val="100000"/>
              </a:lnSpc>
              <a:spcBef>
                <a:spcPts val="105"/>
              </a:spcBef>
            </a:pPr>
            <a:r>
              <a:rPr sz="3200" dirty="0">
                <a:latin typeface="Trebuchet MS"/>
                <a:cs typeface="Trebuchet MS"/>
              </a:rPr>
              <a:t>The </a:t>
            </a:r>
            <a:r>
              <a:rPr sz="3200" spc="-5" dirty="0">
                <a:latin typeface="Trebuchet MS"/>
                <a:cs typeface="Trebuchet MS"/>
              </a:rPr>
              <a:t>coal-fields are </a:t>
            </a:r>
            <a:r>
              <a:rPr sz="3200" dirty="0">
                <a:latin typeface="Trebuchet MS"/>
                <a:cs typeface="Trebuchet MS"/>
              </a:rPr>
              <a:t>underground  </a:t>
            </a:r>
            <a:r>
              <a:rPr sz="3200" spc="-5" dirty="0">
                <a:latin typeface="Trebuchet MS"/>
                <a:cs typeface="Trebuchet MS"/>
              </a:rPr>
              <a:t>tracts </a:t>
            </a:r>
            <a:r>
              <a:rPr sz="3200" dirty="0">
                <a:latin typeface="Trebuchet MS"/>
                <a:cs typeface="Trebuchet MS"/>
              </a:rPr>
              <a:t>of land from </a:t>
            </a:r>
            <a:r>
              <a:rPr sz="3200" spc="-5" dirty="0">
                <a:latin typeface="Trebuchet MS"/>
                <a:cs typeface="Trebuchet MS"/>
              </a:rPr>
              <a:t>which coal is  </a:t>
            </a:r>
            <a:r>
              <a:rPr sz="3200" dirty="0">
                <a:latin typeface="Trebuchet MS"/>
                <a:cs typeface="Trebuchet MS"/>
              </a:rPr>
              <a:t>obtained. They </a:t>
            </a:r>
            <a:r>
              <a:rPr sz="3200" spc="-5" dirty="0">
                <a:latin typeface="Trebuchet MS"/>
                <a:cs typeface="Trebuchet MS"/>
              </a:rPr>
              <a:t>have underground  </a:t>
            </a:r>
            <a:r>
              <a:rPr sz="3200" dirty="0">
                <a:latin typeface="Trebuchet MS"/>
                <a:cs typeface="Trebuchet MS"/>
              </a:rPr>
              <a:t>layers of </a:t>
            </a:r>
            <a:r>
              <a:rPr sz="3200" spc="-5" dirty="0">
                <a:latin typeface="Trebuchet MS"/>
                <a:cs typeface="Trebuchet MS"/>
              </a:rPr>
              <a:t>bed. </a:t>
            </a:r>
            <a:r>
              <a:rPr sz="3200" dirty="0">
                <a:latin typeface="Trebuchet MS"/>
                <a:cs typeface="Trebuchet MS"/>
              </a:rPr>
              <a:t>They </a:t>
            </a:r>
            <a:r>
              <a:rPr sz="3200" spc="-5" dirty="0">
                <a:latin typeface="Trebuchet MS"/>
                <a:cs typeface="Trebuchet MS"/>
              </a:rPr>
              <a:t>are called mine  when they are</a:t>
            </a:r>
            <a:r>
              <a:rPr sz="3200" spc="-10" dirty="0">
                <a:latin typeface="Trebuchet MS"/>
                <a:cs typeface="Trebuchet MS"/>
              </a:rPr>
              <a:t> </a:t>
            </a:r>
            <a:r>
              <a:rPr sz="3200" dirty="0">
                <a:latin typeface="Trebuchet MS"/>
                <a:cs typeface="Trebuchet MS"/>
              </a:rPr>
              <a:t>opened.</a:t>
            </a:r>
            <a:endParaRPr sz="3200">
              <a:latin typeface="Trebuchet MS"/>
              <a:cs typeface="Trebuchet MS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486155" y="5084064"/>
            <a:ext cx="1847088" cy="67970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577595" y="5013959"/>
            <a:ext cx="1559052" cy="935735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533400" y="5105400"/>
            <a:ext cx="1752600" cy="585216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 txBox="1"/>
          <p:nvPr/>
        </p:nvSpPr>
        <p:spPr>
          <a:xfrm>
            <a:off x="533400" y="5105400"/>
            <a:ext cx="1752600" cy="585470"/>
          </a:xfrm>
          <a:prstGeom prst="rect">
            <a:avLst/>
          </a:prstGeom>
          <a:ln w="12191">
            <a:solidFill>
              <a:srgbClr val="B83C68"/>
            </a:solidFill>
          </a:ln>
        </p:spPr>
        <p:txBody>
          <a:bodyPr vert="horz" wrap="square" lIns="0" tIns="34925" rIns="0" bIns="0" rtlCol="0">
            <a:spAutoFit/>
          </a:bodyPr>
          <a:lstStyle/>
          <a:p>
            <a:pPr marL="328930">
              <a:lnSpc>
                <a:spcPct val="100000"/>
              </a:lnSpc>
              <a:spcBef>
                <a:spcPts val="275"/>
              </a:spcBef>
            </a:pPr>
            <a:r>
              <a:rPr sz="3200" spc="-25" dirty="0">
                <a:solidFill>
                  <a:srgbClr val="FFFFFF"/>
                </a:solidFill>
                <a:latin typeface="Trebuchet MS"/>
                <a:cs typeface="Trebuchet MS"/>
              </a:rPr>
              <a:t>Title:</a:t>
            </a:r>
            <a:endParaRPr sz="3200">
              <a:latin typeface="Trebuchet MS"/>
              <a:cs typeface="Trebuchet MS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1191564" y="6041542"/>
            <a:ext cx="3714115" cy="51435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3200" spc="-5" dirty="0">
                <a:latin typeface="Trebuchet MS"/>
                <a:cs typeface="Trebuchet MS"/>
              </a:rPr>
              <a:t>What are</a:t>
            </a:r>
            <a:r>
              <a:rPr sz="3200" spc="-50" dirty="0">
                <a:latin typeface="Trebuchet MS"/>
                <a:cs typeface="Trebuchet MS"/>
              </a:rPr>
              <a:t> </a:t>
            </a:r>
            <a:r>
              <a:rPr sz="3200" dirty="0">
                <a:latin typeface="Trebuchet MS"/>
                <a:cs typeface="Trebuchet MS"/>
              </a:rPr>
              <a:t>coal-fields</a:t>
            </a:r>
            <a:endParaRPr sz="3200">
              <a:latin typeface="Trebuchet MS"/>
              <a:cs typeface="Trebuchet MS"/>
            </a:endParaRPr>
          </a:p>
        </p:txBody>
      </p:sp>
      <p:sp>
        <p:nvSpPr>
          <p:cNvPr id="14" name="Title 20"/>
          <p:cNvSpPr txBox="1">
            <a:spLocks/>
          </p:cNvSpPr>
          <p:nvPr/>
        </p:nvSpPr>
        <p:spPr>
          <a:xfrm>
            <a:off x="533400" y="304801"/>
            <a:ext cx="7772400" cy="762000"/>
          </a:xfrm>
          <a:prstGeom prst="rect">
            <a:avLst/>
          </a:prstGeom>
          <a:solidFill>
            <a:schemeClr val="tx1"/>
          </a:solidFill>
        </p:spPr>
        <p:txBody>
          <a:bodyPr>
            <a:normAutofit fontScale="77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6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PRECIS</a:t>
            </a:r>
            <a:r>
              <a:rPr kumimoji="0" lang="en-GB" sz="6600" b="1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OF THIS PASSAGE</a:t>
            </a:r>
            <a:endParaRPr kumimoji="0" lang="en-GB" sz="6600" b="1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8151876" y="0"/>
            <a:ext cx="992124" cy="685799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0" y="0"/>
            <a:ext cx="9144000" cy="6857997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object 19"/>
          <p:cNvSpPr txBox="1"/>
          <p:nvPr/>
        </p:nvSpPr>
        <p:spPr>
          <a:xfrm>
            <a:off x="383540" y="1774063"/>
            <a:ext cx="4170045" cy="4445448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5"/>
              </a:spcBef>
              <a:buFont typeface="Wingdings"/>
              <a:buChar char=""/>
              <a:tabLst>
                <a:tab pos="313055" algn="l"/>
              </a:tabLst>
            </a:pPr>
            <a:r>
              <a:rPr sz="3600" dirty="0">
                <a:latin typeface="Trebuchet MS"/>
                <a:cs typeface="Trebuchet MS"/>
              </a:rPr>
              <a:t>The </a:t>
            </a:r>
            <a:r>
              <a:rPr sz="3600" spc="-5" dirty="0">
                <a:latin typeface="Trebuchet MS"/>
                <a:cs typeface="Trebuchet MS"/>
              </a:rPr>
              <a:t>precis is </a:t>
            </a:r>
            <a:r>
              <a:rPr sz="3600" dirty="0">
                <a:latin typeface="Trebuchet MS"/>
                <a:cs typeface="Trebuchet MS"/>
              </a:rPr>
              <a:t>a </a:t>
            </a:r>
            <a:r>
              <a:rPr sz="3600" spc="-80" dirty="0">
                <a:latin typeface="Trebuchet MS"/>
                <a:cs typeface="Trebuchet MS"/>
              </a:rPr>
              <a:t>clear,  </a:t>
            </a:r>
            <a:r>
              <a:rPr sz="3600" spc="-5" dirty="0">
                <a:latin typeface="Trebuchet MS"/>
                <a:cs typeface="Trebuchet MS"/>
              </a:rPr>
              <a:t>compact and </a:t>
            </a:r>
            <a:r>
              <a:rPr sz="3600" dirty="0">
                <a:latin typeface="Trebuchet MS"/>
                <a:cs typeface="Trebuchet MS"/>
              </a:rPr>
              <a:t>logical  summary of a</a:t>
            </a:r>
            <a:r>
              <a:rPr sz="3600" spc="-80" dirty="0">
                <a:latin typeface="Trebuchet MS"/>
                <a:cs typeface="Trebuchet MS"/>
              </a:rPr>
              <a:t> </a:t>
            </a:r>
            <a:r>
              <a:rPr sz="3600" spc="-5" dirty="0">
                <a:latin typeface="Trebuchet MS"/>
                <a:cs typeface="Trebuchet MS"/>
              </a:rPr>
              <a:t>passage.  It </a:t>
            </a:r>
            <a:r>
              <a:rPr sz="3600" dirty="0">
                <a:latin typeface="Trebuchet MS"/>
                <a:cs typeface="Trebuchet MS"/>
              </a:rPr>
              <a:t>only </a:t>
            </a:r>
            <a:r>
              <a:rPr sz="3600" spc="-5" dirty="0">
                <a:latin typeface="Trebuchet MS"/>
                <a:cs typeface="Trebuchet MS"/>
              </a:rPr>
              <a:t>preserves the  essential points </a:t>
            </a:r>
            <a:r>
              <a:rPr sz="3600" dirty="0">
                <a:latin typeface="Trebuchet MS"/>
                <a:cs typeface="Trebuchet MS"/>
              </a:rPr>
              <a:t>or  </a:t>
            </a:r>
            <a:r>
              <a:rPr sz="3600" spc="-5" dirty="0">
                <a:latin typeface="Trebuchet MS"/>
                <a:cs typeface="Trebuchet MS"/>
              </a:rPr>
              <a:t>ideas </a:t>
            </a:r>
            <a:r>
              <a:rPr sz="3600" dirty="0">
                <a:latin typeface="Trebuchet MS"/>
                <a:cs typeface="Trebuchet MS"/>
              </a:rPr>
              <a:t>of </a:t>
            </a:r>
            <a:r>
              <a:rPr sz="3600" spc="-5" dirty="0">
                <a:latin typeface="Trebuchet MS"/>
                <a:cs typeface="Trebuchet MS"/>
              </a:rPr>
              <a:t>the</a:t>
            </a:r>
            <a:r>
              <a:rPr sz="3600" spc="-25" dirty="0">
                <a:latin typeface="Trebuchet MS"/>
                <a:cs typeface="Trebuchet MS"/>
              </a:rPr>
              <a:t> </a:t>
            </a:r>
            <a:r>
              <a:rPr sz="3600" dirty="0">
                <a:latin typeface="Trebuchet MS"/>
                <a:cs typeface="Trebuchet MS"/>
              </a:rPr>
              <a:t>original.</a:t>
            </a:r>
            <a:endParaRPr sz="3600">
              <a:latin typeface="Trebuchet MS"/>
              <a:cs typeface="Trebuchet MS"/>
            </a:endParaRPr>
          </a:p>
        </p:txBody>
      </p:sp>
      <p:sp>
        <p:nvSpPr>
          <p:cNvPr id="20" name="object 20"/>
          <p:cNvSpPr/>
          <p:nvPr/>
        </p:nvSpPr>
        <p:spPr>
          <a:xfrm>
            <a:off x="5715000" y="1676400"/>
            <a:ext cx="3200400" cy="4953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Title 20"/>
          <p:cNvSpPr>
            <a:spLocks noGrp="1"/>
          </p:cNvSpPr>
          <p:nvPr>
            <p:ph type="ctrTitle"/>
          </p:nvPr>
        </p:nvSpPr>
        <p:spPr>
          <a:xfrm>
            <a:off x="533400" y="304801"/>
            <a:ext cx="7772400" cy="990600"/>
          </a:xfrm>
          <a:solidFill>
            <a:schemeClr val="tx1"/>
          </a:solidFill>
        </p:spPr>
        <p:txBody>
          <a:bodyPr>
            <a:normAutofit fontScale="90000"/>
          </a:bodyPr>
          <a:lstStyle/>
          <a:p>
            <a:r>
              <a:rPr lang="en-GB" sz="6600" b="1" dirty="0" smtClean="0">
                <a:solidFill>
                  <a:schemeClr val="bg1"/>
                </a:solidFill>
              </a:rPr>
              <a:t>DEFINITION </a:t>
            </a:r>
            <a:endParaRPr lang="en-GB" sz="66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object 9"/>
          <p:cNvSpPr/>
          <p:nvPr/>
        </p:nvSpPr>
        <p:spPr>
          <a:xfrm>
            <a:off x="2421508" y="709422"/>
            <a:ext cx="159638" cy="15760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 txBox="1"/>
          <p:nvPr/>
        </p:nvSpPr>
        <p:spPr>
          <a:xfrm>
            <a:off x="612140" y="1774063"/>
            <a:ext cx="7998460" cy="389145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160020" indent="68580">
              <a:lnSpc>
                <a:spcPct val="100000"/>
              </a:lnSpc>
              <a:spcBef>
                <a:spcPts val="105"/>
              </a:spcBef>
            </a:pPr>
            <a:r>
              <a:rPr sz="3600" dirty="0">
                <a:latin typeface="Trebuchet MS"/>
                <a:cs typeface="Trebuchet MS"/>
              </a:rPr>
              <a:t>The life </a:t>
            </a:r>
            <a:r>
              <a:rPr sz="3600" spc="-5" dirty="0">
                <a:latin typeface="Trebuchet MS"/>
                <a:cs typeface="Trebuchet MS"/>
              </a:rPr>
              <a:t>today has become </a:t>
            </a:r>
            <a:r>
              <a:rPr sz="3600" dirty="0">
                <a:latin typeface="Trebuchet MS"/>
                <a:cs typeface="Trebuchet MS"/>
              </a:rPr>
              <a:t>over </a:t>
            </a:r>
            <a:r>
              <a:rPr sz="3600" spc="-80" dirty="0">
                <a:latin typeface="Trebuchet MS"/>
                <a:cs typeface="Trebuchet MS"/>
              </a:rPr>
              <a:t>busy.  </a:t>
            </a:r>
            <a:r>
              <a:rPr sz="3600" dirty="0">
                <a:latin typeface="Trebuchet MS"/>
                <a:cs typeface="Trebuchet MS"/>
              </a:rPr>
              <a:t>Speed </a:t>
            </a:r>
            <a:r>
              <a:rPr sz="3600" spc="-5" dirty="0">
                <a:latin typeface="Trebuchet MS"/>
                <a:cs typeface="Trebuchet MS"/>
              </a:rPr>
              <a:t>is now the essence </a:t>
            </a:r>
            <a:r>
              <a:rPr sz="3600" dirty="0">
                <a:latin typeface="Trebuchet MS"/>
                <a:cs typeface="Trebuchet MS"/>
              </a:rPr>
              <a:t>of</a:t>
            </a:r>
            <a:r>
              <a:rPr sz="3600" spc="15" dirty="0">
                <a:latin typeface="Trebuchet MS"/>
                <a:cs typeface="Trebuchet MS"/>
              </a:rPr>
              <a:t> </a:t>
            </a:r>
            <a:r>
              <a:rPr sz="3600" spc="-5" dirty="0">
                <a:latin typeface="Trebuchet MS"/>
                <a:cs typeface="Trebuchet MS"/>
              </a:rPr>
              <a:t>time.</a:t>
            </a:r>
            <a:endParaRPr sz="3600">
              <a:latin typeface="Trebuchet MS"/>
              <a:cs typeface="Trebuchet MS"/>
            </a:endParaRPr>
          </a:p>
          <a:p>
            <a:pPr marL="12700" marR="215265">
              <a:lnSpc>
                <a:spcPct val="100000"/>
              </a:lnSpc>
            </a:pPr>
            <a:r>
              <a:rPr sz="3600" dirty="0">
                <a:latin typeface="Trebuchet MS"/>
                <a:cs typeface="Trebuchet MS"/>
              </a:rPr>
              <a:t>Therefore </a:t>
            </a:r>
            <a:r>
              <a:rPr sz="3600" spc="-5" dirty="0">
                <a:latin typeface="Trebuchet MS"/>
                <a:cs typeface="Trebuchet MS"/>
              </a:rPr>
              <a:t>well-connected </a:t>
            </a:r>
            <a:r>
              <a:rPr sz="3600" dirty="0">
                <a:latin typeface="Trebuchet MS"/>
                <a:cs typeface="Trebuchet MS"/>
              </a:rPr>
              <a:t>, </a:t>
            </a:r>
            <a:r>
              <a:rPr sz="3600" spc="-5" dirty="0">
                <a:latin typeface="Trebuchet MS"/>
                <a:cs typeface="Trebuchet MS"/>
              </a:rPr>
              <a:t>narrative  paragraph </a:t>
            </a:r>
            <a:r>
              <a:rPr sz="3600" dirty="0">
                <a:latin typeface="Trebuchet MS"/>
                <a:cs typeface="Trebuchet MS"/>
              </a:rPr>
              <a:t>or a </a:t>
            </a:r>
            <a:r>
              <a:rPr sz="3600" spc="-5" dirty="0">
                <a:latin typeface="Trebuchet MS"/>
                <a:cs typeface="Trebuchet MS"/>
              </a:rPr>
              <a:t>precis is</a:t>
            </a:r>
            <a:r>
              <a:rPr sz="3600" spc="50" dirty="0">
                <a:latin typeface="Trebuchet MS"/>
                <a:cs typeface="Trebuchet MS"/>
              </a:rPr>
              <a:t> </a:t>
            </a:r>
            <a:r>
              <a:rPr sz="3600" spc="-5" dirty="0">
                <a:latin typeface="Trebuchet MS"/>
                <a:cs typeface="Trebuchet MS"/>
              </a:rPr>
              <a:t>needed.</a:t>
            </a:r>
            <a:endParaRPr sz="3600">
              <a:latin typeface="Trebuchet MS"/>
              <a:cs typeface="Trebuchet MS"/>
            </a:endParaRPr>
          </a:p>
          <a:p>
            <a:pPr marL="12700" marR="5080">
              <a:lnSpc>
                <a:spcPct val="100000"/>
              </a:lnSpc>
            </a:pPr>
            <a:r>
              <a:rPr sz="3600" dirty="0">
                <a:latin typeface="Trebuchet MS"/>
                <a:cs typeface="Trebuchet MS"/>
              </a:rPr>
              <a:t>Shortcut </a:t>
            </a:r>
            <a:r>
              <a:rPr sz="3600" spc="-5" dirty="0">
                <a:latin typeface="Trebuchet MS"/>
                <a:cs typeface="Trebuchet MS"/>
              </a:rPr>
              <a:t>has become </a:t>
            </a:r>
            <a:r>
              <a:rPr sz="3600" dirty="0">
                <a:latin typeface="Trebuchet MS"/>
                <a:cs typeface="Trebuchet MS"/>
              </a:rPr>
              <a:t>a way of life.  Every one prefer shortcut </a:t>
            </a:r>
            <a:r>
              <a:rPr sz="3600" spc="-5" dirty="0">
                <a:latin typeface="Trebuchet MS"/>
                <a:cs typeface="Trebuchet MS"/>
              </a:rPr>
              <a:t>to complete  </a:t>
            </a:r>
            <a:r>
              <a:rPr sz="3600" spc="-45" dirty="0">
                <a:latin typeface="Trebuchet MS"/>
                <a:cs typeface="Trebuchet MS"/>
              </a:rPr>
              <a:t>one’s</a:t>
            </a:r>
            <a:r>
              <a:rPr sz="3600" spc="-20" dirty="0">
                <a:latin typeface="Trebuchet MS"/>
                <a:cs typeface="Trebuchet MS"/>
              </a:rPr>
              <a:t> </a:t>
            </a:r>
            <a:r>
              <a:rPr sz="3600" spc="-5" dirty="0">
                <a:latin typeface="Trebuchet MS"/>
                <a:cs typeface="Trebuchet MS"/>
              </a:rPr>
              <a:t>task.</a:t>
            </a:r>
            <a:endParaRPr sz="3600">
              <a:latin typeface="Trebuchet MS"/>
              <a:cs typeface="Trebuchet MS"/>
            </a:endParaRPr>
          </a:p>
        </p:txBody>
      </p:sp>
      <p:sp>
        <p:nvSpPr>
          <p:cNvPr id="22" name="Title 20"/>
          <p:cNvSpPr txBox="1">
            <a:spLocks/>
          </p:cNvSpPr>
          <p:nvPr/>
        </p:nvSpPr>
        <p:spPr>
          <a:xfrm>
            <a:off x="533400" y="304801"/>
            <a:ext cx="7772400" cy="1143000"/>
          </a:xfrm>
          <a:prstGeom prst="rect">
            <a:avLst/>
          </a:prstGeom>
          <a:solidFill>
            <a:schemeClr val="tx1"/>
          </a:solidFill>
        </p:spPr>
        <p:txBody>
          <a:bodyPr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6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IMPORTANCE</a:t>
            </a:r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/>
          <p:nvPr/>
        </p:nvSpPr>
        <p:spPr>
          <a:xfrm>
            <a:off x="896111" y="487680"/>
            <a:ext cx="4713732" cy="442569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xfrm>
            <a:off x="1447800" y="1752600"/>
            <a:ext cx="6847587" cy="22288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7200" b="1" dirty="0"/>
              <a:t>QUALITIES  OF A  </a:t>
            </a:r>
            <a:r>
              <a:rPr sz="7200" b="1" spc="-5" dirty="0"/>
              <a:t>GOOD  </a:t>
            </a:r>
            <a:r>
              <a:rPr sz="7200" b="1" dirty="0"/>
              <a:t>PRECIS</a:t>
            </a:r>
            <a:endParaRPr sz="7200" b="1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/>
          <p:nvPr/>
        </p:nvSpPr>
        <p:spPr>
          <a:xfrm>
            <a:off x="533400" y="990600"/>
            <a:ext cx="2743200" cy="1600200"/>
          </a:xfrm>
          <a:custGeom>
            <a:avLst/>
            <a:gdLst/>
            <a:ahLst/>
            <a:cxnLst/>
            <a:rect l="l" t="t" r="r" b="b"/>
            <a:pathLst>
              <a:path w="2743200" h="1600200">
                <a:moveTo>
                  <a:pt x="1943100" y="0"/>
                </a:moveTo>
                <a:lnTo>
                  <a:pt x="1943100" y="400050"/>
                </a:lnTo>
                <a:lnTo>
                  <a:pt x="0" y="400050"/>
                </a:lnTo>
                <a:lnTo>
                  <a:pt x="0" y="1200150"/>
                </a:lnTo>
                <a:lnTo>
                  <a:pt x="1943100" y="1200150"/>
                </a:lnTo>
                <a:lnTo>
                  <a:pt x="1943100" y="1600200"/>
                </a:lnTo>
                <a:lnTo>
                  <a:pt x="2743200" y="800100"/>
                </a:lnTo>
                <a:lnTo>
                  <a:pt x="1943100" y="0"/>
                </a:lnTo>
                <a:close/>
              </a:path>
            </a:pathLst>
          </a:custGeom>
          <a:solidFill>
            <a:schemeClr val="tx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4419600" y="990600"/>
            <a:ext cx="2743200" cy="1600200"/>
          </a:xfrm>
          <a:custGeom>
            <a:avLst/>
            <a:gdLst/>
            <a:ahLst/>
            <a:cxnLst/>
            <a:rect l="l" t="t" r="r" b="b"/>
            <a:pathLst>
              <a:path w="2743200" h="1600200">
                <a:moveTo>
                  <a:pt x="1943100" y="0"/>
                </a:moveTo>
                <a:lnTo>
                  <a:pt x="1943100" y="400050"/>
                </a:lnTo>
                <a:lnTo>
                  <a:pt x="0" y="400050"/>
                </a:lnTo>
                <a:lnTo>
                  <a:pt x="0" y="1200150"/>
                </a:lnTo>
                <a:lnTo>
                  <a:pt x="1943100" y="1200150"/>
                </a:lnTo>
                <a:lnTo>
                  <a:pt x="1943100" y="1600200"/>
                </a:lnTo>
                <a:lnTo>
                  <a:pt x="2743200" y="800100"/>
                </a:lnTo>
                <a:lnTo>
                  <a:pt x="1943100" y="0"/>
                </a:lnTo>
                <a:close/>
              </a:path>
            </a:pathLst>
          </a:custGeom>
          <a:solidFill>
            <a:schemeClr val="tx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2514600" y="2514600"/>
            <a:ext cx="2743200" cy="1600200"/>
          </a:xfrm>
          <a:custGeom>
            <a:avLst/>
            <a:gdLst/>
            <a:ahLst/>
            <a:cxnLst/>
            <a:rect l="l" t="t" r="r" b="b"/>
            <a:pathLst>
              <a:path w="2743200" h="1600200">
                <a:moveTo>
                  <a:pt x="1943100" y="0"/>
                </a:moveTo>
                <a:lnTo>
                  <a:pt x="1943100" y="400050"/>
                </a:lnTo>
                <a:lnTo>
                  <a:pt x="0" y="400050"/>
                </a:lnTo>
                <a:lnTo>
                  <a:pt x="0" y="1200150"/>
                </a:lnTo>
                <a:lnTo>
                  <a:pt x="1943100" y="1200150"/>
                </a:lnTo>
                <a:lnTo>
                  <a:pt x="1943100" y="1600200"/>
                </a:lnTo>
                <a:lnTo>
                  <a:pt x="2743200" y="800100"/>
                </a:lnTo>
                <a:lnTo>
                  <a:pt x="1943100" y="0"/>
                </a:lnTo>
                <a:close/>
              </a:path>
            </a:pathLst>
          </a:custGeom>
          <a:solidFill>
            <a:schemeClr val="tx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 txBox="1"/>
          <p:nvPr/>
        </p:nvSpPr>
        <p:spPr>
          <a:xfrm>
            <a:off x="535940" y="249123"/>
            <a:ext cx="7331709" cy="3357971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3200" dirty="0">
                <a:latin typeface="Trebuchet MS"/>
                <a:cs typeface="Trebuchet MS"/>
              </a:rPr>
              <a:t>There </a:t>
            </a:r>
            <a:r>
              <a:rPr sz="3200" spc="-5" dirty="0">
                <a:latin typeface="Trebuchet MS"/>
                <a:cs typeface="Trebuchet MS"/>
              </a:rPr>
              <a:t>are </a:t>
            </a:r>
            <a:r>
              <a:rPr sz="3200" dirty="0">
                <a:latin typeface="Trebuchet MS"/>
                <a:cs typeface="Trebuchet MS"/>
              </a:rPr>
              <a:t>five </a:t>
            </a:r>
            <a:r>
              <a:rPr sz="3200" spc="-5" dirty="0">
                <a:latin typeface="Trebuchet MS"/>
                <a:cs typeface="Trebuchet MS"/>
              </a:rPr>
              <a:t>qualities </a:t>
            </a:r>
            <a:r>
              <a:rPr sz="3200" dirty="0">
                <a:latin typeface="Trebuchet MS"/>
                <a:cs typeface="Trebuchet MS"/>
              </a:rPr>
              <a:t>of a good</a:t>
            </a:r>
            <a:r>
              <a:rPr sz="3200" spc="-5" dirty="0">
                <a:latin typeface="Trebuchet MS"/>
                <a:cs typeface="Trebuchet MS"/>
              </a:rPr>
              <a:t> precis</a:t>
            </a:r>
            <a:endParaRPr sz="3200">
              <a:latin typeface="Trebuchet MS"/>
              <a:cs typeface="Trebuchet MS"/>
            </a:endParaRP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sz="5000">
              <a:latin typeface="Times New Roman"/>
              <a:cs typeface="Times New Roman"/>
            </a:endParaRPr>
          </a:p>
          <a:p>
            <a:pPr marL="698500">
              <a:lnSpc>
                <a:spcPct val="100000"/>
              </a:lnSpc>
              <a:tabLst>
                <a:tab pos="4128135" algn="l"/>
              </a:tabLst>
            </a:pPr>
            <a:r>
              <a:rPr sz="3200" spc="-5" dirty="0">
                <a:solidFill>
                  <a:schemeClr val="bg1"/>
                </a:solidFill>
                <a:latin typeface="Trebuchet MS"/>
                <a:cs typeface="Trebuchet MS"/>
              </a:rPr>
              <a:t>Clarity	Correctness</a:t>
            </a:r>
            <a:endParaRPr sz="3200">
              <a:solidFill>
                <a:schemeClr val="bg1"/>
              </a:solidFill>
              <a:latin typeface="Trebuchet MS"/>
              <a:cs typeface="Trebuchet MS"/>
            </a:endParaRPr>
          </a:p>
          <a:p>
            <a:pPr>
              <a:lnSpc>
                <a:spcPct val="100000"/>
              </a:lnSpc>
            </a:pPr>
            <a:endParaRPr sz="3700">
              <a:solidFill>
                <a:schemeClr val="bg1"/>
              </a:solidFill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55"/>
              </a:spcBef>
            </a:pPr>
            <a:endParaRPr sz="3350">
              <a:solidFill>
                <a:schemeClr val="bg1"/>
              </a:solidFill>
              <a:latin typeface="Times New Roman"/>
              <a:cs typeface="Times New Roman"/>
            </a:endParaRPr>
          </a:p>
          <a:p>
            <a:pPr marL="2146935">
              <a:lnSpc>
                <a:spcPct val="100000"/>
              </a:lnSpc>
            </a:pPr>
            <a:r>
              <a:rPr sz="3200" dirty="0">
                <a:solidFill>
                  <a:schemeClr val="bg1"/>
                </a:solidFill>
                <a:latin typeface="Trebuchet MS"/>
                <a:cs typeface="Trebuchet MS"/>
              </a:rPr>
              <a:t>Objectivity</a:t>
            </a:r>
            <a:endParaRPr sz="3200">
              <a:solidFill>
                <a:schemeClr val="bg1"/>
              </a:solidFill>
              <a:latin typeface="Trebuchet MS"/>
              <a:cs typeface="Trebuchet MS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533400" y="990600"/>
            <a:ext cx="2743200" cy="1600200"/>
          </a:xfrm>
          <a:custGeom>
            <a:avLst/>
            <a:gdLst/>
            <a:ahLst/>
            <a:cxnLst/>
            <a:rect l="l" t="t" r="r" b="b"/>
            <a:pathLst>
              <a:path w="2743200" h="1600200">
                <a:moveTo>
                  <a:pt x="0" y="400050"/>
                </a:moveTo>
                <a:lnTo>
                  <a:pt x="1943100" y="400050"/>
                </a:lnTo>
                <a:lnTo>
                  <a:pt x="1943100" y="0"/>
                </a:lnTo>
                <a:lnTo>
                  <a:pt x="2743200" y="800100"/>
                </a:lnTo>
                <a:lnTo>
                  <a:pt x="1943100" y="1600200"/>
                </a:lnTo>
                <a:lnTo>
                  <a:pt x="1943100" y="1200150"/>
                </a:lnTo>
                <a:lnTo>
                  <a:pt x="0" y="1200150"/>
                </a:lnTo>
                <a:lnTo>
                  <a:pt x="0" y="400050"/>
                </a:lnTo>
                <a:close/>
              </a:path>
            </a:pathLst>
          </a:custGeom>
          <a:ln w="39624">
            <a:solidFill>
              <a:srgbClr val="852A4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4419600" y="990600"/>
            <a:ext cx="2743200" cy="1600200"/>
          </a:xfrm>
          <a:custGeom>
            <a:avLst/>
            <a:gdLst/>
            <a:ahLst/>
            <a:cxnLst/>
            <a:rect l="l" t="t" r="r" b="b"/>
            <a:pathLst>
              <a:path w="2743200" h="1600200">
                <a:moveTo>
                  <a:pt x="0" y="400050"/>
                </a:moveTo>
                <a:lnTo>
                  <a:pt x="1943100" y="400050"/>
                </a:lnTo>
                <a:lnTo>
                  <a:pt x="1943100" y="0"/>
                </a:lnTo>
                <a:lnTo>
                  <a:pt x="2743200" y="800100"/>
                </a:lnTo>
                <a:lnTo>
                  <a:pt x="1943100" y="1600200"/>
                </a:lnTo>
                <a:lnTo>
                  <a:pt x="1943100" y="1200150"/>
                </a:lnTo>
                <a:lnTo>
                  <a:pt x="0" y="1200150"/>
                </a:lnTo>
                <a:lnTo>
                  <a:pt x="0" y="400050"/>
                </a:lnTo>
                <a:close/>
              </a:path>
            </a:pathLst>
          </a:custGeom>
          <a:ln w="39624">
            <a:solidFill>
              <a:srgbClr val="852A4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2514600" y="2514600"/>
            <a:ext cx="2743200" cy="1600200"/>
          </a:xfrm>
          <a:custGeom>
            <a:avLst/>
            <a:gdLst/>
            <a:ahLst/>
            <a:cxnLst/>
            <a:rect l="l" t="t" r="r" b="b"/>
            <a:pathLst>
              <a:path w="2743200" h="1600200">
                <a:moveTo>
                  <a:pt x="0" y="400050"/>
                </a:moveTo>
                <a:lnTo>
                  <a:pt x="1943100" y="400050"/>
                </a:lnTo>
                <a:lnTo>
                  <a:pt x="1943100" y="0"/>
                </a:lnTo>
                <a:lnTo>
                  <a:pt x="2743200" y="800100"/>
                </a:lnTo>
                <a:lnTo>
                  <a:pt x="1943100" y="1600200"/>
                </a:lnTo>
                <a:lnTo>
                  <a:pt x="1943100" y="1200150"/>
                </a:lnTo>
                <a:lnTo>
                  <a:pt x="0" y="1200150"/>
                </a:lnTo>
                <a:lnTo>
                  <a:pt x="0" y="400050"/>
                </a:lnTo>
                <a:close/>
              </a:path>
            </a:pathLst>
          </a:custGeom>
          <a:ln w="39624">
            <a:solidFill>
              <a:srgbClr val="852A4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609600" y="4114800"/>
            <a:ext cx="2743200" cy="1600200"/>
          </a:xfrm>
          <a:custGeom>
            <a:avLst/>
            <a:gdLst/>
            <a:ahLst/>
            <a:cxnLst/>
            <a:rect l="l" t="t" r="r" b="b"/>
            <a:pathLst>
              <a:path w="2743200" h="1600200">
                <a:moveTo>
                  <a:pt x="1943100" y="0"/>
                </a:moveTo>
                <a:lnTo>
                  <a:pt x="1943100" y="400050"/>
                </a:lnTo>
                <a:lnTo>
                  <a:pt x="0" y="400050"/>
                </a:lnTo>
                <a:lnTo>
                  <a:pt x="0" y="1200150"/>
                </a:lnTo>
                <a:lnTo>
                  <a:pt x="1943100" y="1200150"/>
                </a:lnTo>
                <a:lnTo>
                  <a:pt x="1943100" y="1600200"/>
                </a:lnTo>
                <a:lnTo>
                  <a:pt x="2743200" y="800100"/>
                </a:lnTo>
                <a:lnTo>
                  <a:pt x="1943100" y="0"/>
                </a:lnTo>
                <a:close/>
              </a:path>
            </a:pathLst>
          </a:custGeom>
          <a:solidFill>
            <a:schemeClr val="tx1"/>
          </a:solidFill>
        </p:spPr>
        <p:txBody>
          <a:bodyPr wrap="square" lIns="0" tIns="0" rIns="0" bIns="0" rtlCol="0"/>
          <a:lstStyle/>
          <a:p>
            <a:endParaRPr>
              <a:ln>
                <a:solidFill>
                  <a:schemeClr val="tx1"/>
                </a:solidFill>
              </a:ln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609600" y="4114800"/>
            <a:ext cx="2743200" cy="1600200"/>
          </a:xfrm>
          <a:custGeom>
            <a:avLst/>
            <a:gdLst/>
            <a:ahLst/>
            <a:cxnLst/>
            <a:rect l="l" t="t" r="r" b="b"/>
            <a:pathLst>
              <a:path w="2743200" h="1600200">
                <a:moveTo>
                  <a:pt x="0" y="400050"/>
                </a:moveTo>
                <a:lnTo>
                  <a:pt x="1943100" y="400050"/>
                </a:lnTo>
                <a:lnTo>
                  <a:pt x="1943100" y="0"/>
                </a:lnTo>
                <a:lnTo>
                  <a:pt x="2743200" y="800100"/>
                </a:lnTo>
                <a:lnTo>
                  <a:pt x="1943100" y="1600200"/>
                </a:lnTo>
                <a:lnTo>
                  <a:pt x="1943100" y="1200150"/>
                </a:lnTo>
                <a:lnTo>
                  <a:pt x="0" y="1200150"/>
                </a:lnTo>
                <a:lnTo>
                  <a:pt x="0" y="400050"/>
                </a:lnTo>
                <a:close/>
              </a:path>
            </a:pathLst>
          </a:custGeom>
          <a:ln w="39624">
            <a:solidFill>
              <a:srgbClr val="852A4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4495800" y="4191000"/>
            <a:ext cx="2743200" cy="1600200"/>
          </a:xfrm>
          <a:custGeom>
            <a:avLst/>
            <a:gdLst/>
            <a:ahLst/>
            <a:cxnLst/>
            <a:rect l="l" t="t" r="r" b="b"/>
            <a:pathLst>
              <a:path w="2743200" h="1600200">
                <a:moveTo>
                  <a:pt x="1943100" y="0"/>
                </a:moveTo>
                <a:lnTo>
                  <a:pt x="1943100" y="400050"/>
                </a:lnTo>
                <a:lnTo>
                  <a:pt x="0" y="400050"/>
                </a:lnTo>
                <a:lnTo>
                  <a:pt x="0" y="1200150"/>
                </a:lnTo>
                <a:lnTo>
                  <a:pt x="1943100" y="1200150"/>
                </a:lnTo>
                <a:lnTo>
                  <a:pt x="1943100" y="1600200"/>
                </a:lnTo>
                <a:lnTo>
                  <a:pt x="2743200" y="800100"/>
                </a:lnTo>
                <a:lnTo>
                  <a:pt x="1943100" y="0"/>
                </a:lnTo>
                <a:close/>
              </a:path>
            </a:pathLst>
          </a:custGeom>
          <a:solidFill>
            <a:schemeClr val="tx1"/>
          </a:solidFill>
        </p:spPr>
        <p:txBody>
          <a:bodyPr wrap="square" lIns="0" tIns="0" rIns="0" bIns="0" rtlCol="0"/>
          <a:lstStyle/>
          <a:p>
            <a:endParaRPr>
              <a:ln>
                <a:solidFill>
                  <a:schemeClr val="tx1"/>
                </a:solidFill>
              </a:ln>
            </a:endParaRPr>
          </a:p>
        </p:txBody>
      </p:sp>
      <p:sp>
        <p:nvSpPr>
          <p:cNvPr id="12" name="object 12"/>
          <p:cNvSpPr/>
          <p:nvPr/>
        </p:nvSpPr>
        <p:spPr>
          <a:xfrm>
            <a:off x="4495800" y="4191000"/>
            <a:ext cx="2743200" cy="1600200"/>
          </a:xfrm>
          <a:custGeom>
            <a:avLst/>
            <a:gdLst/>
            <a:ahLst/>
            <a:cxnLst/>
            <a:rect l="l" t="t" r="r" b="b"/>
            <a:pathLst>
              <a:path w="2743200" h="1600200">
                <a:moveTo>
                  <a:pt x="0" y="400050"/>
                </a:moveTo>
                <a:lnTo>
                  <a:pt x="1943100" y="400050"/>
                </a:lnTo>
                <a:lnTo>
                  <a:pt x="1943100" y="0"/>
                </a:lnTo>
                <a:lnTo>
                  <a:pt x="2743200" y="800100"/>
                </a:lnTo>
                <a:lnTo>
                  <a:pt x="1943100" y="1600200"/>
                </a:lnTo>
                <a:lnTo>
                  <a:pt x="1943100" y="1200150"/>
                </a:lnTo>
                <a:lnTo>
                  <a:pt x="0" y="1200150"/>
                </a:lnTo>
                <a:lnTo>
                  <a:pt x="0" y="400050"/>
                </a:lnTo>
                <a:close/>
              </a:path>
            </a:pathLst>
          </a:custGeom>
          <a:ln w="39624">
            <a:solidFill>
              <a:srgbClr val="852A4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 txBox="1"/>
          <p:nvPr/>
        </p:nvSpPr>
        <p:spPr>
          <a:xfrm>
            <a:off x="917244" y="4593412"/>
            <a:ext cx="1958339" cy="51435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3200" spc="-5" dirty="0">
                <a:solidFill>
                  <a:schemeClr val="bg1"/>
                </a:solidFill>
                <a:latin typeface="Trebuchet MS"/>
                <a:cs typeface="Trebuchet MS"/>
              </a:rPr>
              <a:t>Coherence</a:t>
            </a:r>
            <a:endParaRPr sz="3200">
              <a:solidFill>
                <a:schemeClr val="bg1"/>
              </a:solidFill>
              <a:latin typeface="Trebuchet MS"/>
              <a:cs typeface="Trebuchet MS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4727828" y="4670297"/>
            <a:ext cx="2188210" cy="5137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200" spc="-5" dirty="0">
                <a:solidFill>
                  <a:schemeClr val="bg1"/>
                </a:solidFill>
                <a:latin typeface="Trebuchet MS"/>
                <a:cs typeface="Trebuchet MS"/>
              </a:rPr>
              <a:t>Conciseness</a:t>
            </a:r>
            <a:endParaRPr sz="3200">
              <a:solidFill>
                <a:schemeClr val="bg1"/>
              </a:solidFill>
              <a:latin typeface="Trebuchet MS"/>
              <a:cs typeface="Trebuchet MS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object 17"/>
          <p:cNvSpPr/>
          <p:nvPr/>
        </p:nvSpPr>
        <p:spPr>
          <a:xfrm>
            <a:off x="914400" y="3505200"/>
            <a:ext cx="6858000" cy="281939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 txBox="1">
            <a:spLocks noGrp="1"/>
          </p:cNvSpPr>
          <p:nvPr>
            <p:ph type="title"/>
          </p:nvPr>
        </p:nvSpPr>
        <p:spPr>
          <a:xfrm>
            <a:off x="535940" y="1697177"/>
            <a:ext cx="7769860" cy="1675459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080" algn="just">
              <a:lnSpc>
                <a:spcPct val="100000"/>
              </a:lnSpc>
              <a:spcBef>
                <a:spcPts val="105"/>
              </a:spcBef>
            </a:pPr>
            <a:r>
              <a:rPr sz="3600" spc="-5" dirty="0"/>
              <a:t>Clarity </a:t>
            </a:r>
            <a:r>
              <a:rPr sz="3600" dirty="0"/>
              <a:t>means </a:t>
            </a:r>
            <a:r>
              <a:rPr sz="3600" spc="-5" dirty="0"/>
              <a:t>“getting your message </a:t>
            </a:r>
            <a:r>
              <a:rPr sz="3600" dirty="0"/>
              <a:t>so  </a:t>
            </a:r>
            <a:r>
              <a:rPr sz="3600" spc="-5" dirty="0"/>
              <a:t>that </a:t>
            </a:r>
            <a:r>
              <a:rPr sz="3600" dirty="0"/>
              <a:t>reader </a:t>
            </a:r>
            <a:r>
              <a:rPr sz="3600" spc="-5" dirty="0"/>
              <a:t>can </a:t>
            </a:r>
            <a:r>
              <a:rPr sz="3600" dirty="0"/>
              <a:t>understand </a:t>
            </a:r>
            <a:r>
              <a:rPr sz="3600" spc="-5" dirty="0"/>
              <a:t>easily what  the writer </a:t>
            </a:r>
            <a:r>
              <a:rPr sz="3600" dirty="0"/>
              <a:t>trying </a:t>
            </a:r>
            <a:r>
              <a:rPr sz="3600" spc="-5" dirty="0"/>
              <a:t>to</a:t>
            </a:r>
            <a:r>
              <a:rPr sz="3600" spc="0" dirty="0"/>
              <a:t> </a:t>
            </a:r>
            <a:r>
              <a:rPr sz="3600" spc="-55" dirty="0"/>
              <a:t>convey.”</a:t>
            </a:r>
            <a:endParaRPr sz="3600"/>
          </a:p>
        </p:txBody>
      </p:sp>
      <p:sp>
        <p:nvSpPr>
          <p:cNvPr id="19" name="Title 20"/>
          <p:cNvSpPr txBox="1">
            <a:spLocks/>
          </p:cNvSpPr>
          <p:nvPr/>
        </p:nvSpPr>
        <p:spPr>
          <a:xfrm>
            <a:off x="685800" y="228601"/>
            <a:ext cx="7772400" cy="990600"/>
          </a:xfrm>
          <a:prstGeom prst="rect">
            <a:avLst/>
          </a:prstGeom>
          <a:solidFill>
            <a:schemeClr val="tx1"/>
          </a:solidFill>
        </p:spPr>
        <p:txBody>
          <a:bodyPr vert="horz" lIns="91440" tIns="45720" rIns="91440" bIns="45720" rtlCol="0" anchor="ctr">
            <a:normAutofit fontScale="92500"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6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CLARITY</a:t>
            </a:r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bject 8"/>
          <p:cNvSpPr/>
          <p:nvPr/>
        </p:nvSpPr>
        <p:spPr>
          <a:xfrm>
            <a:off x="5334000" y="2057400"/>
            <a:ext cx="2819400" cy="31242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 txBox="1"/>
          <p:nvPr/>
        </p:nvSpPr>
        <p:spPr>
          <a:xfrm>
            <a:off x="383540" y="1926463"/>
            <a:ext cx="5941060" cy="296812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5"/>
              </a:spcBef>
              <a:buFont typeface="Wingdings"/>
              <a:buChar char=""/>
              <a:tabLst>
                <a:tab pos="320675" algn="l"/>
              </a:tabLst>
            </a:pPr>
            <a:r>
              <a:rPr sz="3200" dirty="0">
                <a:latin typeface="Trebuchet MS"/>
                <a:cs typeface="Trebuchet MS"/>
              </a:rPr>
              <a:t>Sentence ought </a:t>
            </a:r>
            <a:r>
              <a:rPr sz="3200" spc="-5" dirty="0">
                <a:latin typeface="Trebuchet MS"/>
                <a:cs typeface="Trebuchet MS"/>
              </a:rPr>
              <a:t>to be  proper </a:t>
            </a:r>
            <a:r>
              <a:rPr sz="3200" dirty="0">
                <a:latin typeface="Trebuchet MS"/>
                <a:cs typeface="Trebuchet MS"/>
              </a:rPr>
              <a:t>grammatical ,  </a:t>
            </a:r>
            <a:r>
              <a:rPr sz="3200" spc="-5" dirty="0">
                <a:latin typeface="Trebuchet MS"/>
                <a:cs typeface="Trebuchet MS"/>
              </a:rPr>
              <a:t>punctuation </a:t>
            </a:r>
            <a:r>
              <a:rPr sz="3200" dirty="0">
                <a:latin typeface="Trebuchet MS"/>
                <a:cs typeface="Trebuchet MS"/>
              </a:rPr>
              <a:t>and </a:t>
            </a:r>
            <a:r>
              <a:rPr sz="3200" spc="-5" dirty="0">
                <a:latin typeface="Trebuchet MS"/>
                <a:cs typeface="Trebuchet MS"/>
              </a:rPr>
              <a:t>well </a:t>
            </a:r>
            <a:r>
              <a:rPr sz="3200" dirty="0">
                <a:latin typeface="Trebuchet MS"/>
                <a:cs typeface="Trebuchet MS"/>
              </a:rPr>
              <a:t>spell  or free from </a:t>
            </a:r>
            <a:r>
              <a:rPr sz="3200" spc="-5" dirty="0">
                <a:latin typeface="Trebuchet MS"/>
                <a:cs typeface="Trebuchet MS"/>
              </a:rPr>
              <a:t>any </a:t>
            </a:r>
            <a:r>
              <a:rPr sz="3200" dirty="0">
                <a:latin typeface="Trebuchet MS"/>
                <a:cs typeface="Trebuchet MS"/>
              </a:rPr>
              <a:t>sort of  </a:t>
            </a:r>
            <a:r>
              <a:rPr sz="3200" spc="-75" dirty="0">
                <a:latin typeface="Trebuchet MS"/>
                <a:cs typeface="Trebuchet MS"/>
              </a:rPr>
              <a:t>error.</a:t>
            </a:r>
            <a:endParaRPr sz="3200">
              <a:latin typeface="Trebuchet MS"/>
              <a:cs typeface="Trebuchet MS"/>
            </a:endParaRPr>
          </a:p>
          <a:p>
            <a:pPr marL="12700">
              <a:lnSpc>
                <a:spcPct val="100000"/>
              </a:lnSpc>
              <a:buFont typeface="Wingdings"/>
              <a:buChar char=""/>
              <a:tabLst>
                <a:tab pos="320675" algn="l"/>
              </a:tabLst>
            </a:pPr>
            <a:r>
              <a:rPr sz="3200" dirty="0">
                <a:latin typeface="Trebuchet MS"/>
                <a:cs typeface="Trebuchet MS"/>
              </a:rPr>
              <a:t>Correct idea should</a:t>
            </a:r>
            <a:r>
              <a:rPr sz="3200" spc="-30" dirty="0">
                <a:latin typeface="Trebuchet MS"/>
                <a:cs typeface="Trebuchet MS"/>
              </a:rPr>
              <a:t> </a:t>
            </a:r>
            <a:r>
              <a:rPr sz="3200" dirty="0">
                <a:latin typeface="Trebuchet MS"/>
                <a:cs typeface="Trebuchet MS"/>
              </a:rPr>
              <a:t>be</a:t>
            </a:r>
            <a:endParaRPr sz="3200">
              <a:latin typeface="Trebuchet MS"/>
              <a:cs typeface="Trebuchet MS"/>
            </a:endParaRPr>
          </a:p>
          <a:p>
            <a:pPr marL="12700">
              <a:lnSpc>
                <a:spcPct val="100000"/>
              </a:lnSpc>
            </a:pPr>
            <a:r>
              <a:rPr sz="3200" spc="-5" dirty="0">
                <a:latin typeface="Trebuchet MS"/>
                <a:cs typeface="Trebuchet MS"/>
              </a:rPr>
              <a:t>conveyed.</a:t>
            </a:r>
            <a:endParaRPr sz="3200">
              <a:latin typeface="Trebuchet MS"/>
              <a:cs typeface="Trebuchet MS"/>
            </a:endParaRPr>
          </a:p>
        </p:txBody>
      </p:sp>
      <p:sp>
        <p:nvSpPr>
          <p:cNvPr id="9" name="Title 20"/>
          <p:cNvSpPr txBox="1">
            <a:spLocks/>
          </p:cNvSpPr>
          <p:nvPr/>
        </p:nvSpPr>
        <p:spPr>
          <a:xfrm>
            <a:off x="609600" y="228600"/>
            <a:ext cx="7772400" cy="1143000"/>
          </a:xfrm>
          <a:prstGeom prst="rect">
            <a:avLst/>
          </a:prstGeom>
          <a:solidFill>
            <a:schemeClr val="tx1"/>
          </a:solidFill>
        </p:spPr>
        <p:txBody>
          <a:bodyPr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6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CORRECTNESS</a:t>
            </a: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73</TotalTime>
  <Words>870</Words>
  <Application>Microsoft Office PowerPoint</Application>
  <PresentationFormat>On-screen Show (4:3)</PresentationFormat>
  <Paragraphs>139</Paragraphs>
  <Slides>37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37</vt:i4>
      </vt:variant>
    </vt:vector>
  </HeadingPairs>
  <TitlesOfParts>
    <vt:vector size="38" baseType="lpstr">
      <vt:lpstr>Office Theme</vt:lpstr>
      <vt:lpstr>Slide 1</vt:lpstr>
      <vt:lpstr>PRECIS WRITING By Tanveer Ahmed Visiting Lecturer The Islamia University of Bahawalpur</vt:lpstr>
      <vt:lpstr>Slide 3</vt:lpstr>
      <vt:lpstr>DEFINITION </vt:lpstr>
      <vt:lpstr>Slide 5</vt:lpstr>
      <vt:lpstr>QUALITIES  OF A  GOOD  PRECIS</vt:lpstr>
      <vt:lpstr>Slide 7</vt:lpstr>
      <vt:lpstr>Clarity means “getting your message so  that reader can understand easily what  the writer trying to convey.”</vt:lpstr>
      <vt:lpstr>Slide 9</vt:lpstr>
      <vt:lpstr>Mistakes which may occur are:</vt:lpstr>
      <vt:lpstr>Slide 11</vt:lpstr>
      <vt:lpstr>Slide 12</vt:lpstr>
      <vt:lpstr>Slide 13</vt:lpstr>
      <vt:lpstr>Slide 14</vt:lpstr>
      <vt:lpstr>Slide 15</vt:lpstr>
      <vt:lpstr>There are 16 rules for precis writing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Precis should be written in indirect  speech. If there is direct speech in  the passage , it should be into change  in indirect speech.</vt:lpstr>
      <vt:lpstr>A precis should be written in your own  words and should abstain from  borrowing words from original passage</vt:lpstr>
      <vt:lpstr>You are not supposed to give any  comments , appreciative, critical on  the ideas expressed in the passage.</vt:lpstr>
      <vt:lpstr>Slide 27</vt:lpstr>
      <vt:lpstr>Slide 28</vt:lpstr>
      <vt:lpstr>While writing a precis:</vt:lpstr>
      <vt:lpstr>Slide 30</vt:lpstr>
      <vt:lpstr>Slide 31</vt:lpstr>
      <vt:lpstr>Slide 32</vt:lpstr>
      <vt:lpstr>Slide 33</vt:lpstr>
      <vt:lpstr>Slide 34</vt:lpstr>
      <vt:lpstr>Questions:</vt:lpstr>
      <vt:lpstr>Slide 36</vt:lpstr>
      <vt:lpstr>Slide 37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merry warraich</dc:creator>
  <cp:lastModifiedBy>CLASSIC</cp:lastModifiedBy>
  <cp:revision>55</cp:revision>
  <dcterms:created xsi:type="dcterms:W3CDTF">2018-01-27T16:33:49Z</dcterms:created>
  <dcterms:modified xsi:type="dcterms:W3CDTF">2020-03-29T21:49:55Z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2015-02-19T00:00:00Z</vt:filetime>
  </property>
  <property fmtid="{D5CDD505-2E9C-101B-9397-08002B2CF9AE}" pid="3" name="Creator">
    <vt:lpwstr>Microsoft® PowerPoint® 2013</vt:lpwstr>
  </property>
  <property fmtid="{D5CDD505-2E9C-101B-9397-08002B2CF9AE}" pid="4" name="LastSaved">
    <vt:filetime>2018-01-27T00:00:00Z</vt:filetime>
  </property>
</Properties>
</file>