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61" r:id="rId1"/>
  </p:sldMasterIdLst>
  <p:sldIdLst>
    <p:sldId id="301" r:id="rId2"/>
    <p:sldId id="308" r:id="rId3"/>
    <p:sldId id="306" r:id="rId4"/>
    <p:sldId id="307" r:id="rId5"/>
    <p:sldId id="309" r:id="rId6"/>
    <p:sldId id="310" r:id="rId7"/>
    <p:sldId id="311" r:id="rId8"/>
    <p:sldId id="303" r:id="rId9"/>
    <p:sldId id="282" r:id="rId10"/>
    <p:sldId id="305" r:id="rId11"/>
    <p:sldId id="286" r:id="rId12"/>
    <p:sldId id="288" r:id="rId13"/>
    <p:sldId id="287" r:id="rId14"/>
    <p:sldId id="265" r:id="rId15"/>
    <p:sldId id="260" r:id="rId16"/>
    <p:sldId id="266" r:id="rId17"/>
    <p:sldId id="267" r:id="rId18"/>
    <p:sldId id="294" r:id="rId19"/>
    <p:sldId id="268" r:id="rId20"/>
    <p:sldId id="262" r:id="rId21"/>
    <p:sldId id="263" r:id="rId22"/>
    <p:sldId id="297" r:id="rId23"/>
    <p:sldId id="271" r:id="rId24"/>
    <p:sldId id="272" r:id="rId25"/>
    <p:sldId id="275" r:id="rId26"/>
    <p:sldId id="276" r:id="rId27"/>
    <p:sldId id="299" r:id="rId28"/>
    <p:sldId id="312"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79" autoAdjust="0"/>
    <p:restoredTop sz="94660" autoAdjust="0"/>
  </p:normalViewPr>
  <p:slideViewPr>
    <p:cSldViewPr snapToGrid="0">
      <p:cViewPr>
        <p:scale>
          <a:sx n="81" d="100"/>
          <a:sy n="81" d="100"/>
        </p:scale>
        <p:origin x="-246" y="210"/>
      </p:cViewPr>
      <p:guideLst>
        <p:guide orient="horz" pos="2160"/>
        <p:guide pos="3840"/>
      </p:guideLst>
    </p:cSldViewPr>
  </p:slideViewPr>
  <p:outlineViewPr>
    <p:cViewPr>
      <p:scale>
        <a:sx n="33" d="100"/>
        <a:sy n="33" d="100"/>
      </p:scale>
      <p:origin x="0" y="901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BDF68E2-58F2-4D09-BE8B-E3BD06533059}" type="datetimeFigureOut">
              <a:rPr lang="en-US" smtClean="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79708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E2D6473-DF6D-4702-B328-E0DD40540A4E}" type="datetimeFigureOut">
              <a:rPr lang="en-US" smtClean="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0068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5"/>
            <a:ext cx="36576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12800" y="274645"/>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26F7E3A-B166-407D-9866-32884E7D5B37}" type="datetimeFigureOut">
              <a:rPr lang="en-US" smtClean="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66091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28FC5F6-F338-4AE4-BB23-26385BCFC423}" type="datetimeFigureOut">
              <a:rPr lang="en-US" smtClean="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954077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13471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128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8229600" y="1600206"/>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9AB4D41-86C1-4908-B66A-0B50CEB3BF29}" type="datetimeFigureOut">
              <a:rPr lang="en-US" smtClean="0"/>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18493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6426E2C-56C1-4E0D-A793-0088A7FDD37E}" type="datetimeFigureOut">
              <a:rPr lang="en-US" smtClean="0"/>
              <a:t>3/11/2020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87270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8C39B41-D8B5-4052-B551-9B5525EAA8B6}" type="datetimeFigureOut">
              <a:rPr lang="en-US" smtClean="0"/>
              <a:t>3/11/2020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08480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3/11/2020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75052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63011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93662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09600" y="6356357"/>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624D31-43A5-475A-80CF-332C9F6DCF35}" type="datetimeFigureOut">
              <a:rPr lang="en-US" smtClean="0"/>
              <a:t>3/11/2020</a:t>
            </a:fld>
            <a:endParaRPr lang="en-US" dirty="0"/>
          </a:p>
        </p:txBody>
      </p:sp>
      <p:sp>
        <p:nvSpPr>
          <p:cNvPr id="5" name="Footer Placeholder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1612378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9938" y="539262"/>
            <a:ext cx="10691447" cy="5397897"/>
          </a:xfrm>
        </p:spPr>
      </p:pic>
    </p:spTree>
    <p:extLst>
      <p:ext uri="{BB962C8B-B14F-4D97-AF65-F5344CB8AC3E}">
        <p14:creationId xmlns:p14="http://schemas.microsoft.com/office/powerpoint/2010/main" val="3373660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atin typeface="Times New Roman" panose="02020603050405020304" pitchFamily="18" charset="0"/>
                <a:cs typeface="Times New Roman" panose="02020603050405020304" pitchFamily="18" charset="0"/>
              </a:rPr>
              <a:t>2. </a:t>
            </a:r>
            <a:r>
              <a:rPr lang="en-US" b="1" u="sng" dirty="0" smtClean="0">
                <a:latin typeface="Times New Roman" panose="02020603050405020304" pitchFamily="18" charset="0"/>
                <a:cs typeface="Times New Roman" panose="02020603050405020304" pitchFamily="18" charset="0"/>
              </a:rPr>
              <a:t>By Increasing Excretion</a:t>
            </a:r>
            <a:r>
              <a:rPr lang="en-US" b="1" dirty="0" smtClean="0">
                <a:latin typeface="Times New Roman" panose="02020603050405020304" pitchFamily="18" charset="0"/>
                <a:cs typeface="Times New Roman" panose="02020603050405020304" pitchFamily="18" charset="0"/>
              </a:rPr>
              <a:t>:</a:t>
            </a:r>
            <a:endParaRPr lang="en-US" b="1" u="sng"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571500" indent="-571500">
              <a:buFont typeface="+mj-lt"/>
              <a:buAutoNum type="romanUcPeriod"/>
            </a:pPr>
            <a:r>
              <a:rPr lang="en-US" sz="2800" dirty="0" smtClean="0">
                <a:latin typeface="Times New Roman" panose="02020603050405020304" pitchFamily="18" charset="0"/>
                <a:cs typeface="Times New Roman" panose="02020603050405020304" pitchFamily="18" charset="0"/>
              </a:rPr>
              <a:t>Purgation</a:t>
            </a:r>
          </a:p>
          <a:p>
            <a:pPr marL="571500" indent="-571500">
              <a:buFont typeface="+mj-lt"/>
              <a:buAutoNum type="romanUcPeriod"/>
            </a:pPr>
            <a:r>
              <a:rPr lang="en-US" sz="2800" dirty="0" smtClean="0">
                <a:latin typeface="Times New Roman" panose="02020603050405020304" pitchFamily="18" charset="0"/>
                <a:cs typeface="Times New Roman" panose="02020603050405020304" pitchFamily="18" charset="0"/>
              </a:rPr>
              <a:t>Biotransformation</a:t>
            </a:r>
          </a:p>
          <a:p>
            <a:pPr marL="571500" indent="-571500">
              <a:buFont typeface="+mj-lt"/>
              <a:buAutoNum type="romanUcPeriod"/>
            </a:pPr>
            <a:r>
              <a:rPr lang="en-US" sz="2800" dirty="0" smtClean="0">
                <a:latin typeface="Times New Roman" panose="02020603050405020304" pitchFamily="18" charset="0"/>
                <a:cs typeface="Times New Roman" panose="02020603050405020304" pitchFamily="18" charset="0"/>
              </a:rPr>
              <a:t>Biliary excretion</a:t>
            </a:r>
          </a:p>
          <a:p>
            <a:pPr marL="571500" indent="-571500">
              <a:buFont typeface="+mj-lt"/>
              <a:buAutoNum type="romanUcPeriod"/>
            </a:pPr>
            <a:r>
              <a:rPr lang="en-US" sz="2800" dirty="0" smtClean="0">
                <a:latin typeface="Times New Roman" panose="02020603050405020304" pitchFamily="18" charset="0"/>
                <a:cs typeface="Times New Roman" panose="02020603050405020304" pitchFamily="18" charset="0"/>
              </a:rPr>
              <a:t>Urinary excretion</a:t>
            </a:r>
          </a:p>
          <a:p>
            <a:pPr marL="571500" indent="-571500">
              <a:buFont typeface="+mj-lt"/>
              <a:buAutoNum type="romanUcPeriod"/>
            </a:pPr>
            <a:r>
              <a:rPr lang="en-US" sz="2800" dirty="0" smtClean="0">
                <a:latin typeface="Times New Roman" panose="02020603050405020304" pitchFamily="18" charset="0"/>
                <a:cs typeface="Times New Roman" panose="02020603050405020304" pitchFamily="18" charset="0"/>
              </a:rPr>
              <a:t>Dialysis</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9067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366" y="511192"/>
            <a:ext cx="10058400" cy="1450757"/>
          </a:xfrm>
        </p:spPr>
        <p:txBody>
          <a:bodyPr>
            <a:normAutofit fontScale="90000"/>
          </a:bodyPr>
          <a:lstStyle/>
          <a:p>
            <a:r>
              <a:rPr lang="en-US" sz="5400" b="1" dirty="0">
                <a:latin typeface="Times New Roman" panose="02020603050405020304" pitchFamily="18" charset="0"/>
                <a:cs typeface="Times New Roman" panose="02020603050405020304" pitchFamily="18" charset="0"/>
              </a:rPr>
              <a:t>By decreasing </a:t>
            </a:r>
            <a:r>
              <a:rPr lang="en-US" sz="5400" b="1" dirty="0" smtClean="0">
                <a:latin typeface="Times New Roman" panose="02020603050405020304" pitchFamily="18" charset="0"/>
                <a:cs typeface="Times New Roman" panose="02020603050405020304" pitchFamily="18" charset="0"/>
              </a:rPr>
              <a:t>absorption</a:t>
            </a:r>
            <a:r>
              <a:rPr lang="en-US"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r>
            <a:br>
              <a:rPr lang="en-US"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79093" y="1931831"/>
            <a:ext cx="11485379" cy="4198512"/>
          </a:xfrm>
        </p:spPr>
        <p:txBody>
          <a:bodyPr>
            <a:noAutofit/>
          </a:bodyPr>
          <a:lstStyle/>
          <a:p>
            <a:pPr marL="0" lvl="0" indent="0" defTabSz="457200">
              <a:lnSpc>
                <a:spcPct val="150000"/>
              </a:lnSpc>
              <a:spcBef>
                <a:spcPts val="0"/>
              </a:spcBef>
              <a:spcAft>
                <a:spcPts val="225"/>
              </a:spcAft>
              <a:buNone/>
            </a:pPr>
            <a:r>
              <a:rPr lang="en-US"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I. </a:t>
            </a:r>
            <a:r>
              <a:rPr lang="sr-Cyrl-CS" b="1" u="sng" dirty="0">
                <a:latin typeface="Times New Roman" panose="02020603050405020304" pitchFamily="18" charset="0"/>
                <a:ea typeface="Times New Roman" panose="02020603050405020304" pitchFamily="18" charset="0"/>
                <a:cs typeface="Times New Roman" panose="02020603050405020304" pitchFamily="18" charset="0"/>
              </a:rPr>
              <a:t>Emesis</a:t>
            </a:r>
            <a:r>
              <a:rPr lang="en-US"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smtClean="0">
              <a:solidFill>
                <a:srgbClr val="000000"/>
              </a:solidFill>
              <a:latin typeface="Times New Roman" panose="02020603050405020304" pitchFamily="18" charset="0"/>
              <a:cs typeface="Times New Roman" panose="02020603050405020304" pitchFamily="18" charset="0"/>
            </a:endParaRPr>
          </a:p>
          <a:p>
            <a:pPr lvl="0" defTabSz="457200">
              <a:lnSpc>
                <a:spcPct val="150000"/>
              </a:lnSpc>
              <a:spcBef>
                <a:spcPts val="0"/>
              </a:spcBef>
              <a:spcAft>
                <a:spcPts val="225"/>
              </a:spcAft>
              <a:buClrTx/>
              <a:buSzTx/>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Historically</a:t>
            </a:r>
            <a:r>
              <a:rPr lang="en-US" sz="2400" b="1" dirty="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emesis was one of the major tools of gastric decontamination in the management of Acute poisoning  However, its routine use in the emergency room is declining.</a:t>
            </a:r>
          </a:p>
          <a:p>
            <a:pPr lvl="0" defTabSz="457200">
              <a:lnSpc>
                <a:spcPct val="150000"/>
              </a:lnSpc>
              <a:spcBef>
                <a:spcPts val="0"/>
              </a:spcBef>
              <a:spcAft>
                <a:spcPts val="225"/>
              </a:spcAft>
              <a:buClrTx/>
              <a:buSzTx/>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Although </a:t>
            </a:r>
            <a:r>
              <a:rPr lang="en-US" sz="2400" dirty="0">
                <a:solidFill>
                  <a:srgbClr val="000000"/>
                </a:solidFill>
                <a:latin typeface="Times New Roman" panose="02020603050405020304" pitchFamily="18" charset="0"/>
                <a:cs typeface="Times New Roman" panose="02020603050405020304" pitchFamily="18" charset="0"/>
              </a:rPr>
              <a:t>emesis still may be indicated for immediate intervention after poisoning by oral </a:t>
            </a:r>
            <a:endParaRPr lang="en-US" sz="2400" dirty="0" smtClean="0">
              <a:solidFill>
                <a:srgbClr val="000000"/>
              </a:solidFill>
              <a:latin typeface="Times New Roman" panose="02020603050405020304" pitchFamily="18" charset="0"/>
              <a:cs typeface="Times New Roman" panose="02020603050405020304" pitchFamily="18" charset="0"/>
            </a:endParaRPr>
          </a:p>
          <a:p>
            <a:pPr marL="0" lvl="0" indent="0" defTabSz="457200">
              <a:lnSpc>
                <a:spcPct val="150000"/>
              </a:lnSpc>
              <a:spcBef>
                <a:spcPts val="0"/>
              </a:spcBef>
              <a:spcAft>
                <a:spcPts val="225"/>
              </a:spcAft>
              <a:buClrTx/>
              <a:buSzTx/>
              <a:buNone/>
            </a:pPr>
            <a:r>
              <a:rPr lang="en-US" sz="2400" dirty="0">
                <a:solidFill>
                  <a:srgbClr val="000000"/>
                </a:solidFill>
                <a:latin typeface="Times New Roman" panose="02020603050405020304" pitchFamily="18" charset="0"/>
                <a:cs typeface="Times New Roman" panose="02020603050405020304" pitchFamily="18" charset="0"/>
              </a:rPr>
              <a:t>I</a:t>
            </a:r>
            <a:r>
              <a:rPr lang="en-US" sz="2400" dirty="0" smtClean="0">
                <a:solidFill>
                  <a:srgbClr val="000000"/>
                </a:solidFill>
                <a:latin typeface="Times New Roman" panose="02020603050405020304" pitchFamily="18" charset="0"/>
                <a:cs typeface="Times New Roman" panose="02020603050405020304" pitchFamily="18" charset="0"/>
              </a:rPr>
              <a:t>ngestion of chemicals.</a:t>
            </a:r>
            <a:endParaRPr lang="en-US" sz="2400" dirty="0" smtClean="0">
              <a:latin typeface="Times New Roman" panose="02020603050405020304" pitchFamily="18" charset="0"/>
              <a:cs typeface="Times New Roman" panose="02020603050405020304" pitchFamily="18" charset="0"/>
            </a:endParaRPr>
          </a:p>
          <a:p>
            <a:pPr>
              <a:lnSpc>
                <a:spcPct val="100000"/>
              </a:lnSpc>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5304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u="sng" dirty="0" smtClean="0">
                <a:latin typeface="Times New Roman" panose="02020603050405020304" pitchFamily="18" charset="0"/>
                <a:cs typeface="Times New Roman" panose="02020603050405020304" pitchFamily="18" charset="0"/>
              </a:rPr>
              <a:t>Contraindications</a:t>
            </a:r>
            <a:r>
              <a:rPr lang="en-US" b="1" dirty="0" smtClean="0">
                <a:latin typeface="Times New Roman" panose="02020603050405020304" pitchFamily="18" charset="0"/>
                <a:cs typeface="Times New Roman" panose="02020603050405020304" pitchFamily="18" charset="0"/>
              </a:rPr>
              <a:t>:</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defTabSz="457200">
              <a:lnSpc>
                <a:spcPct val="160000"/>
              </a:lnSpc>
              <a:spcBef>
                <a:spcPts val="0"/>
              </a:spcBef>
              <a:spcAft>
                <a:spcPts val="225"/>
              </a:spcAft>
              <a:buClrTx/>
              <a:buSzTx/>
              <a:buNone/>
            </a:pPr>
            <a:r>
              <a:rPr lang="en-US" dirty="0" smtClean="0">
                <a:solidFill>
                  <a:srgbClr val="000000"/>
                </a:solidFill>
                <a:latin typeface="Times New Roman" panose="02020603050405020304" pitchFamily="18" charset="0"/>
                <a:cs typeface="Times New Roman" panose="02020603050405020304" pitchFamily="18" charset="0"/>
              </a:rPr>
              <a:t> </a:t>
            </a:r>
            <a:r>
              <a:rPr lang="en-US" sz="2400" dirty="0" smtClean="0">
                <a:solidFill>
                  <a:srgbClr val="000000"/>
                </a:solidFill>
                <a:latin typeface="Times New Roman" panose="02020603050405020304" pitchFamily="18" charset="0"/>
                <a:cs typeface="Times New Roman" panose="02020603050405020304" pitchFamily="18" charset="0"/>
              </a:rPr>
              <a:t>Emesis </a:t>
            </a:r>
            <a:r>
              <a:rPr lang="en-US" sz="2400" dirty="0">
                <a:solidFill>
                  <a:srgbClr val="000000"/>
                </a:solidFill>
                <a:latin typeface="Times New Roman" panose="02020603050405020304" pitchFamily="18" charset="0"/>
                <a:cs typeface="Times New Roman" panose="02020603050405020304" pitchFamily="18" charset="0"/>
              </a:rPr>
              <a:t>is contraindicated in certain situations:</a:t>
            </a:r>
          </a:p>
          <a:p>
            <a:pPr defTabSz="457200">
              <a:lnSpc>
                <a:spcPct val="170000"/>
              </a:lnSpc>
              <a:spcBef>
                <a:spcPts val="0"/>
              </a:spcBef>
              <a:spcAft>
                <a:spcPts val="225"/>
              </a:spcAft>
              <a:buClrTx/>
              <a:buSzTx/>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If the patient has ingested a corrosive poison, such as a strong acid or alkali</a:t>
            </a:r>
          </a:p>
          <a:p>
            <a:pPr marL="0" lvl="0" indent="0" defTabSz="457200">
              <a:lnSpc>
                <a:spcPct val="160000"/>
              </a:lnSpc>
              <a:spcBef>
                <a:spcPts val="0"/>
              </a:spcBef>
              <a:spcAft>
                <a:spcPts val="225"/>
              </a:spcAft>
              <a:buClrTx/>
              <a:buSzTx/>
              <a:buNone/>
            </a:pPr>
            <a:r>
              <a:rPr lang="en-US" sz="2400" dirty="0" smtClean="0">
                <a:solidFill>
                  <a:srgbClr val="000000"/>
                </a:solidFill>
                <a:latin typeface="Times New Roman" panose="02020603050405020304" pitchFamily="18" charset="0"/>
                <a:cs typeface="Times New Roman" panose="02020603050405020304" pitchFamily="18" charset="0"/>
              </a:rPr>
              <a:t> </a:t>
            </a:r>
            <a:r>
              <a:rPr lang="en-US" sz="2400" dirty="0">
                <a:solidFill>
                  <a:srgbClr val="000000"/>
                </a:solidFill>
                <a:latin typeface="Times New Roman" panose="02020603050405020304" pitchFamily="18" charset="0"/>
                <a:cs typeface="Times New Roman" panose="02020603050405020304" pitchFamily="18" charset="0"/>
              </a:rPr>
              <a:t>(</a:t>
            </a:r>
            <a:r>
              <a:rPr lang="en-US" sz="2400" i="1" dirty="0">
                <a:solidFill>
                  <a:srgbClr val="000000"/>
                </a:solidFill>
                <a:latin typeface="Times New Roman" panose="02020603050405020304" pitchFamily="18" charset="0"/>
                <a:cs typeface="Times New Roman" panose="02020603050405020304" pitchFamily="18" charset="0"/>
              </a:rPr>
              <a:t>e.g.,</a:t>
            </a:r>
            <a:r>
              <a:rPr lang="en-US" sz="2400" dirty="0">
                <a:solidFill>
                  <a:srgbClr val="000000"/>
                </a:solidFill>
                <a:latin typeface="Times New Roman" panose="02020603050405020304" pitchFamily="18" charset="0"/>
                <a:cs typeface="Times New Roman" panose="02020603050405020304" pitchFamily="18" charset="0"/>
              </a:rPr>
              <a:t> drain cleaners)  emesis increases the gastric perforation and further necrosis of </a:t>
            </a:r>
            <a:r>
              <a:rPr lang="en-US" sz="2400" dirty="0" smtClean="0">
                <a:solidFill>
                  <a:srgbClr val="000000"/>
                </a:solidFill>
                <a:latin typeface="Times New Roman" panose="02020603050405020304" pitchFamily="18" charset="0"/>
                <a:cs typeface="Times New Roman" panose="02020603050405020304" pitchFamily="18" charset="0"/>
              </a:rPr>
              <a:t>esophagus.</a:t>
            </a:r>
            <a:endParaRPr lang="en-US" sz="2400" dirty="0">
              <a:solidFill>
                <a:srgbClr val="000000"/>
              </a:solidFill>
              <a:latin typeface="Times New Roman" panose="02020603050405020304" pitchFamily="18" charset="0"/>
              <a:cs typeface="Times New Roman" panose="02020603050405020304" pitchFamily="18" charset="0"/>
            </a:endParaRPr>
          </a:p>
          <a:p>
            <a:pPr lvl="0" defTabSz="457200">
              <a:lnSpc>
                <a:spcPct val="160000"/>
              </a:lnSpc>
              <a:spcBef>
                <a:spcPts val="0"/>
              </a:spcBef>
              <a:spcAft>
                <a:spcPts val="225"/>
              </a:spcAft>
              <a:buClrTx/>
              <a:buSzTx/>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if </a:t>
            </a:r>
            <a:r>
              <a:rPr lang="en-US" sz="2400" dirty="0">
                <a:solidFill>
                  <a:srgbClr val="000000"/>
                </a:solidFill>
                <a:latin typeface="Times New Roman" panose="02020603050405020304" pitchFamily="18" charset="0"/>
                <a:cs typeface="Times New Roman" panose="02020603050405020304" pitchFamily="18" charset="0"/>
              </a:rPr>
              <a:t>the patient is comatose or in a state of stupor or delirium, emesis may cause aspiration of the gastric contents </a:t>
            </a:r>
            <a:r>
              <a:rPr lang="en-US" sz="2400" dirty="0" smtClean="0">
                <a:solidFill>
                  <a:srgbClr val="000000"/>
                </a:solidFill>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pPr defTabSz="457200">
              <a:lnSpc>
                <a:spcPct val="160000"/>
              </a:lnSpc>
              <a:spcBef>
                <a:spcPts val="0"/>
              </a:spcBef>
              <a:spcAft>
                <a:spcPts val="225"/>
              </a:spcAft>
              <a:buClrTx/>
              <a:buSzTx/>
              <a:buFont typeface="Arial" panose="020B0604020202020204" pitchFamily="34" charset="0"/>
              <a:buChar char="•"/>
            </a:pPr>
            <a:endParaRPr lang="en-US" sz="24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192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26123" y="738188"/>
            <a:ext cx="10058400" cy="5130800"/>
          </a:xfrm>
        </p:spPr>
        <p:txBody>
          <a:bodyPr>
            <a:normAutofit/>
          </a:bodyPr>
          <a:lstStyle/>
          <a:p>
            <a:pPr defTabSz="457200">
              <a:lnSpc>
                <a:spcPct val="150000"/>
              </a:lnSpc>
              <a:spcBef>
                <a:spcPts val="0"/>
              </a:spcBef>
              <a:spcAft>
                <a:spcPts val="225"/>
              </a:spcAft>
              <a:buClrTx/>
              <a:buSzTx/>
              <a:buFont typeface="Arial" panose="020B0604020202020204" pitchFamily="34" charset="0"/>
              <a:buChar char="•"/>
            </a:pPr>
            <a:r>
              <a:rPr lang="en-US" sz="2400" dirty="0" smtClean="0">
                <a:solidFill>
                  <a:srgbClr val="000000"/>
                </a:solidFill>
                <a:latin typeface="Times New Roman" panose="02020603050405020304" pitchFamily="18" charset="0"/>
                <a:cs typeface="Times New Roman" panose="02020603050405020304" pitchFamily="18" charset="0"/>
              </a:rPr>
              <a:t>if </a:t>
            </a:r>
            <a:r>
              <a:rPr lang="en-US" sz="2400" dirty="0">
                <a:solidFill>
                  <a:srgbClr val="000000"/>
                </a:solidFill>
                <a:latin typeface="Times New Roman" panose="02020603050405020304" pitchFamily="18" charset="0"/>
                <a:cs typeface="Times New Roman" panose="02020603050405020304" pitchFamily="18" charset="0"/>
              </a:rPr>
              <a:t>the patient has ingested a CNS stimulant, further stimulation associated with vomiting may precipitate </a:t>
            </a:r>
            <a:r>
              <a:rPr lang="en-US" sz="2400" dirty="0" smtClean="0">
                <a:solidFill>
                  <a:srgbClr val="000000"/>
                </a:solidFill>
                <a:latin typeface="Times New Roman" panose="02020603050405020304" pitchFamily="18" charset="0"/>
                <a:cs typeface="Times New Roman" panose="02020603050405020304" pitchFamily="18" charset="0"/>
              </a:rPr>
              <a:t>convulsions </a:t>
            </a:r>
            <a:r>
              <a:rPr lang="en-US" sz="2400" dirty="0">
                <a:solidFill>
                  <a:srgbClr val="000000"/>
                </a:solidFill>
                <a:latin typeface="Times New Roman" panose="02020603050405020304" pitchFamily="18" charset="0"/>
                <a:cs typeface="Times New Roman" panose="02020603050405020304" pitchFamily="18" charset="0"/>
              </a:rPr>
              <a:t>if the patient has ingested a petroleum distillate (</a:t>
            </a:r>
            <a:r>
              <a:rPr lang="en-US" sz="2400" i="1" dirty="0">
                <a:solidFill>
                  <a:srgbClr val="000000"/>
                </a:solidFill>
                <a:latin typeface="Times New Roman" panose="02020603050405020304" pitchFamily="18" charset="0"/>
                <a:cs typeface="Times New Roman" panose="02020603050405020304" pitchFamily="18" charset="0"/>
              </a:rPr>
              <a:t>e.g.,</a:t>
            </a:r>
            <a:r>
              <a:rPr lang="en-US" sz="2400" dirty="0">
                <a:solidFill>
                  <a:srgbClr val="000000"/>
                </a:solidFill>
                <a:latin typeface="Times New Roman" panose="02020603050405020304" pitchFamily="18" charset="0"/>
                <a:cs typeface="Times New Roman" panose="02020603050405020304" pitchFamily="18" charset="0"/>
              </a:rPr>
              <a:t> kerosene, gasoline, or </a:t>
            </a:r>
            <a:r>
              <a:rPr lang="en-US" sz="2400" dirty="0" smtClean="0">
                <a:solidFill>
                  <a:srgbClr val="000000"/>
                </a:solidFill>
                <a:latin typeface="Times New Roman" panose="02020603050405020304" pitchFamily="18" charset="0"/>
                <a:cs typeface="Times New Roman" panose="02020603050405020304" pitchFamily="18" charset="0"/>
              </a:rPr>
              <a:t>petroleum-based </a:t>
            </a:r>
            <a:r>
              <a:rPr lang="en-US" sz="2400" dirty="0">
                <a:solidFill>
                  <a:schemeClr val="tx1"/>
                </a:solidFill>
                <a:latin typeface="Times New Roman" panose="02020603050405020304" pitchFamily="18" charset="0"/>
                <a:cs typeface="Times New Roman" panose="02020603050405020304" pitchFamily="18" charset="0"/>
              </a:rPr>
              <a:t>liquid</a:t>
            </a:r>
            <a:r>
              <a:rPr lang="en-US" sz="2400" dirty="0">
                <a:solidFill>
                  <a:srgbClr val="000000"/>
                </a:solidFill>
                <a:latin typeface="Times New Roman" panose="02020603050405020304" pitchFamily="18" charset="0"/>
                <a:cs typeface="Times New Roman" panose="02020603050405020304" pitchFamily="18" charset="0"/>
              </a:rPr>
              <a:t> </a:t>
            </a:r>
            <a:r>
              <a:rPr lang="en-US" sz="2400" dirty="0" smtClean="0">
                <a:solidFill>
                  <a:srgbClr val="000000"/>
                </a:solidFill>
                <a:latin typeface="Times New Roman" panose="02020603050405020304" pitchFamily="18" charset="0"/>
                <a:cs typeface="Times New Roman" panose="02020603050405020304" pitchFamily="18" charset="0"/>
              </a:rPr>
              <a:t>furniture </a:t>
            </a:r>
            <a:endParaRPr lang="en-US" sz="2400" dirty="0">
              <a:solidFill>
                <a:srgbClr val="000000"/>
              </a:solidFill>
              <a:latin typeface="Times New Roman" panose="02020603050405020304" pitchFamily="18" charset="0"/>
              <a:cs typeface="Times New Roman" panose="02020603050405020304" pitchFamily="18" charset="0"/>
            </a:endParaRPr>
          </a:p>
          <a:p>
            <a:pPr defTabSz="457200">
              <a:lnSpc>
                <a:spcPct val="150000"/>
              </a:lnSpc>
              <a:spcBef>
                <a:spcPts val="0"/>
              </a:spcBef>
              <a:spcAft>
                <a:spcPts val="225"/>
              </a:spcAft>
              <a:buClrTx/>
              <a:buSzTx/>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Vomiting </a:t>
            </a:r>
            <a:r>
              <a:rPr lang="en-US" sz="2400" dirty="0">
                <a:solidFill>
                  <a:schemeClr val="tx1"/>
                </a:solidFill>
                <a:latin typeface="Times New Roman" panose="02020603050405020304" pitchFamily="18" charset="0"/>
                <a:cs typeface="Times New Roman" panose="02020603050405020304" pitchFamily="18" charset="0"/>
              </a:rPr>
              <a:t>can be induced mechanically by stroking the posterior pharynx. However, this technique is not as effective as the administration of </a:t>
            </a:r>
            <a:r>
              <a:rPr lang="en-US" sz="2400" i="1" dirty="0">
                <a:solidFill>
                  <a:schemeClr val="tx1"/>
                </a:solidFill>
                <a:latin typeface="Times New Roman" panose="02020603050405020304" pitchFamily="18" charset="0"/>
                <a:cs typeface="Times New Roman" panose="02020603050405020304" pitchFamily="18" charset="0"/>
              </a:rPr>
              <a:t>ipecac</a:t>
            </a:r>
            <a:r>
              <a:rPr lang="en-US" sz="2400" dirty="0">
                <a:solidFill>
                  <a:schemeClr val="tx1"/>
                </a:solidFill>
                <a:latin typeface="Times New Roman" panose="02020603050405020304" pitchFamily="18" charset="0"/>
                <a:cs typeface="Times New Roman" panose="02020603050405020304" pitchFamily="18" charset="0"/>
              </a:rPr>
              <a:t> or </a:t>
            </a:r>
            <a:r>
              <a:rPr lang="en-US" sz="2400" i="1" dirty="0" err="1">
                <a:solidFill>
                  <a:schemeClr val="tx1"/>
                </a:solidFill>
                <a:latin typeface="Times New Roman" panose="02020603050405020304" pitchFamily="18" charset="0"/>
                <a:cs typeface="Times New Roman" panose="02020603050405020304" pitchFamily="18" charset="0"/>
              </a:rPr>
              <a:t>apomorphine</a:t>
            </a:r>
            <a:r>
              <a:rPr lang="en-US" sz="2400" i="1" dirty="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799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7783" y="670057"/>
            <a:ext cx="10539211" cy="4985980"/>
          </a:xfrm>
          <a:prstGeom prst="rect">
            <a:avLst/>
          </a:prstGeom>
        </p:spPr>
        <p:txBody>
          <a:bodyPr wrap="square">
            <a:spAutoFit/>
          </a:bodyPr>
          <a:lstStyle/>
          <a:p>
            <a:pPr>
              <a:lnSpc>
                <a:spcPct val="150000"/>
              </a:lnSpc>
            </a:pPr>
            <a:endParaRPr lang="en-US" b="1" dirty="0" smtClean="0"/>
          </a:p>
          <a:p>
            <a:pPr>
              <a:lnSpc>
                <a:spcPct val="150000"/>
              </a:lnSpc>
            </a:pPr>
            <a:r>
              <a:rPr lang="en-US" sz="3200" b="1" dirty="0" smtClean="0"/>
              <a:t>a. </a:t>
            </a:r>
            <a:r>
              <a:rPr lang="en-US" sz="3200" b="1" u="sng" dirty="0" smtClean="0"/>
              <a:t>Ipecac Syrup:</a:t>
            </a:r>
            <a:endParaRPr lang="en-US" b="1" dirty="0"/>
          </a:p>
          <a:p>
            <a:pPr marL="342900" indent="-342900">
              <a:lnSpc>
                <a:spcPct val="150000"/>
              </a:lnSpc>
              <a:buFont typeface="Arial" panose="020B0604020202020204" pitchFamily="34" charset="0"/>
              <a:buChar char="•"/>
            </a:pPr>
            <a:r>
              <a:rPr lang="en-US" sz="2400" dirty="0"/>
              <a:t>The most common household emetic is syrup of ipecac (not ipecac fluid extract, which is 14 times more potent and may cause </a:t>
            </a:r>
            <a:r>
              <a:rPr lang="en-US" sz="2400" dirty="0" smtClean="0"/>
              <a:t>fatalities.</a:t>
            </a:r>
          </a:p>
          <a:p>
            <a:pPr marL="342900" indent="-342900">
              <a:lnSpc>
                <a:spcPct val="150000"/>
              </a:lnSpc>
              <a:buFont typeface="Arial" panose="020B0604020202020204" pitchFamily="34" charset="0"/>
              <a:buChar char="•"/>
            </a:pPr>
            <a:r>
              <a:rPr lang="en-US" sz="2400" dirty="0" smtClean="0"/>
              <a:t>The </a:t>
            </a:r>
            <a:r>
              <a:rPr lang="en-US" sz="2400" dirty="0"/>
              <a:t>drug can be given orally, but it takes 15 to 30 minutes to produce </a:t>
            </a:r>
            <a:r>
              <a:rPr lang="en-US" sz="2400" dirty="0" smtClean="0"/>
              <a:t>emesis.</a:t>
            </a:r>
          </a:p>
          <a:p>
            <a:pPr marL="342900" indent="-342900">
              <a:lnSpc>
                <a:spcPct val="150000"/>
              </a:lnSpc>
              <a:buFont typeface="Arial" panose="020B0604020202020204" pitchFamily="34" charset="0"/>
              <a:buChar char="•"/>
            </a:pPr>
            <a:r>
              <a:rPr lang="en-US" sz="2400" dirty="0"/>
              <a:t> Because emesis may not occur when the stomach is empty, administration of ipecac should be followed by a drink of water.</a:t>
            </a:r>
          </a:p>
          <a:p>
            <a:pPr>
              <a:lnSpc>
                <a:spcPct val="150000"/>
              </a:lnSpc>
            </a:pPr>
            <a:endParaRPr lang="en-US" sz="2400" dirty="0" smtClean="0"/>
          </a:p>
          <a:p>
            <a:pPr>
              <a:lnSpc>
                <a:spcPct val="150000"/>
              </a:lnSpc>
            </a:pPr>
            <a:r>
              <a:rPr lang="en-US" dirty="0" smtClean="0"/>
              <a:t> </a:t>
            </a:r>
            <a:endParaRPr lang="en-US" dirty="0">
              <a:effectLst/>
            </a:endParaRPr>
          </a:p>
        </p:txBody>
      </p:sp>
    </p:spTree>
    <p:extLst>
      <p:ext uri="{BB962C8B-B14F-4D97-AF65-F5344CB8AC3E}">
        <p14:creationId xmlns:p14="http://schemas.microsoft.com/office/powerpoint/2010/main" val="214073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467" y="159337"/>
            <a:ext cx="10564970" cy="5868273"/>
          </a:xfrm>
          <a:prstGeom prst="rect">
            <a:avLst/>
          </a:prstGeom>
        </p:spPr>
        <p:txBody>
          <a:bodyPr wrap="square">
            <a:spAutoFit/>
          </a:bodyPr>
          <a:lstStyle/>
          <a:p>
            <a:pPr>
              <a:lnSpc>
                <a:spcPct val="150000"/>
              </a:lnSpc>
              <a:spcAft>
                <a:spcPts val="225"/>
              </a:spcAft>
            </a:pPr>
            <a:r>
              <a:rPr lang="en-US" sz="4000" b="1" dirty="0" smtClean="0">
                <a:latin typeface="Times New Roman" panose="02020603050405020304" pitchFamily="18" charset="0"/>
                <a:ea typeface="Times New Roman" panose="02020603050405020304" pitchFamily="18" charset="0"/>
                <a:cs typeface="Times New Roman" panose="02020603050405020304" pitchFamily="18" charset="0"/>
              </a:rPr>
              <a:t>II. </a:t>
            </a:r>
            <a:r>
              <a:rPr lang="sr-Cyrl-CS" sz="4000" b="1" u="sng" dirty="0" smtClean="0">
                <a:latin typeface="Times New Roman" panose="02020603050405020304" pitchFamily="18" charset="0"/>
                <a:ea typeface="Times New Roman" panose="02020603050405020304" pitchFamily="18" charset="0"/>
                <a:cs typeface="Times New Roman" panose="02020603050405020304" pitchFamily="18" charset="0"/>
              </a:rPr>
              <a:t>Gastric Lavage</a:t>
            </a:r>
            <a:r>
              <a:rPr lang="en-US" sz="4000" b="1" u="sng"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Gastric </a:t>
            </a:r>
            <a:r>
              <a:rPr lang="en-US" sz="2400" dirty="0">
                <a:latin typeface="Times New Roman" panose="02020603050405020304" pitchFamily="18" charset="0"/>
                <a:cs typeface="Times New Roman" panose="02020603050405020304" pitchFamily="18" charset="0"/>
              </a:rPr>
              <a:t>lavage is accomplished by inserting a tube into the stomach and washing the stomach with water, normal saline, or one-half normal saline to remove the unabsorbed </a:t>
            </a:r>
            <a:r>
              <a:rPr lang="en-US" sz="2400" dirty="0" smtClean="0">
                <a:latin typeface="Times New Roman" panose="02020603050405020304" pitchFamily="18" charset="0"/>
                <a:cs typeface="Times New Roman" panose="02020603050405020304" pitchFamily="18" charset="0"/>
              </a:rPr>
              <a:t>poison.</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procedure should be performed as soon as possible, but only if vital functions are adequate or supportive procedures have been implemented</a:t>
            </a:r>
            <a:r>
              <a:rPr lang="en-US" sz="2400" dirty="0" smtClean="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contraindications to this procedure generally are the same as for emesis, and there is the additional potential complication of mechanical injury to the throat, esophagus, and stomach. </a:t>
            </a: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a:lnSpc>
                <a:spcPct val="150000"/>
              </a:lnSpc>
              <a:spcAft>
                <a:spcPts val="225"/>
              </a:spcAft>
            </a:pPr>
            <a:endParaRPr lang="sr-Cyrl-CS" sz="1600" dirty="0">
              <a:ea typeface="Times New Roman" panose="02020603050405020304" pitchFamily="18" charset="0"/>
            </a:endParaRPr>
          </a:p>
        </p:txBody>
      </p:sp>
    </p:spTree>
    <p:extLst>
      <p:ext uri="{BB962C8B-B14F-4D97-AF65-F5344CB8AC3E}">
        <p14:creationId xmlns:p14="http://schemas.microsoft.com/office/powerpoint/2010/main" val="3745860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0158" y="1170422"/>
            <a:ext cx="10534919" cy="3416320"/>
          </a:xfrm>
          <a:prstGeom prst="rect">
            <a:avLst/>
          </a:prstGeom>
        </p:spPr>
        <p:txBody>
          <a:bodyPr wrap="square">
            <a:spAutoFit/>
          </a:bodyPr>
          <a:lstStyle/>
          <a:p>
            <a:pPr marL="342900" indent="-342900">
              <a:lnSpc>
                <a:spcPct val="150000"/>
              </a:lnSpc>
              <a:buFont typeface="Arial" panose="020B0604020202020204" pitchFamily="34" charset="0"/>
              <a:buChar char="•"/>
            </a:pPr>
            <a:r>
              <a:rPr lang="en-US" sz="2400" dirty="0" smtClean="0"/>
              <a:t> </a:t>
            </a:r>
            <a:r>
              <a:rPr lang="en-US" sz="2400" dirty="0"/>
              <a:t>Lavage is repeated until the returns are clear, which usually requires 10 to 12 washings and a total of 1.5 to 4 L of lavage fluid</a:t>
            </a:r>
            <a:r>
              <a:rPr lang="en-US" sz="2400" dirty="0" smtClean="0"/>
              <a:t>.</a:t>
            </a:r>
          </a:p>
          <a:p>
            <a:pPr marL="342900" indent="-342900">
              <a:lnSpc>
                <a:spcPct val="150000"/>
              </a:lnSpc>
              <a:buFont typeface="Arial" panose="020B0604020202020204" pitchFamily="34" charset="0"/>
              <a:buChar char="•"/>
            </a:pPr>
            <a:r>
              <a:rPr lang="en-US" sz="2400" dirty="0" smtClean="0"/>
              <a:t> </a:t>
            </a:r>
            <a:r>
              <a:rPr lang="en-US" sz="2400" dirty="0"/>
              <a:t>When the lavage is complete, the stomach may be left empty, or an antidote may be instilled through the tube</a:t>
            </a:r>
            <a:r>
              <a:rPr lang="en-US" sz="2400" dirty="0" smtClean="0"/>
              <a:t>.</a:t>
            </a:r>
          </a:p>
          <a:p>
            <a:pPr marL="342900" indent="-342900">
              <a:lnSpc>
                <a:spcPct val="150000"/>
              </a:lnSpc>
              <a:buFont typeface="Arial" panose="020B0604020202020204" pitchFamily="34" charset="0"/>
              <a:buChar char="•"/>
            </a:pPr>
            <a:r>
              <a:rPr lang="en-US" sz="2400" dirty="0" smtClean="0"/>
              <a:t> </a:t>
            </a:r>
            <a:r>
              <a:rPr lang="en-US" sz="2400" dirty="0"/>
              <a:t>If no specific antidote for the poison is known, an aqueous suspension of activated charcoal and a cathartic often is given</a:t>
            </a:r>
            <a:r>
              <a:rPr lang="en-US" dirty="0"/>
              <a:t>.</a:t>
            </a:r>
          </a:p>
        </p:txBody>
      </p:sp>
    </p:spTree>
    <p:extLst>
      <p:ext uri="{BB962C8B-B14F-4D97-AF65-F5344CB8AC3E}">
        <p14:creationId xmlns:p14="http://schemas.microsoft.com/office/powerpoint/2010/main" val="2522852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768" y="197759"/>
            <a:ext cx="10526333" cy="5139869"/>
          </a:xfrm>
          <a:prstGeom prst="rect">
            <a:avLst/>
          </a:prstGeom>
        </p:spPr>
        <p:txBody>
          <a:bodyPr wrap="square">
            <a:spAutoFit/>
          </a:bodyPr>
          <a:lstStyle/>
          <a:p>
            <a:r>
              <a:rPr lang="en-US" sz="4000" b="1" dirty="0" smtClean="0">
                <a:latin typeface="Times New Roman" panose="02020603050405020304" pitchFamily="18" charset="0"/>
                <a:cs typeface="Times New Roman" panose="02020603050405020304" pitchFamily="18" charset="0"/>
              </a:rPr>
              <a:t>III. </a:t>
            </a:r>
            <a:r>
              <a:rPr lang="en-US" sz="4000" b="1" u="sng" dirty="0" smtClean="0">
                <a:latin typeface="Times New Roman" panose="02020603050405020304" pitchFamily="18" charset="0"/>
                <a:cs typeface="Times New Roman" panose="02020603050405020304" pitchFamily="18" charset="0"/>
              </a:rPr>
              <a:t>Adsorption</a:t>
            </a:r>
            <a:r>
              <a:rPr lang="en-US" sz="4000" b="1" dirty="0" smtClean="0">
                <a:latin typeface="Times New Roman" panose="02020603050405020304" pitchFamily="18" charset="0"/>
                <a:cs typeface="Times New Roman" panose="02020603050405020304" pitchFamily="18" charset="0"/>
              </a:rPr>
              <a:t>:</a:t>
            </a:r>
            <a:endParaRPr lang="en-US" sz="4000" b="1" dirty="0">
              <a:latin typeface="Times New Roman" panose="02020603050405020304" pitchFamily="18" charset="0"/>
              <a:cs typeface="Times New Roman" panose="02020603050405020304" pitchFamily="18" charset="0"/>
            </a:endParaRPr>
          </a:p>
          <a:p>
            <a:pPr marL="342900" indent="-342900">
              <a:lnSpc>
                <a:spcPct val="150000"/>
              </a:lnSpc>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Activated charcoal </a:t>
            </a:r>
            <a:r>
              <a:rPr lang="en-US" sz="2400" b="1"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adsorbs drugs and chemicals on the surfaces of the charcoal particles, thereby preventing absorption and toxicity</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Many, but not all, chemicals are adsorbed by charcoal</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For example, alcohols, hydrocarbons, metals, and corrosives are not well adsorbed by activated </a:t>
            </a:r>
            <a:r>
              <a:rPr lang="en-US" sz="2400" dirty="0" smtClean="0">
                <a:latin typeface="Times New Roman" panose="02020603050405020304" pitchFamily="18" charset="0"/>
                <a:cs typeface="Times New Roman" panose="02020603050405020304" pitchFamily="18" charset="0"/>
              </a:rPr>
              <a:t>charcoal.</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effectiveness of charcoal also depends on the time since the ingestion and on the dose of </a:t>
            </a:r>
            <a:r>
              <a:rPr lang="en-US" sz="2400" dirty="0" smtClean="0">
                <a:latin typeface="Times New Roman" panose="02020603050405020304" pitchFamily="18" charset="0"/>
                <a:cs typeface="Times New Roman" panose="02020603050405020304" pitchFamily="18" charset="0"/>
              </a:rPr>
              <a:t>charcoal.</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O</a:t>
            </a:r>
            <a:r>
              <a:rPr lang="en-US" sz="2400" dirty="0" smtClean="0">
                <a:latin typeface="Times New Roman" panose="02020603050405020304" pitchFamily="18" charset="0"/>
                <a:cs typeface="Times New Roman" panose="02020603050405020304" pitchFamily="18" charset="0"/>
              </a:rPr>
              <a:t>ne </a:t>
            </a:r>
            <a:r>
              <a:rPr lang="en-US" sz="2400" dirty="0">
                <a:latin typeface="Times New Roman" panose="02020603050405020304" pitchFamily="18" charset="0"/>
                <a:cs typeface="Times New Roman" panose="02020603050405020304" pitchFamily="18" charset="0"/>
              </a:rPr>
              <a:t>should attempt to achieve a charcoal–drug ratio of at least </a:t>
            </a:r>
            <a:r>
              <a:rPr lang="en-US" sz="2400" dirty="0" smtClean="0">
                <a:latin typeface="Times New Roman" panose="02020603050405020304" pitchFamily="18" charset="0"/>
                <a:cs typeface="Times New Roman" panose="02020603050405020304" pitchFamily="18" charset="0"/>
              </a:rPr>
              <a:t>10:1</a:t>
            </a:r>
            <a:endParaRPr lang="en-US" sz="2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4542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6473" y="597622"/>
            <a:ext cx="10127088" cy="3693319"/>
          </a:xfrm>
          <a:prstGeom prst="rect">
            <a:avLst/>
          </a:prstGeom>
        </p:spPr>
        <p:txBody>
          <a:bodyPr wrap="square">
            <a:spAutoFit/>
          </a:bodyPr>
          <a:lstStyle/>
          <a:p>
            <a:pPr marL="285750" indent="-28575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Activated </a:t>
            </a:r>
            <a:r>
              <a:rPr lang="en-US" sz="2400" dirty="0">
                <a:latin typeface="Times New Roman" panose="02020603050405020304" pitchFamily="18" charset="0"/>
                <a:cs typeface="Times New Roman" panose="02020603050405020304" pitchFamily="18" charset="0"/>
              </a:rPr>
              <a:t>charcoal also can interrupt the enterohepatic circulation of drugs and enhance the net rate of diffusion of the chemical from the body into the gastrointestinal </a:t>
            </a:r>
            <a:r>
              <a:rPr lang="en-US" sz="2400" dirty="0" smtClean="0">
                <a:latin typeface="Times New Roman" panose="02020603050405020304" pitchFamily="18" charset="0"/>
                <a:cs typeface="Times New Roman" panose="02020603050405020304" pitchFamily="18" charset="0"/>
              </a:rPr>
              <a:t>tract.</a:t>
            </a:r>
          </a:p>
          <a:p>
            <a:pPr marL="285750" indent="-285750">
              <a:lnSpc>
                <a:spcPct val="150000"/>
              </a:lnSpc>
              <a:buFont typeface="Arial" panose="020B0604020202020204" pitchFamily="34" charset="0"/>
              <a:buChar char="•"/>
            </a:pPr>
            <a:r>
              <a:rPr lang="sr-Cyrl-CS" sz="2400" dirty="0" smtClean="0">
                <a:latin typeface="Times New Roman" panose="02020603050405020304" pitchFamily="18" charset="0"/>
                <a:ea typeface="Times New Roman" panose="02020603050405020304" pitchFamily="18" charset="0"/>
                <a:cs typeface="Times New Roman" panose="02020603050405020304" pitchFamily="18" charset="0"/>
              </a:rPr>
              <a:t>Charcoal </a:t>
            </a:r>
            <a:r>
              <a:rPr lang="sr-Cyrl-CS" sz="2400" dirty="0">
                <a:latin typeface="Times New Roman" panose="02020603050405020304" pitchFamily="18" charset="0"/>
                <a:ea typeface="Times New Roman" panose="02020603050405020304" pitchFamily="18" charset="0"/>
                <a:cs typeface="Times New Roman" panose="02020603050405020304" pitchFamily="18" charset="0"/>
              </a:rPr>
              <a:t>does not bind iron, lithium, or potassium, and it binds alcohols and cyanide only poorly.</a:t>
            </a:r>
            <a:endParaRPr lang="en-US" sz="2400" dirty="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endParaRPr lang="en-US" sz="2400" dirty="0"/>
          </a:p>
          <a:p>
            <a:endParaRPr lang="en-US" dirty="0"/>
          </a:p>
        </p:txBody>
      </p:sp>
    </p:spTree>
    <p:extLst>
      <p:ext uri="{BB962C8B-B14F-4D97-AF65-F5344CB8AC3E}">
        <p14:creationId xmlns:p14="http://schemas.microsoft.com/office/powerpoint/2010/main" val="3024140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3130" y="1529103"/>
            <a:ext cx="11878615" cy="4585871"/>
          </a:xfrm>
          <a:prstGeom prst="rect">
            <a:avLst/>
          </a:prstGeom>
        </p:spPr>
        <p:txBody>
          <a:bodyPr wrap="square">
            <a:spAutoFit/>
          </a:bodyPr>
          <a:lstStyle/>
          <a:p>
            <a:r>
              <a:rPr lang="en-US" sz="4000" b="1" dirty="0" smtClean="0">
                <a:latin typeface="Times New Roman" panose="02020603050405020304" pitchFamily="18" charset="0"/>
                <a:cs typeface="Times New Roman" panose="02020603050405020304" pitchFamily="18" charset="0"/>
              </a:rPr>
              <a:t>I. </a:t>
            </a:r>
            <a:r>
              <a:rPr lang="en-US" sz="4000" b="1" u="sng" dirty="0" smtClean="0">
                <a:latin typeface="Times New Roman" panose="02020603050405020304" pitchFamily="18" charset="0"/>
                <a:cs typeface="Times New Roman" panose="02020603050405020304" pitchFamily="18" charset="0"/>
              </a:rPr>
              <a:t>Purgation</a:t>
            </a:r>
            <a:r>
              <a:rPr lang="en-US" sz="4000" b="1"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rationale for using an osmotic cathartic is to minimize absorption by hastening the passage of the toxicant through the gastrointestinal tract</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Cathartics </a:t>
            </a:r>
            <a:r>
              <a:rPr lang="en-US" sz="2400" dirty="0">
                <a:latin typeface="Times New Roman" panose="02020603050405020304" pitchFamily="18" charset="0"/>
                <a:cs typeface="Times New Roman" panose="02020603050405020304" pitchFamily="18" charset="0"/>
              </a:rPr>
              <a:t>generally are considered harmless unless the poison has injured the gastrointestinal tract</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Cathartics are indicated after the ingestion of enteric-coated tablets, when the time after ingestion is greater than 1 hour, and for poisoning by volatile hydrocarbons. </a:t>
            </a:r>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Arial" panose="020B0604020202020204" pitchFamily="34" charset="0"/>
              <a:buChar char="•"/>
            </a:pPr>
            <a:r>
              <a:rPr lang="en-US" sz="2400" i="1" dirty="0" smtClean="0">
                <a:latin typeface="Times New Roman" panose="02020603050405020304" pitchFamily="18" charset="0"/>
                <a:cs typeface="Times New Roman" panose="02020603050405020304" pitchFamily="18" charset="0"/>
              </a:rPr>
              <a:t>Sorbitol</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the most effective, but </a:t>
            </a:r>
            <a:r>
              <a:rPr lang="en-US" sz="2400" i="1" dirty="0">
                <a:latin typeface="Times New Roman" panose="02020603050405020304" pitchFamily="18" charset="0"/>
                <a:cs typeface="Times New Roman" panose="02020603050405020304" pitchFamily="18" charset="0"/>
              </a:rPr>
              <a:t>sodium sulfate </a:t>
            </a:r>
            <a:r>
              <a:rPr lang="en-US" sz="2400" dirty="0">
                <a:latin typeface="Times New Roman" panose="02020603050405020304" pitchFamily="18" charset="0"/>
                <a:cs typeface="Times New Roman" panose="02020603050405020304" pitchFamily="18" charset="0"/>
              </a:rPr>
              <a:t>and </a:t>
            </a:r>
            <a:r>
              <a:rPr lang="en-US" sz="2400" i="1" dirty="0">
                <a:latin typeface="Times New Roman" panose="02020603050405020304" pitchFamily="18" charset="0"/>
                <a:cs typeface="Times New Roman" panose="02020603050405020304" pitchFamily="18" charset="0"/>
              </a:rPr>
              <a:t>magnesium sulfate </a:t>
            </a:r>
            <a:r>
              <a:rPr lang="en-US" sz="2400" dirty="0">
                <a:latin typeface="Times New Roman" panose="02020603050405020304" pitchFamily="18" charset="0"/>
                <a:cs typeface="Times New Roman" panose="02020603050405020304" pitchFamily="18" charset="0"/>
              </a:rPr>
              <a:t>also are </a:t>
            </a:r>
            <a:r>
              <a:rPr lang="en-US" sz="2400" dirty="0" smtClean="0">
                <a:latin typeface="Times New Roman" panose="02020603050405020304" pitchFamily="18" charset="0"/>
                <a:cs typeface="Times New Roman" panose="02020603050405020304" pitchFamily="18" charset="0"/>
              </a:rPr>
              <a:t>used.</a:t>
            </a:r>
            <a:endParaRPr lang="en-US" sz="2400" dirty="0">
              <a:effectLst/>
              <a:latin typeface="Times New Roman" panose="02020603050405020304" pitchFamily="18" charset="0"/>
              <a:cs typeface="Times New Roman" panose="02020603050405020304" pitchFamily="18" charset="0"/>
            </a:endParaRPr>
          </a:p>
        </p:txBody>
      </p:sp>
      <p:sp>
        <p:nvSpPr>
          <p:cNvPr id="4" name="Title 3"/>
          <p:cNvSpPr>
            <a:spLocks noGrp="1"/>
          </p:cNvSpPr>
          <p:nvPr>
            <p:ph type="title"/>
          </p:nvPr>
        </p:nvSpPr>
        <p:spPr/>
        <p:txBody>
          <a:bodyPr>
            <a:normAutofit/>
          </a:bodyPr>
          <a:lstStyle/>
          <a:p>
            <a:r>
              <a:rPr lang="en-US" sz="5400" b="1" dirty="0">
                <a:latin typeface="Times New Roman" panose="02020603050405020304" pitchFamily="18" charset="0"/>
                <a:cs typeface="Times New Roman" panose="02020603050405020304" pitchFamily="18" charset="0"/>
              </a:rPr>
              <a:t>By increasing </a:t>
            </a:r>
            <a:r>
              <a:rPr lang="en-US" sz="5400" b="1" dirty="0" smtClean="0">
                <a:latin typeface="Times New Roman" panose="02020603050405020304" pitchFamily="18" charset="0"/>
                <a:cs typeface="Times New Roman" panose="02020603050405020304" pitchFamily="18" charset="0"/>
              </a:rPr>
              <a:t>excretion</a:t>
            </a:r>
            <a:endParaRPr lang="en-GB" sz="5400" b="1" dirty="0"/>
          </a:p>
        </p:txBody>
      </p:sp>
    </p:spTree>
    <p:extLst>
      <p:ext uri="{BB962C8B-B14F-4D97-AF65-F5344CB8AC3E}">
        <p14:creationId xmlns:p14="http://schemas.microsoft.com/office/powerpoint/2010/main" val="409011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1731" y="1394077"/>
            <a:ext cx="10363200" cy="2263523"/>
          </a:xfrm>
        </p:spPr>
        <p:txBody>
          <a:bodyPr anchor="ctr">
            <a:normAutofit/>
          </a:bodyPr>
          <a:lstStyle/>
          <a:p>
            <a:pPr algn="ctr"/>
            <a:r>
              <a:rPr lang="en-US" sz="6000" dirty="0" smtClean="0">
                <a:solidFill>
                  <a:schemeClr val="tx1"/>
                </a:solidFill>
                <a:latin typeface="Times New Roman" panose="02020603050405020304" pitchFamily="18" charset="0"/>
                <a:cs typeface="Times New Roman" panose="02020603050405020304" pitchFamily="18" charset="0"/>
              </a:rPr>
              <a:t>Clinical Toxicology </a:t>
            </a:r>
            <a:endParaRPr lang="en-GB" sz="6000" dirty="0">
              <a:solidFill>
                <a:schemeClr val="tx1"/>
              </a:solidFill>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idx="1"/>
          </p:nvPr>
        </p:nvSpPr>
        <p:spPr/>
        <p:txBody>
          <a:bodyPr/>
          <a:lstStyle/>
          <a:p>
            <a:r>
              <a:rPr lang="en-US" cap="none" dirty="0" smtClean="0">
                <a:solidFill>
                  <a:schemeClr val="tx1"/>
                </a:solidFill>
                <a:latin typeface="Times New Roman" panose="02020603050405020304" pitchFamily="18" charset="0"/>
                <a:cs typeface="Times New Roman" panose="02020603050405020304" pitchFamily="18" charset="0"/>
              </a:rPr>
              <a:t>Presented To:  Dr. Muhammad Asif</a:t>
            </a:r>
          </a:p>
          <a:p>
            <a:r>
              <a:rPr lang="en-US" cap="none" dirty="0" smtClean="0">
                <a:solidFill>
                  <a:schemeClr val="tx1"/>
                </a:solidFill>
                <a:latin typeface="Times New Roman" panose="02020603050405020304" pitchFamily="18" charset="0"/>
                <a:cs typeface="Times New Roman" panose="02020603050405020304" pitchFamily="18" charset="0"/>
              </a:rPr>
              <a:t>Presented By:  Maria </a:t>
            </a:r>
            <a:r>
              <a:rPr lang="en-US" cap="none" dirty="0" err="1" smtClean="0">
                <a:solidFill>
                  <a:schemeClr val="tx1"/>
                </a:solidFill>
                <a:latin typeface="Times New Roman" panose="02020603050405020304" pitchFamily="18" charset="0"/>
                <a:cs typeface="Times New Roman" panose="02020603050405020304" pitchFamily="18" charset="0"/>
              </a:rPr>
              <a:t>Qadeer</a:t>
            </a:r>
            <a:r>
              <a:rPr lang="en-US" cap="none" dirty="0" smtClean="0">
                <a:solidFill>
                  <a:schemeClr val="tx1"/>
                </a:solidFill>
                <a:latin typeface="Times New Roman" panose="02020603050405020304" pitchFamily="18" charset="0"/>
                <a:cs typeface="Times New Roman" panose="02020603050405020304" pitchFamily="18" charset="0"/>
              </a:rPr>
              <a:t> </a:t>
            </a:r>
            <a:endParaRPr lang="en-GB" cap="none"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032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4501" y="843837"/>
            <a:ext cx="10693758" cy="4549451"/>
          </a:xfrm>
          <a:prstGeom prst="rect">
            <a:avLst/>
          </a:prstGeom>
        </p:spPr>
        <p:txBody>
          <a:bodyPr wrap="square">
            <a:spAutoFit/>
          </a:bodyPr>
          <a:lstStyle/>
          <a:p>
            <a:pPr>
              <a:spcAft>
                <a:spcPts val="225"/>
              </a:spcAft>
            </a:pPr>
            <a:endParaRPr lang="sr-Cyrl-CS" sz="3600" dirty="0">
              <a:ea typeface="Times New Roman" panose="02020603050405020304" pitchFamily="18" charset="0"/>
            </a:endParaRPr>
          </a:p>
          <a:p>
            <a:pPr marL="352425" indent="-342900">
              <a:lnSpc>
                <a:spcPct val="150000"/>
              </a:lnSpc>
              <a:spcAft>
                <a:spcPts val="600"/>
              </a:spcAft>
              <a:buFont typeface="Arial" panose="020B0604020202020204" pitchFamily="34" charset="0"/>
              <a:buChar char="•"/>
            </a:pPr>
            <a:r>
              <a:rPr lang="sr-Cyrl-CS" sz="2800" dirty="0" smtClean="0">
                <a:latin typeface="Times New Roman" panose="02020603050405020304" pitchFamily="18" charset="0"/>
                <a:ea typeface="Times New Roman" panose="02020603050405020304" pitchFamily="18" charset="0"/>
                <a:cs typeface="Times New Roman" panose="02020603050405020304" pitchFamily="18" charset="0"/>
              </a:rPr>
              <a:t>Whole </a:t>
            </a:r>
            <a:r>
              <a:rPr lang="sr-Cyrl-CS" sz="2800" dirty="0">
                <a:latin typeface="Times New Roman" panose="02020603050405020304" pitchFamily="18" charset="0"/>
                <a:ea typeface="Times New Roman" panose="02020603050405020304" pitchFamily="18" charset="0"/>
                <a:cs typeface="Times New Roman" panose="02020603050405020304" pitchFamily="18" charset="0"/>
              </a:rPr>
              <a:t>bowel irrigation with a balanced polyethylene glycol-electrolyte solution </a:t>
            </a:r>
            <a:r>
              <a:rPr lang="sr-Cyrl-CS" sz="2800" dirty="0" smtClean="0">
                <a:latin typeface="Times New Roman" panose="02020603050405020304" pitchFamily="18" charset="0"/>
                <a:ea typeface="Times New Roman" panose="02020603050405020304" pitchFamily="18" charset="0"/>
                <a:cs typeface="Times New Roman" panose="02020603050405020304" pitchFamily="18" charset="0"/>
              </a:rPr>
              <a:t>can </a:t>
            </a:r>
            <a:r>
              <a:rPr lang="sr-Cyrl-CS" sz="2800" dirty="0">
                <a:latin typeface="Times New Roman" panose="02020603050405020304" pitchFamily="18" charset="0"/>
                <a:ea typeface="Times New Roman" panose="02020603050405020304" pitchFamily="18" charset="0"/>
                <a:cs typeface="Times New Roman" panose="02020603050405020304" pitchFamily="18" charset="0"/>
              </a:rPr>
              <a:t>enhance gut decontamination after ingestion of iron tablets, enteric-coated medicines, illicit drug-filled packets, and foreign bodies. </a:t>
            </a:r>
            <a:endParaRPr lang="en-US" sz="28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52425" indent="-342900">
              <a:lnSpc>
                <a:spcPct val="150000"/>
              </a:lnSpc>
              <a:spcAft>
                <a:spcPts val="600"/>
              </a:spcAft>
              <a:buFont typeface="Arial" panose="020B0604020202020204" pitchFamily="34" charset="0"/>
              <a:buChar char="•"/>
            </a:pPr>
            <a:r>
              <a:rPr lang="sr-Cyrl-CS" sz="2800" dirty="0" smtClean="0">
                <a:latin typeface="Times New Roman" panose="02020603050405020304" pitchFamily="18" charset="0"/>
                <a:ea typeface="Times New Roman" panose="02020603050405020304" pitchFamily="18" charset="0"/>
                <a:cs typeface="Times New Roman" panose="02020603050405020304" pitchFamily="18" charset="0"/>
              </a:rPr>
              <a:t>The </a:t>
            </a:r>
            <a:r>
              <a:rPr lang="sr-Cyrl-CS" sz="2800" dirty="0">
                <a:latin typeface="Times New Roman" panose="02020603050405020304" pitchFamily="18" charset="0"/>
                <a:ea typeface="Times New Roman" panose="02020603050405020304" pitchFamily="18" charset="0"/>
                <a:cs typeface="Times New Roman" panose="02020603050405020304" pitchFamily="18" charset="0"/>
              </a:rPr>
              <a:t>solution is administered at 1–2 L/h (500 mL/h in children) for several hours until the rectal effluent is </a:t>
            </a:r>
            <a:r>
              <a:rPr lang="sr-Cyrl-CS" sz="2800" dirty="0" smtClean="0">
                <a:latin typeface="Times New Roman" panose="02020603050405020304" pitchFamily="18" charset="0"/>
                <a:ea typeface="Times New Roman" panose="02020603050405020304" pitchFamily="18" charset="0"/>
                <a:cs typeface="Times New Roman" panose="02020603050405020304" pitchFamily="18" charset="0"/>
              </a:rPr>
              <a:t>clear</a:t>
            </a:r>
            <a:r>
              <a:rPr lang="en-US" sz="28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sr-Cyrl-CS" sz="28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1502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495" y="684947"/>
            <a:ext cx="11878615" cy="4585871"/>
          </a:xfrm>
          <a:prstGeom prst="rect">
            <a:avLst/>
          </a:prstGeom>
        </p:spPr>
        <p:txBody>
          <a:bodyPr wrap="square">
            <a:spAutoFit/>
          </a:bodyPr>
          <a:lstStyle/>
          <a:p>
            <a:r>
              <a:rPr lang="en-US" sz="4000" b="1" dirty="0" smtClean="0">
                <a:latin typeface="Times New Roman" panose="02020603050405020304" pitchFamily="18" charset="0"/>
                <a:cs typeface="Times New Roman" panose="02020603050405020304" pitchFamily="18" charset="0"/>
              </a:rPr>
              <a:t>II. </a:t>
            </a:r>
            <a:r>
              <a:rPr lang="en-US" sz="4000" b="1" u="sng" dirty="0" smtClean="0">
                <a:latin typeface="Times New Roman" panose="02020603050405020304" pitchFamily="18" charset="0"/>
                <a:cs typeface="Times New Roman" panose="02020603050405020304" pitchFamily="18" charset="0"/>
              </a:rPr>
              <a:t>Biotransformation:</a:t>
            </a:r>
            <a:endParaRPr lang="en-US" sz="4000" b="1" u="sng" dirty="0">
              <a:latin typeface="Times New Roman" panose="02020603050405020304" pitchFamily="18" charset="0"/>
              <a:cs typeface="Times New Roman" panose="02020603050405020304" pitchFamily="18" charset="0"/>
            </a:endParaRPr>
          </a:p>
          <a:p>
            <a:pPr marL="457200" indent="-4572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Once a chemical has been absorbed, procedures sometimes can be employed to enhance its rate of elimination</a:t>
            </a:r>
            <a:r>
              <a:rPr lang="en-US" sz="2400" dirty="0" smtClean="0">
                <a:latin typeface="Times New Roman" panose="02020603050405020304" pitchFamily="18" charset="0"/>
                <a:cs typeface="Times New Roman" panose="02020603050405020304" pitchFamily="18" charset="0"/>
              </a:rPr>
              <a:t>.</a:t>
            </a:r>
          </a:p>
          <a:p>
            <a:pPr marL="457200" indent="-4572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Many drugs are metabolized by hepatic CYPs, and components of this system can be induced by a number of compounds </a:t>
            </a:r>
            <a:r>
              <a:rPr lang="en-US" sz="2400" dirty="0" smtClean="0">
                <a:latin typeface="Times New Roman" panose="02020603050405020304" pitchFamily="18" charset="0"/>
                <a:cs typeface="Times New Roman" panose="02020603050405020304" pitchFamily="18" charset="0"/>
              </a:rPr>
              <a:t>.</a:t>
            </a:r>
          </a:p>
          <a:p>
            <a:pPr marL="457200" indent="-4572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However, induction of these oxidative enzymes is too slow (days) to be valuable in the treatment of acute poisoning by most chemical agents.</a:t>
            </a:r>
          </a:p>
          <a:p>
            <a:pPr marL="457200" indent="-4572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Many chemicals are toxic because they are </a:t>
            </a:r>
            <a:r>
              <a:rPr lang="en-US" sz="2400" dirty="0" err="1">
                <a:latin typeface="Times New Roman" panose="02020603050405020304" pitchFamily="18" charset="0"/>
                <a:cs typeface="Times New Roman" panose="02020603050405020304" pitchFamily="18" charset="0"/>
              </a:rPr>
              <a:t>biotransformed</a:t>
            </a:r>
            <a:r>
              <a:rPr lang="en-US" sz="2400" dirty="0">
                <a:latin typeface="Times New Roman" panose="02020603050405020304" pitchFamily="18" charset="0"/>
                <a:cs typeface="Times New Roman" panose="02020603050405020304" pitchFamily="18" charset="0"/>
              </a:rPr>
              <a:t> into more toxic chemicals. </a:t>
            </a:r>
            <a:endParaRPr lang="en-US"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4037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1317" y="542732"/>
            <a:ext cx="10552091" cy="5078313"/>
          </a:xfrm>
          <a:prstGeom prst="rect">
            <a:avLst/>
          </a:prstGeom>
        </p:spPr>
        <p:txBody>
          <a:bodyPr wrap="square">
            <a:spAutoFit/>
          </a:bodyPr>
          <a:lstStyle/>
          <a:p>
            <a:pPr marL="457200" indent="-457200">
              <a:lnSpc>
                <a:spcPct val="150000"/>
              </a:lnSpc>
              <a:buFont typeface="Arial" panose="020B0604020202020204" pitchFamily="34" charset="0"/>
              <a:buChar char="•"/>
            </a:pPr>
            <a:r>
              <a:rPr lang="en-US" sz="2400" dirty="0"/>
              <a:t>Thus inhibition of biotransformation should decrease the toxicity of such drugs. For example, ethanol is used to inhibit the conversion of methanol to its highly toxic metabolite, formic acid, by alcohol </a:t>
            </a:r>
            <a:r>
              <a:rPr lang="en-US" sz="2400" dirty="0" smtClean="0"/>
              <a:t>dehydrogenase. </a:t>
            </a:r>
          </a:p>
          <a:p>
            <a:pPr marL="342900" indent="-342900">
              <a:lnSpc>
                <a:spcPct val="150000"/>
              </a:lnSpc>
              <a:buFont typeface="Arial" panose="020B0604020202020204" pitchFamily="34" charset="0"/>
              <a:buChar char="•"/>
            </a:pPr>
            <a:r>
              <a:rPr lang="en-US" sz="2400" dirty="0"/>
              <a:t>Acetaminophen is converted by the CYP system to an electrophilic metabolite that is detoxified by glutathione. Acetaminophen does not cause hepatotoxicity until glutathione is </a:t>
            </a:r>
            <a:r>
              <a:rPr lang="en-US" sz="2400" dirty="0" smtClean="0"/>
              <a:t>depleted.</a:t>
            </a:r>
            <a:endParaRPr lang="en-US" sz="2400" dirty="0"/>
          </a:p>
          <a:p>
            <a:pPr marL="342900" indent="-342900">
              <a:lnSpc>
                <a:spcPct val="150000"/>
              </a:lnSpc>
              <a:buFont typeface="Arial" panose="020B0604020202020204" pitchFamily="34" charset="0"/>
              <a:buChar char="•"/>
            </a:pPr>
            <a:r>
              <a:rPr lang="en-US" sz="2400" dirty="0"/>
              <a:t>The liver can be protected by maintenance of the concentration of glutathione, and this can be accomplished by the administration of </a:t>
            </a:r>
            <a:r>
              <a:rPr lang="en-US" sz="2400" i="1" dirty="0" smtClean="0"/>
              <a:t>N</a:t>
            </a:r>
            <a:r>
              <a:rPr lang="en-US" sz="2400" dirty="0" smtClean="0"/>
              <a:t>-acetylcysteine.</a:t>
            </a:r>
            <a:endParaRPr lang="en-US" sz="2400" dirty="0"/>
          </a:p>
          <a:p>
            <a:pPr marL="457200" indent="-457200">
              <a:lnSpc>
                <a:spcPct val="15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638919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189" y="2481169"/>
            <a:ext cx="11054367" cy="3785652"/>
          </a:xfrm>
          <a:prstGeom prst="rect">
            <a:avLst/>
          </a:prstGeom>
        </p:spPr>
        <p:txBody>
          <a:bodyPr wrap="square">
            <a:spAutoFit/>
          </a:bodyPr>
          <a:lstStyle/>
          <a:p>
            <a:pPr marL="342900" indent="-342900">
              <a:lnSpc>
                <a:spcPct val="150000"/>
              </a:lnSpc>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liver excretes many drugs and other foreign chemicals into bile, but little is known about efficient ways to enhance biliary excretion of xenobiotics for the treatment of acute poisoning</a:t>
            </a:r>
            <a:r>
              <a:rPr lang="en-US" sz="32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Inducers of microsomal enzyme activity enhance biliary excretion of some </a:t>
            </a:r>
            <a:r>
              <a:rPr lang="en-US" sz="3200" dirty="0" err="1">
                <a:latin typeface="Times New Roman" panose="02020603050405020304" pitchFamily="18" charset="0"/>
                <a:cs typeface="Times New Roman" panose="02020603050405020304" pitchFamily="18" charset="0"/>
              </a:rPr>
              <a:t>xenobiotics</a:t>
            </a:r>
            <a:r>
              <a:rPr lang="en-US" sz="3200" dirty="0">
                <a:latin typeface="Times New Roman" panose="02020603050405020304" pitchFamily="18" charset="0"/>
                <a:cs typeface="Times New Roman" panose="02020603050405020304" pitchFamily="18" charset="0"/>
              </a:rPr>
              <a:t>, but the effect is slow in onset.</a:t>
            </a:r>
            <a:endParaRPr lang="en-US" sz="3200" dirty="0">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529189" y="743561"/>
            <a:ext cx="10972800" cy="1143000"/>
          </a:xfrm>
        </p:spPr>
        <p:txBody>
          <a:bodyPr>
            <a:normAutofit/>
          </a:bodyPr>
          <a:lstStyle/>
          <a:p>
            <a:pPr algn="l"/>
            <a:r>
              <a:rPr lang="en-US" b="1" dirty="0" smtClean="0">
                <a:latin typeface="Times New Roman" panose="02020603050405020304" pitchFamily="18" charset="0"/>
                <a:cs typeface="Times New Roman" panose="02020603050405020304" pitchFamily="18" charset="0"/>
              </a:rPr>
              <a:t>III. </a:t>
            </a:r>
            <a:r>
              <a:rPr lang="en-US" b="1" u="sng" dirty="0" smtClean="0">
                <a:latin typeface="Times New Roman" panose="02020603050405020304" pitchFamily="18" charset="0"/>
                <a:cs typeface="Times New Roman" panose="02020603050405020304" pitchFamily="18" charset="0"/>
              </a:rPr>
              <a:t>Biliary </a:t>
            </a:r>
            <a:r>
              <a:rPr lang="en-US" b="1" u="sng" dirty="0">
                <a:latin typeface="Times New Roman" panose="02020603050405020304" pitchFamily="18" charset="0"/>
                <a:cs typeface="Times New Roman" panose="02020603050405020304" pitchFamily="18" charset="0"/>
              </a:rPr>
              <a:t>Excretion</a:t>
            </a:r>
            <a:r>
              <a:rPr lang="en-US" b="1" dirty="0" smtClean="0">
                <a:latin typeface="Times New Roman" panose="02020603050405020304" pitchFamily="18" charset="0"/>
                <a:cs typeface="Times New Roman" panose="02020603050405020304" pitchFamily="18" charset="0"/>
              </a:rPr>
              <a:t>:</a:t>
            </a:r>
            <a:endParaRPr lang="en-GB" dirty="0"/>
          </a:p>
        </p:txBody>
      </p:sp>
    </p:spTree>
    <p:extLst>
      <p:ext uri="{BB962C8B-B14F-4D97-AF65-F5344CB8AC3E}">
        <p14:creationId xmlns:p14="http://schemas.microsoft.com/office/powerpoint/2010/main" val="4440253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3282" y="1159763"/>
            <a:ext cx="11839977" cy="6186309"/>
          </a:xfrm>
          <a:prstGeom prst="rect">
            <a:avLst/>
          </a:prstGeom>
        </p:spPr>
        <p:txBody>
          <a:bodyPr wrap="square">
            <a:spAutoFit/>
          </a:bodyPr>
          <a:lstStyle/>
          <a:p>
            <a:pPr marL="457200" indent="-4572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Drugs </a:t>
            </a:r>
            <a:r>
              <a:rPr lang="en-US" sz="2400" dirty="0">
                <a:latin typeface="Times New Roman" panose="02020603050405020304" pitchFamily="18" charset="0"/>
                <a:cs typeface="Times New Roman" panose="02020603050405020304" pitchFamily="18" charset="0"/>
              </a:rPr>
              <a:t>and poisons are excreted into the urine by glomerular filtration and active tubular </a:t>
            </a:r>
            <a:r>
              <a:rPr lang="en-US" sz="2400" dirty="0" smtClean="0">
                <a:latin typeface="Times New Roman" panose="02020603050405020304" pitchFamily="18" charset="0"/>
                <a:cs typeface="Times New Roman" panose="02020603050405020304" pitchFamily="18" charset="0"/>
              </a:rPr>
              <a:t>secretion.</a:t>
            </a:r>
          </a:p>
          <a:p>
            <a:pPr marL="457200" indent="-4572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They </a:t>
            </a:r>
            <a:r>
              <a:rPr lang="en-US" sz="2400" dirty="0">
                <a:latin typeface="Times New Roman" panose="02020603050405020304" pitchFamily="18" charset="0"/>
                <a:cs typeface="Times New Roman" panose="02020603050405020304" pitchFamily="18" charset="0"/>
              </a:rPr>
              <a:t>can be reabsorbed into the blood if they are in a lipid-soluble form that will penetrate the tubule or if there is an active mechanism for their transport</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There are no methods known to accelerate the active transport of poisons into urine.</a:t>
            </a:r>
          </a:p>
          <a:p>
            <a:pPr marL="342900" indent="-3429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However, passive reabsorption from the tubular lumen can be altered</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Alkalization of urine enhances the elimination of salicylates and phenobarbital (goal urine pH is within the range of 7.5 to 8). </a:t>
            </a:r>
            <a:endParaRPr lang="en-US" sz="2400" dirty="0">
              <a:latin typeface="Times New Roman" panose="02020603050405020304" pitchFamily="18" charset="0"/>
              <a:cs typeface="Times New Roman" panose="02020603050405020304" pitchFamily="18" charset="0"/>
            </a:endParaRPr>
          </a:p>
          <a:p>
            <a:pPr marL="342900" indent="-3429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Diuretics inhibit reabsorption by decreasing the concentration gradient of the drug from the lumen to the tubular cell and by increasing flow through the tubule. </a:t>
            </a:r>
          </a:p>
          <a:p>
            <a:pPr>
              <a:lnSpc>
                <a:spcPct val="150000"/>
              </a:lnSpc>
            </a:pPr>
            <a:endParaRPr lang="en-US" sz="2400" dirty="0">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a:bodyPr>
          <a:lstStyle/>
          <a:p>
            <a:pPr algn="l"/>
            <a:r>
              <a:rPr lang="en-US" b="1" dirty="0" smtClean="0"/>
              <a:t>IV. </a:t>
            </a:r>
            <a:r>
              <a:rPr lang="en-US" b="1" u="sng" dirty="0">
                <a:latin typeface="Times New Roman" panose="02020603050405020304" pitchFamily="18" charset="0"/>
                <a:cs typeface="Times New Roman" panose="02020603050405020304" pitchFamily="18" charset="0"/>
              </a:rPr>
              <a:t>Urinary </a:t>
            </a:r>
            <a:r>
              <a:rPr lang="en-US" b="1" u="sng" dirty="0" smtClean="0">
                <a:latin typeface="Times New Roman" panose="02020603050405020304" pitchFamily="18" charset="0"/>
                <a:cs typeface="Times New Roman" panose="02020603050405020304" pitchFamily="18" charset="0"/>
              </a:rPr>
              <a:t>Excretion</a:t>
            </a:r>
            <a:r>
              <a:rPr lang="en-US" b="1" dirty="0" smtClean="0">
                <a:latin typeface="Times New Roman" panose="02020603050405020304" pitchFamily="18" charset="0"/>
                <a:cs typeface="Times New Roman" panose="02020603050405020304" pitchFamily="18" charset="0"/>
              </a:rPr>
              <a:t>:</a:t>
            </a:r>
            <a:r>
              <a:rPr lang="en-US" b="1" u="sng" dirty="0" smtClean="0">
                <a:latin typeface="Times New Roman" panose="02020603050405020304" pitchFamily="18" charset="0"/>
                <a:cs typeface="Times New Roman" panose="02020603050405020304" pitchFamily="18" charset="0"/>
              </a:rPr>
              <a:t> </a:t>
            </a:r>
            <a:endParaRPr lang="en-GB" b="1" u="sng" dirty="0"/>
          </a:p>
        </p:txBody>
      </p:sp>
    </p:spTree>
    <p:extLst>
      <p:ext uri="{BB962C8B-B14F-4D97-AF65-F5344CB8AC3E}">
        <p14:creationId xmlns:p14="http://schemas.microsoft.com/office/powerpoint/2010/main" val="26822982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6974" y="1689499"/>
            <a:ext cx="10290220" cy="4524315"/>
          </a:xfrm>
          <a:prstGeom prst="rect">
            <a:avLst/>
          </a:prstGeom>
        </p:spPr>
        <p:txBody>
          <a:bodyPr wrap="square">
            <a:spAutoFit/>
          </a:bodyPr>
          <a:lstStyle/>
          <a:p>
            <a:pPr marL="285750" indent="-28575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Hemodialysis </a:t>
            </a:r>
            <a:r>
              <a:rPr lang="en-US" sz="2400" dirty="0">
                <a:latin typeface="Times New Roman" panose="02020603050405020304" pitchFamily="18" charset="0"/>
                <a:cs typeface="Times New Roman" panose="02020603050405020304" pitchFamily="18" charset="0"/>
              </a:rPr>
              <a:t>or </a:t>
            </a:r>
            <a:r>
              <a:rPr lang="en-US" sz="2400" dirty="0" err="1">
                <a:latin typeface="Times New Roman" panose="02020603050405020304" pitchFamily="18" charset="0"/>
                <a:cs typeface="Times New Roman" panose="02020603050405020304" pitchFamily="18" charset="0"/>
              </a:rPr>
              <a:t>hemoperfusion</a:t>
            </a:r>
            <a:r>
              <a:rPr lang="en-US" sz="2400" dirty="0">
                <a:latin typeface="Times New Roman" panose="02020603050405020304" pitchFamily="18" charset="0"/>
                <a:cs typeface="Times New Roman" panose="02020603050405020304" pitchFamily="18" charset="0"/>
              </a:rPr>
              <a:t> usually has limited use in the treatment of intoxication with chemicals</a:t>
            </a:r>
            <a:r>
              <a:rPr lang="en-US" sz="2400" dirty="0" smtClean="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utility of dialysis depends on the amount of poison in the blood relative to the total-body burden. </a:t>
            </a:r>
            <a:endParaRPr lang="en-US" sz="2400" dirty="0" smtClean="0">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a:t>
            </a:r>
            <a:r>
              <a:rPr lang="en-US" sz="2400" dirty="0" smtClean="0">
                <a:latin typeface="Times New Roman" panose="02020603050405020304" pitchFamily="18" charset="0"/>
                <a:cs typeface="Times New Roman" panose="02020603050405020304" pitchFamily="18" charset="0"/>
              </a:rPr>
              <a:t>f </a:t>
            </a:r>
            <a:r>
              <a:rPr lang="en-US" sz="2400" dirty="0">
                <a:latin typeface="Times New Roman" panose="02020603050405020304" pitchFamily="18" charset="0"/>
                <a:cs typeface="Times New Roman" panose="02020603050405020304" pitchFamily="18" charset="0"/>
              </a:rPr>
              <a:t>a poison has a large volume of distribution, as is the case for the tricyclic antidepressants, the plasma will contain too little of the compound for effective removal by dialysis</a:t>
            </a:r>
            <a:r>
              <a:rPr lang="en-US" sz="2400" dirty="0" smtClean="0">
                <a:latin typeface="Times New Roman" panose="02020603050405020304" pitchFamily="18" charset="0"/>
                <a:cs typeface="Times New Roman" panose="02020603050405020304" pitchFamily="18" charset="0"/>
              </a:rPr>
              <a:t>.</a:t>
            </a:r>
          </a:p>
          <a:p>
            <a:pPr marL="285750" indent="-28575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Extensive binding of the compound to plasma proteins impairs dialysis .</a:t>
            </a:r>
            <a:endParaRPr lang="en-US" sz="2400" dirty="0" smtClean="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a:bodyPr>
          <a:lstStyle/>
          <a:p>
            <a:pPr algn="l"/>
            <a:r>
              <a:rPr lang="en-US" b="1" dirty="0" smtClean="0"/>
              <a:t>V. </a:t>
            </a:r>
            <a:r>
              <a:rPr lang="en-US" b="1" u="sng" dirty="0" smtClean="0">
                <a:latin typeface="Times New Roman" panose="02020603050405020304" pitchFamily="18" charset="0"/>
                <a:cs typeface="Times New Roman" panose="02020603050405020304" pitchFamily="18" charset="0"/>
              </a:rPr>
              <a:t>Dialysis</a:t>
            </a:r>
            <a:r>
              <a:rPr lang="en-US" b="1" dirty="0" smtClean="0">
                <a:latin typeface="Times New Roman" panose="02020603050405020304" pitchFamily="18" charset="0"/>
                <a:cs typeface="Times New Roman" panose="02020603050405020304" pitchFamily="18" charset="0"/>
              </a:rPr>
              <a:t>:</a:t>
            </a:r>
            <a:endParaRPr lang="en-GB" b="1" u="sng" dirty="0"/>
          </a:p>
        </p:txBody>
      </p:sp>
    </p:spTree>
    <p:extLst>
      <p:ext uri="{BB962C8B-B14F-4D97-AF65-F5344CB8AC3E}">
        <p14:creationId xmlns:p14="http://schemas.microsoft.com/office/powerpoint/2010/main" val="8991211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1826" y="1279997"/>
            <a:ext cx="10689464" cy="3416320"/>
          </a:xfrm>
          <a:prstGeom prst="rect">
            <a:avLst/>
          </a:prstGeom>
        </p:spPr>
        <p:txBody>
          <a:bodyPr wrap="square">
            <a:spAutoFit/>
          </a:bodyPr>
          <a:lstStyle/>
          <a:p>
            <a:pPr marL="342900" indent="-342900">
              <a:lnSpc>
                <a:spcPct val="150000"/>
              </a:lnSpc>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Although peritoneal dialysis requires a minimum of personnel and can be started as soon as the patient is admitted to the hospital, it is too inefficient to be of value for the treatment of acute intoxications. </a:t>
            </a:r>
            <a:endParaRPr lang="en-US" sz="2400" dirty="0" smtClean="0">
              <a:latin typeface="Times New Roman" panose="02020603050405020304" pitchFamily="18" charset="0"/>
              <a:cs typeface="Times New Roman" panose="02020603050405020304" pitchFamily="18" charset="0"/>
            </a:endParaRP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Hemodialysis </a:t>
            </a:r>
            <a:r>
              <a:rPr lang="en-US" sz="2400" dirty="0">
                <a:latin typeface="Times New Roman" panose="02020603050405020304" pitchFamily="18" charset="0"/>
                <a:cs typeface="Times New Roman" panose="02020603050405020304" pitchFamily="18" charset="0"/>
              </a:rPr>
              <a:t>(extracorporeal dialysis) is much more effective than peritoneal dialysis and may be essential in a few life-threatening intoxications, such as with methanol, ethylene glycol, and salicylates.</a:t>
            </a:r>
          </a:p>
        </p:txBody>
      </p:sp>
    </p:spTree>
    <p:extLst>
      <p:ext uri="{BB962C8B-B14F-4D97-AF65-F5344CB8AC3E}">
        <p14:creationId xmlns:p14="http://schemas.microsoft.com/office/powerpoint/2010/main" val="4064915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DIALYSIS</a:t>
            </a:r>
            <a:endParaRPr lang="en-US"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0449" y="1884900"/>
            <a:ext cx="7426885" cy="4022725"/>
          </a:xfrm>
        </p:spPr>
      </p:pic>
    </p:spTree>
    <p:extLst>
      <p:ext uri="{BB962C8B-B14F-4D97-AF65-F5344CB8AC3E}">
        <p14:creationId xmlns:p14="http://schemas.microsoft.com/office/powerpoint/2010/main" val="686398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a:t>T</a:t>
            </a:r>
            <a:r>
              <a:rPr lang="en-GB" dirty="0" smtClean="0"/>
              <a:t>he </a:t>
            </a:r>
            <a:r>
              <a:rPr lang="en-GB" dirty="0"/>
              <a:t>pharmacological basis of therapeutics </a:t>
            </a:r>
            <a:r>
              <a:rPr lang="en-GB" dirty="0" smtClean="0"/>
              <a:t>by </a:t>
            </a:r>
            <a:r>
              <a:rPr lang="en-GB" dirty="0" err="1"/>
              <a:t>goodman</a:t>
            </a:r>
            <a:r>
              <a:rPr lang="en-GB" dirty="0"/>
              <a:t> and </a:t>
            </a:r>
            <a:r>
              <a:rPr lang="en-GB" dirty="0" err="1" smtClean="0"/>
              <a:t>gilman's</a:t>
            </a:r>
            <a:r>
              <a:rPr lang="en-GB" dirty="0" smtClean="0"/>
              <a:t>.</a:t>
            </a:r>
          </a:p>
          <a:p>
            <a:pPr marL="514350" indent="-514350">
              <a:buFont typeface="+mj-lt"/>
              <a:buAutoNum type="arabicPeriod"/>
            </a:pPr>
            <a:r>
              <a:rPr lang="en-GB" dirty="0"/>
              <a:t>Lippincott Illustrated Reviews: Pharmacology - Wolters </a:t>
            </a:r>
            <a:r>
              <a:rPr lang="en-GB" dirty="0" smtClean="0"/>
              <a:t>Kluwer</a:t>
            </a:r>
          </a:p>
          <a:p>
            <a:pPr marL="514350" indent="-514350">
              <a:buFont typeface="+mj-lt"/>
              <a:buAutoNum type="arabicPeriod"/>
            </a:pPr>
            <a:r>
              <a:rPr lang="en-GB" dirty="0" err="1"/>
              <a:t>Katzung</a:t>
            </a:r>
            <a:r>
              <a:rPr lang="en-GB" dirty="0"/>
              <a:t> &amp; Trevor's Pharmacology</a:t>
            </a:r>
          </a:p>
        </p:txBody>
      </p:sp>
    </p:spTree>
    <p:extLst>
      <p:ext uri="{BB962C8B-B14F-4D97-AF65-F5344CB8AC3E}">
        <p14:creationId xmlns:p14="http://schemas.microsoft.com/office/powerpoint/2010/main" val="814222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solidFill>
                  <a:schemeClr val="tx1"/>
                </a:solidFill>
                <a:latin typeface="Times New Roman" panose="02020603050405020304" pitchFamily="18" charset="0"/>
                <a:cs typeface="Times New Roman" panose="02020603050405020304" pitchFamily="18" charset="0"/>
              </a:rPr>
              <a:t>Definition:</a:t>
            </a:r>
            <a:br>
              <a:rPr lang="en-US" b="1" u="sng" dirty="0">
                <a:solidFill>
                  <a:schemeClr val="tx1"/>
                </a:solidFill>
                <a:latin typeface="Times New Roman" panose="02020603050405020304" pitchFamily="18" charset="0"/>
                <a:cs typeface="Times New Roman" panose="02020603050405020304" pitchFamily="18" charset="0"/>
              </a:rPr>
            </a:br>
            <a:endParaRPr lang="en-GB"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b="1" u="sng" dirty="0" smtClean="0">
                <a:solidFill>
                  <a:schemeClr val="tx1"/>
                </a:solidFill>
                <a:latin typeface="Times New Roman" panose="02020603050405020304" pitchFamily="18" charset="0"/>
                <a:cs typeface="Times New Roman" panose="02020603050405020304" pitchFamily="18" charset="0"/>
              </a:rPr>
              <a:t>Toxicology:</a:t>
            </a:r>
          </a:p>
          <a:p>
            <a:r>
              <a:rPr lang="en-GB" dirty="0">
                <a:solidFill>
                  <a:schemeClr val="tx1"/>
                </a:solidFill>
                <a:latin typeface="Times New Roman" panose="02020603050405020304" pitchFamily="18" charset="0"/>
                <a:cs typeface="Times New Roman" panose="02020603050405020304" pitchFamily="18" charset="0"/>
              </a:rPr>
              <a:t>Toxicology is </a:t>
            </a:r>
            <a:r>
              <a:rPr lang="en-GB" dirty="0" smtClean="0">
                <a:solidFill>
                  <a:schemeClr val="tx1"/>
                </a:solidFill>
                <a:latin typeface="Times New Roman" panose="02020603050405020304" pitchFamily="18" charset="0"/>
                <a:cs typeface="Times New Roman" panose="02020603050405020304" pitchFamily="18" charset="0"/>
              </a:rPr>
              <a:t>defined </a:t>
            </a:r>
            <a:r>
              <a:rPr lang="en-GB" dirty="0">
                <a:solidFill>
                  <a:schemeClr val="tx1"/>
                </a:solidFill>
                <a:latin typeface="Times New Roman" panose="02020603050405020304" pitchFamily="18" charset="0"/>
                <a:cs typeface="Times New Roman" panose="02020603050405020304" pitchFamily="18" charset="0"/>
              </a:rPr>
              <a:t>as the study of the adverse </a:t>
            </a:r>
            <a:r>
              <a:rPr lang="en-GB" dirty="0" smtClean="0">
                <a:solidFill>
                  <a:schemeClr val="tx1"/>
                </a:solidFill>
                <a:latin typeface="Times New Roman" panose="02020603050405020304" pitchFamily="18" charset="0"/>
                <a:cs typeface="Times New Roman" panose="02020603050405020304" pitchFamily="18" charset="0"/>
              </a:rPr>
              <a:t>effects </a:t>
            </a:r>
            <a:r>
              <a:rPr lang="en-GB" dirty="0">
                <a:solidFill>
                  <a:schemeClr val="tx1"/>
                </a:solidFill>
                <a:latin typeface="Times New Roman" panose="02020603050405020304" pitchFamily="18" charset="0"/>
                <a:cs typeface="Times New Roman" panose="02020603050405020304" pitchFamily="18" charset="0"/>
              </a:rPr>
              <a:t>of chemicals on living </a:t>
            </a:r>
            <a:r>
              <a:rPr lang="en-GB" dirty="0" smtClean="0">
                <a:solidFill>
                  <a:schemeClr val="tx1"/>
                </a:solidFill>
                <a:latin typeface="Times New Roman" panose="02020603050405020304" pitchFamily="18" charset="0"/>
                <a:cs typeface="Times New Roman" panose="02020603050405020304" pitchFamily="18" charset="0"/>
              </a:rPr>
              <a:t>organisms.</a:t>
            </a:r>
          </a:p>
          <a:p>
            <a:r>
              <a:rPr lang="en-GB" dirty="0">
                <a:solidFill>
                  <a:schemeClr val="tx1"/>
                </a:solidFill>
                <a:latin typeface="Times New Roman" panose="02020603050405020304" pitchFamily="18" charset="0"/>
                <a:cs typeface="Times New Roman" panose="02020603050405020304" pitchFamily="18" charset="0"/>
              </a:rPr>
              <a:t>Toxicology is often regarded as the science of poisons or </a:t>
            </a:r>
            <a:r>
              <a:rPr lang="en-GB" dirty="0" smtClean="0">
                <a:solidFill>
                  <a:schemeClr val="tx1"/>
                </a:solidFill>
                <a:latin typeface="Times New Roman" panose="02020603050405020304" pitchFamily="18" charset="0"/>
                <a:cs typeface="Times New Roman" panose="02020603050405020304" pitchFamily="18" charset="0"/>
              </a:rPr>
              <a:t>poisoning.</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u="sng" dirty="0" smtClean="0">
                <a:solidFill>
                  <a:schemeClr val="tx1"/>
                </a:solidFill>
                <a:latin typeface="Times New Roman" panose="02020603050405020304" pitchFamily="18" charset="0"/>
                <a:cs typeface="Times New Roman" panose="02020603050405020304" pitchFamily="18" charset="0"/>
              </a:rPr>
              <a:t>Clinical toxicology:</a:t>
            </a:r>
            <a:endParaRPr lang="en-GB" b="1" u="sng" dirty="0">
              <a:solidFill>
                <a:srgbClr val="000000"/>
              </a:solidFill>
              <a:latin typeface="Times New Roman" panose="02020603050405020304" pitchFamily="18" charset="0"/>
              <a:cs typeface="Times New Roman" panose="02020603050405020304" pitchFamily="18" charset="0"/>
            </a:endParaRPr>
          </a:p>
          <a:p>
            <a:pPr marL="0" indent="0">
              <a:buNone/>
            </a:pPr>
            <a:r>
              <a:rPr lang="en-GB" dirty="0" smtClean="0">
                <a:solidFill>
                  <a:srgbClr val="000000"/>
                </a:solidFill>
                <a:latin typeface="Times New Roman" panose="02020603050405020304" pitchFamily="18" charset="0"/>
                <a:cs typeface="Times New Roman" panose="02020603050405020304" pitchFamily="18" charset="0"/>
              </a:rPr>
              <a:t>The </a:t>
            </a:r>
            <a:r>
              <a:rPr lang="en-GB" dirty="0">
                <a:solidFill>
                  <a:srgbClr val="000000"/>
                </a:solidFill>
                <a:latin typeface="Times New Roman" panose="02020603050405020304" pitchFamily="18" charset="0"/>
                <a:cs typeface="Times New Roman" panose="02020603050405020304" pitchFamily="18" charset="0"/>
              </a:rPr>
              <a:t>discipline within toxicology concerned with the toxic effect of agents whose intent is to treat, ameliorate, modify, or prevent disease states, or the effect of drugs which, at one time, were intended to be used as </a:t>
            </a:r>
            <a:r>
              <a:rPr lang="en-GB" dirty="0" smtClean="0">
                <a:solidFill>
                  <a:srgbClr val="000000"/>
                </a:solidFill>
                <a:latin typeface="Times New Roman" panose="02020603050405020304" pitchFamily="18" charset="0"/>
                <a:cs typeface="Times New Roman" panose="02020603050405020304" pitchFamily="18" charset="0"/>
              </a:rPr>
              <a:t>such.</a:t>
            </a:r>
          </a:p>
          <a:p>
            <a:pPr marL="0" indent="0">
              <a:buNone/>
            </a:pPr>
            <a:r>
              <a:rPr lang="en-US" b="1" u="sng" dirty="0" smtClean="0">
                <a:solidFill>
                  <a:srgbClr val="000000"/>
                </a:solidFill>
                <a:latin typeface="Times New Roman" panose="02020603050405020304" pitchFamily="18" charset="0"/>
                <a:cs typeface="Times New Roman" panose="02020603050405020304" pitchFamily="18" charset="0"/>
              </a:rPr>
              <a:t>Toxicity:</a:t>
            </a:r>
          </a:p>
          <a:p>
            <a:pPr marL="0" indent="0">
              <a:buNone/>
            </a:pPr>
            <a:r>
              <a:rPr lang="en-GB" dirty="0" smtClean="0">
                <a:solidFill>
                  <a:schemeClr val="tx1"/>
                </a:solidFill>
                <a:latin typeface="Times New Roman" panose="02020603050405020304" pitchFamily="18" charset="0"/>
                <a:cs typeface="Times New Roman" panose="02020603050405020304" pitchFamily="18" charset="0"/>
              </a:rPr>
              <a:t>The </a:t>
            </a:r>
            <a:r>
              <a:rPr lang="en-GB" dirty="0">
                <a:solidFill>
                  <a:schemeClr val="tx1"/>
                </a:solidFill>
                <a:latin typeface="Times New Roman" panose="02020603050405020304" pitchFamily="18" charset="0"/>
                <a:cs typeface="Times New Roman" panose="02020603050405020304" pitchFamily="18" charset="0"/>
              </a:rPr>
              <a:t>inherent capacity of a chemical to cause injury (which is related to dose and duration of exposure</a:t>
            </a:r>
            <a:r>
              <a:rPr lang="en-GB" dirty="0" smtClean="0">
                <a:solidFill>
                  <a:schemeClr val="tx1"/>
                </a:solidFill>
                <a:latin typeface="Times New Roman" panose="02020603050405020304" pitchFamily="18" charset="0"/>
                <a:cs typeface="Times New Roman" panose="02020603050405020304" pitchFamily="18" charset="0"/>
              </a:rPr>
              <a:t>).</a:t>
            </a:r>
          </a:p>
          <a:p>
            <a:pPr marL="0" indent="0">
              <a:buNone/>
            </a:pPr>
            <a:endParaRPr lang="en-GB"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9099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solidFill>
                  <a:schemeClr val="tx1"/>
                </a:solidFill>
                <a:latin typeface="Times New Roman" panose="02020603050405020304" pitchFamily="18" charset="0"/>
                <a:cs typeface="Times New Roman" panose="02020603050405020304" pitchFamily="18" charset="0"/>
              </a:rPr>
              <a:t>R</a:t>
            </a:r>
            <a:r>
              <a:rPr lang="en-US" sz="5400" b="1" dirty="0" smtClean="0">
                <a:solidFill>
                  <a:schemeClr val="tx1"/>
                </a:solidFill>
                <a:latin typeface="Times New Roman" panose="02020603050405020304" pitchFamily="18" charset="0"/>
                <a:cs typeface="Times New Roman" panose="02020603050405020304" pitchFamily="18" charset="0"/>
              </a:rPr>
              <a:t>outes of exposure for Toxins</a:t>
            </a:r>
            <a:r>
              <a:rPr lang="en-US" b="1" dirty="0" smtClean="0">
                <a:solidFill>
                  <a:schemeClr val="tx1"/>
                </a:solidFill>
                <a:latin typeface="Times New Roman" panose="02020603050405020304" pitchFamily="18" charset="0"/>
                <a:cs typeface="Times New Roman" panose="02020603050405020304" pitchFamily="18" charset="0"/>
              </a:rPr>
              <a:t>:</a:t>
            </a:r>
            <a:endParaRPr lang="en-GB" b="1" dirty="0">
              <a:solidFill>
                <a:schemeClr val="tx1"/>
              </a:solidFill>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p:txBody>
          <a:bodyPr>
            <a:normAutofit/>
          </a:bodyPr>
          <a:lstStyle/>
          <a:p>
            <a:r>
              <a:rPr lang="en-US" sz="2400" dirty="0" smtClean="0">
                <a:solidFill>
                  <a:schemeClr val="tx1"/>
                </a:solidFill>
                <a:latin typeface="Times New Roman" panose="02020603050405020304" pitchFamily="18" charset="0"/>
                <a:cs typeface="Times New Roman" panose="02020603050405020304" pitchFamily="18" charset="0"/>
              </a:rPr>
              <a:t>Toxins can be,</a:t>
            </a: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Inhaled</a:t>
            </a:r>
            <a:endParaRPr lang="en-GB" sz="2400" dirty="0" smtClean="0">
              <a:solidFill>
                <a:schemeClr val="tx1"/>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Insufflated (snorted)</a:t>
            </a: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Orally ingested </a:t>
            </a: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Injected </a:t>
            </a:r>
          </a:p>
          <a:p>
            <a:pPr>
              <a:buFont typeface="Arial" panose="020B0604020202020204" pitchFamily="34" charset="0"/>
              <a:buChar char="•"/>
            </a:pPr>
            <a:r>
              <a:rPr lang="en-US" sz="2400" dirty="0" smtClean="0">
                <a:solidFill>
                  <a:schemeClr val="tx1"/>
                </a:solidFill>
                <a:latin typeface="Times New Roman" panose="02020603050405020304" pitchFamily="18" charset="0"/>
                <a:cs typeface="Times New Roman" panose="02020603050405020304" pitchFamily="18" charset="0"/>
              </a:rPr>
              <a:t>Absorbed dermally</a:t>
            </a:r>
          </a:p>
        </p:txBody>
      </p:sp>
    </p:spTree>
    <p:extLst>
      <p:ext uri="{BB962C8B-B14F-4D97-AF65-F5344CB8AC3E}">
        <p14:creationId xmlns:p14="http://schemas.microsoft.com/office/powerpoint/2010/main" val="2245392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sr-Cyrl-CS" sz="4000" b="1" u="sng" cap="all" dirty="0">
                <a:latin typeface="Times New Roman" panose="02020603050405020304" pitchFamily="18" charset="0"/>
                <a:cs typeface="Times New Roman" panose="02020603050405020304" pitchFamily="18" charset="0"/>
              </a:rPr>
              <a:t>Management of the Poisoned </a:t>
            </a:r>
            <a:r>
              <a:rPr lang="sr-Cyrl-CS" sz="4000" b="1" u="sng" cap="all" dirty="0" smtClean="0">
                <a:latin typeface="Times New Roman" panose="02020603050405020304" pitchFamily="18" charset="0"/>
                <a:cs typeface="Times New Roman" panose="02020603050405020304" pitchFamily="18" charset="0"/>
              </a:rPr>
              <a:t>Patient</a:t>
            </a:r>
            <a:r>
              <a:rPr lang="en-US" b="1" u="sng" dirty="0">
                <a:latin typeface="Times New Roman" panose="02020603050405020304" pitchFamily="18" charset="0"/>
                <a:cs typeface="Times New Roman" panose="02020603050405020304" pitchFamily="18" charset="0"/>
              </a:rPr>
              <a:t>:</a:t>
            </a:r>
          </a:p>
        </p:txBody>
      </p:sp>
      <p:sp>
        <p:nvSpPr>
          <p:cNvPr id="3" name="Content Placeholder 2"/>
          <p:cNvSpPr>
            <a:spLocks noGrp="1"/>
          </p:cNvSpPr>
          <p:nvPr>
            <p:ph idx="1"/>
          </p:nvPr>
        </p:nvSpPr>
        <p:spPr>
          <a:xfrm>
            <a:off x="878093" y="1687829"/>
            <a:ext cx="10496774" cy="4286125"/>
          </a:xfrm>
        </p:spPr>
        <p:txBody>
          <a:bodyPr/>
          <a:lstStyle/>
          <a:p>
            <a:pPr marL="0" indent="0">
              <a:lnSpc>
                <a:spcPts val="1425"/>
              </a:lnSpc>
              <a:spcAft>
                <a:spcPts val="600"/>
              </a:spcAft>
              <a:buNone/>
            </a:pPr>
            <a:r>
              <a:rPr lang="sr-Cyrl-CS"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ts val="1425"/>
              </a:lnSpc>
              <a:spcAft>
                <a:spcPts val="600"/>
              </a:spcAft>
              <a:buNone/>
            </a:pPr>
            <a:r>
              <a:rPr lang="en-US" dirty="0" smtClean="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1209040" y="1445261"/>
            <a:ext cx="9834880" cy="4616648"/>
          </a:xfrm>
          <a:prstGeom prst="rect">
            <a:avLst/>
          </a:prstGeom>
        </p:spPr>
        <p:txBody>
          <a:bodyPr wrap="square">
            <a:spAutoFit/>
          </a:bodyPr>
          <a:lstStyle/>
          <a:p>
            <a:pPr marL="457200" indent="-457200" fontAlgn="t">
              <a:lnSpc>
                <a:spcPct val="150000"/>
              </a:lnSpc>
              <a:buFont typeface="Arial" panose="020B0604020202020204" pitchFamily="34" charset="0"/>
              <a:buChar char="•"/>
            </a:pPr>
            <a:r>
              <a:rPr lang="sr-Cyrl-CS" sz="2800" dirty="0">
                <a:latin typeface="Times New Roman" panose="02020603050405020304" pitchFamily="18" charset="0"/>
                <a:cs typeface="Times New Roman" panose="02020603050405020304" pitchFamily="18" charset="0"/>
              </a:rPr>
              <a:t>Even with a serious exposure, poisoning is rarely fatal if the victim receives prompt medical </a:t>
            </a:r>
            <a:r>
              <a:rPr lang="sr-Cyrl-CS" sz="2800" dirty="0" smtClean="0">
                <a:latin typeface="Times New Roman" panose="02020603050405020304" pitchFamily="18" charset="0"/>
                <a:cs typeface="Times New Roman" panose="02020603050405020304" pitchFamily="18" charset="0"/>
              </a:rPr>
              <a:t>attention</a:t>
            </a:r>
            <a:r>
              <a:rPr lang="en-US" sz="2800" dirty="0" smtClean="0">
                <a:latin typeface="Times New Roman" panose="02020603050405020304" pitchFamily="18" charset="0"/>
                <a:cs typeface="Times New Roman" panose="02020603050405020304" pitchFamily="18" charset="0"/>
              </a:rPr>
              <a:t> </a:t>
            </a:r>
            <a:r>
              <a:rPr lang="sr-Cyrl-CS" sz="2800" dirty="0" smtClean="0">
                <a:latin typeface="Times New Roman" panose="02020603050405020304" pitchFamily="18" charset="0"/>
                <a:cs typeface="Times New Roman" panose="02020603050405020304" pitchFamily="18" charset="0"/>
              </a:rPr>
              <a:t>and </a:t>
            </a:r>
            <a:r>
              <a:rPr lang="sr-Cyrl-CS" sz="2800" dirty="0">
                <a:latin typeface="Times New Roman" panose="02020603050405020304" pitchFamily="18" charset="0"/>
                <a:cs typeface="Times New Roman" panose="02020603050405020304" pitchFamily="18" charset="0"/>
              </a:rPr>
              <a:t>good supportive care.</a:t>
            </a:r>
            <a:endParaRPr lang="en-US" sz="2800" dirty="0">
              <a:latin typeface="Times New Roman" panose="02020603050405020304" pitchFamily="18" charset="0"/>
              <a:cs typeface="Times New Roman" panose="02020603050405020304" pitchFamily="18" charset="0"/>
            </a:endParaRPr>
          </a:p>
          <a:p>
            <a:pPr marL="457200" indent="-457200" fontAlgn="t">
              <a:lnSpc>
                <a:spcPct val="150000"/>
              </a:lnSpc>
              <a:buFont typeface="Arial" panose="020B0604020202020204" pitchFamily="34" charset="0"/>
              <a:buChar char="•"/>
            </a:pPr>
            <a:r>
              <a:rPr lang="sr-Cyrl-CS" sz="2800" dirty="0">
                <a:latin typeface="Times New Roman" panose="02020603050405020304" pitchFamily="18" charset="0"/>
                <a:cs typeface="Times New Roman" panose="02020603050405020304" pitchFamily="18" charset="0"/>
              </a:rPr>
              <a:t> Careful management of respiratory failure, hypotension, seizures, and thermoregulatory </a:t>
            </a:r>
            <a:r>
              <a:rPr lang="sr-Cyrl-CS" sz="2800" dirty="0" smtClean="0">
                <a:latin typeface="Times New Roman" panose="02020603050405020304" pitchFamily="18" charset="0"/>
                <a:cs typeface="Times New Roman" panose="02020603050405020304" pitchFamily="18" charset="0"/>
              </a:rPr>
              <a:t>disturbances</a:t>
            </a:r>
            <a:r>
              <a:rPr lang="en-US" sz="2800" dirty="0">
                <a:latin typeface="Times New Roman" panose="02020603050405020304" pitchFamily="18" charset="0"/>
                <a:cs typeface="Times New Roman" panose="02020603050405020304" pitchFamily="18" charset="0"/>
              </a:rPr>
              <a:t> </a:t>
            </a:r>
            <a:r>
              <a:rPr lang="sr-Cyrl-CS" sz="2800" dirty="0" smtClean="0">
                <a:latin typeface="Times New Roman" panose="02020603050405020304" pitchFamily="18" charset="0"/>
                <a:cs typeface="Times New Roman" panose="02020603050405020304" pitchFamily="18" charset="0"/>
              </a:rPr>
              <a:t>has </a:t>
            </a:r>
            <a:r>
              <a:rPr lang="sr-Cyrl-CS" sz="2800" dirty="0">
                <a:latin typeface="Times New Roman" panose="02020603050405020304" pitchFamily="18" charset="0"/>
                <a:cs typeface="Times New Roman" panose="02020603050405020304" pitchFamily="18" charset="0"/>
              </a:rPr>
              <a:t>resulted in improved survival of patients who </a:t>
            </a:r>
            <a:r>
              <a:rPr lang="sr-Cyrl-CS" sz="2800" dirty="0" smtClean="0">
                <a:latin typeface="Times New Roman" panose="02020603050405020304" pitchFamily="18" charset="0"/>
                <a:cs typeface="Times New Roman" panose="02020603050405020304" pitchFamily="18" charset="0"/>
              </a:rPr>
              <a:t>reach</a:t>
            </a:r>
            <a:r>
              <a:rPr lang="en-US" sz="2800" dirty="0" smtClean="0">
                <a:latin typeface="Times New Roman" panose="02020603050405020304" pitchFamily="18" charset="0"/>
                <a:cs typeface="Times New Roman" panose="02020603050405020304" pitchFamily="18" charset="0"/>
              </a:rPr>
              <a:t> </a:t>
            </a:r>
            <a:r>
              <a:rPr lang="sr-Cyrl-CS" sz="2800" dirty="0" smtClean="0">
                <a:latin typeface="Times New Roman" panose="02020603050405020304" pitchFamily="18" charset="0"/>
                <a:cs typeface="Times New Roman" panose="02020603050405020304" pitchFamily="18" charset="0"/>
              </a:rPr>
              <a:t>the</a:t>
            </a:r>
            <a:r>
              <a:rPr lang="en-US" sz="2800" dirty="0" smtClean="0">
                <a:latin typeface="Times New Roman" panose="02020603050405020304" pitchFamily="18" charset="0"/>
                <a:cs typeface="Times New Roman" panose="02020603050405020304" pitchFamily="18" charset="0"/>
              </a:rPr>
              <a:t> </a:t>
            </a:r>
            <a:r>
              <a:rPr lang="sr-Cyrl-CS" sz="2800" dirty="0" smtClean="0">
                <a:latin typeface="Times New Roman" panose="02020603050405020304" pitchFamily="18" charset="0"/>
                <a:cs typeface="Times New Roman" panose="02020603050405020304" pitchFamily="18" charset="0"/>
              </a:rPr>
              <a:t>hospital </a:t>
            </a:r>
            <a:r>
              <a:rPr lang="sr-Cyrl-CS" sz="2800" dirty="0">
                <a:latin typeface="Times New Roman" panose="02020603050405020304" pitchFamily="18" charset="0"/>
                <a:cs typeface="Times New Roman" panose="02020603050405020304" pitchFamily="18" charset="0"/>
              </a:rPr>
              <a:t>alive.</a:t>
            </a:r>
            <a:endParaRPr lang="en-US" sz="2800" dirty="0">
              <a:latin typeface="Times New Roman" panose="02020603050405020304" pitchFamily="18" charset="0"/>
              <a:cs typeface="Times New Roman" panose="02020603050405020304" pitchFamily="18" charset="0"/>
            </a:endParaRPr>
          </a:p>
          <a:p>
            <a:pPr fontAlgn="t">
              <a:lnSpc>
                <a:spcPct val="150000"/>
              </a:lnSpc>
            </a:pPr>
            <a:endParaRPr lang="en-US" sz="2800" dirty="0"/>
          </a:p>
        </p:txBody>
      </p:sp>
    </p:spTree>
    <p:extLst>
      <p:ext uri="{BB962C8B-B14F-4D97-AF65-F5344CB8AC3E}">
        <p14:creationId xmlns:p14="http://schemas.microsoft.com/office/powerpoint/2010/main" val="407446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MANAGEMENT OF POISONED PATIENT</a:t>
            </a:r>
            <a:endParaRPr lang="en-US" b="1"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1898" y="1541586"/>
            <a:ext cx="6788944" cy="4525963"/>
          </a:xfrm>
        </p:spPr>
      </p:pic>
    </p:spTree>
    <p:extLst>
      <p:ext uri="{BB962C8B-B14F-4D97-AF65-F5344CB8AC3E}">
        <p14:creationId xmlns:p14="http://schemas.microsoft.com/office/powerpoint/2010/main" val="2118724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2974" y="1867954"/>
            <a:ext cx="9837033" cy="4524315"/>
          </a:xfrm>
          <a:prstGeom prst="rect">
            <a:avLst/>
          </a:prstGeom>
        </p:spPr>
        <p:txBody>
          <a:bodyPr wrap="square">
            <a:spAutoFit/>
          </a:bodyPr>
          <a:lstStyle/>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When </a:t>
            </a:r>
            <a:r>
              <a:rPr lang="en-US" sz="2400" dirty="0">
                <a:latin typeface="Times New Roman" panose="02020603050405020304" pitchFamily="18" charset="0"/>
                <a:cs typeface="Times New Roman" panose="02020603050405020304" pitchFamily="18" charset="0"/>
              </a:rPr>
              <a:t>a poison has been inhaled, the first priority is to remove the patient from the source of exposure</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Similarly, if the skin has had contact with a poison, it should be washed thoroughly with water</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Contaminated clothing should be removed</a:t>
            </a:r>
            <a:r>
              <a:rPr lang="en-US" sz="2400" dirty="0" smtClean="0">
                <a:latin typeface="Times New Roman" panose="02020603050405020304" pitchFamily="18" charset="0"/>
                <a:cs typeface="Times New Roman" panose="02020603050405020304" pitchFamily="18" charset="0"/>
              </a:rPr>
              <a:t>.</a:t>
            </a:r>
          </a:p>
          <a:p>
            <a:pPr marL="342900" indent="-342900">
              <a:lnSpc>
                <a:spcPct val="150000"/>
              </a:lnSpc>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Initial treatment of all types of chemical injuries to the eye must be rapid; thorough irrigation of the eye with water for 15 minutes should be performed immediately.</a:t>
            </a:r>
            <a:endParaRPr lang="en-US" sz="2400" dirty="0">
              <a:effectLst/>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a:bodyPr>
          <a:lstStyle/>
          <a:p>
            <a:r>
              <a:rPr lang="en-US" b="1" u="sng" dirty="0">
                <a:latin typeface="Times New Roman" panose="02020603050405020304" pitchFamily="18" charset="0"/>
                <a:cs typeface="Times New Roman" panose="02020603050405020304" pitchFamily="18" charset="0"/>
              </a:rPr>
              <a:t>Inhalation and Dermal Exposure to </a:t>
            </a:r>
            <a:r>
              <a:rPr lang="en-US" b="1" u="sng" dirty="0" smtClean="0">
                <a:latin typeface="Times New Roman" panose="02020603050405020304" pitchFamily="18" charset="0"/>
                <a:cs typeface="Times New Roman" panose="02020603050405020304" pitchFamily="18" charset="0"/>
              </a:rPr>
              <a:t>Poisons</a:t>
            </a:r>
            <a:r>
              <a:rPr lang="en-US" b="1" dirty="0" smtClean="0">
                <a:latin typeface="Times New Roman" panose="02020603050405020304" pitchFamily="18" charset="0"/>
                <a:cs typeface="Times New Roman" panose="02020603050405020304" pitchFamily="18" charset="0"/>
              </a:rPr>
              <a:t>:</a:t>
            </a:r>
            <a:endParaRPr lang="en-GB" dirty="0"/>
          </a:p>
        </p:txBody>
      </p:sp>
    </p:spTree>
    <p:extLst>
      <p:ext uri="{BB962C8B-B14F-4D97-AF65-F5344CB8AC3E}">
        <p14:creationId xmlns:p14="http://schemas.microsoft.com/office/powerpoint/2010/main" val="371434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a:latin typeface="Times New Roman" panose="02020603050405020304" pitchFamily="18" charset="0"/>
                <a:cs typeface="Times New Roman" panose="02020603050405020304" pitchFamily="18" charset="0"/>
              </a:rPr>
              <a:t>Treatment of poisoning</a:t>
            </a:r>
            <a:br>
              <a:rPr lang="en-US" b="1" dirty="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(General)</a:t>
            </a:r>
            <a:endParaRPr lang="en-GB" b="1"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marL="0" indent="0">
              <a:buNone/>
            </a:pPr>
            <a:endParaRPr lang="en-US" sz="3600" dirty="0" smtClean="0">
              <a:latin typeface="Times New Roman" panose="02020603050405020304" pitchFamily="18" charset="0"/>
              <a:cs typeface="Times New Roman" panose="02020603050405020304" pitchFamily="18" charset="0"/>
            </a:endParaRPr>
          </a:p>
          <a:p>
            <a:pPr marL="0" indent="0">
              <a:buNone/>
            </a:pPr>
            <a:r>
              <a:rPr lang="en-US" sz="3600" b="1" dirty="0" smtClean="0">
                <a:latin typeface="Times New Roman" panose="02020603050405020304" pitchFamily="18" charset="0"/>
                <a:cs typeface="Times New Roman" panose="02020603050405020304" pitchFamily="18" charset="0"/>
              </a:rPr>
              <a:t>Management of poisoned patient:</a:t>
            </a:r>
          </a:p>
          <a:p>
            <a:pPr marL="742950" indent="-742950">
              <a:buFont typeface="+mj-lt"/>
              <a:buAutoNum type="arabicPeriod"/>
            </a:pPr>
            <a:r>
              <a:rPr lang="en-US" sz="3600" dirty="0" smtClean="0">
                <a:latin typeface="Times New Roman" panose="02020603050405020304" pitchFamily="18" charset="0"/>
                <a:cs typeface="Times New Roman" panose="02020603050405020304" pitchFamily="18" charset="0"/>
              </a:rPr>
              <a:t>By decreasing absorption</a:t>
            </a:r>
          </a:p>
          <a:p>
            <a:pPr marL="742950" indent="-742950">
              <a:buFont typeface="+mj-lt"/>
              <a:buAutoNum type="arabicPeriod"/>
            </a:pPr>
            <a:r>
              <a:rPr lang="en-US" sz="3600" dirty="0" smtClean="0">
                <a:latin typeface="Times New Roman" panose="02020603050405020304" pitchFamily="18" charset="0"/>
                <a:cs typeface="Times New Roman" panose="02020603050405020304" pitchFamily="18" charset="0"/>
              </a:rPr>
              <a:t>By increasing excretion</a:t>
            </a:r>
          </a:p>
          <a:p>
            <a:pPr marL="514350" indent="-514350">
              <a:buFont typeface="+mj-lt"/>
              <a:buAutoNum type="arabicPeriod"/>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135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lgn="l">
              <a:buFont typeface="+mj-lt"/>
              <a:buAutoNum type="arabicPeriod"/>
            </a:pPr>
            <a:r>
              <a:rPr lang="en-US" b="1" u="sng" dirty="0" smtClean="0">
                <a:latin typeface="Times New Roman" panose="02020603050405020304" pitchFamily="18" charset="0"/>
                <a:cs typeface="Times New Roman" panose="02020603050405020304" pitchFamily="18" charset="0"/>
              </a:rPr>
              <a:t>By decreasing absorption</a:t>
            </a:r>
            <a:r>
              <a:rPr lang="en-US" b="1"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571500" indent="-571500">
              <a:buFont typeface="+mj-lt"/>
              <a:buAutoNum type="romanUcPeriod"/>
            </a:pP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Emesisis</a:t>
            </a:r>
            <a:endParaRPr lang="en-US" dirty="0">
              <a:latin typeface="Times New Roman" panose="02020603050405020304" pitchFamily="18" charset="0"/>
              <a:cs typeface="Times New Roman" panose="02020603050405020304" pitchFamily="18" charset="0"/>
            </a:endParaRPr>
          </a:p>
          <a:p>
            <a:pPr marL="571500" indent="-571500">
              <a:buFont typeface="+mj-lt"/>
              <a:buAutoNum type="romanUcPeriod"/>
            </a:pPr>
            <a:r>
              <a:rPr lang="en-US" sz="3200" dirty="0" smtClean="0">
                <a:latin typeface="Times New Roman" panose="02020603050405020304" pitchFamily="18" charset="0"/>
                <a:cs typeface="Times New Roman" panose="02020603050405020304" pitchFamily="18" charset="0"/>
              </a:rPr>
              <a:t> Gastric </a:t>
            </a:r>
            <a:r>
              <a:rPr lang="en-US" sz="3200" dirty="0">
                <a:latin typeface="Times New Roman" panose="02020603050405020304" pitchFamily="18" charset="0"/>
                <a:cs typeface="Times New Roman" panose="02020603050405020304" pitchFamily="18" charset="0"/>
              </a:rPr>
              <a:t>lavage</a:t>
            </a:r>
          </a:p>
          <a:p>
            <a:pPr marL="571500" indent="-571500">
              <a:buFont typeface="+mj-lt"/>
              <a:buAutoNum type="romanUcPeriod"/>
            </a:pPr>
            <a:r>
              <a:rPr lang="en-US" sz="3200" dirty="0" smtClean="0">
                <a:latin typeface="Times New Roman" panose="02020603050405020304" pitchFamily="18" charset="0"/>
                <a:cs typeface="Times New Roman" panose="02020603050405020304" pitchFamily="18" charset="0"/>
              </a:rPr>
              <a:t> Adsorption</a:t>
            </a:r>
            <a:endParaRPr lang="en-US" sz="3200" dirty="0">
              <a:latin typeface="Times New Roman" panose="02020603050405020304" pitchFamily="18" charset="0"/>
              <a:cs typeface="Times New Roman" panose="02020603050405020304" pitchFamily="18" charset="0"/>
            </a:endParaRPr>
          </a:p>
          <a:p>
            <a:pPr marL="0" indent="0">
              <a:buNone/>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8574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594</TotalTime>
  <Words>1573</Words>
  <Application>Microsoft Office PowerPoint</Application>
  <PresentationFormat>Custom</PresentationFormat>
  <Paragraphs>117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Clinical Toxicology </vt:lpstr>
      <vt:lpstr>Definition: </vt:lpstr>
      <vt:lpstr>Routes of exposure for Toxins:</vt:lpstr>
      <vt:lpstr>Management of the Poisoned Patient:</vt:lpstr>
      <vt:lpstr>MANAGEMENT OF POISONED PATIENT</vt:lpstr>
      <vt:lpstr>Inhalation and Dermal Exposure to Poisons:</vt:lpstr>
      <vt:lpstr>Treatment of poisoning (General)</vt:lpstr>
      <vt:lpstr>By decreasing absorption:</vt:lpstr>
      <vt:lpstr>2. By Increasing Excretion:</vt:lpstr>
      <vt:lpstr>By decreasing absorption </vt:lpstr>
      <vt:lpstr>Contraindications:</vt:lpstr>
      <vt:lpstr>PowerPoint Presentation</vt:lpstr>
      <vt:lpstr>PowerPoint Presentation</vt:lpstr>
      <vt:lpstr>PowerPoint Presentation</vt:lpstr>
      <vt:lpstr>PowerPoint Presentation</vt:lpstr>
      <vt:lpstr>PowerPoint Presentation</vt:lpstr>
      <vt:lpstr>PowerPoint Presentation</vt:lpstr>
      <vt:lpstr>By increasing excretion</vt:lpstr>
      <vt:lpstr>PowerPoint Presentation</vt:lpstr>
      <vt:lpstr>PowerPoint Presentation</vt:lpstr>
      <vt:lpstr>PowerPoint Presentation</vt:lpstr>
      <vt:lpstr>III. Biliary Excretion:</vt:lpstr>
      <vt:lpstr>IV. Urinary Excretion: </vt:lpstr>
      <vt:lpstr>V. Dialysis:</vt:lpstr>
      <vt:lpstr>PowerPoint Presentation</vt:lpstr>
      <vt:lpstr>DIALYSIS</vt:lpstr>
      <vt:lpstr>References: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Treatment of poisonin general management</dc:title>
  <dc:creator>KHALID MIRAJ</dc:creator>
  <cp:lastModifiedBy>Usman saahi</cp:lastModifiedBy>
  <cp:revision>67</cp:revision>
  <dcterms:created xsi:type="dcterms:W3CDTF">2019-11-07T15:12:09Z</dcterms:created>
  <dcterms:modified xsi:type="dcterms:W3CDTF">2020-03-11T02:09:43Z</dcterms:modified>
</cp:coreProperties>
</file>