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458200" cy="6172200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</a:rPr>
              <a:t>Climatic </a:t>
            </a:r>
            <a:r>
              <a:rPr lang="en-GB" sz="2400" dirty="0">
                <a:solidFill>
                  <a:schemeClr val="tx1"/>
                </a:solidFill>
              </a:rPr>
              <a:t>F</a:t>
            </a:r>
            <a:r>
              <a:rPr lang="en-GB" sz="2400" dirty="0" smtClean="0">
                <a:solidFill>
                  <a:schemeClr val="tx1"/>
                </a:solidFill>
              </a:rPr>
              <a:t>actors </a:t>
            </a:r>
            <a:r>
              <a:rPr lang="en-GB" sz="2400" dirty="0">
                <a:solidFill>
                  <a:schemeClr val="tx1"/>
                </a:solidFill>
              </a:rPr>
              <a:t>A</a:t>
            </a:r>
            <a:r>
              <a:rPr lang="en-GB" sz="2400" dirty="0" smtClean="0">
                <a:solidFill>
                  <a:schemeClr val="tx1"/>
                </a:solidFill>
              </a:rPr>
              <a:t>nd </a:t>
            </a:r>
            <a:r>
              <a:rPr lang="en-GB" sz="2400" dirty="0">
                <a:solidFill>
                  <a:schemeClr val="tx1"/>
                </a:solidFill>
              </a:rPr>
              <a:t>T</a:t>
            </a:r>
            <a:r>
              <a:rPr lang="en-GB" sz="2400" dirty="0" smtClean="0">
                <a:solidFill>
                  <a:schemeClr val="tx1"/>
                </a:solidFill>
              </a:rPr>
              <a:t>heir </a:t>
            </a:r>
            <a:r>
              <a:rPr lang="en-GB" sz="2400" dirty="0">
                <a:solidFill>
                  <a:schemeClr val="tx1"/>
                </a:solidFill>
              </a:rPr>
              <a:t>E</a:t>
            </a:r>
            <a:r>
              <a:rPr lang="en-GB" sz="2400" dirty="0" smtClean="0">
                <a:solidFill>
                  <a:schemeClr val="tx1"/>
                </a:solidFill>
              </a:rPr>
              <a:t>ffects </a:t>
            </a:r>
            <a:r>
              <a:rPr lang="en-GB" sz="2400" dirty="0" smtClean="0">
                <a:solidFill>
                  <a:schemeClr val="tx1"/>
                </a:solidFill>
              </a:rPr>
              <a:t>o</a:t>
            </a:r>
            <a:r>
              <a:rPr lang="en-GB" sz="2400" dirty="0" smtClean="0">
                <a:solidFill>
                  <a:schemeClr val="tx1"/>
                </a:solidFill>
              </a:rPr>
              <a:t>n </a:t>
            </a:r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rop </a:t>
            </a:r>
            <a:r>
              <a:rPr lang="en-GB" sz="2400" dirty="0">
                <a:solidFill>
                  <a:schemeClr val="tx1"/>
                </a:solidFill>
              </a:rPr>
              <a:t>G</a:t>
            </a:r>
            <a:r>
              <a:rPr lang="en-GB" sz="2400" dirty="0" smtClean="0">
                <a:solidFill>
                  <a:schemeClr val="tx1"/>
                </a:solidFill>
              </a:rPr>
              <a:t>rowth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by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GB" sz="2800" dirty="0" err="1" smtClean="0">
                <a:solidFill>
                  <a:schemeClr val="tx1"/>
                </a:solidFill>
              </a:rPr>
              <a:t>Farwa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solidFill>
                  <a:schemeClr val="tx1"/>
                </a:solidFill>
              </a:rPr>
              <a:t>Akhtar</a:t>
            </a:r>
          </a:p>
          <a:p>
            <a:pPr algn="l"/>
            <a:endParaRPr lang="en-GB" sz="2800" b="1" dirty="0">
              <a:solidFill>
                <a:schemeClr val="tx1"/>
              </a:solidFill>
            </a:endParaRPr>
          </a:p>
          <a:p>
            <a:r>
              <a:rPr lang="en-GB" sz="2800" dirty="0" smtClean="0">
                <a:solidFill>
                  <a:schemeClr val="tx1"/>
                </a:solidFill>
              </a:rPr>
              <a:t>Roll </a:t>
            </a:r>
            <a:r>
              <a:rPr lang="en-GB" sz="2800" dirty="0" smtClean="0">
                <a:solidFill>
                  <a:schemeClr val="tx1"/>
                </a:solidFill>
              </a:rPr>
              <a:t>number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B 004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Semester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6</a:t>
            </a:r>
            <a:r>
              <a:rPr lang="en-GB" sz="2400" baseline="30000" dirty="0" smtClean="0">
                <a:solidFill>
                  <a:schemeClr val="tx1"/>
                </a:solidFill>
              </a:rPr>
              <a:t>th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Agronomy </a:t>
            </a:r>
          </a:p>
          <a:p>
            <a:r>
              <a:rPr lang="en-GB" sz="2800" b="1" dirty="0" smtClean="0">
                <a:solidFill>
                  <a:schemeClr val="tx1"/>
                </a:solidFill>
              </a:rPr>
              <a:t>University college of agriculture and environmental sciences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7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GB" sz="2800" b="1" u="sng" dirty="0" smtClean="0"/>
              <a:t>Climatic factors and their effects on crop growth</a:t>
            </a:r>
            <a:endParaRPr lang="en-GB" sz="2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b="1" u="sng" dirty="0" smtClean="0"/>
              <a:t>Rainfall</a:t>
            </a:r>
            <a:endParaRPr lang="en-GB" sz="2800" b="1" dirty="0" smtClean="0"/>
          </a:p>
          <a:p>
            <a:r>
              <a:rPr lang="en-GB" sz="2400" dirty="0" smtClean="0"/>
              <a:t>It</a:t>
            </a:r>
            <a:r>
              <a:rPr lang="en-GB" sz="2400" dirty="0"/>
              <a:t> is the most common form of precipitation. It is the falling of water in droplets on the surface of the Earth from clouds. </a:t>
            </a:r>
          </a:p>
          <a:p>
            <a:r>
              <a:rPr lang="en-GB" sz="2400" dirty="0" smtClean="0"/>
              <a:t>If there is very less rainfall then it reduces the yield and if there is very high rainfall it results diseases in plants.</a:t>
            </a:r>
          </a:p>
          <a:p>
            <a:r>
              <a:rPr lang="en-GB" sz="2400" b="1" dirty="0" smtClean="0"/>
              <a:t>2. </a:t>
            </a:r>
            <a:r>
              <a:rPr lang="en-GB" sz="2800" b="1" u="sng" dirty="0" smtClean="0"/>
              <a:t>Light </a:t>
            </a:r>
            <a:endParaRPr lang="en-GB" sz="2800" b="1" dirty="0"/>
          </a:p>
          <a:p>
            <a:r>
              <a:rPr lang="en-GB" sz="2400" dirty="0"/>
              <a:t>Light is a climatic factor that is essential in the production of chlorophyll and in </a:t>
            </a:r>
            <a:r>
              <a:rPr lang="en-GB" sz="2400" dirty="0" smtClean="0"/>
              <a:t>photosynthesis. </a:t>
            </a:r>
          </a:p>
          <a:p>
            <a:r>
              <a:rPr lang="en-GB" sz="2400" dirty="0" smtClean="0"/>
              <a:t>It has effects on flower initiation, fruiting and stomatal conductance.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5285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/>
              <a:t>4</a:t>
            </a:r>
            <a:r>
              <a:rPr lang="en-GB" dirty="0" smtClean="0"/>
              <a:t>. </a:t>
            </a:r>
            <a:r>
              <a:rPr lang="en-GB" sz="2800" b="1" u="sng" dirty="0" smtClean="0"/>
              <a:t>Air</a:t>
            </a:r>
            <a:r>
              <a:rPr lang="en-GB" sz="2800" b="1" dirty="0" smtClean="0"/>
              <a:t> :-</a:t>
            </a:r>
          </a:p>
          <a:p>
            <a:pPr marL="0" indent="0" algn="just">
              <a:buNone/>
            </a:pPr>
            <a:r>
              <a:rPr lang="en-GB" sz="2400" dirty="0"/>
              <a:t>The air is a mixture of gases in the </a:t>
            </a:r>
            <a:r>
              <a:rPr lang="en-GB" sz="2400" dirty="0" smtClean="0"/>
              <a:t>atmosphere.</a:t>
            </a:r>
            <a:r>
              <a:rPr lang="en-GB" sz="2400" dirty="0"/>
              <a:t> In addition, about 99% of the clean, dry air in the troposphere consists of 78% nitrogen and 21% </a:t>
            </a:r>
            <a:r>
              <a:rPr lang="en-GB" sz="2400" dirty="0" smtClean="0"/>
              <a:t>oxygen.</a:t>
            </a:r>
          </a:p>
          <a:p>
            <a:pPr algn="just"/>
            <a:r>
              <a:rPr lang="en-GB" sz="2400" dirty="0" smtClean="0"/>
              <a:t>The </a:t>
            </a:r>
            <a:r>
              <a:rPr lang="en-GB" sz="2400" dirty="0"/>
              <a:t>oxygen and carbon dioxide in the air are of particular importance to the physiology of plants</a:t>
            </a:r>
            <a:r>
              <a:rPr lang="en-GB" sz="2400" dirty="0" smtClean="0"/>
              <a:t>.</a:t>
            </a:r>
          </a:p>
          <a:p>
            <a:pPr algn="just"/>
            <a:r>
              <a:rPr lang="en-GB" sz="2400" dirty="0" smtClean="0"/>
              <a:t>Oxygen </a:t>
            </a:r>
            <a:r>
              <a:rPr lang="en-GB" sz="2400" dirty="0"/>
              <a:t>is essential in </a:t>
            </a:r>
            <a:r>
              <a:rPr lang="en-GB" sz="2400" i="1" dirty="0"/>
              <a:t>respiration</a:t>
            </a:r>
            <a:r>
              <a:rPr lang="en-GB" sz="2400" dirty="0"/>
              <a:t> for the production of energy that is utilized in various growth and development processes. </a:t>
            </a:r>
            <a:endParaRPr lang="en-GB" sz="2400" dirty="0" smtClean="0"/>
          </a:p>
          <a:p>
            <a:pPr algn="just"/>
            <a:r>
              <a:rPr lang="en-GB" sz="2400" dirty="0" smtClean="0"/>
              <a:t>Carbon </a:t>
            </a:r>
            <a:r>
              <a:rPr lang="en-GB" sz="2400" dirty="0"/>
              <a:t>dioxide is a raw material in photosynthesis.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49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/>
              <a:t>3</a:t>
            </a:r>
            <a:r>
              <a:rPr lang="en-GB" b="1" dirty="0" smtClean="0"/>
              <a:t>. </a:t>
            </a:r>
            <a:r>
              <a:rPr lang="en-GB" sz="2800" b="1" u="sng" dirty="0" smtClean="0"/>
              <a:t>Temperature </a:t>
            </a:r>
            <a:r>
              <a:rPr lang="en-GB" sz="2800" b="1" dirty="0" smtClean="0"/>
              <a:t>:-</a:t>
            </a:r>
          </a:p>
          <a:p>
            <a:pPr algn="just"/>
            <a:r>
              <a:rPr lang="en-GB" sz="2400" dirty="0" smtClean="0"/>
              <a:t>This climatic </a:t>
            </a:r>
            <a:r>
              <a:rPr lang="en-GB" sz="2400" dirty="0"/>
              <a:t>factor influences all plant growth processes such as </a:t>
            </a:r>
            <a:r>
              <a:rPr lang="en-GB" sz="2400" dirty="0" smtClean="0"/>
              <a:t>photosynthesis</a:t>
            </a:r>
            <a:r>
              <a:rPr lang="en-GB" sz="2400" dirty="0"/>
              <a:t>,</a:t>
            </a:r>
            <a:r>
              <a:rPr lang="en-GB" sz="2400" dirty="0" smtClean="0"/>
              <a:t> </a:t>
            </a:r>
            <a:r>
              <a:rPr lang="en-GB" sz="2400" dirty="0"/>
              <a:t>respiration, </a:t>
            </a:r>
            <a:r>
              <a:rPr lang="en-GB" sz="2400" dirty="0" smtClean="0"/>
              <a:t>transpiration</a:t>
            </a:r>
            <a:r>
              <a:rPr lang="en-GB" sz="2400" dirty="0"/>
              <a:t>,</a:t>
            </a:r>
            <a:r>
              <a:rPr lang="en-GB" sz="2400" dirty="0" smtClean="0"/>
              <a:t> </a:t>
            </a:r>
            <a:r>
              <a:rPr lang="en-GB" sz="2400" dirty="0"/>
              <a:t>breaking of seed </a:t>
            </a:r>
            <a:r>
              <a:rPr lang="en-GB" sz="2400" dirty="0" smtClean="0"/>
              <a:t>dormancy, seed </a:t>
            </a:r>
            <a:r>
              <a:rPr lang="en-GB" sz="2400" dirty="0"/>
              <a:t>germination, protein synthesis, and </a:t>
            </a:r>
            <a:r>
              <a:rPr lang="en-GB" sz="2400" dirty="0" smtClean="0"/>
              <a:t>translocation. </a:t>
            </a:r>
          </a:p>
          <a:p>
            <a:pPr algn="just"/>
            <a:r>
              <a:rPr lang="en-GB" sz="2400" dirty="0" smtClean="0"/>
              <a:t>At </a:t>
            </a:r>
            <a:r>
              <a:rPr lang="en-GB" sz="2400" dirty="0"/>
              <a:t>high temperatures the translocation of photosynthate is faster so that plants tend to mature </a:t>
            </a:r>
            <a:r>
              <a:rPr lang="en-GB" sz="2400" dirty="0" smtClean="0"/>
              <a:t>earlier. </a:t>
            </a:r>
          </a:p>
          <a:p>
            <a:pPr algn="just"/>
            <a:r>
              <a:rPr lang="en-GB" sz="2400" dirty="0" smtClean="0"/>
              <a:t>But at very high temperature enzymes are denatured which ultimately reduces the growth.</a:t>
            </a:r>
          </a:p>
          <a:p>
            <a:pPr algn="just"/>
            <a:r>
              <a:rPr lang="en-GB" sz="2400" dirty="0" smtClean="0"/>
              <a:t>Excessively </a:t>
            </a:r>
            <a:r>
              <a:rPr lang="en-GB" sz="2400" dirty="0"/>
              <a:t>low temperatures can also cause limiting effects on plant growth and </a:t>
            </a:r>
            <a:r>
              <a:rPr lang="en-GB" sz="2400" dirty="0" smtClean="0"/>
              <a:t>development. </a:t>
            </a:r>
          </a:p>
          <a:p>
            <a:pPr algn="just"/>
            <a:r>
              <a:rPr lang="en-GB" sz="2400" dirty="0" smtClean="0"/>
              <a:t>The </a:t>
            </a:r>
            <a:r>
              <a:rPr lang="en-GB" sz="2400" dirty="0"/>
              <a:t>expansion of water as it solidifies in living cells causes the rupture of the cell </a:t>
            </a:r>
            <a:r>
              <a:rPr lang="en-GB" sz="2400" dirty="0" smtClean="0"/>
              <a:t>walls.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09382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1000"/>
            <a:ext cx="8305800" cy="6019800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chemeClr val="tx1"/>
                </a:solidFill>
              </a:rPr>
              <a:t>5.</a:t>
            </a:r>
            <a:r>
              <a:rPr lang="en-GB" sz="2800" b="1" u="sng" dirty="0" smtClean="0">
                <a:solidFill>
                  <a:schemeClr val="tx1"/>
                </a:solidFill>
              </a:rPr>
              <a:t>Relative </a:t>
            </a:r>
            <a:r>
              <a:rPr lang="en-GB" sz="2800" b="1" u="sng" dirty="0">
                <a:solidFill>
                  <a:schemeClr val="tx1"/>
                </a:solidFill>
              </a:rPr>
              <a:t>Humidity</a:t>
            </a:r>
            <a:endParaRPr lang="en-GB" sz="2800" b="1" dirty="0">
              <a:solidFill>
                <a:schemeClr val="tx1"/>
              </a:solidFill>
            </a:endParaRPr>
          </a:p>
          <a:p>
            <a:pPr algn="just"/>
            <a:r>
              <a:rPr lang="en-GB" sz="2400" dirty="0">
                <a:solidFill>
                  <a:schemeClr val="tx1"/>
                </a:solidFill>
              </a:rPr>
              <a:t>Relative humidity</a:t>
            </a:r>
            <a:r>
              <a:rPr lang="en-GB" sz="2400" b="1" dirty="0">
                <a:solidFill>
                  <a:schemeClr val="tx1"/>
                </a:solidFill>
              </a:rPr>
              <a:t> (RH)</a:t>
            </a:r>
            <a:r>
              <a:rPr lang="en-GB" sz="2400" dirty="0">
                <a:solidFill>
                  <a:schemeClr val="tx1"/>
                </a:solidFill>
              </a:rPr>
              <a:t> is the amount of water </a:t>
            </a:r>
            <a:r>
              <a:rPr lang="en-GB" sz="2400" dirty="0" smtClean="0">
                <a:solidFill>
                  <a:schemeClr val="tx1"/>
                </a:solidFill>
              </a:rPr>
              <a:t>vapour </a:t>
            </a:r>
            <a:r>
              <a:rPr lang="en-GB" sz="2400" dirty="0">
                <a:solidFill>
                  <a:schemeClr val="tx1"/>
                </a:solidFill>
              </a:rPr>
              <a:t>in the air, expressed as the proportion (in </a:t>
            </a:r>
            <a:r>
              <a:rPr lang="en-GB" sz="2400" dirty="0" smtClean="0">
                <a:solidFill>
                  <a:schemeClr val="tx1"/>
                </a:solidFill>
              </a:rPr>
              <a:t>per cent) </a:t>
            </a:r>
            <a:r>
              <a:rPr lang="en-GB" sz="2400" dirty="0">
                <a:solidFill>
                  <a:schemeClr val="tx1"/>
                </a:solidFill>
              </a:rPr>
              <a:t>of the maximum amount of water </a:t>
            </a:r>
            <a:r>
              <a:rPr lang="en-GB" sz="2400" dirty="0" smtClean="0">
                <a:solidFill>
                  <a:schemeClr val="tx1"/>
                </a:solidFill>
              </a:rPr>
              <a:t>vapour </a:t>
            </a:r>
            <a:r>
              <a:rPr lang="en-GB" sz="2400" dirty="0">
                <a:solidFill>
                  <a:schemeClr val="tx1"/>
                </a:solidFill>
              </a:rPr>
              <a:t>it can hold at certain </a:t>
            </a:r>
            <a:r>
              <a:rPr lang="en-GB" sz="2400" dirty="0" smtClean="0">
                <a:solidFill>
                  <a:schemeClr val="tx1"/>
                </a:solidFill>
              </a:rPr>
              <a:t>temperature.</a:t>
            </a:r>
          </a:p>
          <a:p>
            <a:pPr algn="just"/>
            <a:r>
              <a:rPr lang="en-GB" sz="2400" dirty="0">
                <a:solidFill>
                  <a:schemeClr val="tx1"/>
                </a:solidFill>
              </a:rPr>
              <a:t>Relative humidity (RH) directly </a:t>
            </a:r>
            <a:r>
              <a:rPr lang="en-GB" sz="2400" dirty="0" smtClean="0">
                <a:solidFill>
                  <a:schemeClr val="tx1"/>
                </a:solidFill>
              </a:rPr>
              <a:t>influences on</a:t>
            </a:r>
          </a:p>
          <a:p>
            <a:pPr marL="457200" indent="-457200" algn="just"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The </a:t>
            </a:r>
            <a:r>
              <a:rPr lang="en-GB" sz="2400" dirty="0">
                <a:solidFill>
                  <a:schemeClr val="tx1"/>
                </a:solidFill>
              </a:rPr>
              <a:t>water relations of plant </a:t>
            </a:r>
            <a:r>
              <a:rPr lang="en-GB" sz="2400" dirty="0" smtClean="0">
                <a:solidFill>
                  <a:schemeClr val="tx1"/>
                </a:solidFill>
              </a:rPr>
              <a:t>and</a:t>
            </a:r>
          </a:p>
          <a:p>
            <a:pPr marL="457200" indent="-457200" algn="just"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I</a:t>
            </a:r>
            <a:r>
              <a:rPr lang="en-GB" sz="2400" dirty="0" smtClean="0">
                <a:solidFill>
                  <a:schemeClr val="tx1"/>
                </a:solidFill>
              </a:rPr>
              <a:t>ndirectly </a:t>
            </a:r>
            <a:r>
              <a:rPr lang="en-GB" sz="2400" dirty="0">
                <a:solidFill>
                  <a:schemeClr val="tx1"/>
                </a:solidFill>
              </a:rPr>
              <a:t>affects leaf growth</a:t>
            </a:r>
            <a:r>
              <a:rPr lang="en-GB" sz="2400" dirty="0" smtClean="0">
                <a:solidFill>
                  <a:schemeClr val="tx1"/>
                </a:solidFill>
              </a:rPr>
              <a:t>,</a:t>
            </a:r>
          </a:p>
          <a:p>
            <a:pPr marL="457200" indent="-457200" algn="just"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P</a:t>
            </a:r>
            <a:r>
              <a:rPr lang="en-GB" sz="2400" dirty="0" smtClean="0">
                <a:solidFill>
                  <a:schemeClr val="tx1"/>
                </a:solidFill>
              </a:rPr>
              <a:t>hotosynthesis</a:t>
            </a:r>
            <a:r>
              <a:rPr lang="en-GB" sz="2400" dirty="0">
                <a:solidFill>
                  <a:schemeClr val="tx1"/>
                </a:solidFill>
              </a:rPr>
              <a:t>, 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Pollination</a:t>
            </a:r>
            <a:r>
              <a:rPr lang="en-GB" sz="2400" dirty="0">
                <a:solidFill>
                  <a:schemeClr val="tx1"/>
                </a:solidFill>
              </a:rPr>
              <a:t>, 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O</a:t>
            </a:r>
            <a:r>
              <a:rPr lang="en-GB" sz="2400" dirty="0" smtClean="0">
                <a:solidFill>
                  <a:schemeClr val="tx1"/>
                </a:solidFill>
              </a:rPr>
              <a:t>ccurrence </a:t>
            </a:r>
            <a:r>
              <a:rPr lang="en-GB" sz="2400" dirty="0">
                <a:solidFill>
                  <a:schemeClr val="tx1"/>
                </a:solidFill>
              </a:rPr>
              <a:t>of diseases </a:t>
            </a:r>
          </a:p>
          <a:p>
            <a:pPr marL="457200" indent="-457200" algn="just"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E</a:t>
            </a:r>
            <a:r>
              <a:rPr lang="en-GB" sz="2400" dirty="0" smtClean="0">
                <a:solidFill>
                  <a:schemeClr val="tx1"/>
                </a:solidFill>
              </a:rPr>
              <a:t>conomic </a:t>
            </a:r>
            <a:r>
              <a:rPr lang="en-GB" sz="2400" dirty="0">
                <a:solidFill>
                  <a:schemeClr val="tx1"/>
                </a:solidFill>
              </a:rPr>
              <a:t>yield</a:t>
            </a:r>
          </a:p>
        </p:txBody>
      </p:sp>
    </p:spTree>
    <p:extLst>
      <p:ext uri="{BB962C8B-B14F-4D97-AF65-F5344CB8AC3E}">
        <p14:creationId xmlns:p14="http://schemas.microsoft.com/office/powerpoint/2010/main" val="198568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209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Climatic factors and their effects on crop growth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Shahzaib Nomani</dc:creator>
  <cp:lastModifiedBy>Muhammad Aurangzaib</cp:lastModifiedBy>
  <cp:revision>21</cp:revision>
  <dcterms:created xsi:type="dcterms:W3CDTF">2006-08-16T00:00:00Z</dcterms:created>
  <dcterms:modified xsi:type="dcterms:W3CDTF">2016-03-21T06:59:12Z</dcterms:modified>
</cp:coreProperties>
</file>