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85" r:id="rId7"/>
    <p:sldId id="286" r:id="rId8"/>
    <p:sldId id="261" r:id="rId9"/>
    <p:sldId id="263" r:id="rId10"/>
    <p:sldId id="262" r:id="rId11"/>
    <p:sldId id="266" r:id="rId12"/>
    <p:sldId id="267" r:id="rId13"/>
    <p:sldId id="268" r:id="rId14"/>
    <p:sldId id="269" r:id="rId15"/>
    <p:sldId id="270" r:id="rId16"/>
    <p:sldId id="271" r:id="rId17"/>
    <p:sldId id="274" r:id="rId18"/>
    <p:sldId id="265" r:id="rId19"/>
    <p:sldId id="272" r:id="rId20"/>
    <p:sldId id="281" r:id="rId21"/>
    <p:sldId id="282" r:id="rId22"/>
    <p:sldId id="283" r:id="rId23"/>
    <p:sldId id="287" r:id="rId24"/>
    <p:sldId id="284" r:id="rId25"/>
    <p:sldId id="273" r:id="rId26"/>
    <p:sldId id="275" r:id="rId27"/>
    <p:sldId id="276" r:id="rId28"/>
    <p:sldId id="277" r:id="rId29"/>
    <p:sldId id="278" r:id="rId30"/>
    <p:sldId id="280" r:id="rId31"/>
    <p:sldId id="279"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77" d="100"/>
          <a:sy n="77" d="100"/>
        </p:scale>
        <p:origin x="-378" y="-4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9334D819-9F07-4261-B09B-9E467E5D9002}" type="datetimeFigureOut">
              <a:rPr lang="en-US" dirty="0"/>
              <a:pPr/>
              <a:t>10/18/2019</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1766878-3199-4EAB-94E7-2D6D11070E14}" type="slidenum">
              <a:rPr lang="en-US" dirty="0"/>
              <a:pPr/>
              <a:t>‹#›</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10/18/2019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10/18/2019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10/18/2019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9334D819-9F07-4261-B09B-9E467E5D9002}" type="datetimeFigureOut">
              <a:rPr lang="en-US" dirty="0"/>
              <a:pPr/>
              <a:t>10/18/2019</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66878-3199-4EAB-94E7-2D6D11070E14}" type="slidenum">
              <a:rPr lang="en-US" dirty="0"/>
              <a:pPr/>
              <a:t>‹#›</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34D819-9F07-4261-B09B-9E467E5D9002}" type="datetimeFigureOut">
              <a:rPr lang="en-US" dirty="0"/>
              <a:t>10/18/2019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mod="1">
    <p:ext uri="{DCECCB84-F9BA-43D5-87BE-67443E8EF086}">
      <p15:sldGuideLst xmlns=""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334D819-9F07-4261-B09B-9E467E5D9002}" type="datetimeFigureOut">
              <a:rPr lang="en-US" dirty="0"/>
              <a:t>10/18/2019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mod="1">
    <p:ext uri="{DCECCB84-F9BA-43D5-87BE-67443E8EF086}">
      <p15:sldGuideLst xmlns=""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334D819-9F07-4261-B09B-9E467E5D9002}" type="datetimeFigureOut">
              <a:rPr lang="en-US" dirty="0"/>
              <a:t>10/18/2019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4D819-9F07-4261-B09B-9E467E5D9002}" type="datetimeFigureOut">
              <a:rPr lang="en-US" dirty="0"/>
              <a:t>10/18/2019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9334D819-9F07-4261-B09B-9E467E5D9002}" type="datetimeFigureOut">
              <a:rPr lang="en-US" dirty="0"/>
              <a:t>10/18/2019</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71766878-3199-4EAB-94E7-2D6D11070E14}" type="slidenum">
              <a:rPr lang="en-US" dirty="0"/>
              <a:t>‹#›</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extLst mod="1">
    <p:ext uri="{DCECCB84-F9BA-43D5-87BE-67443E8EF086}">
      <p15:sldGuideLst xmlns=""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9334D819-9F07-4261-B09B-9E467E5D9002}" type="datetimeFigureOut">
              <a:rPr lang="en-US" dirty="0"/>
              <a:t>10/18/2019</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71766878-3199-4EAB-94E7-2D6D11070E14}"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9334D819-9F07-4261-B09B-9E467E5D9002}" type="datetimeFigureOut">
              <a:rPr lang="en-US" dirty="0"/>
              <a:pPr/>
              <a:t>10/18/2019</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66878-3199-4EAB-94E7-2D6D11070E14}" type="slidenum">
              <a:rPr lang="en-US" dirty="0"/>
              <a:pPr/>
              <a:t>‹#›</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E0C40A7-9F78-4279-80C1-2DAD6C1647DF}"/>
              </a:ext>
            </a:extLst>
          </p:cNvPr>
          <p:cNvSpPr>
            <a:spLocks noGrp="1"/>
          </p:cNvSpPr>
          <p:nvPr>
            <p:ph type="ctrTitle"/>
          </p:nvPr>
        </p:nvSpPr>
        <p:spPr>
          <a:xfrm>
            <a:off x="1078523" y="1666799"/>
            <a:ext cx="10318418" cy="2905201"/>
          </a:xfrm>
        </p:spPr>
        <p:txBody>
          <a:bodyPr/>
          <a:lstStyle/>
          <a:p>
            <a:r>
              <a:rPr lang="en-US" sz="7200" b="1" i="1" dirty="0" smtClean="0">
                <a:solidFill>
                  <a:srgbClr val="FF6600"/>
                </a:solidFill>
                <a:latin typeface="Times New Roman" panose="02020603050405020304" pitchFamily="18" charset="0"/>
                <a:cs typeface="Times New Roman" panose="02020603050405020304" pitchFamily="18" charset="0"/>
              </a:rPr>
              <a:t>Consumer</a:t>
            </a:r>
            <a:r>
              <a:rPr lang="en-US" sz="7200" b="1" i="1" dirty="0" smtClean="0">
                <a:solidFill>
                  <a:srgbClr val="FF6600"/>
                </a:solidFill>
                <a:latin typeface="Times New Roman" panose="02020603050405020304" pitchFamily="18" charset="0"/>
                <a:cs typeface="Times New Roman" panose="02020603050405020304" pitchFamily="18" charset="0"/>
              </a:rPr>
              <a:t/>
            </a:r>
            <a:br>
              <a:rPr lang="en-US" sz="7200" b="1" i="1" dirty="0" smtClean="0">
                <a:solidFill>
                  <a:srgbClr val="FF6600"/>
                </a:solidFill>
                <a:latin typeface="Times New Roman" panose="02020603050405020304" pitchFamily="18" charset="0"/>
                <a:cs typeface="Times New Roman" panose="02020603050405020304" pitchFamily="18" charset="0"/>
              </a:rPr>
            </a:br>
            <a:r>
              <a:rPr lang="en-US" sz="7200" b="1" i="1" dirty="0" smtClean="0">
                <a:solidFill>
                  <a:srgbClr val="FF6600"/>
                </a:solidFill>
                <a:latin typeface="Times New Roman" panose="02020603050405020304" pitchFamily="18" charset="0"/>
                <a:cs typeface="Times New Roman" panose="02020603050405020304" pitchFamily="18" charset="0"/>
              </a:rPr>
              <a:t>behavior</a:t>
            </a:r>
            <a:endParaRPr lang="en-US" sz="7200" b="1" i="1" dirty="0">
              <a:solidFill>
                <a:srgbClr val="FF6600"/>
              </a:solidFill>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 xmlns:a16="http://schemas.microsoft.com/office/drawing/2014/main" id="{910EAFA8-4251-4C86-8F29-43C7E00A309A}"/>
              </a:ext>
            </a:extLst>
          </p:cNvPr>
          <p:cNvSpPr>
            <a:spLocks noGrp="1"/>
          </p:cNvSpPr>
          <p:nvPr>
            <p:ph type="subTitle" idx="1"/>
          </p:nvPr>
        </p:nvSpPr>
        <p:spPr/>
        <p:txBody>
          <a:bodyPr/>
          <a:lstStyle/>
          <a:p>
            <a:r>
              <a:rPr lang="en-US" dirty="0" smtClean="0"/>
              <a:t> </a:t>
            </a:r>
            <a:endParaRPr lang="en-US" dirty="0"/>
          </a:p>
        </p:txBody>
      </p:sp>
    </p:spTree>
    <p:extLst>
      <p:ext uri="{BB962C8B-B14F-4D97-AF65-F5344CB8AC3E}">
        <p14:creationId xmlns:p14="http://schemas.microsoft.com/office/powerpoint/2010/main" val="3989253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D4CF28C-C3BD-4566-8BA1-D73D888F8B1D}"/>
              </a:ext>
            </a:extLst>
          </p:cNvPr>
          <p:cNvSpPr>
            <a:spLocks noGrp="1"/>
          </p:cNvSpPr>
          <p:nvPr>
            <p:ph type="title"/>
          </p:nvPr>
        </p:nvSpPr>
        <p:spPr/>
        <p:txBody>
          <a:bodyPr/>
          <a:lstStyle/>
          <a:p>
            <a:endParaRPr lang="en-US" dirty="0"/>
          </a:p>
        </p:txBody>
      </p:sp>
      <p:pic>
        <p:nvPicPr>
          <p:cNvPr id="1026" name="Picture 2" descr="Image result for consumer decision making process">
            <a:extLst>
              <a:ext uri="{FF2B5EF4-FFF2-40B4-BE49-F238E27FC236}">
                <a16:creationId xmlns="" xmlns:a16="http://schemas.microsoft.com/office/drawing/2014/main" id="{C2D0E89B-7288-42BE-9D88-DF7AEC2A49B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51678" y="382385"/>
            <a:ext cx="10178322" cy="64756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82043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740731"/>
            <a:ext cx="10178322" cy="1492132"/>
          </a:xfrm>
        </p:spPr>
        <p:txBody>
          <a:bodyPr/>
          <a:lstStyle/>
          <a:p>
            <a:r>
              <a:rPr lang="en-US" b="1" u="sng" dirty="0" smtClean="0">
                <a:latin typeface="Times New Roman" panose="02020603050405020304" pitchFamily="18" charset="0"/>
                <a:cs typeface="Times New Roman" panose="02020603050405020304" pitchFamily="18" charset="0"/>
              </a:rPr>
              <a:t>Need recognition:</a:t>
            </a:r>
            <a:endParaRPr lang="en-US" b="1" u="sng"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77538" y="2001796"/>
            <a:ext cx="10178322" cy="3593591"/>
          </a:xfrm>
        </p:spPr>
        <p:txBody>
          <a:bodyPr>
            <a:noAutofit/>
          </a:bodyPr>
          <a:lstStyle/>
          <a:p>
            <a:pPr marL="0" indent="0" fontAlgn="base">
              <a:buNone/>
            </a:pPr>
            <a:endParaRPr lang="en-US" sz="2200" b="1" dirty="0">
              <a:solidFill>
                <a:schemeClr val="tx2"/>
              </a:solidFill>
              <a:latin typeface="Times New Roman" panose="02020603050405020304" pitchFamily="18" charset="0"/>
              <a:cs typeface="Times New Roman" panose="02020603050405020304" pitchFamily="18" charset="0"/>
            </a:endParaRPr>
          </a:p>
          <a:p>
            <a:pPr fontAlgn="base"/>
            <a:r>
              <a:rPr lang="en-US" sz="2200" dirty="0">
                <a:solidFill>
                  <a:schemeClr val="tx2"/>
                </a:solidFill>
                <a:latin typeface="Times New Roman" panose="02020603050405020304" pitchFamily="18" charset="0"/>
                <a:cs typeface="Times New Roman" panose="02020603050405020304" pitchFamily="18" charset="0"/>
              </a:rPr>
              <a:t>Need recognition occurs when a consumer exactly determines their needs. Consumers may feel like they are missing out something and needs to address this issue so as to fill in the gap. </a:t>
            </a:r>
            <a:endParaRPr lang="en-US" sz="2200" dirty="0" smtClean="0">
              <a:solidFill>
                <a:schemeClr val="tx2"/>
              </a:solidFill>
              <a:latin typeface="Times New Roman" panose="02020603050405020304" pitchFamily="18" charset="0"/>
              <a:cs typeface="Times New Roman" panose="02020603050405020304" pitchFamily="18" charset="0"/>
            </a:endParaRPr>
          </a:p>
          <a:p>
            <a:pPr fontAlgn="base"/>
            <a:r>
              <a:rPr lang="en-US" sz="2200" dirty="0" smtClean="0">
                <a:solidFill>
                  <a:schemeClr val="tx2"/>
                </a:solidFill>
                <a:latin typeface="Times New Roman" panose="02020603050405020304" pitchFamily="18" charset="0"/>
                <a:cs typeface="Times New Roman" panose="02020603050405020304" pitchFamily="18" charset="0"/>
              </a:rPr>
              <a:t>An </a:t>
            </a:r>
            <a:r>
              <a:rPr lang="en-US" sz="2200" dirty="0">
                <a:solidFill>
                  <a:schemeClr val="tx2"/>
                </a:solidFill>
                <a:latin typeface="Times New Roman" panose="02020603050405020304" pitchFamily="18" charset="0"/>
                <a:cs typeface="Times New Roman" panose="02020603050405020304" pitchFamily="18" charset="0"/>
              </a:rPr>
              <a:t>example who buys water or cold drink identifies their need as </a:t>
            </a:r>
            <a:r>
              <a:rPr lang="en-US" sz="2200" dirty="0" smtClean="0">
                <a:solidFill>
                  <a:schemeClr val="tx2"/>
                </a:solidFill>
                <a:latin typeface="Times New Roman" panose="02020603050405020304" pitchFamily="18" charset="0"/>
                <a:cs typeface="Times New Roman" panose="02020603050405020304" pitchFamily="18" charset="0"/>
              </a:rPr>
              <a:t>thirst.</a:t>
            </a:r>
          </a:p>
          <a:p>
            <a:pPr fontAlgn="base"/>
            <a:r>
              <a:rPr lang="en-US" sz="2200" dirty="0" smtClean="0">
                <a:solidFill>
                  <a:schemeClr val="tx2"/>
                </a:solidFill>
                <a:latin typeface="Times New Roman" panose="02020603050405020304" pitchFamily="18" charset="0"/>
                <a:cs typeface="Times New Roman" panose="02020603050405020304" pitchFamily="18" charset="0"/>
              </a:rPr>
              <a:t>Searching </a:t>
            </a:r>
            <a:r>
              <a:rPr lang="en-US" sz="2200" dirty="0">
                <a:solidFill>
                  <a:schemeClr val="tx2"/>
                </a:solidFill>
                <a:latin typeface="Times New Roman" panose="02020603050405020304" pitchFamily="18" charset="0"/>
                <a:cs typeface="Times New Roman" panose="02020603050405020304" pitchFamily="18" charset="0"/>
              </a:rPr>
              <a:t>for information and evaluating alternatives is missing. </a:t>
            </a:r>
            <a:endParaRPr lang="en-US" sz="2200" dirty="0" smtClean="0">
              <a:solidFill>
                <a:schemeClr val="tx2"/>
              </a:solidFill>
              <a:latin typeface="Times New Roman" panose="02020603050405020304" pitchFamily="18" charset="0"/>
              <a:cs typeface="Times New Roman" panose="02020603050405020304" pitchFamily="18" charset="0"/>
            </a:endParaRPr>
          </a:p>
          <a:p>
            <a:pPr fontAlgn="base"/>
            <a:r>
              <a:rPr lang="en-US" sz="2200" dirty="0" smtClean="0">
                <a:solidFill>
                  <a:schemeClr val="tx2"/>
                </a:solidFill>
                <a:latin typeface="Times New Roman" panose="02020603050405020304" pitchFamily="18" charset="0"/>
                <a:cs typeface="Times New Roman" panose="02020603050405020304" pitchFamily="18" charset="0"/>
              </a:rPr>
              <a:t>These </a:t>
            </a:r>
            <a:r>
              <a:rPr lang="en-US" sz="2200" dirty="0">
                <a:solidFill>
                  <a:schemeClr val="tx2"/>
                </a:solidFill>
                <a:latin typeface="Times New Roman" panose="02020603050405020304" pitchFamily="18" charset="0"/>
                <a:cs typeface="Times New Roman" panose="02020603050405020304" pitchFamily="18" charset="0"/>
              </a:rPr>
              <a:t>consumer decision making steps are considered to be important when an expensive brand is under buying consideration such as cars, laptops, mobile phones, etc</a:t>
            </a:r>
            <a:r>
              <a:rPr lang="en-US" sz="2200" dirty="0" smtClean="0">
                <a:solidFill>
                  <a:schemeClr val="tx2"/>
                </a:solidFill>
                <a:latin typeface="Times New Roman" panose="02020603050405020304" pitchFamily="18" charset="0"/>
                <a:cs typeface="Times New Roman" panose="02020603050405020304" pitchFamily="18" charset="0"/>
              </a:rPr>
              <a:t>.</a:t>
            </a:r>
            <a:endParaRPr lang="en-US" sz="22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36020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678947"/>
            <a:ext cx="10178322" cy="1492132"/>
          </a:xfrm>
        </p:spPr>
        <p:txBody>
          <a:bodyPr/>
          <a:lstStyle/>
          <a:p>
            <a:r>
              <a:rPr lang="en-US" b="1" u="sng" dirty="0">
                <a:latin typeface="Times New Roman" panose="02020603050405020304" pitchFamily="18" charset="0"/>
                <a:cs typeface="Times New Roman" panose="02020603050405020304" pitchFamily="18" charset="0"/>
              </a:rPr>
              <a:t>Information Search</a:t>
            </a:r>
            <a:endParaRPr lang="en-US" u="sng"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77537" y="1643449"/>
            <a:ext cx="10178322" cy="3707027"/>
          </a:xfrm>
        </p:spPr>
        <p:txBody>
          <a:bodyPr>
            <a:noAutofit/>
          </a:bodyPr>
          <a:lstStyle/>
          <a:p>
            <a:pPr marL="0" indent="0" fontAlgn="base">
              <a:buNone/>
            </a:pPr>
            <a:endParaRPr lang="en-US" sz="2200" b="1" dirty="0">
              <a:solidFill>
                <a:schemeClr val="tx2"/>
              </a:solidFill>
              <a:latin typeface="Times New Roman" panose="02020603050405020304" pitchFamily="18" charset="0"/>
              <a:cs typeface="Times New Roman" panose="02020603050405020304" pitchFamily="18" charset="0"/>
            </a:endParaRPr>
          </a:p>
          <a:p>
            <a:pPr fontAlgn="base"/>
            <a:r>
              <a:rPr lang="en-US" sz="2200" dirty="0">
                <a:solidFill>
                  <a:schemeClr val="tx2"/>
                </a:solidFill>
                <a:latin typeface="Times New Roman" panose="02020603050405020304" pitchFamily="18" charset="0"/>
                <a:cs typeface="Times New Roman" panose="02020603050405020304" pitchFamily="18" charset="0"/>
              </a:rPr>
              <a:t>The information search stage in the buyer decision process tends to change continually as consumers require obtaining more and more information about products which can satisfy their needs. </a:t>
            </a:r>
            <a:endParaRPr lang="en-US" sz="2200" dirty="0" smtClean="0">
              <a:solidFill>
                <a:schemeClr val="tx2"/>
              </a:solidFill>
              <a:latin typeface="Times New Roman" panose="02020603050405020304" pitchFamily="18" charset="0"/>
              <a:cs typeface="Times New Roman" panose="02020603050405020304" pitchFamily="18" charset="0"/>
            </a:endParaRPr>
          </a:p>
          <a:p>
            <a:pPr fontAlgn="base"/>
            <a:r>
              <a:rPr lang="en-US" sz="2200" dirty="0" smtClean="0">
                <a:solidFill>
                  <a:schemeClr val="tx2"/>
                </a:solidFill>
                <a:latin typeface="Times New Roman" panose="02020603050405020304" pitchFamily="18" charset="0"/>
                <a:cs typeface="Times New Roman" panose="02020603050405020304" pitchFamily="18" charset="0"/>
              </a:rPr>
              <a:t>Information </a:t>
            </a:r>
            <a:r>
              <a:rPr lang="en-US" sz="2200" dirty="0">
                <a:solidFill>
                  <a:schemeClr val="tx2"/>
                </a:solidFill>
                <a:latin typeface="Times New Roman" panose="02020603050405020304" pitchFamily="18" charset="0"/>
                <a:cs typeface="Times New Roman" panose="02020603050405020304" pitchFamily="18" charset="0"/>
              </a:rPr>
              <a:t>can also be obtained through recommendations from people having previous experiences with products. </a:t>
            </a:r>
            <a:endParaRPr lang="en-US" sz="2200" dirty="0" smtClean="0">
              <a:solidFill>
                <a:schemeClr val="tx2"/>
              </a:solidFill>
              <a:latin typeface="Times New Roman" panose="02020603050405020304" pitchFamily="18" charset="0"/>
              <a:cs typeface="Times New Roman" panose="02020603050405020304" pitchFamily="18" charset="0"/>
            </a:endParaRPr>
          </a:p>
          <a:p>
            <a:pPr fontAlgn="base"/>
            <a:r>
              <a:rPr lang="en-US" sz="2200" dirty="0" smtClean="0">
                <a:solidFill>
                  <a:schemeClr val="tx2"/>
                </a:solidFill>
                <a:latin typeface="Times New Roman" panose="02020603050405020304" pitchFamily="18" charset="0"/>
                <a:cs typeface="Times New Roman" panose="02020603050405020304" pitchFamily="18" charset="0"/>
              </a:rPr>
              <a:t>At </a:t>
            </a:r>
            <a:r>
              <a:rPr lang="en-US" sz="2200" dirty="0">
                <a:solidFill>
                  <a:schemeClr val="tx2"/>
                </a:solidFill>
                <a:latin typeface="Times New Roman" panose="02020603050405020304" pitchFamily="18" charset="0"/>
                <a:cs typeface="Times New Roman" panose="02020603050405020304" pitchFamily="18" charset="0"/>
              </a:rPr>
              <a:t>this level, consumers tend to consider risk management and prepare a list of the features of a particular brand. This is done so because most people do not want to regret their buying decision. </a:t>
            </a:r>
          </a:p>
        </p:txBody>
      </p:sp>
    </p:spTree>
    <p:extLst>
      <p:ext uri="{BB962C8B-B14F-4D97-AF65-F5344CB8AC3E}">
        <p14:creationId xmlns:p14="http://schemas.microsoft.com/office/powerpoint/2010/main" val="33867800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1189894" y="1569309"/>
            <a:ext cx="10178322" cy="4001366"/>
          </a:xfrm>
        </p:spPr>
        <p:txBody>
          <a:bodyPr>
            <a:noAutofit/>
          </a:bodyPr>
          <a:lstStyle/>
          <a:p>
            <a:r>
              <a:rPr lang="en-US" sz="2400" dirty="0">
                <a:solidFill>
                  <a:schemeClr val="tx2"/>
                </a:solidFill>
                <a:latin typeface="Times New Roman" panose="02020603050405020304" pitchFamily="18" charset="0"/>
                <a:cs typeface="Times New Roman" panose="02020603050405020304" pitchFamily="18" charset="0"/>
              </a:rPr>
              <a:t>Information for products and services can be obtained through several sources like:</a:t>
            </a:r>
          </a:p>
          <a:p>
            <a:pPr fontAlgn="base"/>
            <a:r>
              <a:rPr lang="en-US" sz="2400" b="1" dirty="0">
                <a:solidFill>
                  <a:schemeClr val="tx2"/>
                </a:solidFill>
                <a:latin typeface="Times New Roman" panose="02020603050405020304" pitchFamily="18" charset="0"/>
                <a:cs typeface="Times New Roman" panose="02020603050405020304" pitchFamily="18" charset="0"/>
              </a:rPr>
              <a:t>Commercial sources:</a:t>
            </a:r>
            <a:r>
              <a:rPr lang="en-US" sz="2400" dirty="0">
                <a:solidFill>
                  <a:schemeClr val="tx2"/>
                </a:solidFill>
                <a:latin typeface="Times New Roman" panose="02020603050405020304" pitchFamily="18" charset="0"/>
                <a:cs typeface="Times New Roman" panose="02020603050405020304" pitchFamily="18" charset="0"/>
              </a:rPr>
              <a:t> advertisements, promotional campaigns, sales people or packaging of a particular product.</a:t>
            </a:r>
          </a:p>
          <a:p>
            <a:pPr fontAlgn="base"/>
            <a:r>
              <a:rPr lang="en-US" sz="2400" b="1" dirty="0">
                <a:solidFill>
                  <a:schemeClr val="tx2"/>
                </a:solidFill>
                <a:latin typeface="Times New Roman" panose="02020603050405020304" pitchFamily="18" charset="0"/>
                <a:cs typeface="Times New Roman" panose="02020603050405020304" pitchFamily="18" charset="0"/>
              </a:rPr>
              <a:t>Personal sources:</a:t>
            </a:r>
            <a:r>
              <a:rPr lang="en-US" sz="2400" dirty="0">
                <a:solidFill>
                  <a:schemeClr val="tx2"/>
                </a:solidFill>
                <a:latin typeface="Times New Roman" panose="02020603050405020304" pitchFamily="18" charset="0"/>
                <a:cs typeface="Times New Roman" panose="02020603050405020304" pitchFamily="18" charset="0"/>
              </a:rPr>
              <a:t> The needs are discussed with family and friends who provided product recommendations.</a:t>
            </a:r>
          </a:p>
          <a:p>
            <a:pPr fontAlgn="base"/>
            <a:r>
              <a:rPr lang="en-US" sz="2400" b="1" dirty="0">
                <a:solidFill>
                  <a:schemeClr val="tx2"/>
                </a:solidFill>
                <a:latin typeface="Times New Roman" panose="02020603050405020304" pitchFamily="18" charset="0"/>
                <a:cs typeface="Times New Roman" panose="02020603050405020304" pitchFamily="18" charset="0"/>
              </a:rPr>
              <a:t>Public sources: </a:t>
            </a:r>
            <a:r>
              <a:rPr lang="en-US" sz="2400" dirty="0">
                <a:solidFill>
                  <a:schemeClr val="tx2"/>
                </a:solidFill>
                <a:latin typeface="Times New Roman" panose="02020603050405020304" pitchFamily="18" charset="0"/>
                <a:cs typeface="Times New Roman" panose="02020603050405020304" pitchFamily="18" charset="0"/>
              </a:rPr>
              <a:t>Radio, newspaper and magazines.</a:t>
            </a:r>
          </a:p>
          <a:p>
            <a:pPr fontAlgn="base"/>
            <a:r>
              <a:rPr lang="en-US" sz="2400" b="1" dirty="0">
                <a:solidFill>
                  <a:schemeClr val="tx2"/>
                </a:solidFill>
                <a:latin typeface="Times New Roman" panose="02020603050405020304" pitchFamily="18" charset="0"/>
                <a:cs typeface="Times New Roman" panose="02020603050405020304" pitchFamily="18" charset="0"/>
              </a:rPr>
              <a:t>Experiential sources:</a:t>
            </a:r>
            <a:r>
              <a:rPr lang="en-US" sz="2400" dirty="0">
                <a:solidFill>
                  <a:schemeClr val="tx2"/>
                </a:solidFill>
                <a:latin typeface="Times New Roman" panose="02020603050405020304" pitchFamily="18" charset="0"/>
                <a:cs typeface="Times New Roman" panose="02020603050405020304" pitchFamily="18" charset="0"/>
              </a:rPr>
              <a:t> The own experience of a customer of using a particular brand.</a:t>
            </a:r>
          </a:p>
          <a:p>
            <a:endParaRPr lang="en-US" sz="24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40940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8541" y="703660"/>
            <a:ext cx="10453816" cy="1492132"/>
          </a:xfrm>
        </p:spPr>
        <p:txBody>
          <a:bodyPr>
            <a:normAutofit/>
          </a:bodyPr>
          <a:lstStyle/>
          <a:p>
            <a:r>
              <a:rPr lang="en-US" sz="4600" b="1" u="sng" dirty="0">
                <a:latin typeface="Times New Roman" panose="02020603050405020304" pitchFamily="18" charset="0"/>
                <a:cs typeface="Times New Roman" panose="02020603050405020304" pitchFamily="18" charset="0"/>
              </a:rPr>
              <a:t>Evaluation of </a:t>
            </a:r>
            <a:r>
              <a:rPr lang="en-US" sz="4600" b="1" u="sng" dirty="0" smtClean="0">
                <a:latin typeface="Times New Roman" panose="02020603050405020304" pitchFamily="18" charset="0"/>
                <a:cs typeface="Times New Roman" panose="02020603050405020304" pitchFamily="18" charset="0"/>
              </a:rPr>
              <a:t>Alternatives</a:t>
            </a:r>
            <a:endParaRPr lang="en-US" sz="4600" u="sng"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239321" y="1989438"/>
            <a:ext cx="10178322" cy="3593591"/>
          </a:xfrm>
        </p:spPr>
        <p:txBody>
          <a:bodyPr>
            <a:normAutofit/>
          </a:bodyPr>
          <a:lstStyle/>
          <a:p>
            <a:pPr fontAlgn="base"/>
            <a:r>
              <a:rPr lang="en-US" sz="2100" dirty="0" smtClean="0">
                <a:solidFill>
                  <a:schemeClr val="tx2"/>
                </a:solidFill>
                <a:latin typeface="Times New Roman" panose="02020603050405020304" pitchFamily="18" charset="0"/>
                <a:cs typeface="Times New Roman" panose="02020603050405020304" pitchFamily="18" charset="0"/>
              </a:rPr>
              <a:t>This </a:t>
            </a:r>
            <a:r>
              <a:rPr lang="en-US" sz="2100" dirty="0">
                <a:solidFill>
                  <a:schemeClr val="tx2"/>
                </a:solidFill>
                <a:latin typeface="Times New Roman" panose="02020603050405020304" pitchFamily="18" charset="0"/>
                <a:cs typeface="Times New Roman" panose="02020603050405020304" pitchFamily="18" charset="0"/>
              </a:rPr>
              <a:t>step involves evaluating different alternatives that are available in the market along with the product lifecycle. </a:t>
            </a:r>
            <a:endParaRPr lang="en-US" sz="2100" dirty="0" smtClean="0">
              <a:solidFill>
                <a:schemeClr val="tx2"/>
              </a:solidFill>
              <a:latin typeface="Times New Roman" panose="02020603050405020304" pitchFamily="18" charset="0"/>
              <a:cs typeface="Times New Roman" panose="02020603050405020304" pitchFamily="18" charset="0"/>
            </a:endParaRPr>
          </a:p>
          <a:p>
            <a:pPr fontAlgn="base"/>
            <a:r>
              <a:rPr lang="en-US" sz="2100" dirty="0" smtClean="0">
                <a:solidFill>
                  <a:schemeClr val="tx2"/>
                </a:solidFill>
                <a:latin typeface="Times New Roman" panose="02020603050405020304" pitchFamily="18" charset="0"/>
                <a:cs typeface="Times New Roman" panose="02020603050405020304" pitchFamily="18" charset="0"/>
              </a:rPr>
              <a:t>Once </a:t>
            </a:r>
            <a:r>
              <a:rPr lang="en-US" sz="2100" dirty="0">
                <a:solidFill>
                  <a:schemeClr val="tx2"/>
                </a:solidFill>
                <a:latin typeface="Times New Roman" panose="02020603050405020304" pitchFamily="18" charset="0"/>
                <a:cs typeface="Times New Roman" panose="02020603050405020304" pitchFamily="18" charset="0"/>
              </a:rPr>
              <a:t>it has been determined by the customer what can satisfy their need, they will start seeking out the best option available. </a:t>
            </a:r>
            <a:endParaRPr lang="en-US" sz="2100" dirty="0" smtClean="0">
              <a:solidFill>
                <a:schemeClr val="tx2"/>
              </a:solidFill>
              <a:latin typeface="Times New Roman" panose="02020603050405020304" pitchFamily="18" charset="0"/>
              <a:cs typeface="Times New Roman" panose="02020603050405020304" pitchFamily="18" charset="0"/>
            </a:endParaRPr>
          </a:p>
          <a:p>
            <a:pPr fontAlgn="base"/>
            <a:r>
              <a:rPr lang="en-US" sz="2100" dirty="0" smtClean="0">
                <a:solidFill>
                  <a:schemeClr val="tx2"/>
                </a:solidFill>
                <a:latin typeface="Times New Roman" panose="02020603050405020304" pitchFamily="18" charset="0"/>
                <a:cs typeface="Times New Roman" panose="02020603050405020304" pitchFamily="18" charset="0"/>
              </a:rPr>
              <a:t>This </a:t>
            </a:r>
            <a:r>
              <a:rPr lang="en-US" sz="2100" dirty="0">
                <a:solidFill>
                  <a:schemeClr val="tx2"/>
                </a:solidFill>
                <a:latin typeface="Times New Roman" panose="02020603050405020304" pitchFamily="18" charset="0"/>
                <a:cs typeface="Times New Roman" panose="02020603050405020304" pitchFamily="18" charset="0"/>
              </a:rPr>
              <a:t>evaluation can be based upon different factors like quality, price or any other factor which are important for customers. </a:t>
            </a:r>
            <a:endParaRPr lang="en-US" sz="2100" dirty="0" smtClean="0">
              <a:solidFill>
                <a:schemeClr val="tx2"/>
              </a:solidFill>
              <a:latin typeface="Times New Roman" panose="02020603050405020304" pitchFamily="18" charset="0"/>
              <a:cs typeface="Times New Roman" panose="02020603050405020304" pitchFamily="18" charset="0"/>
            </a:endParaRPr>
          </a:p>
          <a:p>
            <a:pPr fontAlgn="base"/>
            <a:r>
              <a:rPr lang="en-US" sz="2100" dirty="0" smtClean="0">
                <a:solidFill>
                  <a:schemeClr val="tx2"/>
                </a:solidFill>
                <a:latin typeface="Times New Roman" panose="02020603050405020304" pitchFamily="18" charset="0"/>
                <a:cs typeface="Times New Roman" panose="02020603050405020304" pitchFamily="18" charset="0"/>
              </a:rPr>
              <a:t>They </a:t>
            </a:r>
            <a:r>
              <a:rPr lang="en-US" sz="2100" dirty="0">
                <a:solidFill>
                  <a:schemeClr val="tx2"/>
                </a:solidFill>
                <a:latin typeface="Times New Roman" panose="02020603050405020304" pitchFamily="18" charset="0"/>
                <a:cs typeface="Times New Roman" panose="02020603050405020304" pitchFamily="18" charset="0"/>
              </a:rPr>
              <a:t>may compare prices or read reviews and then select a product which satisfies their parameters the most.</a:t>
            </a:r>
          </a:p>
          <a:p>
            <a:endParaRPr lang="en-US" sz="21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672994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777801"/>
            <a:ext cx="10178322" cy="1492132"/>
          </a:xfrm>
        </p:spPr>
        <p:txBody>
          <a:bodyPr/>
          <a:lstStyle/>
          <a:p>
            <a:r>
              <a:rPr lang="en-US" b="1" u="sng" dirty="0">
                <a:latin typeface="Times New Roman" panose="02020603050405020304" pitchFamily="18" charset="0"/>
                <a:cs typeface="Times New Roman" panose="02020603050405020304" pitchFamily="18" charset="0"/>
              </a:rPr>
              <a:t>Purchase Decision</a:t>
            </a:r>
            <a:endParaRPr lang="en-US" u="sng"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fontAlgn="base"/>
            <a:r>
              <a:rPr lang="en-US" sz="2400" dirty="0" smtClean="0">
                <a:solidFill>
                  <a:schemeClr val="tx2"/>
                </a:solidFill>
                <a:latin typeface="Times New Roman" panose="02020603050405020304" pitchFamily="18" charset="0"/>
                <a:cs typeface="Times New Roman" panose="02020603050405020304" pitchFamily="18" charset="0"/>
              </a:rPr>
              <a:t>When </a:t>
            </a:r>
            <a:r>
              <a:rPr lang="en-US" sz="2400" dirty="0">
                <a:solidFill>
                  <a:schemeClr val="tx2"/>
                </a:solidFill>
                <a:latin typeface="Times New Roman" panose="02020603050405020304" pitchFamily="18" charset="0"/>
                <a:cs typeface="Times New Roman" panose="02020603050405020304" pitchFamily="18" charset="0"/>
              </a:rPr>
              <a:t>all the above stages have been passed, the customer has now finally decided to make a purchasing decision. </a:t>
            </a:r>
            <a:endParaRPr lang="en-US" sz="2400" dirty="0" smtClean="0">
              <a:solidFill>
                <a:schemeClr val="tx2"/>
              </a:solidFill>
              <a:latin typeface="Times New Roman" panose="02020603050405020304" pitchFamily="18" charset="0"/>
              <a:cs typeface="Times New Roman" panose="02020603050405020304" pitchFamily="18" charset="0"/>
            </a:endParaRPr>
          </a:p>
          <a:p>
            <a:pPr fontAlgn="base"/>
            <a:r>
              <a:rPr lang="en-US" sz="2400" dirty="0" smtClean="0">
                <a:solidFill>
                  <a:schemeClr val="tx2"/>
                </a:solidFill>
                <a:latin typeface="Times New Roman" panose="02020603050405020304" pitchFamily="18" charset="0"/>
                <a:cs typeface="Times New Roman" panose="02020603050405020304" pitchFamily="18" charset="0"/>
              </a:rPr>
              <a:t>At </a:t>
            </a:r>
            <a:r>
              <a:rPr lang="en-US" sz="2400" dirty="0">
                <a:solidFill>
                  <a:schemeClr val="tx2"/>
                </a:solidFill>
                <a:latin typeface="Times New Roman" panose="02020603050405020304" pitchFamily="18" charset="0"/>
                <a:cs typeface="Times New Roman" panose="02020603050405020304" pitchFamily="18" charset="0"/>
              </a:rPr>
              <a:t>this stage, the consumer has evaluated all facts and has arrived at a logical conclusion which is either based upon the influence from marketing campaigns or upon emotional connections or personal experiences or a combination of both.</a:t>
            </a:r>
          </a:p>
          <a:p>
            <a:endParaRPr lang="en-US" sz="24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33290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580093"/>
            <a:ext cx="10178322" cy="1492132"/>
          </a:xfrm>
        </p:spPr>
        <p:txBody>
          <a:bodyPr>
            <a:normAutofit/>
          </a:bodyPr>
          <a:lstStyle/>
          <a:p>
            <a:r>
              <a:rPr lang="en-US" sz="4800" b="1" u="sng" dirty="0">
                <a:latin typeface="Times New Roman" panose="02020603050405020304" pitchFamily="18" charset="0"/>
                <a:cs typeface="Times New Roman" panose="02020603050405020304" pitchFamily="18" charset="0"/>
              </a:rPr>
              <a:t>Post Purchase </a:t>
            </a:r>
            <a:r>
              <a:rPr lang="en-US" sz="4800" b="1" u="sng" dirty="0" smtClean="0">
                <a:latin typeface="Times New Roman" panose="02020603050405020304" pitchFamily="18" charset="0"/>
                <a:cs typeface="Times New Roman" panose="02020603050405020304" pitchFamily="18" charset="0"/>
              </a:rPr>
              <a:t>Behavior</a:t>
            </a:r>
            <a:endParaRPr lang="en-US" sz="4800" u="sng"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251678" y="1841158"/>
            <a:ext cx="10178322" cy="3593591"/>
          </a:xfrm>
        </p:spPr>
        <p:txBody>
          <a:bodyPr>
            <a:normAutofit/>
          </a:bodyPr>
          <a:lstStyle/>
          <a:p>
            <a:pPr fontAlgn="base"/>
            <a:r>
              <a:rPr lang="en-US" sz="2400" dirty="0" smtClean="0">
                <a:solidFill>
                  <a:schemeClr val="tx2"/>
                </a:solidFill>
                <a:latin typeface="Times New Roman" panose="02020603050405020304" pitchFamily="18" charset="0"/>
                <a:cs typeface="Times New Roman" panose="02020603050405020304" pitchFamily="18" charset="0"/>
              </a:rPr>
              <a:t>The </a:t>
            </a:r>
            <a:r>
              <a:rPr lang="en-US" sz="2400" dirty="0">
                <a:solidFill>
                  <a:schemeClr val="tx2"/>
                </a:solidFill>
                <a:latin typeface="Times New Roman" panose="02020603050405020304" pitchFamily="18" charset="0"/>
                <a:cs typeface="Times New Roman" panose="02020603050405020304" pitchFamily="18" charset="0"/>
              </a:rPr>
              <a:t>purchase of the product is followed by post-purchase evaluation which refers to analyzing as to whether the product was useful for the consumer or not. </a:t>
            </a:r>
            <a:endParaRPr lang="en-US" sz="2400" dirty="0" smtClean="0">
              <a:solidFill>
                <a:schemeClr val="tx2"/>
              </a:solidFill>
              <a:latin typeface="Times New Roman" panose="02020603050405020304" pitchFamily="18" charset="0"/>
              <a:cs typeface="Times New Roman" panose="02020603050405020304" pitchFamily="18" charset="0"/>
            </a:endParaRPr>
          </a:p>
          <a:p>
            <a:pPr fontAlgn="base"/>
            <a:r>
              <a:rPr lang="en-US" sz="2400" dirty="0" smtClean="0">
                <a:solidFill>
                  <a:schemeClr val="tx2"/>
                </a:solidFill>
                <a:latin typeface="Times New Roman" panose="02020603050405020304" pitchFamily="18" charset="0"/>
                <a:cs typeface="Times New Roman" panose="02020603050405020304" pitchFamily="18" charset="0"/>
              </a:rPr>
              <a:t>If </a:t>
            </a:r>
            <a:r>
              <a:rPr lang="en-US" sz="2400" dirty="0">
                <a:solidFill>
                  <a:schemeClr val="tx2"/>
                </a:solidFill>
                <a:latin typeface="Times New Roman" panose="02020603050405020304" pitchFamily="18" charset="0"/>
                <a:cs typeface="Times New Roman" panose="02020603050405020304" pitchFamily="18" charset="0"/>
              </a:rPr>
              <a:t>the product has matched the expectations of the customer, they will serve as a brand ambassador who can influence other potential consumers which will increase the customer base of that particular brand. </a:t>
            </a:r>
            <a:endParaRPr lang="en-US" sz="2400" dirty="0" smtClean="0">
              <a:solidFill>
                <a:schemeClr val="tx2"/>
              </a:solidFill>
              <a:latin typeface="Times New Roman" panose="02020603050405020304" pitchFamily="18" charset="0"/>
              <a:cs typeface="Times New Roman" panose="02020603050405020304" pitchFamily="18" charset="0"/>
            </a:endParaRPr>
          </a:p>
          <a:p>
            <a:pPr fontAlgn="base"/>
            <a:r>
              <a:rPr lang="en-US" sz="2400" dirty="0" smtClean="0">
                <a:solidFill>
                  <a:schemeClr val="tx2"/>
                </a:solidFill>
                <a:latin typeface="Times New Roman" panose="02020603050405020304" pitchFamily="18" charset="0"/>
                <a:cs typeface="Times New Roman" panose="02020603050405020304" pitchFamily="18" charset="0"/>
              </a:rPr>
              <a:t>The </a:t>
            </a:r>
            <a:r>
              <a:rPr lang="en-US" sz="2400" dirty="0">
                <a:solidFill>
                  <a:schemeClr val="tx2"/>
                </a:solidFill>
                <a:latin typeface="Times New Roman" panose="02020603050405020304" pitchFamily="18" charset="0"/>
                <a:cs typeface="Times New Roman" panose="02020603050405020304" pitchFamily="18" charset="0"/>
              </a:rPr>
              <a:t>same is true for negative experiences; however, it can halt the journey of potential customers towards the product.</a:t>
            </a:r>
          </a:p>
          <a:p>
            <a:endParaRPr lang="en-US" sz="24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738444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89438" y="605481"/>
            <a:ext cx="8266669" cy="5274619"/>
          </a:xfrm>
        </p:spPr>
      </p:pic>
    </p:spTree>
    <p:extLst>
      <p:ext uri="{BB962C8B-B14F-4D97-AF65-F5344CB8AC3E}">
        <p14:creationId xmlns:p14="http://schemas.microsoft.com/office/powerpoint/2010/main" val="9668394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8E151AA-058B-4154-A2E6-47F1E2E9D6C7}"/>
              </a:ext>
            </a:extLst>
          </p:cNvPr>
          <p:cNvSpPr>
            <a:spLocks noGrp="1"/>
          </p:cNvSpPr>
          <p:nvPr>
            <p:ph type="title"/>
          </p:nvPr>
        </p:nvSpPr>
        <p:spPr>
          <a:xfrm>
            <a:off x="1251678" y="716018"/>
            <a:ext cx="10178322" cy="1492132"/>
          </a:xfrm>
        </p:spPr>
        <p:txBody>
          <a:bodyPr>
            <a:normAutofit/>
          </a:bodyPr>
          <a:lstStyle/>
          <a:p>
            <a:r>
              <a:rPr lang="en-US" sz="4800" b="1" u="sng" dirty="0">
                <a:latin typeface="Times New Roman" panose="02020603050405020304" pitchFamily="18" charset="0"/>
                <a:cs typeface="Times New Roman" panose="02020603050405020304" pitchFamily="18" charset="0"/>
              </a:rPr>
              <a:t>Market segmentation</a:t>
            </a:r>
          </a:p>
        </p:txBody>
      </p:sp>
      <p:sp>
        <p:nvSpPr>
          <p:cNvPr id="3" name="Content Placeholder 2">
            <a:extLst>
              <a:ext uri="{FF2B5EF4-FFF2-40B4-BE49-F238E27FC236}">
                <a16:creationId xmlns="" xmlns:a16="http://schemas.microsoft.com/office/drawing/2014/main" id="{95A67E68-E2E9-432B-8B31-A111C118E7F2}"/>
              </a:ext>
            </a:extLst>
          </p:cNvPr>
          <p:cNvSpPr>
            <a:spLocks noGrp="1"/>
          </p:cNvSpPr>
          <p:nvPr>
            <p:ph idx="1"/>
          </p:nvPr>
        </p:nvSpPr>
        <p:spPr>
          <a:xfrm>
            <a:off x="1239321" y="2150077"/>
            <a:ext cx="10178322" cy="3593591"/>
          </a:xfrm>
        </p:spPr>
        <p:txBody>
          <a:bodyPr>
            <a:normAutofit/>
          </a:bodyPr>
          <a:lstStyle/>
          <a:p>
            <a:r>
              <a:rPr lang="en-US" sz="2400" dirty="0">
                <a:solidFill>
                  <a:schemeClr val="tx2"/>
                </a:solidFill>
                <a:latin typeface="Times New Roman" panose="02020603050405020304" pitchFamily="18" charset="0"/>
                <a:cs typeface="Times New Roman" panose="02020603050405020304" pitchFamily="18" charset="0"/>
              </a:rPr>
              <a:t>Market Segmentation is a process of dividing the market of potential customers into different groups and segments on the basis of certain characteristics. </a:t>
            </a:r>
            <a:endParaRPr lang="en-US" sz="2400" dirty="0" smtClean="0">
              <a:solidFill>
                <a:schemeClr val="tx2"/>
              </a:solidFill>
              <a:latin typeface="Times New Roman" panose="02020603050405020304" pitchFamily="18" charset="0"/>
              <a:cs typeface="Times New Roman" panose="02020603050405020304" pitchFamily="18" charset="0"/>
            </a:endParaRPr>
          </a:p>
          <a:p>
            <a:r>
              <a:rPr lang="en-US" sz="2400" dirty="0" smtClean="0">
                <a:solidFill>
                  <a:schemeClr val="tx2"/>
                </a:solidFill>
                <a:latin typeface="Times New Roman" panose="02020603050405020304" pitchFamily="18" charset="0"/>
                <a:cs typeface="Times New Roman" panose="02020603050405020304" pitchFamily="18" charset="0"/>
              </a:rPr>
              <a:t>The </a:t>
            </a:r>
            <a:r>
              <a:rPr lang="en-US" sz="2400" dirty="0">
                <a:solidFill>
                  <a:schemeClr val="tx2"/>
                </a:solidFill>
                <a:latin typeface="Times New Roman" panose="02020603050405020304" pitchFamily="18" charset="0"/>
                <a:cs typeface="Times New Roman" panose="02020603050405020304" pitchFamily="18" charset="0"/>
              </a:rPr>
              <a:t>member of these groups share similar characteristics and usually have one or more than one aspect common among them</a:t>
            </a:r>
            <a:r>
              <a:rPr lang="en-US" sz="2400" dirty="0" smtClean="0">
                <a:solidFill>
                  <a:schemeClr val="tx2"/>
                </a:solidFill>
                <a:latin typeface="Times New Roman" panose="02020603050405020304" pitchFamily="18" charset="0"/>
                <a:cs typeface="Times New Roman" panose="02020603050405020304" pitchFamily="18" charset="0"/>
              </a:rPr>
              <a:t>.</a:t>
            </a:r>
            <a:endParaRPr lang="en-US" sz="2400" dirty="0">
              <a:solidFill>
                <a:schemeClr val="tx2"/>
              </a:solidFill>
              <a:latin typeface="Times New Roman" panose="02020603050405020304" pitchFamily="18" charset="0"/>
              <a:cs typeface="Times New Roman" panose="02020603050405020304" pitchFamily="18" charset="0"/>
            </a:endParaRPr>
          </a:p>
          <a:p>
            <a:r>
              <a:rPr lang="en-US" sz="2400" dirty="0">
                <a:solidFill>
                  <a:schemeClr val="tx2"/>
                </a:solidFill>
                <a:latin typeface="Times New Roman" panose="02020603050405020304" pitchFamily="18" charset="0"/>
                <a:cs typeface="Times New Roman" panose="02020603050405020304" pitchFamily="18" charset="0"/>
              </a:rPr>
              <a:t>There are many reasons as to why market segmentation is done. </a:t>
            </a:r>
            <a:endParaRPr lang="en-US" sz="2400" dirty="0" smtClean="0">
              <a:solidFill>
                <a:schemeClr val="tx2"/>
              </a:solidFill>
              <a:latin typeface="Times New Roman" panose="02020603050405020304" pitchFamily="18" charset="0"/>
              <a:cs typeface="Times New Roman" panose="02020603050405020304" pitchFamily="18" charset="0"/>
            </a:endParaRPr>
          </a:p>
          <a:p>
            <a:r>
              <a:rPr lang="en-US" sz="2400" dirty="0" smtClean="0">
                <a:solidFill>
                  <a:schemeClr val="tx2"/>
                </a:solidFill>
                <a:latin typeface="Times New Roman" panose="02020603050405020304" pitchFamily="18" charset="0"/>
                <a:cs typeface="Times New Roman" panose="02020603050405020304" pitchFamily="18" charset="0"/>
              </a:rPr>
              <a:t>One </a:t>
            </a:r>
            <a:r>
              <a:rPr lang="en-US" sz="2400" dirty="0">
                <a:solidFill>
                  <a:schemeClr val="tx2"/>
                </a:solidFill>
                <a:latin typeface="Times New Roman" panose="02020603050405020304" pitchFamily="18" charset="0"/>
                <a:cs typeface="Times New Roman" panose="02020603050405020304" pitchFamily="18" charset="0"/>
              </a:rPr>
              <a:t>of the major reasons marketers segment market is because they can create a custom marketing mix for each segment and cater them accordingly</a:t>
            </a:r>
            <a:r>
              <a:rPr lang="en-US" sz="2400" dirty="0" smtClean="0">
                <a:solidFill>
                  <a:schemeClr val="tx2"/>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42708895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1251678" y="1952369"/>
            <a:ext cx="10178322" cy="3593591"/>
          </a:xfrm>
        </p:spPr>
        <p:txBody>
          <a:bodyPr>
            <a:normAutofit/>
          </a:bodyPr>
          <a:lstStyle/>
          <a:p>
            <a:r>
              <a:rPr lang="en-US" sz="2400" dirty="0">
                <a:solidFill>
                  <a:schemeClr val="tx2"/>
                </a:solidFill>
                <a:latin typeface="Times New Roman" panose="02020603050405020304" pitchFamily="18" charset="0"/>
                <a:cs typeface="Times New Roman" panose="02020603050405020304" pitchFamily="18" charset="0"/>
              </a:rPr>
              <a:t>Building loyalty to a brand is a very smart marketing strategy, so sometimes companies define market segments by identifying their most faithful customers or </a:t>
            </a:r>
            <a:r>
              <a:rPr lang="en-US" sz="2400" b="1" dirty="0">
                <a:solidFill>
                  <a:schemeClr val="tx2"/>
                </a:solidFill>
                <a:latin typeface="Times New Roman" panose="02020603050405020304" pitchFamily="18" charset="0"/>
                <a:cs typeface="Times New Roman" panose="02020603050405020304" pitchFamily="18" charset="0"/>
              </a:rPr>
              <a:t>heavy users</a:t>
            </a:r>
            <a:r>
              <a:rPr lang="en-US" sz="2400" dirty="0">
                <a:solidFill>
                  <a:schemeClr val="tx2"/>
                </a:solidFill>
                <a:latin typeface="Times New Roman" panose="02020603050405020304" pitchFamily="18" charset="0"/>
                <a:cs typeface="Times New Roman" panose="02020603050405020304" pitchFamily="18" charset="0"/>
              </a:rPr>
              <a:t>.</a:t>
            </a:r>
          </a:p>
          <a:p>
            <a:r>
              <a:rPr lang="en-US" sz="2400" dirty="0" smtClean="0">
                <a:solidFill>
                  <a:schemeClr val="tx2"/>
                </a:solidFill>
                <a:latin typeface="Times New Roman" panose="02020603050405020304" pitchFamily="18" charset="0"/>
                <a:cs typeface="Times New Roman" panose="02020603050405020304" pitchFamily="18" charset="0"/>
              </a:rPr>
              <a:t>Geographic Segmentation</a:t>
            </a:r>
          </a:p>
          <a:p>
            <a:r>
              <a:rPr lang="en-US" sz="2400" dirty="0" smtClean="0">
                <a:solidFill>
                  <a:schemeClr val="tx2"/>
                </a:solidFill>
                <a:latin typeface="Times New Roman" panose="02020603050405020304" pitchFamily="18" charset="0"/>
                <a:cs typeface="Times New Roman" panose="02020603050405020304" pitchFamily="18" charset="0"/>
              </a:rPr>
              <a:t>Demographic S</a:t>
            </a:r>
            <a:r>
              <a:rPr lang="en-US" sz="2400" dirty="0">
                <a:solidFill>
                  <a:schemeClr val="tx2"/>
                </a:solidFill>
                <a:latin typeface="Times New Roman" panose="02020603050405020304" pitchFamily="18" charset="0"/>
                <a:cs typeface="Times New Roman" panose="02020603050405020304" pitchFamily="18" charset="0"/>
              </a:rPr>
              <a:t>e</a:t>
            </a:r>
            <a:r>
              <a:rPr lang="en-US" sz="2400" dirty="0" smtClean="0">
                <a:solidFill>
                  <a:schemeClr val="tx2"/>
                </a:solidFill>
                <a:latin typeface="Times New Roman" panose="02020603050405020304" pitchFamily="18" charset="0"/>
                <a:cs typeface="Times New Roman" panose="02020603050405020304" pitchFamily="18" charset="0"/>
              </a:rPr>
              <a:t>gmentation</a:t>
            </a:r>
          </a:p>
          <a:p>
            <a:r>
              <a:rPr lang="en-US" sz="2400" dirty="0" smtClean="0">
                <a:solidFill>
                  <a:schemeClr val="tx2"/>
                </a:solidFill>
                <a:latin typeface="Times New Roman" panose="02020603050405020304" pitchFamily="18" charset="0"/>
                <a:cs typeface="Times New Roman" panose="02020603050405020304" pitchFamily="18" charset="0"/>
              </a:rPr>
              <a:t>Behavioral Segmentation</a:t>
            </a:r>
          </a:p>
          <a:p>
            <a:r>
              <a:rPr lang="en-US" sz="2400" dirty="0" smtClean="0">
                <a:solidFill>
                  <a:schemeClr val="tx2"/>
                </a:solidFill>
                <a:latin typeface="Times New Roman" panose="02020603050405020304" pitchFamily="18" charset="0"/>
                <a:cs typeface="Times New Roman" panose="02020603050405020304" pitchFamily="18" charset="0"/>
              </a:rPr>
              <a:t>Psychological Segmentation</a:t>
            </a:r>
            <a:endParaRPr lang="en-US" sz="24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623992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D89E860-3D93-49EE-86B5-8668DE1D0B1A}"/>
              </a:ext>
            </a:extLst>
          </p:cNvPr>
          <p:cNvSpPr>
            <a:spLocks noGrp="1"/>
          </p:cNvSpPr>
          <p:nvPr>
            <p:ph type="title"/>
          </p:nvPr>
        </p:nvSpPr>
        <p:spPr/>
        <p:txBody>
          <a:bodyPr/>
          <a:lstStyle/>
          <a:p>
            <a:r>
              <a:rPr lang="en-US" dirty="0"/>
              <a:t>Contents of the lecture</a:t>
            </a:r>
          </a:p>
        </p:txBody>
      </p:sp>
      <p:sp>
        <p:nvSpPr>
          <p:cNvPr id="3" name="Content Placeholder 2">
            <a:extLst>
              <a:ext uri="{FF2B5EF4-FFF2-40B4-BE49-F238E27FC236}">
                <a16:creationId xmlns="" xmlns:a16="http://schemas.microsoft.com/office/drawing/2014/main" id="{BCFC6ACA-A908-4904-99E1-FAF68FAB04B8}"/>
              </a:ext>
            </a:extLst>
          </p:cNvPr>
          <p:cNvSpPr>
            <a:spLocks noGrp="1"/>
          </p:cNvSpPr>
          <p:nvPr>
            <p:ph idx="1"/>
          </p:nvPr>
        </p:nvSpPr>
        <p:spPr/>
        <p:txBody>
          <a:bodyPr/>
          <a:lstStyle/>
          <a:p>
            <a:r>
              <a:rPr lang="en-US" dirty="0"/>
              <a:t>Concept </a:t>
            </a:r>
          </a:p>
          <a:p>
            <a:r>
              <a:rPr lang="en-US" dirty="0"/>
              <a:t>Definition</a:t>
            </a:r>
          </a:p>
          <a:p>
            <a:r>
              <a:rPr lang="en-US" dirty="0"/>
              <a:t>Practical Evolution</a:t>
            </a:r>
          </a:p>
          <a:p>
            <a:r>
              <a:rPr lang="en-US" dirty="0"/>
              <a:t>Consumer Decision Making Process</a:t>
            </a:r>
          </a:p>
        </p:txBody>
      </p:sp>
    </p:spTree>
    <p:extLst>
      <p:ext uri="{BB962C8B-B14F-4D97-AF65-F5344CB8AC3E}">
        <p14:creationId xmlns:p14="http://schemas.microsoft.com/office/powerpoint/2010/main" val="34790714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617164"/>
            <a:ext cx="10178322" cy="1492132"/>
          </a:xfrm>
        </p:spPr>
        <p:txBody>
          <a:bodyPr>
            <a:normAutofit/>
          </a:bodyPr>
          <a:lstStyle/>
          <a:p>
            <a:r>
              <a:rPr lang="en-US" sz="4400" b="1" u="sng" dirty="0">
                <a:latin typeface="Times New Roman" panose="02020603050405020304" pitchFamily="18" charset="0"/>
                <a:cs typeface="Times New Roman" panose="02020603050405020304" pitchFamily="18" charset="0"/>
              </a:rPr>
              <a:t>Geographic </a:t>
            </a:r>
            <a:r>
              <a:rPr lang="en-US" sz="4400" b="1" u="sng" dirty="0" smtClean="0">
                <a:latin typeface="Times New Roman" panose="02020603050405020304" pitchFamily="18" charset="0"/>
                <a:cs typeface="Times New Roman" panose="02020603050405020304" pitchFamily="18" charset="0"/>
              </a:rPr>
              <a:t>Segmentation</a:t>
            </a:r>
            <a:endParaRPr lang="en-US" sz="4400" u="sng" dirty="0"/>
          </a:p>
        </p:txBody>
      </p:sp>
      <p:sp>
        <p:nvSpPr>
          <p:cNvPr id="3" name="Content Placeholder 2"/>
          <p:cNvSpPr>
            <a:spLocks noGrp="1"/>
          </p:cNvSpPr>
          <p:nvPr>
            <p:ph idx="1"/>
          </p:nvPr>
        </p:nvSpPr>
        <p:spPr>
          <a:xfrm>
            <a:off x="1251678" y="1767017"/>
            <a:ext cx="10178322" cy="3593591"/>
          </a:xfrm>
        </p:spPr>
        <p:txBody>
          <a:bodyPr>
            <a:noAutofit/>
          </a:bodyPr>
          <a:lstStyle/>
          <a:p>
            <a:pPr fontAlgn="base"/>
            <a:r>
              <a:rPr lang="en-US" sz="2400" dirty="0" smtClean="0">
                <a:solidFill>
                  <a:schemeClr val="tx2"/>
                </a:solidFill>
                <a:latin typeface="Times New Roman" panose="02020603050405020304" pitchFamily="18" charset="0"/>
                <a:cs typeface="Times New Roman" panose="02020603050405020304" pitchFamily="18" charset="0"/>
              </a:rPr>
              <a:t>Geographic </a:t>
            </a:r>
            <a:r>
              <a:rPr lang="en-US" sz="2400" dirty="0">
                <a:solidFill>
                  <a:schemeClr val="tx2"/>
                </a:solidFill>
                <a:latin typeface="Times New Roman" panose="02020603050405020304" pitchFamily="18" charset="0"/>
                <a:cs typeface="Times New Roman" panose="02020603050405020304" pitchFamily="18" charset="0"/>
              </a:rPr>
              <a:t>segmentation divides the market on the basis of geography. This type of market segmentation is important for marketers as people belonging to different regions may have different requirements. </a:t>
            </a:r>
            <a:endParaRPr lang="en-US" sz="2400" dirty="0" smtClean="0">
              <a:solidFill>
                <a:schemeClr val="tx2"/>
              </a:solidFill>
              <a:latin typeface="Times New Roman" panose="02020603050405020304" pitchFamily="18" charset="0"/>
              <a:cs typeface="Times New Roman" panose="02020603050405020304" pitchFamily="18" charset="0"/>
            </a:endParaRPr>
          </a:p>
          <a:p>
            <a:pPr fontAlgn="base"/>
            <a:r>
              <a:rPr lang="en-US" sz="2400" dirty="0" smtClean="0">
                <a:solidFill>
                  <a:schemeClr val="tx2"/>
                </a:solidFill>
                <a:latin typeface="Times New Roman" panose="02020603050405020304" pitchFamily="18" charset="0"/>
                <a:cs typeface="Times New Roman" panose="02020603050405020304" pitchFamily="18" charset="0"/>
              </a:rPr>
              <a:t>For </a:t>
            </a:r>
            <a:r>
              <a:rPr lang="en-US" sz="2400" dirty="0">
                <a:solidFill>
                  <a:schemeClr val="tx2"/>
                </a:solidFill>
                <a:latin typeface="Times New Roman" panose="02020603050405020304" pitchFamily="18" charset="0"/>
                <a:cs typeface="Times New Roman" panose="02020603050405020304" pitchFamily="18" charset="0"/>
              </a:rPr>
              <a:t>example, water might be scarce in some regions which inflates the demand for bottled water but, at the same time, it might be in abundance in other regions where the demand for the same is very less.</a:t>
            </a:r>
          </a:p>
          <a:p>
            <a:pPr fontAlgn="base"/>
            <a:r>
              <a:rPr lang="en-US" sz="2400" dirty="0">
                <a:solidFill>
                  <a:schemeClr val="tx2"/>
                </a:solidFill>
                <a:latin typeface="Times New Roman" panose="02020603050405020304" pitchFamily="18" charset="0"/>
                <a:cs typeface="Times New Roman" panose="02020603050405020304" pitchFamily="18" charset="0"/>
              </a:rPr>
              <a:t>People belonging to different regions may have different reasons to use the same product as well. Geographic segmentation helps marketer draft personalized marketing campaigns for everyone</a:t>
            </a:r>
            <a:r>
              <a:rPr lang="en-US" sz="2400" dirty="0" smtClean="0">
                <a:solidFill>
                  <a:schemeClr val="tx2"/>
                </a:solidFill>
                <a:latin typeface="Times New Roman" panose="02020603050405020304" pitchFamily="18" charset="0"/>
                <a:cs typeface="Times New Roman" panose="02020603050405020304" pitchFamily="18" charset="0"/>
              </a:rPr>
              <a:t>.</a:t>
            </a:r>
            <a:endParaRPr lang="en-US" sz="24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055162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9894" y="1111434"/>
            <a:ext cx="10178322" cy="1492132"/>
          </a:xfrm>
        </p:spPr>
        <p:txBody>
          <a:bodyPr>
            <a:normAutofit/>
          </a:bodyPr>
          <a:lstStyle/>
          <a:p>
            <a:r>
              <a:rPr lang="en-US" sz="4000" b="1" u="sng" dirty="0">
                <a:latin typeface="Times New Roman" panose="02020603050405020304" pitchFamily="18" charset="0"/>
                <a:cs typeface="Times New Roman" panose="02020603050405020304" pitchFamily="18" charset="0"/>
              </a:rPr>
              <a:t>Demographic </a:t>
            </a:r>
            <a:r>
              <a:rPr lang="en-US" sz="4000" b="1" u="sng" dirty="0" smtClean="0">
                <a:latin typeface="Times New Roman" panose="02020603050405020304" pitchFamily="18" charset="0"/>
                <a:cs typeface="Times New Roman" panose="02020603050405020304" pitchFamily="18" charset="0"/>
              </a:rPr>
              <a:t>Segmentation</a:t>
            </a:r>
            <a:endParaRPr lang="en-US" sz="4000" u="sng" dirty="0"/>
          </a:p>
        </p:txBody>
      </p:sp>
      <p:sp>
        <p:nvSpPr>
          <p:cNvPr id="3" name="Content Placeholder 2"/>
          <p:cNvSpPr>
            <a:spLocks noGrp="1"/>
          </p:cNvSpPr>
          <p:nvPr>
            <p:ph idx="1"/>
          </p:nvPr>
        </p:nvSpPr>
        <p:spPr/>
        <p:txBody>
          <a:bodyPr>
            <a:normAutofit/>
          </a:bodyPr>
          <a:lstStyle/>
          <a:p>
            <a:pPr fontAlgn="base"/>
            <a:r>
              <a:rPr lang="en-US" sz="2400" dirty="0" smtClean="0">
                <a:solidFill>
                  <a:schemeClr val="tx2"/>
                </a:solidFill>
                <a:latin typeface="Times New Roman" panose="02020603050405020304" pitchFamily="18" charset="0"/>
                <a:cs typeface="Times New Roman" panose="02020603050405020304" pitchFamily="18" charset="0"/>
              </a:rPr>
              <a:t>Demographic </a:t>
            </a:r>
            <a:r>
              <a:rPr lang="en-US" sz="2400" dirty="0">
                <a:solidFill>
                  <a:schemeClr val="tx2"/>
                </a:solidFill>
                <a:latin typeface="Times New Roman" panose="02020603050405020304" pitchFamily="18" charset="0"/>
                <a:cs typeface="Times New Roman" panose="02020603050405020304" pitchFamily="18" charset="0"/>
              </a:rPr>
              <a:t>segmentation divides the market on the basis of demographic variables like age, gender, marital status, family size, income, religion, race, occupation, nationality, etc. </a:t>
            </a:r>
            <a:endParaRPr lang="en-US" sz="2400" dirty="0" smtClean="0">
              <a:solidFill>
                <a:schemeClr val="tx2"/>
              </a:solidFill>
              <a:latin typeface="Times New Roman" panose="02020603050405020304" pitchFamily="18" charset="0"/>
              <a:cs typeface="Times New Roman" panose="02020603050405020304" pitchFamily="18" charset="0"/>
            </a:endParaRPr>
          </a:p>
          <a:p>
            <a:pPr fontAlgn="base"/>
            <a:r>
              <a:rPr lang="en-US" sz="2400" dirty="0" smtClean="0">
                <a:solidFill>
                  <a:schemeClr val="tx2"/>
                </a:solidFill>
                <a:latin typeface="Times New Roman" panose="02020603050405020304" pitchFamily="18" charset="0"/>
                <a:cs typeface="Times New Roman" panose="02020603050405020304" pitchFamily="18" charset="0"/>
              </a:rPr>
              <a:t>This </a:t>
            </a:r>
            <a:r>
              <a:rPr lang="en-US" sz="2400" dirty="0">
                <a:solidFill>
                  <a:schemeClr val="tx2"/>
                </a:solidFill>
                <a:latin typeface="Times New Roman" panose="02020603050405020304" pitchFamily="18" charset="0"/>
                <a:cs typeface="Times New Roman" panose="02020603050405020304" pitchFamily="18" charset="0"/>
              </a:rPr>
              <a:t>is one of the most common segmentation practice among marketers. Demographic segmentation is seen almost in every industry like automobiles, beauty products, mobile phones, apparels, </a:t>
            </a:r>
            <a:r>
              <a:rPr lang="en-US" sz="2400" dirty="0" err="1">
                <a:solidFill>
                  <a:schemeClr val="tx2"/>
                </a:solidFill>
                <a:latin typeface="Times New Roman" panose="02020603050405020304" pitchFamily="18" charset="0"/>
                <a:cs typeface="Times New Roman" panose="02020603050405020304" pitchFamily="18" charset="0"/>
              </a:rPr>
              <a:t>etc</a:t>
            </a:r>
            <a:r>
              <a:rPr lang="en-US" sz="2400" dirty="0">
                <a:solidFill>
                  <a:schemeClr val="tx2"/>
                </a:solidFill>
                <a:latin typeface="Times New Roman" panose="02020603050405020304" pitchFamily="18" charset="0"/>
                <a:cs typeface="Times New Roman" panose="02020603050405020304" pitchFamily="18" charset="0"/>
              </a:rPr>
              <a:t> and is set on a premise that the customers’ buying </a:t>
            </a:r>
            <a:r>
              <a:rPr lang="en-US" sz="2400" dirty="0" err="1">
                <a:solidFill>
                  <a:schemeClr val="tx2"/>
                </a:solidFill>
                <a:latin typeface="Times New Roman" panose="02020603050405020304" pitchFamily="18" charset="0"/>
                <a:cs typeface="Times New Roman" panose="02020603050405020304" pitchFamily="18" charset="0"/>
              </a:rPr>
              <a:t>behaviour</a:t>
            </a:r>
            <a:r>
              <a:rPr lang="en-US" sz="2400" dirty="0">
                <a:solidFill>
                  <a:schemeClr val="tx2"/>
                </a:solidFill>
                <a:latin typeface="Times New Roman" panose="02020603050405020304" pitchFamily="18" charset="0"/>
                <a:cs typeface="Times New Roman" panose="02020603050405020304" pitchFamily="18" charset="0"/>
              </a:rPr>
              <a:t> is hugely influenced by their demographics</a:t>
            </a:r>
            <a:r>
              <a:rPr lang="en-US" sz="2400" dirty="0" smtClean="0">
                <a:solidFill>
                  <a:schemeClr val="tx2"/>
                </a:solidFill>
                <a:latin typeface="Times New Roman" panose="02020603050405020304" pitchFamily="18" charset="0"/>
                <a:cs typeface="Times New Roman" panose="02020603050405020304" pitchFamily="18" charset="0"/>
              </a:rPr>
              <a:t>.</a:t>
            </a:r>
            <a:endParaRPr lang="en-US" sz="24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229295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1105" y="654233"/>
            <a:ext cx="10178322" cy="1492132"/>
          </a:xfrm>
        </p:spPr>
        <p:txBody>
          <a:bodyPr>
            <a:normAutofit/>
          </a:bodyPr>
          <a:lstStyle/>
          <a:p>
            <a:r>
              <a:rPr lang="en-US" sz="4400" b="1" u="sng" dirty="0">
                <a:latin typeface="Times New Roman" panose="02020603050405020304" pitchFamily="18" charset="0"/>
                <a:cs typeface="Times New Roman" panose="02020603050405020304" pitchFamily="18" charset="0"/>
              </a:rPr>
              <a:t>Behavioral </a:t>
            </a:r>
            <a:r>
              <a:rPr lang="en-US" sz="4400" b="1" u="sng" dirty="0" smtClean="0">
                <a:latin typeface="Times New Roman" panose="02020603050405020304" pitchFamily="18" charset="0"/>
                <a:cs typeface="Times New Roman" panose="02020603050405020304" pitchFamily="18" charset="0"/>
              </a:rPr>
              <a:t>Segmentation</a:t>
            </a:r>
            <a:endParaRPr lang="en-US" sz="4400" u="sng" dirty="0"/>
          </a:p>
        </p:txBody>
      </p:sp>
      <p:sp>
        <p:nvSpPr>
          <p:cNvPr id="3" name="Content Placeholder 2"/>
          <p:cNvSpPr>
            <a:spLocks noGrp="1"/>
          </p:cNvSpPr>
          <p:nvPr>
            <p:ph idx="1"/>
          </p:nvPr>
        </p:nvSpPr>
        <p:spPr>
          <a:xfrm>
            <a:off x="1251678" y="2026509"/>
            <a:ext cx="10178322" cy="3593591"/>
          </a:xfrm>
        </p:spPr>
        <p:txBody>
          <a:bodyPr>
            <a:noAutofit/>
          </a:bodyPr>
          <a:lstStyle/>
          <a:p>
            <a:pPr fontAlgn="base"/>
            <a:r>
              <a:rPr lang="en-US" sz="2400" dirty="0" smtClean="0">
                <a:solidFill>
                  <a:schemeClr val="tx2"/>
                </a:solidFill>
                <a:latin typeface="Times New Roman" panose="02020603050405020304" pitchFamily="18" charset="0"/>
                <a:cs typeface="Times New Roman" panose="02020603050405020304" pitchFamily="18" charset="0"/>
              </a:rPr>
              <a:t>The </a:t>
            </a:r>
            <a:r>
              <a:rPr lang="en-US" sz="2400" dirty="0">
                <a:solidFill>
                  <a:schemeClr val="tx2"/>
                </a:solidFill>
                <a:latin typeface="Times New Roman" panose="02020603050405020304" pitchFamily="18" charset="0"/>
                <a:cs typeface="Times New Roman" panose="02020603050405020304" pitchFamily="18" charset="0"/>
              </a:rPr>
              <a:t>market is also segmented based on audience’s </a:t>
            </a:r>
            <a:r>
              <a:rPr lang="en-US" sz="2400" dirty="0" err="1">
                <a:solidFill>
                  <a:schemeClr val="tx2"/>
                </a:solidFill>
                <a:latin typeface="Times New Roman" panose="02020603050405020304" pitchFamily="18" charset="0"/>
                <a:cs typeface="Times New Roman" panose="02020603050405020304" pitchFamily="18" charset="0"/>
              </a:rPr>
              <a:t>behaviour</a:t>
            </a:r>
            <a:r>
              <a:rPr lang="en-US" sz="2400" dirty="0">
                <a:solidFill>
                  <a:schemeClr val="tx2"/>
                </a:solidFill>
                <a:latin typeface="Times New Roman" panose="02020603050405020304" pitchFamily="18" charset="0"/>
                <a:cs typeface="Times New Roman" panose="02020603050405020304" pitchFamily="18" charset="0"/>
              </a:rPr>
              <a:t>, usage, preference, choices and decision making. </a:t>
            </a:r>
            <a:endParaRPr lang="en-US" sz="2400" dirty="0" smtClean="0">
              <a:solidFill>
                <a:schemeClr val="tx2"/>
              </a:solidFill>
              <a:latin typeface="Times New Roman" panose="02020603050405020304" pitchFamily="18" charset="0"/>
              <a:cs typeface="Times New Roman" panose="02020603050405020304" pitchFamily="18" charset="0"/>
            </a:endParaRPr>
          </a:p>
          <a:p>
            <a:pPr fontAlgn="base"/>
            <a:r>
              <a:rPr lang="en-US" sz="2400" dirty="0" smtClean="0">
                <a:solidFill>
                  <a:schemeClr val="tx2"/>
                </a:solidFill>
                <a:latin typeface="Times New Roman" panose="02020603050405020304" pitchFamily="18" charset="0"/>
                <a:cs typeface="Times New Roman" panose="02020603050405020304" pitchFamily="18" charset="0"/>
              </a:rPr>
              <a:t>The </a:t>
            </a:r>
            <a:r>
              <a:rPr lang="en-US" sz="2400" dirty="0">
                <a:solidFill>
                  <a:schemeClr val="tx2"/>
                </a:solidFill>
                <a:latin typeface="Times New Roman" panose="02020603050405020304" pitchFamily="18" charset="0"/>
                <a:cs typeface="Times New Roman" panose="02020603050405020304" pitchFamily="18" charset="0"/>
              </a:rPr>
              <a:t>segments are usually divided based on their knowledge of the product and usage of the product. </a:t>
            </a:r>
            <a:endParaRPr lang="en-US" sz="2400" dirty="0" smtClean="0">
              <a:solidFill>
                <a:schemeClr val="tx2"/>
              </a:solidFill>
              <a:latin typeface="Times New Roman" panose="02020603050405020304" pitchFamily="18" charset="0"/>
              <a:cs typeface="Times New Roman" panose="02020603050405020304" pitchFamily="18" charset="0"/>
            </a:endParaRPr>
          </a:p>
          <a:p>
            <a:pPr fontAlgn="base"/>
            <a:r>
              <a:rPr lang="en-US" sz="2400" dirty="0" smtClean="0">
                <a:solidFill>
                  <a:schemeClr val="tx2"/>
                </a:solidFill>
                <a:latin typeface="Times New Roman" panose="02020603050405020304" pitchFamily="18" charset="0"/>
                <a:cs typeface="Times New Roman" panose="02020603050405020304" pitchFamily="18" charset="0"/>
              </a:rPr>
              <a:t>It </a:t>
            </a:r>
            <a:r>
              <a:rPr lang="en-US" sz="2400" dirty="0">
                <a:solidFill>
                  <a:schemeClr val="tx2"/>
                </a:solidFill>
                <a:latin typeface="Times New Roman" panose="02020603050405020304" pitchFamily="18" charset="0"/>
                <a:cs typeface="Times New Roman" panose="02020603050405020304" pitchFamily="18" charset="0"/>
              </a:rPr>
              <a:t>is believed that the knowledge of the product and its use affect the buying decision of an individual. </a:t>
            </a:r>
          </a:p>
        </p:txBody>
      </p:sp>
    </p:spTree>
    <p:extLst>
      <p:ext uri="{BB962C8B-B14F-4D97-AF65-F5344CB8AC3E}">
        <p14:creationId xmlns:p14="http://schemas.microsoft.com/office/powerpoint/2010/main" val="22883678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normAutofit/>
          </a:bodyPr>
          <a:lstStyle/>
          <a:p>
            <a:pPr fontAlgn="base"/>
            <a:r>
              <a:rPr lang="en-US" sz="2400" dirty="0">
                <a:solidFill>
                  <a:schemeClr val="tx2"/>
                </a:solidFill>
                <a:latin typeface="Times New Roman" panose="02020603050405020304" pitchFamily="18" charset="0"/>
                <a:cs typeface="Times New Roman" panose="02020603050405020304" pitchFamily="18" charset="0"/>
              </a:rPr>
              <a:t>The audience can be segmented </a:t>
            </a:r>
            <a:r>
              <a:rPr lang="en-US" sz="2400" dirty="0" smtClean="0">
                <a:solidFill>
                  <a:schemeClr val="tx2"/>
                </a:solidFill>
                <a:latin typeface="Times New Roman" panose="02020603050405020304" pitchFamily="18" charset="0"/>
                <a:cs typeface="Times New Roman" panose="02020603050405020304" pitchFamily="18" charset="0"/>
              </a:rPr>
              <a:t>into:</a:t>
            </a:r>
            <a:endParaRPr lang="en-US" sz="2400" dirty="0">
              <a:solidFill>
                <a:schemeClr val="tx2"/>
              </a:solidFill>
              <a:latin typeface="Times New Roman" panose="02020603050405020304" pitchFamily="18" charset="0"/>
              <a:cs typeface="Times New Roman" panose="02020603050405020304" pitchFamily="18" charset="0"/>
            </a:endParaRPr>
          </a:p>
          <a:p>
            <a:pPr lvl="1" fontAlgn="base"/>
            <a:r>
              <a:rPr lang="en-US" sz="2200" dirty="0">
                <a:solidFill>
                  <a:schemeClr val="tx2"/>
                </a:solidFill>
                <a:latin typeface="Times New Roman" panose="02020603050405020304" pitchFamily="18" charset="0"/>
                <a:cs typeface="Times New Roman" panose="02020603050405020304" pitchFamily="18" charset="0"/>
              </a:rPr>
              <a:t>Those who know about the product,</a:t>
            </a:r>
          </a:p>
          <a:p>
            <a:pPr lvl="1" fontAlgn="base"/>
            <a:r>
              <a:rPr lang="en-US" sz="2200" dirty="0">
                <a:solidFill>
                  <a:schemeClr val="tx2"/>
                </a:solidFill>
                <a:latin typeface="Times New Roman" panose="02020603050405020304" pitchFamily="18" charset="0"/>
                <a:cs typeface="Times New Roman" panose="02020603050405020304" pitchFamily="18" charset="0"/>
              </a:rPr>
              <a:t>Those who don’t know about the product,</a:t>
            </a:r>
          </a:p>
          <a:p>
            <a:pPr lvl="1" fontAlgn="base"/>
            <a:r>
              <a:rPr lang="en-US" sz="2200" dirty="0">
                <a:solidFill>
                  <a:schemeClr val="tx2"/>
                </a:solidFill>
                <a:latin typeface="Times New Roman" panose="02020603050405020304" pitchFamily="18" charset="0"/>
                <a:cs typeface="Times New Roman" panose="02020603050405020304" pitchFamily="18" charset="0"/>
              </a:rPr>
              <a:t>Ex-users,</a:t>
            </a:r>
          </a:p>
          <a:p>
            <a:pPr lvl="1" fontAlgn="base"/>
            <a:r>
              <a:rPr lang="en-US" sz="2200" dirty="0">
                <a:solidFill>
                  <a:schemeClr val="tx2"/>
                </a:solidFill>
                <a:latin typeface="Times New Roman" panose="02020603050405020304" pitchFamily="18" charset="0"/>
                <a:cs typeface="Times New Roman" panose="02020603050405020304" pitchFamily="18" charset="0"/>
              </a:rPr>
              <a:t>Potential users,</a:t>
            </a:r>
          </a:p>
          <a:p>
            <a:pPr lvl="1" fontAlgn="base"/>
            <a:r>
              <a:rPr lang="en-US" sz="2200" dirty="0">
                <a:solidFill>
                  <a:schemeClr val="tx2"/>
                </a:solidFill>
                <a:latin typeface="Times New Roman" panose="02020603050405020304" pitchFamily="18" charset="0"/>
                <a:cs typeface="Times New Roman" panose="02020603050405020304" pitchFamily="18" charset="0"/>
              </a:rPr>
              <a:t>Current Users,</a:t>
            </a:r>
          </a:p>
          <a:p>
            <a:pPr lvl="1" fontAlgn="base"/>
            <a:r>
              <a:rPr lang="en-US" sz="2200" dirty="0">
                <a:solidFill>
                  <a:schemeClr val="tx2"/>
                </a:solidFill>
                <a:latin typeface="Times New Roman" panose="02020603050405020304" pitchFamily="18" charset="0"/>
                <a:cs typeface="Times New Roman" panose="02020603050405020304" pitchFamily="18" charset="0"/>
              </a:rPr>
              <a:t>First time users, etc.</a:t>
            </a:r>
          </a:p>
          <a:p>
            <a:pPr lvl="1"/>
            <a:endParaRPr lang="en-US" sz="2200" dirty="0"/>
          </a:p>
        </p:txBody>
      </p:sp>
    </p:spTree>
    <p:extLst>
      <p:ext uri="{BB962C8B-B14F-4D97-AF65-F5344CB8AC3E}">
        <p14:creationId xmlns:p14="http://schemas.microsoft.com/office/powerpoint/2010/main" val="34649050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3253" y="950795"/>
            <a:ext cx="10799805" cy="1492132"/>
          </a:xfrm>
        </p:spPr>
        <p:txBody>
          <a:bodyPr>
            <a:normAutofit/>
          </a:bodyPr>
          <a:lstStyle/>
          <a:p>
            <a:r>
              <a:rPr lang="en-US" sz="4000" b="1" u="sng" dirty="0">
                <a:latin typeface="Times New Roman" panose="02020603050405020304" pitchFamily="18" charset="0"/>
                <a:cs typeface="Times New Roman" panose="02020603050405020304" pitchFamily="18" charset="0"/>
              </a:rPr>
              <a:t>Psychographic </a:t>
            </a:r>
            <a:r>
              <a:rPr lang="en-US" sz="4000" b="1" u="sng" dirty="0" smtClean="0">
                <a:latin typeface="Times New Roman" panose="02020603050405020304" pitchFamily="18" charset="0"/>
                <a:cs typeface="Times New Roman" panose="02020603050405020304" pitchFamily="18" charset="0"/>
              </a:rPr>
              <a:t>Segmentation</a:t>
            </a:r>
            <a:endParaRPr lang="en-US" sz="4000" u="sng" dirty="0"/>
          </a:p>
        </p:txBody>
      </p:sp>
      <p:sp>
        <p:nvSpPr>
          <p:cNvPr id="3" name="Content Placeholder 2"/>
          <p:cNvSpPr>
            <a:spLocks noGrp="1"/>
          </p:cNvSpPr>
          <p:nvPr>
            <p:ph idx="1"/>
          </p:nvPr>
        </p:nvSpPr>
        <p:spPr/>
        <p:txBody>
          <a:bodyPr>
            <a:normAutofit/>
          </a:bodyPr>
          <a:lstStyle/>
          <a:p>
            <a:pPr fontAlgn="base"/>
            <a:r>
              <a:rPr lang="en-US" sz="2400" dirty="0" smtClean="0">
                <a:solidFill>
                  <a:schemeClr val="tx2"/>
                </a:solidFill>
                <a:latin typeface="Times New Roman" panose="02020603050405020304" pitchFamily="18" charset="0"/>
                <a:cs typeface="Times New Roman" panose="02020603050405020304" pitchFamily="18" charset="0"/>
              </a:rPr>
              <a:t>Psychographic </a:t>
            </a:r>
            <a:r>
              <a:rPr lang="en-US" sz="2400" dirty="0">
                <a:solidFill>
                  <a:schemeClr val="tx2"/>
                </a:solidFill>
                <a:latin typeface="Times New Roman" panose="02020603050405020304" pitchFamily="18" charset="0"/>
                <a:cs typeface="Times New Roman" panose="02020603050405020304" pitchFamily="18" charset="0"/>
              </a:rPr>
              <a:t>Segmentation divides the audience on the basis of their personality, lifestyle and attitude. </a:t>
            </a:r>
            <a:endParaRPr lang="en-US" sz="2400" dirty="0" smtClean="0">
              <a:solidFill>
                <a:schemeClr val="tx2"/>
              </a:solidFill>
              <a:latin typeface="Times New Roman" panose="02020603050405020304" pitchFamily="18" charset="0"/>
              <a:cs typeface="Times New Roman" panose="02020603050405020304" pitchFamily="18" charset="0"/>
            </a:endParaRPr>
          </a:p>
          <a:p>
            <a:pPr fontAlgn="base"/>
            <a:r>
              <a:rPr lang="en-US" sz="2400" dirty="0" smtClean="0">
                <a:solidFill>
                  <a:schemeClr val="tx2"/>
                </a:solidFill>
                <a:latin typeface="Times New Roman" panose="02020603050405020304" pitchFamily="18" charset="0"/>
                <a:cs typeface="Times New Roman" panose="02020603050405020304" pitchFamily="18" charset="0"/>
              </a:rPr>
              <a:t>This </a:t>
            </a:r>
            <a:r>
              <a:rPr lang="en-US" sz="2400" dirty="0">
                <a:solidFill>
                  <a:schemeClr val="tx2"/>
                </a:solidFill>
                <a:latin typeface="Times New Roman" panose="02020603050405020304" pitchFamily="18" charset="0"/>
                <a:cs typeface="Times New Roman" panose="02020603050405020304" pitchFamily="18" charset="0"/>
              </a:rPr>
              <a:t>segmentation process works on a premise that consumer buying </a:t>
            </a:r>
            <a:r>
              <a:rPr lang="en-US" sz="2400" dirty="0" smtClean="0">
                <a:solidFill>
                  <a:schemeClr val="tx2"/>
                </a:solidFill>
                <a:latin typeface="Times New Roman" panose="02020603050405020304" pitchFamily="18" charset="0"/>
                <a:cs typeface="Times New Roman" panose="02020603050405020304" pitchFamily="18" charset="0"/>
              </a:rPr>
              <a:t>behavior </a:t>
            </a:r>
            <a:r>
              <a:rPr lang="en-US" sz="2400" dirty="0">
                <a:solidFill>
                  <a:schemeClr val="tx2"/>
                </a:solidFill>
                <a:latin typeface="Times New Roman" panose="02020603050405020304" pitchFamily="18" charset="0"/>
                <a:cs typeface="Times New Roman" panose="02020603050405020304" pitchFamily="18" charset="0"/>
              </a:rPr>
              <a:t>can be influenced by his personality and lifestyle. </a:t>
            </a:r>
            <a:endParaRPr lang="en-US" sz="2400" dirty="0" smtClean="0">
              <a:solidFill>
                <a:schemeClr val="tx2"/>
              </a:solidFill>
              <a:latin typeface="Times New Roman" panose="02020603050405020304" pitchFamily="18" charset="0"/>
              <a:cs typeface="Times New Roman" panose="02020603050405020304" pitchFamily="18" charset="0"/>
            </a:endParaRPr>
          </a:p>
          <a:p>
            <a:pPr fontAlgn="base"/>
            <a:r>
              <a:rPr lang="en-US" sz="2400" dirty="0" smtClean="0">
                <a:solidFill>
                  <a:schemeClr val="tx2"/>
                </a:solidFill>
                <a:latin typeface="Times New Roman" panose="02020603050405020304" pitchFamily="18" charset="0"/>
                <a:cs typeface="Times New Roman" panose="02020603050405020304" pitchFamily="18" charset="0"/>
              </a:rPr>
              <a:t>Personality </a:t>
            </a:r>
            <a:r>
              <a:rPr lang="en-US" sz="2400" dirty="0">
                <a:solidFill>
                  <a:schemeClr val="tx2"/>
                </a:solidFill>
                <a:latin typeface="Times New Roman" panose="02020603050405020304" pitchFamily="18" charset="0"/>
                <a:cs typeface="Times New Roman" panose="02020603050405020304" pitchFamily="18" charset="0"/>
              </a:rPr>
              <a:t>is the combination of characteristics that form an individual’s distinctive character and includes habits, traits, attitude, temperament, etc. Lifestyle is how a person lives his life</a:t>
            </a:r>
          </a:p>
          <a:p>
            <a:endParaRPr lang="en-US" sz="24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001809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1165180" y="2014153"/>
            <a:ext cx="10178322" cy="3842950"/>
          </a:xfrm>
        </p:spPr>
        <p:txBody>
          <a:bodyPr>
            <a:noAutofit/>
          </a:bodyPr>
          <a:lstStyle/>
          <a:p>
            <a:pPr fontAlgn="base"/>
            <a:r>
              <a:rPr lang="en-US" sz="2800" b="1" u="sng" dirty="0">
                <a:solidFill>
                  <a:schemeClr val="tx2"/>
                </a:solidFill>
                <a:latin typeface="Times New Roman" panose="02020603050405020304" pitchFamily="18" charset="0"/>
                <a:cs typeface="Times New Roman" panose="02020603050405020304" pitchFamily="18" charset="0"/>
              </a:rPr>
              <a:t>Gender</a:t>
            </a:r>
          </a:p>
          <a:p>
            <a:pPr marL="457200" indent="0" fontAlgn="base">
              <a:buNone/>
            </a:pPr>
            <a:r>
              <a:rPr lang="en-US" sz="2400" dirty="0">
                <a:solidFill>
                  <a:schemeClr val="tx2"/>
                </a:solidFill>
                <a:latin typeface="Times New Roman" panose="02020603050405020304" pitchFamily="18" charset="0"/>
                <a:cs typeface="Times New Roman" panose="02020603050405020304" pitchFamily="18" charset="0"/>
              </a:rPr>
              <a:t>Gender is one of the most simple yet important bases of market segmentation. The interests, needs and wants of males and females differ at many levels. Thus, marketers focus on different marketing and communication strategies for both. This type of segmentation is usually seen in the case of cosmetics, clothing, and </a:t>
            </a:r>
            <a:r>
              <a:rPr lang="en-US" sz="2400" dirty="0" smtClean="0">
                <a:solidFill>
                  <a:schemeClr val="tx2"/>
                </a:solidFill>
                <a:latin typeface="Times New Roman" panose="02020603050405020304" pitchFamily="18" charset="0"/>
                <a:cs typeface="Times New Roman" panose="02020603050405020304" pitchFamily="18" charset="0"/>
              </a:rPr>
              <a:t>jewelry </a:t>
            </a:r>
            <a:r>
              <a:rPr lang="en-US" sz="2400" dirty="0">
                <a:solidFill>
                  <a:schemeClr val="tx2"/>
                </a:solidFill>
                <a:latin typeface="Times New Roman" panose="02020603050405020304" pitchFamily="18" charset="0"/>
                <a:cs typeface="Times New Roman" panose="02020603050405020304" pitchFamily="18" charset="0"/>
              </a:rPr>
              <a:t>industry, etc</a:t>
            </a:r>
            <a:r>
              <a:rPr lang="en-US" sz="2400" dirty="0" smtClean="0">
                <a:solidFill>
                  <a:schemeClr val="tx2"/>
                </a:solidFill>
                <a:latin typeface="Times New Roman" panose="02020603050405020304" pitchFamily="18" charset="0"/>
                <a:cs typeface="Times New Roman" panose="02020603050405020304" pitchFamily="18" charset="0"/>
              </a:rPr>
              <a:t>.</a:t>
            </a:r>
          </a:p>
          <a:p>
            <a:pPr marL="457200" indent="0" fontAlgn="base"/>
            <a:endParaRPr lang="en-US" sz="24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946417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1239321" y="2051222"/>
            <a:ext cx="10178322" cy="3593591"/>
          </a:xfrm>
        </p:spPr>
        <p:txBody>
          <a:bodyPr>
            <a:normAutofit/>
          </a:bodyPr>
          <a:lstStyle/>
          <a:p>
            <a:pPr fontAlgn="base"/>
            <a:r>
              <a:rPr lang="en-US" sz="2800" b="1" u="sng" dirty="0">
                <a:solidFill>
                  <a:schemeClr val="tx2"/>
                </a:solidFill>
                <a:latin typeface="Times New Roman" panose="02020603050405020304" pitchFamily="18" charset="0"/>
                <a:cs typeface="Times New Roman" panose="02020603050405020304" pitchFamily="18" charset="0"/>
              </a:rPr>
              <a:t>Age group</a:t>
            </a:r>
          </a:p>
          <a:p>
            <a:pPr marL="457200" indent="0" fontAlgn="base">
              <a:buNone/>
            </a:pPr>
            <a:r>
              <a:rPr lang="en-US" sz="2400" dirty="0" smtClean="0">
                <a:solidFill>
                  <a:schemeClr val="tx2"/>
                </a:solidFill>
                <a:latin typeface="Times New Roman" panose="02020603050405020304" pitchFamily="18" charset="0"/>
                <a:cs typeface="Times New Roman" panose="02020603050405020304" pitchFamily="18" charset="0"/>
              </a:rPr>
              <a:t>Segmenting market according to the age group of the audience is a great strategy for personalized marketing. Most of the products in the market are not universal to be used by all the age groups. Hence, by segmenting the market according to the target age group, marketers create better marketing and communication strategies and get better conversion rates.</a:t>
            </a:r>
            <a:endParaRPr lang="en-US" sz="24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124348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1115754" y="1729947"/>
            <a:ext cx="10178322" cy="3593591"/>
          </a:xfrm>
        </p:spPr>
        <p:txBody>
          <a:bodyPr>
            <a:noAutofit/>
          </a:bodyPr>
          <a:lstStyle/>
          <a:p>
            <a:pPr fontAlgn="base"/>
            <a:r>
              <a:rPr lang="en-US" sz="2800" b="1" u="sng" dirty="0">
                <a:solidFill>
                  <a:schemeClr val="tx2"/>
                </a:solidFill>
                <a:latin typeface="Times New Roman" panose="02020603050405020304" pitchFamily="18" charset="0"/>
                <a:cs typeface="Times New Roman" panose="02020603050405020304" pitchFamily="18" charset="0"/>
              </a:rPr>
              <a:t>Income</a:t>
            </a:r>
          </a:p>
          <a:p>
            <a:pPr marL="463550" indent="-6350" fontAlgn="base">
              <a:buNone/>
            </a:pPr>
            <a:r>
              <a:rPr lang="en-US" sz="2400" dirty="0">
                <a:solidFill>
                  <a:schemeClr val="tx2"/>
                </a:solidFill>
                <a:latin typeface="Times New Roman" panose="02020603050405020304" pitchFamily="18" charset="0"/>
                <a:cs typeface="Times New Roman" panose="02020603050405020304" pitchFamily="18" charset="0"/>
              </a:rPr>
              <a:t>Income decides the purchasing power of the target audience. It is also one of the key factors to decide whether to market the product as a need, want or a luxury. Marketers usually segment the market into three different groups considering their income. These are</a:t>
            </a:r>
          </a:p>
          <a:p>
            <a:pPr marL="1257300" lvl="1" indent="-342900" fontAlgn="base">
              <a:buFont typeface="Wingdings" panose="05000000000000000000" pitchFamily="2" charset="2"/>
              <a:buChar char="§"/>
            </a:pPr>
            <a:r>
              <a:rPr lang="en-US" sz="2200" dirty="0">
                <a:solidFill>
                  <a:schemeClr val="tx2"/>
                </a:solidFill>
                <a:latin typeface="Times New Roman" panose="02020603050405020304" pitchFamily="18" charset="0"/>
                <a:cs typeface="Times New Roman" panose="02020603050405020304" pitchFamily="18" charset="0"/>
              </a:rPr>
              <a:t>High Income Group</a:t>
            </a:r>
          </a:p>
          <a:p>
            <a:pPr marL="1257300" lvl="1" indent="-342900" fontAlgn="base">
              <a:buFont typeface="Wingdings" panose="05000000000000000000" pitchFamily="2" charset="2"/>
              <a:buChar char="§"/>
            </a:pPr>
            <a:r>
              <a:rPr lang="en-US" sz="2200" dirty="0">
                <a:solidFill>
                  <a:schemeClr val="tx2"/>
                </a:solidFill>
                <a:latin typeface="Times New Roman" panose="02020603050405020304" pitchFamily="18" charset="0"/>
                <a:cs typeface="Times New Roman" panose="02020603050405020304" pitchFamily="18" charset="0"/>
              </a:rPr>
              <a:t>Mid Income Group</a:t>
            </a:r>
          </a:p>
          <a:p>
            <a:pPr marL="1257300" lvl="1" indent="-342900" fontAlgn="base">
              <a:buFont typeface="Wingdings" panose="05000000000000000000" pitchFamily="2" charset="2"/>
              <a:buChar char="§"/>
            </a:pPr>
            <a:r>
              <a:rPr lang="en-US" sz="2200" dirty="0">
                <a:solidFill>
                  <a:schemeClr val="tx2"/>
                </a:solidFill>
                <a:latin typeface="Times New Roman" panose="02020603050405020304" pitchFamily="18" charset="0"/>
                <a:cs typeface="Times New Roman" panose="02020603050405020304" pitchFamily="18" charset="0"/>
              </a:rPr>
              <a:t>Low Income Group</a:t>
            </a:r>
          </a:p>
          <a:p>
            <a:endParaRPr lang="en-US" sz="24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070123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1251678" y="1655806"/>
            <a:ext cx="10178322" cy="3593591"/>
          </a:xfrm>
        </p:spPr>
        <p:txBody>
          <a:bodyPr>
            <a:noAutofit/>
          </a:bodyPr>
          <a:lstStyle/>
          <a:p>
            <a:pPr fontAlgn="base"/>
            <a:r>
              <a:rPr lang="en-US" sz="2800" b="1" u="sng" dirty="0">
                <a:solidFill>
                  <a:schemeClr val="tx2"/>
                </a:solidFill>
                <a:latin typeface="Times New Roman" panose="02020603050405020304" pitchFamily="18" charset="0"/>
                <a:cs typeface="Times New Roman" panose="02020603050405020304" pitchFamily="18" charset="0"/>
              </a:rPr>
              <a:t>Place</a:t>
            </a:r>
          </a:p>
          <a:p>
            <a:pPr marL="457200" indent="0" fontAlgn="base">
              <a:buNone/>
            </a:pPr>
            <a:r>
              <a:rPr lang="en-US" sz="2400" dirty="0">
                <a:solidFill>
                  <a:schemeClr val="tx2"/>
                </a:solidFill>
                <a:latin typeface="Times New Roman" panose="02020603050405020304" pitchFamily="18" charset="0"/>
                <a:cs typeface="Times New Roman" panose="02020603050405020304" pitchFamily="18" charset="0"/>
              </a:rPr>
              <a:t>The place where the target audience lives affect the buying decision the most. A person living in the mountains will have less or no demand for ice cream than the person living in a desert.</a:t>
            </a:r>
          </a:p>
          <a:p>
            <a:endParaRPr lang="en-US" sz="2400" dirty="0" smtClean="0">
              <a:solidFill>
                <a:schemeClr val="tx2"/>
              </a:solidFill>
              <a:latin typeface="Times New Roman" panose="02020603050405020304" pitchFamily="18" charset="0"/>
              <a:cs typeface="Times New Roman" panose="02020603050405020304" pitchFamily="18" charset="0"/>
            </a:endParaRPr>
          </a:p>
          <a:p>
            <a:pPr fontAlgn="base"/>
            <a:r>
              <a:rPr lang="en-US" sz="2800" b="1" u="sng" dirty="0">
                <a:solidFill>
                  <a:schemeClr val="tx2"/>
                </a:solidFill>
                <a:latin typeface="Times New Roman" panose="02020603050405020304" pitchFamily="18" charset="0"/>
                <a:cs typeface="Times New Roman" panose="02020603050405020304" pitchFamily="18" charset="0"/>
              </a:rPr>
              <a:t>Usage</a:t>
            </a:r>
          </a:p>
          <a:p>
            <a:pPr marL="457200" indent="0" fontAlgn="base">
              <a:buNone/>
            </a:pPr>
            <a:r>
              <a:rPr lang="en-US" sz="2400" dirty="0">
                <a:solidFill>
                  <a:schemeClr val="tx2"/>
                </a:solidFill>
                <a:latin typeface="Times New Roman" panose="02020603050405020304" pitchFamily="18" charset="0"/>
                <a:cs typeface="Times New Roman" panose="02020603050405020304" pitchFamily="18" charset="0"/>
              </a:rPr>
              <a:t>Product usage also acts as a segmenting basis. A user can be labelled as heavy, medium or light user of a product. The audience can also be segmented on the basis of their awareness of the </a:t>
            </a:r>
            <a:r>
              <a:rPr lang="en-US" sz="2400" dirty="0" smtClean="0">
                <a:solidFill>
                  <a:schemeClr val="tx2"/>
                </a:solidFill>
                <a:latin typeface="Times New Roman" panose="02020603050405020304" pitchFamily="18" charset="0"/>
                <a:cs typeface="Times New Roman" panose="02020603050405020304" pitchFamily="18" charset="0"/>
              </a:rPr>
              <a:t>product.</a:t>
            </a:r>
            <a:endParaRPr lang="en-US" sz="24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197042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1251678" y="1717590"/>
            <a:ext cx="10178322" cy="3593591"/>
          </a:xfrm>
        </p:spPr>
        <p:txBody>
          <a:bodyPr>
            <a:normAutofit/>
          </a:bodyPr>
          <a:lstStyle/>
          <a:p>
            <a:pPr fontAlgn="base"/>
            <a:r>
              <a:rPr lang="en-US" sz="2800" b="1" u="sng" dirty="0">
                <a:solidFill>
                  <a:schemeClr val="tx2"/>
                </a:solidFill>
                <a:latin typeface="Times New Roman" panose="02020603050405020304" pitchFamily="18" charset="0"/>
                <a:cs typeface="Times New Roman" panose="02020603050405020304" pitchFamily="18" charset="0"/>
              </a:rPr>
              <a:t>Occupation</a:t>
            </a:r>
          </a:p>
          <a:p>
            <a:pPr marL="457200" indent="0" fontAlgn="base">
              <a:buNone/>
            </a:pPr>
            <a:r>
              <a:rPr lang="en-US" sz="2400" dirty="0">
                <a:solidFill>
                  <a:schemeClr val="tx2"/>
                </a:solidFill>
                <a:latin typeface="Times New Roman" panose="02020603050405020304" pitchFamily="18" charset="0"/>
                <a:cs typeface="Times New Roman" panose="02020603050405020304" pitchFamily="18" charset="0"/>
              </a:rPr>
              <a:t>Occupation, just like income, influences the purchase decision of the audience. A need for an entrepreneur might be a luxury for a government sector employee. There are even many products which cater to an audience engaged in a specific occupation</a:t>
            </a:r>
            <a:r>
              <a:rPr lang="en-US" sz="2400" dirty="0" smtClean="0">
                <a:solidFill>
                  <a:schemeClr val="tx2"/>
                </a:solidFill>
                <a:latin typeface="Times New Roman" panose="02020603050405020304" pitchFamily="18" charset="0"/>
                <a:cs typeface="Times New Roman" panose="02020603050405020304" pitchFamily="18" charset="0"/>
              </a:rPr>
              <a:t>.</a:t>
            </a:r>
            <a:endParaRPr lang="en-US" sz="24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94751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49C900A-AB21-44F8-AF6F-E661B5FCA517}"/>
              </a:ext>
            </a:extLst>
          </p:cNvPr>
          <p:cNvSpPr>
            <a:spLocks noGrp="1"/>
          </p:cNvSpPr>
          <p:nvPr>
            <p:ph type="title"/>
          </p:nvPr>
        </p:nvSpPr>
        <p:spPr>
          <a:xfrm>
            <a:off x="1251678" y="765445"/>
            <a:ext cx="10178322" cy="1492132"/>
          </a:xfrm>
        </p:spPr>
        <p:txBody>
          <a:bodyPr/>
          <a:lstStyle/>
          <a:p>
            <a:r>
              <a:rPr lang="en-US" b="1" u="sng" dirty="0">
                <a:latin typeface="Times New Roman" panose="02020603050405020304" pitchFamily="18" charset="0"/>
                <a:cs typeface="Times New Roman" panose="02020603050405020304" pitchFamily="18" charset="0"/>
              </a:rPr>
              <a:t>Concept</a:t>
            </a:r>
          </a:p>
        </p:txBody>
      </p:sp>
      <p:sp>
        <p:nvSpPr>
          <p:cNvPr id="3" name="Content Placeholder 2">
            <a:extLst>
              <a:ext uri="{FF2B5EF4-FFF2-40B4-BE49-F238E27FC236}">
                <a16:creationId xmlns="" xmlns:a16="http://schemas.microsoft.com/office/drawing/2014/main" id="{A852433C-7872-41F7-90FC-79C9E921823A}"/>
              </a:ext>
            </a:extLst>
          </p:cNvPr>
          <p:cNvSpPr>
            <a:spLocks noGrp="1"/>
          </p:cNvSpPr>
          <p:nvPr>
            <p:ph idx="1"/>
          </p:nvPr>
        </p:nvSpPr>
        <p:spPr>
          <a:xfrm>
            <a:off x="1214608" y="1952368"/>
            <a:ext cx="10178322" cy="3593591"/>
          </a:xfrm>
        </p:spPr>
        <p:txBody>
          <a:bodyPr>
            <a:noAutofit/>
          </a:bodyPr>
          <a:lstStyle/>
          <a:p>
            <a:r>
              <a:rPr lang="en-US" sz="2200" b="1" dirty="0">
                <a:solidFill>
                  <a:schemeClr val="tx2"/>
                </a:solidFill>
                <a:latin typeface="Times New Roman" panose="02020603050405020304" pitchFamily="18" charset="0"/>
                <a:cs typeface="Times New Roman" panose="02020603050405020304" pitchFamily="18" charset="0"/>
              </a:rPr>
              <a:t>Consumer </a:t>
            </a:r>
            <a:r>
              <a:rPr lang="en-US" sz="2200" b="1" dirty="0" smtClean="0">
                <a:solidFill>
                  <a:schemeClr val="tx2"/>
                </a:solidFill>
                <a:latin typeface="Times New Roman" panose="02020603050405020304" pitchFamily="18" charset="0"/>
                <a:cs typeface="Times New Roman" panose="02020603050405020304" pitchFamily="18" charset="0"/>
              </a:rPr>
              <a:t>behavior</a:t>
            </a:r>
            <a:r>
              <a:rPr lang="en-US" sz="2200" dirty="0">
                <a:solidFill>
                  <a:schemeClr val="tx2"/>
                </a:solidFill>
                <a:latin typeface="Times New Roman" panose="02020603050405020304" pitchFamily="18" charset="0"/>
                <a:cs typeface="Times New Roman" panose="02020603050405020304" pitchFamily="18" charset="0"/>
              </a:rPr>
              <a:t> is the study of how individual customers, groups or organizations select, buy, use, and dispose ideas, goods, and services to satisfy their needs and wants. It refers to the actions of the </a:t>
            </a:r>
            <a:r>
              <a:rPr lang="en-US" sz="2200" b="1" dirty="0">
                <a:solidFill>
                  <a:schemeClr val="tx2"/>
                </a:solidFill>
                <a:latin typeface="Times New Roman" panose="02020603050405020304" pitchFamily="18" charset="0"/>
                <a:cs typeface="Times New Roman" panose="02020603050405020304" pitchFamily="18" charset="0"/>
              </a:rPr>
              <a:t>consumers</a:t>
            </a:r>
            <a:r>
              <a:rPr lang="en-US" sz="2200" dirty="0">
                <a:solidFill>
                  <a:schemeClr val="tx2"/>
                </a:solidFill>
                <a:latin typeface="Times New Roman" panose="02020603050405020304" pitchFamily="18" charset="0"/>
                <a:cs typeface="Times New Roman" panose="02020603050405020304" pitchFamily="18" charset="0"/>
              </a:rPr>
              <a:t> in the marketplace and the underlying motives for those actions</a:t>
            </a:r>
            <a:r>
              <a:rPr lang="en-US" sz="2200" dirty="0" smtClean="0">
                <a:solidFill>
                  <a:schemeClr val="tx2"/>
                </a:solidFill>
                <a:latin typeface="Times New Roman" panose="02020603050405020304" pitchFamily="18" charset="0"/>
                <a:cs typeface="Times New Roman" panose="02020603050405020304" pitchFamily="18" charset="0"/>
              </a:rPr>
              <a:t>.</a:t>
            </a:r>
          </a:p>
          <a:p>
            <a:endParaRPr lang="en-US" sz="2200" dirty="0">
              <a:solidFill>
                <a:schemeClr val="tx2"/>
              </a:solidFill>
              <a:latin typeface="Times New Roman" panose="02020603050405020304" pitchFamily="18" charset="0"/>
              <a:cs typeface="Times New Roman" panose="02020603050405020304" pitchFamily="18" charset="0"/>
            </a:endParaRPr>
          </a:p>
          <a:p>
            <a:r>
              <a:rPr lang="en-US" sz="2200" dirty="0">
                <a:solidFill>
                  <a:schemeClr val="tx2"/>
                </a:solidFill>
                <a:latin typeface="Times New Roman" panose="02020603050405020304" pitchFamily="18" charset="0"/>
                <a:cs typeface="Times New Roman" panose="02020603050405020304" pitchFamily="18" charset="0"/>
              </a:rPr>
              <a:t>The consumers are actors in the marketplace. The per­spective of role theory assumes that consumers play various roles in the marketplace. Starting from the information provider, from the user to the payer and to the disposer, consumers play these roles in the decision process.</a:t>
            </a:r>
          </a:p>
          <a:p>
            <a:endParaRPr lang="en-US" sz="22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929458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1251678" y="1791731"/>
            <a:ext cx="10178322" cy="3593591"/>
          </a:xfrm>
        </p:spPr>
        <p:txBody>
          <a:bodyPr>
            <a:normAutofit/>
          </a:bodyPr>
          <a:lstStyle/>
          <a:p>
            <a:pPr fontAlgn="base"/>
            <a:r>
              <a:rPr lang="en-US" sz="2800" b="1" u="sng" dirty="0">
                <a:solidFill>
                  <a:schemeClr val="tx2"/>
                </a:solidFill>
                <a:latin typeface="Times New Roman" panose="02020603050405020304" pitchFamily="18" charset="0"/>
                <a:cs typeface="Times New Roman" panose="02020603050405020304" pitchFamily="18" charset="0"/>
              </a:rPr>
              <a:t>Lifestyle</a:t>
            </a:r>
          </a:p>
          <a:p>
            <a:pPr marL="457200" indent="0" fontAlgn="base">
              <a:buNone/>
            </a:pPr>
            <a:r>
              <a:rPr lang="en-US" sz="2400" dirty="0">
                <a:solidFill>
                  <a:schemeClr val="tx2"/>
                </a:solidFill>
                <a:latin typeface="Times New Roman" panose="02020603050405020304" pitchFamily="18" charset="0"/>
                <a:cs typeface="Times New Roman" panose="02020603050405020304" pitchFamily="18" charset="0"/>
              </a:rPr>
              <a:t>Other than physical factors, marketers also segment the market on the basis of lifestyle. Lifestyle includes subsets like marital status, interests, hobbies, religion, values, and other psychographic factors which affect the decision making of an individual.</a:t>
            </a:r>
          </a:p>
          <a:p>
            <a:endParaRPr lang="en-US" sz="24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115633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5097036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779FC80-5075-4A3A-9A01-D09E7168209E}"/>
              </a:ext>
            </a:extLst>
          </p:cNvPr>
          <p:cNvSpPr>
            <a:spLocks noGrp="1"/>
          </p:cNvSpPr>
          <p:nvPr>
            <p:ph type="title"/>
          </p:nvPr>
        </p:nvSpPr>
        <p:spPr>
          <a:xfrm>
            <a:off x="1251678" y="827228"/>
            <a:ext cx="10178322" cy="1492132"/>
          </a:xfrm>
        </p:spPr>
        <p:txBody>
          <a:bodyPr/>
          <a:lstStyle/>
          <a:p>
            <a:r>
              <a:rPr lang="en-US" b="1" u="sng" dirty="0">
                <a:latin typeface="Times New Roman" panose="02020603050405020304" pitchFamily="18" charset="0"/>
                <a:cs typeface="Times New Roman" panose="02020603050405020304" pitchFamily="18" charset="0"/>
              </a:rPr>
              <a:t>Definitions</a:t>
            </a:r>
          </a:p>
        </p:txBody>
      </p:sp>
      <p:sp>
        <p:nvSpPr>
          <p:cNvPr id="3" name="Content Placeholder 2">
            <a:extLst>
              <a:ext uri="{FF2B5EF4-FFF2-40B4-BE49-F238E27FC236}">
                <a16:creationId xmlns="" xmlns:a16="http://schemas.microsoft.com/office/drawing/2014/main" id="{D2E19A28-A7F0-4E33-A7C4-A5E97AB67E14}"/>
              </a:ext>
            </a:extLst>
          </p:cNvPr>
          <p:cNvSpPr>
            <a:spLocks noGrp="1"/>
          </p:cNvSpPr>
          <p:nvPr>
            <p:ph idx="1"/>
          </p:nvPr>
        </p:nvSpPr>
        <p:spPr>
          <a:xfrm>
            <a:off x="1251678" y="2520779"/>
            <a:ext cx="10178322" cy="3593591"/>
          </a:xfrm>
        </p:spPr>
        <p:txBody>
          <a:bodyPr/>
          <a:lstStyle/>
          <a:p>
            <a:r>
              <a:rPr lang="en-US" dirty="0">
                <a:solidFill>
                  <a:schemeClr val="tx2"/>
                </a:solidFill>
                <a:latin typeface="Times New Roman" panose="02020603050405020304" pitchFamily="18" charset="0"/>
                <a:cs typeface="Times New Roman" panose="02020603050405020304" pitchFamily="18" charset="0"/>
              </a:rPr>
              <a:t>According to Engel, Blackwell, and Mansard, ‘consumer </a:t>
            </a:r>
            <a:r>
              <a:rPr lang="en-US" dirty="0" smtClean="0">
                <a:solidFill>
                  <a:schemeClr val="tx2"/>
                </a:solidFill>
                <a:latin typeface="Times New Roman" panose="02020603050405020304" pitchFamily="18" charset="0"/>
                <a:cs typeface="Times New Roman" panose="02020603050405020304" pitchFamily="18" charset="0"/>
              </a:rPr>
              <a:t>behavior </a:t>
            </a:r>
            <a:r>
              <a:rPr lang="en-US" dirty="0">
                <a:solidFill>
                  <a:schemeClr val="tx2"/>
                </a:solidFill>
                <a:latin typeface="Times New Roman" panose="02020603050405020304" pitchFamily="18" charset="0"/>
                <a:cs typeface="Times New Roman" panose="02020603050405020304" pitchFamily="18" charset="0"/>
              </a:rPr>
              <a:t>is the actions and decision processes of people who purchase goods and services for personal consumption’</a:t>
            </a:r>
          </a:p>
          <a:p>
            <a:endParaRPr lang="en-US" dirty="0">
              <a:solidFill>
                <a:schemeClr val="tx2"/>
              </a:solidFill>
              <a:latin typeface="Times New Roman" panose="02020603050405020304" pitchFamily="18" charset="0"/>
              <a:cs typeface="Times New Roman" panose="02020603050405020304" pitchFamily="18" charset="0"/>
            </a:endParaRPr>
          </a:p>
          <a:p>
            <a:r>
              <a:rPr lang="en-US" dirty="0">
                <a:solidFill>
                  <a:schemeClr val="tx2"/>
                </a:solidFill>
                <a:latin typeface="Times New Roman" panose="02020603050405020304" pitchFamily="18" charset="0"/>
                <a:cs typeface="Times New Roman" panose="02020603050405020304" pitchFamily="18" charset="0"/>
              </a:rPr>
              <a:t>According to Louden and Bitta, ‘consumer </a:t>
            </a:r>
            <a:r>
              <a:rPr lang="en-US" dirty="0" smtClean="0">
                <a:solidFill>
                  <a:schemeClr val="tx2"/>
                </a:solidFill>
                <a:latin typeface="Times New Roman" panose="02020603050405020304" pitchFamily="18" charset="0"/>
                <a:cs typeface="Times New Roman" panose="02020603050405020304" pitchFamily="18" charset="0"/>
              </a:rPr>
              <a:t>behavior </a:t>
            </a:r>
            <a:r>
              <a:rPr lang="en-US" dirty="0">
                <a:solidFill>
                  <a:schemeClr val="tx2"/>
                </a:solidFill>
                <a:latin typeface="Times New Roman" panose="02020603050405020304" pitchFamily="18" charset="0"/>
                <a:cs typeface="Times New Roman" panose="02020603050405020304" pitchFamily="18" charset="0"/>
              </a:rPr>
              <a:t>is the decision process and physical activity, which individuals engage in when evaluating, acquiring, using or disposing of goods and services’.</a:t>
            </a:r>
          </a:p>
        </p:txBody>
      </p:sp>
    </p:spTree>
    <p:extLst>
      <p:ext uri="{BB962C8B-B14F-4D97-AF65-F5344CB8AC3E}">
        <p14:creationId xmlns:p14="http://schemas.microsoft.com/office/powerpoint/2010/main" val="12644831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4B27462-00C3-4075-B852-86B2A8341298}"/>
              </a:ext>
            </a:extLst>
          </p:cNvPr>
          <p:cNvSpPr>
            <a:spLocks noGrp="1"/>
          </p:cNvSpPr>
          <p:nvPr>
            <p:ph type="title"/>
          </p:nvPr>
        </p:nvSpPr>
        <p:spPr>
          <a:xfrm>
            <a:off x="1251678" y="604806"/>
            <a:ext cx="10178322" cy="1492132"/>
          </a:xfrm>
        </p:spPr>
        <p:txBody>
          <a:bodyPr/>
          <a:lstStyle/>
          <a:p>
            <a:r>
              <a:rPr lang="en-US" b="1" u="sng" dirty="0">
                <a:latin typeface="Times New Roman" panose="02020603050405020304" pitchFamily="18" charset="0"/>
                <a:cs typeface="Times New Roman" panose="02020603050405020304" pitchFamily="18" charset="0"/>
              </a:rPr>
              <a:t>Practical evolution</a:t>
            </a:r>
          </a:p>
        </p:txBody>
      </p:sp>
      <p:sp>
        <p:nvSpPr>
          <p:cNvPr id="3" name="Content Placeholder 2">
            <a:extLst>
              <a:ext uri="{FF2B5EF4-FFF2-40B4-BE49-F238E27FC236}">
                <a16:creationId xmlns="" xmlns:a16="http://schemas.microsoft.com/office/drawing/2014/main" id="{78DEA981-5546-4869-8E58-7D402ABAE375}"/>
              </a:ext>
            </a:extLst>
          </p:cNvPr>
          <p:cNvSpPr>
            <a:spLocks noGrp="1"/>
          </p:cNvSpPr>
          <p:nvPr>
            <p:ph idx="1"/>
          </p:nvPr>
        </p:nvSpPr>
        <p:spPr>
          <a:xfrm>
            <a:off x="1251678" y="2088293"/>
            <a:ext cx="10178322" cy="3593591"/>
          </a:xfrm>
        </p:spPr>
        <p:txBody>
          <a:bodyPr>
            <a:noAutofit/>
          </a:bodyPr>
          <a:lstStyle/>
          <a:p>
            <a:pPr marL="0" indent="0">
              <a:buNone/>
            </a:pPr>
            <a:r>
              <a:rPr lang="en-US" sz="2200" dirty="0" smtClean="0">
                <a:solidFill>
                  <a:schemeClr val="tx2"/>
                </a:solidFill>
                <a:latin typeface="Times New Roman" panose="02020603050405020304" pitchFamily="18" charset="0"/>
                <a:cs typeface="Times New Roman" panose="02020603050405020304" pitchFamily="18" charset="0"/>
              </a:rPr>
              <a:t>“We always overestimate the change that will occur in the next two years and underestimate the change that will occur in the next ten.” -Bill Gates</a:t>
            </a:r>
          </a:p>
          <a:p>
            <a:pPr marL="0" indent="0">
              <a:buNone/>
            </a:pPr>
            <a:endParaRPr lang="en-US" sz="2200" dirty="0" smtClean="0">
              <a:solidFill>
                <a:schemeClr val="tx2"/>
              </a:solidFill>
              <a:latin typeface="Times New Roman" panose="02020603050405020304" pitchFamily="18" charset="0"/>
              <a:cs typeface="Times New Roman" panose="02020603050405020304" pitchFamily="18" charset="0"/>
            </a:endParaRPr>
          </a:p>
          <a:p>
            <a:pPr marL="0" indent="0">
              <a:buNone/>
            </a:pPr>
            <a:r>
              <a:rPr lang="en-US" sz="2200" dirty="0" smtClean="0">
                <a:solidFill>
                  <a:schemeClr val="tx2"/>
                </a:solidFill>
                <a:latin typeface="Times New Roman" panose="02020603050405020304" pitchFamily="18" charset="0"/>
                <a:cs typeface="Times New Roman" panose="02020603050405020304" pitchFamily="18" charset="0"/>
              </a:rPr>
              <a:t>One </a:t>
            </a:r>
            <a:r>
              <a:rPr lang="en-US" sz="2200" dirty="0">
                <a:solidFill>
                  <a:schemeClr val="tx2"/>
                </a:solidFill>
                <a:latin typeface="Times New Roman" panose="02020603050405020304" pitchFamily="18" charset="0"/>
                <a:cs typeface="Times New Roman" panose="02020603050405020304" pitchFamily="18" charset="0"/>
              </a:rPr>
              <a:t>of the best examples of how we both overestimate and underestimate changes in the future is the evolution of consumer behavior throughout this century</a:t>
            </a:r>
            <a:r>
              <a:rPr lang="en-US" sz="2200" dirty="0" smtClean="0">
                <a:solidFill>
                  <a:schemeClr val="tx2"/>
                </a:solidFill>
                <a:latin typeface="Times New Roman" panose="02020603050405020304" pitchFamily="18" charset="0"/>
                <a:cs typeface="Times New Roman" panose="02020603050405020304" pitchFamily="18" charset="0"/>
              </a:rPr>
              <a:t>.</a:t>
            </a:r>
          </a:p>
          <a:p>
            <a:pPr marL="0" indent="0">
              <a:buNone/>
            </a:pPr>
            <a:endParaRPr lang="en-US" sz="2200" dirty="0" smtClean="0">
              <a:solidFill>
                <a:schemeClr val="tx2"/>
              </a:solidFill>
              <a:latin typeface="Times New Roman" panose="02020603050405020304" pitchFamily="18" charset="0"/>
              <a:cs typeface="Times New Roman" panose="02020603050405020304" pitchFamily="18" charset="0"/>
            </a:endParaRPr>
          </a:p>
          <a:p>
            <a:pPr marL="0" indent="0">
              <a:buNone/>
            </a:pPr>
            <a:r>
              <a:rPr lang="en-US" sz="2200" dirty="0" smtClean="0">
                <a:solidFill>
                  <a:schemeClr val="tx2"/>
                </a:solidFill>
                <a:latin typeface="Times New Roman" panose="02020603050405020304" pitchFamily="18" charset="0"/>
                <a:cs typeface="Times New Roman" panose="02020603050405020304" pitchFamily="18" charset="0"/>
              </a:rPr>
              <a:t>Take </a:t>
            </a:r>
            <a:r>
              <a:rPr lang="en-US" sz="2200" dirty="0">
                <a:solidFill>
                  <a:schemeClr val="tx2"/>
                </a:solidFill>
                <a:latin typeface="Times New Roman" panose="02020603050405020304" pitchFamily="18" charset="0"/>
                <a:cs typeface="Times New Roman" panose="02020603050405020304" pitchFamily="18" charset="0"/>
              </a:rPr>
              <a:t>a minute and imagine the world we were in 10 years ago (it’s hard to believe </a:t>
            </a:r>
            <a:r>
              <a:rPr lang="en-US" sz="2200" dirty="0" smtClean="0">
                <a:solidFill>
                  <a:schemeClr val="tx2"/>
                </a:solidFill>
                <a:latin typeface="Times New Roman" panose="02020603050405020304" pitchFamily="18" charset="0"/>
                <a:cs typeface="Times New Roman" panose="02020603050405020304" pitchFamily="18" charset="0"/>
              </a:rPr>
              <a:t>2009 </a:t>
            </a:r>
            <a:r>
              <a:rPr lang="en-US" sz="2200" dirty="0">
                <a:solidFill>
                  <a:schemeClr val="tx2"/>
                </a:solidFill>
                <a:latin typeface="Times New Roman" panose="02020603050405020304" pitchFamily="18" charset="0"/>
                <a:cs typeface="Times New Roman" panose="02020603050405020304" pitchFamily="18" charset="0"/>
              </a:rPr>
              <a:t>was 10 years ago</a:t>
            </a:r>
            <a:r>
              <a:rPr lang="en-US" sz="2200" dirty="0" smtClean="0">
                <a:solidFill>
                  <a:schemeClr val="tx2"/>
                </a:solidFill>
                <a:latin typeface="Times New Roman" panose="02020603050405020304" pitchFamily="18" charset="0"/>
                <a:cs typeface="Times New Roman" panose="02020603050405020304" pitchFamily="18" charset="0"/>
              </a:rPr>
              <a:t>).Back in days, the way we shopped for products was drastically different from the way we shop today.</a:t>
            </a:r>
          </a:p>
        </p:txBody>
      </p:sp>
    </p:spTree>
    <p:extLst>
      <p:ext uri="{BB962C8B-B14F-4D97-AF65-F5344CB8AC3E}">
        <p14:creationId xmlns:p14="http://schemas.microsoft.com/office/powerpoint/2010/main" val="26770064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1239321" y="1526352"/>
            <a:ext cx="10178322" cy="3593591"/>
          </a:xfrm>
        </p:spPr>
        <p:txBody>
          <a:bodyPr/>
          <a:lstStyle/>
          <a:p>
            <a:r>
              <a:rPr lang="en-US" dirty="0">
                <a:solidFill>
                  <a:schemeClr val="tx2"/>
                </a:solidFill>
                <a:latin typeface="Times New Roman" panose="02020603050405020304" pitchFamily="18" charset="0"/>
                <a:cs typeface="Times New Roman" panose="02020603050405020304" pitchFamily="18" charset="0"/>
              </a:rPr>
              <a:t>Today, we will examine three primary paradigm shifts in the marketing world in the last 10 years due to the emergence of digital technologies</a:t>
            </a:r>
            <a:endParaRPr lang="en-US" dirty="0" smtClean="0">
              <a:solidFill>
                <a:schemeClr val="tx2"/>
              </a:solidFill>
              <a:latin typeface="Times New Roman" panose="02020603050405020304" pitchFamily="18" charset="0"/>
              <a:cs typeface="Times New Roman" panose="02020603050405020304" pitchFamily="18" charset="0"/>
            </a:endParaRPr>
          </a:p>
          <a:p>
            <a:r>
              <a:rPr lang="en-US" dirty="0" smtClean="0">
                <a:solidFill>
                  <a:schemeClr val="tx2"/>
                </a:solidFill>
                <a:latin typeface="Times New Roman" panose="02020603050405020304" pitchFamily="18" charset="0"/>
                <a:cs typeface="Times New Roman" panose="02020603050405020304" pitchFamily="18" charset="0"/>
              </a:rPr>
              <a:t>Consumer </a:t>
            </a:r>
            <a:r>
              <a:rPr lang="en-US" dirty="0">
                <a:solidFill>
                  <a:schemeClr val="tx2"/>
                </a:solidFill>
                <a:latin typeface="Times New Roman" panose="02020603050405020304" pitchFamily="18" charset="0"/>
                <a:cs typeface="Times New Roman" panose="02020603050405020304" pitchFamily="18" charset="0"/>
              </a:rPr>
              <a:t>behavior will continue to change and evolve as long as technology continues to advance. Businesses are better positioning themselves to implement an </a:t>
            </a:r>
            <a:r>
              <a:rPr lang="en-US" dirty="0" smtClean="0">
                <a:solidFill>
                  <a:schemeClr val="tx2"/>
                </a:solidFill>
                <a:latin typeface="Times New Roman" panose="02020603050405020304" pitchFamily="18" charset="0"/>
                <a:cs typeface="Times New Roman" panose="02020603050405020304" pitchFamily="18" charset="0"/>
              </a:rPr>
              <a:t>Omni channel </a:t>
            </a:r>
            <a:r>
              <a:rPr lang="en-US" dirty="0">
                <a:solidFill>
                  <a:schemeClr val="tx2"/>
                </a:solidFill>
                <a:latin typeface="Times New Roman" panose="02020603050405020304" pitchFamily="18" charset="0"/>
                <a:cs typeface="Times New Roman" panose="02020603050405020304" pitchFamily="18" charset="0"/>
              </a:rPr>
              <a:t>experience that benefits both merchant and consumer.</a:t>
            </a:r>
          </a:p>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59130" y="3336324"/>
            <a:ext cx="3256262" cy="3256262"/>
          </a:xfrm>
          <a:prstGeom prst="rect">
            <a:avLst/>
          </a:prstGeom>
        </p:spPr>
      </p:pic>
    </p:spTree>
    <p:extLst>
      <p:ext uri="{BB962C8B-B14F-4D97-AF65-F5344CB8AC3E}">
        <p14:creationId xmlns:p14="http://schemas.microsoft.com/office/powerpoint/2010/main" val="10883954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normAutofit/>
          </a:bodyPr>
          <a:lstStyle/>
          <a:p>
            <a:r>
              <a:rPr lang="en-US" sz="2400" dirty="0">
                <a:solidFill>
                  <a:schemeClr val="tx2"/>
                </a:solidFill>
                <a:latin typeface="Times New Roman" panose="02020603050405020304" pitchFamily="18" charset="0"/>
                <a:cs typeface="Times New Roman" panose="02020603050405020304" pitchFamily="18" charset="0"/>
              </a:rPr>
              <a:t>More specifically, we will talk about how, in just 10 years, we went from a linear, retail-focused model (the “first moment of truth”), to today’s iterative, digital-centric model of customer behavior (the “accelerated customer decision journey</a:t>
            </a:r>
            <a:r>
              <a:rPr lang="en-US" sz="2400" dirty="0" smtClean="0">
                <a:solidFill>
                  <a:schemeClr val="tx2"/>
                </a:solidFill>
                <a:latin typeface="Times New Roman" panose="02020603050405020304" pitchFamily="18" charset="0"/>
                <a:cs typeface="Times New Roman" panose="02020603050405020304" pitchFamily="18" charset="0"/>
              </a:rPr>
              <a:t>”)</a:t>
            </a:r>
          </a:p>
          <a:p>
            <a:pPr marL="0" indent="6350" algn="ctr"/>
            <a:r>
              <a:rPr lang="en-US" sz="3200" b="1" dirty="0" smtClean="0">
                <a:solidFill>
                  <a:schemeClr val="tx2"/>
                </a:solidFill>
                <a:latin typeface="Times New Roman" panose="02020603050405020304" pitchFamily="18" charset="0"/>
                <a:cs typeface="Times New Roman" panose="02020603050405020304" pitchFamily="18" charset="0"/>
              </a:rPr>
              <a:t>Assignment</a:t>
            </a:r>
            <a:endParaRPr lang="en-US" sz="2400" b="1" dirty="0" smtClean="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214607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3B8DAD8-4754-47F0-BABF-8276A3E3E157}"/>
              </a:ext>
            </a:extLst>
          </p:cNvPr>
          <p:cNvSpPr>
            <a:spLocks noGrp="1"/>
          </p:cNvSpPr>
          <p:nvPr>
            <p:ph type="title"/>
          </p:nvPr>
        </p:nvSpPr>
        <p:spPr>
          <a:xfrm>
            <a:off x="1251678" y="691304"/>
            <a:ext cx="10178322" cy="1492132"/>
          </a:xfrm>
        </p:spPr>
        <p:txBody>
          <a:bodyPr>
            <a:noAutofit/>
          </a:bodyPr>
          <a:lstStyle/>
          <a:p>
            <a:r>
              <a:rPr lang="en-US" sz="3600" b="1" u="sng" dirty="0">
                <a:latin typeface="Times New Roman" panose="02020603050405020304" pitchFamily="18" charset="0"/>
                <a:cs typeface="Times New Roman" panose="02020603050405020304" pitchFamily="18" charset="0"/>
              </a:rPr>
              <a:t>Practical evolution</a:t>
            </a:r>
            <a:br>
              <a:rPr lang="en-US" sz="3600" b="1" u="sng" dirty="0">
                <a:latin typeface="Times New Roman" panose="02020603050405020304" pitchFamily="18" charset="0"/>
                <a:cs typeface="Times New Roman" panose="02020603050405020304" pitchFamily="18" charset="0"/>
              </a:rPr>
            </a:br>
            <a:r>
              <a:rPr lang="en-US" sz="3600" b="1" u="sng" dirty="0" smtClean="0">
                <a:latin typeface="Times New Roman" panose="02020603050405020304" pitchFamily="18" charset="0"/>
                <a:cs typeface="Times New Roman" panose="02020603050405020304" pitchFamily="18" charset="0"/>
              </a:rPr>
              <a:t>Web rooming vs.. Showrooming</a:t>
            </a:r>
            <a:endParaRPr lang="en-US" sz="3600" u="sng"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5C1EF8BF-C760-442C-A502-6937F39AC8F4}"/>
              </a:ext>
            </a:extLst>
          </p:cNvPr>
          <p:cNvSpPr>
            <a:spLocks noGrp="1"/>
          </p:cNvSpPr>
          <p:nvPr>
            <p:ph idx="1"/>
          </p:nvPr>
        </p:nvSpPr>
        <p:spPr/>
        <p:txBody>
          <a:bodyPr>
            <a:normAutofit/>
          </a:bodyPr>
          <a:lstStyle/>
          <a:p>
            <a:r>
              <a:rPr lang="en-US" b="1" dirty="0">
                <a:solidFill>
                  <a:schemeClr val="tx2"/>
                </a:solidFill>
                <a:latin typeface="Times New Roman" panose="02020603050405020304" pitchFamily="18" charset="0"/>
                <a:cs typeface="Times New Roman" panose="02020603050405020304" pitchFamily="18" charset="0"/>
              </a:rPr>
              <a:t>Showrooming</a:t>
            </a:r>
          </a:p>
          <a:p>
            <a:pPr marL="0" indent="0">
              <a:buNone/>
            </a:pPr>
            <a:r>
              <a:rPr lang="en-US" dirty="0">
                <a:solidFill>
                  <a:schemeClr val="tx2"/>
                </a:solidFill>
                <a:latin typeface="Times New Roman" panose="02020603050405020304" pitchFamily="18" charset="0"/>
                <a:cs typeface="Times New Roman" panose="02020603050405020304" pitchFamily="18" charset="0"/>
              </a:rPr>
              <a:t>When a shopper checks out a product in-store, using the store as a “showroom” but then goes home and purchases the </a:t>
            </a:r>
            <a:r>
              <a:rPr lang="en-US">
                <a:solidFill>
                  <a:schemeClr val="tx2"/>
                </a:solidFill>
                <a:latin typeface="Times New Roman" panose="02020603050405020304" pitchFamily="18" charset="0"/>
                <a:cs typeface="Times New Roman" panose="02020603050405020304" pitchFamily="18" charset="0"/>
              </a:rPr>
              <a:t>product </a:t>
            </a:r>
            <a:r>
              <a:rPr lang="en-US" smtClean="0">
                <a:solidFill>
                  <a:schemeClr val="tx2"/>
                </a:solidFill>
                <a:latin typeface="Times New Roman" panose="02020603050405020304" pitchFamily="18" charset="0"/>
                <a:cs typeface="Times New Roman" panose="02020603050405020304" pitchFamily="18" charset="0"/>
              </a:rPr>
              <a:t>online.</a:t>
            </a:r>
            <a:endParaRPr lang="en-US" dirty="0">
              <a:solidFill>
                <a:schemeClr val="tx2"/>
              </a:solidFill>
              <a:latin typeface="Times New Roman" panose="02020603050405020304" pitchFamily="18" charset="0"/>
              <a:cs typeface="Times New Roman" panose="02020603050405020304" pitchFamily="18" charset="0"/>
            </a:endParaRPr>
          </a:p>
          <a:p>
            <a:r>
              <a:rPr lang="en-US" b="1" dirty="0" smtClean="0">
                <a:solidFill>
                  <a:schemeClr val="tx2"/>
                </a:solidFill>
                <a:latin typeface="Times New Roman" panose="02020603050405020304" pitchFamily="18" charset="0"/>
                <a:cs typeface="Times New Roman" panose="02020603050405020304" pitchFamily="18" charset="0"/>
              </a:rPr>
              <a:t>Web rooming</a:t>
            </a:r>
            <a:endParaRPr lang="en-US" b="1" dirty="0">
              <a:solidFill>
                <a:schemeClr val="tx2"/>
              </a:solidFill>
              <a:latin typeface="Times New Roman" panose="02020603050405020304" pitchFamily="18" charset="0"/>
              <a:cs typeface="Times New Roman" panose="02020603050405020304" pitchFamily="18" charset="0"/>
            </a:endParaRPr>
          </a:p>
          <a:p>
            <a:pPr marL="0" indent="0">
              <a:buNone/>
            </a:pPr>
            <a:r>
              <a:rPr lang="en-US" dirty="0">
                <a:solidFill>
                  <a:schemeClr val="tx2"/>
                </a:solidFill>
                <a:latin typeface="Times New Roman" panose="02020603050405020304" pitchFamily="18" charset="0"/>
                <a:cs typeface="Times New Roman" panose="02020603050405020304" pitchFamily="18" charset="0"/>
              </a:rPr>
              <a:t>When consumers research products online before going to the store for a final evaluation and purchase.</a:t>
            </a:r>
          </a:p>
          <a:p>
            <a:pPr marL="0" indent="0">
              <a:buNone/>
            </a:pPr>
            <a:endParaRPr lang="en-US" dirty="0">
              <a:solidFill>
                <a:schemeClr val="tx2"/>
              </a:solidFill>
              <a:latin typeface="Times New Roman" panose="02020603050405020304" pitchFamily="18" charset="0"/>
              <a:cs typeface="Times New Roman" panose="02020603050405020304" pitchFamily="18" charset="0"/>
            </a:endParaRPr>
          </a:p>
          <a:p>
            <a:pPr marL="0" indent="0">
              <a:buNone/>
            </a:pPr>
            <a:r>
              <a:rPr lang="en-US" dirty="0" smtClean="0">
                <a:solidFill>
                  <a:schemeClr val="tx2"/>
                </a:solidFill>
                <a:latin typeface="Times New Roman" panose="02020603050405020304" pitchFamily="18" charset="0"/>
                <a:cs typeface="Times New Roman" panose="02020603050405020304" pitchFamily="18" charset="0"/>
              </a:rPr>
              <a:t>Web rooming </a:t>
            </a:r>
            <a:r>
              <a:rPr lang="en-US" dirty="0">
                <a:solidFill>
                  <a:schemeClr val="tx2"/>
                </a:solidFill>
                <a:latin typeface="Times New Roman" panose="02020603050405020304" pitchFamily="18" charset="0"/>
                <a:cs typeface="Times New Roman" panose="02020603050405020304" pitchFamily="18" charset="0"/>
              </a:rPr>
              <a:t>continues to grow, even outshining showrooming:</a:t>
            </a:r>
            <a:br>
              <a:rPr lang="en-US" dirty="0">
                <a:solidFill>
                  <a:schemeClr val="tx2"/>
                </a:solidFill>
                <a:latin typeface="Times New Roman" panose="02020603050405020304" pitchFamily="18" charset="0"/>
                <a:cs typeface="Times New Roman" panose="02020603050405020304" pitchFamily="18" charset="0"/>
              </a:rPr>
            </a:br>
            <a:endParaRPr lang="en-US"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966080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1219159-E2B7-4D50-8B0E-86FA931D605E}"/>
              </a:ext>
            </a:extLst>
          </p:cNvPr>
          <p:cNvSpPr>
            <a:spLocks noGrp="1"/>
          </p:cNvSpPr>
          <p:nvPr>
            <p:ph type="title"/>
          </p:nvPr>
        </p:nvSpPr>
        <p:spPr>
          <a:xfrm>
            <a:off x="1251678" y="691303"/>
            <a:ext cx="10178322" cy="1492132"/>
          </a:xfrm>
        </p:spPr>
        <p:txBody>
          <a:bodyPr>
            <a:normAutofit/>
          </a:bodyPr>
          <a:lstStyle/>
          <a:p>
            <a:r>
              <a:rPr lang="en-US" sz="4400" b="1" u="sng" dirty="0">
                <a:latin typeface="Times New Roman" panose="02020603050405020304" pitchFamily="18" charset="0"/>
                <a:cs typeface="Times New Roman" panose="02020603050405020304" pitchFamily="18" charset="0"/>
              </a:rPr>
              <a:t>Consumer decision making process</a:t>
            </a:r>
            <a:endParaRPr lang="en-US" sz="4400" u="sng"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015C947B-726B-4396-9B15-AB7B3A9388E9}"/>
              </a:ext>
            </a:extLst>
          </p:cNvPr>
          <p:cNvSpPr>
            <a:spLocks noGrp="1"/>
          </p:cNvSpPr>
          <p:nvPr>
            <p:ph idx="1"/>
          </p:nvPr>
        </p:nvSpPr>
        <p:spPr>
          <a:xfrm>
            <a:off x="1251678" y="2483709"/>
            <a:ext cx="10178322" cy="3593591"/>
          </a:xfrm>
        </p:spPr>
        <p:txBody>
          <a:bodyPr>
            <a:normAutofit/>
          </a:bodyPr>
          <a:lstStyle/>
          <a:p>
            <a:pPr marL="0" indent="0">
              <a:buNone/>
            </a:pPr>
            <a:r>
              <a:rPr lang="en-US" sz="2400" dirty="0">
                <a:solidFill>
                  <a:schemeClr val="tx2"/>
                </a:solidFill>
                <a:latin typeface="Times New Roman" panose="02020603050405020304" pitchFamily="18" charset="0"/>
                <a:cs typeface="Times New Roman" panose="02020603050405020304" pitchFamily="18" charset="0"/>
              </a:rPr>
              <a:t>Consumer decision making process involves the consumers to identify their needs, gather information, evaluate alternatives and then make their buying decision. </a:t>
            </a:r>
            <a:endParaRPr lang="en-US" sz="2400" dirty="0" smtClean="0">
              <a:solidFill>
                <a:schemeClr val="tx2"/>
              </a:solidFill>
              <a:latin typeface="Times New Roman" panose="02020603050405020304" pitchFamily="18" charset="0"/>
              <a:cs typeface="Times New Roman" panose="02020603050405020304" pitchFamily="18" charset="0"/>
            </a:endParaRPr>
          </a:p>
          <a:p>
            <a:pPr marL="0" indent="0">
              <a:buNone/>
            </a:pPr>
            <a:endParaRPr lang="en-US" sz="2400" dirty="0" smtClean="0">
              <a:solidFill>
                <a:schemeClr val="tx2"/>
              </a:solidFill>
              <a:latin typeface="Times New Roman" panose="02020603050405020304" pitchFamily="18" charset="0"/>
              <a:cs typeface="Times New Roman" panose="02020603050405020304" pitchFamily="18" charset="0"/>
            </a:endParaRPr>
          </a:p>
          <a:p>
            <a:pPr marL="0" indent="0">
              <a:buNone/>
            </a:pPr>
            <a:r>
              <a:rPr lang="en-US" sz="2400" dirty="0" smtClean="0">
                <a:solidFill>
                  <a:schemeClr val="tx2"/>
                </a:solidFill>
                <a:latin typeface="Times New Roman" panose="02020603050405020304" pitchFamily="18" charset="0"/>
                <a:cs typeface="Times New Roman" panose="02020603050405020304" pitchFamily="18" charset="0"/>
              </a:rPr>
              <a:t>The</a:t>
            </a:r>
            <a:r>
              <a:rPr lang="en-US" sz="2400" dirty="0">
                <a:solidFill>
                  <a:schemeClr val="tx2"/>
                </a:solidFill>
                <a:latin typeface="Times New Roman" panose="02020603050405020304" pitchFamily="18" charset="0"/>
                <a:cs typeface="Times New Roman" panose="02020603050405020304" pitchFamily="18" charset="0"/>
              </a:rPr>
              <a:t> consumer behavior may be determined by economic and psychological factors and are influenced by environmental factors like social and cultural values.</a:t>
            </a:r>
          </a:p>
        </p:txBody>
      </p:sp>
    </p:spTree>
    <p:extLst>
      <p:ext uri="{BB962C8B-B14F-4D97-AF65-F5344CB8AC3E}">
        <p14:creationId xmlns:p14="http://schemas.microsoft.com/office/powerpoint/2010/main" val="1650776624"/>
      </p:ext>
    </p:extLst>
  </p:cSld>
  <p:clrMapOvr>
    <a:masterClrMapping/>
  </p:clrMapOvr>
</p:sld>
</file>

<file path=ppt/theme/theme1.xml><?xml version="1.0" encoding="utf-8"?>
<a:theme xmlns:a="http://schemas.openxmlformats.org/drawingml/2006/main" name="Badg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TM10001106[[fn=Badge]]</Template>
  <TotalTime>302</TotalTime>
  <Words>1486</Words>
  <Application>Microsoft Office PowerPoint</Application>
  <PresentationFormat>Custom</PresentationFormat>
  <Paragraphs>126</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Badge</vt:lpstr>
      <vt:lpstr>Consumer behavior</vt:lpstr>
      <vt:lpstr>Contents of the lecture</vt:lpstr>
      <vt:lpstr>Concept</vt:lpstr>
      <vt:lpstr>Definitions</vt:lpstr>
      <vt:lpstr>Practical evolution</vt:lpstr>
      <vt:lpstr> </vt:lpstr>
      <vt:lpstr> </vt:lpstr>
      <vt:lpstr>Practical evolution Web rooming vs.. Showrooming</vt:lpstr>
      <vt:lpstr>Consumer decision making process</vt:lpstr>
      <vt:lpstr>PowerPoint Presentation</vt:lpstr>
      <vt:lpstr>Need recognition:</vt:lpstr>
      <vt:lpstr>Information Search</vt:lpstr>
      <vt:lpstr> </vt:lpstr>
      <vt:lpstr>Evaluation of Alternatives</vt:lpstr>
      <vt:lpstr>Purchase Decision</vt:lpstr>
      <vt:lpstr>Post Purchase Behavior</vt:lpstr>
      <vt:lpstr> </vt:lpstr>
      <vt:lpstr>Market segmentation</vt:lpstr>
      <vt:lpstr> </vt:lpstr>
      <vt:lpstr>Geographic Segmentation</vt:lpstr>
      <vt:lpstr>Demographic Segmentation</vt:lpstr>
      <vt:lpstr>Behavioral Segmentation</vt:lpstr>
      <vt:lpstr> </vt:lpstr>
      <vt:lpstr>Psychographic Segmentation</vt:lpstr>
      <vt:lpstr> </vt:lpstr>
      <vt:lpstr> </vt:lpstr>
      <vt:lpstr> </vt:lpstr>
      <vt:lpstr> </vt:lpstr>
      <vt:lpstr> </vt:lpstr>
      <vt:lpstr>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Consumer behavior</dc:title>
  <dc:creator>Umer Arslan </dc:creator>
  <cp:lastModifiedBy>Ramsha Saleem</cp:lastModifiedBy>
  <cp:revision>24</cp:revision>
  <dcterms:created xsi:type="dcterms:W3CDTF">2019-10-17T09:52:09Z</dcterms:created>
  <dcterms:modified xsi:type="dcterms:W3CDTF">2019-10-18T03:37:01Z</dcterms:modified>
</cp:coreProperties>
</file>