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02" r:id="rId1"/>
  </p:sldMasterIdLst>
  <p:sldIdLst>
    <p:sldId id="256" r:id="rId2"/>
    <p:sldId id="257" r:id="rId3"/>
    <p:sldId id="258"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80" r:id="rId21"/>
    <p:sldId id="281" r:id="rId22"/>
    <p:sldId id="302" r:id="rId23"/>
    <p:sldId id="304" r:id="rId24"/>
    <p:sldId id="306" r:id="rId25"/>
    <p:sldId id="307" r:id="rId26"/>
    <p:sldId id="308" r:id="rId27"/>
    <p:sldId id="313" r:id="rId28"/>
    <p:sldId id="315" r:id="rId29"/>
    <p:sldId id="317" r:id="rId30"/>
    <p:sldId id="318" r:id="rId31"/>
    <p:sldId id="320" r:id="rId32"/>
    <p:sldId id="321" r:id="rId33"/>
    <p:sldId id="327" r:id="rId34"/>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76" d="100"/>
          <a:sy n="76" d="100"/>
        </p:scale>
        <p:origin x="-1206" y="-60"/>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1D8BD707-D9CF-40AE-B4C6-C98DA3205C09}" type="datetimeFigureOut">
              <a:rPr lang="en-US" smtClean="0"/>
              <a:t>3/4/2019</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B6F15528-21DE-4FAA-801E-634DDDAF4B2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t>3/4/2019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t>3/4/2019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t>3/4/2019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t>3/4/2019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t>3/4/2019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t>3/4/2019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t>3/4/2019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t>3/4/2019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1D8BD707-D9CF-40AE-B4C6-C98DA3205C09}" type="datetimeFigureOut">
              <a:rPr lang="en-US" smtClean="0"/>
              <a:t>3/4/2019</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a:p>
        </p:txBody>
      </p:sp>
      <p:sp>
        <p:nvSpPr>
          <p:cNvPr id="7" name="Slide Number Placeholder 6"/>
          <p:cNvSpPr>
            <a:spLocks noGrp="1"/>
          </p:cNvSpPr>
          <p:nvPr>
            <p:ph type="sldNum" sz="quarter" idx="12"/>
          </p:nvPr>
        </p:nvSpPr>
        <p:spPr>
          <a:xfrm rot="60000">
            <a:off x="7557313" y="5896961"/>
            <a:ext cx="554023" cy="365125"/>
          </a:xfrm>
        </p:spPr>
        <p:txBody>
          <a:bodyPr/>
          <a:lstStyle/>
          <a:p>
            <a:fld id="{B6F15528-21DE-4FAA-801E-634DDDAF4B2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1D8BD707-D9CF-40AE-B4C6-C98DA3205C09}" type="datetimeFigureOut">
              <a:rPr lang="en-US" smtClean="0"/>
              <a:t>3/4/2019</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a:p>
        </p:txBody>
      </p:sp>
      <p:sp>
        <p:nvSpPr>
          <p:cNvPr id="7" name="Slide Number Placeholder 6"/>
          <p:cNvSpPr>
            <a:spLocks noGrp="1"/>
          </p:cNvSpPr>
          <p:nvPr>
            <p:ph type="sldNum" sz="quarter" idx="12"/>
          </p:nvPr>
        </p:nvSpPr>
        <p:spPr>
          <a:xfrm rot="60000">
            <a:off x="7562089" y="5900026"/>
            <a:ext cx="554023" cy="365125"/>
          </a:xfrm>
        </p:spPr>
        <p:txBody>
          <a:bodyPr/>
          <a:lstStyle/>
          <a:p>
            <a:fld id="{B6F15528-21DE-4FAA-801E-634DDDAF4B2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1D8BD707-D9CF-40AE-B4C6-C98DA3205C09}" type="datetimeFigureOut">
              <a:rPr lang="en-US" smtClean="0"/>
              <a:t>3/4/2019</a:t>
            </a:fld>
            <a:endParaRPr lang="en-US"/>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B6F15528-21DE-4FAA-801E-634DDDAF4B2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object 2"/>
          <p:cNvSpPr txBox="1">
            <a:spLocks/>
          </p:cNvSpPr>
          <p:nvPr/>
        </p:nvSpPr>
        <p:spPr>
          <a:xfrm>
            <a:off x="2057400" y="2286000"/>
            <a:ext cx="5105400" cy="843821"/>
          </a:xfrm>
          <a:prstGeom prst="rect">
            <a:avLst/>
          </a:prstGeom>
        </p:spPr>
        <p:txBody>
          <a:bodyPr vert="horz" wrap="square" lIns="0" tIns="12700" rIns="0" bIns="0" rtlCol="0">
            <a:spAutoFit/>
          </a:bodyPr>
          <a:lst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12700">
              <a:spcBef>
                <a:spcPts val="100"/>
              </a:spcBef>
            </a:pPr>
            <a:r>
              <a:rPr lang="en-US" sz="5400" b="1" spc="215" dirty="0" smtClean="0">
                <a:solidFill>
                  <a:srgbClr val="FF3300"/>
                </a:solidFill>
                <a:latin typeface="Times New Roman" pitchFamily="18" charset="0"/>
                <a:cs typeface="Times New Roman" pitchFamily="18" charset="0"/>
              </a:rPr>
              <a:t>ECOSYSTEM:</a:t>
            </a:r>
            <a:endParaRPr lang="en-US" sz="54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308970" y="914400"/>
            <a:ext cx="4246880" cy="391160"/>
          </a:xfrm>
          <a:prstGeom prst="rect">
            <a:avLst/>
          </a:prstGeom>
        </p:spPr>
        <p:txBody>
          <a:bodyPr vert="horz" wrap="square" lIns="0" tIns="12700" rIns="0" bIns="0" rtlCol="0">
            <a:spAutoFit/>
          </a:bodyPr>
          <a:lstStyle/>
          <a:p>
            <a:pPr marL="12700">
              <a:lnSpc>
                <a:spcPct val="100000"/>
              </a:lnSpc>
              <a:spcBef>
                <a:spcPts val="100"/>
              </a:spcBef>
              <a:tabLst>
                <a:tab pos="429895" algn="l"/>
                <a:tab pos="1710689" algn="l"/>
              </a:tabLst>
            </a:pPr>
            <a:r>
              <a:rPr sz="2400" b="1" spc="100" dirty="0">
                <a:latin typeface="Times New Roman" pitchFamily="18" charset="0"/>
                <a:cs typeface="Times New Roman" pitchFamily="18" charset="0"/>
              </a:rPr>
              <a:t>2.	</a:t>
            </a:r>
            <a:r>
              <a:rPr sz="2400" b="1" spc="145" dirty="0">
                <a:latin typeface="Times New Roman" pitchFamily="18" charset="0"/>
                <a:cs typeface="Times New Roman" pitchFamily="18" charset="0"/>
              </a:rPr>
              <a:t>BIOTIC	</a:t>
            </a:r>
            <a:r>
              <a:rPr sz="2400" b="1" spc="165" dirty="0">
                <a:latin typeface="Times New Roman" pitchFamily="18" charset="0"/>
                <a:cs typeface="Times New Roman" pitchFamily="18" charset="0"/>
              </a:rPr>
              <a:t>COMPONENTS:</a:t>
            </a:r>
            <a:endParaRPr sz="2400" b="1" dirty="0">
              <a:latin typeface="Times New Roman" pitchFamily="18" charset="0"/>
              <a:cs typeface="Times New Roman" pitchFamily="18" charset="0"/>
            </a:endParaRPr>
          </a:p>
        </p:txBody>
      </p:sp>
      <p:sp>
        <p:nvSpPr>
          <p:cNvPr id="7" name="object 7"/>
          <p:cNvSpPr txBox="1"/>
          <p:nvPr/>
        </p:nvSpPr>
        <p:spPr>
          <a:xfrm>
            <a:off x="1308970" y="1676400"/>
            <a:ext cx="6629400" cy="3929281"/>
          </a:xfrm>
          <a:prstGeom prst="rect">
            <a:avLst/>
          </a:prstGeom>
        </p:spPr>
        <p:txBody>
          <a:bodyPr vert="horz" wrap="square" lIns="0" tIns="12700" rIns="0" bIns="0" rtlCol="0">
            <a:spAutoFit/>
          </a:bodyPr>
          <a:lstStyle/>
          <a:p>
            <a:pPr marL="355600" marR="5080" indent="-342900" algn="just">
              <a:lnSpc>
                <a:spcPct val="100000"/>
              </a:lnSpc>
              <a:spcBef>
                <a:spcPts val="100"/>
              </a:spcBef>
            </a:pPr>
            <a:r>
              <a:rPr lang="en-US" sz="2400" spc="45" dirty="0" smtClean="0">
                <a:solidFill>
                  <a:srgbClr val="FF3300"/>
                </a:solidFill>
                <a:latin typeface="Times New Roman" pitchFamily="18" charset="0"/>
                <a:cs typeface="Times New Roman" pitchFamily="18" charset="0"/>
              </a:rPr>
              <a:t>The biotic components include all living organisms presents in the environment.</a:t>
            </a:r>
          </a:p>
          <a:p>
            <a:pPr marL="355600" marR="5080" indent="-342900" algn="just">
              <a:lnSpc>
                <a:spcPct val="100000"/>
              </a:lnSpc>
              <a:spcBef>
                <a:spcPts val="100"/>
              </a:spcBef>
            </a:pPr>
            <a:endParaRPr lang="en-US" sz="2400" spc="45" dirty="0">
              <a:solidFill>
                <a:srgbClr val="FF3300"/>
              </a:solidFill>
              <a:latin typeface="Times New Roman" pitchFamily="18" charset="0"/>
              <a:cs typeface="Times New Roman" pitchFamily="18" charset="0"/>
            </a:endParaRPr>
          </a:p>
          <a:p>
            <a:pPr marL="355600" marR="5080" indent="-342900" algn="just">
              <a:lnSpc>
                <a:spcPct val="100000"/>
              </a:lnSpc>
              <a:spcBef>
                <a:spcPts val="100"/>
              </a:spcBef>
            </a:pPr>
            <a:r>
              <a:rPr sz="2400" spc="45" dirty="0" smtClean="0">
                <a:solidFill>
                  <a:srgbClr val="0070C0"/>
                </a:solidFill>
                <a:latin typeface="Times New Roman" pitchFamily="18" charset="0"/>
                <a:cs typeface="Times New Roman" pitchFamily="18" charset="0"/>
              </a:rPr>
              <a:t>From </a:t>
            </a:r>
            <a:r>
              <a:rPr sz="2400" spc="40" dirty="0">
                <a:solidFill>
                  <a:srgbClr val="0070C0"/>
                </a:solidFill>
                <a:latin typeface="Times New Roman" pitchFamily="18" charset="0"/>
                <a:cs typeface="Times New Roman" pitchFamily="18" charset="0"/>
              </a:rPr>
              <a:t>nutrition </a:t>
            </a:r>
            <a:r>
              <a:rPr sz="2400" spc="20" dirty="0">
                <a:solidFill>
                  <a:srgbClr val="0070C0"/>
                </a:solidFill>
                <a:latin typeface="Times New Roman" pitchFamily="18" charset="0"/>
                <a:cs typeface="Times New Roman" pitchFamily="18" charset="0"/>
              </a:rPr>
              <a:t>point </a:t>
            </a:r>
            <a:r>
              <a:rPr sz="2400" spc="-35" dirty="0">
                <a:solidFill>
                  <a:srgbClr val="0070C0"/>
                </a:solidFill>
                <a:latin typeface="Times New Roman" pitchFamily="18" charset="0"/>
                <a:cs typeface="Times New Roman" pitchFamily="18" charset="0"/>
              </a:rPr>
              <a:t>of </a:t>
            </a:r>
            <a:r>
              <a:rPr sz="2400" spc="45" dirty="0">
                <a:solidFill>
                  <a:srgbClr val="0070C0"/>
                </a:solidFill>
                <a:latin typeface="Times New Roman" pitchFamily="18" charset="0"/>
                <a:cs typeface="Times New Roman" pitchFamily="18" charset="0"/>
              </a:rPr>
              <a:t>view </a:t>
            </a:r>
            <a:r>
              <a:rPr sz="2400" dirty="0">
                <a:solidFill>
                  <a:srgbClr val="0070C0"/>
                </a:solidFill>
                <a:latin typeface="Times New Roman" pitchFamily="18" charset="0"/>
                <a:cs typeface="Times New Roman" pitchFamily="18" charset="0"/>
              </a:rPr>
              <a:t>, </a:t>
            </a:r>
            <a:r>
              <a:rPr sz="2400" spc="45" dirty="0">
                <a:solidFill>
                  <a:srgbClr val="0070C0"/>
                </a:solidFill>
                <a:latin typeface="Times New Roman" pitchFamily="18" charset="0"/>
                <a:cs typeface="Times New Roman" pitchFamily="18" charset="0"/>
              </a:rPr>
              <a:t>the </a:t>
            </a:r>
            <a:r>
              <a:rPr sz="2400" spc="30" dirty="0">
                <a:solidFill>
                  <a:srgbClr val="0070C0"/>
                </a:solidFill>
                <a:latin typeface="Times New Roman" pitchFamily="18" charset="0"/>
                <a:cs typeface="Times New Roman" pitchFamily="18" charset="0"/>
              </a:rPr>
              <a:t>biotic  </a:t>
            </a:r>
            <a:r>
              <a:rPr sz="2400" spc="55" dirty="0">
                <a:solidFill>
                  <a:srgbClr val="0070C0"/>
                </a:solidFill>
                <a:latin typeface="Times New Roman" pitchFamily="18" charset="0"/>
                <a:cs typeface="Times New Roman" pitchFamily="18" charset="0"/>
              </a:rPr>
              <a:t>components </a:t>
            </a:r>
            <a:r>
              <a:rPr sz="2400" spc="40" dirty="0">
                <a:solidFill>
                  <a:srgbClr val="0070C0"/>
                </a:solidFill>
                <a:latin typeface="Times New Roman" pitchFamily="18" charset="0"/>
                <a:cs typeface="Times New Roman" pitchFamily="18" charset="0"/>
              </a:rPr>
              <a:t>can </a:t>
            </a:r>
            <a:r>
              <a:rPr sz="2400" spc="30" dirty="0">
                <a:solidFill>
                  <a:srgbClr val="0070C0"/>
                </a:solidFill>
                <a:latin typeface="Times New Roman" pitchFamily="18" charset="0"/>
                <a:cs typeface="Times New Roman" pitchFamily="18" charset="0"/>
              </a:rPr>
              <a:t>be </a:t>
            </a:r>
            <a:r>
              <a:rPr sz="2400" spc="55" dirty="0">
                <a:solidFill>
                  <a:srgbClr val="0070C0"/>
                </a:solidFill>
                <a:latin typeface="Times New Roman" pitchFamily="18" charset="0"/>
                <a:cs typeface="Times New Roman" pitchFamily="18" charset="0"/>
              </a:rPr>
              <a:t>grouped </a:t>
            </a:r>
            <a:r>
              <a:rPr sz="2400" spc="15" dirty="0">
                <a:solidFill>
                  <a:srgbClr val="0070C0"/>
                </a:solidFill>
                <a:latin typeface="Times New Roman" pitchFamily="18" charset="0"/>
                <a:cs typeface="Times New Roman" pitchFamily="18" charset="0"/>
              </a:rPr>
              <a:t>into </a:t>
            </a:r>
            <a:r>
              <a:rPr sz="2400" dirty="0">
                <a:solidFill>
                  <a:srgbClr val="0070C0"/>
                </a:solidFill>
                <a:latin typeface="Times New Roman" pitchFamily="18" charset="0"/>
                <a:cs typeface="Times New Roman" pitchFamily="18" charset="0"/>
              </a:rPr>
              <a:t>two </a:t>
            </a:r>
            <a:r>
              <a:rPr sz="2400" spc="50" dirty="0">
                <a:solidFill>
                  <a:srgbClr val="0070C0"/>
                </a:solidFill>
                <a:latin typeface="Times New Roman" pitchFamily="18" charset="0"/>
                <a:cs typeface="Times New Roman" pitchFamily="18" charset="0"/>
              </a:rPr>
              <a:t>basic  </a:t>
            </a:r>
            <a:r>
              <a:rPr sz="2400" spc="70" dirty="0">
                <a:solidFill>
                  <a:srgbClr val="0070C0"/>
                </a:solidFill>
                <a:latin typeface="Times New Roman" pitchFamily="18" charset="0"/>
                <a:cs typeface="Times New Roman" pitchFamily="18" charset="0"/>
              </a:rPr>
              <a:t>components.</a:t>
            </a:r>
            <a:endParaRPr sz="2400" dirty="0">
              <a:solidFill>
                <a:srgbClr val="0070C0"/>
              </a:solidFill>
              <a:latin typeface="Times New Roman" pitchFamily="18" charset="0"/>
              <a:cs typeface="Times New Roman" pitchFamily="18" charset="0"/>
            </a:endParaRPr>
          </a:p>
          <a:p>
            <a:pPr>
              <a:lnSpc>
                <a:spcPct val="100000"/>
              </a:lnSpc>
            </a:pPr>
            <a:endParaRPr sz="1600" dirty="0">
              <a:latin typeface="Times New Roman" pitchFamily="18" charset="0"/>
              <a:cs typeface="Times New Roman" pitchFamily="18" charset="0"/>
            </a:endParaRPr>
          </a:p>
          <a:p>
            <a:pPr marL="355600" indent="-342900">
              <a:lnSpc>
                <a:spcPct val="100000"/>
              </a:lnSpc>
              <a:spcBef>
                <a:spcPts val="2080"/>
              </a:spcBef>
              <a:buFont typeface="Arial Black"/>
              <a:buChar char="•"/>
              <a:tabLst>
                <a:tab pos="354965" algn="l"/>
                <a:tab pos="355600" algn="l"/>
                <a:tab pos="2289175" algn="l"/>
              </a:tabLst>
            </a:pPr>
            <a:r>
              <a:rPr sz="2400" spc="45" dirty="0" smtClean="0">
                <a:latin typeface="Times New Roman" pitchFamily="18" charset="0"/>
                <a:cs typeface="Times New Roman" pitchFamily="18" charset="0"/>
              </a:rPr>
              <a:t>Autotrophic</a:t>
            </a:r>
            <a:r>
              <a:rPr lang="en-US" sz="2400" spc="45" dirty="0" smtClean="0">
                <a:latin typeface="Times New Roman" pitchFamily="18" charset="0"/>
                <a:cs typeface="Times New Roman" pitchFamily="18" charset="0"/>
              </a:rPr>
              <a:t> </a:t>
            </a:r>
            <a:r>
              <a:rPr sz="2400" spc="55" dirty="0" smtClean="0">
                <a:latin typeface="Times New Roman" pitchFamily="18" charset="0"/>
                <a:cs typeface="Times New Roman" pitchFamily="18" charset="0"/>
              </a:rPr>
              <a:t>components</a:t>
            </a:r>
            <a:endParaRPr sz="3200" dirty="0">
              <a:latin typeface="Times New Roman" pitchFamily="18" charset="0"/>
              <a:cs typeface="Times New Roman" pitchFamily="18" charset="0"/>
            </a:endParaRPr>
          </a:p>
          <a:p>
            <a:pPr marL="355600" indent="-342900">
              <a:lnSpc>
                <a:spcPct val="100000"/>
              </a:lnSpc>
              <a:spcBef>
                <a:spcPts val="2750"/>
              </a:spcBef>
              <a:buFont typeface="Arial Black"/>
              <a:buChar char="•"/>
              <a:tabLst>
                <a:tab pos="354965" algn="l"/>
                <a:tab pos="355600" algn="l"/>
                <a:tab pos="2629535" algn="l"/>
              </a:tabLst>
            </a:pPr>
            <a:r>
              <a:rPr sz="2400" spc="80" dirty="0" smtClean="0">
                <a:latin typeface="Times New Roman" pitchFamily="18" charset="0"/>
                <a:cs typeface="Times New Roman" pitchFamily="18" charset="0"/>
              </a:rPr>
              <a:t>Heterotrophic</a:t>
            </a:r>
            <a:r>
              <a:rPr lang="en-US" sz="2400" spc="80" dirty="0" smtClean="0">
                <a:latin typeface="Times New Roman" pitchFamily="18" charset="0"/>
                <a:cs typeface="Times New Roman" pitchFamily="18" charset="0"/>
              </a:rPr>
              <a:t> </a:t>
            </a:r>
            <a:r>
              <a:rPr sz="2400" spc="55" dirty="0" smtClean="0">
                <a:latin typeface="Times New Roman" pitchFamily="18" charset="0"/>
                <a:cs typeface="Times New Roman" pitchFamily="18" charset="0"/>
              </a:rPr>
              <a:t>components</a:t>
            </a:r>
            <a:endParaRPr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bject 31"/>
          <p:cNvSpPr txBox="1"/>
          <p:nvPr/>
        </p:nvSpPr>
        <p:spPr>
          <a:xfrm>
            <a:off x="1268260" y="914400"/>
            <a:ext cx="6705600" cy="5196294"/>
          </a:xfrm>
          <a:prstGeom prst="rect">
            <a:avLst/>
          </a:prstGeom>
        </p:spPr>
        <p:txBody>
          <a:bodyPr vert="horz" wrap="square" lIns="0" tIns="12700" rIns="0" bIns="0" rtlCol="0">
            <a:spAutoFit/>
          </a:bodyPr>
          <a:lstStyle/>
          <a:p>
            <a:pPr marL="12700" algn="just">
              <a:lnSpc>
                <a:spcPct val="100000"/>
              </a:lnSpc>
              <a:spcBef>
                <a:spcPts val="100"/>
              </a:spcBef>
            </a:pPr>
            <a:r>
              <a:rPr sz="2100" b="1" spc="-5" dirty="0">
                <a:solidFill>
                  <a:srgbClr val="0070C0"/>
                </a:solidFill>
                <a:latin typeface="Times New Roman" pitchFamily="18" charset="0"/>
                <a:cs typeface="Times New Roman" pitchFamily="18" charset="0"/>
              </a:rPr>
              <a:t>Herbivores:</a:t>
            </a:r>
            <a:r>
              <a:rPr sz="2100" b="1" spc="-5" dirty="0">
                <a:latin typeface="Times New Roman" pitchFamily="18" charset="0"/>
                <a:cs typeface="Times New Roman" pitchFamily="18" charset="0"/>
              </a:rPr>
              <a:t> </a:t>
            </a:r>
            <a:r>
              <a:rPr sz="2100" spc="-5" dirty="0">
                <a:latin typeface="Times New Roman" pitchFamily="18" charset="0"/>
                <a:cs typeface="Times New Roman" pitchFamily="18" charset="0"/>
              </a:rPr>
              <a:t>Plant</a:t>
            </a:r>
            <a:r>
              <a:rPr sz="2100" spc="20" dirty="0">
                <a:latin typeface="Times New Roman" pitchFamily="18" charset="0"/>
                <a:cs typeface="Times New Roman" pitchFamily="18" charset="0"/>
              </a:rPr>
              <a:t> </a:t>
            </a:r>
            <a:r>
              <a:rPr sz="2100" spc="-5" dirty="0">
                <a:latin typeface="Times New Roman" pitchFamily="18" charset="0"/>
                <a:cs typeface="Times New Roman" pitchFamily="18" charset="0"/>
              </a:rPr>
              <a:t>Eaters</a:t>
            </a:r>
            <a:endParaRPr sz="2100" dirty="0">
              <a:latin typeface="Times New Roman" pitchFamily="18" charset="0"/>
              <a:cs typeface="Times New Roman" pitchFamily="18" charset="0"/>
            </a:endParaRPr>
          </a:p>
          <a:p>
            <a:pPr marL="12700" marR="5080" algn="just">
              <a:lnSpc>
                <a:spcPct val="200000"/>
              </a:lnSpc>
            </a:pPr>
            <a:r>
              <a:rPr sz="2100" b="1" dirty="0">
                <a:solidFill>
                  <a:srgbClr val="0070C0"/>
                </a:solidFill>
                <a:latin typeface="Times New Roman" pitchFamily="18" charset="0"/>
                <a:cs typeface="Times New Roman" pitchFamily="18" charset="0"/>
              </a:rPr>
              <a:t>Carnivores: </a:t>
            </a:r>
            <a:r>
              <a:rPr sz="2100" spc="-5" dirty="0">
                <a:latin typeface="Times New Roman" pitchFamily="18" charset="0"/>
                <a:cs typeface="Times New Roman" pitchFamily="18" charset="0"/>
              </a:rPr>
              <a:t>Secondary consumers and depend on herbivores  </a:t>
            </a:r>
            <a:r>
              <a:rPr sz="2100" b="1" dirty="0" smtClean="0">
                <a:solidFill>
                  <a:srgbClr val="0070C0"/>
                </a:solidFill>
                <a:latin typeface="Times New Roman" pitchFamily="18" charset="0"/>
                <a:cs typeface="Times New Roman" pitchFamily="18" charset="0"/>
              </a:rPr>
              <a:t>Omnivores:</a:t>
            </a:r>
            <a:r>
              <a:rPr lang="en-US" sz="2100" b="1" dirty="0" smtClean="0">
                <a:solidFill>
                  <a:srgbClr val="0070C0"/>
                </a:solidFill>
                <a:latin typeface="Times New Roman" pitchFamily="18" charset="0"/>
                <a:cs typeface="Times New Roman" pitchFamily="18" charset="0"/>
              </a:rPr>
              <a:t> </a:t>
            </a:r>
            <a:r>
              <a:rPr sz="2100" spc="-5" dirty="0" smtClean="0">
                <a:latin typeface="Times New Roman" pitchFamily="18" charset="0"/>
                <a:cs typeface="Times New Roman" pitchFamily="18" charset="0"/>
              </a:rPr>
              <a:t>Eat </a:t>
            </a:r>
            <a:r>
              <a:rPr sz="2100" spc="-5" dirty="0">
                <a:latin typeface="Times New Roman" pitchFamily="18" charset="0"/>
                <a:cs typeface="Times New Roman" pitchFamily="18" charset="0"/>
              </a:rPr>
              <a:t>everything, whatever is available  </a:t>
            </a:r>
            <a:r>
              <a:rPr sz="2100" b="1" spc="-5" dirty="0">
                <a:solidFill>
                  <a:srgbClr val="0070C0"/>
                </a:solidFill>
                <a:latin typeface="Times New Roman" pitchFamily="18" charset="0"/>
                <a:cs typeface="Times New Roman" pitchFamily="18" charset="0"/>
              </a:rPr>
              <a:t>Scavengers: </a:t>
            </a:r>
            <a:r>
              <a:rPr sz="2100" spc="-5" dirty="0">
                <a:latin typeface="Times New Roman" pitchFamily="18" charset="0"/>
                <a:cs typeface="Times New Roman" pitchFamily="18" charset="0"/>
              </a:rPr>
              <a:t>Dead material is eaten by them. </a:t>
            </a:r>
            <a:r>
              <a:rPr sz="2100" dirty="0">
                <a:latin typeface="Times New Roman" pitchFamily="18" charset="0"/>
                <a:cs typeface="Times New Roman" pitchFamily="18" charset="0"/>
              </a:rPr>
              <a:t>Eg: </a:t>
            </a:r>
            <a:r>
              <a:rPr sz="2100" spc="-5" dirty="0">
                <a:latin typeface="Times New Roman" pitchFamily="18" charset="0"/>
                <a:cs typeface="Times New Roman" pitchFamily="18" charset="0"/>
              </a:rPr>
              <a:t>Vulcher  (Vulchers are rare: </a:t>
            </a:r>
            <a:r>
              <a:rPr sz="2100" dirty="0">
                <a:latin typeface="Times New Roman" pitchFamily="18" charset="0"/>
                <a:cs typeface="Times New Roman" pitchFamily="18" charset="0"/>
              </a:rPr>
              <a:t>due to</a:t>
            </a:r>
            <a:r>
              <a:rPr sz="2100" spc="-5" dirty="0">
                <a:latin typeface="Times New Roman" pitchFamily="18" charset="0"/>
                <a:cs typeface="Times New Roman" pitchFamily="18" charset="0"/>
              </a:rPr>
              <a:t> pesticides)</a:t>
            </a:r>
            <a:endParaRPr sz="2100" dirty="0">
              <a:latin typeface="Times New Roman" pitchFamily="18" charset="0"/>
              <a:cs typeface="Times New Roman" pitchFamily="18" charset="0"/>
            </a:endParaRPr>
          </a:p>
          <a:p>
            <a:pPr algn="just">
              <a:lnSpc>
                <a:spcPct val="100000"/>
              </a:lnSpc>
              <a:spcBef>
                <a:spcPts val="50"/>
              </a:spcBef>
            </a:pPr>
            <a:endParaRPr sz="2100" dirty="0">
              <a:latin typeface="Times New Roman" pitchFamily="18" charset="0"/>
              <a:cs typeface="Times New Roman" pitchFamily="18" charset="0"/>
            </a:endParaRPr>
          </a:p>
          <a:p>
            <a:pPr marL="12700" algn="just">
              <a:lnSpc>
                <a:spcPct val="100000"/>
              </a:lnSpc>
            </a:pPr>
            <a:r>
              <a:rPr sz="2100" b="1" spc="-5" dirty="0">
                <a:solidFill>
                  <a:srgbClr val="0070C0"/>
                </a:solidFill>
                <a:latin typeface="Times New Roman" pitchFamily="18" charset="0"/>
                <a:cs typeface="Times New Roman" pitchFamily="18" charset="0"/>
              </a:rPr>
              <a:t>Detritivores</a:t>
            </a:r>
            <a:r>
              <a:rPr sz="2100" b="1" spc="-5" dirty="0">
                <a:latin typeface="Times New Roman" pitchFamily="18" charset="0"/>
                <a:cs typeface="Times New Roman" pitchFamily="18" charset="0"/>
              </a:rPr>
              <a:t>: </a:t>
            </a:r>
            <a:r>
              <a:rPr sz="2100" spc="-5" dirty="0">
                <a:latin typeface="Times New Roman" pitchFamily="18" charset="0"/>
                <a:cs typeface="Times New Roman" pitchFamily="18" charset="0"/>
              </a:rPr>
              <a:t>Feed on parts of dead</a:t>
            </a:r>
            <a:r>
              <a:rPr sz="2100" spc="50" dirty="0">
                <a:latin typeface="Times New Roman" pitchFamily="18" charset="0"/>
                <a:cs typeface="Times New Roman" pitchFamily="18" charset="0"/>
              </a:rPr>
              <a:t> </a:t>
            </a:r>
            <a:r>
              <a:rPr sz="2100" spc="-5" dirty="0">
                <a:latin typeface="Times New Roman" pitchFamily="18" charset="0"/>
                <a:cs typeface="Times New Roman" pitchFamily="18" charset="0"/>
              </a:rPr>
              <a:t>organisms</a:t>
            </a:r>
            <a:endParaRPr sz="2100" dirty="0">
              <a:latin typeface="Times New Roman" pitchFamily="18" charset="0"/>
              <a:cs typeface="Times New Roman" pitchFamily="18" charset="0"/>
            </a:endParaRPr>
          </a:p>
          <a:p>
            <a:pPr algn="just">
              <a:lnSpc>
                <a:spcPct val="100000"/>
              </a:lnSpc>
              <a:spcBef>
                <a:spcPts val="45"/>
              </a:spcBef>
            </a:pPr>
            <a:endParaRPr sz="2100" dirty="0">
              <a:latin typeface="Times New Roman" pitchFamily="18" charset="0"/>
              <a:cs typeface="Times New Roman" pitchFamily="18" charset="0"/>
            </a:endParaRPr>
          </a:p>
          <a:p>
            <a:pPr marL="12700" marR="352425" algn="just">
              <a:lnSpc>
                <a:spcPct val="100000"/>
              </a:lnSpc>
            </a:pPr>
            <a:r>
              <a:rPr sz="2100" b="1" dirty="0">
                <a:solidFill>
                  <a:srgbClr val="0070C0"/>
                </a:solidFill>
                <a:latin typeface="Times New Roman" pitchFamily="18" charset="0"/>
                <a:cs typeface="Times New Roman" pitchFamily="18" charset="0"/>
              </a:rPr>
              <a:t>Decomposers: </a:t>
            </a:r>
            <a:r>
              <a:rPr sz="2100" spc="-5" dirty="0">
                <a:latin typeface="Times New Roman" pitchFamily="18" charset="0"/>
                <a:cs typeface="Times New Roman" pitchFamily="18" charset="0"/>
              </a:rPr>
              <a:t>Bacteria and fungi, which recycle organic  matter </a:t>
            </a:r>
            <a:r>
              <a:rPr sz="2100" dirty="0">
                <a:latin typeface="Times New Roman" pitchFamily="18" charset="0"/>
                <a:cs typeface="Times New Roman" pitchFamily="18" charset="0"/>
              </a:rPr>
              <a:t>and </a:t>
            </a:r>
            <a:r>
              <a:rPr sz="2100" spc="-5" dirty="0">
                <a:latin typeface="Times New Roman" pitchFamily="18" charset="0"/>
                <a:cs typeface="Times New Roman" pitchFamily="18" charset="0"/>
              </a:rPr>
              <a:t>ecosystem </a:t>
            </a:r>
            <a:r>
              <a:rPr sz="2100" dirty="0">
                <a:latin typeface="Times New Roman" pitchFamily="18" charset="0"/>
                <a:cs typeface="Times New Roman" pitchFamily="18" charset="0"/>
              </a:rPr>
              <a:t>by </a:t>
            </a:r>
            <a:r>
              <a:rPr sz="2100" spc="-5" dirty="0">
                <a:latin typeface="Times New Roman" pitchFamily="18" charset="0"/>
                <a:cs typeface="Times New Roman" pitchFamily="18" charset="0"/>
              </a:rPr>
              <a:t>biodegradation and releasing </a:t>
            </a:r>
            <a:r>
              <a:rPr sz="2100" dirty="0">
                <a:latin typeface="Times New Roman" pitchFamily="18" charset="0"/>
                <a:cs typeface="Times New Roman" pitchFamily="18" charset="0"/>
              </a:rPr>
              <a:t>the  </a:t>
            </a:r>
            <a:r>
              <a:rPr sz="2100" spc="-5" dirty="0">
                <a:latin typeface="Times New Roman" pitchFamily="18" charset="0"/>
                <a:cs typeface="Times New Roman" pitchFamily="18" charset="0"/>
              </a:rPr>
              <a:t>resulting </a:t>
            </a:r>
            <a:r>
              <a:rPr sz="2100" spc="-10" dirty="0">
                <a:latin typeface="Times New Roman" pitchFamily="18" charset="0"/>
                <a:cs typeface="Times New Roman" pitchFamily="18" charset="0"/>
              </a:rPr>
              <a:t>simpler </a:t>
            </a:r>
            <a:r>
              <a:rPr sz="2100" spc="-5" dirty="0">
                <a:latin typeface="Times New Roman" pitchFamily="18" charset="0"/>
                <a:cs typeface="Times New Roman" pitchFamily="18" charset="0"/>
              </a:rPr>
              <a:t>inorganic compounds or water where they  are taken </a:t>
            </a:r>
            <a:r>
              <a:rPr sz="2100" spc="5" dirty="0">
                <a:latin typeface="Times New Roman" pitchFamily="18" charset="0"/>
                <a:cs typeface="Times New Roman" pitchFamily="18" charset="0"/>
              </a:rPr>
              <a:t>up </a:t>
            </a:r>
            <a:r>
              <a:rPr sz="2100" spc="-5" dirty="0">
                <a:latin typeface="Times New Roman" pitchFamily="18" charset="0"/>
                <a:cs typeface="Times New Roman" pitchFamily="18" charset="0"/>
              </a:rPr>
              <a:t>as nutrients </a:t>
            </a:r>
            <a:r>
              <a:rPr sz="2100" dirty="0">
                <a:latin typeface="Times New Roman" pitchFamily="18" charset="0"/>
                <a:cs typeface="Times New Roman" pitchFamily="18" charset="0"/>
              </a:rPr>
              <a:t>by </a:t>
            </a:r>
            <a:r>
              <a:rPr sz="2100" spc="-5" dirty="0">
                <a:latin typeface="Times New Roman" pitchFamily="18" charset="0"/>
                <a:cs typeface="Times New Roman" pitchFamily="18" charset="0"/>
              </a:rPr>
              <a:t>producers.</a:t>
            </a:r>
            <a:endParaRPr sz="21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bject 31"/>
          <p:cNvSpPr txBox="1"/>
          <p:nvPr/>
        </p:nvSpPr>
        <p:spPr>
          <a:xfrm>
            <a:off x="1219200" y="685800"/>
            <a:ext cx="6685768" cy="5460469"/>
          </a:xfrm>
          <a:prstGeom prst="rect">
            <a:avLst/>
          </a:prstGeom>
        </p:spPr>
        <p:txBody>
          <a:bodyPr vert="horz" wrap="square" lIns="0" tIns="12700" rIns="0" bIns="0" rtlCol="0">
            <a:spAutoFit/>
          </a:bodyPr>
          <a:lstStyle/>
          <a:p>
            <a:pPr marL="355600" indent="-342900" algn="just">
              <a:lnSpc>
                <a:spcPct val="100000"/>
              </a:lnSpc>
              <a:spcBef>
                <a:spcPts val="100"/>
              </a:spcBef>
              <a:buAutoNum type="arabicPeriod"/>
              <a:tabLst>
                <a:tab pos="355600" algn="l"/>
              </a:tabLst>
            </a:pPr>
            <a:r>
              <a:rPr sz="2000" b="1" spc="140" dirty="0">
                <a:latin typeface="Times New Roman" pitchFamily="18" charset="0"/>
                <a:cs typeface="Times New Roman" pitchFamily="18" charset="0"/>
              </a:rPr>
              <a:t>AUTOTROPHIC </a:t>
            </a:r>
            <a:r>
              <a:rPr sz="2000" b="1" spc="150" dirty="0">
                <a:latin typeface="Times New Roman" pitchFamily="18" charset="0"/>
                <a:cs typeface="Times New Roman" pitchFamily="18" charset="0"/>
              </a:rPr>
              <a:t>COMPONENTS</a:t>
            </a:r>
            <a:r>
              <a:rPr sz="2000" b="1" spc="125" dirty="0">
                <a:latin typeface="Times New Roman" pitchFamily="18" charset="0"/>
                <a:cs typeface="Times New Roman" pitchFamily="18" charset="0"/>
              </a:rPr>
              <a:t> </a:t>
            </a:r>
            <a:r>
              <a:rPr sz="2100" b="1" dirty="0">
                <a:latin typeface="Times New Roman" pitchFamily="18" charset="0"/>
                <a:cs typeface="Times New Roman" pitchFamily="18" charset="0"/>
              </a:rPr>
              <a:t>( </a:t>
            </a:r>
            <a:r>
              <a:rPr sz="2100" b="1" spc="60" dirty="0">
                <a:latin typeface="Times New Roman" pitchFamily="18" charset="0"/>
                <a:cs typeface="Times New Roman" pitchFamily="18" charset="0"/>
              </a:rPr>
              <a:t>Primary</a:t>
            </a:r>
            <a:endParaRPr sz="2100" b="1" dirty="0">
              <a:latin typeface="Times New Roman" pitchFamily="18" charset="0"/>
              <a:cs typeface="Times New Roman" pitchFamily="18" charset="0"/>
            </a:endParaRPr>
          </a:p>
          <a:p>
            <a:pPr marL="355600" algn="just">
              <a:lnSpc>
                <a:spcPct val="100000"/>
              </a:lnSpc>
            </a:pPr>
            <a:r>
              <a:rPr sz="2100" b="1" spc="70" dirty="0">
                <a:latin typeface="Times New Roman" pitchFamily="18" charset="0"/>
                <a:cs typeface="Times New Roman" pitchFamily="18" charset="0"/>
              </a:rPr>
              <a:t>Producers)</a:t>
            </a:r>
            <a:r>
              <a:rPr sz="2100" b="1" spc="325" dirty="0">
                <a:latin typeface="Times New Roman" pitchFamily="18" charset="0"/>
                <a:cs typeface="Times New Roman" pitchFamily="18" charset="0"/>
              </a:rPr>
              <a:t> </a:t>
            </a:r>
            <a:r>
              <a:rPr sz="2100" b="1" spc="-114" dirty="0">
                <a:latin typeface="Times New Roman" pitchFamily="18" charset="0"/>
                <a:cs typeface="Times New Roman" pitchFamily="18" charset="0"/>
              </a:rPr>
              <a:t>:</a:t>
            </a:r>
            <a:endParaRPr sz="2100" b="1" dirty="0">
              <a:latin typeface="Times New Roman" pitchFamily="18" charset="0"/>
              <a:cs typeface="Times New Roman" pitchFamily="18" charset="0"/>
            </a:endParaRPr>
          </a:p>
          <a:p>
            <a:pPr algn="just">
              <a:lnSpc>
                <a:spcPct val="100000"/>
              </a:lnSpc>
              <a:spcBef>
                <a:spcPts val="35"/>
              </a:spcBef>
            </a:pPr>
            <a:endParaRPr sz="2100" dirty="0">
              <a:latin typeface="Times New Roman" pitchFamily="18" charset="0"/>
              <a:cs typeface="Times New Roman" pitchFamily="18" charset="0"/>
            </a:endParaRPr>
          </a:p>
          <a:p>
            <a:pPr marL="355600" marR="277495" indent="-342900" algn="just">
              <a:lnSpc>
                <a:spcPct val="100000"/>
              </a:lnSpc>
            </a:pPr>
            <a:r>
              <a:rPr sz="2100" spc="20" dirty="0">
                <a:solidFill>
                  <a:srgbClr val="0070C0"/>
                </a:solidFill>
                <a:latin typeface="Times New Roman" pitchFamily="18" charset="0"/>
                <a:cs typeface="Times New Roman" pitchFamily="18" charset="0"/>
              </a:rPr>
              <a:t>It </a:t>
            </a:r>
            <a:r>
              <a:rPr sz="2100" spc="45" dirty="0">
                <a:solidFill>
                  <a:srgbClr val="0070C0"/>
                </a:solidFill>
                <a:latin typeface="Times New Roman" pitchFamily="18" charset="0"/>
                <a:cs typeface="Times New Roman" pitchFamily="18" charset="0"/>
              </a:rPr>
              <a:t>includes </a:t>
            </a:r>
            <a:r>
              <a:rPr sz="2100" spc="30" dirty="0">
                <a:solidFill>
                  <a:srgbClr val="0070C0"/>
                </a:solidFill>
                <a:latin typeface="Times New Roman" pitchFamily="18" charset="0"/>
                <a:cs typeface="Times New Roman" pitchFamily="18" charset="0"/>
              </a:rPr>
              <a:t>all </a:t>
            </a:r>
            <a:r>
              <a:rPr sz="2100" spc="35" dirty="0">
                <a:solidFill>
                  <a:srgbClr val="0070C0"/>
                </a:solidFill>
                <a:latin typeface="Times New Roman" pitchFamily="18" charset="0"/>
                <a:cs typeface="Times New Roman" pitchFamily="18" charset="0"/>
              </a:rPr>
              <a:t>the </a:t>
            </a:r>
            <a:r>
              <a:rPr sz="2100" spc="65" dirty="0">
                <a:solidFill>
                  <a:srgbClr val="0070C0"/>
                </a:solidFill>
                <a:latin typeface="Times New Roman" pitchFamily="18" charset="0"/>
                <a:cs typeface="Times New Roman" pitchFamily="18" charset="0"/>
              </a:rPr>
              <a:t>green </a:t>
            </a:r>
            <a:r>
              <a:rPr sz="2100" spc="45" dirty="0">
                <a:solidFill>
                  <a:srgbClr val="0070C0"/>
                </a:solidFill>
                <a:latin typeface="Times New Roman" pitchFamily="18" charset="0"/>
                <a:cs typeface="Times New Roman" pitchFamily="18" charset="0"/>
              </a:rPr>
              <a:t>plants </a:t>
            </a:r>
            <a:r>
              <a:rPr sz="2100" spc="20" dirty="0">
                <a:solidFill>
                  <a:srgbClr val="0070C0"/>
                </a:solidFill>
                <a:latin typeface="Times New Roman" pitchFamily="18" charset="0"/>
                <a:cs typeface="Times New Roman" pitchFamily="18" charset="0"/>
              </a:rPr>
              <a:t>which </a:t>
            </a:r>
            <a:r>
              <a:rPr sz="2100" spc="-5" dirty="0">
                <a:solidFill>
                  <a:srgbClr val="0070C0"/>
                </a:solidFill>
                <a:latin typeface="Times New Roman" pitchFamily="18" charset="0"/>
                <a:cs typeface="Times New Roman" pitchFamily="18" charset="0"/>
              </a:rPr>
              <a:t>fix </a:t>
            </a:r>
            <a:r>
              <a:rPr sz="2100" spc="35" dirty="0">
                <a:solidFill>
                  <a:srgbClr val="0070C0"/>
                </a:solidFill>
                <a:latin typeface="Times New Roman" pitchFamily="18" charset="0"/>
                <a:cs typeface="Times New Roman" pitchFamily="18" charset="0"/>
              </a:rPr>
              <a:t>the </a:t>
            </a:r>
            <a:r>
              <a:rPr sz="2100" spc="65" dirty="0">
                <a:solidFill>
                  <a:srgbClr val="0070C0"/>
                </a:solidFill>
                <a:latin typeface="Times New Roman" pitchFamily="18" charset="0"/>
                <a:cs typeface="Times New Roman" pitchFamily="18" charset="0"/>
              </a:rPr>
              <a:t>radiant  energy </a:t>
            </a:r>
            <a:r>
              <a:rPr sz="2100" spc="-30" dirty="0">
                <a:solidFill>
                  <a:srgbClr val="0070C0"/>
                </a:solidFill>
                <a:latin typeface="Times New Roman" pitchFamily="18" charset="0"/>
                <a:cs typeface="Times New Roman" pitchFamily="18" charset="0"/>
              </a:rPr>
              <a:t>of </a:t>
            </a:r>
            <a:r>
              <a:rPr sz="2100" dirty="0">
                <a:solidFill>
                  <a:srgbClr val="0070C0"/>
                </a:solidFill>
                <a:latin typeface="Times New Roman" pitchFamily="18" charset="0"/>
                <a:cs typeface="Times New Roman" pitchFamily="18" charset="0"/>
              </a:rPr>
              <a:t>sun </a:t>
            </a:r>
            <a:r>
              <a:rPr sz="2100" spc="40" dirty="0">
                <a:solidFill>
                  <a:srgbClr val="0070C0"/>
                </a:solidFill>
                <a:latin typeface="Times New Roman" pitchFamily="18" charset="0"/>
                <a:cs typeface="Times New Roman" pitchFamily="18" charset="0"/>
              </a:rPr>
              <a:t>and </a:t>
            </a:r>
            <a:r>
              <a:rPr sz="2100" spc="70" dirty="0">
                <a:solidFill>
                  <a:srgbClr val="0070C0"/>
                </a:solidFill>
                <a:latin typeface="Times New Roman" pitchFamily="18" charset="0"/>
                <a:cs typeface="Times New Roman" pitchFamily="18" charset="0"/>
              </a:rPr>
              <a:t>manufacture </a:t>
            </a:r>
            <a:r>
              <a:rPr sz="2100" spc="15" dirty="0">
                <a:solidFill>
                  <a:srgbClr val="0070C0"/>
                </a:solidFill>
                <a:latin typeface="Times New Roman" pitchFamily="18" charset="0"/>
                <a:cs typeface="Times New Roman" pitchFamily="18" charset="0"/>
              </a:rPr>
              <a:t>food from </a:t>
            </a:r>
            <a:r>
              <a:rPr sz="2100" spc="50" dirty="0">
                <a:solidFill>
                  <a:srgbClr val="0070C0"/>
                </a:solidFill>
                <a:latin typeface="Times New Roman" pitchFamily="18" charset="0"/>
                <a:cs typeface="Times New Roman" pitchFamily="18" charset="0"/>
              </a:rPr>
              <a:t>inorganic  </a:t>
            </a:r>
            <a:r>
              <a:rPr sz="2100" spc="60" dirty="0">
                <a:solidFill>
                  <a:srgbClr val="0070C0"/>
                </a:solidFill>
                <a:latin typeface="Times New Roman" pitchFamily="18" charset="0"/>
                <a:cs typeface="Times New Roman" pitchFamily="18" charset="0"/>
              </a:rPr>
              <a:t>substances </a:t>
            </a:r>
            <a:r>
              <a:rPr sz="2100" spc="30" dirty="0">
                <a:solidFill>
                  <a:srgbClr val="0070C0"/>
                </a:solidFill>
                <a:latin typeface="Times New Roman" pitchFamily="18" charset="0"/>
                <a:cs typeface="Times New Roman" pitchFamily="18" charset="0"/>
              </a:rPr>
              <a:t>through</a:t>
            </a:r>
            <a:r>
              <a:rPr sz="2100" spc="-10" dirty="0">
                <a:solidFill>
                  <a:srgbClr val="0070C0"/>
                </a:solidFill>
                <a:latin typeface="Times New Roman" pitchFamily="18" charset="0"/>
                <a:cs typeface="Times New Roman" pitchFamily="18" charset="0"/>
              </a:rPr>
              <a:t> </a:t>
            </a:r>
            <a:r>
              <a:rPr sz="2100" spc="60" dirty="0">
                <a:solidFill>
                  <a:srgbClr val="0070C0"/>
                </a:solidFill>
                <a:latin typeface="Times New Roman" pitchFamily="18" charset="0"/>
                <a:cs typeface="Times New Roman" pitchFamily="18" charset="0"/>
              </a:rPr>
              <a:t>photosynthesis.</a:t>
            </a:r>
            <a:endParaRPr sz="2100" dirty="0">
              <a:solidFill>
                <a:srgbClr val="0070C0"/>
              </a:solidFill>
              <a:latin typeface="Times New Roman" pitchFamily="18" charset="0"/>
              <a:cs typeface="Times New Roman" pitchFamily="18" charset="0"/>
            </a:endParaRPr>
          </a:p>
          <a:p>
            <a:pPr marL="358140" indent="-346075" algn="just">
              <a:lnSpc>
                <a:spcPct val="100000"/>
              </a:lnSpc>
              <a:spcBef>
                <a:spcPts val="2400"/>
              </a:spcBef>
              <a:buAutoNum type="arabicPeriod" startAt="2"/>
              <a:tabLst>
                <a:tab pos="358775" algn="l"/>
              </a:tabLst>
            </a:pPr>
            <a:r>
              <a:rPr sz="2000" b="1" spc="150" dirty="0">
                <a:latin typeface="Times New Roman" pitchFamily="18" charset="0"/>
                <a:cs typeface="Times New Roman" pitchFamily="18" charset="0"/>
              </a:rPr>
              <a:t>HETEROTROPHIC</a:t>
            </a:r>
            <a:r>
              <a:rPr sz="2000" b="1" spc="330" dirty="0">
                <a:latin typeface="Times New Roman" pitchFamily="18" charset="0"/>
                <a:cs typeface="Times New Roman" pitchFamily="18" charset="0"/>
              </a:rPr>
              <a:t> </a:t>
            </a:r>
            <a:r>
              <a:rPr sz="2000" b="1" spc="140" dirty="0">
                <a:latin typeface="Times New Roman" pitchFamily="18" charset="0"/>
                <a:cs typeface="Times New Roman" pitchFamily="18" charset="0"/>
              </a:rPr>
              <a:t>COMPONENTS</a:t>
            </a:r>
            <a:r>
              <a:rPr sz="2100" b="1" spc="140" dirty="0">
                <a:latin typeface="Times New Roman" pitchFamily="18" charset="0"/>
                <a:cs typeface="Times New Roman" pitchFamily="18" charset="0"/>
              </a:rPr>
              <a:t>:</a:t>
            </a:r>
            <a:endParaRPr sz="2100" b="1" dirty="0">
              <a:latin typeface="Times New Roman" pitchFamily="18" charset="0"/>
              <a:cs typeface="Times New Roman" pitchFamily="18" charset="0"/>
            </a:endParaRPr>
          </a:p>
          <a:p>
            <a:pPr marL="355600" marR="5080" indent="-342900" algn="just">
              <a:lnSpc>
                <a:spcPct val="100000"/>
              </a:lnSpc>
              <a:spcBef>
                <a:spcPts val="2400"/>
              </a:spcBef>
            </a:pPr>
            <a:r>
              <a:rPr sz="2100" spc="20" dirty="0">
                <a:solidFill>
                  <a:srgbClr val="0070C0"/>
                </a:solidFill>
                <a:latin typeface="Times New Roman" pitchFamily="18" charset="0"/>
                <a:cs typeface="Times New Roman" pitchFamily="18" charset="0"/>
              </a:rPr>
              <a:t>It </a:t>
            </a:r>
            <a:r>
              <a:rPr sz="2100" spc="45" dirty="0">
                <a:solidFill>
                  <a:srgbClr val="0070C0"/>
                </a:solidFill>
                <a:latin typeface="Times New Roman" pitchFamily="18" charset="0"/>
                <a:cs typeface="Times New Roman" pitchFamily="18" charset="0"/>
              </a:rPr>
              <a:t>includes </a:t>
            </a:r>
            <a:r>
              <a:rPr sz="2100" spc="65" dirty="0">
                <a:solidFill>
                  <a:srgbClr val="0070C0"/>
                </a:solidFill>
                <a:latin typeface="Times New Roman" pitchFamily="18" charset="0"/>
                <a:cs typeface="Times New Roman" pitchFamily="18" charset="0"/>
              </a:rPr>
              <a:t>green </a:t>
            </a:r>
            <a:r>
              <a:rPr sz="2100" spc="85" dirty="0">
                <a:solidFill>
                  <a:srgbClr val="0070C0"/>
                </a:solidFill>
                <a:latin typeface="Times New Roman" pitchFamily="18" charset="0"/>
                <a:cs typeface="Times New Roman" pitchFamily="18" charset="0"/>
              </a:rPr>
              <a:t>bacteria, </a:t>
            </a:r>
            <a:r>
              <a:rPr sz="2100" dirty="0">
                <a:solidFill>
                  <a:srgbClr val="0070C0"/>
                </a:solidFill>
                <a:latin typeface="Times New Roman" pitchFamily="18" charset="0"/>
                <a:cs typeface="Times New Roman" pitchFamily="18" charset="0"/>
              </a:rPr>
              <a:t>non </a:t>
            </a:r>
            <a:r>
              <a:rPr sz="2100" spc="65" dirty="0">
                <a:solidFill>
                  <a:srgbClr val="0070C0"/>
                </a:solidFill>
                <a:latin typeface="Times New Roman" pitchFamily="18" charset="0"/>
                <a:cs typeface="Times New Roman" pitchFamily="18" charset="0"/>
              </a:rPr>
              <a:t>green </a:t>
            </a:r>
            <a:r>
              <a:rPr sz="2100" spc="45" dirty="0">
                <a:solidFill>
                  <a:srgbClr val="0070C0"/>
                </a:solidFill>
                <a:latin typeface="Times New Roman" pitchFamily="18" charset="0"/>
                <a:cs typeface="Times New Roman" pitchFamily="18" charset="0"/>
              </a:rPr>
              <a:t>plants </a:t>
            </a:r>
            <a:r>
              <a:rPr sz="2100" spc="40" dirty="0">
                <a:solidFill>
                  <a:srgbClr val="0070C0"/>
                </a:solidFill>
                <a:latin typeface="Times New Roman" pitchFamily="18" charset="0"/>
                <a:cs typeface="Times New Roman" pitchFamily="18" charset="0"/>
              </a:rPr>
              <a:t>and </a:t>
            </a:r>
            <a:r>
              <a:rPr sz="2100" spc="30" dirty="0">
                <a:solidFill>
                  <a:srgbClr val="0070C0"/>
                </a:solidFill>
                <a:latin typeface="Times New Roman" pitchFamily="18" charset="0"/>
                <a:cs typeface="Times New Roman" pitchFamily="18" charset="0"/>
              </a:rPr>
              <a:t>all  </a:t>
            </a:r>
            <a:r>
              <a:rPr sz="2100" spc="60" dirty="0">
                <a:solidFill>
                  <a:srgbClr val="0070C0"/>
                </a:solidFill>
                <a:latin typeface="Times New Roman" pitchFamily="18" charset="0"/>
                <a:cs typeface="Times New Roman" pitchFamily="18" charset="0"/>
              </a:rPr>
              <a:t>animals </a:t>
            </a:r>
            <a:r>
              <a:rPr sz="2100" spc="20" dirty="0">
                <a:solidFill>
                  <a:srgbClr val="0070C0"/>
                </a:solidFill>
                <a:latin typeface="Times New Roman" pitchFamily="18" charset="0"/>
                <a:cs typeface="Times New Roman" pitchFamily="18" charset="0"/>
              </a:rPr>
              <a:t>which </a:t>
            </a:r>
            <a:r>
              <a:rPr sz="2100" spc="65" dirty="0">
                <a:solidFill>
                  <a:srgbClr val="0070C0"/>
                </a:solidFill>
                <a:latin typeface="Times New Roman" pitchFamily="18" charset="0"/>
                <a:cs typeface="Times New Roman" pitchFamily="18" charset="0"/>
              </a:rPr>
              <a:t>take </a:t>
            </a:r>
            <a:r>
              <a:rPr sz="2100" spc="15" dirty="0">
                <a:solidFill>
                  <a:srgbClr val="0070C0"/>
                </a:solidFill>
                <a:latin typeface="Times New Roman" pitchFamily="18" charset="0"/>
                <a:cs typeface="Times New Roman" pitchFamily="18" charset="0"/>
              </a:rPr>
              <a:t>food from </a:t>
            </a:r>
            <a:r>
              <a:rPr sz="2100" spc="50" dirty="0">
                <a:solidFill>
                  <a:srgbClr val="0070C0"/>
                </a:solidFill>
                <a:latin typeface="Times New Roman" pitchFamily="18" charset="0"/>
                <a:cs typeface="Times New Roman" pitchFamily="18" charset="0"/>
              </a:rPr>
              <a:t>autotrophs </a:t>
            </a:r>
            <a:r>
              <a:rPr sz="2100" dirty="0">
                <a:solidFill>
                  <a:srgbClr val="0070C0"/>
                </a:solidFill>
                <a:latin typeface="Times New Roman" pitchFamily="18" charset="0"/>
                <a:cs typeface="Times New Roman" pitchFamily="18" charset="0"/>
              </a:rPr>
              <a:t>. </a:t>
            </a:r>
            <a:r>
              <a:rPr sz="2100" spc="75" dirty="0">
                <a:solidFill>
                  <a:srgbClr val="0070C0"/>
                </a:solidFill>
                <a:latin typeface="Times New Roman" pitchFamily="18" charset="0"/>
                <a:cs typeface="Times New Roman" pitchFamily="18" charset="0"/>
              </a:rPr>
              <a:t>So, </a:t>
            </a:r>
            <a:r>
              <a:rPr sz="2100" spc="25" dirty="0">
                <a:solidFill>
                  <a:srgbClr val="0070C0"/>
                </a:solidFill>
                <a:latin typeface="Times New Roman" pitchFamily="18" charset="0"/>
                <a:cs typeface="Times New Roman" pitchFamily="18" charset="0"/>
              </a:rPr>
              <a:t>biotic  </a:t>
            </a:r>
            <a:r>
              <a:rPr sz="2100" spc="50" dirty="0">
                <a:solidFill>
                  <a:srgbClr val="0070C0"/>
                </a:solidFill>
                <a:latin typeface="Times New Roman" pitchFamily="18" charset="0"/>
                <a:cs typeface="Times New Roman" pitchFamily="18" charset="0"/>
              </a:rPr>
              <a:t>components </a:t>
            </a:r>
            <a:r>
              <a:rPr sz="2100" spc="-25" dirty="0">
                <a:solidFill>
                  <a:srgbClr val="0070C0"/>
                </a:solidFill>
                <a:latin typeface="Times New Roman" pitchFamily="18" charset="0"/>
                <a:cs typeface="Times New Roman" pitchFamily="18" charset="0"/>
              </a:rPr>
              <a:t>of </a:t>
            </a:r>
            <a:r>
              <a:rPr sz="2100" spc="25" dirty="0">
                <a:solidFill>
                  <a:srgbClr val="0070C0"/>
                </a:solidFill>
                <a:latin typeface="Times New Roman" pitchFamily="18" charset="0"/>
                <a:cs typeface="Times New Roman" pitchFamily="18" charset="0"/>
              </a:rPr>
              <a:t>an </a:t>
            </a:r>
            <a:r>
              <a:rPr sz="2100" spc="60" dirty="0">
                <a:solidFill>
                  <a:srgbClr val="0070C0"/>
                </a:solidFill>
                <a:latin typeface="Times New Roman" pitchFamily="18" charset="0"/>
                <a:cs typeface="Times New Roman" pitchFamily="18" charset="0"/>
              </a:rPr>
              <a:t>ecosystem </a:t>
            </a:r>
            <a:r>
              <a:rPr sz="2100" spc="35" dirty="0">
                <a:solidFill>
                  <a:srgbClr val="0070C0"/>
                </a:solidFill>
                <a:latin typeface="Times New Roman" pitchFamily="18" charset="0"/>
                <a:cs typeface="Times New Roman" pitchFamily="18" charset="0"/>
              </a:rPr>
              <a:t>can </a:t>
            </a:r>
            <a:r>
              <a:rPr sz="2100" spc="30" dirty="0">
                <a:solidFill>
                  <a:srgbClr val="0070C0"/>
                </a:solidFill>
                <a:latin typeface="Times New Roman" pitchFamily="18" charset="0"/>
                <a:cs typeface="Times New Roman" pitchFamily="18" charset="0"/>
              </a:rPr>
              <a:t>be </a:t>
            </a:r>
            <a:r>
              <a:rPr sz="2100" spc="60" dirty="0">
                <a:solidFill>
                  <a:srgbClr val="0070C0"/>
                </a:solidFill>
                <a:latin typeface="Times New Roman" pitchFamily="18" charset="0"/>
                <a:cs typeface="Times New Roman" pitchFamily="18" charset="0"/>
              </a:rPr>
              <a:t>described </a:t>
            </a:r>
            <a:r>
              <a:rPr sz="2100" spc="45" dirty="0">
                <a:solidFill>
                  <a:srgbClr val="0070C0"/>
                </a:solidFill>
                <a:latin typeface="Times New Roman" pitchFamily="18" charset="0"/>
                <a:cs typeface="Times New Roman" pitchFamily="18" charset="0"/>
              </a:rPr>
              <a:t>under  </a:t>
            </a:r>
            <a:r>
              <a:rPr sz="2100" spc="35" dirty="0">
                <a:solidFill>
                  <a:srgbClr val="0070C0"/>
                </a:solidFill>
                <a:latin typeface="Times New Roman" pitchFamily="18" charset="0"/>
                <a:cs typeface="Times New Roman" pitchFamily="18" charset="0"/>
              </a:rPr>
              <a:t>the following </a:t>
            </a:r>
            <a:r>
              <a:rPr sz="2100" spc="65" dirty="0">
                <a:solidFill>
                  <a:srgbClr val="0070C0"/>
                </a:solidFill>
                <a:latin typeface="Times New Roman" pitchFamily="18" charset="0"/>
                <a:cs typeface="Times New Roman" pitchFamily="18" charset="0"/>
              </a:rPr>
              <a:t>three</a:t>
            </a:r>
            <a:r>
              <a:rPr sz="2100" spc="-280" dirty="0">
                <a:solidFill>
                  <a:srgbClr val="0070C0"/>
                </a:solidFill>
                <a:latin typeface="Times New Roman" pitchFamily="18" charset="0"/>
                <a:cs typeface="Times New Roman" pitchFamily="18" charset="0"/>
              </a:rPr>
              <a:t> </a:t>
            </a:r>
            <a:r>
              <a:rPr sz="2100" spc="85" dirty="0">
                <a:solidFill>
                  <a:srgbClr val="0070C0"/>
                </a:solidFill>
                <a:latin typeface="Times New Roman" pitchFamily="18" charset="0"/>
                <a:cs typeface="Times New Roman" pitchFamily="18" charset="0"/>
              </a:rPr>
              <a:t>heads.</a:t>
            </a:r>
            <a:endParaRPr sz="2100" dirty="0">
              <a:solidFill>
                <a:srgbClr val="0070C0"/>
              </a:solidFill>
              <a:latin typeface="Times New Roman" pitchFamily="18" charset="0"/>
              <a:cs typeface="Times New Roman" pitchFamily="18" charset="0"/>
            </a:endParaRPr>
          </a:p>
          <a:p>
            <a:pPr marL="355600" indent="-342900" algn="just">
              <a:lnSpc>
                <a:spcPct val="100000"/>
              </a:lnSpc>
              <a:spcBef>
                <a:spcPts val="2410"/>
              </a:spcBef>
              <a:buFont typeface="Arial Black"/>
              <a:buChar char="•"/>
              <a:tabLst>
                <a:tab pos="354965" algn="l"/>
                <a:tab pos="355600" algn="l"/>
              </a:tabLst>
            </a:pPr>
            <a:r>
              <a:rPr sz="2100" spc="75" dirty="0">
                <a:latin typeface="Times New Roman" pitchFamily="18" charset="0"/>
                <a:cs typeface="Times New Roman" pitchFamily="18" charset="0"/>
              </a:rPr>
              <a:t>Secondary</a:t>
            </a:r>
            <a:r>
              <a:rPr sz="2100" spc="330" dirty="0">
                <a:latin typeface="Times New Roman" pitchFamily="18" charset="0"/>
                <a:cs typeface="Times New Roman" pitchFamily="18" charset="0"/>
              </a:rPr>
              <a:t> </a:t>
            </a:r>
            <a:r>
              <a:rPr sz="2100" spc="60" dirty="0" smtClean="0">
                <a:latin typeface="Times New Roman" pitchFamily="18" charset="0"/>
                <a:cs typeface="Times New Roman" pitchFamily="18" charset="0"/>
              </a:rPr>
              <a:t>Producers</a:t>
            </a:r>
            <a:endParaRPr sz="2100" dirty="0">
              <a:latin typeface="Times New Roman" pitchFamily="18" charset="0"/>
              <a:cs typeface="Times New Roman" pitchFamily="18" charset="0"/>
            </a:endParaRPr>
          </a:p>
          <a:p>
            <a:pPr marL="355600" indent="-342900" algn="just">
              <a:lnSpc>
                <a:spcPct val="100000"/>
              </a:lnSpc>
              <a:buFont typeface="Arial Black"/>
              <a:buChar char="•"/>
              <a:tabLst>
                <a:tab pos="354965" algn="l"/>
                <a:tab pos="355600" algn="l"/>
              </a:tabLst>
            </a:pPr>
            <a:r>
              <a:rPr sz="2100" spc="60" dirty="0" smtClean="0">
                <a:latin typeface="Times New Roman" pitchFamily="18" charset="0"/>
                <a:cs typeface="Times New Roman" pitchFamily="18" charset="0"/>
              </a:rPr>
              <a:t>Consumers</a:t>
            </a:r>
            <a:endParaRPr sz="2100" dirty="0">
              <a:latin typeface="Times New Roman" pitchFamily="18" charset="0"/>
              <a:cs typeface="Times New Roman" pitchFamily="18" charset="0"/>
            </a:endParaRPr>
          </a:p>
          <a:p>
            <a:pPr marL="355600" indent="-342900" algn="just">
              <a:lnSpc>
                <a:spcPct val="100000"/>
              </a:lnSpc>
              <a:buFont typeface="Arial Black"/>
              <a:buChar char="•"/>
              <a:tabLst>
                <a:tab pos="354965" algn="l"/>
                <a:tab pos="355600" algn="l"/>
              </a:tabLst>
            </a:pPr>
            <a:r>
              <a:rPr sz="2100" spc="70" dirty="0">
                <a:latin typeface="Times New Roman" pitchFamily="18" charset="0"/>
                <a:cs typeface="Times New Roman" pitchFamily="18" charset="0"/>
              </a:rPr>
              <a:t>Decomposers </a:t>
            </a:r>
            <a:r>
              <a:rPr sz="2100" spc="-30" dirty="0">
                <a:latin typeface="Times New Roman" pitchFamily="18" charset="0"/>
                <a:cs typeface="Times New Roman" pitchFamily="18" charset="0"/>
              </a:rPr>
              <a:t>or</a:t>
            </a:r>
            <a:r>
              <a:rPr sz="2100" spc="-35" dirty="0">
                <a:latin typeface="Times New Roman" pitchFamily="18" charset="0"/>
                <a:cs typeface="Times New Roman" pitchFamily="18" charset="0"/>
              </a:rPr>
              <a:t> </a:t>
            </a:r>
            <a:r>
              <a:rPr sz="2100" spc="60" dirty="0">
                <a:latin typeface="Times New Roman" pitchFamily="18" charset="0"/>
                <a:cs typeface="Times New Roman" pitchFamily="18" charset="0"/>
              </a:rPr>
              <a:t>reducers</a:t>
            </a:r>
            <a:endParaRPr sz="21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1219200" y="914400"/>
            <a:ext cx="6781800" cy="4950073"/>
          </a:xfrm>
          <a:prstGeom prst="rect">
            <a:avLst/>
          </a:prstGeom>
        </p:spPr>
        <p:txBody>
          <a:bodyPr vert="horz" wrap="square" lIns="0" tIns="12700" rIns="0" bIns="0" rtlCol="0">
            <a:spAutoFit/>
          </a:bodyPr>
          <a:lstStyle/>
          <a:p>
            <a:pPr marL="355600" marR="5080" indent="-273050">
              <a:lnSpc>
                <a:spcPct val="100000"/>
              </a:lnSpc>
              <a:spcBef>
                <a:spcPts val="100"/>
              </a:spcBef>
            </a:pPr>
            <a:r>
              <a:rPr lang="en-US" sz="2000" b="1" spc="80" dirty="0" smtClean="0">
                <a:latin typeface="Times New Roman" pitchFamily="18" charset="0"/>
                <a:cs typeface="Times New Roman" pitchFamily="18" charset="0"/>
              </a:rPr>
              <a:t>A. </a:t>
            </a:r>
            <a:r>
              <a:rPr lang="en-US" sz="2000" b="1" spc="75" dirty="0" smtClean="0">
                <a:latin typeface="Times New Roman" pitchFamily="18" charset="0"/>
                <a:cs typeface="Times New Roman" pitchFamily="18" charset="0"/>
              </a:rPr>
              <a:t>SECONDARY</a:t>
            </a:r>
            <a:r>
              <a:rPr lang="en-US" sz="2000" b="1" spc="-125" dirty="0" smtClean="0">
                <a:latin typeface="Times New Roman" pitchFamily="18" charset="0"/>
                <a:cs typeface="Times New Roman" pitchFamily="18" charset="0"/>
              </a:rPr>
              <a:t> </a:t>
            </a:r>
            <a:r>
              <a:rPr lang="en-US" sz="2000" b="1" spc="135" dirty="0" smtClean="0">
                <a:latin typeface="Times New Roman" pitchFamily="18" charset="0"/>
                <a:cs typeface="Times New Roman" pitchFamily="18" charset="0"/>
              </a:rPr>
              <a:t>PRODUCERS:</a:t>
            </a:r>
            <a:endParaRPr lang="en-US" sz="2000" b="1" spc="10" dirty="0" smtClean="0">
              <a:solidFill>
                <a:srgbClr val="FF0000"/>
              </a:solidFill>
              <a:latin typeface="Times New Roman" pitchFamily="18" charset="0"/>
              <a:cs typeface="Times New Roman" pitchFamily="18" charset="0"/>
            </a:endParaRPr>
          </a:p>
          <a:p>
            <a:pPr marL="355600" marR="5080" indent="-273050" algn="just">
              <a:lnSpc>
                <a:spcPct val="100000"/>
              </a:lnSpc>
              <a:spcBef>
                <a:spcPts val="100"/>
              </a:spcBef>
            </a:pPr>
            <a:r>
              <a:rPr sz="2000" spc="10" dirty="0" smtClean="0">
                <a:solidFill>
                  <a:srgbClr val="0070C0"/>
                </a:solidFill>
                <a:latin typeface="Times New Roman" pitchFamily="18" charset="0"/>
                <a:cs typeface="Times New Roman" pitchFamily="18" charset="0"/>
              </a:rPr>
              <a:t>Photo heterotrophs, </a:t>
            </a:r>
            <a:r>
              <a:rPr sz="2000" spc="10" dirty="0">
                <a:solidFill>
                  <a:srgbClr val="0070C0"/>
                </a:solidFill>
                <a:latin typeface="Times New Roman" pitchFamily="18" charset="0"/>
                <a:cs typeface="Times New Roman" pitchFamily="18" charset="0"/>
              </a:rPr>
              <a:t>including most purple bacteria and green  bacteria, produce energy from light and use organic  compounds to build structures. </a:t>
            </a:r>
            <a:r>
              <a:rPr sz="2000" spc="10" dirty="0">
                <a:solidFill>
                  <a:srgbClr val="0070C0"/>
                </a:solidFill>
                <a:latin typeface="Times New Roman" pitchFamily="18" charset="0"/>
                <a:cs typeface="Times New Roman" pitchFamily="18" charset="0"/>
              </a:rPr>
              <a:t>They consume little or none of  the energy produced during photosynthesis</a:t>
            </a:r>
          </a:p>
          <a:p>
            <a:pPr marL="355600" marR="226695" indent="-342900" algn="just">
              <a:lnSpc>
                <a:spcPct val="100000"/>
              </a:lnSpc>
            </a:pPr>
            <a:r>
              <a:rPr sz="2000" spc="70" dirty="0">
                <a:latin typeface="Times New Roman" pitchFamily="18" charset="0"/>
                <a:cs typeface="Times New Roman" pitchFamily="18" charset="0"/>
              </a:rPr>
              <a:t>They </a:t>
            </a:r>
            <a:r>
              <a:rPr sz="2000" spc="35" dirty="0">
                <a:latin typeface="Times New Roman" pitchFamily="18" charset="0"/>
                <a:cs typeface="Times New Roman" pitchFamily="18" charset="0"/>
              </a:rPr>
              <a:t>use </a:t>
            </a:r>
            <a:r>
              <a:rPr sz="2000" spc="65" dirty="0">
                <a:latin typeface="Times New Roman" pitchFamily="18" charset="0"/>
                <a:cs typeface="Times New Roman" pitchFamily="18" charset="0"/>
              </a:rPr>
              <a:t>radiant energy </a:t>
            </a:r>
            <a:r>
              <a:rPr sz="2000" spc="-30" dirty="0">
                <a:latin typeface="Times New Roman" pitchFamily="18" charset="0"/>
                <a:cs typeface="Times New Roman" pitchFamily="18" charset="0"/>
              </a:rPr>
              <a:t>of </a:t>
            </a:r>
            <a:r>
              <a:rPr sz="2000" dirty="0">
                <a:latin typeface="Times New Roman" pitchFamily="18" charset="0"/>
                <a:cs typeface="Times New Roman" pitchFamily="18" charset="0"/>
              </a:rPr>
              <a:t>sun </a:t>
            </a:r>
            <a:r>
              <a:rPr sz="2000" spc="-35" dirty="0">
                <a:latin typeface="Times New Roman" pitchFamily="18" charset="0"/>
                <a:cs typeface="Times New Roman" pitchFamily="18" charset="0"/>
              </a:rPr>
              <a:t>in </a:t>
            </a:r>
            <a:r>
              <a:rPr sz="2000" spc="50" dirty="0">
                <a:latin typeface="Times New Roman" pitchFamily="18" charset="0"/>
                <a:cs typeface="Times New Roman" pitchFamily="18" charset="0"/>
              </a:rPr>
              <a:t>photosynthetic  </a:t>
            </a:r>
            <a:r>
              <a:rPr sz="2000" spc="45" dirty="0">
                <a:latin typeface="Times New Roman" pitchFamily="18" charset="0"/>
                <a:cs typeface="Times New Roman" pitchFamily="18" charset="0"/>
              </a:rPr>
              <a:t>process </a:t>
            </a:r>
            <a:r>
              <a:rPr sz="2000" dirty="0">
                <a:latin typeface="Times New Roman" pitchFamily="18" charset="0"/>
                <a:cs typeface="Times New Roman" pitchFamily="18" charset="0"/>
              </a:rPr>
              <a:t>. </a:t>
            </a:r>
            <a:r>
              <a:rPr sz="2000" spc="85" dirty="0">
                <a:latin typeface="Times New Roman" pitchFamily="18" charset="0"/>
                <a:cs typeface="Times New Roman" pitchFamily="18" charset="0"/>
              </a:rPr>
              <a:t>algae </a:t>
            </a:r>
            <a:r>
              <a:rPr sz="2000" spc="40" dirty="0">
                <a:latin typeface="Times New Roman" pitchFamily="18" charset="0"/>
                <a:cs typeface="Times New Roman" pitchFamily="18" charset="0"/>
              </a:rPr>
              <a:t>and other </a:t>
            </a:r>
            <a:r>
              <a:rPr sz="2000" spc="50" dirty="0">
                <a:latin typeface="Times New Roman" pitchFamily="18" charset="0"/>
                <a:cs typeface="Times New Roman" pitchFamily="18" charset="0"/>
              </a:rPr>
              <a:t>hydrophytes </a:t>
            </a:r>
            <a:r>
              <a:rPr sz="2000" spc="-30" dirty="0">
                <a:latin typeface="Times New Roman" pitchFamily="18" charset="0"/>
                <a:cs typeface="Times New Roman" pitchFamily="18" charset="0"/>
              </a:rPr>
              <a:t>of </a:t>
            </a:r>
            <a:r>
              <a:rPr sz="2000" dirty="0">
                <a:latin typeface="Times New Roman" pitchFamily="18" charset="0"/>
                <a:cs typeface="Times New Roman" pitchFamily="18" charset="0"/>
              </a:rPr>
              <a:t>a </a:t>
            </a:r>
            <a:r>
              <a:rPr sz="2000" spc="45" dirty="0">
                <a:latin typeface="Times New Roman" pitchFamily="18" charset="0"/>
                <a:cs typeface="Times New Roman" pitchFamily="18" charset="0"/>
              </a:rPr>
              <a:t>pond,  </a:t>
            </a:r>
            <a:r>
              <a:rPr sz="2000" spc="65" dirty="0">
                <a:latin typeface="Times New Roman" pitchFamily="18" charset="0"/>
                <a:cs typeface="Times New Roman" pitchFamily="18" charset="0"/>
              </a:rPr>
              <a:t>grasses </a:t>
            </a:r>
            <a:r>
              <a:rPr sz="2000" spc="-30" dirty="0">
                <a:latin typeface="Times New Roman" pitchFamily="18" charset="0"/>
                <a:cs typeface="Times New Roman" pitchFamily="18" charset="0"/>
              </a:rPr>
              <a:t>of </a:t>
            </a:r>
            <a:r>
              <a:rPr sz="2000" dirty="0">
                <a:latin typeface="Times New Roman" pitchFamily="18" charset="0"/>
                <a:cs typeface="Times New Roman" pitchFamily="18" charset="0"/>
              </a:rPr>
              <a:t>a </a:t>
            </a:r>
            <a:r>
              <a:rPr sz="2000" spc="60" dirty="0">
                <a:latin typeface="Times New Roman" pitchFamily="18" charset="0"/>
                <a:cs typeface="Times New Roman" pitchFamily="18" charset="0"/>
              </a:rPr>
              <a:t>field, </a:t>
            </a:r>
            <a:r>
              <a:rPr sz="2000" spc="65" dirty="0">
                <a:latin typeface="Times New Roman" pitchFamily="18" charset="0"/>
                <a:cs typeface="Times New Roman" pitchFamily="18" charset="0"/>
              </a:rPr>
              <a:t>trees </a:t>
            </a:r>
            <a:r>
              <a:rPr sz="2000" spc="-30" dirty="0">
                <a:latin typeface="Times New Roman" pitchFamily="18" charset="0"/>
                <a:cs typeface="Times New Roman" pitchFamily="18" charset="0"/>
              </a:rPr>
              <a:t>of </a:t>
            </a:r>
            <a:r>
              <a:rPr sz="2000" spc="35" dirty="0">
                <a:latin typeface="Times New Roman" pitchFamily="18" charset="0"/>
                <a:cs typeface="Times New Roman" pitchFamily="18" charset="0"/>
              </a:rPr>
              <a:t>the </a:t>
            </a:r>
            <a:r>
              <a:rPr sz="2000" spc="45" dirty="0">
                <a:latin typeface="Times New Roman" pitchFamily="18" charset="0"/>
                <a:cs typeface="Times New Roman" pitchFamily="18" charset="0"/>
              </a:rPr>
              <a:t>forests </a:t>
            </a:r>
            <a:r>
              <a:rPr sz="2000" spc="75" dirty="0">
                <a:latin typeface="Times New Roman" pitchFamily="18" charset="0"/>
                <a:cs typeface="Times New Roman" pitchFamily="18" charset="0"/>
              </a:rPr>
              <a:t>are example  </a:t>
            </a:r>
            <a:r>
              <a:rPr sz="2000" spc="-30" dirty="0">
                <a:latin typeface="Times New Roman" pitchFamily="18" charset="0"/>
                <a:cs typeface="Times New Roman" pitchFamily="18" charset="0"/>
              </a:rPr>
              <a:t>of</a:t>
            </a:r>
            <a:r>
              <a:rPr sz="2000" spc="315" dirty="0">
                <a:latin typeface="Times New Roman" pitchFamily="18" charset="0"/>
                <a:cs typeface="Times New Roman" pitchFamily="18" charset="0"/>
              </a:rPr>
              <a:t> </a:t>
            </a:r>
            <a:r>
              <a:rPr sz="2000" spc="60" dirty="0" smtClean="0">
                <a:latin typeface="Times New Roman" pitchFamily="18" charset="0"/>
                <a:cs typeface="Times New Roman" pitchFamily="18" charset="0"/>
              </a:rPr>
              <a:t>producers.</a:t>
            </a:r>
            <a:endParaRPr lang="en-US" sz="2000" dirty="0">
              <a:latin typeface="Times New Roman" pitchFamily="18" charset="0"/>
              <a:cs typeface="Times New Roman" pitchFamily="18" charset="0"/>
            </a:endParaRPr>
          </a:p>
          <a:p>
            <a:pPr marL="355600" marR="226695" indent="-342900">
              <a:lnSpc>
                <a:spcPct val="100000"/>
              </a:lnSpc>
            </a:pPr>
            <a:endParaRPr lang="en-US" sz="2000" b="1" spc="80" dirty="0">
              <a:latin typeface="Times New Roman" pitchFamily="18" charset="0"/>
              <a:ea typeface="+mj-ea"/>
              <a:cs typeface="Times New Roman" pitchFamily="18" charset="0"/>
            </a:endParaRPr>
          </a:p>
          <a:p>
            <a:pPr marL="355600" marR="226695" indent="-342900">
              <a:lnSpc>
                <a:spcPct val="100000"/>
              </a:lnSpc>
            </a:pPr>
            <a:r>
              <a:rPr lang="en-US" sz="2000" b="1" spc="80" dirty="0" smtClean="0">
                <a:latin typeface="Times New Roman" pitchFamily="18" charset="0"/>
                <a:ea typeface="+mj-ea"/>
                <a:cs typeface="Times New Roman" pitchFamily="18" charset="0"/>
              </a:rPr>
              <a:t>B. </a:t>
            </a:r>
            <a:r>
              <a:rPr sz="2000" b="1" spc="80" dirty="0" smtClean="0">
                <a:latin typeface="Times New Roman" pitchFamily="18" charset="0"/>
                <a:ea typeface="+mj-ea"/>
                <a:cs typeface="Times New Roman" pitchFamily="18" charset="0"/>
              </a:rPr>
              <a:t>CONSUMERS</a:t>
            </a:r>
            <a:r>
              <a:rPr sz="2000" b="1" spc="80" dirty="0">
                <a:latin typeface="Times New Roman" pitchFamily="18" charset="0"/>
                <a:ea typeface="+mj-ea"/>
                <a:cs typeface="Times New Roman" pitchFamily="18" charset="0"/>
              </a:rPr>
              <a:t>:</a:t>
            </a:r>
          </a:p>
          <a:p>
            <a:pPr marL="355600" marR="593090" indent="-342900" algn="just">
              <a:lnSpc>
                <a:spcPct val="100000"/>
              </a:lnSpc>
              <a:spcBef>
                <a:spcPts val="2410"/>
              </a:spcBef>
            </a:pPr>
            <a:r>
              <a:rPr sz="2000" spc="65" dirty="0">
                <a:latin typeface="Times New Roman" pitchFamily="18" charset="0"/>
                <a:cs typeface="Times New Roman" pitchFamily="18" charset="0"/>
              </a:rPr>
              <a:t>Those </a:t>
            </a:r>
            <a:r>
              <a:rPr sz="2000" spc="25" dirty="0">
                <a:latin typeface="Times New Roman" pitchFamily="18" charset="0"/>
                <a:cs typeface="Times New Roman" pitchFamily="18" charset="0"/>
              </a:rPr>
              <a:t>living </a:t>
            </a:r>
            <a:r>
              <a:rPr sz="2000" spc="60" dirty="0">
                <a:latin typeface="Times New Roman" pitchFamily="18" charset="0"/>
                <a:cs typeface="Times New Roman" pitchFamily="18" charset="0"/>
              </a:rPr>
              <a:t>members </a:t>
            </a:r>
            <a:r>
              <a:rPr sz="2000" spc="-30" dirty="0">
                <a:latin typeface="Times New Roman" pitchFamily="18" charset="0"/>
                <a:cs typeface="Times New Roman" pitchFamily="18" charset="0"/>
              </a:rPr>
              <a:t>of </a:t>
            </a:r>
            <a:r>
              <a:rPr sz="2000" spc="35" dirty="0">
                <a:latin typeface="Times New Roman" pitchFamily="18" charset="0"/>
                <a:cs typeface="Times New Roman" pitchFamily="18" charset="0"/>
              </a:rPr>
              <a:t>the </a:t>
            </a:r>
            <a:r>
              <a:rPr sz="2000" spc="60" dirty="0">
                <a:latin typeface="Times New Roman" pitchFamily="18" charset="0"/>
                <a:cs typeface="Times New Roman" pitchFamily="18" charset="0"/>
              </a:rPr>
              <a:t>ecosystems </a:t>
            </a:r>
            <a:r>
              <a:rPr sz="2000" spc="20" dirty="0">
                <a:latin typeface="Times New Roman" pitchFamily="18" charset="0"/>
                <a:cs typeface="Times New Roman" pitchFamily="18" charset="0"/>
              </a:rPr>
              <a:t>which  </a:t>
            </a:r>
            <a:r>
              <a:rPr sz="2000" spc="45" dirty="0">
                <a:latin typeface="Times New Roman" pitchFamily="18" charset="0"/>
                <a:cs typeface="Times New Roman" pitchFamily="18" charset="0"/>
              </a:rPr>
              <a:t>consume </a:t>
            </a:r>
            <a:r>
              <a:rPr sz="2000" spc="35" dirty="0">
                <a:latin typeface="Times New Roman" pitchFamily="18" charset="0"/>
                <a:cs typeface="Times New Roman" pitchFamily="18" charset="0"/>
              </a:rPr>
              <a:t>the </a:t>
            </a:r>
            <a:r>
              <a:rPr sz="2000" spc="10" dirty="0">
                <a:latin typeface="Times New Roman" pitchFamily="18" charset="0"/>
                <a:cs typeface="Times New Roman" pitchFamily="18" charset="0"/>
              </a:rPr>
              <a:t>food </a:t>
            </a:r>
            <a:r>
              <a:rPr sz="2000" spc="70" dirty="0">
                <a:latin typeface="Times New Roman" pitchFamily="18" charset="0"/>
                <a:cs typeface="Times New Roman" pitchFamily="18" charset="0"/>
              </a:rPr>
              <a:t>synthesized </a:t>
            </a:r>
            <a:r>
              <a:rPr sz="2000" spc="-25" dirty="0">
                <a:latin typeface="Times New Roman" pitchFamily="18" charset="0"/>
                <a:cs typeface="Times New Roman" pitchFamily="18" charset="0"/>
              </a:rPr>
              <a:t>by </a:t>
            </a:r>
            <a:r>
              <a:rPr sz="2000" spc="50" dirty="0">
                <a:latin typeface="Times New Roman" pitchFamily="18" charset="0"/>
                <a:cs typeface="Times New Roman" pitchFamily="18" charset="0"/>
              </a:rPr>
              <a:t>producers </a:t>
            </a:r>
            <a:r>
              <a:rPr sz="2000" spc="70" dirty="0">
                <a:latin typeface="Times New Roman" pitchFamily="18" charset="0"/>
                <a:cs typeface="Times New Roman" pitchFamily="18" charset="0"/>
              </a:rPr>
              <a:t>are  </a:t>
            </a:r>
            <a:r>
              <a:rPr sz="2000" spc="60" dirty="0">
                <a:latin typeface="Times New Roman" pitchFamily="18" charset="0"/>
                <a:cs typeface="Times New Roman" pitchFamily="18" charset="0"/>
              </a:rPr>
              <a:t>called</a:t>
            </a:r>
            <a:r>
              <a:rPr sz="2000" spc="330" dirty="0">
                <a:latin typeface="Times New Roman" pitchFamily="18" charset="0"/>
                <a:cs typeface="Times New Roman" pitchFamily="18" charset="0"/>
              </a:rPr>
              <a:t> </a:t>
            </a:r>
            <a:r>
              <a:rPr sz="2000" spc="60" dirty="0">
                <a:latin typeface="Times New Roman" pitchFamily="18" charset="0"/>
                <a:cs typeface="Times New Roman" pitchFamily="18" charset="0"/>
              </a:rPr>
              <a:t>consumers.</a:t>
            </a:r>
            <a:endParaRPr sz="2000" dirty="0">
              <a:latin typeface="Times New Roman" pitchFamily="18" charset="0"/>
              <a:cs typeface="Times New Roman" pitchFamily="18" charset="0"/>
            </a:endParaRPr>
          </a:p>
          <a:p>
            <a:pPr marL="355600" marR="170815" indent="-251460" algn="just">
              <a:lnSpc>
                <a:spcPct val="100000"/>
              </a:lnSpc>
            </a:pPr>
            <a:r>
              <a:rPr sz="2000" spc="45" dirty="0">
                <a:solidFill>
                  <a:srgbClr val="FF3300"/>
                </a:solidFill>
                <a:latin typeface="Times New Roman" pitchFamily="18" charset="0"/>
                <a:cs typeface="Times New Roman" pitchFamily="18" charset="0"/>
              </a:rPr>
              <a:t>under </a:t>
            </a:r>
            <a:r>
              <a:rPr sz="2000" spc="10" dirty="0">
                <a:solidFill>
                  <a:srgbClr val="FF3300"/>
                </a:solidFill>
                <a:latin typeface="Times New Roman" pitchFamily="18" charset="0"/>
                <a:cs typeface="Times New Roman" pitchFamily="18" charset="0"/>
              </a:rPr>
              <a:t>this </a:t>
            </a:r>
            <a:r>
              <a:rPr sz="2000" spc="60" dirty="0">
                <a:solidFill>
                  <a:srgbClr val="FF3300"/>
                </a:solidFill>
                <a:latin typeface="Times New Roman" pitchFamily="18" charset="0"/>
                <a:cs typeface="Times New Roman" pitchFamily="18" charset="0"/>
              </a:rPr>
              <a:t>category </a:t>
            </a:r>
            <a:r>
              <a:rPr sz="2000" spc="75" dirty="0">
                <a:solidFill>
                  <a:srgbClr val="FF3300"/>
                </a:solidFill>
                <a:latin typeface="Times New Roman" pitchFamily="18" charset="0"/>
                <a:cs typeface="Times New Roman" pitchFamily="18" charset="0"/>
              </a:rPr>
              <a:t>are </a:t>
            </a:r>
            <a:r>
              <a:rPr sz="2000" spc="50" dirty="0">
                <a:solidFill>
                  <a:srgbClr val="FF3300"/>
                </a:solidFill>
                <a:latin typeface="Times New Roman" pitchFamily="18" charset="0"/>
                <a:cs typeface="Times New Roman" pitchFamily="18" charset="0"/>
              </a:rPr>
              <a:t>included </a:t>
            </a:r>
            <a:r>
              <a:rPr sz="2000" spc="35" dirty="0">
                <a:solidFill>
                  <a:srgbClr val="FF3300"/>
                </a:solidFill>
                <a:latin typeface="Times New Roman" pitchFamily="18" charset="0"/>
                <a:cs typeface="Times New Roman" pitchFamily="18" charset="0"/>
              </a:rPr>
              <a:t>all </a:t>
            </a:r>
            <a:r>
              <a:rPr sz="2000" spc="60" dirty="0">
                <a:solidFill>
                  <a:srgbClr val="FF3300"/>
                </a:solidFill>
                <a:latin typeface="Times New Roman" pitchFamily="18" charset="0"/>
                <a:cs typeface="Times New Roman" pitchFamily="18" charset="0"/>
              </a:rPr>
              <a:t>different </a:t>
            </a:r>
            <a:r>
              <a:rPr sz="2000" spc="20" dirty="0">
                <a:solidFill>
                  <a:srgbClr val="FF3300"/>
                </a:solidFill>
                <a:latin typeface="Times New Roman" pitchFamily="18" charset="0"/>
                <a:cs typeface="Times New Roman" pitchFamily="18" charset="0"/>
              </a:rPr>
              <a:t>kinds </a:t>
            </a:r>
            <a:r>
              <a:rPr sz="2000" spc="-30" dirty="0">
                <a:solidFill>
                  <a:srgbClr val="FF3300"/>
                </a:solidFill>
                <a:latin typeface="Times New Roman" pitchFamily="18" charset="0"/>
                <a:cs typeface="Times New Roman" pitchFamily="18" charset="0"/>
              </a:rPr>
              <a:t>of  </a:t>
            </a:r>
            <a:r>
              <a:rPr sz="2000" spc="60" dirty="0">
                <a:solidFill>
                  <a:srgbClr val="FF3300"/>
                </a:solidFill>
                <a:latin typeface="Times New Roman" pitchFamily="18" charset="0"/>
                <a:cs typeface="Times New Roman" pitchFamily="18" charset="0"/>
              </a:rPr>
              <a:t>animals </a:t>
            </a:r>
            <a:r>
              <a:rPr sz="2000" spc="40" dirty="0">
                <a:solidFill>
                  <a:srgbClr val="FF3300"/>
                </a:solidFill>
                <a:latin typeface="Times New Roman" pitchFamily="18" charset="0"/>
                <a:cs typeface="Times New Roman" pitchFamily="18" charset="0"/>
              </a:rPr>
              <a:t>that </a:t>
            </a:r>
            <a:r>
              <a:rPr sz="2000" spc="20" dirty="0">
                <a:solidFill>
                  <a:srgbClr val="FF3300"/>
                </a:solidFill>
                <a:latin typeface="Times New Roman" pitchFamily="18" charset="0"/>
                <a:cs typeface="Times New Roman" pitchFamily="18" charset="0"/>
              </a:rPr>
              <a:t>found </a:t>
            </a:r>
            <a:r>
              <a:rPr sz="2000" spc="-35" dirty="0">
                <a:solidFill>
                  <a:srgbClr val="FF3300"/>
                </a:solidFill>
                <a:latin typeface="Times New Roman" pitchFamily="18" charset="0"/>
                <a:cs typeface="Times New Roman" pitchFamily="18" charset="0"/>
              </a:rPr>
              <a:t>in </a:t>
            </a:r>
            <a:r>
              <a:rPr sz="2000" spc="30" dirty="0">
                <a:solidFill>
                  <a:srgbClr val="FF3300"/>
                </a:solidFill>
                <a:latin typeface="Times New Roman" pitchFamily="18" charset="0"/>
                <a:cs typeface="Times New Roman" pitchFamily="18" charset="0"/>
              </a:rPr>
              <a:t>an</a:t>
            </a:r>
            <a:r>
              <a:rPr sz="2000" spc="-145" dirty="0">
                <a:solidFill>
                  <a:srgbClr val="FF3300"/>
                </a:solidFill>
                <a:latin typeface="Times New Roman" pitchFamily="18" charset="0"/>
                <a:cs typeface="Times New Roman" pitchFamily="18" charset="0"/>
              </a:rPr>
              <a:t> </a:t>
            </a:r>
            <a:r>
              <a:rPr sz="2000" spc="70" dirty="0">
                <a:solidFill>
                  <a:srgbClr val="FF3300"/>
                </a:solidFill>
                <a:latin typeface="Times New Roman" pitchFamily="18" charset="0"/>
                <a:cs typeface="Times New Roman" pitchFamily="18" charset="0"/>
              </a:rPr>
              <a:t>ecosystem</a:t>
            </a:r>
            <a:r>
              <a:rPr sz="2000" spc="70" dirty="0" smtClean="0">
                <a:solidFill>
                  <a:srgbClr val="FF3300"/>
                </a:solidFill>
                <a:latin typeface="Times New Roman" pitchFamily="18" charset="0"/>
                <a:cs typeface="Times New Roman" pitchFamily="18" charset="0"/>
              </a:rPr>
              <a:t>.</a:t>
            </a:r>
            <a:endParaRPr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bject 31"/>
          <p:cNvSpPr txBox="1"/>
          <p:nvPr/>
        </p:nvSpPr>
        <p:spPr>
          <a:xfrm>
            <a:off x="1090164" y="1066800"/>
            <a:ext cx="6920232" cy="4655121"/>
          </a:xfrm>
          <a:prstGeom prst="rect">
            <a:avLst/>
          </a:prstGeom>
        </p:spPr>
        <p:txBody>
          <a:bodyPr vert="horz" wrap="square" lIns="0" tIns="12700" rIns="0" bIns="0" rtlCol="0">
            <a:spAutoFit/>
          </a:bodyPr>
          <a:lstStyle/>
          <a:p>
            <a:pPr marL="469900" indent="-457200">
              <a:spcBef>
                <a:spcPts val="100"/>
              </a:spcBef>
              <a:buFont typeface="Arial Black"/>
              <a:buChar char="•"/>
              <a:tabLst>
                <a:tab pos="469265" algn="l"/>
                <a:tab pos="469900" algn="l"/>
              </a:tabLst>
            </a:pPr>
            <a:r>
              <a:rPr lang="en-US" sz="2000" spc="90" dirty="0" smtClean="0">
                <a:latin typeface="Times New Roman" pitchFamily="18" charset="0"/>
                <a:cs typeface="Times New Roman" pitchFamily="18" charset="0"/>
              </a:rPr>
              <a:t>There </a:t>
            </a:r>
            <a:r>
              <a:rPr lang="en-US" sz="2000" spc="75" dirty="0" smtClean="0">
                <a:latin typeface="Times New Roman" pitchFamily="18" charset="0"/>
                <a:cs typeface="Times New Roman" pitchFamily="18" charset="0"/>
              </a:rPr>
              <a:t>are </a:t>
            </a:r>
            <a:r>
              <a:rPr lang="en-US" sz="2000" spc="60" dirty="0" smtClean="0">
                <a:latin typeface="Times New Roman" pitchFamily="18" charset="0"/>
                <a:cs typeface="Times New Roman" pitchFamily="18" charset="0"/>
              </a:rPr>
              <a:t>different classes </a:t>
            </a:r>
            <a:r>
              <a:rPr lang="en-US" sz="2000" spc="-30" dirty="0" smtClean="0">
                <a:latin typeface="Times New Roman" pitchFamily="18" charset="0"/>
                <a:cs typeface="Times New Roman" pitchFamily="18" charset="0"/>
              </a:rPr>
              <a:t>of </a:t>
            </a:r>
            <a:r>
              <a:rPr lang="en-US" sz="2000" spc="60" dirty="0" smtClean="0">
                <a:latin typeface="Times New Roman" pitchFamily="18" charset="0"/>
                <a:cs typeface="Times New Roman" pitchFamily="18" charset="0"/>
              </a:rPr>
              <a:t>consumers, </a:t>
            </a:r>
            <a:r>
              <a:rPr lang="en-US" sz="2000" spc="15" dirty="0" smtClean="0">
                <a:latin typeface="Times New Roman" pitchFamily="18" charset="0"/>
                <a:cs typeface="Times New Roman" pitchFamily="18" charset="0"/>
              </a:rPr>
              <a:t>such</a:t>
            </a:r>
            <a:r>
              <a:rPr lang="en-US" sz="2000" spc="250" dirty="0" smtClean="0">
                <a:latin typeface="Times New Roman" pitchFamily="18" charset="0"/>
                <a:cs typeface="Times New Roman" pitchFamily="18" charset="0"/>
              </a:rPr>
              <a:t> </a:t>
            </a:r>
            <a:r>
              <a:rPr lang="en-US" sz="2000" spc="30" dirty="0" smtClean="0">
                <a:latin typeface="Times New Roman" pitchFamily="18" charset="0"/>
                <a:cs typeface="Times New Roman" pitchFamily="18" charset="0"/>
              </a:rPr>
              <a:t>as:</a:t>
            </a:r>
            <a:endParaRPr lang="en-US" sz="2000" spc="60" dirty="0" smtClean="0">
              <a:latin typeface="Times New Roman" pitchFamily="18" charset="0"/>
              <a:cs typeface="Times New Roman" pitchFamily="18" charset="0"/>
            </a:endParaRPr>
          </a:p>
          <a:p>
            <a:pPr marL="927100" lvl="1" indent="-457200">
              <a:spcBef>
                <a:spcPts val="100"/>
              </a:spcBef>
              <a:buFont typeface="Wingdings" pitchFamily="2" charset="2"/>
              <a:buChar char="§"/>
              <a:tabLst>
                <a:tab pos="469265" algn="l"/>
                <a:tab pos="469900" algn="l"/>
              </a:tabLst>
            </a:pPr>
            <a:r>
              <a:rPr sz="2000" spc="60" dirty="0" smtClean="0">
                <a:latin typeface="Times New Roman" pitchFamily="18" charset="0"/>
                <a:cs typeface="Times New Roman" pitchFamily="18" charset="0"/>
              </a:rPr>
              <a:t>Consumers </a:t>
            </a:r>
            <a:r>
              <a:rPr sz="2000" spc="-30" dirty="0">
                <a:latin typeface="Times New Roman" pitchFamily="18" charset="0"/>
                <a:cs typeface="Times New Roman" pitchFamily="18" charset="0"/>
              </a:rPr>
              <a:t>of </a:t>
            </a:r>
            <a:r>
              <a:rPr sz="2000" spc="35" dirty="0">
                <a:latin typeface="Times New Roman" pitchFamily="18" charset="0"/>
                <a:cs typeface="Times New Roman" pitchFamily="18" charset="0"/>
              </a:rPr>
              <a:t>the </a:t>
            </a:r>
            <a:r>
              <a:rPr sz="2000" spc="20" dirty="0">
                <a:latin typeface="Times New Roman" pitchFamily="18" charset="0"/>
                <a:cs typeface="Times New Roman" pitchFamily="18" charset="0"/>
              </a:rPr>
              <a:t>first </a:t>
            </a:r>
            <a:r>
              <a:rPr sz="2000" spc="45" dirty="0">
                <a:latin typeface="Times New Roman" pitchFamily="18" charset="0"/>
                <a:cs typeface="Times New Roman" pitchFamily="18" charset="0"/>
              </a:rPr>
              <a:t>order </a:t>
            </a:r>
            <a:r>
              <a:rPr sz="2000" spc="-25" dirty="0">
                <a:latin typeface="Times New Roman" pitchFamily="18" charset="0"/>
                <a:cs typeface="Times New Roman" pitchFamily="18" charset="0"/>
              </a:rPr>
              <a:t>or </a:t>
            </a:r>
            <a:r>
              <a:rPr sz="2000" spc="45" dirty="0">
                <a:latin typeface="Times New Roman" pitchFamily="18" charset="0"/>
                <a:cs typeface="Times New Roman" pitchFamily="18" charset="0"/>
              </a:rPr>
              <a:t>primary</a:t>
            </a:r>
            <a:r>
              <a:rPr sz="2000" spc="555" dirty="0">
                <a:latin typeface="Times New Roman" pitchFamily="18" charset="0"/>
                <a:cs typeface="Times New Roman" pitchFamily="18" charset="0"/>
              </a:rPr>
              <a:t> </a:t>
            </a:r>
            <a:r>
              <a:rPr sz="2000" spc="50" dirty="0" smtClean="0">
                <a:latin typeface="Times New Roman" pitchFamily="18" charset="0"/>
                <a:cs typeface="Times New Roman" pitchFamily="18" charset="0"/>
              </a:rPr>
              <a:t>consumers</a:t>
            </a:r>
            <a:endParaRPr lang="en-US" sz="2000" dirty="0">
              <a:latin typeface="Times New Roman" pitchFamily="18" charset="0"/>
              <a:cs typeface="Times New Roman" pitchFamily="18" charset="0"/>
            </a:endParaRPr>
          </a:p>
          <a:p>
            <a:pPr marL="927100" lvl="1" indent="-457200">
              <a:spcBef>
                <a:spcPts val="100"/>
              </a:spcBef>
              <a:buFont typeface="Wingdings" pitchFamily="2" charset="2"/>
              <a:buChar char="§"/>
              <a:tabLst>
                <a:tab pos="469265" algn="l"/>
                <a:tab pos="469900" algn="l"/>
              </a:tabLst>
            </a:pPr>
            <a:r>
              <a:rPr sz="2000" spc="60" dirty="0" smtClean="0">
                <a:solidFill>
                  <a:srgbClr val="FF3300"/>
                </a:solidFill>
                <a:latin typeface="Times New Roman" pitchFamily="18" charset="0"/>
                <a:cs typeface="Times New Roman" pitchFamily="18" charset="0"/>
              </a:rPr>
              <a:t>Consumers </a:t>
            </a:r>
            <a:r>
              <a:rPr sz="2000" spc="-30" dirty="0">
                <a:solidFill>
                  <a:srgbClr val="FF3300"/>
                </a:solidFill>
                <a:latin typeface="Times New Roman" pitchFamily="18" charset="0"/>
                <a:cs typeface="Times New Roman" pitchFamily="18" charset="0"/>
              </a:rPr>
              <a:t>of </a:t>
            </a:r>
            <a:r>
              <a:rPr sz="2000" spc="50" dirty="0">
                <a:solidFill>
                  <a:srgbClr val="FF3300"/>
                </a:solidFill>
                <a:latin typeface="Times New Roman" pitchFamily="18" charset="0"/>
                <a:cs typeface="Times New Roman" pitchFamily="18" charset="0"/>
              </a:rPr>
              <a:t>second </a:t>
            </a:r>
            <a:r>
              <a:rPr sz="2000" spc="45" dirty="0">
                <a:solidFill>
                  <a:srgbClr val="FF3300"/>
                </a:solidFill>
                <a:latin typeface="Times New Roman" pitchFamily="18" charset="0"/>
                <a:cs typeface="Times New Roman" pitchFamily="18" charset="0"/>
              </a:rPr>
              <a:t>order </a:t>
            </a:r>
            <a:r>
              <a:rPr sz="2000" spc="-25" dirty="0">
                <a:solidFill>
                  <a:srgbClr val="FF3300"/>
                </a:solidFill>
                <a:latin typeface="Times New Roman" pitchFamily="18" charset="0"/>
                <a:cs typeface="Times New Roman" pitchFamily="18" charset="0"/>
              </a:rPr>
              <a:t>or </a:t>
            </a:r>
            <a:r>
              <a:rPr sz="2000" spc="60" dirty="0">
                <a:solidFill>
                  <a:srgbClr val="FF3300"/>
                </a:solidFill>
                <a:latin typeface="Times New Roman" pitchFamily="18" charset="0"/>
                <a:cs typeface="Times New Roman" pitchFamily="18" charset="0"/>
              </a:rPr>
              <a:t>secondary</a:t>
            </a:r>
            <a:r>
              <a:rPr sz="2000" spc="200" dirty="0">
                <a:solidFill>
                  <a:srgbClr val="FF3300"/>
                </a:solidFill>
                <a:latin typeface="Times New Roman" pitchFamily="18" charset="0"/>
                <a:cs typeface="Times New Roman" pitchFamily="18" charset="0"/>
              </a:rPr>
              <a:t> </a:t>
            </a:r>
            <a:r>
              <a:rPr sz="2000" spc="50" dirty="0" smtClean="0">
                <a:solidFill>
                  <a:srgbClr val="FF3300"/>
                </a:solidFill>
                <a:latin typeface="Times New Roman" pitchFamily="18" charset="0"/>
                <a:cs typeface="Times New Roman" pitchFamily="18" charset="0"/>
              </a:rPr>
              <a:t>consumers</a:t>
            </a:r>
            <a:endParaRPr sz="2300" dirty="0">
              <a:latin typeface="Times New Roman" pitchFamily="18" charset="0"/>
              <a:cs typeface="Times New Roman" pitchFamily="18" charset="0"/>
            </a:endParaRPr>
          </a:p>
          <a:p>
            <a:pPr marL="927100" lvl="1" indent="-457200">
              <a:buFont typeface="Wingdings" pitchFamily="2" charset="2"/>
              <a:buChar char="§"/>
              <a:tabLst>
                <a:tab pos="469265" algn="l"/>
                <a:tab pos="469900" algn="l"/>
              </a:tabLst>
            </a:pPr>
            <a:r>
              <a:rPr sz="2000" spc="60" dirty="0">
                <a:latin typeface="Times New Roman" pitchFamily="18" charset="0"/>
                <a:cs typeface="Times New Roman" pitchFamily="18" charset="0"/>
              </a:rPr>
              <a:t>Consumers </a:t>
            </a:r>
            <a:r>
              <a:rPr sz="2000" spc="-30" dirty="0">
                <a:latin typeface="Times New Roman" pitchFamily="18" charset="0"/>
                <a:cs typeface="Times New Roman" pitchFamily="18" charset="0"/>
              </a:rPr>
              <a:t>of </a:t>
            </a:r>
            <a:r>
              <a:rPr sz="2000" spc="20" dirty="0">
                <a:latin typeface="Times New Roman" pitchFamily="18" charset="0"/>
                <a:cs typeface="Times New Roman" pitchFamily="18" charset="0"/>
              </a:rPr>
              <a:t>third </a:t>
            </a:r>
            <a:r>
              <a:rPr sz="2000" spc="45" dirty="0">
                <a:latin typeface="Times New Roman" pitchFamily="18" charset="0"/>
                <a:cs typeface="Times New Roman" pitchFamily="18" charset="0"/>
              </a:rPr>
              <a:t>order </a:t>
            </a:r>
            <a:r>
              <a:rPr sz="2000" spc="-30" dirty="0">
                <a:latin typeface="Times New Roman" pitchFamily="18" charset="0"/>
                <a:cs typeface="Times New Roman" pitchFamily="18" charset="0"/>
              </a:rPr>
              <a:t>or </a:t>
            </a:r>
            <a:r>
              <a:rPr sz="2000" spc="60" dirty="0">
                <a:latin typeface="Times New Roman" pitchFamily="18" charset="0"/>
                <a:cs typeface="Times New Roman" pitchFamily="18" charset="0"/>
              </a:rPr>
              <a:t>tertiary</a:t>
            </a:r>
            <a:r>
              <a:rPr sz="2000" spc="285" dirty="0">
                <a:latin typeface="Times New Roman" pitchFamily="18" charset="0"/>
                <a:cs typeface="Times New Roman" pitchFamily="18" charset="0"/>
              </a:rPr>
              <a:t> </a:t>
            </a:r>
            <a:r>
              <a:rPr sz="2000" spc="50" dirty="0" smtClean="0">
                <a:latin typeface="Times New Roman" pitchFamily="18" charset="0"/>
                <a:cs typeface="Times New Roman" pitchFamily="18" charset="0"/>
              </a:rPr>
              <a:t>consumers</a:t>
            </a:r>
            <a:endParaRPr sz="2300" dirty="0">
              <a:latin typeface="Times New Roman" pitchFamily="18" charset="0"/>
              <a:cs typeface="Times New Roman" pitchFamily="18" charset="0"/>
            </a:endParaRPr>
          </a:p>
          <a:p>
            <a:pPr marL="927100" lvl="1" indent="-457200">
              <a:buFont typeface="Wingdings" pitchFamily="2" charset="2"/>
              <a:buChar char="§"/>
              <a:tabLst>
                <a:tab pos="469265" algn="l"/>
                <a:tab pos="469900" algn="l"/>
              </a:tabLst>
            </a:pPr>
            <a:r>
              <a:rPr sz="2000" spc="85" dirty="0">
                <a:solidFill>
                  <a:srgbClr val="FF3300"/>
                </a:solidFill>
                <a:latin typeface="Times New Roman" pitchFamily="18" charset="0"/>
                <a:cs typeface="Times New Roman" pitchFamily="18" charset="0"/>
              </a:rPr>
              <a:t>Scavengers</a:t>
            </a:r>
            <a:endParaRPr sz="2000" dirty="0">
              <a:latin typeface="Times New Roman" pitchFamily="18" charset="0"/>
              <a:cs typeface="Times New Roman" pitchFamily="18" charset="0"/>
            </a:endParaRPr>
          </a:p>
          <a:p>
            <a:pPr marL="469900" marR="5080" indent="-457200" algn="just">
              <a:lnSpc>
                <a:spcPct val="100000"/>
              </a:lnSpc>
              <a:spcBef>
                <a:spcPts val="2400"/>
              </a:spcBef>
            </a:pPr>
            <a:r>
              <a:rPr sz="2000" b="1" spc="150" dirty="0">
                <a:latin typeface="Times New Roman" pitchFamily="18" charset="0"/>
                <a:cs typeface="Times New Roman" pitchFamily="18" charset="0"/>
              </a:rPr>
              <a:t>I.CONSUMERS </a:t>
            </a:r>
            <a:r>
              <a:rPr sz="2000" b="1" spc="85" dirty="0">
                <a:latin typeface="Times New Roman" pitchFamily="18" charset="0"/>
                <a:cs typeface="Times New Roman" pitchFamily="18" charset="0"/>
              </a:rPr>
              <a:t>OF</a:t>
            </a:r>
            <a:r>
              <a:rPr sz="2000" b="1" spc="725" dirty="0">
                <a:latin typeface="Times New Roman" pitchFamily="18" charset="0"/>
                <a:cs typeface="Times New Roman" pitchFamily="18" charset="0"/>
              </a:rPr>
              <a:t> </a:t>
            </a:r>
            <a:r>
              <a:rPr sz="2000" b="1" spc="114" dirty="0">
                <a:latin typeface="Times New Roman" pitchFamily="18" charset="0"/>
                <a:cs typeface="Times New Roman" pitchFamily="18" charset="0"/>
              </a:rPr>
              <a:t>THE </a:t>
            </a:r>
            <a:r>
              <a:rPr sz="2000" b="1" spc="130" dirty="0">
                <a:latin typeface="Times New Roman" pitchFamily="18" charset="0"/>
                <a:cs typeface="Times New Roman" pitchFamily="18" charset="0"/>
              </a:rPr>
              <a:t>FIRST ORDER </a:t>
            </a:r>
            <a:r>
              <a:rPr sz="2000" b="1" spc="85" dirty="0">
                <a:latin typeface="Times New Roman" pitchFamily="18" charset="0"/>
                <a:cs typeface="Times New Roman" pitchFamily="18" charset="0"/>
              </a:rPr>
              <a:t>OR  </a:t>
            </a:r>
            <a:r>
              <a:rPr sz="2000" b="1" spc="125" dirty="0">
                <a:latin typeface="Times New Roman" pitchFamily="18" charset="0"/>
                <a:cs typeface="Times New Roman" pitchFamily="18" charset="0"/>
              </a:rPr>
              <a:t>PRIMARY  </a:t>
            </a:r>
            <a:r>
              <a:rPr sz="2000" b="1" spc="135" dirty="0">
                <a:latin typeface="Times New Roman" pitchFamily="18" charset="0"/>
                <a:cs typeface="Times New Roman" pitchFamily="18" charset="0"/>
              </a:rPr>
              <a:t>CONSUMERS:</a:t>
            </a:r>
            <a:endParaRPr sz="2000" b="1" dirty="0">
              <a:latin typeface="Times New Roman" pitchFamily="18" charset="0"/>
              <a:cs typeface="Times New Roman" pitchFamily="18" charset="0"/>
            </a:endParaRPr>
          </a:p>
          <a:p>
            <a:pPr marL="469900" marR="8255" indent="-457200" algn="just">
              <a:lnSpc>
                <a:spcPct val="100000"/>
              </a:lnSpc>
              <a:spcBef>
                <a:spcPts val="2410"/>
              </a:spcBef>
            </a:pPr>
            <a:r>
              <a:rPr sz="2000" spc="90" dirty="0">
                <a:solidFill>
                  <a:srgbClr val="0070C0"/>
                </a:solidFill>
                <a:latin typeface="Times New Roman" pitchFamily="18" charset="0"/>
                <a:cs typeface="Times New Roman" pitchFamily="18" charset="0"/>
              </a:rPr>
              <a:t>These </a:t>
            </a:r>
            <a:r>
              <a:rPr sz="2000" spc="75" dirty="0">
                <a:solidFill>
                  <a:srgbClr val="0070C0"/>
                </a:solidFill>
                <a:latin typeface="Times New Roman" pitchFamily="18" charset="0"/>
                <a:cs typeface="Times New Roman" pitchFamily="18" charset="0"/>
              </a:rPr>
              <a:t>are </a:t>
            </a:r>
            <a:r>
              <a:rPr sz="2000" spc="45" dirty="0">
                <a:solidFill>
                  <a:srgbClr val="0070C0"/>
                </a:solidFill>
                <a:latin typeface="Times New Roman" pitchFamily="18" charset="0"/>
                <a:cs typeface="Times New Roman" pitchFamily="18" charset="0"/>
              </a:rPr>
              <a:t>purely </a:t>
            </a:r>
            <a:r>
              <a:rPr sz="2000" spc="50" dirty="0">
                <a:solidFill>
                  <a:srgbClr val="0070C0"/>
                </a:solidFill>
                <a:latin typeface="Times New Roman" pitchFamily="18" charset="0"/>
                <a:cs typeface="Times New Roman" pitchFamily="18" charset="0"/>
              </a:rPr>
              <a:t>herbivorous </a:t>
            </a:r>
            <a:r>
              <a:rPr sz="2000" spc="60" dirty="0">
                <a:solidFill>
                  <a:srgbClr val="0070C0"/>
                </a:solidFill>
                <a:latin typeface="Times New Roman" pitchFamily="18" charset="0"/>
                <a:cs typeface="Times New Roman" pitchFamily="18" charset="0"/>
              </a:rPr>
              <a:t>animals  </a:t>
            </a:r>
            <a:r>
              <a:rPr sz="2000" spc="40" dirty="0">
                <a:solidFill>
                  <a:srgbClr val="0070C0"/>
                </a:solidFill>
                <a:latin typeface="Times New Roman" pitchFamily="18" charset="0"/>
                <a:cs typeface="Times New Roman" pitchFamily="18" charset="0"/>
              </a:rPr>
              <a:t>that </a:t>
            </a:r>
            <a:r>
              <a:rPr sz="2000" spc="70" dirty="0">
                <a:solidFill>
                  <a:srgbClr val="0070C0"/>
                </a:solidFill>
                <a:latin typeface="Times New Roman" pitchFamily="18" charset="0"/>
                <a:cs typeface="Times New Roman" pitchFamily="18" charset="0"/>
              </a:rPr>
              <a:t>are </a:t>
            </a:r>
            <a:r>
              <a:rPr sz="2000" spc="45" dirty="0">
                <a:solidFill>
                  <a:srgbClr val="0070C0"/>
                </a:solidFill>
                <a:latin typeface="Times New Roman" pitchFamily="18" charset="0"/>
                <a:cs typeface="Times New Roman" pitchFamily="18" charset="0"/>
              </a:rPr>
              <a:t>purely  </a:t>
            </a:r>
            <a:r>
              <a:rPr sz="2000" spc="75" dirty="0">
                <a:solidFill>
                  <a:srgbClr val="0070C0"/>
                </a:solidFill>
                <a:latin typeface="Times New Roman" pitchFamily="18" charset="0"/>
                <a:cs typeface="Times New Roman" pitchFamily="18" charset="0"/>
              </a:rPr>
              <a:t>dependent </a:t>
            </a:r>
            <a:r>
              <a:rPr sz="2000" spc="-30" dirty="0">
                <a:solidFill>
                  <a:srgbClr val="0070C0"/>
                </a:solidFill>
                <a:latin typeface="Times New Roman" pitchFamily="18" charset="0"/>
                <a:cs typeface="Times New Roman" pitchFamily="18" charset="0"/>
              </a:rPr>
              <a:t>on </a:t>
            </a:r>
            <a:r>
              <a:rPr sz="2000" spc="35" dirty="0">
                <a:solidFill>
                  <a:srgbClr val="0070C0"/>
                </a:solidFill>
                <a:latin typeface="Times New Roman" pitchFamily="18" charset="0"/>
                <a:cs typeface="Times New Roman" pitchFamily="18" charset="0"/>
              </a:rPr>
              <a:t>the </a:t>
            </a:r>
            <a:r>
              <a:rPr sz="2000" spc="50" dirty="0">
                <a:solidFill>
                  <a:srgbClr val="0070C0"/>
                </a:solidFill>
                <a:latin typeface="Times New Roman" pitchFamily="18" charset="0"/>
                <a:cs typeface="Times New Roman" pitchFamily="18" charset="0"/>
              </a:rPr>
              <a:t>producers </a:t>
            </a:r>
            <a:r>
              <a:rPr sz="2000" spc="-30" dirty="0">
                <a:solidFill>
                  <a:srgbClr val="0070C0"/>
                </a:solidFill>
                <a:latin typeface="Times New Roman" pitchFamily="18" charset="0"/>
                <a:cs typeface="Times New Roman" pitchFamily="18" charset="0"/>
              </a:rPr>
              <a:t>or </a:t>
            </a:r>
            <a:r>
              <a:rPr sz="2000" spc="65" dirty="0">
                <a:solidFill>
                  <a:srgbClr val="0070C0"/>
                </a:solidFill>
                <a:latin typeface="Times New Roman" pitchFamily="18" charset="0"/>
                <a:cs typeface="Times New Roman" pitchFamily="18" charset="0"/>
              </a:rPr>
              <a:t>green </a:t>
            </a:r>
            <a:r>
              <a:rPr sz="2000" spc="45" dirty="0">
                <a:solidFill>
                  <a:srgbClr val="0070C0"/>
                </a:solidFill>
                <a:latin typeface="Times New Roman" pitchFamily="18" charset="0"/>
                <a:cs typeface="Times New Roman" pitchFamily="18" charset="0"/>
              </a:rPr>
              <a:t>plants </a:t>
            </a:r>
            <a:r>
              <a:rPr sz="2000" spc="-5" dirty="0">
                <a:solidFill>
                  <a:srgbClr val="0070C0"/>
                </a:solidFill>
                <a:latin typeface="Times New Roman" pitchFamily="18" charset="0"/>
                <a:cs typeface="Times New Roman" pitchFamily="18" charset="0"/>
              </a:rPr>
              <a:t>for </a:t>
            </a:r>
            <a:r>
              <a:rPr sz="2000" spc="40" dirty="0">
                <a:solidFill>
                  <a:srgbClr val="0070C0"/>
                </a:solidFill>
                <a:latin typeface="Times New Roman" pitchFamily="18" charset="0"/>
                <a:cs typeface="Times New Roman" pitchFamily="18" charset="0"/>
              </a:rPr>
              <a:t>their  </a:t>
            </a:r>
            <a:r>
              <a:rPr sz="2000" spc="45" dirty="0">
                <a:solidFill>
                  <a:srgbClr val="0070C0"/>
                </a:solidFill>
                <a:latin typeface="Times New Roman" pitchFamily="18" charset="0"/>
                <a:cs typeface="Times New Roman" pitchFamily="18" charset="0"/>
              </a:rPr>
              <a:t>food.</a:t>
            </a:r>
            <a:endParaRPr sz="2000" dirty="0">
              <a:solidFill>
                <a:srgbClr val="0070C0"/>
              </a:solidFill>
              <a:latin typeface="Times New Roman" pitchFamily="18" charset="0"/>
              <a:cs typeface="Times New Roman" pitchFamily="18" charset="0"/>
            </a:endParaRPr>
          </a:p>
          <a:p>
            <a:pPr marL="469900" marR="6985" indent="-200660" algn="just">
              <a:lnSpc>
                <a:spcPct val="100000"/>
              </a:lnSpc>
              <a:spcBef>
                <a:spcPts val="2400"/>
              </a:spcBef>
            </a:pPr>
            <a:r>
              <a:rPr sz="2000" spc="75" dirty="0">
                <a:latin typeface="Times New Roman" pitchFamily="18" charset="0"/>
                <a:cs typeface="Times New Roman" pitchFamily="18" charset="0"/>
              </a:rPr>
              <a:t>Eg. Insects, </a:t>
            </a:r>
            <a:r>
              <a:rPr sz="2000" spc="60" dirty="0">
                <a:latin typeface="Times New Roman" pitchFamily="18" charset="0"/>
                <a:cs typeface="Times New Roman" pitchFamily="18" charset="0"/>
              </a:rPr>
              <a:t>rabbits, </a:t>
            </a:r>
            <a:r>
              <a:rPr sz="2000" spc="90" dirty="0">
                <a:latin typeface="Times New Roman" pitchFamily="18" charset="0"/>
                <a:cs typeface="Times New Roman" pitchFamily="18" charset="0"/>
              </a:rPr>
              <a:t>deer, </a:t>
            </a:r>
            <a:r>
              <a:rPr sz="2000" spc="15" dirty="0">
                <a:latin typeface="Times New Roman" pitchFamily="18" charset="0"/>
                <a:cs typeface="Times New Roman" pitchFamily="18" charset="0"/>
              </a:rPr>
              <a:t>cows </a:t>
            </a:r>
            <a:r>
              <a:rPr sz="2000" spc="75" dirty="0">
                <a:latin typeface="Times New Roman" pitchFamily="18" charset="0"/>
                <a:cs typeface="Times New Roman" pitchFamily="18" charset="0"/>
              </a:rPr>
              <a:t>are </a:t>
            </a:r>
            <a:r>
              <a:rPr sz="2000" spc="40" dirty="0">
                <a:latin typeface="Times New Roman" pitchFamily="18" charset="0"/>
                <a:cs typeface="Times New Roman" pitchFamily="18" charset="0"/>
              </a:rPr>
              <a:t>some </a:t>
            </a:r>
            <a:r>
              <a:rPr sz="2000" spc="-25" dirty="0">
                <a:latin typeface="Times New Roman" pitchFamily="18" charset="0"/>
                <a:cs typeface="Times New Roman" pitchFamily="18" charset="0"/>
              </a:rPr>
              <a:t>of </a:t>
            </a:r>
            <a:r>
              <a:rPr sz="2000" spc="35" dirty="0">
                <a:latin typeface="Times New Roman" pitchFamily="18" charset="0"/>
                <a:cs typeface="Times New Roman" pitchFamily="18" charset="0"/>
              </a:rPr>
              <a:t>the  </a:t>
            </a:r>
            <a:r>
              <a:rPr sz="2000" spc="60" dirty="0">
                <a:latin typeface="Times New Roman" pitchFamily="18" charset="0"/>
                <a:cs typeface="Times New Roman" pitchFamily="18" charset="0"/>
              </a:rPr>
              <a:t>herbivores </a:t>
            </a:r>
            <a:r>
              <a:rPr sz="2000" spc="-35" dirty="0">
                <a:latin typeface="Times New Roman" pitchFamily="18" charset="0"/>
                <a:cs typeface="Times New Roman" pitchFamily="18" charset="0"/>
              </a:rPr>
              <a:t>in </a:t>
            </a:r>
            <a:r>
              <a:rPr sz="2000" spc="35" dirty="0">
                <a:latin typeface="Times New Roman" pitchFamily="18" charset="0"/>
                <a:cs typeface="Times New Roman" pitchFamily="18" charset="0"/>
              </a:rPr>
              <a:t>the </a:t>
            </a:r>
            <a:r>
              <a:rPr sz="2000" spc="70" dirty="0">
                <a:latin typeface="Times New Roman" pitchFamily="18" charset="0"/>
                <a:cs typeface="Times New Roman" pitchFamily="18" charset="0"/>
              </a:rPr>
              <a:t>terrestrial </a:t>
            </a:r>
            <a:r>
              <a:rPr sz="2000" spc="60" dirty="0">
                <a:latin typeface="Times New Roman" pitchFamily="18" charset="0"/>
                <a:cs typeface="Times New Roman" pitchFamily="18" charset="0"/>
              </a:rPr>
              <a:t>ecosystem</a:t>
            </a:r>
            <a:r>
              <a:rPr sz="2000" spc="675" dirty="0">
                <a:latin typeface="Times New Roman" pitchFamily="18" charset="0"/>
                <a:cs typeface="Times New Roman" pitchFamily="18" charset="0"/>
              </a:rPr>
              <a:t> </a:t>
            </a:r>
            <a:r>
              <a:rPr sz="2000" spc="40" dirty="0">
                <a:latin typeface="Times New Roman" pitchFamily="18" charset="0"/>
                <a:cs typeface="Times New Roman" pitchFamily="18" charset="0"/>
              </a:rPr>
              <a:t>and small  </a:t>
            </a:r>
            <a:r>
              <a:rPr sz="2000" spc="70" dirty="0">
                <a:latin typeface="Times New Roman" pitchFamily="18" charset="0"/>
                <a:cs typeface="Times New Roman" pitchFamily="18" charset="0"/>
              </a:rPr>
              <a:t>crustaceans</a:t>
            </a:r>
            <a:r>
              <a:rPr sz="2000" spc="330" dirty="0">
                <a:latin typeface="Times New Roman" pitchFamily="18" charset="0"/>
                <a:cs typeface="Times New Roman" pitchFamily="18" charset="0"/>
              </a:rPr>
              <a:t> </a:t>
            </a:r>
            <a:r>
              <a:rPr sz="2000" spc="40" dirty="0">
                <a:latin typeface="Times New Roman" pitchFamily="18" charset="0"/>
                <a:cs typeface="Times New Roman" pitchFamily="18" charset="0"/>
              </a:rPr>
              <a:t>and</a:t>
            </a:r>
            <a:r>
              <a:rPr sz="2000" spc="325" dirty="0">
                <a:latin typeface="Times New Roman" pitchFamily="18" charset="0"/>
                <a:cs typeface="Times New Roman" pitchFamily="18" charset="0"/>
              </a:rPr>
              <a:t> </a:t>
            </a:r>
            <a:r>
              <a:rPr sz="2000" spc="35" dirty="0">
                <a:latin typeface="Times New Roman" pitchFamily="18" charset="0"/>
                <a:cs typeface="Times New Roman" pitchFamily="18" charset="0"/>
              </a:rPr>
              <a:t>moluscus</a:t>
            </a:r>
            <a:r>
              <a:rPr sz="2000" spc="335" dirty="0">
                <a:latin typeface="Times New Roman" pitchFamily="18" charset="0"/>
                <a:cs typeface="Times New Roman" pitchFamily="18" charset="0"/>
              </a:rPr>
              <a:t> </a:t>
            </a:r>
            <a:r>
              <a:rPr sz="2000" spc="-35" dirty="0">
                <a:latin typeface="Times New Roman" pitchFamily="18" charset="0"/>
                <a:cs typeface="Times New Roman" pitchFamily="18" charset="0"/>
              </a:rPr>
              <a:t>in</a:t>
            </a:r>
            <a:r>
              <a:rPr sz="2000" spc="335" dirty="0">
                <a:latin typeface="Times New Roman" pitchFamily="18" charset="0"/>
                <a:cs typeface="Times New Roman" pitchFamily="18" charset="0"/>
              </a:rPr>
              <a:t> </a:t>
            </a:r>
            <a:r>
              <a:rPr sz="2000" spc="35" dirty="0">
                <a:latin typeface="Times New Roman" pitchFamily="18" charset="0"/>
                <a:cs typeface="Times New Roman" pitchFamily="18" charset="0"/>
              </a:rPr>
              <a:t>the</a:t>
            </a:r>
            <a:r>
              <a:rPr sz="2000" spc="325" dirty="0">
                <a:latin typeface="Times New Roman" pitchFamily="18" charset="0"/>
                <a:cs typeface="Times New Roman" pitchFamily="18" charset="0"/>
              </a:rPr>
              <a:t> </a:t>
            </a:r>
            <a:r>
              <a:rPr sz="2000" spc="60" dirty="0">
                <a:latin typeface="Times New Roman" pitchFamily="18" charset="0"/>
                <a:cs typeface="Times New Roman" pitchFamily="18" charset="0"/>
              </a:rPr>
              <a:t>aquatic</a:t>
            </a:r>
            <a:r>
              <a:rPr sz="2000" spc="335" dirty="0">
                <a:latin typeface="Times New Roman" pitchFamily="18" charset="0"/>
                <a:cs typeface="Times New Roman" pitchFamily="18" charset="0"/>
              </a:rPr>
              <a:t> </a:t>
            </a:r>
            <a:r>
              <a:rPr sz="2000" spc="75" dirty="0">
                <a:latin typeface="Times New Roman" pitchFamily="18" charset="0"/>
                <a:cs typeface="Times New Roman" pitchFamily="18" charset="0"/>
              </a:rPr>
              <a:t>habitat.</a:t>
            </a:r>
            <a:endParaRPr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bject 31"/>
          <p:cNvSpPr txBox="1"/>
          <p:nvPr/>
        </p:nvSpPr>
        <p:spPr>
          <a:xfrm>
            <a:off x="1149488" y="1447800"/>
            <a:ext cx="6826884" cy="2768600"/>
          </a:xfrm>
          <a:prstGeom prst="rect">
            <a:avLst/>
          </a:prstGeom>
        </p:spPr>
        <p:txBody>
          <a:bodyPr vert="horz" wrap="square" lIns="0" tIns="12700" rIns="0" bIns="0" rtlCol="0">
            <a:spAutoFit/>
          </a:bodyPr>
          <a:lstStyle/>
          <a:p>
            <a:pPr marL="12700" marR="5080" algn="just">
              <a:lnSpc>
                <a:spcPct val="100000"/>
              </a:lnSpc>
              <a:spcBef>
                <a:spcPts val="100"/>
              </a:spcBef>
            </a:pPr>
            <a:r>
              <a:rPr sz="2000" b="1" spc="150" dirty="0">
                <a:latin typeface="Times New Roman" pitchFamily="18" charset="0"/>
                <a:cs typeface="Times New Roman" pitchFamily="18" charset="0"/>
              </a:rPr>
              <a:t>II.CONSUMERS </a:t>
            </a:r>
            <a:r>
              <a:rPr sz="2000" b="1" spc="85" dirty="0">
                <a:latin typeface="Times New Roman" pitchFamily="18" charset="0"/>
                <a:cs typeface="Times New Roman" pitchFamily="18" charset="0"/>
              </a:rPr>
              <a:t>OF </a:t>
            </a:r>
            <a:r>
              <a:rPr sz="2000" b="1" spc="135" dirty="0">
                <a:latin typeface="Times New Roman" pitchFamily="18" charset="0"/>
                <a:cs typeface="Times New Roman" pitchFamily="18" charset="0"/>
              </a:rPr>
              <a:t>SECOND </a:t>
            </a:r>
            <a:r>
              <a:rPr sz="2000" b="1" spc="130" dirty="0">
                <a:latin typeface="Times New Roman" pitchFamily="18" charset="0"/>
                <a:cs typeface="Times New Roman" pitchFamily="18" charset="0"/>
              </a:rPr>
              <a:t>ORDER </a:t>
            </a:r>
            <a:r>
              <a:rPr sz="2000" b="1" spc="85" dirty="0">
                <a:latin typeface="Times New Roman" pitchFamily="18" charset="0"/>
                <a:cs typeface="Times New Roman" pitchFamily="18" charset="0"/>
              </a:rPr>
              <a:t>OR  </a:t>
            </a:r>
            <a:r>
              <a:rPr sz="2000" b="1" spc="135" dirty="0">
                <a:latin typeface="Times New Roman" pitchFamily="18" charset="0"/>
                <a:cs typeface="Times New Roman" pitchFamily="18" charset="0"/>
              </a:rPr>
              <a:t>SECONDARY</a:t>
            </a:r>
            <a:r>
              <a:rPr sz="2000" b="1" spc="310" dirty="0">
                <a:latin typeface="Times New Roman" pitchFamily="18" charset="0"/>
                <a:cs typeface="Times New Roman" pitchFamily="18" charset="0"/>
              </a:rPr>
              <a:t> </a:t>
            </a:r>
            <a:r>
              <a:rPr sz="2000" b="1" spc="135" dirty="0">
                <a:latin typeface="Times New Roman" pitchFamily="18" charset="0"/>
                <a:cs typeface="Times New Roman" pitchFamily="18" charset="0"/>
              </a:rPr>
              <a:t>CONSUMERS:</a:t>
            </a:r>
            <a:endParaRPr sz="2000" b="1" dirty="0">
              <a:latin typeface="Times New Roman" pitchFamily="18" charset="0"/>
              <a:cs typeface="Times New Roman" pitchFamily="18" charset="0"/>
            </a:endParaRPr>
          </a:p>
          <a:p>
            <a:pPr marL="12700" marR="8255" algn="just">
              <a:lnSpc>
                <a:spcPct val="100000"/>
              </a:lnSpc>
              <a:spcBef>
                <a:spcPts val="2400"/>
              </a:spcBef>
            </a:pPr>
            <a:r>
              <a:rPr sz="2000" spc="85" dirty="0">
                <a:solidFill>
                  <a:srgbClr val="0070C0"/>
                </a:solidFill>
                <a:latin typeface="Times New Roman" pitchFamily="18" charset="0"/>
                <a:cs typeface="Times New Roman" pitchFamily="18" charset="0"/>
              </a:rPr>
              <a:t>These </a:t>
            </a:r>
            <a:r>
              <a:rPr sz="2000" spc="70" dirty="0">
                <a:solidFill>
                  <a:srgbClr val="0070C0"/>
                </a:solidFill>
                <a:latin typeface="Times New Roman" pitchFamily="18" charset="0"/>
                <a:cs typeface="Times New Roman" pitchFamily="18" charset="0"/>
              </a:rPr>
              <a:t>are </a:t>
            </a:r>
            <a:r>
              <a:rPr sz="2000" spc="60" dirty="0">
                <a:solidFill>
                  <a:srgbClr val="0070C0"/>
                </a:solidFill>
                <a:latin typeface="Times New Roman" pitchFamily="18" charset="0"/>
                <a:cs typeface="Times New Roman" pitchFamily="18" charset="0"/>
              </a:rPr>
              <a:t>carnivores </a:t>
            </a:r>
            <a:r>
              <a:rPr sz="2000" spc="40" dirty="0">
                <a:solidFill>
                  <a:srgbClr val="0070C0"/>
                </a:solidFill>
                <a:latin typeface="Times New Roman" pitchFamily="18" charset="0"/>
                <a:cs typeface="Times New Roman" pitchFamily="18" charset="0"/>
              </a:rPr>
              <a:t>and </a:t>
            </a:r>
            <a:r>
              <a:rPr sz="2000" spc="60" dirty="0">
                <a:solidFill>
                  <a:srgbClr val="0070C0"/>
                </a:solidFill>
                <a:latin typeface="Times New Roman" pitchFamily="18" charset="0"/>
                <a:cs typeface="Times New Roman" pitchFamily="18" charset="0"/>
              </a:rPr>
              <a:t>omnivores. </a:t>
            </a:r>
            <a:r>
              <a:rPr sz="2000" spc="70" dirty="0">
                <a:solidFill>
                  <a:srgbClr val="0070C0"/>
                </a:solidFill>
                <a:latin typeface="Times New Roman" pitchFamily="18" charset="0"/>
                <a:cs typeface="Times New Roman" pitchFamily="18" charset="0"/>
              </a:rPr>
              <a:t>Carnivores  are </a:t>
            </a:r>
            <a:r>
              <a:rPr sz="2000" spc="40" dirty="0">
                <a:solidFill>
                  <a:srgbClr val="0070C0"/>
                </a:solidFill>
                <a:latin typeface="Times New Roman" pitchFamily="18" charset="0"/>
                <a:cs typeface="Times New Roman" pitchFamily="18" charset="0"/>
              </a:rPr>
              <a:t>flesh </a:t>
            </a:r>
            <a:r>
              <a:rPr sz="2000" spc="65" dirty="0">
                <a:solidFill>
                  <a:srgbClr val="0070C0"/>
                </a:solidFill>
                <a:latin typeface="Times New Roman" pitchFamily="18" charset="0"/>
                <a:cs typeface="Times New Roman" pitchFamily="18" charset="0"/>
              </a:rPr>
              <a:t>eating </a:t>
            </a:r>
            <a:r>
              <a:rPr sz="2000" spc="60" dirty="0">
                <a:solidFill>
                  <a:srgbClr val="0070C0"/>
                </a:solidFill>
                <a:latin typeface="Times New Roman" pitchFamily="18" charset="0"/>
                <a:cs typeface="Times New Roman" pitchFamily="18" charset="0"/>
              </a:rPr>
              <a:t>animals  </a:t>
            </a:r>
            <a:r>
              <a:rPr sz="2000" spc="40" dirty="0">
                <a:solidFill>
                  <a:srgbClr val="0070C0"/>
                </a:solidFill>
                <a:latin typeface="Times New Roman" pitchFamily="18" charset="0"/>
                <a:cs typeface="Times New Roman" pitchFamily="18" charset="0"/>
              </a:rPr>
              <a:t>that </a:t>
            </a:r>
            <a:r>
              <a:rPr sz="2000" spc="75" dirty="0">
                <a:solidFill>
                  <a:srgbClr val="0070C0"/>
                </a:solidFill>
                <a:latin typeface="Times New Roman" pitchFamily="18" charset="0"/>
                <a:cs typeface="Times New Roman" pitchFamily="18" charset="0"/>
              </a:rPr>
              <a:t>are </a:t>
            </a:r>
            <a:r>
              <a:rPr sz="2000" spc="65" dirty="0">
                <a:solidFill>
                  <a:srgbClr val="0070C0"/>
                </a:solidFill>
                <a:latin typeface="Times New Roman" pitchFamily="18" charset="0"/>
                <a:cs typeface="Times New Roman" pitchFamily="18" charset="0"/>
              </a:rPr>
              <a:t>adopted </a:t>
            </a:r>
            <a:r>
              <a:rPr sz="2000" spc="-30" dirty="0">
                <a:solidFill>
                  <a:srgbClr val="0070C0"/>
                </a:solidFill>
                <a:latin typeface="Times New Roman" pitchFamily="18" charset="0"/>
                <a:cs typeface="Times New Roman" pitchFamily="18" charset="0"/>
              </a:rPr>
              <a:t>to  </a:t>
            </a:r>
            <a:r>
              <a:rPr sz="2000" spc="50" dirty="0">
                <a:solidFill>
                  <a:srgbClr val="0070C0"/>
                </a:solidFill>
                <a:latin typeface="Times New Roman" pitchFamily="18" charset="0"/>
                <a:cs typeface="Times New Roman" pitchFamily="18" charset="0"/>
              </a:rPr>
              <a:t>consume</a:t>
            </a:r>
            <a:r>
              <a:rPr sz="2000" spc="320" dirty="0">
                <a:solidFill>
                  <a:srgbClr val="0070C0"/>
                </a:solidFill>
                <a:latin typeface="Times New Roman" pitchFamily="18" charset="0"/>
                <a:cs typeface="Times New Roman" pitchFamily="18" charset="0"/>
              </a:rPr>
              <a:t> </a:t>
            </a:r>
            <a:r>
              <a:rPr sz="2000" spc="60" dirty="0">
                <a:solidFill>
                  <a:srgbClr val="0070C0"/>
                </a:solidFill>
                <a:latin typeface="Times New Roman" pitchFamily="18" charset="0"/>
                <a:cs typeface="Times New Roman" pitchFamily="18" charset="0"/>
              </a:rPr>
              <a:t>herbivores</a:t>
            </a:r>
            <a:r>
              <a:rPr sz="2000" spc="325" dirty="0">
                <a:solidFill>
                  <a:srgbClr val="0070C0"/>
                </a:solidFill>
                <a:latin typeface="Times New Roman" pitchFamily="18" charset="0"/>
                <a:cs typeface="Times New Roman" pitchFamily="18" charset="0"/>
              </a:rPr>
              <a:t> </a:t>
            </a:r>
            <a:r>
              <a:rPr sz="2000" spc="30" dirty="0">
                <a:solidFill>
                  <a:srgbClr val="0070C0"/>
                </a:solidFill>
                <a:latin typeface="Times New Roman" pitchFamily="18" charset="0"/>
                <a:cs typeface="Times New Roman" pitchFamily="18" charset="0"/>
              </a:rPr>
              <a:t>as</a:t>
            </a:r>
            <a:r>
              <a:rPr sz="2000" spc="325" dirty="0">
                <a:solidFill>
                  <a:srgbClr val="0070C0"/>
                </a:solidFill>
                <a:latin typeface="Times New Roman" pitchFamily="18" charset="0"/>
                <a:cs typeface="Times New Roman" pitchFamily="18" charset="0"/>
              </a:rPr>
              <a:t> </a:t>
            </a:r>
            <a:r>
              <a:rPr sz="2000" spc="40" dirty="0">
                <a:solidFill>
                  <a:srgbClr val="0070C0"/>
                </a:solidFill>
                <a:latin typeface="Times New Roman" pitchFamily="18" charset="0"/>
                <a:cs typeface="Times New Roman" pitchFamily="18" charset="0"/>
              </a:rPr>
              <a:t>well</a:t>
            </a:r>
            <a:r>
              <a:rPr sz="2000" spc="330" dirty="0">
                <a:solidFill>
                  <a:srgbClr val="0070C0"/>
                </a:solidFill>
                <a:latin typeface="Times New Roman" pitchFamily="18" charset="0"/>
                <a:cs typeface="Times New Roman" pitchFamily="18" charset="0"/>
              </a:rPr>
              <a:t> </a:t>
            </a:r>
            <a:r>
              <a:rPr sz="2000" spc="25" dirty="0">
                <a:solidFill>
                  <a:srgbClr val="0070C0"/>
                </a:solidFill>
                <a:latin typeface="Times New Roman" pitchFamily="18" charset="0"/>
                <a:cs typeface="Times New Roman" pitchFamily="18" charset="0"/>
              </a:rPr>
              <a:t>as</a:t>
            </a:r>
            <a:r>
              <a:rPr sz="2000" spc="325" dirty="0">
                <a:solidFill>
                  <a:srgbClr val="0070C0"/>
                </a:solidFill>
                <a:latin typeface="Times New Roman" pitchFamily="18" charset="0"/>
                <a:cs typeface="Times New Roman" pitchFamily="18" charset="0"/>
              </a:rPr>
              <a:t> </a:t>
            </a:r>
            <a:r>
              <a:rPr sz="2000" spc="45" dirty="0">
                <a:solidFill>
                  <a:srgbClr val="0070C0"/>
                </a:solidFill>
                <a:latin typeface="Times New Roman" pitchFamily="18" charset="0"/>
                <a:cs typeface="Times New Roman" pitchFamily="18" charset="0"/>
              </a:rPr>
              <a:t>plants</a:t>
            </a:r>
            <a:r>
              <a:rPr sz="2000" spc="325" dirty="0">
                <a:solidFill>
                  <a:srgbClr val="0070C0"/>
                </a:solidFill>
                <a:latin typeface="Times New Roman" pitchFamily="18" charset="0"/>
                <a:cs typeface="Times New Roman" pitchFamily="18" charset="0"/>
              </a:rPr>
              <a:t> </a:t>
            </a:r>
            <a:r>
              <a:rPr sz="2000" spc="30" dirty="0">
                <a:solidFill>
                  <a:srgbClr val="0070C0"/>
                </a:solidFill>
                <a:latin typeface="Times New Roman" pitchFamily="18" charset="0"/>
                <a:cs typeface="Times New Roman" pitchFamily="18" charset="0"/>
              </a:rPr>
              <a:t>as</a:t>
            </a:r>
            <a:r>
              <a:rPr sz="2000" spc="325" dirty="0">
                <a:solidFill>
                  <a:srgbClr val="0070C0"/>
                </a:solidFill>
                <a:latin typeface="Times New Roman" pitchFamily="18" charset="0"/>
                <a:cs typeface="Times New Roman" pitchFamily="18" charset="0"/>
              </a:rPr>
              <a:t> </a:t>
            </a:r>
            <a:r>
              <a:rPr sz="2000" spc="45" dirty="0">
                <a:solidFill>
                  <a:srgbClr val="0070C0"/>
                </a:solidFill>
                <a:latin typeface="Times New Roman" pitchFamily="18" charset="0"/>
                <a:cs typeface="Times New Roman" pitchFamily="18" charset="0"/>
              </a:rPr>
              <a:t>food.</a:t>
            </a:r>
            <a:endParaRPr sz="2000" dirty="0">
              <a:solidFill>
                <a:srgbClr val="0070C0"/>
              </a:solidFill>
              <a:latin typeface="Times New Roman" pitchFamily="18" charset="0"/>
              <a:cs typeface="Times New Roman" pitchFamily="18" charset="0"/>
            </a:endParaRPr>
          </a:p>
          <a:p>
            <a:pPr marL="12700" marR="6350" indent="148590" algn="just">
              <a:lnSpc>
                <a:spcPct val="100000"/>
              </a:lnSpc>
              <a:spcBef>
                <a:spcPts val="2400"/>
              </a:spcBef>
            </a:pPr>
            <a:r>
              <a:rPr sz="2000" spc="75" dirty="0">
                <a:solidFill>
                  <a:srgbClr val="FF0000"/>
                </a:solidFill>
                <a:latin typeface="Times New Roman" pitchFamily="18" charset="0"/>
                <a:cs typeface="Times New Roman" pitchFamily="18" charset="0"/>
              </a:rPr>
              <a:t>Examples </a:t>
            </a:r>
            <a:r>
              <a:rPr sz="2000" spc="-25" dirty="0">
                <a:solidFill>
                  <a:srgbClr val="FF0000"/>
                </a:solidFill>
                <a:latin typeface="Times New Roman" pitchFamily="18" charset="0"/>
                <a:cs typeface="Times New Roman" pitchFamily="18" charset="0"/>
              </a:rPr>
              <a:t>of </a:t>
            </a:r>
            <a:r>
              <a:rPr sz="2000" spc="60" dirty="0">
                <a:solidFill>
                  <a:srgbClr val="FF0000"/>
                </a:solidFill>
                <a:latin typeface="Times New Roman" pitchFamily="18" charset="0"/>
                <a:cs typeface="Times New Roman" pitchFamily="18" charset="0"/>
              </a:rPr>
              <a:t>secondary </a:t>
            </a:r>
            <a:r>
              <a:rPr sz="2000" spc="50" dirty="0">
                <a:solidFill>
                  <a:srgbClr val="FF0000"/>
                </a:solidFill>
                <a:latin typeface="Times New Roman" pitchFamily="18" charset="0"/>
                <a:cs typeface="Times New Roman" pitchFamily="18" charset="0"/>
              </a:rPr>
              <a:t>consumers </a:t>
            </a:r>
            <a:r>
              <a:rPr sz="2000" spc="70" dirty="0">
                <a:solidFill>
                  <a:srgbClr val="FF0000"/>
                </a:solidFill>
                <a:latin typeface="Times New Roman" pitchFamily="18" charset="0"/>
                <a:cs typeface="Times New Roman" pitchFamily="18" charset="0"/>
              </a:rPr>
              <a:t>are </a:t>
            </a:r>
            <a:r>
              <a:rPr sz="2000" spc="65" dirty="0">
                <a:solidFill>
                  <a:srgbClr val="FF0000"/>
                </a:solidFill>
                <a:latin typeface="Times New Roman" pitchFamily="18" charset="0"/>
                <a:cs typeface="Times New Roman" pitchFamily="18" charset="0"/>
              </a:rPr>
              <a:t>sparrow,  </a:t>
            </a:r>
            <a:r>
              <a:rPr sz="2000" spc="45" dirty="0">
                <a:solidFill>
                  <a:srgbClr val="FF0000"/>
                </a:solidFill>
                <a:latin typeface="Times New Roman" pitchFamily="18" charset="0"/>
                <a:cs typeface="Times New Roman" pitchFamily="18" charset="0"/>
              </a:rPr>
              <a:t>crow,</a:t>
            </a:r>
            <a:r>
              <a:rPr sz="2000" spc="315" dirty="0">
                <a:solidFill>
                  <a:srgbClr val="FF0000"/>
                </a:solidFill>
                <a:latin typeface="Times New Roman" pitchFamily="18" charset="0"/>
                <a:cs typeface="Times New Roman" pitchFamily="18" charset="0"/>
              </a:rPr>
              <a:t> </a:t>
            </a:r>
            <a:r>
              <a:rPr sz="2000" spc="40" dirty="0">
                <a:solidFill>
                  <a:srgbClr val="FF0000"/>
                </a:solidFill>
                <a:latin typeface="Times New Roman" pitchFamily="18" charset="0"/>
                <a:cs typeface="Times New Roman" pitchFamily="18" charset="0"/>
              </a:rPr>
              <a:t>fox,</a:t>
            </a:r>
            <a:r>
              <a:rPr sz="2000" spc="320" dirty="0">
                <a:solidFill>
                  <a:srgbClr val="FF0000"/>
                </a:solidFill>
                <a:latin typeface="Times New Roman" pitchFamily="18" charset="0"/>
                <a:cs typeface="Times New Roman" pitchFamily="18" charset="0"/>
              </a:rPr>
              <a:t> </a:t>
            </a:r>
            <a:r>
              <a:rPr sz="2000" spc="45" dirty="0">
                <a:solidFill>
                  <a:srgbClr val="FF0000"/>
                </a:solidFill>
                <a:latin typeface="Times New Roman" pitchFamily="18" charset="0"/>
                <a:cs typeface="Times New Roman" pitchFamily="18" charset="0"/>
              </a:rPr>
              <a:t>wolves</a:t>
            </a:r>
            <a:r>
              <a:rPr sz="2000" spc="335" dirty="0">
                <a:solidFill>
                  <a:srgbClr val="FF0000"/>
                </a:solidFill>
                <a:latin typeface="Times New Roman" pitchFamily="18" charset="0"/>
                <a:cs typeface="Times New Roman" pitchFamily="18" charset="0"/>
              </a:rPr>
              <a:t> </a:t>
            </a:r>
            <a:r>
              <a:rPr sz="2000" dirty="0">
                <a:solidFill>
                  <a:srgbClr val="FF0000"/>
                </a:solidFill>
                <a:latin typeface="Times New Roman" pitchFamily="18" charset="0"/>
                <a:cs typeface="Times New Roman" pitchFamily="18" charset="0"/>
              </a:rPr>
              <a:t>,</a:t>
            </a:r>
            <a:r>
              <a:rPr sz="2000" spc="320" dirty="0">
                <a:solidFill>
                  <a:srgbClr val="FF0000"/>
                </a:solidFill>
                <a:latin typeface="Times New Roman" pitchFamily="18" charset="0"/>
                <a:cs typeface="Times New Roman" pitchFamily="18" charset="0"/>
              </a:rPr>
              <a:t> </a:t>
            </a:r>
            <a:r>
              <a:rPr sz="2000" spc="45" dirty="0">
                <a:solidFill>
                  <a:srgbClr val="FF0000"/>
                </a:solidFill>
                <a:latin typeface="Times New Roman" pitchFamily="18" charset="0"/>
                <a:cs typeface="Times New Roman" pitchFamily="18" charset="0"/>
              </a:rPr>
              <a:t>dogs,</a:t>
            </a:r>
            <a:r>
              <a:rPr sz="2000" spc="320" dirty="0">
                <a:solidFill>
                  <a:srgbClr val="FF0000"/>
                </a:solidFill>
                <a:latin typeface="Times New Roman" pitchFamily="18" charset="0"/>
                <a:cs typeface="Times New Roman" pitchFamily="18" charset="0"/>
              </a:rPr>
              <a:t> </a:t>
            </a:r>
            <a:r>
              <a:rPr sz="2000" spc="35" dirty="0">
                <a:solidFill>
                  <a:srgbClr val="FF0000"/>
                </a:solidFill>
                <a:latin typeface="Times New Roman" pitchFamily="18" charset="0"/>
                <a:cs typeface="Times New Roman" pitchFamily="18" charset="0"/>
              </a:rPr>
              <a:t>cat</a:t>
            </a:r>
            <a:r>
              <a:rPr sz="2000" spc="320" dirty="0">
                <a:solidFill>
                  <a:srgbClr val="FF0000"/>
                </a:solidFill>
                <a:latin typeface="Times New Roman" pitchFamily="18" charset="0"/>
                <a:cs typeface="Times New Roman" pitchFamily="18" charset="0"/>
              </a:rPr>
              <a:t> </a:t>
            </a:r>
            <a:r>
              <a:rPr sz="2000" spc="40" dirty="0">
                <a:solidFill>
                  <a:srgbClr val="FF0000"/>
                </a:solidFill>
                <a:latin typeface="Times New Roman" pitchFamily="18" charset="0"/>
                <a:cs typeface="Times New Roman" pitchFamily="18" charset="0"/>
              </a:rPr>
              <a:t>and</a:t>
            </a:r>
            <a:r>
              <a:rPr sz="2000" spc="325" dirty="0">
                <a:solidFill>
                  <a:srgbClr val="FF0000"/>
                </a:solidFill>
                <a:latin typeface="Times New Roman" pitchFamily="18" charset="0"/>
                <a:cs typeface="Times New Roman" pitchFamily="18" charset="0"/>
              </a:rPr>
              <a:t> </a:t>
            </a:r>
            <a:r>
              <a:rPr sz="2000" spc="65" dirty="0">
                <a:solidFill>
                  <a:srgbClr val="FF0000"/>
                </a:solidFill>
                <a:latin typeface="Times New Roman" pitchFamily="18" charset="0"/>
                <a:cs typeface="Times New Roman" pitchFamily="18" charset="0"/>
              </a:rPr>
              <a:t>snakes</a:t>
            </a:r>
            <a:r>
              <a:rPr sz="2000" spc="335" dirty="0">
                <a:solidFill>
                  <a:srgbClr val="FF0000"/>
                </a:solidFill>
                <a:latin typeface="Times New Roman" pitchFamily="18" charset="0"/>
                <a:cs typeface="Times New Roman" pitchFamily="18" charset="0"/>
              </a:rPr>
              <a:t> </a:t>
            </a:r>
            <a:r>
              <a:rPr sz="2000" spc="65" dirty="0">
                <a:solidFill>
                  <a:srgbClr val="FF0000"/>
                </a:solidFill>
                <a:latin typeface="Times New Roman" pitchFamily="18" charset="0"/>
                <a:cs typeface="Times New Roman" pitchFamily="18" charset="0"/>
              </a:rPr>
              <a:t>etc.</a:t>
            </a:r>
            <a:endParaRPr sz="20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bject 31"/>
          <p:cNvSpPr txBox="1"/>
          <p:nvPr/>
        </p:nvSpPr>
        <p:spPr>
          <a:xfrm>
            <a:off x="1219200" y="1101090"/>
            <a:ext cx="6781800" cy="4321696"/>
          </a:xfrm>
          <a:prstGeom prst="rect">
            <a:avLst/>
          </a:prstGeom>
        </p:spPr>
        <p:txBody>
          <a:bodyPr vert="horz" wrap="square" lIns="0" tIns="12700" rIns="0" bIns="0" rtlCol="0">
            <a:spAutoFit/>
          </a:bodyPr>
          <a:lstStyle/>
          <a:p>
            <a:pPr marL="12700" marR="5080" algn="just">
              <a:lnSpc>
                <a:spcPct val="100000"/>
              </a:lnSpc>
              <a:spcBef>
                <a:spcPts val="100"/>
              </a:spcBef>
              <a:buAutoNum type="romanUcPeriod" startAt="3"/>
              <a:tabLst>
                <a:tab pos="377825" algn="l"/>
              </a:tabLst>
            </a:pPr>
            <a:r>
              <a:rPr sz="2000" b="1" spc="145" dirty="0">
                <a:latin typeface="Times New Roman" pitchFamily="18" charset="0"/>
                <a:cs typeface="Times New Roman" pitchFamily="18" charset="0"/>
              </a:rPr>
              <a:t>CONSUMERS </a:t>
            </a:r>
            <a:r>
              <a:rPr sz="2000" b="1" spc="80" dirty="0">
                <a:latin typeface="Times New Roman" pitchFamily="18" charset="0"/>
                <a:cs typeface="Times New Roman" pitchFamily="18" charset="0"/>
              </a:rPr>
              <a:t>OF </a:t>
            </a:r>
            <a:r>
              <a:rPr sz="2000" b="1" spc="130" dirty="0">
                <a:latin typeface="Times New Roman" pitchFamily="18" charset="0"/>
                <a:cs typeface="Times New Roman" pitchFamily="18" charset="0"/>
              </a:rPr>
              <a:t>THIRD ORDER </a:t>
            </a:r>
            <a:r>
              <a:rPr sz="2000" b="1" spc="85" dirty="0">
                <a:latin typeface="Times New Roman" pitchFamily="18" charset="0"/>
                <a:cs typeface="Times New Roman" pitchFamily="18" charset="0"/>
              </a:rPr>
              <a:t>OR</a:t>
            </a:r>
            <a:r>
              <a:rPr sz="2000" b="1" spc="725" dirty="0">
                <a:latin typeface="Times New Roman" pitchFamily="18" charset="0"/>
                <a:cs typeface="Times New Roman" pitchFamily="18" charset="0"/>
              </a:rPr>
              <a:t> </a:t>
            </a:r>
            <a:r>
              <a:rPr sz="2000" b="1" spc="130" dirty="0">
                <a:latin typeface="Times New Roman" pitchFamily="18" charset="0"/>
                <a:cs typeface="Times New Roman" pitchFamily="18" charset="0"/>
              </a:rPr>
              <a:t>TERTIARY  </a:t>
            </a:r>
            <a:r>
              <a:rPr sz="2000" b="1" spc="135" dirty="0">
                <a:latin typeface="Times New Roman" pitchFamily="18" charset="0"/>
                <a:cs typeface="Times New Roman" pitchFamily="18" charset="0"/>
              </a:rPr>
              <a:t>CONSUMERS:</a:t>
            </a:r>
            <a:endParaRPr sz="2000" b="1" dirty="0">
              <a:latin typeface="Times New Roman" pitchFamily="18" charset="0"/>
              <a:cs typeface="Times New Roman" pitchFamily="18" charset="0"/>
            </a:endParaRPr>
          </a:p>
          <a:p>
            <a:pPr marL="12700" marR="8255" algn="just">
              <a:lnSpc>
                <a:spcPct val="100000"/>
              </a:lnSpc>
              <a:spcBef>
                <a:spcPts val="2400"/>
              </a:spcBef>
            </a:pPr>
            <a:r>
              <a:rPr sz="2000" spc="90" dirty="0">
                <a:solidFill>
                  <a:srgbClr val="0070C0"/>
                </a:solidFill>
                <a:latin typeface="Times New Roman" pitchFamily="18" charset="0"/>
                <a:cs typeface="Times New Roman" pitchFamily="18" charset="0"/>
              </a:rPr>
              <a:t>These </a:t>
            </a:r>
            <a:r>
              <a:rPr sz="2000" spc="70" dirty="0">
                <a:solidFill>
                  <a:srgbClr val="0070C0"/>
                </a:solidFill>
                <a:latin typeface="Times New Roman" pitchFamily="18" charset="0"/>
                <a:cs typeface="Times New Roman" pitchFamily="18" charset="0"/>
              </a:rPr>
              <a:t>are </a:t>
            </a:r>
            <a:r>
              <a:rPr sz="2000" dirty="0">
                <a:solidFill>
                  <a:srgbClr val="0070C0"/>
                </a:solidFill>
                <a:latin typeface="Times New Roman" pitchFamily="18" charset="0"/>
                <a:cs typeface="Times New Roman" pitchFamily="18" charset="0"/>
              </a:rPr>
              <a:t>top </a:t>
            </a:r>
            <a:r>
              <a:rPr sz="2000" spc="60" dirty="0">
                <a:solidFill>
                  <a:srgbClr val="0070C0"/>
                </a:solidFill>
                <a:latin typeface="Times New Roman" pitchFamily="18" charset="0"/>
                <a:cs typeface="Times New Roman" pitchFamily="18" charset="0"/>
              </a:rPr>
              <a:t>carnivores  </a:t>
            </a:r>
            <a:r>
              <a:rPr sz="2000" spc="20" dirty="0">
                <a:solidFill>
                  <a:srgbClr val="0070C0"/>
                </a:solidFill>
                <a:latin typeface="Times New Roman" pitchFamily="18" charset="0"/>
                <a:cs typeface="Times New Roman" pitchFamily="18" charset="0"/>
              </a:rPr>
              <a:t>which </a:t>
            </a:r>
            <a:r>
              <a:rPr sz="2000" spc="40" dirty="0">
                <a:solidFill>
                  <a:srgbClr val="0070C0"/>
                </a:solidFill>
                <a:latin typeface="Times New Roman" pitchFamily="18" charset="0"/>
                <a:cs typeface="Times New Roman" pitchFamily="18" charset="0"/>
              </a:rPr>
              <a:t>prey </a:t>
            </a:r>
            <a:r>
              <a:rPr sz="2000" spc="15" dirty="0">
                <a:solidFill>
                  <a:srgbClr val="0070C0"/>
                </a:solidFill>
                <a:latin typeface="Times New Roman" pitchFamily="18" charset="0"/>
                <a:cs typeface="Times New Roman" pitchFamily="18" charset="0"/>
              </a:rPr>
              <a:t>upon </a:t>
            </a:r>
            <a:r>
              <a:rPr sz="2000" spc="40" dirty="0">
                <a:solidFill>
                  <a:srgbClr val="0070C0"/>
                </a:solidFill>
                <a:latin typeface="Times New Roman" pitchFamily="18" charset="0"/>
                <a:cs typeface="Times New Roman" pitchFamily="18" charset="0"/>
              </a:rPr>
              <a:t>other  </a:t>
            </a:r>
            <a:r>
              <a:rPr sz="2000" spc="70" dirty="0">
                <a:solidFill>
                  <a:srgbClr val="0070C0"/>
                </a:solidFill>
                <a:latin typeface="Times New Roman" pitchFamily="18" charset="0"/>
                <a:cs typeface="Times New Roman" pitchFamily="18" charset="0"/>
              </a:rPr>
              <a:t>carnivores, </a:t>
            </a:r>
            <a:r>
              <a:rPr sz="2000" spc="50" dirty="0">
                <a:solidFill>
                  <a:srgbClr val="0070C0"/>
                </a:solidFill>
                <a:latin typeface="Times New Roman" pitchFamily="18" charset="0"/>
                <a:cs typeface="Times New Roman" pitchFamily="18" charset="0"/>
              </a:rPr>
              <a:t>omnivores </a:t>
            </a:r>
            <a:r>
              <a:rPr sz="2000" spc="40" dirty="0">
                <a:solidFill>
                  <a:srgbClr val="0070C0"/>
                </a:solidFill>
                <a:latin typeface="Times New Roman" pitchFamily="18" charset="0"/>
                <a:cs typeface="Times New Roman" pitchFamily="18" charset="0"/>
              </a:rPr>
              <a:t>and </a:t>
            </a:r>
            <a:r>
              <a:rPr sz="2000" spc="70" dirty="0">
                <a:solidFill>
                  <a:srgbClr val="0070C0"/>
                </a:solidFill>
                <a:latin typeface="Times New Roman" pitchFamily="18" charset="0"/>
                <a:cs typeface="Times New Roman" pitchFamily="18" charset="0"/>
              </a:rPr>
              <a:t>herbivores. </a:t>
            </a:r>
            <a:r>
              <a:rPr sz="2000" spc="45" dirty="0">
                <a:solidFill>
                  <a:srgbClr val="0070C0"/>
                </a:solidFill>
                <a:latin typeface="Times New Roman" pitchFamily="18" charset="0"/>
                <a:cs typeface="Times New Roman" pitchFamily="18" charset="0"/>
              </a:rPr>
              <a:t>Lions, </a:t>
            </a:r>
            <a:r>
              <a:rPr sz="2000" spc="80" dirty="0">
                <a:solidFill>
                  <a:srgbClr val="0070C0"/>
                </a:solidFill>
                <a:latin typeface="Times New Roman" pitchFamily="18" charset="0"/>
                <a:cs typeface="Times New Roman" pitchFamily="18" charset="0"/>
              </a:rPr>
              <a:t>Tigers,  </a:t>
            </a:r>
            <a:r>
              <a:rPr sz="2000" spc="90" dirty="0">
                <a:solidFill>
                  <a:srgbClr val="0070C0"/>
                </a:solidFill>
                <a:latin typeface="Times New Roman" pitchFamily="18" charset="0"/>
                <a:cs typeface="Times New Roman" pitchFamily="18" charset="0"/>
              </a:rPr>
              <a:t>Hawk, </a:t>
            </a:r>
            <a:r>
              <a:rPr sz="2000" spc="45" dirty="0">
                <a:solidFill>
                  <a:srgbClr val="0070C0"/>
                </a:solidFill>
                <a:latin typeface="Times New Roman" pitchFamily="18" charset="0"/>
                <a:cs typeface="Times New Roman" pitchFamily="18" charset="0"/>
              </a:rPr>
              <a:t>vultures </a:t>
            </a:r>
            <a:r>
              <a:rPr sz="2000" spc="65" dirty="0">
                <a:solidFill>
                  <a:srgbClr val="0070C0"/>
                </a:solidFill>
                <a:latin typeface="Times New Roman" pitchFamily="18" charset="0"/>
                <a:cs typeface="Times New Roman" pitchFamily="18" charset="0"/>
              </a:rPr>
              <a:t>etc. </a:t>
            </a:r>
            <a:r>
              <a:rPr sz="2000" spc="70" dirty="0">
                <a:solidFill>
                  <a:srgbClr val="0070C0"/>
                </a:solidFill>
                <a:latin typeface="Times New Roman" pitchFamily="18" charset="0"/>
                <a:cs typeface="Times New Roman" pitchFamily="18" charset="0"/>
              </a:rPr>
              <a:t>are </a:t>
            </a:r>
            <a:r>
              <a:rPr sz="2000" spc="60" dirty="0">
                <a:solidFill>
                  <a:srgbClr val="0070C0"/>
                </a:solidFill>
                <a:latin typeface="Times New Roman" pitchFamily="18" charset="0"/>
                <a:cs typeface="Times New Roman" pitchFamily="18" charset="0"/>
              </a:rPr>
              <a:t>considered </a:t>
            </a:r>
            <a:r>
              <a:rPr sz="2000" spc="25" dirty="0">
                <a:solidFill>
                  <a:srgbClr val="0070C0"/>
                </a:solidFill>
                <a:latin typeface="Times New Roman" pitchFamily="18" charset="0"/>
                <a:cs typeface="Times New Roman" pitchFamily="18" charset="0"/>
              </a:rPr>
              <a:t>as </a:t>
            </a:r>
            <a:r>
              <a:rPr sz="2000" spc="60" dirty="0">
                <a:solidFill>
                  <a:srgbClr val="0070C0"/>
                </a:solidFill>
                <a:latin typeface="Times New Roman" pitchFamily="18" charset="0"/>
                <a:cs typeface="Times New Roman" pitchFamily="18" charset="0"/>
              </a:rPr>
              <a:t>tertiary </a:t>
            </a:r>
            <a:r>
              <a:rPr sz="2000" spc="-30" dirty="0">
                <a:solidFill>
                  <a:srgbClr val="0070C0"/>
                </a:solidFill>
                <a:latin typeface="Times New Roman" pitchFamily="18" charset="0"/>
                <a:cs typeface="Times New Roman" pitchFamily="18" charset="0"/>
              </a:rPr>
              <a:t>or </a:t>
            </a:r>
            <a:r>
              <a:rPr sz="2000" dirty="0">
                <a:solidFill>
                  <a:srgbClr val="0070C0"/>
                </a:solidFill>
                <a:latin typeface="Times New Roman" pitchFamily="18" charset="0"/>
                <a:cs typeface="Times New Roman" pitchFamily="18" charset="0"/>
              </a:rPr>
              <a:t>top  </a:t>
            </a:r>
            <a:r>
              <a:rPr sz="2000" spc="60" dirty="0">
                <a:solidFill>
                  <a:srgbClr val="0070C0"/>
                </a:solidFill>
                <a:latin typeface="Times New Roman" pitchFamily="18" charset="0"/>
                <a:cs typeface="Times New Roman" pitchFamily="18" charset="0"/>
              </a:rPr>
              <a:t>consumers.</a:t>
            </a:r>
            <a:endParaRPr sz="2000" dirty="0">
              <a:solidFill>
                <a:srgbClr val="0070C0"/>
              </a:solidFill>
              <a:latin typeface="Times New Roman" pitchFamily="18" charset="0"/>
              <a:cs typeface="Times New Roman" pitchFamily="18" charset="0"/>
            </a:endParaRPr>
          </a:p>
          <a:p>
            <a:pPr marL="384810" indent="-372745" algn="just">
              <a:lnSpc>
                <a:spcPct val="100000"/>
              </a:lnSpc>
              <a:spcBef>
                <a:spcPts val="2410"/>
              </a:spcBef>
              <a:buAutoNum type="romanUcPeriod" startAt="4"/>
              <a:tabLst>
                <a:tab pos="385445" algn="l"/>
              </a:tabLst>
            </a:pPr>
            <a:r>
              <a:rPr sz="2000" b="1" spc="120" dirty="0">
                <a:latin typeface="Times New Roman" pitchFamily="18" charset="0"/>
                <a:cs typeface="Times New Roman" pitchFamily="18" charset="0"/>
              </a:rPr>
              <a:t>PARASITES,</a:t>
            </a:r>
            <a:r>
              <a:rPr sz="2000" b="1" spc="320" dirty="0">
                <a:latin typeface="Times New Roman" pitchFamily="18" charset="0"/>
                <a:cs typeface="Times New Roman" pitchFamily="18" charset="0"/>
              </a:rPr>
              <a:t> </a:t>
            </a:r>
            <a:r>
              <a:rPr sz="2000" b="1" spc="125" dirty="0">
                <a:latin typeface="Times New Roman" pitchFamily="18" charset="0"/>
                <a:cs typeface="Times New Roman" pitchFamily="18" charset="0"/>
              </a:rPr>
              <a:t>SCAVENGERS:</a:t>
            </a:r>
            <a:endParaRPr sz="2000" b="1" dirty="0">
              <a:latin typeface="Times New Roman" pitchFamily="18" charset="0"/>
              <a:cs typeface="Times New Roman" pitchFamily="18" charset="0"/>
            </a:endParaRPr>
          </a:p>
          <a:p>
            <a:pPr marL="12700" marR="7620" algn="just">
              <a:lnSpc>
                <a:spcPct val="100000"/>
              </a:lnSpc>
              <a:spcBef>
                <a:spcPts val="2400"/>
              </a:spcBef>
            </a:pPr>
            <a:r>
              <a:rPr sz="2000" spc="75" dirty="0">
                <a:solidFill>
                  <a:srgbClr val="0070C0"/>
                </a:solidFill>
                <a:latin typeface="Times New Roman" pitchFamily="18" charset="0"/>
                <a:cs typeface="Times New Roman" pitchFamily="18" charset="0"/>
              </a:rPr>
              <a:t>The </a:t>
            </a:r>
            <a:r>
              <a:rPr sz="2000" spc="60" dirty="0">
                <a:solidFill>
                  <a:srgbClr val="0070C0"/>
                </a:solidFill>
                <a:latin typeface="Times New Roman" pitchFamily="18" charset="0"/>
                <a:cs typeface="Times New Roman" pitchFamily="18" charset="0"/>
              </a:rPr>
              <a:t>parasitic</a:t>
            </a:r>
            <a:r>
              <a:rPr sz="2000" spc="675" dirty="0">
                <a:solidFill>
                  <a:srgbClr val="0070C0"/>
                </a:solidFill>
                <a:latin typeface="Times New Roman" pitchFamily="18" charset="0"/>
                <a:cs typeface="Times New Roman" pitchFamily="18" charset="0"/>
              </a:rPr>
              <a:t> </a:t>
            </a:r>
            <a:r>
              <a:rPr sz="2000" spc="45" dirty="0">
                <a:solidFill>
                  <a:srgbClr val="0070C0"/>
                </a:solidFill>
                <a:latin typeface="Times New Roman" pitchFamily="18" charset="0"/>
                <a:cs typeface="Times New Roman" pitchFamily="18" charset="0"/>
              </a:rPr>
              <a:t>plants </a:t>
            </a:r>
            <a:r>
              <a:rPr sz="2000" spc="40" dirty="0">
                <a:solidFill>
                  <a:srgbClr val="0070C0"/>
                </a:solidFill>
                <a:latin typeface="Times New Roman" pitchFamily="18" charset="0"/>
                <a:cs typeface="Times New Roman" pitchFamily="18" charset="0"/>
              </a:rPr>
              <a:t>and </a:t>
            </a:r>
            <a:r>
              <a:rPr sz="2000" spc="60" dirty="0">
                <a:solidFill>
                  <a:srgbClr val="0070C0"/>
                </a:solidFill>
                <a:latin typeface="Times New Roman" pitchFamily="18" charset="0"/>
                <a:cs typeface="Times New Roman" pitchFamily="18" charset="0"/>
              </a:rPr>
              <a:t>animals  utilize  </a:t>
            </a:r>
            <a:r>
              <a:rPr sz="2000" spc="35" dirty="0">
                <a:solidFill>
                  <a:srgbClr val="0070C0"/>
                </a:solidFill>
                <a:latin typeface="Times New Roman" pitchFamily="18" charset="0"/>
                <a:cs typeface="Times New Roman" pitchFamily="18" charset="0"/>
              </a:rPr>
              <a:t>the  </a:t>
            </a:r>
            <a:r>
              <a:rPr sz="2000" spc="25" dirty="0">
                <a:solidFill>
                  <a:srgbClr val="0070C0"/>
                </a:solidFill>
                <a:latin typeface="Times New Roman" pitchFamily="18" charset="0"/>
                <a:cs typeface="Times New Roman" pitchFamily="18" charset="0"/>
              </a:rPr>
              <a:t>living  </a:t>
            </a:r>
            <a:r>
              <a:rPr sz="2000" spc="45" dirty="0">
                <a:solidFill>
                  <a:srgbClr val="0070C0"/>
                </a:solidFill>
                <a:latin typeface="Times New Roman" pitchFamily="18" charset="0"/>
                <a:cs typeface="Times New Roman" pitchFamily="18" charset="0"/>
              </a:rPr>
              <a:t>tissues </a:t>
            </a:r>
            <a:r>
              <a:rPr sz="2000" spc="-25" dirty="0">
                <a:solidFill>
                  <a:srgbClr val="0070C0"/>
                </a:solidFill>
                <a:latin typeface="Times New Roman" pitchFamily="18" charset="0"/>
                <a:cs typeface="Times New Roman" pitchFamily="18" charset="0"/>
              </a:rPr>
              <a:t>of </a:t>
            </a:r>
            <a:r>
              <a:rPr sz="2000" spc="60" dirty="0">
                <a:solidFill>
                  <a:srgbClr val="0070C0"/>
                </a:solidFill>
                <a:latin typeface="Times New Roman" pitchFamily="18" charset="0"/>
                <a:cs typeface="Times New Roman" pitchFamily="18" charset="0"/>
              </a:rPr>
              <a:t>different </a:t>
            </a:r>
            <a:r>
              <a:rPr sz="2000" spc="45" dirty="0">
                <a:solidFill>
                  <a:srgbClr val="0070C0"/>
                </a:solidFill>
                <a:latin typeface="Times New Roman" pitchFamily="18" charset="0"/>
                <a:cs typeface="Times New Roman" pitchFamily="18" charset="0"/>
              </a:rPr>
              <a:t>plants </a:t>
            </a:r>
            <a:r>
              <a:rPr sz="2000" spc="40" dirty="0">
                <a:solidFill>
                  <a:srgbClr val="0070C0"/>
                </a:solidFill>
                <a:latin typeface="Times New Roman" pitchFamily="18" charset="0"/>
                <a:cs typeface="Times New Roman" pitchFamily="18" charset="0"/>
              </a:rPr>
              <a:t>and</a:t>
            </a:r>
            <a:r>
              <a:rPr sz="2000" spc="-240" dirty="0">
                <a:solidFill>
                  <a:srgbClr val="0070C0"/>
                </a:solidFill>
                <a:latin typeface="Times New Roman" pitchFamily="18" charset="0"/>
                <a:cs typeface="Times New Roman" pitchFamily="18" charset="0"/>
              </a:rPr>
              <a:t> </a:t>
            </a:r>
            <a:r>
              <a:rPr sz="2000" spc="75" dirty="0">
                <a:solidFill>
                  <a:srgbClr val="0070C0"/>
                </a:solidFill>
                <a:latin typeface="Times New Roman" pitchFamily="18" charset="0"/>
                <a:cs typeface="Times New Roman" pitchFamily="18" charset="0"/>
              </a:rPr>
              <a:t>animals.</a:t>
            </a:r>
            <a:endParaRPr sz="2000" dirty="0">
              <a:solidFill>
                <a:srgbClr val="0070C0"/>
              </a:solidFill>
              <a:latin typeface="Times New Roman" pitchFamily="18" charset="0"/>
              <a:cs typeface="Times New Roman" pitchFamily="18" charset="0"/>
            </a:endParaRPr>
          </a:p>
          <a:p>
            <a:pPr marL="12700" marR="6985" algn="just">
              <a:lnSpc>
                <a:spcPct val="100000"/>
              </a:lnSpc>
              <a:spcBef>
                <a:spcPts val="2400"/>
              </a:spcBef>
            </a:pPr>
            <a:r>
              <a:rPr sz="2000" spc="75" dirty="0">
                <a:solidFill>
                  <a:srgbClr val="FF3300"/>
                </a:solidFill>
                <a:latin typeface="Times New Roman" pitchFamily="18" charset="0"/>
                <a:cs typeface="Times New Roman" pitchFamily="18" charset="0"/>
              </a:rPr>
              <a:t>The scavengers </a:t>
            </a:r>
            <a:r>
              <a:rPr sz="2000" spc="60" dirty="0">
                <a:solidFill>
                  <a:srgbClr val="FF3300"/>
                </a:solidFill>
                <a:latin typeface="Times New Roman" pitchFamily="18" charset="0"/>
                <a:cs typeface="Times New Roman" pitchFamily="18" charset="0"/>
              </a:rPr>
              <a:t>utilize </a:t>
            </a:r>
            <a:r>
              <a:rPr sz="2000" spc="70" dirty="0">
                <a:solidFill>
                  <a:srgbClr val="FF3300"/>
                </a:solidFill>
                <a:latin typeface="Times New Roman" pitchFamily="18" charset="0"/>
                <a:cs typeface="Times New Roman" pitchFamily="18" charset="0"/>
              </a:rPr>
              <a:t>dead </a:t>
            </a:r>
            <a:r>
              <a:rPr sz="2000" spc="65" dirty="0">
                <a:solidFill>
                  <a:srgbClr val="FF3300"/>
                </a:solidFill>
                <a:latin typeface="Times New Roman" pitchFamily="18" charset="0"/>
                <a:cs typeface="Times New Roman" pitchFamily="18" charset="0"/>
              </a:rPr>
              <a:t>remain </a:t>
            </a:r>
            <a:r>
              <a:rPr sz="2000" spc="-25" dirty="0">
                <a:solidFill>
                  <a:srgbClr val="FF3300"/>
                </a:solidFill>
                <a:latin typeface="Times New Roman" pitchFamily="18" charset="0"/>
                <a:cs typeface="Times New Roman" pitchFamily="18" charset="0"/>
              </a:rPr>
              <a:t>of </a:t>
            </a:r>
            <a:r>
              <a:rPr sz="2000" spc="60" dirty="0">
                <a:solidFill>
                  <a:srgbClr val="FF3300"/>
                </a:solidFill>
                <a:latin typeface="Times New Roman" pitchFamily="18" charset="0"/>
                <a:cs typeface="Times New Roman" pitchFamily="18" charset="0"/>
              </a:rPr>
              <a:t>animals </a:t>
            </a:r>
            <a:r>
              <a:rPr sz="2000" spc="40" dirty="0">
                <a:solidFill>
                  <a:srgbClr val="FF3300"/>
                </a:solidFill>
                <a:latin typeface="Times New Roman" pitchFamily="18" charset="0"/>
                <a:cs typeface="Times New Roman" pitchFamily="18" charset="0"/>
              </a:rPr>
              <a:t>and  </a:t>
            </a:r>
            <a:r>
              <a:rPr sz="2000" spc="45" dirty="0">
                <a:solidFill>
                  <a:srgbClr val="FF3300"/>
                </a:solidFill>
                <a:latin typeface="Times New Roman" pitchFamily="18" charset="0"/>
                <a:cs typeface="Times New Roman" pitchFamily="18" charset="0"/>
              </a:rPr>
              <a:t>plants </a:t>
            </a:r>
            <a:r>
              <a:rPr sz="2000" spc="25" dirty="0">
                <a:solidFill>
                  <a:srgbClr val="FF3300"/>
                </a:solidFill>
                <a:latin typeface="Times New Roman" pitchFamily="18" charset="0"/>
                <a:cs typeface="Times New Roman" pitchFamily="18" charset="0"/>
              </a:rPr>
              <a:t>as </a:t>
            </a:r>
            <a:r>
              <a:rPr sz="2000" spc="40" dirty="0">
                <a:solidFill>
                  <a:srgbClr val="FF3300"/>
                </a:solidFill>
                <a:latin typeface="Times New Roman" pitchFamily="18" charset="0"/>
                <a:cs typeface="Times New Roman" pitchFamily="18" charset="0"/>
              </a:rPr>
              <a:t>their</a:t>
            </a:r>
            <a:r>
              <a:rPr sz="2000" spc="-245" dirty="0">
                <a:solidFill>
                  <a:srgbClr val="FF3300"/>
                </a:solidFill>
                <a:latin typeface="Times New Roman" pitchFamily="18" charset="0"/>
                <a:cs typeface="Times New Roman" pitchFamily="18" charset="0"/>
              </a:rPr>
              <a:t> </a:t>
            </a:r>
            <a:r>
              <a:rPr sz="2000" spc="45" dirty="0">
                <a:solidFill>
                  <a:srgbClr val="FF3300"/>
                </a:solidFill>
                <a:latin typeface="Times New Roman" pitchFamily="18" charset="0"/>
                <a:cs typeface="Times New Roman" pitchFamily="18" charset="0"/>
              </a:rPr>
              <a:t>food.</a:t>
            </a:r>
            <a:endParaRPr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bject 31"/>
          <p:cNvSpPr txBox="1"/>
          <p:nvPr/>
        </p:nvSpPr>
        <p:spPr>
          <a:xfrm>
            <a:off x="1061581" y="1371600"/>
            <a:ext cx="7010400" cy="4013919"/>
          </a:xfrm>
          <a:prstGeom prst="rect">
            <a:avLst/>
          </a:prstGeom>
        </p:spPr>
        <p:txBody>
          <a:bodyPr vert="horz" wrap="square" lIns="0" tIns="12700" rIns="0" bIns="0" rtlCol="0">
            <a:spAutoFit/>
          </a:bodyPr>
          <a:lstStyle/>
          <a:p>
            <a:pPr marL="12700">
              <a:lnSpc>
                <a:spcPct val="100000"/>
              </a:lnSpc>
              <a:spcBef>
                <a:spcPts val="100"/>
              </a:spcBef>
            </a:pPr>
            <a:r>
              <a:rPr lang="en-US" sz="1800" b="1" spc="-10" dirty="0" smtClean="0">
                <a:latin typeface="Times New Roman" pitchFamily="18" charset="0"/>
                <a:cs typeface="Times New Roman" pitchFamily="18" charset="0"/>
              </a:rPr>
              <a:t>C</a:t>
            </a:r>
            <a:r>
              <a:rPr lang="en-US" sz="2000" b="1" spc="-10" dirty="0" smtClean="0">
                <a:latin typeface="Times New Roman" pitchFamily="18" charset="0"/>
                <a:cs typeface="Times New Roman" pitchFamily="18" charset="0"/>
              </a:rPr>
              <a:t>. </a:t>
            </a:r>
            <a:r>
              <a:rPr lang="en-US" sz="2000" b="1" spc="150" dirty="0" smtClean="0">
                <a:latin typeface="Times New Roman" pitchFamily="18" charset="0"/>
                <a:cs typeface="Times New Roman" pitchFamily="18" charset="0"/>
              </a:rPr>
              <a:t>DECOMPOSERS </a:t>
            </a:r>
            <a:r>
              <a:rPr lang="en-US" sz="2000" b="1" spc="70" dirty="0" smtClean="0">
                <a:latin typeface="Times New Roman" pitchFamily="18" charset="0"/>
                <a:cs typeface="Times New Roman" pitchFamily="18" charset="0"/>
              </a:rPr>
              <a:t>AND</a:t>
            </a:r>
            <a:r>
              <a:rPr lang="en-US" sz="2000" b="1" spc="290" dirty="0" smtClean="0">
                <a:latin typeface="Times New Roman" pitchFamily="18" charset="0"/>
                <a:cs typeface="Times New Roman" pitchFamily="18" charset="0"/>
              </a:rPr>
              <a:t> </a:t>
            </a:r>
            <a:r>
              <a:rPr lang="en-US" sz="2000" b="1" spc="130" dirty="0" smtClean="0">
                <a:latin typeface="Times New Roman" pitchFamily="18" charset="0"/>
                <a:cs typeface="Times New Roman" pitchFamily="18" charset="0"/>
              </a:rPr>
              <a:t>TRANFORMERS:</a:t>
            </a:r>
            <a:endParaRPr lang="en-US" sz="2000" b="1" dirty="0" smtClean="0">
              <a:latin typeface="Times New Roman" pitchFamily="18" charset="0"/>
              <a:cs typeface="Times New Roman" pitchFamily="18" charset="0"/>
            </a:endParaRPr>
          </a:p>
          <a:p>
            <a:pPr marL="12700" marR="6985" algn="just">
              <a:lnSpc>
                <a:spcPct val="100000"/>
              </a:lnSpc>
              <a:spcBef>
                <a:spcPts val="2400"/>
              </a:spcBef>
            </a:pPr>
            <a:r>
              <a:rPr sz="2000" spc="70" dirty="0" smtClean="0">
                <a:solidFill>
                  <a:srgbClr val="0070C0"/>
                </a:solidFill>
                <a:latin typeface="Times New Roman" pitchFamily="18" charset="0"/>
                <a:cs typeface="Times New Roman" pitchFamily="18" charset="0"/>
              </a:rPr>
              <a:t>Decomposers </a:t>
            </a:r>
            <a:r>
              <a:rPr sz="2000" spc="35" dirty="0">
                <a:solidFill>
                  <a:srgbClr val="0070C0"/>
                </a:solidFill>
                <a:latin typeface="Times New Roman" pitchFamily="18" charset="0"/>
                <a:cs typeface="Times New Roman" pitchFamily="18" charset="0"/>
              </a:rPr>
              <a:t>and </a:t>
            </a:r>
            <a:r>
              <a:rPr sz="2000" spc="60" dirty="0">
                <a:solidFill>
                  <a:srgbClr val="0070C0"/>
                </a:solidFill>
                <a:latin typeface="Times New Roman" pitchFamily="18" charset="0"/>
                <a:cs typeface="Times New Roman" pitchFamily="18" charset="0"/>
              </a:rPr>
              <a:t>transformers </a:t>
            </a:r>
            <a:r>
              <a:rPr sz="2000" spc="70" dirty="0">
                <a:solidFill>
                  <a:srgbClr val="0070C0"/>
                </a:solidFill>
                <a:latin typeface="Times New Roman" pitchFamily="18" charset="0"/>
                <a:cs typeface="Times New Roman" pitchFamily="18" charset="0"/>
              </a:rPr>
              <a:t>are </a:t>
            </a:r>
            <a:r>
              <a:rPr sz="2000" spc="35" dirty="0">
                <a:solidFill>
                  <a:srgbClr val="0070C0"/>
                </a:solidFill>
                <a:latin typeface="Times New Roman" pitchFamily="18" charset="0"/>
                <a:cs typeface="Times New Roman" pitchFamily="18" charset="0"/>
              </a:rPr>
              <a:t>the </a:t>
            </a:r>
            <a:r>
              <a:rPr sz="2000" spc="25" dirty="0">
                <a:solidFill>
                  <a:srgbClr val="0070C0"/>
                </a:solidFill>
                <a:latin typeface="Times New Roman" pitchFamily="18" charset="0"/>
                <a:cs typeface="Times New Roman" pitchFamily="18" charset="0"/>
              </a:rPr>
              <a:t>living </a:t>
            </a:r>
            <a:r>
              <a:rPr sz="2000" spc="50" dirty="0">
                <a:solidFill>
                  <a:srgbClr val="0070C0"/>
                </a:solidFill>
                <a:latin typeface="Times New Roman" pitchFamily="18" charset="0"/>
                <a:cs typeface="Times New Roman" pitchFamily="18" charset="0"/>
              </a:rPr>
              <a:t>components  </a:t>
            </a:r>
            <a:r>
              <a:rPr sz="2000" spc="-30" dirty="0">
                <a:solidFill>
                  <a:srgbClr val="0070C0"/>
                </a:solidFill>
                <a:latin typeface="Times New Roman" pitchFamily="18" charset="0"/>
                <a:cs typeface="Times New Roman" pitchFamily="18" charset="0"/>
              </a:rPr>
              <a:t>of</a:t>
            </a:r>
            <a:r>
              <a:rPr sz="2000" spc="315" dirty="0">
                <a:solidFill>
                  <a:srgbClr val="0070C0"/>
                </a:solidFill>
                <a:latin typeface="Times New Roman" pitchFamily="18" charset="0"/>
                <a:cs typeface="Times New Roman" pitchFamily="18" charset="0"/>
              </a:rPr>
              <a:t> </a:t>
            </a:r>
            <a:r>
              <a:rPr sz="2000" spc="35" dirty="0">
                <a:solidFill>
                  <a:srgbClr val="0070C0"/>
                </a:solidFill>
                <a:latin typeface="Times New Roman" pitchFamily="18" charset="0"/>
                <a:cs typeface="Times New Roman" pitchFamily="18" charset="0"/>
              </a:rPr>
              <a:t>the</a:t>
            </a:r>
            <a:r>
              <a:rPr sz="2000" spc="335" dirty="0">
                <a:solidFill>
                  <a:srgbClr val="0070C0"/>
                </a:solidFill>
                <a:latin typeface="Times New Roman" pitchFamily="18" charset="0"/>
                <a:cs typeface="Times New Roman" pitchFamily="18" charset="0"/>
              </a:rPr>
              <a:t> </a:t>
            </a:r>
            <a:r>
              <a:rPr sz="2000" spc="60" dirty="0">
                <a:solidFill>
                  <a:srgbClr val="0070C0"/>
                </a:solidFill>
                <a:latin typeface="Times New Roman" pitchFamily="18" charset="0"/>
                <a:cs typeface="Times New Roman" pitchFamily="18" charset="0"/>
              </a:rPr>
              <a:t>ecosystem</a:t>
            </a:r>
            <a:r>
              <a:rPr sz="2000" spc="330" dirty="0">
                <a:solidFill>
                  <a:srgbClr val="0070C0"/>
                </a:solidFill>
                <a:latin typeface="Times New Roman" pitchFamily="18" charset="0"/>
                <a:cs typeface="Times New Roman" pitchFamily="18" charset="0"/>
              </a:rPr>
              <a:t> </a:t>
            </a:r>
            <a:r>
              <a:rPr sz="2000" spc="40" dirty="0">
                <a:solidFill>
                  <a:srgbClr val="0070C0"/>
                </a:solidFill>
                <a:latin typeface="Times New Roman" pitchFamily="18" charset="0"/>
                <a:cs typeface="Times New Roman" pitchFamily="18" charset="0"/>
              </a:rPr>
              <a:t>and</a:t>
            </a:r>
            <a:r>
              <a:rPr sz="2000" spc="325" dirty="0">
                <a:solidFill>
                  <a:srgbClr val="0070C0"/>
                </a:solidFill>
                <a:latin typeface="Times New Roman" pitchFamily="18" charset="0"/>
                <a:cs typeface="Times New Roman" pitchFamily="18" charset="0"/>
              </a:rPr>
              <a:t> </a:t>
            </a:r>
            <a:r>
              <a:rPr sz="2000" spc="40" dirty="0">
                <a:solidFill>
                  <a:srgbClr val="0070C0"/>
                </a:solidFill>
                <a:latin typeface="Times New Roman" pitchFamily="18" charset="0"/>
                <a:cs typeface="Times New Roman" pitchFamily="18" charset="0"/>
              </a:rPr>
              <a:t>they</a:t>
            </a:r>
            <a:r>
              <a:rPr sz="2000" spc="335" dirty="0">
                <a:solidFill>
                  <a:srgbClr val="0070C0"/>
                </a:solidFill>
                <a:latin typeface="Times New Roman" pitchFamily="18" charset="0"/>
                <a:cs typeface="Times New Roman" pitchFamily="18" charset="0"/>
              </a:rPr>
              <a:t> </a:t>
            </a:r>
            <a:r>
              <a:rPr sz="2000" spc="70" dirty="0">
                <a:solidFill>
                  <a:srgbClr val="0070C0"/>
                </a:solidFill>
                <a:latin typeface="Times New Roman" pitchFamily="18" charset="0"/>
                <a:cs typeface="Times New Roman" pitchFamily="18" charset="0"/>
              </a:rPr>
              <a:t>are</a:t>
            </a:r>
            <a:r>
              <a:rPr sz="2000" spc="325" dirty="0">
                <a:solidFill>
                  <a:srgbClr val="0070C0"/>
                </a:solidFill>
                <a:latin typeface="Times New Roman" pitchFamily="18" charset="0"/>
                <a:cs typeface="Times New Roman" pitchFamily="18" charset="0"/>
              </a:rPr>
              <a:t> </a:t>
            </a:r>
            <a:r>
              <a:rPr sz="2000" spc="25" dirty="0">
                <a:solidFill>
                  <a:srgbClr val="0070C0"/>
                </a:solidFill>
                <a:latin typeface="Times New Roman" pitchFamily="18" charset="0"/>
                <a:cs typeface="Times New Roman" pitchFamily="18" charset="0"/>
              </a:rPr>
              <a:t>fungi</a:t>
            </a:r>
            <a:r>
              <a:rPr sz="2000" spc="325" dirty="0">
                <a:solidFill>
                  <a:srgbClr val="0070C0"/>
                </a:solidFill>
                <a:latin typeface="Times New Roman" pitchFamily="18" charset="0"/>
                <a:cs typeface="Times New Roman" pitchFamily="18" charset="0"/>
              </a:rPr>
              <a:t> </a:t>
            </a:r>
            <a:r>
              <a:rPr sz="2000" spc="40" dirty="0">
                <a:solidFill>
                  <a:srgbClr val="0070C0"/>
                </a:solidFill>
                <a:latin typeface="Times New Roman" pitchFamily="18" charset="0"/>
                <a:cs typeface="Times New Roman" pitchFamily="18" charset="0"/>
              </a:rPr>
              <a:t>and</a:t>
            </a:r>
            <a:r>
              <a:rPr sz="2000" spc="325" dirty="0">
                <a:solidFill>
                  <a:srgbClr val="0070C0"/>
                </a:solidFill>
                <a:latin typeface="Times New Roman" pitchFamily="18" charset="0"/>
                <a:cs typeface="Times New Roman" pitchFamily="18" charset="0"/>
              </a:rPr>
              <a:t> </a:t>
            </a:r>
            <a:r>
              <a:rPr sz="2000" spc="85" dirty="0">
                <a:solidFill>
                  <a:srgbClr val="0070C0"/>
                </a:solidFill>
                <a:latin typeface="Times New Roman" pitchFamily="18" charset="0"/>
                <a:cs typeface="Times New Roman" pitchFamily="18" charset="0"/>
              </a:rPr>
              <a:t>bacteria.</a:t>
            </a:r>
            <a:endParaRPr sz="2000" dirty="0">
              <a:solidFill>
                <a:srgbClr val="0070C0"/>
              </a:solidFill>
              <a:latin typeface="Times New Roman" pitchFamily="18" charset="0"/>
              <a:cs typeface="Times New Roman" pitchFamily="18" charset="0"/>
            </a:endParaRPr>
          </a:p>
          <a:p>
            <a:pPr marL="12700" marR="5080" algn="just">
              <a:lnSpc>
                <a:spcPct val="100000"/>
              </a:lnSpc>
              <a:spcBef>
                <a:spcPts val="2400"/>
              </a:spcBef>
            </a:pPr>
            <a:r>
              <a:rPr sz="2000" spc="70" dirty="0">
                <a:latin typeface="Times New Roman" pitchFamily="18" charset="0"/>
                <a:cs typeface="Times New Roman" pitchFamily="18" charset="0"/>
              </a:rPr>
              <a:t>Decomposers </a:t>
            </a:r>
            <a:r>
              <a:rPr sz="2000" spc="60" dirty="0">
                <a:latin typeface="Times New Roman" pitchFamily="18" charset="0"/>
                <a:cs typeface="Times New Roman" pitchFamily="18" charset="0"/>
              </a:rPr>
              <a:t>attack</a:t>
            </a:r>
            <a:r>
              <a:rPr sz="2000" spc="675" dirty="0">
                <a:latin typeface="Times New Roman" pitchFamily="18" charset="0"/>
                <a:cs typeface="Times New Roman" pitchFamily="18" charset="0"/>
              </a:rPr>
              <a:t> </a:t>
            </a:r>
            <a:r>
              <a:rPr sz="2000" spc="35" dirty="0">
                <a:latin typeface="Times New Roman" pitchFamily="18" charset="0"/>
                <a:cs typeface="Times New Roman" pitchFamily="18" charset="0"/>
              </a:rPr>
              <a:t>the  </a:t>
            </a:r>
            <a:r>
              <a:rPr sz="2000" spc="70" dirty="0">
                <a:latin typeface="Times New Roman" pitchFamily="18" charset="0"/>
                <a:cs typeface="Times New Roman" pitchFamily="18" charset="0"/>
              </a:rPr>
              <a:t>dead </a:t>
            </a:r>
            <a:r>
              <a:rPr sz="2000" spc="60" dirty="0">
                <a:latin typeface="Times New Roman" pitchFamily="18" charset="0"/>
                <a:cs typeface="Times New Roman" pitchFamily="18" charset="0"/>
              </a:rPr>
              <a:t>remains  </a:t>
            </a:r>
            <a:r>
              <a:rPr sz="2000" spc="-25" dirty="0">
                <a:latin typeface="Times New Roman" pitchFamily="18" charset="0"/>
                <a:cs typeface="Times New Roman" pitchFamily="18" charset="0"/>
              </a:rPr>
              <a:t>of </a:t>
            </a:r>
            <a:r>
              <a:rPr sz="2000" spc="50" dirty="0">
                <a:latin typeface="Times New Roman" pitchFamily="18" charset="0"/>
                <a:cs typeface="Times New Roman" pitchFamily="18" charset="0"/>
              </a:rPr>
              <a:t>producers </a:t>
            </a:r>
            <a:r>
              <a:rPr sz="2000" spc="40" dirty="0">
                <a:latin typeface="Times New Roman" pitchFamily="18" charset="0"/>
                <a:cs typeface="Times New Roman" pitchFamily="18" charset="0"/>
              </a:rPr>
              <a:t>and  </a:t>
            </a:r>
            <a:r>
              <a:rPr sz="2000" spc="50" dirty="0">
                <a:latin typeface="Times New Roman" pitchFamily="18" charset="0"/>
                <a:cs typeface="Times New Roman" pitchFamily="18" charset="0"/>
              </a:rPr>
              <a:t>consumers </a:t>
            </a:r>
            <a:r>
              <a:rPr sz="2000" spc="35" dirty="0">
                <a:latin typeface="Times New Roman" pitchFamily="18" charset="0"/>
                <a:cs typeface="Times New Roman" pitchFamily="18" charset="0"/>
              </a:rPr>
              <a:t>and</a:t>
            </a:r>
            <a:r>
              <a:rPr sz="2000" spc="625" dirty="0">
                <a:latin typeface="Times New Roman" pitchFamily="18" charset="0"/>
                <a:cs typeface="Times New Roman" pitchFamily="18" charset="0"/>
              </a:rPr>
              <a:t> </a:t>
            </a:r>
            <a:r>
              <a:rPr sz="2000" spc="80" dirty="0">
                <a:latin typeface="Times New Roman" pitchFamily="18" charset="0"/>
                <a:cs typeface="Times New Roman" pitchFamily="18" charset="0"/>
              </a:rPr>
              <a:t>degrade </a:t>
            </a:r>
            <a:r>
              <a:rPr sz="2000" spc="35" dirty="0">
                <a:latin typeface="Times New Roman" pitchFamily="18" charset="0"/>
                <a:cs typeface="Times New Roman" pitchFamily="18" charset="0"/>
              </a:rPr>
              <a:t>the  </a:t>
            </a:r>
            <a:r>
              <a:rPr sz="2000" spc="45" dirty="0">
                <a:latin typeface="Times New Roman" pitchFamily="18" charset="0"/>
                <a:cs typeface="Times New Roman" pitchFamily="18" charset="0"/>
              </a:rPr>
              <a:t>complex organic </a:t>
            </a:r>
            <a:r>
              <a:rPr sz="2000" spc="60" dirty="0">
                <a:latin typeface="Times New Roman" pitchFamily="18" charset="0"/>
                <a:cs typeface="Times New Roman" pitchFamily="18" charset="0"/>
              </a:rPr>
              <a:t>substances   </a:t>
            </a:r>
            <a:r>
              <a:rPr sz="2000" spc="10" dirty="0">
                <a:latin typeface="Times New Roman" pitchFamily="18" charset="0"/>
                <a:cs typeface="Times New Roman" pitchFamily="18" charset="0"/>
              </a:rPr>
              <a:t>into</a:t>
            </a:r>
            <a:r>
              <a:rPr sz="2000" spc="575" dirty="0">
                <a:latin typeface="Times New Roman" pitchFamily="18" charset="0"/>
                <a:cs typeface="Times New Roman" pitchFamily="18" charset="0"/>
              </a:rPr>
              <a:t> </a:t>
            </a:r>
            <a:r>
              <a:rPr sz="2000" spc="45" dirty="0">
                <a:latin typeface="Times New Roman" pitchFamily="18" charset="0"/>
                <a:cs typeface="Times New Roman" pitchFamily="18" charset="0"/>
              </a:rPr>
              <a:t>simpler </a:t>
            </a:r>
            <a:r>
              <a:rPr sz="2000" spc="50" dirty="0">
                <a:latin typeface="Times New Roman" pitchFamily="18" charset="0"/>
                <a:cs typeface="Times New Roman" pitchFamily="18" charset="0"/>
              </a:rPr>
              <a:t>compounds. </a:t>
            </a:r>
            <a:r>
              <a:rPr sz="2000" spc="75" dirty="0">
                <a:latin typeface="Times New Roman" pitchFamily="18" charset="0"/>
                <a:cs typeface="Times New Roman" pitchFamily="18" charset="0"/>
              </a:rPr>
              <a:t>Bacteria generally </a:t>
            </a:r>
            <a:r>
              <a:rPr sz="2000" spc="60" dirty="0">
                <a:latin typeface="Times New Roman" pitchFamily="18" charset="0"/>
                <a:cs typeface="Times New Roman" pitchFamily="18" charset="0"/>
              </a:rPr>
              <a:t>attack </a:t>
            </a:r>
            <a:r>
              <a:rPr sz="2000" spc="-25" dirty="0">
                <a:latin typeface="Times New Roman" pitchFamily="18" charset="0"/>
                <a:cs typeface="Times New Roman" pitchFamily="18" charset="0"/>
              </a:rPr>
              <a:t>on </a:t>
            </a:r>
            <a:r>
              <a:rPr sz="2000" spc="35" dirty="0">
                <a:latin typeface="Times New Roman" pitchFamily="18" charset="0"/>
                <a:cs typeface="Times New Roman" pitchFamily="18" charset="0"/>
              </a:rPr>
              <a:t>the  </a:t>
            </a:r>
            <a:r>
              <a:rPr sz="2000" spc="65" dirty="0">
                <a:latin typeface="Times New Roman" pitchFamily="18" charset="0"/>
                <a:cs typeface="Times New Roman" pitchFamily="18" charset="0"/>
              </a:rPr>
              <a:t>animal </a:t>
            </a:r>
            <a:r>
              <a:rPr sz="2000" spc="45" dirty="0">
                <a:latin typeface="Times New Roman" pitchFamily="18" charset="0"/>
                <a:cs typeface="Times New Roman" pitchFamily="18" charset="0"/>
              </a:rPr>
              <a:t>tissue </a:t>
            </a:r>
            <a:r>
              <a:rPr sz="2000" spc="40" dirty="0">
                <a:latin typeface="Times New Roman" pitchFamily="18" charset="0"/>
                <a:cs typeface="Times New Roman" pitchFamily="18" charset="0"/>
              </a:rPr>
              <a:t>and </a:t>
            </a:r>
            <a:r>
              <a:rPr sz="2000" spc="25" dirty="0">
                <a:latin typeface="Times New Roman" pitchFamily="18" charset="0"/>
                <a:cs typeface="Times New Roman" pitchFamily="18" charset="0"/>
              </a:rPr>
              <a:t>fungi </a:t>
            </a:r>
            <a:r>
              <a:rPr sz="2000" spc="-30" dirty="0">
                <a:latin typeface="Times New Roman" pitchFamily="18" charset="0"/>
                <a:cs typeface="Times New Roman" pitchFamily="18" charset="0"/>
              </a:rPr>
              <a:t>on </a:t>
            </a:r>
            <a:r>
              <a:rPr sz="2000" spc="35" dirty="0">
                <a:latin typeface="Times New Roman" pitchFamily="18" charset="0"/>
                <a:cs typeface="Times New Roman" pitchFamily="18" charset="0"/>
              </a:rPr>
              <a:t>the </a:t>
            </a:r>
            <a:r>
              <a:rPr sz="2000" spc="45" dirty="0">
                <a:latin typeface="Times New Roman" pitchFamily="18" charset="0"/>
                <a:cs typeface="Times New Roman" pitchFamily="18" charset="0"/>
              </a:rPr>
              <a:t>plant</a:t>
            </a:r>
            <a:r>
              <a:rPr sz="2000" spc="385" dirty="0">
                <a:latin typeface="Times New Roman" pitchFamily="18" charset="0"/>
                <a:cs typeface="Times New Roman" pitchFamily="18" charset="0"/>
              </a:rPr>
              <a:t> </a:t>
            </a:r>
            <a:r>
              <a:rPr sz="2000" spc="60" dirty="0" smtClean="0">
                <a:latin typeface="Times New Roman" pitchFamily="18" charset="0"/>
                <a:cs typeface="Times New Roman" pitchFamily="18" charset="0"/>
              </a:rPr>
              <a:t>tissue.</a:t>
            </a:r>
            <a:endParaRPr lang="en-US" sz="2000" dirty="0">
              <a:latin typeface="Times New Roman" pitchFamily="18" charset="0"/>
              <a:cs typeface="Times New Roman" pitchFamily="18" charset="0"/>
            </a:endParaRPr>
          </a:p>
          <a:p>
            <a:pPr marL="12700" marR="5080" algn="just">
              <a:lnSpc>
                <a:spcPct val="100000"/>
              </a:lnSpc>
              <a:spcBef>
                <a:spcPts val="2400"/>
              </a:spcBef>
            </a:pPr>
            <a:r>
              <a:rPr sz="2000" spc="65" dirty="0" smtClean="0">
                <a:solidFill>
                  <a:srgbClr val="FF3300"/>
                </a:solidFill>
                <a:latin typeface="Times New Roman" pitchFamily="18" charset="0"/>
                <a:cs typeface="Times New Roman" pitchFamily="18" charset="0"/>
              </a:rPr>
              <a:t>Plant </a:t>
            </a:r>
            <a:r>
              <a:rPr sz="2000" spc="40" dirty="0">
                <a:solidFill>
                  <a:srgbClr val="FF3300"/>
                </a:solidFill>
                <a:latin typeface="Times New Roman" pitchFamily="18" charset="0"/>
                <a:cs typeface="Times New Roman" pitchFamily="18" charset="0"/>
              </a:rPr>
              <a:t>and </a:t>
            </a:r>
            <a:r>
              <a:rPr sz="2000" spc="65" dirty="0">
                <a:solidFill>
                  <a:srgbClr val="FF3300"/>
                </a:solidFill>
                <a:latin typeface="Times New Roman" pitchFamily="18" charset="0"/>
                <a:cs typeface="Times New Roman" pitchFamily="18" charset="0"/>
              </a:rPr>
              <a:t>animal </a:t>
            </a:r>
            <a:r>
              <a:rPr sz="2000" spc="75" dirty="0">
                <a:solidFill>
                  <a:srgbClr val="FF3300"/>
                </a:solidFill>
                <a:latin typeface="Times New Roman" pitchFamily="18" charset="0"/>
                <a:cs typeface="Times New Roman" pitchFamily="18" charset="0"/>
              </a:rPr>
              <a:t>material </a:t>
            </a:r>
            <a:r>
              <a:rPr sz="2000" spc="-30" dirty="0">
                <a:solidFill>
                  <a:srgbClr val="FF3300"/>
                </a:solidFill>
                <a:latin typeface="Times New Roman" pitchFamily="18" charset="0"/>
                <a:cs typeface="Times New Roman" pitchFamily="18" charset="0"/>
              </a:rPr>
              <a:t>is </a:t>
            </a:r>
            <a:r>
              <a:rPr sz="2000" spc="75" dirty="0">
                <a:solidFill>
                  <a:srgbClr val="FF3300"/>
                </a:solidFill>
                <a:latin typeface="Times New Roman" pitchFamily="18" charset="0"/>
                <a:cs typeface="Times New Roman" pitchFamily="18" charset="0"/>
              </a:rPr>
              <a:t>degraded enzymatically </a:t>
            </a:r>
            <a:r>
              <a:rPr sz="2000" spc="40" dirty="0">
                <a:solidFill>
                  <a:srgbClr val="FF3300"/>
                </a:solidFill>
                <a:latin typeface="Times New Roman" pitchFamily="18" charset="0"/>
                <a:cs typeface="Times New Roman" pitchFamily="18" charset="0"/>
              </a:rPr>
              <a:t>and  </a:t>
            </a:r>
            <a:r>
              <a:rPr sz="2000" spc="90" dirty="0">
                <a:solidFill>
                  <a:srgbClr val="FF3300"/>
                </a:solidFill>
                <a:latin typeface="Times New Roman" pitchFamily="18" charset="0"/>
                <a:cs typeface="Times New Roman" pitchFamily="18" charset="0"/>
              </a:rPr>
              <a:t>released </a:t>
            </a:r>
            <a:r>
              <a:rPr sz="2000" spc="25" dirty="0">
                <a:solidFill>
                  <a:srgbClr val="FF3300"/>
                </a:solidFill>
                <a:latin typeface="Times New Roman" pitchFamily="18" charset="0"/>
                <a:cs typeface="Times New Roman" pitchFamily="18" charset="0"/>
              </a:rPr>
              <a:t>as </a:t>
            </a:r>
            <a:r>
              <a:rPr sz="2000" spc="45" dirty="0">
                <a:solidFill>
                  <a:srgbClr val="FF3300"/>
                </a:solidFill>
                <a:latin typeface="Times New Roman" pitchFamily="18" charset="0"/>
                <a:cs typeface="Times New Roman" pitchFamily="18" charset="0"/>
              </a:rPr>
              <a:t>basic </a:t>
            </a:r>
            <a:r>
              <a:rPr sz="2000" spc="75" dirty="0">
                <a:solidFill>
                  <a:srgbClr val="FF3300"/>
                </a:solidFill>
                <a:latin typeface="Times New Roman" pitchFamily="18" charset="0"/>
                <a:cs typeface="Times New Roman" pitchFamily="18" charset="0"/>
              </a:rPr>
              <a:t>elements </a:t>
            </a:r>
            <a:r>
              <a:rPr sz="2000" spc="10" dirty="0">
                <a:solidFill>
                  <a:srgbClr val="FF3300"/>
                </a:solidFill>
                <a:latin typeface="Times New Roman" pitchFamily="18" charset="0"/>
                <a:cs typeface="Times New Roman" pitchFamily="18" charset="0"/>
              </a:rPr>
              <a:t>into </a:t>
            </a:r>
            <a:r>
              <a:rPr sz="2000" spc="35" dirty="0">
                <a:solidFill>
                  <a:srgbClr val="FF3300"/>
                </a:solidFill>
                <a:latin typeface="Times New Roman" pitchFamily="18" charset="0"/>
                <a:cs typeface="Times New Roman" pitchFamily="18" charset="0"/>
              </a:rPr>
              <a:t>the </a:t>
            </a:r>
            <a:r>
              <a:rPr sz="2000" spc="70" dirty="0">
                <a:solidFill>
                  <a:srgbClr val="FF3300"/>
                </a:solidFill>
                <a:latin typeface="Times New Roman" pitchFamily="18" charset="0"/>
                <a:cs typeface="Times New Roman" pitchFamily="18" charset="0"/>
              </a:rPr>
              <a:t>environment, </a:t>
            </a:r>
            <a:r>
              <a:rPr sz="2000" spc="65" dirty="0">
                <a:solidFill>
                  <a:srgbClr val="FF3300"/>
                </a:solidFill>
                <a:latin typeface="Times New Roman" pitchFamily="18" charset="0"/>
                <a:cs typeface="Times New Roman" pitchFamily="18" charset="0"/>
              </a:rPr>
              <a:t>where </a:t>
            </a:r>
            <a:r>
              <a:rPr sz="2000" spc="35" dirty="0">
                <a:solidFill>
                  <a:srgbClr val="FF3300"/>
                </a:solidFill>
                <a:latin typeface="Times New Roman" pitchFamily="18" charset="0"/>
                <a:cs typeface="Times New Roman" pitchFamily="18" charset="0"/>
              </a:rPr>
              <a:t>the  </a:t>
            </a:r>
            <a:r>
              <a:rPr sz="2000" spc="75" dirty="0">
                <a:solidFill>
                  <a:srgbClr val="FF3300"/>
                </a:solidFill>
                <a:latin typeface="Times New Roman" pitchFamily="18" charset="0"/>
                <a:cs typeface="Times New Roman" pitchFamily="18" charset="0"/>
              </a:rPr>
              <a:t>elements </a:t>
            </a:r>
            <a:r>
              <a:rPr sz="2000" spc="70" dirty="0">
                <a:solidFill>
                  <a:srgbClr val="FF3300"/>
                </a:solidFill>
                <a:latin typeface="Times New Roman" pitchFamily="18" charset="0"/>
                <a:cs typeface="Times New Roman" pitchFamily="18" charset="0"/>
              </a:rPr>
              <a:t>are </a:t>
            </a:r>
            <a:r>
              <a:rPr sz="2000" spc="65" dirty="0">
                <a:solidFill>
                  <a:srgbClr val="FF3300"/>
                </a:solidFill>
                <a:latin typeface="Times New Roman" pitchFamily="18" charset="0"/>
                <a:cs typeface="Times New Roman" pitchFamily="18" charset="0"/>
              </a:rPr>
              <a:t>again </a:t>
            </a:r>
            <a:r>
              <a:rPr sz="2000" spc="85" dirty="0">
                <a:solidFill>
                  <a:srgbClr val="FF3300"/>
                </a:solidFill>
                <a:latin typeface="Times New Roman" pitchFamily="18" charset="0"/>
                <a:cs typeface="Times New Roman" pitchFamily="18" charset="0"/>
              </a:rPr>
              <a:t>available </a:t>
            </a:r>
            <a:r>
              <a:rPr sz="2000" spc="-30" dirty="0">
                <a:solidFill>
                  <a:srgbClr val="FF3300"/>
                </a:solidFill>
                <a:latin typeface="Times New Roman" pitchFamily="18" charset="0"/>
                <a:cs typeface="Times New Roman" pitchFamily="18" charset="0"/>
              </a:rPr>
              <a:t>to </a:t>
            </a:r>
            <a:r>
              <a:rPr sz="2000" spc="35" dirty="0">
                <a:solidFill>
                  <a:srgbClr val="FF3300"/>
                </a:solidFill>
                <a:latin typeface="Times New Roman" pitchFamily="18" charset="0"/>
                <a:cs typeface="Times New Roman" pitchFamily="18" charset="0"/>
              </a:rPr>
              <a:t>the </a:t>
            </a:r>
            <a:r>
              <a:rPr sz="2000" spc="50" dirty="0">
                <a:solidFill>
                  <a:srgbClr val="FF3300"/>
                </a:solidFill>
                <a:latin typeface="Times New Roman" pitchFamily="18" charset="0"/>
                <a:cs typeface="Times New Roman" pitchFamily="18" charset="0"/>
              </a:rPr>
              <a:t>producers </a:t>
            </a:r>
            <a:r>
              <a:rPr sz="2000" spc="-5" dirty="0">
                <a:solidFill>
                  <a:srgbClr val="FF3300"/>
                </a:solidFill>
                <a:latin typeface="Times New Roman" pitchFamily="18" charset="0"/>
                <a:cs typeface="Times New Roman" pitchFamily="18" charset="0"/>
              </a:rPr>
              <a:t>for</a:t>
            </a:r>
            <a:r>
              <a:rPr sz="2000" spc="15" dirty="0">
                <a:solidFill>
                  <a:srgbClr val="FF3300"/>
                </a:solidFill>
                <a:latin typeface="Times New Roman" pitchFamily="18" charset="0"/>
                <a:cs typeface="Times New Roman" pitchFamily="18" charset="0"/>
              </a:rPr>
              <a:t> </a:t>
            </a:r>
            <a:r>
              <a:rPr sz="2000" spc="85" dirty="0">
                <a:solidFill>
                  <a:srgbClr val="FF3300"/>
                </a:solidFill>
                <a:latin typeface="Times New Roman" pitchFamily="18" charset="0"/>
                <a:cs typeface="Times New Roman" pitchFamily="18" charset="0"/>
              </a:rPr>
              <a:t>reuse.</a:t>
            </a:r>
            <a:endParaRPr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bject 31"/>
          <p:cNvSpPr txBox="1"/>
          <p:nvPr/>
        </p:nvSpPr>
        <p:spPr>
          <a:xfrm>
            <a:off x="1295400" y="1062990"/>
            <a:ext cx="6324600" cy="4437112"/>
          </a:xfrm>
          <a:prstGeom prst="rect">
            <a:avLst/>
          </a:prstGeom>
        </p:spPr>
        <p:txBody>
          <a:bodyPr vert="horz" wrap="square" lIns="0" tIns="12700" rIns="0" bIns="0" rtlCol="0">
            <a:spAutoFit/>
          </a:bodyPr>
          <a:lstStyle/>
          <a:p>
            <a:pPr marL="12700" algn="just">
              <a:lnSpc>
                <a:spcPct val="100000"/>
              </a:lnSpc>
              <a:spcBef>
                <a:spcPts val="100"/>
              </a:spcBef>
            </a:pPr>
            <a:r>
              <a:rPr lang="en-US" sz="2100" b="1" spc="130" dirty="0" smtClean="0">
                <a:latin typeface="Times New Roman" pitchFamily="18" charset="0"/>
                <a:cs typeface="Times New Roman" pitchFamily="18" charset="0"/>
              </a:rPr>
              <a:t>	</a:t>
            </a:r>
            <a:r>
              <a:rPr sz="2100" b="1" spc="130" dirty="0" smtClean="0">
                <a:latin typeface="Times New Roman" pitchFamily="18" charset="0"/>
                <a:cs typeface="Times New Roman" pitchFamily="18" charset="0"/>
              </a:rPr>
              <a:t>FUNCTIONS </a:t>
            </a:r>
            <a:r>
              <a:rPr sz="2100" b="1" spc="75" dirty="0">
                <a:latin typeface="Times New Roman" pitchFamily="18" charset="0"/>
                <a:cs typeface="Times New Roman" pitchFamily="18" charset="0"/>
              </a:rPr>
              <a:t>OF</a:t>
            </a:r>
            <a:r>
              <a:rPr sz="2100" b="1" spc="495" dirty="0">
                <a:latin typeface="Times New Roman" pitchFamily="18" charset="0"/>
                <a:cs typeface="Times New Roman" pitchFamily="18" charset="0"/>
              </a:rPr>
              <a:t> </a:t>
            </a:r>
            <a:r>
              <a:rPr sz="2100" b="1" spc="125" dirty="0">
                <a:latin typeface="Times New Roman" pitchFamily="18" charset="0"/>
                <a:cs typeface="Times New Roman" pitchFamily="18" charset="0"/>
              </a:rPr>
              <a:t>ECOSYSTEMS:</a:t>
            </a:r>
            <a:endParaRPr sz="2100" b="1" dirty="0">
              <a:latin typeface="Times New Roman" pitchFamily="18" charset="0"/>
              <a:cs typeface="Times New Roman" pitchFamily="18" charset="0"/>
            </a:endParaRPr>
          </a:p>
          <a:p>
            <a:pPr marL="354330" marR="5080" indent="-341630" algn="just">
              <a:lnSpc>
                <a:spcPct val="100000"/>
              </a:lnSpc>
              <a:spcBef>
                <a:spcPts val="2160"/>
              </a:spcBef>
            </a:pPr>
            <a:endParaRPr lang="en-US" sz="100" spc="-30" dirty="0" smtClean="0">
              <a:solidFill>
                <a:srgbClr val="0070C0"/>
              </a:solidFill>
              <a:latin typeface="Times New Roman" pitchFamily="18" charset="0"/>
              <a:cs typeface="Times New Roman" pitchFamily="18" charset="0"/>
            </a:endParaRPr>
          </a:p>
          <a:p>
            <a:pPr marL="354330" marR="5080" indent="-341630" algn="just">
              <a:lnSpc>
                <a:spcPct val="100000"/>
              </a:lnSpc>
              <a:spcBef>
                <a:spcPts val="2160"/>
              </a:spcBef>
            </a:pPr>
            <a:r>
              <a:rPr lang="en-US" sz="2100" spc="-30" dirty="0" smtClean="0">
                <a:solidFill>
                  <a:srgbClr val="0070C0"/>
                </a:solidFill>
                <a:latin typeface="Times New Roman" pitchFamily="18" charset="0"/>
                <a:cs typeface="Times New Roman" pitchFamily="18" charset="0"/>
              </a:rPr>
              <a:t>	</a:t>
            </a:r>
            <a:r>
              <a:rPr sz="2100" spc="-30" dirty="0" smtClean="0">
                <a:solidFill>
                  <a:srgbClr val="0070C0"/>
                </a:solidFill>
                <a:latin typeface="Times New Roman" pitchFamily="18" charset="0"/>
                <a:cs typeface="Times New Roman" pitchFamily="18" charset="0"/>
              </a:rPr>
              <a:t>An </a:t>
            </a:r>
            <a:r>
              <a:rPr sz="2100" spc="55" dirty="0">
                <a:solidFill>
                  <a:srgbClr val="0070C0"/>
                </a:solidFill>
                <a:latin typeface="Times New Roman" pitchFamily="18" charset="0"/>
                <a:cs typeface="Times New Roman" pitchFamily="18" charset="0"/>
              </a:rPr>
              <a:t>ecosystem </a:t>
            </a:r>
            <a:r>
              <a:rPr sz="2100" spc="-30" dirty="0">
                <a:solidFill>
                  <a:srgbClr val="0070C0"/>
                </a:solidFill>
                <a:latin typeface="Times New Roman" pitchFamily="18" charset="0"/>
                <a:cs typeface="Times New Roman" pitchFamily="18" charset="0"/>
              </a:rPr>
              <a:t>is </a:t>
            </a:r>
            <a:r>
              <a:rPr sz="2100" dirty="0" smtClean="0">
                <a:solidFill>
                  <a:srgbClr val="0070C0"/>
                </a:solidFill>
                <a:latin typeface="Times New Roman" pitchFamily="18" charset="0"/>
                <a:cs typeface="Times New Roman" pitchFamily="18" charset="0"/>
              </a:rPr>
              <a:t>a</a:t>
            </a:r>
            <a:r>
              <a:rPr sz="2100" spc="55" dirty="0" smtClean="0">
                <a:solidFill>
                  <a:srgbClr val="0070C0"/>
                </a:solidFill>
                <a:latin typeface="Times New Roman" pitchFamily="18" charset="0"/>
                <a:cs typeface="Times New Roman" pitchFamily="18" charset="0"/>
              </a:rPr>
              <a:t> </a:t>
            </a:r>
            <a:r>
              <a:rPr sz="2100" spc="50" dirty="0">
                <a:solidFill>
                  <a:srgbClr val="0070C0"/>
                </a:solidFill>
                <a:latin typeface="Times New Roman" pitchFamily="18" charset="0"/>
                <a:cs typeface="Times New Roman" pitchFamily="18" charset="0"/>
              </a:rPr>
              <a:t>structural, </a:t>
            </a:r>
            <a:r>
              <a:rPr sz="2100" spc="45" dirty="0">
                <a:solidFill>
                  <a:srgbClr val="0070C0"/>
                </a:solidFill>
                <a:latin typeface="Times New Roman" pitchFamily="18" charset="0"/>
                <a:cs typeface="Times New Roman" pitchFamily="18" charset="0"/>
              </a:rPr>
              <a:t>functional </a:t>
            </a:r>
            <a:r>
              <a:rPr sz="2100" spc="30" dirty="0">
                <a:solidFill>
                  <a:srgbClr val="0070C0"/>
                </a:solidFill>
                <a:latin typeface="Times New Roman" pitchFamily="18" charset="0"/>
                <a:cs typeface="Times New Roman" pitchFamily="18" charset="0"/>
              </a:rPr>
              <a:t>and </a:t>
            </a:r>
            <a:r>
              <a:rPr sz="2100" spc="35" dirty="0">
                <a:solidFill>
                  <a:srgbClr val="0070C0"/>
                </a:solidFill>
                <a:latin typeface="Times New Roman" pitchFamily="18" charset="0"/>
                <a:cs typeface="Times New Roman" pitchFamily="18" charset="0"/>
              </a:rPr>
              <a:t>life  </a:t>
            </a:r>
            <a:r>
              <a:rPr sz="2100" spc="40" dirty="0">
                <a:solidFill>
                  <a:srgbClr val="0070C0"/>
                </a:solidFill>
                <a:latin typeface="Times New Roman" pitchFamily="18" charset="0"/>
                <a:cs typeface="Times New Roman" pitchFamily="18" charset="0"/>
              </a:rPr>
              <a:t>sustaining </a:t>
            </a:r>
            <a:r>
              <a:rPr sz="2100" spc="60" dirty="0">
                <a:solidFill>
                  <a:srgbClr val="0070C0"/>
                </a:solidFill>
                <a:latin typeface="Times New Roman" pitchFamily="18" charset="0"/>
                <a:cs typeface="Times New Roman" pitchFamily="18" charset="0"/>
              </a:rPr>
              <a:t>environmental</a:t>
            </a:r>
            <a:r>
              <a:rPr sz="2100" spc="35" dirty="0">
                <a:solidFill>
                  <a:srgbClr val="0070C0"/>
                </a:solidFill>
                <a:latin typeface="Times New Roman" pitchFamily="18" charset="0"/>
                <a:cs typeface="Times New Roman" pitchFamily="18" charset="0"/>
              </a:rPr>
              <a:t> </a:t>
            </a:r>
            <a:r>
              <a:rPr sz="2100" spc="55" dirty="0">
                <a:solidFill>
                  <a:srgbClr val="0070C0"/>
                </a:solidFill>
                <a:latin typeface="Times New Roman" pitchFamily="18" charset="0"/>
                <a:cs typeface="Times New Roman" pitchFamily="18" charset="0"/>
              </a:rPr>
              <a:t>system</a:t>
            </a:r>
            <a:r>
              <a:rPr sz="2100" spc="55" dirty="0" smtClean="0">
                <a:solidFill>
                  <a:srgbClr val="0070C0"/>
                </a:solidFill>
                <a:latin typeface="Times New Roman" pitchFamily="18" charset="0"/>
                <a:cs typeface="Times New Roman" pitchFamily="18" charset="0"/>
              </a:rPr>
              <a:t>.</a:t>
            </a:r>
            <a:endParaRPr lang="en-US" sz="2100" spc="55" dirty="0">
              <a:solidFill>
                <a:srgbClr val="0070C0"/>
              </a:solidFill>
              <a:latin typeface="Times New Roman" pitchFamily="18" charset="0"/>
              <a:cs typeface="Times New Roman" pitchFamily="18" charset="0"/>
            </a:endParaRPr>
          </a:p>
          <a:p>
            <a:pPr marL="354330" marR="5080" indent="-341630" algn="just">
              <a:lnSpc>
                <a:spcPct val="100000"/>
              </a:lnSpc>
              <a:spcBef>
                <a:spcPts val="2160"/>
              </a:spcBef>
            </a:pPr>
            <a:endParaRPr lang="en-US" sz="300" spc="55" dirty="0">
              <a:solidFill>
                <a:srgbClr val="0070C0"/>
              </a:solidFill>
              <a:latin typeface="Times New Roman" pitchFamily="18" charset="0"/>
              <a:cs typeface="Times New Roman" pitchFamily="18" charset="0"/>
            </a:endParaRPr>
          </a:p>
          <a:p>
            <a:pPr marL="354330" marR="5080" indent="-341630" algn="just">
              <a:lnSpc>
                <a:spcPct val="100000"/>
              </a:lnSpc>
              <a:spcBef>
                <a:spcPts val="100"/>
              </a:spcBef>
            </a:pPr>
            <a:r>
              <a:rPr lang="en-US" sz="2100" spc="65" dirty="0" smtClean="0">
                <a:latin typeface="Times New Roman" pitchFamily="18" charset="0"/>
                <a:cs typeface="Times New Roman" pitchFamily="18" charset="0"/>
              </a:rPr>
              <a:t>	The </a:t>
            </a:r>
            <a:r>
              <a:rPr lang="en-US" sz="2100" spc="60" dirty="0" smtClean="0">
                <a:latin typeface="Times New Roman" pitchFamily="18" charset="0"/>
                <a:cs typeface="Times New Roman" pitchFamily="18" charset="0"/>
              </a:rPr>
              <a:t>environmental </a:t>
            </a:r>
            <a:r>
              <a:rPr lang="en-US" sz="2100" spc="40" dirty="0" smtClean="0">
                <a:latin typeface="Times New Roman" pitchFamily="18" charset="0"/>
                <a:cs typeface="Times New Roman" pitchFamily="18" charset="0"/>
              </a:rPr>
              <a:t>system </a:t>
            </a:r>
            <a:r>
              <a:rPr lang="en-US" sz="2100" spc="30" dirty="0" smtClean="0">
                <a:latin typeface="Times New Roman" pitchFamily="18" charset="0"/>
                <a:cs typeface="Times New Roman" pitchFamily="18" charset="0"/>
              </a:rPr>
              <a:t>consists </a:t>
            </a:r>
            <a:r>
              <a:rPr lang="en-US" sz="2100" spc="-30" dirty="0" smtClean="0">
                <a:latin typeface="Times New Roman" pitchFamily="18" charset="0"/>
                <a:cs typeface="Times New Roman" pitchFamily="18" charset="0"/>
              </a:rPr>
              <a:t>of </a:t>
            </a:r>
            <a:r>
              <a:rPr lang="en-US" sz="2100" spc="20" dirty="0" smtClean="0">
                <a:latin typeface="Times New Roman" pitchFamily="18" charset="0"/>
                <a:cs typeface="Times New Roman" pitchFamily="18" charset="0"/>
              </a:rPr>
              <a:t>biotic </a:t>
            </a:r>
            <a:r>
              <a:rPr lang="en-US" sz="2100" spc="30" dirty="0" smtClean="0">
                <a:latin typeface="Times New Roman" pitchFamily="18" charset="0"/>
                <a:cs typeface="Times New Roman" pitchFamily="18" charset="0"/>
              </a:rPr>
              <a:t>and </a:t>
            </a:r>
            <a:r>
              <a:rPr lang="en-US" sz="2100" spc="40" dirty="0" smtClean="0">
                <a:latin typeface="Times New Roman" pitchFamily="18" charset="0"/>
                <a:cs typeface="Times New Roman" pitchFamily="18" charset="0"/>
              </a:rPr>
              <a:t>abiotic  </a:t>
            </a:r>
            <a:r>
              <a:rPr lang="en-US" sz="2100" spc="45" dirty="0" smtClean="0">
                <a:latin typeface="Times New Roman" pitchFamily="18" charset="0"/>
                <a:cs typeface="Times New Roman" pitchFamily="18" charset="0"/>
              </a:rPr>
              <a:t>components </a:t>
            </a:r>
            <a:r>
              <a:rPr lang="en-US" sz="2100" spc="-25" dirty="0" smtClean="0">
                <a:latin typeface="Times New Roman" pitchFamily="18" charset="0"/>
                <a:cs typeface="Times New Roman" pitchFamily="18" charset="0"/>
              </a:rPr>
              <a:t>in </a:t>
            </a:r>
            <a:r>
              <a:rPr lang="en-US" sz="2100" dirty="0" smtClean="0">
                <a:latin typeface="Times New Roman" pitchFamily="18" charset="0"/>
                <a:cs typeface="Times New Roman" pitchFamily="18" charset="0"/>
              </a:rPr>
              <a:t>a </a:t>
            </a:r>
            <a:r>
              <a:rPr lang="en-US" sz="2100" spc="65" dirty="0" smtClean="0">
                <a:latin typeface="Times New Roman" pitchFamily="18" charset="0"/>
                <a:cs typeface="Times New Roman" pitchFamily="18" charset="0"/>
              </a:rPr>
              <a:t>habitat. </a:t>
            </a:r>
          </a:p>
          <a:p>
            <a:pPr marL="354330" marR="5080" indent="-341630" algn="just">
              <a:lnSpc>
                <a:spcPct val="100000"/>
              </a:lnSpc>
              <a:spcBef>
                <a:spcPts val="100"/>
              </a:spcBef>
            </a:pPr>
            <a:endParaRPr lang="en-US" sz="2000" spc="70" dirty="0" smtClean="0">
              <a:latin typeface="Times New Roman" pitchFamily="18" charset="0"/>
              <a:cs typeface="Times New Roman" pitchFamily="18" charset="0"/>
            </a:endParaRPr>
          </a:p>
          <a:p>
            <a:pPr marL="354330" marR="5080" indent="-341630" algn="just">
              <a:lnSpc>
                <a:spcPct val="100000"/>
              </a:lnSpc>
              <a:spcBef>
                <a:spcPts val="100"/>
              </a:spcBef>
            </a:pPr>
            <a:r>
              <a:rPr lang="en-US" sz="2000" spc="70" dirty="0">
                <a:solidFill>
                  <a:srgbClr val="0070C0"/>
                </a:solidFill>
                <a:latin typeface="Times New Roman" pitchFamily="18" charset="0"/>
                <a:cs typeface="Times New Roman" pitchFamily="18" charset="0"/>
              </a:rPr>
              <a:t>	</a:t>
            </a:r>
            <a:r>
              <a:rPr lang="en-US" sz="2000" spc="70" dirty="0" smtClean="0">
                <a:solidFill>
                  <a:srgbClr val="0070C0"/>
                </a:solidFill>
                <a:latin typeface="Times New Roman" pitchFamily="18" charset="0"/>
                <a:cs typeface="Times New Roman" pitchFamily="18" charset="0"/>
              </a:rPr>
              <a:t>The </a:t>
            </a:r>
            <a:r>
              <a:rPr lang="en-US" sz="2000" spc="55" dirty="0" smtClean="0">
                <a:solidFill>
                  <a:srgbClr val="0070C0"/>
                </a:solidFill>
                <a:latin typeface="Times New Roman" pitchFamily="18" charset="0"/>
                <a:cs typeface="Times New Roman" pitchFamily="18" charset="0"/>
              </a:rPr>
              <a:t>energy </a:t>
            </a:r>
            <a:r>
              <a:rPr lang="en-US" sz="2000" spc="30" dirty="0" smtClean="0">
                <a:solidFill>
                  <a:srgbClr val="0070C0"/>
                </a:solidFill>
                <a:latin typeface="Times New Roman" pitchFamily="18" charset="0"/>
                <a:cs typeface="Times New Roman" pitchFamily="18" charset="0"/>
              </a:rPr>
              <a:t>and </a:t>
            </a:r>
            <a:r>
              <a:rPr lang="en-US" sz="2000" spc="40" dirty="0" smtClean="0">
                <a:solidFill>
                  <a:srgbClr val="0070C0"/>
                </a:solidFill>
                <a:latin typeface="Times New Roman" pitchFamily="18" charset="0"/>
                <a:cs typeface="Times New Roman" pitchFamily="18" charset="0"/>
              </a:rPr>
              <a:t>nutrients </a:t>
            </a:r>
            <a:r>
              <a:rPr lang="en-US" sz="2000" spc="-30" dirty="0" smtClean="0">
                <a:solidFill>
                  <a:srgbClr val="0070C0"/>
                </a:solidFill>
                <a:latin typeface="Times New Roman" pitchFamily="18" charset="0"/>
                <a:cs typeface="Times New Roman" pitchFamily="18" charset="0"/>
              </a:rPr>
              <a:t>of </a:t>
            </a:r>
            <a:r>
              <a:rPr lang="en-US" sz="2000" spc="30" dirty="0" smtClean="0">
                <a:solidFill>
                  <a:srgbClr val="0070C0"/>
                </a:solidFill>
                <a:latin typeface="Times New Roman" pitchFamily="18" charset="0"/>
                <a:cs typeface="Times New Roman" pitchFamily="18" charset="0"/>
              </a:rPr>
              <a:t>one may </a:t>
            </a:r>
            <a:r>
              <a:rPr lang="en-US" sz="2000" spc="10" dirty="0" smtClean="0">
                <a:solidFill>
                  <a:srgbClr val="0070C0"/>
                </a:solidFill>
                <a:latin typeface="Times New Roman" pitchFamily="18" charset="0"/>
                <a:cs typeface="Times New Roman" pitchFamily="18" charset="0"/>
              </a:rPr>
              <a:t>find </a:t>
            </a:r>
            <a:r>
              <a:rPr lang="en-US" sz="2000" spc="35" dirty="0" smtClean="0">
                <a:solidFill>
                  <a:srgbClr val="0070C0"/>
                </a:solidFill>
                <a:latin typeface="Times New Roman" pitchFamily="18" charset="0"/>
                <a:cs typeface="Times New Roman" pitchFamily="18" charset="0"/>
              </a:rPr>
              <a:t>their </a:t>
            </a:r>
            <a:r>
              <a:rPr lang="en-US" sz="2000" spc="25" dirty="0" smtClean="0">
                <a:solidFill>
                  <a:srgbClr val="0070C0"/>
                </a:solidFill>
                <a:latin typeface="Times New Roman" pitchFamily="18" charset="0"/>
                <a:cs typeface="Times New Roman" pitchFamily="18" charset="0"/>
              </a:rPr>
              <a:t>way </a:t>
            </a:r>
            <a:r>
              <a:rPr lang="en-US" sz="2000" spc="10" dirty="0" smtClean="0">
                <a:solidFill>
                  <a:srgbClr val="0070C0"/>
                </a:solidFill>
                <a:latin typeface="Times New Roman" pitchFamily="18" charset="0"/>
                <a:cs typeface="Times New Roman" pitchFamily="18" charset="0"/>
              </a:rPr>
              <a:t>into </a:t>
            </a:r>
            <a:r>
              <a:rPr lang="en-US" sz="2000" spc="55" dirty="0" smtClean="0">
                <a:solidFill>
                  <a:srgbClr val="0070C0"/>
                </a:solidFill>
                <a:latin typeface="Times New Roman" pitchFamily="18" charset="0"/>
                <a:cs typeface="Times New Roman" pitchFamily="18" charset="0"/>
              </a:rPr>
              <a:t>another </a:t>
            </a:r>
            <a:r>
              <a:rPr lang="en-US" sz="2000" spc="-25" dirty="0" smtClean="0">
                <a:solidFill>
                  <a:srgbClr val="0070C0"/>
                </a:solidFill>
                <a:latin typeface="Times New Roman" pitchFamily="18" charset="0"/>
                <a:cs typeface="Times New Roman" pitchFamily="18" charset="0"/>
              </a:rPr>
              <a:t>so  </a:t>
            </a:r>
            <a:r>
              <a:rPr lang="en-US" sz="2000" spc="35" dirty="0" smtClean="0">
                <a:solidFill>
                  <a:srgbClr val="0070C0"/>
                </a:solidFill>
                <a:latin typeface="Times New Roman" pitchFamily="18" charset="0"/>
                <a:cs typeface="Times New Roman" pitchFamily="18" charset="0"/>
              </a:rPr>
              <a:t>that</a:t>
            </a:r>
            <a:r>
              <a:rPr lang="en-US" sz="2000" spc="570" dirty="0" smtClean="0">
                <a:solidFill>
                  <a:srgbClr val="0070C0"/>
                </a:solidFill>
                <a:latin typeface="Times New Roman" pitchFamily="18" charset="0"/>
                <a:cs typeface="Times New Roman" pitchFamily="18" charset="0"/>
              </a:rPr>
              <a:t> </a:t>
            </a:r>
            <a:r>
              <a:rPr lang="en-US" sz="2000" spc="50" dirty="0" smtClean="0">
                <a:solidFill>
                  <a:srgbClr val="0070C0"/>
                </a:solidFill>
                <a:latin typeface="Times New Roman" pitchFamily="18" charset="0"/>
                <a:cs typeface="Times New Roman" pitchFamily="18" charset="0"/>
              </a:rPr>
              <a:t>ultimately </a:t>
            </a:r>
            <a:r>
              <a:rPr lang="en-US" sz="2000" spc="25" dirty="0" smtClean="0">
                <a:solidFill>
                  <a:srgbClr val="0070C0"/>
                </a:solidFill>
                <a:latin typeface="Times New Roman" pitchFamily="18" charset="0"/>
                <a:cs typeface="Times New Roman" pitchFamily="18" charset="0"/>
              </a:rPr>
              <a:t>all </a:t>
            </a:r>
            <a:r>
              <a:rPr lang="en-US" sz="2000" spc="40" dirty="0" smtClean="0">
                <a:solidFill>
                  <a:srgbClr val="0070C0"/>
                </a:solidFill>
                <a:latin typeface="Times New Roman" pitchFamily="18" charset="0"/>
                <a:cs typeface="Times New Roman" pitchFamily="18" charset="0"/>
              </a:rPr>
              <a:t>parts </a:t>
            </a:r>
            <a:r>
              <a:rPr lang="en-US" sz="2000" spc="-30" dirty="0" smtClean="0">
                <a:solidFill>
                  <a:srgbClr val="0070C0"/>
                </a:solidFill>
                <a:latin typeface="Times New Roman" pitchFamily="18" charset="0"/>
                <a:cs typeface="Times New Roman" pitchFamily="18" charset="0"/>
              </a:rPr>
              <a:t>of </a:t>
            </a:r>
            <a:r>
              <a:rPr lang="en-US" sz="2000" spc="30" dirty="0" smtClean="0">
                <a:solidFill>
                  <a:srgbClr val="0070C0"/>
                </a:solidFill>
                <a:latin typeface="Times New Roman" pitchFamily="18" charset="0"/>
                <a:cs typeface="Times New Roman" pitchFamily="18" charset="0"/>
              </a:rPr>
              <a:t>the </a:t>
            </a:r>
            <a:r>
              <a:rPr lang="en-US" sz="2000" spc="60" dirty="0" smtClean="0">
                <a:solidFill>
                  <a:srgbClr val="0070C0"/>
                </a:solidFill>
                <a:latin typeface="Times New Roman" pitchFamily="18" charset="0"/>
                <a:cs typeface="Times New Roman" pitchFamily="18" charset="0"/>
              </a:rPr>
              <a:t>earth  </a:t>
            </a:r>
            <a:r>
              <a:rPr lang="en-US" sz="2000" spc="65" dirty="0" smtClean="0">
                <a:solidFill>
                  <a:srgbClr val="0070C0"/>
                </a:solidFill>
                <a:latin typeface="Times New Roman" pitchFamily="18" charset="0"/>
                <a:cs typeface="Times New Roman" pitchFamily="18" charset="0"/>
              </a:rPr>
              <a:t>are </a:t>
            </a:r>
            <a:r>
              <a:rPr lang="en-US" sz="2000" spc="70" dirty="0" smtClean="0">
                <a:solidFill>
                  <a:srgbClr val="0070C0"/>
                </a:solidFill>
                <a:latin typeface="Times New Roman" pitchFamily="18" charset="0"/>
                <a:cs typeface="Times New Roman" pitchFamily="18" charset="0"/>
              </a:rPr>
              <a:t>interrelated </a:t>
            </a:r>
            <a:r>
              <a:rPr lang="en-US" sz="2000" dirty="0" smtClean="0">
                <a:solidFill>
                  <a:srgbClr val="0070C0"/>
                </a:solidFill>
                <a:latin typeface="Times New Roman" pitchFamily="18" charset="0"/>
                <a:cs typeface="Times New Roman" pitchFamily="18" charset="0"/>
              </a:rPr>
              <a:t>, </a:t>
            </a:r>
            <a:r>
              <a:rPr lang="en-US" sz="2000" spc="60" dirty="0" smtClean="0">
                <a:solidFill>
                  <a:srgbClr val="0070C0"/>
                </a:solidFill>
                <a:latin typeface="Times New Roman" pitchFamily="18" charset="0"/>
                <a:cs typeface="Times New Roman" pitchFamily="18" charset="0"/>
              </a:rPr>
              <a:t>each  </a:t>
            </a:r>
            <a:r>
              <a:rPr lang="en-US" sz="2000" spc="30" dirty="0" smtClean="0">
                <a:solidFill>
                  <a:srgbClr val="0070C0"/>
                </a:solidFill>
                <a:latin typeface="Times New Roman" pitchFamily="18" charset="0"/>
                <a:cs typeface="Times New Roman" pitchFamily="18" charset="0"/>
              </a:rPr>
              <a:t>comprising </a:t>
            </a:r>
            <a:r>
              <a:rPr lang="en-US" sz="2000" dirty="0" smtClean="0">
                <a:solidFill>
                  <a:srgbClr val="0070C0"/>
                </a:solidFill>
                <a:latin typeface="Times New Roman" pitchFamily="18" charset="0"/>
                <a:cs typeface="Times New Roman" pitchFamily="18" charset="0"/>
              </a:rPr>
              <a:t>a </a:t>
            </a:r>
            <a:r>
              <a:rPr lang="en-US" sz="2000" spc="35" dirty="0" smtClean="0">
                <a:solidFill>
                  <a:srgbClr val="0070C0"/>
                </a:solidFill>
                <a:latin typeface="Times New Roman" pitchFamily="18" charset="0"/>
                <a:cs typeface="Times New Roman" pitchFamily="18" charset="0"/>
              </a:rPr>
              <a:t>part </a:t>
            </a:r>
            <a:r>
              <a:rPr lang="en-US" sz="2000" spc="-25" dirty="0" smtClean="0">
                <a:solidFill>
                  <a:srgbClr val="0070C0"/>
                </a:solidFill>
                <a:latin typeface="Times New Roman" pitchFamily="18" charset="0"/>
                <a:cs typeface="Times New Roman" pitchFamily="18" charset="0"/>
              </a:rPr>
              <a:t>of </a:t>
            </a:r>
            <a:r>
              <a:rPr lang="en-US" sz="2000" spc="30" dirty="0" smtClean="0">
                <a:solidFill>
                  <a:srgbClr val="0070C0"/>
                </a:solidFill>
                <a:latin typeface="Times New Roman" pitchFamily="18" charset="0"/>
                <a:cs typeface="Times New Roman" pitchFamily="18" charset="0"/>
              </a:rPr>
              <a:t>the </a:t>
            </a:r>
            <a:r>
              <a:rPr lang="en-US" sz="2000" spc="40" dirty="0" smtClean="0">
                <a:solidFill>
                  <a:srgbClr val="0070C0"/>
                </a:solidFill>
                <a:latin typeface="Times New Roman" pitchFamily="18" charset="0"/>
                <a:cs typeface="Times New Roman" pitchFamily="18" charset="0"/>
              </a:rPr>
              <a:t>total system </a:t>
            </a:r>
            <a:r>
              <a:rPr lang="en-US" sz="2000" spc="35" dirty="0" smtClean="0">
                <a:solidFill>
                  <a:srgbClr val="0070C0"/>
                </a:solidFill>
                <a:latin typeface="Times New Roman" pitchFamily="18" charset="0"/>
                <a:cs typeface="Times New Roman" pitchFamily="18" charset="0"/>
              </a:rPr>
              <a:t>that </a:t>
            </a:r>
            <a:r>
              <a:rPr lang="en-US" sz="2000" spc="55" dirty="0" smtClean="0">
                <a:solidFill>
                  <a:srgbClr val="0070C0"/>
                </a:solidFill>
                <a:latin typeface="Times New Roman" pitchFamily="18" charset="0"/>
                <a:cs typeface="Times New Roman" pitchFamily="18" charset="0"/>
              </a:rPr>
              <a:t>keeps </a:t>
            </a:r>
            <a:r>
              <a:rPr lang="en-US" sz="2000" spc="30" dirty="0" smtClean="0">
                <a:solidFill>
                  <a:srgbClr val="0070C0"/>
                </a:solidFill>
                <a:latin typeface="Times New Roman" pitchFamily="18" charset="0"/>
                <a:cs typeface="Times New Roman" pitchFamily="18" charset="0"/>
              </a:rPr>
              <a:t>the </a:t>
            </a:r>
            <a:r>
              <a:rPr lang="en-US" sz="2000" spc="50" dirty="0" smtClean="0">
                <a:solidFill>
                  <a:srgbClr val="0070C0"/>
                </a:solidFill>
                <a:latin typeface="Times New Roman" pitchFamily="18" charset="0"/>
                <a:cs typeface="Times New Roman" pitchFamily="18" charset="0"/>
              </a:rPr>
              <a:t>biosphere  </a:t>
            </a:r>
            <a:r>
              <a:rPr lang="en-US" sz="2000" spc="45" dirty="0" smtClean="0">
                <a:solidFill>
                  <a:srgbClr val="0070C0"/>
                </a:solidFill>
                <a:latin typeface="Times New Roman" pitchFamily="18" charset="0"/>
                <a:cs typeface="Times New Roman" pitchFamily="18" charset="0"/>
              </a:rPr>
              <a:t>functioning.</a:t>
            </a:r>
            <a:br>
              <a:rPr lang="en-US" sz="2000" spc="45" dirty="0" smtClean="0">
                <a:solidFill>
                  <a:srgbClr val="0070C0"/>
                </a:solidFill>
                <a:latin typeface="Times New Roman" pitchFamily="18" charset="0"/>
                <a:cs typeface="Times New Roman" pitchFamily="18" charset="0"/>
              </a:rPr>
            </a:br>
            <a:endParaRPr sz="2100" dirty="0">
              <a:solidFill>
                <a:srgbClr val="0070C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95400" y="1295400"/>
            <a:ext cx="6324600" cy="4213974"/>
          </a:xfrm>
          <a:prstGeom prst="rect">
            <a:avLst/>
          </a:prstGeom>
        </p:spPr>
        <p:txBody>
          <a:bodyPr vert="horz" wrap="square" lIns="0" tIns="12700" rIns="0" bIns="0" rtlCol="0">
            <a:spAutoFit/>
          </a:bodyPr>
          <a:lstStyle/>
          <a:p>
            <a:pPr marL="354965" marR="5080" indent="-342900" algn="just">
              <a:lnSpc>
                <a:spcPct val="100000"/>
              </a:lnSpc>
              <a:spcBef>
                <a:spcPts val="100"/>
              </a:spcBef>
            </a:pPr>
            <a:r>
              <a:rPr lang="en-US" sz="2100" spc="25" dirty="0" smtClean="0">
                <a:latin typeface="Times New Roman" pitchFamily="18" charset="0"/>
                <a:cs typeface="Times New Roman" pitchFamily="18" charset="0"/>
              </a:rPr>
              <a:t>	</a:t>
            </a:r>
            <a:r>
              <a:rPr sz="2100" spc="25" dirty="0" smtClean="0">
                <a:latin typeface="Times New Roman" pitchFamily="18" charset="0"/>
                <a:cs typeface="Times New Roman" pitchFamily="18" charset="0"/>
              </a:rPr>
              <a:t>Abiotic </a:t>
            </a:r>
            <a:r>
              <a:rPr sz="2100" spc="40" dirty="0">
                <a:latin typeface="Times New Roman" pitchFamily="18" charset="0"/>
                <a:cs typeface="Times New Roman" pitchFamily="18" charset="0"/>
              </a:rPr>
              <a:t>components provide </a:t>
            </a:r>
            <a:r>
              <a:rPr sz="2100" spc="30" dirty="0">
                <a:latin typeface="Times New Roman" pitchFamily="18" charset="0"/>
                <a:cs typeface="Times New Roman" pitchFamily="18" charset="0"/>
              </a:rPr>
              <a:t>the </a:t>
            </a:r>
            <a:r>
              <a:rPr sz="2100" spc="40" dirty="0">
                <a:latin typeface="Times New Roman" pitchFamily="18" charset="0"/>
                <a:cs typeface="Times New Roman" pitchFamily="18" charset="0"/>
              </a:rPr>
              <a:t>matrix </a:t>
            </a:r>
            <a:r>
              <a:rPr sz="2100" dirty="0">
                <a:latin typeface="Times New Roman" pitchFamily="18" charset="0"/>
                <a:cs typeface="Times New Roman" pitchFamily="18" charset="0"/>
              </a:rPr>
              <a:t>for </a:t>
            </a:r>
            <a:r>
              <a:rPr sz="2100" spc="30" dirty="0">
                <a:latin typeface="Times New Roman" pitchFamily="18" charset="0"/>
                <a:cs typeface="Times New Roman" pitchFamily="18" charset="0"/>
              </a:rPr>
              <a:t>the </a:t>
            </a:r>
            <a:r>
              <a:rPr sz="2100" spc="40" dirty="0">
                <a:latin typeface="Times New Roman" pitchFamily="18" charset="0"/>
                <a:cs typeface="Times New Roman" pitchFamily="18" charset="0"/>
              </a:rPr>
              <a:t>synthesis </a:t>
            </a:r>
            <a:r>
              <a:rPr sz="2100" spc="30" dirty="0">
                <a:latin typeface="Times New Roman" pitchFamily="18" charset="0"/>
                <a:cs typeface="Times New Roman" pitchFamily="18" charset="0"/>
              </a:rPr>
              <a:t>and  </a:t>
            </a:r>
            <a:r>
              <a:rPr sz="2100" spc="60" dirty="0">
                <a:latin typeface="Times New Roman" pitchFamily="18" charset="0"/>
                <a:cs typeface="Times New Roman" pitchFamily="18" charset="0"/>
              </a:rPr>
              <a:t>perpetuation </a:t>
            </a:r>
            <a:r>
              <a:rPr sz="2100" spc="-25" dirty="0">
                <a:latin typeface="Times New Roman" pitchFamily="18" charset="0"/>
                <a:cs typeface="Times New Roman" pitchFamily="18" charset="0"/>
              </a:rPr>
              <a:t>of </a:t>
            </a:r>
            <a:r>
              <a:rPr sz="2100" spc="40" dirty="0">
                <a:latin typeface="Times New Roman" pitchFamily="18" charset="0"/>
                <a:cs typeface="Times New Roman" pitchFamily="18" charset="0"/>
              </a:rPr>
              <a:t>organic</a:t>
            </a:r>
            <a:r>
              <a:rPr sz="2100" spc="-150" dirty="0">
                <a:latin typeface="Times New Roman" pitchFamily="18" charset="0"/>
                <a:cs typeface="Times New Roman" pitchFamily="18" charset="0"/>
              </a:rPr>
              <a:t> </a:t>
            </a:r>
            <a:r>
              <a:rPr sz="2100" spc="50" dirty="0">
                <a:latin typeface="Times New Roman" pitchFamily="18" charset="0"/>
                <a:cs typeface="Times New Roman" pitchFamily="18" charset="0"/>
              </a:rPr>
              <a:t>components</a:t>
            </a:r>
            <a:r>
              <a:rPr sz="2100" spc="50" dirty="0" smtClean="0">
                <a:latin typeface="Times New Roman" pitchFamily="18" charset="0"/>
                <a:cs typeface="Times New Roman" pitchFamily="18" charset="0"/>
              </a:rPr>
              <a:t>.</a:t>
            </a:r>
            <a:r>
              <a:rPr lang="en-US" sz="2100" spc="50" dirty="0" smtClean="0">
                <a:latin typeface="Times New Roman" pitchFamily="18" charset="0"/>
                <a:cs typeface="Times New Roman" pitchFamily="18" charset="0"/>
              </a:rPr>
              <a:t/>
            </a:r>
            <a:br>
              <a:rPr lang="en-US" sz="2100" spc="50" dirty="0" smtClean="0">
                <a:latin typeface="Times New Roman" pitchFamily="18" charset="0"/>
                <a:cs typeface="Times New Roman" pitchFamily="18" charset="0"/>
              </a:rPr>
            </a:br>
            <a:r>
              <a:rPr lang="en-US" sz="2100" spc="50" dirty="0">
                <a:latin typeface="Times New Roman" pitchFamily="18" charset="0"/>
                <a:cs typeface="Times New Roman" pitchFamily="18" charset="0"/>
              </a:rPr>
              <a:t/>
            </a:r>
            <a:br>
              <a:rPr lang="en-US" sz="2100" spc="50" dirty="0">
                <a:latin typeface="Times New Roman" pitchFamily="18" charset="0"/>
                <a:cs typeface="Times New Roman" pitchFamily="18" charset="0"/>
              </a:rPr>
            </a:br>
            <a:r>
              <a:rPr lang="en-US" sz="2100" spc="65" dirty="0">
                <a:solidFill>
                  <a:srgbClr val="FF3300"/>
                </a:solidFill>
                <a:latin typeface="Times New Roman" pitchFamily="18" charset="0"/>
                <a:cs typeface="Times New Roman" pitchFamily="18" charset="0"/>
              </a:rPr>
              <a:t>The </a:t>
            </a:r>
            <a:r>
              <a:rPr lang="en-US" sz="2100" spc="40" dirty="0">
                <a:solidFill>
                  <a:srgbClr val="FF3300"/>
                </a:solidFill>
                <a:latin typeface="Times New Roman" pitchFamily="18" charset="0"/>
                <a:cs typeface="Times New Roman" pitchFamily="18" charset="0"/>
              </a:rPr>
              <a:t>synthesis </a:t>
            </a:r>
            <a:r>
              <a:rPr lang="en-US" sz="2100" spc="30" dirty="0">
                <a:solidFill>
                  <a:srgbClr val="FF3300"/>
                </a:solidFill>
                <a:latin typeface="Times New Roman" pitchFamily="18" charset="0"/>
                <a:cs typeface="Times New Roman" pitchFamily="18" charset="0"/>
              </a:rPr>
              <a:t>and </a:t>
            </a:r>
            <a:r>
              <a:rPr lang="en-US" sz="2100" spc="60" dirty="0">
                <a:solidFill>
                  <a:srgbClr val="FF3300"/>
                </a:solidFill>
                <a:latin typeface="Times New Roman" pitchFamily="18" charset="0"/>
                <a:cs typeface="Times New Roman" pitchFamily="18" charset="0"/>
              </a:rPr>
              <a:t>perpetuation </a:t>
            </a:r>
            <a:r>
              <a:rPr lang="en-US" sz="2100" spc="50" dirty="0">
                <a:solidFill>
                  <a:srgbClr val="FF3300"/>
                </a:solidFill>
                <a:latin typeface="Times New Roman" pitchFamily="18" charset="0"/>
                <a:cs typeface="Times New Roman" pitchFamily="18" charset="0"/>
              </a:rPr>
              <a:t>processes </a:t>
            </a:r>
            <a:r>
              <a:rPr lang="en-US" sz="2100" spc="40" dirty="0">
                <a:solidFill>
                  <a:srgbClr val="FF3300"/>
                </a:solidFill>
                <a:latin typeface="Times New Roman" pitchFamily="18" charset="0"/>
                <a:cs typeface="Times New Roman" pitchFamily="18" charset="0"/>
              </a:rPr>
              <a:t>involve </a:t>
            </a:r>
            <a:r>
              <a:rPr lang="en-US" sz="2100" spc="55" dirty="0">
                <a:solidFill>
                  <a:srgbClr val="FF3300"/>
                </a:solidFill>
                <a:latin typeface="Times New Roman" pitchFamily="18" charset="0"/>
                <a:cs typeface="Times New Roman" pitchFamily="18" charset="0"/>
              </a:rPr>
              <a:t>energy  </a:t>
            </a:r>
            <a:r>
              <a:rPr lang="en-US" sz="2100" spc="65" dirty="0">
                <a:solidFill>
                  <a:srgbClr val="FF3300"/>
                </a:solidFill>
                <a:latin typeface="Times New Roman" pitchFamily="18" charset="0"/>
                <a:cs typeface="Times New Roman" pitchFamily="18" charset="0"/>
              </a:rPr>
              <a:t>exchange </a:t>
            </a:r>
            <a:r>
              <a:rPr lang="en-US" sz="2100" spc="30" dirty="0">
                <a:solidFill>
                  <a:srgbClr val="FF3300"/>
                </a:solidFill>
                <a:latin typeface="Times New Roman" pitchFamily="18" charset="0"/>
                <a:cs typeface="Times New Roman" pitchFamily="18" charset="0"/>
              </a:rPr>
              <a:t>and </a:t>
            </a:r>
            <a:r>
              <a:rPr lang="en-US" sz="2100" spc="10" dirty="0">
                <a:solidFill>
                  <a:srgbClr val="FF3300"/>
                </a:solidFill>
                <a:latin typeface="Times New Roman" pitchFamily="18" charset="0"/>
                <a:cs typeface="Times New Roman" pitchFamily="18" charset="0"/>
              </a:rPr>
              <a:t>this </a:t>
            </a:r>
            <a:r>
              <a:rPr lang="en-US" sz="2100" spc="55" dirty="0">
                <a:solidFill>
                  <a:srgbClr val="FF3300"/>
                </a:solidFill>
                <a:latin typeface="Times New Roman" pitchFamily="18" charset="0"/>
                <a:cs typeface="Times New Roman" pitchFamily="18" charset="0"/>
              </a:rPr>
              <a:t>energy </a:t>
            </a:r>
            <a:r>
              <a:rPr lang="en-US" sz="2100" spc="35" dirty="0">
                <a:solidFill>
                  <a:srgbClr val="FF3300"/>
                </a:solidFill>
                <a:latin typeface="Times New Roman" pitchFamily="18" charset="0"/>
                <a:cs typeface="Times New Roman" pitchFamily="18" charset="0"/>
              </a:rPr>
              <a:t>comes </a:t>
            </a:r>
            <a:r>
              <a:rPr lang="en-US" sz="2100" spc="10" dirty="0">
                <a:solidFill>
                  <a:srgbClr val="FF3300"/>
                </a:solidFill>
                <a:latin typeface="Times New Roman" pitchFamily="18" charset="0"/>
                <a:cs typeface="Times New Roman" pitchFamily="18" charset="0"/>
              </a:rPr>
              <a:t>from </a:t>
            </a:r>
            <a:r>
              <a:rPr lang="en-US" sz="2100" spc="30" dirty="0">
                <a:solidFill>
                  <a:srgbClr val="FF3300"/>
                </a:solidFill>
                <a:latin typeface="Times New Roman" pitchFamily="18" charset="0"/>
                <a:cs typeface="Times New Roman" pitchFamily="18" charset="0"/>
              </a:rPr>
              <a:t>the </a:t>
            </a:r>
            <a:r>
              <a:rPr lang="en-US" sz="2100" dirty="0">
                <a:solidFill>
                  <a:srgbClr val="FF3300"/>
                </a:solidFill>
                <a:latin typeface="Times New Roman" pitchFamily="18" charset="0"/>
                <a:cs typeface="Times New Roman" pitchFamily="18" charset="0"/>
              </a:rPr>
              <a:t>sun </a:t>
            </a:r>
            <a:r>
              <a:rPr lang="en-US" sz="2100" spc="-30" dirty="0">
                <a:solidFill>
                  <a:srgbClr val="FF3300"/>
                </a:solidFill>
                <a:latin typeface="Times New Roman" pitchFamily="18" charset="0"/>
                <a:cs typeface="Times New Roman" pitchFamily="18" charset="0"/>
              </a:rPr>
              <a:t>in </a:t>
            </a:r>
            <a:r>
              <a:rPr lang="en-US" sz="2100" spc="30" dirty="0">
                <a:solidFill>
                  <a:srgbClr val="FF3300"/>
                </a:solidFill>
                <a:latin typeface="Times New Roman" pitchFamily="18" charset="0"/>
                <a:cs typeface="Times New Roman" pitchFamily="18" charset="0"/>
              </a:rPr>
              <a:t>the </a:t>
            </a:r>
            <a:r>
              <a:rPr lang="en-US" sz="2100" spc="10" dirty="0">
                <a:solidFill>
                  <a:srgbClr val="FF3300"/>
                </a:solidFill>
                <a:latin typeface="Times New Roman" pitchFamily="18" charset="0"/>
                <a:cs typeface="Times New Roman" pitchFamily="18" charset="0"/>
              </a:rPr>
              <a:t>form </a:t>
            </a:r>
            <a:r>
              <a:rPr lang="en-US" sz="2100" spc="-30" dirty="0">
                <a:solidFill>
                  <a:srgbClr val="FF3300"/>
                </a:solidFill>
                <a:latin typeface="Times New Roman" pitchFamily="18" charset="0"/>
                <a:cs typeface="Times New Roman" pitchFamily="18" charset="0"/>
              </a:rPr>
              <a:t>of  </a:t>
            </a:r>
            <a:r>
              <a:rPr lang="en-US" sz="2100" spc="15" dirty="0">
                <a:solidFill>
                  <a:srgbClr val="FF3300"/>
                </a:solidFill>
                <a:latin typeface="Times New Roman" pitchFamily="18" charset="0"/>
                <a:cs typeface="Times New Roman" pitchFamily="18" charset="0"/>
              </a:rPr>
              <a:t>light </a:t>
            </a:r>
            <a:r>
              <a:rPr lang="en-US" sz="2100" spc="-30" dirty="0">
                <a:solidFill>
                  <a:srgbClr val="FF3300"/>
                </a:solidFill>
                <a:latin typeface="Times New Roman" pitchFamily="18" charset="0"/>
                <a:cs typeface="Times New Roman" pitchFamily="18" charset="0"/>
              </a:rPr>
              <a:t>or </a:t>
            </a:r>
            <a:r>
              <a:rPr lang="en-US" sz="2100" spc="35" dirty="0">
                <a:solidFill>
                  <a:srgbClr val="FF3300"/>
                </a:solidFill>
                <a:latin typeface="Times New Roman" pitchFamily="18" charset="0"/>
                <a:cs typeface="Times New Roman" pitchFamily="18" charset="0"/>
              </a:rPr>
              <a:t>solar</a:t>
            </a:r>
            <a:r>
              <a:rPr lang="en-US" sz="2100" spc="-50" dirty="0">
                <a:solidFill>
                  <a:srgbClr val="FF3300"/>
                </a:solidFill>
                <a:latin typeface="Times New Roman" pitchFamily="18" charset="0"/>
                <a:cs typeface="Times New Roman" pitchFamily="18" charset="0"/>
              </a:rPr>
              <a:t> </a:t>
            </a:r>
            <a:r>
              <a:rPr lang="en-US" sz="2100" spc="70" dirty="0">
                <a:solidFill>
                  <a:srgbClr val="FF3300"/>
                </a:solidFill>
                <a:latin typeface="Times New Roman" pitchFamily="18" charset="0"/>
                <a:cs typeface="Times New Roman" pitchFamily="18" charset="0"/>
              </a:rPr>
              <a:t>energy.</a:t>
            </a:r>
            <a:r>
              <a:rPr lang="en-US" sz="2100" dirty="0">
                <a:latin typeface="Times New Roman" pitchFamily="18" charset="0"/>
                <a:cs typeface="Times New Roman" pitchFamily="18" charset="0"/>
              </a:rPr>
              <a:t/>
            </a:r>
            <a:br>
              <a:rPr lang="en-US" sz="2100" dirty="0">
                <a:latin typeface="Times New Roman" pitchFamily="18" charset="0"/>
                <a:cs typeface="Times New Roman" pitchFamily="18" charset="0"/>
              </a:rPr>
            </a:br>
            <a:r>
              <a:rPr lang="en-US" sz="2100" dirty="0">
                <a:latin typeface="Times New Roman" pitchFamily="18" charset="0"/>
                <a:cs typeface="Times New Roman" pitchFamily="18" charset="0"/>
              </a:rPr>
              <a:t/>
            </a:r>
            <a:br>
              <a:rPr lang="en-US" sz="2100" dirty="0">
                <a:latin typeface="Times New Roman" pitchFamily="18" charset="0"/>
                <a:cs typeface="Times New Roman" pitchFamily="18" charset="0"/>
              </a:rPr>
            </a:br>
            <a:r>
              <a:rPr lang="en-US" sz="2100" spc="60" dirty="0">
                <a:latin typeface="Times New Roman" pitchFamily="18" charset="0"/>
                <a:cs typeface="Times New Roman" pitchFamily="18" charset="0"/>
              </a:rPr>
              <a:t>Thus, </a:t>
            </a:r>
            <a:r>
              <a:rPr lang="en-US" sz="2100" spc="-30" dirty="0">
                <a:latin typeface="Times New Roman" pitchFamily="18" charset="0"/>
                <a:cs typeface="Times New Roman" pitchFamily="18" charset="0"/>
              </a:rPr>
              <a:t>in </a:t>
            </a:r>
            <a:r>
              <a:rPr lang="en-US" sz="2100" spc="30" dirty="0">
                <a:latin typeface="Times New Roman" pitchFamily="18" charset="0"/>
                <a:cs typeface="Times New Roman" pitchFamily="18" charset="0"/>
              </a:rPr>
              <a:t>any </a:t>
            </a:r>
            <a:r>
              <a:rPr lang="en-US" sz="2100" spc="55" dirty="0">
                <a:latin typeface="Times New Roman" pitchFamily="18" charset="0"/>
                <a:cs typeface="Times New Roman" pitchFamily="18" charset="0"/>
              </a:rPr>
              <a:t>ecosystem </a:t>
            </a:r>
            <a:r>
              <a:rPr lang="en-US" sz="2100" spc="20" dirty="0">
                <a:latin typeface="Times New Roman" pitchFamily="18" charset="0"/>
                <a:cs typeface="Times New Roman" pitchFamily="18" charset="0"/>
              </a:rPr>
              <a:t>we </a:t>
            </a:r>
            <a:r>
              <a:rPr lang="en-US" sz="2100" spc="60" dirty="0">
                <a:latin typeface="Times New Roman" pitchFamily="18" charset="0"/>
                <a:cs typeface="Times New Roman" pitchFamily="18" charset="0"/>
              </a:rPr>
              <a:t>have </a:t>
            </a:r>
            <a:r>
              <a:rPr lang="en-US" sz="2100" spc="30" dirty="0">
                <a:latin typeface="Times New Roman" pitchFamily="18" charset="0"/>
                <a:cs typeface="Times New Roman" pitchFamily="18" charset="0"/>
              </a:rPr>
              <a:t>the following </a:t>
            </a:r>
            <a:r>
              <a:rPr lang="en-US" sz="2100" spc="40" dirty="0">
                <a:latin typeface="Times New Roman" pitchFamily="18" charset="0"/>
                <a:cs typeface="Times New Roman" pitchFamily="18" charset="0"/>
              </a:rPr>
              <a:t>functional  </a:t>
            </a:r>
            <a:r>
              <a:rPr lang="en-US" sz="2100" spc="50" dirty="0">
                <a:latin typeface="Times New Roman" pitchFamily="18" charset="0"/>
                <a:cs typeface="Times New Roman" pitchFamily="18" charset="0"/>
              </a:rPr>
              <a:t>components.</a:t>
            </a:r>
            <a:r>
              <a:rPr lang="en-US" sz="2100" dirty="0">
                <a:latin typeface="Times New Roman" pitchFamily="18" charset="0"/>
                <a:cs typeface="Times New Roman" pitchFamily="18" charset="0"/>
              </a:rPr>
              <a:t/>
            </a:r>
            <a:br>
              <a:rPr lang="en-US" sz="2100" dirty="0">
                <a:latin typeface="Times New Roman" pitchFamily="18" charset="0"/>
                <a:cs typeface="Times New Roman" pitchFamily="18" charset="0"/>
              </a:rPr>
            </a:br>
            <a:r>
              <a:rPr lang="en-US" sz="2100" spc="50" dirty="0">
                <a:solidFill>
                  <a:srgbClr val="0070C0"/>
                </a:solidFill>
                <a:latin typeface="Times New Roman" pitchFamily="18" charset="0"/>
                <a:cs typeface="Times New Roman" pitchFamily="18" charset="0"/>
              </a:rPr>
              <a:t>Inorganic </a:t>
            </a:r>
            <a:r>
              <a:rPr lang="en-US" sz="2100" spc="45" dirty="0">
                <a:solidFill>
                  <a:srgbClr val="0070C0"/>
                </a:solidFill>
                <a:latin typeface="Times New Roman" pitchFamily="18" charset="0"/>
                <a:cs typeface="Times New Roman" pitchFamily="18" charset="0"/>
              </a:rPr>
              <a:t>constituents </a:t>
            </a:r>
            <a:r>
              <a:rPr lang="en-US" sz="2100" dirty="0">
                <a:solidFill>
                  <a:srgbClr val="0070C0"/>
                </a:solidFill>
                <a:latin typeface="Times New Roman" pitchFamily="18" charset="0"/>
                <a:cs typeface="Times New Roman" pitchFamily="18" charset="0"/>
              </a:rPr>
              <a:t>( </a:t>
            </a:r>
            <a:r>
              <a:rPr lang="en-US" sz="2100" spc="60" dirty="0">
                <a:solidFill>
                  <a:srgbClr val="0070C0"/>
                </a:solidFill>
                <a:latin typeface="Times New Roman" pitchFamily="18" charset="0"/>
                <a:cs typeface="Times New Roman" pitchFamily="18" charset="0"/>
              </a:rPr>
              <a:t>air, </a:t>
            </a:r>
            <a:r>
              <a:rPr lang="en-US" sz="2100" spc="55" dirty="0">
                <a:solidFill>
                  <a:srgbClr val="0070C0"/>
                </a:solidFill>
                <a:latin typeface="Times New Roman" pitchFamily="18" charset="0"/>
                <a:cs typeface="Times New Roman" pitchFamily="18" charset="0"/>
              </a:rPr>
              <a:t>water </a:t>
            </a:r>
            <a:r>
              <a:rPr lang="en-US" sz="2100" spc="30" dirty="0">
                <a:solidFill>
                  <a:srgbClr val="0070C0"/>
                </a:solidFill>
                <a:latin typeface="Times New Roman" pitchFamily="18" charset="0"/>
                <a:cs typeface="Times New Roman" pitchFamily="18" charset="0"/>
              </a:rPr>
              <a:t>and </a:t>
            </a:r>
            <a:r>
              <a:rPr lang="en-US" sz="2100" spc="55" dirty="0">
                <a:solidFill>
                  <a:srgbClr val="0070C0"/>
                </a:solidFill>
                <a:latin typeface="Times New Roman" pitchFamily="18" charset="0"/>
                <a:cs typeface="Times New Roman" pitchFamily="18" charset="0"/>
              </a:rPr>
              <a:t>mineral salts)  Organisms </a:t>
            </a:r>
            <a:r>
              <a:rPr lang="en-US" sz="2100" dirty="0">
                <a:solidFill>
                  <a:srgbClr val="0070C0"/>
                </a:solidFill>
                <a:latin typeface="Times New Roman" pitchFamily="18" charset="0"/>
                <a:cs typeface="Times New Roman" pitchFamily="18" charset="0"/>
              </a:rPr>
              <a:t>( </a:t>
            </a:r>
            <a:r>
              <a:rPr lang="en-US" sz="2100" spc="55" dirty="0">
                <a:solidFill>
                  <a:srgbClr val="0070C0"/>
                </a:solidFill>
                <a:latin typeface="Times New Roman" pitchFamily="18" charset="0"/>
                <a:cs typeface="Times New Roman" pitchFamily="18" charset="0"/>
              </a:rPr>
              <a:t>plants, animals </a:t>
            </a:r>
            <a:r>
              <a:rPr lang="en-US" sz="2100" spc="30" dirty="0">
                <a:solidFill>
                  <a:srgbClr val="0070C0"/>
                </a:solidFill>
                <a:latin typeface="Times New Roman" pitchFamily="18" charset="0"/>
                <a:cs typeface="Times New Roman" pitchFamily="18" charset="0"/>
              </a:rPr>
              <a:t>and</a:t>
            </a:r>
            <a:r>
              <a:rPr lang="en-US" sz="2100" spc="340" dirty="0">
                <a:solidFill>
                  <a:srgbClr val="0070C0"/>
                </a:solidFill>
                <a:latin typeface="Times New Roman" pitchFamily="18" charset="0"/>
                <a:cs typeface="Times New Roman" pitchFamily="18" charset="0"/>
              </a:rPr>
              <a:t> </a:t>
            </a:r>
            <a:r>
              <a:rPr lang="en-US" sz="2100" spc="50" dirty="0">
                <a:solidFill>
                  <a:srgbClr val="0070C0"/>
                </a:solidFill>
                <a:latin typeface="Times New Roman" pitchFamily="18" charset="0"/>
                <a:cs typeface="Times New Roman" pitchFamily="18" charset="0"/>
              </a:rPr>
              <a:t>microbes)</a:t>
            </a:r>
            <a:r>
              <a:rPr lang="en-US" sz="2100" dirty="0">
                <a:solidFill>
                  <a:srgbClr val="0070C0"/>
                </a:solidFill>
                <a:latin typeface="Times New Roman" pitchFamily="18" charset="0"/>
                <a:cs typeface="Times New Roman" pitchFamily="18" charset="0"/>
              </a:rPr>
              <a:t/>
            </a:r>
            <a:br>
              <a:rPr lang="en-US" sz="2100" dirty="0">
                <a:solidFill>
                  <a:srgbClr val="0070C0"/>
                </a:solidFill>
                <a:latin typeface="Times New Roman" pitchFamily="18" charset="0"/>
                <a:cs typeface="Times New Roman" pitchFamily="18" charset="0"/>
              </a:rPr>
            </a:br>
            <a:r>
              <a:rPr lang="en-US" sz="2100" spc="55" dirty="0">
                <a:solidFill>
                  <a:srgbClr val="0070C0"/>
                </a:solidFill>
                <a:latin typeface="Times New Roman" pitchFamily="18" charset="0"/>
                <a:cs typeface="Times New Roman" pitchFamily="18" charset="0"/>
              </a:rPr>
              <a:t>Energy </a:t>
            </a:r>
            <a:r>
              <a:rPr lang="en-US" sz="2100" spc="15" dirty="0">
                <a:solidFill>
                  <a:srgbClr val="0070C0"/>
                </a:solidFill>
                <a:latin typeface="Times New Roman" pitchFamily="18" charset="0"/>
                <a:cs typeface="Times New Roman" pitchFamily="18" charset="0"/>
              </a:rPr>
              <a:t>input </a:t>
            </a:r>
            <a:r>
              <a:rPr lang="en-US" sz="2100" dirty="0">
                <a:solidFill>
                  <a:srgbClr val="0070C0"/>
                </a:solidFill>
                <a:latin typeface="Times New Roman" pitchFamily="18" charset="0"/>
                <a:cs typeface="Times New Roman" pitchFamily="18" charset="0"/>
              </a:rPr>
              <a:t>, </a:t>
            </a:r>
            <a:r>
              <a:rPr lang="en-US" sz="2100" spc="15" dirty="0">
                <a:solidFill>
                  <a:srgbClr val="0070C0"/>
                </a:solidFill>
                <a:latin typeface="Times New Roman" pitchFamily="18" charset="0"/>
                <a:cs typeface="Times New Roman" pitchFamily="18" charset="0"/>
              </a:rPr>
              <a:t>which </a:t>
            </a:r>
            <a:r>
              <a:rPr lang="en-US" sz="2100" spc="55" dirty="0">
                <a:solidFill>
                  <a:srgbClr val="0070C0"/>
                </a:solidFill>
                <a:latin typeface="Times New Roman" pitchFamily="18" charset="0"/>
                <a:cs typeface="Times New Roman" pitchFamily="18" charset="0"/>
              </a:rPr>
              <a:t>enters </a:t>
            </a:r>
            <a:r>
              <a:rPr lang="en-US" sz="2100" spc="10" dirty="0">
                <a:solidFill>
                  <a:srgbClr val="0070C0"/>
                </a:solidFill>
                <a:latin typeface="Times New Roman" pitchFamily="18" charset="0"/>
                <a:cs typeface="Times New Roman" pitchFamily="18" charset="0"/>
              </a:rPr>
              <a:t>from </a:t>
            </a:r>
            <a:r>
              <a:rPr lang="en-US" sz="2100" spc="40" dirty="0">
                <a:solidFill>
                  <a:srgbClr val="0070C0"/>
                </a:solidFill>
                <a:latin typeface="Times New Roman" pitchFamily="18" charset="0"/>
                <a:cs typeface="Times New Roman" pitchFamily="18" charset="0"/>
              </a:rPr>
              <a:t>outside </a:t>
            </a:r>
            <a:r>
              <a:rPr lang="en-US" sz="2100" dirty="0">
                <a:solidFill>
                  <a:srgbClr val="0070C0"/>
                </a:solidFill>
                <a:latin typeface="Times New Roman" pitchFamily="18" charset="0"/>
                <a:cs typeface="Times New Roman" pitchFamily="18" charset="0"/>
              </a:rPr>
              <a:t>( </a:t>
            </a:r>
            <a:r>
              <a:rPr lang="en-US" sz="2100" spc="30" dirty="0">
                <a:solidFill>
                  <a:srgbClr val="0070C0"/>
                </a:solidFill>
                <a:latin typeface="Times New Roman" pitchFamily="18" charset="0"/>
                <a:cs typeface="Times New Roman" pitchFamily="18" charset="0"/>
              </a:rPr>
              <a:t>the</a:t>
            </a:r>
            <a:r>
              <a:rPr lang="en-US" sz="2100" spc="-95" dirty="0">
                <a:solidFill>
                  <a:srgbClr val="0070C0"/>
                </a:solidFill>
                <a:latin typeface="Times New Roman" pitchFamily="18" charset="0"/>
                <a:cs typeface="Times New Roman" pitchFamily="18" charset="0"/>
              </a:rPr>
              <a:t> </a:t>
            </a:r>
            <a:r>
              <a:rPr lang="en-US" sz="2100" spc="35" dirty="0">
                <a:solidFill>
                  <a:srgbClr val="0070C0"/>
                </a:solidFill>
                <a:latin typeface="Times New Roman" pitchFamily="18" charset="0"/>
                <a:cs typeface="Times New Roman" pitchFamily="18" charset="0"/>
              </a:rPr>
              <a:t>sun)</a:t>
            </a:r>
            <a:r>
              <a:rPr lang="en-US" sz="2100" dirty="0">
                <a:solidFill>
                  <a:srgbClr val="0070C0"/>
                </a:solidFill>
                <a:latin typeface="Times New Roman" pitchFamily="18" charset="0"/>
                <a:cs typeface="Times New Roman" pitchFamily="18" charset="0"/>
              </a:rPr>
              <a:t/>
            </a:r>
            <a:br>
              <a:rPr lang="en-US" sz="2100" dirty="0">
                <a:solidFill>
                  <a:srgbClr val="0070C0"/>
                </a:solidFill>
                <a:latin typeface="Times New Roman" pitchFamily="18" charset="0"/>
                <a:cs typeface="Times New Roman" pitchFamily="18" charset="0"/>
              </a:rPr>
            </a:br>
            <a:endParaRPr sz="2100" spc="50" dirty="0">
              <a:solidFill>
                <a:srgbClr val="0070C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77768" y="632460"/>
            <a:ext cx="6861175" cy="695960"/>
          </a:xfrm>
          <a:prstGeom prst="rect">
            <a:avLst/>
          </a:prstGeom>
        </p:spPr>
        <p:txBody>
          <a:bodyPr vert="horz" wrap="square" lIns="0" tIns="12700" rIns="0" bIns="0" rtlCol="0">
            <a:spAutoFit/>
          </a:bodyPr>
          <a:lstStyle/>
          <a:p>
            <a:pPr marL="12700">
              <a:lnSpc>
                <a:spcPct val="100000"/>
              </a:lnSpc>
              <a:spcBef>
                <a:spcPts val="100"/>
              </a:spcBef>
            </a:pPr>
            <a:r>
              <a:rPr sz="4400" b="1" spc="-5" dirty="0">
                <a:solidFill>
                  <a:srgbClr val="FF0000"/>
                </a:solidFill>
                <a:latin typeface="Times New Roman" pitchFamily="18" charset="0"/>
                <a:cs typeface="Times New Roman" pitchFamily="18" charset="0"/>
              </a:rPr>
              <a:t>What is </a:t>
            </a:r>
            <a:r>
              <a:rPr sz="4400" b="1" dirty="0">
                <a:solidFill>
                  <a:srgbClr val="FF0000"/>
                </a:solidFill>
                <a:latin typeface="Times New Roman" pitchFamily="18" charset="0"/>
                <a:cs typeface="Times New Roman" pitchFamily="18" charset="0"/>
              </a:rPr>
              <a:t>a</a:t>
            </a:r>
            <a:r>
              <a:rPr sz="4400" b="1" spc="-85" dirty="0">
                <a:solidFill>
                  <a:srgbClr val="FF0000"/>
                </a:solidFill>
                <a:latin typeface="Times New Roman" pitchFamily="18" charset="0"/>
                <a:cs typeface="Times New Roman" pitchFamily="18" charset="0"/>
              </a:rPr>
              <a:t> </a:t>
            </a:r>
            <a:r>
              <a:rPr sz="4400" b="1" spc="-5" dirty="0">
                <a:solidFill>
                  <a:srgbClr val="FF0000"/>
                </a:solidFill>
                <a:latin typeface="Times New Roman" pitchFamily="18" charset="0"/>
                <a:cs typeface="Times New Roman" pitchFamily="18" charset="0"/>
              </a:rPr>
              <a:t>Population?</a:t>
            </a:r>
            <a:endParaRPr sz="4400" dirty="0">
              <a:solidFill>
                <a:srgbClr val="FF0000"/>
              </a:solidFill>
              <a:latin typeface="Times New Roman" pitchFamily="18" charset="0"/>
              <a:cs typeface="Times New Roman" pitchFamily="18" charset="0"/>
            </a:endParaRPr>
          </a:p>
        </p:txBody>
      </p:sp>
      <p:sp>
        <p:nvSpPr>
          <p:cNvPr id="3" name="object 3"/>
          <p:cNvSpPr txBox="1"/>
          <p:nvPr/>
        </p:nvSpPr>
        <p:spPr>
          <a:xfrm>
            <a:off x="1085590" y="1600200"/>
            <a:ext cx="7006590" cy="4321696"/>
          </a:xfrm>
          <a:prstGeom prst="rect">
            <a:avLst/>
          </a:prstGeom>
        </p:spPr>
        <p:txBody>
          <a:bodyPr vert="horz" wrap="square" lIns="0" tIns="12700" rIns="0" bIns="0" rtlCol="0">
            <a:spAutoFit/>
          </a:bodyPr>
          <a:lstStyle/>
          <a:p>
            <a:pPr marL="355600" marR="797560" indent="-342900" algn="just">
              <a:lnSpc>
                <a:spcPct val="100000"/>
              </a:lnSpc>
              <a:spcBef>
                <a:spcPts val="100"/>
              </a:spcBef>
              <a:buChar char="•"/>
              <a:tabLst>
                <a:tab pos="355600" algn="l"/>
              </a:tabLst>
            </a:pPr>
            <a:r>
              <a:rPr sz="3200" dirty="0">
                <a:latin typeface="Times New Roman" pitchFamily="18" charset="0"/>
                <a:cs typeface="Times New Roman" pitchFamily="18" charset="0"/>
              </a:rPr>
              <a:t>A </a:t>
            </a:r>
            <a:r>
              <a:rPr sz="3200" spc="-5" dirty="0">
                <a:latin typeface="Times New Roman" pitchFamily="18" charset="0"/>
                <a:cs typeface="Times New Roman" pitchFamily="18" charset="0"/>
              </a:rPr>
              <a:t>population is one</a:t>
            </a:r>
            <a:r>
              <a:rPr sz="3200" spc="-95" dirty="0">
                <a:latin typeface="Times New Roman" pitchFamily="18" charset="0"/>
                <a:cs typeface="Times New Roman" pitchFamily="18" charset="0"/>
              </a:rPr>
              <a:t> </a:t>
            </a:r>
            <a:r>
              <a:rPr sz="3200" spc="-10" dirty="0" smtClean="0">
                <a:latin typeface="Times New Roman" pitchFamily="18" charset="0"/>
                <a:cs typeface="Times New Roman" pitchFamily="18" charset="0"/>
              </a:rPr>
              <a:t>species</a:t>
            </a:r>
            <a:r>
              <a:rPr lang="en-US" sz="3200" spc="-10" dirty="0" smtClean="0">
                <a:latin typeface="Times New Roman" pitchFamily="18" charset="0"/>
                <a:cs typeface="Times New Roman" pitchFamily="18" charset="0"/>
              </a:rPr>
              <a:t> </a:t>
            </a:r>
            <a:r>
              <a:rPr sz="3200" spc="-10" dirty="0" smtClean="0">
                <a:latin typeface="Times New Roman" pitchFamily="18" charset="0"/>
                <a:cs typeface="Times New Roman" pitchFamily="18" charset="0"/>
              </a:rPr>
              <a:t>living</a:t>
            </a:r>
            <a:r>
              <a:rPr lang="en-US" sz="3200" spc="-10" dirty="0" smtClean="0">
                <a:latin typeface="Times New Roman" pitchFamily="18" charset="0"/>
                <a:cs typeface="Times New Roman" pitchFamily="18" charset="0"/>
              </a:rPr>
              <a:t> </a:t>
            </a:r>
            <a:r>
              <a:rPr sz="3200" spc="-5" dirty="0" smtClean="0">
                <a:latin typeface="Times New Roman" pitchFamily="18" charset="0"/>
                <a:cs typeface="Times New Roman" pitchFamily="18" charset="0"/>
              </a:rPr>
              <a:t>in </a:t>
            </a:r>
            <a:r>
              <a:rPr sz="3200" dirty="0">
                <a:latin typeface="Times New Roman" pitchFamily="18" charset="0"/>
                <a:cs typeface="Times New Roman" pitchFamily="18" charset="0"/>
              </a:rPr>
              <a:t>a </a:t>
            </a:r>
            <a:r>
              <a:rPr sz="3200" spc="-10" dirty="0">
                <a:latin typeface="Times New Roman" pitchFamily="18" charset="0"/>
                <a:cs typeface="Times New Roman" pitchFamily="18" charset="0"/>
              </a:rPr>
              <a:t>specific</a:t>
            </a:r>
            <a:r>
              <a:rPr sz="3200" spc="-50" dirty="0">
                <a:latin typeface="Times New Roman" pitchFamily="18" charset="0"/>
                <a:cs typeface="Times New Roman" pitchFamily="18" charset="0"/>
              </a:rPr>
              <a:t> </a:t>
            </a:r>
            <a:r>
              <a:rPr sz="3200" spc="-5" dirty="0">
                <a:latin typeface="Times New Roman" pitchFamily="18" charset="0"/>
                <a:cs typeface="Times New Roman" pitchFamily="18" charset="0"/>
              </a:rPr>
              <a:t>area.</a:t>
            </a:r>
            <a:endParaRPr sz="3200" dirty="0">
              <a:latin typeface="Times New Roman" pitchFamily="18" charset="0"/>
              <a:cs typeface="Times New Roman" pitchFamily="18" charset="0"/>
            </a:endParaRPr>
          </a:p>
          <a:p>
            <a:pPr algn="just">
              <a:lnSpc>
                <a:spcPct val="100000"/>
              </a:lnSpc>
              <a:spcBef>
                <a:spcPts val="25"/>
              </a:spcBef>
              <a:buFont typeface="Verdana"/>
              <a:buChar char="•"/>
            </a:pPr>
            <a:endParaRPr sz="2800" dirty="0">
              <a:latin typeface="Times New Roman" pitchFamily="18" charset="0"/>
              <a:cs typeface="Times New Roman" pitchFamily="18" charset="0"/>
            </a:endParaRPr>
          </a:p>
          <a:p>
            <a:pPr marL="355600" marR="5080" indent="-342900" algn="just">
              <a:lnSpc>
                <a:spcPct val="100000"/>
              </a:lnSpc>
              <a:buChar char="•"/>
              <a:tabLst>
                <a:tab pos="355600" algn="l"/>
              </a:tabLst>
            </a:pPr>
            <a:r>
              <a:rPr sz="3200" spc="-5" dirty="0">
                <a:latin typeface="Times New Roman" pitchFamily="18" charset="0"/>
                <a:cs typeface="Times New Roman" pitchFamily="18" charset="0"/>
              </a:rPr>
              <a:t>For example, all foxes living</a:t>
            </a:r>
            <a:r>
              <a:rPr sz="3200" spc="-120" dirty="0">
                <a:latin typeface="Times New Roman" pitchFamily="18" charset="0"/>
                <a:cs typeface="Times New Roman" pitchFamily="18" charset="0"/>
              </a:rPr>
              <a:t> </a:t>
            </a:r>
            <a:r>
              <a:rPr sz="3200" spc="-5" dirty="0">
                <a:latin typeface="Times New Roman" pitchFamily="18" charset="0"/>
                <a:cs typeface="Times New Roman" pitchFamily="18" charset="0"/>
              </a:rPr>
              <a:t>in  an area form </a:t>
            </a:r>
            <a:r>
              <a:rPr sz="3200" dirty="0">
                <a:latin typeface="Times New Roman" pitchFamily="18" charset="0"/>
                <a:cs typeface="Times New Roman" pitchFamily="18" charset="0"/>
              </a:rPr>
              <a:t>a</a:t>
            </a:r>
            <a:r>
              <a:rPr sz="3200" spc="-65" dirty="0">
                <a:latin typeface="Times New Roman" pitchFamily="18" charset="0"/>
                <a:cs typeface="Times New Roman" pitchFamily="18" charset="0"/>
              </a:rPr>
              <a:t> </a:t>
            </a:r>
            <a:r>
              <a:rPr sz="3200" spc="-5" dirty="0">
                <a:latin typeface="Times New Roman" pitchFamily="18" charset="0"/>
                <a:cs typeface="Times New Roman" pitchFamily="18" charset="0"/>
              </a:rPr>
              <a:t>population.</a:t>
            </a:r>
            <a:endParaRPr sz="3200" dirty="0">
              <a:latin typeface="Times New Roman" pitchFamily="18" charset="0"/>
              <a:cs typeface="Times New Roman" pitchFamily="18" charset="0"/>
            </a:endParaRPr>
          </a:p>
          <a:p>
            <a:pPr algn="just">
              <a:lnSpc>
                <a:spcPct val="100000"/>
              </a:lnSpc>
              <a:spcBef>
                <a:spcPts val="20"/>
              </a:spcBef>
              <a:buFont typeface="Verdana"/>
              <a:buChar char="•"/>
            </a:pPr>
            <a:endParaRPr sz="2800" dirty="0">
              <a:latin typeface="Times New Roman" pitchFamily="18" charset="0"/>
              <a:cs typeface="Times New Roman" pitchFamily="18" charset="0"/>
            </a:endParaRPr>
          </a:p>
          <a:p>
            <a:pPr marL="355600" marR="873125" indent="-342900" algn="just">
              <a:lnSpc>
                <a:spcPct val="100000"/>
              </a:lnSpc>
              <a:buChar char="•"/>
              <a:tabLst>
                <a:tab pos="355600" algn="l"/>
              </a:tabLst>
            </a:pPr>
            <a:r>
              <a:rPr sz="3200" spc="-5" dirty="0">
                <a:latin typeface="Times New Roman" pitchFamily="18" charset="0"/>
                <a:cs typeface="Times New Roman" pitchFamily="18" charset="0"/>
              </a:rPr>
              <a:t>Another example, all</a:t>
            </a:r>
            <a:r>
              <a:rPr sz="3200" spc="-100" dirty="0">
                <a:latin typeface="Times New Roman" pitchFamily="18" charset="0"/>
                <a:cs typeface="Times New Roman" pitchFamily="18" charset="0"/>
              </a:rPr>
              <a:t> </a:t>
            </a:r>
            <a:r>
              <a:rPr sz="3200" spc="-5" dirty="0">
                <a:latin typeface="Times New Roman" pitchFamily="18" charset="0"/>
                <a:cs typeface="Times New Roman" pitchFamily="18" charset="0"/>
              </a:rPr>
              <a:t>roses  growing in an area form  another</a:t>
            </a:r>
            <a:r>
              <a:rPr sz="3200" spc="-10" dirty="0">
                <a:latin typeface="Times New Roman" pitchFamily="18" charset="0"/>
                <a:cs typeface="Times New Roman" pitchFamily="18" charset="0"/>
              </a:rPr>
              <a:t> population.</a:t>
            </a:r>
            <a:endParaRPr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24025" y="716175"/>
            <a:ext cx="5765800" cy="505267"/>
          </a:xfrm>
          <a:prstGeom prst="rect">
            <a:avLst/>
          </a:prstGeom>
        </p:spPr>
        <p:txBody>
          <a:bodyPr vert="horz" wrap="square" lIns="0" tIns="12700" rIns="0" bIns="0" rtlCol="0">
            <a:spAutoFit/>
          </a:bodyPr>
          <a:lstStyle/>
          <a:p>
            <a:pPr marL="12700">
              <a:lnSpc>
                <a:spcPct val="100000"/>
              </a:lnSpc>
              <a:spcBef>
                <a:spcPts val="100"/>
              </a:spcBef>
            </a:pPr>
            <a:r>
              <a:rPr sz="3200" b="1" spc="-5" dirty="0">
                <a:latin typeface="Times New Roman" pitchFamily="18" charset="0"/>
                <a:cs typeface="Times New Roman" pitchFamily="18" charset="0"/>
              </a:rPr>
              <a:t>Kinds of</a:t>
            </a:r>
            <a:r>
              <a:rPr sz="3200" b="1" spc="-90" dirty="0">
                <a:latin typeface="Times New Roman" pitchFamily="18" charset="0"/>
                <a:cs typeface="Times New Roman" pitchFamily="18" charset="0"/>
              </a:rPr>
              <a:t> </a:t>
            </a:r>
            <a:r>
              <a:rPr sz="3200" b="1" spc="-5" dirty="0">
                <a:latin typeface="Times New Roman" pitchFamily="18" charset="0"/>
                <a:cs typeface="Times New Roman" pitchFamily="18" charset="0"/>
              </a:rPr>
              <a:t>Ecosystems</a:t>
            </a:r>
            <a:endParaRPr sz="3200" b="1" dirty="0">
              <a:latin typeface="Times New Roman" pitchFamily="18" charset="0"/>
              <a:cs typeface="Times New Roman" pitchFamily="18" charset="0"/>
            </a:endParaRPr>
          </a:p>
        </p:txBody>
      </p:sp>
      <p:sp>
        <p:nvSpPr>
          <p:cNvPr id="3" name="object 3"/>
          <p:cNvSpPr txBox="1"/>
          <p:nvPr/>
        </p:nvSpPr>
        <p:spPr>
          <a:xfrm>
            <a:off x="1143000" y="1524000"/>
            <a:ext cx="7010400" cy="3961597"/>
          </a:xfrm>
          <a:prstGeom prst="rect">
            <a:avLst/>
          </a:prstGeom>
        </p:spPr>
        <p:txBody>
          <a:bodyPr vert="horz" wrap="square" lIns="0" tIns="12700" rIns="0" bIns="0" rtlCol="0">
            <a:spAutoFit/>
          </a:bodyPr>
          <a:lstStyle/>
          <a:p>
            <a:pPr marL="469900" marR="5715" indent="-457200" algn="just">
              <a:lnSpc>
                <a:spcPct val="100000"/>
              </a:lnSpc>
              <a:spcBef>
                <a:spcPts val="100"/>
              </a:spcBef>
            </a:pPr>
            <a:r>
              <a:rPr sz="2000" spc="-5" dirty="0" smtClean="0">
                <a:latin typeface="Times New Roman" pitchFamily="18" charset="0"/>
                <a:cs typeface="Times New Roman" pitchFamily="18" charset="0"/>
              </a:rPr>
              <a:t>A)</a:t>
            </a:r>
            <a:r>
              <a:rPr lang="en-US" sz="2000" spc="-5" dirty="0" smtClean="0">
                <a:latin typeface="Times New Roman" pitchFamily="18" charset="0"/>
                <a:cs typeface="Times New Roman" pitchFamily="18" charset="0"/>
              </a:rPr>
              <a:t> </a:t>
            </a:r>
            <a:r>
              <a:rPr sz="2000" spc="-5" dirty="0" smtClean="0">
                <a:latin typeface="Times New Roman" pitchFamily="18" charset="0"/>
                <a:cs typeface="Times New Roman" pitchFamily="18" charset="0"/>
              </a:rPr>
              <a:t>Natural </a:t>
            </a:r>
            <a:r>
              <a:rPr sz="2000" spc="-5" dirty="0">
                <a:latin typeface="Times New Roman" pitchFamily="18" charset="0"/>
                <a:cs typeface="Times New Roman" pitchFamily="18" charset="0"/>
              </a:rPr>
              <a:t>Ecosystems: </a:t>
            </a:r>
            <a:r>
              <a:rPr sz="2000" spc="-5" dirty="0">
                <a:solidFill>
                  <a:srgbClr val="0070C0"/>
                </a:solidFill>
                <a:latin typeface="Times New Roman" pitchFamily="18" charset="0"/>
                <a:cs typeface="Times New Roman" pitchFamily="18" charset="0"/>
              </a:rPr>
              <a:t>They are capable of  operating and maintaining themselves without  </a:t>
            </a:r>
            <a:r>
              <a:rPr sz="2000" dirty="0">
                <a:solidFill>
                  <a:srgbClr val="0070C0"/>
                </a:solidFill>
                <a:latin typeface="Times New Roman" pitchFamily="18" charset="0"/>
                <a:cs typeface="Times New Roman" pitchFamily="18" charset="0"/>
              </a:rPr>
              <a:t>any </a:t>
            </a:r>
            <a:r>
              <a:rPr sz="2000" spc="-5" dirty="0">
                <a:solidFill>
                  <a:srgbClr val="0070C0"/>
                </a:solidFill>
                <a:latin typeface="Times New Roman" pitchFamily="18" charset="0"/>
                <a:cs typeface="Times New Roman" pitchFamily="18" charset="0"/>
              </a:rPr>
              <a:t>major interference </a:t>
            </a:r>
            <a:r>
              <a:rPr sz="2000" spc="5" dirty="0">
                <a:solidFill>
                  <a:srgbClr val="0070C0"/>
                </a:solidFill>
                <a:latin typeface="Times New Roman" pitchFamily="18" charset="0"/>
                <a:cs typeface="Times New Roman" pitchFamily="18" charset="0"/>
              </a:rPr>
              <a:t>by</a:t>
            </a:r>
            <a:r>
              <a:rPr sz="2000" spc="-60" dirty="0">
                <a:solidFill>
                  <a:srgbClr val="0070C0"/>
                </a:solidFill>
                <a:latin typeface="Times New Roman" pitchFamily="18" charset="0"/>
                <a:cs typeface="Times New Roman" pitchFamily="18" charset="0"/>
              </a:rPr>
              <a:t> </a:t>
            </a:r>
            <a:r>
              <a:rPr sz="2000" dirty="0">
                <a:solidFill>
                  <a:srgbClr val="0070C0"/>
                </a:solidFill>
                <a:latin typeface="Times New Roman" pitchFamily="18" charset="0"/>
                <a:cs typeface="Times New Roman" pitchFamily="18" charset="0"/>
              </a:rPr>
              <a:t>man.</a:t>
            </a:r>
          </a:p>
          <a:p>
            <a:pPr algn="just">
              <a:lnSpc>
                <a:spcPct val="100000"/>
              </a:lnSpc>
              <a:spcBef>
                <a:spcPts val="25"/>
              </a:spcBef>
            </a:pPr>
            <a:endParaRPr sz="3200" dirty="0">
              <a:latin typeface="Times New Roman" pitchFamily="18" charset="0"/>
              <a:cs typeface="Times New Roman" pitchFamily="18" charset="0"/>
            </a:endParaRPr>
          </a:p>
          <a:p>
            <a:pPr marL="469900" marR="5080" indent="-457200" algn="just">
              <a:lnSpc>
                <a:spcPct val="100000"/>
              </a:lnSpc>
              <a:tabLst>
                <a:tab pos="1294765" algn="l"/>
                <a:tab pos="2930525" algn="l"/>
                <a:tab pos="3335654" algn="l"/>
                <a:tab pos="4053204" algn="l"/>
                <a:tab pos="5210810" algn="l"/>
                <a:tab pos="7043420" algn="l"/>
              </a:tabLst>
            </a:pPr>
            <a:r>
              <a:rPr sz="2000" dirty="0" smtClean="0">
                <a:latin typeface="Times New Roman" pitchFamily="18" charset="0"/>
                <a:cs typeface="Times New Roman" pitchFamily="18" charset="0"/>
              </a:rPr>
              <a:t>N</a:t>
            </a:r>
            <a:r>
              <a:rPr sz="2000" spc="-5" dirty="0" smtClean="0">
                <a:latin typeface="Times New Roman" pitchFamily="18" charset="0"/>
                <a:cs typeface="Times New Roman" pitchFamily="18" charset="0"/>
              </a:rPr>
              <a:t>a</a:t>
            </a:r>
            <a:r>
              <a:rPr sz="2000" dirty="0" smtClean="0">
                <a:latin typeface="Times New Roman" pitchFamily="18" charset="0"/>
                <a:cs typeface="Times New Roman" pitchFamily="18" charset="0"/>
              </a:rPr>
              <a:t>t</a:t>
            </a:r>
            <a:r>
              <a:rPr sz="2000" spc="-5" dirty="0" smtClean="0">
                <a:latin typeface="Times New Roman" pitchFamily="18" charset="0"/>
                <a:cs typeface="Times New Roman" pitchFamily="18" charset="0"/>
              </a:rPr>
              <a:t>ura</a:t>
            </a:r>
            <a:r>
              <a:rPr sz="2000" dirty="0" smtClean="0">
                <a:latin typeface="Times New Roman" pitchFamily="18" charset="0"/>
                <a:cs typeface="Times New Roman" pitchFamily="18" charset="0"/>
              </a:rPr>
              <a:t>l</a:t>
            </a:r>
            <a:r>
              <a:rPr lang="en-US" sz="2000" dirty="0" smtClean="0">
                <a:latin typeface="Times New Roman" pitchFamily="18" charset="0"/>
                <a:cs typeface="Times New Roman" pitchFamily="18" charset="0"/>
              </a:rPr>
              <a:t> </a:t>
            </a:r>
            <a:r>
              <a:rPr sz="2000" spc="-10" dirty="0" smtClean="0">
                <a:latin typeface="Times New Roman" pitchFamily="18" charset="0"/>
                <a:cs typeface="Times New Roman" pitchFamily="18" charset="0"/>
              </a:rPr>
              <a:t>E</a:t>
            </a:r>
            <a:r>
              <a:rPr sz="2000" spc="-5" dirty="0" smtClean="0">
                <a:latin typeface="Times New Roman" pitchFamily="18" charset="0"/>
                <a:cs typeface="Times New Roman" pitchFamily="18" charset="0"/>
              </a:rPr>
              <a:t>c</a:t>
            </a:r>
            <a:r>
              <a:rPr sz="2000" dirty="0" smtClean="0">
                <a:latin typeface="Times New Roman" pitchFamily="18" charset="0"/>
                <a:cs typeface="Times New Roman" pitchFamily="18" charset="0"/>
              </a:rPr>
              <a:t>o</a:t>
            </a:r>
            <a:r>
              <a:rPr sz="2000" spc="-10" dirty="0" smtClean="0">
                <a:latin typeface="Times New Roman" pitchFamily="18" charset="0"/>
                <a:cs typeface="Times New Roman" pitchFamily="18" charset="0"/>
              </a:rPr>
              <a:t>s</a:t>
            </a:r>
            <a:r>
              <a:rPr sz="2000" spc="-5" dirty="0" smtClean="0">
                <a:latin typeface="Times New Roman" pitchFamily="18" charset="0"/>
                <a:cs typeface="Times New Roman" pitchFamily="18" charset="0"/>
              </a:rPr>
              <a:t>y</a:t>
            </a:r>
            <a:r>
              <a:rPr lang="en-US" sz="2000" spc="-5" dirty="0" smtClean="0">
                <a:latin typeface="Times New Roman" pitchFamily="18" charset="0"/>
                <a:cs typeface="Times New Roman" pitchFamily="18" charset="0"/>
              </a:rPr>
              <a:t>s</a:t>
            </a:r>
            <a:r>
              <a:rPr sz="2000" dirty="0" smtClean="0">
                <a:latin typeface="Times New Roman" pitchFamily="18" charset="0"/>
                <a:cs typeface="Times New Roman" pitchFamily="18" charset="0"/>
              </a:rPr>
              <a:t>t</a:t>
            </a:r>
            <a:r>
              <a:rPr sz="2000" spc="-5" dirty="0" smtClean="0">
                <a:latin typeface="Times New Roman" pitchFamily="18" charset="0"/>
                <a:cs typeface="Times New Roman" pitchFamily="18" charset="0"/>
              </a:rPr>
              <a:t>e</a:t>
            </a:r>
            <a:r>
              <a:rPr sz="2000" dirty="0" smtClean="0">
                <a:latin typeface="Times New Roman" pitchFamily="18" charset="0"/>
                <a:cs typeface="Times New Roman" pitchFamily="18" charset="0"/>
              </a:rPr>
              <a:t>m</a:t>
            </a:r>
            <a:r>
              <a:rPr lang="en-US" sz="2000" dirty="0" smtClean="0">
                <a:latin typeface="Times New Roman" pitchFamily="18" charset="0"/>
                <a:cs typeface="Times New Roman" pitchFamily="18" charset="0"/>
              </a:rPr>
              <a:t> </a:t>
            </a:r>
            <a:r>
              <a:rPr sz="2000" spc="-10" dirty="0" smtClean="0">
                <a:latin typeface="Times New Roman" pitchFamily="18" charset="0"/>
                <a:cs typeface="Times New Roman" pitchFamily="18" charset="0"/>
              </a:rPr>
              <a:t>i</a:t>
            </a:r>
            <a:r>
              <a:rPr sz="2000" dirty="0" smtClean="0">
                <a:latin typeface="Times New Roman" pitchFamily="18" charset="0"/>
                <a:cs typeface="Times New Roman" pitchFamily="18" charset="0"/>
              </a:rPr>
              <a:t>s</a:t>
            </a:r>
            <a:r>
              <a:rPr lang="en-US" sz="2000" dirty="0">
                <a:latin typeface="Times New Roman" pitchFamily="18" charset="0"/>
                <a:cs typeface="Times New Roman" pitchFamily="18" charset="0"/>
              </a:rPr>
              <a:t> </a:t>
            </a:r>
            <a:r>
              <a:rPr sz="2000" dirty="0" smtClean="0">
                <a:latin typeface="Times New Roman" pitchFamily="18" charset="0"/>
                <a:cs typeface="Times New Roman" pitchFamily="18" charset="0"/>
              </a:rPr>
              <a:t>t</a:t>
            </a:r>
            <a:r>
              <a:rPr sz="2000" spc="-5" dirty="0" smtClean="0">
                <a:latin typeface="Times New Roman" pitchFamily="18" charset="0"/>
                <a:cs typeface="Times New Roman" pitchFamily="18" charset="0"/>
              </a:rPr>
              <a:t>w</a:t>
            </a:r>
            <a:r>
              <a:rPr sz="2000" dirty="0" smtClean="0">
                <a:latin typeface="Times New Roman" pitchFamily="18" charset="0"/>
                <a:cs typeface="Times New Roman" pitchFamily="18" charset="0"/>
              </a:rPr>
              <a:t>o</a:t>
            </a:r>
            <a:r>
              <a:rPr lang="en-US" sz="2000" dirty="0">
                <a:latin typeface="Times New Roman" pitchFamily="18" charset="0"/>
                <a:cs typeface="Times New Roman" pitchFamily="18" charset="0"/>
              </a:rPr>
              <a:t> </a:t>
            </a:r>
            <a:r>
              <a:rPr sz="2000" dirty="0" smtClean="0">
                <a:latin typeface="Times New Roman" pitchFamily="18" charset="0"/>
                <a:cs typeface="Times New Roman" pitchFamily="18" charset="0"/>
              </a:rPr>
              <a:t>t</a:t>
            </a:r>
            <a:r>
              <a:rPr sz="2000" spc="-15" dirty="0" smtClean="0">
                <a:latin typeface="Times New Roman" pitchFamily="18" charset="0"/>
                <a:cs typeface="Times New Roman" pitchFamily="18" charset="0"/>
              </a:rPr>
              <a:t>y</a:t>
            </a:r>
            <a:r>
              <a:rPr sz="2000" dirty="0" smtClean="0">
                <a:latin typeface="Times New Roman" pitchFamily="18" charset="0"/>
                <a:cs typeface="Times New Roman" pitchFamily="18" charset="0"/>
              </a:rPr>
              <a:t>p</a:t>
            </a:r>
            <a:r>
              <a:rPr sz="2000" spc="-5" dirty="0" smtClean="0">
                <a:latin typeface="Times New Roman" pitchFamily="18" charset="0"/>
                <a:cs typeface="Times New Roman" pitchFamily="18" charset="0"/>
              </a:rPr>
              <a:t>e</a:t>
            </a:r>
            <a:r>
              <a:rPr sz="2000" dirty="0" smtClean="0">
                <a:latin typeface="Times New Roman" pitchFamily="18" charset="0"/>
                <a:cs typeface="Times New Roman" pitchFamily="18" charset="0"/>
              </a:rPr>
              <a:t>s</a:t>
            </a:r>
            <a:r>
              <a:rPr sz="2000" dirty="0">
                <a:latin typeface="Times New Roman" pitchFamily="18" charset="0"/>
                <a:cs typeface="Times New Roman" pitchFamily="18" charset="0"/>
              </a:rPr>
              <a:t>	</a:t>
            </a:r>
            <a:r>
              <a:rPr sz="2000" dirty="0" smtClean="0">
                <a:latin typeface="Times New Roman" pitchFamily="18" charset="0"/>
                <a:cs typeface="Times New Roman" pitchFamily="18" charset="0"/>
              </a:rPr>
              <a:t>p</a:t>
            </a:r>
            <a:r>
              <a:rPr sz="2000" spc="-5" dirty="0" smtClean="0">
                <a:latin typeface="Times New Roman" pitchFamily="18" charset="0"/>
                <a:cs typeface="Times New Roman" pitchFamily="18" charset="0"/>
              </a:rPr>
              <a:t>erma</a:t>
            </a:r>
            <a:r>
              <a:rPr sz="2000" spc="10" dirty="0" smtClean="0">
                <a:latin typeface="Times New Roman" pitchFamily="18" charset="0"/>
                <a:cs typeface="Times New Roman" pitchFamily="18" charset="0"/>
              </a:rPr>
              <a:t>n</a:t>
            </a:r>
            <a:r>
              <a:rPr sz="2000" spc="-5" dirty="0" smtClean="0">
                <a:latin typeface="Times New Roman" pitchFamily="18" charset="0"/>
                <a:cs typeface="Times New Roman" pitchFamily="18" charset="0"/>
              </a:rPr>
              <a:t>en</a:t>
            </a:r>
            <a:r>
              <a:rPr sz="2000" dirty="0" smtClean="0">
                <a:latin typeface="Times New Roman" pitchFamily="18" charset="0"/>
                <a:cs typeface="Times New Roman" pitchFamily="18" charset="0"/>
              </a:rPr>
              <a:t>t</a:t>
            </a:r>
            <a:r>
              <a:rPr lang="en-US" sz="2000" dirty="0" smtClean="0">
                <a:latin typeface="Times New Roman" pitchFamily="18" charset="0"/>
                <a:cs typeface="Times New Roman" pitchFamily="18" charset="0"/>
              </a:rPr>
              <a:t> </a:t>
            </a:r>
            <a:r>
              <a:rPr sz="2000" spc="10" dirty="0" smtClean="0">
                <a:latin typeface="Times New Roman" pitchFamily="18" charset="0"/>
                <a:cs typeface="Times New Roman" pitchFamily="18" charset="0"/>
              </a:rPr>
              <a:t>n</a:t>
            </a:r>
            <a:r>
              <a:rPr sz="2000" spc="-5" dirty="0" smtClean="0">
                <a:latin typeface="Times New Roman" pitchFamily="18" charset="0"/>
                <a:cs typeface="Times New Roman" pitchFamily="18" charset="0"/>
              </a:rPr>
              <a:t>a</a:t>
            </a:r>
            <a:r>
              <a:rPr sz="2000" spc="-10" dirty="0" smtClean="0">
                <a:latin typeface="Times New Roman" pitchFamily="18" charset="0"/>
                <a:cs typeface="Times New Roman" pitchFamily="18" charset="0"/>
              </a:rPr>
              <a:t>t</a:t>
            </a:r>
            <a:r>
              <a:rPr sz="2000" spc="10" dirty="0" smtClean="0">
                <a:latin typeface="Times New Roman" pitchFamily="18" charset="0"/>
                <a:cs typeface="Times New Roman" pitchFamily="18" charset="0"/>
              </a:rPr>
              <a:t>u</a:t>
            </a:r>
            <a:r>
              <a:rPr sz="2000" spc="-15" dirty="0" smtClean="0">
                <a:latin typeface="Times New Roman" pitchFamily="18" charset="0"/>
                <a:cs typeface="Times New Roman" pitchFamily="18" charset="0"/>
              </a:rPr>
              <a:t>r</a:t>
            </a:r>
            <a:r>
              <a:rPr sz="2000" spc="-5" dirty="0" smtClean="0">
                <a:latin typeface="Times New Roman" pitchFamily="18" charset="0"/>
                <a:cs typeface="Times New Roman" pitchFamily="18" charset="0"/>
              </a:rPr>
              <a:t>al </a:t>
            </a:r>
            <a:r>
              <a:rPr lang="en-US" sz="2000" spc="-5" dirty="0" smtClean="0">
                <a:latin typeface="Times New Roman" pitchFamily="18" charset="0"/>
                <a:cs typeface="Times New Roman" pitchFamily="18" charset="0"/>
              </a:rPr>
              <a:t> </a:t>
            </a:r>
            <a:r>
              <a:rPr sz="2000" spc="-10" dirty="0" smtClean="0">
                <a:latin typeface="Times New Roman" pitchFamily="18" charset="0"/>
                <a:cs typeface="Times New Roman" pitchFamily="18" charset="0"/>
              </a:rPr>
              <a:t>ecosystem </a:t>
            </a:r>
            <a:r>
              <a:rPr sz="2000" dirty="0">
                <a:latin typeface="Times New Roman" pitchFamily="18" charset="0"/>
                <a:cs typeface="Times New Roman" pitchFamily="18" charset="0"/>
              </a:rPr>
              <a:t>and </a:t>
            </a:r>
            <a:r>
              <a:rPr sz="2000" spc="-5" dirty="0">
                <a:latin typeface="Times New Roman" pitchFamily="18" charset="0"/>
                <a:cs typeface="Times New Roman" pitchFamily="18" charset="0"/>
              </a:rPr>
              <a:t>temporary natural</a:t>
            </a:r>
            <a:r>
              <a:rPr sz="2000" spc="-45" dirty="0">
                <a:latin typeface="Times New Roman" pitchFamily="18" charset="0"/>
                <a:cs typeface="Times New Roman" pitchFamily="18" charset="0"/>
              </a:rPr>
              <a:t> </a:t>
            </a:r>
            <a:r>
              <a:rPr sz="2000" spc="-5" dirty="0" smtClean="0">
                <a:latin typeface="Times New Roman" pitchFamily="18" charset="0"/>
                <a:cs typeface="Times New Roman" pitchFamily="18" charset="0"/>
              </a:rPr>
              <a:t>ecosystem</a:t>
            </a:r>
            <a:r>
              <a:rPr lang="en-US" sz="2000" spc="-5" dirty="0" smtClean="0">
                <a:latin typeface="Times New Roman" pitchFamily="18" charset="0"/>
                <a:cs typeface="Times New Roman" pitchFamily="18" charset="0"/>
              </a:rPr>
              <a:t>:</a:t>
            </a:r>
            <a:endParaRPr sz="2000" dirty="0">
              <a:latin typeface="Times New Roman" pitchFamily="18" charset="0"/>
              <a:cs typeface="Times New Roman" pitchFamily="18" charset="0"/>
            </a:endParaRPr>
          </a:p>
          <a:p>
            <a:pPr marL="12700" marR="766445" algn="just">
              <a:lnSpc>
                <a:spcPct val="241299"/>
              </a:lnSpc>
              <a:spcBef>
                <a:spcPts val="10"/>
              </a:spcBef>
              <a:tabLst>
                <a:tab pos="1887220" algn="l"/>
              </a:tabLst>
            </a:pPr>
            <a:r>
              <a:rPr sz="2000" b="1" spc="-5" dirty="0" smtClean="0">
                <a:solidFill>
                  <a:srgbClr val="FF0000"/>
                </a:solidFill>
                <a:latin typeface="Times New Roman" pitchFamily="18" charset="0"/>
                <a:cs typeface="Times New Roman" pitchFamily="18" charset="0"/>
              </a:rPr>
              <a:t>Temporary</a:t>
            </a:r>
            <a:r>
              <a:rPr lang="en-US" sz="2000" b="1" spc="-5" dirty="0" smtClean="0">
                <a:solidFill>
                  <a:srgbClr val="FF0000"/>
                </a:solidFill>
                <a:latin typeface="Times New Roman" pitchFamily="18" charset="0"/>
                <a:cs typeface="Times New Roman" pitchFamily="18" charset="0"/>
              </a:rPr>
              <a:t> </a:t>
            </a:r>
            <a:r>
              <a:rPr sz="2000" b="1" spc="-5" dirty="0" smtClean="0">
                <a:solidFill>
                  <a:srgbClr val="FF0000"/>
                </a:solidFill>
                <a:latin typeface="Times New Roman" pitchFamily="18" charset="0"/>
                <a:cs typeface="Times New Roman" pitchFamily="18" charset="0"/>
              </a:rPr>
              <a:t>Natural </a:t>
            </a:r>
            <a:r>
              <a:rPr sz="2000" b="1" spc="-10" dirty="0">
                <a:solidFill>
                  <a:srgbClr val="FF0000"/>
                </a:solidFill>
                <a:latin typeface="Times New Roman" pitchFamily="18" charset="0"/>
                <a:cs typeface="Times New Roman" pitchFamily="18" charset="0"/>
              </a:rPr>
              <a:t>Ecosystem </a:t>
            </a:r>
            <a:r>
              <a:rPr sz="2000" dirty="0">
                <a:latin typeface="Times New Roman" pitchFamily="18" charset="0"/>
                <a:cs typeface="Times New Roman" pitchFamily="18" charset="0"/>
              </a:rPr>
              <a:t>e.g </a:t>
            </a:r>
            <a:r>
              <a:rPr sz="2000" spc="-5" dirty="0">
                <a:latin typeface="Times New Roman" pitchFamily="18" charset="0"/>
                <a:cs typeface="Times New Roman" pitchFamily="18" charset="0"/>
              </a:rPr>
              <a:t>rainfed pond  </a:t>
            </a:r>
            <a:endParaRPr lang="en-US" sz="2000" spc="-5" dirty="0" smtClean="0">
              <a:latin typeface="Times New Roman" pitchFamily="18" charset="0"/>
              <a:cs typeface="Times New Roman" pitchFamily="18" charset="0"/>
            </a:endParaRPr>
          </a:p>
          <a:p>
            <a:pPr marL="12700" marR="766445" algn="just">
              <a:lnSpc>
                <a:spcPct val="241299"/>
              </a:lnSpc>
              <a:spcBef>
                <a:spcPts val="10"/>
              </a:spcBef>
              <a:tabLst>
                <a:tab pos="1887220" algn="l"/>
              </a:tabLst>
            </a:pPr>
            <a:r>
              <a:rPr sz="2000" b="1" spc="-5" dirty="0" smtClean="0">
                <a:solidFill>
                  <a:srgbClr val="FF0000"/>
                </a:solidFill>
                <a:latin typeface="Times New Roman" pitchFamily="18" charset="0"/>
                <a:cs typeface="Times New Roman" pitchFamily="18" charset="0"/>
              </a:rPr>
              <a:t>Permanent </a:t>
            </a:r>
            <a:r>
              <a:rPr sz="2000" b="1" spc="-5" dirty="0">
                <a:solidFill>
                  <a:srgbClr val="FF0000"/>
                </a:solidFill>
                <a:latin typeface="Times New Roman" pitchFamily="18" charset="0"/>
                <a:cs typeface="Times New Roman" pitchFamily="18" charset="0"/>
              </a:rPr>
              <a:t>Natural</a:t>
            </a:r>
            <a:r>
              <a:rPr sz="2000" b="1" spc="-30" dirty="0">
                <a:solidFill>
                  <a:srgbClr val="FF0000"/>
                </a:solidFill>
                <a:latin typeface="Times New Roman" pitchFamily="18" charset="0"/>
                <a:cs typeface="Times New Roman" pitchFamily="18" charset="0"/>
              </a:rPr>
              <a:t> </a:t>
            </a:r>
            <a:r>
              <a:rPr sz="2000" b="1" spc="-10" dirty="0" smtClean="0">
                <a:solidFill>
                  <a:srgbClr val="FF0000"/>
                </a:solidFill>
                <a:latin typeface="Times New Roman" pitchFamily="18" charset="0"/>
                <a:cs typeface="Times New Roman" pitchFamily="18" charset="0"/>
              </a:rPr>
              <a:t>Ecosystem</a:t>
            </a:r>
            <a:r>
              <a:rPr lang="en-US" sz="2000" b="1" spc="-10" dirty="0" smtClean="0">
                <a:solidFill>
                  <a:srgbClr val="FF0000"/>
                </a:solidFill>
                <a:latin typeface="Times New Roman" pitchFamily="18" charset="0"/>
                <a:cs typeface="Times New Roman" pitchFamily="18" charset="0"/>
              </a:rPr>
              <a:t> </a:t>
            </a:r>
            <a:r>
              <a:rPr lang="en-US" sz="2000" dirty="0" smtClean="0">
                <a:latin typeface="Times New Roman" pitchFamily="18" charset="0"/>
                <a:cs typeface="Times New Roman" pitchFamily="18" charset="0"/>
              </a:rPr>
              <a:t>e.g. </a:t>
            </a:r>
            <a:r>
              <a:rPr sz="2000" spc="-10" dirty="0" smtClean="0">
                <a:latin typeface="Times New Roman" pitchFamily="18" charset="0"/>
                <a:cs typeface="Times New Roman" pitchFamily="18" charset="0"/>
              </a:rPr>
              <a:t>Forest</a:t>
            </a:r>
            <a:r>
              <a:rPr sz="2000" spc="-10" dirty="0">
                <a:latin typeface="Times New Roman" pitchFamily="18" charset="0"/>
                <a:cs typeface="Times New Roman" pitchFamily="18" charset="0"/>
              </a:rPr>
              <a:t>, </a:t>
            </a:r>
            <a:r>
              <a:rPr sz="2000" spc="-5" dirty="0" smtClean="0">
                <a:latin typeface="Times New Roman" pitchFamily="18" charset="0"/>
                <a:cs typeface="Times New Roman" pitchFamily="18" charset="0"/>
              </a:rPr>
              <a:t>grassland</a:t>
            </a:r>
            <a:r>
              <a:rPr lang="en-US" sz="2000" spc="-5" dirty="0" smtClean="0">
                <a:latin typeface="Times New Roman" pitchFamily="18" charset="0"/>
                <a:cs typeface="Times New Roman" pitchFamily="18" charset="0"/>
              </a:rPr>
              <a:t>, </a:t>
            </a:r>
            <a:r>
              <a:rPr sz="2000" spc="-5" dirty="0" smtClean="0">
                <a:latin typeface="Times New Roman" pitchFamily="18" charset="0"/>
                <a:cs typeface="Times New Roman" pitchFamily="18" charset="0"/>
              </a:rPr>
              <a:t>desert</a:t>
            </a:r>
            <a:r>
              <a:rPr sz="2000" spc="-10" dirty="0" smtClean="0">
                <a:latin typeface="Times New Roman" pitchFamily="18" charset="0"/>
                <a:cs typeface="Times New Roman" pitchFamily="18" charset="0"/>
              </a:rPr>
              <a:t> ecosystems</a:t>
            </a:r>
            <a:r>
              <a:rPr lang="en-US" sz="2000" spc="-10" dirty="0" smtClean="0">
                <a:latin typeface="Times New Roman" pitchFamily="18" charset="0"/>
                <a:cs typeface="Times New Roman" pitchFamily="18" charset="0"/>
              </a:rPr>
              <a:t> and </a:t>
            </a:r>
            <a:r>
              <a:rPr lang="en-US" sz="2000" spc="-5" dirty="0" smtClean="0">
                <a:latin typeface="Times New Roman" pitchFamily="18" charset="0"/>
                <a:cs typeface="Times New Roman" pitchFamily="18" charset="0"/>
              </a:rPr>
              <a:t>Aquatic Ecosystems etc.</a:t>
            </a:r>
            <a:endParaRPr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bject 31"/>
          <p:cNvSpPr txBox="1"/>
          <p:nvPr/>
        </p:nvSpPr>
        <p:spPr>
          <a:xfrm>
            <a:off x="1295400" y="1371600"/>
            <a:ext cx="6553200" cy="2799484"/>
          </a:xfrm>
          <a:prstGeom prst="rect">
            <a:avLst/>
          </a:prstGeom>
        </p:spPr>
        <p:txBody>
          <a:bodyPr vert="horz" wrap="square" lIns="0" tIns="8890" rIns="0" bIns="0" rtlCol="0">
            <a:spAutoFit/>
          </a:bodyPr>
          <a:lstStyle/>
          <a:p>
            <a:pPr marL="12700" marR="5080" lvl="1" algn="just">
              <a:spcBef>
                <a:spcPts val="100"/>
              </a:spcBef>
            </a:pPr>
            <a:r>
              <a:rPr lang="en-US" sz="2000" b="1" dirty="0" smtClean="0">
                <a:latin typeface="Times New Roman" pitchFamily="18" charset="0"/>
                <a:cs typeface="Times New Roman" pitchFamily="18" charset="0"/>
              </a:rPr>
              <a:t>B) </a:t>
            </a:r>
            <a:r>
              <a:rPr lang="en-US" sz="2000" b="1" spc="-5" dirty="0" smtClean="0">
                <a:latin typeface="Times New Roman" pitchFamily="18" charset="0"/>
                <a:cs typeface="Times New Roman" pitchFamily="18" charset="0"/>
              </a:rPr>
              <a:t>Artificial Ecosystems: </a:t>
            </a:r>
          </a:p>
          <a:p>
            <a:pPr marL="12700" marR="5080" lvl="1" algn="just">
              <a:spcBef>
                <a:spcPts val="100"/>
              </a:spcBef>
            </a:pPr>
            <a:r>
              <a:rPr lang="en-US" sz="2000" spc="-5" dirty="0" smtClean="0">
                <a:latin typeface="Times New Roman" pitchFamily="18" charset="0"/>
                <a:cs typeface="Times New Roman" pitchFamily="18" charset="0"/>
              </a:rPr>
              <a:t>These  are maintained by man. </a:t>
            </a:r>
            <a:r>
              <a:rPr lang="en-US" sz="2000" dirty="0" smtClean="0">
                <a:latin typeface="Times New Roman" pitchFamily="18" charset="0"/>
                <a:cs typeface="Times New Roman" pitchFamily="18" charset="0"/>
              </a:rPr>
              <a:t>These  </a:t>
            </a:r>
            <a:r>
              <a:rPr lang="en-US" sz="2000" spc="-5" dirty="0" smtClean="0">
                <a:latin typeface="Times New Roman" pitchFamily="18" charset="0"/>
                <a:cs typeface="Times New Roman" pitchFamily="18" charset="0"/>
              </a:rPr>
              <a:t>are manipulated by man for  different purposes. </a:t>
            </a:r>
            <a:r>
              <a:rPr lang="en-US" sz="2000" spc="-5" dirty="0" err="1" smtClean="0">
                <a:latin typeface="Times New Roman" pitchFamily="18" charset="0"/>
                <a:cs typeface="Times New Roman" pitchFamily="18" charset="0"/>
              </a:rPr>
              <a:t>Eg</a:t>
            </a:r>
            <a:r>
              <a:rPr lang="en-US" sz="2000" spc="-5" dirty="0" smtClean="0">
                <a:latin typeface="Times New Roman" pitchFamily="18" charset="0"/>
                <a:cs typeface="Times New Roman" pitchFamily="18" charset="0"/>
              </a:rPr>
              <a:t>: artificial lakes and reservoirs,  townships and</a:t>
            </a:r>
            <a:r>
              <a:rPr lang="en-US" sz="2000" spc="-10" dirty="0" smtClean="0">
                <a:latin typeface="Times New Roman" pitchFamily="18" charset="0"/>
                <a:cs typeface="Times New Roman" pitchFamily="18" charset="0"/>
              </a:rPr>
              <a:t> </a:t>
            </a:r>
            <a:r>
              <a:rPr lang="en-US" sz="2000" spc="-5" dirty="0" smtClean="0">
                <a:latin typeface="Times New Roman" pitchFamily="18" charset="0"/>
                <a:cs typeface="Times New Roman" pitchFamily="18" charset="0"/>
              </a:rPr>
              <a:t>cities.</a:t>
            </a:r>
          </a:p>
          <a:p>
            <a:pPr marL="12700" marR="5080" lvl="1" algn="just">
              <a:spcBef>
                <a:spcPts val="100"/>
              </a:spcBef>
            </a:pPr>
            <a:endParaRPr lang="en-US" b="1" dirty="0" smtClean="0">
              <a:latin typeface="Verdana"/>
              <a:cs typeface="Verdana"/>
            </a:endParaRPr>
          </a:p>
          <a:p>
            <a:pPr marL="12700" marR="5080" algn="just">
              <a:lnSpc>
                <a:spcPct val="100000"/>
              </a:lnSpc>
              <a:spcBef>
                <a:spcPts val="100"/>
              </a:spcBef>
            </a:pPr>
            <a:r>
              <a:rPr lang="en-US" sz="2000" b="1" spc="-5" dirty="0" smtClean="0">
                <a:latin typeface="Times New Roman" pitchFamily="18" charset="0"/>
                <a:cs typeface="Times New Roman" pitchFamily="18" charset="0"/>
              </a:rPr>
              <a:t>C) Incomplete Ecosystems:</a:t>
            </a:r>
          </a:p>
          <a:p>
            <a:pPr marL="12700" marR="5080" lvl="1" algn="just">
              <a:lnSpc>
                <a:spcPct val="100000"/>
              </a:lnSpc>
              <a:spcBef>
                <a:spcPts val="100"/>
              </a:spcBef>
            </a:pPr>
            <a:r>
              <a:rPr lang="en-US" sz="2000" spc="-5" dirty="0" smtClean="0">
                <a:latin typeface="Times New Roman" pitchFamily="18" charset="0"/>
                <a:cs typeface="Times New Roman" pitchFamily="18" charset="0"/>
              </a:rPr>
              <a:t>Those ecosystems that do not contain  all the four basic components i.e</a:t>
            </a:r>
            <a:r>
              <a:rPr lang="en-US" sz="2000" b="1" spc="-5" dirty="0" smtClean="0">
                <a:latin typeface="Times New Roman" pitchFamily="18" charset="0"/>
                <a:cs typeface="Times New Roman" pitchFamily="18" charset="0"/>
              </a:rPr>
              <a:t>.  abiotic substances, producers,  consumers </a:t>
            </a:r>
            <a:r>
              <a:rPr lang="en-US" sz="2000" spc="-5" dirty="0" smtClean="0">
                <a:latin typeface="Times New Roman" pitchFamily="18" charset="0"/>
                <a:cs typeface="Times New Roman" pitchFamily="18" charset="0"/>
              </a:rPr>
              <a:t>and </a:t>
            </a:r>
            <a:r>
              <a:rPr lang="en-US" sz="2000" b="1" spc="-5" dirty="0" smtClean="0">
                <a:latin typeface="Times New Roman" pitchFamily="18" charset="0"/>
                <a:cs typeface="Times New Roman" pitchFamily="18" charset="0"/>
              </a:rPr>
              <a:t>decomposers</a:t>
            </a:r>
            <a:r>
              <a:rPr lang="en-US" sz="2000" spc="-5" dirty="0" smtClean="0">
                <a:latin typeface="Times New Roman" pitchFamily="18" charset="0"/>
                <a:cs typeface="Times New Roman" pitchFamily="18" charset="0"/>
              </a:rPr>
              <a:t> are  called as Incomplete ecosystems.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858769" y="868978"/>
            <a:ext cx="3200400" cy="443711"/>
          </a:xfrm>
          <a:prstGeom prst="rect">
            <a:avLst/>
          </a:prstGeom>
        </p:spPr>
        <p:txBody>
          <a:bodyPr vert="horz" wrap="square" lIns="0" tIns="12700" rIns="0" bIns="0" rtlCol="0">
            <a:spAutoFit/>
          </a:bodyPr>
          <a:lstStyle/>
          <a:p>
            <a:pPr marL="12700">
              <a:lnSpc>
                <a:spcPct val="100000"/>
              </a:lnSpc>
              <a:spcBef>
                <a:spcPts val="100"/>
              </a:spcBef>
            </a:pPr>
            <a:r>
              <a:rPr lang="en-US" sz="2800" b="1" spc="-5" dirty="0" smtClean="0">
                <a:latin typeface="Times New Roman" pitchFamily="18" charset="0"/>
                <a:cs typeface="Times New Roman" pitchFamily="18" charset="0"/>
              </a:rPr>
              <a:t>   FOOD</a:t>
            </a:r>
            <a:r>
              <a:rPr lang="en-US" sz="2800" b="1" spc="-75" dirty="0" smtClean="0">
                <a:latin typeface="Times New Roman" pitchFamily="18" charset="0"/>
                <a:cs typeface="Times New Roman" pitchFamily="18" charset="0"/>
              </a:rPr>
              <a:t> </a:t>
            </a:r>
            <a:r>
              <a:rPr lang="en-US" sz="2800" b="1" spc="-5" dirty="0" smtClean="0">
                <a:latin typeface="Times New Roman" pitchFamily="18" charset="0"/>
                <a:cs typeface="Times New Roman" pitchFamily="18" charset="0"/>
              </a:rPr>
              <a:t>CHAINS</a:t>
            </a:r>
            <a:endParaRPr lang="en-US" sz="2800" b="1" dirty="0">
              <a:latin typeface="Times New Roman" pitchFamily="18" charset="0"/>
              <a:cs typeface="Times New Roman" pitchFamily="18" charset="0"/>
            </a:endParaRPr>
          </a:p>
        </p:txBody>
      </p:sp>
      <p:sp>
        <p:nvSpPr>
          <p:cNvPr id="3" name="object 3"/>
          <p:cNvSpPr txBox="1"/>
          <p:nvPr/>
        </p:nvSpPr>
        <p:spPr>
          <a:xfrm>
            <a:off x="1295400" y="1447800"/>
            <a:ext cx="6629400" cy="3854901"/>
          </a:xfrm>
          <a:prstGeom prst="rect">
            <a:avLst/>
          </a:prstGeom>
        </p:spPr>
        <p:txBody>
          <a:bodyPr vert="horz" wrap="square" lIns="0" tIns="12700" rIns="0" bIns="0" rtlCol="0">
            <a:spAutoFit/>
          </a:bodyPr>
          <a:lstStyle/>
          <a:p>
            <a:pPr marL="12700" marR="5715" algn="just">
              <a:spcBef>
                <a:spcPts val="100"/>
              </a:spcBef>
              <a:tabLst>
                <a:tab pos="354965" algn="l"/>
                <a:tab pos="355600" algn="l"/>
              </a:tabLst>
            </a:pPr>
            <a:r>
              <a:rPr sz="2400" spc="-10" dirty="0">
                <a:solidFill>
                  <a:srgbClr val="0070C0"/>
                </a:solidFill>
                <a:latin typeface="Times New Roman" pitchFamily="18" charset="0"/>
                <a:cs typeface="Times New Roman" pitchFamily="18" charset="0"/>
              </a:rPr>
              <a:t>The </a:t>
            </a:r>
            <a:r>
              <a:rPr sz="2400" spc="-5" dirty="0">
                <a:solidFill>
                  <a:srgbClr val="0070C0"/>
                </a:solidFill>
                <a:latin typeface="Times New Roman" pitchFamily="18" charset="0"/>
                <a:cs typeface="Times New Roman" pitchFamily="18" charset="0"/>
              </a:rPr>
              <a:t>producers, consumers, and decomposers  of each ecosystem make up </a:t>
            </a:r>
            <a:r>
              <a:rPr sz="2400" dirty="0">
                <a:solidFill>
                  <a:srgbClr val="0070C0"/>
                </a:solidFill>
                <a:latin typeface="Times New Roman" pitchFamily="18" charset="0"/>
                <a:cs typeface="Times New Roman" pitchFamily="18" charset="0"/>
              </a:rPr>
              <a:t>a </a:t>
            </a:r>
            <a:r>
              <a:rPr sz="2400" spc="-5" dirty="0">
                <a:solidFill>
                  <a:srgbClr val="0070C0"/>
                </a:solidFill>
                <a:latin typeface="Times New Roman" pitchFamily="18" charset="0"/>
                <a:cs typeface="Times New Roman" pitchFamily="18" charset="0"/>
              </a:rPr>
              <a:t>food</a:t>
            </a:r>
            <a:r>
              <a:rPr sz="2400" spc="-55" dirty="0">
                <a:solidFill>
                  <a:srgbClr val="0070C0"/>
                </a:solidFill>
                <a:latin typeface="Times New Roman" pitchFamily="18" charset="0"/>
                <a:cs typeface="Times New Roman" pitchFamily="18" charset="0"/>
              </a:rPr>
              <a:t> </a:t>
            </a:r>
            <a:r>
              <a:rPr sz="2400" spc="-5" dirty="0" smtClean="0">
                <a:solidFill>
                  <a:srgbClr val="0070C0"/>
                </a:solidFill>
                <a:latin typeface="Times New Roman" pitchFamily="18" charset="0"/>
                <a:cs typeface="Times New Roman" pitchFamily="18" charset="0"/>
              </a:rPr>
              <a:t>chain. There</a:t>
            </a:r>
            <a:r>
              <a:rPr sz="2400" spc="-10" dirty="0" smtClean="0">
                <a:solidFill>
                  <a:srgbClr val="0070C0"/>
                </a:solidFill>
                <a:latin typeface="Times New Roman" pitchFamily="18" charset="0"/>
                <a:cs typeface="Times New Roman" pitchFamily="18" charset="0"/>
              </a:rPr>
              <a:t> </a:t>
            </a:r>
            <a:r>
              <a:rPr sz="2400" spc="-5" dirty="0">
                <a:solidFill>
                  <a:srgbClr val="0070C0"/>
                </a:solidFill>
                <a:latin typeface="Times New Roman" pitchFamily="18" charset="0"/>
                <a:cs typeface="Times New Roman" pitchFamily="18" charset="0"/>
              </a:rPr>
              <a:t>are many </a:t>
            </a:r>
            <a:r>
              <a:rPr sz="2400" spc="-10" dirty="0">
                <a:solidFill>
                  <a:srgbClr val="0070C0"/>
                </a:solidFill>
                <a:latin typeface="Times New Roman" pitchFamily="18" charset="0"/>
                <a:cs typeface="Times New Roman" pitchFamily="18" charset="0"/>
              </a:rPr>
              <a:t>food </a:t>
            </a:r>
            <a:r>
              <a:rPr sz="2400" spc="-5" dirty="0">
                <a:solidFill>
                  <a:srgbClr val="0070C0"/>
                </a:solidFill>
                <a:latin typeface="Times New Roman" pitchFamily="18" charset="0"/>
                <a:cs typeface="Times New Roman" pitchFamily="18" charset="0"/>
              </a:rPr>
              <a:t>chains </a:t>
            </a:r>
            <a:r>
              <a:rPr sz="2400" spc="-10" dirty="0">
                <a:solidFill>
                  <a:srgbClr val="0070C0"/>
                </a:solidFill>
                <a:latin typeface="Times New Roman" pitchFamily="18" charset="0"/>
                <a:cs typeface="Times New Roman" pitchFamily="18" charset="0"/>
              </a:rPr>
              <a:t>in </a:t>
            </a:r>
            <a:r>
              <a:rPr sz="2400" spc="-5" dirty="0">
                <a:solidFill>
                  <a:srgbClr val="0070C0"/>
                </a:solidFill>
                <a:latin typeface="Times New Roman" pitchFamily="18" charset="0"/>
                <a:cs typeface="Times New Roman" pitchFamily="18" charset="0"/>
              </a:rPr>
              <a:t>an</a:t>
            </a:r>
            <a:r>
              <a:rPr sz="2400" spc="-35" dirty="0">
                <a:solidFill>
                  <a:srgbClr val="0070C0"/>
                </a:solidFill>
                <a:latin typeface="Times New Roman" pitchFamily="18" charset="0"/>
                <a:cs typeface="Times New Roman" pitchFamily="18" charset="0"/>
              </a:rPr>
              <a:t> </a:t>
            </a:r>
            <a:r>
              <a:rPr sz="2400" spc="-5" dirty="0">
                <a:solidFill>
                  <a:srgbClr val="0070C0"/>
                </a:solidFill>
                <a:latin typeface="Times New Roman" pitchFamily="18" charset="0"/>
                <a:cs typeface="Times New Roman" pitchFamily="18" charset="0"/>
              </a:rPr>
              <a:t>ecosystem</a:t>
            </a:r>
            <a:r>
              <a:rPr sz="2400" spc="-5" dirty="0" smtClean="0">
                <a:solidFill>
                  <a:srgbClr val="0070C0"/>
                </a:solidFill>
                <a:latin typeface="Times New Roman" pitchFamily="18" charset="0"/>
                <a:cs typeface="Times New Roman" pitchFamily="18" charset="0"/>
              </a:rPr>
              <a:t>.</a:t>
            </a:r>
            <a:r>
              <a:rPr lang="en-US" sz="2400" spc="-5" dirty="0" smtClean="0">
                <a:solidFill>
                  <a:srgbClr val="0070C0"/>
                </a:solidFill>
                <a:latin typeface="Times New Roman" pitchFamily="18" charset="0"/>
                <a:cs typeface="Times New Roman" pitchFamily="18" charset="0"/>
              </a:rPr>
              <a:t> Food chains are of two basic types.</a:t>
            </a:r>
          </a:p>
          <a:p>
            <a:pPr marL="12700" marR="5715" algn="just">
              <a:spcBef>
                <a:spcPts val="100"/>
              </a:spcBef>
              <a:tabLst>
                <a:tab pos="354965" algn="l"/>
                <a:tab pos="355600" algn="l"/>
              </a:tabLst>
            </a:pPr>
            <a:endParaRPr lang="en-US" sz="1100" spc="-5" dirty="0" smtClean="0">
              <a:solidFill>
                <a:srgbClr val="0070C0"/>
              </a:solidFill>
              <a:latin typeface="Times New Roman" pitchFamily="18" charset="0"/>
              <a:cs typeface="Times New Roman" pitchFamily="18" charset="0"/>
            </a:endParaRPr>
          </a:p>
          <a:p>
            <a:pPr marL="294005" indent="-281940">
              <a:spcBef>
                <a:spcPts val="100"/>
              </a:spcBef>
              <a:buAutoNum type="arabicPeriod"/>
              <a:tabLst>
                <a:tab pos="294640" algn="l"/>
              </a:tabLst>
            </a:pPr>
            <a:r>
              <a:rPr lang="en-US" sz="2000" b="1" spc="-5" dirty="0" smtClean="0">
                <a:latin typeface="Times New Roman" pitchFamily="18" charset="0"/>
                <a:cs typeface="Times New Roman" pitchFamily="18" charset="0"/>
              </a:rPr>
              <a:t>The grazing </a:t>
            </a:r>
            <a:r>
              <a:rPr lang="en-US" sz="2000" b="1" dirty="0" smtClean="0">
                <a:latin typeface="Times New Roman" pitchFamily="18" charset="0"/>
                <a:cs typeface="Times New Roman" pitchFamily="18" charset="0"/>
              </a:rPr>
              <a:t>food</a:t>
            </a:r>
            <a:r>
              <a:rPr lang="en-US" sz="2000" b="1" spc="-10"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chain:</a:t>
            </a:r>
            <a:endParaRPr lang="en-US" sz="2400" dirty="0" smtClean="0">
              <a:latin typeface="Times New Roman" pitchFamily="18" charset="0"/>
              <a:cs typeface="Times New Roman" pitchFamily="18" charset="0"/>
            </a:endParaRPr>
          </a:p>
          <a:p>
            <a:pPr marL="355600" marR="5080" indent="-342900" algn="just">
              <a:tabLst>
                <a:tab pos="671195" algn="l"/>
                <a:tab pos="1326515" algn="l"/>
                <a:tab pos="1704339" algn="l"/>
                <a:tab pos="2391410" algn="l"/>
                <a:tab pos="3193415" algn="l"/>
                <a:tab pos="4023995" algn="l"/>
                <a:tab pos="4726305" algn="l"/>
                <a:tab pos="5245100" algn="l"/>
                <a:tab pos="6074410" algn="l"/>
              </a:tabLst>
            </a:pPr>
            <a:r>
              <a:rPr lang="en-US" sz="2000" spc="-15" dirty="0" smtClean="0">
                <a:solidFill>
                  <a:srgbClr val="FF3300"/>
                </a:solidFill>
                <a:latin typeface="Times New Roman" pitchFamily="18" charset="0"/>
                <a:cs typeface="Times New Roman" pitchFamily="18" charset="0"/>
              </a:rPr>
              <a:t>	This</a:t>
            </a:r>
            <a:r>
              <a:rPr lang="en-US" sz="2000" spc="-15" dirty="0">
                <a:solidFill>
                  <a:srgbClr val="FF3300"/>
                </a:solidFill>
                <a:latin typeface="Times New Roman" pitchFamily="18" charset="0"/>
                <a:cs typeface="Times New Roman" pitchFamily="18" charset="0"/>
              </a:rPr>
              <a:t>	type	of	food	chain	</a:t>
            </a:r>
            <a:r>
              <a:rPr lang="en-US" sz="2000" spc="-15" dirty="0" smtClean="0">
                <a:solidFill>
                  <a:srgbClr val="FF3300"/>
                </a:solidFill>
                <a:latin typeface="Times New Roman" pitchFamily="18" charset="0"/>
                <a:cs typeface="Times New Roman" pitchFamily="18" charset="0"/>
              </a:rPr>
              <a:t>starts from</a:t>
            </a:r>
            <a:r>
              <a:rPr lang="en-US" sz="2000" spc="-15" dirty="0">
                <a:solidFill>
                  <a:srgbClr val="FF3300"/>
                </a:solidFill>
                <a:latin typeface="Times New Roman" pitchFamily="18" charset="0"/>
                <a:cs typeface="Times New Roman" pitchFamily="18" charset="0"/>
              </a:rPr>
              <a:t>	</a:t>
            </a:r>
            <a:r>
              <a:rPr lang="en-US" sz="2000" spc="-15" dirty="0" smtClean="0">
                <a:solidFill>
                  <a:srgbClr val="FF3300"/>
                </a:solidFill>
                <a:latin typeface="Times New Roman" pitchFamily="18" charset="0"/>
                <a:cs typeface="Times New Roman" pitchFamily="18" charset="0"/>
              </a:rPr>
              <a:t>the green </a:t>
            </a:r>
            <a:r>
              <a:rPr lang="en-US" sz="2000" spc="-15" dirty="0">
                <a:solidFill>
                  <a:srgbClr val="FF3300"/>
                </a:solidFill>
                <a:latin typeface="Times New Roman" pitchFamily="18" charset="0"/>
                <a:cs typeface="Times New Roman" pitchFamily="18" charset="0"/>
              </a:rPr>
              <a:t>plant  base goes to grazing herbivores and on carnivores</a:t>
            </a:r>
          </a:p>
          <a:p>
            <a:pPr marL="266065" indent="-254000">
              <a:buAutoNum type="arabicPeriod" startAt="2"/>
              <a:tabLst>
                <a:tab pos="266700" algn="l"/>
              </a:tabLst>
            </a:pPr>
            <a:r>
              <a:rPr lang="en-US" sz="2000" b="1" spc="-5" dirty="0" smtClean="0">
                <a:latin typeface="Times New Roman" pitchFamily="18" charset="0"/>
                <a:cs typeface="Times New Roman" pitchFamily="18" charset="0"/>
              </a:rPr>
              <a:t>The detritus (eroded) food chain :</a:t>
            </a:r>
          </a:p>
          <a:p>
            <a:pPr marL="355600" marR="5080" indent="-342900" algn="just">
              <a:tabLst>
                <a:tab pos="671195" algn="l"/>
                <a:tab pos="1326515" algn="l"/>
                <a:tab pos="1704339" algn="l"/>
                <a:tab pos="2391410" algn="l"/>
                <a:tab pos="3193415" algn="l"/>
                <a:tab pos="4023995" algn="l"/>
                <a:tab pos="4726305" algn="l"/>
                <a:tab pos="5245100" algn="l"/>
                <a:tab pos="6074410" algn="l"/>
              </a:tabLst>
            </a:pPr>
            <a:r>
              <a:rPr lang="en-US" sz="2000" spc="-15" dirty="0" smtClean="0">
                <a:solidFill>
                  <a:srgbClr val="FF3300"/>
                </a:solidFill>
                <a:latin typeface="Times New Roman" pitchFamily="18" charset="0"/>
                <a:cs typeface="Times New Roman" pitchFamily="18" charset="0"/>
              </a:rPr>
              <a:t>	Which </a:t>
            </a:r>
            <a:r>
              <a:rPr lang="en-US" sz="2000" spc="-15" dirty="0">
                <a:solidFill>
                  <a:srgbClr val="FF3300"/>
                </a:solidFill>
                <a:latin typeface="Times New Roman" pitchFamily="18" charset="0"/>
                <a:cs typeface="Times New Roman" pitchFamily="18" charset="0"/>
              </a:rPr>
              <a:t>goes from non-living organic matter into  microorganism and then to detritus feeding organism and  their predators</a:t>
            </a:r>
            <a:r>
              <a:rPr lang="en-US" sz="2000" spc="-15" dirty="0" smtClean="0">
                <a:solidFill>
                  <a:srgbClr val="FF3300"/>
                </a:solidFill>
                <a:latin typeface="Times New Roman" pitchFamily="18" charset="0"/>
                <a:cs typeface="Times New Roman" pitchFamily="18" charset="0"/>
              </a:rPr>
              <a:t>.</a:t>
            </a:r>
            <a:endParaRPr lang="en-US" sz="2000" spc="-15" dirty="0">
              <a:solidFill>
                <a:srgbClr val="FF33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66800" y="685800"/>
            <a:ext cx="7309802" cy="566822"/>
          </a:xfrm>
          <a:prstGeom prst="rect">
            <a:avLst/>
          </a:prstGeom>
        </p:spPr>
        <p:txBody>
          <a:bodyPr vert="horz" wrap="square" lIns="0" tIns="12700" rIns="0" bIns="0" rtlCol="0">
            <a:spAutoFit/>
          </a:bodyPr>
          <a:lstStyle/>
          <a:p>
            <a:pPr marL="12700">
              <a:lnSpc>
                <a:spcPct val="100000"/>
              </a:lnSpc>
              <a:spcBef>
                <a:spcPts val="100"/>
              </a:spcBef>
            </a:pPr>
            <a:r>
              <a:rPr sz="3600" b="1" spc="-5" dirty="0">
                <a:latin typeface="Times New Roman" pitchFamily="18" charset="0"/>
                <a:cs typeface="Times New Roman" pitchFamily="18" charset="0"/>
              </a:rPr>
              <a:t>Characteristics of food</a:t>
            </a:r>
            <a:r>
              <a:rPr sz="3600" b="1" spc="-60" dirty="0">
                <a:latin typeface="Times New Roman" pitchFamily="18" charset="0"/>
                <a:cs typeface="Times New Roman" pitchFamily="18" charset="0"/>
              </a:rPr>
              <a:t> </a:t>
            </a:r>
            <a:r>
              <a:rPr sz="3600" b="1" spc="-5" dirty="0">
                <a:latin typeface="Times New Roman" pitchFamily="18" charset="0"/>
                <a:cs typeface="Times New Roman" pitchFamily="18" charset="0"/>
              </a:rPr>
              <a:t>chain</a:t>
            </a:r>
            <a:endParaRPr sz="3600" b="1" dirty="0">
              <a:latin typeface="Times New Roman" pitchFamily="18" charset="0"/>
              <a:cs typeface="Times New Roman" pitchFamily="18" charset="0"/>
            </a:endParaRPr>
          </a:p>
        </p:txBody>
      </p:sp>
      <p:sp>
        <p:nvSpPr>
          <p:cNvPr id="3" name="object 3"/>
          <p:cNvSpPr txBox="1"/>
          <p:nvPr/>
        </p:nvSpPr>
        <p:spPr>
          <a:xfrm>
            <a:off x="1219201" y="1447800"/>
            <a:ext cx="6629400" cy="4383251"/>
          </a:xfrm>
          <a:prstGeom prst="rect">
            <a:avLst/>
          </a:prstGeom>
        </p:spPr>
        <p:txBody>
          <a:bodyPr vert="horz" wrap="square" lIns="0" tIns="12700" rIns="0" bIns="0" rtlCol="0">
            <a:spAutoFit/>
          </a:bodyPr>
          <a:lstStyle/>
          <a:p>
            <a:pPr marL="355600" marR="76200" indent="-342900" algn="just">
              <a:lnSpc>
                <a:spcPct val="100000"/>
              </a:lnSpc>
              <a:spcBef>
                <a:spcPts val="100"/>
              </a:spcBef>
              <a:buChar char="•"/>
              <a:tabLst>
                <a:tab pos="355600" algn="l"/>
              </a:tabLst>
            </a:pPr>
            <a:r>
              <a:rPr sz="2400" spc="-5" dirty="0">
                <a:latin typeface="Times New Roman" pitchFamily="18" charset="0"/>
                <a:cs typeface="Times New Roman" pitchFamily="18" charset="0"/>
              </a:rPr>
              <a:t>In </a:t>
            </a:r>
            <a:r>
              <a:rPr sz="2400" dirty="0">
                <a:latin typeface="Times New Roman" pitchFamily="18" charset="0"/>
                <a:cs typeface="Times New Roman" pitchFamily="18" charset="0"/>
              </a:rPr>
              <a:t>a </a:t>
            </a:r>
            <a:r>
              <a:rPr sz="2400" spc="-5" dirty="0">
                <a:latin typeface="Times New Roman" pitchFamily="18" charset="0"/>
                <a:cs typeface="Times New Roman" pitchFamily="18" charset="0"/>
              </a:rPr>
              <a:t>food chain ,there is repeated  eating in which each group eats the  smaller one and is eaten</a:t>
            </a:r>
            <a:r>
              <a:rPr sz="2400" spc="-10" dirty="0">
                <a:latin typeface="Times New Roman" pitchFamily="18" charset="0"/>
                <a:cs typeface="Times New Roman" pitchFamily="18" charset="0"/>
              </a:rPr>
              <a:t> </a:t>
            </a:r>
            <a:r>
              <a:rPr sz="2400" spc="-5" dirty="0">
                <a:latin typeface="Times New Roman" pitchFamily="18" charset="0"/>
                <a:cs typeface="Times New Roman" pitchFamily="18" charset="0"/>
              </a:rPr>
              <a:t>by</a:t>
            </a:r>
            <a:endParaRPr sz="2400" dirty="0">
              <a:latin typeface="Times New Roman" pitchFamily="18" charset="0"/>
              <a:cs typeface="Times New Roman" pitchFamily="18" charset="0"/>
            </a:endParaRPr>
          </a:p>
          <a:p>
            <a:pPr marL="441959" algn="just">
              <a:lnSpc>
                <a:spcPct val="100000"/>
              </a:lnSpc>
              <a:spcBef>
                <a:spcPts val="790"/>
              </a:spcBef>
            </a:pPr>
            <a:r>
              <a:rPr sz="2400" spc="-5" dirty="0">
                <a:latin typeface="Times New Roman" pitchFamily="18" charset="0"/>
                <a:cs typeface="Times New Roman" pitchFamily="18" charset="0"/>
              </a:rPr>
              <a:t>the larger</a:t>
            </a:r>
            <a:r>
              <a:rPr sz="2400" dirty="0">
                <a:latin typeface="Times New Roman" pitchFamily="18" charset="0"/>
                <a:cs typeface="Times New Roman" pitchFamily="18" charset="0"/>
              </a:rPr>
              <a:t> </a:t>
            </a:r>
            <a:r>
              <a:rPr sz="2400" spc="-5" dirty="0" smtClean="0">
                <a:latin typeface="Times New Roman" pitchFamily="18" charset="0"/>
                <a:cs typeface="Times New Roman" pitchFamily="18" charset="0"/>
              </a:rPr>
              <a:t>one</a:t>
            </a:r>
            <a:r>
              <a:rPr lang="en-US" sz="2400" dirty="0" smtClean="0">
                <a:latin typeface="Times New Roman" pitchFamily="18" charset="0"/>
                <a:cs typeface="Times New Roman" pitchFamily="18" charset="0"/>
              </a:rPr>
              <a:t>.</a:t>
            </a:r>
          </a:p>
          <a:p>
            <a:pPr marL="441959" algn="just">
              <a:lnSpc>
                <a:spcPct val="100000"/>
              </a:lnSpc>
              <a:spcBef>
                <a:spcPts val="790"/>
              </a:spcBef>
            </a:pPr>
            <a:r>
              <a:rPr sz="2400" spc="-5" dirty="0" smtClean="0">
                <a:solidFill>
                  <a:srgbClr val="FF0000"/>
                </a:solidFill>
                <a:latin typeface="Times New Roman" pitchFamily="18" charset="0"/>
                <a:cs typeface="Times New Roman" pitchFamily="18" charset="0"/>
              </a:rPr>
              <a:t>In </a:t>
            </a:r>
            <a:r>
              <a:rPr sz="2400" dirty="0">
                <a:solidFill>
                  <a:srgbClr val="FF0000"/>
                </a:solidFill>
                <a:latin typeface="Times New Roman" pitchFamily="18" charset="0"/>
                <a:cs typeface="Times New Roman" pitchFamily="18" charset="0"/>
              </a:rPr>
              <a:t>a </a:t>
            </a:r>
            <a:r>
              <a:rPr sz="2400" spc="-5" dirty="0">
                <a:solidFill>
                  <a:srgbClr val="FF0000"/>
                </a:solidFill>
                <a:latin typeface="Times New Roman" pitchFamily="18" charset="0"/>
                <a:cs typeface="Times New Roman" pitchFamily="18" charset="0"/>
              </a:rPr>
              <a:t>food chain there is unidirectional  flow </a:t>
            </a:r>
            <a:r>
              <a:rPr sz="2400" dirty="0">
                <a:solidFill>
                  <a:srgbClr val="FF0000"/>
                </a:solidFill>
                <a:latin typeface="Times New Roman" pitchFamily="18" charset="0"/>
                <a:cs typeface="Times New Roman" pitchFamily="18" charset="0"/>
              </a:rPr>
              <a:t>of </a:t>
            </a:r>
            <a:r>
              <a:rPr sz="2400" spc="-5" dirty="0">
                <a:solidFill>
                  <a:srgbClr val="FF0000"/>
                </a:solidFill>
                <a:latin typeface="Times New Roman" pitchFamily="18" charset="0"/>
                <a:cs typeface="Times New Roman" pitchFamily="18" charset="0"/>
              </a:rPr>
              <a:t>energy from sun to producer  and then series </a:t>
            </a:r>
            <a:r>
              <a:rPr sz="2400" dirty="0">
                <a:solidFill>
                  <a:srgbClr val="FF0000"/>
                </a:solidFill>
                <a:latin typeface="Times New Roman" pitchFamily="18" charset="0"/>
                <a:cs typeface="Times New Roman" pitchFamily="18" charset="0"/>
              </a:rPr>
              <a:t>of </a:t>
            </a:r>
            <a:r>
              <a:rPr sz="2400" spc="-5" dirty="0">
                <a:solidFill>
                  <a:srgbClr val="FF0000"/>
                </a:solidFill>
                <a:latin typeface="Times New Roman" pitchFamily="18" charset="0"/>
                <a:cs typeface="Times New Roman" pitchFamily="18" charset="0"/>
              </a:rPr>
              <a:t>consumers</a:t>
            </a:r>
            <a:r>
              <a:rPr sz="2400" spc="-15" dirty="0">
                <a:solidFill>
                  <a:srgbClr val="FF0000"/>
                </a:solidFill>
                <a:latin typeface="Times New Roman" pitchFamily="18" charset="0"/>
                <a:cs typeface="Times New Roman" pitchFamily="18" charset="0"/>
              </a:rPr>
              <a:t> </a:t>
            </a:r>
            <a:r>
              <a:rPr sz="2400" dirty="0" smtClean="0">
                <a:solidFill>
                  <a:srgbClr val="FF0000"/>
                </a:solidFill>
                <a:latin typeface="Times New Roman" pitchFamily="18" charset="0"/>
                <a:cs typeface="Times New Roman" pitchFamily="18" charset="0"/>
              </a:rPr>
              <a:t>.</a:t>
            </a:r>
            <a:endParaRPr lang="en-US" sz="2400" dirty="0" smtClean="0">
              <a:solidFill>
                <a:srgbClr val="FF0000"/>
              </a:solidFill>
              <a:latin typeface="Times New Roman" pitchFamily="18" charset="0"/>
              <a:cs typeface="Times New Roman" pitchFamily="18" charset="0"/>
            </a:endParaRPr>
          </a:p>
          <a:p>
            <a:pPr marL="355600" marR="5080" indent="-342900" algn="just">
              <a:lnSpc>
                <a:spcPct val="100000"/>
              </a:lnSpc>
              <a:buChar char="•"/>
              <a:tabLst>
                <a:tab pos="355600" algn="l"/>
                <a:tab pos="1307465" algn="l"/>
              </a:tabLst>
            </a:pPr>
            <a:r>
              <a:rPr lang="en-US" sz="2400" spc="-5" dirty="0">
                <a:latin typeface="Times New Roman" pitchFamily="18" charset="0"/>
                <a:cs typeface="Times New Roman" pitchFamily="18" charset="0"/>
              </a:rPr>
              <a:t>Usually there are 4-5 trophic levels  in the food chain ,shorter food chain  will provided greater energy.</a:t>
            </a:r>
          </a:p>
          <a:p>
            <a:pPr marL="355600" marR="31115" indent="-342900" algn="just">
              <a:lnSpc>
                <a:spcPct val="100000"/>
              </a:lnSpc>
              <a:spcBef>
                <a:spcPts val="790"/>
              </a:spcBef>
              <a:buChar char="•"/>
              <a:tabLst>
                <a:tab pos="355600" algn="l"/>
                <a:tab pos="4712970" algn="l"/>
              </a:tabLst>
            </a:pPr>
            <a:r>
              <a:rPr lang="en-US" sz="2400" spc="-5" dirty="0">
                <a:solidFill>
                  <a:srgbClr val="0070C0"/>
                </a:solidFill>
                <a:latin typeface="Times New Roman" pitchFamily="18" charset="0"/>
                <a:cs typeface="Times New Roman" pitchFamily="18" charset="0"/>
              </a:rPr>
              <a:t>Omnivores generally occupy more  than 1 trophic level in a food chain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56639" y="783685"/>
            <a:ext cx="7010400" cy="505267"/>
          </a:xfrm>
          <a:prstGeom prst="rect">
            <a:avLst/>
          </a:prstGeom>
        </p:spPr>
        <p:txBody>
          <a:bodyPr vert="horz" wrap="square" lIns="0" tIns="12700" rIns="0" bIns="0" rtlCol="0">
            <a:spAutoFit/>
          </a:bodyPr>
          <a:lstStyle/>
          <a:p>
            <a:pPr marL="12700">
              <a:lnSpc>
                <a:spcPct val="100000"/>
              </a:lnSpc>
              <a:spcBef>
                <a:spcPts val="100"/>
              </a:spcBef>
            </a:pPr>
            <a:r>
              <a:rPr sz="3200" b="1" spc="-5" dirty="0">
                <a:latin typeface="Times New Roman" pitchFamily="18" charset="0"/>
                <a:cs typeface="Times New Roman" pitchFamily="18" charset="0"/>
              </a:rPr>
              <a:t>Example </a:t>
            </a:r>
            <a:r>
              <a:rPr sz="3200" b="1" dirty="0">
                <a:latin typeface="Times New Roman" pitchFamily="18" charset="0"/>
                <a:cs typeface="Times New Roman" pitchFamily="18" charset="0"/>
              </a:rPr>
              <a:t>of a Food</a:t>
            </a:r>
            <a:r>
              <a:rPr sz="3200" b="1" spc="-114" dirty="0">
                <a:latin typeface="Times New Roman" pitchFamily="18" charset="0"/>
                <a:cs typeface="Times New Roman" pitchFamily="18" charset="0"/>
              </a:rPr>
              <a:t> </a:t>
            </a:r>
            <a:r>
              <a:rPr sz="3200" b="1" spc="-5" dirty="0">
                <a:latin typeface="Times New Roman" pitchFamily="18" charset="0"/>
                <a:cs typeface="Times New Roman" pitchFamily="18" charset="0"/>
              </a:rPr>
              <a:t>Chain</a:t>
            </a:r>
            <a:endParaRPr sz="3200" b="1" dirty="0">
              <a:latin typeface="Times New Roman" pitchFamily="18" charset="0"/>
              <a:cs typeface="Times New Roman" pitchFamily="18" charset="0"/>
            </a:endParaRPr>
          </a:p>
        </p:txBody>
      </p:sp>
      <p:sp>
        <p:nvSpPr>
          <p:cNvPr id="3" name="object 3"/>
          <p:cNvSpPr/>
          <p:nvPr/>
        </p:nvSpPr>
        <p:spPr>
          <a:xfrm>
            <a:off x="762000" y="1524000"/>
            <a:ext cx="7696200" cy="4800600"/>
          </a:xfrm>
          <a:prstGeom prst="rect">
            <a:avLst/>
          </a:prstGeom>
          <a:blipFill>
            <a:blip r:embed="rId2" cstate="print"/>
            <a:stretch>
              <a:fillRect/>
            </a:stretch>
          </a:blipFill>
        </p:spPr>
        <p:txBody>
          <a:bodyPr wrap="square" lIns="0" tIns="0" rIns="0" bIns="0" rtlCol="0"/>
          <a:lstStyle/>
          <a:p>
            <a:endParaRPr>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bject 31"/>
          <p:cNvSpPr txBox="1"/>
          <p:nvPr/>
        </p:nvSpPr>
        <p:spPr>
          <a:xfrm>
            <a:off x="1219200" y="2057400"/>
            <a:ext cx="6705600" cy="3402342"/>
          </a:xfrm>
          <a:prstGeom prst="rect">
            <a:avLst/>
          </a:prstGeom>
        </p:spPr>
        <p:txBody>
          <a:bodyPr vert="horz" wrap="square" lIns="0" tIns="6350" rIns="0" bIns="0" rtlCol="0">
            <a:spAutoFit/>
          </a:bodyPr>
          <a:lstStyle/>
          <a:p>
            <a:pPr marL="355600" marR="5080" indent="-342900" algn="just">
              <a:lnSpc>
                <a:spcPct val="101299"/>
              </a:lnSpc>
              <a:spcBef>
                <a:spcPts val="50"/>
              </a:spcBef>
              <a:buChar char="•"/>
              <a:tabLst>
                <a:tab pos="355600" algn="l"/>
                <a:tab pos="1619885" algn="l"/>
                <a:tab pos="3324225" algn="l"/>
              </a:tabLst>
            </a:pPr>
            <a:r>
              <a:rPr sz="2400" spc="-5" dirty="0" smtClean="0">
                <a:latin typeface="Times New Roman" pitchFamily="18" charset="0"/>
                <a:cs typeface="Times New Roman" pitchFamily="18" charset="0"/>
              </a:rPr>
              <a:t>Food</a:t>
            </a:r>
            <a:r>
              <a:rPr lang="en-US" sz="2400" spc="-5" dirty="0" smtClean="0">
                <a:latin typeface="Times New Roman" pitchFamily="18" charset="0"/>
                <a:cs typeface="Times New Roman" pitchFamily="18" charset="0"/>
              </a:rPr>
              <a:t> </a:t>
            </a:r>
            <a:r>
              <a:rPr sz="2400" dirty="0" smtClean="0">
                <a:latin typeface="Times New Roman" pitchFamily="18" charset="0"/>
                <a:cs typeface="Times New Roman" pitchFamily="18" charset="0"/>
              </a:rPr>
              <a:t>web </a:t>
            </a:r>
            <a:r>
              <a:rPr sz="2400" spc="-5" dirty="0">
                <a:latin typeface="Times New Roman" pitchFamily="18" charset="0"/>
                <a:cs typeface="Times New Roman" pitchFamily="18" charset="0"/>
              </a:rPr>
              <a:t>is the network </a:t>
            </a:r>
            <a:r>
              <a:rPr sz="2400" dirty="0">
                <a:latin typeface="Times New Roman" pitchFamily="18" charset="0"/>
                <a:cs typeface="Times New Roman" pitchFamily="18" charset="0"/>
              </a:rPr>
              <a:t>of </a:t>
            </a:r>
            <a:r>
              <a:rPr sz="2400" spc="-5" dirty="0">
                <a:latin typeface="Times New Roman" pitchFamily="18" charset="0"/>
                <a:cs typeface="Times New Roman" pitchFamily="18" charset="0"/>
              </a:rPr>
              <a:t>food  chains</a:t>
            </a:r>
            <a:r>
              <a:rPr sz="2400" dirty="0">
                <a:latin typeface="Times New Roman" pitchFamily="18" charset="0"/>
                <a:cs typeface="Times New Roman" pitchFamily="18" charset="0"/>
              </a:rPr>
              <a:t> </a:t>
            </a:r>
            <a:r>
              <a:rPr sz="2400" dirty="0" smtClean="0">
                <a:latin typeface="Times New Roman" pitchFamily="18" charset="0"/>
                <a:cs typeface="Times New Roman" pitchFamily="18" charset="0"/>
              </a:rPr>
              <a:t>where</a:t>
            </a:r>
            <a:r>
              <a:rPr lang="en-US" sz="2400" dirty="0" smtClean="0">
                <a:latin typeface="Times New Roman" pitchFamily="18" charset="0"/>
                <a:cs typeface="Times New Roman" pitchFamily="18" charset="0"/>
              </a:rPr>
              <a:t> </a:t>
            </a:r>
            <a:r>
              <a:rPr sz="2400" spc="-5" dirty="0" smtClean="0">
                <a:latin typeface="Times New Roman" pitchFamily="18" charset="0"/>
                <a:cs typeface="Times New Roman" pitchFamily="18" charset="0"/>
              </a:rPr>
              <a:t>different </a:t>
            </a:r>
            <a:r>
              <a:rPr sz="2400" spc="-5" dirty="0">
                <a:latin typeface="Times New Roman" pitchFamily="18" charset="0"/>
                <a:cs typeface="Times New Roman" pitchFamily="18" charset="0"/>
              </a:rPr>
              <a:t>types of  organisms are connected at different  trophic levels ,so that option of  eating and being eaten at each  trophic</a:t>
            </a:r>
            <a:r>
              <a:rPr sz="2400" spc="-10" dirty="0">
                <a:latin typeface="Times New Roman" pitchFamily="18" charset="0"/>
                <a:cs typeface="Times New Roman" pitchFamily="18" charset="0"/>
              </a:rPr>
              <a:t> </a:t>
            </a:r>
            <a:r>
              <a:rPr sz="2400" spc="-5" dirty="0" smtClean="0">
                <a:latin typeface="Times New Roman" pitchFamily="18" charset="0"/>
                <a:cs typeface="Times New Roman" pitchFamily="18" charset="0"/>
              </a:rPr>
              <a:t>level.</a:t>
            </a:r>
            <a:endParaRPr lang="en-US" sz="2400" spc="-5" dirty="0">
              <a:latin typeface="Times New Roman" pitchFamily="18" charset="0"/>
              <a:cs typeface="Times New Roman" pitchFamily="18" charset="0"/>
            </a:endParaRPr>
          </a:p>
          <a:p>
            <a:pPr marL="355600" marR="5080" indent="-342900" algn="just">
              <a:lnSpc>
                <a:spcPct val="101299"/>
              </a:lnSpc>
              <a:spcBef>
                <a:spcPts val="50"/>
              </a:spcBef>
              <a:buChar char="•"/>
              <a:tabLst>
                <a:tab pos="355600" algn="l"/>
                <a:tab pos="1619885" algn="l"/>
                <a:tab pos="3324225" algn="l"/>
              </a:tabLst>
            </a:pPr>
            <a:r>
              <a:rPr lang="en-US" sz="2400" spc="-5" dirty="0" smtClean="0">
                <a:latin typeface="Times New Roman" pitchFamily="18" charset="0"/>
                <a:cs typeface="Times New Roman" pitchFamily="18" charset="0"/>
              </a:rPr>
              <a:t>A food web is a complicated system of relationships between plants, animals, and  energy.</a:t>
            </a:r>
          </a:p>
          <a:p>
            <a:pPr marL="355600" marR="5080" indent="-342900" algn="just">
              <a:lnSpc>
                <a:spcPct val="101299"/>
              </a:lnSpc>
              <a:spcBef>
                <a:spcPts val="50"/>
              </a:spcBef>
              <a:buFontTx/>
              <a:buChar char="•"/>
              <a:tabLst>
                <a:tab pos="355600" algn="l"/>
                <a:tab pos="1619885" algn="l"/>
                <a:tab pos="3324225" algn="l"/>
              </a:tabLst>
            </a:pPr>
            <a:r>
              <a:rPr lang="en-US" sz="2400" spc="-5" dirty="0" smtClean="0">
                <a:latin typeface="Times New Roman" pitchFamily="18" charset="0"/>
                <a:cs typeface="Times New Roman" pitchFamily="18" charset="0"/>
              </a:rPr>
              <a:t>All </a:t>
            </a:r>
            <a:r>
              <a:rPr lang="en-US" sz="2400" spc="-5" dirty="0">
                <a:latin typeface="Times New Roman" pitchFamily="18" charset="0"/>
                <a:cs typeface="Times New Roman" pitchFamily="18" charset="0"/>
              </a:rPr>
              <a:t>the food chains in an area make up the </a:t>
            </a:r>
            <a:r>
              <a:rPr lang="en-US" sz="2400" b="1" spc="-5" dirty="0">
                <a:latin typeface="Times New Roman" pitchFamily="18" charset="0"/>
                <a:cs typeface="Times New Roman" pitchFamily="18" charset="0"/>
              </a:rPr>
              <a:t>food web </a:t>
            </a:r>
            <a:r>
              <a:rPr lang="en-US" sz="2400" spc="-5" dirty="0">
                <a:latin typeface="Times New Roman" pitchFamily="18" charset="0"/>
                <a:cs typeface="Times New Roman" pitchFamily="18" charset="0"/>
              </a:rPr>
              <a:t>of the  area.</a:t>
            </a:r>
          </a:p>
          <a:p>
            <a:pPr marL="355600" marR="5080" indent="-342900" algn="just">
              <a:lnSpc>
                <a:spcPct val="101299"/>
              </a:lnSpc>
              <a:spcBef>
                <a:spcPts val="50"/>
              </a:spcBef>
              <a:buChar char="•"/>
              <a:tabLst>
                <a:tab pos="355600" algn="l"/>
                <a:tab pos="1619885" algn="l"/>
                <a:tab pos="3324225" algn="l"/>
              </a:tabLst>
            </a:pPr>
            <a:endParaRPr sz="2400" dirty="0">
              <a:latin typeface="Times New Roman" pitchFamily="18" charset="0"/>
              <a:cs typeface="Times New Roman" pitchFamily="18" charset="0"/>
            </a:endParaRPr>
          </a:p>
        </p:txBody>
      </p:sp>
      <p:sp>
        <p:nvSpPr>
          <p:cNvPr id="32" name="object 2"/>
          <p:cNvSpPr txBox="1">
            <a:spLocks/>
          </p:cNvSpPr>
          <p:nvPr/>
        </p:nvSpPr>
        <p:spPr>
          <a:xfrm>
            <a:off x="2667000" y="1267267"/>
            <a:ext cx="3096260" cy="505267"/>
          </a:xfrm>
          <a:prstGeom prst="rect">
            <a:avLst/>
          </a:prstGeom>
        </p:spPr>
        <p:txBody>
          <a:bodyPr vert="horz" wrap="square" lIns="0" tIns="12700" rIns="0" bIns="0" rtlCol="0">
            <a:spAutoFit/>
          </a:bodyPr>
          <a:lst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12700">
              <a:spcBef>
                <a:spcPts val="100"/>
              </a:spcBef>
            </a:pPr>
            <a:r>
              <a:rPr lang="en-US" sz="3200" b="1" dirty="0" smtClean="0">
                <a:solidFill>
                  <a:srgbClr val="FF0000"/>
                </a:solidFill>
                <a:latin typeface="Times New Roman" pitchFamily="18" charset="0"/>
                <a:cs typeface="Times New Roman" pitchFamily="18" charset="0"/>
              </a:rPr>
              <a:t>Food</a:t>
            </a:r>
            <a:r>
              <a:rPr lang="en-US" sz="3200" b="1" spc="-100" dirty="0" smtClean="0">
                <a:solidFill>
                  <a:srgbClr val="FF0000"/>
                </a:solidFill>
                <a:latin typeface="Times New Roman" pitchFamily="18" charset="0"/>
                <a:cs typeface="Times New Roman" pitchFamily="18" charset="0"/>
              </a:rPr>
              <a:t> </a:t>
            </a:r>
            <a:r>
              <a:rPr lang="en-US" sz="3200" b="1" dirty="0" smtClean="0">
                <a:solidFill>
                  <a:srgbClr val="FF0000"/>
                </a:solidFill>
                <a:latin typeface="Times New Roman" pitchFamily="18" charset="0"/>
                <a:cs typeface="Times New Roman" pitchFamily="18" charset="0"/>
              </a:rPr>
              <a:t>Webs</a:t>
            </a:r>
            <a:endParaRPr lang="en-US" sz="3200" b="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685800" y="533400"/>
            <a:ext cx="7772400" cy="5791200"/>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17644" y="990600"/>
            <a:ext cx="6849745" cy="505267"/>
          </a:xfrm>
          <a:prstGeom prst="rect">
            <a:avLst/>
          </a:prstGeom>
        </p:spPr>
        <p:txBody>
          <a:bodyPr vert="horz" wrap="square" lIns="0" tIns="12700" rIns="0" bIns="0" rtlCol="0">
            <a:spAutoFit/>
          </a:bodyPr>
          <a:lstStyle/>
          <a:p>
            <a:pPr marL="12700">
              <a:lnSpc>
                <a:spcPct val="100000"/>
              </a:lnSpc>
              <a:spcBef>
                <a:spcPts val="100"/>
              </a:spcBef>
            </a:pPr>
            <a:r>
              <a:rPr sz="3200" b="1" spc="-5" dirty="0">
                <a:latin typeface="Times New Roman" pitchFamily="18" charset="0"/>
                <a:cs typeface="Times New Roman" pitchFamily="18" charset="0"/>
              </a:rPr>
              <a:t>Significance of food</a:t>
            </a:r>
            <a:r>
              <a:rPr sz="3200" b="1" spc="-80" dirty="0">
                <a:latin typeface="Times New Roman" pitchFamily="18" charset="0"/>
                <a:cs typeface="Times New Roman" pitchFamily="18" charset="0"/>
              </a:rPr>
              <a:t> </a:t>
            </a:r>
            <a:r>
              <a:rPr sz="3200" b="1" dirty="0">
                <a:latin typeface="Times New Roman" pitchFamily="18" charset="0"/>
                <a:cs typeface="Times New Roman" pitchFamily="18" charset="0"/>
              </a:rPr>
              <a:t>web</a:t>
            </a:r>
          </a:p>
        </p:txBody>
      </p:sp>
      <p:sp>
        <p:nvSpPr>
          <p:cNvPr id="3" name="object 3"/>
          <p:cNvSpPr txBox="1"/>
          <p:nvPr/>
        </p:nvSpPr>
        <p:spPr>
          <a:xfrm>
            <a:off x="1219200" y="2057400"/>
            <a:ext cx="6629400" cy="2228815"/>
          </a:xfrm>
          <a:prstGeom prst="rect">
            <a:avLst/>
          </a:prstGeom>
        </p:spPr>
        <p:txBody>
          <a:bodyPr vert="horz" wrap="square" lIns="0" tIns="12700" rIns="0" bIns="0" rtlCol="0">
            <a:spAutoFit/>
          </a:bodyPr>
          <a:lstStyle/>
          <a:p>
            <a:pPr marL="355600" marR="5080" indent="-342900" algn="just">
              <a:lnSpc>
                <a:spcPct val="100000"/>
              </a:lnSpc>
              <a:spcBef>
                <a:spcPts val="100"/>
              </a:spcBef>
              <a:buChar char="•"/>
              <a:tabLst>
                <a:tab pos="355600" algn="l"/>
              </a:tabLst>
            </a:pPr>
            <a:r>
              <a:rPr sz="2400" dirty="0">
                <a:solidFill>
                  <a:srgbClr val="0070C0"/>
                </a:solidFill>
                <a:latin typeface="Times New Roman" pitchFamily="18" charset="0"/>
                <a:cs typeface="Times New Roman" pitchFamily="18" charset="0"/>
              </a:rPr>
              <a:t>The </a:t>
            </a:r>
            <a:r>
              <a:rPr sz="2400" spc="-5" dirty="0">
                <a:solidFill>
                  <a:srgbClr val="0070C0"/>
                </a:solidFill>
                <a:latin typeface="Times New Roman" pitchFamily="18" charset="0"/>
                <a:cs typeface="Times New Roman" pitchFamily="18" charset="0"/>
              </a:rPr>
              <a:t>food web provides alternate  pathways of food </a:t>
            </a:r>
            <a:r>
              <a:rPr sz="2400" spc="-10" dirty="0">
                <a:solidFill>
                  <a:srgbClr val="0070C0"/>
                </a:solidFill>
                <a:latin typeface="Times New Roman" pitchFamily="18" charset="0"/>
                <a:cs typeface="Times New Roman" pitchFamily="18" charset="0"/>
              </a:rPr>
              <a:t>availability </a:t>
            </a:r>
            <a:r>
              <a:rPr sz="2400" spc="-5" dirty="0">
                <a:solidFill>
                  <a:srgbClr val="0070C0"/>
                </a:solidFill>
                <a:latin typeface="Times New Roman" pitchFamily="18" charset="0"/>
                <a:cs typeface="Times New Roman" pitchFamily="18" charset="0"/>
              </a:rPr>
              <a:t>e.g. if  particular crop is destroyed due to  some disease ,the herbivores in that  area do not perish </a:t>
            </a:r>
            <a:r>
              <a:rPr sz="2400" spc="-10" dirty="0">
                <a:solidFill>
                  <a:srgbClr val="0070C0"/>
                </a:solidFill>
                <a:latin typeface="Times New Roman" pitchFamily="18" charset="0"/>
                <a:cs typeface="Times New Roman" pitchFamily="18" charset="0"/>
              </a:rPr>
              <a:t>as </a:t>
            </a:r>
            <a:r>
              <a:rPr sz="2400" spc="-5" dirty="0">
                <a:solidFill>
                  <a:srgbClr val="0070C0"/>
                </a:solidFill>
                <a:latin typeface="Times New Roman" pitchFamily="18" charset="0"/>
                <a:cs typeface="Times New Roman" pitchFamily="18" charset="0"/>
              </a:rPr>
              <a:t>these can  graze </a:t>
            </a:r>
            <a:r>
              <a:rPr sz="2400" dirty="0">
                <a:solidFill>
                  <a:srgbClr val="0070C0"/>
                </a:solidFill>
                <a:latin typeface="Times New Roman" pitchFamily="18" charset="0"/>
                <a:cs typeface="Times New Roman" pitchFamily="18" charset="0"/>
              </a:rPr>
              <a:t>on </a:t>
            </a:r>
            <a:r>
              <a:rPr sz="2400" spc="-5" dirty="0">
                <a:solidFill>
                  <a:srgbClr val="0070C0"/>
                </a:solidFill>
                <a:latin typeface="Times New Roman" pitchFamily="18" charset="0"/>
                <a:cs typeface="Times New Roman" pitchFamily="18" charset="0"/>
              </a:rPr>
              <a:t>other types </a:t>
            </a:r>
            <a:r>
              <a:rPr sz="2400" dirty="0">
                <a:solidFill>
                  <a:srgbClr val="0070C0"/>
                </a:solidFill>
                <a:latin typeface="Times New Roman" pitchFamily="18" charset="0"/>
                <a:cs typeface="Times New Roman" pitchFamily="18" charset="0"/>
              </a:rPr>
              <a:t>of </a:t>
            </a:r>
            <a:r>
              <a:rPr sz="2400" spc="-5" dirty="0">
                <a:solidFill>
                  <a:srgbClr val="0070C0"/>
                </a:solidFill>
                <a:latin typeface="Times New Roman" pitchFamily="18" charset="0"/>
                <a:cs typeface="Times New Roman" pitchFamily="18" charset="0"/>
              </a:rPr>
              <a:t>crop </a:t>
            </a:r>
            <a:r>
              <a:rPr sz="2400" dirty="0">
                <a:solidFill>
                  <a:srgbClr val="0070C0"/>
                </a:solidFill>
                <a:latin typeface="Times New Roman" pitchFamily="18" charset="0"/>
                <a:cs typeface="Times New Roman" pitchFamily="18" charset="0"/>
              </a:rPr>
              <a:t>or</a:t>
            </a:r>
            <a:r>
              <a:rPr sz="2400" spc="-35" dirty="0">
                <a:solidFill>
                  <a:srgbClr val="0070C0"/>
                </a:solidFill>
                <a:latin typeface="Times New Roman" pitchFamily="18" charset="0"/>
                <a:cs typeface="Times New Roman" pitchFamily="18" charset="0"/>
              </a:rPr>
              <a:t> </a:t>
            </a:r>
            <a:r>
              <a:rPr sz="2400" spc="-5" dirty="0" smtClean="0">
                <a:solidFill>
                  <a:srgbClr val="0070C0"/>
                </a:solidFill>
                <a:latin typeface="Times New Roman" pitchFamily="18" charset="0"/>
                <a:cs typeface="Times New Roman" pitchFamily="18" charset="0"/>
              </a:rPr>
              <a:t>herbs</a:t>
            </a:r>
            <a:r>
              <a:rPr lang="en-US" sz="2400" dirty="0">
                <a:solidFill>
                  <a:srgbClr val="0070C0"/>
                </a:solidFill>
                <a:latin typeface="Times New Roman" pitchFamily="18" charset="0"/>
                <a:cs typeface="Times New Roman" pitchFamily="18" charset="0"/>
              </a:rPr>
              <a:t> </a:t>
            </a:r>
            <a:r>
              <a:rPr sz="2400" spc="-5" dirty="0" smtClean="0">
                <a:solidFill>
                  <a:srgbClr val="0070C0"/>
                </a:solidFill>
                <a:latin typeface="Times New Roman" pitchFamily="18" charset="0"/>
                <a:cs typeface="Times New Roman" pitchFamily="18" charset="0"/>
              </a:rPr>
              <a:t>greater </a:t>
            </a:r>
            <a:r>
              <a:rPr sz="2400" spc="-5" dirty="0">
                <a:solidFill>
                  <a:srgbClr val="0070C0"/>
                </a:solidFill>
                <a:latin typeface="Times New Roman" pitchFamily="18" charset="0"/>
                <a:cs typeface="Times New Roman" pitchFamily="18" charset="0"/>
              </a:rPr>
              <a:t>the </a:t>
            </a:r>
            <a:r>
              <a:rPr sz="2400" dirty="0">
                <a:solidFill>
                  <a:srgbClr val="0070C0"/>
                </a:solidFill>
                <a:latin typeface="Times New Roman" pitchFamily="18" charset="0"/>
                <a:cs typeface="Times New Roman" pitchFamily="18" charset="0"/>
              </a:rPr>
              <a:t>no </a:t>
            </a:r>
            <a:r>
              <a:rPr sz="2400" spc="-5" dirty="0">
                <a:solidFill>
                  <a:srgbClr val="0070C0"/>
                </a:solidFill>
                <a:latin typeface="Times New Roman" pitchFamily="18" charset="0"/>
                <a:cs typeface="Times New Roman" pitchFamily="18" charset="0"/>
              </a:rPr>
              <a:t>of these alternate  pathways more stable is the  ecosystem.</a:t>
            </a:r>
            <a:endParaRPr sz="2400" dirty="0">
              <a:solidFill>
                <a:srgbClr val="0070C0"/>
              </a:solidFill>
              <a:latin typeface="Times New Roman" pitchFamily="18" charset="0"/>
              <a:cs typeface="Times New Roman"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85620" y="783685"/>
            <a:ext cx="5551170" cy="505267"/>
          </a:xfrm>
          <a:prstGeom prst="rect">
            <a:avLst/>
          </a:prstGeom>
        </p:spPr>
        <p:txBody>
          <a:bodyPr vert="horz" wrap="square" lIns="0" tIns="12700" rIns="0" bIns="0" rtlCol="0">
            <a:spAutoFit/>
          </a:bodyPr>
          <a:lstStyle/>
          <a:p>
            <a:pPr marL="12700">
              <a:lnSpc>
                <a:spcPct val="100000"/>
              </a:lnSpc>
              <a:spcBef>
                <a:spcPts val="100"/>
              </a:spcBef>
            </a:pPr>
            <a:r>
              <a:rPr sz="3200" b="1" spc="-5" dirty="0">
                <a:latin typeface="Times New Roman" pitchFamily="18" charset="0"/>
                <a:cs typeface="Times New Roman" pitchFamily="18" charset="0"/>
              </a:rPr>
              <a:t>Ecological</a:t>
            </a:r>
            <a:r>
              <a:rPr sz="3200" b="1" spc="-85" dirty="0">
                <a:latin typeface="Times New Roman" pitchFamily="18" charset="0"/>
                <a:cs typeface="Times New Roman" pitchFamily="18" charset="0"/>
              </a:rPr>
              <a:t> </a:t>
            </a:r>
            <a:r>
              <a:rPr sz="3200" b="1" spc="-5" dirty="0">
                <a:latin typeface="Times New Roman" pitchFamily="18" charset="0"/>
                <a:cs typeface="Times New Roman" pitchFamily="18" charset="0"/>
              </a:rPr>
              <a:t>Pyramids</a:t>
            </a:r>
            <a:endParaRPr sz="3200" b="1" dirty="0">
              <a:latin typeface="Times New Roman" pitchFamily="18" charset="0"/>
              <a:cs typeface="Times New Roman" pitchFamily="18" charset="0"/>
            </a:endParaRPr>
          </a:p>
        </p:txBody>
      </p:sp>
      <p:sp>
        <p:nvSpPr>
          <p:cNvPr id="3" name="object 3"/>
          <p:cNvSpPr txBox="1"/>
          <p:nvPr/>
        </p:nvSpPr>
        <p:spPr>
          <a:xfrm>
            <a:off x="1219200" y="1828800"/>
            <a:ext cx="6781800" cy="4290277"/>
          </a:xfrm>
          <a:prstGeom prst="rect">
            <a:avLst/>
          </a:prstGeom>
        </p:spPr>
        <p:txBody>
          <a:bodyPr vert="horz" wrap="square" lIns="0" tIns="12700" rIns="0" bIns="0" rtlCol="0">
            <a:spAutoFit/>
          </a:bodyPr>
          <a:lstStyle/>
          <a:p>
            <a:pPr marL="355600" marR="5080" indent="-342900" algn="just">
              <a:lnSpc>
                <a:spcPct val="100000"/>
              </a:lnSpc>
              <a:spcBef>
                <a:spcPts val="100"/>
              </a:spcBef>
              <a:buChar char="•"/>
              <a:tabLst>
                <a:tab pos="355600" algn="l"/>
              </a:tabLst>
            </a:pPr>
            <a:r>
              <a:rPr sz="2400" spc="5" dirty="0">
                <a:latin typeface="Times New Roman" pitchFamily="18" charset="0"/>
                <a:cs typeface="Times New Roman" pitchFamily="18" charset="0"/>
              </a:rPr>
              <a:t>An </a:t>
            </a:r>
            <a:r>
              <a:rPr sz="2400" b="1" spc="-5" dirty="0">
                <a:latin typeface="Times New Roman" pitchFamily="18" charset="0"/>
                <a:cs typeface="Times New Roman" pitchFamily="18" charset="0"/>
              </a:rPr>
              <a:t>ecological </a:t>
            </a:r>
            <a:r>
              <a:rPr sz="2400" b="1" dirty="0">
                <a:latin typeface="Times New Roman" pitchFamily="18" charset="0"/>
                <a:cs typeface="Times New Roman" pitchFamily="18" charset="0"/>
              </a:rPr>
              <a:t>pyramid </a:t>
            </a:r>
            <a:r>
              <a:rPr sz="2400" spc="-5" dirty="0">
                <a:latin typeface="Times New Roman" pitchFamily="18" charset="0"/>
                <a:cs typeface="Times New Roman" pitchFamily="18" charset="0"/>
              </a:rPr>
              <a:t>(also trophic  pyramid </a:t>
            </a:r>
            <a:r>
              <a:rPr sz="2400" dirty="0">
                <a:latin typeface="Times New Roman" pitchFamily="18" charset="0"/>
                <a:cs typeface="Times New Roman" pitchFamily="18" charset="0"/>
              </a:rPr>
              <a:t>or </a:t>
            </a:r>
            <a:r>
              <a:rPr sz="2400" spc="-5" dirty="0">
                <a:latin typeface="Times New Roman" pitchFamily="18" charset="0"/>
                <a:cs typeface="Times New Roman" pitchFamily="18" charset="0"/>
              </a:rPr>
              <a:t>energy</a:t>
            </a:r>
            <a:r>
              <a:rPr sz="2400" spc="1115" dirty="0">
                <a:latin typeface="Times New Roman" pitchFamily="18" charset="0"/>
                <a:cs typeface="Times New Roman" pitchFamily="18" charset="0"/>
              </a:rPr>
              <a:t> </a:t>
            </a:r>
            <a:r>
              <a:rPr sz="2400" spc="-5" dirty="0">
                <a:latin typeface="Times New Roman" pitchFamily="18" charset="0"/>
                <a:cs typeface="Times New Roman" pitchFamily="18" charset="0"/>
              </a:rPr>
              <a:t>pyramid)</a:t>
            </a:r>
            <a:r>
              <a:rPr sz="2400" spc="1115" dirty="0">
                <a:latin typeface="Times New Roman" pitchFamily="18" charset="0"/>
                <a:cs typeface="Times New Roman" pitchFamily="18" charset="0"/>
              </a:rPr>
              <a:t> </a:t>
            </a:r>
            <a:r>
              <a:rPr sz="2400" spc="-5" dirty="0">
                <a:latin typeface="Times New Roman" pitchFamily="18" charset="0"/>
                <a:cs typeface="Times New Roman" pitchFamily="18" charset="0"/>
              </a:rPr>
              <a:t>is</a:t>
            </a:r>
            <a:r>
              <a:rPr sz="2400" spc="1115" dirty="0">
                <a:latin typeface="Times New Roman" pitchFamily="18" charset="0"/>
                <a:cs typeface="Times New Roman" pitchFamily="18" charset="0"/>
              </a:rPr>
              <a:t> </a:t>
            </a:r>
            <a:r>
              <a:rPr sz="2400" dirty="0">
                <a:latin typeface="Times New Roman" pitchFamily="18" charset="0"/>
                <a:cs typeface="Times New Roman" pitchFamily="18" charset="0"/>
              </a:rPr>
              <a:t>a  </a:t>
            </a:r>
            <a:r>
              <a:rPr sz="2400" spc="-5" dirty="0">
                <a:latin typeface="Times New Roman" pitchFamily="18" charset="0"/>
                <a:cs typeface="Times New Roman" pitchFamily="18" charset="0"/>
              </a:rPr>
              <a:t>graphical representation </a:t>
            </a:r>
            <a:r>
              <a:rPr sz="2400" dirty="0">
                <a:latin typeface="Times New Roman" pitchFamily="18" charset="0"/>
                <a:cs typeface="Times New Roman" pitchFamily="18" charset="0"/>
              </a:rPr>
              <a:t>of </a:t>
            </a:r>
            <a:r>
              <a:rPr sz="2400" spc="-5" dirty="0">
                <a:latin typeface="Times New Roman" pitchFamily="18" charset="0"/>
                <a:cs typeface="Times New Roman" pitchFamily="18" charset="0"/>
              </a:rPr>
              <a:t>trophic  structure and function of an  ecosystem, staring with producer at  base and successive trophic levels  forming the apex</a:t>
            </a:r>
            <a:r>
              <a:rPr sz="2400" spc="-5" dirty="0" smtClean="0">
                <a:latin typeface="Times New Roman" pitchFamily="18" charset="0"/>
                <a:cs typeface="Times New Roman" pitchFamily="18" charset="0"/>
              </a:rPr>
              <a:t>.</a:t>
            </a:r>
            <a:endParaRPr lang="en-US" sz="2400" spc="-5" dirty="0" smtClean="0">
              <a:latin typeface="Times New Roman" pitchFamily="18" charset="0"/>
              <a:cs typeface="Times New Roman" pitchFamily="18" charset="0"/>
            </a:endParaRPr>
          </a:p>
          <a:p>
            <a:pPr marL="355600" marR="5080" indent="-342900">
              <a:lnSpc>
                <a:spcPct val="100000"/>
              </a:lnSpc>
              <a:spcBef>
                <a:spcPts val="100"/>
              </a:spcBef>
              <a:buChar char="•"/>
              <a:tabLst>
                <a:tab pos="355600" algn="l"/>
                <a:tab pos="1795145" algn="l"/>
              </a:tabLst>
            </a:pPr>
            <a:r>
              <a:rPr lang="en-US" sz="2400" spc="-5" dirty="0" smtClean="0">
                <a:latin typeface="Times New Roman" pitchFamily="18" charset="0"/>
                <a:cs typeface="Times New Roman" pitchFamily="18" charset="0"/>
              </a:rPr>
              <a:t>Term Ecological Pyramids coined </a:t>
            </a:r>
            <a:r>
              <a:rPr lang="en-US" sz="2400" dirty="0" smtClean="0">
                <a:latin typeface="Times New Roman" pitchFamily="18" charset="0"/>
                <a:cs typeface="Times New Roman" pitchFamily="18" charset="0"/>
              </a:rPr>
              <a:t>by  </a:t>
            </a:r>
            <a:r>
              <a:rPr lang="en-US" sz="2400" spc="-5" dirty="0" smtClean="0">
                <a:latin typeface="Times New Roman" pitchFamily="18" charset="0"/>
                <a:cs typeface="Times New Roman" pitchFamily="18" charset="0"/>
              </a:rPr>
              <a:t>Charles Elton</a:t>
            </a:r>
            <a:endParaRPr lang="en-US" sz="2400" dirty="0" smtClean="0">
              <a:latin typeface="Times New Roman" pitchFamily="18" charset="0"/>
              <a:cs typeface="Times New Roman" pitchFamily="18" charset="0"/>
            </a:endParaRPr>
          </a:p>
          <a:p>
            <a:pPr>
              <a:lnSpc>
                <a:spcPct val="100000"/>
              </a:lnSpc>
              <a:spcBef>
                <a:spcPts val="15"/>
              </a:spcBef>
            </a:pPr>
            <a:endParaRPr lang="en-US" sz="1200" dirty="0" smtClean="0">
              <a:latin typeface="Times New Roman" pitchFamily="18" charset="0"/>
              <a:cs typeface="Times New Roman" pitchFamily="18" charset="0"/>
            </a:endParaRPr>
          </a:p>
          <a:p>
            <a:pPr marL="12700">
              <a:lnSpc>
                <a:spcPct val="100000"/>
              </a:lnSpc>
            </a:pPr>
            <a:r>
              <a:rPr lang="en-US" sz="2400" b="1" dirty="0" smtClean="0">
                <a:latin typeface="Times New Roman" pitchFamily="18" charset="0"/>
                <a:cs typeface="Times New Roman" pitchFamily="18" charset="0"/>
              </a:rPr>
              <a:t>TYPES </a:t>
            </a:r>
            <a:r>
              <a:rPr lang="en-US" sz="2400" b="1" spc="-5" dirty="0" smtClean="0">
                <a:latin typeface="Times New Roman" pitchFamily="18" charset="0"/>
                <a:cs typeface="Times New Roman" pitchFamily="18" charset="0"/>
              </a:rPr>
              <a:t>OF ECOLOGICAL</a:t>
            </a:r>
            <a:r>
              <a:rPr lang="en-US" sz="2400" b="1" spc="-15" dirty="0" smtClean="0">
                <a:latin typeface="Times New Roman" pitchFamily="18" charset="0"/>
                <a:cs typeface="Times New Roman" pitchFamily="18" charset="0"/>
              </a:rPr>
              <a:t> </a:t>
            </a:r>
            <a:r>
              <a:rPr lang="en-US" sz="2400" b="1" spc="-5" dirty="0" smtClean="0">
                <a:latin typeface="Times New Roman" pitchFamily="18" charset="0"/>
                <a:cs typeface="Times New Roman" pitchFamily="18" charset="0"/>
              </a:rPr>
              <a:t>PYRAMID</a:t>
            </a:r>
            <a:endParaRPr lang="en-US" sz="2400" dirty="0" smtClean="0">
              <a:latin typeface="Times New Roman" pitchFamily="18" charset="0"/>
              <a:cs typeface="Times New Roman" pitchFamily="18" charset="0"/>
            </a:endParaRPr>
          </a:p>
          <a:p>
            <a:pPr>
              <a:lnSpc>
                <a:spcPct val="100000"/>
              </a:lnSpc>
              <a:spcBef>
                <a:spcPts val="45"/>
              </a:spcBef>
            </a:pPr>
            <a:endParaRPr lang="en-US" sz="1000" dirty="0" smtClean="0">
              <a:latin typeface="Times New Roman" pitchFamily="18" charset="0"/>
              <a:cs typeface="Times New Roman" pitchFamily="18" charset="0"/>
            </a:endParaRPr>
          </a:p>
          <a:p>
            <a:pPr marL="12700" marR="4006215" algn="just">
              <a:lnSpc>
                <a:spcPct val="120700"/>
              </a:lnSpc>
            </a:pPr>
            <a:r>
              <a:rPr lang="en-US" sz="2400" spc="-5" dirty="0" smtClean="0">
                <a:solidFill>
                  <a:srgbClr val="0070C0"/>
                </a:solidFill>
                <a:latin typeface="Times New Roman" pitchFamily="18" charset="0"/>
                <a:cs typeface="Times New Roman" pitchFamily="18" charset="0"/>
              </a:rPr>
              <a:t>   Pyramid </a:t>
            </a:r>
            <a:r>
              <a:rPr lang="en-US" sz="2400" dirty="0" smtClean="0">
                <a:solidFill>
                  <a:srgbClr val="0070C0"/>
                </a:solidFill>
                <a:latin typeface="Times New Roman" pitchFamily="18" charset="0"/>
                <a:cs typeface="Times New Roman" pitchFamily="18" charset="0"/>
              </a:rPr>
              <a:t>of</a:t>
            </a:r>
            <a:r>
              <a:rPr lang="en-US" sz="2400" spc="-40" dirty="0" smtClean="0">
                <a:solidFill>
                  <a:srgbClr val="0070C0"/>
                </a:solidFill>
                <a:latin typeface="Times New Roman" pitchFamily="18" charset="0"/>
                <a:cs typeface="Times New Roman" pitchFamily="18" charset="0"/>
              </a:rPr>
              <a:t> </a:t>
            </a:r>
            <a:r>
              <a:rPr lang="en-US" sz="2400" spc="-5" dirty="0" smtClean="0">
                <a:solidFill>
                  <a:srgbClr val="0070C0"/>
                </a:solidFill>
                <a:latin typeface="Times New Roman" pitchFamily="18" charset="0"/>
                <a:cs typeface="Times New Roman" pitchFamily="18" charset="0"/>
              </a:rPr>
              <a:t>Energy</a:t>
            </a:r>
          </a:p>
          <a:p>
            <a:pPr marL="12700" marR="4006215" algn="just">
              <a:lnSpc>
                <a:spcPct val="120700"/>
              </a:lnSpc>
            </a:pPr>
            <a:r>
              <a:rPr lang="en-US" sz="2400" spc="-5" dirty="0" smtClean="0">
                <a:solidFill>
                  <a:srgbClr val="0070C0"/>
                </a:solidFill>
                <a:latin typeface="Times New Roman" pitchFamily="18" charset="0"/>
                <a:cs typeface="Times New Roman" pitchFamily="18" charset="0"/>
              </a:rPr>
              <a:t>   Pyramid </a:t>
            </a:r>
            <a:r>
              <a:rPr lang="en-US" sz="2400" dirty="0" smtClean="0">
                <a:solidFill>
                  <a:srgbClr val="0070C0"/>
                </a:solidFill>
                <a:latin typeface="Times New Roman" pitchFamily="18" charset="0"/>
                <a:cs typeface="Times New Roman" pitchFamily="18" charset="0"/>
              </a:rPr>
              <a:t>of </a:t>
            </a:r>
            <a:r>
              <a:rPr lang="en-US" sz="2400" spc="-5" dirty="0" smtClean="0">
                <a:solidFill>
                  <a:srgbClr val="0070C0"/>
                </a:solidFill>
                <a:latin typeface="Times New Roman" pitchFamily="18" charset="0"/>
                <a:cs typeface="Times New Roman" pitchFamily="18" charset="0"/>
              </a:rPr>
              <a:t>Number  </a:t>
            </a:r>
          </a:p>
          <a:p>
            <a:pPr marL="12700" marR="4006215" algn="just">
              <a:lnSpc>
                <a:spcPct val="120700"/>
              </a:lnSpc>
            </a:pPr>
            <a:r>
              <a:rPr lang="en-US" sz="2400" spc="-5" dirty="0" smtClean="0">
                <a:solidFill>
                  <a:srgbClr val="0070C0"/>
                </a:solidFill>
                <a:latin typeface="Times New Roman" pitchFamily="18" charset="0"/>
                <a:cs typeface="Times New Roman" pitchFamily="18" charset="0"/>
              </a:rPr>
              <a:t>   Pyramid </a:t>
            </a:r>
            <a:r>
              <a:rPr lang="en-US" sz="2400" dirty="0" smtClean="0">
                <a:solidFill>
                  <a:srgbClr val="0070C0"/>
                </a:solidFill>
                <a:latin typeface="Times New Roman" pitchFamily="18" charset="0"/>
                <a:cs typeface="Times New Roman" pitchFamily="18" charset="0"/>
              </a:rPr>
              <a:t>of</a:t>
            </a:r>
            <a:r>
              <a:rPr lang="en-US" sz="2400" spc="-75" dirty="0" smtClean="0">
                <a:solidFill>
                  <a:srgbClr val="0070C0"/>
                </a:solidFill>
                <a:latin typeface="Times New Roman" pitchFamily="18" charset="0"/>
                <a:cs typeface="Times New Roman" pitchFamily="18" charset="0"/>
              </a:rPr>
              <a:t> </a:t>
            </a:r>
            <a:r>
              <a:rPr lang="en-US" sz="2400" spc="-5" dirty="0" smtClean="0">
                <a:solidFill>
                  <a:srgbClr val="0070C0"/>
                </a:solidFill>
                <a:latin typeface="Times New Roman" pitchFamily="18" charset="0"/>
                <a:cs typeface="Times New Roman" pitchFamily="18" charset="0"/>
              </a:rPr>
              <a:t>Biomass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bject 31"/>
          <p:cNvSpPr/>
          <p:nvPr/>
        </p:nvSpPr>
        <p:spPr>
          <a:xfrm>
            <a:off x="762000" y="1295400"/>
            <a:ext cx="7696200" cy="3962400"/>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43000" y="685800"/>
            <a:ext cx="7066280" cy="695960"/>
          </a:xfrm>
          <a:prstGeom prst="rect">
            <a:avLst/>
          </a:prstGeom>
        </p:spPr>
        <p:txBody>
          <a:bodyPr vert="horz" wrap="square" lIns="0" tIns="12700" rIns="0" bIns="0" rtlCol="0">
            <a:spAutoFit/>
          </a:bodyPr>
          <a:lstStyle/>
          <a:p>
            <a:pPr marL="12700">
              <a:lnSpc>
                <a:spcPct val="100000"/>
              </a:lnSpc>
              <a:spcBef>
                <a:spcPts val="100"/>
              </a:spcBef>
            </a:pPr>
            <a:r>
              <a:rPr sz="4400" b="1" spc="-5" dirty="0">
                <a:solidFill>
                  <a:srgbClr val="FF0000"/>
                </a:solidFill>
                <a:latin typeface="Times New Roman" pitchFamily="18" charset="0"/>
                <a:cs typeface="Times New Roman" pitchFamily="18" charset="0"/>
              </a:rPr>
              <a:t>What is </a:t>
            </a:r>
            <a:r>
              <a:rPr sz="4400" b="1" dirty="0">
                <a:solidFill>
                  <a:srgbClr val="FF0000"/>
                </a:solidFill>
                <a:latin typeface="Times New Roman" pitchFamily="18" charset="0"/>
                <a:cs typeface="Times New Roman" pitchFamily="18" charset="0"/>
              </a:rPr>
              <a:t>a</a:t>
            </a:r>
            <a:r>
              <a:rPr sz="4400" b="1" spc="-80" dirty="0">
                <a:solidFill>
                  <a:srgbClr val="FF0000"/>
                </a:solidFill>
                <a:latin typeface="Times New Roman" pitchFamily="18" charset="0"/>
                <a:cs typeface="Times New Roman" pitchFamily="18" charset="0"/>
              </a:rPr>
              <a:t> </a:t>
            </a:r>
            <a:r>
              <a:rPr sz="4400" b="1" spc="-5" dirty="0">
                <a:solidFill>
                  <a:srgbClr val="FF0000"/>
                </a:solidFill>
                <a:latin typeface="Times New Roman" pitchFamily="18" charset="0"/>
                <a:cs typeface="Times New Roman" pitchFamily="18" charset="0"/>
              </a:rPr>
              <a:t>Community?</a:t>
            </a:r>
            <a:endParaRPr sz="4400" dirty="0">
              <a:solidFill>
                <a:srgbClr val="FF0000"/>
              </a:solidFill>
              <a:latin typeface="Times New Roman" pitchFamily="18" charset="0"/>
              <a:cs typeface="Times New Roman" pitchFamily="18" charset="0"/>
            </a:endParaRPr>
          </a:p>
        </p:txBody>
      </p:sp>
      <p:sp>
        <p:nvSpPr>
          <p:cNvPr id="3" name="object 3"/>
          <p:cNvSpPr txBox="1"/>
          <p:nvPr/>
        </p:nvSpPr>
        <p:spPr>
          <a:xfrm>
            <a:off x="914400" y="1676400"/>
            <a:ext cx="7162800" cy="3959417"/>
          </a:xfrm>
          <a:prstGeom prst="rect">
            <a:avLst/>
          </a:prstGeom>
        </p:spPr>
        <p:txBody>
          <a:bodyPr vert="horz" wrap="square" lIns="0" tIns="29845" rIns="0" bIns="0" rtlCol="0">
            <a:spAutoFit/>
          </a:bodyPr>
          <a:lstStyle/>
          <a:p>
            <a:pPr marL="355600" marR="5080" indent="-342900" algn="just">
              <a:lnSpc>
                <a:spcPts val="3829"/>
              </a:lnSpc>
              <a:spcBef>
                <a:spcPts val="235"/>
              </a:spcBef>
              <a:buChar char="•"/>
              <a:tabLst>
                <a:tab pos="355600" algn="l"/>
              </a:tabLst>
            </a:pPr>
            <a:r>
              <a:rPr sz="3200" dirty="0">
                <a:latin typeface="Times New Roman" pitchFamily="18" charset="0"/>
                <a:cs typeface="Times New Roman" pitchFamily="18" charset="0"/>
              </a:rPr>
              <a:t>A </a:t>
            </a:r>
            <a:r>
              <a:rPr sz="3200" spc="-5" dirty="0">
                <a:latin typeface="Times New Roman" pitchFamily="18" charset="0"/>
                <a:cs typeface="Times New Roman" pitchFamily="18" charset="0"/>
              </a:rPr>
              <a:t>community is formed from all living  populations found in </a:t>
            </a:r>
            <a:r>
              <a:rPr sz="3200" spc="-10" dirty="0">
                <a:latin typeface="Times New Roman" pitchFamily="18" charset="0"/>
                <a:cs typeface="Times New Roman" pitchFamily="18" charset="0"/>
              </a:rPr>
              <a:t>an </a:t>
            </a:r>
            <a:r>
              <a:rPr sz="3200" spc="-5" dirty="0">
                <a:latin typeface="Times New Roman" pitchFamily="18" charset="0"/>
                <a:cs typeface="Times New Roman" pitchFamily="18" charset="0"/>
              </a:rPr>
              <a:t>area.</a:t>
            </a:r>
            <a:endParaRPr sz="3200" dirty="0">
              <a:latin typeface="Times New Roman" pitchFamily="18" charset="0"/>
              <a:cs typeface="Times New Roman" pitchFamily="18" charset="0"/>
            </a:endParaRPr>
          </a:p>
          <a:p>
            <a:pPr algn="just">
              <a:lnSpc>
                <a:spcPct val="100000"/>
              </a:lnSpc>
              <a:spcBef>
                <a:spcPts val="25"/>
              </a:spcBef>
              <a:buFont typeface="Verdana"/>
              <a:buChar char="•"/>
            </a:pPr>
            <a:endParaRPr sz="2800" dirty="0">
              <a:latin typeface="Times New Roman" pitchFamily="18" charset="0"/>
              <a:cs typeface="Times New Roman" pitchFamily="18" charset="0"/>
            </a:endParaRPr>
          </a:p>
          <a:p>
            <a:pPr marL="355600" marR="421640" indent="-342900" algn="just">
              <a:lnSpc>
                <a:spcPct val="100000"/>
              </a:lnSpc>
              <a:buChar char="•"/>
              <a:tabLst>
                <a:tab pos="355600" algn="l"/>
              </a:tabLst>
            </a:pPr>
            <a:r>
              <a:rPr sz="3200" dirty="0">
                <a:latin typeface="Times New Roman" pitchFamily="18" charset="0"/>
                <a:cs typeface="Times New Roman" pitchFamily="18" charset="0"/>
              </a:rPr>
              <a:t>All </a:t>
            </a:r>
            <a:r>
              <a:rPr sz="3200" spc="-5" dirty="0">
                <a:latin typeface="Times New Roman" pitchFamily="18" charset="0"/>
                <a:cs typeface="Times New Roman" pitchFamily="18" charset="0"/>
              </a:rPr>
              <a:t>the foxes, roses, grasshoppers,  snakes, hawks, deer, and skunks  living in </a:t>
            </a:r>
            <a:r>
              <a:rPr sz="3200" dirty="0">
                <a:latin typeface="Times New Roman" pitchFamily="18" charset="0"/>
                <a:cs typeface="Times New Roman" pitchFamily="18" charset="0"/>
              </a:rPr>
              <a:t>one </a:t>
            </a:r>
            <a:r>
              <a:rPr sz="3200" spc="-5" dirty="0">
                <a:latin typeface="Times New Roman" pitchFamily="18" charset="0"/>
                <a:cs typeface="Times New Roman" pitchFamily="18" charset="0"/>
              </a:rPr>
              <a:t>area each form their  individual populations, but together  make </a:t>
            </a:r>
            <a:r>
              <a:rPr sz="3200" dirty="0">
                <a:latin typeface="Times New Roman" pitchFamily="18" charset="0"/>
                <a:cs typeface="Times New Roman" pitchFamily="18" charset="0"/>
              </a:rPr>
              <a:t>up a</a:t>
            </a:r>
            <a:r>
              <a:rPr sz="3200" spc="-20" dirty="0">
                <a:latin typeface="Times New Roman" pitchFamily="18" charset="0"/>
                <a:cs typeface="Times New Roman" pitchFamily="18" charset="0"/>
              </a:rPr>
              <a:t> </a:t>
            </a:r>
            <a:r>
              <a:rPr sz="3200" spc="-5" dirty="0">
                <a:latin typeface="Times New Roman" pitchFamily="18" charset="0"/>
                <a:cs typeface="Times New Roman" pitchFamily="18" charset="0"/>
              </a:rPr>
              <a:t>community.</a:t>
            </a:r>
            <a:endParaRPr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bject 31"/>
          <p:cNvSpPr/>
          <p:nvPr/>
        </p:nvSpPr>
        <p:spPr>
          <a:xfrm>
            <a:off x="762000" y="609600"/>
            <a:ext cx="7696200" cy="5715000"/>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bject 31"/>
          <p:cNvSpPr/>
          <p:nvPr/>
        </p:nvSpPr>
        <p:spPr>
          <a:xfrm>
            <a:off x="762000" y="457200"/>
            <a:ext cx="7696200" cy="5867400"/>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76378" y="1295400"/>
            <a:ext cx="5962015" cy="505267"/>
          </a:xfrm>
          <a:prstGeom prst="rect">
            <a:avLst/>
          </a:prstGeom>
        </p:spPr>
        <p:txBody>
          <a:bodyPr vert="horz" wrap="square" lIns="0" tIns="12700" rIns="0" bIns="0" rtlCol="0">
            <a:spAutoFit/>
          </a:bodyPr>
          <a:lstStyle/>
          <a:p>
            <a:pPr marL="12700">
              <a:lnSpc>
                <a:spcPct val="100000"/>
              </a:lnSpc>
              <a:spcBef>
                <a:spcPts val="100"/>
              </a:spcBef>
            </a:pPr>
            <a:r>
              <a:rPr sz="3200" b="1" spc="-5" dirty="0">
                <a:solidFill>
                  <a:srgbClr val="0070C0"/>
                </a:solidFill>
                <a:latin typeface="Times New Roman" pitchFamily="18" charset="0"/>
                <a:cs typeface="Times New Roman" pitchFamily="18" charset="0"/>
              </a:rPr>
              <a:t>Ecological</a:t>
            </a:r>
            <a:r>
              <a:rPr sz="3200" b="1" spc="-80" dirty="0">
                <a:solidFill>
                  <a:srgbClr val="0070C0"/>
                </a:solidFill>
                <a:latin typeface="Times New Roman" pitchFamily="18" charset="0"/>
                <a:cs typeface="Times New Roman" pitchFamily="18" charset="0"/>
              </a:rPr>
              <a:t> </a:t>
            </a:r>
            <a:r>
              <a:rPr sz="3200" b="1" spc="-5" dirty="0">
                <a:solidFill>
                  <a:srgbClr val="0070C0"/>
                </a:solidFill>
                <a:latin typeface="Times New Roman" pitchFamily="18" charset="0"/>
                <a:cs typeface="Times New Roman" pitchFamily="18" charset="0"/>
              </a:rPr>
              <a:t>succession</a:t>
            </a:r>
            <a:endParaRPr sz="3200" b="1" dirty="0">
              <a:solidFill>
                <a:srgbClr val="0070C0"/>
              </a:solidFill>
              <a:latin typeface="Times New Roman" pitchFamily="18" charset="0"/>
              <a:cs typeface="Times New Roman" pitchFamily="18" charset="0"/>
            </a:endParaRPr>
          </a:p>
        </p:txBody>
      </p:sp>
      <p:sp>
        <p:nvSpPr>
          <p:cNvPr id="3" name="object 3"/>
          <p:cNvSpPr txBox="1"/>
          <p:nvPr/>
        </p:nvSpPr>
        <p:spPr>
          <a:xfrm>
            <a:off x="1204586" y="2209800"/>
            <a:ext cx="6705600" cy="1859483"/>
          </a:xfrm>
          <a:prstGeom prst="rect">
            <a:avLst/>
          </a:prstGeom>
        </p:spPr>
        <p:txBody>
          <a:bodyPr vert="horz" wrap="square" lIns="0" tIns="12700" rIns="0" bIns="0" rtlCol="0">
            <a:spAutoFit/>
          </a:bodyPr>
          <a:lstStyle/>
          <a:p>
            <a:pPr marL="355600" marR="5080" indent="-342900" algn="just">
              <a:lnSpc>
                <a:spcPct val="100000"/>
              </a:lnSpc>
              <a:spcBef>
                <a:spcPts val="100"/>
              </a:spcBef>
              <a:buChar char="•"/>
              <a:tabLst>
                <a:tab pos="355600" algn="l"/>
              </a:tabLst>
            </a:pPr>
            <a:r>
              <a:rPr sz="2400" spc="-5" dirty="0">
                <a:latin typeface="Times New Roman" pitchFamily="18" charset="0"/>
                <a:cs typeface="Times New Roman" pitchFamily="18" charset="0"/>
              </a:rPr>
              <a:t>Is defined as </a:t>
            </a:r>
            <a:r>
              <a:rPr sz="2400" dirty="0">
                <a:latin typeface="Times New Roman" pitchFamily="18" charset="0"/>
                <a:cs typeface="Times New Roman" pitchFamily="18" charset="0"/>
              </a:rPr>
              <a:t>an </a:t>
            </a:r>
            <a:r>
              <a:rPr sz="2400" spc="-5" dirty="0">
                <a:latin typeface="Times New Roman" pitchFamily="18" charset="0"/>
                <a:cs typeface="Times New Roman" pitchFamily="18" charset="0"/>
              </a:rPr>
              <a:t>orderly process of  changes in community structure and  function with time mediated through  modifications in the physical  environment and ultimately  culminating in </a:t>
            </a:r>
            <a:r>
              <a:rPr sz="2400" dirty="0">
                <a:latin typeface="Times New Roman" pitchFamily="18" charset="0"/>
                <a:cs typeface="Times New Roman" pitchFamily="18" charset="0"/>
              </a:rPr>
              <a:t>a </a:t>
            </a:r>
            <a:r>
              <a:rPr sz="2400" spc="-5" dirty="0">
                <a:latin typeface="Times New Roman" pitchFamily="18" charset="0"/>
                <a:cs typeface="Times New Roman" pitchFamily="18" charset="0"/>
              </a:rPr>
              <a:t>stabilized ecosystem  known as</a:t>
            </a:r>
            <a:r>
              <a:rPr sz="2400" dirty="0">
                <a:latin typeface="Times New Roman" pitchFamily="18" charset="0"/>
                <a:cs typeface="Times New Roman" pitchFamily="18" charset="0"/>
              </a:rPr>
              <a:t> </a:t>
            </a:r>
            <a:r>
              <a:rPr sz="2400" spc="-5" dirty="0" smtClean="0">
                <a:latin typeface="Times New Roman" pitchFamily="18" charset="0"/>
                <a:cs typeface="Times New Roman" pitchFamily="18" charset="0"/>
              </a:rPr>
              <a:t>climax</a:t>
            </a:r>
            <a:r>
              <a:rPr lang="en-US" sz="2400" spc="-5" dirty="0" smtClean="0">
                <a:latin typeface="Times New Roman" pitchFamily="18" charset="0"/>
                <a:cs typeface="Times New Roman" pitchFamily="18" charset="0"/>
              </a:rPr>
              <a:t>.</a:t>
            </a:r>
            <a:endParaRPr sz="2400" dirty="0">
              <a:latin typeface="Times New Roman" pitchFamily="18" charset="0"/>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27910" y="990600"/>
            <a:ext cx="5967095" cy="505267"/>
          </a:xfrm>
          <a:prstGeom prst="rect">
            <a:avLst/>
          </a:prstGeom>
        </p:spPr>
        <p:txBody>
          <a:bodyPr vert="horz" wrap="square" lIns="0" tIns="12700" rIns="0" bIns="0" rtlCol="0">
            <a:spAutoFit/>
          </a:bodyPr>
          <a:lstStyle/>
          <a:p>
            <a:pPr marL="12700">
              <a:lnSpc>
                <a:spcPct val="100000"/>
              </a:lnSpc>
              <a:spcBef>
                <a:spcPts val="100"/>
              </a:spcBef>
            </a:pPr>
            <a:r>
              <a:rPr sz="3200" b="1" spc="-5" dirty="0">
                <a:solidFill>
                  <a:srgbClr val="FF0000"/>
                </a:solidFill>
                <a:latin typeface="Times New Roman" pitchFamily="18" charset="0"/>
                <a:cs typeface="Times New Roman" pitchFamily="18" charset="0"/>
              </a:rPr>
              <a:t>Biogeochemical</a:t>
            </a:r>
            <a:r>
              <a:rPr sz="3200" b="1" spc="-70" dirty="0">
                <a:solidFill>
                  <a:srgbClr val="FF0000"/>
                </a:solidFill>
                <a:latin typeface="Times New Roman" pitchFamily="18" charset="0"/>
                <a:cs typeface="Times New Roman" pitchFamily="18" charset="0"/>
              </a:rPr>
              <a:t> </a:t>
            </a:r>
            <a:r>
              <a:rPr sz="3200" b="1" spc="-5" dirty="0">
                <a:solidFill>
                  <a:srgbClr val="FF0000"/>
                </a:solidFill>
                <a:latin typeface="Times New Roman" pitchFamily="18" charset="0"/>
                <a:cs typeface="Times New Roman" pitchFamily="18" charset="0"/>
              </a:rPr>
              <a:t>cycle</a:t>
            </a:r>
            <a:endParaRPr sz="3200" b="1" dirty="0">
              <a:solidFill>
                <a:srgbClr val="FF0000"/>
              </a:solidFill>
              <a:latin typeface="Times New Roman" pitchFamily="18" charset="0"/>
              <a:cs typeface="Times New Roman" pitchFamily="18" charset="0"/>
            </a:endParaRPr>
          </a:p>
        </p:txBody>
      </p:sp>
      <p:sp>
        <p:nvSpPr>
          <p:cNvPr id="3" name="object 3"/>
          <p:cNvSpPr txBox="1"/>
          <p:nvPr/>
        </p:nvSpPr>
        <p:spPr>
          <a:xfrm>
            <a:off x="1311058" y="1884460"/>
            <a:ext cx="6400801" cy="1859483"/>
          </a:xfrm>
          <a:prstGeom prst="rect">
            <a:avLst/>
          </a:prstGeom>
        </p:spPr>
        <p:txBody>
          <a:bodyPr vert="horz" wrap="square" lIns="0" tIns="12700" rIns="0" bIns="0" rtlCol="0">
            <a:spAutoFit/>
          </a:bodyPr>
          <a:lstStyle/>
          <a:p>
            <a:pPr marL="355600" marR="5080" indent="-342900" algn="just">
              <a:lnSpc>
                <a:spcPct val="100000"/>
              </a:lnSpc>
              <a:spcBef>
                <a:spcPts val="100"/>
              </a:spcBef>
              <a:buChar char="•"/>
              <a:tabLst>
                <a:tab pos="355600" algn="l"/>
              </a:tabLst>
            </a:pPr>
            <a:r>
              <a:rPr sz="2400" spc="-5" dirty="0">
                <a:latin typeface="Times New Roman" pitchFamily="18" charset="0"/>
                <a:cs typeface="Times New Roman" pitchFamily="18" charset="0"/>
              </a:rPr>
              <a:t>Nutrients like carbon ,nitrogen, sulphur, </a:t>
            </a:r>
            <a:r>
              <a:rPr sz="2400" spc="1115" dirty="0">
                <a:latin typeface="Times New Roman" pitchFamily="18" charset="0"/>
                <a:cs typeface="Times New Roman" pitchFamily="18" charset="0"/>
              </a:rPr>
              <a:t> </a:t>
            </a:r>
            <a:r>
              <a:rPr sz="2400" spc="-5" dirty="0">
                <a:latin typeface="Times New Roman" pitchFamily="18" charset="0"/>
                <a:cs typeface="Times New Roman" pitchFamily="18" charset="0"/>
              </a:rPr>
              <a:t>oxygen, hydrogen</a:t>
            </a:r>
            <a:r>
              <a:rPr sz="2400" spc="-5" dirty="0" smtClean="0">
                <a:latin typeface="Times New Roman" pitchFamily="18" charset="0"/>
                <a:cs typeface="Times New Roman" pitchFamily="18" charset="0"/>
              </a:rPr>
              <a:t>,</a:t>
            </a:r>
            <a:r>
              <a:rPr lang="en-US" sz="2400" spc="-5" dirty="0" smtClean="0">
                <a:latin typeface="Times New Roman" pitchFamily="18" charset="0"/>
                <a:cs typeface="Times New Roman" pitchFamily="18" charset="0"/>
              </a:rPr>
              <a:t> </a:t>
            </a:r>
            <a:r>
              <a:rPr sz="2400" spc="-5" dirty="0" smtClean="0">
                <a:latin typeface="Times New Roman" pitchFamily="18" charset="0"/>
                <a:cs typeface="Times New Roman" pitchFamily="18" charset="0"/>
              </a:rPr>
              <a:t>phosphorus </a:t>
            </a:r>
            <a:r>
              <a:rPr sz="2400" spc="-5" dirty="0">
                <a:latin typeface="Times New Roman" pitchFamily="18" charset="0"/>
                <a:cs typeface="Times New Roman" pitchFamily="18" charset="0"/>
              </a:rPr>
              <a:t>etc </a:t>
            </a:r>
            <a:r>
              <a:rPr sz="2400" dirty="0">
                <a:latin typeface="Times New Roman" pitchFamily="18" charset="0"/>
                <a:cs typeface="Times New Roman" pitchFamily="18" charset="0"/>
              </a:rPr>
              <a:t>move  </a:t>
            </a:r>
            <a:r>
              <a:rPr sz="2400" spc="-5" dirty="0">
                <a:latin typeface="Times New Roman" pitchFamily="18" charset="0"/>
                <a:cs typeface="Times New Roman" pitchFamily="18" charset="0"/>
              </a:rPr>
              <a:t>in</a:t>
            </a:r>
            <a:r>
              <a:rPr sz="2400" spc="1115" dirty="0">
                <a:latin typeface="Times New Roman" pitchFamily="18" charset="0"/>
                <a:cs typeface="Times New Roman" pitchFamily="18" charset="0"/>
              </a:rPr>
              <a:t> </a:t>
            </a:r>
            <a:r>
              <a:rPr sz="2400" spc="-5" dirty="0">
                <a:latin typeface="Times New Roman" pitchFamily="18" charset="0"/>
                <a:cs typeface="Times New Roman" pitchFamily="18" charset="0"/>
              </a:rPr>
              <a:t>circular</a:t>
            </a:r>
            <a:r>
              <a:rPr sz="2400" spc="1115" dirty="0">
                <a:latin typeface="Times New Roman" pitchFamily="18" charset="0"/>
                <a:cs typeface="Times New Roman" pitchFamily="18" charset="0"/>
              </a:rPr>
              <a:t> </a:t>
            </a:r>
            <a:r>
              <a:rPr sz="2400" spc="-5" dirty="0">
                <a:latin typeface="Times New Roman" pitchFamily="18" charset="0"/>
                <a:cs typeface="Times New Roman" pitchFamily="18" charset="0"/>
              </a:rPr>
              <a:t>paths</a:t>
            </a:r>
            <a:r>
              <a:rPr sz="2400" spc="1115" dirty="0">
                <a:latin typeface="Times New Roman" pitchFamily="18" charset="0"/>
                <a:cs typeface="Times New Roman" pitchFamily="18" charset="0"/>
              </a:rPr>
              <a:t> </a:t>
            </a:r>
            <a:r>
              <a:rPr sz="2400" spc="-5" dirty="0">
                <a:latin typeface="Times New Roman" pitchFamily="18" charset="0"/>
                <a:cs typeface="Times New Roman" pitchFamily="18" charset="0"/>
              </a:rPr>
              <a:t>through</a:t>
            </a:r>
            <a:r>
              <a:rPr sz="2400" spc="1115" dirty="0">
                <a:latin typeface="Times New Roman" pitchFamily="18" charset="0"/>
                <a:cs typeface="Times New Roman" pitchFamily="18" charset="0"/>
              </a:rPr>
              <a:t> </a:t>
            </a:r>
            <a:r>
              <a:rPr sz="2400" spc="-5" dirty="0">
                <a:latin typeface="Times New Roman" pitchFamily="18" charset="0"/>
                <a:cs typeface="Times New Roman" pitchFamily="18" charset="0"/>
              </a:rPr>
              <a:t>biotic</a:t>
            </a:r>
            <a:r>
              <a:rPr sz="2400" spc="1115" dirty="0">
                <a:latin typeface="Times New Roman" pitchFamily="18" charset="0"/>
                <a:cs typeface="Times New Roman" pitchFamily="18" charset="0"/>
              </a:rPr>
              <a:t> </a:t>
            </a:r>
            <a:r>
              <a:rPr sz="2400" spc="-5" dirty="0">
                <a:latin typeface="Times New Roman" pitchFamily="18" charset="0"/>
                <a:cs typeface="Times New Roman" pitchFamily="18" charset="0"/>
              </a:rPr>
              <a:t>and  abiotic components and are therefore </a:t>
            </a:r>
            <a:r>
              <a:rPr sz="2400" spc="1115" dirty="0">
                <a:latin typeface="Times New Roman" pitchFamily="18" charset="0"/>
                <a:cs typeface="Times New Roman" pitchFamily="18" charset="0"/>
              </a:rPr>
              <a:t> </a:t>
            </a:r>
            <a:r>
              <a:rPr sz="2400" spc="-5" dirty="0">
                <a:latin typeface="Times New Roman" pitchFamily="18" charset="0"/>
                <a:cs typeface="Times New Roman" pitchFamily="18" charset="0"/>
              </a:rPr>
              <a:t>known as biogeochemical</a:t>
            </a:r>
            <a:r>
              <a:rPr sz="2400" spc="-10" dirty="0">
                <a:latin typeface="Times New Roman" pitchFamily="18" charset="0"/>
                <a:cs typeface="Times New Roman" pitchFamily="18" charset="0"/>
              </a:rPr>
              <a:t> </a:t>
            </a:r>
            <a:r>
              <a:rPr sz="2400" spc="-5" dirty="0">
                <a:latin typeface="Times New Roman" pitchFamily="18" charset="0"/>
                <a:cs typeface="Times New Roman" pitchFamily="18" charset="0"/>
              </a:rPr>
              <a:t>cycle</a:t>
            </a:r>
            <a:endParaRPr sz="24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971800" y="685800"/>
            <a:ext cx="2991485" cy="513080"/>
          </a:xfrm>
          <a:prstGeom prst="rect">
            <a:avLst/>
          </a:prstGeom>
        </p:spPr>
        <p:txBody>
          <a:bodyPr vert="horz" wrap="square" lIns="0" tIns="12700" rIns="0" bIns="0" rtlCol="0">
            <a:spAutoFit/>
          </a:bodyPr>
          <a:lstStyle/>
          <a:p>
            <a:pPr marL="12700">
              <a:lnSpc>
                <a:spcPct val="100000"/>
              </a:lnSpc>
              <a:spcBef>
                <a:spcPts val="100"/>
              </a:spcBef>
            </a:pPr>
            <a:r>
              <a:rPr sz="3200" b="1" spc="215" dirty="0">
                <a:solidFill>
                  <a:srgbClr val="FF3300"/>
                </a:solidFill>
                <a:latin typeface="Times New Roman" pitchFamily="18" charset="0"/>
                <a:cs typeface="Times New Roman" pitchFamily="18" charset="0"/>
              </a:rPr>
              <a:t>ECOSYSTEM:</a:t>
            </a:r>
            <a:endParaRPr sz="3200" dirty="0">
              <a:latin typeface="Times New Roman" pitchFamily="18" charset="0"/>
              <a:cs typeface="Times New Roman" pitchFamily="18" charset="0"/>
            </a:endParaRPr>
          </a:p>
        </p:txBody>
      </p:sp>
      <p:sp>
        <p:nvSpPr>
          <p:cNvPr id="3" name="object 3"/>
          <p:cNvSpPr txBox="1"/>
          <p:nvPr/>
        </p:nvSpPr>
        <p:spPr>
          <a:xfrm>
            <a:off x="1066800" y="1371600"/>
            <a:ext cx="7052309" cy="4449936"/>
          </a:xfrm>
          <a:prstGeom prst="rect">
            <a:avLst/>
          </a:prstGeom>
        </p:spPr>
        <p:txBody>
          <a:bodyPr vert="horz" wrap="square" lIns="0" tIns="12700" rIns="0" bIns="0" rtlCol="0">
            <a:spAutoFit/>
          </a:bodyPr>
          <a:lstStyle/>
          <a:p>
            <a:pPr marL="12700" marR="5080" indent="1828800">
              <a:lnSpc>
                <a:spcPct val="100000"/>
              </a:lnSpc>
              <a:spcBef>
                <a:spcPts val="100"/>
              </a:spcBef>
              <a:tabLst>
                <a:tab pos="917575" algn="l"/>
                <a:tab pos="1704339" algn="l"/>
                <a:tab pos="2633980" algn="l"/>
                <a:tab pos="2729230" algn="l"/>
                <a:tab pos="3387725" algn="l"/>
                <a:tab pos="4070985" algn="l"/>
                <a:tab pos="4568190" algn="l"/>
                <a:tab pos="5631815" algn="l"/>
                <a:tab pos="6446520" algn="l"/>
              </a:tabLst>
            </a:pPr>
            <a:r>
              <a:rPr sz="2400" spc="200" dirty="0">
                <a:latin typeface="Times New Roman" pitchFamily="18" charset="0"/>
                <a:cs typeface="Times New Roman" pitchFamily="18" charset="0"/>
              </a:rPr>
              <a:t>T</a:t>
            </a:r>
            <a:r>
              <a:rPr sz="2400" spc="55" dirty="0">
                <a:latin typeface="Times New Roman" pitchFamily="18" charset="0"/>
                <a:cs typeface="Times New Roman" pitchFamily="18" charset="0"/>
              </a:rPr>
              <a:t>h</a:t>
            </a:r>
            <a:r>
              <a:rPr sz="2400" dirty="0">
                <a:latin typeface="Times New Roman" pitchFamily="18" charset="0"/>
                <a:cs typeface="Times New Roman" pitchFamily="18" charset="0"/>
              </a:rPr>
              <a:t>e	</a:t>
            </a:r>
            <a:r>
              <a:rPr sz="2400" spc="60" dirty="0">
                <a:latin typeface="Times New Roman" pitchFamily="18" charset="0"/>
                <a:cs typeface="Times New Roman" pitchFamily="18" charset="0"/>
              </a:rPr>
              <a:t>c</a:t>
            </a:r>
            <a:r>
              <a:rPr sz="2400" spc="65" dirty="0">
                <a:latin typeface="Times New Roman" pitchFamily="18" charset="0"/>
                <a:cs typeface="Times New Roman" pitchFamily="18" charset="0"/>
              </a:rPr>
              <a:t>o</a:t>
            </a:r>
            <a:r>
              <a:rPr sz="2400" spc="55" dirty="0">
                <a:latin typeface="Times New Roman" pitchFamily="18" charset="0"/>
                <a:cs typeface="Times New Roman" pitchFamily="18" charset="0"/>
              </a:rPr>
              <a:t>n</a:t>
            </a:r>
            <a:r>
              <a:rPr sz="2400" spc="70" dirty="0">
                <a:latin typeface="Times New Roman" pitchFamily="18" charset="0"/>
                <a:cs typeface="Times New Roman" pitchFamily="18" charset="0"/>
              </a:rPr>
              <a:t>c</a:t>
            </a:r>
            <a:r>
              <a:rPr sz="2400" spc="190" dirty="0">
                <a:latin typeface="Times New Roman" pitchFamily="18" charset="0"/>
                <a:cs typeface="Times New Roman" pitchFamily="18" charset="0"/>
              </a:rPr>
              <a:t>e</a:t>
            </a:r>
            <a:r>
              <a:rPr sz="2400" spc="65" dirty="0">
                <a:latin typeface="Times New Roman" pitchFamily="18" charset="0"/>
                <a:cs typeface="Times New Roman" pitchFamily="18" charset="0"/>
              </a:rPr>
              <a:t>p</a:t>
            </a:r>
            <a:r>
              <a:rPr sz="2400" spc="-135" dirty="0">
                <a:latin typeface="Times New Roman" pitchFamily="18" charset="0"/>
                <a:cs typeface="Times New Roman" pitchFamily="18" charset="0"/>
              </a:rPr>
              <a:t>t</a:t>
            </a:r>
            <a:r>
              <a:rPr sz="2400" dirty="0">
                <a:latin typeface="Times New Roman" pitchFamily="18" charset="0"/>
                <a:cs typeface="Times New Roman" pitchFamily="18" charset="0"/>
              </a:rPr>
              <a:t>	</a:t>
            </a:r>
            <a:r>
              <a:rPr sz="2400" spc="65" dirty="0">
                <a:latin typeface="Times New Roman" pitchFamily="18" charset="0"/>
                <a:cs typeface="Times New Roman" pitchFamily="18" charset="0"/>
              </a:rPr>
              <a:t>o</a:t>
            </a:r>
            <a:r>
              <a:rPr sz="2400" spc="-135" dirty="0">
                <a:latin typeface="Times New Roman" pitchFamily="18" charset="0"/>
                <a:cs typeface="Times New Roman" pitchFamily="18" charset="0"/>
              </a:rPr>
              <a:t>f</a:t>
            </a:r>
            <a:r>
              <a:rPr sz="2400" dirty="0">
                <a:latin typeface="Times New Roman" pitchFamily="18" charset="0"/>
                <a:cs typeface="Times New Roman" pitchFamily="18" charset="0"/>
              </a:rPr>
              <a:t>	</a:t>
            </a:r>
            <a:r>
              <a:rPr sz="2400" spc="190" dirty="0">
                <a:latin typeface="Times New Roman" pitchFamily="18" charset="0"/>
                <a:cs typeface="Times New Roman" pitchFamily="18" charset="0"/>
              </a:rPr>
              <a:t>e</a:t>
            </a:r>
            <a:r>
              <a:rPr sz="2400" spc="70" dirty="0">
                <a:latin typeface="Times New Roman" pitchFamily="18" charset="0"/>
                <a:cs typeface="Times New Roman" pitchFamily="18" charset="0"/>
              </a:rPr>
              <a:t>c</a:t>
            </a:r>
            <a:r>
              <a:rPr sz="2400" spc="55" dirty="0">
                <a:latin typeface="Times New Roman" pitchFamily="18" charset="0"/>
                <a:cs typeface="Times New Roman" pitchFamily="18" charset="0"/>
              </a:rPr>
              <a:t>o</a:t>
            </a:r>
            <a:r>
              <a:rPr sz="2400" spc="70" dirty="0">
                <a:latin typeface="Times New Roman" pitchFamily="18" charset="0"/>
                <a:cs typeface="Times New Roman" pitchFamily="18" charset="0"/>
              </a:rPr>
              <a:t>s</a:t>
            </a:r>
            <a:r>
              <a:rPr sz="2400" spc="60" dirty="0">
                <a:latin typeface="Times New Roman" pitchFamily="18" charset="0"/>
                <a:cs typeface="Times New Roman" pitchFamily="18" charset="0"/>
              </a:rPr>
              <a:t>ys</a:t>
            </a:r>
            <a:r>
              <a:rPr sz="2400" spc="75" dirty="0">
                <a:latin typeface="Times New Roman" pitchFamily="18" charset="0"/>
                <a:cs typeface="Times New Roman" pitchFamily="18" charset="0"/>
              </a:rPr>
              <a:t>t</a:t>
            </a:r>
            <a:r>
              <a:rPr sz="2400" spc="200" dirty="0">
                <a:latin typeface="Times New Roman" pitchFamily="18" charset="0"/>
                <a:cs typeface="Times New Roman" pitchFamily="18" charset="0"/>
              </a:rPr>
              <a:t>e</a:t>
            </a:r>
            <a:r>
              <a:rPr sz="2400" spc="-135" dirty="0">
                <a:latin typeface="Times New Roman" pitchFamily="18" charset="0"/>
                <a:cs typeface="Times New Roman" pitchFamily="18" charset="0"/>
              </a:rPr>
              <a:t>m</a:t>
            </a:r>
            <a:r>
              <a:rPr sz="2400" dirty="0">
                <a:latin typeface="Times New Roman" pitchFamily="18" charset="0"/>
                <a:cs typeface="Times New Roman" pitchFamily="18" charset="0"/>
              </a:rPr>
              <a:t>	</a:t>
            </a:r>
            <a:r>
              <a:rPr sz="2400" spc="55" dirty="0">
                <a:latin typeface="Times New Roman" pitchFamily="18" charset="0"/>
                <a:cs typeface="Times New Roman" pitchFamily="18" charset="0"/>
              </a:rPr>
              <a:t>w</a:t>
            </a:r>
            <a:r>
              <a:rPr sz="2400" spc="200" dirty="0">
                <a:latin typeface="Times New Roman" pitchFamily="18" charset="0"/>
                <a:cs typeface="Times New Roman" pitchFamily="18" charset="0"/>
              </a:rPr>
              <a:t>a</a:t>
            </a:r>
            <a:r>
              <a:rPr sz="2400" spc="-90" dirty="0">
                <a:latin typeface="Times New Roman" pitchFamily="18" charset="0"/>
                <a:cs typeface="Times New Roman" pitchFamily="18" charset="0"/>
              </a:rPr>
              <a:t>s  </a:t>
            </a:r>
            <a:r>
              <a:rPr sz="2400" spc="25" dirty="0">
                <a:latin typeface="Times New Roman" pitchFamily="18" charset="0"/>
                <a:cs typeface="Times New Roman" pitchFamily="18" charset="0"/>
              </a:rPr>
              <a:t>first	</a:t>
            </a:r>
            <a:r>
              <a:rPr sz="2400" spc="-5" dirty="0">
                <a:latin typeface="Times New Roman" pitchFamily="18" charset="0"/>
                <a:cs typeface="Times New Roman" pitchFamily="18" charset="0"/>
              </a:rPr>
              <a:t>put	</a:t>
            </a:r>
            <a:r>
              <a:rPr sz="2400" spc="30" dirty="0">
                <a:latin typeface="Times New Roman" pitchFamily="18" charset="0"/>
                <a:cs typeface="Times New Roman" pitchFamily="18" charset="0"/>
              </a:rPr>
              <a:t>forth		</a:t>
            </a:r>
            <a:r>
              <a:rPr sz="2400" spc="-40" dirty="0">
                <a:latin typeface="Times New Roman" pitchFamily="18" charset="0"/>
                <a:cs typeface="Times New Roman" pitchFamily="18" charset="0"/>
              </a:rPr>
              <a:t>by	</a:t>
            </a:r>
            <a:r>
              <a:rPr sz="2400" spc="120" dirty="0">
                <a:latin typeface="Times New Roman" pitchFamily="18" charset="0"/>
                <a:cs typeface="Times New Roman" pitchFamily="18" charset="0"/>
              </a:rPr>
              <a:t>A.G.Tansley	</a:t>
            </a:r>
            <a:r>
              <a:rPr sz="2400" dirty="0">
                <a:latin typeface="Times New Roman" pitchFamily="18" charset="0"/>
                <a:cs typeface="Times New Roman" pitchFamily="18" charset="0"/>
              </a:rPr>
              <a:t>(</a:t>
            </a:r>
            <a:r>
              <a:rPr sz="2400" spc="-470" dirty="0">
                <a:latin typeface="Times New Roman" pitchFamily="18" charset="0"/>
                <a:cs typeface="Times New Roman" pitchFamily="18" charset="0"/>
              </a:rPr>
              <a:t> </a:t>
            </a:r>
            <a:r>
              <a:rPr sz="2400" spc="160" dirty="0">
                <a:latin typeface="Times New Roman" pitchFamily="18" charset="0"/>
                <a:cs typeface="Times New Roman" pitchFamily="18" charset="0"/>
              </a:rPr>
              <a:t>1935).</a:t>
            </a:r>
            <a:endParaRPr sz="2400" dirty="0">
              <a:latin typeface="Times New Roman" pitchFamily="18" charset="0"/>
              <a:cs typeface="Times New Roman" pitchFamily="18" charset="0"/>
            </a:endParaRPr>
          </a:p>
          <a:p>
            <a:pPr marL="12700" marR="9525" algn="just">
              <a:lnSpc>
                <a:spcPct val="100000"/>
              </a:lnSpc>
            </a:pPr>
            <a:r>
              <a:rPr sz="2400" spc="70" dirty="0">
                <a:latin typeface="Times New Roman" pitchFamily="18" charset="0"/>
                <a:cs typeface="Times New Roman" pitchFamily="18" charset="0"/>
              </a:rPr>
              <a:t>Ecosystem </a:t>
            </a:r>
            <a:r>
              <a:rPr sz="2400" spc="-40" dirty="0">
                <a:latin typeface="Times New Roman" pitchFamily="18" charset="0"/>
                <a:cs typeface="Times New Roman" pitchFamily="18" charset="0"/>
              </a:rPr>
              <a:t>is</a:t>
            </a:r>
            <a:r>
              <a:rPr sz="2400" spc="585" dirty="0">
                <a:latin typeface="Times New Roman" pitchFamily="18" charset="0"/>
                <a:cs typeface="Times New Roman" pitchFamily="18" charset="0"/>
              </a:rPr>
              <a:t> </a:t>
            </a:r>
            <a:r>
              <a:rPr sz="2400" spc="45" dirty="0">
                <a:latin typeface="Times New Roman" pitchFamily="18" charset="0"/>
                <a:cs typeface="Times New Roman" pitchFamily="18" charset="0"/>
              </a:rPr>
              <a:t>the </a:t>
            </a:r>
            <a:r>
              <a:rPr sz="2400" spc="50" dirty="0">
                <a:latin typeface="Times New Roman" pitchFamily="18" charset="0"/>
                <a:cs typeface="Times New Roman" pitchFamily="18" charset="0"/>
              </a:rPr>
              <a:t>major </a:t>
            </a:r>
            <a:r>
              <a:rPr sz="2400" spc="65" dirty="0">
                <a:latin typeface="Times New Roman" pitchFamily="18" charset="0"/>
                <a:cs typeface="Times New Roman" pitchFamily="18" charset="0"/>
              </a:rPr>
              <a:t>ecological </a:t>
            </a:r>
            <a:r>
              <a:rPr sz="2400" spc="50" dirty="0">
                <a:latin typeface="Times New Roman" pitchFamily="18" charset="0"/>
                <a:cs typeface="Times New Roman" pitchFamily="18" charset="0"/>
              </a:rPr>
              <a:t>unit. </a:t>
            </a:r>
            <a:r>
              <a:rPr sz="2400" spc="35" dirty="0">
                <a:latin typeface="Times New Roman" pitchFamily="18" charset="0"/>
                <a:cs typeface="Times New Roman" pitchFamily="18" charset="0"/>
              </a:rPr>
              <a:t>It  </a:t>
            </a:r>
            <a:r>
              <a:rPr sz="2400" spc="40" dirty="0">
                <a:latin typeface="Times New Roman" pitchFamily="18" charset="0"/>
                <a:cs typeface="Times New Roman" pitchFamily="18" charset="0"/>
              </a:rPr>
              <a:t>has </a:t>
            </a:r>
            <a:r>
              <a:rPr sz="2400" spc="15" dirty="0">
                <a:latin typeface="Times New Roman" pitchFamily="18" charset="0"/>
                <a:cs typeface="Times New Roman" pitchFamily="18" charset="0"/>
              </a:rPr>
              <a:t>both </a:t>
            </a:r>
            <a:r>
              <a:rPr sz="2400" spc="60" dirty="0">
                <a:latin typeface="Times New Roman" pitchFamily="18" charset="0"/>
                <a:cs typeface="Times New Roman" pitchFamily="18" charset="0"/>
              </a:rPr>
              <a:t>structure </a:t>
            </a:r>
            <a:r>
              <a:rPr sz="2400" spc="40" dirty="0">
                <a:latin typeface="Times New Roman" pitchFamily="18" charset="0"/>
                <a:cs typeface="Times New Roman" pitchFamily="18" charset="0"/>
              </a:rPr>
              <a:t>and function</a:t>
            </a:r>
            <a:r>
              <a:rPr sz="2400" spc="-245" dirty="0">
                <a:latin typeface="Times New Roman" pitchFamily="18" charset="0"/>
                <a:cs typeface="Times New Roman" pitchFamily="18" charset="0"/>
              </a:rPr>
              <a:t> </a:t>
            </a:r>
            <a:r>
              <a:rPr sz="2400" dirty="0">
                <a:latin typeface="Times New Roman" pitchFamily="18" charset="0"/>
                <a:cs typeface="Times New Roman" pitchFamily="18" charset="0"/>
              </a:rPr>
              <a:t>.</a:t>
            </a:r>
          </a:p>
          <a:p>
            <a:pPr marL="12700" marR="6985" algn="just">
              <a:lnSpc>
                <a:spcPct val="100000"/>
              </a:lnSpc>
              <a:spcBef>
                <a:spcPts val="2880"/>
              </a:spcBef>
            </a:pPr>
            <a:r>
              <a:rPr sz="2400" spc="85" dirty="0">
                <a:solidFill>
                  <a:srgbClr val="FF3300"/>
                </a:solidFill>
                <a:latin typeface="Times New Roman" pitchFamily="18" charset="0"/>
                <a:cs typeface="Times New Roman" pitchFamily="18" charset="0"/>
              </a:rPr>
              <a:t>The </a:t>
            </a:r>
            <a:r>
              <a:rPr sz="2400" spc="60" dirty="0">
                <a:solidFill>
                  <a:srgbClr val="FF3300"/>
                </a:solidFill>
                <a:latin typeface="Times New Roman" pitchFamily="18" charset="0"/>
                <a:cs typeface="Times New Roman" pitchFamily="18" charset="0"/>
              </a:rPr>
              <a:t>structure </a:t>
            </a:r>
            <a:r>
              <a:rPr sz="2400" spc="-40" dirty="0">
                <a:solidFill>
                  <a:srgbClr val="FF3300"/>
                </a:solidFill>
                <a:latin typeface="Times New Roman" pitchFamily="18" charset="0"/>
                <a:cs typeface="Times New Roman" pitchFamily="18" charset="0"/>
              </a:rPr>
              <a:t>is </a:t>
            </a:r>
            <a:r>
              <a:rPr sz="2400" spc="90" dirty="0">
                <a:solidFill>
                  <a:srgbClr val="FF3300"/>
                </a:solidFill>
                <a:latin typeface="Times New Roman" pitchFamily="18" charset="0"/>
                <a:cs typeface="Times New Roman" pitchFamily="18" charset="0"/>
              </a:rPr>
              <a:t>related </a:t>
            </a:r>
            <a:r>
              <a:rPr sz="2400" spc="-30" dirty="0">
                <a:solidFill>
                  <a:srgbClr val="FF3300"/>
                </a:solidFill>
                <a:latin typeface="Times New Roman" pitchFamily="18" charset="0"/>
                <a:cs typeface="Times New Roman" pitchFamily="18" charset="0"/>
              </a:rPr>
              <a:t>to </a:t>
            </a:r>
            <a:r>
              <a:rPr sz="2400" spc="70" dirty="0">
                <a:solidFill>
                  <a:srgbClr val="FF3300"/>
                </a:solidFill>
                <a:latin typeface="Times New Roman" pitchFamily="18" charset="0"/>
                <a:cs typeface="Times New Roman" pitchFamily="18" charset="0"/>
              </a:rPr>
              <a:t>species diversity.  </a:t>
            </a:r>
            <a:r>
              <a:rPr sz="2400" spc="85" dirty="0">
                <a:solidFill>
                  <a:srgbClr val="FF3300"/>
                </a:solidFill>
                <a:latin typeface="Times New Roman" pitchFamily="18" charset="0"/>
                <a:cs typeface="Times New Roman" pitchFamily="18" charset="0"/>
              </a:rPr>
              <a:t>The</a:t>
            </a:r>
            <a:r>
              <a:rPr sz="2400" spc="835" dirty="0">
                <a:solidFill>
                  <a:srgbClr val="FF3300"/>
                </a:solidFill>
                <a:latin typeface="Times New Roman" pitchFamily="18" charset="0"/>
                <a:cs typeface="Times New Roman" pitchFamily="18" charset="0"/>
              </a:rPr>
              <a:t> </a:t>
            </a:r>
            <a:r>
              <a:rPr sz="2400" spc="50" dirty="0">
                <a:solidFill>
                  <a:srgbClr val="FF3300"/>
                </a:solidFill>
                <a:latin typeface="Times New Roman" pitchFamily="18" charset="0"/>
                <a:cs typeface="Times New Roman" pitchFamily="18" charset="0"/>
              </a:rPr>
              <a:t>more complex </a:t>
            </a:r>
            <a:r>
              <a:rPr sz="2400" spc="-40" dirty="0">
                <a:solidFill>
                  <a:srgbClr val="FF3300"/>
                </a:solidFill>
                <a:latin typeface="Times New Roman" pitchFamily="18" charset="0"/>
                <a:cs typeface="Times New Roman" pitchFamily="18" charset="0"/>
              </a:rPr>
              <a:t>is </a:t>
            </a:r>
            <a:r>
              <a:rPr sz="2400" spc="45" dirty="0">
                <a:solidFill>
                  <a:srgbClr val="FF3300"/>
                </a:solidFill>
                <a:latin typeface="Times New Roman" pitchFamily="18" charset="0"/>
                <a:cs typeface="Times New Roman" pitchFamily="18" charset="0"/>
              </a:rPr>
              <a:t>the </a:t>
            </a:r>
            <a:r>
              <a:rPr sz="2400" spc="60" dirty="0">
                <a:solidFill>
                  <a:srgbClr val="FF3300"/>
                </a:solidFill>
                <a:latin typeface="Times New Roman" pitchFamily="18" charset="0"/>
                <a:cs typeface="Times New Roman" pitchFamily="18" charset="0"/>
              </a:rPr>
              <a:t>structure  </a:t>
            </a:r>
            <a:r>
              <a:rPr sz="2400" spc="45" dirty="0">
                <a:solidFill>
                  <a:srgbClr val="FF3300"/>
                </a:solidFill>
                <a:latin typeface="Times New Roman" pitchFamily="18" charset="0"/>
                <a:cs typeface="Times New Roman" pitchFamily="18" charset="0"/>
              </a:rPr>
              <a:t>the  </a:t>
            </a:r>
            <a:r>
              <a:rPr sz="2400" spc="90" dirty="0">
                <a:solidFill>
                  <a:srgbClr val="FF3300"/>
                </a:solidFill>
                <a:latin typeface="Times New Roman" pitchFamily="18" charset="0"/>
                <a:cs typeface="Times New Roman" pitchFamily="18" charset="0"/>
              </a:rPr>
              <a:t>greater </a:t>
            </a:r>
            <a:r>
              <a:rPr sz="2400" spc="-40" dirty="0">
                <a:solidFill>
                  <a:srgbClr val="FF3300"/>
                </a:solidFill>
                <a:latin typeface="Times New Roman" pitchFamily="18" charset="0"/>
                <a:cs typeface="Times New Roman" pitchFamily="18" charset="0"/>
              </a:rPr>
              <a:t>is </a:t>
            </a:r>
            <a:r>
              <a:rPr sz="2400" spc="45" dirty="0">
                <a:solidFill>
                  <a:srgbClr val="FF3300"/>
                </a:solidFill>
                <a:latin typeface="Times New Roman" pitchFamily="18" charset="0"/>
                <a:cs typeface="Times New Roman" pitchFamily="18" charset="0"/>
              </a:rPr>
              <a:t>the </a:t>
            </a:r>
            <a:r>
              <a:rPr sz="2400" spc="55" dirty="0">
                <a:solidFill>
                  <a:srgbClr val="FF3300"/>
                </a:solidFill>
                <a:latin typeface="Times New Roman" pitchFamily="18" charset="0"/>
                <a:cs typeface="Times New Roman" pitchFamily="18" charset="0"/>
              </a:rPr>
              <a:t>diversity </a:t>
            </a:r>
            <a:r>
              <a:rPr sz="2400" spc="-40" dirty="0">
                <a:solidFill>
                  <a:srgbClr val="FF3300"/>
                </a:solidFill>
                <a:latin typeface="Times New Roman" pitchFamily="18" charset="0"/>
                <a:cs typeface="Times New Roman" pitchFamily="18" charset="0"/>
              </a:rPr>
              <a:t>of </a:t>
            </a:r>
            <a:r>
              <a:rPr sz="2400" spc="45" dirty="0">
                <a:solidFill>
                  <a:srgbClr val="FF3300"/>
                </a:solidFill>
                <a:latin typeface="Times New Roman" pitchFamily="18" charset="0"/>
                <a:cs typeface="Times New Roman" pitchFamily="18" charset="0"/>
              </a:rPr>
              <a:t>the </a:t>
            </a:r>
            <a:r>
              <a:rPr sz="2400" spc="70" dirty="0">
                <a:solidFill>
                  <a:srgbClr val="FF3300"/>
                </a:solidFill>
                <a:latin typeface="Times New Roman" pitchFamily="18" charset="0"/>
                <a:cs typeface="Times New Roman" pitchFamily="18" charset="0"/>
              </a:rPr>
              <a:t>species </a:t>
            </a:r>
            <a:r>
              <a:rPr sz="2400" spc="-40" dirty="0">
                <a:solidFill>
                  <a:srgbClr val="FF3300"/>
                </a:solidFill>
                <a:latin typeface="Times New Roman" pitchFamily="18" charset="0"/>
                <a:cs typeface="Times New Roman" pitchFamily="18" charset="0"/>
              </a:rPr>
              <a:t>in </a:t>
            </a:r>
            <a:r>
              <a:rPr sz="2400" spc="45" dirty="0">
                <a:solidFill>
                  <a:srgbClr val="FF3300"/>
                </a:solidFill>
                <a:latin typeface="Times New Roman" pitchFamily="18" charset="0"/>
                <a:cs typeface="Times New Roman" pitchFamily="18" charset="0"/>
              </a:rPr>
              <a:t>the  </a:t>
            </a:r>
            <a:r>
              <a:rPr sz="2400" spc="85" dirty="0">
                <a:solidFill>
                  <a:srgbClr val="FF3300"/>
                </a:solidFill>
                <a:latin typeface="Times New Roman" pitchFamily="18" charset="0"/>
                <a:cs typeface="Times New Roman" pitchFamily="18" charset="0"/>
              </a:rPr>
              <a:t>ecosystem.</a:t>
            </a:r>
            <a:endParaRPr sz="2400" dirty="0">
              <a:latin typeface="Times New Roman" pitchFamily="18" charset="0"/>
              <a:cs typeface="Times New Roman" pitchFamily="18" charset="0"/>
            </a:endParaRPr>
          </a:p>
          <a:p>
            <a:pPr marL="12700" marR="5080" indent="914400" algn="just">
              <a:lnSpc>
                <a:spcPct val="100000"/>
              </a:lnSpc>
              <a:spcBef>
                <a:spcPts val="2880"/>
              </a:spcBef>
            </a:pPr>
            <a:r>
              <a:rPr sz="2400" spc="-35" dirty="0">
                <a:latin typeface="Times New Roman" pitchFamily="18" charset="0"/>
                <a:cs typeface="Times New Roman" pitchFamily="18" charset="0"/>
              </a:rPr>
              <a:t>An </a:t>
            </a:r>
            <a:r>
              <a:rPr sz="2400" spc="55" dirty="0">
                <a:latin typeface="Times New Roman" pitchFamily="18" charset="0"/>
                <a:cs typeface="Times New Roman" pitchFamily="18" charset="0"/>
              </a:rPr>
              <a:t>organism </a:t>
            </a:r>
            <a:r>
              <a:rPr sz="2400" spc="-40" dirty="0">
                <a:latin typeface="Times New Roman" pitchFamily="18" charset="0"/>
                <a:cs typeface="Times New Roman" pitchFamily="18" charset="0"/>
              </a:rPr>
              <a:t>is </a:t>
            </a:r>
            <a:r>
              <a:rPr sz="2400" spc="70" dirty="0">
                <a:latin typeface="Times New Roman" pitchFamily="18" charset="0"/>
                <a:cs typeface="Times New Roman" pitchFamily="18" charset="0"/>
              </a:rPr>
              <a:t>always </a:t>
            </a:r>
            <a:r>
              <a:rPr sz="2400" spc="-40" dirty="0">
                <a:latin typeface="Times New Roman" pitchFamily="18" charset="0"/>
                <a:cs typeface="Times New Roman" pitchFamily="18" charset="0"/>
              </a:rPr>
              <a:t>in </a:t>
            </a:r>
            <a:r>
              <a:rPr sz="2400" spc="45" dirty="0">
                <a:latin typeface="Times New Roman" pitchFamily="18" charset="0"/>
                <a:cs typeface="Times New Roman" pitchFamily="18" charset="0"/>
              </a:rPr>
              <a:t>the </a:t>
            </a:r>
            <a:r>
              <a:rPr sz="2400" spc="80" dirty="0">
                <a:latin typeface="Times New Roman" pitchFamily="18" charset="0"/>
                <a:cs typeface="Times New Roman" pitchFamily="18" charset="0"/>
              </a:rPr>
              <a:t>state </a:t>
            </a:r>
            <a:r>
              <a:rPr sz="2400" spc="-35" dirty="0">
                <a:latin typeface="Times New Roman" pitchFamily="18" charset="0"/>
                <a:cs typeface="Times New Roman" pitchFamily="18" charset="0"/>
              </a:rPr>
              <a:t>of  </a:t>
            </a:r>
            <a:r>
              <a:rPr sz="2400" spc="75" dirty="0">
                <a:latin typeface="Times New Roman" pitchFamily="18" charset="0"/>
                <a:cs typeface="Times New Roman" pitchFamily="18" charset="0"/>
              </a:rPr>
              <a:t>perfect </a:t>
            </a:r>
            <a:r>
              <a:rPr sz="2400" spc="90" dirty="0">
                <a:latin typeface="Times New Roman" pitchFamily="18" charset="0"/>
                <a:cs typeface="Times New Roman" pitchFamily="18" charset="0"/>
              </a:rPr>
              <a:t>balance </a:t>
            </a:r>
            <a:r>
              <a:rPr sz="2400" spc="10" dirty="0">
                <a:latin typeface="Times New Roman" pitchFamily="18" charset="0"/>
                <a:cs typeface="Times New Roman" pitchFamily="18" charset="0"/>
              </a:rPr>
              <a:t>with</a:t>
            </a:r>
            <a:r>
              <a:rPr sz="2400" spc="685" dirty="0">
                <a:latin typeface="Times New Roman" pitchFamily="18" charset="0"/>
                <a:cs typeface="Times New Roman" pitchFamily="18" charset="0"/>
              </a:rPr>
              <a:t> </a:t>
            </a:r>
            <a:r>
              <a:rPr sz="2400" spc="45" dirty="0">
                <a:latin typeface="Times New Roman" pitchFamily="18" charset="0"/>
                <a:cs typeface="Times New Roman" pitchFamily="18" charset="0"/>
              </a:rPr>
              <a:t>the </a:t>
            </a:r>
            <a:r>
              <a:rPr sz="2400" spc="80" dirty="0">
                <a:latin typeface="Times New Roman" pitchFamily="18" charset="0"/>
                <a:cs typeface="Times New Roman" pitchFamily="18" charset="0"/>
              </a:rPr>
              <a:t>environment. </a:t>
            </a:r>
            <a:r>
              <a:rPr sz="2400" spc="85" dirty="0">
                <a:latin typeface="Times New Roman" pitchFamily="18" charset="0"/>
                <a:cs typeface="Times New Roman" pitchFamily="18" charset="0"/>
              </a:rPr>
              <a:t>The  </a:t>
            </a:r>
            <a:r>
              <a:rPr sz="2400" spc="70" dirty="0">
                <a:latin typeface="Times New Roman" pitchFamily="18" charset="0"/>
                <a:cs typeface="Times New Roman" pitchFamily="18" charset="0"/>
              </a:rPr>
              <a:t>environment literally </a:t>
            </a:r>
            <a:r>
              <a:rPr sz="2400" spc="75" dirty="0">
                <a:latin typeface="Times New Roman" pitchFamily="18" charset="0"/>
                <a:cs typeface="Times New Roman" pitchFamily="18" charset="0"/>
              </a:rPr>
              <a:t>means </a:t>
            </a:r>
            <a:r>
              <a:rPr sz="2400" spc="45" dirty="0">
                <a:latin typeface="Times New Roman" pitchFamily="18" charset="0"/>
                <a:cs typeface="Times New Roman" pitchFamily="18" charset="0"/>
              </a:rPr>
              <a:t>the  </a:t>
            </a:r>
            <a:r>
              <a:rPr sz="2400" spc="55" dirty="0">
                <a:latin typeface="Times New Roman" pitchFamily="18" charset="0"/>
                <a:cs typeface="Times New Roman" pitchFamily="18" charset="0"/>
              </a:rPr>
              <a:t>surrounding.</a:t>
            </a:r>
            <a:endParaRPr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297554" y="811924"/>
            <a:ext cx="2646046" cy="443711"/>
          </a:xfrm>
          <a:prstGeom prst="rect">
            <a:avLst/>
          </a:prstGeom>
        </p:spPr>
        <p:txBody>
          <a:bodyPr vert="horz" wrap="square" lIns="0" tIns="12700" rIns="0" bIns="0" rtlCol="0">
            <a:spAutoFit/>
          </a:bodyPr>
          <a:lstStyle/>
          <a:p>
            <a:pPr marL="12700">
              <a:lnSpc>
                <a:spcPct val="100000"/>
              </a:lnSpc>
              <a:spcBef>
                <a:spcPts val="100"/>
              </a:spcBef>
            </a:pPr>
            <a:r>
              <a:rPr sz="2800" b="1" spc="-5" dirty="0">
                <a:solidFill>
                  <a:srgbClr val="FF3300"/>
                </a:solidFill>
                <a:latin typeface="Times New Roman" pitchFamily="18" charset="0"/>
                <a:cs typeface="Times New Roman" pitchFamily="18" charset="0"/>
              </a:rPr>
              <a:t>ECOSYSTEM:</a:t>
            </a:r>
            <a:endParaRPr sz="2800" dirty="0">
              <a:latin typeface="Times New Roman" pitchFamily="18" charset="0"/>
              <a:cs typeface="Times New Roman" pitchFamily="18" charset="0"/>
            </a:endParaRPr>
          </a:p>
        </p:txBody>
      </p:sp>
      <p:sp>
        <p:nvSpPr>
          <p:cNvPr id="3" name="object 3"/>
          <p:cNvSpPr txBox="1"/>
          <p:nvPr/>
        </p:nvSpPr>
        <p:spPr>
          <a:xfrm>
            <a:off x="838200" y="1752600"/>
            <a:ext cx="7518400" cy="751488"/>
          </a:xfrm>
          <a:prstGeom prst="rect">
            <a:avLst/>
          </a:prstGeom>
        </p:spPr>
        <p:txBody>
          <a:bodyPr vert="horz" wrap="square" lIns="0" tIns="12700" rIns="0" bIns="0" rtlCol="0">
            <a:spAutoFit/>
          </a:bodyPr>
          <a:lstStyle/>
          <a:p>
            <a:pPr marL="12700" marR="5080" algn="ctr">
              <a:lnSpc>
                <a:spcPct val="100000"/>
              </a:lnSpc>
              <a:spcBef>
                <a:spcPts val="100"/>
              </a:spcBef>
            </a:pPr>
            <a:r>
              <a:rPr sz="2400" spc="-10" dirty="0">
                <a:latin typeface="Times New Roman" pitchFamily="18" charset="0"/>
                <a:cs typeface="Times New Roman" pitchFamily="18" charset="0"/>
              </a:rPr>
              <a:t>The </a:t>
            </a:r>
            <a:r>
              <a:rPr sz="2400" spc="-5" dirty="0">
                <a:latin typeface="Times New Roman" pitchFamily="18" charset="0"/>
                <a:cs typeface="Times New Roman" pitchFamily="18" charset="0"/>
              </a:rPr>
              <a:t>term ecosystem </a:t>
            </a:r>
            <a:r>
              <a:rPr sz="2400" dirty="0">
                <a:latin typeface="Times New Roman" pitchFamily="18" charset="0"/>
                <a:cs typeface="Times New Roman" pitchFamily="18" charset="0"/>
              </a:rPr>
              <a:t>was </a:t>
            </a:r>
            <a:r>
              <a:rPr sz="2400" spc="-10" dirty="0">
                <a:latin typeface="Times New Roman" pitchFamily="18" charset="0"/>
                <a:cs typeface="Times New Roman" pitchFamily="18" charset="0"/>
              </a:rPr>
              <a:t>first coined </a:t>
            </a:r>
            <a:r>
              <a:rPr sz="2400" spc="-5" dirty="0">
                <a:latin typeface="Times New Roman" pitchFamily="18" charset="0"/>
                <a:cs typeface="Times New Roman" pitchFamily="18" charset="0"/>
              </a:rPr>
              <a:t>by A.G  </a:t>
            </a:r>
            <a:r>
              <a:rPr sz="2400" spc="-10" dirty="0">
                <a:latin typeface="Times New Roman" pitchFamily="18" charset="0"/>
                <a:cs typeface="Times New Roman" pitchFamily="18" charset="0"/>
              </a:rPr>
              <a:t>Tansely.</a:t>
            </a:r>
            <a:endParaRPr sz="2400" dirty="0">
              <a:latin typeface="Times New Roman" pitchFamily="18" charset="0"/>
              <a:cs typeface="Times New Roman" pitchFamily="18" charset="0"/>
            </a:endParaRPr>
          </a:p>
          <a:p>
            <a:pPr marL="12700" algn="ctr">
              <a:lnSpc>
                <a:spcPct val="100000"/>
              </a:lnSpc>
            </a:pPr>
            <a:r>
              <a:rPr sz="2400" spc="-5" dirty="0">
                <a:latin typeface="Times New Roman" pitchFamily="18" charset="0"/>
                <a:cs typeface="Times New Roman" pitchFamily="18" charset="0"/>
              </a:rPr>
              <a:t>It consist of two</a:t>
            </a:r>
            <a:r>
              <a:rPr sz="2400" spc="-30" dirty="0">
                <a:latin typeface="Times New Roman" pitchFamily="18" charset="0"/>
                <a:cs typeface="Times New Roman" pitchFamily="18" charset="0"/>
              </a:rPr>
              <a:t> </a:t>
            </a:r>
            <a:r>
              <a:rPr sz="2400" spc="-5" dirty="0">
                <a:latin typeface="Times New Roman" pitchFamily="18" charset="0"/>
                <a:cs typeface="Times New Roman" pitchFamily="18" charset="0"/>
              </a:rPr>
              <a:t>Words.</a:t>
            </a:r>
            <a:endParaRPr sz="2400" dirty="0">
              <a:latin typeface="Times New Roman" pitchFamily="18" charset="0"/>
              <a:cs typeface="Times New Roman" pitchFamily="18" charset="0"/>
            </a:endParaRPr>
          </a:p>
        </p:txBody>
      </p:sp>
      <p:sp>
        <p:nvSpPr>
          <p:cNvPr id="4" name="object 4"/>
          <p:cNvSpPr txBox="1"/>
          <p:nvPr/>
        </p:nvSpPr>
        <p:spPr>
          <a:xfrm>
            <a:off x="1600200" y="2990850"/>
            <a:ext cx="1924685" cy="756920"/>
          </a:xfrm>
          <a:prstGeom prst="rect">
            <a:avLst/>
          </a:prstGeom>
        </p:spPr>
        <p:txBody>
          <a:bodyPr vert="horz" wrap="square" lIns="0" tIns="12700" rIns="0" bIns="0" rtlCol="0">
            <a:spAutoFit/>
          </a:bodyPr>
          <a:lstStyle/>
          <a:p>
            <a:pPr marL="12700" algn="ctr">
              <a:lnSpc>
                <a:spcPct val="100000"/>
              </a:lnSpc>
              <a:spcBef>
                <a:spcPts val="100"/>
              </a:spcBef>
              <a:tabLst>
                <a:tab pos="1747520" algn="l"/>
              </a:tabLst>
            </a:pPr>
            <a:r>
              <a:rPr sz="2400" b="1" dirty="0">
                <a:solidFill>
                  <a:srgbClr val="0070C0"/>
                </a:solidFill>
                <a:latin typeface="Times New Roman" pitchFamily="18" charset="0"/>
                <a:cs typeface="Times New Roman" pitchFamily="18" charset="0"/>
              </a:rPr>
              <a:t>Eco	</a:t>
            </a:r>
            <a:r>
              <a:rPr sz="2400" b="1" dirty="0" smtClean="0">
                <a:solidFill>
                  <a:srgbClr val="FF0000"/>
                </a:solidFill>
                <a:latin typeface="Times New Roman" pitchFamily="18" charset="0"/>
                <a:cs typeface="Times New Roman" pitchFamily="18" charset="0"/>
              </a:rPr>
              <a:t>:</a:t>
            </a:r>
            <a:endParaRPr sz="2400" b="1" dirty="0">
              <a:solidFill>
                <a:srgbClr val="FF0000"/>
              </a:solidFill>
              <a:latin typeface="Times New Roman" pitchFamily="18" charset="0"/>
              <a:cs typeface="Times New Roman" pitchFamily="18" charset="0"/>
            </a:endParaRPr>
          </a:p>
          <a:p>
            <a:pPr marL="12700" algn="ctr">
              <a:lnSpc>
                <a:spcPct val="100000"/>
              </a:lnSpc>
              <a:tabLst>
                <a:tab pos="1788795" algn="l"/>
              </a:tabLst>
            </a:pPr>
            <a:r>
              <a:rPr sz="2400" b="1" spc="-10" dirty="0">
                <a:solidFill>
                  <a:srgbClr val="0070C0"/>
                </a:solidFill>
                <a:latin typeface="Times New Roman" pitchFamily="18" charset="0"/>
                <a:cs typeface="Times New Roman" pitchFamily="18" charset="0"/>
              </a:rPr>
              <a:t>S</a:t>
            </a:r>
            <a:r>
              <a:rPr sz="2400" b="1" spc="-5" dirty="0">
                <a:solidFill>
                  <a:srgbClr val="0070C0"/>
                </a:solidFill>
                <a:latin typeface="Times New Roman" pitchFamily="18" charset="0"/>
                <a:cs typeface="Times New Roman" pitchFamily="18" charset="0"/>
              </a:rPr>
              <a:t>y</a:t>
            </a:r>
            <a:r>
              <a:rPr sz="2400" b="1" dirty="0">
                <a:solidFill>
                  <a:srgbClr val="0070C0"/>
                </a:solidFill>
                <a:latin typeface="Times New Roman" pitchFamily="18" charset="0"/>
                <a:cs typeface="Times New Roman" pitchFamily="18" charset="0"/>
              </a:rPr>
              <a:t>s</a:t>
            </a:r>
            <a:r>
              <a:rPr sz="2400" b="1" spc="-5" dirty="0">
                <a:solidFill>
                  <a:srgbClr val="0070C0"/>
                </a:solidFill>
                <a:latin typeface="Times New Roman" pitchFamily="18" charset="0"/>
                <a:cs typeface="Times New Roman" pitchFamily="18" charset="0"/>
              </a:rPr>
              <a:t>t</a:t>
            </a:r>
            <a:r>
              <a:rPr sz="2400" b="1" dirty="0">
                <a:solidFill>
                  <a:srgbClr val="0070C0"/>
                </a:solidFill>
                <a:latin typeface="Times New Roman" pitchFamily="18" charset="0"/>
                <a:cs typeface="Times New Roman" pitchFamily="18" charset="0"/>
              </a:rPr>
              <a:t>em</a:t>
            </a:r>
            <a:r>
              <a:rPr sz="2400" b="1" dirty="0">
                <a:solidFill>
                  <a:srgbClr val="FF3300"/>
                </a:solidFill>
                <a:latin typeface="Times New Roman" pitchFamily="18" charset="0"/>
                <a:cs typeface="Times New Roman" pitchFamily="18" charset="0"/>
              </a:rPr>
              <a:t>	:</a:t>
            </a:r>
            <a:endParaRPr sz="2400" b="1" dirty="0">
              <a:latin typeface="Times New Roman" pitchFamily="18" charset="0"/>
              <a:cs typeface="Times New Roman" pitchFamily="18" charset="0"/>
            </a:endParaRPr>
          </a:p>
        </p:txBody>
      </p:sp>
      <p:sp>
        <p:nvSpPr>
          <p:cNvPr id="5" name="object 5"/>
          <p:cNvSpPr txBox="1"/>
          <p:nvPr/>
        </p:nvSpPr>
        <p:spPr>
          <a:xfrm>
            <a:off x="4343399" y="2990850"/>
            <a:ext cx="2128807" cy="756920"/>
          </a:xfrm>
          <a:prstGeom prst="rect">
            <a:avLst/>
          </a:prstGeom>
        </p:spPr>
        <p:txBody>
          <a:bodyPr vert="horz" wrap="square" lIns="0" tIns="12700" rIns="0" bIns="0" rtlCol="0">
            <a:spAutoFit/>
          </a:bodyPr>
          <a:lstStyle/>
          <a:p>
            <a:pPr marL="12700" marR="5080" indent="60960" algn="ctr">
              <a:lnSpc>
                <a:spcPct val="100000"/>
              </a:lnSpc>
              <a:spcBef>
                <a:spcPts val="100"/>
              </a:spcBef>
            </a:pPr>
            <a:r>
              <a:rPr sz="2400" b="1" spc="-5" dirty="0">
                <a:solidFill>
                  <a:srgbClr val="0070C0"/>
                </a:solidFill>
                <a:latin typeface="Times New Roman" pitchFamily="18" charset="0"/>
                <a:cs typeface="Times New Roman" pitchFamily="18" charset="0"/>
              </a:rPr>
              <a:t>E</a:t>
            </a:r>
            <a:r>
              <a:rPr sz="2400" b="1" spc="-10" dirty="0">
                <a:solidFill>
                  <a:srgbClr val="0070C0"/>
                </a:solidFill>
                <a:latin typeface="Times New Roman" pitchFamily="18" charset="0"/>
                <a:cs typeface="Times New Roman" pitchFamily="18" charset="0"/>
              </a:rPr>
              <a:t>n</a:t>
            </a:r>
            <a:r>
              <a:rPr sz="2400" b="1" spc="5" dirty="0">
                <a:solidFill>
                  <a:srgbClr val="0070C0"/>
                </a:solidFill>
                <a:latin typeface="Times New Roman" pitchFamily="18" charset="0"/>
                <a:cs typeface="Times New Roman" pitchFamily="18" charset="0"/>
              </a:rPr>
              <a:t>v</a:t>
            </a:r>
            <a:r>
              <a:rPr sz="2400" b="1" spc="-15" dirty="0">
                <a:solidFill>
                  <a:srgbClr val="0070C0"/>
                </a:solidFill>
                <a:latin typeface="Times New Roman" pitchFamily="18" charset="0"/>
                <a:cs typeface="Times New Roman" pitchFamily="18" charset="0"/>
              </a:rPr>
              <a:t>i</a:t>
            </a:r>
            <a:r>
              <a:rPr sz="2400" b="1" spc="-5" dirty="0">
                <a:solidFill>
                  <a:srgbClr val="0070C0"/>
                </a:solidFill>
                <a:latin typeface="Times New Roman" pitchFamily="18" charset="0"/>
                <a:cs typeface="Times New Roman" pitchFamily="18" charset="0"/>
              </a:rPr>
              <a:t>r</a:t>
            </a:r>
            <a:r>
              <a:rPr sz="2400" b="1" spc="-10" dirty="0">
                <a:solidFill>
                  <a:srgbClr val="0070C0"/>
                </a:solidFill>
                <a:latin typeface="Times New Roman" pitchFamily="18" charset="0"/>
                <a:cs typeface="Times New Roman" pitchFamily="18" charset="0"/>
              </a:rPr>
              <a:t>o</a:t>
            </a:r>
            <a:r>
              <a:rPr sz="2400" b="1" spc="-5" dirty="0">
                <a:solidFill>
                  <a:srgbClr val="0070C0"/>
                </a:solidFill>
                <a:latin typeface="Times New Roman" pitchFamily="18" charset="0"/>
                <a:cs typeface="Times New Roman" pitchFamily="18" charset="0"/>
              </a:rPr>
              <a:t>nm</a:t>
            </a:r>
            <a:r>
              <a:rPr sz="2400" b="1" dirty="0">
                <a:solidFill>
                  <a:srgbClr val="0070C0"/>
                </a:solidFill>
                <a:latin typeface="Times New Roman" pitchFamily="18" charset="0"/>
                <a:cs typeface="Times New Roman" pitchFamily="18" charset="0"/>
              </a:rPr>
              <a:t>e</a:t>
            </a:r>
            <a:r>
              <a:rPr sz="2400" b="1" spc="-15" dirty="0">
                <a:solidFill>
                  <a:srgbClr val="0070C0"/>
                </a:solidFill>
                <a:latin typeface="Times New Roman" pitchFamily="18" charset="0"/>
                <a:cs typeface="Times New Roman" pitchFamily="18" charset="0"/>
              </a:rPr>
              <a:t>n</a:t>
            </a:r>
            <a:r>
              <a:rPr sz="2400" b="1" dirty="0">
                <a:solidFill>
                  <a:srgbClr val="0070C0"/>
                </a:solidFill>
                <a:latin typeface="Times New Roman" pitchFamily="18" charset="0"/>
                <a:cs typeface="Times New Roman" pitchFamily="18" charset="0"/>
              </a:rPr>
              <a:t>t  </a:t>
            </a:r>
            <a:r>
              <a:rPr lang="en-US" sz="2400" b="1" dirty="0" smtClean="0">
                <a:solidFill>
                  <a:srgbClr val="0070C0"/>
                </a:solidFill>
                <a:latin typeface="Times New Roman" pitchFamily="18" charset="0"/>
                <a:cs typeface="Times New Roman" pitchFamily="18" charset="0"/>
              </a:rPr>
              <a:t>   </a:t>
            </a:r>
            <a:r>
              <a:rPr sz="2400" b="1" spc="-5" dirty="0" smtClean="0">
                <a:solidFill>
                  <a:srgbClr val="0070C0"/>
                </a:solidFill>
                <a:latin typeface="Times New Roman" pitchFamily="18" charset="0"/>
                <a:cs typeface="Times New Roman" pitchFamily="18" charset="0"/>
              </a:rPr>
              <a:t>Interaction</a:t>
            </a:r>
            <a:endParaRPr sz="2400" b="1" dirty="0">
              <a:solidFill>
                <a:srgbClr val="0070C0"/>
              </a:solidFill>
              <a:latin typeface="Times New Roman" pitchFamily="18" charset="0"/>
              <a:cs typeface="Times New Roman" pitchFamily="18" charset="0"/>
            </a:endParaRPr>
          </a:p>
        </p:txBody>
      </p:sp>
      <p:sp>
        <p:nvSpPr>
          <p:cNvPr id="6" name="object 6"/>
          <p:cNvSpPr txBox="1"/>
          <p:nvPr/>
        </p:nvSpPr>
        <p:spPr>
          <a:xfrm>
            <a:off x="1143001" y="4088129"/>
            <a:ext cx="7010400" cy="1502976"/>
          </a:xfrm>
          <a:prstGeom prst="rect">
            <a:avLst/>
          </a:prstGeom>
        </p:spPr>
        <p:txBody>
          <a:bodyPr vert="horz" wrap="square" lIns="0" tIns="12700" rIns="0" bIns="0" rtlCol="0">
            <a:spAutoFit/>
          </a:bodyPr>
          <a:lstStyle/>
          <a:p>
            <a:pPr marL="12700" algn="just">
              <a:lnSpc>
                <a:spcPct val="100000"/>
              </a:lnSpc>
              <a:spcBef>
                <a:spcPts val="100"/>
              </a:spcBef>
            </a:pPr>
            <a:r>
              <a:rPr sz="2400" b="1" spc="-10" dirty="0" smtClean="0">
                <a:solidFill>
                  <a:srgbClr val="FF3300"/>
                </a:solidFill>
                <a:latin typeface="Times New Roman" pitchFamily="18" charset="0"/>
                <a:cs typeface="Times New Roman" pitchFamily="18" charset="0"/>
              </a:rPr>
              <a:t>Thus</a:t>
            </a:r>
            <a:endParaRPr lang="en-US" sz="2400" b="1" dirty="0">
              <a:latin typeface="Times New Roman" pitchFamily="18" charset="0"/>
              <a:cs typeface="Times New Roman" pitchFamily="18" charset="0"/>
            </a:endParaRPr>
          </a:p>
          <a:p>
            <a:pPr marL="12700" algn="just">
              <a:lnSpc>
                <a:spcPct val="100000"/>
              </a:lnSpc>
              <a:spcBef>
                <a:spcPts val="100"/>
              </a:spcBef>
            </a:pPr>
            <a:r>
              <a:rPr sz="2400" spc="-10" dirty="0" smtClean="0">
                <a:latin typeface="Times New Roman" pitchFamily="18" charset="0"/>
                <a:cs typeface="Times New Roman" pitchFamily="18" charset="0"/>
              </a:rPr>
              <a:t>The </a:t>
            </a:r>
            <a:r>
              <a:rPr sz="2400" spc="-5" dirty="0">
                <a:latin typeface="Times New Roman" pitchFamily="18" charset="0"/>
                <a:cs typeface="Times New Roman" pitchFamily="18" charset="0"/>
              </a:rPr>
              <a:t>ecosystem </a:t>
            </a:r>
            <a:r>
              <a:rPr sz="2400" spc="-10" dirty="0">
                <a:latin typeface="Times New Roman" pitchFamily="18" charset="0"/>
                <a:cs typeface="Times New Roman" pitchFamily="18" charset="0"/>
              </a:rPr>
              <a:t>refers </a:t>
            </a:r>
            <a:r>
              <a:rPr sz="2400" dirty="0">
                <a:latin typeface="Times New Roman" pitchFamily="18" charset="0"/>
                <a:cs typeface="Times New Roman" pitchFamily="18" charset="0"/>
              </a:rPr>
              <a:t>to </a:t>
            </a:r>
            <a:r>
              <a:rPr sz="2400" spc="-10" dirty="0">
                <a:latin typeface="Times New Roman" pitchFamily="18" charset="0"/>
                <a:cs typeface="Times New Roman" pitchFamily="18" charset="0"/>
              </a:rPr>
              <a:t>the  things </a:t>
            </a:r>
            <a:r>
              <a:rPr sz="2400" spc="-5" dirty="0">
                <a:latin typeface="Times New Roman" pitchFamily="18" charset="0"/>
                <a:cs typeface="Times New Roman" pitchFamily="18" charset="0"/>
              </a:rPr>
              <a:t>and </a:t>
            </a:r>
            <a:r>
              <a:rPr sz="2400" spc="-10" dirty="0">
                <a:latin typeface="Times New Roman" pitchFamily="18" charset="0"/>
                <a:cs typeface="Times New Roman" pitchFamily="18" charset="0"/>
              </a:rPr>
              <a:t>conditions around </a:t>
            </a:r>
            <a:r>
              <a:rPr sz="2400" spc="-5" dirty="0">
                <a:latin typeface="Times New Roman" pitchFamily="18" charset="0"/>
                <a:cs typeface="Times New Roman" pitchFamily="18" charset="0"/>
              </a:rPr>
              <a:t>the organism,  </a:t>
            </a:r>
            <a:r>
              <a:rPr sz="2400" spc="-10" dirty="0">
                <a:latin typeface="Times New Roman" pitchFamily="18" charset="0"/>
                <a:cs typeface="Times New Roman" pitchFamily="18" charset="0"/>
              </a:rPr>
              <a:t>which </a:t>
            </a:r>
            <a:r>
              <a:rPr sz="2400" spc="-5" dirty="0">
                <a:latin typeface="Times New Roman" pitchFamily="18" charset="0"/>
                <a:cs typeface="Times New Roman" pitchFamily="18" charset="0"/>
              </a:rPr>
              <a:t>directly or </a:t>
            </a:r>
            <a:r>
              <a:rPr sz="2400" spc="-10" dirty="0">
                <a:latin typeface="Times New Roman" pitchFamily="18" charset="0"/>
                <a:cs typeface="Times New Roman" pitchFamily="18" charset="0"/>
              </a:rPr>
              <a:t>influence the life </a:t>
            </a:r>
            <a:r>
              <a:rPr sz="2400" spc="-5" dirty="0">
                <a:latin typeface="Times New Roman" pitchFamily="18" charset="0"/>
                <a:cs typeface="Times New Roman" pitchFamily="18" charset="0"/>
              </a:rPr>
              <a:t>and  </a:t>
            </a:r>
            <a:r>
              <a:rPr sz="2400" spc="-10" dirty="0">
                <a:latin typeface="Times New Roman" pitchFamily="18" charset="0"/>
                <a:cs typeface="Times New Roman" pitchFamily="18" charset="0"/>
              </a:rPr>
              <a:t>development </a:t>
            </a:r>
            <a:r>
              <a:rPr sz="2400" spc="-5" dirty="0">
                <a:latin typeface="Times New Roman" pitchFamily="18" charset="0"/>
                <a:cs typeface="Times New Roman" pitchFamily="18" charset="0"/>
              </a:rPr>
              <a:t>of the organism and </a:t>
            </a:r>
            <a:r>
              <a:rPr sz="2400" spc="-10" dirty="0">
                <a:latin typeface="Times New Roman" pitchFamily="18" charset="0"/>
                <a:cs typeface="Times New Roman" pitchFamily="18" charset="0"/>
              </a:rPr>
              <a:t>their  </a:t>
            </a:r>
            <a:r>
              <a:rPr sz="2400" spc="-5" dirty="0">
                <a:latin typeface="Times New Roman" pitchFamily="18" charset="0"/>
                <a:cs typeface="Times New Roman" pitchFamily="18" charset="0"/>
              </a:rPr>
              <a:t>populations.</a:t>
            </a:r>
            <a:endParaRPr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43000" y="1447800"/>
            <a:ext cx="6934200" cy="1488440"/>
          </a:xfrm>
          <a:prstGeom prst="rect">
            <a:avLst/>
          </a:prstGeom>
        </p:spPr>
        <p:txBody>
          <a:bodyPr vert="horz" wrap="square" lIns="0" tIns="12700" rIns="0" bIns="0" rtlCol="0">
            <a:spAutoFit/>
          </a:bodyPr>
          <a:lstStyle/>
          <a:p>
            <a:pPr marL="12700" marR="5080" algn="just">
              <a:lnSpc>
                <a:spcPct val="100000"/>
              </a:lnSpc>
              <a:spcBef>
                <a:spcPts val="100"/>
              </a:spcBef>
            </a:pPr>
            <a:r>
              <a:rPr sz="2400" spc="-5" dirty="0">
                <a:latin typeface="Times New Roman" pitchFamily="18" charset="0"/>
                <a:cs typeface="Times New Roman" pitchFamily="18" charset="0"/>
              </a:rPr>
              <a:t>According to E.P.Odum </a:t>
            </a:r>
            <a:r>
              <a:rPr sz="2400" dirty="0">
                <a:latin typeface="Times New Roman" pitchFamily="18" charset="0"/>
                <a:cs typeface="Times New Roman" pitchFamily="18" charset="0"/>
              </a:rPr>
              <a:t>, </a:t>
            </a:r>
            <a:r>
              <a:rPr sz="2400" spc="-10" dirty="0">
                <a:latin typeface="Times New Roman" pitchFamily="18" charset="0"/>
                <a:cs typeface="Times New Roman" pitchFamily="18" charset="0"/>
              </a:rPr>
              <a:t>the </a:t>
            </a:r>
            <a:r>
              <a:rPr sz="2400" spc="-5" dirty="0">
                <a:latin typeface="Times New Roman" pitchFamily="18" charset="0"/>
                <a:cs typeface="Times New Roman" pitchFamily="18" charset="0"/>
              </a:rPr>
              <a:t>ecosystem </a:t>
            </a:r>
            <a:r>
              <a:rPr sz="2400" spc="-10" dirty="0">
                <a:latin typeface="Times New Roman" pitchFamily="18" charset="0"/>
                <a:cs typeface="Times New Roman" pitchFamily="18" charset="0"/>
              </a:rPr>
              <a:t>is  the </a:t>
            </a:r>
            <a:r>
              <a:rPr sz="2400" spc="-5" dirty="0">
                <a:latin typeface="Times New Roman" pitchFamily="18" charset="0"/>
                <a:cs typeface="Times New Roman" pitchFamily="18" charset="0"/>
              </a:rPr>
              <a:t>basic functional </a:t>
            </a:r>
            <a:r>
              <a:rPr sz="2400" spc="-10" dirty="0">
                <a:latin typeface="Times New Roman" pitchFamily="18" charset="0"/>
                <a:cs typeface="Times New Roman" pitchFamily="18" charset="0"/>
              </a:rPr>
              <a:t>unit </a:t>
            </a:r>
            <a:r>
              <a:rPr sz="2400" spc="-5" dirty="0">
                <a:latin typeface="Times New Roman" pitchFamily="18" charset="0"/>
                <a:cs typeface="Times New Roman" pitchFamily="18" charset="0"/>
              </a:rPr>
              <a:t>of organism and  </a:t>
            </a:r>
            <a:r>
              <a:rPr sz="2400" spc="-10" dirty="0">
                <a:latin typeface="Times New Roman" pitchFamily="18" charset="0"/>
                <a:cs typeface="Times New Roman" pitchFamily="18" charset="0"/>
              </a:rPr>
              <a:t>their environment interacting </a:t>
            </a:r>
            <a:r>
              <a:rPr sz="2400" spc="-5" dirty="0">
                <a:latin typeface="Times New Roman" pitchFamily="18" charset="0"/>
                <a:cs typeface="Times New Roman" pitchFamily="18" charset="0"/>
              </a:rPr>
              <a:t>with each  </a:t>
            </a:r>
            <a:r>
              <a:rPr sz="2400" spc="-10" dirty="0">
                <a:latin typeface="Times New Roman" pitchFamily="18" charset="0"/>
                <a:cs typeface="Times New Roman" pitchFamily="18" charset="0"/>
              </a:rPr>
              <a:t>other </a:t>
            </a:r>
            <a:r>
              <a:rPr sz="2400" spc="-5" dirty="0">
                <a:latin typeface="Times New Roman" pitchFamily="18" charset="0"/>
                <a:cs typeface="Times New Roman" pitchFamily="18" charset="0"/>
              </a:rPr>
              <a:t>and with </a:t>
            </a:r>
            <a:r>
              <a:rPr sz="2400" spc="-10" dirty="0">
                <a:latin typeface="Times New Roman" pitchFamily="18" charset="0"/>
                <a:cs typeface="Times New Roman" pitchFamily="18" charset="0"/>
              </a:rPr>
              <a:t>their </a:t>
            </a:r>
            <a:r>
              <a:rPr sz="2400" spc="-5" dirty="0">
                <a:latin typeface="Times New Roman" pitchFamily="18" charset="0"/>
                <a:cs typeface="Times New Roman" pitchFamily="18" charset="0"/>
              </a:rPr>
              <a:t>own</a:t>
            </a:r>
            <a:r>
              <a:rPr sz="2400" spc="-45" dirty="0">
                <a:latin typeface="Times New Roman" pitchFamily="18" charset="0"/>
                <a:cs typeface="Times New Roman" pitchFamily="18" charset="0"/>
              </a:rPr>
              <a:t> </a:t>
            </a:r>
            <a:r>
              <a:rPr sz="2400" spc="-5" dirty="0">
                <a:latin typeface="Times New Roman" pitchFamily="18" charset="0"/>
                <a:cs typeface="Times New Roman" pitchFamily="18" charset="0"/>
              </a:rPr>
              <a:t>components.</a:t>
            </a:r>
            <a:endParaRPr sz="2400" dirty="0">
              <a:latin typeface="Times New Roman" pitchFamily="18" charset="0"/>
              <a:cs typeface="Times New Roman" pitchFamily="18" charset="0"/>
            </a:endParaRPr>
          </a:p>
        </p:txBody>
      </p:sp>
      <p:sp>
        <p:nvSpPr>
          <p:cNvPr id="3" name="object 3"/>
          <p:cNvSpPr txBox="1"/>
          <p:nvPr/>
        </p:nvSpPr>
        <p:spPr>
          <a:xfrm>
            <a:off x="1143000" y="3429000"/>
            <a:ext cx="6934200" cy="1490152"/>
          </a:xfrm>
          <a:prstGeom prst="rect">
            <a:avLst/>
          </a:prstGeom>
        </p:spPr>
        <p:txBody>
          <a:bodyPr vert="horz" wrap="square" lIns="0" tIns="12700" rIns="0" bIns="0" rtlCol="0">
            <a:spAutoFit/>
          </a:bodyPr>
          <a:lstStyle/>
          <a:p>
            <a:pPr marL="12700" marR="5080" algn="just">
              <a:lnSpc>
                <a:spcPct val="100000"/>
              </a:lnSpc>
              <a:spcBef>
                <a:spcPts val="100"/>
              </a:spcBef>
            </a:pPr>
            <a:r>
              <a:rPr sz="2400" spc="-5" dirty="0">
                <a:solidFill>
                  <a:srgbClr val="FF3300"/>
                </a:solidFill>
                <a:latin typeface="Times New Roman" pitchFamily="18" charset="0"/>
                <a:cs typeface="Times New Roman" pitchFamily="18" charset="0"/>
              </a:rPr>
              <a:t>An ecosystem </a:t>
            </a:r>
            <a:r>
              <a:rPr sz="2400" dirty="0">
                <a:solidFill>
                  <a:srgbClr val="FF3300"/>
                </a:solidFill>
                <a:latin typeface="Times New Roman" pitchFamily="18" charset="0"/>
                <a:cs typeface="Times New Roman" pitchFamily="18" charset="0"/>
              </a:rPr>
              <a:t>may </a:t>
            </a:r>
            <a:r>
              <a:rPr sz="2400" spc="-5" dirty="0">
                <a:solidFill>
                  <a:srgbClr val="FF3300"/>
                </a:solidFill>
                <a:latin typeface="Times New Roman" pitchFamily="18" charset="0"/>
                <a:cs typeface="Times New Roman" pitchFamily="18" charset="0"/>
              </a:rPr>
              <a:t>be conceived and </a:t>
            </a:r>
            <a:r>
              <a:rPr sz="2400" spc="-10" dirty="0">
                <a:solidFill>
                  <a:srgbClr val="FF3300"/>
                </a:solidFill>
                <a:latin typeface="Times New Roman" pitchFamily="18" charset="0"/>
                <a:cs typeface="Times New Roman" pitchFamily="18" charset="0"/>
              </a:rPr>
              <a:t>studied  in </a:t>
            </a:r>
            <a:r>
              <a:rPr sz="2400" spc="-5" dirty="0">
                <a:solidFill>
                  <a:srgbClr val="FF3300"/>
                </a:solidFill>
                <a:latin typeface="Times New Roman" pitchFamily="18" charset="0"/>
                <a:cs typeface="Times New Roman" pitchFamily="18" charset="0"/>
              </a:rPr>
              <a:t>the habitat of various sizes, </a:t>
            </a:r>
            <a:r>
              <a:rPr sz="2400" spc="10" dirty="0">
                <a:solidFill>
                  <a:srgbClr val="FF3300"/>
                </a:solidFill>
                <a:latin typeface="Times New Roman" pitchFamily="18" charset="0"/>
                <a:cs typeface="Times New Roman" pitchFamily="18" charset="0"/>
              </a:rPr>
              <a:t>e.g</a:t>
            </a:r>
            <a:r>
              <a:rPr sz="2400" spc="10" dirty="0">
                <a:solidFill>
                  <a:srgbClr val="000099"/>
                </a:solidFill>
                <a:latin typeface="Times New Roman" pitchFamily="18" charset="0"/>
                <a:cs typeface="Times New Roman" pitchFamily="18" charset="0"/>
              </a:rPr>
              <a:t>. </a:t>
            </a:r>
            <a:r>
              <a:rPr sz="2400" spc="-10" dirty="0">
                <a:solidFill>
                  <a:srgbClr val="000099"/>
                </a:solidFill>
                <a:latin typeface="Times New Roman" pitchFamily="18" charset="0"/>
                <a:cs typeface="Times New Roman" pitchFamily="18" charset="0"/>
              </a:rPr>
              <a:t>one  </a:t>
            </a:r>
            <a:r>
              <a:rPr sz="2400" spc="-5" dirty="0">
                <a:solidFill>
                  <a:srgbClr val="000099"/>
                </a:solidFill>
                <a:latin typeface="Times New Roman" pitchFamily="18" charset="0"/>
                <a:cs typeface="Times New Roman" pitchFamily="18" charset="0"/>
              </a:rPr>
              <a:t>square meter </a:t>
            </a:r>
            <a:r>
              <a:rPr sz="2400" dirty="0">
                <a:solidFill>
                  <a:srgbClr val="000099"/>
                </a:solidFill>
                <a:latin typeface="Times New Roman" pitchFamily="18" charset="0"/>
                <a:cs typeface="Times New Roman" pitchFamily="18" charset="0"/>
              </a:rPr>
              <a:t>of </a:t>
            </a:r>
            <a:r>
              <a:rPr sz="2400" spc="-5" dirty="0">
                <a:solidFill>
                  <a:srgbClr val="000099"/>
                </a:solidFill>
                <a:latin typeface="Times New Roman" pitchFamily="18" charset="0"/>
                <a:cs typeface="Times New Roman" pitchFamily="18" charset="0"/>
              </a:rPr>
              <a:t>grassland </a:t>
            </a:r>
            <a:r>
              <a:rPr sz="2400" dirty="0">
                <a:solidFill>
                  <a:srgbClr val="000099"/>
                </a:solidFill>
                <a:latin typeface="Times New Roman" pitchFamily="18" charset="0"/>
                <a:cs typeface="Times New Roman" pitchFamily="18" charset="0"/>
              </a:rPr>
              <a:t>, a </a:t>
            </a:r>
            <a:r>
              <a:rPr sz="2400" spc="-10" dirty="0">
                <a:solidFill>
                  <a:srgbClr val="000099"/>
                </a:solidFill>
                <a:latin typeface="Times New Roman" pitchFamily="18" charset="0"/>
                <a:cs typeface="Times New Roman" pitchFamily="18" charset="0"/>
              </a:rPr>
              <a:t>pool, </a:t>
            </a:r>
            <a:r>
              <a:rPr sz="2400" dirty="0">
                <a:solidFill>
                  <a:srgbClr val="000099"/>
                </a:solidFill>
                <a:latin typeface="Times New Roman" pitchFamily="18" charset="0"/>
                <a:cs typeface="Times New Roman" pitchFamily="18" charset="0"/>
              </a:rPr>
              <a:t>a </a:t>
            </a:r>
            <a:r>
              <a:rPr sz="2400" spc="-5" dirty="0">
                <a:solidFill>
                  <a:srgbClr val="000099"/>
                </a:solidFill>
                <a:latin typeface="Times New Roman" pitchFamily="18" charset="0"/>
                <a:cs typeface="Times New Roman" pitchFamily="18" charset="0"/>
              </a:rPr>
              <a:t>large  lake balanced </a:t>
            </a:r>
            <a:r>
              <a:rPr sz="2400" spc="-10" dirty="0">
                <a:solidFill>
                  <a:srgbClr val="000099"/>
                </a:solidFill>
                <a:latin typeface="Times New Roman" pitchFamily="18" charset="0"/>
                <a:cs typeface="Times New Roman" pitchFamily="18" charset="0"/>
              </a:rPr>
              <a:t>aquarium </a:t>
            </a:r>
            <a:r>
              <a:rPr sz="2400" spc="-5" dirty="0">
                <a:solidFill>
                  <a:srgbClr val="000099"/>
                </a:solidFill>
                <a:latin typeface="Times New Roman" pitchFamily="18" charset="0"/>
                <a:cs typeface="Times New Roman" pitchFamily="18" charset="0"/>
              </a:rPr>
              <a:t>and </a:t>
            </a:r>
            <a:r>
              <a:rPr sz="2400" dirty="0">
                <a:solidFill>
                  <a:srgbClr val="000099"/>
                </a:solidFill>
                <a:latin typeface="Times New Roman" pitchFamily="18" charset="0"/>
                <a:cs typeface="Times New Roman" pitchFamily="18" charset="0"/>
              </a:rPr>
              <a:t>a </a:t>
            </a:r>
            <a:r>
              <a:rPr sz="2400" spc="-5" dirty="0">
                <a:solidFill>
                  <a:srgbClr val="000099"/>
                </a:solidFill>
                <a:latin typeface="Times New Roman" pitchFamily="18" charset="0"/>
                <a:cs typeface="Times New Roman" pitchFamily="18" charset="0"/>
              </a:rPr>
              <a:t>certain area  of river and</a:t>
            </a:r>
            <a:r>
              <a:rPr sz="2400" spc="-35" dirty="0">
                <a:solidFill>
                  <a:srgbClr val="000099"/>
                </a:solidFill>
                <a:latin typeface="Times New Roman" pitchFamily="18" charset="0"/>
                <a:cs typeface="Times New Roman" pitchFamily="18" charset="0"/>
              </a:rPr>
              <a:t> </a:t>
            </a:r>
            <a:r>
              <a:rPr sz="2400" spc="-5" dirty="0">
                <a:solidFill>
                  <a:srgbClr val="000099"/>
                </a:solidFill>
                <a:latin typeface="Times New Roman" pitchFamily="18" charset="0"/>
                <a:cs typeface="Times New Roman" pitchFamily="18" charset="0"/>
              </a:rPr>
              <a:t>ocean</a:t>
            </a:r>
            <a:endParaRPr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bject 31"/>
          <p:cNvSpPr txBox="1"/>
          <p:nvPr/>
        </p:nvSpPr>
        <p:spPr>
          <a:xfrm>
            <a:off x="1066800" y="1543050"/>
            <a:ext cx="6761136" cy="3952364"/>
          </a:xfrm>
          <a:prstGeom prst="rect">
            <a:avLst/>
          </a:prstGeom>
        </p:spPr>
        <p:txBody>
          <a:bodyPr vert="horz" wrap="square" lIns="0" tIns="12700" rIns="0" bIns="0" rtlCol="0">
            <a:spAutoFit/>
          </a:bodyPr>
          <a:lstStyle/>
          <a:p>
            <a:pPr marL="355600" marR="5080" indent="-342900" algn="just">
              <a:lnSpc>
                <a:spcPct val="100000"/>
              </a:lnSpc>
              <a:spcBef>
                <a:spcPts val="100"/>
              </a:spcBef>
            </a:pPr>
            <a:r>
              <a:rPr sz="2400" dirty="0" smtClean="0">
                <a:latin typeface="Times New Roman" pitchFamily="18" charset="0"/>
                <a:cs typeface="Times New Roman" pitchFamily="18" charset="0"/>
              </a:rPr>
              <a:t>All </a:t>
            </a:r>
            <a:r>
              <a:rPr sz="2400" dirty="0">
                <a:latin typeface="Times New Roman" pitchFamily="18" charset="0"/>
                <a:cs typeface="Times New Roman" pitchFamily="18" charset="0"/>
              </a:rPr>
              <a:t>the </a:t>
            </a:r>
            <a:r>
              <a:rPr sz="2400" spc="-10" dirty="0">
                <a:latin typeface="Times New Roman" pitchFamily="18" charset="0"/>
                <a:cs typeface="Times New Roman" pitchFamily="18" charset="0"/>
              </a:rPr>
              <a:t>ecosystems </a:t>
            </a:r>
            <a:r>
              <a:rPr sz="2400" spc="-5" dirty="0">
                <a:latin typeface="Times New Roman" pitchFamily="18" charset="0"/>
                <a:cs typeface="Times New Roman" pitchFamily="18" charset="0"/>
              </a:rPr>
              <a:t>of earth are connected </a:t>
            </a:r>
            <a:r>
              <a:rPr sz="2400" dirty="0">
                <a:latin typeface="Times New Roman" pitchFamily="18" charset="0"/>
                <a:cs typeface="Times New Roman" pitchFamily="18" charset="0"/>
              </a:rPr>
              <a:t>to </a:t>
            </a:r>
            <a:r>
              <a:rPr sz="2400" spc="-5" dirty="0">
                <a:latin typeface="Times New Roman" pitchFamily="18" charset="0"/>
                <a:cs typeface="Times New Roman" pitchFamily="18" charset="0"/>
              </a:rPr>
              <a:t>one </a:t>
            </a:r>
            <a:r>
              <a:rPr sz="2400" spc="-5" dirty="0" smtClean="0">
                <a:latin typeface="Times New Roman" pitchFamily="18" charset="0"/>
                <a:cs typeface="Times New Roman" pitchFamily="18" charset="0"/>
              </a:rPr>
              <a:t>another </a:t>
            </a:r>
            <a:r>
              <a:rPr sz="2400" spc="-5" dirty="0">
                <a:latin typeface="Times New Roman" pitchFamily="18" charset="0"/>
                <a:cs typeface="Times New Roman" pitchFamily="18" charset="0"/>
              </a:rPr>
              <a:t>e.g. river </a:t>
            </a:r>
            <a:r>
              <a:rPr sz="2400" spc="-10" dirty="0">
                <a:latin typeface="Times New Roman" pitchFamily="18" charset="0"/>
                <a:cs typeface="Times New Roman" pitchFamily="18" charset="0"/>
              </a:rPr>
              <a:t>ecosystem </a:t>
            </a:r>
            <a:r>
              <a:rPr sz="2400" spc="5" dirty="0">
                <a:latin typeface="Times New Roman" pitchFamily="18" charset="0"/>
                <a:cs typeface="Times New Roman" pitchFamily="18" charset="0"/>
              </a:rPr>
              <a:t>with </a:t>
            </a:r>
            <a:r>
              <a:rPr sz="2400" spc="-10" dirty="0">
                <a:latin typeface="Times New Roman" pitchFamily="18" charset="0"/>
                <a:cs typeface="Times New Roman" pitchFamily="18" charset="0"/>
              </a:rPr>
              <a:t>ecosystem </a:t>
            </a:r>
            <a:r>
              <a:rPr sz="2400" dirty="0">
                <a:latin typeface="Times New Roman" pitchFamily="18" charset="0"/>
                <a:cs typeface="Times New Roman" pitchFamily="18" charset="0"/>
              </a:rPr>
              <a:t>of  </a:t>
            </a:r>
            <a:r>
              <a:rPr sz="2400" spc="-10" dirty="0">
                <a:latin typeface="Times New Roman" pitchFamily="18" charset="0"/>
                <a:cs typeface="Times New Roman" pitchFamily="18" charset="0"/>
              </a:rPr>
              <a:t>ocean.</a:t>
            </a:r>
            <a:endParaRPr sz="2400" dirty="0">
              <a:latin typeface="Times New Roman" pitchFamily="18" charset="0"/>
              <a:cs typeface="Times New Roman" pitchFamily="18" charset="0"/>
            </a:endParaRPr>
          </a:p>
          <a:p>
            <a:pPr>
              <a:lnSpc>
                <a:spcPct val="100000"/>
              </a:lnSpc>
              <a:spcBef>
                <a:spcPts val="5"/>
              </a:spcBef>
            </a:pPr>
            <a:endParaRPr sz="1600" dirty="0">
              <a:latin typeface="Times New Roman" pitchFamily="18" charset="0"/>
              <a:cs typeface="Times New Roman" pitchFamily="18" charset="0"/>
            </a:endParaRPr>
          </a:p>
          <a:p>
            <a:pPr marL="12700">
              <a:lnSpc>
                <a:spcPct val="100000"/>
              </a:lnSpc>
            </a:pPr>
            <a:r>
              <a:rPr sz="2400" b="1" spc="-10" dirty="0" smtClean="0">
                <a:solidFill>
                  <a:srgbClr val="FF3300"/>
                </a:solidFill>
                <a:latin typeface="Times New Roman" pitchFamily="18" charset="0"/>
                <a:cs typeface="Times New Roman" pitchFamily="18" charset="0"/>
              </a:rPr>
              <a:t>STRUCTURE </a:t>
            </a:r>
            <a:r>
              <a:rPr sz="2400" b="1" dirty="0">
                <a:solidFill>
                  <a:srgbClr val="FF3300"/>
                </a:solidFill>
                <a:latin typeface="Times New Roman" pitchFamily="18" charset="0"/>
                <a:cs typeface="Times New Roman" pitchFamily="18" charset="0"/>
              </a:rPr>
              <a:t>OF</a:t>
            </a:r>
            <a:r>
              <a:rPr sz="2400" b="1" spc="-10" dirty="0">
                <a:solidFill>
                  <a:srgbClr val="FF3300"/>
                </a:solidFill>
                <a:latin typeface="Times New Roman" pitchFamily="18" charset="0"/>
                <a:cs typeface="Times New Roman" pitchFamily="18" charset="0"/>
              </a:rPr>
              <a:t> ECOSYSTEM</a:t>
            </a:r>
            <a:r>
              <a:rPr sz="2400" b="1" spc="-10" dirty="0" smtClean="0">
                <a:solidFill>
                  <a:srgbClr val="FF3300"/>
                </a:solidFill>
                <a:latin typeface="Times New Roman" pitchFamily="18" charset="0"/>
                <a:cs typeface="Times New Roman" pitchFamily="18" charset="0"/>
              </a:rPr>
              <a:t>:</a:t>
            </a:r>
            <a:endParaRPr lang="en-US" sz="2400" b="1" spc="-10" dirty="0" smtClean="0">
              <a:solidFill>
                <a:srgbClr val="FF3300"/>
              </a:solidFill>
              <a:latin typeface="Times New Roman" pitchFamily="18" charset="0"/>
              <a:cs typeface="Times New Roman" pitchFamily="18" charset="0"/>
            </a:endParaRPr>
          </a:p>
          <a:p>
            <a:pPr marL="12700"/>
            <a:endParaRPr lang="en-US" sz="2400" spc="-10" dirty="0" smtClean="0">
              <a:latin typeface="Times New Roman" pitchFamily="18" charset="0"/>
              <a:cs typeface="Times New Roman" pitchFamily="18" charset="0"/>
            </a:endParaRPr>
          </a:p>
          <a:p>
            <a:pPr marL="12700" algn="just"/>
            <a:r>
              <a:rPr lang="en-US" sz="2400" spc="-10" dirty="0" smtClean="0">
                <a:latin typeface="Times New Roman" pitchFamily="18" charset="0"/>
                <a:cs typeface="Times New Roman" pitchFamily="18" charset="0"/>
              </a:rPr>
              <a:t>The </a:t>
            </a:r>
            <a:r>
              <a:rPr lang="en-US" sz="2400" spc="-5" dirty="0" smtClean="0">
                <a:latin typeface="Times New Roman" pitchFamily="18" charset="0"/>
                <a:cs typeface="Times New Roman" pitchFamily="18" charset="0"/>
              </a:rPr>
              <a:t>structure of an ecosystem is basically a description of the organism and physical featur</a:t>
            </a:r>
            <a:r>
              <a:rPr lang="en-US" sz="2400" spc="-5" dirty="0" smtClean="0">
                <a:latin typeface="Times New Roman" pitchFamily="18" charset="0"/>
                <a:cs typeface="Times New Roman" pitchFamily="18" charset="0"/>
              </a:rPr>
              <a:t>es of the environment including the amount and distribution of nutrients in a particular habitat.</a:t>
            </a:r>
            <a:endParaRPr lang="en-US" sz="2400" dirty="0" smtClean="0">
              <a:latin typeface="Times New Roman" pitchFamily="18" charset="0"/>
              <a:cs typeface="Times New Roman" pitchFamily="18" charset="0"/>
            </a:endParaRPr>
          </a:p>
          <a:p>
            <a:pPr marL="12700">
              <a:lnSpc>
                <a:spcPct val="100000"/>
              </a:lnSpc>
            </a:pPr>
            <a:endParaRPr sz="24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14400" y="1524000"/>
            <a:ext cx="7379970" cy="756920"/>
          </a:xfrm>
          <a:prstGeom prst="rect">
            <a:avLst/>
          </a:prstGeom>
        </p:spPr>
        <p:txBody>
          <a:bodyPr vert="horz" wrap="square" lIns="0" tIns="12700" rIns="0" bIns="0" rtlCol="0">
            <a:spAutoFit/>
          </a:bodyPr>
          <a:lstStyle/>
          <a:p>
            <a:pPr marL="355600" marR="5080" indent="-342900" algn="l">
              <a:lnSpc>
                <a:spcPct val="100000"/>
              </a:lnSpc>
              <a:spcBef>
                <a:spcPts val="100"/>
              </a:spcBef>
            </a:pPr>
            <a:r>
              <a:rPr sz="2400" dirty="0">
                <a:solidFill>
                  <a:srgbClr val="FF3300"/>
                </a:solidFill>
                <a:latin typeface="Times New Roman" pitchFamily="18" charset="0"/>
                <a:cs typeface="Times New Roman" pitchFamily="18" charset="0"/>
              </a:rPr>
              <a:t>It </a:t>
            </a:r>
            <a:r>
              <a:rPr sz="2400" spc="-5" dirty="0">
                <a:solidFill>
                  <a:srgbClr val="FF3300"/>
                </a:solidFill>
                <a:latin typeface="Times New Roman" pitchFamily="18" charset="0"/>
                <a:cs typeface="Times New Roman" pitchFamily="18" charset="0"/>
              </a:rPr>
              <a:t>also provides information regarding the </a:t>
            </a:r>
            <a:r>
              <a:rPr sz="2400" spc="-10" dirty="0">
                <a:solidFill>
                  <a:srgbClr val="FF3300"/>
                </a:solidFill>
                <a:latin typeface="Times New Roman" pitchFamily="18" charset="0"/>
                <a:cs typeface="Times New Roman" pitchFamily="18" charset="0"/>
              </a:rPr>
              <a:t>range </a:t>
            </a:r>
            <a:r>
              <a:rPr sz="2400" dirty="0">
                <a:solidFill>
                  <a:srgbClr val="FF3300"/>
                </a:solidFill>
                <a:latin typeface="Times New Roman" pitchFamily="18" charset="0"/>
                <a:cs typeface="Times New Roman" pitchFamily="18" charset="0"/>
              </a:rPr>
              <a:t>of  </a:t>
            </a:r>
            <a:r>
              <a:rPr sz="2400" spc="-5" dirty="0">
                <a:solidFill>
                  <a:srgbClr val="FF3300"/>
                </a:solidFill>
                <a:latin typeface="Times New Roman" pitchFamily="18" charset="0"/>
                <a:cs typeface="Times New Roman" pitchFamily="18" charset="0"/>
              </a:rPr>
              <a:t>climatic conditions prevailing </a:t>
            </a:r>
            <a:r>
              <a:rPr sz="2400" dirty="0">
                <a:solidFill>
                  <a:srgbClr val="FF3300"/>
                </a:solidFill>
                <a:latin typeface="Times New Roman" pitchFamily="18" charset="0"/>
                <a:cs typeface="Times New Roman" pitchFamily="18" charset="0"/>
              </a:rPr>
              <a:t>in </a:t>
            </a:r>
            <a:r>
              <a:rPr sz="2400" spc="-5" dirty="0">
                <a:solidFill>
                  <a:srgbClr val="FF3300"/>
                </a:solidFill>
                <a:latin typeface="Times New Roman" pitchFamily="18" charset="0"/>
                <a:cs typeface="Times New Roman" pitchFamily="18" charset="0"/>
              </a:rPr>
              <a:t>the</a:t>
            </a:r>
            <a:r>
              <a:rPr sz="2400" spc="-15" dirty="0">
                <a:solidFill>
                  <a:srgbClr val="FF3300"/>
                </a:solidFill>
                <a:latin typeface="Times New Roman" pitchFamily="18" charset="0"/>
                <a:cs typeface="Times New Roman" pitchFamily="18" charset="0"/>
              </a:rPr>
              <a:t> </a:t>
            </a:r>
            <a:r>
              <a:rPr sz="2400" spc="-5" dirty="0">
                <a:solidFill>
                  <a:srgbClr val="FF3300"/>
                </a:solidFill>
                <a:latin typeface="Times New Roman" pitchFamily="18" charset="0"/>
                <a:cs typeface="Times New Roman" pitchFamily="18" charset="0"/>
              </a:rPr>
              <a:t>area.</a:t>
            </a:r>
            <a:endParaRPr sz="2400" dirty="0">
              <a:latin typeface="Times New Roman" pitchFamily="18" charset="0"/>
              <a:cs typeface="Times New Roman" pitchFamily="18" charset="0"/>
            </a:endParaRPr>
          </a:p>
        </p:txBody>
      </p:sp>
      <p:sp>
        <p:nvSpPr>
          <p:cNvPr id="3" name="object 3"/>
          <p:cNvSpPr txBox="1"/>
          <p:nvPr/>
        </p:nvSpPr>
        <p:spPr>
          <a:xfrm>
            <a:off x="914400" y="3005046"/>
            <a:ext cx="7381240" cy="756920"/>
          </a:xfrm>
          <a:prstGeom prst="rect">
            <a:avLst/>
          </a:prstGeom>
        </p:spPr>
        <p:txBody>
          <a:bodyPr vert="horz" wrap="square" lIns="0" tIns="12700" rIns="0" bIns="0" rtlCol="0">
            <a:spAutoFit/>
          </a:bodyPr>
          <a:lstStyle/>
          <a:p>
            <a:pPr marL="355600" marR="5080" indent="-342900">
              <a:lnSpc>
                <a:spcPct val="100000"/>
              </a:lnSpc>
              <a:spcBef>
                <a:spcPts val="100"/>
              </a:spcBef>
              <a:tabLst>
                <a:tab pos="904240" algn="l"/>
                <a:tab pos="1491615" algn="l"/>
                <a:tab pos="3026410" algn="l"/>
                <a:tab pos="3901440" algn="l"/>
                <a:tab pos="4318635" algn="l"/>
                <a:tab pos="5113020" algn="l"/>
                <a:tab pos="5328285" algn="l"/>
                <a:tab pos="5796915" algn="l"/>
              </a:tabLst>
            </a:pPr>
            <a:r>
              <a:rPr sz="2400" spc="-10" dirty="0">
                <a:latin typeface="Times New Roman" pitchFamily="18" charset="0"/>
                <a:cs typeface="Times New Roman" pitchFamily="18" charset="0"/>
              </a:rPr>
              <a:t>F</a:t>
            </a:r>
            <a:r>
              <a:rPr sz="2400" dirty="0">
                <a:latin typeface="Times New Roman" pitchFamily="18" charset="0"/>
                <a:cs typeface="Times New Roman" pitchFamily="18" charset="0"/>
              </a:rPr>
              <a:t>r</a:t>
            </a:r>
            <a:r>
              <a:rPr sz="2400" spc="-10" dirty="0">
                <a:latin typeface="Times New Roman" pitchFamily="18" charset="0"/>
                <a:cs typeface="Times New Roman" pitchFamily="18" charset="0"/>
              </a:rPr>
              <a:t>o</a:t>
            </a:r>
            <a:r>
              <a:rPr sz="2400" dirty="0">
                <a:latin typeface="Times New Roman" pitchFamily="18" charset="0"/>
                <a:cs typeface="Times New Roman" pitchFamily="18" charset="0"/>
              </a:rPr>
              <a:t>m	t</a:t>
            </a:r>
            <a:r>
              <a:rPr sz="2400" spc="-5" dirty="0">
                <a:latin typeface="Times New Roman" pitchFamily="18" charset="0"/>
                <a:cs typeface="Times New Roman" pitchFamily="18" charset="0"/>
              </a:rPr>
              <a:t>h</a:t>
            </a:r>
            <a:r>
              <a:rPr sz="2400" dirty="0">
                <a:latin typeface="Times New Roman" pitchFamily="18" charset="0"/>
                <a:cs typeface="Times New Roman" pitchFamily="18" charset="0"/>
              </a:rPr>
              <a:t>e	</a:t>
            </a:r>
            <a:r>
              <a:rPr sz="2400" spc="-10" dirty="0">
                <a:latin typeface="Times New Roman" pitchFamily="18" charset="0"/>
                <a:cs typeface="Times New Roman" pitchFamily="18" charset="0"/>
              </a:rPr>
              <a:t>s</a:t>
            </a:r>
            <a:r>
              <a:rPr sz="2400" dirty="0">
                <a:latin typeface="Times New Roman" pitchFamily="18" charset="0"/>
                <a:cs typeface="Times New Roman" pitchFamily="18" charset="0"/>
              </a:rPr>
              <a:t>tr</a:t>
            </a:r>
            <a:r>
              <a:rPr sz="2400" spc="-10" dirty="0">
                <a:latin typeface="Times New Roman" pitchFamily="18" charset="0"/>
                <a:cs typeface="Times New Roman" pitchFamily="18" charset="0"/>
              </a:rPr>
              <a:t>uc</a:t>
            </a:r>
            <a:r>
              <a:rPr sz="2400" spc="5" dirty="0">
                <a:latin typeface="Times New Roman" pitchFamily="18" charset="0"/>
                <a:cs typeface="Times New Roman" pitchFamily="18" charset="0"/>
              </a:rPr>
              <a:t>t</a:t>
            </a:r>
            <a:r>
              <a:rPr sz="2400" spc="-10" dirty="0">
                <a:latin typeface="Times New Roman" pitchFamily="18" charset="0"/>
                <a:cs typeface="Times New Roman" pitchFamily="18" charset="0"/>
              </a:rPr>
              <a:t>u</a:t>
            </a:r>
            <a:r>
              <a:rPr sz="2400" dirty="0">
                <a:latin typeface="Times New Roman" pitchFamily="18" charset="0"/>
                <a:cs typeface="Times New Roman" pitchFamily="18" charset="0"/>
              </a:rPr>
              <a:t>r</a:t>
            </a:r>
            <a:r>
              <a:rPr sz="2400" spc="-10" dirty="0">
                <a:latin typeface="Times New Roman" pitchFamily="18" charset="0"/>
                <a:cs typeface="Times New Roman" pitchFamily="18" charset="0"/>
              </a:rPr>
              <a:t>a</a:t>
            </a:r>
            <a:r>
              <a:rPr sz="2400" dirty="0">
                <a:latin typeface="Times New Roman" pitchFamily="18" charset="0"/>
                <a:cs typeface="Times New Roman" pitchFamily="18" charset="0"/>
              </a:rPr>
              <a:t>l	p</a:t>
            </a:r>
            <a:r>
              <a:rPr sz="2400" spc="-10" dirty="0">
                <a:latin typeface="Times New Roman" pitchFamily="18" charset="0"/>
                <a:cs typeface="Times New Roman" pitchFamily="18" charset="0"/>
              </a:rPr>
              <a:t>o</a:t>
            </a:r>
            <a:r>
              <a:rPr sz="2400" dirty="0">
                <a:latin typeface="Times New Roman" pitchFamily="18" charset="0"/>
                <a:cs typeface="Times New Roman" pitchFamily="18" charset="0"/>
              </a:rPr>
              <a:t>int	</a:t>
            </a:r>
            <a:r>
              <a:rPr sz="2400" spc="-10" dirty="0">
                <a:latin typeface="Times New Roman" pitchFamily="18" charset="0"/>
                <a:cs typeface="Times New Roman" pitchFamily="18" charset="0"/>
              </a:rPr>
              <a:t>o</a:t>
            </a:r>
            <a:r>
              <a:rPr sz="2400" dirty="0">
                <a:latin typeface="Times New Roman" pitchFamily="18" charset="0"/>
                <a:cs typeface="Times New Roman" pitchFamily="18" charset="0"/>
              </a:rPr>
              <a:t>f	</a:t>
            </a:r>
            <a:r>
              <a:rPr sz="2400" spc="-10" dirty="0">
                <a:latin typeface="Times New Roman" pitchFamily="18" charset="0"/>
                <a:cs typeface="Times New Roman" pitchFamily="18" charset="0"/>
              </a:rPr>
              <a:t>v</a:t>
            </a:r>
            <a:r>
              <a:rPr sz="2400" spc="10" dirty="0">
                <a:latin typeface="Times New Roman" pitchFamily="18" charset="0"/>
                <a:cs typeface="Times New Roman" pitchFamily="18" charset="0"/>
              </a:rPr>
              <a:t>i</a:t>
            </a:r>
            <a:r>
              <a:rPr sz="2400" spc="-10" dirty="0">
                <a:latin typeface="Times New Roman" pitchFamily="18" charset="0"/>
                <a:cs typeface="Times New Roman" pitchFamily="18" charset="0"/>
              </a:rPr>
              <a:t>e</a:t>
            </a:r>
            <a:r>
              <a:rPr sz="2400" dirty="0">
                <a:latin typeface="Times New Roman" pitchFamily="18" charset="0"/>
                <a:cs typeface="Times New Roman" pitchFamily="18" charset="0"/>
              </a:rPr>
              <a:t>w	,	</a:t>
            </a:r>
            <a:r>
              <a:rPr sz="2400" spc="-10" dirty="0">
                <a:latin typeface="Times New Roman" pitchFamily="18" charset="0"/>
                <a:cs typeface="Times New Roman" pitchFamily="18" charset="0"/>
              </a:rPr>
              <a:t>a</a:t>
            </a:r>
            <a:r>
              <a:rPr sz="2400" dirty="0">
                <a:latin typeface="Times New Roman" pitchFamily="18" charset="0"/>
                <a:cs typeface="Times New Roman" pitchFamily="18" charset="0"/>
              </a:rPr>
              <a:t>ll	</a:t>
            </a:r>
            <a:r>
              <a:rPr sz="2400" spc="-10" dirty="0">
                <a:latin typeface="Times New Roman" pitchFamily="18" charset="0"/>
                <a:cs typeface="Times New Roman" pitchFamily="18" charset="0"/>
              </a:rPr>
              <a:t>ec</a:t>
            </a:r>
            <a:r>
              <a:rPr sz="2400" dirty="0">
                <a:latin typeface="Times New Roman" pitchFamily="18" charset="0"/>
                <a:cs typeface="Times New Roman" pitchFamily="18" charset="0"/>
              </a:rPr>
              <a:t>o</a:t>
            </a:r>
            <a:r>
              <a:rPr sz="2400" spc="-10" dirty="0">
                <a:latin typeface="Times New Roman" pitchFamily="18" charset="0"/>
                <a:cs typeface="Times New Roman" pitchFamily="18" charset="0"/>
              </a:rPr>
              <a:t>s</a:t>
            </a:r>
            <a:r>
              <a:rPr sz="2400" spc="-25" dirty="0">
                <a:latin typeface="Times New Roman" pitchFamily="18" charset="0"/>
                <a:cs typeface="Times New Roman" pitchFamily="18" charset="0"/>
              </a:rPr>
              <a:t>y</a:t>
            </a:r>
            <a:r>
              <a:rPr sz="2400" spc="-10" dirty="0">
                <a:latin typeface="Times New Roman" pitchFamily="18" charset="0"/>
                <a:cs typeface="Times New Roman" pitchFamily="18" charset="0"/>
              </a:rPr>
              <a:t>s</a:t>
            </a:r>
            <a:r>
              <a:rPr sz="2400" spc="5" dirty="0">
                <a:latin typeface="Times New Roman" pitchFamily="18" charset="0"/>
                <a:cs typeface="Times New Roman" pitchFamily="18" charset="0"/>
              </a:rPr>
              <a:t>t</a:t>
            </a:r>
            <a:r>
              <a:rPr sz="2400" spc="-10" dirty="0">
                <a:latin typeface="Times New Roman" pitchFamily="18" charset="0"/>
                <a:cs typeface="Times New Roman" pitchFamily="18" charset="0"/>
              </a:rPr>
              <a:t>e</a:t>
            </a:r>
            <a:r>
              <a:rPr sz="2400" dirty="0">
                <a:latin typeface="Times New Roman" pitchFamily="18" charset="0"/>
                <a:cs typeface="Times New Roman" pitchFamily="18" charset="0"/>
              </a:rPr>
              <a:t>m  </a:t>
            </a:r>
            <a:r>
              <a:rPr sz="2400" spc="-10" dirty="0">
                <a:latin typeface="Times New Roman" pitchFamily="18" charset="0"/>
                <a:cs typeface="Times New Roman" pitchFamily="18" charset="0"/>
              </a:rPr>
              <a:t>consist </a:t>
            </a:r>
            <a:r>
              <a:rPr sz="2400" spc="-5" dirty="0">
                <a:latin typeface="Times New Roman" pitchFamily="18" charset="0"/>
                <a:cs typeface="Times New Roman" pitchFamily="18" charset="0"/>
              </a:rPr>
              <a:t>of </a:t>
            </a:r>
            <a:r>
              <a:rPr sz="2400" dirty="0">
                <a:latin typeface="Times New Roman" pitchFamily="18" charset="0"/>
                <a:cs typeface="Times New Roman" pitchFamily="18" charset="0"/>
              </a:rPr>
              <a:t>the following </a:t>
            </a:r>
            <a:r>
              <a:rPr sz="2400" spc="-5" dirty="0">
                <a:latin typeface="Times New Roman" pitchFamily="18" charset="0"/>
                <a:cs typeface="Times New Roman" pitchFamily="18" charset="0"/>
              </a:rPr>
              <a:t>basic</a:t>
            </a:r>
            <a:r>
              <a:rPr sz="2400" dirty="0">
                <a:latin typeface="Times New Roman" pitchFamily="18" charset="0"/>
                <a:cs typeface="Times New Roman" pitchFamily="18" charset="0"/>
              </a:rPr>
              <a:t> </a:t>
            </a:r>
            <a:r>
              <a:rPr sz="2400" spc="-5" dirty="0">
                <a:latin typeface="Times New Roman" pitchFamily="18" charset="0"/>
                <a:cs typeface="Times New Roman" pitchFamily="18" charset="0"/>
              </a:rPr>
              <a:t>components:</a:t>
            </a:r>
            <a:endParaRPr sz="2400" dirty="0">
              <a:latin typeface="Times New Roman" pitchFamily="18" charset="0"/>
              <a:cs typeface="Times New Roman" pitchFamily="18" charset="0"/>
            </a:endParaRPr>
          </a:p>
        </p:txBody>
      </p:sp>
      <p:sp>
        <p:nvSpPr>
          <p:cNvPr id="5" name="object 5"/>
          <p:cNvSpPr txBox="1"/>
          <p:nvPr/>
        </p:nvSpPr>
        <p:spPr>
          <a:xfrm>
            <a:off x="1676400" y="4250394"/>
            <a:ext cx="3423485" cy="900246"/>
          </a:xfrm>
          <a:prstGeom prst="rect">
            <a:avLst/>
          </a:prstGeom>
        </p:spPr>
        <p:txBody>
          <a:bodyPr vert="horz" wrap="square" lIns="0" tIns="12700" rIns="0" bIns="0" rtlCol="0">
            <a:spAutoFit/>
          </a:bodyPr>
          <a:lstStyle/>
          <a:p>
            <a:pPr marL="355600" indent="-342900">
              <a:lnSpc>
                <a:spcPct val="100000"/>
              </a:lnSpc>
              <a:spcBef>
                <a:spcPts val="100"/>
              </a:spcBef>
              <a:buFont typeface="Wingdings" pitchFamily="2" charset="2"/>
              <a:buChar char="Ø"/>
            </a:pPr>
            <a:r>
              <a:rPr sz="2400" b="1" spc="-5" dirty="0">
                <a:solidFill>
                  <a:srgbClr val="FF3300"/>
                </a:solidFill>
                <a:latin typeface="Times New Roman" pitchFamily="18" charset="0"/>
                <a:cs typeface="Times New Roman" pitchFamily="18" charset="0"/>
              </a:rPr>
              <a:t>Abiotic</a:t>
            </a:r>
            <a:r>
              <a:rPr sz="2400" b="1" spc="-40" dirty="0">
                <a:solidFill>
                  <a:srgbClr val="FF3300"/>
                </a:solidFill>
                <a:latin typeface="Times New Roman" pitchFamily="18" charset="0"/>
                <a:cs typeface="Times New Roman" pitchFamily="18" charset="0"/>
              </a:rPr>
              <a:t> </a:t>
            </a:r>
            <a:r>
              <a:rPr sz="2400" b="1" spc="-10" dirty="0" smtClean="0">
                <a:solidFill>
                  <a:srgbClr val="FF3300"/>
                </a:solidFill>
                <a:latin typeface="Times New Roman" pitchFamily="18" charset="0"/>
                <a:cs typeface="Times New Roman" pitchFamily="18" charset="0"/>
              </a:rPr>
              <a:t>component</a:t>
            </a:r>
            <a:endParaRPr lang="en-US" sz="2400" b="1" spc="-10" dirty="0" smtClean="0">
              <a:solidFill>
                <a:srgbClr val="FF3300"/>
              </a:solidFill>
              <a:latin typeface="Times New Roman" pitchFamily="18" charset="0"/>
              <a:cs typeface="Times New Roman" pitchFamily="18" charset="0"/>
            </a:endParaRPr>
          </a:p>
          <a:p>
            <a:pPr marL="355600" indent="-342900">
              <a:lnSpc>
                <a:spcPct val="100000"/>
              </a:lnSpc>
              <a:spcBef>
                <a:spcPts val="100"/>
              </a:spcBef>
              <a:buFont typeface="Wingdings" pitchFamily="2" charset="2"/>
              <a:buChar char="Ø"/>
            </a:pPr>
            <a:endParaRPr lang="en-US" sz="800" b="1" spc="-10" dirty="0" smtClean="0">
              <a:solidFill>
                <a:srgbClr val="FF3300"/>
              </a:solidFill>
              <a:latin typeface="Times New Roman" pitchFamily="18" charset="0"/>
              <a:cs typeface="Times New Roman" pitchFamily="18" charset="0"/>
            </a:endParaRPr>
          </a:p>
          <a:p>
            <a:pPr marL="355600" indent="-342900">
              <a:spcBef>
                <a:spcPts val="100"/>
              </a:spcBef>
              <a:buFont typeface="Wingdings" pitchFamily="2" charset="2"/>
              <a:buChar char="Ø"/>
            </a:pPr>
            <a:r>
              <a:rPr lang="en-US" sz="2400" b="1" spc="-5" dirty="0" smtClean="0">
                <a:solidFill>
                  <a:srgbClr val="FF3300"/>
                </a:solidFill>
                <a:latin typeface="Times New Roman" pitchFamily="18" charset="0"/>
                <a:cs typeface="Times New Roman" pitchFamily="18" charset="0"/>
              </a:rPr>
              <a:t>Biotic</a:t>
            </a:r>
            <a:r>
              <a:rPr lang="en-US" sz="2400" b="1" spc="-35" dirty="0" smtClean="0">
                <a:solidFill>
                  <a:srgbClr val="FF3300"/>
                </a:solidFill>
                <a:latin typeface="Times New Roman" pitchFamily="18" charset="0"/>
                <a:cs typeface="Times New Roman" pitchFamily="18" charset="0"/>
              </a:rPr>
              <a:t> </a:t>
            </a:r>
            <a:r>
              <a:rPr lang="en-US" sz="2400" b="1" spc="-10" dirty="0" smtClean="0">
                <a:solidFill>
                  <a:srgbClr val="FF3300"/>
                </a:solidFill>
                <a:latin typeface="Times New Roman" pitchFamily="18" charset="0"/>
                <a:cs typeface="Times New Roman" pitchFamily="18" charset="0"/>
              </a:rPr>
              <a:t>component</a:t>
            </a:r>
            <a:endParaRPr lang="en-US" sz="24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20469" y="948690"/>
            <a:ext cx="4400550" cy="391160"/>
          </a:xfrm>
          <a:prstGeom prst="rect">
            <a:avLst/>
          </a:prstGeom>
        </p:spPr>
        <p:txBody>
          <a:bodyPr vert="horz" wrap="square" lIns="0" tIns="12700" rIns="0" bIns="0" rtlCol="0">
            <a:spAutoFit/>
          </a:bodyPr>
          <a:lstStyle/>
          <a:p>
            <a:pPr marL="12700">
              <a:lnSpc>
                <a:spcPct val="100000"/>
              </a:lnSpc>
              <a:spcBef>
                <a:spcPts val="100"/>
              </a:spcBef>
              <a:tabLst>
                <a:tab pos="1864360" algn="l"/>
              </a:tabLst>
            </a:pPr>
            <a:r>
              <a:rPr sz="2400" b="1" spc="95" dirty="0">
                <a:latin typeface="Times New Roman" pitchFamily="18" charset="0"/>
                <a:cs typeface="Times New Roman" pitchFamily="18" charset="0"/>
              </a:rPr>
              <a:t>1.</a:t>
            </a:r>
            <a:r>
              <a:rPr sz="2400" b="1" spc="-175" dirty="0">
                <a:latin typeface="Times New Roman" pitchFamily="18" charset="0"/>
                <a:cs typeface="Times New Roman" pitchFamily="18" charset="0"/>
              </a:rPr>
              <a:t> </a:t>
            </a:r>
            <a:r>
              <a:rPr sz="2400" b="1" spc="135" dirty="0">
                <a:latin typeface="Times New Roman" pitchFamily="18" charset="0"/>
                <a:cs typeface="Times New Roman" pitchFamily="18" charset="0"/>
              </a:rPr>
              <a:t>ABIOTIC	</a:t>
            </a:r>
            <a:r>
              <a:rPr sz="2400" b="1" spc="165" dirty="0">
                <a:latin typeface="Times New Roman" pitchFamily="18" charset="0"/>
                <a:cs typeface="Times New Roman" pitchFamily="18" charset="0"/>
              </a:rPr>
              <a:t>COMPONENTS:</a:t>
            </a:r>
            <a:endParaRPr sz="2400" b="1" dirty="0">
              <a:latin typeface="Times New Roman" pitchFamily="18" charset="0"/>
              <a:cs typeface="Times New Roman" pitchFamily="18" charset="0"/>
            </a:endParaRPr>
          </a:p>
        </p:txBody>
      </p:sp>
      <p:sp>
        <p:nvSpPr>
          <p:cNvPr id="3" name="object 3"/>
          <p:cNvSpPr txBox="1"/>
          <p:nvPr/>
        </p:nvSpPr>
        <p:spPr>
          <a:xfrm>
            <a:off x="1295400" y="1711524"/>
            <a:ext cx="6553200" cy="3721532"/>
          </a:xfrm>
          <a:prstGeom prst="rect">
            <a:avLst/>
          </a:prstGeom>
        </p:spPr>
        <p:txBody>
          <a:bodyPr vert="horz" wrap="square" lIns="0" tIns="12700" rIns="0" bIns="0" rtlCol="0">
            <a:spAutoFit/>
          </a:bodyPr>
          <a:lstStyle/>
          <a:p>
            <a:pPr marL="354330" marR="5080" indent="-341630" algn="just">
              <a:lnSpc>
                <a:spcPct val="100000"/>
              </a:lnSpc>
              <a:spcBef>
                <a:spcPts val="100"/>
              </a:spcBef>
            </a:pPr>
            <a:r>
              <a:rPr sz="2400" spc="65" dirty="0">
                <a:solidFill>
                  <a:srgbClr val="FF3300"/>
                </a:solidFill>
                <a:latin typeface="Times New Roman" pitchFamily="18" charset="0"/>
                <a:cs typeface="Times New Roman" pitchFamily="18" charset="0"/>
              </a:rPr>
              <a:t>Ecological relationships </a:t>
            </a:r>
            <a:r>
              <a:rPr sz="2400" spc="90" dirty="0">
                <a:solidFill>
                  <a:srgbClr val="FF3300"/>
                </a:solidFill>
                <a:latin typeface="Times New Roman" pitchFamily="18" charset="0"/>
                <a:cs typeface="Times New Roman" pitchFamily="18" charset="0"/>
              </a:rPr>
              <a:t>are </a:t>
            </a:r>
            <a:r>
              <a:rPr sz="2400" spc="85" dirty="0">
                <a:solidFill>
                  <a:srgbClr val="FF3300"/>
                </a:solidFill>
                <a:latin typeface="Times New Roman" pitchFamily="18" charset="0"/>
                <a:cs typeface="Times New Roman" pitchFamily="18" charset="0"/>
              </a:rPr>
              <a:t>manifested  </a:t>
            </a:r>
            <a:r>
              <a:rPr sz="2400" spc="-40" dirty="0">
                <a:solidFill>
                  <a:srgbClr val="FF3300"/>
                </a:solidFill>
                <a:latin typeface="Times New Roman" pitchFamily="18" charset="0"/>
                <a:cs typeface="Times New Roman" pitchFamily="18" charset="0"/>
              </a:rPr>
              <a:t>in  </a:t>
            </a:r>
            <a:r>
              <a:rPr sz="2400" spc="65" dirty="0">
                <a:solidFill>
                  <a:srgbClr val="FF3300"/>
                </a:solidFill>
                <a:latin typeface="Times New Roman" pitchFamily="18" charset="0"/>
                <a:cs typeface="Times New Roman" pitchFamily="18" charset="0"/>
              </a:rPr>
              <a:t>physiochemical </a:t>
            </a:r>
            <a:r>
              <a:rPr sz="2400" spc="80" dirty="0">
                <a:solidFill>
                  <a:srgbClr val="FF3300"/>
                </a:solidFill>
                <a:latin typeface="Times New Roman" pitchFamily="18" charset="0"/>
                <a:cs typeface="Times New Roman" pitchFamily="18" charset="0"/>
              </a:rPr>
              <a:t>environment. </a:t>
            </a:r>
            <a:r>
              <a:rPr sz="2400" spc="35" dirty="0">
                <a:solidFill>
                  <a:srgbClr val="000099"/>
                </a:solidFill>
                <a:latin typeface="Times New Roman" pitchFamily="18" charset="0"/>
                <a:cs typeface="Times New Roman" pitchFamily="18" charset="0"/>
              </a:rPr>
              <a:t>Abiotic  </a:t>
            </a:r>
            <a:r>
              <a:rPr sz="2400" spc="55" dirty="0">
                <a:solidFill>
                  <a:srgbClr val="000099"/>
                </a:solidFill>
                <a:latin typeface="Times New Roman" pitchFamily="18" charset="0"/>
                <a:cs typeface="Times New Roman" pitchFamily="18" charset="0"/>
              </a:rPr>
              <a:t>component </a:t>
            </a:r>
            <a:r>
              <a:rPr sz="2400" spc="-40" dirty="0">
                <a:solidFill>
                  <a:srgbClr val="000099"/>
                </a:solidFill>
                <a:latin typeface="Times New Roman" pitchFamily="18" charset="0"/>
                <a:cs typeface="Times New Roman" pitchFamily="18" charset="0"/>
              </a:rPr>
              <a:t>of </a:t>
            </a:r>
            <a:r>
              <a:rPr sz="2400" spc="45" dirty="0">
                <a:solidFill>
                  <a:srgbClr val="000099"/>
                </a:solidFill>
                <a:latin typeface="Times New Roman" pitchFamily="18" charset="0"/>
                <a:cs typeface="Times New Roman" pitchFamily="18" charset="0"/>
              </a:rPr>
              <a:t>the </a:t>
            </a:r>
            <a:r>
              <a:rPr sz="2400" spc="70" dirty="0">
                <a:solidFill>
                  <a:srgbClr val="000099"/>
                </a:solidFill>
                <a:latin typeface="Times New Roman" pitchFamily="18" charset="0"/>
                <a:cs typeface="Times New Roman" pitchFamily="18" charset="0"/>
              </a:rPr>
              <a:t>ecosystem </a:t>
            </a:r>
            <a:r>
              <a:rPr sz="2400" spc="50" dirty="0">
                <a:solidFill>
                  <a:srgbClr val="000099"/>
                </a:solidFill>
                <a:latin typeface="Times New Roman" pitchFamily="18" charset="0"/>
                <a:cs typeface="Times New Roman" pitchFamily="18" charset="0"/>
              </a:rPr>
              <a:t>includes basic  </a:t>
            </a:r>
            <a:r>
              <a:rPr sz="2400" spc="55" dirty="0">
                <a:solidFill>
                  <a:srgbClr val="000099"/>
                </a:solidFill>
                <a:latin typeface="Times New Roman" pitchFamily="18" charset="0"/>
                <a:cs typeface="Times New Roman" pitchFamily="18" charset="0"/>
              </a:rPr>
              <a:t>inorganic </a:t>
            </a:r>
            <a:r>
              <a:rPr sz="2400" spc="85" dirty="0">
                <a:solidFill>
                  <a:srgbClr val="000099"/>
                </a:solidFill>
                <a:latin typeface="Times New Roman" pitchFamily="18" charset="0"/>
                <a:cs typeface="Times New Roman" pitchFamily="18" charset="0"/>
              </a:rPr>
              <a:t>elements </a:t>
            </a:r>
            <a:r>
              <a:rPr sz="2400" spc="40" dirty="0">
                <a:solidFill>
                  <a:srgbClr val="000099"/>
                </a:solidFill>
                <a:latin typeface="Times New Roman" pitchFamily="18" charset="0"/>
                <a:cs typeface="Times New Roman" pitchFamily="18" charset="0"/>
              </a:rPr>
              <a:t>and compounds </a:t>
            </a:r>
            <a:r>
              <a:rPr sz="2400" spc="10" dirty="0">
                <a:solidFill>
                  <a:srgbClr val="000099"/>
                </a:solidFill>
                <a:latin typeface="Times New Roman" pitchFamily="18" charset="0"/>
                <a:cs typeface="Times New Roman" pitchFamily="18" charset="0"/>
              </a:rPr>
              <a:t>such </a:t>
            </a:r>
            <a:r>
              <a:rPr sz="2400" spc="30" dirty="0">
                <a:solidFill>
                  <a:srgbClr val="000099"/>
                </a:solidFill>
                <a:latin typeface="Times New Roman" pitchFamily="18" charset="0"/>
                <a:cs typeface="Times New Roman" pitchFamily="18" charset="0"/>
              </a:rPr>
              <a:t>as  </a:t>
            </a:r>
            <a:r>
              <a:rPr sz="2400" spc="50" dirty="0">
                <a:solidFill>
                  <a:srgbClr val="000099"/>
                </a:solidFill>
                <a:latin typeface="Times New Roman" pitchFamily="18" charset="0"/>
                <a:cs typeface="Times New Roman" pitchFamily="18" charset="0"/>
              </a:rPr>
              <a:t>soil, </a:t>
            </a:r>
            <a:r>
              <a:rPr sz="2400" spc="95" dirty="0">
                <a:solidFill>
                  <a:srgbClr val="000099"/>
                </a:solidFill>
                <a:latin typeface="Times New Roman" pitchFamily="18" charset="0"/>
                <a:cs typeface="Times New Roman" pitchFamily="18" charset="0"/>
              </a:rPr>
              <a:t>water, </a:t>
            </a:r>
            <a:r>
              <a:rPr sz="2400" spc="70" dirty="0">
                <a:solidFill>
                  <a:srgbClr val="000099"/>
                </a:solidFill>
                <a:latin typeface="Times New Roman" pitchFamily="18" charset="0"/>
                <a:cs typeface="Times New Roman" pitchFamily="18" charset="0"/>
              </a:rPr>
              <a:t>oxygen, </a:t>
            </a:r>
            <a:r>
              <a:rPr sz="2400" spc="50" dirty="0">
                <a:solidFill>
                  <a:srgbClr val="000099"/>
                </a:solidFill>
                <a:latin typeface="Times New Roman" pitchFamily="18" charset="0"/>
                <a:cs typeface="Times New Roman" pitchFamily="18" charset="0"/>
              </a:rPr>
              <a:t>calcium </a:t>
            </a:r>
            <a:r>
              <a:rPr sz="2400" spc="95" dirty="0">
                <a:solidFill>
                  <a:srgbClr val="000099"/>
                </a:solidFill>
                <a:latin typeface="Times New Roman" pitchFamily="18" charset="0"/>
                <a:cs typeface="Times New Roman" pitchFamily="18" charset="0"/>
              </a:rPr>
              <a:t>carbonates,  </a:t>
            </a:r>
            <a:r>
              <a:rPr sz="2400" spc="70" dirty="0">
                <a:solidFill>
                  <a:srgbClr val="000099"/>
                </a:solidFill>
                <a:latin typeface="Times New Roman" pitchFamily="18" charset="0"/>
                <a:cs typeface="Times New Roman" pitchFamily="18" charset="0"/>
              </a:rPr>
              <a:t>phosphates </a:t>
            </a:r>
            <a:r>
              <a:rPr sz="2400" spc="40" dirty="0">
                <a:solidFill>
                  <a:srgbClr val="000099"/>
                </a:solidFill>
                <a:latin typeface="Times New Roman" pitchFamily="18" charset="0"/>
                <a:cs typeface="Times New Roman" pitchFamily="18" charset="0"/>
              </a:rPr>
              <a:t>and </a:t>
            </a:r>
            <a:r>
              <a:rPr sz="2400" dirty="0">
                <a:solidFill>
                  <a:srgbClr val="000099"/>
                </a:solidFill>
                <a:latin typeface="Times New Roman" pitchFamily="18" charset="0"/>
                <a:cs typeface="Times New Roman" pitchFamily="18" charset="0"/>
              </a:rPr>
              <a:t>a </a:t>
            </a:r>
            <a:r>
              <a:rPr sz="2400" spc="70" dirty="0">
                <a:solidFill>
                  <a:srgbClr val="000099"/>
                </a:solidFill>
                <a:latin typeface="Times New Roman" pitchFamily="18" charset="0"/>
                <a:cs typeface="Times New Roman" pitchFamily="18" charset="0"/>
              </a:rPr>
              <a:t>variety </a:t>
            </a:r>
            <a:r>
              <a:rPr sz="2400" spc="-35" dirty="0">
                <a:solidFill>
                  <a:srgbClr val="000099"/>
                </a:solidFill>
                <a:latin typeface="Times New Roman" pitchFamily="18" charset="0"/>
                <a:cs typeface="Times New Roman" pitchFamily="18" charset="0"/>
              </a:rPr>
              <a:t>of </a:t>
            </a:r>
            <a:r>
              <a:rPr sz="2400" spc="55" dirty="0">
                <a:solidFill>
                  <a:srgbClr val="000099"/>
                </a:solidFill>
                <a:latin typeface="Times New Roman" pitchFamily="18" charset="0"/>
                <a:cs typeface="Times New Roman" pitchFamily="18" charset="0"/>
              </a:rPr>
              <a:t>organic  </a:t>
            </a:r>
            <a:r>
              <a:rPr sz="2400" spc="70" dirty="0">
                <a:solidFill>
                  <a:srgbClr val="000099"/>
                </a:solidFill>
                <a:latin typeface="Times New Roman" pitchFamily="18" charset="0"/>
                <a:cs typeface="Times New Roman" pitchFamily="18" charset="0"/>
              </a:rPr>
              <a:t>activities </a:t>
            </a:r>
            <a:r>
              <a:rPr sz="2400" spc="-35" dirty="0">
                <a:solidFill>
                  <a:srgbClr val="000099"/>
                </a:solidFill>
                <a:latin typeface="Times New Roman" pitchFamily="18" charset="0"/>
                <a:cs typeface="Times New Roman" pitchFamily="18" charset="0"/>
              </a:rPr>
              <a:t>or</a:t>
            </a:r>
            <a:r>
              <a:rPr sz="2400" dirty="0">
                <a:solidFill>
                  <a:srgbClr val="000099"/>
                </a:solidFill>
                <a:latin typeface="Times New Roman" pitchFamily="18" charset="0"/>
                <a:cs typeface="Times New Roman" pitchFamily="18" charset="0"/>
              </a:rPr>
              <a:t> </a:t>
            </a:r>
            <a:r>
              <a:rPr sz="2400" spc="95" dirty="0">
                <a:solidFill>
                  <a:srgbClr val="000099"/>
                </a:solidFill>
                <a:latin typeface="Times New Roman" pitchFamily="18" charset="0"/>
                <a:cs typeface="Times New Roman" pitchFamily="18" charset="0"/>
              </a:rPr>
              <a:t>death.</a:t>
            </a:r>
            <a:endParaRPr sz="2400" dirty="0">
              <a:latin typeface="Times New Roman" pitchFamily="18" charset="0"/>
              <a:cs typeface="Times New Roman" pitchFamily="18" charset="0"/>
            </a:endParaRPr>
          </a:p>
          <a:p>
            <a:pPr algn="just">
              <a:lnSpc>
                <a:spcPct val="100000"/>
              </a:lnSpc>
              <a:spcBef>
                <a:spcPts val="5"/>
              </a:spcBef>
            </a:pPr>
            <a:endParaRPr sz="2500" dirty="0">
              <a:latin typeface="Times New Roman" pitchFamily="18" charset="0"/>
              <a:cs typeface="Times New Roman" pitchFamily="18" charset="0"/>
            </a:endParaRPr>
          </a:p>
          <a:p>
            <a:pPr marL="354330" marR="12700" indent="-341630" algn="just">
              <a:lnSpc>
                <a:spcPct val="100000"/>
              </a:lnSpc>
            </a:pPr>
            <a:r>
              <a:rPr sz="2400" spc="30" dirty="0">
                <a:latin typeface="Times New Roman" pitchFamily="18" charset="0"/>
                <a:cs typeface="Times New Roman" pitchFamily="18" charset="0"/>
              </a:rPr>
              <a:t>It </a:t>
            </a:r>
            <a:r>
              <a:rPr sz="2400" spc="45" dirty="0">
                <a:latin typeface="Times New Roman" pitchFamily="18" charset="0"/>
                <a:cs typeface="Times New Roman" pitchFamily="18" charset="0"/>
              </a:rPr>
              <a:t>also </a:t>
            </a:r>
            <a:r>
              <a:rPr sz="2400" spc="50" dirty="0">
                <a:latin typeface="Times New Roman" pitchFamily="18" charset="0"/>
                <a:cs typeface="Times New Roman" pitchFamily="18" charset="0"/>
              </a:rPr>
              <a:t>includes </a:t>
            </a:r>
            <a:r>
              <a:rPr sz="2400" spc="55" dirty="0">
                <a:latin typeface="Times New Roman" pitchFamily="18" charset="0"/>
                <a:cs typeface="Times New Roman" pitchFamily="18" charset="0"/>
              </a:rPr>
              <a:t>physical factors </a:t>
            </a:r>
            <a:r>
              <a:rPr sz="2400" spc="40" dirty="0">
                <a:latin typeface="Times New Roman" pitchFamily="18" charset="0"/>
                <a:cs typeface="Times New Roman" pitchFamily="18" charset="0"/>
              </a:rPr>
              <a:t>and  </a:t>
            </a:r>
            <a:r>
              <a:rPr sz="2400" spc="70" dirty="0">
                <a:latin typeface="Times New Roman" pitchFamily="18" charset="0"/>
                <a:cs typeface="Times New Roman" pitchFamily="18" charset="0"/>
              </a:rPr>
              <a:t>ingredients </a:t>
            </a:r>
            <a:r>
              <a:rPr sz="2400" spc="25" dirty="0">
                <a:latin typeface="Times New Roman" pitchFamily="18" charset="0"/>
                <a:cs typeface="Times New Roman" pitchFamily="18" charset="0"/>
              </a:rPr>
              <a:t>as </a:t>
            </a:r>
            <a:r>
              <a:rPr sz="2400" spc="70" dirty="0">
                <a:latin typeface="Times New Roman" pitchFamily="18" charset="0"/>
                <a:cs typeface="Times New Roman" pitchFamily="18" charset="0"/>
              </a:rPr>
              <a:t>moisture, </a:t>
            </a:r>
            <a:r>
              <a:rPr sz="2400" spc="10" dirty="0">
                <a:latin typeface="Times New Roman" pitchFamily="18" charset="0"/>
                <a:cs typeface="Times New Roman" pitchFamily="18" charset="0"/>
              </a:rPr>
              <a:t>wind </a:t>
            </a:r>
            <a:r>
              <a:rPr sz="2400" spc="55" dirty="0">
                <a:latin typeface="Times New Roman" pitchFamily="18" charset="0"/>
                <a:cs typeface="Times New Roman" pitchFamily="18" charset="0"/>
              </a:rPr>
              <a:t>currents </a:t>
            </a:r>
            <a:r>
              <a:rPr sz="2400" spc="35" dirty="0">
                <a:latin typeface="Times New Roman" pitchFamily="18" charset="0"/>
                <a:cs typeface="Times New Roman" pitchFamily="18" charset="0"/>
              </a:rPr>
              <a:t>and  </a:t>
            </a:r>
            <a:r>
              <a:rPr sz="2400" spc="50" dirty="0">
                <a:latin typeface="Times New Roman" pitchFamily="18" charset="0"/>
                <a:cs typeface="Times New Roman" pitchFamily="18" charset="0"/>
              </a:rPr>
              <a:t>solar</a:t>
            </a:r>
            <a:r>
              <a:rPr sz="2400" spc="415" dirty="0">
                <a:latin typeface="Times New Roman" pitchFamily="18" charset="0"/>
                <a:cs typeface="Times New Roman" pitchFamily="18" charset="0"/>
              </a:rPr>
              <a:t> </a:t>
            </a:r>
            <a:r>
              <a:rPr sz="2400" spc="80" dirty="0">
                <a:latin typeface="Times New Roman" pitchFamily="18" charset="0"/>
                <a:cs typeface="Times New Roman" pitchFamily="18" charset="0"/>
              </a:rPr>
              <a:t>radiation.</a:t>
            </a:r>
            <a:endParaRPr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156</TotalTime>
  <Words>1409</Words>
  <Application>Microsoft Office PowerPoint</Application>
  <PresentationFormat>On-screen Show (4:3)</PresentationFormat>
  <Paragraphs>141</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Pushpin</vt:lpstr>
      <vt:lpstr>PowerPoint Presentation</vt:lpstr>
      <vt:lpstr>What is a Population?</vt:lpstr>
      <vt:lpstr>What is a Community?</vt:lpstr>
      <vt:lpstr>ECOSYSTEM:</vt:lpstr>
      <vt:lpstr>ECOSYSTEM:</vt:lpstr>
      <vt:lpstr>According to E.P.Odum , the ecosystem is  the basic functional unit of organism and  their environment interacting with each  other and with their own components.</vt:lpstr>
      <vt:lpstr>PowerPoint Presentation</vt:lpstr>
      <vt:lpstr>It also provides information regarding the range of  climatic conditions prevailing in the area.</vt:lpstr>
      <vt:lpstr>1. ABIOTIC COMPONENTS:</vt:lpstr>
      <vt:lpstr>2. BIOTIC COMPONENTS: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Abiotic components provide the matrix for the synthesis and  perpetuation of organic components.  The synthesis and perpetuation processes involve energy  exchange and this energy comes from the sun in the form of  light or solar energy.  Thus, in any ecosystem we have the following functional  components. Inorganic constituents ( air, water and mineral salts)  Organisms ( plants, animals and microbes) Energy input , which enters from outside ( the sun) </vt:lpstr>
      <vt:lpstr>Kinds of Ecosystems</vt:lpstr>
      <vt:lpstr>PowerPoint Presentation</vt:lpstr>
      <vt:lpstr>   FOOD CHAINS</vt:lpstr>
      <vt:lpstr>Characteristics of food chain</vt:lpstr>
      <vt:lpstr>Example of a Food Chain</vt:lpstr>
      <vt:lpstr>PowerPoint Presentation</vt:lpstr>
      <vt:lpstr>PowerPoint Presentation</vt:lpstr>
      <vt:lpstr>Significance of food web</vt:lpstr>
      <vt:lpstr>Ecological Pyramids</vt:lpstr>
      <vt:lpstr>PowerPoint Presentation</vt:lpstr>
      <vt:lpstr>PowerPoint Presentation</vt:lpstr>
      <vt:lpstr>PowerPoint Presentation</vt:lpstr>
      <vt:lpstr>Ecological succession</vt:lpstr>
      <vt:lpstr>Biogeochemical cycle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Nida</cp:lastModifiedBy>
  <cp:revision>173</cp:revision>
  <dcterms:created xsi:type="dcterms:W3CDTF">2019-03-04T18:55:25Z</dcterms:created>
  <dcterms:modified xsi:type="dcterms:W3CDTF">2019-03-04T21:33:03Z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2013-04-13T00:00:00Z</vt:filetime>
  </property>
  <property fmtid="{D5CDD505-2E9C-101B-9397-08002B2CF9AE}" pid="3" name="Creator">
    <vt:lpwstr>pdftk 1.44 - www.pdftk.com</vt:lpwstr>
  </property>
  <property fmtid="{D5CDD505-2E9C-101B-9397-08002B2CF9AE}" pid="4" name="LastSaved">
    <vt:filetime>2019-03-04T00:00:00Z</vt:filetime>
  </property>
</Properties>
</file>