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media/audio111.wav" ContentType="audio/x-wav"/>
  <Override PartName="/ppt/media/audio131.wav" ContentType="audio/x-wav"/>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Layouts/slideLayout13.xml" ContentType="application/vnd.openxmlformats-officedocument.presentationml.slideLayout+xml"/>
  <Override PartName="/ppt/media/audio81.wav" ContentType="audio/x-wav"/>
  <Override PartName="/ppt/charts/colors2.xml" ContentType="application/vnd.ms-office.chartcolorstyl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media/audio41.wav" ContentType="audio/x-wav"/>
  <Override PartName="/ppt/media/audio61.wav" ContentType="audio/x-wav"/>
  <Override PartName="/ppt/media/audio21.wav" ContentType="audio/x-wav"/>
  <Default Extension="xlsx" ContentType="application/vnd.openxmlformats-officedocument.spreadsheetml.sheet"/>
  <Override PartName="/ppt/media/audio181.wav" ContentType="audio/x-wav"/>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media/audio151.wav" ContentType="audio/x-wav"/>
  <Override PartName="/ppt/media/audio161.wav" ContentType="audio/x-wav"/>
  <Override PartName="/ppt/media/audio171.wav" ContentType="audio/x-wav"/>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media/audio121.wav" ContentType="audio/x-wav"/>
  <Override PartName="/ppt/media/audio141.wav" ContentType="audio/x-wav"/>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media/audio101.wav" ContentType="audio/x-wav"/>
  <Override PartName="/ppt/media/audio19.wav" ContentType="audio/x-wav"/>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media/audio71.wav" ContentType="audio/x-wav"/>
  <Override PartName="/ppt/media/audio91.wav" ContentType="audio/x-wav"/>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media/audio31.wav" ContentType="audio/x-wav"/>
  <Override PartName="/ppt/media/audio51.wav" ContentType="audio/x-wav"/>
  <Override PartName="/ppt/charts/colors1.xml" ContentType="application/vnd.ms-office.chartcolorstyl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99" r:id="rId2"/>
    <p:sldId id="263" r:id="rId3"/>
    <p:sldId id="264" r:id="rId4"/>
    <p:sldId id="272" r:id="rId5"/>
    <p:sldId id="265" r:id="rId6"/>
    <p:sldId id="266" r:id="rId7"/>
    <p:sldId id="268" r:id="rId8"/>
    <p:sldId id="270" r:id="rId9"/>
    <p:sldId id="274" r:id="rId10"/>
    <p:sldId id="275" r:id="rId11"/>
    <p:sldId id="278" r:id="rId12"/>
    <p:sldId id="295" r:id="rId13"/>
    <p:sldId id="281" r:id="rId14"/>
    <p:sldId id="296" r:id="rId15"/>
    <p:sldId id="280" r:id="rId16"/>
    <p:sldId id="282" r:id="rId17"/>
    <p:sldId id="283" r:id="rId18"/>
    <p:sldId id="285" r:id="rId19"/>
    <p:sldId id="286" r:id="rId20"/>
    <p:sldId id="287" r:id="rId21"/>
    <p:sldId id="288" r:id="rId22"/>
    <p:sldId id="289" r:id="rId23"/>
    <p:sldId id="290" r:id="rId24"/>
    <p:sldId id="291" r:id="rId25"/>
    <p:sldId id="292" r:id="rId26"/>
    <p:sldId id="293" r:id="rId27"/>
    <p:sldId id="294" r:id="rId28"/>
    <p:sldId id="284" r:id="rId29"/>
    <p:sldId id="279" r:id="rId30"/>
    <p:sldId id="29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434" autoAdjust="0"/>
  </p:normalViewPr>
  <p:slideViewPr>
    <p:cSldViewPr snapToGrid="0">
      <p:cViewPr varScale="1">
        <p:scale>
          <a:sx n="73" d="100"/>
          <a:sy n="73" d="100"/>
        </p:scale>
        <p:origin x="-600"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3"/>
  <c:chart>
    <c:title>
      <c:layout/>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plotArea>
      <c:layout>
        <c:manualLayout>
          <c:layoutTarget val="inner"/>
          <c:xMode val="edge"/>
          <c:yMode val="edge"/>
          <c:x val="6.1078248031496057E-2"/>
          <c:y val="2.8263221339597567E-2"/>
          <c:w val="0.91917962598425196"/>
          <c:h val="0.84195712573451886"/>
        </c:manualLayout>
      </c:layout>
      <c:scatterChart>
        <c:scatterStyle val="lineMarker"/>
        <c:ser>
          <c:idx val="0"/>
          <c:order val="0"/>
          <c:tx>
            <c:strRef>
              <c:f>Sheet1!$B$1</c:f>
              <c:strCache>
                <c:ptCount val="1"/>
                <c:pt idx="0">
                  <c:v>Rats</c:v>
                </c:pt>
              </c:strCache>
            </c:strRef>
          </c:tx>
          <c:spPr>
            <a:ln w="28575" cap="rnd">
              <a:noFill/>
              <a:round/>
            </a:ln>
            <a:effectLst/>
          </c:spPr>
          <c:marker>
            <c:symbol val="circle"/>
            <c:size val="5"/>
            <c:spPr>
              <a:solidFill>
                <a:schemeClr val="accent1"/>
              </a:solidFill>
              <a:ln w="9525">
                <a:solidFill>
                  <a:schemeClr val="accent1"/>
                </a:solidFill>
              </a:ln>
              <a:effectLst/>
            </c:spPr>
          </c:marker>
          <c:xVal>
            <c:numRef>
              <c:f>Sheet1!$A$2:$A$8</c:f>
              <c:numCache>
                <c:formatCode>General</c:formatCode>
                <c:ptCount val="7"/>
                <c:pt idx="0">
                  <c:v>0</c:v>
                </c:pt>
                <c:pt idx="1">
                  <c:v>5</c:v>
                </c:pt>
                <c:pt idx="2">
                  <c:v>10</c:v>
                </c:pt>
                <c:pt idx="3">
                  <c:v>15</c:v>
                </c:pt>
                <c:pt idx="4">
                  <c:v>20</c:v>
                </c:pt>
                <c:pt idx="5">
                  <c:v>25</c:v>
                </c:pt>
                <c:pt idx="6">
                  <c:v>30</c:v>
                </c:pt>
              </c:numCache>
            </c:numRef>
          </c:xVal>
          <c:yVal>
            <c:numRef>
              <c:f>Sheet1!$B$2:$B$8</c:f>
              <c:numCache>
                <c:formatCode>General</c:formatCode>
                <c:ptCount val="7"/>
                <c:pt idx="0">
                  <c:v>0</c:v>
                </c:pt>
                <c:pt idx="2">
                  <c:v>0</c:v>
                </c:pt>
                <c:pt idx="3">
                  <c:v>0</c:v>
                </c:pt>
                <c:pt idx="4">
                  <c:v>0</c:v>
                </c:pt>
                <c:pt idx="5">
                  <c:v>0</c:v>
                </c:pt>
              </c:numCache>
            </c:numRef>
          </c:yVal>
        </c:ser>
        <c:dLbls/>
        <c:axId val="144736640"/>
        <c:axId val="144738176"/>
      </c:scatterChart>
      <c:valAx>
        <c:axId val="144736640"/>
        <c:scaling>
          <c:orientation val="minMax"/>
        </c:scaling>
        <c:axPos val="b"/>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4738176"/>
        <c:crosses val="autoZero"/>
        <c:crossBetween val="midCat"/>
      </c:valAx>
      <c:valAx>
        <c:axId val="144738176"/>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4736640"/>
        <c:crosses val="autoZero"/>
        <c:crossBetween val="midCat"/>
      </c:valAx>
      <c:spPr>
        <a:noFill/>
        <a:ln>
          <a:noFill/>
        </a:ln>
        <a:effectLst/>
      </c:spPr>
    </c:plotArea>
    <c:plotVisOnly val="1"/>
    <c:dispBlanksAs val="gap"/>
  </c:chart>
  <c:spPr>
    <a:noFill/>
    <a:ln>
      <a:noFill/>
    </a:ln>
    <a:effectLst/>
  </c:spPr>
  <c:txPr>
    <a:bodyPr/>
    <a:lstStyle/>
    <a:p>
      <a:pPr>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layout/>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plotArea>
      <c:layout/>
      <c:scatterChart>
        <c:scatterStyle val="lineMarker"/>
        <c:ser>
          <c:idx val="0"/>
          <c:order val="0"/>
          <c:tx>
            <c:strRef>
              <c:f>Sheet1!$B$1</c:f>
              <c:strCache>
                <c:ptCount val="1"/>
                <c:pt idx="0">
                  <c:v>Y-Values</c:v>
                </c:pt>
              </c:strCache>
            </c:strRef>
          </c:tx>
          <c:spPr>
            <a:ln w="28575" cap="rnd">
              <a:noFill/>
              <a:round/>
            </a:ln>
            <a:effectLst/>
          </c:spPr>
          <c:marker>
            <c:symbol val="circle"/>
            <c:size val="5"/>
            <c:spPr>
              <a:solidFill>
                <a:schemeClr val="accent1"/>
              </a:solidFill>
              <a:ln w="9525">
                <a:solidFill>
                  <a:schemeClr val="accent1"/>
                </a:solidFill>
              </a:ln>
              <a:effectLst/>
            </c:spPr>
          </c:marker>
          <c:xVal>
            <c:numRef>
              <c:f>Sheet1!$A$2:$A$4</c:f>
              <c:numCache>
                <c:formatCode>General</c:formatCode>
                <c:ptCount val="3"/>
                <c:pt idx="0">
                  <c:v>0.70000000000000007</c:v>
                </c:pt>
                <c:pt idx="1">
                  <c:v>1.8</c:v>
                </c:pt>
                <c:pt idx="2">
                  <c:v>2.6</c:v>
                </c:pt>
              </c:numCache>
            </c:numRef>
          </c:xVal>
          <c:yVal>
            <c:numRef>
              <c:f>Sheet1!$B$2:$B$4</c:f>
              <c:numCache>
                <c:formatCode>General</c:formatCode>
                <c:ptCount val="3"/>
                <c:pt idx="0">
                  <c:v>2.7</c:v>
                </c:pt>
                <c:pt idx="1">
                  <c:v>3.2</c:v>
                </c:pt>
                <c:pt idx="2">
                  <c:v>0.8</c:v>
                </c:pt>
              </c:numCache>
            </c:numRef>
          </c:yVal>
        </c:ser>
        <c:dLbls/>
        <c:axId val="144779136"/>
        <c:axId val="144780672"/>
      </c:scatterChart>
      <c:valAx>
        <c:axId val="144779136"/>
        <c:scaling>
          <c:orientation val="minMax"/>
        </c:scaling>
        <c:axPos val="b"/>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4780672"/>
        <c:crosses val="autoZero"/>
        <c:crossBetween val="midCat"/>
      </c:valAx>
      <c:valAx>
        <c:axId val="144780672"/>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4779136"/>
        <c:crosses val="autoZero"/>
        <c:crossBetween val="midCat"/>
      </c:valAx>
      <c:spPr>
        <a:noFill/>
        <a:ln>
          <a:noFill/>
        </a:ln>
        <a:effectLst/>
      </c:spPr>
    </c:plotArea>
    <c:plotVisOnly val="1"/>
    <c:dispBlanksAs val="gap"/>
  </c:chart>
  <c:spPr>
    <a:noFill/>
    <a:ln>
      <a:noFill/>
    </a:ln>
    <a:effectLst/>
  </c:spPr>
  <c:txPr>
    <a:bodyPr/>
    <a:lstStyle/>
    <a:p>
      <a:pPr>
        <a:defRPr/>
      </a:pPr>
      <a:endParaRPr lang="en-US"/>
    </a:p>
  </c:txPr>
  <c:externalData r:id="rId1"/>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3082C9-6517-4C40-AE08-289BCCCA9FB6}" type="datetimeFigureOut">
              <a:rPr lang="en-US" smtClean="0"/>
              <a:pPr/>
              <a:t>4/5/2020</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3517913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3082C9-6517-4C40-AE08-289BCCCA9FB6}" type="datetimeFigureOut">
              <a:rPr lang="en-US" smtClean="0"/>
              <a:pPr/>
              <a:t>4/5/2020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1514951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3082C9-6517-4C40-AE08-289BCCCA9FB6}" type="datetimeFigureOut">
              <a:rPr lang="en-US" smtClean="0"/>
              <a:pPr/>
              <a:t>4/5/2020</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291A82C-B7C5-448A-A89D-385686DD3714}"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949960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B3082C9-6517-4C40-AE08-289BCCCA9FB6}" type="datetimeFigureOut">
              <a:rPr lang="en-US" smtClean="0"/>
              <a:pPr/>
              <a:t>4/5/2020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15946656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B3082C9-6517-4C40-AE08-289BCCCA9FB6}" type="datetimeFigureOut">
              <a:rPr lang="en-US" smtClean="0"/>
              <a:pPr/>
              <a:t>4/5/2020</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291A82C-B7C5-448A-A89D-385686DD3714}"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1851141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B3082C9-6517-4C40-AE08-289BCCCA9FB6}" type="datetimeFigureOut">
              <a:rPr lang="en-US" smtClean="0"/>
              <a:pPr/>
              <a:t>4/5/2020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3232539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3082C9-6517-4C40-AE08-289BCCCA9FB6}" type="datetimeFigureOut">
              <a:rPr lang="en-US" smtClean="0"/>
              <a:pPr/>
              <a:t>4/5/2020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40294866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3082C9-6517-4C40-AE08-289BCCCA9FB6}" type="datetimeFigureOut">
              <a:rPr lang="en-US" smtClean="0"/>
              <a:pPr/>
              <a:t>4/5/2020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3465856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B3082C9-6517-4C40-AE08-289BCCCA9FB6}" type="datetimeFigureOut">
              <a:rPr lang="en-US" smtClean="0"/>
              <a:pPr/>
              <a:t>4/5/2020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2705298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3082C9-6517-4C40-AE08-289BCCCA9FB6}" type="datetimeFigureOut">
              <a:rPr lang="en-US" smtClean="0"/>
              <a:pPr/>
              <a:t>4/5/2020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1737825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B3082C9-6517-4C40-AE08-289BCCCA9FB6}" type="datetimeFigureOut">
              <a:rPr lang="en-US" smtClean="0"/>
              <a:pPr/>
              <a:t>4/5/2020</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30417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3082C9-6517-4C40-AE08-289BCCCA9FB6}" type="datetimeFigureOut">
              <a:rPr lang="en-US" smtClean="0"/>
              <a:pPr/>
              <a:t>4/5/2020</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2625151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B3082C9-6517-4C40-AE08-289BCCCA9FB6}" type="datetimeFigureOut">
              <a:rPr lang="en-US" smtClean="0"/>
              <a:pPr/>
              <a:t>4/5/2020</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3179701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3082C9-6517-4C40-AE08-289BCCCA9FB6}" type="datetimeFigureOut">
              <a:rPr lang="en-US" smtClean="0"/>
              <a:pPr/>
              <a:t>4/5/2020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105057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3082C9-6517-4C40-AE08-289BCCCA9FB6}" type="datetimeFigureOut">
              <a:rPr lang="en-US" smtClean="0"/>
              <a:pPr/>
              <a:t>4/5/2020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2819040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3082C9-6517-4C40-AE08-289BCCCA9FB6}" type="datetimeFigureOut">
              <a:rPr lang="en-US" smtClean="0"/>
              <a:pPr/>
              <a:t>4/5/2020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1702913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B3082C9-6517-4C40-AE08-289BCCCA9FB6}" type="datetimeFigureOut">
              <a:rPr lang="en-US" smtClean="0"/>
              <a:pPr/>
              <a:t>4/5/2020</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291A82C-B7C5-448A-A89D-385686DD3714}" type="slidenum">
              <a:rPr lang="en-US" smtClean="0"/>
              <a:pPr/>
              <a:t>‹#›</a:t>
            </a:fld>
            <a:endParaRPr lang="en-US"/>
          </a:p>
        </p:txBody>
      </p:sp>
    </p:spTree>
    <p:extLst>
      <p:ext uri="{BB962C8B-B14F-4D97-AF65-F5344CB8AC3E}">
        <p14:creationId xmlns:p14="http://schemas.microsoft.com/office/powerpoint/2010/main" xmlns="" val="335799808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1.wav"/><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audio" Target="../media/audio111.wav"/><Relationship Id="rId2" Type="http://schemas.openxmlformats.org/officeDocument/2006/relationships/audio" Target="../media/audio10.wav"/><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audio" Target="../media/audio121.wav"/><Relationship Id="rId2" Type="http://schemas.openxmlformats.org/officeDocument/2006/relationships/audio" Target="../media/audio11.wav"/><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audio" Target="../media/audio12.wav"/><Relationship Id="rId1" Type="http://schemas.openxmlformats.org/officeDocument/2006/relationships/slideLayout" Target="../slideLayouts/slideLayout6.xml"/><Relationship Id="rId4" Type="http://schemas.openxmlformats.org/officeDocument/2006/relationships/audio" Target="../media/audio131.wav"/></Relationships>
</file>

<file path=ppt/slides/_rels/slide13.xml.rels><?xml version="1.0" encoding="UTF-8" standalone="yes"?>
<Relationships xmlns="http://schemas.openxmlformats.org/package/2006/relationships"><Relationship Id="rId3" Type="http://schemas.openxmlformats.org/officeDocument/2006/relationships/audio" Target="../media/audio141.wav"/><Relationship Id="rId2" Type="http://schemas.openxmlformats.org/officeDocument/2006/relationships/audio" Target="../media/audio13.wav"/><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audio" Target="../media/audio14.wav"/><Relationship Id="rId1" Type="http://schemas.openxmlformats.org/officeDocument/2006/relationships/slideLayout" Target="../slideLayouts/slideLayout6.xml"/><Relationship Id="rId4" Type="http://schemas.openxmlformats.org/officeDocument/2006/relationships/audio" Target="../media/audio151.wav"/></Relationships>
</file>

<file path=ppt/slides/_rels/slide15.xml.rels><?xml version="1.0" encoding="UTF-8" standalone="yes"?>
<Relationships xmlns="http://schemas.openxmlformats.org/package/2006/relationships"><Relationship Id="rId3" Type="http://schemas.openxmlformats.org/officeDocument/2006/relationships/audio" Target="../media/audio161.wav"/><Relationship Id="rId2" Type="http://schemas.openxmlformats.org/officeDocument/2006/relationships/audio" Target="../media/audio15.wav"/><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audio" Target="../media/audio161.wav"/><Relationship Id="rId2" Type="http://schemas.openxmlformats.org/officeDocument/2006/relationships/audio" Target="../media/audio15.wav"/><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audio" Target="../media/audio171.wav"/><Relationship Id="rId2" Type="http://schemas.openxmlformats.org/officeDocument/2006/relationships/audio" Target="../media/audio16.wav"/><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audio" Target="../media/audio181.wav"/><Relationship Id="rId2" Type="http://schemas.openxmlformats.org/officeDocument/2006/relationships/audio" Target="../media/audio17.wav"/><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audio" Target="../media/audio17.wav"/><Relationship Id="rId7" Type="http://schemas.openxmlformats.org/officeDocument/2006/relationships/audio" Target="../media/audio181.wav"/><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audio" Target="../media/audio31.wav"/><Relationship Id="rId2" Type="http://schemas.openxmlformats.org/officeDocument/2006/relationships/audio" Target="../media/audio2.wav"/><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audio" Target="../media/audio19.wav"/><Relationship Id="rId4"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audio" Target="../media/audio41.wav"/><Relationship Id="rId4"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slideLayout" Target="../slideLayouts/slideLayout6.xml"/><Relationship Id="rId1" Type="http://schemas.openxmlformats.org/officeDocument/2006/relationships/vmlDrawing" Target="../drawings/vmlDrawing4.vml"/><Relationship Id="rId5" Type="http://schemas.openxmlformats.org/officeDocument/2006/relationships/audio" Target="../media/audio71.wav"/><Relationship Id="rId4" Type="http://schemas.openxmlformats.org/officeDocument/2006/relationships/oleObject" Target="../embeddings/oleObject5.bin"/></Relationships>
</file>

<file path=ppt/slides/_rels/slide23.xml.rels><?xml version="1.0" encoding="UTF-8" standalone="yes"?>
<Relationships xmlns="http://schemas.openxmlformats.org/package/2006/relationships"><Relationship Id="rId3" Type="http://schemas.openxmlformats.org/officeDocument/2006/relationships/audio" Target="../media/audio8.wav"/><Relationship Id="rId7" Type="http://schemas.openxmlformats.org/officeDocument/2006/relationships/audio" Target="../media/audio91.wav"/><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slideLayout" Target="../slideLayouts/slideLayout6.xml"/><Relationship Id="rId1" Type="http://schemas.openxmlformats.org/officeDocument/2006/relationships/vmlDrawing" Target="../drawings/vmlDrawing6.vml"/><Relationship Id="rId5" Type="http://schemas.openxmlformats.org/officeDocument/2006/relationships/audio" Target="../media/audio101.wav"/><Relationship Id="rId4" Type="http://schemas.openxmlformats.org/officeDocument/2006/relationships/oleObject" Target="../embeddings/oleObject8.bin"/></Relationships>
</file>

<file path=ppt/slides/_rels/slide25.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Layout" Target="../slideLayouts/slideLayout6.xml"/><Relationship Id="rId1" Type="http://schemas.openxmlformats.org/officeDocument/2006/relationships/vmlDrawing" Target="../drawings/vmlDrawing7.vml"/><Relationship Id="rId5" Type="http://schemas.openxmlformats.org/officeDocument/2006/relationships/audio" Target="../media/audio111.wav"/><Relationship Id="rId4" Type="http://schemas.openxmlformats.org/officeDocument/2006/relationships/oleObject" Target="../embeddings/oleObject9.bin"/></Relationships>
</file>

<file path=ppt/slides/_rels/slide26.xml.rels><?xml version="1.0" encoding="UTF-8" standalone="yes"?>
<Relationships xmlns="http://schemas.openxmlformats.org/package/2006/relationships"><Relationship Id="rId3" Type="http://schemas.openxmlformats.org/officeDocument/2006/relationships/audio" Target="../media/audio12.wav"/><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audio" Target="../media/audio131.wav"/><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27.xml.rels><?xml version="1.0" encoding="UTF-8" standalone="yes"?>
<Relationships xmlns="http://schemas.openxmlformats.org/package/2006/relationships"><Relationship Id="rId3" Type="http://schemas.openxmlformats.org/officeDocument/2006/relationships/audio" Target="../media/audio14.wav"/><Relationship Id="rId7" Type="http://schemas.openxmlformats.org/officeDocument/2006/relationships/audio" Target="../media/audio151.wav"/><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audio" Target="../media/audio15.wav"/><Relationship Id="rId2" Type="http://schemas.openxmlformats.org/officeDocument/2006/relationships/slideLayout" Target="../slideLayouts/slideLayout6.xml"/><Relationship Id="rId1" Type="http://schemas.openxmlformats.org/officeDocument/2006/relationships/vmlDrawing" Target="../drawings/vmlDrawing10.vml"/><Relationship Id="rId5" Type="http://schemas.openxmlformats.org/officeDocument/2006/relationships/audio" Target="../media/audio161.wav"/><Relationship Id="rId4" Type="http://schemas.openxmlformats.org/officeDocument/2006/relationships/oleObject" Target="../embeddings/oleObject14.bin"/></Relationships>
</file>

<file path=ppt/slides/_rels/slide29.xml.rels><?xml version="1.0" encoding="UTF-8" standalone="yes"?>
<Relationships xmlns="http://schemas.openxmlformats.org/package/2006/relationships"><Relationship Id="rId3" Type="http://schemas.openxmlformats.org/officeDocument/2006/relationships/audio" Target="../media/audio17.wav"/><Relationship Id="rId2" Type="http://schemas.openxmlformats.org/officeDocument/2006/relationships/slideLayout" Target="../slideLayouts/slideLayout6.xml"/><Relationship Id="rId1" Type="http://schemas.openxmlformats.org/officeDocument/2006/relationships/vmlDrawing" Target="../drawings/vmlDrawing11.vml"/><Relationship Id="rId5" Type="http://schemas.openxmlformats.org/officeDocument/2006/relationships/audio" Target="../media/audio181.wav"/><Relationship Id="rId4" Type="http://schemas.openxmlformats.org/officeDocument/2006/relationships/oleObject" Target="../embeddings/oleObject15.bin"/></Relationships>
</file>

<file path=ppt/slides/_rels/slide3.xml.rels><?xml version="1.0" encoding="UTF-8" standalone="yes"?>
<Relationships xmlns="http://schemas.openxmlformats.org/package/2006/relationships"><Relationship Id="rId3" Type="http://schemas.openxmlformats.org/officeDocument/2006/relationships/audio" Target="../media/audio41.wav"/><Relationship Id="rId2" Type="http://schemas.openxmlformats.org/officeDocument/2006/relationships/audio" Target="../media/audio3.wav"/><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audio" Target="../media/audio19.wav"/><Relationship Id="rId2" Type="http://schemas.openxmlformats.org/officeDocument/2006/relationships/audio" Target="../media/audio18.wav"/><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audio" Target="../media/audio51.wav"/><Relationship Id="rId2" Type="http://schemas.openxmlformats.org/officeDocument/2006/relationships/audio" Target="../media/audio4.wav"/><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audio" Target="../media/audio61.wav"/><Relationship Id="rId2" Type="http://schemas.openxmlformats.org/officeDocument/2006/relationships/audio" Target="../media/audio5.wav"/><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audio" Target="../media/audio71.wav"/><Relationship Id="rId2" Type="http://schemas.openxmlformats.org/officeDocument/2006/relationships/audio" Target="../media/audio6.wav"/><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audio" Target="../media/audio81.wav"/><Relationship Id="rId2" Type="http://schemas.openxmlformats.org/officeDocument/2006/relationships/audio" Target="../media/audio7.wav"/><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audio" Target="../media/audio91.wav"/><Relationship Id="rId2" Type="http://schemas.openxmlformats.org/officeDocument/2006/relationships/audio" Target="../media/audio8.wav"/><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audio" Target="../media/audio101.wav"/><Relationship Id="rId2" Type="http://schemas.openxmlformats.org/officeDocument/2006/relationships/audio" Target="../media/audio9.wav"/><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624110"/>
            <a:ext cx="8911687" cy="6233890"/>
          </a:xfrm>
        </p:spPr>
        <p:txBody>
          <a:bodyPr/>
          <a:lstStyle/>
          <a:p>
            <a:r>
              <a:rPr lang="en-US" b="1" dirty="0" smtClean="0">
                <a:solidFill>
                  <a:srgbClr val="FF0000"/>
                </a:solidFill>
                <a:latin typeface="Berlin Sans FB" panose="020E0602020502020306" pitchFamily="34" charset="0"/>
              </a:rPr>
              <a:t>CHAPTER NO#1</a:t>
            </a:r>
            <a:r>
              <a:rPr lang="en-US" dirty="0" smtClean="0"/>
              <a:t/>
            </a:r>
            <a:br>
              <a:rPr lang="en-US" dirty="0" smtClean="0"/>
            </a:br>
            <a:r>
              <a:rPr lang="en-US" dirty="0" smtClean="0"/>
              <a:t/>
            </a:r>
            <a:br>
              <a:rPr lang="en-US" dirty="0" smtClean="0"/>
            </a:br>
            <a:r>
              <a:rPr lang="en-US" dirty="0"/>
              <a:t/>
            </a:r>
            <a:br>
              <a:rPr lang="en-US" dirty="0"/>
            </a:br>
            <a:r>
              <a:rPr lang="en-US" dirty="0" smtClean="0"/>
              <a:t>	</a:t>
            </a:r>
            <a:r>
              <a:rPr lang="en-US" sz="7200" b="1" dirty="0" smtClean="0">
                <a:solidFill>
                  <a:srgbClr val="7030A0"/>
                </a:solidFill>
                <a:latin typeface="Bodoni MT Black" panose="02070A03080606020203" pitchFamily="18" charset="0"/>
              </a:rPr>
              <a:t>INTRODUCTION 							TO </a:t>
            </a:r>
            <a:br>
              <a:rPr lang="en-US" sz="7200" b="1" dirty="0" smtClean="0">
                <a:solidFill>
                  <a:srgbClr val="7030A0"/>
                </a:solidFill>
                <a:latin typeface="Bodoni MT Black" panose="02070A03080606020203" pitchFamily="18" charset="0"/>
              </a:rPr>
            </a:br>
            <a:r>
              <a:rPr lang="en-US" sz="7200" b="1" dirty="0" smtClean="0">
                <a:solidFill>
                  <a:srgbClr val="7030A0"/>
                </a:solidFill>
                <a:latin typeface="Bodoni MT Black" panose="02070A03080606020203" pitchFamily="18" charset="0"/>
              </a:rPr>
              <a:t>			SURVIVAL</a:t>
            </a:r>
            <a:endParaRPr lang="en-US" sz="7200" b="1" dirty="0">
              <a:solidFill>
                <a:srgbClr val="7030A0"/>
              </a:solidFill>
              <a:latin typeface="Bodoni MT Black" panose="02070A03080606020203" pitchFamily="18" charset="0"/>
            </a:endParaRPr>
          </a:p>
        </p:txBody>
      </p:sp>
    </p:spTree>
    <p:extLst>
      <p:ext uri="{BB962C8B-B14F-4D97-AF65-F5344CB8AC3E}">
        <p14:creationId xmlns:p14="http://schemas.microsoft.com/office/powerpoint/2010/main" xmlns="" val="2403065545"/>
      </p:ext>
    </p:extLst>
  </p:cSld>
  <p:clrMapOvr>
    <a:masterClrMapping/>
  </p:clrMapOvr>
  <mc:AlternateContent xmlns:mc="http://schemas.openxmlformats.org/markup-compatibility/2006">
    <mc:Choice xmlns:p14="http://schemas.microsoft.com/office/powerpoint/2010/main" xmlns="" Requires="p14">
      <p:transition spd="slow" p14:dur="2000">
        <p:push dir="u"/>
        <p:sndAc>
          <p:stSnd>
            <p:snd r:embed="rId3" name="arrow.wav"/>
          </p:stSnd>
        </p:sndAc>
      </p:transition>
    </mc:Choice>
    <mc:Fallback>
      <p:transition spd="slow">
        <p:push dir="u"/>
        <p:sndAc>
          <p:stSnd>
            <p:snd r:embed="rId2" name="arrow.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3672" y="224852"/>
            <a:ext cx="9983449" cy="6633148"/>
          </a:xfrm>
        </p:spPr>
        <p:txBody>
          <a:bodyPr>
            <a:normAutofit/>
          </a:bodyPr>
          <a:lstStyle/>
          <a:p>
            <a:r>
              <a:rPr lang="en-US" sz="2800" b="1" dirty="0" smtClean="0">
                <a:solidFill>
                  <a:srgbClr val="FF0000"/>
                </a:solidFill>
              </a:rPr>
              <a:t>Q#13:- What </a:t>
            </a:r>
            <a:r>
              <a:rPr lang="en-US" sz="2800" b="1" dirty="0">
                <a:solidFill>
                  <a:srgbClr val="FF0000"/>
                </a:solidFill>
              </a:rPr>
              <a:t>is censored data?</a:t>
            </a:r>
            <a:r>
              <a:rPr lang="en-US" sz="2800" b="1" dirty="0">
                <a:solidFill>
                  <a:srgbClr val="7030A0"/>
                </a:solidFill>
              </a:rPr>
              <a:t/>
            </a:r>
            <a:br>
              <a:rPr lang="en-US" sz="2800" b="1" dirty="0">
                <a:solidFill>
                  <a:srgbClr val="7030A0"/>
                </a:solidFill>
              </a:rPr>
            </a:br>
            <a:r>
              <a:rPr lang="en-US" sz="2800" b="1" dirty="0" smtClean="0">
                <a:solidFill>
                  <a:srgbClr val="7030A0"/>
                </a:solidFill>
              </a:rPr>
              <a:t/>
            </a:r>
            <a:br>
              <a:rPr lang="en-US" sz="2800" b="1" dirty="0" smtClean="0">
                <a:solidFill>
                  <a:srgbClr val="7030A0"/>
                </a:solidFill>
              </a:rPr>
            </a:br>
            <a:r>
              <a:rPr lang="en-US" sz="2800" b="1" dirty="0" smtClean="0">
                <a:solidFill>
                  <a:srgbClr val="7030A0"/>
                </a:solidFill>
              </a:rPr>
              <a:t>Ans:-  </a:t>
            </a:r>
            <a:r>
              <a:rPr lang="en-US" sz="2800" dirty="0" smtClean="0">
                <a:solidFill>
                  <a:srgbClr val="7030A0"/>
                </a:solidFill>
              </a:rPr>
              <a:t>The </a:t>
            </a:r>
            <a:r>
              <a:rPr lang="en-US" sz="2800" dirty="0">
                <a:solidFill>
                  <a:srgbClr val="7030A0"/>
                </a:solidFill>
              </a:rPr>
              <a:t>observation in which some patient may still be </a:t>
            </a:r>
            <a:r>
              <a:rPr lang="en-US" sz="2800" dirty="0" smtClean="0">
                <a:solidFill>
                  <a:srgbClr val="7030A0"/>
                </a:solidFill>
              </a:rPr>
              <a:t>	      alive </a:t>
            </a:r>
            <a:r>
              <a:rPr lang="en-US" sz="2800" dirty="0">
                <a:solidFill>
                  <a:srgbClr val="7030A0"/>
                </a:solidFill>
              </a:rPr>
              <a:t>or disease free at the end of study </a:t>
            </a:r>
            <a:r>
              <a:rPr lang="en-US" sz="2800" dirty="0" smtClean="0">
                <a:solidFill>
                  <a:srgbClr val="7030A0"/>
                </a:solidFill>
              </a:rPr>
              <a:t>period.</a:t>
            </a:r>
            <a:br>
              <a:rPr lang="en-US" sz="2800" dirty="0" smtClean="0">
                <a:solidFill>
                  <a:srgbClr val="7030A0"/>
                </a:solidFill>
              </a:rPr>
            </a:br>
            <a:r>
              <a:rPr lang="en-US" sz="2800" dirty="0">
                <a:solidFill>
                  <a:srgbClr val="7030A0"/>
                </a:solidFill>
              </a:rPr>
              <a:t>	</a:t>
            </a:r>
            <a:r>
              <a:rPr lang="en-US" sz="2800" dirty="0" smtClean="0">
                <a:solidFill>
                  <a:srgbClr val="7030A0"/>
                </a:solidFill>
              </a:rPr>
              <a:t>      The </a:t>
            </a:r>
            <a:r>
              <a:rPr lang="en-US" sz="2800" dirty="0">
                <a:solidFill>
                  <a:srgbClr val="7030A0"/>
                </a:solidFill>
              </a:rPr>
              <a:t>exact survival times of the subject </a:t>
            </a:r>
            <a:r>
              <a:rPr lang="en-US" sz="2800" dirty="0" smtClean="0">
                <a:solidFill>
                  <a:srgbClr val="7030A0"/>
                </a:solidFill>
              </a:rPr>
              <a:t>are 	  				  unknown </a:t>
            </a:r>
            <a:r>
              <a:rPr lang="en-US" sz="2800" dirty="0">
                <a:solidFill>
                  <a:srgbClr val="7030A0"/>
                </a:solidFill>
              </a:rPr>
              <a:t>they are called censored observation </a:t>
            </a:r>
            <a:br>
              <a:rPr lang="en-US" sz="2800" dirty="0">
                <a:solidFill>
                  <a:srgbClr val="7030A0"/>
                </a:solidFill>
              </a:rPr>
            </a:br>
            <a:r>
              <a:rPr lang="en-US" sz="2800" dirty="0" smtClean="0">
                <a:solidFill>
                  <a:srgbClr val="7030A0"/>
                </a:solidFill>
              </a:rPr>
              <a:t>		  or </a:t>
            </a:r>
            <a:r>
              <a:rPr lang="en-US" sz="2800" dirty="0">
                <a:solidFill>
                  <a:srgbClr val="7030A0"/>
                </a:solidFill>
              </a:rPr>
              <a:t>censored </a:t>
            </a:r>
            <a:r>
              <a:rPr lang="en-US" sz="2800" dirty="0" smtClean="0">
                <a:solidFill>
                  <a:srgbClr val="7030A0"/>
                </a:solidFill>
              </a:rPr>
              <a:t>time.</a:t>
            </a:r>
            <a:br>
              <a:rPr lang="en-US" sz="2800" dirty="0" smtClean="0">
                <a:solidFill>
                  <a:srgbClr val="7030A0"/>
                </a:solidFill>
              </a:rPr>
            </a:br>
            <a:r>
              <a:rPr lang="en-US" sz="2800" dirty="0" smtClean="0">
                <a:solidFill>
                  <a:srgbClr val="7030A0"/>
                </a:solidFill>
              </a:rPr>
              <a:t> </a:t>
            </a:r>
            <a:r>
              <a:rPr lang="en-US" sz="2800" dirty="0">
                <a:solidFill>
                  <a:srgbClr val="7030A0"/>
                </a:solidFill>
              </a:rPr>
              <a:t/>
            </a:r>
            <a:br>
              <a:rPr lang="en-US" sz="2800" dirty="0">
                <a:solidFill>
                  <a:srgbClr val="7030A0"/>
                </a:solidFill>
              </a:rPr>
            </a:br>
            <a:r>
              <a:rPr lang="en-US" sz="2800" b="1" dirty="0" smtClean="0">
                <a:solidFill>
                  <a:srgbClr val="FF0000"/>
                </a:solidFill>
              </a:rPr>
              <a:t>Q#14:- How </a:t>
            </a:r>
            <a:r>
              <a:rPr lang="en-US" sz="2800" b="1" dirty="0">
                <a:solidFill>
                  <a:srgbClr val="FF0000"/>
                </a:solidFill>
              </a:rPr>
              <a:t>many types of censoring</a:t>
            </a:r>
            <a:r>
              <a:rPr lang="en-US" sz="2800" b="1" dirty="0" smtClean="0">
                <a:solidFill>
                  <a:srgbClr val="FF0000"/>
                </a:solidFill>
              </a:rPr>
              <a:t>?</a:t>
            </a:r>
            <a:r>
              <a:rPr lang="en-US" sz="2800" b="1" dirty="0" smtClean="0">
                <a:solidFill>
                  <a:srgbClr val="7030A0"/>
                </a:solidFill>
              </a:rPr>
              <a:t/>
            </a:r>
            <a:br>
              <a:rPr lang="en-US" sz="2800" b="1" dirty="0" smtClean="0">
                <a:solidFill>
                  <a:srgbClr val="7030A0"/>
                </a:solidFill>
              </a:rPr>
            </a:br>
            <a:r>
              <a:rPr lang="en-US" sz="2800" dirty="0">
                <a:solidFill>
                  <a:srgbClr val="7030A0"/>
                </a:solidFill>
              </a:rPr>
              <a:t/>
            </a:r>
            <a:br>
              <a:rPr lang="en-US" sz="2800" dirty="0">
                <a:solidFill>
                  <a:srgbClr val="7030A0"/>
                </a:solidFill>
              </a:rPr>
            </a:br>
            <a:r>
              <a:rPr lang="en-US" sz="2800" b="1" dirty="0" smtClean="0">
                <a:solidFill>
                  <a:srgbClr val="7030A0"/>
                </a:solidFill>
              </a:rPr>
              <a:t>Ans:-   </a:t>
            </a:r>
            <a:r>
              <a:rPr lang="en-US" sz="2800" dirty="0" smtClean="0">
                <a:solidFill>
                  <a:srgbClr val="7030A0"/>
                </a:solidFill>
              </a:rPr>
              <a:t>There </a:t>
            </a:r>
            <a:r>
              <a:rPr lang="en-US" sz="2800" dirty="0">
                <a:solidFill>
                  <a:srgbClr val="7030A0"/>
                </a:solidFill>
              </a:rPr>
              <a:t>are three types of censoring:</a:t>
            </a:r>
            <a:br>
              <a:rPr lang="en-US" sz="2800" dirty="0">
                <a:solidFill>
                  <a:srgbClr val="7030A0"/>
                </a:solidFill>
              </a:rPr>
            </a:br>
            <a:r>
              <a:rPr lang="en-US" sz="2800" dirty="0" smtClean="0">
                <a:solidFill>
                  <a:srgbClr val="7030A0"/>
                </a:solidFill>
              </a:rPr>
              <a:t>              </a:t>
            </a:r>
            <a:r>
              <a:rPr lang="en-US" sz="2800" b="1" dirty="0" smtClean="0">
                <a:solidFill>
                  <a:srgbClr val="7030A0"/>
                </a:solidFill>
              </a:rPr>
              <a:t>(</a:t>
            </a:r>
            <a:r>
              <a:rPr lang="en-US" sz="2800" b="1" dirty="0" err="1" smtClean="0">
                <a:solidFill>
                  <a:srgbClr val="7030A0"/>
                </a:solidFill>
              </a:rPr>
              <a:t>i</a:t>
            </a:r>
            <a:r>
              <a:rPr lang="en-US" sz="2800" b="1" dirty="0" smtClean="0">
                <a:solidFill>
                  <a:srgbClr val="7030A0"/>
                </a:solidFill>
              </a:rPr>
              <a:t>)</a:t>
            </a:r>
            <a:r>
              <a:rPr lang="en-US" sz="2800" dirty="0" smtClean="0">
                <a:solidFill>
                  <a:srgbClr val="7030A0"/>
                </a:solidFill>
              </a:rPr>
              <a:t>   Type- </a:t>
            </a:r>
            <a:r>
              <a:rPr lang="en-US" sz="2800" dirty="0">
                <a:solidFill>
                  <a:srgbClr val="7030A0"/>
                </a:solidFill>
              </a:rPr>
              <a:t>I censoring </a:t>
            </a:r>
            <a:br>
              <a:rPr lang="en-US" sz="2800" dirty="0">
                <a:solidFill>
                  <a:srgbClr val="7030A0"/>
                </a:solidFill>
              </a:rPr>
            </a:br>
            <a:r>
              <a:rPr lang="en-US" sz="2800" dirty="0" smtClean="0">
                <a:solidFill>
                  <a:srgbClr val="7030A0"/>
                </a:solidFill>
              </a:rPr>
              <a:t>              </a:t>
            </a:r>
            <a:r>
              <a:rPr lang="en-US" sz="2800" b="1" dirty="0" smtClean="0">
                <a:solidFill>
                  <a:srgbClr val="7030A0"/>
                </a:solidFill>
              </a:rPr>
              <a:t>(ii)</a:t>
            </a:r>
            <a:r>
              <a:rPr lang="en-US" sz="2800" dirty="0" smtClean="0">
                <a:solidFill>
                  <a:srgbClr val="7030A0"/>
                </a:solidFill>
              </a:rPr>
              <a:t>  Type </a:t>
            </a:r>
            <a:r>
              <a:rPr lang="en-US" sz="2800" dirty="0">
                <a:solidFill>
                  <a:srgbClr val="7030A0"/>
                </a:solidFill>
              </a:rPr>
              <a:t>-II censoring</a:t>
            </a:r>
            <a:br>
              <a:rPr lang="en-US" sz="2800" dirty="0">
                <a:solidFill>
                  <a:srgbClr val="7030A0"/>
                </a:solidFill>
              </a:rPr>
            </a:br>
            <a:r>
              <a:rPr lang="en-US" sz="2800" dirty="0" smtClean="0">
                <a:solidFill>
                  <a:srgbClr val="7030A0"/>
                </a:solidFill>
              </a:rPr>
              <a:t>              </a:t>
            </a:r>
            <a:r>
              <a:rPr lang="en-US" sz="2800" b="1" dirty="0" smtClean="0">
                <a:solidFill>
                  <a:srgbClr val="7030A0"/>
                </a:solidFill>
              </a:rPr>
              <a:t>(iii)</a:t>
            </a:r>
            <a:r>
              <a:rPr lang="en-US" sz="2800" dirty="0" smtClean="0">
                <a:solidFill>
                  <a:srgbClr val="7030A0"/>
                </a:solidFill>
              </a:rPr>
              <a:t> Type </a:t>
            </a:r>
            <a:r>
              <a:rPr lang="en-US" sz="2800" dirty="0">
                <a:solidFill>
                  <a:srgbClr val="7030A0"/>
                </a:solidFill>
              </a:rPr>
              <a:t>-III censoring</a:t>
            </a:r>
          </a:p>
        </p:txBody>
      </p:sp>
    </p:spTree>
    <p:extLst>
      <p:ext uri="{BB962C8B-B14F-4D97-AF65-F5344CB8AC3E}">
        <p14:creationId xmlns:p14="http://schemas.microsoft.com/office/powerpoint/2010/main" xmlns="" val="36307546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sndAc>
          <p:stSnd>
            <p:snd r:embed="rId3" name="explode.wav"/>
          </p:stSnd>
        </p:sndAc>
      </p:transition>
    </mc:Choice>
    <mc:Fallback>
      <p:transition spd="slow">
        <p:fade/>
        <p:sndAc>
          <p:stSnd>
            <p:snd r:embed="rId2" name="explode.wav"/>
          </p:stSnd>
        </p:sndAc>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8880" y="164892"/>
            <a:ext cx="10483120" cy="6693108"/>
          </a:xfrm>
        </p:spPr>
        <p:txBody>
          <a:bodyPr>
            <a:normAutofit fontScale="90000"/>
          </a:bodyPr>
          <a:lstStyle/>
          <a:p>
            <a:r>
              <a:rPr lang="en-US" b="1" dirty="0" smtClean="0">
                <a:solidFill>
                  <a:srgbClr val="FF0000"/>
                </a:solidFill>
              </a:rPr>
              <a:t>Q#15:- Define </a:t>
            </a:r>
            <a:r>
              <a:rPr lang="en-US" b="1" dirty="0">
                <a:solidFill>
                  <a:srgbClr val="FF0000"/>
                </a:solidFill>
              </a:rPr>
              <a:t>Type- I </a:t>
            </a:r>
            <a:r>
              <a:rPr lang="en-US" b="1" dirty="0" smtClean="0">
                <a:solidFill>
                  <a:srgbClr val="FF0000"/>
                </a:solidFill>
              </a:rPr>
              <a:t>censoring?</a:t>
            </a:r>
            <a:r>
              <a:rPr lang="en-US" sz="2400" b="1" dirty="0">
                <a:solidFill>
                  <a:srgbClr val="7030A0"/>
                </a:solidFill>
              </a:rPr>
              <a:t/>
            </a:r>
            <a:br>
              <a:rPr lang="en-US" sz="2400" b="1" dirty="0">
                <a:solidFill>
                  <a:srgbClr val="7030A0"/>
                </a:solidFill>
              </a:rPr>
            </a:br>
            <a:r>
              <a:rPr lang="en-US" sz="2400" dirty="0">
                <a:solidFill>
                  <a:srgbClr val="7030A0"/>
                </a:solidFill>
              </a:rPr>
              <a:t> </a:t>
            </a:r>
            <a:r>
              <a:rPr lang="en-US" sz="2400" dirty="0" smtClean="0">
                <a:solidFill>
                  <a:srgbClr val="7030A0"/>
                </a:solidFill>
              </a:rPr>
              <a:t/>
            </a:r>
            <a:br>
              <a:rPr lang="en-US" sz="2400" dirty="0" smtClean="0">
                <a:solidFill>
                  <a:srgbClr val="7030A0"/>
                </a:solidFill>
              </a:rPr>
            </a:br>
            <a:r>
              <a:rPr lang="en-US" sz="2400" b="1" dirty="0" smtClean="0">
                <a:solidFill>
                  <a:srgbClr val="7030A0"/>
                </a:solidFill>
              </a:rPr>
              <a:t>Ans:-  		</a:t>
            </a:r>
            <a:r>
              <a:rPr lang="en-US" sz="2400" dirty="0" smtClean="0">
                <a:solidFill>
                  <a:srgbClr val="7030A0"/>
                </a:solidFill>
              </a:rPr>
              <a:t>In </a:t>
            </a:r>
            <a:r>
              <a:rPr lang="en-US" sz="2400" dirty="0">
                <a:solidFill>
                  <a:srgbClr val="7030A0"/>
                </a:solidFill>
              </a:rPr>
              <a:t>this type of censoring if there are no accidental losses all </a:t>
            </a:r>
            <a:r>
              <a:rPr lang="en-US" sz="2400" dirty="0" smtClean="0">
                <a:solidFill>
                  <a:srgbClr val="7030A0"/>
                </a:solidFill>
              </a:rPr>
              <a:t>					censored  observation </a:t>
            </a:r>
            <a:r>
              <a:rPr lang="en-US" sz="2400" dirty="0">
                <a:solidFill>
                  <a:srgbClr val="7030A0"/>
                </a:solidFill>
              </a:rPr>
              <a:t>equal to the length of study period</a:t>
            </a:r>
            <a:r>
              <a:rPr lang="en-US" sz="2400" dirty="0" smtClean="0">
                <a:solidFill>
                  <a:srgbClr val="7030A0"/>
                </a:solidFill>
              </a:rPr>
              <a:t>.</a:t>
            </a:r>
            <a:br>
              <a:rPr lang="en-US" sz="2400" dirty="0" smtClean="0">
                <a:solidFill>
                  <a:srgbClr val="7030A0"/>
                </a:solidFill>
              </a:rPr>
            </a:br>
            <a:r>
              <a:rPr lang="en-US" sz="2400" dirty="0" smtClean="0">
                <a:solidFill>
                  <a:srgbClr val="FF0000"/>
                </a:solidFill>
              </a:rPr>
              <a:t/>
            </a:r>
            <a:br>
              <a:rPr lang="en-US" sz="2400" dirty="0" smtClean="0">
                <a:solidFill>
                  <a:srgbClr val="FF0000"/>
                </a:solidFill>
              </a:rPr>
            </a:br>
            <a:r>
              <a:rPr lang="en-US" sz="2400" b="1" dirty="0" smtClean="0">
                <a:solidFill>
                  <a:srgbClr val="FF0000"/>
                </a:solidFill>
              </a:rPr>
              <a:t>Example:-</a:t>
            </a:r>
            <a:r>
              <a:rPr lang="en-US" sz="2400" dirty="0" smtClean="0">
                <a:solidFill>
                  <a:srgbClr val="7030A0"/>
                </a:solidFill>
              </a:rPr>
              <a:t/>
            </a:r>
            <a:br>
              <a:rPr lang="en-US" sz="2400" dirty="0" smtClean="0">
                <a:solidFill>
                  <a:srgbClr val="7030A0"/>
                </a:solidFill>
              </a:rPr>
            </a:br>
            <a:r>
              <a:rPr lang="en-US" sz="2400" dirty="0" smtClean="0">
                <a:solidFill>
                  <a:srgbClr val="7030A0"/>
                </a:solidFill>
              </a:rPr>
              <a:t>			Suppose </a:t>
            </a:r>
            <a:r>
              <a:rPr lang="en-US" sz="2400" dirty="0">
                <a:solidFill>
                  <a:srgbClr val="7030A0"/>
                </a:solidFill>
              </a:rPr>
              <a:t>that 6 rates have been exposed to carcinogens by </a:t>
            </a:r>
            <a:r>
              <a:rPr lang="en-US" sz="2400" dirty="0" smtClean="0">
                <a:solidFill>
                  <a:srgbClr val="7030A0"/>
                </a:solidFill>
              </a:rPr>
              <a:t>					injecting tumor </a:t>
            </a:r>
            <a:r>
              <a:rPr lang="en-US" sz="2400" dirty="0">
                <a:solidFill>
                  <a:srgbClr val="7030A0"/>
                </a:solidFill>
              </a:rPr>
              <a:t>cells into their foot </a:t>
            </a:r>
            <a:r>
              <a:rPr lang="en-US" sz="2400" dirty="0" smtClean="0">
                <a:solidFill>
                  <a:srgbClr val="7030A0"/>
                </a:solidFill>
              </a:rPr>
              <a:t>pads. The times to develop a 				tumor of a given size are observed. The </a:t>
            </a:r>
            <a:r>
              <a:rPr lang="en-US" sz="2400" dirty="0">
                <a:solidFill>
                  <a:srgbClr val="7030A0"/>
                </a:solidFill>
              </a:rPr>
              <a:t>investigator decides to </a:t>
            </a:r>
            <a:r>
              <a:rPr lang="en-US" sz="2400" dirty="0" smtClean="0">
                <a:solidFill>
                  <a:srgbClr val="7030A0"/>
                </a:solidFill>
              </a:rPr>
              <a:t>				treatment the </a:t>
            </a:r>
            <a:r>
              <a:rPr lang="en-US" sz="2400" dirty="0">
                <a:solidFill>
                  <a:srgbClr val="7030A0"/>
                </a:solidFill>
              </a:rPr>
              <a:t>experiment </a:t>
            </a:r>
            <a:r>
              <a:rPr lang="en-US" sz="2400" dirty="0" smtClean="0">
                <a:solidFill>
                  <a:srgbClr val="7030A0"/>
                </a:solidFill>
              </a:rPr>
              <a:t>after </a:t>
            </a:r>
            <a:r>
              <a:rPr lang="en-US" sz="2400" dirty="0">
                <a:solidFill>
                  <a:srgbClr val="7030A0"/>
                </a:solidFill>
              </a:rPr>
              <a:t>30 weeks</a:t>
            </a:r>
            <a:r>
              <a:rPr lang="en-US" sz="2400" dirty="0" smtClean="0">
                <a:solidFill>
                  <a:srgbClr val="7030A0"/>
                </a:solidFill>
              </a:rPr>
              <a:t>.</a:t>
            </a:r>
            <a:br>
              <a:rPr lang="en-US" sz="2400" dirty="0" smtClean="0">
                <a:solidFill>
                  <a:srgbClr val="7030A0"/>
                </a:solidFill>
              </a:rPr>
            </a:br>
            <a:r>
              <a:rPr lang="en-US" sz="2400" dirty="0">
                <a:solidFill>
                  <a:srgbClr val="7030A0"/>
                </a:solidFill>
              </a:rPr>
              <a:t>	</a:t>
            </a:r>
            <a:r>
              <a:rPr lang="en-US" sz="2400" dirty="0" smtClean="0">
                <a:solidFill>
                  <a:srgbClr val="7030A0"/>
                </a:solidFill>
              </a:rPr>
              <a:t>		Figure </a:t>
            </a:r>
            <a:r>
              <a:rPr lang="en-US" sz="2400" dirty="0">
                <a:solidFill>
                  <a:srgbClr val="7030A0"/>
                </a:solidFill>
              </a:rPr>
              <a:t>(A) is a plot of the development </a:t>
            </a:r>
            <a:r>
              <a:rPr lang="en-US" sz="2400" dirty="0" smtClean="0">
                <a:solidFill>
                  <a:srgbClr val="7030A0"/>
                </a:solidFill>
              </a:rPr>
              <a:t>times </a:t>
            </a:r>
            <a:r>
              <a:rPr lang="en-US" sz="2400" dirty="0">
                <a:solidFill>
                  <a:srgbClr val="7030A0"/>
                </a:solidFill>
              </a:rPr>
              <a:t>of the tumors.</a:t>
            </a:r>
            <a:br>
              <a:rPr lang="en-US" sz="2400" dirty="0">
                <a:solidFill>
                  <a:srgbClr val="7030A0"/>
                </a:solidFill>
              </a:rPr>
            </a:br>
            <a:r>
              <a:rPr lang="en-US" sz="2400" dirty="0">
                <a:solidFill>
                  <a:srgbClr val="7030A0"/>
                </a:solidFill>
              </a:rPr>
              <a:t>	</a:t>
            </a:r>
            <a:r>
              <a:rPr lang="en-US" sz="2400" dirty="0" smtClean="0">
                <a:solidFill>
                  <a:srgbClr val="7030A0"/>
                </a:solidFill>
              </a:rPr>
              <a:t>		Rates </a:t>
            </a:r>
            <a:r>
              <a:rPr lang="en-US" sz="2400" dirty="0">
                <a:solidFill>
                  <a:srgbClr val="7030A0"/>
                </a:solidFill>
              </a:rPr>
              <a:t>A ,B and D developed tumor after 10 ,15 ,25 weeks</a:t>
            </a:r>
            <a:r>
              <a:rPr lang="en-US" sz="2400" dirty="0" smtClean="0">
                <a:solidFill>
                  <a:srgbClr val="7030A0"/>
                </a:solidFill>
              </a:rPr>
              <a:t>.</a:t>
            </a:r>
            <a:br>
              <a:rPr lang="en-US" sz="2400" dirty="0" smtClean="0">
                <a:solidFill>
                  <a:srgbClr val="7030A0"/>
                </a:solidFill>
              </a:rPr>
            </a:br>
            <a:r>
              <a:rPr lang="en-US" sz="2400" dirty="0">
                <a:solidFill>
                  <a:srgbClr val="7030A0"/>
                </a:solidFill>
              </a:rPr>
              <a:t>	</a:t>
            </a:r>
            <a:r>
              <a:rPr lang="en-US" sz="2400" dirty="0" smtClean="0">
                <a:solidFill>
                  <a:srgbClr val="7030A0"/>
                </a:solidFill>
              </a:rPr>
              <a:t>		Their </a:t>
            </a:r>
            <a:r>
              <a:rPr lang="en-US" sz="2400" dirty="0">
                <a:solidFill>
                  <a:srgbClr val="7030A0"/>
                </a:solidFill>
              </a:rPr>
              <a:t>tumor free times are thus 30 plus </a:t>
            </a:r>
            <a:r>
              <a:rPr lang="en-US" sz="2400" dirty="0" smtClean="0">
                <a:solidFill>
                  <a:srgbClr val="7030A0"/>
                </a:solidFill>
              </a:rPr>
              <a:t>weeks.</a:t>
            </a:r>
            <a:br>
              <a:rPr lang="en-US" sz="2400" dirty="0" smtClean="0">
                <a:solidFill>
                  <a:srgbClr val="7030A0"/>
                </a:solidFill>
              </a:rPr>
            </a:br>
            <a:r>
              <a:rPr lang="en-US" sz="2400" dirty="0" smtClean="0">
                <a:solidFill>
                  <a:srgbClr val="7030A0"/>
                </a:solidFill>
              </a:rPr>
              <a:t>			Rate </a:t>
            </a:r>
            <a:r>
              <a:rPr lang="en-US" sz="2400" dirty="0">
                <a:solidFill>
                  <a:srgbClr val="7030A0"/>
                </a:solidFill>
              </a:rPr>
              <a:t>F died accidently without tumors after 19 weeks of </a:t>
            </a:r>
            <a:r>
              <a:rPr lang="en-US" sz="2400" dirty="0" smtClean="0">
                <a:solidFill>
                  <a:srgbClr val="7030A0"/>
                </a:solidFill>
              </a:rPr>
              <a:t>						observation. </a:t>
            </a:r>
            <a:br>
              <a:rPr lang="en-US" sz="2400" dirty="0" smtClean="0">
                <a:solidFill>
                  <a:srgbClr val="7030A0"/>
                </a:solidFill>
              </a:rPr>
            </a:br>
            <a:r>
              <a:rPr lang="en-US" sz="2400" dirty="0">
                <a:solidFill>
                  <a:srgbClr val="7030A0"/>
                </a:solidFill>
              </a:rPr>
              <a:t>	</a:t>
            </a:r>
            <a:r>
              <a:rPr lang="en-US" sz="2400" dirty="0" smtClean="0">
                <a:solidFill>
                  <a:srgbClr val="7030A0"/>
                </a:solidFill>
              </a:rPr>
              <a:t>		The survival data tumor free times are 10, 15, 30+, 25, 30+ &amp; 19+ 				weeks. The plus indicates a censored observation.</a:t>
            </a:r>
            <a:br>
              <a:rPr lang="en-US" sz="2400" dirty="0" smtClean="0">
                <a:solidFill>
                  <a:srgbClr val="7030A0"/>
                </a:solidFill>
              </a:rPr>
            </a:br>
            <a:endParaRPr lang="en-US" sz="2400" dirty="0">
              <a:solidFill>
                <a:srgbClr val="7030A0"/>
              </a:solidFill>
            </a:endParaRPr>
          </a:p>
        </p:txBody>
      </p:sp>
    </p:spTree>
    <p:extLst>
      <p:ext uri="{BB962C8B-B14F-4D97-AF65-F5344CB8AC3E}">
        <p14:creationId xmlns:p14="http://schemas.microsoft.com/office/powerpoint/2010/main" xmlns="" val="26173222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sndAc>
          <p:stSnd>
            <p:snd r:embed="rId3" name="hammer.wav"/>
          </p:stSnd>
        </p:sndAc>
      </p:transition>
    </mc:Choice>
    <mc:Fallback>
      <p:transition spd="slow">
        <p:fade/>
        <p:sndAc>
          <p:stSnd>
            <p:snd r:embed="rId2" name="hammer.wav"/>
          </p:stSnd>
        </p:sndAc>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3890" y="0"/>
            <a:ext cx="10328222" cy="6858000"/>
          </a:xfrm>
        </p:spPr>
        <p:txBody>
          <a:bodyPr/>
          <a:lstStyle/>
          <a:p>
            <a:endParaRPr lang="en-US" dirty="0"/>
          </a:p>
        </p:txBody>
      </p:sp>
      <p:graphicFrame>
        <p:nvGraphicFramePr>
          <p:cNvPr id="10" name="Chart 9"/>
          <p:cNvGraphicFramePr/>
          <p:nvPr>
            <p:extLst>
              <p:ext uri="{D42A27DB-BD31-4B8C-83A1-F6EECF244321}">
                <p14:modId xmlns:p14="http://schemas.microsoft.com/office/powerpoint/2010/main" xmlns="" val="986414320"/>
              </p:ext>
            </p:extLst>
          </p:nvPr>
        </p:nvGraphicFramePr>
        <p:xfrm>
          <a:off x="2032000" y="314794"/>
          <a:ext cx="8128000" cy="58235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0144875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restige"/>
        <p:sndAc>
          <p:stSnd>
            <p:snd r:embed="rId4" name="laser.wav"/>
          </p:stSnd>
        </p:sndAc>
      </p:transition>
    </mc:Choice>
    <mc:Fallback>
      <p:transition spd="slow">
        <p:fade/>
        <p:sndAc>
          <p:stSnd>
            <p:snd r:embed="rId2" name="laser.wav"/>
          </p:stSnd>
        </p:sndAc>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624110"/>
            <a:ext cx="8911687" cy="5596808"/>
          </a:xfrm>
        </p:spPr>
        <p:txBody>
          <a:bodyPr>
            <a:normAutofit fontScale="90000"/>
          </a:bodyPr>
          <a:lstStyle/>
          <a:p>
            <a:r>
              <a:rPr lang="en-US" sz="2800" b="1" dirty="0" smtClean="0">
                <a:solidFill>
                  <a:srgbClr val="FF0000"/>
                </a:solidFill>
              </a:rPr>
              <a:t>Q#16:-  Define </a:t>
            </a:r>
            <a:r>
              <a:rPr lang="en-US" sz="2800" b="1" dirty="0">
                <a:solidFill>
                  <a:srgbClr val="FF0000"/>
                </a:solidFill>
              </a:rPr>
              <a:t>Type-II </a:t>
            </a:r>
            <a:r>
              <a:rPr lang="en-US" sz="2800" b="1" dirty="0" smtClean="0">
                <a:solidFill>
                  <a:srgbClr val="FF0000"/>
                </a:solidFill>
              </a:rPr>
              <a:t>censoring?  </a:t>
            </a:r>
            <a:r>
              <a:rPr lang="en-US" sz="1800" b="1" dirty="0">
                <a:solidFill>
                  <a:srgbClr val="7030A0"/>
                </a:solidFill>
              </a:rPr>
              <a:t/>
            </a:r>
            <a:br>
              <a:rPr lang="en-US" sz="1800" b="1" dirty="0">
                <a:solidFill>
                  <a:srgbClr val="7030A0"/>
                </a:solidFill>
              </a:rPr>
            </a:br>
            <a:r>
              <a:rPr lang="en-US" sz="1800" dirty="0">
                <a:solidFill>
                  <a:srgbClr val="7030A0"/>
                </a:solidFill>
              </a:rPr>
              <a:t> </a:t>
            </a:r>
            <a:br>
              <a:rPr lang="en-US" sz="1800" dirty="0">
                <a:solidFill>
                  <a:srgbClr val="7030A0"/>
                </a:solidFill>
              </a:rPr>
            </a:br>
            <a:r>
              <a:rPr lang="en-US" sz="2800" b="1" dirty="0" smtClean="0">
                <a:solidFill>
                  <a:srgbClr val="7030A0"/>
                </a:solidFill>
              </a:rPr>
              <a:t>Ans:  	</a:t>
            </a:r>
            <a:r>
              <a:rPr lang="en-US" sz="2800" dirty="0" smtClean="0">
                <a:solidFill>
                  <a:srgbClr val="7030A0"/>
                </a:solidFill>
              </a:rPr>
              <a:t>If </a:t>
            </a:r>
            <a:r>
              <a:rPr lang="en-US" sz="2800" dirty="0">
                <a:solidFill>
                  <a:srgbClr val="7030A0"/>
                </a:solidFill>
              </a:rPr>
              <a:t>there are no accidental losses the </a:t>
            </a:r>
            <a:r>
              <a:rPr lang="en-US" sz="2800" dirty="0" smtClean="0">
                <a:solidFill>
                  <a:srgbClr val="7030A0"/>
                </a:solidFill>
              </a:rPr>
              <a:t>						censored </a:t>
            </a:r>
            <a:r>
              <a:rPr lang="en-US" sz="2800" dirty="0">
                <a:solidFill>
                  <a:srgbClr val="7030A0"/>
                </a:solidFill>
              </a:rPr>
              <a:t>observation is equal the </a:t>
            </a:r>
            <a:r>
              <a:rPr lang="en-US" sz="2800" dirty="0" smtClean="0">
                <a:solidFill>
                  <a:srgbClr val="7030A0"/>
                </a:solidFill>
              </a:rPr>
              <a:t>	        	   			largest </a:t>
            </a:r>
            <a:r>
              <a:rPr lang="en-US" sz="2800" dirty="0">
                <a:solidFill>
                  <a:srgbClr val="7030A0"/>
                </a:solidFill>
              </a:rPr>
              <a:t>uncensored observation</a:t>
            </a:r>
            <a:r>
              <a:rPr lang="en-US" sz="1800" dirty="0">
                <a:solidFill>
                  <a:srgbClr val="7030A0"/>
                </a:solidFill>
              </a:rPr>
              <a:t>.</a:t>
            </a:r>
            <a:r>
              <a:rPr lang="en-US" dirty="0">
                <a:solidFill>
                  <a:srgbClr val="7030A0"/>
                </a:solidFill>
              </a:rPr>
              <a:t/>
            </a:r>
            <a:br>
              <a:rPr lang="en-US" dirty="0">
                <a:solidFill>
                  <a:srgbClr val="7030A0"/>
                </a:solidFill>
              </a:rPr>
            </a:br>
            <a:r>
              <a:rPr lang="en-US" dirty="0" smtClean="0">
                <a:solidFill>
                  <a:srgbClr val="7030A0"/>
                </a:solidFill>
              </a:rPr>
              <a:t/>
            </a:r>
            <a:br>
              <a:rPr lang="en-US" dirty="0" smtClean="0">
                <a:solidFill>
                  <a:srgbClr val="7030A0"/>
                </a:solidFill>
              </a:rPr>
            </a:br>
            <a:r>
              <a:rPr lang="en-US" sz="2400" b="1" dirty="0" smtClean="0">
                <a:solidFill>
                  <a:srgbClr val="FF0000"/>
                </a:solidFill>
              </a:rPr>
              <a:t>Example:-</a:t>
            </a:r>
            <a:r>
              <a:rPr lang="en-US" sz="2400" b="1" dirty="0">
                <a:solidFill>
                  <a:srgbClr val="7030A0"/>
                </a:solidFill>
              </a:rPr>
              <a:t/>
            </a:r>
            <a:br>
              <a:rPr lang="en-US" sz="2400" b="1" dirty="0">
                <a:solidFill>
                  <a:srgbClr val="7030A0"/>
                </a:solidFill>
              </a:rPr>
            </a:br>
            <a:r>
              <a:rPr lang="en-US" sz="2400" dirty="0">
                <a:solidFill>
                  <a:srgbClr val="7030A0"/>
                </a:solidFill>
              </a:rPr>
              <a:t> 	</a:t>
            </a:r>
            <a:r>
              <a:rPr lang="en-US" sz="2400" dirty="0" smtClean="0">
                <a:solidFill>
                  <a:srgbClr val="7030A0"/>
                </a:solidFill>
              </a:rPr>
              <a:t>		</a:t>
            </a:r>
            <a:r>
              <a:rPr lang="en-US" sz="2800" dirty="0" smtClean="0">
                <a:solidFill>
                  <a:srgbClr val="7030A0"/>
                </a:solidFill>
              </a:rPr>
              <a:t>In </a:t>
            </a:r>
            <a:r>
              <a:rPr lang="en-US" sz="2800" dirty="0">
                <a:solidFill>
                  <a:srgbClr val="7030A0"/>
                </a:solidFill>
              </a:rPr>
              <a:t>an experiment of six rates the investigator </a:t>
            </a:r>
            <a:r>
              <a:rPr lang="en-US" sz="2800" dirty="0" smtClean="0">
                <a:solidFill>
                  <a:srgbClr val="7030A0"/>
                </a:solidFill>
              </a:rPr>
              <a:t>					may decide </a:t>
            </a:r>
            <a:r>
              <a:rPr lang="en-US" sz="2800" dirty="0">
                <a:solidFill>
                  <a:srgbClr val="7030A0"/>
                </a:solidFill>
              </a:rPr>
              <a:t>to terminate the study after </a:t>
            </a:r>
            <a:r>
              <a:rPr lang="en-US" sz="2800" dirty="0" smtClean="0">
                <a:solidFill>
                  <a:srgbClr val="7030A0"/>
                </a:solidFill>
              </a:rPr>
              <a:t>four</a:t>
            </a:r>
            <a:br>
              <a:rPr lang="en-US" sz="2800" dirty="0" smtClean="0">
                <a:solidFill>
                  <a:srgbClr val="7030A0"/>
                </a:solidFill>
              </a:rPr>
            </a:br>
            <a:r>
              <a:rPr lang="en-US" sz="2800" dirty="0">
                <a:solidFill>
                  <a:srgbClr val="7030A0"/>
                </a:solidFill>
              </a:rPr>
              <a:t>	</a:t>
            </a:r>
            <a:r>
              <a:rPr lang="en-US" sz="2800" dirty="0" smtClean="0">
                <a:solidFill>
                  <a:srgbClr val="7030A0"/>
                </a:solidFill>
              </a:rPr>
              <a:t>		 </a:t>
            </a:r>
            <a:r>
              <a:rPr lang="en-US" sz="2800" dirty="0">
                <a:solidFill>
                  <a:srgbClr val="7030A0"/>
                </a:solidFill>
              </a:rPr>
              <a:t>of the six </a:t>
            </a:r>
            <a:r>
              <a:rPr lang="en-US" sz="2800" dirty="0" smtClean="0">
                <a:solidFill>
                  <a:srgbClr val="7030A0"/>
                </a:solidFill>
              </a:rPr>
              <a:t>rates </a:t>
            </a:r>
            <a:r>
              <a:rPr lang="en-US" sz="2800" dirty="0">
                <a:solidFill>
                  <a:srgbClr val="7030A0"/>
                </a:solidFill>
              </a:rPr>
              <a:t>have developed tumors</a:t>
            </a:r>
            <a:r>
              <a:rPr lang="en-US" sz="2800" dirty="0" smtClean="0">
                <a:solidFill>
                  <a:srgbClr val="7030A0"/>
                </a:solidFill>
              </a:rPr>
              <a:t>.</a:t>
            </a:r>
            <a:br>
              <a:rPr lang="en-US" sz="2800" dirty="0" smtClean="0">
                <a:solidFill>
                  <a:srgbClr val="7030A0"/>
                </a:solidFill>
              </a:rPr>
            </a:br>
            <a:r>
              <a:rPr lang="en-US" sz="2800" dirty="0">
                <a:solidFill>
                  <a:srgbClr val="7030A0"/>
                </a:solidFill>
              </a:rPr>
              <a:t>	</a:t>
            </a:r>
            <a:r>
              <a:rPr lang="en-US" sz="2800" dirty="0" smtClean="0">
                <a:solidFill>
                  <a:srgbClr val="7030A0"/>
                </a:solidFill>
              </a:rPr>
              <a:t>		 The survival of tumor free times are then 10, 15, 			15+, 25, 35 &amp; 19+ weeks. </a:t>
            </a:r>
            <a:r>
              <a:rPr lang="en-US" sz="2400" dirty="0" smtClean="0">
                <a:solidFill>
                  <a:srgbClr val="7030A0"/>
                </a:solidFill>
              </a:rPr>
              <a:t/>
            </a:r>
            <a:br>
              <a:rPr lang="en-US" sz="2400" dirty="0" smtClean="0">
                <a:solidFill>
                  <a:srgbClr val="7030A0"/>
                </a:solidFill>
              </a:rPr>
            </a:br>
            <a:endParaRPr lang="en-US" sz="2400" dirty="0">
              <a:solidFill>
                <a:srgbClr val="7030A0"/>
              </a:solidFill>
            </a:endParaRPr>
          </a:p>
        </p:txBody>
      </p:sp>
    </p:spTree>
    <p:extLst>
      <p:ext uri="{BB962C8B-B14F-4D97-AF65-F5344CB8AC3E}">
        <p14:creationId xmlns:p14="http://schemas.microsoft.com/office/powerpoint/2010/main" xmlns="" val="10732736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racture"/>
        <p:sndAc>
          <p:stSnd>
            <p:snd r:embed="rId3" name="push.wav"/>
          </p:stSnd>
        </p:sndAc>
      </p:transition>
    </mc:Choice>
    <mc:Fallback>
      <p:transition spd="slow">
        <p:fade/>
        <p:sndAc>
          <p:stSnd>
            <p:snd r:embed="rId2" name="push.wav"/>
          </p:stSnd>
        </p:sndAc>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948" y="269823"/>
            <a:ext cx="9900663" cy="6265887"/>
          </a:xfrm>
        </p:spPr>
        <p:txBody>
          <a:bodyPr/>
          <a:lstStyle/>
          <a:p>
            <a:endParaRPr lang="en-US" dirty="0"/>
          </a:p>
        </p:txBody>
      </p:sp>
      <p:graphicFrame>
        <p:nvGraphicFramePr>
          <p:cNvPr id="7" name="Chart 6"/>
          <p:cNvGraphicFramePr/>
          <p:nvPr>
            <p:extLst>
              <p:ext uri="{D42A27DB-BD31-4B8C-83A1-F6EECF244321}">
                <p14:modId xmlns:p14="http://schemas.microsoft.com/office/powerpoint/2010/main" xmlns="" val="420996572"/>
              </p:ext>
            </p:extLst>
          </p:nvPr>
        </p:nvGraphicFramePr>
        <p:xfrm>
          <a:off x="2032000" y="719666"/>
          <a:ext cx="8128000" cy="541866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66631754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sndAc>
          <p:stSnd>
            <p:snd r:embed="rId4" name="suction.wav"/>
          </p:stSnd>
        </p:sndAc>
      </p:transition>
    </mc:Choice>
    <mc:Fallback>
      <p:transition spd="slow">
        <p:fade/>
        <p:sndAc>
          <p:stSnd>
            <p:snd r:embed="rId2" name="suction.wav"/>
          </p:stSnd>
        </p:sndAc>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624110"/>
            <a:ext cx="8911687" cy="5551838"/>
          </a:xfrm>
        </p:spPr>
        <p:txBody>
          <a:bodyPr>
            <a:normAutofit/>
          </a:bodyPr>
          <a:lstStyle/>
          <a:p>
            <a:r>
              <a:rPr lang="en-US" sz="2800" b="1" dirty="0" smtClean="0">
                <a:solidFill>
                  <a:srgbClr val="FF0000"/>
                </a:solidFill>
              </a:rPr>
              <a:t>Q#16:- Define </a:t>
            </a:r>
            <a:r>
              <a:rPr lang="en-US" sz="2800" b="1" dirty="0">
                <a:solidFill>
                  <a:srgbClr val="FF0000"/>
                </a:solidFill>
              </a:rPr>
              <a:t>Type –III </a:t>
            </a:r>
            <a:r>
              <a:rPr lang="en-US" sz="2800" b="1" dirty="0" smtClean="0">
                <a:solidFill>
                  <a:srgbClr val="FF0000"/>
                </a:solidFill>
              </a:rPr>
              <a:t>censoring? </a:t>
            </a:r>
            <a:r>
              <a:rPr lang="en-US" sz="2400" b="1" dirty="0">
                <a:solidFill>
                  <a:srgbClr val="7030A0"/>
                </a:solidFill>
              </a:rPr>
              <a:t/>
            </a:r>
            <a:br>
              <a:rPr lang="en-US" sz="2400" b="1" dirty="0">
                <a:solidFill>
                  <a:srgbClr val="7030A0"/>
                </a:solidFill>
              </a:rPr>
            </a:br>
            <a:r>
              <a:rPr lang="en-US" sz="2400" dirty="0">
                <a:solidFill>
                  <a:srgbClr val="7030A0"/>
                </a:solidFill>
              </a:rPr>
              <a:t> </a:t>
            </a:r>
            <a:br>
              <a:rPr lang="en-US" sz="2400" dirty="0">
                <a:solidFill>
                  <a:srgbClr val="7030A0"/>
                </a:solidFill>
              </a:rPr>
            </a:br>
            <a:r>
              <a:rPr lang="en-US" sz="2400" b="1" dirty="0" smtClean="0">
                <a:solidFill>
                  <a:srgbClr val="7030A0"/>
                </a:solidFill>
              </a:rPr>
              <a:t>Ans:</a:t>
            </a:r>
            <a:r>
              <a:rPr lang="en-US" sz="2400" dirty="0" smtClean="0">
                <a:solidFill>
                  <a:srgbClr val="7030A0"/>
                </a:solidFill>
              </a:rPr>
              <a:t>	It </a:t>
            </a:r>
            <a:r>
              <a:rPr lang="en-US" sz="2400" dirty="0">
                <a:solidFill>
                  <a:srgbClr val="7030A0"/>
                </a:solidFill>
              </a:rPr>
              <a:t>is also called random censoring the data invented </a:t>
            </a:r>
            <a:r>
              <a:rPr lang="en-US" sz="2400" dirty="0" smtClean="0">
                <a:solidFill>
                  <a:srgbClr val="7030A0"/>
                </a:solidFill>
              </a:rPr>
              <a:t>		by </a:t>
            </a:r>
            <a:r>
              <a:rPr lang="en-US" sz="2400" dirty="0">
                <a:solidFill>
                  <a:srgbClr val="7030A0"/>
                </a:solidFill>
              </a:rPr>
              <a:t>Gehan </a:t>
            </a:r>
            <a:r>
              <a:rPr lang="en-US" sz="2400" dirty="0" smtClean="0">
                <a:solidFill>
                  <a:srgbClr val="7030A0"/>
                </a:solidFill>
              </a:rPr>
              <a:t>1965</a:t>
            </a:r>
            <a:r>
              <a:rPr lang="en-US" sz="2400" dirty="0">
                <a:solidFill>
                  <a:srgbClr val="7030A0"/>
                </a:solidFill>
              </a:rPr>
              <a:t>. It the period of study is fixed and </a:t>
            </a:r>
            <a:r>
              <a:rPr lang="en-US" sz="2400" dirty="0" smtClean="0">
                <a:solidFill>
                  <a:srgbClr val="7030A0"/>
                </a:solidFill>
              </a:rPr>
              <a:t>				patients </a:t>
            </a:r>
            <a:r>
              <a:rPr lang="en-US" sz="2400" dirty="0">
                <a:solidFill>
                  <a:srgbClr val="7030A0"/>
                </a:solidFill>
              </a:rPr>
              <a:t>enter the study </a:t>
            </a:r>
            <a:r>
              <a:rPr lang="en-US" sz="2400" dirty="0" smtClean="0">
                <a:solidFill>
                  <a:srgbClr val="7030A0"/>
                </a:solidFill>
              </a:rPr>
              <a:t>at </a:t>
            </a:r>
            <a:r>
              <a:rPr lang="en-US" sz="2400" dirty="0">
                <a:solidFill>
                  <a:srgbClr val="7030A0"/>
                </a:solidFill>
              </a:rPr>
              <a:t>different times during that </a:t>
            </a:r>
            <a:r>
              <a:rPr lang="en-US" sz="2400" dirty="0" smtClean="0">
                <a:solidFill>
                  <a:srgbClr val="7030A0"/>
                </a:solidFill>
              </a:rPr>
              <a:t>		period</a:t>
            </a:r>
            <a:r>
              <a:rPr lang="en-US" sz="2400" dirty="0">
                <a:solidFill>
                  <a:srgbClr val="7030A0"/>
                </a:solidFill>
              </a:rPr>
              <a:t>. Some may die before the </a:t>
            </a:r>
            <a:r>
              <a:rPr lang="en-US" sz="2400" dirty="0" smtClean="0">
                <a:solidFill>
                  <a:srgbClr val="7030A0"/>
                </a:solidFill>
              </a:rPr>
              <a:t>end </a:t>
            </a:r>
            <a:r>
              <a:rPr lang="en-US" sz="2400" dirty="0">
                <a:solidFill>
                  <a:srgbClr val="7030A0"/>
                </a:solidFill>
              </a:rPr>
              <a:t>of the </a:t>
            </a:r>
            <a:r>
              <a:rPr lang="en-US" sz="2400" dirty="0" smtClean="0">
                <a:solidFill>
                  <a:srgbClr val="7030A0"/>
                </a:solidFill>
              </a:rPr>
              <a:t>study, 			their </a:t>
            </a:r>
            <a:r>
              <a:rPr lang="en-US" sz="2400" dirty="0">
                <a:solidFill>
                  <a:srgbClr val="7030A0"/>
                </a:solidFill>
              </a:rPr>
              <a:t>exact survival times are known others </a:t>
            </a:r>
            <a:r>
              <a:rPr lang="en-US" sz="2400" dirty="0" smtClean="0">
                <a:solidFill>
                  <a:srgbClr val="7030A0"/>
                </a:solidFill>
              </a:rPr>
              <a:t>may 				withdraw </a:t>
            </a:r>
            <a:r>
              <a:rPr lang="en-US" sz="2400" dirty="0">
                <a:solidFill>
                  <a:srgbClr val="7030A0"/>
                </a:solidFill>
              </a:rPr>
              <a:t>before the end of study and are last of </a:t>
            </a:r>
            <a:r>
              <a:rPr lang="en-US" sz="2400" dirty="0" smtClean="0">
                <a:solidFill>
                  <a:srgbClr val="7030A0"/>
                </a:solidFill>
              </a:rPr>
              <a:t>				follow up</a:t>
            </a:r>
            <a:r>
              <a:rPr lang="en-US" sz="2400" dirty="0">
                <a:solidFill>
                  <a:srgbClr val="7030A0"/>
                </a:solidFill>
              </a:rPr>
              <a:t>. Still others may be alive at the end of the </a:t>
            </a:r>
            <a:r>
              <a:rPr lang="en-US" sz="2400" dirty="0" smtClean="0">
                <a:solidFill>
                  <a:srgbClr val="7030A0"/>
                </a:solidFill>
              </a:rPr>
              <a:t>			study.</a:t>
            </a:r>
            <a:r>
              <a:rPr lang="en-US" sz="2400" dirty="0">
                <a:solidFill>
                  <a:srgbClr val="7030A0"/>
                </a:solidFill>
              </a:rPr>
              <a:t> </a:t>
            </a:r>
            <a:r>
              <a:rPr lang="en-US" sz="2400" dirty="0" smtClean="0">
                <a:solidFill>
                  <a:srgbClr val="7030A0"/>
                </a:solidFill>
              </a:rPr>
              <a:t>For </a:t>
            </a:r>
            <a:r>
              <a:rPr lang="en-US" sz="2400" dirty="0">
                <a:solidFill>
                  <a:srgbClr val="7030A0"/>
                </a:solidFill>
              </a:rPr>
              <a:t>“last” patient, survival times are at least </a:t>
            </a:r>
            <a:r>
              <a:rPr lang="en-US" sz="2400" dirty="0" smtClean="0">
                <a:solidFill>
                  <a:srgbClr val="7030A0"/>
                </a:solidFill>
              </a:rPr>
              <a:t>			from </a:t>
            </a:r>
            <a:r>
              <a:rPr lang="en-US" sz="2400" dirty="0">
                <a:solidFill>
                  <a:srgbClr val="7030A0"/>
                </a:solidFill>
              </a:rPr>
              <a:t>their </a:t>
            </a:r>
            <a:r>
              <a:rPr lang="en-US" sz="2400" dirty="0" smtClean="0">
                <a:solidFill>
                  <a:srgbClr val="7030A0"/>
                </a:solidFill>
              </a:rPr>
              <a:t>entrance to </a:t>
            </a:r>
            <a:r>
              <a:rPr lang="en-US" sz="2400" dirty="0">
                <a:solidFill>
                  <a:srgbClr val="7030A0"/>
                </a:solidFill>
              </a:rPr>
              <a:t>the last contact. For patient </a:t>
            </a:r>
            <a:r>
              <a:rPr lang="en-US" sz="2400" dirty="0" smtClean="0">
                <a:solidFill>
                  <a:srgbClr val="7030A0"/>
                </a:solidFill>
              </a:rPr>
              <a:t>			still </a:t>
            </a:r>
            <a:r>
              <a:rPr lang="en-US" sz="2400" dirty="0">
                <a:solidFill>
                  <a:srgbClr val="7030A0"/>
                </a:solidFill>
              </a:rPr>
              <a:t>alive, survival times are at </a:t>
            </a:r>
            <a:r>
              <a:rPr lang="en-US" sz="2400" dirty="0" smtClean="0">
                <a:solidFill>
                  <a:srgbClr val="7030A0"/>
                </a:solidFill>
              </a:rPr>
              <a:t>least </a:t>
            </a:r>
            <a:r>
              <a:rPr lang="en-US" sz="2400" dirty="0">
                <a:solidFill>
                  <a:srgbClr val="7030A0"/>
                </a:solidFill>
              </a:rPr>
              <a:t>from entry </a:t>
            </a:r>
            <a:r>
              <a:rPr lang="en-US" sz="2400" dirty="0" smtClean="0">
                <a:solidFill>
                  <a:srgbClr val="7030A0"/>
                </a:solidFill>
              </a:rPr>
              <a:t>to</a:t>
            </a:r>
            <a:br>
              <a:rPr lang="en-US" sz="2400" dirty="0" smtClean="0">
                <a:solidFill>
                  <a:srgbClr val="7030A0"/>
                </a:solidFill>
              </a:rPr>
            </a:br>
            <a:r>
              <a:rPr lang="en-US" sz="2400" dirty="0">
                <a:solidFill>
                  <a:srgbClr val="7030A0"/>
                </a:solidFill>
              </a:rPr>
              <a:t>	</a:t>
            </a:r>
            <a:r>
              <a:rPr lang="en-US" sz="2400" dirty="0" smtClean="0">
                <a:solidFill>
                  <a:srgbClr val="7030A0"/>
                </a:solidFill>
              </a:rPr>
              <a:t>	 </a:t>
            </a:r>
            <a:r>
              <a:rPr lang="en-US" sz="2400" dirty="0">
                <a:solidFill>
                  <a:srgbClr val="7030A0"/>
                </a:solidFill>
              </a:rPr>
              <a:t>the </a:t>
            </a:r>
            <a:r>
              <a:rPr lang="en-US" sz="2400" dirty="0" smtClean="0">
                <a:solidFill>
                  <a:srgbClr val="7030A0"/>
                </a:solidFill>
              </a:rPr>
              <a:t>study</a:t>
            </a:r>
            <a:r>
              <a:rPr lang="en-US" sz="2400" dirty="0">
                <a:solidFill>
                  <a:srgbClr val="7030A0"/>
                </a:solidFill>
              </a:rPr>
              <a:t>.</a:t>
            </a:r>
            <a:br>
              <a:rPr lang="en-US" sz="2400" dirty="0">
                <a:solidFill>
                  <a:srgbClr val="7030A0"/>
                </a:solidFill>
              </a:rPr>
            </a:br>
            <a:endParaRPr lang="en-US" sz="2400" dirty="0">
              <a:solidFill>
                <a:srgbClr val="7030A0"/>
              </a:solidFill>
            </a:endParaRPr>
          </a:p>
        </p:txBody>
      </p:sp>
    </p:spTree>
    <p:extLst>
      <p:ext uri="{BB962C8B-B14F-4D97-AF65-F5344CB8AC3E}">
        <p14:creationId xmlns:p14="http://schemas.microsoft.com/office/powerpoint/2010/main" xmlns="" val="11316472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eelOff"/>
        <p:sndAc>
          <p:stSnd>
            <p:snd r:embed="rId3" name="type.wav"/>
          </p:stSnd>
        </p:sndAc>
      </p:transition>
    </mc:Choice>
    <mc:Fallback>
      <p:transition spd="slow">
        <p:fade/>
        <p:sndAc>
          <p:stSnd>
            <p:snd r:embed="rId2" name="type.wav"/>
          </p:stSnd>
        </p:sndAc>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624110"/>
            <a:ext cx="8911687" cy="5446906"/>
          </a:xfrm>
        </p:spPr>
        <p:txBody>
          <a:bodyPr>
            <a:normAutofit/>
          </a:bodyPr>
          <a:lstStyle/>
          <a:p>
            <a:r>
              <a:rPr lang="en-US" b="1" dirty="0" smtClean="0">
                <a:solidFill>
                  <a:srgbClr val="FF0000"/>
                </a:solidFill>
              </a:rPr>
              <a:t>Q#17:- Uncensored observation: </a:t>
            </a:r>
            <a:r>
              <a:rPr lang="en-US" b="1" dirty="0">
                <a:solidFill>
                  <a:srgbClr val="7030A0"/>
                </a:solidFill>
              </a:rPr>
              <a:t/>
            </a:r>
            <a:br>
              <a:rPr lang="en-US" b="1" dirty="0">
                <a:solidFill>
                  <a:srgbClr val="7030A0"/>
                </a:solidFill>
              </a:rPr>
            </a:br>
            <a:r>
              <a:rPr lang="en-US" dirty="0">
                <a:solidFill>
                  <a:srgbClr val="7030A0"/>
                </a:solidFill>
              </a:rPr>
              <a:t> </a:t>
            </a:r>
            <a:br>
              <a:rPr lang="en-US" dirty="0">
                <a:solidFill>
                  <a:srgbClr val="7030A0"/>
                </a:solidFill>
              </a:rPr>
            </a:br>
            <a:r>
              <a:rPr lang="en-US" dirty="0" smtClean="0">
                <a:solidFill>
                  <a:srgbClr val="7030A0"/>
                </a:solidFill>
              </a:rPr>
              <a:t>		Survival </a:t>
            </a:r>
            <a:r>
              <a:rPr lang="en-US" dirty="0">
                <a:solidFill>
                  <a:srgbClr val="7030A0"/>
                </a:solidFill>
              </a:rPr>
              <a:t>time recorded for animals </a:t>
            </a:r>
            <a:r>
              <a:rPr lang="en-US" dirty="0" smtClean="0">
                <a:solidFill>
                  <a:srgbClr val="7030A0"/>
                </a:solidFill>
              </a:rPr>
              <a:t>			that </a:t>
            </a:r>
            <a:r>
              <a:rPr lang="en-US" dirty="0">
                <a:solidFill>
                  <a:srgbClr val="7030A0"/>
                </a:solidFill>
              </a:rPr>
              <a:t>died during the study period </a:t>
            </a:r>
            <a:r>
              <a:rPr lang="en-US" dirty="0" smtClean="0">
                <a:solidFill>
                  <a:srgbClr val="7030A0"/>
                </a:solidFill>
              </a:rPr>
              <a:t>			or </a:t>
            </a:r>
            <a:r>
              <a:rPr lang="en-US" dirty="0">
                <a:solidFill>
                  <a:srgbClr val="7030A0"/>
                </a:solidFill>
              </a:rPr>
              <a:t>the times from start of </a:t>
            </a:r>
            <a:r>
              <a:rPr lang="en-US" dirty="0" smtClean="0">
                <a:solidFill>
                  <a:srgbClr val="7030A0"/>
                </a:solidFill>
              </a:rPr>
              <a:t>								experiment </a:t>
            </a:r>
            <a:r>
              <a:rPr lang="en-US" dirty="0">
                <a:solidFill>
                  <a:srgbClr val="7030A0"/>
                </a:solidFill>
              </a:rPr>
              <a:t>to their death these </a:t>
            </a:r>
            <a:r>
              <a:rPr lang="en-US" dirty="0" smtClean="0">
                <a:solidFill>
                  <a:srgbClr val="7030A0"/>
                </a:solidFill>
              </a:rPr>
              <a:t>				are </a:t>
            </a:r>
            <a:r>
              <a:rPr lang="en-US" dirty="0">
                <a:solidFill>
                  <a:srgbClr val="7030A0"/>
                </a:solidFill>
              </a:rPr>
              <a:t>called uncensored </a:t>
            </a:r>
            <a:r>
              <a:rPr lang="en-US" dirty="0" smtClean="0">
                <a:solidFill>
                  <a:srgbClr val="7030A0"/>
                </a:solidFill>
              </a:rPr>
              <a:t>								observation. </a:t>
            </a:r>
            <a:r>
              <a:rPr lang="en-US" dirty="0">
                <a:solidFill>
                  <a:srgbClr val="7030A0"/>
                </a:solidFill>
              </a:rPr>
              <a:t/>
            </a:r>
            <a:br>
              <a:rPr lang="en-US" dirty="0">
                <a:solidFill>
                  <a:srgbClr val="7030A0"/>
                </a:solidFill>
              </a:rPr>
            </a:br>
            <a:endParaRPr lang="en-US" dirty="0">
              <a:solidFill>
                <a:srgbClr val="7030A0"/>
              </a:solidFill>
            </a:endParaRPr>
          </a:p>
        </p:txBody>
      </p:sp>
    </p:spTree>
    <p:extLst>
      <p:ext uri="{BB962C8B-B14F-4D97-AF65-F5344CB8AC3E}">
        <p14:creationId xmlns:p14="http://schemas.microsoft.com/office/powerpoint/2010/main" xmlns="" val="18643712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ageCurlDouble"/>
        <p:sndAc>
          <p:stSnd>
            <p:snd r:embed="rId3" name="type.wav"/>
          </p:stSnd>
        </p:sndAc>
      </p:transition>
    </mc:Choice>
    <mc:Fallback>
      <p:transition spd="slow">
        <p:fade/>
        <p:sndAc>
          <p:stSnd>
            <p:snd r:embed="rId2" name="type.wav"/>
          </p:stSnd>
        </p:sndAc>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624109"/>
            <a:ext cx="8911687" cy="5641779"/>
          </a:xfrm>
        </p:spPr>
        <p:txBody>
          <a:bodyPr>
            <a:normAutofit fontScale="90000"/>
          </a:bodyPr>
          <a:lstStyle/>
          <a:p>
            <a:r>
              <a:rPr lang="en-US" sz="2700" b="1" dirty="0" smtClean="0">
                <a:solidFill>
                  <a:srgbClr val="FF0000"/>
                </a:solidFill>
              </a:rPr>
              <a:t>Q#18:- Left censoring: </a:t>
            </a:r>
            <a:r>
              <a:rPr lang="en-US" sz="2400" b="1" dirty="0">
                <a:solidFill>
                  <a:srgbClr val="7030A0"/>
                </a:solidFill>
              </a:rPr>
              <a:t/>
            </a:r>
            <a:br>
              <a:rPr lang="en-US" sz="2400" b="1" dirty="0">
                <a:solidFill>
                  <a:srgbClr val="7030A0"/>
                </a:solidFill>
              </a:rPr>
            </a:br>
            <a:r>
              <a:rPr lang="en-US" sz="2400" dirty="0">
                <a:solidFill>
                  <a:srgbClr val="7030A0"/>
                </a:solidFill>
              </a:rPr>
              <a:t> </a:t>
            </a:r>
            <a:br>
              <a:rPr lang="en-US" sz="2400" dirty="0">
                <a:solidFill>
                  <a:srgbClr val="7030A0"/>
                </a:solidFill>
              </a:rPr>
            </a:br>
            <a:r>
              <a:rPr lang="en-US" sz="2400" dirty="0" smtClean="0">
                <a:solidFill>
                  <a:srgbClr val="7030A0"/>
                </a:solidFill>
              </a:rPr>
              <a:t>		When </a:t>
            </a:r>
            <a:r>
              <a:rPr lang="en-US" sz="2400" dirty="0">
                <a:solidFill>
                  <a:srgbClr val="7030A0"/>
                </a:solidFill>
              </a:rPr>
              <a:t>it is known that event of interest occurred </a:t>
            </a:r>
            <a:r>
              <a:rPr lang="en-US" sz="2400" dirty="0" smtClean="0">
                <a:solidFill>
                  <a:srgbClr val="7030A0"/>
                </a:solidFill>
              </a:rPr>
              <a:t>					perior </a:t>
            </a:r>
            <a:r>
              <a:rPr lang="en-US" sz="2400" dirty="0">
                <a:solidFill>
                  <a:srgbClr val="7030A0"/>
                </a:solidFill>
              </a:rPr>
              <a:t>to certain time ”t” but exact time </a:t>
            </a:r>
            <a:r>
              <a:rPr lang="en-US" sz="2400" dirty="0" smtClean="0">
                <a:solidFill>
                  <a:srgbClr val="7030A0"/>
                </a:solidFill>
              </a:rPr>
              <a:t>								occurrence </a:t>
            </a:r>
            <a:r>
              <a:rPr lang="en-US" sz="2400" dirty="0">
                <a:solidFill>
                  <a:srgbClr val="7030A0"/>
                </a:solidFill>
              </a:rPr>
              <a:t>these are known as left </a:t>
            </a:r>
            <a:r>
              <a:rPr lang="en-US" sz="2400" dirty="0" smtClean="0">
                <a:solidFill>
                  <a:srgbClr val="7030A0"/>
                </a:solidFill>
              </a:rPr>
              <a:t>censoring.</a:t>
            </a:r>
            <a:br>
              <a:rPr lang="en-US" sz="2400" dirty="0" smtClean="0">
                <a:solidFill>
                  <a:srgbClr val="7030A0"/>
                </a:solidFill>
              </a:rPr>
            </a:br>
            <a:r>
              <a:rPr lang="en-US" sz="2400" dirty="0">
                <a:solidFill>
                  <a:srgbClr val="7030A0"/>
                </a:solidFill>
              </a:rPr>
              <a:t/>
            </a:r>
            <a:br>
              <a:rPr lang="en-US" sz="2400" dirty="0">
                <a:solidFill>
                  <a:srgbClr val="7030A0"/>
                </a:solidFill>
              </a:rPr>
            </a:br>
            <a:r>
              <a:rPr lang="en-US" sz="2700" b="1" dirty="0" smtClean="0">
                <a:solidFill>
                  <a:srgbClr val="FF0000"/>
                </a:solidFill>
              </a:rPr>
              <a:t>Q#19:- Right censoring:</a:t>
            </a:r>
            <a:r>
              <a:rPr lang="en-US" sz="2400" b="1" dirty="0">
                <a:solidFill>
                  <a:srgbClr val="7030A0"/>
                </a:solidFill>
              </a:rPr>
              <a:t/>
            </a:r>
            <a:br>
              <a:rPr lang="en-US" sz="2400" b="1" dirty="0">
                <a:solidFill>
                  <a:srgbClr val="7030A0"/>
                </a:solidFill>
              </a:rPr>
            </a:br>
            <a:r>
              <a:rPr lang="en-US" sz="2400" dirty="0">
                <a:solidFill>
                  <a:srgbClr val="7030A0"/>
                </a:solidFill>
              </a:rPr>
              <a:t> </a:t>
            </a:r>
            <a:br>
              <a:rPr lang="en-US" sz="2400" dirty="0">
                <a:solidFill>
                  <a:srgbClr val="7030A0"/>
                </a:solidFill>
              </a:rPr>
            </a:br>
            <a:r>
              <a:rPr lang="en-US" sz="2400" dirty="0" smtClean="0">
                <a:solidFill>
                  <a:srgbClr val="7030A0"/>
                </a:solidFill>
              </a:rPr>
              <a:t>		All </a:t>
            </a:r>
            <a:r>
              <a:rPr lang="en-US" sz="2400" dirty="0">
                <a:solidFill>
                  <a:srgbClr val="7030A0"/>
                </a:solidFill>
              </a:rPr>
              <a:t>of the type of censoring (I . e)Type-I ,Type-II </a:t>
            </a:r>
            <a:r>
              <a:rPr lang="en-US" sz="2400" dirty="0" smtClean="0">
                <a:solidFill>
                  <a:srgbClr val="7030A0"/>
                </a:solidFill>
              </a:rPr>
              <a:t>and</a:t>
            </a:r>
            <a:br>
              <a:rPr lang="en-US" sz="2400" dirty="0" smtClean="0">
                <a:solidFill>
                  <a:srgbClr val="7030A0"/>
                </a:solidFill>
              </a:rPr>
            </a:br>
            <a:r>
              <a:rPr lang="en-US" sz="2400" dirty="0">
                <a:solidFill>
                  <a:srgbClr val="7030A0"/>
                </a:solidFill>
              </a:rPr>
              <a:t>	</a:t>
            </a:r>
            <a:r>
              <a:rPr lang="en-US" sz="2400" dirty="0" smtClean="0">
                <a:solidFill>
                  <a:srgbClr val="7030A0"/>
                </a:solidFill>
              </a:rPr>
              <a:t>	 Type-III  </a:t>
            </a:r>
            <a:r>
              <a:rPr lang="en-US" sz="2400" dirty="0">
                <a:solidFill>
                  <a:srgbClr val="7030A0"/>
                </a:solidFill>
              </a:rPr>
              <a:t>are also called right </a:t>
            </a:r>
            <a:r>
              <a:rPr lang="en-US" sz="2400" dirty="0" smtClean="0">
                <a:solidFill>
                  <a:srgbClr val="7030A0"/>
                </a:solidFill>
              </a:rPr>
              <a:t>censoring.</a:t>
            </a:r>
            <a:br>
              <a:rPr lang="en-US" sz="2400" dirty="0" smtClean="0">
                <a:solidFill>
                  <a:srgbClr val="7030A0"/>
                </a:solidFill>
              </a:rPr>
            </a:br>
            <a:r>
              <a:rPr lang="en-US" sz="2400" dirty="0">
                <a:solidFill>
                  <a:srgbClr val="7030A0"/>
                </a:solidFill>
              </a:rPr>
              <a:t/>
            </a:r>
            <a:br>
              <a:rPr lang="en-US" sz="2400" dirty="0">
                <a:solidFill>
                  <a:srgbClr val="7030A0"/>
                </a:solidFill>
              </a:rPr>
            </a:br>
            <a:r>
              <a:rPr lang="en-US" sz="2700" b="1" dirty="0" smtClean="0">
                <a:solidFill>
                  <a:srgbClr val="FF0000"/>
                </a:solidFill>
              </a:rPr>
              <a:t>Q#20:- Interval censoring:</a:t>
            </a:r>
            <a:r>
              <a:rPr lang="en-US" sz="2400" b="1" dirty="0">
                <a:solidFill>
                  <a:srgbClr val="7030A0"/>
                </a:solidFill>
              </a:rPr>
              <a:t/>
            </a:r>
            <a:br>
              <a:rPr lang="en-US" sz="2400" b="1" dirty="0">
                <a:solidFill>
                  <a:srgbClr val="7030A0"/>
                </a:solidFill>
              </a:rPr>
            </a:br>
            <a:r>
              <a:rPr lang="en-US" sz="2400" dirty="0">
                <a:solidFill>
                  <a:srgbClr val="7030A0"/>
                </a:solidFill>
              </a:rPr>
              <a:t> </a:t>
            </a:r>
            <a:br>
              <a:rPr lang="en-US" sz="2400" dirty="0">
                <a:solidFill>
                  <a:srgbClr val="7030A0"/>
                </a:solidFill>
              </a:rPr>
            </a:br>
            <a:r>
              <a:rPr lang="en-US" sz="2400" dirty="0" smtClean="0">
                <a:solidFill>
                  <a:srgbClr val="7030A0"/>
                </a:solidFill>
              </a:rPr>
              <a:t>		In </a:t>
            </a:r>
            <a:r>
              <a:rPr lang="en-US" sz="2400" dirty="0">
                <a:solidFill>
                  <a:srgbClr val="7030A0"/>
                </a:solidFill>
              </a:rPr>
              <a:t>occurs when events of interest are known to have </a:t>
            </a:r>
            <a:r>
              <a:rPr lang="en-US" sz="2400" dirty="0" smtClean="0">
                <a:solidFill>
                  <a:srgbClr val="7030A0"/>
                </a:solidFill>
              </a:rPr>
              <a:t>				occurred </a:t>
            </a:r>
            <a:r>
              <a:rPr lang="en-US" sz="2400" dirty="0">
                <a:solidFill>
                  <a:srgbClr val="7030A0"/>
                </a:solidFill>
              </a:rPr>
              <a:t>between time “a” and “h</a:t>
            </a:r>
            <a:r>
              <a:rPr lang="en-US" sz="2400" dirty="0" smtClean="0">
                <a:solidFill>
                  <a:srgbClr val="7030A0"/>
                </a:solidFill>
              </a:rPr>
              <a:t>”. </a:t>
            </a:r>
            <a:r>
              <a:rPr lang="en-US" sz="2400" dirty="0">
                <a:solidFill>
                  <a:srgbClr val="7030A0"/>
                </a:solidFill>
              </a:rPr>
              <a:t/>
            </a:r>
            <a:br>
              <a:rPr lang="en-US" sz="2400" dirty="0">
                <a:solidFill>
                  <a:srgbClr val="7030A0"/>
                </a:solidFill>
              </a:rPr>
            </a:br>
            <a:r>
              <a:rPr lang="en-US" sz="2400" dirty="0">
                <a:solidFill>
                  <a:srgbClr val="7030A0"/>
                </a:solidFill>
              </a:rPr>
              <a:t> </a:t>
            </a:r>
            <a:br>
              <a:rPr lang="en-US" sz="2400" dirty="0">
                <a:solidFill>
                  <a:srgbClr val="7030A0"/>
                </a:solidFill>
              </a:rPr>
            </a:br>
            <a:endParaRPr lang="en-US" sz="2400" dirty="0">
              <a:solidFill>
                <a:srgbClr val="7030A0"/>
              </a:solidFill>
            </a:endParaRPr>
          </a:p>
        </p:txBody>
      </p:sp>
    </p:spTree>
    <p:extLst>
      <p:ext uri="{BB962C8B-B14F-4D97-AF65-F5344CB8AC3E}">
        <p14:creationId xmlns:p14="http://schemas.microsoft.com/office/powerpoint/2010/main" xmlns="" val="36374431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airplane"/>
        <p:sndAc>
          <p:stSnd>
            <p:snd r:embed="rId3" name="voltage.wav"/>
          </p:stSnd>
        </p:sndAc>
      </p:transition>
    </mc:Choice>
    <mc:Fallback>
      <p:transition spd="slow">
        <p:fade/>
        <p:sndAc>
          <p:stSnd>
            <p:snd r:embed="rId2" name="voltage.wav"/>
          </p:stSnd>
        </p:sndAc>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8722" y="194872"/>
            <a:ext cx="9555890" cy="6535712"/>
          </a:xfrm>
        </p:spPr>
        <p:txBody>
          <a:bodyPr/>
          <a:lstStyle/>
          <a:p>
            <a:pPr algn="ctr"/>
            <a:r>
              <a:rPr lang="en-US" b="1" dirty="0"/>
              <a:t/>
            </a:r>
            <a:br>
              <a:rPr lang="en-US" b="1" dirty="0"/>
            </a:br>
            <a:r>
              <a:rPr lang="en-US" b="1" dirty="0" smtClean="0">
                <a:solidFill>
                  <a:schemeClr val="accent6"/>
                </a:solidFill>
              </a:rPr>
              <a:t>CHAPTER NO#2</a:t>
            </a: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b="1" dirty="0" smtClean="0">
                <a:solidFill>
                  <a:schemeClr val="accent1"/>
                </a:solidFill>
                <a:latin typeface="Goudy Stout" panose="0202090407030B020401" pitchFamily="18" charset="0"/>
              </a:rPr>
              <a:t>FUNCTION </a:t>
            </a:r>
            <a:br>
              <a:rPr lang="en-US" b="1" dirty="0" smtClean="0">
                <a:solidFill>
                  <a:schemeClr val="accent1"/>
                </a:solidFill>
                <a:latin typeface="Goudy Stout" panose="0202090407030B020401" pitchFamily="18" charset="0"/>
              </a:rPr>
            </a:br>
            <a:r>
              <a:rPr lang="en-US" b="1" dirty="0" smtClean="0">
                <a:solidFill>
                  <a:schemeClr val="accent1"/>
                </a:solidFill>
                <a:latin typeface="Goudy Stout" panose="0202090407030B020401" pitchFamily="18" charset="0"/>
              </a:rPr>
              <a:t>OF </a:t>
            </a:r>
            <a:br>
              <a:rPr lang="en-US" b="1" dirty="0" smtClean="0">
                <a:solidFill>
                  <a:schemeClr val="accent1"/>
                </a:solidFill>
                <a:latin typeface="Goudy Stout" panose="0202090407030B020401" pitchFamily="18" charset="0"/>
              </a:rPr>
            </a:br>
            <a:r>
              <a:rPr lang="en-US" b="1" dirty="0">
                <a:solidFill>
                  <a:schemeClr val="accent1"/>
                </a:solidFill>
                <a:latin typeface="Goudy Stout" panose="0202090407030B020401" pitchFamily="18" charset="0"/>
              </a:rPr>
              <a:t>	</a:t>
            </a:r>
            <a:r>
              <a:rPr lang="en-US" b="1" dirty="0" smtClean="0">
                <a:solidFill>
                  <a:schemeClr val="accent1"/>
                </a:solidFill>
                <a:latin typeface="Goudy Stout" panose="0202090407030B020401" pitchFamily="18" charset="0"/>
              </a:rPr>
              <a:t>SURVIVAL </a:t>
            </a:r>
            <a:br>
              <a:rPr lang="en-US" b="1" dirty="0" smtClean="0">
                <a:solidFill>
                  <a:schemeClr val="accent1"/>
                </a:solidFill>
                <a:latin typeface="Goudy Stout" panose="0202090407030B020401" pitchFamily="18" charset="0"/>
              </a:rPr>
            </a:br>
            <a:r>
              <a:rPr lang="en-US" b="1" dirty="0">
                <a:solidFill>
                  <a:schemeClr val="accent1"/>
                </a:solidFill>
                <a:latin typeface="Goudy Stout" panose="0202090407030B020401" pitchFamily="18" charset="0"/>
              </a:rPr>
              <a:t>	</a:t>
            </a:r>
            <a:r>
              <a:rPr lang="en-US" b="1" dirty="0" smtClean="0">
                <a:solidFill>
                  <a:schemeClr val="accent1"/>
                </a:solidFill>
                <a:latin typeface="Goudy Stout" panose="0202090407030B020401" pitchFamily="18" charset="0"/>
              </a:rPr>
              <a:t>TIME</a:t>
            </a:r>
            <a:endParaRPr lang="en-US" b="1" dirty="0">
              <a:solidFill>
                <a:schemeClr val="accent1"/>
              </a:solidFill>
              <a:latin typeface="Goudy Stout" panose="0202090407030B020401" pitchFamily="18" charset="0"/>
            </a:endParaRPr>
          </a:p>
        </p:txBody>
      </p:sp>
    </p:spTree>
    <p:extLst>
      <p:ext uri="{BB962C8B-B14F-4D97-AF65-F5344CB8AC3E}">
        <p14:creationId xmlns:p14="http://schemas.microsoft.com/office/powerpoint/2010/main" xmlns="" val="465887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origami"/>
        <p:sndAc>
          <p:stSnd>
            <p:snd r:embed="rId3" name="whoosh.wav"/>
          </p:stSnd>
        </p:sndAc>
      </p:transition>
    </mc:Choice>
    <mc:Fallback>
      <p:transition spd="slow">
        <p:fade/>
        <p:sndAc>
          <p:stSnd>
            <p:snd r:embed="rId2" name="whoosh.wav"/>
          </p:stSnd>
        </p:sndAc>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Title 1"/>
              <p:cNvSpPr>
                <a:spLocks noGrp="1"/>
              </p:cNvSpPr>
              <p:nvPr>
                <p:ph type="title"/>
              </p:nvPr>
            </p:nvSpPr>
            <p:spPr>
              <a:xfrm>
                <a:off x="2697855" y="564149"/>
                <a:ext cx="8911687" cy="5926592"/>
              </a:xfrm>
            </p:spPr>
            <p:txBody>
              <a:bodyPr/>
              <a:lstStyle/>
              <a:p>
                <a:r>
                  <a:rPr lang="en-US" sz="4000" b="1" dirty="0" smtClean="0">
                    <a:solidFill>
                      <a:srgbClr val="FF0000"/>
                    </a:solidFill>
                  </a:rPr>
                  <a:t>1:- Survivorship Function</a:t>
                </a:r>
                <a:br>
                  <a:rPr lang="en-US" sz="4000" b="1" dirty="0" smtClean="0">
                    <a:solidFill>
                      <a:srgbClr val="FF0000"/>
                    </a:solidFill>
                  </a:rPr>
                </a:br>
                <a:r>
                  <a:rPr lang="en-US" sz="4000" b="1" dirty="0">
                    <a:solidFill>
                      <a:srgbClr val="FF0000"/>
                    </a:solidFill>
                  </a:rPr>
                  <a:t/>
                </a:r>
                <a:r>
                  <a:rPr lang="en-US" sz="4000" b="1" dirty="0" smtClean="0">
                    <a:solidFill>
                      <a:srgbClr val="FF0000"/>
                    </a:solidFill>
                  </a:rPr>
                  <a:t/>
                </a:r>
                <a:r>
                  <a:rPr lang="en-US" sz="4000" b="1" dirty="0" smtClean="0">
                    <a:solidFill>
                      <a:srgbClr val="FF0000"/>
                    </a:solidFill>
                  </a:rPr>
                  <a:t>(Survival Function)</a:t>
                </a:r>
                <a:r>
                  <a:rPr lang="en-US" dirty="0" smtClean="0">
                    <a:solidFill>
                      <a:srgbClr val="7030A0"/>
                    </a:solidFill>
                  </a:rPr>
                  <a:t/>
                </a:r>
                <a:br>
                  <a:rPr lang="en-US" dirty="0" smtClean="0">
                    <a:solidFill>
                      <a:srgbClr val="7030A0"/>
                    </a:solidFill>
                  </a:rPr>
                </a:br>
                <a:r>
                  <a:rPr lang="en-US" dirty="0">
                    <a:solidFill>
                      <a:srgbClr val="7030A0"/>
                    </a:solidFill>
                  </a:rPr>
                  <a:t/>
                </a:r>
                <a:br>
                  <a:rPr lang="en-US" dirty="0">
                    <a:solidFill>
                      <a:srgbClr val="7030A0"/>
                    </a:solidFill>
                  </a:rPr>
                </a:br>
                <a:r>
                  <a:rPr lang="en-US" dirty="0" smtClean="0">
                    <a:solidFill>
                      <a:srgbClr val="7030A0"/>
                    </a:solidFill>
                  </a:rPr>
                  <a:t>This function is denoted by </a:t>
                </a:r>
                <a:br>
                  <a:rPr lang="en-US" dirty="0" smtClean="0">
                    <a:solidFill>
                      <a:srgbClr val="7030A0"/>
                    </a:solidFill>
                  </a:rPr>
                </a:br>
                <a:r>
                  <a:rPr lang="en-US" dirty="0" smtClean="0">
                    <a:solidFill>
                      <a:srgbClr val="7030A0"/>
                    </a:solidFill>
                  </a:rPr>
                  <a:t>It is denoted as the probability that an individual survives longer than “t”.</a:t>
                </a:r>
                <a:br>
                  <a:rPr lang="en-US" dirty="0" smtClean="0">
                    <a:solidFill>
                      <a:srgbClr val="7030A0"/>
                    </a:solidFill>
                  </a:rPr>
                </a:br>
                <a:r>
                  <a:rPr lang="en-US" dirty="0">
                    <a:solidFill>
                      <a:srgbClr val="7030A0"/>
                    </a:solidFill>
                  </a:rPr>
                  <a:t/>
                </a:r>
                <a:br>
                  <a:rPr lang="en-US" dirty="0">
                    <a:solidFill>
                      <a:srgbClr val="7030A0"/>
                    </a:solidFill>
                  </a:rPr>
                </a:br>
                <a:r>
                  <a:rPr lang="en-US" dirty="0" smtClean="0">
                    <a:solidFill>
                      <a:srgbClr val="7030A0"/>
                    </a:solidFill>
                  </a:rPr>
                  <a:t>         =</a:t>
                </a:r>
                <a14:m>
                  <m:oMath xmlns:m="http://schemas.openxmlformats.org/officeDocument/2006/math">
                    <m:f>
                      <m:fPr>
                        <m:ctrlPr>
                          <a:rPr lang="en-US" i="1" smtClean="0">
                            <a:solidFill>
                              <a:srgbClr val="7030A0"/>
                            </a:solidFill>
                            <a:latin typeface="Cambria Math" panose="02040503050406030204" pitchFamily="18" charset="0"/>
                          </a:rPr>
                        </m:ctrlPr>
                      </m:fPr>
                      <m:num>
                        <m:r>
                          <a:rPr lang="en-US" b="0" i="1" smtClean="0">
                            <a:solidFill>
                              <a:srgbClr val="7030A0"/>
                            </a:solidFill>
                            <a:latin typeface="Cambria Math" panose="02040503050406030204" pitchFamily="18" charset="0"/>
                          </a:rPr>
                          <m:t>𝑁𝑜</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𝑜𝑓</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𝑃𝑎𝑡𝑖𝑒𝑛𝑡</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𝑠𝑢𝑟𝑣𝑖𝑣𝑖𝑛𝑔</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𝑙𝑜𝑛𝑔𝑒𝑟</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𝑡h𝑎𝑡</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𝑡</m:t>
                        </m:r>
                        <m:r>
                          <a:rPr lang="en-US" b="0" i="1" smtClean="0">
                            <a:solidFill>
                              <a:srgbClr val="7030A0"/>
                            </a:solidFill>
                            <a:latin typeface="Cambria Math" panose="02040503050406030204" pitchFamily="18" charset="0"/>
                          </a:rPr>
                          <m:t>"</m:t>
                        </m:r>
                      </m:num>
                      <m:den>
                        <m:r>
                          <a:rPr lang="en-US" b="0" i="1" smtClean="0">
                            <a:solidFill>
                              <a:srgbClr val="7030A0"/>
                            </a:solidFill>
                            <a:latin typeface="Cambria Math" panose="02040503050406030204" pitchFamily="18" charset="0"/>
                          </a:rPr>
                          <m:t>𝑇𝑜𝑡𝑎𝑙</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𝑛𝑜</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𝑜𝑓</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𝑃𝑎𝑡𝑖𝑒𝑛𝑡</m:t>
                        </m:r>
                      </m:den>
                    </m:f>
                  </m:oMath>
                </a14:m>
                <a:endParaRPr lang="en-US" dirty="0">
                  <a:solidFill>
                    <a:srgbClr val="7030A0"/>
                  </a:solidFill>
                </a:endParaRPr>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2697855" y="564149"/>
                <a:ext cx="8911687" cy="5926592"/>
              </a:xfrm>
              <a:blipFill rotWithShape="0">
                <a:blip r:embed="rId4"/>
                <a:stretch>
                  <a:fillRect l="-2464" t="-1852" r="-411"/>
                </a:stretch>
              </a:blipFill>
            </p:spPr>
            <p:txBody>
              <a:bodyPr/>
              <a:lstStyle/>
              <a:p>
                <a:r>
                  <a:rPr lang="en-US">
                    <a:noFill/>
                  </a:rPr>
                  <a:t> </a:t>
                </a:r>
              </a:p>
            </p:txBody>
          </p:sp>
        </mc:Fallback>
      </mc:AlternateContent>
      <p:graphicFrame>
        <p:nvGraphicFramePr>
          <p:cNvPr id="3" name="Object 2"/>
          <p:cNvGraphicFramePr>
            <a:graphicFrameLocks noChangeAspect="1"/>
          </p:cNvGraphicFramePr>
          <p:nvPr>
            <p:extLst>
              <p:ext uri="{D42A27DB-BD31-4B8C-83A1-F6EECF244321}">
                <p14:modId xmlns:p14="http://schemas.microsoft.com/office/powerpoint/2010/main" xmlns="" val="1519591244"/>
              </p:ext>
            </p:extLst>
          </p:nvPr>
        </p:nvGraphicFramePr>
        <p:xfrm>
          <a:off x="8649325" y="2263515"/>
          <a:ext cx="944380" cy="719528"/>
        </p:xfrm>
        <a:graphic>
          <a:graphicData uri="http://schemas.openxmlformats.org/presentationml/2006/ole">
            <p:oleObj spid="_x0000_s1053" name="Equation" r:id="rId5" imgW="291960" imgH="241200" progId="Equation.3">
              <p:embed/>
            </p:oleObj>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xmlns="" val="3847156684"/>
              </p:ext>
            </p:extLst>
          </p:nvPr>
        </p:nvGraphicFramePr>
        <p:xfrm>
          <a:off x="2925581" y="4544518"/>
          <a:ext cx="944380" cy="719528"/>
        </p:xfrm>
        <a:graphic>
          <a:graphicData uri="http://schemas.openxmlformats.org/presentationml/2006/ole">
            <p:oleObj spid="_x0000_s1054" name="Equation" r:id="rId6" imgW="291960" imgH="241200" progId="Equation.3">
              <p:embed/>
            </p:oleObj>
          </a:graphicData>
        </a:graphic>
      </p:graphicFrame>
    </p:spTree>
    <p:extLst>
      <p:ext uri="{BB962C8B-B14F-4D97-AF65-F5344CB8AC3E}">
        <p14:creationId xmlns:p14="http://schemas.microsoft.com/office/powerpoint/2010/main" xmlns="" val="613325784"/>
      </p:ext>
    </p:extLst>
  </p:cSld>
  <p:clrMapOvr>
    <a:masterClrMapping/>
  </p:clrMapOvr>
  <mc:AlternateContent xmlns:mc="http://schemas.openxmlformats.org/markup-compatibility/2006">
    <mc:Choice xmlns:p14="http://schemas.microsoft.com/office/powerpoint/2010/main" xmlns="" Requires="p14">
      <p:transition spd="slow" p14:dur="2000">
        <p:dissolve/>
        <p:sndAc>
          <p:stSnd>
            <p:snd r:embed="rId7" name="whoosh.wav"/>
          </p:stSnd>
        </p:sndAc>
      </p:transition>
    </mc:Choice>
    <mc:Fallback>
      <p:transition spd="slow">
        <p:dissolve/>
        <p:sndAc>
          <p:stSnd>
            <p:snd r:embed="rId3" name="whoosh.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624109"/>
            <a:ext cx="8911687" cy="5686749"/>
          </a:xfrm>
        </p:spPr>
        <p:txBody>
          <a:bodyPr>
            <a:normAutofit/>
          </a:bodyPr>
          <a:lstStyle/>
          <a:p>
            <a:r>
              <a:rPr lang="en-US" b="1" dirty="0" smtClean="0">
                <a:solidFill>
                  <a:srgbClr val="FF0000"/>
                </a:solidFill>
              </a:rPr>
              <a:t>Q#1:- </a:t>
            </a:r>
            <a:r>
              <a:rPr lang="en-US" b="1" dirty="0">
                <a:solidFill>
                  <a:srgbClr val="FF0000"/>
                </a:solidFill>
              </a:rPr>
              <a:t>What is survival data Analysis</a:t>
            </a:r>
            <a:r>
              <a:rPr lang="en-US" b="1" dirty="0" smtClean="0">
                <a:solidFill>
                  <a:srgbClr val="FF0000"/>
                </a:solidFill>
              </a:rPr>
              <a:t>?</a:t>
            </a:r>
            <a:r>
              <a:rPr lang="en-US" b="1" dirty="0" smtClean="0"/>
              <a:t/>
            </a:r>
            <a:br>
              <a:rPr lang="en-US" b="1" dirty="0" smtClean="0"/>
            </a:br>
            <a:r>
              <a:rPr lang="en-US" dirty="0"/>
              <a:t/>
            </a:r>
            <a:br>
              <a:rPr lang="en-US" dirty="0"/>
            </a:br>
            <a:r>
              <a:rPr lang="en-US" dirty="0"/>
              <a:t> </a:t>
            </a:r>
            <a:r>
              <a:rPr lang="en-US" b="1" dirty="0" smtClean="0">
                <a:solidFill>
                  <a:srgbClr val="7030A0"/>
                </a:solidFill>
              </a:rPr>
              <a:t>Ans:-  </a:t>
            </a:r>
            <a:r>
              <a:rPr lang="en-US" dirty="0" smtClean="0">
                <a:solidFill>
                  <a:srgbClr val="7030A0"/>
                </a:solidFill>
              </a:rPr>
              <a:t>It </a:t>
            </a:r>
            <a:r>
              <a:rPr lang="en-US" dirty="0">
                <a:solidFill>
                  <a:srgbClr val="7030A0"/>
                </a:solidFill>
              </a:rPr>
              <a:t>deals with statistical method </a:t>
            </a:r>
            <a:r>
              <a:rPr lang="en-US" dirty="0" smtClean="0">
                <a:solidFill>
                  <a:srgbClr val="7030A0"/>
                </a:solidFill>
              </a:rPr>
              <a:t>  				 for </a:t>
            </a:r>
            <a:r>
              <a:rPr lang="en-US" dirty="0">
                <a:solidFill>
                  <a:srgbClr val="7030A0"/>
                </a:solidFill>
              </a:rPr>
              <a:t>analyzing survival data which </a:t>
            </a:r>
            <a:r>
              <a:rPr lang="en-US" dirty="0" smtClean="0">
                <a:solidFill>
                  <a:srgbClr val="7030A0"/>
                </a:solidFill>
              </a:rPr>
              <a:t>			 is </a:t>
            </a:r>
            <a:r>
              <a:rPr lang="en-US" dirty="0">
                <a:solidFill>
                  <a:srgbClr val="7030A0"/>
                </a:solidFill>
              </a:rPr>
              <a:t>obtain from </a:t>
            </a:r>
            <a:r>
              <a:rPr lang="en-US" dirty="0" smtClean="0">
                <a:solidFill>
                  <a:srgbClr val="7030A0"/>
                </a:solidFill>
              </a:rPr>
              <a:t>laboratories, 						 studies of </a:t>
            </a:r>
            <a:r>
              <a:rPr lang="en-US" dirty="0">
                <a:solidFill>
                  <a:srgbClr val="7030A0"/>
                </a:solidFill>
              </a:rPr>
              <a:t>animals and clinical </a:t>
            </a:r>
            <a:r>
              <a:rPr lang="en-US" dirty="0" smtClean="0">
                <a:solidFill>
                  <a:srgbClr val="7030A0"/>
                </a:solidFill>
              </a:rPr>
              <a:t>					 trails </a:t>
            </a:r>
            <a:r>
              <a:rPr lang="en-US" dirty="0">
                <a:solidFill>
                  <a:srgbClr val="7030A0"/>
                </a:solidFill>
              </a:rPr>
              <a:t>. </a:t>
            </a:r>
            <a:br>
              <a:rPr lang="en-US" dirty="0">
                <a:solidFill>
                  <a:srgbClr val="7030A0"/>
                </a:solidFill>
              </a:rPr>
            </a:br>
            <a:endParaRPr lang="en-US" dirty="0">
              <a:solidFill>
                <a:srgbClr val="7030A0"/>
              </a:solidFill>
            </a:endParaRPr>
          </a:p>
        </p:txBody>
      </p:sp>
    </p:spTree>
    <p:extLst>
      <p:ext uri="{BB962C8B-B14F-4D97-AF65-F5344CB8AC3E}">
        <p14:creationId xmlns:p14="http://schemas.microsoft.com/office/powerpoint/2010/main" xmlns="" val="3021073795"/>
      </p:ext>
    </p:extLst>
  </p:cSld>
  <p:clrMapOvr>
    <a:masterClrMapping/>
  </p:clrMapOvr>
  <mc:AlternateContent xmlns:mc="http://schemas.openxmlformats.org/markup-compatibility/2006">
    <mc:Choice xmlns:p14="http://schemas.microsoft.com/office/powerpoint/2010/main" xmlns="" Requires="p14">
      <p:transition spd="slow" p14:dur="2000">
        <p:wipe/>
        <p:sndAc>
          <p:stSnd>
            <p:snd r:embed="rId3" name="bomb.wav"/>
          </p:stSnd>
        </p:sndAc>
      </p:transition>
    </mc:Choice>
    <mc:Fallback>
      <p:transition spd="slow">
        <p:wipe/>
        <p:sndAc>
          <p:stSnd>
            <p:snd r:embed="rId2" name="bomb.wav"/>
          </p:stSnd>
        </p:sndAc>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770" y="164892"/>
            <a:ext cx="9953469" cy="6693107"/>
          </a:xfrm>
        </p:spPr>
        <p:txBody>
          <a:bodyPr/>
          <a:lstStyle/>
          <a:p>
            <a:r>
              <a:rPr lang="en-US" b="1" dirty="0" smtClean="0"/>
              <a:t>Q#1:- Calculate the Survival </a:t>
            </a:r>
            <a:r>
              <a:rPr lang="en-US" b="1" dirty="0"/>
              <a:t>F</a:t>
            </a:r>
            <a:r>
              <a:rPr lang="en-US" b="1" dirty="0" smtClean="0"/>
              <a:t>unction.</a:t>
            </a:r>
            <a:r>
              <a:rPr lang="en-US" dirty="0" smtClean="0"/>
              <a:t/>
            </a:r>
            <a:br>
              <a:rPr lang="en-US" dirty="0" smtClean="0"/>
            </a:br>
            <a:r>
              <a:rPr lang="en-US" dirty="0"/>
              <a:t/>
            </a:r>
            <a:br>
              <a:rPr lang="en-US" dirty="0"/>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2210504793"/>
              </p:ext>
            </p:extLst>
          </p:nvPr>
        </p:nvGraphicFramePr>
        <p:xfrm>
          <a:off x="3057992" y="1042565"/>
          <a:ext cx="6026047" cy="4937760"/>
        </p:xfrm>
        <a:graphic>
          <a:graphicData uri="http://schemas.openxmlformats.org/drawingml/2006/table">
            <a:tbl>
              <a:tblPr firstRow="1" bandRow="1">
                <a:tableStyleId>{5C22544A-7EE6-4342-B048-85BDC9FD1C3A}</a:tableStyleId>
              </a:tblPr>
              <a:tblGrid>
                <a:gridCol w="2026587"/>
                <a:gridCol w="2026587"/>
                <a:gridCol w="1972873"/>
              </a:tblGrid>
              <a:tr h="839012">
                <a:tc>
                  <a:txBody>
                    <a:bodyPr/>
                    <a:lstStyle/>
                    <a:p>
                      <a:r>
                        <a:rPr lang="en-US" dirty="0" smtClean="0"/>
                        <a:t>Survival time(t)</a:t>
                      </a:r>
                      <a:r>
                        <a:rPr lang="en-US" baseline="0" dirty="0" smtClean="0"/>
                        <a:t> Month</a:t>
                      </a:r>
                    </a:p>
                  </a:txBody>
                  <a:tcPr/>
                </a:tc>
                <a:tc>
                  <a:txBody>
                    <a:bodyPr/>
                    <a:lstStyle/>
                    <a:p>
                      <a:r>
                        <a:rPr lang="en-US" dirty="0" err="1" smtClean="0"/>
                        <a:t>No.Of</a:t>
                      </a:r>
                      <a:r>
                        <a:rPr lang="en-US" dirty="0" smtClean="0"/>
                        <a:t> Patient surviving at interval</a:t>
                      </a:r>
                      <a:endParaRPr lang="en-US" dirty="0"/>
                    </a:p>
                  </a:txBody>
                  <a:tcPr/>
                </a:tc>
                <a:tc>
                  <a:txBody>
                    <a:bodyPr/>
                    <a:lstStyle/>
                    <a:p>
                      <a:endParaRPr lang="en-US" dirty="0"/>
                    </a:p>
                  </a:txBody>
                  <a:tcPr/>
                </a:tc>
              </a:tr>
              <a:tr h="335605">
                <a:tc>
                  <a:txBody>
                    <a:bodyPr/>
                    <a:lstStyle/>
                    <a:p>
                      <a:r>
                        <a:rPr lang="en-US" baseline="0" dirty="0" smtClean="0"/>
                        <a:t>  0---------5</a:t>
                      </a:r>
                    </a:p>
                  </a:txBody>
                  <a:tcPr/>
                </a:tc>
                <a:tc>
                  <a:txBody>
                    <a:bodyPr/>
                    <a:lstStyle/>
                    <a:p>
                      <a:r>
                        <a:rPr lang="en-US" dirty="0" smtClean="0"/>
                        <a:t>40</a:t>
                      </a:r>
                      <a:endParaRPr lang="en-US" dirty="0"/>
                    </a:p>
                  </a:txBody>
                  <a:tcPr/>
                </a:tc>
                <a:tc>
                  <a:txBody>
                    <a:bodyPr/>
                    <a:lstStyle/>
                    <a:p>
                      <a:pPr algn="ctr"/>
                      <a:r>
                        <a:rPr lang="en-US" dirty="0" smtClean="0"/>
                        <a:t>40/40=1</a:t>
                      </a:r>
                      <a:endParaRPr lang="en-US" dirty="0"/>
                    </a:p>
                  </a:txBody>
                  <a:tcPr/>
                </a:tc>
              </a:tr>
              <a:tr h="335605">
                <a:tc>
                  <a:txBody>
                    <a:bodyPr/>
                    <a:lstStyle/>
                    <a:p>
                      <a:r>
                        <a:rPr lang="en-US" dirty="0" smtClean="0"/>
                        <a:t>  5--------10</a:t>
                      </a:r>
                      <a:endParaRPr lang="en-US" dirty="0"/>
                    </a:p>
                  </a:txBody>
                  <a:tcPr/>
                </a:tc>
                <a:tc>
                  <a:txBody>
                    <a:bodyPr/>
                    <a:lstStyle/>
                    <a:p>
                      <a:r>
                        <a:rPr lang="en-US" dirty="0" smtClean="0"/>
                        <a:t>35</a:t>
                      </a:r>
                      <a:endParaRPr lang="en-US" dirty="0"/>
                    </a:p>
                  </a:txBody>
                  <a:tcPr/>
                </a:tc>
                <a:tc>
                  <a:txBody>
                    <a:bodyPr/>
                    <a:lstStyle/>
                    <a:p>
                      <a:pPr algn="ctr"/>
                      <a:r>
                        <a:rPr lang="en-US" dirty="0" smtClean="0"/>
                        <a:t>35/40=0.8750</a:t>
                      </a:r>
                      <a:endParaRPr lang="en-US" dirty="0"/>
                    </a:p>
                  </a:txBody>
                  <a:tcPr/>
                </a:tc>
              </a:tr>
              <a:tr h="335605">
                <a:tc>
                  <a:txBody>
                    <a:bodyPr/>
                    <a:lstStyle/>
                    <a:p>
                      <a:r>
                        <a:rPr lang="en-US" dirty="0" smtClean="0"/>
                        <a:t>  10------15</a:t>
                      </a:r>
                    </a:p>
                  </a:txBody>
                  <a:tcPr/>
                </a:tc>
                <a:tc>
                  <a:txBody>
                    <a:bodyPr/>
                    <a:lstStyle/>
                    <a:p>
                      <a:r>
                        <a:rPr lang="en-US" dirty="0" smtClean="0"/>
                        <a:t>28</a:t>
                      </a:r>
                      <a:endParaRPr lang="en-US" dirty="0"/>
                    </a:p>
                  </a:txBody>
                  <a:tcPr/>
                </a:tc>
                <a:tc>
                  <a:txBody>
                    <a:bodyPr/>
                    <a:lstStyle/>
                    <a:p>
                      <a:pPr algn="ctr"/>
                      <a:r>
                        <a:rPr lang="en-US" dirty="0" smtClean="0"/>
                        <a:t> 28/40 =0.70</a:t>
                      </a:r>
                      <a:endParaRPr lang="en-US" dirty="0"/>
                    </a:p>
                  </a:txBody>
                  <a:tcPr/>
                </a:tc>
              </a:tr>
              <a:tr h="335605">
                <a:tc>
                  <a:txBody>
                    <a:bodyPr/>
                    <a:lstStyle/>
                    <a:p>
                      <a:r>
                        <a:rPr lang="en-US" dirty="0" smtClean="0"/>
                        <a:t>  15------20</a:t>
                      </a:r>
                      <a:endParaRPr lang="en-US" dirty="0"/>
                    </a:p>
                  </a:txBody>
                  <a:tcPr/>
                </a:tc>
                <a:tc>
                  <a:txBody>
                    <a:bodyPr/>
                    <a:lstStyle/>
                    <a:p>
                      <a:r>
                        <a:rPr lang="en-US" dirty="0" smtClean="0"/>
                        <a:t>22</a:t>
                      </a:r>
                      <a:endParaRPr lang="en-US" dirty="0"/>
                    </a:p>
                  </a:txBody>
                  <a:tcPr/>
                </a:tc>
                <a:tc>
                  <a:txBody>
                    <a:bodyPr/>
                    <a:lstStyle/>
                    <a:p>
                      <a:pPr algn="ctr"/>
                      <a:r>
                        <a:rPr lang="en-US" dirty="0" smtClean="0"/>
                        <a:t>22/40 =0.55</a:t>
                      </a:r>
                      <a:endParaRPr lang="en-US" dirty="0"/>
                    </a:p>
                  </a:txBody>
                  <a:tcPr/>
                </a:tc>
              </a:tr>
              <a:tr h="335605">
                <a:tc>
                  <a:txBody>
                    <a:bodyPr/>
                    <a:lstStyle/>
                    <a:p>
                      <a:r>
                        <a:rPr lang="en-US" dirty="0" smtClean="0"/>
                        <a:t>  20-------25</a:t>
                      </a:r>
                      <a:endParaRPr lang="en-US" dirty="0"/>
                    </a:p>
                  </a:txBody>
                  <a:tcPr/>
                </a:tc>
                <a:tc>
                  <a:txBody>
                    <a:bodyPr/>
                    <a:lstStyle/>
                    <a:p>
                      <a:r>
                        <a:rPr lang="en-US" dirty="0" smtClean="0"/>
                        <a:t>18</a:t>
                      </a:r>
                      <a:endParaRPr lang="en-US" dirty="0"/>
                    </a:p>
                  </a:txBody>
                  <a:tcPr/>
                </a:tc>
                <a:tc>
                  <a:txBody>
                    <a:bodyPr/>
                    <a:lstStyle/>
                    <a:p>
                      <a:pPr algn="ctr"/>
                      <a:r>
                        <a:rPr lang="en-US" dirty="0" smtClean="0"/>
                        <a:t>  18/40=0.45</a:t>
                      </a:r>
                      <a:endParaRPr lang="en-US" dirty="0"/>
                    </a:p>
                  </a:txBody>
                  <a:tcPr/>
                </a:tc>
              </a:tr>
              <a:tr h="335605">
                <a:tc>
                  <a:txBody>
                    <a:bodyPr/>
                    <a:lstStyle/>
                    <a:p>
                      <a:r>
                        <a:rPr lang="en-US" dirty="0" smtClean="0"/>
                        <a:t>25-----30</a:t>
                      </a:r>
                      <a:endParaRPr lang="en-US" dirty="0"/>
                    </a:p>
                  </a:txBody>
                  <a:tcPr/>
                </a:tc>
                <a:tc>
                  <a:txBody>
                    <a:bodyPr/>
                    <a:lstStyle/>
                    <a:p>
                      <a:r>
                        <a:rPr lang="en-US" dirty="0" smtClean="0"/>
                        <a:t>13</a:t>
                      </a:r>
                      <a:endParaRPr lang="en-US" dirty="0"/>
                    </a:p>
                  </a:txBody>
                  <a:tcPr/>
                </a:tc>
                <a:tc>
                  <a:txBody>
                    <a:bodyPr/>
                    <a:lstStyle/>
                    <a:p>
                      <a:pPr algn="ctr"/>
                      <a:r>
                        <a:rPr lang="en-US" dirty="0" smtClean="0"/>
                        <a:t>  13/40=0.3250</a:t>
                      </a:r>
                      <a:endParaRPr lang="en-US" dirty="0"/>
                    </a:p>
                  </a:txBody>
                  <a:tcPr/>
                </a:tc>
              </a:tr>
              <a:tr h="335605">
                <a:tc>
                  <a:txBody>
                    <a:bodyPr/>
                    <a:lstStyle/>
                    <a:p>
                      <a:r>
                        <a:rPr lang="en-US" dirty="0" smtClean="0"/>
                        <a:t>  30-------35</a:t>
                      </a:r>
                      <a:endParaRPr lang="en-US" dirty="0"/>
                    </a:p>
                  </a:txBody>
                  <a:tcPr/>
                </a:tc>
                <a:tc>
                  <a:txBody>
                    <a:bodyPr/>
                    <a:lstStyle/>
                    <a:p>
                      <a:r>
                        <a:rPr lang="en-US" dirty="0" smtClean="0"/>
                        <a:t>9</a:t>
                      </a:r>
                      <a:endParaRPr lang="en-US" dirty="0"/>
                    </a:p>
                  </a:txBody>
                  <a:tcPr/>
                </a:tc>
                <a:tc>
                  <a:txBody>
                    <a:bodyPr/>
                    <a:lstStyle/>
                    <a:p>
                      <a:pPr algn="ctr"/>
                      <a:r>
                        <a:rPr lang="en-US" dirty="0" smtClean="0"/>
                        <a:t>  9/40=0.2250</a:t>
                      </a:r>
                      <a:endParaRPr lang="en-US" dirty="0"/>
                    </a:p>
                  </a:txBody>
                  <a:tcPr/>
                </a:tc>
              </a:tr>
              <a:tr h="335605">
                <a:tc>
                  <a:txBody>
                    <a:bodyPr/>
                    <a:lstStyle/>
                    <a:p>
                      <a:r>
                        <a:rPr lang="en-US" dirty="0" smtClean="0"/>
                        <a:t>  35-------40</a:t>
                      </a:r>
                      <a:endParaRPr lang="en-US" dirty="0"/>
                    </a:p>
                  </a:txBody>
                  <a:tcPr/>
                </a:tc>
                <a:tc>
                  <a:txBody>
                    <a:bodyPr/>
                    <a:lstStyle/>
                    <a:p>
                      <a:r>
                        <a:rPr lang="en-US" dirty="0" smtClean="0"/>
                        <a:t>5</a:t>
                      </a:r>
                      <a:endParaRPr lang="en-US" dirty="0"/>
                    </a:p>
                  </a:txBody>
                  <a:tcPr/>
                </a:tc>
                <a:tc>
                  <a:txBody>
                    <a:bodyPr/>
                    <a:lstStyle/>
                    <a:p>
                      <a:pPr algn="ctr"/>
                      <a:r>
                        <a:rPr lang="en-US" dirty="0" smtClean="0"/>
                        <a:t>5/40 =0.1250</a:t>
                      </a:r>
                      <a:endParaRPr lang="en-US" dirty="0"/>
                    </a:p>
                  </a:txBody>
                  <a:tcPr/>
                </a:tc>
              </a:tr>
              <a:tr h="335605">
                <a:tc>
                  <a:txBody>
                    <a:bodyPr/>
                    <a:lstStyle/>
                    <a:p>
                      <a:r>
                        <a:rPr lang="en-US" dirty="0" smtClean="0"/>
                        <a:t>  40-------45</a:t>
                      </a:r>
                      <a:endParaRPr lang="en-US" dirty="0"/>
                    </a:p>
                  </a:txBody>
                  <a:tcPr/>
                </a:tc>
                <a:tc>
                  <a:txBody>
                    <a:bodyPr/>
                    <a:lstStyle/>
                    <a:p>
                      <a:r>
                        <a:rPr lang="en-US" dirty="0" smtClean="0"/>
                        <a:t>5</a:t>
                      </a:r>
                      <a:endParaRPr lang="en-US" dirty="0"/>
                    </a:p>
                  </a:txBody>
                  <a:tcPr/>
                </a:tc>
                <a:tc>
                  <a:txBody>
                    <a:bodyPr/>
                    <a:lstStyle/>
                    <a:p>
                      <a:pPr algn="ctr"/>
                      <a:r>
                        <a:rPr lang="en-US" dirty="0" smtClean="0"/>
                        <a:t>5/40 =0.1250</a:t>
                      </a:r>
                      <a:endParaRPr lang="en-US" dirty="0"/>
                    </a:p>
                  </a:txBody>
                  <a:tcPr/>
                </a:tc>
              </a:tr>
              <a:tr h="335605">
                <a:tc>
                  <a:txBody>
                    <a:bodyPr/>
                    <a:lstStyle/>
                    <a:p>
                      <a:r>
                        <a:rPr lang="en-US" dirty="0" smtClean="0"/>
                        <a:t>45-------50</a:t>
                      </a:r>
                      <a:endParaRPr lang="en-US" dirty="0"/>
                    </a:p>
                  </a:txBody>
                  <a:tcPr/>
                </a:tc>
                <a:tc>
                  <a:txBody>
                    <a:bodyPr/>
                    <a:lstStyle/>
                    <a:p>
                      <a:r>
                        <a:rPr lang="en-US" dirty="0" smtClean="0"/>
                        <a:t>3</a:t>
                      </a:r>
                      <a:endParaRPr lang="en-US" dirty="0"/>
                    </a:p>
                  </a:txBody>
                  <a:tcPr/>
                </a:tc>
                <a:tc>
                  <a:txBody>
                    <a:bodyPr/>
                    <a:lstStyle/>
                    <a:p>
                      <a:pPr algn="ctr"/>
                      <a:r>
                        <a:rPr lang="en-US" dirty="0" smtClean="0"/>
                        <a:t>      3/40 =0.0750</a:t>
                      </a:r>
                      <a:endParaRPr lang="en-US" dirty="0"/>
                    </a:p>
                  </a:txBody>
                  <a:tcPr/>
                </a:tc>
              </a:tr>
              <a:tr h="335605">
                <a:tc>
                  <a:txBody>
                    <a:bodyPr/>
                    <a:lstStyle/>
                    <a:p>
                      <a:r>
                        <a:rPr lang="en-US" dirty="0" smtClean="0"/>
                        <a:t>≥50</a:t>
                      </a:r>
                      <a:endParaRPr lang="en-US" dirty="0"/>
                    </a:p>
                  </a:txBody>
                  <a:tcPr/>
                </a:tc>
                <a:tc>
                  <a:txBody>
                    <a:bodyPr/>
                    <a:lstStyle/>
                    <a:p>
                      <a:r>
                        <a:rPr lang="en-US" dirty="0" smtClean="0"/>
                        <a:t>2</a:t>
                      </a:r>
                      <a:endParaRPr lang="en-US" dirty="0"/>
                    </a:p>
                  </a:txBody>
                  <a:tcPr/>
                </a:tc>
                <a:tc>
                  <a:txBody>
                    <a:bodyPr/>
                    <a:lstStyle/>
                    <a:p>
                      <a:pPr algn="ctr"/>
                      <a:r>
                        <a:rPr lang="en-US" dirty="0" smtClean="0"/>
                        <a:t>   2/40  =0.05</a:t>
                      </a:r>
                      <a:endParaRPr lang="en-US" dirty="0"/>
                    </a:p>
                  </a:txBody>
                  <a:tcPr/>
                </a:tc>
              </a:tr>
            </a:tbl>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xmlns="" val="1549865450"/>
              </p:ext>
            </p:extLst>
          </p:nvPr>
        </p:nvGraphicFramePr>
        <p:xfrm>
          <a:off x="7362669" y="1096781"/>
          <a:ext cx="944380" cy="719528"/>
        </p:xfrm>
        <a:graphic>
          <a:graphicData uri="http://schemas.openxmlformats.org/presentationml/2006/ole">
            <p:oleObj spid="_x0000_s2065" name="Equation" r:id="rId4" imgW="291960" imgH="241200" progId="Equation.3">
              <p:embed/>
            </p:oleObj>
          </a:graphicData>
        </a:graphic>
      </p:graphicFrame>
    </p:spTree>
    <p:extLst>
      <p:ext uri="{BB962C8B-B14F-4D97-AF65-F5344CB8AC3E}">
        <p14:creationId xmlns:p14="http://schemas.microsoft.com/office/powerpoint/2010/main" xmlns="" val="805690359"/>
      </p:ext>
    </p:extLst>
  </p:cSld>
  <p:clrMapOvr>
    <a:masterClrMapping/>
  </p:clrMapOvr>
  <mc:AlternateContent xmlns:mc="http://schemas.openxmlformats.org/markup-compatibility/2006">
    <mc:Choice xmlns:p14="http://schemas.microsoft.com/office/powerpoint/2010/main" xmlns="" Requires="p14">
      <p:transition spd="slow" p14:dur="2000">
        <p:checker/>
        <p:sndAc>
          <p:stSnd>
            <p:snd r:embed="rId5" name="wind.wav"/>
          </p:stSnd>
        </p:sndAc>
      </p:transition>
    </mc:Choice>
    <mc:Fallback>
      <p:transition spd="slow">
        <p:checker/>
        <p:sndAc>
          <p:stSnd>
            <p:snd r:embed="rId3" name="wind.wav"/>
          </p:stSnd>
        </p:sndAc>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624110"/>
            <a:ext cx="8911687" cy="6233890"/>
          </a:xfrm>
        </p:spPr>
        <p:txBody>
          <a:bodyPr/>
          <a:lstStyle/>
          <a:p>
            <a:r>
              <a:rPr lang="en-US" b="1" dirty="0" smtClean="0"/>
              <a:t>Q#2:- Calculate </a:t>
            </a:r>
            <a:r>
              <a:rPr lang="en-US" b="1" dirty="0"/>
              <a:t>the </a:t>
            </a:r>
            <a:r>
              <a:rPr lang="en-US" b="1" dirty="0" smtClean="0"/>
              <a:t>Survival Function</a:t>
            </a:r>
            <a:r>
              <a:rPr lang="en-US" b="1" dirty="0"/>
              <a:t>.</a:t>
            </a:r>
          </a:p>
        </p:txBody>
      </p:sp>
      <p:graphicFrame>
        <p:nvGraphicFramePr>
          <p:cNvPr id="3" name="Table 2"/>
          <p:cNvGraphicFramePr>
            <a:graphicFrameLocks noGrp="1"/>
          </p:cNvGraphicFramePr>
          <p:nvPr>
            <p:extLst>
              <p:ext uri="{D42A27DB-BD31-4B8C-83A1-F6EECF244321}">
                <p14:modId xmlns:p14="http://schemas.microsoft.com/office/powerpoint/2010/main" xmlns="" val="2060370369"/>
              </p:ext>
            </p:extLst>
          </p:nvPr>
        </p:nvGraphicFramePr>
        <p:xfrm>
          <a:off x="2952688" y="1633926"/>
          <a:ext cx="8127999" cy="4781862"/>
        </p:xfrm>
        <a:graphic>
          <a:graphicData uri="http://schemas.openxmlformats.org/drawingml/2006/table">
            <a:tbl>
              <a:tblPr firstRow="1" bandRow="1">
                <a:tableStyleId>{E269D01E-BC32-4049-B463-5C60D7B0CCD2}</a:tableStyleId>
              </a:tblPr>
              <a:tblGrid>
                <a:gridCol w="2709333"/>
                <a:gridCol w="2709333"/>
                <a:gridCol w="2709333"/>
              </a:tblGrid>
              <a:tr h="644577">
                <a:tc>
                  <a:txBody>
                    <a:bodyPr/>
                    <a:lstStyle/>
                    <a:p>
                      <a:r>
                        <a:rPr lang="en-US" dirty="0" smtClean="0"/>
                        <a:t>Groups</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No.Of</a:t>
                      </a:r>
                      <a:r>
                        <a:rPr lang="en-US" dirty="0" smtClean="0"/>
                        <a:t> Patient surviving at interval</a:t>
                      </a:r>
                    </a:p>
                    <a:p>
                      <a:endParaRPr lang="en-US" dirty="0"/>
                    </a:p>
                  </a:txBody>
                  <a:tcPr/>
                </a:tc>
                <a:tc>
                  <a:txBody>
                    <a:bodyPr/>
                    <a:lstStyle/>
                    <a:p>
                      <a:endParaRPr lang="en-US" dirty="0"/>
                    </a:p>
                  </a:txBody>
                  <a:tcPr/>
                </a:tc>
              </a:tr>
              <a:tr h="644577">
                <a:tc>
                  <a:txBody>
                    <a:bodyPr/>
                    <a:lstStyle/>
                    <a:p>
                      <a:r>
                        <a:rPr lang="en-US" baseline="0" dirty="0" smtClean="0"/>
                        <a:t>  0---------5</a:t>
                      </a:r>
                    </a:p>
                  </a:txBody>
                  <a:tcPr/>
                </a:tc>
                <a:tc>
                  <a:txBody>
                    <a:bodyPr/>
                    <a:lstStyle/>
                    <a:p>
                      <a:r>
                        <a:rPr lang="en-US" dirty="0" smtClean="0"/>
                        <a:t>420</a:t>
                      </a:r>
                      <a:endParaRPr lang="en-US" dirty="0"/>
                    </a:p>
                  </a:txBody>
                  <a:tcPr/>
                </a:tc>
                <a:tc>
                  <a:txBody>
                    <a:bodyPr/>
                    <a:lstStyle/>
                    <a:p>
                      <a:r>
                        <a:rPr lang="en-US" dirty="0" smtClean="0"/>
                        <a:t>420/420=1</a:t>
                      </a:r>
                      <a:endParaRPr lang="en-US" dirty="0"/>
                    </a:p>
                  </a:txBody>
                  <a:tcPr/>
                </a:tc>
              </a:tr>
              <a:tr h="644577">
                <a:tc>
                  <a:txBody>
                    <a:bodyPr/>
                    <a:lstStyle/>
                    <a:p>
                      <a:r>
                        <a:rPr lang="en-US" dirty="0" smtClean="0"/>
                        <a:t>  5--------10</a:t>
                      </a:r>
                      <a:endParaRPr lang="en-US" dirty="0"/>
                    </a:p>
                  </a:txBody>
                  <a:tcPr/>
                </a:tc>
                <a:tc>
                  <a:txBody>
                    <a:bodyPr/>
                    <a:lstStyle/>
                    <a:p>
                      <a:r>
                        <a:rPr lang="en-US" dirty="0" smtClean="0"/>
                        <a:t>388</a:t>
                      </a:r>
                      <a:endParaRPr lang="en-US" dirty="0"/>
                    </a:p>
                  </a:txBody>
                  <a:tcPr/>
                </a:tc>
                <a:tc>
                  <a:txBody>
                    <a:bodyPr/>
                    <a:lstStyle/>
                    <a:p>
                      <a:r>
                        <a:rPr lang="en-US" dirty="0" smtClean="0"/>
                        <a:t>388/420=0.9238</a:t>
                      </a:r>
                      <a:endParaRPr lang="en-US" dirty="0"/>
                    </a:p>
                  </a:txBody>
                  <a:tcPr/>
                </a:tc>
              </a:tr>
              <a:tr h="644577">
                <a:tc>
                  <a:txBody>
                    <a:bodyPr/>
                    <a:lstStyle/>
                    <a:p>
                      <a:r>
                        <a:rPr lang="en-US" dirty="0" smtClean="0"/>
                        <a:t>  10------15</a:t>
                      </a:r>
                    </a:p>
                  </a:txBody>
                  <a:tcPr/>
                </a:tc>
                <a:tc>
                  <a:txBody>
                    <a:bodyPr/>
                    <a:lstStyle/>
                    <a:p>
                      <a:r>
                        <a:rPr lang="en-US" dirty="0" smtClean="0"/>
                        <a:t>360</a:t>
                      </a:r>
                      <a:endParaRPr lang="en-US" dirty="0"/>
                    </a:p>
                  </a:txBody>
                  <a:tcPr/>
                </a:tc>
                <a:tc>
                  <a:txBody>
                    <a:bodyPr/>
                    <a:lstStyle/>
                    <a:p>
                      <a:r>
                        <a:rPr lang="en-US" dirty="0" smtClean="0"/>
                        <a:t>360/420=0.8571</a:t>
                      </a:r>
                      <a:endParaRPr lang="en-US" dirty="0"/>
                    </a:p>
                  </a:txBody>
                  <a:tcPr/>
                </a:tc>
              </a:tr>
              <a:tr h="644577">
                <a:tc>
                  <a:txBody>
                    <a:bodyPr/>
                    <a:lstStyle/>
                    <a:p>
                      <a:r>
                        <a:rPr lang="en-US" dirty="0" smtClean="0"/>
                        <a:t>  15------20</a:t>
                      </a:r>
                      <a:endParaRPr lang="en-US" dirty="0"/>
                    </a:p>
                  </a:txBody>
                  <a:tcPr/>
                </a:tc>
                <a:tc>
                  <a:txBody>
                    <a:bodyPr/>
                    <a:lstStyle/>
                    <a:p>
                      <a:r>
                        <a:rPr lang="en-US" dirty="0" smtClean="0"/>
                        <a:t>220</a:t>
                      </a:r>
                      <a:endParaRPr lang="en-US" dirty="0"/>
                    </a:p>
                  </a:txBody>
                  <a:tcPr/>
                </a:tc>
                <a:tc>
                  <a:txBody>
                    <a:bodyPr/>
                    <a:lstStyle/>
                    <a:p>
                      <a:r>
                        <a:rPr lang="en-US" dirty="0" smtClean="0"/>
                        <a:t>220/420=0.5238</a:t>
                      </a:r>
                      <a:endParaRPr lang="en-US" dirty="0"/>
                    </a:p>
                  </a:txBody>
                  <a:tcPr/>
                </a:tc>
              </a:tr>
              <a:tr h="644577">
                <a:tc>
                  <a:txBody>
                    <a:bodyPr/>
                    <a:lstStyle/>
                    <a:p>
                      <a:r>
                        <a:rPr lang="en-US" dirty="0" smtClean="0"/>
                        <a:t>  20-------25</a:t>
                      </a:r>
                      <a:endParaRPr lang="en-US" dirty="0"/>
                    </a:p>
                  </a:txBody>
                  <a:tcPr/>
                </a:tc>
                <a:tc>
                  <a:txBody>
                    <a:bodyPr/>
                    <a:lstStyle/>
                    <a:p>
                      <a:r>
                        <a:rPr lang="en-US" dirty="0" smtClean="0"/>
                        <a:t>180</a:t>
                      </a:r>
                      <a:endParaRPr lang="en-US" dirty="0"/>
                    </a:p>
                  </a:txBody>
                  <a:tcPr/>
                </a:tc>
                <a:tc>
                  <a:txBody>
                    <a:bodyPr/>
                    <a:lstStyle/>
                    <a:p>
                      <a:r>
                        <a:rPr lang="en-US" dirty="0" smtClean="0"/>
                        <a:t>180/420=0.4286</a:t>
                      </a:r>
                      <a:endParaRPr lang="en-US" dirty="0"/>
                    </a:p>
                  </a:txBody>
                  <a:tcPr/>
                </a:tc>
              </a:tr>
              <a:tr h="644577">
                <a:tc>
                  <a:txBody>
                    <a:bodyPr/>
                    <a:lstStyle/>
                    <a:p>
                      <a:r>
                        <a:rPr lang="en-US" dirty="0" smtClean="0"/>
                        <a:t>     ≥25</a:t>
                      </a:r>
                      <a:endParaRPr lang="en-US" dirty="0"/>
                    </a:p>
                  </a:txBody>
                  <a:tcPr/>
                </a:tc>
                <a:tc>
                  <a:txBody>
                    <a:bodyPr/>
                    <a:lstStyle/>
                    <a:p>
                      <a:r>
                        <a:rPr lang="en-US" dirty="0" smtClean="0"/>
                        <a:t>150</a:t>
                      </a:r>
                      <a:endParaRPr lang="en-US" dirty="0"/>
                    </a:p>
                  </a:txBody>
                  <a:tcPr/>
                </a:tc>
                <a:tc>
                  <a:txBody>
                    <a:bodyPr/>
                    <a:lstStyle/>
                    <a:p>
                      <a:r>
                        <a:rPr lang="en-US" dirty="0" smtClean="0"/>
                        <a:t>150/420=0.3571</a:t>
                      </a:r>
                      <a:endParaRPr lang="en-US" dirty="0"/>
                    </a:p>
                  </a:txBody>
                  <a:tcPr/>
                </a:tc>
              </a:tr>
            </a:tbl>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xmlns="" val="2608078646"/>
              </p:ext>
            </p:extLst>
          </p:nvPr>
        </p:nvGraphicFramePr>
        <p:xfrm>
          <a:off x="9206459" y="1666407"/>
          <a:ext cx="944380" cy="719528"/>
        </p:xfrm>
        <a:graphic>
          <a:graphicData uri="http://schemas.openxmlformats.org/presentationml/2006/ole">
            <p:oleObj spid="_x0000_s3086" name="Equation" r:id="rId4" imgW="291960" imgH="241200" progId="Equation.3">
              <p:embed/>
            </p:oleObj>
          </a:graphicData>
        </a:graphic>
      </p:graphicFrame>
    </p:spTree>
    <p:extLst>
      <p:ext uri="{BB962C8B-B14F-4D97-AF65-F5344CB8AC3E}">
        <p14:creationId xmlns:p14="http://schemas.microsoft.com/office/powerpoint/2010/main" xmlns="" val="1105691467"/>
      </p:ext>
    </p:extLst>
  </p:cSld>
  <p:clrMapOvr>
    <a:masterClrMapping/>
  </p:clrMapOvr>
  <mc:AlternateContent xmlns:mc="http://schemas.openxmlformats.org/markup-compatibility/2006">
    <mc:Choice xmlns:p14="http://schemas.microsoft.com/office/powerpoint/2010/main" xmlns="" Requires="p14">
      <p:transition spd="slow" p14:dur="2000">
        <p:wheel spokes="1"/>
        <p:sndAc>
          <p:stSnd>
            <p:snd r:embed="rId5" name="breeze.wav"/>
          </p:stSnd>
        </p:sndAc>
      </p:transition>
    </mc:Choice>
    <mc:Fallback>
      <p:transition spd="slow">
        <p:wheel spokes="1"/>
        <p:sndAc>
          <p:stSnd>
            <p:snd r:embed="rId3" name="breeze.wav"/>
          </p:stSnd>
        </p:sndAc>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624110"/>
            <a:ext cx="8911687" cy="5776690"/>
          </a:xfrm>
        </p:spPr>
        <p:txBody>
          <a:bodyPr/>
          <a:lstStyle/>
          <a:p>
            <a:r>
              <a:rPr lang="en-US" b="1" dirty="0" smtClean="0"/>
              <a:t>Q#3:-Calculate </a:t>
            </a:r>
            <a:r>
              <a:rPr lang="en-US" b="1" dirty="0"/>
              <a:t>the </a:t>
            </a:r>
            <a:r>
              <a:rPr lang="en-US" b="1" dirty="0" smtClean="0"/>
              <a:t>Survival Function</a:t>
            </a:r>
            <a:r>
              <a:rPr lang="en-US" b="1" dirty="0"/>
              <a:t>.</a:t>
            </a:r>
          </a:p>
        </p:txBody>
      </p:sp>
      <p:graphicFrame>
        <p:nvGraphicFramePr>
          <p:cNvPr id="3" name="Table 2"/>
          <p:cNvGraphicFramePr>
            <a:graphicFrameLocks noGrp="1"/>
          </p:cNvGraphicFramePr>
          <p:nvPr>
            <p:extLst>
              <p:ext uri="{D42A27DB-BD31-4B8C-83A1-F6EECF244321}">
                <p14:modId xmlns:p14="http://schemas.microsoft.com/office/powerpoint/2010/main" xmlns="" val="388256831"/>
              </p:ext>
            </p:extLst>
          </p:nvPr>
        </p:nvGraphicFramePr>
        <p:xfrm>
          <a:off x="2967678" y="1694026"/>
          <a:ext cx="8127999" cy="3927285"/>
        </p:xfrm>
        <a:graphic>
          <a:graphicData uri="http://schemas.openxmlformats.org/drawingml/2006/table">
            <a:tbl>
              <a:tblPr firstRow="1" bandRow="1">
                <a:tableStyleId>{10A1B5D5-9B99-4C35-A422-299274C87663}</a:tableStyleId>
              </a:tblPr>
              <a:tblGrid>
                <a:gridCol w="2709333"/>
                <a:gridCol w="2709333"/>
                <a:gridCol w="2709333"/>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Groups</a:t>
                      </a: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No.Of</a:t>
                      </a:r>
                      <a:r>
                        <a:rPr lang="en-US" dirty="0" smtClean="0"/>
                        <a:t> Patient surviving at interval</a:t>
                      </a:r>
                    </a:p>
                    <a:p>
                      <a:endParaRPr lang="en-US" dirty="0"/>
                    </a:p>
                  </a:txBody>
                  <a:tcPr/>
                </a:tc>
                <a:tc>
                  <a:txBody>
                    <a:bodyPr/>
                    <a:lstStyle/>
                    <a:p>
                      <a:endParaRPr lang="en-US" dirty="0"/>
                    </a:p>
                  </a:txBody>
                  <a:tcPr/>
                </a:tc>
              </a:tr>
              <a:tr h="370840">
                <a:tc>
                  <a:txBody>
                    <a:bodyPr/>
                    <a:lstStyle/>
                    <a:p>
                      <a:r>
                        <a:rPr lang="en-US" baseline="0" dirty="0" smtClean="0"/>
                        <a:t>  0---------5</a:t>
                      </a:r>
                    </a:p>
                  </a:txBody>
                  <a:tcPr/>
                </a:tc>
                <a:tc>
                  <a:txBody>
                    <a:bodyPr/>
                    <a:lstStyle/>
                    <a:p>
                      <a:r>
                        <a:rPr lang="en-US" dirty="0" smtClean="0"/>
                        <a:t>800</a:t>
                      </a:r>
                      <a:endParaRPr lang="en-US" dirty="0"/>
                    </a:p>
                  </a:txBody>
                  <a:tcPr/>
                </a:tc>
                <a:tc>
                  <a:txBody>
                    <a:bodyPr/>
                    <a:lstStyle/>
                    <a:p>
                      <a:r>
                        <a:rPr lang="en-US" dirty="0" smtClean="0"/>
                        <a:t>800/800=1</a:t>
                      </a:r>
                      <a:endParaRPr lang="en-US" dirty="0"/>
                    </a:p>
                  </a:txBody>
                  <a:tcPr/>
                </a:tc>
              </a:tr>
              <a:tr h="370840">
                <a:tc>
                  <a:txBody>
                    <a:bodyPr/>
                    <a:lstStyle/>
                    <a:p>
                      <a:r>
                        <a:rPr lang="en-US" dirty="0" smtClean="0"/>
                        <a:t>  5--------10</a:t>
                      </a:r>
                      <a:endParaRPr lang="en-US" dirty="0"/>
                    </a:p>
                  </a:txBody>
                  <a:tcPr/>
                </a:tc>
                <a:tc>
                  <a:txBody>
                    <a:bodyPr/>
                    <a:lstStyle/>
                    <a:p>
                      <a:r>
                        <a:rPr lang="en-US" dirty="0" smtClean="0"/>
                        <a:t>750</a:t>
                      </a:r>
                      <a:endParaRPr lang="en-US" dirty="0"/>
                    </a:p>
                  </a:txBody>
                  <a:tcPr/>
                </a:tc>
                <a:tc>
                  <a:txBody>
                    <a:bodyPr/>
                    <a:lstStyle/>
                    <a:p>
                      <a:r>
                        <a:rPr lang="en-US" dirty="0" smtClean="0"/>
                        <a:t>750/800=0.9375</a:t>
                      </a:r>
                      <a:endParaRPr lang="en-US" dirty="0"/>
                    </a:p>
                  </a:txBody>
                  <a:tcPr/>
                </a:tc>
              </a:tr>
              <a:tr h="370840">
                <a:tc>
                  <a:txBody>
                    <a:bodyPr/>
                    <a:lstStyle/>
                    <a:p>
                      <a:r>
                        <a:rPr lang="en-US" dirty="0" smtClean="0"/>
                        <a:t>  10------15</a:t>
                      </a:r>
                    </a:p>
                  </a:txBody>
                  <a:tcPr/>
                </a:tc>
                <a:tc>
                  <a:txBody>
                    <a:bodyPr/>
                    <a:lstStyle/>
                    <a:p>
                      <a:r>
                        <a:rPr lang="en-US" dirty="0" smtClean="0"/>
                        <a:t>700</a:t>
                      </a:r>
                      <a:endParaRPr lang="en-US" dirty="0"/>
                    </a:p>
                  </a:txBody>
                  <a:tcPr/>
                </a:tc>
                <a:tc>
                  <a:txBody>
                    <a:bodyPr/>
                    <a:lstStyle/>
                    <a:p>
                      <a:r>
                        <a:rPr lang="en-US" dirty="0" smtClean="0"/>
                        <a:t>700/800=0.8750</a:t>
                      </a:r>
                      <a:endParaRPr lang="en-US" dirty="0"/>
                    </a:p>
                  </a:txBody>
                  <a:tcPr/>
                </a:tc>
              </a:tr>
              <a:tr h="370840">
                <a:tc>
                  <a:txBody>
                    <a:bodyPr/>
                    <a:lstStyle/>
                    <a:p>
                      <a:r>
                        <a:rPr lang="en-US" dirty="0" smtClean="0"/>
                        <a:t>  15------20</a:t>
                      </a:r>
                      <a:endParaRPr lang="en-US" dirty="0"/>
                    </a:p>
                  </a:txBody>
                  <a:tcPr/>
                </a:tc>
                <a:tc>
                  <a:txBody>
                    <a:bodyPr/>
                    <a:lstStyle/>
                    <a:p>
                      <a:r>
                        <a:rPr lang="en-US" dirty="0" smtClean="0"/>
                        <a:t>650</a:t>
                      </a:r>
                      <a:endParaRPr lang="en-US" dirty="0"/>
                    </a:p>
                  </a:txBody>
                  <a:tcPr/>
                </a:tc>
                <a:tc>
                  <a:txBody>
                    <a:bodyPr/>
                    <a:lstStyle/>
                    <a:p>
                      <a:r>
                        <a:rPr lang="en-US" dirty="0" smtClean="0"/>
                        <a:t>650/800=0.8125</a:t>
                      </a:r>
                      <a:endParaRPr lang="en-US" dirty="0"/>
                    </a:p>
                  </a:txBody>
                  <a:tcPr/>
                </a:tc>
              </a:tr>
              <a:tr h="370840">
                <a:tc>
                  <a:txBody>
                    <a:bodyPr/>
                    <a:lstStyle/>
                    <a:p>
                      <a:r>
                        <a:rPr lang="en-US" dirty="0" smtClean="0"/>
                        <a:t>  20-------25</a:t>
                      </a:r>
                      <a:endParaRPr lang="en-US" dirty="0"/>
                    </a:p>
                  </a:txBody>
                  <a:tcPr/>
                </a:tc>
                <a:tc>
                  <a:txBody>
                    <a:bodyPr/>
                    <a:lstStyle/>
                    <a:p>
                      <a:r>
                        <a:rPr lang="en-US" dirty="0" smtClean="0"/>
                        <a:t>600</a:t>
                      </a:r>
                      <a:endParaRPr lang="en-US" dirty="0"/>
                    </a:p>
                  </a:txBody>
                  <a:tcPr/>
                </a:tc>
                <a:tc>
                  <a:txBody>
                    <a:bodyPr/>
                    <a:lstStyle/>
                    <a:p>
                      <a:r>
                        <a:rPr lang="en-US" dirty="0" smtClean="0"/>
                        <a:t>600/800=0.75</a:t>
                      </a:r>
                      <a:endParaRPr lang="en-US" dirty="0"/>
                    </a:p>
                  </a:txBody>
                  <a:tcPr/>
                </a:tc>
              </a:tr>
              <a:tr h="353131">
                <a:tc>
                  <a:txBody>
                    <a:bodyPr/>
                    <a:lstStyle/>
                    <a:p>
                      <a:r>
                        <a:rPr lang="en-US" dirty="0" smtClean="0"/>
                        <a:t>25-----30</a:t>
                      </a:r>
                      <a:endParaRPr lang="en-US" dirty="0"/>
                    </a:p>
                  </a:txBody>
                  <a:tcPr/>
                </a:tc>
                <a:tc>
                  <a:txBody>
                    <a:bodyPr/>
                    <a:lstStyle/>
                    <a:p>
                      <a:r>
                        <a:rPr lang="en-US" dirty="0" smtClean="0"/>
                        <a:t>550</a:t>
                      </a:r>
                      <a:endParaRPr lang="en-US" dirty="0"/>
                    </a:p>
                  </a:txBody>
                  <a:tcPr/>
                </a:tc>
                <a:tc>
                  <a:txBody>
                    <a:bodyPr/>
                    <a:lstStyle/>
                    <a:p>
                      <a:r>
                        <a:rPr lang="en-US" dirty="0" smtClean="0"/>
                        <a:t>550/800=0.6875</a:t>
                      </a:r>
                      <a:endParaRPr lang="en-US" dirty="0"/>
                    </a:p>
                  </a:txBody>
                  <a:tcPr/>
                </a:tc>
              </a:tr>
              <a:tr h="422085">
                <a:tc>
                  <a:txBody>
                    <a:bodyPr/>
                    <a:lstStyle/>
                    <a:p>
                      <a:r>
                        <a:rPr lang="en-US" dirty="0" smtClean="0"/>
                        <a:t>  30-------35</a:t>
                      </a:r>
                      <a:endParaRPr lang="en-US" dirty="0"/>
                    </a:p>
                  </a:txBody>
                  <a:tcPr/>
                </a:tc>
                <a:tc>
                  <a:txBody>
                    <a:bodyPr/>
                    <a:lstStyle/>
                    <a:p>
                      <a:r>
                        <a:rPr lang="en-US" dirty="0" smtClean="0"/>
                        <a:t>500</a:t>
                      </a:r>
                      <a:endParaRPr lang="en-US" dirty="0"/>
                    </a:p>
                  </a:txBody>
                  <a:tcPr/>
                </a:tc>
                <a:tc>
                  <a:txBody>
                    <a:bodyPr/>
                    <a:lstStyle/>
                    <a:p>
                      <a:r>
                        <a:rPr lang="en-US" dirty="0" smtClean="0"/>
                        <a:t>500/800=0.6250</a:t>
                      </a:r>
                      <a:endParaRPr lang="en-US" dirty="0"/>
                    </a:p>
                  </a:txBody>
                  <a:tcPr/>
                </a:tc>
              </a:tr>
              <a:tr h="370840">
                <a:tc>
                  <a:txBody>
                    <a:bodyPr/>
                    <a:lstStyle/>
                    <a:p>
                      <a:r>
                        <a:rPr lang="en-US" dirty="0" smtClean="0"/>
                        <a:t>≥35</a:t>
                      </a:r>
                      <a:endParaRPr lang="en-US" dirty="0"/>
                    </a:p>
                  </a:txBody>
                  <a:tcPr/>
                </a:tc>
                <a:tc>
                  <a:txBody>
                    <a:bodyPr/>
                    <a:lstStyle/>
                    <a:p>
                      <a:r>
                        <a:rPr lang="en-US" dirty="0" smtClean="0"/>
                        <a:t>450</a:t>
                      </a:r>
                      <a:endParaRPr lang="en-US" dirty="0"/>
                    </a:p>
                  </a:txBody>
                  <a:tcPr/>
                </a:tc>
                <a:tc>
                  <a:txBody>
                    <a:bodyPr/>
                    <a:lstStyle/>
                    <a:p>
                      <a:r>
                        <a:rPr lang="en-US" dirty="0" smtClean="0"/>
                        <a:t>450/800=0.5625</a:t>
                      </a:r>
                      <a:endParaRPr lang="en-US" dirty="0"/>
                    </a:p>
                  </a:txBody>
                  <a:tcPr/>
                </a:tc>
              </a:tr>
            </a:tbl>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xmlns="" val="479918348"/>
              </p:ext>
            </p:extLst>
          </p:nvPr>
        </p:nvGraphicFramePr>
        <p:xfrm>
          <a:off x="9206459" y="1666407"/>
          <a:ext cx="944380" cy="719528"/>
        </p:xfrm>
        <a:graphic>
          <a:graphicData uri="http://schemas.openxmlformats.org/presentationml/2006/ole">
            <p:oleObj spid="_x0000_s4109" name="Equation" r:id="rId4" imgW="291960" imgH="241200" progId="Equation.3">
              <p:embed/>
            </p:oleObj>
          </a:graphicData>
        </a:graphic>
      </p:graphicFrame>
    </p:spTree>
    <p:extLst>
      <p:ext uri="{BB962C8B-B14F-4D97-AF65-F5344CB8AC3E}">
        <p14:creationId xmlns:p14="http://schemas.microsoft.com/office/powerpoint/2010/main" xmlns="" val="4203358414"/>
      </p:ext>
    </p:extLst>
  </p:cSld>
  <p:clrMapOvr>
    <a:masterClrMapping/>
  </p:clrMapOvr>
  <mc:AlternateContent xmlns:mc="http://schemas.openxmlformats.org/markup-compatibility/2006">
    <mc:Choice xmlns:p14="http://schemas.microsoft.com/office/powerpoint/2010/main" xmlns="" Requires="p14">
      <p:transition spd="slow" p14:dur="2000">
        <p14:ripple/>
        <p:sndAc>
          <p:stSnd>
            <p:snd r:embed="rId5" name="chimes.wav"/>
          </p:stSnd>
        </p:sndAc>
      </p:transition>
    </mc:Choice>
    <mc:Fallback>
      <p:transition spd="slow">
        <p:fade/>
        <p:sndAc>
          <p:stSnd>
            <p:snd r:embed="rId3" name="chimes.wav"/>
          </p:stSnd>
        </p:sndAc>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Title 1"/>
              <p:cNvSpPr>
                <a:spLocks noGrp="1"/>
              </p:cNvSpPr>
              <p:nvPr>
                <p:ph type="title"/>
              </p:nvPr>
            </p:nvSpPr>
            <p:spPr>
              <a:xfrm>
                <a:off x="1618938" y="314793"/>
                <a:ext cx="10573062" cy="6543207"/>
              </a:xfrm>
            </p:spPr>
            <p:txBody>
              <a:bodyPr>
                <a:normAutofit/>
              </a:bodyPr>
              <a:lstStyle/>
              <a:p>
                <a:r>
                  <a:rPr lang="en-US" sz="4800" b="1" dirty="0" smtClean="0">
                    <a:solidFill>
                      <a:srgbClr val="FF0000"/>
                    </a:solidFill>
                  </a:rPr>
                  <a:t>2. Density Function:</a:t>
                </a:r>
                <a:r>
                  <a:rPr lang="en-US" dirty="0" smtClean="0">
                    <a:solidFill>
                      <a:srgbClr val="7030A0"/>
                    </a:solidFill>
                  </a:rPr>
                  <a:t/>
                </a:r>
                <a:br>
                  <a:rPr lang="en-US" dirty="0" smtClean="0">
                    <a:solidFill>
                      <a:srgbClr val="7030A0"/>
                    </a:solidFill>
                  </a:rPr>
                </a:br>
                <a:r>
                  <a:rPr lang="en-US" dirty="0">
                    <a:solidFill>
                      <a:srgbClr val="7030A0"/>
                    </a:solidFill>
                  </a:rPr>
                  <a:t/>
                </a:r>
                <a:br>
                  <a:rPr lang="en-US" dirty="0">
                    <a:solidFill>
                      <a:srgbClr val="7030A0"/>
                    </a:solidFill>
                  </a:rPr>
                </a:br>
                <a:r>
                  <a:rPr lang="en-US" dirty="0" smtClean="0">
                    <a:solidFill>
                      <a:srgbClr val="7030A0"/>
                    </a:solidFill>
                  </a:rPr>
                  <a:t>	This function is denoted by</a:t>
                </a:r>
                <a:br>
                  <a:rPr lang="en-US" dirty="0" smtClean="0">
                    <a:solidFill>
                      <a:srgbClr val="7030A0"/>
                    </a:solidFill>
                  </a:rPr>
                </a:br>
                <a:r>
                  <a:rPr lang="en-US" dirty="0">
                    <a:solidFill>
                      <a:srgbClr val="7030A0"/>
                    </a:solidFill>
                  </a:rPr>
                  <a:t/>
                </a:r>
                <a:r>
                  <a:rPr lang="en-US" dirty="0" smtClean="0">
                    <a:solidFill>
                      <a:srgbClr val="7030A0"/>
                    </a:solidFill>
                  </a:rPr>
                  <a:t>The survival time (T) has a probability </a:t>
                </a:r>
                <a:br>
                  <a:rPr lang="en-US" dirty="0" smtClean="0">
                    <a:solidFill>
                      <a:srgbClr val="7030A0"/>
                    </a:solidFill>
                  </a:rPr>
                </a:br>
                <a:r>
                  <a:rPr lang="en-US" dirty="0">
                    <a:solidFill>
                      <a:srgbClr val="7030A0"/>
                    </a:solidFill>
                  </a:rPr>
                  <a:t/>
                </a:r>
                <a:r>
                  <a:rPr lang="en-US" dirty="0" smtClean="0">
                    <a:solidFill>
                      <a:srgbClr val="7030A0"/>
                    </a:solidFill>
                  </a:rPr>
                  <a:t>density function defines as the limit</a:t>
                </a:r>
                <a:br>
                  <a:rPr lang="en-US" dirty="0" smtClean="0">
                    <a:solidFill>
                      <a:srgbClr val="7030A0"/>
                    </a:solidFill>
                  </a:rPr>
                </a:br>
                <a:r>
                  <a:rPr lang="en-US" dirty="0">
                    <a:solidFill>
                      <a:srgbClr val="7030A0"/>
                    </a:solidFill>
                  </a:rPr>
                  <a:t/>
                </a:r>
                <a:r>
                  <a:rPr lang="en-US" dirty="0" smtClean="0">
                    <a:solidFill>
                      <a:srgbClr val="7030A0"/>
                    </a:solidFill>
                  </a:rPr>
                  <a:t>of the probability that an individual </a:t>
                </a:r>
                <a:br>
                  <a:rPr lang="en-US" dirty="0" smtClean="0">
                    <a:solidFill>
                      <a:srgbClr val="7030A0"/>
                    </a:solidFill>
                  </a:rPr>
                </a:br>
                <a:r>
                  <a:rPr lang="en-US" dirty="0" smtClean="0">
                    <a:solidFill>
                      <a:srgbClr val="7030A0"/>
                    </a:solidFill>
                  </a:rPr>
                  <a:t>	fails in the short interval at per width.</a:t>
                </a:r>
                <a:br>
                  <a:rPr lang="en-US" dirty="0" smtClean="0">
                    <a:solidFill>
                      <a:srgbClr val="7030A0"/>
                    </a:solidFill>
                  </a:rPr>
                </a:br>
                <a:r>
                  <a:rPr lang="en-US" dirty="0">
                    <a:solidFill>
                      <a:srgbClr val="7030A0"/>
                    </a:solidFill>
                  </a:rPr>
                  <a:t/>
                </a:r>
                <a:br>
                  <a:rPr lang="en-US" dirty="0">
                    <a:solidFill>
                      <a:srgbClr val="7030A0"/>
                    </a:solidFill>
                  </a:rPr>
                </a:br>
                <a:r>
                  <a:rPr lang="en-US" dirty="0" smtClean="0">
                    <a:solidFill>
                      <a:srgbClr val="7030A0"/>
                    </a:solidFill>
                  </a:rPr>
                  <a:t>      =</a:t>
                </a:r>
                <a14:m>
                  <m:oMath xmlns:m="http://schemas.openxmlformats.org/officeDocument/2006/math">
                    <m:f>
                      <m:fPr>
                        <m:ctrlPr>
                          <a:rPr lang="en-US" i="1" smtClean="0">
                            <a:solidFill>
                              <a:srgbClr val="7030A0"/>
                            </a:solidFill>
                            <a:latin typeface="Cambria Math" panose="02040503050406030204" pitchFamily="18" charset="0"/>
                          </a:rPr>
                        </m:ctrlPr>
                      </m:fPr>
                      <m:num>
                        <m:r>
                          <a:rPr lang="en-US" b="0" i="1" smtClean="0">
                            <a:solidFill>
                              <a:srgbClr val="7030A0"/>
                            </a:solidFill>
                            <a:latin typeface="Cambria Math" panose="02040503050406030204" pitchFamily="18" charset="0"/>
                          </a:rPr>
                          <m:t>𝑁𝑜</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𝑜𝑓</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𝑃𝑎𝑡𝑖𝑒𝑛𝑡𝑠</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𝑑𝑦𝑖𝑛𝑔</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𝑖𝑛</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𝑡h𝑒</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𝑖𝑛𝑡𝑒𝑟𝑣𝑎𝑙</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𝑏𝑒𝑔𝑖𝑛𝑖𝑛𝑔</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𝑎𝑡</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𝑡𝑖𝑚𝑒</m:t>
                        </m:r>
                        <m:r>
                          <a:rPr lang="en-US" b="0" i="1" smtClean="0">
                            <a:solidFill>
                              <a:srgbClr val="7030A0"/>
                            </a:solidFill>
                            <a:latin typeface="Cambria Math" panose="02040503050406030204" pitchFamily="18" charset="0"/>
                          </a:rPr>
                          <m:t>(</m:t>
                        </m:r>
                        <m:r>
                          <a:rPr lang="en-US" b="0" i="1" smtClean="0">
                            <a:solidFill>
                              <a:srgbClr val="7030A0"/>
                            </a:solidFill>
                            <a:latin typeface="Cambria Math" panose="02040503050406030204" pitchFamily="18" charset="0"/>
                          </a:rPr>
                          <m:t>𝑡</m:t>
                        </m:r>
                        <m:r>
                          <a:rPr lang="en-US" b="0" i="1" smtClean="0">
                            <a:solidFill>
                              <a:srgbClr val="7030A0"/>
                            </a:solidFill>
                            <a:latin typeface="Cambria Math" panose="02040503050406030204" pitchFamily="18" charset="0"/>
                          </a:rPr>
                          <m:t>)</m:t>
                        </m:r>
                      </m:num>
                      <m:den>
                        <m:r>
                          <a:rPr lang="en-US" b="0" i="1" smtClean="0">
                            <a:solidFill>
                              <a:srgbClr val="7030A0"/>
                            </a:solidFill>
                            <a:latin typeface="Cambria Math" panose="02040503050406030204" pitchFamily="18" charset="0"/>
                          </a:rPr>
                          <m:t>𝑇𝑜𝑡𝑎𝑙</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𝑛𝑜</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𝑜𝑓</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𝑃𝑎𝑡𝑖𝑒𝑛𝑡𝑠</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𝐼𝑛𝑡𝑒𝑟𝑣𝑎𝑙</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𝑤𝑖𝑑𝑡h</m:t>
                        </m:r>
                      </m:den>
                    </m:f>
                  </m:oMath>
                </a14:m>
                <a:r>
                  <a:rPr lang="en-US" dirty="0" smtClean="0">
                    <a:solidFill>
                      <a:srgbClr val="7030A0"/>
                    </a:solidFill>
                  </a:rPr>
                  <a:t/>
                </a:r>
                <a:endParaRPr lang="en-US" dirty="0">
                  <a:solidFill>
                    <a:srgbClr val="7030A0"/>
                  </a:solidFill>
                </a:endParaRPr>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1618938" y="314793"/>
                <a:ext cx="10573062" cy="6543207"/>
              </a:xfrm>
              <a:blipFill rotWithShape="0">
                <a:blip r:embed="rId4"/>
                <a:stretch>
                  <a:fillRect l="-2653" t="-2144"/>
                </a:stretch>
              </a:blipFill>
            </p:spPr>
            <p:txBody>
              <a:bodyPr/>
              <a:lstStyle/>
              <a:p>
                <a:r>
                  <a:rPr lang="en-US">
                    <a:noFill/>
                  </a:rPr>
                  <a:t> </a:t>
                </a:r>
              </a:p>
            </p:txBody>
          </p:sp>
        </mc:Fallback>
      </mc:AlternateContent>
      <p:graphicFrame>
        <p:nvGraphicFramePr>
          <p:cNvPr id="3" name="Object 2"/>
          <p:cNvGraphicFramePr>
            <a:graphicFrameLocks noChangeAspect="1"/>
          </p:cNvGraphicFramePr>
          <p:nvPr>
            <p:extLst>
              <p:ext uri="{D42A27DB-BD31-4B8C-83A1-F6EECF244321}">
                <p14:modId xmlns:p14="http://schemas.microsoft.com/office/powerpoint/2010/main" xmlns="" val="3637264187"/>
              </p:ext>
            </p:extLst>
          </p:nvPr>
        </p:nvGraphicFramePr>
        <p:xfrm>
          <a:off x="8177134" y="1552912"/>
          <a:ext cx="742013" cy="740582"/>
        </p:xfrm>
        <a:graphic>
          <a:graphicData uri="http://schemas.openxmlformats.org/presentationml/2006/ole">
            <p:oleObj spid="_x0000_s5147" name="Equation" r:id="rId5" imgW="304560" imgH="241200" progId="Equation.3">
              <p:embed/>
            </p:oleObj>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xmlns="" val="3891657202"/>
              </p:ext>
            </p:extLst>
          </p:nvPr>
        </p:nvGraphicFramePr>
        <p:xfrm>
          <a:off x="1738860" y="4868237"/>
          <a:ext cx="742013" cy="740582"/>
        </p:xfrm>
        <a:graphic>
          <a:graphicData uri="http://schemas.openxmlformats.org/presentationml/2006/ole">
            <p:oleObj spid="_x0000_s5148" name="Equation" r:id="rId6" imgW="304560" imgH="241200" progId="Equation.3">
              <p:embed/>
            </p:oleObj>
          </a:graphicData>
        </a:graphic>
      </p:graphicFrame>
    </p:spTree>
    <p:extLst>
      <p:ext uri="{BB962C8B-B14F-4D97-AF65-F5344CB8AC3E}">
        <p14:creationId xmlns:p14="http://schemas.microsoft.com/office/powerpoint/2010/main" xmlns="" val="3929128423"/>
      </p:ext>
    </p:extLst>
  </p:cSld>
  <p:clrMapOvr>
    <a:masterClrMapping/>
  </p:clrMapOvr>
  <mc:AlternateContent xmlns:mc="http://schemas.openxmlformats.org/markup-compatibility/2006">
    <mc:Choice xmlns:p14="http://schemas.microsoft.com/office/powerpoint/2010/main" xmlns="" Requires="p14">
      <p:transition spd="slow" p14:dur="2000">
        <p14:honeycomb/>
        <p:sndAc>
          <p:stSnd>
            <p:snd r:embed="rId7" name="coin.wav"/>
          </p:stSnd>
        </p:sndAc>
      </p:transition>
    </mc:Choice>
    <mc:Fallback>
      <p:transition spd="slow">
        <p:fade/>
        <p:sndAc>
          <p:stSnd>
            <p:snd r:embed="rId3" name="coin.wav"/>
          </p:stSnd>
        </p:sndAc>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209862"/>
            <a:ext cx="8911687" cy="6220918"/>
          </a:xfrm>
        </p:spPr>
        <p:txBody>
          <a:bodyPr/>
          <a:lstStyle/>
          <a:p>
            <a:r>
              <a:rPr lang="en-US" b="1" dirty="0" smtClean="0"/>
              <a:t>Q#1. Calculate the Density Function.</a:t>
            </a:r>
            <a:r>
              <a:rPr lang="en-US" dirty="0" smtClean="0"/>
              <a:t/>
            </a:r>
            <a:br>
              <a:rPr lang="en-US" dirty="0" smtClean="0"/>
            </a:br>
            <a:r>
              <a:rPr lang="en-US" dirty="0"/>
              <a:t/>
            </a:r>
            <a:br>
              <a:rPr lang="en-US" dirty="0"/>
            </a:b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3466068594"/>
              </p:ext>
            </p:extLst>
          </p:nvPr>
        </p:nvGraphicFramePr>
        <p:xfrm>
          <a:off x="2871449" y="1169371"/>
          <a:ext cx="8128000" cy="4993640"/>
        </p:xfrm>
        <a:graphic>
          <a:graphicData uri="http://schemas.openxmlformats.org/drawingml/2006/table">
            <a:tbl>
              <a:tblPr firstRow="1" bandRow="1">
                <a:tableStyleId>{5C22544A-7EE6-4342-B048-85BDC9FD1C3A}</a:tableStyleId>
              </a:tblPr>
              <a:tblGrid>
                <a:gridCol w="2032000"/>
                <a:gridCol w="2032000"/>
                <a:gridCol w="2032000"/>
                <a:gridCol w="2032000"/>
              </a:tblGrid>
              <a:tr h="899272">
                <a:tc>
                  <a:txBody>
                    <a:bodyPr/>
                    <a:lstStyle/>
                    <a:p>
                      <a:r>
                        <a:rPr lang="en-US" dirty="0" smtClean="0"/>
                        <a:t>Survival time(t)</a:t>
                      </a:r>
                      <a:r>
                        <a:rPr lang="en-US" baseline="0" dirty="0" smtClean="0"/>
                        <a:t> Month</a:t>
                      </a:r>
                    </a:p>
                  </a:txBody>
                  <a:tcPr/>
                </a:tc>
                <a:tc>
                  <a:txBody>
                    <a:bodyPr/>
                    <a:lstStyle/>
                    <a:p>
                      <a:r>
                        <a:rPr lang="en-US" dirty="0" err="1" smtClean="0"/>
                        <a:t>No.Of</a:t>
                      </a:r>
                      <a:r>
                        <a:rPr lang="en-US" dirty="0" smtClean="0"/>
                        <a:t> Patient surviving at interval</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No.Of</a:t>
                      </a:r>
                      <a:r>
                        <a:rPr lang="en-US" dirty="0" smtClean="0"/>
                        <a:t> Patient dying</a:t>
                      </a:r>
                      <a:r>
                        <a:rPr lang="en-US" baseline="0" dirty="0" smtClean="0"/>
                        <a:t> in </a:t>
                      </a:r>
                      <a:r>
                        <a:rPr lang="en-US" dirty="0" smtClean="0"/>
                        <a:t>interval</a:t>
                      </a:r>
                    </a:p>
                    <a:p>
                      <a:endParaRPr lang="en-US" dirty="0"/>
                    </a:p>
                  </a:txBody>
                  <a:tcPr/>
                </a:tc>
                <a:tc>
                  <a:txBody>
                    <a:bodyPr/>
                    <a:lstStyle/>
                    <a:p>
                      <a:endParaRPr lang="en-US" dirty="0"/>
                    </a:p>
                  </a:txBody>
                  <a:tcPr/>
                </a:tc>
              </a:tr>
              <a:tr h="370840">
                <a:tc>
                  <a:txBody>
                    <a:bodyPr/>
                    <a:lstStyle/>
                    <a:p>
                      <a:r>
                        <a:rPr lang="en-US" baseline="0" dirty="0" smtClean="0"/>
                        <a:t>  0---------5</a:t>
                      </a:r>
                    </a:p>
                  </a:txBody>
                  <a:tcPr/>
                </a:tc>
                <a:tc>
                  <a:txBody>
                    <a:bodyPr/>
                    <a:lstStyle/>
                    <a:p>
                      <a:r>
                        <a:rPr lang="en-US" dirty="0" smtClean="0"/>
                        <a:t>40</a:t>
                      </a:r>
                      <a:endParaRPr lang="en-US" dirty="0"/>
                    </a:p>
                  </a:txBody>
                  <a:tcPr/>
                </a:tc>
                <a:tc>
                  <a:txBody>
                    <a:bodyPr/>
                    <a:lstStyle/>
                    <a:p>
                      <a:r>
                        <a:rPr lang="en-US" dirty="0" smtClean="0"/>
                        <a:t>5</a:t>
                      </a:r>
                      <a:endParaRPr lang="en-US" dirty="0"/>
                    </a:p>
                  </a:txBody>
                  <a:tcPr/>
                </a:tc>
                <a:tc>
                  <a:txBody>
                    <a:bodyPr/>
                    <a:lstStyle/>
                    <a:p>
                      <a:r>
                        <a:rPr lang="en-US" dirty="0" smtClean="0"/>
                        <a:t>5/40*5=0.025</a:t>
                      </a:r>
                      <a:endParaRPr lang="en-US" dirty="0"/>
                    </a:p>
                  </a:txBody>
                  <a:tcPr/>
                </a:tc>
              </a:tr>
              <a:tr h="370840">
                <a:tc>
                  <a:txBody>
                    <a:bodyPr/>
                    <a:lstStyle/>
                    <a:p>
                      <a:r>
                        <a:rPr lang="en-US" dirty="0" smtClean="0"/>
                        <a:t>  5--------10</a:t>
                      </a:r>
                      <a:endParaRPr lang="en-US" dirty="0"/>
                    </a:p>
                  </a:txBody>
                  <a:tcPr/>
                </a:tc>
                <a:tc>
                  <a:txBody>
                    <a:bodyPr/>
                    <a:lstStyle/>
                    <a:p>
                      <a:r>
                        <a:rPr lang="en-US" dirty="0" smtClean="0"/>
                        <a:t>35</a:t>
                      </a:r>
                      <a:endParaRPr lang="en-US" dirty="0"/>
                    </a:p>
                  </a:txBody>
                  <a:tcPr/>
                </a:tc>
                <a:tc>
                  <a:txBody>
                    <a:bodyPr/>
                    <a:lstStyle/>
                    <a:p>
                      <a:r>
                        <a:rPr lang="en-US" dirty="0" smtClean="0"/>
                        <a:t>7</a:t>
                      </a:r>
                      <a:endParaRPr lang="en-US" dirty="0"/>
                    </a:p>
                  </a:txBody>
                  <a:tcPr/>
                </a:tc>
                <a:tc>
                  <a:txBody>
                    <a:bodyPr/>
                    <a:lstStyle/>
                    <a:p>
                      <a:r>
                        <a:rPr lang="en-US" dirty="0" smtClean="0"/>
                        <a:t>7/40*5=0.035</a:t>
                      </a:r>
                      <a:endParaRPr lang="en-US" dirty="0"/>
                    </a:p>
                  </a:txBody>
                  <a:tcPr/>
                </a:tc>
              </a:tr>
              <a:tr h="370840">
                <a:tc>
                  <a:txBody>
                    <a:bodyPr/>
                    <a:lstStyle/>
                    <a:p>
                      <a:r>
                        <a:rPr lang="en-US" dirty="0" smtClean="0"/>
                        <a:t>  10------15</a:t>
                      </a:r>
                    </a:p>
                  </a:txBody>
                  <a:tcPr/>
                </a:tc>
                <a:tc>
                  <a:txBody>
                    <a:bodyPr/>
                    <a:lstStyle/>
                    <a:p>
                      <a:r>
                        <a:rPr lang="en-US" dirty="0" smtClean="0"/>
                        <a:t>28</a:t>
                      </a:r>
                      <a:endParaRPr lang="en-US" dirty="0"/>
                    </a:p>
                  </a:txBody>
                  <a:tcPr/>
                </a:tc>
                <a:tc>
                  <a:txBody>
                    <a:bodyPr/>
                    <a:lstStyle/>
                    <a:p>
                      <a:r>
                        <a:rPr lang="en-US" dirty="0" smtClean="0"/>
                        <a:t>6</a:t>
                      </a:r>
                      <a:endParaRPr lang="en-US" dirty="0"/>
                    </a:p>
                  </a:txBody>
                  <a:tcPr/>
                </a:tc>
                <a:tc>
                  <a:txBody>
                    <a:bodyPr/>
                    <a:lstStyle/>
                    <a:p>
                      <a:r>
                        <a:rPr lang="en-US" dirty="0" smtClean="0"/>
                        <a:t>           =0.03</a:t>
                      </a:r>
                      <a:endParaRPr lang="en-US" dirty="0"/>
                    </a:p>
                  </a:txBody>
                  <a:tcPr/>
                </a:tc>
              </a:tr>
              <a:tr h="370840">
                <a:tc>
                  <a:txBody>
                    <a:bodyPr/>
                    <a:lstStyle/>
                    <a:p>
                      <a:r>
                        <a:rPr lang="en-US" dirty="0" smtClean="0"/>
                        <a:t>  15------20</a:t>
                      </a:r>
                      <a:endParaRPr lang="en-US" dirty="0"/>
                    </a:p>
                  </a:txBody>
                  <a:tcPr/>
                </a:tc>
                <a:tc>
                  <a:txBody>
                    <a:bodyPr/>
                    <a:lstStyle/>
                    <a:p>
                      <a:r>
                        <a:rPr lang="en-US" dirty="0" smtClean="0"/>
                        <a:t>22</a:t>
                      </a:r>
                      <a:endParaRPr lang="en-US" dirty="0"/>
                    </a:p>
                  </a:txBody>
                  <a:tcPr/>
                </a:tc>
                <a:tc>
                  <a:txBody>
                    <a:bodyPr/>
                    <a:lstStyle/>
                    <a:p>
                      <a:r>
                        <a:rPr lang="en-US" dirty="0" smtClean="0"/>
                        <a:t>4</a:t>
                      </a:r>
                      <a:endParaRPr lang="en-US" dirty="0"/>
                    </a:p>
                  </a:txBody>
                  <a:tcPr/>
                </a:tc>
                <a:tc>
                  <a:txBody>
                    <a:bodyPr/>
                    <a:lstStyle/>
                    <a:p>
                      <a:r>
                        <a:rPr lang="en-US" dirty="0" smtClean="0"/>
                        <a:t>           =0.02</a:t>
                      </a:r>
                      <a:endParaRPr lang="en-US" dirty="0"/>
                    </a:p>
                  </a:txBody>
                  <a:tcPr/>
                </a:tc>
              </a:tr>
              <a:tr h="370840">
                <a:tc>
                  <a:txBody>
                    <a:bodyPr/>
                    <a:lstStyle/>
                    <a:p>
                      <a:r>
                        <a:rPr lang="en-US" dirty="0" smtClean="0"/>
                        <a:t>  20-------25</a:t>
                      </a:r>
                      <a:endParaRPr lang="en-US" dirty="0"/>
                    </a:p>
                  </a:txBody>
                  <a:tcPr/>
                </a:tc>
                <a:tc>
                  <a:txBody>
                    <a:bodyPr/>
                    <a:lstStyle/>
                    <a:p>
                      <a:r>
                        <a:rPr lang="en-US" dirty="0" smtClean="0"/>
                        <a:t>18</a:t>
                      </a:r>
                      <a:endParaRPr lang="en-US" dirty="0"/>
                    </a:p>
                  </a:txBody>
                  <a:tcPr/>
                </a:tc>
                <a:tc>
                  <a:txBody>
                    <a:bodyPr/>
                    <a:lstStyle/>
                    <a:p>
                      <a:r>
                        <a:rPr lang="en-US" dirty="0" smtClean="0"/>
                        <a:t>5</a:t>
                      </a:r>
                      <a:endParaRPr lang="en-US" dirty="0"/>
                    </a:p>
                  </a:txBody>
                  <a:tcPr/>
                </a:tc>
                <a:tc>
                  <a:txBody>
                    <a:bodyPr/>
                    <a:lstStyle/>
                    <a:p>
                      <a:r>
                        <a:rPr lang="en-US" dirty="0" smtClean="0"/>
                        <a:t>           =0.025</a:t>
                      </a:r>
                      <a:endParaRPr lang="en-US" dirty="0"/>
                    </a:p>
                  </a:txBody>
                  <a:tcPr/>
                </a:tc>
              </a:tr>
              <a:tr h="370840">
                <a:tc>
                  <a:txBody>
                    <a:bodyPr/>
                    <a:lstStyle/>
                    <a:p>
                      <a:r>
                        <a:rPr lang="en-US" dirty="0" smtClean="0"/>
                        <a:t>25-----30</a:t>
                      </a:r>
                      <a:endParaRPr lang="en-US" dirty="0"/>
                    </a:p>
                  </a:txBody>
                  <a:tcPr/>
                </a:tc>
                <a:tc>
                  <a:txBody>
                    <a:bodyPr/>
                    <a:lstStyle/>
                    <a:p>
                      <a:r>
                        <a:rPr lang="en-US" dirty="0" smtClean="0"/>
                        <a:t>13</a:t>
                      </a:r>
                      <a:endParaRPr lang="en-US" dirty="0"/>
                    </a:p>
                  </a:txBody>
                  <a:tcPr/>
                </a:tc>
                <a:tc>
                  <a:txBody>
                    <a:bodyPr/>
                    <a:lstStyle/>
                    <a:p>
                      <a:r>
                        <a:rPr lang="en-US" dirty="0" smtClean="0"/>
                        <a:t>4</a:t>
                      </a:r>
                      <a:endParaRPr lang="en-US" dirty="0"/>
                    </a:p>
                  </a:txBody>
                  <a:tcPr/>
                </a:tc>
                <a:tc>
                  <a:txBody>
                    <a:bodyPr/>
                    <a:lstStyle/>
                    <a:p>
                      <a:r>
                        <a:rPr lang="en-US" dirty="0" smtClean="0"/>
                        <a:t>           =0.02</a:t>
                      </a:r>
                      <a:endParaRPr lang="en-US" dirty="0"/>
                    </a:p>
                  </a:txBody>
                  <a:tcPr/>
                </a:tc>
              </a:tr>
              <a:tr h="370840">
                <a:tc>
                  <a:txBody>
                    <a:bodyPr/>
                    <a:lstStyle/>
                    <a:p>
                      <a:r>
                        <a:rPr lang="en-US" dirty="0" smtClean="0"/>
                        <a:t>  30-------35</a:t>
                      </a:r>
                      <a:endParaRPr lang="en-US" dirty="0"/>
                    </a:p>
                  </a:txBody>
                  <a:tcPr/>
                </a:tc>
                <a:tc>
                  <a:txBody>
                    <a:bodyPr/>
                    <a:lstStyle/>
                    <a:p>
                      <a:r>
                        <a:rPr lang="en-US" dirty="0" smtClean="0"/>
                        <a:t>9</a:t>
                      </a:r>
                      <a:endParaRPr lang="en-US" dirty="0"/>
                    </a:p>
                  </a:txBody>
                  <a:tcPr/>
                </a:tc>
                <a:tc>
                  <a:txBody>
                    <a:bodyPr/>
                    <a:lstStyle/>
                    <a:p>
                      <a:r>
                        <a:rPr lang="en-US" dirty="0" smtClean="0"/>
                        <a:t>4</a:t>
                      </a:r>
                      <a:endParaRPr lang="en-US" dirty="0"/>
                    </a:p>
                  </a:txBody>
                  <a:tcPr/>
                </a:tc>
                <a:tc>
                  <a:txBody>
                    <a:bodyPr/>
                    <a:lstStyle/>
                    <a:p>
                      <a:r>
                        <a:rPr lang="en-US" dirty="0" smtClean="0"/>
                        <a:t>           =0.02</a:t>
                      </a:r>
                      <a:endParaRPr lang="en-US" dirty="0"/>
                    </a:p>
                  </a:txBody>
                  <a:tcPr/>
                </a:tc>
              </a:tr>
              <a:tr h="370840">
                <a:tc>
                  <a:txBody>
                    <a:bodyPr/>
                    <a:lstStyle/>
                    <a:p>
                      <a:r>
                        <a:rPr lang="en-US" dirty="0" smtClean="0"/>
                        <a:t>  35-------40</a:t>
                      </a:r>
                      <a:endParaRPr lang="en-US" dirty="0"/>
                    </a:p>
                  </a:txBody>
                  <a:tcPr/>
                </a:tc>
                <a:tc>
                  <a:txBody>
                    <a:bodyPr/>
                    <a:lstStyle/>
                    <a:p>
                      <a:r>
                        <a:rPr lang="en-US" dirty="0" smtClean="0"/>
                        <a:t>5</a:t>
                      </a:r>
                      <a:endParaRPr lang="en-US" dirty="0"/>
                    </a:p>
                  </a:txBody>
                  <a:tcPr/>
                </a:tc>
                <a:tc>
                  <a:txBody>
                    <a:bodyPr/>
                    <a:lstStyle/>
                    <a:p>
                      <a:r>
                        <a:rPr lang="en-US" dirty="0" smtClean="0"/>
                        <a:t>0</a:t>
                      </a:r>
                      <a:endParaRPr lang="en-US" dirty="0"/>
                    </a:p>
                  </a:txBody>
                  <a:tcPr/>
                </a:tc>
                <a:tc>
                  <a:txBody>
                    <a:bodyPr/>
                    <a:lstStyle/>
                    <a:p>
                      <a:r>
                        <a:rPr lang="en-US" dirty="0" smtClean="0"/>
                        <a:t>           =0</a:t>
                      </a:r>
                      <a:endParaRPr lang="en-US" dirty="0"/>
                    </a:p>
                  </a:txBody>
                  <a:tcPr/>
                </a:tc>
              </a:tr>
              <a:tr h="370840">
                <a:tc>
                  <a:txBody>
                    <a:bodyPr/>
                    <a:lstStyle/>
                    <a:p>
                      <a:r>
                        <a:rPr lang="en-US" dirty="0" smtClean="0"/>
                        <a:t>  40-------45</a:t>
                      </a:r>
                      <a:endParaRPr lang="en-US" dirty="0"/>
                    </a:p>
                  </a:txBody>
                  <a:tcPr/>
                </a:tc>
                <a:tc>
                  <a:txBody>
                    <a:bodyPr/>
                    <a:lstStyle/>
                    <a:p>
                      <a:r>
                        <a:rPr lang="en-US" dirty="0" smtClean="0"/>
                        <a:t>5</a:t>
                      </a:r>
                      <a:endParaRPr lang="en-US" dirty="0"/>
                    </a:p>
                  </a:txBody>
                  <a:tcPr/>
                </a:tc>
                <a:tc>
                  <a:txBody>
                    <a:bodyPr/>
                    <a:lstStyle/>
                    <a:p>
                      <a:r>
                        <a:rPr lang="en-US" dirty="0" smtClean="0"/>
                        <a:t>2</a:t>
                      </a:r>
                      <a:endParaRPr lang="en-US" dirty="0"/>
                    </a:p>
                  </a:txBody>
                  <a:tcPr/>
                </a:tc>
                <a:tc>
                  <a:txBody>
                    <a:bodyPr/>
                    <a:lstStyle/>
                    <a:p>
                      <a:r>
                        <a:rPr lang="en-US" dirty="0" smtClean="0"/>
                        <a:t>           =0.01</a:t>
                      </a:r>
                      <a:endParaRPr lang="en-US" dirty="0"/>
                    </a:p>
                  </a:txBody>
                  <a:tcPr/>
                </a:tc>
              </a:tr>
              <a:tr h="370840">
                <a:tc>
                  <a:txBody>
                    <a:bodyPr/>
                    <a:lstStyle/>
                    <a:p>
                      <a:r>
                        <a:rPr lang="en-US" dirty="0" smtClean="0"/>
                        <a:t>45-------50</a:t>
                      </a:r>
                      <a:endParaRPr lang="en-US" dirty="0"/>
                    </a:p>
                  </a:txBody>
                  <a:tcPr/>
                </a:tc>
                <a:tc>
                  <a:txBody>
                    <a:bodyPr/>
                    <a:lstStyle/>
                    <a:p>
                      <a:r>
                        <a:rPr lang="en-US" dirty="0" smtClean="0"/>
                        <a:t>3</a:t>
                      </a:r>
                      <a:endParaRPr lang="en-US" dirty="0"/>
                    </a:p>
                  </a:txBody>
                  <a:tcPr/>
                </a:tc>
                <a:tc>
                  <a:txBody>
                    <a:bodyPr/>
                    <a:lstStyle/>
                    <a:p>
                      <a:r>
                        <a:rPr lang="en-US" dirty="0" smtClean="0"/>
                        <a:t>1</a:t>
                      </a:r>
                      <a:endParaRPr lang="en-US" dirty="0"/>
                    </a:p>
                  </a:txBody>
                  <a:tcPr/>
                </a:tc>
                <a:tc>
                  <a:txBody>
                    <a:bodyPr/>
                    <a:lstStyle/>
                    <a:p>
                      <a:r>
                        <a:rPr lang="en-US" dirty="0" smtClean="0"/>
                        <a:t>          =0.005</a:t>
                      </a:r>
                      <a:endParaRPr lang="en-US" dirty="0"/>
                    </a:p>
                  </a:txBody>
                  <a:tcPr/>
                </a:tc>
              </a:tr>
              <a:tr h="370840">
                <a:tc>
                  <a:txBody>
                    <a:bodyPr/>
                    <a:lstStyle/>
                    <a:p>
                      <a:r>
                        <a:rPr lang="en-US" dirty="0" smtClean="0"/>
                        <a:t>≥50</a:t>
                      </a:r>
                      <a:endParaRPr lang="en-US" dirty="0"/>
                    </a:p>
                  </a:txBody>
                  <a:tcPr/>
                </a:tc>
                <a:tc>
                  <a:txBody>
                    <a:bodyPr/>
                    <a:lstStyle/>
                    <a:p>
                      <a:r>
                        <a:rPr lang="en-US" dirty="0" smtClean="0"/>
                        <a:t>2</a:t>
                      </a:r>
                      <a:endParaRPr lang="en-US" dirty="0"/>
                    </a:p>
                  </a:txBody>
                  <a:tcPr/>
                </a:tc>
                <a:tc>
                  <a:txBody>
                    <a:bodyPr/>
                    <a:lstStyle/>
                    <a:p>
                      <a:r>
                        <a:rPr lang="en-US" dirty="0" smtClean="0"/>
                        <a:t>2</a:t>
                      </a:r>
                      <a:endParaRPr lang="en-US" dirty="0"/>
                    </a:p>
                  </a:txBody>
                  <a:tcPr/>
                </a:tc>
                <a:tc>
                  <a:txBody>
                    <a:bodyPr/>
                    <a:lstStyle/>
                    <a:p>
                      <a:r>
                        <a:rPr lang="en-US" dirty="0" smtClean="0"/>
                        <a:t>          =0.01</a:t>
                      </a:r>
                      <a:endParaRPr lang="en-US" dirty="0"/>
                    </a:p>
                  </a:txBody>
                  <a:tcP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xmlns="" val="1924425020"/>
              </p:ext>
            </p:extLst>
          </p:nvPr>
        </p:nvGraphicFramePr>
        <p:xfrm>
          <a:off x="9139004" y="1240617"/>
          <a:ext cx="742013" cy="740582"/>
        </p:xfrm>
        <a:graphic>
          <a:graphicData uri="http://schemas.openxmlformats.org/presentationml/2006/ole">
            <p:oleObj spid="_x0000_s6161" name="Equation" r:id="rId4" imgW="304560" imgH="241200" progId="Equation.3">
              <p:embed/>
            </p:oleObj>
          </a:graphicData>
        </a:graphic>
      </p:graphicFrame>
    </p:spTree>
    <p:extLst>
      <p:ext uri="{BB962C8B-B14F-4D97-AF65-F5344CB8AC3E}">
        <p14:creationId xmlns:p14="http://schemas.microsoft.com/office/powerpoint/2010/main" xmlns="" val="3521632682"/>
      </p:ext>
    </p:extLst>
  </p:cSld>
  <p:clrMapOvr>
    <a:masterClrMapping/>
  </p:clrMapOvr>
  <mc:AlternateContent xmlns:mc="http://schemas.openxmlformats.org/markup-compatibility/2006">
    <mc:Choice xmlns:p14="http://schemas.microsoft.com/office/powerpoint/2010/main" xmlns="" Requires="p14">
      <p:transition spd="slow" p14:dur="2000">
        <p14:glitter pattern="hexagon"/>
        <p:sndAc>
          <p:stSnd>
            <p:snd r:embed="rId5" name="drumroll.wav"/>
          </p:stSnd>
        </p:sndAc>
      </p:transition>
    </mc:Choice>
    <mc:Fallback>
      <p:transition spd="slow">
        <p:fade/>
        <p:sndAc>
          <p:stSnd>
            <p:snd r:embed="rId3" name="drumroll.wav"/>
          </p:stSnd>
        </p:sndAc>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3652" y="404734"/>
            <a:ext cx="9848538" cy="6205928"/>
          </a:xfrm>
        </p:spPr>
        <p:txBody>
          <a:bodyPr>
            <a:normAutofit/>
          </a:bodyPr>
          <a:lstStyle/>
          <a:p>
            <a:r>
              <a:rPr lang="en-US" b="1" dirty="0" smtClean="0"/>
              <a:t>Q#2:- Calculate </a:t>
            </a:r>
            <a:r>
              <a:rPr lang="en-US" b="1" dirty="0"/>
              <a:t>the Density Function</a:t>
            </a:r>
            <a:r>
              <a:rPr lang="en-US" b="1" dirty="0" smtClean="0"/>
              <a:t>.</a:t>
            </a:r>
            <a:r>
              <a:rPr lang="en-US" dirty="0" smtClean="0"/>
              <a:t/>
            </a:r>
            <a:br>
              <a:rPr lang="en-US" dirty="0" smtClean="0"/>
            </a:br>
            <a:r>
              <a:rPr lang="en-US" dirty="0"/>
              <a:t/>
            </a:r>
            <a:br>
              <a:rPr lang="en-US" dirty="0"/>
            </a:br>
            <a:r>
              <a:rPr lang="en-US" dirty="0" smtClean="0"/>
              <a:t/>
            </a:r>
            <a:br>
              <a:rPr lang="en-US" dirty="0" smtClean="0"/>
            </a:br>
            <a:r>
              <a:rPr lang="en-US" dirty="0"/>
              <a:t/>
            </a:r>
            <a:br>
              <a:rPr lang="en-US" dirty="0"/>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2633181503"/>
              </p:ext>
            </p:extLst>
          </p:nvPr>
        </p:nvGraphicFramePr>
        <p:xfrm>
          <a:off x="2616617" y="1559115"/>
          <a:ext cx="8128000" cy="3139440"/>
        </p:xfrm>
        <a:graphic>
          <a:graphicData uri="http://schemas.openxmlformats.org/drawingml/2006/table">
            <a:tbl>
              <a:tblPr firstRow="1" bandRow="1">
                <a:tableStyleId>{5C22544A-7EE6-4342-B048-85BDC9FD1C3A}</a:tableStyleId>
              </a:tblPr>
              <a:tblGrid>
                <a:gridCol w="2032000"/>
                <a:gridCol w="2032000"/>
                <a:gridCol w="2032000"/>
                <a:gridCol w="2032000"/>
              </a:tblGrid>
              <a:tr h="370840">
                <a:tc>
                  <a:txBody>
                    <a:bodyPr/>
                    <a:lstStyle/>
                    <a:p>
                      <a:r>
                        <a:rPr lang="en-US" dirty="0" smtClean="0"/>
                        <a:t>Survival time(t)</a:t>
                      </a:r>
                      <a:r>
                        <a:rPr lang="en-US" baseline="0" dirty="0" smtClean="0"/>
                        <a:t> Month</a:t>
                      </a:r>
                    </a:p>
                  </a:txBody>
                  <a:tcPr/>
                </a:tc>
                <a:tc>
                  <a:txBody>
                    <a:bodyPr/>
                    <a:lstStyle/>
                    <a:p>
                      <a:r>
                        <a:rPr lang="en-US" dirty="0" err="1" smtClean="0"/>
                        <a:t>No.Of</a:t>
                      </a:r>
                      <a:r>
                        <a:rPr lang="en-US" dirty="0" smtClean="0"/>
                        <a:t> Patient surviving at interval</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No.Of</a:t>
                      </a:r>
                      <a:r>
                        <a:rPr lang="en-US" dirty="0" smtClean="0"/>
                        <a:t> Patient dying</a:t>
                      </a:r>
                      <a:r>
                        <a:rPr lang="en-US" baseline="0" dirty="0" smtClean="0"/>
                        <a:t> in </a:t>
                      </a:r>
                      <a:r>
                        <a:rPr lang="en-US" dirty="0" smtClean="0"/>
                        <a:t>interval</a:t>
                      </a:r>
                    </a:p>
                  </a:txBody>
                  <a:tcPr/>
                </a:tc>
                <a:tc>
                  <a:txBody>
                    <a:bodyPr/>
                    <a:lstStyle/>
                    <a:p>
                      <a:endParaRPr lang="en-US" dirty="0"/>
                    </a:p>
                  </a:txBody>
                  <a:tcPr/>
                </a:tc>
              </a:tr>
              <a:tr h="370840">
                <a:tc>
                  <a:txBody>
                    <a:bodyPr/>
                    <a:lstStyle/>
                    <a:p>
                      <a:r>
                        <a:rPr lang="en-US" baseline="0" dirty="0" smtClean="0"/>
                        <a:t>  0---------5</a:t>
                      </a:r>
                    </a:p>
                  </a:txBody>
                  <a:tcPr/>
                </a:tc>
                <a:tc>
                  <a:txBody>
                    <a:bodyPr/>
                    <a:lstStyle/>
                    <a:p>
                      <a:r>
                        <a:rPr lang="en-US" dirty="0" smtClean="0"/>
                        <a:t>420</a:t>
                      </a:r>
                      <a:endParaRPr lang="en-US" dirty="0"/>
                    </a:p>
                  </a:txBody>
                  <a:tcPr/>
                </a:tc>
                <a:tc>
                  <a:txBody>
                    <a:bodyPr/>
                    <a:lstStyle/>
                    <a:p>
                      <a:r>
                        <a:rPr lang="en-US" dirty="0" smtClean="0"/>
                        <a:t>10</a:t>
                      </a:r>
                      <a:endParaRPr lang="en-US" dirty="0"/>
                    </a:p>
                  </a:txBody>
                  <a:tcPr/>
                </a:tc>
                <a:tc>
                  <a:txBody>
                    <a:bodyPr/>
                    <a:lstStyle/>
                    <a:p>
                      <a:r>
                        <a:rPr lang="en-US" dirty="0" smtClean="0"/>
                        <a:t>10/420*5=0.0048</a:t>
                      </a:r>
                      <a:endParaRPr lang="en-US" dirty="0"/>
                    </a:p>
                  </a:txBody>
                  <a:tcPr/>
                </a:tc>
              </a:tr>
              <a:tr h="370840">
                <a:tc>
                  <a:txBody>
                    <a:bodyPr/>
                    <a:lstStyle/>
                    <a:p>
                      <a:r>
                        <a:rPr lang="en-US" dirty="0" smtClean="0"/>
                        <a:t>  5--------10</a:t>
                      </a:r>
                      <a:endParaRPr lang="en-US" dirty="0"/>
                    </a:p>
                  </a:txBody>
                  <a:tcPr/>
                </a:tc>
                <a:tc>
                  <a:txBody>
                    <a:bodyPr/>
                    <a:lstStyle/>
                    <a:p>
                      <a:r>
                        <a:rPr lang="en-US" dirty="0" smtClean="0"/>
                        <a:t>388</a:t>
                      </a:r>
                      <a:endParaRPr lang="en-US" dirty="0"/>
                    </a:p>
                  </a:txBody>
                  <a:tcPr/>
                </a:tc>
                <a:tc>
                  <a:txBody>
                    <a:bodyPr/>
                    <a:lstStyle/>
                    <a:p>
                      <a:r>
                        <a:rPr lang="en-US" dirty="0" smtClean="0"/>
                        <a:t>8</a:t>
                      </a:r>
                      <a:endParaRPr lang="en-US" dirty="0"/>
                    </a:p>
                  </a:txBody>
                  <a:tcPr/>
                </a:tc>
                <a:tc>
                  <a:txBody>
                    <a:bodyPr/>
                    <a:lstStyle/>
                    <a:p>
                      <a:r>
                        <a:rPr lang="en-US" dirty="0" smtClean="0"/>
                        <a:t>8/420*5=0.0038</a:t>
                      </a:r>
                      <a:endParaRPr lang="en-US" dirty="0"/>
                    </a:p>
                  </a:txBody>
                  <a:tcPr/>
                </a:tc>
              </a:tr>
              <a:tr h="370840">
                <a:tc>
                  <a:txBody>
                    <a:bodyPr/>
                    <a:lstStyle/>
                    <a:p>
                      <a:r>
                        <a:rPr lang="en-US" dirty="0" smtClean="0"/>
                        <a:t>  10------15</a:t>
                      </a:r>
                    </a:p>
                  </a:txBody>
                  <a:tcPr/>
                </a:tc>
                <a:tc>
                  <a:txBody>
                    <a:bodyPr/>
                    <a:lstStyle/>
                    <a:p>
                      <a:r>
                        <a:rPr lang="en-US" dirty="0" smtClean="0"/>
                        <a:t>360</a:t>
                      </a:r>
                      <a:endParaRPr lang="en-US" dirty="0"/>
                    </a:p>
                  </a:txBody>
                  <a:tcPr/>
                </a:tc>
                <a:tc>
                  <a:txBody>
                    <a:bodyPr/>
                    <a:lstStyle/>
                    <a:p>
                      <a:r>
                        <a:rPr lang="en-US" dirty="0" smtClean="0"/>
                        <a:t>6</a:t>
                      </a:r>
                      <a:endParaRPr lang="en-US" dirty="0"/>
                    </a:p>
                  </a:txBody>
                  <a:tcPr/>
                </a:tc>
                <a:tc>
                  <a:txBody>
                    <a:bodyPr/>
                    <a:lstStyle/>
                    <a:p>
                      <a:r>
                        <a:rPr lang="en-US" dirty="0" smtClean="0"/>
                        <a:t>             =0.0029</a:t>
                      </a:r>
                      <a:endParaRPr lang="en-US" dirty="0"/>
                    </a:p>
                  </a:txBody>
                  <a:tcPr/>
                </a:tc>
              </a:tr>
              <a:tr h="370840">
                <a:tc>
                  <a:txBody>
                    <a:bodyPr/>
                    <a:lstStyle/>
                    <a:p>
                      <a:r>
                        <a:rPr lang="en-US" dirty="0" smtClean="0"/>
                        <a:t>  15------20</a:t>
                      </a:r>
                      <a:endParaRPr lang="en-US" dirty="0"/>
                    </a:p>
                  </a:txBody>
                  <a:tcPr/>
                </a:tc>
                <a:tc>
                  <a:txBody>
                    <a:bodyPr/>
                    <a:lstStyle/>
                    <a:p>
                      <a:r>
                        <a:rPr lang="en-US" dirty="0" smtClean="0"/>
                        <a:t>220</a:t>
                      </a:r>
                      <a:endParaRPr lang="en-US" dirty="0"/>
                    </a:p>
                  </a:txBody>
                  <a:tcPr/>
                </a:tc>
                <a:tc>
                  <a:txBody>
                    <a:bodyPr/>
                    <a:lstStyle/>
                    <a:p>
                      <a:r>
                        <a:rPr lang="en-US" dirty="0" smtClean="0"/>
                        <a:t>4</a:t>
                      </a:r>
                      <a:endParaRPr lang="en-US" dirty="0"/>
                    </a:p>
                  </a:txBody>
                  <a:tcPr/>
                </a:tc>
                <a:tc>
                  <a:txBody>
                    <a:bodyPr/>
                    <a:lstStyle/>
                    <a:p>
                      <a:r>
                        <a:rPr lang="en-US" dirty="0" smtClean="0"/>
                        <a:t>             =0.0019</a:t>
                      </a:r>
                      <a:endParaRPr lang="en-US" dirty="0"/>
                    </a:p>
                  </a:txBody>
                  <a:tcPr/>
                </a:tc>
              </a:tr>
              <a:tr h="370840">
                <a:tc>
                  <a:txBody>
                    <a:bodyPr/>
                    <a:lstStyle/>
                    <a:p>
                      <a:r>
                        <a:rPr lang="en-US" dirty="0" smtClean="0"/>
                        <a:t>  20-------25</a:t>
                      </a:r>
                      <a:endParaRPr lang="en-US" dirty="0"/>
                    </a:p>
                  </a:txBody>
                  <a:tcPr/>
                </a:tc>
                <a:tc>
                  <a:txBody>
                    <a:bodyPr/>
                    <a:lstStyle/>
                    <a:p>
                      <a:r>
                        <a:rPr lang="en-US" dirty="0" smtClean="0"/>
                        <a:t>180</a:t>
                      </a:r>
                      <a:endParaRPr lang="en-US" dirty="0"/>
                    </a:p>
                  </a:txBody>
                  <a:tcPr/>
                </a:tc>
                <a:tc>
                  <a:txBody>
                    <a:bodyPr/>
                    <a:lstStyle/>
                    <a:p>
                      <a:r>
                        <a:rPr lang="en-US" dirty="0" smtClean="0"/>
                        <a:t>2</a:t>
                      </a:r>
                      <a:endParaRPr lang="en-US" dirty="0"/>
                    </a:p>
                  </a:txBody>
                  <a:tcPr/>
                </a:tc>
                <a:tc>
                  <a:txBody>
                    <a:bodyPr/>
                    <a:lstStyle/>
                    <a:p>
                      <a:r>
                        <a:rPr lang="en-US" dirty="0" smtClean="0"/>
                        <a:t>             =0.0010</a:t>
                      </a:r>
                      <a:endParaRPr lang="en-US" dirty="0"/>
                    </a:p>
                  </a:txBody>
                  <a:tcPr/>
                </a:tc>
              </a:tr>
              <a:tr h="370840">
                <a:tc>
                  <a:txBody>
                    <a:bodyPr/>
                    <a:lstStyle/>
                    <a:p>
                      <a:r>
                        <a:rPr lang="en-US" dirty="0" smtClean="0"/>
                        <a:t>     ≥25</a:t>
                      </a:r>
                      <a:endParaRPr lang="en-US" dirty="0"/>
                    </a:p>
                  </a:txBody>
                  <a:tcPr/>
                </a:tc>
                <a:tc>
                  <a:txBody>
                    <a:bodyPr/>
                    <a:lstStyle/>
                    <a:p>
                      <a:r>
                        <a:rPr lang="en-US" dirty="0" smtClean="0"/>
                        <a:t>150</a:t>
                      </a:r>
                      <a:endParaRPr lang="en-US" dirty="0"/>
                    </a:p>
                  </a:txBody>
                  <a:tcPr/>
                </a:tc>
                <a:tc>
                  <a:txBody>
                    <a:bodyPr/>
                    <a:lstStyle/>
                    <a:p>
                      <a:r>
                        <a:rPr lang="en-US" dirty="0" smtClean="0"/>
                        <a:t>1</a:t>
                      </a:r>
                      <a:endParaRPr lang="en-US" dirty="0"/>
                    </a:p>
                  </a:txBody>
                  <a:tcPr/>
                </a:tc>
                <a:tc>
                  <a:txBody>
                    <a:bodyPr/>
                    <a:lstStyle/>
                    <a:p>
                      <a:r>
                        <a:rPr lang="en-US" dirty="0" smtClean="0"/>
                        <a:t>             =0.0005</a:t>
                      </a:r>
                      <a:endParaRPr lang="en-US" dirty="0"/>
                    </a:p>
                  </a:txBody>
                  <a:tcPr/>
                </a:tc>
              </a:tr>
            </a:tbl>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xmlns="" val="4233672210"/>
              </p:ext>
            </p:extLst>
          </p:nvPr>
        </p:nvGraphicFramePr>
        <p:xfrm>
          <a:off x="9303895" y="1615371"/>
          <a:ext cx="742013" cy="740582"/>
        </p:xfrm>
        <a:graphic>
          <a:graphicData uri="http://schemas.openxmlformats.org/presentationml/2006/ole">
            <p:oleObj spid="_x0000_s7181" name="Equation" r:id="rId4" imgW="304560" imgH="241200" progId="Equation.3">
              <p:embed/>
            </p:oleObj>
          </a:graphicData>
        </a:graphic>
      </p:graphicFrame>
    </p:spTree>
    <p:extLst>
      <p:ext uri="{BB962C8B-B14F-4D97-AF65-F5344CB8AC3E}">
        <p14:creationId xmlns:p14="http://schemas.microsoft.com/office/powerpoint/2010/main" xmlns="" val="4282033175"/>
      </p:ext>
    </p:extLst>
  </p:cSld>
  <p:clrMapOvr>
    <a:masterClrMapping/>
  </p:clrMapOvr>
  <mc:AlternateContent xmlns:mc="http://schemas.openxmlformats.org/markup-compatibility/2006">
    <mc:Choice xmlns:p14="http://schemas.microsoft.com/office/powerpoint/2010/main" xmlns="" Requires="p14">
      <p:transition spd="slow" p14:dur="2000">
        <p14:vortex dir="r"/>
        <p:sndAc>
          <p:stSnd>
            <p:snd r:embed="rId5" name="explode.wav"/>
          </p:stSnd>
        </p:sndAc>
      </p:transition>
    </mc:Choice>
    <mc:Fallback>
      <p:transition spd="slow">
        <p:fade/>
        <p:sndAc>
          <p:stSnd>
            <p:snd r:embed="rId3" name="explode.wav"/>
          </p:stSnd>
        </p:sndAc>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4380" y="119921"/>
            <a:ext cx="11247620" cy="6565691"/>
          </a:xfrm>
        </p:spPr>
        <p:txBody>
          <a:bodyPr/>
          <a:lstStyle/>
          <a:p>
            <a:r>
              <a:rPr lang="en-US" dirty="0" smtClean="0"/>
              <a:t>  </a:t>
            </a:r>
            <a:r>
              <a:rPr lang="en-US" b="1" dirty="0" smtClean="0"/>
              <a:t>Q#3:- Calculate </a:t>
            </a:r>
            <a:r>
              <a:rPr lang="en-US" b="1" dirty="0"/>
              <a:t>the Survival Function </a:t>
            </a:r>
            <a:r>
              <a:rPr lang="en-US" b="1" dirty="0" smtClean="0"/>
              <a:t>&amp;    								Density </a:t>
            </a:r>
            <a:r>
              <a:rPr lang="en-US" b="1" dirty="0"/>
              <a:t>Function</a:t>
            </a:r>
            <a:r>
              <a:rPr lang="en-US" b="1" dirty="0" smtClean="0"/>
              <a:t>.</a:t>
            </a:r>
            <a:r>
              <a:rPr lang="en-US" dirty="0" smtClean="0"/>
              <a:t/>
            </a:r>
            <a:br>
              <a:rPr lang="en-US" dirty="0" smtClean="0"/>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2783506226"/>
              </p:ext>
            </p:extLst>
          </p:nvPr>
        </p:nvGraphicFramePr>
        <p:xfrm>
          <a:off x="1768840" y="1244184"/>
          <a:ext cx="10193311" cy="5441425"/>
        </p:xfrm>
        <a:graphic>
          <a:graphicData uri="http://schemas.openxmlformats.org/drawingml/2006/table">
            <a:tbl>
              <a:tblPr firstRow="1" bandRow="1">
                <a:tableStyleId>{5C22544A-7EE6-4342-B048-85BDC9FD1C3A}</a:tableStyleId>
              </a:tblPr>
              <a:tblGrid>
                <a:gridCol w="2097076"/>
                <a:gridCol w="2579855"/>
                <a:gridCol w="2203554"/>
                <a:gridCol w="1633928"/>
                <a:gridCol w="1678898"/>
              </a:tblGrid>
              <a:tr h="1061478">
                <a:tc>
                  <a:txBody>
                    <a:bodyPr/>
                    <a:lstStyle/>
                    <a:p>
                      <a:r>
                        <a:rPr lang="en-US" dirty="0" smtClean="0"/>
                        <a:t>Survival time(t)</a:t>
                      </a:r>
                      <a:r>
                        <a:rPr lang="en-US" baseline="0" dirty="0" smtClean="0"/>
                        <a:t> Month</a:t>
                      </a:r>
                    </a:p>
                  </a:txBody>
                  <a:tcPr/>
                </a:tc>
                <a:tc>
                  <a:txBody>
                    <a:bodyPr/>
                    <a:lstStyle/>
                    <a:p>
                      <a:r>
                        <a:rPr lang="en-US" dirty="0" err="1" smtClean="0"/>
                        <a:t>No.Of</a:t>
                      </a:r>
                      <a:r>
                        <a:rPr lang="en-US" dirty="0" smtClean="0"/>
                        <a:t> Patient surviving at interval</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t>No.Of</a:t>
                      </a:r>
                      <a:r>
                        <a:rPr lang="en-US" dirty="0" smtClean="0"/>
                        <a:t> Patient dying</a:t>
                      </a:r>
                      <a:r>
                        <a:rPr lang="en-US" baseline="0" dirty="0" smtClean="0"/>
                        <a:t> in </a:t>
                      </a:r>
                      <a:r>
                        <a:rPr lang="en-US" dirty="0" smtClean="0"/>
                        <a:t>interval</a:t>
                      </a:r>
                    </a:p>
                  </a:txBody>
                  <a:tcPr/>
                </a:tc>
                <a:tc>
                  <a:txBody>
                    <a:bodyPr/>
                    <a:lstStyle/>
                    <a:p>
                      <a:endParaRPr lang="en-US" dirty="0"/>
                    </a:p>
                  </a:txBody>
                  <a:tcPr/>
                </a:tc>
                <a:tc>
                  <a:txBody>
                    <a:bodyPr/>
                    <a:lstStyle/>
                    <a:p>
                      <a:endParaRPr lang="en-US" dirty="0"/>
                    </a:p>
                  </a:txBody>
                  <a:tcPr/>
                </a:tc>
              </a:tr>
              <a:tr h="398177">
                <a:tc>
                  <a:txBody>
                    <a:bodyPr/>
                    <a:lstStyle/>
                    <a:p>
                      <a:r>
                        <a:rPr lang="en-US" baseline="0" dirty="0" smtClean="0"/>
                        <a:t>  0---------5</a:t>
                      </a:r>
                    </a:p>
                  </a:txBody>
                  <a:tcPr/>
                </a:tc>
                <a:tc>
                  <a:txBody>
                    <a:bodyPr/>
                    <a:lstStyle/>
                    <a:p>
                      <a:r>
                        <a:rPr lang="en-US" dirty="0" smtClean="0"/>
                        <a:t>40</a:t>
                      </a:r>
                      <a:endParaRPr lang="en-US" dirty="0"/>
                    </a:p>
                  </a:txBody>
                  <a:tcPr/>
                </a:tc>
                <a:tc>
                  <a:txBody>
                    <a:bodyPr/>
                    <a:lstStyle/>
                    <a:p>
                      <a:r>
                        <a:rPr lang="en-US" dirty="0" smtClean="0"/>
                        <a:t>5</a:t>
                      </a:r>
                      <a:endParaRPr lang="en-US" dirty="0"/>
                    </a:p>
                  </a:txBody>
                  <a:tcPr/>
                </a:tc>
                <a:tc>
                  <a:txBody>
                    <a:bodyPr/>
                    <a:lstStyle/>
                    <a:p>
                      <a:pPr algn="ctr"/>
                      <a:r>
                        <a:rPr lang="en-US" dirty="0" smtClean="0"/>
                        <a:t>40/40=1</a:t>
                      </a:r>
                      <a:endParaRPr lang="en-US" dirty="0"/>
                    </a:p>
                  </a:txBody>
                  <a:tcPr/>
                </a:tc>
                <a:tc>
                  <a:txBody>
                    <a:bodyPr/>
                    <a:lstStyle/>
                    <a:p>
                      <a:pPr algn="ctr"/>
                      <a:r>
                        <a:rPr lang="en-US" dirty="0" smtClean="0"/>
                        <a:t>5/40*5=0.025</a:t>
                      </a:r>
                      <a:endParaRPr lang="en-US" dirty="0"/>
                    </a:p>
                  </a:txBody>
                  <a:tcPr/>
                </a:tc>
              </a:tr>
              <a:tr h="398177">
                <a:tc>
                  <a:txBody>
                    <a:bodyPr/>
                    <a:lstStyle/>
                    <a:p>
                      <a:r>
                        <a:rPr lang="en-US" dirty="0" smtClean="0"/>
                        <a:t>  5--------10</a:t>
                      </a:r>
                      <a:endParaRPr lang="en-US" dirty="0"/>
                    </a:p>
                  </a:txBody>
                  <a:tcPr/>
                </a:tc>
                <a:tc>
                  <a:txBody>
                    <a:bodyPr/>
                    <a:lstStyle/>
                    <a:p>
                      <a:r>
                        <a:rPr lang="en-US" dirty="0" smtClean="0"/>
                        <a:t>35</a:t>
                      </a:r>
                      <a:endParaRPr lang="en-US" dirty="0"/>
                    </a:p>
                  </a:txBody>
                  <a:tcPr/>
                </a:tc>
                <a:tc>
                  <a:txBody>
                    <a:bodyPr/>
                    <a:lstStyle/>
                    <a:p>
                      <a:r>
                        <a:rPr lang="en-US" dirty="0" smtClean="0"/>
                        <a:t>7</a:t>
                      </a:r>
                      <a:endParaRPr lang="en-US" dirty="0"/>
                    </a:p>
                  </a:txBody>
                  <a:tcPr/>
                </a:tc>
                <a:tc>
                  <a:txBody>
                    <a:bodyPr/>
                    <a:lstStyle/>
                    <a:p>
                      <a:pPr algn="ctr"/>
                      <a:r>
                        <a:rPr lang="en-US" dirty="0" smtClean="0"/>
                        <a:t>35/40=0.8750</a:t>
                      </a:r>
                      <a:endParaRPr lang="en-US" dirty="0"/>
                    </a:p>
                  </a:txBody>
                  <a:tcPr/>
                </a:tc>
                <a:tc>
                  <a:txBody>
                    <a:bodyPr/>
                    <a:lstStyle/>
                    <a:p>
                      <a:pPr algn="ctr"/>
                      <a:r>
                        <a:rPr lang="en-US" dirty="0" smtClean="0"/>
                        <a:t>7/40*5=0.035</a:t>
                      </a:r>
                      <a:endParaRPr lang="en-US" dirty="0"/>
                    </a:p>
                  </a:txBody>
                  <a:tcPr/>
                </a:tc>
              </a:tr>
              <a:tr h="398177">
                <a:tc>
                  <a:txBody>
                    <a:bodyPr/>
                    <a:lstStyle/>
                    <a:p>
                      <a:r>
                        <a:rPr lang="en-US" dirty="0" smtClean="0"/>
                        <a:t>  10------15</a:t>
                      </a:r>
                    </a:p>
                  </a:txBody>
                  <a:tcPr/>
                </a:tc>
                <a:tc>
                  <a:txBody>
                    <a:bodyPr/>
                    <a:lstStyle/>
                    <a:p>
                      <a:r>
                        <a:rPr lang="en-US" dirty="0" smtClean="0"/>
                        <a:t>28</a:t>
                      </a:r>
                      <a:endParaRPr lang="en-US" dirty="0"/>
                    </a:p>
                  </a:txBody>
                  <a:tcPr/>
                </a:tc>
                <a:tc>
                  <a:txBody>
                    <a:bodyPr/>
                    <a:lstStyle/>
                    <a:p>
                      <a:r>
                        <a:rPr lang="en-US" dirty="0" smtClean="0"/>
                        <a:t>6</a:t>
                      </a:r>
                      <a:endParaRPr lang="en-US" dirty="0"/>
                    </a:p>
                  </a:txBody>
                  <a:tcPr/>
                </a:tc>
                <a:tc>
                  <a:txBody>
                    <a:bodyPr/>
                    <a:lstStyle/>
                    <a:p>
                      <a:pPr algn="ctr"/>
                      <a:r>
                        <a:rPr lang="en-US" dirty="0" smtClean="0"/>
                        <a:t>28/40 =0.70</a:t>
                      </a:r>
                      <a:endParaRPr lang="en-US" dirty="0"/>
                    </a:p>
                  </a:txBody>
                  <a:tcPr/>
                </a:tc>
                <a:tc>
                  <a:txBody>
                    <a:bodyPr/>
                    <a:lstStyle/>
                    <a:p>
                      <a:pPr algn="ctr"/>
                      <a:r>
                        <a:rPr lang="en-US" dirty="0" smtClean="0"/>
                        <a:t>        =0.03</a:t>
                      </a:r>
                      <a:endParaRPr lang="en-US" dirty="0"/>
                    </a:p>
                  </a:txBody>
                  <a:tcPr/>
                </a:tc>
              </a:tr>
              <a:tr h="398177">
                <a:tc>
                  <a:txBody>
                    <a:bodyPr/>
                    <a:lstStyle/>
                    <a:p>
                      <a:r>
                        <a:rPr lang="en-US" dirty="0" smtClean="0"/>
                        <a:t>  15------20</a:t>
                      </a:r>
                      <a:endParaRPr lang="en-US" dirty="0"/>
                    </a:p>
                  </a:txBody>
                  <a:tcPr/>
                </a:tc>
                <a:tc>
                  <a:txBody>
                    <a:bodyPr/>
                    <a:lstStyle/>
                    <a:p>
                      <a:r>
                        <a:rPr lang="en-US" dirty="0" smtClean="0"/>
                        <a:t>22</a:t>
                      </a:r>
                      <a:endParaRPr lang="en-US" dirty="0"/>
                    </a:p>
                  </a:txBody>
                  <a:tcPr/>
                </a:tc>
                <a:tc>
                  <a:txBody>
                    <a:bodyPr/>
                    <a:lstStyle/>
                    <a:p>
                      <a:r>
                        <a:rPr lang="en-US" dirty="0" smtClean="0"/>
                        <a:t>4</a:t>
                      </a:r>
                      <a:endParaRPr lang="en-US" dirty="0"/>
                    </a:p>
                  </a:txBody>
                  <a:tcPr/>
                </a:tc>
                <a:tc>
                  <a:txBody>
                    <a:bodyPr/>
                    <a:lstStyle/>
                    <a:p>
                      <a:pPr algn="ctr"/>
                      <a:r>
                        <a:rPr lang="en-US" dirty="0" smtClean="0"/>
                        <a:t>22/40 =0.55</a:t>
                      </a:r>
                      <a:endParaRPr lang="en-US" dirty="0"/>
                    </a:p>
                  </a:txBody>
                  <a:tcPr/>
                </a:tc>
                <a:tc>
                  <a:txBody>
                    <a:bodyPr/>
                    <a:lstStyle/>
                    <a:p>
                      <a:pPr algn="ctr"/>
                      <a:r>
                        <a:rPr lang="en-US" dirty="0" smtClean="0"/>
                        <a:t>        =0.02</a:t>
                      </a:r>
                      <a:endParaRPr lang="en-US" dirty="0"/>
                    </a:p>
                  </a:txBody>
                  <a:tcPr/>
                </a:tc>
              </a:tr>
              <a:tr h="398177">
                <a:tc>
                  <a:txBody>
                    <a:bodyPr/>
                    <a:lstStyle/>
                    <a:p>
                      <a:r>
                        <a:rPr lang="en-US" dirty="0" smtClean="0"/>
                        <a:t>  20-------25</a:t>
                      </a:r>
                      <a:endParaRPr lang="en-US" dirty="0"/>
                    </a:p>
                  </a:txBody>
                  <a:tcPr/>
                </a:tc>
                <a:tc>
                  <a:txBody>
                    <a:bodyPr/>
                    <a:lstStyle/>
                    <a:p>
                      <a:r>
                        <a:rPr lang="en-US" dirty="0" smtClean="0"/>
                        <a:t>18</a:t>
                      </a:r>
                      <a:endParaRPr lang="en-US" dirty="0"/>
                    </a:p>
                  </a:txBody>
                  <a:tcPr/>
                </a:tc>
                <a:tc>
                  <a:txBody>
                    <a:bodyPr/>
                    <a:lstStyle/>
                    <a:p>
                      <a:r>
                        <a:rPr lang="en-US" dirty="0" smtClean="0"/>
                        <a:t>5</a:t>
                      </a:r>
                      <a:endParaRPr lang="en-US" dirty="0"/>
                    </a:p>
                  </a:txBody>
                  <a:tcPr/>
                </a:tc>
                <a:tc>
                  <a:txBody>
                    <a:bodyPr/>
                    <a:lstStyle/>
                    <a:p>
                      <a:pPr algn="ctr"/>
                      <a:r>
                        <a:rPr lang="en-US" dirty="0" smtClean="0"/>
                        <a:t>18/40=0.45</a:t>
                      </a:r>
                      <a:endParaRPr lang="en-US" dirty="0"/>
                    </a:p>
                  </a:txBody>
                  <a:tcPr/>
                </a:tc>
                <a:tc>
                  <a:txBody>
                    <a:bodyPr/>
                    <a:lstStyle/>
                    <a:p>
                      <a:pPr algn="ctr"/>
                      <a:r>
                        <a:rPr lang="en-US" dirty="0" smtClean="0"/>
                        <a:t>         =0.025</a:t>
                      </a:r>
                      <a:endParaRPr lang="en-US" dirty="0"/>
                    </a:p>
                  </a:txBody>
                  <a:tcPr/>
                </a:tc>
              </a:tr>
              <a:tr h="398177">
                <a:tc>
                  <a:txBody>
                    <a:bodyPr/>
                    <a:lstStyle/>
                    <a:p>
                      <a:r>
                        <a:rPr lang="en-US" dirty="0" smtClean="0"/>
                        <a:t>25-----30</a:t>
                      </a:r>
                      <a:endParaRPr lang="en-US" dirty="0"/>
                    </a:p>
                  </a:txBody>
                  <a:tcPr/>
                </a:tc>
                <a:tc>
                  <a:txBody>
                    <a:bodyPr/>
                    <a:lstStyle/>
                    <a:p>
                      <a:r>
                        <a:rPr lang="en-US" dirty="0" smtClean="0"/>
                        <a:t>13</a:t>
                      </a:r>
                      <a:endParaRPr lang="en-US" dirty="0"/>
                    </a:p>
                  </a:txBody>
                  <a:tcPr/>
                </a:tc>
                <a:tc>
                  <a:txBody>
                    <a:bodyPr/>
                    <a:lstStyle/>
                    <a:p>
                      <a:r>
                        <a:rPr lang="en-US" dirty="0" smtClean="0"/>
                        <a:t>4</a:t>
                      </a:r>
                      <a:endParaRPr lang="en-US" dirty="0"/>
                    </a:p>
                  </a:txBody>
                  <a:tcPr/>
                </a:tc>
                <a:tc>
                  <a:txBody>
                    <a:bodyPr/>
                    <a:lstStyle/>
                    <a:p>
                      <a:pPr algn="ctr"/>
                      <a:r>
                        <a:rPr lang="en-US" dirty="0" smtClean="0"/>
                        <a:t>13/40=0.3250</a:t>
                      </a:r>
                      <a:endParaRPr lang="en-US" dirty="0"/>
                    </a:p>
                  </a:txBody>
                  <a:tcPr/>
                </a:tc>
                <a:tc>
                  <a:txBody>
                    <a:bodyPr/>
                    <a:lstStyle/>
                    <a:p>
                      <a:pPr algn="ctr"/>
                      <a:r>
                        <a:rPr lang="en-US" dirty="0" smtClean="0"/>
                        <a:t>       =0.02</a:t>
                      </a:r>
                      <a:endParaRPr lang="en-US" dirty="0"/>
                    </a:p>
                  </a:txBody>
                  <a:tcPr/>
                </a:tc>
              </a:tr>
              <a:tr h="398177">
                <a:tc>
                  <a:txBody>
                    <a:bodyPr/>
                    <a:lstStyle/>
                    <a:p>
                      <a:r>
                        <a:rPr lang="en-US" dirty="0" smtClean="0"/>
                        <a:t>  30-------35</a:t>
                      </a:r>
                      <a:endParaRPr lang="en-US" dirty="0"/>
                    </a:p>
                  </a:txBody>
                  <a:tcPr/>
                </a:tc>
                <a:tc>
                  <a:txBody>
                    <a:bodyPr/>
                    <a:lstStyle/>
                    <a:p>
                      <a:r>
                        <a:rPr lang="en-US" dirty="0" smtClean="0"/>
                        <a:t>9</a:t>
                      </a:r>
                      <a:endParaRPr lang="en-US" dirty="0"/>
                    </a:p>
                  </a:txBody>
                  <a:tcPr/>
                </a:tc>
                <a:tc>
                  <a:txBody>
                    <a:bodyPr/>
                    <a:lstStyle/>
                    <a:p>
                      <a:r>
                        <a:rPr lang="en-US" dirty="0" smtClean="0"/>
                        <a:t>4</a:t>
                      </a:r>
                      <a:endParaRPr lang="en-US" dirty="0"/>
                    </a:p>
                  </a:txBody>
                  <a:tcPr/>
                </a:tc>
                <a:tc>
                  <a:txBody>
                    <a:bodyPr/>
                    <a:lstStyle/>
                    <a:p>
                      <a:pPr algn="ctr"/>
                      <a:r>
                        <a:rPr lang="en-US" dirty="0" smtClean="0"/>
                        <a:t> 9/40=0.2250</a:t>
                      </a:r>
                      <a:endParaRPr lang="en-US" dirty="0"/>
                    </a:p>
                  </a:txBody>
                  <a:tcPr/>
                </a:tc>
                <a:tc>
                  <a:txBody>
                    <a:bodyPr/>
                    <a:lstStyle/>
                    <a:p>
                      <a:pPr algn="ctr"/>
                      <a:r>
                        <a:rPr lang="en-US" dirty="0" smtClean="0"/>
                        <a:t>      =0.02</a:t>
                      </a:r>
                      <a:endParaRPr lang="en-US" dirty="0"/>
                    </a:p>
                  </a:txBody>
                  <a:tcPr/>
                </a:tc>
              </a:tr>
              <a:tr h="398177">
                <a:tc>
                  <a:txBody>
                    <a:bodyPr/>
                    <a:lstStyle/>
                    <a:p>
                      <a:r>
                        <a:rPr lang="en-US" dirty="0" smtClean="0"/>
                        <a:t>  35-------40</a:t>
                      </a:r>
                      <a:endParaRPr lang="en-US" dirty="0"/>
                    </a:p>
                  </a:txBody>
                  <a:tcPr/>
                </a:tc>
                <a:tc>
                  <a:txBody>
                    <a:bodyPr/>
                    <a:lstStyle/>
                    <a:p>
                      <a:r>
                        <a:rPr lang="en-US" dirty="0" smtClean="0"/>
                        <a:t>5</a:t>
                      </a:r>
                      <a:endParaRPr lang="en-US" dirty="0"/>
                    </a:p>
                  </a:txBody>
                  <a:tcPr/>
                </a:tc>
                <a:tc>
                  <a:txBody>
                    <a:bodyPr/>
                    <a:lstStyle/>
                    <a:p>
                      <a:r>
                        <a:rPr lang="en-US" dirty="0" smtClean="0"/>
                        <a:t>0</a:t>
                      </a:r>
                      <a:endParaRPr lang="en-US" dirty="0"/>
                    </a:p>
                  </a:txBody>
                  <a:tcPr/>
                </a:tc>
                <a:tc>
                  <a:txBody>
                    <a:bodyPr/>
                    <a:lstStyle/>
                    <a:p>
                      <a:pPr algn="ctr"/>
                      <a:r>
                        <a:rPr lang="en-US" dirty="0" smtClean="0"/>
                        <a:t>5/40  =0.1250</a:t>
                      </a:r>
                      <a:endParaRPr lang="en-US" dirty="0"/>
                    </a:p>
                  </a:txBody>
                  <a:tcPr/>
                </a:tc>
                <a:tc>
                  <a:txBody>
                    <a:bodyPr/>
                    <a:lstStyle/>
                    <a:p>
                      <a:pPr algn="ctr"/>
                      <a:r>
                        <a:rPr lang="en-US" dirty="0" smtClean="0"/>
                        <a:t> =0</a:t>
                      </a:r>
                      <a:endParaRPr lang="en-US" dirty="0"/>
                    </a:p>
                  </a:txBody>
                  <a:tcPr/>
                </a:tc>
              </a:tr>
              <a:tr h="398177">
                <a:tc>
                  <a:txBody>
                    <a:bodyPr/>
                    <a:lstStyle/>
                    <a:p>
                      <a:r>
                        <a:rPr lang="en-US" dirty="0" smtClean="0"/>
                        <a:t>  40-------45</a:t>
                      </a:r>
                      <a:endParaRPr lang="en-US" dirty="0"/>
                    </a:p>
                  </a:txBody>
                  <a:tcPr/>
                </a:tc>
                <a:tc>
                  <a:txBody>
                    <a:bodyPr/>
                    <a:lstStyle/>
                    <a:p>
                      <a:r>
                        <a:rPr lang="en-US" dirty="0" smtClean="0"/>
                        <a:t>5</a:t>
                      </a:r>
                      <a:endParaRPr lang="en-US" dirty="0"/>
                    </a:p>
                  </a:txBody>
                  <a:tcPr/>
                </a:tc>
                <a:tc>
                  <a:txBody>
                    <a:bodyPr/>
                    <a:lstStyle/>
                    <a:p>
                      <a:r>
                        <a:rPr lang="en-US" dirty="0" smtClean="0"/>
                        <a:t>2</a:t>
                      </a:r>
                      <a:endParaRPr lang="en-US" dirty="0"/>
                    </a:p>
                  </a:txBody>
                  <a:tcPr/>
                </a:tc>
                <a:tc>
                  <a:txBody>
                    <a:bodyPr/>
                    <a:lstStyle/>
                    <a:p>
                      <a:pPr algn="ctr"/>
                      <a:r>
                        <a:rPr lang="en-US" dirty="0" smtClean="0"/>
                        <a:t>5/40 =0.1250</a:t>
                      </a:r>
                      <a:endParaRPr lang="en-US" dirty="0"/>
                    </a:p>
                  </a:txBody>
                  <a:tcPr/>
                </a:tc>
                <a:tc>
                  <a:txBody>
                    <a:bodyPr/>
                    <a:lstStyle/>
                    <a:p>
                      <a:pPr algn="ctr"/>
                      <a:r>
                        <a:rPr lang="en-US" dirty="0" smtClean="0"/>
                        <a:t>     =0.01</a:t>
                      </a:r>
                      <a:endParaRPr lang="en-US" dirty="0"/>
                    </a:p>
                  </a:txBody>
                  <a:tcPr/>
                </a:tc>
              </a:tr>
              <a:tr h="398177">
                <a:tc>
                  <a:txBody>
                    <a:bodyPr/>
                    <a:lstStyle/>
                    <a:p>
                      <a:r>
                        <a:rPr lang="en-US" dirty="0" smtClean="0"/>
                        <a:t>45-------50</a:t>
                      </a:r>
                      <a:endParaRPr lang="en-US" dirty="0"/>
                    </a:p>
                  </a:txBody>
                  <a:tcPr/>
                </a:tc>
                <a:tc>
                  <a:txBody>
                    <a:bodyPr/>
                    <a:lstStyle/>
                    <a:p>
                      <a:r>
                        <a:rPr lang="en-US" dirty="0" smtClean="0"/>
                        <a:t>3</a:t>
                      </a:r>
                      <a:endParaRPr lang="en-US" dirty="0"/>
                    </a:p>
                  </a:txBody>
                  <a:tcPr/>
                </a:tc>
                <a:tc>
                  <a:txBody>
                    <a:bodyPr/>
                    <a:lstStyle/>
                    <a:p>
                      <a:r>
                        <a:rPr lang="en-US" dirty="0" smtClean="0"/>
                        <a:t>1</a:t>
                      </a:r>
                      <a:endParaRPr lang="en-US" dirty="0"/>
                    </a:p>
                  </a:txBody>
                  <a:tcPr/>
                </a:tc>
                <a:tc>
                  <a:txBody>
                    <a:bodyPr/>
                    <a:lstStyle/>
                    <a:p>
                      <a:pPr algn="ctr"/>
                      <a:r>
                        <a:rPr lang="en-US" dirty="0" smtClean="0"/>
                        <a:t> 3/40 =0.0750</a:t>
                      </a:r>
                      <a:endParaRPr lang="en-US" dirty="0"/>
                    </a:p>
                  </a:txBody>
                  <a:tcPr/>
                </a:tc>
                <a:tc>
                  <a:txBody>
                    <a:bodyPr/>
                    <a:lstStyle/>
                    <a:p>
                      <a:pPr algn="ctr"/>
                      <a:r>
                        <a:rPr lang="en-US" dirty="0" smtClean="0"/>
                        <a:t>      =0.005</a:t>
                      </a:r>
                      <a:endParaRPr lang="en-US" dirty="0"/>
                    </a:p>
                  </a:txBody>
                  <a:tcPr/>
                </a:tc>
              </a:tr>
              <a:tr h="398177">
                <a:tc>
                  <a:txBody>
                    <a:bodyPr/>
                    <a:lstStyle/>
                    <a:p>
                      <a:r>
                        <a:rPr lang="en-US" dirty="0" smtClean="0"/>
                        <a:t>≥50</a:t>
                      </a:r>
                      <a:endParaRPr lang="en-US" dirty="0"/>
                    </a:p>
                  </a:txBody>
                  <a:tcPr/>
                </a:tc>
                <a:tc>
                  <a:txBody>
                    <a:bodyPr/>
                    <a:lstStyle/>
                    <a:p>
                      <a:r>
                        <a:rPr lang="en-US" dirty="0" smtClean="0"/>
                        <a:t>2</a:t>
                      </a:r>
                      <a:endParaRPr lang="en-US" dirty="0"/>
                    </a:p>
                  </a:txBody>
                  <a:tcPr/>
                </a:tc>
                <a:tc>
                  <a:txBody>
                    <a:bodyPr/>
                    <a:lstStyle/>
                    <a:p>
                      <a:r>
                        <a:rPr lang="en-US" dirty="0" smtClean="0"/>
                        <a:t>2</a:t>
                      </a:r>
                      <a:endParaRPr lang="en-US" dirty="0"/>
                    </a:p>
                  </a:txBody>
                  <a:tcPr/>
                </a:tc>
                <a:tc>
                  <a:txBody>
                    <a:bodyPr/>
                    <a:lstStyle/>
                    <a:p>
                      <a:pPr algn="ctr"/>
                      <a:r>
                        <a:rPr lang="en-US" dirty="0" smtClean="0"/>
                        <a:t>2/40=0.05</a:t>
                      </a:r>
                      <a:endParaRPr lang="en-US" dirty="0"/>
                    </a:p>
                  </a:txBody>
                  <a:tcPr/>
                </a:tc>
                <a:tc>
                  <a:txBody>
                    <a:bodyPr/>
                    <a:lstStyle/>
                    <a:p>
                      <a:pPr algn="ctr"/>
                      <a:r>
                        <a:rPr lang="en-US" dirty="0" smtClean="0"/>
                        <a:t>    =0.01</a:t>
                      </a:r>
                      <a:endParaRPr lang="en-US" dirty="0"/>
                    </a:p>
                  </a:txBody>
                  <a:tcPr/>
                </a:tc>
              </a:tr>
            </a:tbl>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xmlns="" val="2799916146"/>
              </p:ext>
            </p:extLst>
          </p:nvPr>
        </p:nvGraphicFramePr>
        <p:xfrm>
          <a:off x="8686801" y="1351613"/>
          <a:ext cx="944380" cy="719528"/>
        </p:xfrm>
        <a:graphic>
          <a:graphicData uri="http://schemas.openxmlformats.org/presentationml/2006/ole">
            <p:oleObj spid="_x0000_s8214" name="Equation" r:id="rId4" imgW="291960" imgH="241200" progId="Equation.3">
              <p:embed/>
            </p:oleObj>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xmlns="" val="1530609731"/>
              </p:ext>
            </p:extLst>
          </p:nvPr>
        </p:nvGraphicFramePr>
        <p:xfrm>
          <a:off x="10398178" y="1330559"/>
          <a:ext cx="742013" cy="740582"/>
        </p:xfrm>
        <a:graphic>
          <a:graphicData uri="http://schemas.openxmlformats.org/presentationml/2006/ole">
            <p:oleObj spid="_x0000_s8215" name="Equation" r:id="rId5" imgW="304560" imgH="241200" progId="Equation.3">
              <p:embed/>
            </p:oleObj>
          </a:graphicData>
        </a:graphic>
      </p:graphicFrame>
    </p:spTree>
    <p:extLst>
      <p:ext uri="{BB962C8B-B14F-4D97-AF65-F5344CB8AC3E}">
        <p14:creationId xmlns:p14="http://schemas.microsoft.com/office/powerpoint/2010/main" xmlns="" val="745515713"/>
      </p:ext>
    </p:extLst>
  </p:cSld>
  <p:clrMapOvr>
    <a:masterClrMapping/>
  </p:clrMapOvr>
  <mc:AlternateContent xmlns:mc="http://schemas.openxmlformats.org/markup-compatibility/2006">
    <mc:Choice xmlns:p14="http://schemas.microsoft.com/office/powerpoint/2010/main" xmlns="" Requires="p14">
      <p:transition spd="slow" p14:dur="2000">
        <p14:shred/>
        <p:sndAc>
          <p:stSnd>
            <p:snd r:embed="rId6" name="laser.wav"/>
          </p:stSnd>
        </p:sndAc>
      </p:transition>
    </mc:Choice>
    <mc:Fallback>
      <p:transition spd="slow">
        <p:fade/>
        <p:sndAc>
          <p:stSnd>
            <p:snd r:embed="rId3" name="laser.wav"/>
          </p:stSnd>
        </p:sndAc>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Title 1"/>
              <p:cNvSpPr>
                <a:spLocks noGrp="1"/>
              </p:cNvSpPr>
              <p:nvPr>
                <p:ph type="title"/>
              </p:nvPr>
            </p:nvSpPr>
            <p:spPr>
              <a:xfrm>
                <a:off x="1663908" y="239843"/>
                <a:ext cx="10283253" cy="6618157"/>
              </a:xfrm>
            </p:spPr>
            <p:txBody>
              <a:bodyPr/>
              <a:lstStyle/>
              <a:p>
                <a:r>
                  <a:rPr lang="en-US" sz="4000" b="1" dirty="0" smtClean="0">
                    <a:solidFill>
                      <a:srgbClr val="FF0000"/>
                    </a:solidFill>
                  </a:rPr>
                  <a:t>3. Hazard Function:-</a:t>
                </a:r>
                <a:r>
                  <a:rPr lang="en-US" dirty="0" smtClean="0">
                    <a:solidFill>
                      <a:srgbClr val="7030A0"/>
                    </a:solidFill>
                  </a:rPr>
                  <a:t/>
                </a:r>
                <a:br>
                  <a:rPr lang="en-US" dirty="0" smtClean="0">
                    <a:solidFill>
                      <a:srgbClr val="7030A0"/>
                    </a:solidFill>
                  </a:rPr>
                </a:br>
                <a:r>
                  <a:rPr lang="en-US" dirty="0">
                    <a:solidFill>
                      <a:srgbClr val="7030A0"/>
                    </a:solidFill>
                  </a:rPr>
                  <a:t/>
                </a:r>
                <a:br>
                  <a:rPr lang="en-US" dirty="0">
                    <a:solidFill>
                      <a:srgbClr val="7030A0"/>
                    </a:solidFill>
                  </a:rPr>
                </a:br>
                <a:r>
                  <a:rPr lang="en-US" dirty="0" smtClean="0">
                    <a:solidFill>
                      <a:srgbClr val="7030A0"/>
                    </a:solidFill>
                  </a:rPr>
                  <a:t/>
                </a:r>
                <a:r>
                  <a:rPr lang="en-US" sz="2400" dirty="0" smtClean="0">
                    <a:solidFill>
                      <a:srgbClr val="7030A0"/>
                    </a:solidFill>
                  </a:rPr>
                  <a:t>The hazard function          of survival time T gives the 						conditional failure 	rate. This is defined as the probability</a:t>
                </a:r>
                <a:br>
                  <a:rPr lang="en-US" sz="2400" dirty="0" smtClean="0">
                    <a:solidFill>
                      <a:srgbClr val="7030A0"/>
                    </a:solidFill>
                  </a:rPr>
                </a:br>
                <a:r>
                  <a:rPr lang="en-US" sz="2400" dirty="0" smtClean="0">
                    <a:solidFill>
                      <a:srgbClr val="7030A0"/>
                    </a:solidFill>
                  </a:rPr>
                  <a:t> 		of failure during a very small time 	interval, assuming that</a:t>
                </a:r>
                <a:br>
                  <a:rPr lang="en-US" sz="2400" dirty="0" smtClean="0">
                    <a:solidFill>
                      <a:srgbClr val="7030A0"/>
                    </a:solidFill>
                  </a:rPr>
                </a:br>
                <a:r>
                  <a:rPr lang="en-US" sz="2400" dirty="0">
                    <a:solidFill>
                      <a:srgbClr val="7030A0"/>
                    </a:solidFill>
                  </a:rPr>
                  <a:t/>
                </a:r>
                <a:r>
                  <a:rPr lang="en-US" sz="2400" dirty="0" smtClean="0">
                    <a:solidFill>
                      <a:srgbClr val="7030A0"/>
                    </a:solidFill>
                  </a:rPr>
                  <a:t>	 the individual 	has survived to the beginning of the interval. </a:t>
                </a:r>
                <a:br>
                  <a:rPr lang="en-US" sz="2400" dirty="0" smtClean="0">
                    <a:solidFill>
                      <a:srgbClr val="7030A0"/>
                    </a:solidFill>
                  </a:rPr>
                </a:br>
                <a:r>
                  <a:rPr lang="en-US" dirty="0" smtClean="0">
                    <a:solidFill>
                      <a:srgbClr val="7030A0"/>
                    </a:solidFill>
                  </a:rPr>
                  <a:t/>
                </a:r>
                <a:br>
                  <a:rPr lang="en-US" dirty="0" smtClean="0">
                    <a:solidFill>
                      <a:srgbClr val="7030A0"/>
                    </a:solidFill>
                  </a:rPr>
                </a:br>
                <a:r>
                  <a:rPr lang="en-US" dirty="0" smtClean="0">
                    <a:solidFill>
                      <a:srgbClr val="7030A0"/>
                    </a:solidFill>
                  </a:rPr>
                  <a:t/>
                </a:r>
                <a:br>
                  <a:rPr lang="en-US" dirty="0" smtClean="0">
                    <a:solidFill>
                      <a:srgbClr val="7030A0"/>
                    </a:solidFill>
                  </a:rPr>
                </a:br>
                <a:r>
                  <a:rPr lang="en-US" dirty="0" smtClean="0">
                    <a:solidFill>
                      <a:srgbClr val="7030A0"/>
                    </a:solidFill>
                  </a:rPr>
                  <a:t>         =</a:t>
                </a:r>
                <a14:m>
                  <m:oMath xmlns:m="http://schemas.openxmlformats.org/officeDocument/2006/math">
                    <m:f>
                      <m:fPr>
                        <m:ctrlPr>
                          <a:rPr lang="en-US" i="1" smtClean="0">
                            <a:solidFill>
                              <a:srgbClr val="7030A0"/>
                            </a:solidFill>
                            <a:latin typeface="Cambria Math" panose="02040503050406030204" pitchFamily="18" charset="0"/>
                          </a:rPr>
                        </m:ctrlPr>
                      </m:fPr>
                      <m:num>
                        <m:r>
                          <a:rPr lang="en-US" b="0" i="1" smtClean="0">
                            <a:solidFill>
                              <a:srgbClr val="7030A0"/>
                            </a:solidFill>
                            <a:latin typeface="Cambria Math" panose="02040503050406030204" pitchFamily="18" charset="0"/>
                          </a:rPr>
                          <m:t>𝑁𝑜</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𝑜𝑓</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𝑃𝑎𝑡𝑖𝑒𝑛𝑡</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𝐷𝑦𝑖𝑛𝑔</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𝑃𝑒𝑟</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𝑈𝑛𝑖𝑡</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𝑇𝑖𝑚𝑒</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𝐼𝑛</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𝑇h𝑒</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𝐼𝑛𝑡𝑒𝑟𝑣𝑎𝑙</m:t>
                        </m:r>
                      </m:num>
                      <m:den>
                        <m:r>
                          <a:rPr lang="en-US" b="0" i="1" smtClean="0">
                            <a:solidFill>
                              <a:srgbClr val="7030A0"/>
                            </a:solidFill>
                            <a:latin typeface="Cambria Math" panose="02040503050406030204" pitchFamily="18" charset="0"/>
                          </a:rPr>
                          <m:t>𝑁𝑜</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𝑂𝑓</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𝑃𝑎𝑡𝑖𝑒𝑛𝑡</m:t>
                        </m:r>
                        <m:r>
                          <a:rPr lang="en-US" b="0" i="1" smtClean="0">
                            <a:solidFill>
                              <a:srgbClr val="7030A0"/>
                            </a:solidFill>
                            <a:latin typeface="Cambria Math" panose="02040503050406030204" pitchFamily="18" charset="0"/>
                          </a:rPr>
                          <m:t> </m:t>
                        </m:r>
                        <m:r>
                          <a:rPr lang="en-US" b="0" i="1" smtClean="0">
                            <a:solidFill>
                              <a:srgbClr val="7030A0"/>
                            </a:solidFill>
                            <a:latin typeface="Cambria Math" panose="02040503050406030204" pitchFamily="18" charset="0"/>
                          </a:rPr>
                          <m:t>𝑆𝑢𝑟𝑣𝑖𝑣𝑖𝑛𝑔</m:t>
                        </m:r>
                        <m:r>
                          <a:rPr lang="en-US" b="0" i="1" smtClean="0">
                            <a:solidFill>
                              <a:srgbClr val="7030A0"/>
                            </a:solidFill>
                            <a:latin typeface="Cambria Math" panose="02040503050406030204" pitchFamily="18" charset="0"/>
                          </a:rPr>
                          <m:t>−(</m:t>
                        </m:r>
                        <m:f>
                          <m:fPr>
                            <m:ctrlPr>
                              <a:rPr lang="en-US" b="0" i="1" smtClean="0">
                                <a:solidFill>
                                  <a:srgbClr val="7030A0"/>
                                </a:solidFill>
                                <a:latin typeface="Cambria Math" panose="02040503050406030204" pitchFamily="18" charset="0"/>
                              </a:rPr>
                            </m:ctrlPr>
                          </m:fPr>
                          <m:num>
                            <m:r>
                              <a:rPr lang="en-US" i="1">
                                <a:solidFill>
                                  <a:srgbClr val="7030A0"/>
                                </a:solidFill>
                                <a:latin typeface="Cambria Math" panose="02040503050406030204" pitchFamily="18" charset="0"/>
                              </a:rPr>
                              <m:t>𝑁𝑜</m:t>
                            </m:r>
                            <m:r>
                              <a:rPr lang="en-US" i="1">
                                <a:solidFill>
                                  <a:srgbClr val="7030A0"/>
                                </a:solidFill>
                                <a:latin typeface="Cambria Math" panose="02040503050406030204" pitchFamily="18" charset="0"/>
                              </a:rPr>
                              <m:t>. </m:t>
                            </m:r>
                            <m:r>
                              <a:rPr lang="en-US" i="1">
                                <a:solidFill>
                                  <a:srgbClr val="7030A0"/>
                                </a:solidFill>
                                <a:latin typeface="Cambria Math" panose="02040503050406030204" pitchFamily="18" charset="0"/>
                              </a:rPr>
                              <m:t>𝑂𝑓</m:t>
                            </m:r>
                            <m:r>
                              <a:rPr lang="en-US" i="1">
                                <a:solidFill>
                                  <a:srgbClr val="7030A0"/>
                                </a:solidFill>
                                <a:latin typeface="Cambria Math" panose="02040503050406030204" pitchFamily="18" charset="0"/>
                              </a:rPr>
                              <m:t> </m:t>
                            </m:r>
                            <m:r>
                              <a:rPr lang="en-US" i="1">
                                <a:solidFill>
                                  <a:srgbClr val="7030A0"/>
                                </a:solidFill>
                                <a:latin typeface="Cambria Math" panose="02040503050406030204" pitchFamily="18" charset="0"/>
                              </a:rPr>
                              <m:t>𝐷𝑒𝑎𝑡h𝑠</m:t>
                            </m:r>
                          </m:num>
                          <m:den>
                            <m:r>
                              <a:rPr lang="en-US" b="0" i="1" smtClean="0">
                                <a:solidFill>
                                  <a:srgbClr val="7030A0"/>
                                </a:solidFill>
                                <a:latin typeface="Cambria Math" panose="02040503050406030204" pitchFamily="18" charset="0"/>
                              </a:rPr>
                              <m:t>2</m:t>
                            </m:r>
                          </m:den>
                        </m:f>
                        <m:r>
                          <a:rPr lang="en-US" b="0" i="1" smtClean="0">
                            <a:solidFill>
                              <a:srgbClr val="7030A0"/>
                            </a:solidFill>
                            <a:latin typeface="Cambria Math" panose="02040503050406030204" pitchFamily="18" charset="0"/>
                          </a:rPr>
                          <m:t>)</m:t>
                        </m:r>
                      </m:den>
                    </m:f>
                  </m:oMath>
                </a14:m>
                <a:r>
                  <a:rPr lang="en-US" dirty="0" smtClean="0">
                    <a:solidFill>
                      <a:srgbClr val="7030A0"/>
                    </a:solidFill>
                  </a:rPr>
                  <a:t/>
                </a:r>
                <a:br>
                  <a:rPr lang="en-US" dirty="0" smtClean="0">
                    <a:solidFill>
                      <a:srgbClr val="7030A0"/>
                    </a:solidFill>
                  </a:rPr>
                </a:br>
                <a:endParaRPr lang="en-US" dirty="0">
                  <a:solidFill>
                    <a:srgbClr val="7030A0"/>
                  </a:solidFill>
                </a:endParaRPr>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1663908" y="239843"/>
                <a:ext cx="10283253" cy="6618157"/>
              </a:xfrm>
              <a:blipFill rotWithShape="0">
                <a:blip r:embed="rId4"/>
                <a:stretch>
                  <a:fillRect l="-2134" t="-1657"/>
                </a:stretch>
              </a:blipFill>
            </p:spPr>
            <p:txBody>
              <a:bodyPr/>
              <a:lstStyle/>
              <a:p>
                <a:r>
                  <a:rPr lang="en-US">
                    <a:noFill/>
                  </a:rPr>
                  <a:t> </a:t>
                </a:r>
              </a:p>
            </p:txBody>
          </p:sp>
        </mc:Fallback>
      </mc:AlternateContent>
      <p:graphicFrame>
        <p:nvGraphicFramePr>
          <p:cNvPr id="3" name="Object 2"/>
          <p:cNvGraphicFramePr>
            <a:graphicFrameLocks noChangeAspect="1"/>
          </p:cNvGraphicFramePr>
          <p:nvPr>
            <p:extLst>
              <p:ext uri="{D42A27DB-BD31-4B8C-83A1-F6EECF244321}">
                <p14:modId xmlns:p14="http://schemas.microsoft.com/office/powerpoint/2010/main" xmlns="" val="2559037989"/>
              </p:ext>
            </p:extLst>
          </p:nvPr>
        </p:nvGraphicFramePr>
        <p:xfrm>
          <a:off x="5611527" y="1358042"/>
          <a:ext cx="864223" cy="746374"/>
        </p:xfrm>
        <a:graphic>
          <a:graphicData uri="http://schemas.openxmlformats.org/presentationml/2006/ole">
            <p:oleObj spid="_x0000_s9229" name="Equation" r:id="rId5" imgW="279360" imgH="241200" progId="Equation.3">
              <p:embed/>
            </p:oleObj>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xmlns="" val="1133616052"/>
              </p:ext>
            </p:extLst>
          </p:nvPr>
        </p:nvGraphicFramePr>
        <p:xfrm>
          <a:off x="2046366" y="4118731"/>
          <a:ext cx="864223" cy="746374"/>
        </p:xfrm>
        <a:graphic>
          <a:graphicData uri="http://schemas.openxmlformats.org/presentationml/2006/ole">
            <p:oleObj spid="_x0000_s9230" name="Equation" r:id="rId6" imgW="279360" imgH="241200" progId="Equation.3">
              <p:embed/>
            </p:oleObj>
          </a:graphicData>
        </a:graphic>
      </p:graphicFrame>
    </p:spTree>
    <p:extLst>
      <p:ext uri="{BB962C8B-B14F-4D97-AF65-F5344CB8AC3E}">
        <p14:creationId xmlns:p14="http://schemas.microsoft.com/office/powerpoint/2010/main" xmlns="" val="1104804472"/>
      </p:ext>
    </p:extLst>
  </p:cSld>
  <p:clrMapOvr>
    <a:masterClrMapping/>
  </p:clrMapOvr>
  <mc:AlternateContent xmlns:mc="http://schemas.openxmlformats.org/markup-compatibility/2006">
    <mc:Choice xmlns:p14="http://schemas.microsoft.com/office/powerpoint/2010/main" xmlns="" Requires="p14">
      <p:transition spd="slow" p14:dur="2000">
        <p14:switch dir="r"/>
        <p:sndAc>
          <p:stSnd>
            <p:snd r:embed="rId7" name="suction.wav"/>
          </p:stSnd>
        </p:sndAc>
      </p:transition>
    </mc:Choice>
    <mc:Fallback>
      <p:transition spd="slow">
        <p:fade/>
        <p:sndAc>
          <p:stSnd>
            <p:snd r:embed="rId3" name="suction.wav"/>
          </p:stSnd>
        </p:sndAc>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8997" y="269823"/>
            <a:ext cx="10663003" cy="6588177"/>
          </a:xfrm>
        </p:spPr>
        <p:txBody>
          <a:bodyPr/>
          <a:lstStyle/>
          <a:p>
            <a:r>
              <a:rPr lang="en-US" b="1" dirty="0"/>
              <a:t>Q#1. Calculate the </a:t>
            </a:r>
            <a:r>
              <a:rPr lang="en-US" b="1" dirty="0" smtClean="0"/>
              <a:t>Hazard </a:t>
            </a:r>
            <a:r>
              <a:rPr lang="en-US" b="1" dirty="0"/>
              <a:t>Function</a:t>
            </a:r>
            <a:r>
              <a:rPr lang="en-US" b="1" dirty="0" smtClean="0"/>
              <a:t>.</a:t>
            </a:r>
            <a:r>
              <a:rPr lang="en-US" dirty="0"/>
              <a:t/>
            </a:r>
            <a:br>
              <a:rPr lang="en-US" dirty="0"/>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2554752599"/>
              </p:ext>
            </p:extLst>
          </p:nvPr>
        </p:nvGraphicFramePr>
        <p:xfrm>
          <a:off x="1753851" y="1064302"/>
          <a:ext cx="10133348" cy="5636305"/>
        </p:xfrm>
        <a:graphic>
          <a:graphicData uri="http://schemas.openxmlformats.org/drawingml/2006/table">
            <a:tbl>
              <a:tblPr firstRow="1" bandRow="1">
                <a:tableStyleId>{5C22544A-7EE6-4342-B048-85BDC9FD1C3A}</a:tableStyleId>
              </a:tblPr>
              <a:tblGrid>
                <a:gridCol w="2533337"/>
                <a:gridCol w="2533337"/>
                <a:gridCol w="2533337"/>
                <a:gridCol w="2533337"/>
              </a:tblGrid>
              <a:tr h="868677">
                <a:tc>
                  <a:txBody>
                    <a:bodyPr/>
                    <a:lstStyle/>
                    <a:p>
                      <a:r>
                        <a:rPr lang="en-US" dirty="0" smtClean="0"/>
                        <a:t>Years</a:t>
                      </a:r>
                      <a:endParaRPr lang="en-US" dirty="0"/>
                    </a:p>
                  </a:txBody>
                  <a:tcPr/>
                </a:tc>
                <a:tc>
                  <a:txBody>
                    <a:bodyPr/>
                    <a:lstStyle/>
                    <a:p>
                      <a:r>
                        <a:rPr lang="en-US" dirty="0" smtClean="0"/>
                        <a:t>Alive in interval</a:t>
                      </a:r>
                      <a:endParaRPr lang="en-US" dirty="0"/>
                    </a:p>
                  </a:txBody>
                  <a:tcPr/>
                </a:tc>
                <a:tc>
                  <a:txBody>
                    <a:bodyPr/>
                    <a:lstStyle/>
                    <a:p>
                      <a:r>
                        <a:rPr lang="en-US" dirty="0" smtClean="0"/>
                        <a:t>Dying in interval</a:t>
                      </a:r>
                      <a:endParaRPr lang="en-US" dirty="0"/>
                    </a:p>
                  </a:txBody>
                  <a:tcPr/>
                </a:tc>
                <a:tc>
                  <a:txBody>
                    <a:bodyPr/>
                    <a:lstStyle/>
                    <a:p>
                      <a:endParaRPr lang="en-US" dirty="0"/>
                    </a:p>
                  </a:txBody>
                  <a:tcPr/>
                </a:tc>
              </a:tr>
              <a:tr h="778961">
                <a:tc>
                  <a:txBody>
                    <a:bodyPr/>
                    <a:lstStyle/>
                    <a:p>
                      <a:r>
                        <a:rPr lang="en-US" dirty="0" smtClean="0"/>
                        <a:t>0------1</a:t>
                      </a:r>
                      <a:endParaRPr lang="en-US" dirty="0"/>
                    </a:p>
                  </a:txBody>
                  <a:tcPr/>
                </a:tc>
                <a:tc>
                  <a:txBody>
                    <a:bodyPr/>
                    <a:lstStyle/>
                    <a:p>
                      <a:r>
                        <a:rPr lang="en-US" dirty="0" smtClean="0"/>
                        <a:t>1100</a:t>
                      </a:r>
                      <a:endParaRPr lang="en-US" dirty="0"/>
                    </a:p>
                  </a:txBody>
                  <a:tcPr/>
                </a:tc>
                <a:tc>
                  <a:txBody>
                    <a:bodyPr/>
                    <a:lstStyle/>
                    <a:p>
                      <a:r>
                        <a:rPr lang="en-US" dirty="0" smtClean="0"/>
                        <a:t>240</a:t>
                      </a:r>
                      <a:endParaRPr lang="en-US" dirty="0"/>
                    </a:p>
                  </a:txBody>
                  <a:tcPr/>
                </a:tc>
                <a:tc>
                  <a:txBody>
                    <a:bodyPr/>
                    <a:lstStyle/>
                    <a:p>
                      <a:r>
                        <a:rPr lang="en-US" dirty="0" smtClean="0"/>
                        <a:t>(240/1)/1100-(240/2)=0.245</a:t>
                      </a:r>
                      <a:endParaRPr lang="en-US" dirty="0"/>
                    </a:p>
                  </a:txBody>
                  <a:tcPr/>
                </a:tc>
              </a:tr>
              <a:tr h="451302">
                <a:tc>
                  <a:txBody>
                    <a:bodyPr/>
                    <a:lstStyle/>
                    <a:p>
                      <a:r>
                        <a:rPr lang="en-US" dirty="0" smtClean="0"/>
                        <a:t>1------2</a:t>
                      </a:r>
                      <a:endParaRPr lang="en-US" dirty="0"/>
                    </a:p>
                  </a:txBody>
                  <a:tcPr/>
                </a:tc>
                <a:tc>
                  <a:txBody>
                    <a:bodyPr/>
                    <a:lstStyle/>
                    <a:p>
                      <a:r>
                        <a:rPr lang="en-US" dirty="0" smtClean="0"/>
                        <a:t>860</a:t>
                      </a:r>
                      <a:endParaRPr lang="en-US" dirty="0"/>
                    </a:p>
                  </a:txBody>
                  <a:tcPr/>
                </a:tc>
                <a:tc>
                  <a:txBody>
                    <a:bodyPr/>
                    <a:lstStyle/>
                    <a:p>
                      <a:r>
                        <a:rPr lang="en-US" dirty="0" smtClean="0"/>
                        <a:t>180</a:t>
                      </a:r>
                      <a:endParaRPr lang="en-US" dirty="0"/>
                    </a:p>
                  </a:txBody>
                  <a:tcPr/>
                </a:tc>
                <a:tc>
                  <a:txBody>
                    <a:bodyPr/>
                    <a:lstStyle/>
                    <a:p>
                      <a:r>
                        <a:rPr lang="en-US" dirty="0" smtClean="0"/>
                        <a:t>            =0.234</a:t>
                      </a:r>
                      <a:endParaRPr lang="en-US" dirty="0"/>
                    </a:p>
                  </a:txBody>
                  <a:tcPr/>
                </a:tc>
              </a:tr>
              <a:tr h="451302">
                <a:tc>
                  <a:txBody>
                    <a:bodyPr/>
                    <a:lstStyle/>
                    <a:p>
                      <a:r>
                        <a:rPr lang="en-US" dirty="0" smtClean="0"/>
                        <a:t>2------3</a:t>
                      </a:r>
                      <a:endParaRPr lang="en-US" dirty="0"/>
                    </a:p>
                  </a:txBody>
                  <a:tcPr/>
                </a:tc>
                <a:tc>
                  <a:txBody>
                    <a:bodyPr/>
                    <a:lstStyle/>
                    <a:p>
                      <a:r>
                        <a:rPr lang="en-US" dirty="0" smtClean="0"/>
                        <a:t>680</a:t>
                      </a:r>
                      <a:endParaRPr lang="en-US" dirty="0"/>
                    </a:p>
                  </a:txBody>
                  <a:tcPr/>
                </a:tc>
                <a:tc>
                  <a:txBody>
                    <a:bodyPr/>
                    <a:lstStyle/>
                    <a:p>
                      <a:r>
                        <a:rPr lang="en-US" dirty="0" smtClean="0"/>
                        <a:t>184</a:t>
                      </a:r>
                      <a:endParaRPr lang="en-US" dirty="0"/>
                    </a:p>
                  </a:txBody>
                  <a:tcPr/>
                </a:tc>
                <a:tc>
                  <a:txBody>
                    <a:bodyPr/>
                    <a:lstStyle/>
                    <a:p>
                      <a:r>
                        <a:rPr lang="en-US" dirty="0" smtClean="0"/>
                        <a:t>           =0.313</a:t>
                      </a:r>
                      <a:endParaRPr lang="en-US" dirty="0"/>
                    </a:p>
                  </a:txBody>
                  <a:tcPr/>
                </a:tc>
              </a:tr>
              <a:tr h="451302">
                <a:tc>
                  <a:txBody>
                    <a:bodyPr/>
                    <a:lstStyle/>
                    <a:p>
                      <a:r>
                        <a:rPr lang="en-US" dirty="0" smtClean="0"/>
                        <a:t>3------4</a:t>
                      </a:r>
                      <a:endParaRPr lang="en-US" dirty="0"/>
                    </a:p>
                  </a:txBody>
                  <a:tcPr/>
                </a:tc>
                <a:tc>
                  <a:txBody>
                    <a:bodyPr/>
                    <a:lstStyle/>
                    <a:p>
                      <a:r>
                        <a:rPr lang="en-US" dirty="0" smtClean="0"/>
                        <a:t>496</a:t>
                      </a:r>
                      <a:endParaRPr lang="en-US" dirty="0"/>
                    </a:p>
                  </a:txBody>
                  <a:tcPr/>
                </a:tc>
                <a:tc>
                  <a:txBody>
                    <a:bodyPr/>
                    <a:lstStyle/>
                    <a:p>
                      <a:r>
                        <a:rPr lang="en-US" dirty="0" smtClean="0"/>
                        <a:t>138</a:t>
                      </a:r>
                      <a:endParaRPr lang="en-US" dirty="0"/>
                    </a:p>
                  </a:txBody>
                  <a:tcPr/>
                </a:tc>
                <a:tc>
                  <a:txBody>
                    <a:bodyPr/>
                    <a:lstStyle/>
                    <a:p>
                      <a:r>
                        <a:rPr lang="en-US" dirty="0" smtClean="0"/>
                        <a:t>           =0.323</a:t>
                      </a:r>
                      <a:endParaRPr lang="en-US" dirty="0"/>
                    </a:p>
                  </a:txBody>
                  <a:tcPr/>
                </a:tc>
              </a:tr>
              <a:tr h="451302">
                <a:tc>
                  <a:txBody>
                    <a:bodyPr/>
                    <a:lstStyle/>
                    <a:p>
                      <a:r>
                        <a:rPr lang="en-US" dirty="0" smtClean="0"/>
                        <a:t>4------5</a:t>
                      </a:r>
                      <a:endParaRPr lang="en-US" dirty="0"/>
                    </a:p>
                  </a:txBody>
                  <a:tcPr/>
                </a:tc>
                <a:tc>
                  <a:txBody>
                    <a:bodyPr/>
                    <a:lstStyle/>
                    <a:p>
                      <a:r>
                        <a:rPr lang="en-US" dirty="0" smtClean="0"/>
                        <a:t>358</a:t>
                      </a:r>
                      <a:endParaRPr lang="en-US" dirty="0"/>
                    </a:p>
                  </a:txBody>
                  <a:tcPr/>
                </a:tc>
                <a:tc>
                  <a:txBody>
                    <a:bodyPr/>
                    <a:lstStyle/>
                    <a:p>
                      <a:r>
                        <a:rPr lang="en-US" dirty="0" smtClean="0"/>
                        <a:t>118</a:t>
                      </a:r>
                      <a:endParaRPr lang="en-US" dirty="0"/>
                    </a:p>
                  </a:txBody>
                  <a:tcPr/>
                </a:tc>
                <a:tc>
                  <a:txBody>
                    <a:bodyPr/>
                    <a:lstStyle/>
                    <a:p>
                      <a:r>
                        <a:rPr lang="en-US" dirty="0" smtClean="0"/>
                        <a:t>           =0.395</a:t>
                      </a:r>
                      <a:endParaRPr lang="en-US" dirty="0"/>
                    </a:p>
                  </a:txBody>
                  <a:tcPr/>
                </a:tc>
              </a:tr>
              <a:tr h="451302">
                <a:tc>
                  <a:txBody>
                    <a:bodyPr/>
                    <a:lstStyle/>
                    <a:p>
                      <a:r>
                        <a:rPr lang="en-US" dirty="0" smtClean="0"/>
                        <a:t>5------6</a:t>
                      </a:r>
                      <a:endParaRPr lang="en-US" dirty="0"/>
                    </a:p>
                  </a:txBody>
                  <a:tcPr/>
                </a:tc>
                <a:tc>
                  <a:txBody>
                    <a:bodyPr/>
                    <a:lstStyle/>
                    <a:p>
                      <a:r>
                        <a:rPr lang="en-US" dirty="0" smtClean="0"/>
                        <a:t>240</a:t>
                      </a:r>
                      <a:endParaRPr lang="en-US" dirty="0"/>
                    </a:p>
                  </a:txBody>
                  <a:tcPr/>
                </a:tc>
                <a:tc>
                  <a:txBody>
                    <a:bodyPr/>
                    <a:lstStyle/>
                    <a:p>
                      <a:r>
                        <a:rPr lang="en-US" dirty="0" smtClean="0"/>
                        <a:t>60</a:t>
                      </a:r>
                      <a:endParaRPr lang="en-US" dirty="0"/>
                    </a:p>
                  </a:txBody>
                  <a:tcPr/>
                </a:tc>
                <a:tc>
                  <a:txBody>
                    <a:bodyPr/>
                    <a:lstStyle/>
                    <a:p>
                      <a:r>
                        <a:rPr lang="en-US" dirty="0" smtClean="0"/>
                        <a:t>           =0.286</a:t>
                      </a:r>
                      <a:endParaRPr lang="en-US" dirty="0"/>
                    </a:p>
                  </a:txBody>
                  <a:tcPr/>
                </a:tc>
              </a:tr>
              <a:tr h="451302">
                <a:tc>
                  <a:txBody>
                    <a:bodyPr/>
                    <a:lstStyle/>
                    <a:p>
                      <a:r>
                        <a:rPr lang="en-US" dirty="0" smtClean="0"/>
                        <a:t>6------7</a:t>
                      </a:r>
                      <a:endParaRPr lang="en-US" dirty="0"/>
                    </a:p>
                  </a:txBody>
                  <a:tcPr/>
                </a:tc>
                <a:tc>
                  <a:txBody>
                    <a:bodyPr/>
                    <a:lstStyle/>
                    <a:p>
                      <a:r>
                        <a:rPr lang="en-US" dirty="0" smtClean="0"/>
                        <a:t>180</a:t>
                      </a:r>
                      <a:endParaRPr lang="en-US" dirty="0"/>
                    </a:p>
                  </a:txBody>
                  <a:tcPr/>
                </a:tc>
                <a:tc>
                  <a:txBody>
                    <a:bodyPr/>
                    <a:lstStyle/>
                    <a:p>
                      <a:r>
                        <a:rPr lang="en-US" dirty="0" smtClean="0"/>
                        <a:t>52</a:t>
                      </a:r>
                      <a:endParaRPr lang="en-US" dirty="0"/>
                    </a:p>
                  </a:txBody>
                  <a:tcPr/>
                </a:tc>
                <a:tc>
                  <a:txBody>
                    <a:bodyPr/>
                    <a:lstStyle/>
                    <a:p>
                      <a:r>
                        <a:rPr lang="en-US" dirty="0" smtClean="0"/>
                        <a:t>           =0.338</a:t>
                      </a:r>
                      <a:endParaRPr lang="en-US" dirty="0"/>
                    </a:p>
                  </a:txBody>
                  <a:tcPr/>
                </a:tc>
              </a:tr>
              <a:tr h="451302">
                <a:tc>
                  <a:txBody>
                    <a:bodyPr/>
                    <a:lstStyle/>
                    <a:p>
                      <a:r>
                        <a:rPr lang="en-US" dirty="0" smtClean="0"/>
                        <a:t>7------8</a:t>
                      </a:r>
                      <a:endParaRPr lang="en-US" dirty="0"/>
                    </a:p>
                  </a:txBody>
                  <a:tcPr/>
                </a:tc>
                <a:tc>
                  <a:txBody>
                    <a:bodyPr/>
                    <a:lstStyle/>
                    <a:p>
                      <a:r>
                        <a:rPr lang="en-US" dirty="0" smtClean="0"/>
                        <a:t>128</a:t>
                      </a:r>
                      <a:endParaRPr lang="en-US" dirty="0"/>
                    </a:p>
                  </a:txBody>
                  <a:tcPr/>
                </a:tc>
                <a:tc>
                  <a:txBody>
                    <a:bodyPr/>
                    <a:lstStyle/>
                    <a:p>
                      <a:r>
                        <a:rPr lang="en-US" dirty="0" smtClean="0"/>
                        <a:t>44</a:t>
                      </a:r>
                      <a:endParaRPr lang="en-US" dirty="0"/>
                    </a:p>
                  </a:txBody>
                  <a:tcPr/>
                </a:tc>
                <a:tc>
                  <a:txBody>
                    <a:bodyPr/>
                    <a:lstStyle/>
                    <a:p>
                      <a:r>
                        <a:rPr lang="en-US" dirty="0" smtClean="0"/>
                        <a:t>           =0.415</a:t>
                      </a:r>
                      <a:endParaRPr lang="en-US" dirty="0"/>
                    </a:p>
                  </a:txBody>
                  <a:tcPr/>
                </a:tc>
              </a:tr>
              <a:tr h="451302">
                <a:tc>
                  <a:txBody>
                    <a:bodyPr/>
                    <a:lstStyle/>
                    <a:p>
                      <a:r>
                        <a:rPr lang="en-US" dirty="0" smtClean="0"/>
                        <a:t>8------9</a:t>
                      </a:r>
                      <a:endParaRPr lang="en-US" dirty="0"/>
                    </a:p>
                  </a:txBody>
                  <a:tcPr/>
                </a:tc>
                <a:tc>
                  <a:txBody>
                    <a:bodyPr/>
                    <a:lstStyle/>
                    <a:p>
                      <a:r>
                        <a:rPr lang="en-US" dirty="0" smtClean="0"/>
                        <a:t>84</a:t>
                      </a:r>
                      <a:endParaRPr lang="en-US" dirty="0"/>
                    </a:p>
                  </a:txBody>
                  <a:tcPr/>
                </a:tc>
                <a:tc>
                  <a:txBody>
                    <a:bodyPr/>
                    <a:lstStyle/>
                    <a:p>
                      <a:r>
                        <a:rPr lang="en-US" dirty="0" smtClean="0"/>
                        <a:t>32</a:t>
                      </a:r>
                      <a:endParaRPr lang="en-US" dirty="0"/>
                    </a:p>
                  </a:txBody>
                  <a:tcPr/>
                </a:tc>
                <a:tc>
                  <a:txBody>
                    <a:bodyPr/>
                    <a:lstStyle/>
                    <a:p>
                      <a:r>
                        <a:rPr lang="en-US" dirty="0" smtClean="0"/>
                        <a:t>           =0.471</a:t>
                      </a:r>
                      <a:endParaRPr lang="en-US" dirty="0"/>
                    </a:p>
                  </a:txBody>
                  <a:tcPr/>
                </a:tc>
              </a:tr>
              <a:tr h="378251">
                <a:tc>
                  <a:txBody>
                    <a:bodyPr/>
                    <a:lstStyle/>
                    <a:p>
                      <a:r>
                        <a:rPr lang="en-US" dirty="0" smtClean="0"/>
                        <a:t>     ≥9</a:t>
                      </a:r>
                      <a:endParaRPr lang="en-US" dirty="0"/>
                    </a:p>
                  </a:txBody>
                  <a:tcPr/>
                </a:tc>
                <a:tc>
                  <a:txBody>
                    <a:bodyPr/>
                    <a:lstStyle/>
                    <a:p>
                      <a:r>
                        <a:rPr lang="en-US" dirty="0" smtClean="0"/>
                        <a:t>52</a:t>
                      </a:r>
                      <a:endParaRPr lang="en-US" dirty="0"/>
                    </a:p>
                  </a:txBody>
                  <a:tcPr/>
                </a:tc>
                <a:tc>
                  <a:txBody>
                    <a:bodyPr/>
                    <a:lstStyle/>
                    <a:p>
                      <a:r>
                        <a:rPr lang="en-US" dirty="0" smtClean="0"/>
                        <a:t>28</a:t>
                      </a:r>
                      <a:endParaRPr lang="en-US" dirty="0"/>
                    </a:p>
                  </a:txBody>
                  <a:tcPr/>
                </a:tc>
                <a:tc>
                  <a:txBody>
                    <a:bodyPr/>
                    <a:lstStyle/>
                    <a:p>
                      <a:r>
                        <a:rPr lang="en-US" dirty="0" smtClean="0"/>
                        <a:t>           =0.737</a:t>
                      </a:r>
                      <a:endParaRPr lang="en-US" dirty="0"/>
                    </a:p>
                  </a:txBody>
                  <a:tcPr/>
                </a:tc>
              </a:tr>
            </a:tbl>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xmlns="" val="1545295859"/>
              </p:ext>
            </p:extLst>
          </p:nvPr>
        </p:nvGraphicFramePr>
        <p:xfrm>
          <a:off x="9838753" y="1088218"/>
          <a:ext cx="1014126" cy="875836"/>
        </p:xfrm>
        <a:graphic>
          <a:graphicData uri="http://schemas.openxmlformats.org/presentationml/2006/ole">
            <p:oleObj spid="_x0000_s10251" name="Equation" r:id="rId4" imgW="279360" imgH="241200" progId="Equation.3">
              <p:embed/>
            </p:oleObj>
          </a:graphicData>
        </a:graphic>
      </p:graphicFrame>
    </p:spTree>
    <p:extLst>
      <p:ext uri="{BB962C8B-B14F-4D97-AF65-F5344CB8AC3E}">
        <p14:creationId xmlns:p14="http://schemas.microsoft.com/office/powerpoint/2010/main" xmlns="" val="1894198960"/>
      </p:ext>
    </p:extLst>
  </p:cSld>
  <p:clrMapOvr>
    <a:masterClrMapping/>
  </p:clrMapOvr>
  <mc:AlternateContent xmlns:mc="http://schemas.openxmlformats.org/markup-compatibility/2006">
    <mc:Choice xmlns:p14="http://schemas.microsoft.com/office/powerpoint/2010/main" xmlns="" Requires="p14">
      <p:transition spd="slow" p14:dur="2000">
        <p14:prism/>
        <p:sndAc>
          <p:stSnd>
            <p:snd r:embed="rId5" name="type.wav"/>
          </p:stSnd>
        </p:sndAc>
      </p:transition>
    </mc:Choice>
    <mc:Fallback>
      <p:transition spd="slow">
        <p:fade/>
        <p:sndAc>
          <p:stSnd>
            <p:snd r:embed="rId3" name="type.wav"/>
          </p:stSnd>
        </p:sndAc>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3870" y="239843"/>
            <a:ext cx="10358202" cy="6445769"/>
          </a:xfrm>
        </p:spPr>
        <p:txBody>
          <a:bodyPr/>
          <a:lstStyle/>
          <a:p>
            <a:r>
              <a:rPr lang="en-US" b="1" dirty="0" smtClean="0"/>
              <a:t>Q#2. </a:t>
            </a:r>
            <a:r>
              <a:rPr lang="en-US" b="1" dirty="0"/>
              <a:t>Calculate the Hazard Function</a:t>
            </a:r>
            <a:r>
              <a:rPr lang="en-US" b="1" dirty="0" smtClean="0"/>
              <a:t>.</a:t>
            </a:r>
            <a:r>
              <a:rPr lang="en-US" dirty="0" smtClean="0"/>
              <a:t/>
            </a:r>
            <a:br>
              <a:rPr lang="en-US" dirty="0" smtClean="0"/>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4140312597"/>
              </p:ext>
            </p:extLst>
          </p:nvPr>
        </p:nvGraphicFramePr>
        <p:xfrm>
          <a:off x="2721547" y="1124263"/>
          <a:ext cx="8128000" cy="5306515"/>
        </p:xfrm>
        <a:graphic>
          <a:graphicData uri="http://schemas.openxmlformats.org/drawingml/2006/table">
            <a:tbl>
              <a:tblPr firstRow="1" bandRow="1">
                <a:tableStyleId>{5C22544A-7EE6-4342-B048-85BDC9FD1C3A}</a:tableStyleId>
              </a:tblPr>
              <a:tblGrid>
                <a:gridCol w="2032000"/>
                <a:gridCol w="2032000"/>
                <a:gridCol w="2032000"/>
                <a:gridCol w="2032000"/>
              </a:tblGrid>
              <a:tr h="895242">
                <a:tc>
                  <a:txBody>
                    <a:bodyPr/>
                    <a:lstStyle/>
                    <a:p>
                      <a:r>
                        <a:rPr lang="en-US" dirty="0" smtClean="0"/>
                        <a:t>Years</a:t>
                      </a:r>
                      <a:endParaRPr lang="en-US" dirty="0"/>
                    </a:p>
                  </a:txBody>
                  <a:tcPr/>
                </a:tc>
                <a:tc>
                  <a:txBody>
                    <a:bodyPr/>
                    <a:lstStyle/>
                    <a:p>
                      <a:r>
                        <a:rPr lang="en-US" dirty="0" smtClean="0"/>
                        <a:t>Alive in interval</a:t>
                      </a:r>
                      <a:endParaRPr lang="en-US" dirty="0"/>
                    </a:p>
                  </a:txBody>
                  <a:tcPr/>
                </a:tc>
                <a:tc>
                  <a:txBody>
                    <a:bodyPr/>
                    <a:lstStyle/>
                    <a:p>
                      <a:r>
                        <a:rPr lang="en-US" dirty="0" smtClean="0"/>
                        <a:t>Dying in interval</a:t>
                      </a:r>
                      <a:endParaRPr lang="en-US" dirty="0"/>
                    </a:p>
                  </a:txBody>
                  <a:tcPr/>
                </a:tc>
                <a:tc>
                  <a:txBody>
                    <a:bodyPr/>
                    <a:lstStyle/>
                    <a:p>
                      <a:endParaRPr lang="en-US" dirty="0"/>
                    </a:p>
                  </a:txBody>
                  <a:tcPr/>
                </a:tc>
              </a:tr>
              <a:tr h="649323">
                <a:tc>
                  <a:txBody>
                    <a:bodyPr/>
                    <a:lstStyle/>
                    <a:p>
                      <a:r>
                        <a:rPr lang="en-US" baseline="0" dirty="0" smtClean="0"/>
                        <a:t>   0---------5</a:t>
                      </a:r>
                    </a:p>
                  </a:txBody>
                  <a:tcPr/>
                </a:tc>
                <a:tc>
                  <a:txBody>
                    <a:bodyPr/>
                    <a:lstStyle/>
                    <a:p>
                      <a:pPr algn="ctr"/>
                      <a:r>
                        <a:rPr lang="en-US" dirty="0" smtClean="0"/>
                        <a:t>40</a:t>
                      </a:r>
                      <a:endParaRPr lang="en-US" dirty="0"/>
                    </a:p>
                  </a:txBody>
                  <a:tcPr/>
                </a:tc>
                <a:tc>
                  <a:txBody>
                    <a:bodyPr/>
                    <a:lstStyle/>
                    <a:p>
                      <a:pPr algn="ctr"/>
                      <a:r>
                        <a:rPr lang="en-US" dirty="0" smtClean="0"/>
                        <a:t>5</a:t>
                      </a:r>
                      <a:endParaRPr lang="en-US" dirty="0"/>
                    </a:p>
                  </a:txBody>
                  <a:tcPr/>
                </a:tc>
                <a:tc>
                  <a:txBody>
                    <a:bodyPr/>
                    <a:lstStyle/>
                    <a:p>
                      <a:r>
                        <a:rPr lang="en-US" dirty="0" smtClean="0"/>
                        <a:t>(5/5)/40-(5/2)=0.027</a:t>
                      </a:r>
                      <a:endParaRPr lang="en-US" dirty="0"/>
                    </a:p>
                  </a:txBody>
                  <a:tcPr/>
                </a:tc>
              </a:tr>
              <a:tr h="376195">
                <a:tc>
                  <a:txBody>
                    <a:bodyPr/>
                    <a:lstStyle/>
                    <a:p>
                      <a:r>
                        <a:rPr lang="en-US" dirty="0" smtClean="0"/>
                        <a:t>  5--------10</a:t>
                      </a:r>
                      <a:endParaRPr lang="en-US" dirty="0"/>
                    </a:p>
                  </a:txBody>
                  <a:tcPr/>
                </a:tc>
                <a:tc>
                  <a:txBody>
                    <a:bodyPr/>
                    <a:lstStyle/>
                    <a:p>
                      <a:pPr algn="ctr"/>
                      <a:r>
                        <a:rPr lang="en-US" dirty="0" smtClean="0"/>
                        <a:t>35</a:t>
                      </a:r>
                      <a:endParaRPr lang="en-US" dirty="0"/>
                    </a:p>
                  </a:txBody>
                  <a:tcPr/>
                </a:tc>
                <a:tc>
                  <a:txBody>
                    <a:bodyPr/>
                    <a:lstStyle/>
                    <a:p>
                      <a:pPr algn="ctr"/>
                      <a:r>
                        <a:rPr lang="en-US" dirty="0" smtClean="0"/>
                        <a:t>7</a:t>
                      </a:r>
                      <a:endParaRPr lang="en-US" dirty="0"/>
                    </a:p>
                  </a:txBody>
                  <a:tcPr/>
                </a:tc>
                <a:tc>
                  <a:txBody>
                    <a:bodyPr/>
                    <a:lstStyle/>
                    <a:p>
                      <a:pPr algn="ctr"/>
                      <a:r>
                        <a:rPr lang="en-US" dirty="0" smtClean="0"/>
                        <a:t> =0.044</a:t>
                      </a:r>
                      <a:endParaRPr lang="en-US" dirty="0"/>
                    </a:p>
                  </a:txBody>
                  <a:tcPr/>
                </a:tc>
              </a:tr>
              <a:tr h="376195">
                <a:tc>
                  <a:txBody>
                    <a:bodyPr/>
                    <a:lstStyle/>
                    <a:p>
                      <a:r>
                        <a:rPr lang="en-US" dirty="0" smtClean="0"/>
                        <a:t>  10------15</a:t>
                      </a:r>
                    </a:p>
                  </a:txBody>
                  <a:tcPr/>
                </a:tc>
                <a:tc>
                  <a:txBody>
                    <a:bodyPr/>
                    <a:lstStyle/>
                    <a:p>
                      <a:pPr algn="ctr"/>
                      <a:r>
                        <a:rPr lang="en-US" dirty="0" smtClean="0"/>
                        <a:t>28</a:t>
                      </a:r>
                      <a:endParaRPr lang="en-US" dirty="0"/>
                    </a:p>
                  </a:txBody>
                  <a:tcPr/>
                </a:tc>
                <a:tc>
                  <a:txBody>
                    <a:bodyPr/>
                    <a:lstStyle/>
                    <a:p>
                      <a:pPr algn="ctr"/>
                      <a:r>
                        <a:rPr lang="en-US" dirty="0" smtClean="0"/>
                        <a:t>6</a:t>
                      </a:r>
                      <a:endParaRPr lang="en-US" dirty="0"/>
                    </a:p>
                  </a:txBody>
                  <a:tcPr/>
                </a:tc>
                <a:tc>
                  <a:txBody>
                    <a:bodyPr/>
                    <a:lstStyle/>
                    <a:p>
                      <a:pPr algn="ctr"/>
                      <a:r>
                        <a:rPr lang="en-US" dirty="0" smtClean="0"/>
                        <a:t>=0.048</a:t>
                      </a:r>
                      <a:endParaRPr lang="en-US" dirty="0"/>
                    </a:p>
                  </a:txBody>
                  <a:tcPr/>
                </a:tc>
              </a:tr>
              <a:tr h="376195">
                <a:tc>
                  <a:txBody>
                    <a:bodyPr/>
                    <a:lstStyle/>
                    <a:p>
                      <a:r>
                        <a:rPr lang="en-US" dirty="0" smtClean="0"/>
                        <a:t>  15------20</a:t>
                      </a:r>
                      <a:endParaRPr lang="en-US" dirty="0"/>
                    </a:p>
                  </a:txBody>
                  <a:tcPr/>
                </a:tc>
                <a:tc>
                  <a:txBody>
                    <a:bodyPr/>
                    <a:lstStyle/>
                    <a:p>
                      <a:pPr algn="ctr"/>
                      <a:r>
                        <a:rPr lang="en-US" dirty="0" smtClean="0"/>
                        <a:t>22</a:t>
                      </a:r>
                      <a:endParaRPr lang="en-US" dirty="0"/>
                    </a:p>
                  </a:txBody>
                  <a:tcPr/>
                </a:tc>
                <a:tc>
                  <a:txBody>
                    <a:bodyPr/>
                    <a:lstStyle/>
                    <a:p>
                      <a:pPr algn="ctr"/>
                      <a:r>
                        <a:rPr lang="en-US" dirty="0" smtClean="0"/>
                        <a:t>4</a:t>
                      </a:r>
                      <a:endParaRPr lang="en-US" dirty="0"/>
                    </a:p>
                  </a:txBody>
                  <a:tcPr/>
                </a:tc>
                <a:tc>
                  <a:txBody>
                    <a:bodyPr/>
                    <a:lstStyle/>
                    <a:p>
                      <a:pPr algn="ctr"/>
                      <a:r>
                        <a:rPr lang="en-US" dirty="0" smtClean="0"/>
                        <a:t>=0.040</a:t>
                      </a:r>
                      <a:endParaRPr lang="en-US" dirty="0"/>
                    </a:p>
                  </a:txBody>
                  <a:tcPr/>
                </a:tc>
              </a:tr>
              <a:tr h="376195">
                <a:tc>
                  <a:txBody>
                    <a:bodyPr/>
                    <a:lstStyle/>
                    <a:p>
                      <a:r>
                        <a:rPr lang="en-US" dirty="0" smtClean="0"/>
                        <a:t>  20-------25</a:t>
                      </a:r>
                      <a:endParaRPr lang="en-US" dirty="0"/>
                    </a:p>
                  </a:txBody>
                  <a:tcPr/>
                </a:tc>
                <a:tc>
                  <a:txBody>
                    <a:bodyPr/>
                    <a:lstStyle/>
                    <a:p>
                      <a:pPr algn="ctr"/>
                      <a:r>
                        <a:rPr lang="en-US" dirty="0" smtClean="0"/>
                        <a:t>18</a:t>
                      </a:r>
                      <a:endParaRPr lang="en-US" dirty="0"/>
                    </a:p>
                  </a:txBody>
                  <a:tcPr/>
                </a:tc>
                <a:tc>
                  <a:txBody>
                    <a:bodyPr/>
                    <a:lstStyle/>
                    <a:p>
                      <a:pPr algn="ctr"/>
                      <a:r>
                        <a:rPr lang="en-US" dirty="0" smtClean="0"/>
                        <a:t>5</a:t>
                      </a:r>
                      <a:endParaRPr lang="en-US" dirty="0"/>
                    </a:p>
                  </a:txBody>
                  <a:tcPr/>
                </a:tc>
                <a:tc>
                  <a:txBody>
                    <a:bodyPr/>
                    <a:lstStyle/>
                    <a:p>
                      <a:pPr algn="ctr"/>
                      <a:r>
                        <a:rPr lang="en-US" dirty="0" smtClean="0"/>
                        <a:t>=0.065</a:t>
                      </a:r>
                      <a:endParaRPr lang="en-US" dirty="0"/>
                    </a:p>
                  </a:txBody>
                  <a:tcPr/>
                </a:tc>
              </a:tr>
              <a:tr h="376195">
                <a:tc>
                  <a:txBody>
                    <a:bodyPr/>
                    <a:lstStyle/>
                    <a:p>
                      <a:r>
                        <a:rPr lang="en-US" dirty="0" smtClean="0"/>
                        <a:t>  25-----30</a:t>
                      </a:r>
                      <a:endParaRPr lang="en-US" dirty="0"/>
                    </a:p>
                  </a:txBody>
                  <a:tcPr/>
                </a:tc>
                <a:tc>
                  <a:txBody>
                    <a:bodyPr/>
                    <a:lstStyle/>
                    <a:p>
                      <a:pPr algn="ctr"/>
                      <a:r>
                        <a:rPr lang="en-US" dirty="0" smtClean="0"/>
                        <a:t>13</a:t>
                      </a:r>
                      <a:endParaRPr lang="en-US" dirty="0"/>
                    </a:p>
                  </a:txBody>
                  <a:tcPr/>
                </a:tc>
                <a:tc>
                  <a:txBody>
                    <a:bodyPr/>
                    <a:lstStyle/>
                    <a:p>
                      <a:pPr algn="ctr"/>
                      <a:r>
                        <a:rPr lang="en-US" dirty="0" smtClean="0"/>
                        <a:t>4</a:t>
                      </a:r>
                      <a:endParaRPr lang="en-US" dirty="0"/>
                    </a:p>
                  </a:txBody>
                  <a:tcPr/>
                </a:tc>
                <a:tc>
                  <a:txBody>
                    <a:bodyPr/>
                    <a:lstStyle/>
                    <a:p>
                      <a:pPr algn="ctr"/>
                      <a:r>
                        <a:rPr lang="en-US" dirty="0" smtClean="0"/>
                        <a:t>=0.073</a:t>
                      </a:r>
                      <a:endParaRPr lang="en-US" dirty="0"/>
                    </a:p>
                  </a:txBody>
                  <a:tcPr/>
                </a:tc>
              </a:tr>
              <a:tr h="376195">
                <a:tc>
                  <a:txBody>
                    <a:bodyPr/>
                    <a:lstStyle/>
                    <a:p>
                      <a:r>
                        <a:rPr lang="en-US" dirty="0" smtClean="0"/>
                        <a:t>  30-------35</a:t>
                      </a:r>
                      <a:endParaRPr lang="en-US" dirty="0"/>
                    </a:p>
                  </a:txBody>
                  <a:tcPr/>
                </a:tc>
                <a:tc>
                  <a:txBody>
                    <a:bodyPr/>
                    <a:lstStyle/>
                    <a:p>
                      <a:pPr algn="ctr"/>
                      <a:r>
                        <a:rPr lang="en-US" dirty="0" smtClean="0"/>
                        <a:t>9</a:t>
                      </a:r>
                      <a:endParaRPr lang="en-US" dirty="0"/>
                    </a:p>
                  </a:txBody>
                  <a:tcPr/>
                </a:tc>
                <a:tc>
                  <a:txBody>
                    <a:bodyPr/>
                    <a:lstStyle/>
                    <a:p>
                      <a:pPr algn="ctr"/>
                      <a:r>
                        <a:rPr lang="en-US" dirty="0" smtClean="0"/>
                        <a:t>4</a:t>
                      </a:r>
                      <a:endParaRPr lang="en-US" dirty="0"/>
                    </a:p>
                  </a:txBody>
                  <a:tcPr/>
                </a:tc>
                <a:tc>
                  <a:txBody>
                    <a:bodyPr/>
                    <a:lstStyle/>
                    <a:p>
                      <a:pPr algn="ctr"/>
                      <a:r>
                        <a:rPr lang="en-US" dirty="0" smtClean="0"/>
                        <a:t>=0.114</a:t>
                      </a:r>
                      <a:endParaRPr lang="en-US" dirty="0"/>
                    </a:p>
                  </a:txBody>
                  <a:tcPr/>
                </a:tc>
              </a:tr>
              <a:tr h="376195">
                <a:tc>
                  <a:txBody>
                    <a:bodyPr/>
                    <a:lstStyle/>
                    <a:p>
                      <a:r>
                        <a:rPr lang="en-US" dirty="0" smtClean="0"/>
                        <a:t>  35-------40</a:t>
                      </a:r>
                      <a:endParaRPr lang="en-US" dirty="0"/>
                    </a:p>
                  </a:txBody>
                  <a:tcPr/>
                </a:tc>
                <a:tc>
                  <a:txBody>
                    <a:bodyPr/>
                    <a:lstStyle/>
                    <a:p>
                      <a:pPr algn="ctr"/>
                      <a:r>
                        <a:rPr lang="en-US" dirty="0" smtClean="0"/>
                        <a:t>5</a:t>
                      </a:r>
                      <a:endParaRPr lang="en-US" dirty="0"/>
                    </a:p>
                  </a:txBody>
                  <a:tcPr/>
                </a:tc>
                <a:tc>
                  <a:txBody>
                    <a:bodyPr/>
                    <a:lstStyle/>
                    <a:p>
                      <a:pPr algn="ctr"/>
                      <a:r>
                        <a:rPr lang="en-US" dirty="0" smtClean="0"/>
                        <a:t>0</a:t>
                      </a:r>
                      <a:endParaRPr lang="en-US" dirty="0"/>
                    </a:p>
                  </a:txBody>
                  <a:tcPr/>
                </a:tc>
                <a:tc>
                  <a:txBody>
                    <a:bodyPr/>
                    <a:lstStyle/>
                    <a:p>
                      <a:pPr algn="ctr"/>
                      <a:r>
                        <a:rPr lang="en-US" dirty="0" smtClean="0"/>
                        <a:t>=0</a:t>
                      </a:r>
                      <a:endParaRPr lang="en-US" dirty="0"/>
                    </a:p>
                  </a:txBody>
                  <a:tcPr/>
                </a:tc>
              </a:tr>
              <a:tr h="376195">
                <a:tc>
                  <a:txBody>
                    <a:bodyPr/>
                    <a:lstStyle/>
                    <a:p>
                      <a:r>
                        <a:rPr lang="en-US" dirty="0" smtClean="0"/>
                        <a:t>  40-------45</a:t>
                      </a:r>
                      <a:endParaRPr lang="en-US" dirty="0"/>
                    </a:p>
                  </a:txBody>
                  <a:tcPr/>
                </a:tc>
                <a:tc>
                  <a:txBody>
                    <a:bodyPr/>
                    <a:lstStyle/>
                    <a:p>
                      <a:pPr algn="ctr"/>
                      <a:r>
                        <a:rPr lang="en-US" dirty="0" smtClean="0"/>
                        <a:t>5</a:t>
                      </a:r>
                      <a:endParaRPr lang="en-US" dirty="0"/>
                    </a:p>
                  </a:txBody>
                  <a:tcPr/>
                </a:tc>
                <a:tc>
                  <a:txBody>
                    <a:bodyPr/>
                    <a:lstStyle/>
                    <a:p>
                      <a:pPr algn="ctr"/>
                      <a:r>
                        <a:rPr lang="en-US" dirty="0" smtClean="0"/>
                        <a:t>2</a:t>
                      </a:r>
                      <a:endParaRPr lang="en-US" dirty="0"/>
                    </a:p>
                  </a:txBody>
                  <a:tcPr/>
                </a:tc>
                <a:tc>
                  <a:txBody>
                    <a:bodyPr/>
                    <a:lstStyle/>
                    <a:p>
                      <a:pPr algn="ctr"/>
                      <a:r>
                        <a:rPr lang="en-US" dirty="0" smtClean="0"/>
                        <a:t>=0.100</a:t>
                      </a:r>
                      <a:endParaRPr lang="en-US" dirty="0"/>
                    </a:p>
                  </a:txBody>
                  <a:tcPr/>
                </a:tc>
              </a:tr>
              <a:tr h="376195">
                <a:tc>
                  <a:txBody>
                    <a:bodyPr/>
                    <a:lstStyle/>
                    <a:p>
                      <a:r>
                        <a:rPr lang="en-US" dirty="0" smtClean="0"/>
                        <a:t>  45-------50</a:t>
                      </a:r>
                      <a:endParaRPr lang="en-US" dirty="0"/>
                    </a:p>
                  </a:txBody>
                  <a:tcPr/>
                </a:tc>
                <a:tc>
                  <a:txBody>
                    <a:bodyPr/>
                    <a:lstStyle/>
                    <a:p>
                      <a:pPr algn="ctr"/>
                      <a:r>
                        <a:rPr lang="en-US" dirty="0" smtClean="0"/>
                        <a:t>3</a:t>
                      </a:r>
                      <a:endParaRPr lang="en-US" dirty="0"/>
                    </a:p>
                  </a:txBody>
                  <a:tcPr/>
                </a:tc>
                <a:tc>
                  <a:txBody>
                    <a:bodyPr/>
                    <a:lstStyle/>
                    <a:p>
                      <a:pPr algn="ctr"/>
                      <a:r>
                        <a:rPr lang="en-US" dirty="0" smtClean="0"/>
                        <a:t>1</a:t>
                      </a:r>
                      <a:endParaRPr lang="en-US" dirty="0"/>
                    </a:p>
                  </a:txBody>
                  <a:tcPr/>
                </a:tc>
                <a:tc>
                  <a:txBody>
                    <a:bodyPr/>
                    <a:lstStyle/>
                    <a:p>
                      <a:pPr algn="ctr"/>
                      <a:r>
                        <a:rPr lang="en-US" dirty="0" smtClean="0"/>
                        <a:t>=0.080</a:t>
                      </a:r>
                      <a:endParaRPr lang="en-US" dirty="0"/>
                    </a:p>
                  </a:txBody>
                  <a:tcPr/>
                </a:tc>
              </a:tr>
              <a:tr h="376195">
                <a:tc>
                  <a:txBody>
                    <a:bodyPr/>
                    <a:lstStyle/>
                    <a:p>
                      <a:r>
                        <a:rPr lang="en-US" dirty="0" smtClean="0"/>
                        <a:t>      ≥50</a:t>
                      </a:r>
                      <a:endParaRPr lang="en-US" dirty="0"/>
                    </a:p>
                  </a:txBody>
                  <a:tcPr/>
                </a:tc>
                <a:tc>
                  <a:txBody>
                    <a:bodyPr/>
                    <a:lstStyle/>
                    <a:p>
                      <a:pPr algn="ctr"/>
                      <a:r>
                        <a:rPr lang="en-US" dirty="0" smtClean="0"/>
                        <a:t>2</a:t>
                      </a:r>
                      <a:endParaRPr lang="en-US" dirty="0"/>
                    </a:p>
                  </a:txBody>
                  <a:tcPr/>
                </a:tc>
                <a:tc>
                  <a:txBody>
                    <a:bodyPr/>
                    <a:lstStyle/>
                    <a:p>
                      <a:pPr algn="ctr"/>
                      <a:r>
                        <a:rPr lang="en-US" dirty="0" smtClean="0"/>
                        <a:t>2</a:t>
                      </a:r>
                      <a:endParaRPr lang="en-US" dirty="0"/>
                    </a:p>
                  </a:txBody>
                  <a:tcPr/>
                </a:tc>
                <a:tc>
                  <a:txBody>
                    <a:bodyPr/>
                    <a:lstStyle/>
                    <a:p>
                      <a:pPr algn="ctr"/>
                      <a:r>
                        <a:rPr lang="en-US" dirty="0" smtClean="0"/>
                        <a:t>=0.400</a:t>
                      </a:r>
                      <a:endParaRPr lang="en-US" dirty="0"/>
                    </a:p>
                  </a:txBody>
                  <a:tcPr/>
                </a:tc>
              </a:tr>
            </a:tbl>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xmlns="" val="2076589972"/>
              </p:ext>
            </p:extLst>
          </p:nvPr>
        </p:nvGraphicFramePr>
        <p:xfrm>
          <a:off x="9239147" y="1178160"/>
          <a:ext cx="1014126" cy="875836"/>
        </p:xfrm>
        <a:graphic>
          <a:graphicData uri="http://schemas.openxmlformats.org/presentationml/2006/ole">
            <p:oleObj spid="_x0000_s11274" name="Equation" r:id="rId4" imgW="279360" imgH="241200" progId="Equation.3">
              <p:embed/>
            </p:oleObj>
          </a:graphicData>
        </a:graphic>
      </p:graphicFrame>
    </p:spTree>
    <p:extLst>
      <p:ext uri="{BB962C8B-B14F-4D97-AF65-F5344CB8AC3E}">
        <p14:creationId xmlns:p14="http://schemas.microsoft.com/office/powerpoint/2010/main" xmlns="" val="2281477994"/>
      </p:ext>
    </p:extLst>
  </p:cSld>
  <p:clrMapOvr>
    <a:masterClrMapping/>
  </p:clrMapOvr>
  <mc:AlternateContent xmlns:mc="http://schemas.openxmlformats.org/markup-compatibility/2006">
    <mc:Choice xmlns:p14="http://schemas.microsoft.com/office/powerpoint/2010/main" xmlns="" Requires="p14">
      <p:transition spd="slow" p14:dur="2000">
        <p14:doors dir="vert"/>
        <p:sndAc>
          <p:stSnd>
            <p:snd r:embed="rId5" name="whoosh.wav"/>
          </p:stSnd>
        </p:sndAc>
      </p:transition>
    </mc:Choice>
    <mc:Fallback>
      <p:transition spd="slow">
        <p:fade/>
        <p:sndAc>
          <p:stSnd>
            <p:snd r:embed="rId3" name="whoosh.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624110"/>
            <a:ext cx="8911687" cy="5971562"/>
          </a:xfrm>
        </p:spPr>
        <p:txBody>
          <a:bodyPr>
            <a:normAutofit fontScale="90000"/>
          </a:bodyPr>
          <a:lstStyle/>
          <a:p>
            <a:r>
              <a:rPr lang="en-US" b="1" dirty="0" smtClean="0">
                <a:solidFill>
                  <a:srgbClr val="FF0000"/>
                </a:solidFill>
              </a:rPr>
              <a:t>Q#2:-  </a:t>
            </a:r>
            <a:r>
              <a:rPr lang="en-US" b="1" dirty="0">
                <a:solidFill>
                  <a:srgbClr val="FF0000"/>
                </a:solidFill>
              </a:rPr>
              <a:t>What is survival time?</a:t>
            </a:r>
            <a:r>
              <a:rPr lang="en-US" dirty="0"/>
              <a:t/>
            </a:r>
            <a:br>
              <a:rPr lang="en-US" dirty="0"/>
            </a:br>
            <a:r>
              <a:rPr lang="en-US" dirty="0" smtClean="0"/>
              <a:t/>
            </a:r>
            <a:br>
              <a:rPr lang="en-US" dirty="0" smtClean="0"/>
            </a:br>
            <a:r>
              <a:rPr lang="en-US" b="1" dirty="0" smtClean="0">
                <a:solidFill>
                  <a:srgbClr val="7030A0"/>
                </a:solidFill>
              </a:rPr>
              <a:t>Ans:-  </a:t>
            </a:r>
            <a:r>
              <a:rPr lang="en-US" dirty="0" smtClean="0">
                <a:solidFill>
                  <a:srgbClr val="7030A0"/>
                </a:solidFill>
              </a:rPr>
              <a:t>Survival </a:t>
            </a:r>
            <a:r>
              <a:rPr lang="en-US" dirty="0">
                <a:solidFill>
                  <a:srgbClr val="7030A0"/>
                </a:solidFill>
              </a:rPr>
              <a:t>time can be define as the </a:t>
            </a:r>
            <a:r>
              <a:rPr lang="en-US" dirty="0" smtClean="0">
                <a:solidFill>
                  <a:srgbClr val="7030A0"/>
                </a:solidFill>
              </a:rPr>
              <a:t> 				   time </a:t>
            </a:r>
            <a:r>
              <a:rPr lang="en-US" dirty="0">
                <a:solidFill>
                  <a:srgbClr val="7030A0"/>
                </a:solidFill>
              </a:rPr>
              <a:t>to the occurrence of a given </a:t>
            </a:r>
            <a:r>
              <a:rPr lang="en-US" dirty="0" smtClean="0">
                <a:solidFill>
                  <a:srgbClr val="7030A0"/>
                </a:solidFill>
              </a:rPr>
              <a:t>				   event</a:t>
            </a:r>
            <a:r>
              <a:rPr lang="en-US" dirty="0">
                <a:solidFill>
                  <a:srgbClr val="7030A0"/>
                </a:solidFill>
              </a:rPr>
              <a:t>. This event  can be the </a:t>
            </a:r>
            <a:r>
              <a:rPr lang="en-US" dirty="0" smtClean="0">
                <a:solidFill>
                  <a:srgbClr val="7030A0"/>
                </a:solidFill>
              </a:rPr>
              <a:t>						   development  </a:t>
            </a:r>
            <a:r>
              <a:rPr lang="en-US" dirty="0">
                <a:solidFill>
                  <a:srgbClr val="7030A0"/>
                </a:solidFill>
              </a:rPr>
              <a:t>of diseases,</a:t>
            </a:r>
            <a:br>
              <a:rPr lang="en-US" dirty="0">
                <a:solidFill>
                  <a:srgbClr val="7030A0"/>
                </a:solidFill>
              </a:rPr>
            </a:br>
            <a:r>
              <a:rPr lang="en-US" dirty="0" smtClean="0">
                <a:solidFill>
                  <a:srgbClr val="7030A0"/>
                </a:solidFill>
              </a:rPr>
              <a:t>           Respond </a:t>
            </a:r>
            <a:r>
              <a:rPr lang="en-US" dirty="0">
                <a:solidFill>
                  <a:srgbClr val="7030A0"/>
                </a:solidFill>
              </a:rPr>
              <a:t>to a treatment relapse or </a:t>
            </a:r>
            <a:r>
              <a:rPr lang="en-US" dirty="0" smtClean="0">
                <a:solidFill>
                  <a:srgbClr val="7030A0"/>
                </a:solidFill>
              </a:rPr>
              <a:t>      	       death. Therefore </a:t>
            </a:r>
            <a:r>
              <a:rPr lang="en-US" dirty="0">
                <a:solidFill>
                  <a:srgbClr val="7030A0"/>
                </a:solidFill>
              </a:rPr>
              <a:t>survival time can be </a:t>
            </a:r>
            <a:r>
              <a:rPr lang="en-US" dirty="0" smtClean="0">
                <a:solidFill>
                  <a:srgbClr val="7030A0"/>
                </a:solidFill>
              </a:rPr>
              <a:t> 		   tumor </a:t>
            </a:r>
            <a:r>
              <a:rPr lang="en-US" dirty="0">
                <a:solidFill>
                  <a:srgbClr val="7030A0"/>
                </a:solidFill>
              </a:rPr>
              <a:t>free time start of the treatment </a:t>
            </a:r>
            <a:r>
              <a:rPr lang="en-US" dirty="0" smtClean="0">
                <a:solidFill>
                  <a:srgbClr val="7030A0"/>
                </a:solidFill>
              </a:rPr>
              <a:t> 	       to </a:t>
            </a:r>
            <a:r>
              <a:rPr lang="en-US" dirty="0">
                <a:solidFill>
                  <a:srgbClr val="7030A0"/>
                </a:solidFill>
              </a:rPr>
              <a:t>response length of the remission </a:t>
            </a:r>
            <a:r>
              <a:rPr lang="en-US" dirty="0" smtClean="0">
                <a:solidFill>
                  <a:srgbClr val="7030A0"/>
                </a:solidFill>
              </a:rPr>
              <a:t> 	    	       and </a:t>
            </a:r>
            <a:r>
              <a:rPr lang="en-US" dirty="0">
                <a:solidFill>
                  <a:srgbClr val="7030A0"/>
                </a:solidFill>
              </a:rPr>
              <a:t>time to death.</a:t>
            </a:r>
            <a:br>
              <a:rPr lang="en-US" dirty="0">
                <a:solidFill>
                  <a:srgbClr val="7030A0"/>
                </a:solidFill>
              </a:rPr>
            </a:br>
            <a:endParaRPr lang="en-US" dirty="0">
              <a:solidFill>
                <a:srgbClr val="7030A0"/>
              </a:solidFill>
            </a:endParaRPr>
          </a:p>
        </p:txBody>
      </p:sp>
    </p:spTree>
    <p:extLst>
      <p:ext uri="{BB962C8B-B14F-4D97-AF65-F5344CB8AC3E}">
        <p14:creationId xmlns:p14="http://schemas.microsoft.com/office/powerpoint/2010/main" xmlns="" val="228544365"/>
      </p:ext>
    </p:extLst>
  </p:cSld>
  <p:clrMapOvr>
    <a:masterClrMapping/>
  </p:clrMapOvr>
  <mc:AlternateContent xmlns:mc="http://schemas.openxmlformats.org/markup-compatibility/2006">
    <mc:Choice xmlns:p14="http://schemas.microsoft.com/office/powerpoint/2010/main" xmlns="" Requires="p14">
      <p:transition spd="slow" p14:dur="2000">
        <p:split orient="vert"/>
        <p:sndAc>
          <p:stSnd>
            <p:snd r:embed="rId3" name="breeze.wav"/>
          </p:stSnd>
        </p:sndAc>
      </p:transition>
    </mc:Choice>
    <mc:Fallback>
      <p:transition spd="slow">
        <p:split orient="vert"/>
        <p:sndAc>
          <p:stSnd>
            <p:snd r:embed="rId2" name="breeze.wav"/>
          </p:stSnd>
        </p:sndAc>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3850" y="209863"/>
            <a:ext cx="9750762" cy="6475750"/>
          </a:xfrm>
        </p:spPr>
        <p:txBody>
          <a:bodyPr/>
          <a:lstStyle/>
          <a:p>
            <a:pPr algn="ctr"/>
            <a:r>
              <a:rPr lang="en-US" sz="8800" b="1" dirty="0" smtClean="0"/>
              <a:t/>
            </a:r>
            <a:br>
              <a:rPr lang="en-US" sz="8800" b="1" dirty="0" smtClean="0"/>
            </a:br>
            <a:r>
              <a:rPr lang="en-US" sz="8800" b="1" dirty="0" smtClean="0">
                <a:solidFill>
                  <a:srgbClr val="7030A0"/>
                </a:solidFill>
              </a:rPr>
              <a:t>The End</a:t>
            </a:r>
            <a:br>
              <a:rPr lang="en-US" sz="8800" b="1" dirty="0" smtClean="0">
                <a:solidFill>
                  <a:srgbClr val="7030A0"/>
                </a:solidFill>
              </a:rPr>
            </a:br>
            <a:r>
              <a:rPr lang="en-US" sz="8800" b="1" dirty="0">
                <a:solidFill>
                  <a:srgbClr val="7030A0"/>
                </a:solidFill>
              </a:rPr>
              <a:t/>
            </a:r>
            <a:br>
              <a:rPr lang="en-US" sz="8800" b="1" dirty="0">
                <a:solidFill>
                  <a:srgbClr val="7030A0"/>
                </a:solidFill>
              </a:rPr>
            </a:br>
            <a:r>
              <a:rPr lang="en-US" sz="8800" b="1" dirty="0" smtClean="0">
                <a:solidFill>
                  <a:srgbClr val="7030A0"/>
                </a:solidFill>
              </a:rPr>
              <a:t>Thank You</a:t>
            </a:r>
            <a:endParaRPr lang="en-US" sz="8800" b="1" dirty="0">
              <a:solidFill>
                <a:srgbClr val="7030A0"/>
              </a:solidFill>
            </a:endParaRPr>
          </a:p>
        </p:txBody>
      </p:sp>
    </p:spTree>
    <p:extLst>
      <p:ext uri="{BB962C8B-B14F-4D97-AF65-F5344CB8AC3E}">
        <p14:creationId xmlns:p14="http://schemas.microsoft.com/office/powerpoint/2010/main" xmlns="" val="1539795239"/>
      </p:ext>
    </p:extLst>
  </p:cSld>
  <p:clrMapOvr>
    <a:masterClrMapping/>
  </p:clrMapOvr>
  <mc:AlternateContent xmlns:mc="http://schemas.openxmlformats.org/markup-compatibility/2006">
    <mc:Choice xmlns:p14="http://schemas.microsoft.com/office/powerpoint/2010/main" xmlns="" Requires="p14">
      <p:transition spd="slow" p14:dur="2000">
        <p:comb/>
        <p:sndAc>
          <p:stSnd>
            <p:snd r:embed="rId3" name="wind.wav"/>
          </p:stSnd>
        </p:sndAc>
      </p:transition>
    </mc:Choice>
    <mc:Fallback>
      <p:transition spd="slow">
        <p:comb/>
        <p:sndAc>
          <p:stSnd>
            <p:snd r:embed="rId2" name="wind.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3908" y="0"/>
            <a:ext cx="10528092" cy="6858000"/>
          </a:xfrm>
        </p:spPr>
        <p:txBody>
          <a:bodyPr>
            <a:normAutofit fontScale="90000"/>
          </a:bodyPr>
          <a:lstStyle/>
          <a:p>
            <a:r>
              <a:rPr lang="en-US" b="1" dirty="0" smtClean="0">
                <a:solidFill>
                  <a:srgbClr val="FF0000"/>
                </a:solidFill>
              </a:rPr>
              <a:t>Q#3:-  </a:t>
            </a:r>
            <a:r>
              <a:rPr lang="en-US" b="1" dirty="0">
                <a:solidFill>
                  <a:srgbClr val="FF0000"/>
                </a:solidFill>
              </a:rPr>
              <a:t>What is survival  analysis </a:t>
            </a:r>
            <a:r>
              <a:rPr lang="en-US" b="1" dirty="0" smtClean="0">
                <a:solidFill>
                  <a:srgbClr val="FF0000"/>
                </a:solidFill>
              </a:rPr>
              <a:t>?</a:t>
            </a:r>
            <a:r>
              <a:rPr lang="en-US" dirty="0" smtClean="0"/>
              <a:t/>
            </a:r>
            <a:br>
              <a:rPr lang="en-US" dirty="0" smtClean="0"/>
            </a:br>
            <a:r>
              <a:rPr lang="en-US" dirty="0"/>
              <a:t/>
            </a:r>
            <a:br>
              <a:rPr lang="en-US" dirty="0"/>
            </a:br>
            <a:r>
              <a:rPr lang="en-US" b="1" dirty="0" smtClean="0">
                <a:solidFill>
                  <a:srgbClr val="7030A0"/>
                </a:solidFill>
              </a:rPr>
              <a:t>Ans:-  </a:t>
            </a:r>
            <a:r>
              <a:rPr lang="en-US" dirty="0" smtClean="0">
                <a:solidFill>
                  <a:srgbClr val="7030A0"/>
                </a:solidFill>
              </a:rPr>
              <a:t>Survival </a:t>
            </a:r>
            <a:r>
              <a:rPr lang="en-US" dirty="0">
                <a:solidFill>
                  <a:srgbClr val="7030A0"/>
                </a:solidFill>
              </a:rPr>
              <a:t>analysis typically focuses on “time to </a:t>
            </a:r>
            <a:r>
              <a:rPr lang="en-US" dirty="0" smtClean="0">
                <a:solidFill>
                  <a:srgbClr val="7030A0"/>
                </a:solidFill>
              </a:rPr>
              <a:t>    	       event</a:t>
            </a:r>
            <a:r>
              <a:rPr lang="en-US" dirty="0">
                <a:solidFill>
                  <a:srgbClr val="7030A0"/>
                </a:solidFill>
              </a:rPr>
              <a:t>” data. In most general sense it consist </a:t>
            </a:r>
            <a:r>
              <a:rPr lang="en-US" dirty="0" smtClean="0">
                <a:solidFill>
                  <a:srgbClr val="7030A0"/>
                </a:solidFill>
              </a:rPr>
              <a:t>	   	       of </a:t>
            </a:r>
            <a:r>
              <a:rPr lang="en-US" dirty="0">
                <a:solidFill>
                  <a:srgbClr val="7030A0"/>
                </a:solidFill>
              </a:rPr>
              <a:t>technique for positive value or random </a:t>
            </a:r>
            <a:r>
              <a:rPr lang="en-US" dirty="0" smtClean="0">
                <a:solidFill>
                  <a:srgbClr val="7030A0"/>
                </a:solidFill>
              </a:rPr>
              <a:t>					values. </a:t>
            </a:r>
            <a:br>
              <a:rPr lang="en-US" dirty="0" smtClean="0">
                <a:solidFill>
                  <a:srgbClr val="7030A0"/>
                </a:solidFill>
              </a:rPr>
            </a:br>
            <a:r>
              <a:rPr lang="en-US" dirty="0">
                <a:solidFill>
                  <a:srgbClr val="7030A0"/>
                </a:solidFill>
              </a:rPr>
              <a:t>	</a:t>
            </a:r>
            <a:r>
              <a:rPr lang="en-US" dirty="0" smtClean="0">
                <a:solidFill>
                  <a:srgbClr val="7030A0"/>
                </a:solidFill>
              </a:rPr>
              <a:t>			</a:t>
            </a:r>
            <a:r>
              <a:rPr lang="en-US" b="1" dirty="0" smtClean="0">
                <a:solidFill>
                  <a:srgbClr val="FF0000"/>
                </a:solidFill>
              </a:rPr>
              <a:t>For </a:t>
            </a:r>
            <a:r>
              <a:rPr lang="en-US" b="1" dirty="0">
                <a:solidFill>
                  <a:srgbClr val="FF0000"/>
                </a:solidFill>
              </a:rPr>
              <a:t>example</a:t>
            </a:r>
            <a:r>
              <a:rPr lang="en-US" b="1" dirty="0" smtClean="0">
                <a:solidFill>
                  <a:srgbClr val="FF0000"/>
                </a:solidFill>
              </a:rPr>
              <a:t>:-</a:t>
            </a:r>
            <a:r>
              <a:rPr lang="en-US" dirty="0">
                <a:solidFill>
                  <a:srgbClr val="7030A0"/>
                </a:solidFill>
              </a:rPr>
              <a:t/>
            </a:r>
            <a:br>
              <a:rPr lang="en-US" dirty="0">
                <a:solidFill>
                  <a:srgbClr val="7030A0"/>
                </a:solidFill>
              </a:rPr>
            </a:br>
            <a:r>
              <a:rPr lang="en-US" dirty="0" smtClean="0">
                <a:solidFill>
                  <a:srgbClr val="7030A0"/>
                </a:solidFill>
              </a:rPr>
              <a:t>	               Time </a:t>
            </a:r>
            <a:r>
              <a:rPr lang="en-US" dirty="0">
                <a:solidFill>
                  <a:srgbClr val="7030A0"/>
                </a:solidFill>
              </a:rPr>
              <a:t>to </a:t>
            </a:r>
            <a:r>
              <a:rPr lang="en-US" dirty="0" smtClean="0">
                <a:solidFill>
                  <a:srgbClr val="7030A0"/>
                </a:solidFill>
              </a:rPr>
              <a:t>death, Time </a:t>
            </a:r>
            <a:r>
              <a:rPr lang="en-US" dirty="0">
                <a:solidFill>
                  <a:srgbClr val="7030A0"/>
                </a:solidFill>
              </a:rPr>
              <a:t>to onset of </a:t>
            </a:r>
            <a:r>
              <a:rPr lang="en-US" dirty="0" smtClean="0">
                <a:solidFill>
                  <a:srgbClr val="7030A0"/>
                </a:solidFill>
              </a:rPr>
              <a:t>diseases,</a:t>
            </a:r>
            <a:r>
              <a:rPr lang="en-US" dirty="0">
                <a:solidFill>
                  <a:srgbClr val="7030A0"/>
                </a:solidFill>
              </a:rPr>
              <a:t/>
            </a:r>
            <a:br>
              <a:rPr lang="en-US" dirty="0">
                <a:solidFill>
                  <a:srgbClr val="7030A0"/>
                </a:solidFill>
              </a:rPr>
            </a:br>
            <a:r>
              <a:rPr lang="en-US" dirty="0" smtClean="0">
                <a:solidFill>
                  <a:srgbClr val="7030A0"/>
                </a:solidFill>
              </a:rPr>
              <a:t>	               Length </a:t>
            </a:r>
            <a:r>
              <a:rPr lang="en-US" dirty="0">
                <a:solidFill>
                  <a:srgbClr val="7030A0"/>
                </a:solidFill>
              </a:rPr>
              <a:t>of study in a </a:t>
            </a:r>
            <a:r>
              <a:rPr lang="en-US" dirty="0" smtClean="0">
                <a:solidFill>
                  <a:srgbClr val="7030A0"/>
                </a:solidFill>
              </a:rPr>
              <a:t>hospital, Duration </a:t>
            </a:r>
            <a:r>
              <a:rPr lang="en-US" dirty="0">
                <a:solidFill>
                  <a:srgbClr val="7030A0"/>
                </a:solidFill>
              </a:rPr>
              <a:t>of </a:t>
            </a:r>
            <a:r>
              <a:rPr lang="en-US" dirty="0" smtClean="0">
                <a:solidFill>
                  <a:srgbClr val="7030A0"/>
                </a:solidFill>
              </a:rPr>
              <a:t>				   a strike, Time </a:t>
            </a:r>
            <a:r>
              <a:rPr lang="en-US" dirty="0">
                <a:solidFill>
                  <a:srgbClr val="7030A0"/>
                </a:solidFill>
              </a:rPr>
              <a:t>to death of a patient with </a:t>
            </a:r>
            <a:r>
              <a:rPr lang="en-US" dirty="0" smtClean="0">
                <a:solidFill>
                  <a:srgbClr val="7030A0"/>
                </a:solidFill>
              </a:rPr>
              <a:t> 	               certain diseases, Remission </a:t>
            </a:r>
            <a:r>
              <a:rPr lang="en-US" dirty="0">
                <a:solidFill>
                  <a:srgbClr val="7030A0"/>
                </a:solidFill>
              </a:rPr>
              <a:t>duration of a </a:t>
            </a:r>
            <a:r>
              <a:rPr lang="en-US" dirty="0" smtClean="0">
                <a:solidFill>
                  <a:srgbClr val="7030A0"/>
                </a:solidFill>
              </a:rPr>
              <a:t>	               certain </a:t>
            </a:r>
            <a:r>
              <a:rPr lang="en-US" dirty="0">
                <a:solidFill>
                  <a:srgbClr val="7030A0"/>
                </a:solidFill>
              </a:rPr>
              <a:t>diseases </a:t>
            </a:r>
            <a:r>
              <a:rPr lang="en-US" dirty="0" smtClean="0">
                <a:solidFill>
                  <a:srgbClr val="7030A0"/>
                </a:solidFill>
              </a:rPr>
              <a:t>in </a:t>
            </a:r>
            <a:r>
              <a:rPr lang="en-US" dirty="0">
                <a:solidFill>
                  <a:srgbClr val="7030A0"/>
                </a:solidFill>
              </a:rPr>
              <a:t>a clinical trails.</a:t>
            </a:r>
            <a:br>
              <a:rPr lang="en-US" dirty="0">
                <a:solidFill>
                  <a:srgbClr val="7030A0"/>
                </a:solidFill>
              </a:rPr>
            </a:br>
            <a:endParaRPr lang="en-US" dirty="0">
              <a:solidFill>
                <a:srgbClr val="7030A0"/>
              </a:solidFill>
            </a:endParaRPr>
          </a:p>
        </p:txBody>
      </p:sp>
    </p:spTree>
    <p:extLst>
      <p:ext uri="{BB962C8B-B14F-4D97-AF65-F5344CB8AC3E}">
        <p14:creationId xmlns:p14="http://schemas.microsoft.com/office/powerpoint/2010/main" xmlns="" val="3164131550"/>
      </p:ext>
    </p:extLst>
  </p:cSld>
  <p:clrMapOvr>
    <a:masterClrMapping/>
  </p:clrMapOvr>
  <mc:AlternateContent xmlns:mc="http://schemas.openxmlformats.org/markup-compatibility/2006">
    <mc:Choice xmlns:p14="http://schemas.microsoft.com/office/powerpoint/2010/main" xmlns="" Requires="p14">
      <p:transition spd="slow" p14:dur="2000">
        <p14:reveal/>
        <p:sndAc>
          <p:stSnd>
            <p:snd r:embed="rId3" name="camera.wav"/>
          </p:stSnd>
        </p:sndAc>
      </p:transition>
    </mc:Choice>
    <mc:Fallback>
      <p:transition spd="slow">
        <p:fade/>
        <p:sndAc>
          <p:stSnd>
            <p:snd r:embed="rId2" name="camera.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8406" y="539646"/>
            <a:ext cx="9473783" cy="5454753"/>
          </a:xfrm>
        </p:spPr>
        <p:txBody>
          <a:bodyPr>
            <a:normAutofit fontScale="90000"/>
          </a:bodyPr>
          <a:lstStyle/>
          <a:p>
            <a:r>
              <a:rPr lang="en-US" b="1" dirty="0" smtClean="0">
                <a:solidFill>
                  <a:srgbClr val="FF0000"/>
                </a:solidFill>
              </a:rPr>
              <a:t>Q#4:-  </a:t>
            </a:r>
            <a:r>
              <a:rPr lang="en-US" b="1" dirty="0">
                <a:solidFill>
                  <a:srgbClr val="FF0000"/>
                </a:solidFill>
              </a:rPr>
              <a:t>Write down the basic Terminologies of </a:t>
            </a:r>
            <a:r>
              <a:rPr lang="en-US" b="1" dirty="0" smtClean="0">
                <a:solidFill>
                  <a:srgbClr val="FF0000"/>
                </a:solidFill>
              </a:rPr>
              <a:t>	  	        survival </a:t>
            </a:r>
            <a:r>
              <a:rPr lang="en-US" b="1" dirty="0">
                <a:solidFill>
                  <a:srgbClr val="FF0000"/>
                </a:solidFill>
              </a:rPr>
              <a:t>data analysis</a:t>
            </a:r>
            <a:r>
              <a:rPr lang="en-US" b="1" dirty="0" smtClean="0">
                <a:solidFill>
                  <a:srgbClr val="FF0000"/>
                </a:solidFill>
              </a:rPr>
              <a:t>?</a:t>
            </a:r>
            <a:r>
              <a:rPr lang="en-US" dirty="0" smtClean="0"/>
              <a:t/>
            </a:r>
            <a:br>
              <a:rPr lang="en-US" dirty="0" smtClean="0"/>
            </a:br>
            <a:r>
              <a:rPr lang="en-US" dirty="0"/>
              <a:t/>
            </a:r>
            <a:br>
              <a:rPr lang="en-US" dirty="0"/>
            </a:br>
            <a:r>
              <a:rPr lang="en-US" b="1" dirty="0" smtClean="0">
                <a:solidFill>
                  <a:srgbClr val="7030A0"/>
                </a:solidFill>
              </a:rPr>
              <a:t>Ans:-  (</a:t>
            </a:r>
            <a:r>
              <a:rPr lang="en-US" b="1" dirty="0" err="1" smtClean="0">
                <a:solidFill>
                  <a:srgbClr val="7030A0"/>
                </a:solidFill>
              </a:rPr>
              <a:t>i</a:t>
            </a:r>
            <a:r>
              <a:rPr lang="en-US" b="1" dirty="0" smtClean="0">
                <a:solidFill>
                  <a:srgbClr val="7030A0"/>
                </a:solidFill>
              </a:rPr>
              <a:t>)</a:t>
            </a:r>
            <a:r>
              <a:rPr lang="en-US" dirty="0">
                <a:solidFill>
                  <a:srgbClr val="7030A0"/>
                </a:solidFill>
              </a:rPr>
              <a:t>	</a:t>
            </a:r>
            <a:r>
              <a:rPr lang="en-US" dirty="0" smtClean="0">
                <a:solidFill>
                  <a:srgbClr val="7030A0"/>
                </a:solidFill>
              </a:rPr>
              <a:t>Acute disease.</a:t>
            </a:r>
            <a:r>
              <a:rPr lang="en-US" dirty="0">
                <a:solidFill>
                  <a:srgbClr val="7030A0"/>
                </a:solidFill>
              </a:rPr>
              <a:t/>
            </a:r>
            <a:br>
              <a:rPr lang="en-US" dirty="0">
                <a:solidFill>
                  <a:srgbClr val="7030A0"/>
                </a:solidFill>
              </a:rPr>
            </a:br>
            <a:r>
              <a:rPr lang="en-US" dirty="0" smtClean="0">
                <a:solidFill>
                  <a:srgbClr val="7030A0"/>
                </a:solidFill>
              </a:rPr>
              <a:t>	      </a:t>
            </a:r>
            <a:r>
              <a:rPr lang="en-US" b="1" dirty="0" smtClean="0">
                <a:solidFill>
                  <a:srgbClr val="7030A0"/>
                </a:solidFill>
              </a:rPr>
              <a:t>(ii)	</a:t>
            </a:r>
            <a:r>
              <a:rPr lang="en-US" dirty="0" smtClean="0">
                <a:solidFill>
                  <a:srgbClr val="7030A0"/>
                </a:solidFill>
              </a:rPr>
              <a:t>Survival time.</a:t>
            </a:r>
            <a:r>
              <a:rPr lang="en-US" dirty="0">
                <a:solidFill>
                  <a:srgbClr val="7030A0"/>
                </a:solidFill>
              </a:rPr>
              <a:t/>
            </a:r>
            <a:br>
              <a:rPr lang="en-US" dirty="0">
                <a:solidFill>
                  <a:srgbClr val="7030A0"/>
                </a:solidFill>
              </a:rPr>
            </a:br>
            <a:r>
              <a:rPr lang="en-US" dirty="0" smtClean="0">
                <a:solidFill>
                  <a:srgbClr val="7030A0"/>
                </a:solidFill>
              </a:rPr>
              <a:t>	      </a:t>
            </a:r>
            <a:r>
              <a:rPr lang="en-US" b="1" dirty="0" smtClean="0">
                <a:solidFill>
                  <a:srgbClr val="7030A0"/>
                </a:solidFill>
              </a:rPr>
              <a:t>(iii)	</a:t>
            </a:r>
            <a:r>
              <a:rPr lang="en-US" dirty="0" smtClean="0">
                <a:solidFill>
                  <a:srgbClr val="7030A0"/>
                </a:solidFill>
              </a:rPr>
              <a:t>Remission time.</a:t>
            </a:r>
            <a:r>
              <a:rPr lang="en-US" dirty="0">
                <a:solidFill>
                  <a:srgbClr val="7030A0"/>
                </a:solidFill>
              </a:rPr>
              <a:t/>
            </a:r>
            <a:br>
              <a:rPr lang="en-US" dirty="0">
                <a:solidFill>
                  <a:srgbClr val="7030A0"/>
                </a:solidFill>
              </a:rPr>
            </a:br>
            <a:r>
              <a:rPr lang="en-US" dirty="0" smtClean="0">
                <a:solidFill>
                  <a:srgbClr val="7030A0"/>
                </a:solidFill>
              </a:rPr>
              <a:t>	      </a:t>
            </a:r>
            <a:r>
              <a:rPr lang="en-US" b="1" dirty="0" smtClean="0">
                <a:solidFill>
                  <a:srgbClr val="7030A0"/>
                </a:solidFill>
              </a:rPr>
              <a:t>(iv)	</a:t>
            </a:r>
            <a:r>
              <a:rPr lang="en-US" dirty="0" smtClean="0">
                <a:solidFill>
                  <a:srgbClr val="7030A0"/>
                </a:solidFill>
              </a:rPr>
              <a:t>Tumor </a:t>
            </a:r>
            <a:r>
              <a:rPr lang="en-US" dirty="0">
                <a:solidFill>
                  <a:srgbClr val="7030A0"/>
                </a:solidFill>
              </a:rPr>
              <a:t>free </a:t>
            </a:r>
            <a:r>
              <a:rPr lang="en-US" dirty="0" smtClean="0">
                <a:solidFill>
                  <a:srgbClr val="7030A0"/>
                </a:solidFill>
              </a:rPr>
              <a:t>time.</a:t>
            </a:r>
            <a:r>
              <a:rPr lang="en-US" dirty="0">
                <a:solidFill>
                  <a:srgbClr val="7030A0"/>
                </a:solidFill>
              </a:rPr>
              <a:t/>
            </a:r>
            <a:br>
              <a:rPr lang="en-US" dirty="0">
                <a:solidFill>
                  <a:srgbClr val="7030A0"/>
                </a:solidFill>
              </a:rPr>
            </a:br>
            <a:r>
              <a:rPr lang="en-US" dirty="0" smtClean="0">
                <a:solidFill>
                  <a:srgbClr val="7030A0"/>
                </a:solidFill>
              </a:rPr>
              <a:t>	      </a:t>
            </a:r>
            <a:r>
              <a:rPr lang="en-US" b="1" dirty="0" smtClean="0">
                <a:solidFill>
                  <a:srgbClr val="7030A0"/>
                </a:solidFill>
              </a:rPr>
              <a:t>(v)	</a:t>
            </a:r>
            <a:r>
              <a:rPr lang="en-US" dirty="0" smtClean="0">
                <a:solidFill>
                  <a:srgbClr val="7030A0"/>
                </a:solidFill>
              </a:rPr>
              <a:t>Mean </a:t>
            </a:r>
            <a:r>
              <a:rPr lang="en-US" dirty="0">
                <a:solidFill>
                  <a:srgbClr val="7030A0"/>
                </a:solidFill>
              </a:rPr>
              <a:t>life </a:t>
            </a:r>
            <a:r>
              <a:rPr lang="en-US" dirty="0" smtClean="0">
                <a:solidFill>
                  <a:srgbClr val="7030A0"/>
                </a:solidFill>
              </a:rPr>
              <a:t>time.</a:t>
            </a:r>
            <a:r>
              <a:rPr lang="en-US" dirty="0">
                <a:solidFill>
                  <a:srgbClr val="7030A0"/>
                </a:solidFill>
              </a:rPr>
              <a:t/>
            </a:r>
            <a:br>
              <a:rPr lang="en-US" dirty="0">
                <a:solidFill>
                  <a:srgbClr val="7030A0"/>
                </a:solidFill>
              </a:rPr>
            </a:br>
            <a:r>
              <a:rPr lang="en-US" dirty="0" smtClean="0">
                <a:solidFill>
                  <a:srgbClr val="7030A0"/>
                </a:solidFill>
              </a:rPr>
              <a:t>	      </a:t>
            </a:r>
            <a:r>
              <a:rPr lang="en-US" b="1" dirty="0" smtClean="0">
                <a:solidFill>
                  <a:srgbClr val="7030A0"/>
                </a:solidFill>
              </a:rPr>
              <a:t>(vi)	</a:t>
            </a:r>
            <a:r>
              <a:rPr lang="en-US" dirty="0" smtClean="0">
                <a:solidFill>
                  <a:srgbClr val="7030A0"/>
                </a:solidFill>
              </a:rPr>
              <a:t>Risk </a:t>
            </a:r>
            <a:r>
              <a:rPr lang="en-US" dirty="0">
                <a:solidFill>
                  <a:srgbClr val="7030A0"/>
                </a:solidFill>
              </a:rPr>
              <a:t>of prognostic </a:t>
            </a:r>
            <a:r>
              <a:rPr lang="en-US" dirty="0" smtClean="0">
                <a:solidFill>
                  <a:srgbClr val="7030A0"/>
                </a:solidFill>
              </a:rPr>
              <a:t>factor.</a:t>
            </a:r>
            <a:r>
              <a:rPr lang="en-US" dirty="0">
                <a:solidFill>
                  <a:srgbClr val="7030A0"/>
                </a:solidFill>
              </a:rPr>
              <a:t/>
            </a:r>
            <a:br>
              <a:rPr lang="en-US" dirty="0">
                <a:solidFill>
                  <a:srgbClr val="7030A0"/>
                </a:solidFill>
              </a:rPr>
            </a:br>
            <a:r>
              <a:rPr lang="en-US" dirty="0"/>
              <a:t> </a:t>
            </a:r>
            <a:br>
              <a:rPr lang="en-US" dirty="0"/>
            </a:br>
            <a:endParaRPr lang="en-US" dirty="0"/>
          </a:p>
        </p:txBody>
      </p:sp>
    </p:spTree>
    <p:extLst>
      <p:ext uri="{BB962C8B-B14F-4D97-AF65-F5344CB8AC3E}">
        <p14:creationId xmlns:p14="http://schemas.microsoft.com/office/powerpoint/2010/main" xmlns="" val="3010266770"/>
      </p:ext>
    </p:extLst>
  </p:cSld>
  <p:clrMapOvr>
    <a:masterClrMapping/>
  </p:clrMapOvr>
  <mc:AlternateContent xmlns:mc="http://schemas.openxmlformats.org/markup-compatibility/2006">
    <mc:Choice xmlns:p14="http://schemas.microsoft.com/office/powerpoint/2010/main" xmlns="" Requires="p14">
      <p:transition spd="slow" p14:dur="2000">
        <p:randomBar dir="vert"/>
        <p:sndAc>
          <p:stSnd>
            <p:snd r:embed="rId3" name="cashreg.wav"/>
          </p:stSnd>
        </p:sndAc>
      </p:transition>
    </mc:Choice>
    <mc:Fallback>
      <p:transition spd="slow">
        <p:randomBar dir="vert"/>
        <p:sndAc>
          <p:stSnd>
            <p:snd r:embed="rId2" name="cashreg.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3869" y="0"/>
            <a:ext cx="10468131" cy="6858000"/>
          </a:xfrm>
        </p:spPr>
        <p:txBody>
          <a:bodyPr>
            <a:noAutofit/>
          </a:bodyPr>
          <a:lstStyle/>
          <a:p>
            <a:r>
              <a:rPr lang="en-US" sz="3200" b="1" dirty="0" smtClean="0">
                <a:solidFill>
                  <a:srgbClr val="FF0000"/>
                </a:solidFill>
              </a:rPr>
              <a:t>Q#5:-  </a:t>
            </a:r>
            <a:r>
              <a:rPr lang="en-US" sz="3200" b="1" dirty="0">
                <a:solidFill>
                  <a:srgbClr val="FF0000"/>
                </a:solidFill>
              </a:rPr>
              <a:t>Acute </a:t>
            </a:r>
            <a:r>
              <a:rPr lang="en-US" sz="3200" b="1" dirty="0" smtClean="0">
                <a:solidFill>
                  <a:srgbClr val="FF0000"/>
                </a:solidFill>
              </a:rPr>
              <a:t>diseases:</a:t>
            </a:r>
            <a:r>
              <a:rPr lang="en-US" sz="3200" dirty="0" smtClean="0"/>
              <a:t/>
            </a:r>
            <a:br>
              <a:rPr lang="en-US" sz="3200" dirty="0" smtClean="0"/>
            </a:br>
            <a:r>
              <a:rPr lang="en-US" sz="3200" dirty="0" smtClean="0"/>
              <a:t/>
            </a:r>
            <a:br>
              <a:rPr lang="en-US" sz="3200" dirty="0" smtClean="0"/>
            </a:br>
            <a:r>
              <a:rPr lang="en-US" sz="3200" dirty="0" smtClean="0"/>
              <a:t>	</a:t>
            </a:r>
            <a:r>
              <a:rPr lang="en-US" sz="3200" dirty="0" smtClean="0">
                <a:solidFill>
                  <a:srgbClr val="7030A0"/>
                </a:solidFill>
              </a:rPr>
              <a:t>A </a:t>
            </a:r>
            <a:r>
              <a:rPr lang="en-US" sz="3200" dirty="0">
                <a:solidFill>
                  <a:srgbClr val="7030A0"/>
                </a:solidFill>
              </a:rPr>
              <a:t>diseases is said to be on acute </a:t>
            </a:r>
            <a:r>
              <a:rPr lang="en-US" sz="3200" dirty="0" smtClean="0">
                <a:solidFill>
                  <a:srgbClr val="7030A0"/>
                </a:solidFill>
              </a:rPr>
              <a:t>diseases if </a:t>
            </a:r>
            <a:r>
              <a:rPr lang="en-US" sz="3200" dirty="0">
                <a:solidFill>
                  <a:srgbClr val="7030A0"/>
                </a:solidFill>
              </a:rPr>
              <a:t>it is </a:t>
            </a:r>
            <a:r>
              <a:rPr lang="en-US" sz="3200" dirty="0" smtClean="0">
                <a:solidFill>
                  <a:srgbClr val="7030A0"/>
                </a:solidFill>
              </a:rPr>
              <a:t>	possessive </a:t>
            </a:r>
            <a:r>
              <a:rPr lang="en-US" sz="3200" dirty="0">
                <a:solidFill>
                  <a:srgbClr val="7030A0"/>
                </a:solidFill>
              </a:rPr>
              <a:t>one of </a:t>
            </a:r>
            <a:r>
              <a:rPr lang="en-US" sz="3200" dirty="0" smtClean="0">
                <a:solidFill>
                  <a:srgbClr val="7030A0"/>
                </a:solidFill>
              </a:rPr>
              <a:t>the </a:t>
            </a:r>
            <a:r>
              <a:rPr lang="en-US" sz="3200" dirty="0">
                <a:solidFill>
                  <a:srgbClr val="7030A0"/>
                </a:solidFill>
              </a:rPr>
              <a:t>following </a:t>
            </a:r>
            <a:r>
              <a:rPr lang="en-US" sz="3200" dirty="0" smtClean="0">
                <a:solidFill>
                  <a:srgbClr val="7030A0"/>
                </a:solidFill>
              </a:rPr>
              <a:t>two 	characteristic</a:t>
            </a:r>
            <a:r>
              <a:rPr lang="en-US" sz="3200" dirty="0">
                <a:solidFill>
                  <a:srgbClr val="7030A0"/>
                </a:solidFill>
              </a:rPr>
              <a:t>:</a:t>
            </a:r>
            <a:br>
              <a:rPr lang="en-US" sz="3200" dirty="0">
                <a:solidFill>
                  <a:srgbClr val="7030A0"/>
                </a:solidFill>
              </a:rPr>
            </a:br>
            <a:r>
              <a:rPr lang="en-US" sz="3200" dirty="0" smtClean="0">
                <a:solidFill>
                  <a:srgbClr val="7030A0"/>
                </a:solidFill>
              </a:rPr>
              <a:t>				*</a:t>
            </a:r>
            <a:r>
              <a:rPr lang="en-US" sz="3200" dirty="0">
                <a:solidFill>
                  <a:srgbClr val="7030A0"/>
                </a:solidFill>
              </a:rPr>
              <a:t>Rapid </a:t>
            </a:r>
            <a:r>
              <a:rPr lang="en-US" sz="3200" dirty="0" smtClean="0">
                <a:solidFill>
                  <a:srgbClr val="7030A0"/>
                </a:solidFill>
              </a:rPr>
              <a:t>onset.</a:t>
            </a:r>
            <a:r>
              <a:rPr lang="en-US" sz="3200" dirty="0">
                <a:solidFill>
                  <a:srgbClr val="7030A0"/>
                </a:solidFill>
              </a:rPr>
              <a:t/>
            </a:r>
            <a:br>
              <a:rPr lang="en-US" sz="3200" dirty="0">
                <a:solidFill>
                  <a:srgbClr val="7030A0"/>
                </a:solidFill>
              </a:rPr>
            </a:br>
            <a:r>
              <a:rPr lang="en-US" sz="3200" dirty="0" smtClean="0">
                <a:solidFill>
                  <a:srgbClr val="7030A0"/>
                </a:solidFill>
              </a:rPr>
              <a:t>				*</a:t>
            </a:r>
            <a:r>
              <a:rPr lang="en-US" sz="3200" dirty="0">
                <a:solidFill>
                  <a:srgbClr val="7030A0"/>
                </a:solidFill>
              </a:rPr>
              <a:t>Short </a:t>
            </a:r>
            <a:r>
              <a:rPr lang="en-US" sz="3200" dirty="0" smtClean="0">
                <a:solidFill>
                  <a:srgbClr val="7030A0"/>
                </a:solidFill>
              </a:rPr>
              <a:t>courses / period.</a:t>
            </a:r>
            <a:br>
              <a:rPr lang="en-US" sz="3200" dirty="0" smtClean="0">
                <a:solidFill>
                  <a:srgbClr val="7030A0"/>
                </a:solidFill>
              </a:rPr>
            </a:br>
            <a:r>
              <a:rPr lang="en-US" sz="3200" dirty="0"/>
              <a:t/>
            </a:r>
            <a:br>
              <a:rPr lang="en-US" sz="3200" dirty="0"/>
            </a:br>
            <a:r>
              <a:rPr lang="en-US" sz="3200" b="1" dirty="0" smtClean="0">
                <a:solidFill>
                  <a:srgbClr val="FF0000"/>
                </a:solidFill>
              </a:rPr>
              <a:t>Q#6:-  </a:t>
            </a:r>
            <a:r>
              <a:rPr lang="en-US" sz="3200" b="1" dirty="0">
                <a:solidFill>
                  <a:srgbClr val="FF0000"/>
                </a:solidFill>
              </a:rPr>
              <a:t>Survival </a:t>
            </a:r>
            <a:r>
              <a:rPr lang="en-US" sz="3200" b="1" dirty="0" smtClean="0">
                <a:solidFill>
                  <a:srgbClr val="FF0000"/>
                </a:solidFill>
              </a:rPr>
              <a:t>time:</a:t>
            </a:r>
            <a:r>
              <a:rPr lang="en-US" sz="3200" dirty="0" smtClean="0">
                <a:solidFill>
                  <a:srgbClr val="FF0000"/>
                </a:solidFill>
              </a:rPr>
              <a:t/>
            </a:r>
            <a:br>
              <a:rPr lang="en-US" sz="3200" dirty="0" smtClean="0">
                <a:solidFill>
                  <a:srgbClr val="FF0000"/>
                </a:solidFill>
              </a:rPr>
            </a:br>
            <a:r>
              <a:rPr lang="en-US" sz="3200" dirty="0"/>
              <a:t/>
            </a:r>
            <a:br>
              <a:rPr lang="en-US" sz="3200" dirty="0"/>
            </a:br>
            <a:r>
              <a:rPr lang="en-US" sz="3200" dirty="0" smtClean="0"/>
              <a:t>	</a:t>
            </a:r>
            <a:r>
              <a:rPr lang="en-US" sz="3200" dirty="0" smtClean="0">
                <a:solidFill>
                  <a:srgbClr val="7030A0"/>
                </a:solidFill>
              </a:rPr>
              <a:t>Survival </a:t>
            </a:r>
            <a:r>
              <a:rPr lang="en-US" sz="3200" dirty="0">
                <a:solidFill>
                  <a:srgbClr val="7030A0"/>
                </a:solidFill>
              </a:rPr>
              <a:t>time can be define as the time </a:t>
            </a:r>
            <a:r>
              <a:rPr lang="en-US" sz="3200" dirty="0" smtClean="0">
                <a:solidFill>
                  <a:srgbClr val="7030A0"/>
                </a:solidFill>
              </a:rPr>
              <a:t>to the 	occurrence </a:t>
            </a:r>
            <a:r>
              <a:rPr lang="en-US" sz="3200" dirty="0">
                <a:solidFill>
                  <a:srgbClr val="7030A0"/>
                </a:solidFill>
              </a:rPr>
              <a:t>of a given event. This </a:t>
            </a:r>
            <a:r>
              <a:rPr lang="en-US" sz="3200" dirty="0" smtClean="0">
                <a:solidFill>
                  <a:srgbClr val="7030A0"/>
                </a:solidFill>
              </a:rPr>
              <a:t>event </a:t>
            </a:r>
            <a:r>
              <a:rPr lang="en-US" sz="3200" dirty="0">
                <a:solidFill>
                  <a:srgbClr val="7030A0"/>
                </a:solidFill>
              </a:rPr>
              <a:t>can be </a:t>
            </a:r>
            <a:r>
              <a:rPr lang="en-US" sz="3200" dirty="0" smtClean="0">
                <a:solidFill>
                  <a:srgbClr val="7030A0"/>
                </a:solidFill>
              </a:rPr>
              <a:t>	development </a:t>
            </a:r>
            <a:r>
              <a:rPr lang="en-US" sz="3200" dirty="0">
                <a:solidFill>
                  <a:srgbClr val="7030A0"/>
                </a:solidFill>
              </a:rPr>
              <a:t>of a </a:t>
            </a:r>
            <a:r>
              <a:rPr lang="en-US" sz="3200" dirty="0" smtClean="0">
                <a:solidFill>
                  <a:srgbClr val="7030A0"/>
                </a:solidFill>
              </a:rPr>
              <a:t>diseases, respond </a:t>
            </a:r>
            <a:r>
              <a:rPr lang="en-US" sz="3200" dirty="0">
                <a:solidFill>
                  <a:srgbClr val="7030A0"/>
                </a:solidFill>
              </a:rPr>
              <a:t>to a </a:t>
            </a:r>
            <a:r>
              <a:rPr lang="en-US" sz="3200" dirty="0" smtClean="0">
                <a:solidFill>
                  <a:srgbClr val="7030A0"/>
                </a:solidFill>
              </a:rPr>
              <a:t>	treatment </a:t>
            </a:r>
            <a:r>
              <a:rPr lang="en-US" sz="3200" dirty="0">
                <a:solidFill>
                  <a:srgbClr val="7030A0"/>
                </a:solidFill>
              </a:rPr>
              <a:t>relapse or death.</a:t>
            </a:r>
            <a:br>
              <a:rPr lang="en-US" sz="3200" dirty="0">
                <a:solidFill>
                  <a:srgbClr val="7030A0"/>
                </a:solidFill>
              </a:rPr>
            </a:br>
            <a:endParaRPr lang="en-US" sz="3200" dirty="0">
              <a:solidFill>
                <a:srgbClr val="7030A0"/>
              </a:solidFill>
            </a:endParaRPr>
          </a:p>
        </p:txBody>
      </p:sp>
    </p:spTree>
    <p:extLst>
      <p:ext uri="{BB962C8B-B14F-4D97-AF65-F5344CB8AC3E}">
        <p14:creationId xmlns:p14="http://schemas.microsoft.com/office/powerpoint/2010/main" xmlns="" val="1354677580"/>
      </p:ext>
    </p:extLst>
  </p:cSld>
  <p:clrMapOvr>
    <a:masterClrMapping/>
  </p:clrMapOvr>
  <mc:AlternateContent xmlns:mc="http://schemas.openxmlformats.org/markup-compatibility/2006">
    <mc:Choice xmlns:p14="http://schemas.microsoft.com/office/powerpoint/2010/main" xmlns="" Requires="p14">
      <p:transition spd="slow" p14:dur="2000">
        <p:circle/>
        <p:sndAc>
          <p:stSnd>
            <p:snd r:embed="rId3" name="chimes.wav"/>
          </p:stSnd>
        </p:sndAc>
      </p:transition>
    </mc:Choice>
    <mc:Fallback>
      <p:transition spd="slow">
        <p:circle/>
        <p:sndAc>
          <p:stSnd>
            <p:snd r:embed="rId2" name="chimes.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110" y="0"/>
            <a:ext cx="9883890" cy="6858000"/>
          </a:xfrm>
        </p:spPr>
        <p:txBody>
          <a:bodyPr>
            <a:normAutofit/>
          </a:bodyPr>
          <a:lstStyle/>
          <a:p>
            <a:r>
              <a:rPr lang="en-US" sz="3200" b="1" dirty="0" smtClean="0">
                <a:solidFill>
                  <a:srgbClr val="FF0000"/>
                </a:solidFill>
              </a:rPr>
              <a:t>Q#7:-  </a:t>
            </a:r>
            <a:r>
              <a:rPr lang="en-US" sz="3200" b="1" dirty="0">
                <a:solidFill>
                  <a:srgbClr val="FF0000"/>
                </a:solidFill>
              </a:rPr>
              <a:t>Remission </a:t>
            </a:r>
            <a:r>
              <a:rPr lang="en-US" sz="3200" b="1" dirty="0" smtClean="0">
                <a:solidFill>
                  <a:srgbClr val="FF0000"/>
                </a:solidFill>
              </a:rPr>
              <a:t>time:</a:t>
            </a:r>
            <a:r>
              <a:rPr lang="en-US" sz="3200" dirty="0" smtClean="0"/>
              <a:t/>
            </a:r>
            <a:br>
              <a:rPr lang="en-US" sz="3200" dirty="0" smtClean="0"/>
            </a:br>
            <a:r>
              <a:rPr lang="en-US" sz="3200" dirty="0"/>
              <a:t/>
            </a:r>
            <a:br>
              <a:rPr lang="en-US" sz="3200" dirty="0"/>
            </a:br>
            <a:r>
              <a:rPr lang="en-US" sz="3200" dirty="0" smtClean="0"/>
              <a:t>	</a:t>
            </a:r>
            <a:r>
              <a:rPr lang="en-US" sz="3200" dirty="0" smtClean="0">
                <a:solidFill>
                  <a:srgbClr val="7030A0"/>
                </a:solidFill>
              </a:rPr>
              <a:t>The </a:t>
            </a:r>
            <a:r>
              <a:rPr lang="en-US" sz="3200" dirty="0">
                <a:solidFill>
                  <a:srgbClr val="7030A0"/>
                </a:solidFill>
              </a:rPr>
              <a:t>time when a diseases is not active </a:t>
            </a:r>
            <a:r>
              <a:rPr lang="en-US" sz="3200" dirty="0" smtClean="0">
                <a:solidFill>
                  <a:srgbClr val="7030A0"/>
                </a:solidFill>
              </a:rPr>
              <a:t>after 	first </a:t>
            </a:r>
            <a:r>
              <a:rPr lang="en-US" sz="3200" dirty="0">
                <a:solidFill>
                  <a:srgbClr val="7030A0"/>
                </a:solidFill>
              </a:rPr>
              <a:t>time, an individual has system of </a:t>
            </a:r>
            <a:r>
              <a:rPr lang="en-US" sz="3200" dirty="0" smtClean="0">
                <a:solidFill>
                  <a:srgbClr val="7030A0"/>
                </a:solidFill>
              </a:rPr>
              <a:t>a </a:t>
            </a:r>
            <a:r>
              <a:rPr lang="en-US" sz="3200" dirty="0">
                <a:solidFill>
                  <a:srgbClr val="7030A0"/>
                </a:solidFill>
              </a:rPr>
              <a:t>diseases </a:t>
            </a:r>
            <a:r>
              <a:rPr lang="en-US" sz="3200" dirty="0" smtClean="0">
                <a:solidFill>
                  <a:srgbClr val="7030A0"/>
                </a:solidFill>
              </a:rPr>
              <a:t>	is </a:t>
            </a:r>
            <a:r>
              <a:rPr lang="en-US" sz="3200" dirty="0">
                <a:solidFill>
                  <a:srgbClr val="7030A0"/>
                </a:solidFill>
              </a:rPr>
              <a:t>called </a:t>
            </a:r>
            <a:r>
              <a:rPr lang="en-US" sz="3200" dirty="0" smtClean="0">
                <a:solidFill>
                  <a:srgbClr val="7030A0"/>
                </a:solidFill>
              </a:rPr>
              <a:t>remission time. Actually </a:t>
            </a:r>
            <a:r>
              <a:rPr lang="en-US" sz="3200" dirty="0">
                <a:solidFill>
                  <a:srgbClr val="7030A0"/>
                </a:solidFill>
              </a:rPr>
              <a:t>it is the time </a:t>
            </a:r>
            <a:r>
              <a:rPr lang="en-US" sz="3200" dirty="0" smtClean="0">
                <a:solidFill>
                  <a:srgbClr val="7030A0"/>
                </a:solidFill>
              </a:rPr>
              <a:t>	between </a:t>
            </a:r>
            <a:r>
              <a:rPr lang="en-US" sz="3200" dirty="0">
                <a:solidFill>
                  <a:srgbClr val="7030A0"/>
                </a:solidFill>
              </a:rPr>
              <a:t>recovery </a:t>
            </a:r>
            <a:r>
              <a:rPr lang="en-US" sz="3200" dirty="0" smtClean="0">
                <a:solidFill>
                  <a:srgbClr val="7030A0"/>
                </a:solidFill>
              </a:rPr>
              <a:t>and </a:t>
            </a:r>
            <a:r>
              <a:rPr lang="en-US" sz="3200" dirty="0">
                <a:solidFill>
                  <a:srgbClr val="7030A0"/>
                </a:solidFill>
              </a:rPr>
              <a:t>relapse</a:t>
            </a:r>
            <a:r>
              <a:rPr lang="en-US" sz="3200" dirty="0" smtClean="0">
                <a:solidFill>
                  <a:srgbClr val="7030A0"/>
                </a:solidFill>
              </a:rPr>
              <a:t>.</a:t>
            </a:r>
            <a:br>
              <a:rPr lang="en-US" sz="3200" dirty="0" smtClean="0">
                <a:solidFill>
                  <a:srgbClr val="7030A0"/>
                </a:solidFill>
              </a:rPr>
            </a:br>
            <a:r>
              <a:rPr lang="en-US" sz="3200" dirty="0"/>
              <a:t/>
            </a:r>
            <a:br>
              <a:rPr lang="en-US" sz="3200" dirty="0"/>
            </a:br>
            <a:r>
              <a:rPr lang="en-US" sz="3200" b="1" dirty="0" smtClean="0">
                <a:solidFill>
                  <a:srgbClr val="FF0000"/>
                </a:solidFill>
              </a:rPr>
              <a:t>Q#8:- </a:t>
            </a:r>
            <a:r>
              <a:rPr lang="en-US" sz="3200" b="1" dirty="0">
                <a:solidFill>
                  <a:srgbClr val="FF0000"/>
                </a:solidFill>
              </a:rPr>
              <a:t>Tumor free </a:t>
            </a:r>
            <a:r>
              <a:rPr lang="en-US" sz="3200" b="1" dirty="0" smtClean="0">
                <a:solidFill>
                  <a:srgbClr val="FF0000"/>
                </a:solidFill>
              </a:rPr>
              <a:t>time:</a:t>
            </a:r>
            <a:r>
              <a:rPr lang="en-US" sz="3200" dirty="0" smtClean="0"/>
              <a:t/>
            </a:r>
            <a:br>
              <a:rPr lang="en-US" sz="3200" dirty="0" smtClean="0"/>
            </a:br>
            <a:r>
              <a:rPr lang="en-US" sz="3200" dirty="0"/>
              <a:t/>
            </a:r>
            <a:br>
              <a:rPr lang="en-US" sz="3200" dirty="0"/>
            </a:br>
            <a:r>
              <a:rPr lang="en-US" sz="3200" dirty="0" smtClean="0"/>
              <a:t>	</a:t>
            </a:r>
            <a:r>
              <a:rPr lang="en-US" sz="3200" dirty="0" smtClean="0">
                <a:solidFill>
                  <a:srgbClr val="7030A0"/>
                </a:solidFill>
              </a:rPr>
              <a:t>A </a:t>
            </a:r>
            <a:r>
              <a:rPr lang="en-US" sz="3200" dirty="0">
                <a:solidFill>
                  <a:srgbClr val="7030A0"/>
                </a:solidFill>
              </a:rPr>
              <a:t>time taken to be the development of a </a:t>
            </a:r>
            <a:r>
              <a:rPr lang="en-US" sz="3200" dirty="0" smtClean="0">
                <a:solidFill>
                  <a:srgbClr val="7030A0"/>
                </a:solidFill>
              </a:rPr>
              <a:t>	diseases </a:t>
            </a:r>
            <a:r>
              <a:rPr lang="en-US" sz="3200" dirty="0">
                <a:solidFill>
                  <a:srgbClr val="7030A0"/>
                </a:solidFill>
              </a:rPr>
              <a:t>when an individual is exposed against </a:t>
            </a:r>
            <a:r>
              <a:rPr lang="en-US" sz="3200" dirty="0" smtClean="0">
                <a:solidFill>
                  <a:srgbClr val="7030A0"/>
                </a:solidFill>
              </a:rPr>
              <a:t>	a </a:t>
            </a:r>
            <a:r>
              <a:rPr lang="en-US" sz="3200" dirty="0">
                <a:solidFill>
                  <a:srgbClr val="7030A0"/>
                </a:solidFill>
              </a:rPr>
              <a:t>diseases is known as tumor free time.</a:t>
            </a:r>
          </a:p>
        </p:txBody>
      </p:sp>
    </p:spTree>
    <p:extLst>
      <p:ext uri="{BB962C8B-B14F-4D97-AF65-F5344CB8AC3E}">
        <p14:creationId xmlns:p14="http://schemas.microsoft.com/office/powerpoint/2010/main" xmlns="" val="908787311"/>
      </p:ext>
    </p:extLst>
  </p:cSld>
  <p:clrMapOvr>
    <a:masterClrMapping/>
  </p:clrMapOvr>
  <mc:AlternateContent xmlns:mc="http://schemas.openxmlformats.org/markup-compatibility/2006">
    <mc:Choice xmlns:p14="http://schemas.microsoft.com/office/powerpoint/2010/main" xmlns="" Requires="p14">
      <p:transition spd="slow" p14:dur="2000">
        <p:pull/>
        <p:sndAc>
          <p:stSnd>
            <p:snd r:embed="rId3" name="click.wav"/>
          </p:stSnd>
        </p:sndAc>
      </p:transition>
    </mc:Choice>
    <mc:Fallback>
      <p:transition spd="slow">
        <p:pull/>
        <p:sndAc>
          <p:stSnd>
            <p:snd r:embed="rId2" name="click.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0"/>
            <a:ext cx="8911687" cy="6858000"/>
          </a:xfrm>
        </p:spPr>
        <p:txBody>
          <a:bodyPr>
            <a:noAutofit/>
          </a:bodyPr>
          <a:lstStyle/>
          <a:p>
            <a:r>
              <a:rPr lang="en-US" sz="2400" b="1" dirty="0" smtClean="0">
                <a:solidFill>
                  <a:srgbClr val="FF0000"/>
                </a:solidFill>
              </a:rPr>
              <a:t>Q#9:-  End point:</a:t>
            </a:r>
            <a:r>
              <a:rPr lang="en-US" sz="2400" dirty="0" smtClean="0"/>
              <a:t/>
            </a:r>
            <a:br>
              <a:rPr lang="en-US" sz="2400" dirty="0" smtClean="0"/>
            </a:br>
            <a:r>
              <a:rPr lang="en-US" sz="2400" dirty="0"/>
              <a:t/>
            </a:r>
            <a:br>
              <a:rPr lang="en-US" sz="2400" dirty="0"/>
            </a:br>
            <a:r>
              <a:rPr lang="en-US" sz="2400" dirty="0"/>
              <a:t>	</a:t>
            </a:r>
            <a:r>
              <a:rPr lang="en-US" sz="2400" dirty="0">
                <a:solidFill>
                  <a:srgbClr val="7030A0"/>
                </a:solidFill>
              </a:rPr>
              <a:t>I</a:t>
            </a:r>
            <a:r>
              <a:rPr lang="en-US" sz="2400" dirty="0" smtClean="0">
                <a:solidFill>
                  <a:srgbClr val="7030A0"/>
                </a:solidFill>
              </a:rPr>
              <a:t>t </a:t>
            </a:r>
            <a:r>
              <a:rPr lang="en-US" sz="2400" dirty="0">
                <a:solidFill>
                  <a:srgbClr val="7030A0"/>
                </a:solidFill>
              </a:rPr>
              <a:t>is define as the ultimate outcome. The </a:t>
            </a:r>
            <a:r>
              <a:rPr lang="en-US" sz="2400" dirty="0" smtClean="0">
                <a:solidFill>
                  <a:srgbClr val="7030A0"/>
                </a:solidFill>
              </a:rPr>
              <a:t>target 	outcome </a:t>
            </a:r>
            <a:r>
              <a:rPr lang="en-US" sz="2400" dirty="0">
                <a:solidFill>
                  <a:srgbClr val="7030A0"/>
                </a:solidFill>
              </a:rPr>
              <a:t>of an experiment</a:t>
            </a:r>
            <a:r>
              <a:rPr lang="en-US" sz="2400" dirty="0" smtClean="0">
                <a:solidFill>
                  <a:srgbClr val="7030A0"/>
                </a:solidFill>
              </a:rPr>
              <a:t>.</a:t>
            </a:r>
            <a:br>
              <a:rPr lang="en-US" sz="2400" dirty="0" smtClean="0">
                <a:solidFill>
                  <a:srgbClr val="7030A0"/>
                </a:solidFill>
              </a:rPr>
            </a:br>
            <a:r>
              <a:rPr lang="en-US" sz="2400" dirty="0"/>
              <a:t/>
            </a:r>
            <a:br>
              <a:rPr lang="en-US" sz="2400" dirty="0"/>
            </a:br>
            <a:r>
              <a:rPr lang="en-US" sz="2400" b="1" dirty="0" smtClean="0">
                <a:solidFill>
                  <a:srgbClr val="FF0000"/>
                </a:solidFill>
              </a:rPr>
              <a:t>Q#10:-  </a:t>
            </a:r>
            <a:r>
              <a:rPr lang="en-US" sz="2400" b="1" dirty="0">
                <a:solidFill>
                  <a:srgbClr val="FF0000"/>
                </a:solidFill>
              </a:rPr>
              <a:t>Mean life </a:t>
            </a:r>
            <a:r>
              <a:rPr lang="en-US" sz="2400" b="1" dirty="0" smtClean="0">
                <a:solidFill>
                  <a:srgbClr val="FF0000"/>
                </a:solidFill>
              </a:rPr>
              <a:t>time:</a:t>
            </a:r>
            <a:r>
              <a:rPr lang="en-US" sz="2400" dirty="0" smtClean="0"/>
              <a:t/>
            </a:r>
            <a:br>
              <a:rPr lang="en-US" sz="2400" dirty="0" smtClean="0"/>
            </a:br>
            <a:r>
              <a:rPr lang="en-US" sz="2400" dirty="0"/>
              <a:t/>
            </a:r>
            <a:br>
              <a:rPr lang="en-US" sz="2400" dirty="0"/>
            </a:br>
            <a:r>
              <a:rPr lang="en-US" sz="2400" dirty="0" smtClean="0"/>
              <a:t>	</a:t>
            </a:r>
            <a:r>
              <a:rPr lang="en-US" sz="2400" dirty="0" smtClean="0">
                <a:solidFill>
                  <a:srgbClr val="7030A0"/>
                </a:solidFill>
              </a:rPr>
              <a:t>The </a:t>
            </a:r>
            <a:r>
              <a:rPr lang="en-US" sz="2400" dirty="0">
                <a:solidFill>
                  <a:srgbClr val="7030A0"/>
                </a:solidFill>
              </a:rPr>
              <a:t>average lifetime of an individual being studied is </a:t>
            </a:r>
            <a:r>
              <a:rPr lang="en-US" sz="2400" dirty="0" smtClean="0">
                <a:solidFill>
                  <a:srgbClr val="7030A0"/>
                </a:solidFill>
              </a:rPr>
              <a:t>	called </a:t>
            </a:r>
            <a:r>
              <a:rPr lang="en-US" sz="2400" dirty="0">
                <a:solidFill>
                  <a:srgbClr val="7030A0"/>
                </a:solidFill>
              </a:rPr>
              <a:t>mean life time. In </a:t>
            </a:r>
            <a:r>
              <a:rPr lang="en-US" sz="2400" dirty="0" smtClean="0">
                <a:solidFill>
                  <a:srgbClr val="7030A0"/>
                </a:solidFill>
              </a:rPr>
              <a:t>survival </a:t>
            </a:r>
            <a:r>
              <a:rPr lang="en-US" sz="2400" dirty="0">
                <a:solidFill>
                  <a:srgbClr val="7030A0"/>
                </a:solidFill>
              </a:rPr>
              <a:t>analysis we use median </a:t>
            </a:r>
            <a:r>
              <a:rPr lang="en-US" sz="2400" dirty="0" smtClean="0">
                <a:solidFill>
                  <a:srgbClr val="7030A0"/>
                </a:solidFill>
              </a:rPr>
              <a:t>	as </a:t>
            </a:r>
            <a:r>
              <a:rPr lang="en-US" sz="2400" dirty="0">
                <a:solidFill>
                  <a:srgbClr val="7030A0"/>
                </a:solidFill>
              </a:rPr>
              <a:t>measure of mean lifetime</a:t>
            </a:r>
            <a:r>
              <a:rPr lang="en-US" sz="2400" dirty="0" smtClean="0">
                <a:solidFill>
                  <a:srgbClr val="7030A0"/>
                </a:solidFill>
              </a:rPr>
              <a:t>.</a:t>
            </a:r>
            <a:r>
              <a:rPr lang="en-US" sz="2400" dirty="0">
                <a:solidFill>
                  <a:srgbClr val="7030A0"/>
                </a:solidFill>
              </a:rPr>
              <a:t/>
            </a:r>
            <a:br>
              <a:rPr lang="en-US" sz="2400" dirty="0">
                <a:solidFill>
                  <a:srgbClr val="7030A0"/>
                </a:solidFill>
              </a:rPr>
            </a:br>
            <a:r>
              <a:rPr lang="en-US" sz="2400" dirty="0" smtClean="0"/>
              <a:t/>
            </a:r>
            <a:br>
              <a:rPr lang="en-US" sz="2400" dirty="0" smtClean="0"/>
            </a:br>
            <a:r>
              <a:rPr lang="en-US" sz="2400" b="1" dirty="0" smtClean="0">
                <a:solidFill>
                  <a:srgbClr val="FF0000"/>
                </a:solidFill>
              </a:rPr>
              <a:t>Q#11:-  </a:t>
            </a:r>
            <a:r>
              <a:rPr lang="en-US" sz="2400" b="1" dirty="0">
                <a:solidFill>
                  <a:srgbClr val="FF0000"/>
                </a:solidFill>
              </a:rPr>
              <a:t>Risk or prognostic </a:t>
            </a:r>
            <a:r>
              <a:rPr lang="en-US" sz="2400" b="1" dirty="0" smtClean="0">
                <a:solidFill>
                  <a:srgbClr val="FF0000"/>
                </a:solidFill>
              </a:rPr>
              <a:t>factor:</a:t>
            </a:r>
            <a:r>
              <a:rPr lang="en-US" sz="2400" dirty="0" smtClean="0"/>
              <a:t/>
            </a:r>
            <a:br>
              <a:rPr lang="en-US" sz="2400" dirty="0" smtClean="0"/>
            </a:br>
            <a:r>
              <a:rPr lang="en-US" sz="2400" dirty="0"/>
              <a:t/>
            </a:r>
            <a:br>
              <a:rPr lang="en-US" sz="2400" dirty="0"/>
            </a:br>
            <a:r>
              <a:rPr lang="en-US" sz="2400" dirty="0" smtClean="0"/>
              <a:t>	</a:t>
            </a:r>
            <a:r>
              <a:rPr lang="en-US" sz="2400" dirty="0" smtClean="0">
                <a:solidFill>
                  <a:srgbClr val="7030A0"/>
                </a:solidFill>
              </a:rPr>
              <a:t>The </a:t>
            </a:r>
            <a:r>
              <a:rPr lang="en-US" sz="2400" dirty="0">
                <a:solidFill>
                  <a:srgbClr val="7030A0"/>
                </a:solidFill>
              </a:rPr>
              <a:t>factor which can effect the outcome of a diseases </a:t>
            </a:r>
            <a:r>
              <a:rPr lang="en-US" sz="2400" dirty="0" smtClean="0">
                <a:solidFill>
                  <a:srgbClr val="7030A0"/>
                </a:solidFill>
              </a:rPr>
              <a:t>	are </a:t>
            </a:r>
            <a:r>
              <a:rPr lang="en-US" sz="2400" dirty="0">
                <a:solidFill>
                  <a:srgbClr val="7030A0"/>
                </a:solidFill>
              </a:rPr>
              <a:t>called risk factor or prognostic factor.</a:t>
            </a:r>
            <a:br>
              <a:rPr lang="en-US" sz="2400" dirty="0">
                <a:solidFill>
                  <a:srgbClr val="7030A0"/>
                </a:solidFill>
              </a:rPr>
            </a:br>
            <a:r>
              <a:rPr lang="en-US" sz="2400" dirty="0" smtClean="0">
                <a:solidFill>
                  <a:srgbClr val="7030A0"/>
                </a:solidFill>
              </a:rPr>
              <a:t>		For </a:t>
            </a:r>
            <a:r>
              <a:rPr lang="en-US" sz="2400" dirty="0">
                <a:solidFill>
                  <a:srgbClr val="7030A0"/>
                </a:solidFill>
              </a:rPr>
              <a:t>example:</a:t>
            </a:r>
            <a:br>
              <a:rPr lang="en-US" sz="2400" dirty="0">
                <a:solidFill>
                  <a:srgbClr val="7030A0"/>
                </a:solidFill>
              </a:rPr>
            </a:br>
            <a:r>
              <a:rPr lang="en-US" sz="2400" dirty="0" smtClean="0">
                <a:solidFill>
                  <a:srgbClr val="7030A0"/>
                </a:solidFill>
              </a:rPr>
              <a:t>				Age</a:t>
            </a:r>
            <a:r>
              <a:rPr lang="en-US" sz="2400" dirty="0">
                <a:solidFill>
                  <a:srgbClr val="7030A0"/>
                </a:solidFill>
              </a:rPr>
              <a:t>, Gender , Physical health.</a:t>
            </a:r>
            <a:r>
              <a:rPr lang="en-US" sz="2800" dirty="0">
                <a:solidFill>
                  <a:srgbClr val="7030A0"/>
                </a:solidFill>
              </a:rPr>
              <a:t/>
            </a:r>
            <a:br>
              <a:rPr lang="en-US" sz="2800" dirty="0">
                <a:solidFill>
                  <a:srgbClr val="7030A0"/>
                </a:solidFill>
              </a:rPr>
            </a:br>
            <a:endParaRPr lang="en-US" sz="2800" dirty="0">
              <a:solidFill>
                <a:srgbClr val="7030A0"/>
              </a:solidFill>
            </a:endParaRPr>
          </a:p>
        </p:txBody>
      </p:sp>
    </p:spTree>
    <p:extLst>
      <p:ext uri="{BB962C8B-B14F-4D97-AF65-F5344CB8AC3E}">
        <p14:creationId xmlns:p14="http://schemas.microsoft.com/office/powerpoint/2010/main" xmlns="" val="2475850720"/>
      </p:ext>
    </p:extLst>
  </p:cSld>
  <p:clrMapOvr>
    <a:masterClrMapping/>
  </p:clrMapOvr>
  <mc:AlternateContent xmlns:mc="http://schemas.openxmlformats.org/markup-compatibility/2006">
    <mc:Choice xmlns:p14="http://schemas.microsoft.com/office/powerpoint/2010/main" xmlns="" Requires="p14">
      <p:transition spd="slow" p14:dur="2000">
        <p:cover/>
        <p:sndAc>
          <p:stSnd>
            <p:snd r:embed="rId3" name="coin.wav"/>
          </p:stSnd>
        </p:sndAc>
      </p:transition>
    </mc:Choice>
    <mc:Fallback>
      <p:transition spd="slow">
        <p:cover/>
        <p:sndAc>
          <p:stSnd>
            <p:snd r:embed="rId2" name="coin.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4" y="479684"/>
            <a:ext cx="8911687" cy="6378315"/>
          </a:xfrm>
        </p:spPr>
        <p:txBody>
          <a:bodyPr>
            <a:normAutofit fontScale="90000"/>
          </a:bodyPr>
          <a:lstStyle/>
          <a:p>
            <a:r>
              <a:rPr lang="en-US" b="1" dirty="0" smtClean="0">
                <a:solidFill>
                  <a:srgbClr val="FF0000"/>
                </a:solidFill>
              </a:rPr>
              <a:t>Q#12:-  What Is Parametric &amp; Non-	  	   		           			   Parametric?</a:t>
            </a:r>
            <a:r>
              <a:rPr lang="en-US" dirty="0" smtClean="0">
                <a:solidFill>
                  <a:srgbClr val="7030A0"/>
                </a:solidFill>
              </a:rPr>
              <a:t/>
            </a:r>
            <a:br>
              <a:rPr lang="en-US" dirty="0" smtClean="0">
                <a:solidFill>
                  <a:srgbClr val="7030A0"/>
                </a:solidFill>
              </a:rPr>
            </a:br>
            <a:r>
              <a:rPr lang="en-US" b="1" dirty="0" smtClean="0">
                <a:solidFill>
                  <a:srgbClr val="7030A0"/>
                </a:solidFill>
              </a:rPr>
              <a:t>Ans:-</a:t>
            </a:r>
            <a:r>
              <a:rPr lang="en-US" dirty="0" smtClean="0">
                <a:solidFill>
                  <a:srgbClr val="7030A0"/>
                </a:solidFill>
              </a:rPr>
              <a:t/>
            </a:r>
            <a:br>
              <a:rPr lang="en-US" dirty="0" smtClean="0">
                <a:solidFill>
                  <a:srgbClr val="7030A0"/>
                </a:solidFill>
              </a:rPr>
            </a:br>
            <a:r>
              <a:rPr lang="en-US" dirty="0" smtClean="0">
                <a:solidFill>
                  <a:srgbClr val="7030A0"/>
                </a:solidFill>
              </a:rPr>
              <a:t/>
            </a:r>
            <a:br>
              <a:rPr lang="en-US" dirty="0" smtClean="0">
                <a:solidFill>
                  <a:srgbClr val="7030A0"/>
                </a:solidFill>
              </a:rPr>
            </a:br>
            <a:r>
              <a:rPr lang="en-US" b="1" dirty="0" smtClean="0">
                <a:solidFill>
                  <a:srgbClr val="FF0000"/>
                </a:solidFill>
              </a:rPr>
              <a:t>Parametric:-</a:t>
            </a:r>
            <a:r>
              <a:rPr lang="en-US" b="1" dirty="0" smtClean="0">
                <a:solidFill>
                  <a:srgbClr val="7030A0"/>
                </a:solidFill>
              </a:rPr>
              <a:t/>
            </a:r>
            <a:br>
              <a:rPr lang="en-US" b="1" dirty="0" smtClean="0">
                <a:solidFill>
                  <a:srgbClr val="7030A0"/>
                </a:solidFill>
              </a:rPr>
            </a:br>
            <a:r>
              <a:rPr lang="en-US" b="1" dirty="0">
                <a:solidFill>
                  <a:srgbClr val="7030A0"/>
                </a:solidFill>
              </a:rPr>
              <a:t>	</a:t>
            </a:r>
            <a:r>
              <a:rPr lang="en-US" b="1" dirty="0" smtClean="0">
                <a:solidFill>
                  <a:srgbClr val="7030A0"/>
                </a:solidFill>
              </a:rPr>
              <a:t>				</a:t>
            </a:r>
            <a:r>
              <a:rPr lang="en-US" dirty="0" smtClean="0">
                <a:solidFill>
                  <a:srgbClr val="7030A0"/>
                </a:solidFill>
              </a:rPr>
              <a:t>If the distribution of survival </a:t>
            </a:r>
            <a:r>
              <a:rPr lang="en-US" dirty="0">
                <a:solidFill>
                  <a:srgbClr val="7030A0"/>
                </a:solidFill>
              </a:rPr>
              <a:t> </a:t>
            </a:r>
            <a:r>
              <a:rPr lang="en-US" dirty="0" smtClean="0">
                <a:solidFill>
                  <a:srgbClr val="7030A0"/>
                </a:solidFill>
              </a:rPr>
              <a:t> 	  				        time known to be normal.</a:t>
            </a:r>
            <a:br>
              <a:rPr lang="en-US" dirty="0" smtClean="0">
                <a:solidFill>
                  <a:srgbClr val="7030A0"/>
                </a:solidFill>
              </a:rPr>
            </a:br>
            <a:r>
              <a:rPr lang="en-US" dirty="0" smtClean="0">
                <a:solidFill>
                  <a:srgbClr val="7030A0"/>
                </a:solidFill>
              </a:rPr>
              <a:t/>
            </a:r>
            <a:br>
              <a:rPr lang="en-US" dirty="0" smtClean="0">
                <a:solidFill>
                  <a:srgbClr val="7030A0"/>
                </a:solidFill>
              </a:rPr>
            </a:br>
            <a:r>
              <a:rPr lang="en-US" b="1" dirty="0" smtClean="0">
                <a:solidFill>
                  <a:srgbClr val="FF0000"/>
                </a:solidFill>
              </a:rPr>
              <a:t>Non-Parametric:- </a:t>
            </a:r>
            <a:r>
              <a:rPr lang="en-US" b="1" dirty="0" smtClean="0">
                <a:solidFill>
                  <a:srgbClr val="7030A0"/>
                </a:solidFill>
              </a:rPr>
              <a:t/>
            </a:r>
            <a:br>
              <a:rPr lang="en-US" b="1" dirty="0" smtClean="0">
                <a:solidFill>
                  <a:srgbClr val="7030A0"/>
                </a:solidFill>
              </a:rPr>
            </a:br>
            <a:r>
              <a:rPr lang="en-US" b="1" dirty="0" smtClean="0">
                <a:solidFill>
                  <a:srgbClr val="7030A0"/>
                </a:solidFill>
              </a:rPr>
              <a:t>					</a:t>
            </a:r>
            <a:r>
              <a:rPr lang="en-US" dirty="0" smtClean="0">
                <a:solidFill>
                  <a:srgbClr val="7030A0"/>
                </a:solidFill>
              </a:rPr>
              <a:t>If </a:t>
            </a:r>
            <a:r>
              <a:rPr lang="en-US" dirty="0">
                <a:solidFill>
                  <a:srgbClr val="7030A0"/>
                </a:solidFill>
              </a:rPr>
              <a:t>the distribution </a:t>
            </a:r>
            <a:r>
              <a:rPr lang="en-US" dirty="0" smtClean="0">
                <a:solidFill>
                  <a:srgbClr val="7030A0"/>
                </a:solidFill>
              </a:rPr>
              <a:t>of survival </a:t>
            </a:r>
            <a:r>
              <a:rPr lang="en-US" dirty="0">
                <a:solidFill>
                  <a:srgbClr val="7030A0"/>
                </a:solidFill>
              </a:rPr>
              <a:t>time </a:t>
            </a:r>
            <a:r>
              <a:rPr lang="en-US" dirty="0" smtClean="0">
                <a:solidFill>
                  <a:srgbClr val="7030A0"/>
                </a:solidFill>
              </a:rPr>
              <a:t>						unknown </a:t>
            </a:r>
            <a:r>
              <a:rPr lang="en-US" dirty="0">
                <a:solidFill>
                  <a:srgbClr val="7030A0"/>
                </a:solidFill>
              </a:rPr>
              <a:t>to </a:t>
            </a:r>
            <a:r>
              <a:rPr lang="en-US" dirty="0" smtClean="0">
                <a:solidFill>
                  <a:srgbClr val="7030A0"/>
                </a:solidFill>
              </a:rPr>
              <a:t>be normal</a:t>
            </a:r>
            <a:r>
              <a:rPr lang="en-US" dirty="0">
                <a:solidFill>
                  <a:srgbClr val="7030A0"/>
                </a:solidFill>
              </a:rPr>
              <a:t>.</a:t>
            </a:r>
            <a:r>
              <a:rPr lang="en-US" dirty="0" smtClean="0">
                <a:solidFill>
                  <a:srgbClr val="7030A0"/>
                </a:solidFill>
              </a:rPr>
              <a:t/>
            </a:r>
            <a:br>
              <a:rPr lang="en-US" dirty="0" smtClean="0">
                <a:solidFill>
                  <a:srgbClr val="7030A0"/>
                </a:solidFill>
              </a:rPr>
            </a:br>
            <a:endParaRPr lang="en-US" dirty="0">
              <a:solidFill>
                <a:srgbClr val="7030A0"/>
              </a:solidFill>
            </a:endParaRPr>
          </a:p>
        </p:txBody>
      </p:sp>
    </p:spTree>
    <p:extLst>
      <p:ext uri="{BB962C8B-B14F-4D97-AF65-F5344CB8AC3E}">
        <p14:creationId xmlns:p14="http://schemas.microsoft.com/office/powerpoint/2010/main" xmlns="" val="34397759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sndAc>
          <p:stSnd>
            <p:snd r:embed="rId3" name="drumroll.wav"/>
          </p:stSnd>
        </p:sndAc>
      </p:transition>
    </mc:Choice>
    <mc:Fallback>
      <p:transition spd="slow">
        <p:fade/>
        <p:sndAc>
          <p:stSnd>
            <p:snd r:embed="rId2" name="drumroll.wav"/>
          </p:stSnd>
        </p:sndAc>
      </p:transition>
    </mc:Fallback>
  </mc:AlternateContent>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483</TotalTime>
  <Words>821</Words>
  <Application>Microsoft Office PowerPoint</Application>
  <PresentationFormat>Custom</PresentationFormat>
  <Paragraphs>333</Paragraphs>
  <Slides>30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Wisp</vt:lpstr>
      <vt:lpstr>Equation</vt:lpstr>
      <vt:lpstr>CHAPTER NO#1    INTRODUCTION        TO     SURVIVAL</vt:lpstr>
      <vt:lpstr>Q#1:- What is survival data Analysis?   Ans:-  It deals with statistical method        for analyzing survival data which     is obtain from laboratories,        studies of animals and clinical       trails .  </vt:lpstr>
      <vt:lpstr>Q#2:-  What is survival time?  Ans:-  Survival time can be define as the         time to the occurrence of a given        event. This event  can be the          development  of diseases,            Respond to a treatment relapse or               death. Therefore survival time can be       tumor free time start of the treatment          to response length of the remission               and time to death. </vt:lpstr>
      <vt:lpstr>Q#3:-  What is survival  analysis ?  Ans:-  Survival analysis typically focuses on “time to             event” data. In most general sense it consist             of technique for positive value or random      values.      For example:-                 Time to death, Time to onset of diseases,                 Length of study in a hospital, Duration of        a strike, Time to death of a patient with                  certain diseases, Remission duration of a                 certain diseases in a clinical trails. </vt:lpstr>
      <vt:lpstr>Q#4:-  Write down the basic Terminologies of             survival data analysis?  Ans:-  (i) Acute disease.        (ii) Survival time.        (iii) Remission time.        (iv) Tumor free time.        (v) Mean life time.        (vi) Risk of prognostic factor.   </vt:lpstr>
      <vt:lpstr>Q#5:-  Acute diseases:   A diseases is said to be on acute diseases if it is  possessive one of the following two  characteristic:     *Rapid onset.     *Short courses / period.  Q#6:-  Survival time:   Survival time can be define as the time to the  occurrence of a given event. This event can be  development of a diseases, respond to a  treatment relapse or death. </vt:lpstr>
      <vt:lpstr>Q#7:-  Remission time:   The time when a diseases is not active after  first time, an individual has system of a diseases  is called remission time. Actually it is the time  between recovery and relapse.  Q#8:- Tumor free time:   A time taken to be the development of a  diseases when an individual is exposed against  a diseases is known as tumor free time.</vt:lpstr>
      <vt:lpstr>Q#9:-  End point:   It is define as the ultimate outcome. The target  outcome of an experiment.  Q#10:-  Mean life time:   The average lifetime of an individual being studied is  called mean life time. In survival analysis we use median  as measure of mean lifetime.  Q#11:-  Risk or prognostic factor:   The factor which can effect the outcome of a diseases  are called risk factor or prognostic factor.   For example:     Age, Gender , Physical health. </vt:lpstr>
      <vt:lpstr>Q#12:-  What Is Parametric &amp; Non-                          Parametric? Ans:-  Parametric:-      If the distribution of survival                  time known to be normal.  Non-Parametric:-       If the distribution of survival time       unknown to be normal. </vt:lpstr>
      <vt:lpstr>Q#13:- What is censored data?  Ans:-  The observation in which some patient may still be        alive or disease free at the end of study period.        The exact survival times of the subject are          unknown they are called censored observation      or censored time.   Q#14:- How many types of censoring?  Ans:-   There are three types of censoring:               (i)   Type- I censoring                (ii)  Type -II censoring               (iii) Type -III censoring</vt:lpstr>
      <vt:lpstr>Q#15:- Define Type- I censoring?   Ans:-    In this type of censoring if there are no accidental losses all      censored  observation equal to the length of study period.  Example:-    Suppose that 6 rates have been exposed to carcinogens by      injecting tumor cells into their foot pads. The times to develop a     tumor of a given size are observed. The investigator decides to     treatment the experiment after 30 weeks.    Figure (A) is a plot of the development times of the tumors.    Rates A ,B and D developed tumor after 10 ,15 ,25 weeks.    Their tumor free times are thus 30 plus weeks.    Rate F died accidently without tumors after 19 weeks of       observation.     The survival data tumor free times are 10, 15, 30+, 25, 30+ &amp; 19+     weeks. The plus indicates a censored observation. </vt:lpstr>
      <vt:lpstr>Slide 12</vt:lpstr>
      <vt:lpstr>Q#16:-  Define Type-II censoring?     Ans:   If there are no accidental losses the       censored observation is equal the                 largest uncensored observation.  Example:-     In an experiment of six rates the investigator      may decide to terminate the study after four     of the six rates have developed tumors.     The survival of tumor free times are then 10, 15,    15+, 25, 35 &amp; 19+ weeks.  </vt:lpstr>
      <vt:lpstr>Slide 14</vt:lpstr>
      <vt:lpstr>Q#16:- Define Type –III censoring?    Ans: It is also called random censoring the data invented   by Gehan 1965. It the period of study is fixed and     patients enter the study at different times during that   period. Some may die before the end of the study,    their exact survival times are known others may     withdraw before the end of study and are last of     follow up. Still others may be alive at the end of the    study. For “last” patient, survival times are at least    from their entrance to the last contact. For patient    still alive, survival times are at least from entry to    the study. </vt:lpstr>
      <vt:lpstr>Q#17:- Uncensored observation:      Survival time recorded for animals    that died during the study period    or the times from start of         experiment to their death these     are called uncensored         observation.  </vt:lpstr>
      <vt:lpstr>Q#18:- Left censoring:      When it is known that event of interest occurred      perior to certain time ”t” but exact time         occurrence these are known as left censoring.  Q#19:- Right censoring:     All of the type of censoring (I . e)Type-I ,Type-II and    Type-III  are also called right censoring.  Q#20:- Interval censoring:     In occurs when events of interest are known to have     occurred between time “a” and “h”.    </vt:lpstr>
      <vt:lpstr> CHAPTER NO#2    FUNCTION  OF   SURVIVAL   TIME</vt:lpstr>
      <vt:lpstr> </vt:lpstr>
      <vt:lpstr>Q#1:- Calculate the Survival Function.  </vt:lpstr>
      <vt:lpstr>Q#2:- Calculate the Survival Function.</vt:lpstr>
      <vt:lpstr>Q#3:-Calculate the Survival Function.</vt:lpstr>
      <vt:lpstr> </vt:lpstr>
      <vt:lpstr>Q#1. Calculate the Density Function.  </vt:lpstr>
      <vt:lpstr>Q#2:- Calculate the Density Function.    </vt:lpstr>
      <vt:lpstr>  Q#3:- Calculate the Survival Function &amp;            Density Function. </vt:lpstr>
      <vt:lpstr> </vt:lpstr>
      <vt:lpstr>Q#1. Calculate the Hazard Function. </vt:lpstr>
      <vt:lpstr>Q#2. Calculate the Hazard Function. </vt:lpstr>
      <vt:lpstr> The End  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Survival Analysis</dc:title>
  <dc:creator>Sohail</dc:creator>
  <cp:lastModifiedBy>Windows User</cp:lastModifiedBy>
  <cp:revision>50</cp:revision>
  <dcterms:created xsi:type="dcterms:W3CDTF">2020-04-03T12:51:13Z</dcterms:created>
  <dcterms:modified xsi:type="dcterms:W3CDTF">2020-04-06T06:40:05Z</dcterms:modified>
</cp:coreProperties>
</file>