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horzBarState="maximized">
    <p:restoredLeft sz="15620" autoAdjust="0"/>
    <p:restoredTop sz="94660" autoAdjust="0"/>
  </p:normalViewPr>
  <p:slideViewPr>
    <p:cSldViewPr>
      <p:cViewPr varScale="1">
        <p:scale>
          <a:sx n="73" d="100"/>
          <a:sy n="73" d="100"/>
        </p:scale>
        <p:origin x="-179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47509DEC-E057-483E-9610-143F28091C66}" type="datetimeFigureOut">
              <a:rPr lang="en-US" smtClean="0"/>
              <a:pPr/>
              <a:t>4/4/2020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468B946-29A7-4ABF-BC16-F94D9081BB97}"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68B946-29A7-4ABF-BC16-F94D9081BB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68B946-29A7-4ABF-BC16-F94D9081BB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68B946-29A7-4ABF-BC16-F94D9081BB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47509DEC-E057-483E-9610-143F28091C66}" type="datetimeFigureOut">
              <a:rPr lang="en-US" smtClean="0"/>
              <a:pPr/>
              <a:t>4/4/2020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468B946-29A7-4ABF-BC16-F94D9081BB97}"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6468B946-29A7-4ABF-BC16-F94D9081BB97}"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6468B946-29A7-4ABF-BC16-F94D9081BB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468B946-29A7-4ABF-BC16-F94D9081BB97}"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7509DEC-E057-483E-9610-143F28091C66}" type="datetimeFigureOut">
              <a:rPr lang="en-US" smtClean="0"/>
              <a:pPr/>
              <a:t>4/4/2020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468B946-29A7-4ABF-BC16-F94D9081BB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47509DEC-E057-483E-9610-143F28091C66}" type="datetimeFigureOut">
              <a:rPr lang="en-US" smtClean="0"/>
              <a:pPr/>
              <a:t>4/4/2020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468B946-29A7-4ABF-BC16-F94D9081BB97}"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47509DEC-E057-483E-9610-143F28091C66}" type="datetimeFigureOut">
              <a:rPr lang="en-US" smtClean="0"/>
              <a:pPr/>
              <a:t>4/4/2020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468B946-29A7-4ABF-BC16-F94D9081BB97}"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7509DEC-E057-483E-9610-143F28091C66}" type="datetimeFigureOut">
              <a:rPr lang="en-US" smtClean="0"/>
              <a:pPr/>
              <a:t>4/4/2020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468B946-29A7-4ABF-BC16-F94D9081BB97}"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17.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29.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724400"/>
          </a:xfrm>
        </p:spPr>
        <p:txBody>
          <a:bodyPr>
            <a:normAutofit fontScale="90000"/>
          </a:bodyPr>
          <a:lstStyle/>
          <a:p>
            <a:r>
              <a:rPr lang="en-US" sz="3600" b="1" dirty="0" smtClean="0">
                <a:latin typeface="Arial Rounded MT Bold" pitchFamily="34" charset="0"/>
              </a:rPr>
              <a:t>       The </a:t>
            </a:r>
            <a:r>
              <a:rPr lang="en-US" sz="3600" b="1" dirty="0">
                <a:latin typeface="Arial Rounded MT Bold" pitchFamily="34" charset="0"/>
              </a:rPr>
              <a:t>Islamia university </a:t>
            </a:r>
            <a:r>
              <a:rPr lang="en-US" sz="3600" b="1" dirty="0" smtClean="0">
                <a:latin typeface="Arial Rounded MT Bold" pitchFamily="34" charset="0"/>
              </a:rPr>
              <a:t>of                     </a:t>
            </a:r>
            <a:r>
              <a:rPr lang="en-US" sz="3600" b="1" dirty="0" err="1" smtClean="0">
                <a:latin typeface="Arial Rounded MT Bold" pitchFamily="34" charset="0"/>
              </a:rPr>
              <a:t>bahawalpur</a:t>
            </a:r>
            <a:r>
              <a:rPr lang="en-US" sz="3600" b="1" dirty="0">
                <a:latin typeface="Arial Rounded MT Bold" pitchFamily="34" charset="0"/>
              </a:rPr>
              <a:t/>
            </a:r>
            <a:br>
              <a:rPr lang="en-US" sz="3600" b="1" dirty="0">
                <a:latin typeface="Arial Rounded MT Bold" pitchFamily="34" charset="0"/>
              </a:rPr>
            </a:br>
            <a:r>
              <a:rPr lang="en-US" sz="3600" b="1" dirty="0" smtClean="0">
                <a:latin typeface="Arial Rounded MT Bold" pitchFamily="34" charset="0"/>
              </a:rPr>
              <a:t>                           </a:t>
            </a:r>
            <a:r>
              <a:rPr lang="en-US" sz="3600" b="1" dirty="0" err="1">
                <a:latin typeface="Arial Rounded MT Bold" pitchFamily="34" charset="0"/>
              </a:rPr>
              <a:t>R.y.k</a:t>
            </a:r>
            <a:r>
              <a:rPr lang="en-US" sz="3600" b="1" dirty="0">
                <a:latin typeface="Arial Rounded MT Bold" pitchFamily="34" charset="0"/>
              </a:rPr>
              <a:t> Campus</a:t>
            </a:r>
            <a:r>
              <a:rPr lang="en-US" sz="3600" b="1" dirty="0"/>
              <a:t/>
            </a:r>
            <a:br>
              <a:rPr lang="en-US" sz="3600" b="1" dirty="0"/>
            </a:br>
            <a:r>
              <a:rPr lang="en-US" sz="3600" b="1" dirty="0"/>
              <a:t/>
            </a:r>
            <a:br>
              <a:rPr lang="en-US" sz="3600" b="1" dirty="0"/>
            </a:br>
            <a:r>
              <a:rPr lang="en-US" sz="3100" b="1" dirty="0"/>
              <a:t>         </a:t>
            </a:r>
            <a:r>
              <a:rPr lang="en-US" sz="3100" b="1" dirty="0" smtClean="0"/>
              <a:t>         Topic </a:t>
            </a:r>
            <a:r>
              <a:rPr lang="en-US" sz="3100" b="1" dirty="0"/>
              <a:t>:            </a:t>
            </a:r>
            <a:r>
              <a:rPr lang="en-US" sz="3100" b="1" dirty="0" smtClean="0"/>
              <a:t> Statistical Inference II</a:t>
            </a:r>
            <a:r>
              <a:rPr lang="en-US" sz="3600" b="1" dirty="0"/>
              <a:t/>
            </a:r>
            <a:br>
              <a:rPr lang="en-US" sz="3600" b="1" dirty="0"/>
            </a:br>
            <a:r>
              <a:rPr lang="en-US" sz="3600" b="1" dirty="0"/>
              <a:t/>
            </a:r>
            <a:br>
              <a:rPr lang="en-US" sz="3600" b="1" dirty="0"/>
            </a:br>
            <a:r>
              <a:rPr lang="en-US" sz="3600" b="1" dirty="0" smtClean="0"/>
              <a:t>                  </a:t>
            </a:r>
            <a:r>
              <a:rPr lang="en-US" sz="3600" b="1" dirty="0" smtClean="0">
                <a:latin typeface="Berlin Sans FB Demi" pitchFamily="34" charset="0"/>
              </a:rPr>
              <a:t>Department </a:t>
            </a:r>
            <a:r>
              <a:rPr lang="en-US" sz="3600" b="1" dirty="0">
                <a:latin typeface="Berlin Sans FB Demi" pitchFamily="34" charset="0"/>
              </a:rPr>
              <a:t>of Statistics</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p:cNvGraphicFramePr>
            <a:graphicFrameLocks noChangeAspect="1"/>
          </p:cNvGraphicFramePr>
          <p:nvPr/>
        </p:nvGraphicFramePr>
        <p:xfrm>
          <a:off x="1295400" y="228600"/>
          <a:ext cx="4572000" cy="2438400"/>
        </p:xfrm>
        <a:graphic>
          <a:graphicData uri="http://schemas.openxmlformats.org/presentationml/2006/ole">
            <p:oleObj spid="_x0000_s27650" name="Equation" r:id="rId3" imgW="1803400" imgH="2095500" progId="Equation.3">
              <p:embed/>
            </p:oleObj>
          </a:graphicData>
        </a:graphic>
      </p:graphicFrame>
      <p:graphicFrame>
        <p:nvGraphicFramePr>
          <p:cNvPr id="27651" name="Object 3"/>
          <p:cNvGraphicFramePr>
            <a:graphicFrameLocks noChangeAspect="1"/>
          </p:cNvGraphicFramePr>
          <p:nvPr/>
        </p:nvGraphicFramePr>
        <p:xfrm>
          <a:off x="3429000" y="2743200"/>
          <a:ext cx="2514600" cy="685800"/>
        </p:xfrm>
        <a:graphic>
          <a:graphicData uri="http://schemas.openxmlformats.org/presentationml/2006/ole">
            <p:oleObj spid="_x0000_s27651" name="Equation" r:id="rId4" imgW="749160" imgH="393480" progId="Equation.3">
              <p:embed/>
            </p:oleObj>
          </a:graphicData>
        </a:graphic>
      </p:graphicFrame>
      <p:sp>
        <p:nvSpPr>
          <p:cNvPr id="5" name="Rectangle 4"/>
          <p:cNvSpPr/>
          <p:nvPr/>
        </p:nvSpPr>
        <p:spPr>
          <a:xfrm>
            <a:off x="1219200" y="2895600"/>
            <a:ext cx="1371600" cy="369332"/>
          </a:xfrm>
          <a:prstGeom prst="rect">
            <a:avLst/>
          </a:prstGeom>
        </p:spPr>
        <p:txBody>
          <a:bodyPr wrap="square">
            <a:spAutoFit/>
          </a:bodyPr>
          <a:lstStyle/>
          <a:p>
            <a:pPr lvl="0" fontAlgn="base">
              <a:spcBef>
                <a:spcPct val="0"/>
              </a:spcBef>
              <a:spcAft>
                <a:spcPct val="0"/>
              </a:spcAft>
            </a:pPr>
            <a:r>
              <a:rPr lang="en-US" dirty="0" smtClean="0">
                <a:latin typeface="Calibri" pitchFamily="34" charset="0"/>
                <a:ea typeface="Calibri" pitchFamily="34" charset="0"/>
                <a:cs typeface="Arial" pitchFamily="34" charset="0"/>
              </a:rPr>
              <a:t>Replacing in </a:t>
            </a:r>
            <a:endParaRPr lang="en-US" dirty="0" smtClean="0">
              <a:latin typeface="Arial" pitchFamily="34" charset="0"/>
              <a:cs typeface="Arial" pitchFamily="34" charset="0"/>
            </a:endParaRPr>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653" name="Object 5"/>
          <p:cNvGraphicFramePr>
            <a:graphicFrameLocks noChangeAspect="1"/>
          </p:cNvGraphicFramePr>
          <p:nvPr/>
        </p:nvGraphicFramePr>
        <p:xfrm>
          <a:off x="1143000" y="3505200"/>
          <a:ext cx="4572000" cy="2209800"/>
        </p:xfrm>
        <a:graphic>
          <a:graphicData uri="http://schemas.openxmlformats.org/presentationml/2006/ole">
            <p:oleObj spid="_x0000_s27653" name="Equation" r:id="rId5" imgW="1752600" imgH="1562100" progId="Equation.3">
              <p:embed/>
            </p:oleObj>
          </a:graphicData>
        </a:graphic>
      </p:graphicFrame>
      <p:sp>
        <p:nvSpPr>
          <p:cNvPr id="9" name="Rectangle 8"/>
          <p:cNvSpPr/>
          <p:nvPr/>
        </p:nvSpPr>
        <p:spPr>
          <a:xfrm>
            <a:off x="1219200" y="5867400"/>
            <a:ext cx="2667000" cy="388696"/>
          </a:xfrm>
          <a:prstGeom prst="rect">
            <a:avLst/>
          </a:prstGeom>
        </p:spPr>
        <p:txBody>
          <a:bodyPr wrap="square">
            <a:spAutoFit/>
          </a:bodyPr>
          <a:lstStyle/>
          <a:p>
            <a:pPr>
              <a:lnSpc>
                <a:spcPct val="107000"/>
              </a:lnSpc>
              <a:spcAft>
                <a:spcPts val="800"/>
              </a:spcAft>
            </a:pPr>
            <a:r>
              <a:rPr lang="en-US" dirty="0" smtClean="0">
                <a:ea typeface="Calibri"/>
                <a:cs typeface="Arial"/>
              </a:rPr>
              <a:t>By likelihood ratio test</a:t>
            </a:r>
            <a:endParaRPr lang="en-US" dirty="0">
              <a:ea typeface="Calibri"/>
              <a:cs typeface="Aria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673" name="Object 1"/>
          <p:cNvGraphicFramePr>
            <a:graphicFrameLocks noChangeAspect="1"/>
          </p:cNvGraphicFramePr>
          <p:nvPr/>
        </p:nvGraphicFramePr>
        <p:xfrm>
          <a:off x="1066800" y="228600"/>
          <a:ext cx="5181600" cy="2667000"/>
        </p:xfrm>
        <a:graphic>
          <a:graphicData uri="http://schemas.openxmlformats.org/presentationml/2006/ole">
            <p:oleObj spid="_x0000_s28673" name="Equation" r:id="rId3" imgW="1460500" imgH="1981200" progId="Equation.3">
              <p:embed/>
            </p:oleObj>
          </a:graphicData>
        </a:graphic>
      </p:graphicFrame>
      <p:sp>
        <p:nvSpPr>
          <p:cNvPr id="5" name="Rectangle 4"/>
          <p:cNvSpPr/>
          <p:nvPr/>
        </p:nvSpPr>
        <p:spPr>
          <a:xfrm>
            <a:off x="1143000" y="3124200"/>
            <a:ext cx="3276600" cy="388696"/>
          </a:xfrm>
          <a:prstGeom prst="rect">
            <a:avLst/>
          </a:prstGeom>
        </p:spPr>
        <p:txBody>
          <a:bodyPr wrap="square">
            <a:spAutoFit/>
          </a:bodyPr>
          <a:lstStyle/>
          <a:p>
            <a:pPr>
              <a:lnSpc>
                <a:spcPct val="107000"/>
              </a:lnSpc>
              <a:spcAft>
                <a:spcPts val="800"/>
              </a:spcAft>
            </a:pPr>
            <a:r>
              <a:rPr lang="en-US" dirty="0" smtClean="0">
                <a:ea typeface="Calibri"/>
                <a:cs typeface="Arial"/>
              </a:rPr>
              <a:t>Taking log on both sides</a:t>
            </a:r>
            <a:endParaRPr lang="en-US" dirty="0">
              <a:ea typeface="Calibri"/>
              <a:cs typeface="Arial"/>
            </a:endParaRPr>
          </a:p>
        </p:txBody>
      </p:sp>
      <p:sp>
        <p:nvSpPr>
          <p:cNvPr id="286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675" name="Object 3"/>
          <p:cNvGraphicFramePr>
            <a:graphicFrameLocks noChangeAspect="1"/>
          </p:cNvGraphicFramePr>
          <p:nvPr/>
        </p:nvGraphicFramePr>
        <p:xfrm>
          <a:off x="1219200" y="3733800"/>
          <a:ext cx="5410200" cy="2362200"/>
        </p:xfrm>
        <a:graphic>
          <a:graphicData uri="http://schemas.openxmlformats.org/presentationml/2006/ole">
            <p:oleObj spid="_x0000_s28675" name="Equation" r:id="rId4" imgW="2095500" imgH="156210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28600"/>
            <a:ext cx="5181600" cy="388696"/>
          </a:xfrm>
          <a:prstGeom prst="rect">
            <a:avLst/>
          </a:prstGeom>
        </p:spPr>
        <p:txBody>
          <a:bodyPr wrap="square">
            <a:spAutoFit/>
          </a:bodyPr>
          <a:lstStyle/>
          <a:p>
            <a:pPr>
              <a:lnSpc>
                <a:spcPct val="107000"/>
              </a:lnSpc>
              <a:spcAft>
                <a:spcPts val="800"/>
              </a:spcAft>
            </a:pPr>
            <a:r>
              <a:rPr lang="en-US" dirty="0" smtClean="0">
                <a:ea typeface="Calibri"/>
                <a:cs typeface="Arial"/>
              </a:rPr>
              <a:t>Multiply by “-1” And sign of inequality will be change</a:t>
            </a:r>
            <a:endParaRPr lang="en-US" dirty="0">
              <a:ea typeface="Calibri"/>
              <a:cs typeface="Arial"/>
            </a:endParaRP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697" name="Object 1"/>
          <p:cNvGraphicFramePr>
            <a:graphicFrameLocks noChangeAspect="1"/>
          </p:cNvGraphicFramePr>
          <p:nvPr/>
        </p:nvGraphicFramePr>
        <p:xfrm>
          <a:off x="1447800" y="609600"/>
          <a:ext cx="4191000" cy="685800"/>
        </p:xfrm>
        <a:graphic>
          <a:graphicData uri="http://schemas.openxmlformats.org/presentationml/2006/ole">
            <p:oleObj spid="_x0000_s29697" name="Equation" r:id="rId3" imgW="1968480" imgH="393480" progId="Equation.3">
              <p:embed/>
            </p:oleObj>
          </a:graphicData>
        </a:graphic>
      </p:graphicFrame>
      <p:sp>
        <p:nvSpPr>
          <p:cNvPr id="5" name="Rectangle 4"/>
          <p:cNvSpPr/>
          <p:nvPr/>
        </p:nvSpPr>
        <p:spPr>
          <a:xfrm>
            <a:off x="1066800" y="1524000"/>
            <a:ext cx="1295400" cy="369332"/>
          </a:xfrm>
          <a:prstGeom prst="rect">
            <a:avLst/>
          </a:prstGeom>
        </p:spPr>
        <p:txBody>
          <a:bodyPr wrap="square">
            <a:spAutoFit/>
          </a:bodyPr>
          <a:lstStyle/>
          <a:p>
            <a:r>
              <a:rPr lang="en-US" dirty="0" smtClean="0">
                <a:ea typeface="Calibri"/>
                <a:cs typeface="Arial"/>
              </a:rPr>
              <a:t>Therefore</a:t>
            </a:r>
            <a:r>
              <a:rPr lang="en-US" sz="1200" dirty="0" smtClean="0">
                <a:ea typeface="Calibri"/>
                <a:cs typeface="Arial"/>
              </a:rPr>
              <a:t> </a:t>
            </a:r>
            <a:endParaRPr lang="en-US" dirty="0"/>
          </a:p>
        </p:txBody>
      </p:sp>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699" name="Object 3"/>
          <p:cNvGraphicFramePr>
            <a:graphicFrameLocks noChangeAspect="1"/>
          </p:cNvGraphicFramePr>
          <p:nvPr/>
        </p:nvGraphicFramePr>
        <p:xfrm>
          <a:off x="2590800" y="1524000"/>
          <a:ext cx="3200400" cy="457200"/>
        </p:xfrm>
        <a:graphic>
          <a:graphicData uri="http://schemas.openxmlformats.org/presentationml/2006/ole">
            <p:oleObj spid="_x0000_s29699" name="Equation" r:id="rId4" imgW="1396394" imgH="393529" progId="Equation.3">
              <p:embed/>
            </p:oleObj>
          </a:graphicData>
        </a:graphic>
      </p:graphicFrame>
      <p:sp>
        <p:nvSpPr>
          <p:cNvPr id="297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701" name="Object 5"/>
          <p:cNvGraphicFramePr>
            <a:graphicFrameLocks noChangeAspect="1"/>
          </p:cNvGraphicFramePr>
          <p:nvPr/>
        </p:nvGraphicFramePr>
        <p:xfrm>
          <a:off x="1219200" y="2057400"/>
          <a:ext cx="2286000" cy="304800"/>
        </p:xfrm>
        <a:graphic>
          <a:graphicData uri="http://schemas.openxmlformats.org/presentationml/2006/ole">
            <p:oleObj spid="_x0000_s29701" name="Equation" r:id="rId5" imgW="1002865" imgH="203112" progId="Equation.3">
              <p:embed/>
            </p:oleObj>
          </a:graphicData>
        </a:graphic>
      </p:graphicFrame>
      <p:sp>
        <p:nvSpPr>
          <p:cNvPr id="10" name="Rectangle 9"/>
          <p:cNvSpPr/>
          <p:nvPr/>
        </p:nvSpPr>
        <p:spPr>
          <a:xfrm>
            <a:off x="1219200" y="2438400"/>
            <a:ext cx="6096000" cy="388696"/>
          </a:xfrm>
          <a:prstGeom prst="rect">
            <a:avLst/>
          </a:prstGeom>
        </p:spPr>
        <p:txBody>
          <a:bodyPr wrap="square">
            <a:spAutoFit/>
          </a:bodyPr>
          <a:lstStyle/>
          <a:p>
            <a:pPr>
              <a:lnSpc>
                <a:spcPct val="107000"/>
              </a:lnSpc>
              <a:spcAft>
                <a:spcPts val="800"/>
              </a:spcAft>
            </a:pPr>
            <a:r>
              <a:rPr lang="en-US" dirty="0" smtClean="0">
                <a:ea typeface="Calibri"/>
                <a:cs typeface="Arial"/>
              </a:rPr>
              <a:t>So c is the critical region to test </a:t>
            </a:r>
            <a:r>
              <a:rPr lang="en-US" dirty="0" err="1" smtClean="0">
                <a:ea typeface="Calibri"/>
                <a:cs typeface="Arial"/>
              </a:rPr>
              <a:t>H</a:t>
            </a:r>
            <a:r>
              <a:rPr lang="en-US" baseline="-25000" dirty="0" err="1" smtClean="0">
                <a:ea typeface="Calibri"/>
                <a:cs typeface="Arial"/>
              </a:rPr>
              <a:t>o</a:t>
            </a:r>
            <a:r>
              <a:rPr lang="en-US" dirty="0" err="1" smtClean="0">
                <a:ea typeface="Calibri"/>
                <a:cs typeface="Arial"/>
              </a:rPr>
              <a:t>:θ</a:t>
            </a:r>
            <a:r>
              <a:rPr lang="en-US" dirty="0" smtClean="0">
                <a:ea typeface="Calibri"/>
                <a:cs typeface="Arial"/>
              </a:rPr>
              <a:t>=1 Vs H</a:t>
            </a:r>
            <a:r>
              <a:rPr lang="en-US" baseline="-25000" dirty="0" smtClean="0">
                <a:ea typeface="Calibri"/>
                <a:cs typeface="Arial"/>
              </a:rPr>
              <a:t>A</a:t>
            </a:r>
            <a:r>
              <a:rPr lang="en-US" dirty="0" smtClean="0">
                <a:ea typeface="Calibri"/>
                <a:cs typeface="Arial"/>
              </a:rPr>
              <a:t>:θ≠1.</a:t>
            </a:r>
            <a:endParaRPr lang="en-US" dirty="0">
              <a:ea typeface="Calibri"/>
              <a:cs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152400"/>
            <a:ext cx="2286000" cy="374846"/>
          </a:xfrm>
          <a:prstGeom prst="rect">
            <a:avLst/>
          </a:prstGeom>
        </p:spPr>
        <p:txBody>
          <a:bodyPr wrap="square">
            <a:spAutoFit/>
          </a:bodyPr>
          <a:lstStyle/>
          <a:p>
            <a:pPr marL="8890" marR="0" indent="-6350">
              <a:lnSpc>
                <a:spcPct val="102000"/>
              </a:lnSpc>
              <a:spcBef>
                <a:spcPts val="0"/>
              </a:spcBef>
              <a:spcAft>
                <a:spcPts val="1530"/>
              </a:spcAft>
            </a:pPr>
            <a:r>
              <a:rPr lang="en-US" b="1" dirty="0" smtClean="0">
                <a:solidFill>
                  <a:srgbClr val="000000"/>
                </a:solidFill>
                <a:latin typeface="Times New Roman"/>
                <a:ea typeface="Times New Roman"/>
              </a:rPr>
              <a:t>Question no 2  </a:t>
            </a:r>
            <a:endParaRPr lang="en-US" dirty="0">
              <a:solidFill>
                <a:srgbClr val="000000"/>
              </a:solidFill>
              <a:latin typeface="Times New Roman"/>
              <a:ea typeface="Times New Roman"/>
            </a:endParaRPr>
          </a:p>
        </p:txBody>
      </p:sp>
      <p:sp>
        <p:nvSpPr>
          <p:cNvPr id="3" name="Rectangle 2"/>
          <p:cNvSpPr/>
          <p:nvPr/>
        </p:nvSpPr>
        <p:spPr>
          <a:xfrm>
            <a:off x="0" y="533400"/>
            <a:ext cx="9144000" cy="374846"/>
          </a:xfrm>
          <a:prstGeom prst="rect">
            <a:avLst/>
          </a:prstGeom>
        </p:spPr>
        <p:txBody>
          <a:bodyPr wrap="square">
            <a:spAutoFit/>
          </a:bodyPr>
          <a:lstStyle/>
          <a:p>
            <a:pPr marL="8890" marR="0" indent="-6350">
              <a:lnSpc>
                <a:spcPct val="102000"/>
              </a:lnSpc>
              <a:spcBef>
                <a:spcPts val="0"/>
              </a:spcBef>
              <a:spcAft>
                <a:spcPts val="860"/>
              </a:spcAft>
            </a:pPr>
            <a:r>
              <a:rPr lang="en-US" b="1" dirty="0" smtClean="0">
                <a:solidFill>
                  <a:srgbClr val="000000"/>
                </a:solidFill>
                <a:latin typeface="Times New Roman"/>
                <a:ea typeface="Times New Roman"/>
              </a:rPr>
              <a:t>Derive the likelihood ratio test based on “n” independent observation for testing </a:t>
            </a:r>
            <a:r>
              <a:rPr lang="en-US" b="1" i="1" dirty="0" smtClean="0">
                <a:solidFill>
                  <a:srgbClr val="000000"/>
                </a:solidFill>
                <a:latin typeface="Times New Roman"/>
                <a:ea typeface="Times New Roman"/>
              </a:rPr>
              <a:t>H</a:t>
            </a:r>
            <a:r>
              <a:rPr lang="en-US" b="1" i="1" baseline="-25000" dirty="0" smtClean="0">
                <a:solidFill>
                  <a:srgbClr val="000000"/>
                </a:solidFill>
                <a:latin typeface="Times New Roman"/>
                <a:ea typeface="Times New Roman"/>
              </a:rPr>
              <a:t>o </a:t>
            </a:r>
            <a:r>
              <a:rPr lang="en-US" b="1" dirty="0" smtClean="0">
                <a:solidFill>
                  <a:srgbClr val="000000"/>
                </a:solidFill>
                <a:latin typeface="Times New Roman"/>
                <a:ea typeface="Times New Roman"/>
              </a:rPr>
              <a:t>:</a:t>
            </a:r>
            <a:r>
              <a:rPr lang="en-US" b="1" dirty="0" smtClean="0">
                <a:solidFill>
                  <a:srgbClr val="000000"/>
                </a:solidFill>
                <a:latin typeface="Segoe UI Symbol"/>
                <a:ea typeface="Segoe UI Symbol"/>
                <a:cs typeface="Segoe UI Symbol"/>
              </a:rPr>
              <a:t>θ=</a:t>
            </a:r>
            <a:r>
              <a:rPr lang="en-US" b="1" dirty="0" smtClean="0">
                <a:solidFill>
                  <a:srgbClr val="000000"/>
                </a:solidFill>
                <a:latin typeface="Times New Roman"/>
                <a:ea typeface="Times New Roman"/>
              </a:rPr>
              <a:t>1  </a:t>
            </a:r>
            <a:r>
              <a:rPr lang="en-US" dirty="0" smtClean="0">
                <a:solidFill>
                  <a:srgbClr val="000000"/>
                </a:solidFill>
                <a:ea typeface="Calibri"/>
              </a:rPr>
              <a:t>Vs</a:t>
            </a:r>
            <a:endParaRPr lang="en-US" dirty="0">
              <a:solidFill>
                <a:srgbClr val="000000"/>
              </a:solidFill>
              <a:latin typeface="Times New Roman"/>
              <a:ea typeface="Times New Roman"/>
            </a:endParaRPr>
          </a:p>
        </p:txBody>
      </p:sp>
      <p:sp>
        <p:nvSpPr>
          <p:cNvPr id="4" name="Rectangle 3"/>
          <p:cNvSpPr/>
          <p:nvPr/>
        </p:nvSpPr>
        <p:spPr>
          <a:xfrm>
            <a:off x="1295400" y="990600"/>
            <a:ext cx="4267200" cy="374846"/>
          </a:xfrm>
          <a:prstGeom prst="rect">
            <a:avLst/>
          </a:prstGeom>
        </p:spPr>
        <p:txBody>
          <a:bodyPr wrap="square">
            <a:spAutoFit/>
          </a:bodyPr>
          <a:lstStyle/>
          <a:p>
            <a:pPr marL="34925" marR="0" indent="-6350">
              <a:lnSpc>
                <a:spcPct val="102000"/>
              </a:lnSpc>
              <a:spcBef>
                <a:spcPts val="0"/>
              </a:spcBef>
              <a:spcAft>
                <a:spcPts val="1455"/>
              </a:spcAft>
            </a:pPr>
            <a:r>
              <a:rPr lang="en-US" i="1" dirty="0" smtClean="0">
                <a:solidFill>
                  <a:srgbClr val="000000"/>
                </a:solidFill>
                <a:latin typeface="Times New Roman"/>
                <a:ea typeface="Times New Roman"/>
              </a:rPr>
              <a:t>H</a:t>
            </a:r>
            <a:r>
              <a:rPr lang="en-US" i="1" baseline="-25000" dirty="0" smtClean="0">
                <a:solidFill>
                  <a:srgbClr val="000000"/>
                </a:solidFill>
                <a:latin typeface="Times New Roman"/>
                <a:ea typeface="Times New Roman"/>
              </a:rPr>
              <a:t>A </a:t>
            </a:r>
            <a:r>
              <a:rPr lang="en-US" dirty="0" smtClean="0">
                <a:solidFill>
                  <a:srgbClr val="000000"/>
                </a:solidFill>
                <a:latin typeface="Times New Roman"/>
                <a:ea typeface="Times New Roman"/>
              </a:rPr>
              <a:t>:</a:t>
            </a:r>
            <a:r>
              <a:rPr lang="en-US" dirty="0" smtClean="0">
                <a:solidFill>
                  <a:srgbClr val="000000"/>
                </a:solidFill>
                <a:latin typeface="Segoe UI Symbol"/>
                <a:ea typeface="Segoe UI Symbol"/>
                <a:cs typeface="Segoe UI Symbol"/>
              </a:rPr>
              <a:t>θ≠</a:t>
            </a:r>
            <a:r>
              <a:rPr lang="en-US" dirty="0" smtClean="0">
                <a:solidFill>
                  <a:srgbClr val="000000"/>
                </a:solidFill>
                <a:latin typeface="Times New Roman"/>
                <a:ea typeface="Times New Roman"/>
              </a:rPr>
              <a:t>1</a:t>
            </a:r>
            <a:r>
              <a:rPr lang="en-US" dirty="0" smtClean="0">
                <a:solidFill>
                  <a:srgbClr val="000000"/>
                </a:solidFill>
                <a:ea typeface="Calibri"/>
              </a:rPr>
              <a:t> For </a:t>
            </a:r>
            <a:r>
              <a:rPr lang="en-US" i="1" dirty="0" smtClean="0">
                <a:solidFill>
                  <a:srgbClr val="000000"/>
                </a:solidFill>
                <a:latin typeface="Times New Roman"/>
                <a:ea typeface="Times New Roman"/>
              </a:rPr>
              <a:t>f </a:t>
            </a:r>
            <a:r>
              <a:rPr lang="en-US" dirty="0" smtClean="0">
                <a:solidFill>
                  <a:srgbClr val="000000"/>
                </a:solidFill>
                <a:latin typeface="Times New Roman"/>
                <a:ea typeface="Times New Roman"/>
              </a:rPr>
              <a:t>(</a:t>
            </a:r>
            <a:r>
              <a:rPr lang="en-US" i="1" dirty="0" err="1" smtClean="0">
                <a:solidFill>
                  <a:srgbClr val="000000"/>
                </a:solidFill>
                <a:latin typeface="Times New Roman"/>
                <a:ea typeface="Times New Roman"/>
              </a:rPr>
              <a:t>x</a:t>
            </a:r>
            <a:r>
              <a:rPr lang="en-US" dirty="0" err="1" smtClean="0">
                <a:solidFill>
                  <a:srgbClr val="000000"/>
                </a:solidFill>
                <a:latin typeface="Times New Roman"/>
                <a:ea typeface="Times New Roman"/>
              </a:rPr>
              <a:t>;</a:t>
            </a:r>
            <a:r>
              <a:rPr lang="en-US" dirty="0" err="1" smtClean="0">
                <a:solidFill>
                  <a:srgbClr val="000000"/>
                </a:solidFill>
                <a:latin typeface="Segoe UI Symbol"/>
                <a:ea typeface="Segoe UI Symbol"/>
                <a:cs typeface="Segoe UI Symbol"/>
              </a:rPr>
              <a:t>θ</a:t>
            </a:r>
            <a:r>
              <a:rPr lang="en-US" dirty="0" smtClean="0">
                <a:solidFill>
                  <a:srgbClr val="000000"/>
                </a:solidFill>
                <a:latin typeface="Times New Roman"/>
                <a:ea typeface="Times New Roman"/>
              </a:rPr>
              <a:t>) </a:t>
            </a:r>
            <a:r>
              <a:rPr lang="en-US" dirty="0" smtClean="0">
                <a:solidFill>
                  <a:srgbClr val="000000"/>
                </a:solidFill>
                <a:latin typeface="Segoe UI Symbol"/>
                <a:ea typeface="Segoe UI Symbol"/>
                <a:cs typeface="Segoe UI Symbol"/>
              </a:rPr>
              <a:t>=</a:t>
            </a:r>
            <a:r>
              <a:rPr lang="en-US" i="1" dirty="0" smtClean="0">
                <a:solidFill>
                  <a:srgbClr val="000000"/>
                </a:solidFill>
                <a:latin typeface="Times New Roman"/>
                <a:ea typeface="Times New Roman"/>
              </a:rPr>
              <a:t>C e</a:t>
            </a:r>
            <a:r>
              <a:rPr lang="en-US" baseline="30000" dirty="0" smtClean="0">
                <a:solidFill>
                  <a:srgbClr val="000000"/>
                </a:solidFill>
                <a:latin typeface="Segoe UI Symbol"/>
                <a:ea typeface="Segoe UI Symbol"/>
                <a:cs typeface="Segoe UI Symbol"/>
              </a:rPr>
              <a:t>-</a:t>
            </a:r>
            <a:r>
              <a:rPr lang="en-US" baseline="30000" dirty="0" err="1" smtClean="0">
                <a:solidFill>
                  <a:srgbClr val="000000"/>
                </a:solidFill>
                <a:latin typeface="Segoe UI Symbol"/>
                <a:ea typeface="Segoe UI Symbol"/>
                <a:cs typeface="Segoe UI Symbol"/>
              </a:rPr>
              <a:t>θ</a:t>
            </a:r>
            <a:r>
              <a:rPr lang="en-US" i="1" baseline="30000" dirty="0" err="1" smtClean="0">
                <a:solidFill>
                  <a:srgbClr val="000000"/>
                </a:solidFill>
                <a:latin typeface="Times New Roman"/>
                <a:ea typeface="Times New Roman"/>
              </a:rPr>
              <a:t>x</a:t>
            </a:r>
            <a:r>
              <a:rPr lang="en-US" i="1" baseline="30000" dirty="0" smtClean="0">
                <a:solidFill>
                  <a:srgbClr val="000000"/>
                </a:solidFill>
                <a:latin typeface="Times New Roman"/>
                <a:ea typeface="Times New Roman"/>
              </a:rPr>
              <a:t>	</a:t>
            </a:r>
            <a:r>
              <a:rPr lang="en-US" i="1" dirty="0" smtClean="0">
                <a:solidFill>
                  <a:srgbClr val="000000"/>
                </a:solidFill>
                <a:latin typeface="Times New Roman"/>
                <a:ea typeface="Times New Roman"/>
              </a:rPr>
              <a:t>x </a:t>
            </a:r>
            <a:r>
              <a:rPr lang="en-US" dirty="0" smtClean="0">
                <a:solidFill>
                  <a:srgbClr val="000000"/>
                </a:solidFill>
                <a:latin typeface="Segoe UI Symbol"/>
                <a:ea typeface="Segoe UI Symbol"/>
                <a:cs typeface="Segoe UI Symbol"/>
              </a:rPr>
              <a:t>≥</a:t>
            </a:r>
            <a:r>
              <a:rPr lang="en-US" dirty="0" smtClean="0">
                <a:solidFill>
                  <a:srgbClr val="000000"/>
                </a:solidFill>
                <a:latin typeface="Times New Roman"/>
                <a:ea typeface="Times New Roman"/>
              </a:rPr>
              <a:t>0 </a:t>
            </a:r>
            <a:endParaRPr lang="en-US" dirty="0">
              <a:solidFill>
                <a:srgbClr val="000000"/>
              </a:solidFill>
              <a:latin typeface="Times New Roman"/>
              <a:ea typeface="Times New Roman"/>
            </a:endParaRPr>
          </a:p>
        </p:txBody>
      </p:sp>
      <p:sp>
        <p:nvSpPr>
          <p:cNvPr id="5" name="Rectangle 4"/>
          <p:cNvSpPr/>
          <p:nvPr/>
        </p:nvSpPr>
        <p:spPr>
          <a:xfrm>
            <a:off x="1371600" y="1600200"/>
            <a:ext cx="2514600" cy="811248"/>
          </a:xfrm>
          <a:prstGeom prst="rect">
            <a:avLst/>
          </a:prstGeom>
        </p:spPr>
        <p:txBody>
          <a:bodyPr wrap="square">
            <a:spAutoFit/>
          </a:bodyPr>
          <a:lstStyle/>
          <a:p>
            <a:pPr marL="8890" marR="0" indent="-6350">
              <a:lnSpc>
                <a:spcPct val="102000"/>
              </a:lnSpc>
              <a:spcBef>
                <a:spcPts val="0"/>
              </a:spcBef>
              <a:spcAft>
                <a:spcPts val="1205"/>
              </a:spcAft>
            </a:pPr>
            <a:r>
              <a:rPr lang="en-US" dirty="0" smtClean="0">
                <a:solidFill>
                  <a:srgbClr val="000000"/>
                </a:solidFill>
                <a:latin typeface="Times New Roman"/>
                <a:ea typeface="Times New Roman"/>
              </a:rPr>
              <a:t>Solution </a:t>
            </a:r>
          </a:p>
          <a:p>
            <a:pPr marL="8890" marR="0" indent="-6350">
              <a:lnSpc>
                <a:spcPct val="102000"/>
              </a:lnSpc>
              <a:spcBef>
                <a:spcPts val="0"/>
              </a:spcBef>
              <a:spcAft>
                <a:spcPts val="1485"/>
              </a:spcAft>
            </a:pPr>
            <a:r>
              <a:rPr lang="en-US" dirty="0" smtClean="0">
                <a:solidFill>
                  <a:srgbClr val="000000"/>
                </a:solidFill>
                <a:latin typeface="Times New Roman"/>
                <a:ea typeface="Times New Roman"/>
              </a:rPr>
              <a:t>As we  know that </a:t>
            </a:r>
            <a:endParaRPr lang="en-US" dirty="0">
              <a:solidFill>
                <a:srgbClr val="000000"/>
              </a:solidFill>
              <a:latin typeface="Times New Roman"/>
              <a:ea typeface="Times New Roman"/>
            </a:endParaRPr>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21" name="Object 1"/>
          <p:cNvGraphicFramePr>
            <a:graphicFrameLocks noChangeAspect="1"/>
          </p:cNvGraphicFramePr>
          <p:nvPr/>
        </p:nvGraphicFramePr>
        <p:xfrm>
          <a:off x="1219200" y="2438400"/>
          <a:ext cx="3657600" cy="2590800"/>
        </p:xfrm>
        <a:graphic>
          <a:graphicData uri="http://schemas.openxmlformats.org/presentationml/2006/ole">
            <p:oleObj spid="_x0000_s30721" name="Equation" r:id="rId3" imgW="1193760" imgH="1447560" progId="Equation.3">
              <p:embed/>
            </p:oleObj>
          </a:graphicData>
        </a:graphic>
      </p:graphicFrame>
      <p:sp>
        <p:nvSpPr>
          <p:cNvPr id="8" name="Rectangle 7"/>
          <p:cNvSpPr/>
          <p:nvPr/>
        </p:nvSpPr>
        <p:spPr>
          <a:xfrm>
            <a:off x="1295400" y="5105400"/>
            <a:ext cx="3886200" cy="374846"/>
          </a:xfrm>
          <a:prstGeom prst="rect">
            <a:avLst/>
          </a:prstGeom>
        </p:spPr>
        <p:txBody>
          <a:bodyPr wrap="square">
            <a:spAutoFit/>
          </a:bodyPr>
          <a:lstStyle/>
          <a:p>
            <a:pPr marL="8890" marR="0" indent="-6350">
              <a:lnSpc>
                <a:spcPct val="102000"/>
              </a:lnSpc>
              <a:spcBef>
                <a:spcPts val="0"/>
              </a:spcBef>
              <a:spcAft>
                <a:spcPts val="1555"/>
              </a:spcAft>
            </a:pPr>
            <a:r>
              <a:rPr lang="en-US" dirty="0" smtClean="0">
                <a:solidFill>
                  <a:srgbClr val="000000"/>
                </a:solidFill>
                <a:latin typeface="Times New Roman"/>
                <a:ea typeface="Times New Roman"/>
              </a:rPr>
              <a:t>Comparing with gamma function  </a:t>
            </a:r>
            <a:endParaRPr lang="en-US" dirty="0">
              <a:solidFill>
                <a:srgbClr val="000000"/>
              </a:solidFill>
              <a:latin typeface="Times New Roman"/>
              <a:ea typeface="Times New Roma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745" name="Object 1"/>
          <p:cNvGraphicFramePr>
            <a:graphicFrameLocks noChangeAspect="1"/>
          </p:cNvGraphicFramePr>
          <p:nvPr/>
        </p:nvGraphicFramePr>
        <p:xfrm>
          <a:off x="1447800" y="228600"/>
          <a:ext cx="2286000" cy="1676400"/>
        </p:xfrm>
        <a:graphic>
          <a:graphicData uri="http://schemas.openxmlformats.org/presentationml/2006/ole">
            <p:oleObj spid="_x0000_s31745" name="Equation" r:id="rId3" imgW="812447" imgH="888614" progId="Equation.3">
              <p:embed/>
            </p:oleObj>
          </a:graphicData>
        </a:graphic>
      </p:graphicFrame>
      <p:sp>
        <p:nvSpPr>
          <p:cNvPr id="4" name="Rectangle 3"/>
          <p:cNvSpPr/>
          <p:nvPr/>
        </p:nvSpPr>
        <p:spPr>
          <a:xfrm>
            <a:off x="1295400" y="2057400"/>
            <a:ext cx="2895600" cy="811248"/>
          </a:xfrm>
          <a:prstGeom prst="rect">
            <a:avLst/>
          </a:prstGeom>
        </p:spPr>
        <p:txBody>
          <a:bodyPr wrap="square">
            <a:spAutoFit/>
          </a:bodyPr>
          <a:lstStyle/>
          <a:p>
            <a:pPr marL="8890" marR="0" indent="-6350">
              <a:lnSpc>
                <a:spcPct val="102000"/>
              </a:lnSpc>
              <a:spcBef>
                <a:spcPts val="0"/>
              </a:spcBef>
              <a:spcAft>
                <a:spcPts val="1205"/>
              </a:spcAft>
            </a:pPr>
            <a:r>
              <a:rPr lang="en-US" dirty="0" smtClean="0">
                <a:solidFill>
                  <a:srgbClr val="000000"/>
                </a:solidFill>
                <a:latin typeface="Times New Roman"/>
                <a:ea typeface="Times New Roman"/>
              </a:rPr>
              <a:t>This is required result  </a:t>
            </a:r>
          </a:p>
          <a:p>
            <a:pPr marL="8890" marR="0" indent="-6350">
              <a:lnSpc>
                <a:spcPct val="102000"/>
              </a:lnSpc>
              <a:spcBef>
                <a:spcPts val="0"/>
              </a:spcBef>
              <a:spcAft>
                <a:spcPts val="1505"/>
              </a:spcAft>
            </a:pPr>
            <a:r>
              <a:rPr lang="en-US" dirty="0" smtClean="0">
                <a:solidFill>
                  <a:srgbClr val="000000"/>
                </a:solidFill>
                <a:latin typeface="Times New Roman"/>
                <a:ea typeface="Times New Roman"/>
              </a:rPr>
              <a:t>So  </a:t>
            </a:r>
            <a:endParaRPr lang="en-US" dirty="0">
              <a:solidFill>
                <a:srgbClr val="000000"/>
              </a:solidFill>
              <a:latin typeface="Times New Roman"/>
              <a:ea typeface="Times New Roman"/>
            </a:endParaRPr>
          </a:p>
        </p:txBody>
      </p:sp>
      <p:sp>
        <p:nvSpPr>
          <p:cNvPr id="5" name="Rectangle 4"/>
          <p:cNvSpPr/>
          <p:nvPr/>
        </p:nvSpPr>
        <p:spPr>
          <a:xfrm>
            <a:off x="1295400" y="2895600"/>
            <a:ext cx="2590800" cy="849720"/>
          </a:xfrm>
          <a:prstGeom prst="rect">
            <a:avLst/>
          </a:prstGeom>
        </p:spPr>
        <p:txBody>
          <a:bodyPr wrap="square">
            <a:spAutoFit/>
          </a:bodyPr>
          <a:lstStyle/>
          <a:p>
            <a:pPr marL="32385" marR="0" indent="-6350">
              <a:lnSpc>
                <a:spcPct val="102000"/>
              </a:lnSpc>
              <a:spcBef>
                <a:spcPts val="0"/>
              </a:spcBef>
              <a:spcAft>
                <a:spcPts val="1525"/>
              </a:spcAft>
            </a:pPr>
            <a:r>
              <a:rPr lang="en-US" i="1" dirty="0" smtClean="0">
                <a:solidFill>
                  <a:srgbClr val="000000"/>
                </a:solidFill>
                <a:latin typeface="Times New Roman"/>
                <a:ea typeface="Times New Roman"/>
              </a:rPr>
              <a:t>f</a:t>
            </a:r>
            <a:r>
              <a:rPr lang="en-US" dirty="0" smtClean="0">
                <a:solidFill>
                  <a:srgbClr val="000000"/>
                </a:solidFill>
                <a:latin typeface="Times New Roman"/>
                <a:ea typeface="Times New Roman"/>
              </a:rPr>
              <a:t>(</a:t>
            </a:r>
            <a:r>
              <a:rPr lang="en-US" dirty="0" smtClean="0">
                <a:solidFill>
                  <a:srgbClr val="000000"/>
                </a:solidFill>
                <a:latin typeface="Segoe UI Symbol"/>
                <a:ea typeface="Segoe UI Symbol"/>
                <a:cs typeface="Segoe UI Symbol"/>
              </a:rPr>
              <a:t>θ</a:t>
            </a:r>
            <a:r>
              <a:rPr lang="en-US" dirty="0" smtClean="0">
                <a:solidFill>
                  <a:srgbClr val="000000"/>
                </a:solidFill>
                <a:latin typeface="Times New Roman"/>
                <a:ea typeface="Times New Roman"/>
              </a:rPr>
              <a:t>) </a:t>
            </a:r>
            <a:r>
              <a:rPr lang="en-US" dirty="0" smtClean="0">
                <a:solidFill>
                  <a:srgbClr val="000000"/>
                </a:solidFill>
                <a:latin typeface="Segoe UI Symbol"/>
                <a:ea typeface="Segoe UI Symbol"/>
                <a:cs typeface="Segoe UI Symbol"/>
              </a:rPr>
              <a:t>=</a:t>
            </a:r>
            <a:r>
              <a:rPr lang="en-US" dirty="0" err="1" smtClean="0">
                <a:solidFill>
                  <a:srgbClr val="000000"/>
                </a:solidFill>
                <a:latin typeface="Segoe UI Symbol"/>
                <a:ea typeface="Segoe UI Symbol"/>
                <a:cs typeface="Segoe UI Symbol"/>
              </a:rPr>
              <a:t>θ</a:t>
            </a:r>
            <a:r>
              <a:rPr lang="en-US" baseline="30000" dirty="0" err="1" smtClean="0">
                <a:solidFill>
                  <a:srgbClr val="000000"/>
                </a:solidFill>
                <a:latin typeface="Segoe UI Symbol"/>
                <a:ea typeface="Segoe UI Symbol"/>
                <a:cs typeface="Segoe UI Symbol"/>
              </a:rPr>
              <a:t>n</a:t>
            </a:r>
            <a:r>
              <a:rPr lang="en-US" dirty="0" smtClean="0">
                <a:solidFill>
                  <a:srgbClr val="000000"/>
                </a:solidFill>
                <a:latin typeface="Segoe UI Symbol"/>
                <a:ea typeface="Segoe UI Symbol"/>
                <a:cs typeface="Segoe UI Symbol"/>
              </a:rPr>
              <a:t> e</a:t>
            </a:r>
            <a:r>
              <a:rPr lang="en-US" baseline="30000" dirty="0" smtClean="0">
                <a:solidFill>
                  <a:srgbClr val="000000"/>
                </a:solidFill>
                <a:latin typeface="Segoe UI Symbol"/>
                <a:ea typeface="Segoe UI Symbol"/>
                <a:cs typeface="Segoe UI Symbol"/>
              </a:rPr>
              <a:t>-θ</a:t>
            </a:r>
            <a:r>
              <a:rPr lang="en-US" i="1" baseline="30000" dirty="0" smtClean="0">
                <a:solidFill>
                  <a:srgbClr val="000000"/>
                </a:solidFill>
                <a:latin typeface="Times New Roman"/>
                <a:ea typeface="Times New Roman"/>
              </a:rPr>
              <a:t>	</a:t>
            </a:r>
            <a:r>
              <a:rPr lang="en-US" i="1" dirty="0" smtClean="0">
                <a:solidFill>
                  <a:srgbClr val="000000"/>
                </a:solidFill>
                <a:latin typeface="Times New Roman"/>
                <a:ea typeface="Times New Roman"/>
              </a:rPr>
              <a:t>x </a:t>
            </a:r>
            <a:r>
              <a:rPr lang="en-US" dirty="0" smtClean="0">
                <a:solidFill>
                  <a:srgbClr val="000000"/>
                </a:solidFill>
                <a:latin typeface="Segoe UI Symbol"/>
                <a:ea typeface="Segoe UI Symbol"/>
                <a:cs typeface="Segoe UI Symbol"/>
              </a:rPr>
              <a:t>≥</a:t>
            </a:r>
            <a:r>
              <a:rPr lang="en-US" dirty="0" smtClean="0">
                <a:solidFill>
                  <a:srgbClr val="000000"/>
                </a:solidFill>
                <a:latin typeface="Times New Roman"/>
                <a:ea typeface="Times New Roman"/>
              </a:rPr>
              <a:t>0 </a:t>
            </a:r>
          </a:p>
          <a:p>
            <a:pPr marL="8890" marR="0" indent="-6350">
              <a:lnSpc>
                <a:spcPct val="102000"/>
              </a:lnSpc>
              <a:spcBef>
                <a:spcPts val="0"/>
              </a:spcBef>
              <a:spcAft>
                <a:spcPts val="1670"/>
              </a:spcAft>
            </a:pPr>
            <a:r>
              <a:rPr lang="en-US" dirty="0" smtClean="0">
                <a:solidFill>
                  <a:srgbClr val="000000"/>
                </a:solidFill>
                <a:latin typeface="Times New Roman"/>
                <a:ea typeface="Times New Roman"/>
              </a:rPr>
              <a:t>Then likelihood function  </a:t>
            </a:r>
            <a:endParaRPr lang="en-US" dirty="0">
              <a:solidFill>
                <a:srgbClr val="000000"/>
              </a:solidFill>
              <a:latin typeface="Times New Roman"/>
              <a:ea typeface="Times New Roman"/>
            </a:endParaRPr>
          </a:p>
        </p:txBody>
      </p:sp>
      <p:sp>
        <p:nvSpPr>
          <p:cNvPr id="317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747" name="Object 3"/>
          <p:cNvGraphicFramePr>
            <a:graphicFrameLocks noChangeAspect="1"/>
          </p:cNvGraphicFramePr>
          <p:nvPr/>
        </p:nvGraphicFramePr>
        <p:xfrm>
          <a:off x="1447800" y="3810000"/>
          <a:ext cx="2286000" cy="533400"/>
        </p:xfrm>
        <a:graphic>
          <a:graphicData uri="http://schemas.openxmlformats.org/presentationml/2006/ole">
            <p:oleObj spid="_x0000_s31747" name="Equation" r:id="rId4" imgW="965160" imgH="266400" progId="Equation.3">
              <p:embed/>
            </p:oleObj>
          </a:graphicData>
        </a:graphic>
      </p:graphicFrame>
      <p:sp>
        <p:nvSpPr>
          <p:cNvPr id="8" name="Rectangle 7"/>
          <p:cNvSpPr/>
          <p:nvPr/>
        </p:nvSpPr>
        <p:spPr>
          <a:xfrm>
            <a:off x="1219200" y="4495800"/>
            <a:ext cx="762000" cy="374846"/>
          </a:xfrm>
          <a:prstGeom prst="rect">
            <a:avLst/>
          </a:prstGeom>
        </p:spPr>
        <p:txBody>
          <a:bodyPr wrap="square">
            <a:spAutoFit/>
          </a:bodyPr>
          <a:lstStyle/>
          <a:p>
            <a:pPr marL="8890" marR="0" indent="-6350">
              <a:lnSpc>
                <a:spcPct val="102000"/>
              </a:lnSpc>
              <a:spcBef>
                <a:spcPts val="0"/>
              </a:spcBef>
              <a:spcAft>
                <a:spcPts val="1670"/>
              </a:spcAft>
            </a:pPr>
            <a:r>
              <a:rPr lang="en-US" dirty="0" smtClean="0">
                <a:solidFill>
                  <a:srgbClr val="000000"/>
                </a:solidFill>
                <a:latin typeface="Times New Roman"/>
                <a:ea typeface="Times New Roman"/>
              </a:rPr>
              <a:t>At</a:t>
            </a:r>
            <a:endParaRPr lang="en-US" dirty="0">
              <a:solidFill>
                <a:srgbClr val="000000"/>
              </a:solidFill>
              <a:latin typeface="Times New Roman"/>
              <a:ea typeface="Times New Roman"/>
            </a:endParaRPr>
          </a:p>
        </p:txBody>
      </p:sp>
      <p:graphicFrame>
        <p:nvGraphicFramePr>
          <p:cNvPr id="31749" name="Object 5"/>
          <p:cNvGraphicFramePr>
            <a:graphicFrameLocks noChangeAspect="1"/>
          </p:cNvGraphicFramePr>
          <p:nvPr/>
        </p:nvGraphicFramePr>
        <p:xfrm>
          <a:off x="1143000" y="5334000"/>
          <a:ext cx="1752600" cy="533400"/>
        </p:xfrm>
        <a:graphic>
          <a:graphicData uri="http://schemas.openxmlformats.org/presentationml/2006/ole">
            <p:oleObj spid="_x0000_s31749" name="Equation" r:id="rId5" imgW="812447" imgH="291973" progId="Equation.3">
              <p:embed/>
            </p:oleObj>
          </a:graphicData>
        </a:graphic>
      </p:graphicFrame>
      <p:sp>
        <p:nvSpPr>
          <p:cNvPr id="12" name="Rectangle 11"/>
          <p:cNvSpPr/>
          <p:nvPr/>
        </p:nvSpPr>
        <p:spPr>
          <a:xfrm>
            <a:off x="1219200" y="4876800"/>
            <a:ext cx="1066800" cy="369332"/>
          </a:xfrm>
          <a:prstGeom prst="rect">
            <a:avLst/>
          </a:prstGeom>
        </p:spPr>
        <p:txBody>
          <a:bodyPr wrap="square">
            <a:spAutoFit/>
          </a:bodyPr>
          <a:lstStyle/>
          <a:p>
            <a:pPr lvl="0" fontAlgn="base">
              <a:spcBef>
                <a:spcPct val="0"/>
              </a:spcBef>
              <a:spcAft>
                <a:spcPct val="0"/>
              </a:spcAft>
            </a:pPr>
            <a:r>
              <a:rPr lang="en-US" i="1" dirty="0" smtClean="0">
                <a:solidFill>
                  <a:srgbClr val="000000"/>
                </a:solidFill>
                <a:latin typeface="Arial" pitchFamily="34" charset="0"/>
                <a:ea typeface="Times New Roman" pitchFamily="18" charset="0"/>
                <a:cs typeface="Arial" pitchFamily="34" charset="0"/>
              </a:rPr>
              <a:t>H</a:t>
            </a:r>
            <a:r>
              <a:rPr lang="en-US" i="1" baseline="-30000" dirty="0" smtClean="0">
                <a:solidFill>
                  <a:srgbClr val="000000"/>
                </a:solidFill>
                <a:latin typeface="Arial" pitchFamily="34" charset="0"/>
                <a:ea typeface="Times New Roman" pitchFamily="18" charset="0"/>
                <a:cs typeface="Arial" pitchFamily="34" charset="0"/>
              </a:rPr>
              <a:t>o </a:t>
            </a:r>
            <a:r>
              <a:rPr lang="en-US" dirty="0" smtClean="0">
                <a:solidFill>
                  <a:srgbClr val="000000"/>
                </a:solidFill>
                <a:latin typeface="Arial" pitchFamily="34" charset="0"/>
                <a:ea typeface="Times New Roman" pitchFamily="18" charset="0"/>
                <a:cs typeface="Arial" pitchFamily="34" charset="0"/>
              </a:rPr>
              <a:t>:</a:t>
            </a:r>
            <a:r>
              <a:rPr lang="en-US" dirty="0" smtClean="0">
                <a:solidFill>
                  <a:srgbClr val="000000"/>
                </a:solidFill>
                <a:latin typeface="Arial" pitchFamily="34" charset="0"/>
                <a:ea typeface="Segoe UI Symbol" pitchFamily="34" charset="0"/>
                <a:cs typeface="Segoe UI Symbol" pitchFamily="34" charset="0"/>
              </a:rPr>
              <a:t>θ=</a:t>
            </a:r>
            <a:r>
              <a:rPr lang="en-US" dirty="0" smtClean="0">
                <a:solidFill>
                  <a:srgbClr val="000000"/>
                </a:solidFill>
                <a:latin typeface="Arial" pitchFamily="34" charset="0"/>
                <a:ea typeface="Times New Roman" pitchFamily="18" charset="0"/>
                <a:cs typeface="Arial" pitchFamily="34" charset="0"/>
              </a:rPr>
              <a:t>1</a:t>
            </a:r>
            <a:endParaRPr lang="en-US" dirty="0" smtClean="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28600"/>
            <a:ext cx="609599" cy="374846"/>
          </a:xfrm>
          <a:prstGeom prst="rect">
            <a:avLst/>
          </a:prstGeom>
        </p:spPr>
        <p:txBody>
          <a:bodyPr wrap="square">
            <a:spAutoFit/>
          </a:bodyPr>
          <a:lstStyle/>
          <a:p>
            <a:pPr marL="8890" marR="0" indent="-6350">
              <a:lnSpc>
                <a:spcPct val="102000"/>
              </a:lnSpc>
              <a:spcBef>
                <a:spcPts val="0"/>
              </a:spcBef>
              <a:spcAft>
                <a:spcPts val="1970"/>
              </a:spcAft>
            </a:pPr>
            <a:r>
              <a:rPr lang="en-US" dirty="0" smtClean="0">
                <a:solidFill>
                  <a:srgbClr val="000000"/>
                </a:solidFill>
                <a:ea typeface="Calibri"/>
              </a:rPr>
              <a:t>At</a:t>
            </a:r>
            <a:r>
              <a:rPr lang="en-US" sz="1100" dirty="0" smtClean="0">
                <a:solidFill>
                  <a:srgbClr val="000000"/>
                </a:solidFill>
                <a:ea typeface="Calibri"/>
              </a:rPr>
              <a:t> </a:t>
            </a:r>
            <a:endParaRPr lang="en-US" sz="1200" dirty="0">
              <a:solidFill>
                <a:srgbClr val="000000"/>
              </a:solidFill>
              <a:latin typeface="Times New Roman"/>
              <a:ea typeface="Times New Roman"/>
            </a:endParaRPr>
          </a:p>
        </p:txBody>
      </p:sp>
      <p:sp>
        <p:nvSpPr>
          <p:cNvPr id="32769" name="Rectangle 1"/>
          <p:cNvSpPr>
            <a:spLocks noChangeArrowheads="1"/>
          </p:cNvSpPr>
          <p:nvPr/>
        </p:nvSpPr>
        <p:spPr bwMode="auto">
          <a:xfrm>
            <a:off x="1143000" y="609600"/>
            <a:ext cx="1066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a:t>
            </a:r>
            <a:r>
              <a:rPr kumimoji="0" lang="en-US" b="0" i="1"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A </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rgbClr val="000000"/>
                </a:solidFill>
                <a:effectLst/>
                <a:latin typeface="Arial" pitchFamily="34" charset="0"/>
                <a:ea typeface="Segoe UI Symbol" pitchFamily="34" charset="0"/>
                <a:cs typeface="Segoe UI Symbol" pitchFamily="34" charset="0"/>
              </a:rPr>
              <a:t>θ≠</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277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770" name="Object 2"/>
          <p:cNvGraphicFramePr>
            <a:graphicFrameLocks noChangeAspect="1"/>
          </p:cNvGraphicFramePr>
          <p:nvPr/>
        </p:nvGraphicFramePr>
        <p:xfrm>
          <a:off x="1143000" y="1066800"/>
          <a:ext cx="2362200" cy="457200"/>
        </p:xfrm>
        <a:graphic>
          <a:graphicData uri="http://schemas.openxmlformats.org/presentationml/2006/ole">
            <p:oleObj spid="_x0000_s32770" name="Equation" r:id="rId3" imgW="965160" imgH="266400" progId="Equation.3">
              <p:embed/>
            </p:oleObj>
          </a:graphicData>
        </a:graphic>
      </p:graphicFrame>
      <p:sp>
        <p:nvSpPr>
          <p:cNvPr id="6" name="Rectangle 5"/>
          <p:cNvSpPr/>
          <p:nvPr/>
        </p:nvSpPr>
        <p:spPr>
          <a:xfrm>
            <a:off x="1600200" y="1447800"/>
            <a:ext cx="2514600" cy="369332"/>
          </a:xfrm>
          <a:prstGeom prst="rect">
            <a:avLst/>
          </a:prstGeom>
        </p:spPr>
        <p:txBody>
          <a:bodyPr wrap="square">
            <a:spAutoFit/>
          </a:bodyPr>
          <a:lstStyle/>
          <a:p>
            <a:r>
              <a:rPr lang="en-US" dirty="0" smtClean="0"/>
              <a:t>Taking log on both sides </a:t>
            </a:r>
            <a:endParaRPr lang="en-US" dirty="0"/>
          </a:p>
        </p:txBody>
      </p:sp>
      <p:sp>
        <p:nvSpPr>
          <p:cNvPr id="327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772" name="Object 4"/>
          <p:cNvGraphicFramePr>
            <a:graphicFrameLocks noChangeAspect="1"/>
          </p:cNvGraphicFramePr>
          <p:nvPr/>
        </p:nvGraphicFramePr>
        <p:xfrm>
          <a:off x="1143000" y="1981200"/>
          <a:ext cx="2286000" cy="381000"/>
        </p:xfrm>
        <a:graphic>
          <a:graphicData uri="http://schemas.openxmlformats.org/presentationml/2006/ole">
            <p:oleObj spid="_x0000_s32772" name="Equation" r:id="rId4" imgW="1548728" imgH="253890" progId="Equation.3">
              <p:embed/>
            </p:oleObj>
          </a:graphicData>
        </a:graphic>
      </p:graphicFrame>
      <p:sp>
        <p:nvSpPr>
          <p:cNvPr id="9" name="Rectangle 8"/>
          <p:cNvSpPr/>
          <p:nvPr/>
        </p:nvSpPr>
        <p:spPr>
          <a:xfrm>
            <a:off x="1143000" y="2438400"/>
            <a:ext cx="2743200" cy="369332"/>
          </a:xfrm>
          <a:prstGeom prst="rect">
            <a:avLst/>
          </a:prstGeom>
        </p:spPr>
        <p:txBody>
          <a:bodyPr wrap="square">
            <a:spAutoFit/>
          </a:bodyPr>
          <a:lstStyle/>
          <a:p>
            <a:r>
              <a:rPr lang="en-US" dirty="0" smtClean="0"/>
              <a:t>Differentiate </a:t>
            </a:r>
            <a:r>
              <a:rPr lang="en-US" dirty="0" err="1" smtClean="0"/>
              <a:t>w.r.t</a:t>
            </a:r>
            <a:r>
              <a:rPr lang="en-US" dirty="0" smtClean="0"/>
              <a:t> θ</a:t>
            </a:r>
            <a:endParaRPr lang="en-US" dirty="0"/>
          </a:p>
        </p:txBody>
      </p:sp>
      <p:sp>
        <p:nvSpPr>
          <p:cNvPr id="3277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774" name="Object 6"/>
          <p:cNvGraphicFramePr>
            <a:graphicFrameLocks noChangeAspect="1"/>
          </p:cNvGraphicFramePr>
          <p:nvPr/>
        </p:nvGraphicFramePr>
        <p:xfrm>
          <a:off x="1143000" y="2895600"/>
          <a:ext cx="3276600" cy="2895600"/>
        </p:xfrm>
        <a:graphic>
          <a:graphicData uri="http://schemas.openxmlformats.org/presentationml/2006/ole">
            <p:oleObj spid="_x0000_s32774" name="Equation" r:id="rId5" imgW="1320800" imgH="2095500" progId="Equation.3">
              <p:embed/>
            </p:oleObj>
          </a:graphicData>
        </a:graphic>
      </p:graphicFrame>
      <p:sp>
        <p:nvSpPr>
          <p:cNvPr id="12" name="Rectangle 11"/>
          <p:cNvSpPr/>
          <p:nvPr/>
        </p:nvSpPr>
        <p:spPr>
          <a:xfrm>
            <a:off x="1219200" y="5867400"/>
            <a:ext cx="1538370" cy="369332"/>
          </a:xfrm>
          <a:prstGeom prst="rect">
            <a:avLst/>
          </a:prstGeom>
        </p:spPr>
        <p:txBody>
          <a:bodyPr wrap="none">
            <a:spAutoFit/>
          </a:bodyPr>
          <a:lstStyle/>
          <a:p>
            <a:r>
              <a:rPr lang="en-US" dirty="0" smtClean="0"/>
              <a:t>Replace in L(x)</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3793" name="Object 1"/>
          <p:cNvGraphicFramePr>
            <a:graphicFrameLocks noChangeAspect="1"/>
          </p:cNvGraphicFramePr>
          <p:nvPr/>
        </p:nvGraphicFramePr>
        <p:xfrm>
          <a:off x="1143000" y="304800"/>
          <a:ext cx="2743200" cy="1371600"/>
        </p:xfrm>
        <a:graphic>
          <a:graphicData uri="http://schemas.openxmlformats.org/presentationml/2006/ole">
            <p:oleObj spid="_x0000_s33793" name="Equation" r:id="rId3" imgW="1206500" imgH="939800" progId="Equation.3">
              <p:embed/>
            </p:oleObj>
          </a:graphicData>
        </a:graphic>
      </p:graphicFrame>
      <p:sp>
        <p:nvSpPr>
          <p:cNvPr id="3380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3795" name="Group 28179"/>
          <p:cNvGrpSpPr>
            <a:grpSpLocks/>
          </p:cNvGrpSpPr>
          <p:nvPr/>
        </p:nvGrpSpPr>
        <p:grpSpPr bwMode="auto">
          <a:xfrm>
            <a:off x="638175" y="469900"/>
            <a:ext cx="466725" cy="127000"/>
            <a:chOff x="0" y="0"/>
            <a:chExt cx="467160" cy="127452"/>
          </a:xfrm>
        </p:grpSpPr>
        <p:sp>
          <p:nvSpPr>
            <p:cNvPr id="1452" name="Shape 1452"/>
            <p:cNvSpPr>
              <a:spLocks/>
            </p:cNvSpPr>
            <p:nvPr/>
          </p:nvSpPr>
          <p:spPr bwMode="auto">
            <a:xfrm>
              <a:off x="12549" y="127452"/>
              <a:ext cx="69490" cy="0"/>
            </a:xfrm>
            <a:custGeom>
              <a:avLst/>
              <a:gdLst>
                <a:gd name="T0" fmla="*/ 0 w 69490"/>
                <a:gd name="T1" fmla="*/ 69490 w 69490"/>
                <a:gd name="T2" fmla="*/ 0 w 69490"/>
                <a:gd name="T3" fmla="*/ 69490 w 69490"/>
              </a:gdLst>
              <a:ahLst/>
              <a:cxnLst>
                <a:cxn ang="0">
                  <a:pos x="T0" y="0"/>
                </a:cxn>
                <a:cxn ang="0">
                  <a:pos x="T1" y="0"/>
                </a:cxn>
              </a:cxnLst>
              <a:rect l="T2" t="0" r="T3" b="0"/>
              <a:pathLst>
                <a:path w="69490">
                  <a:moveTo>
                    <a:pt x="0" y="0"/>
                  </a:moveTo>
                  <a:lnTo>
                    <a:pt x="69490" y="0"/>
                  </a:lnTo>
                </a:path>
              </a:pathLst>
            </a:custGeom>
            <a:noFill/>
            <a:ln w="6366">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3" name="Shape 1453"/>
            <p:cNvSpPr>
              <a:spLocks/>
            </p:cNvSpPr>
            <p:nvPr/>
          </p:nvSpPr>
          <p:spPr bwMode="auto">
            <a:xfrm>
              <a:off x="0" y="105657"/>
              <a:ext cx="94588" cy="0"/>
            </a:xfrm>
            <a:custGeom>
              <a:avLst/>
              <a:gdLst>
                <a:gd name="T0" fmla="*/ 0 w 94588"/>
                <a:gd name="T1" fmla="*/ 94588 w 94588"/>
                <a:gd name="T2" fmla="*/ 0 w 94588"/>
                <a:gd name="T3" fmla="*/ 94588 w 94588"/>
              </a:gdLst>
              <a:ahLst/>
              <a:cxnLst>
                <a:cxn ang="0">
                  <a:pos x="T0" y="0"/>
                </a:cxn>
                <a:cxn ang="0">
                  <a:pos x="T1" y="0"/>
                </a:cxn>
              </a:cxnLst>
              <a:rect l="T2" t="0" r="T3" b="0"/>
              <a:pathLst>
                <a:path w="94588">
                  <a:moveTo>
                    <a:pt x="0" y="0"/>
                  </a:moveTo>
                  <a:lnTo>
                    <a:pt x="94588" y="0"/>
                  </a:lnTo>
                </a:path>
              </a:pathLst>
            </a:custGeom>
            <a:noFill/>
            <a:ln w="6366">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4" name="Shape 1454"/>
            <p:cNvSpPr>
              <a:spLocks/>
            </p:cNvSpPr>
            <p:nvPr/>
          </p:nvSpPr>
          <p:spPr bwMode="auto">
            <a:xfrm>
              <a:off x="419708" y="13628"/>
              <a:ext cx="40102" cy="0"/>
            </a:xfrm>
            <a:custGeom>
              <a:avLst/>
              <a:gdLst>
                <a:gd name="T0" fmla="*/ 0 w 40102"/>
                <a:gd name="T1" fmla="*/ 40102 w 40102"/>
                <a:gd name="T2" fmla="*/ 0 w 40102"/>
                <a:gd name="T3" fmla="*/ 40102 w 40102"/>
              </a:gdLst>
              <a:ahLst/>
              <a:cxnLst>
                <a:cxn ang="0">
                  <a:pos x="T0" y="0"/>
                </a:cxn>
                <a:cxn ang="0">
                  <a:pos x="T1" y="0"/>
                </a:cxn>
              </a:cxnLst>
              <a:rect l="T2" t="0" r="T3" b="0"/>
              <a:pathLst>
                <a:path w="40102">
                  <a:moveTo>
                    <a:pt x="0" y="0"/>
                  </a:moveTo>
                  <a:lnTo>
                    <a:pt x="40102" y="0"/>
                  </a:lnTo>
                </a:path>
              </a:pathLst>
            </a:custGeom>
            <a:noFill/>
            <a:ln w="3636">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5" name="Shape 1455"/>
            <p:cNvSpPr>
              <a:spLocks/>
            </p:cNvSpPr>
            <p:nvPr/>
          </p:nvSpPr>
          <p:spPr bwMode="auto">
            <a:xfrm>
              <a:off x="412674" y="0"/>
              <a:ext cx="54486" cy="0"/>
            </a:xfrm>
            <a:custGeom>
              <a:avLst/>
              <a:gdLst>
                <a:gd name="T0" fmla="*/ 0 w 54486"/>
                <a:gd name="T1" fmla="*/ 54486 w 54486"/>
                <a:gd name="T2" fmla="*/ 0 w 54486"/>
                <a:gd name="T3" fmla="*/ 54486 w 54486"/>
              </a:gdLst>
              <a:ahLst/>
              <a:cxnLst>
                <a:cxn ang="0">
                  <a:pos x="T0" y="0"/>
                </a:cxn>
                <a:cxn ang="0">
                  <a:pos x="T1" y="0"/>
                </a:cxn>
              </a:cxnLst>
              <a:rect l="T2" t="0" r="T3" b="0"/>
              <a:pathLst>
                <a:path w="54486">
                  <a:moveTo>
                    <a:pt x="0" y="0"/>
                  </a:moveTo>
                  <a:lnTo>
                    <a:pt x="54486" y="0"/>
                  </a:lnTo>
                </a:path>
              </a:pathLst>
            </a:custGeom>
            <a:noFill/>
            <a:ln w="30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Rectangle 9"/>
          <p:cNvSpPr>
            <a:spLocks noChangeArrowheads="1"/>
          </p:cNvSpPr>
          <p:nvPr/>
        </p:nvSpPr>
        <p:spPr bwMode="auto">
          <a:xfrm rot="10800000" flipV="1">
            <a:off x="1066800" y="1782634"/>
            <a:ext cx="4419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By definition of L.H.R test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38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3802" name="Object 10"/>
          <p:cNvGraphicFramePr>
            <a:graphicFrameLocks noChangeAspect="1"/>
          </p:cNvGraphicFramePr>
          <p:nvPr/>
        </p:nvGraphicFramePr>
        <p:xfrm>
          <a:off x="1295400" y="2209800"/>
          <a:ext cx="2743200" cy="3505200"/>
        </p:xfrm>
        <a:graphic>
          <a:graphicData uri="http://schemas.openxmlformats.org/presentationml/2006/ole">
            <p:oleObj spid="_x0000_s33802" name="Equation" r:id="rId4" imgW="889000" imgH="1803400" progId="Equation.3">
              <p:embed/>
            </p:oleObj>
          </a:graphicData>
        </a:graphic>
      </p:graphicFrame>
      <p:sp>
        <p:nvSpPr>
          <p:cNvPr id="14" name="Rectangle 13"/>
          <p:cNvSpPr/>
          <p:nvPr/>
        </p:nvSpPr>
        <p:spPr>
          <a:xfrm>
            <a:off x="1143000" y="5867400"/>
            <a:ext cx="2667000" cy="369332"/>
          </a:xfrm>
          <a:prstGeom prst="rect">
            <a:avLst/>
          </a:prstGeom>
        </p:spPr>
        <p:txBody>
          <a:bodyPr wrap="square">
            <a:spAutoFit/>
          </a:bodyPr>
          <a:lstStyle/>
          <a:p>
            <a:r>
              <a:rPr lang="en-US" dirty="0" smtClean="0"/>
              <a:t>Taking log on both sides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17" name="Object 1"/>
          <p:cNvGraphicFramePr>
            <a:graphicFrameLocks noChangeAspect="1"/>
          </p:cNvGraphicFramePr>
          <p:nvPr/>
        </p:nvGraphicFramePr>
        <p:xfrm>
          <a:off x="1295400" y="304800"/>
          <a:ext cx="3429000" cy="2743200"/>
        </p:xfrm>
        <a:graphic>
          <a:graphicData uri="http://schemas.openxmlformats.org/presentationml/2006/ole">
            <p:oleObj spid="_x0000_s34817" name="Equation" r:id="rId3" imgW="1663700" imgH="1562100" progId="Equation.3">
              <p:embed/>
            </p:oleObj>
          </a:graphicData>
        </a:graphic>
      </p:graphicFrame>
      <p:sp>
        <p:nvSpPr>
          <p:cNvPr id="4" name="Rectangle 3"/>
          <p:cNvSpPr/>
          <p:nvPr/>
        </p:nvSpPr>
        <p:spPr>
          <a:xfrm>
            <a:off x="1371600" y="3200400"/>
            <a:ext cx="2286000" cy="461665"/>
          </a:xfrm>
          <a:prstGeom prst="rect">
            <a:avLst/>
          </a:prstGeom>
        </p:spPr>
        <p:txBody>
          <a:bodyPr wrap="square">
            <a:spAutoFit/>
          </a:bodyPr>
          <a:lstStyle/>
          <a:p>
            <a:r>
              <a:rPr lang="en-US" sz="2400" dirty="0" smtClean="0"/>
              <a:t>Multiply by “-1” </a:t>
            </a:r>
            <a:endParaRPr lang="en-US" sz="2400" dirty="0"/>
          </a:p>
        </p:txBody>
      </p:sp>
      <p:sp>
        <p:nvSpPr>
          <p:cNvPr id="34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19" name="Object 3"/>
          <p:cNvGraphicFramePr>
            <a:graphicFrameLocks noChangeAspect="1"/>
          </p:cNvGraphicFramePr>
          <p:nvPr/>
        </p:nvGraphicFramePr>
        <p:xfrm>
          <a:off x="1219200" y="3886200"/>
          <a:ext cx="3048000" cy="685800"/>
        </p:xfrm>
        <a:graphic>
          <a:graphicData uri="http://schemas.openxmlformats.org/presentationml/2006/ole">
            <p:oleObj spid="_x0000_s34819" name="Equation" r:id="rId4" imgW="1536480" imgH="393480" progId="Equation.3">
              <p:embed/>
            </p:oleObj>
          </a:graphicData>
        </a:graphic>
      </p:graphicFrame>
      <p:sp>
        <p:nvSpPr>
          <p:cNvPr id="348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21" name="Object 5"/>
          <p:cNvGraphicFramePr>
            <a:graphicFrameLocks noChangeAspect="1"/>
          </p:cNvGraphicFramePr>
          <p:nvPr/>
        </p:nvGraphicFramePr>
        <p:xfrm>
          <a:off x="5410200" y="3886200"/>
          <a:ext cx="3048000" cy="685800"/>
        </p:xfrm>
        <a:graphic>
          <a:graphicData uri="http://schemas.openxmlformats.org/presentationml/2006/ole">
            <p:oleObj spid="_x0000_s34821" name="Equation" r:id="rId5" imgW="1257120" imgH="393480" progId="Equation.3">
              <p:embed/>
            </p:oleObj>
          </a:graphicData>
        </a:graphic>
      </p:graphicFrame>
      <p:sp>
        <p:nvSpPr>
          <p:cNvPr id="348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23" name="Object 7"/>
          <p:cNvGraphicFramePr>
            <a:graphicFrameLocks noChangeAspect="1"/>
          </p:cNvGraphicFramePr>
          <p:nvPr/>
        </p:nvGraphicFramePr>
        <p:xfrm>
          <a:off x="1219200" y="4800600"/>
          <a:ext cx="2971800" cy="457200"/>
        </p:xfrm>
        <a:graphic>
          <a:graphicData uri="http://schemas.openxmlformats.org/presentationml/2006/ole">
            <p:oleObj spid="_x0000_s34823" name="Equation" r:id="rId6" imgW="825480" imgH="203040" progId="Equation.3">
              <p:embed/>
            </p:oleObj>
          </a:graphicData>
        </a:graphic>
      </p:graphicFrame>
      <p:sp>
        <p:nvSpPr>
          <p:cNvPr id="11" name="Rectangle 10"/>
          <p:cNvSpPr/>
          <p:nvPr/>
        </p:nvSpPr>
        <p:spPr>
          <a:xfrm>
            <a:off x="1143000" y="5410200"/>
            <a:ext cx="5867400" cy="406265"/>
          </a:xfrm>
          <a:prstGeom prst="rect">
            <a:avLst/>
          </a:prstGeom>
        </p:spPr>
        <p:txBody>
          <a:bodyPr wrap="square">
            <a:spAutoFit/>
          </a:bodyPr>
          <a:lstStyle/>
          <a:p>
            <a:pPr marL="8890" marR="0" indent="-6350">
              <a:lnSpc>
                <a:spcPct val="102000"/>
              </a:lnSpc>
              <a:spcBef>
                <a:spcPts val="0"/>
              </a:spcBef>
              <a:spcAft>
                <a:spcPts val="860"/>
              </a:spcAft>
            </a:pPr>
            <a:r>
              <a:rPr lang="en-US" sz="2000" dirty="0" smtClean="0">
                <a:solidFill>
                  <a:srgbClr val="000000"/>
                </a:solidFill>
                <a:latin typeface="Times New Roman"/>
                <a:ea typeface="Times New Roman"/>
              </a:rPr>
              <a:t>So c is the critical region to test </a:t>
            </a:r>
            <a:r>
              <a:rPr lang="en-US" sz="2000" i="1" dirty="0" smtClean="0">
                <a:solidFill>
                  <a:srgbClr val="000000"/>
                </a:solidFill>
                <a:latin typeface="Times New Roman"/>
                <a:ea typeface="Times New Roman"/>
              </a:rPr>
              <a:t>H</a:t>
            </a:r>
            <a:r>
              <a:rPr lang="en-US" sz="2000" i="1" baseline="-25000" dirty="0" smtClean="0">
                <a:solidFill>
                  <a:srgbClr val="000000"/>
                </a:solidFill>
                <a:latin typeface="Times New Roman"/>
                <a:ea typeface="Times New Roman"/>
              </a:rPr>
              <a:t>o </a:t>
            </a:r>
            <a:r>
              <a:rPr lang="en-US" sz="2000" dirty="0" smtClean="0">
                <a:solidFill>
                  <a:srgbClr val="000000"/>
                </a:solidFill>
                <a:latin typeface="Times New Roman"/>
                <a:ea typeface="Times New Roman"/>
              </a:rPr>
              <a:t>:</a:t>
            </a:r>
            <a:r>
              <a:rPr lang="en-US" sz="2000" dirty="0" smtClean="0">
                <a:solidFill>
                  <a:srgbClr val="000000"/>
                </a:solidFill>
                <a:latin typeface="Segoe UI Symbol"/>
                <a:ea typeface="Segoe UI Symbol"/>
                <a:cs typeface="Segoe UI Symbol"/>
              </a:rPr>
              <a:t>θ=</a:t>
            </a:r>
            <a:r>
              <a:rPr lang="en-US" sz="2000" dirty="0" smtClean="0">
                <a:solidFill>
                  <a:srgbClr val="000000"/>
                </a:solidFill>
                <a:latin typeface="Times New Roman"/>
                <a:ea typeface="Times New Roman"/>
              </a:rPr>
              <a:t>1 </a:t>
            </a:r>
            <a:r>
              <a:rPr lang="en-US" sz="2000" dirty="0" smtClean="0">
                <a:solidFill>
                  <a:srgbClr val="000000"/>
                </a:solidFill>
                <a:ea typeface="Calibri"/>
              </a:rPr>
              <a:t>Vs  </a:t>
            </a:r>
            <a:r>
              <a:rPr lang="en-US" sz="2000" i="1" dirty="0" smtClean="0">
                <a:solidFill>
                  <a:srgbClr val="000000"/>
                </a:solidFill>
                <a:latin typeface="Times New Roman"/>
                <a:ea typeface="Times New Roman"/>
              </a:rPr>
              <a:t>H</a:t>
            </a:r>
            <a:r>
              <a:rPr lang="en-US" sz="2000" i="1" baseline="-25000" dirty="0" smtClean="0">
                <a:solidFill>
                  <a:srgbClr val="000000"/>
                </a:solidFill>
                <a:latin typeface="Times New Roman"/>
                <a:ea typeface="Times New Roman"/>
              </a:rPr>
              <a:t>A </a:t>
            </a:r>
            <a:r>
              <a:rPr lang="en-US" sz="2000" dirty="0" smtClean="0">
                <a:solidFill>
                  <a:srgbClr val="000000"/>
                </a:solidFill>
                <a:latin typeface="Times New Roman"/>
                <a:ea typeface="Times New Roman"/>
              </a:rPr>
              <a:t>: </a:t>
            </a:r>
            <a:r>
              <a:rPr lang="en-US" sz="2000" dirty="0" smtClean="0">
                <a:solidFill>
                  <a:srgbClr val="000000"/>
                </a:solidFill>
                <a:latin typeface="Segoe UI Symbol"/>
                <a:ea typeface="Segoe UI Symbol"/>
                <a:cs typeface="Segoe UI Symbol"/>
              </a:rPr>
              <a:t>θ≠</a:t>
            </a:r>
            <a:r>
              <a:rPr lang="en-US" sz="2000" dirty="0" smtClean="0">
                <a:solidFill>
                  <a:srgbClr val="000000"/>
                </a:solidFill>
                <a:latin typeface="Times New Roman"/>
                <a:ea typeface="Times New Roman"/>
              </a:rPr>
              <a:t>1</a:t>
            </a:r>
            <a:endParaRPr lang="en-US" sz="2000" dirty="0">
              <a:solidFill>
                <a:srgbClr val="000000"/>
              </a:solidFill>
              <a:latin typeface="Times New Roman"/>
              <a:ea typeface="Times New Roman"/>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72400" cy="6172200"/>
          </a:xfrm>
        </p:spPr>
        <p:txBody>
          <a:bodyPr>
            <a:normAutofit/>
          </a:bodyPr>
          <a:lstStyle/>
          <a:p>
            <a:r>
              <a:rPr lang="en-US" sz="4000" b="1" dirty="0" smtClean="0"/>
              <a:t>Likelihood ratio test</a:t>
            </a:r>
            <a:br>
              <a:rPr lang="en-US" sz="4000" b="1" dirty="0" smtClean="0"/>
            </a:br>
            <a:r>
              <a:rPr lang="en-US" sz="2200" dirty="0" smtClean="0"/>
              <a:t/>
            </a:r>
            <a:br>
              <a:rPr lang="en-US" sz="2200" dirty="0" smtClean="0"/>
            </a:br>
            <a:r>
              <a:rPr lang="en-US" sz="2200" dirty="0" smtClean="0"/>
              <a:t>Obtain the likelihood function from the given density . When Hₒ: µ=µₒ obtain L(</a:t>
            </a:r>
            <a:r>
              <a:rPr lang="el-GR" sz="2200" dirty="0" smtClean="0"/>
              <a:t>ω</a:t>
            </a:r>
            <a:r>
              <a:rPr lang="en-US" sz="2200" dirty="0" smtClean="0"/>
              <a:t>) by putting µ=µ in L(X). The estimate the parameter of the distribution and replace it into L(</a:t>
            </a:r>
            <a:r>
              <a:rPr lang="el-GR" sz="2200" dirty="0" smtClean="0"/>
              <a:t>ω</a:t>
            </a:r>
            <a:r>
              <a:rPr lang="en-US" sz="2200" dirty="0" smtClean="0"/>
              <a:t>) then it become L(</a:t>
            </a:r>
            <a:r>
              <a:rPr lang="el-GR" sz="2200" dirty="0" smtClean="0"/>
              <a:t>ω</a:t>
            </a:r>
            <a:r>
              <a:rPr lang="en-US" sz="2200" dirty="0" smtClean="0"/>
              <a:t>) and  when H:µ≠µ̥ₒ then estimate the parameter from L(X) by using MLE method . Then put these estimators in L(X) which will become L(</a:t>
            </a:r>
            <a:r>
              <a:rPr lang="el-GR" sz="2200" dirty="0" smtClean="0"/>
              <a:t>Ω</a:t>
            </a:r>
            <a:r>
              <a:rPr lang="en-US" sz="2200" dirty="0" smtClean="0"/>
              <a:t>).</a:t>
            </a:r>
            <a:br>
              <a:rPr lang="en-US" sz="2200" dirty="0" smtClean="0"/>
            </a:br>
            <a:r>
              <a:rPr lang="en-US" sz="2200" dirty="0" smtClean="0"/>
              <a:t>Then likelihood ratio test.</a:t>
            </a:r>
            <a:br>
              <a:rPr lang="en-US" sz="2200" dirty="0" smtClean="0"/>
            </a:br>
            <a:r>
              <a:rPr lang="en-US" sz="2200" dirty="0" smtClean="0"/>
              <a:t>λ=L(</a:t>
            </a:r>
            <a:r>
              <a:rPr lang="el-GR" sz="2200" dirty="0" smtClean="0"/>
              <a:t>ω</a:t>
            </a:r>
            <a:r>
              <a:rPr lang="en-US" sz="2200" dirty="0" smtClean="0"/>
              <a:t>)/L(</a:t>
            </a:r>
            <a:r>
              <a:rPr lang="el-GR" sz="2200" dirty="0" smtClean="0"/>
              <a:t>Ω</a:t>
            </a:r>
            <a:r>
              <a:rPr lang="en-US" sz="2200" dirty="0" smtClean="0"/>
              <a:t>)</a:t>
            </a:r>
            <a:br>
              <a:rPr lang="en-US" sz="2200" dirty="0" smtClean="0"/>
            </a:br>
            <a:r>
              <a:rPr lang="en-US" sz="2200" dirty="0" smtClean="0"/>
              <a:t>The estimators which is used to estimate the parameter is only used when they are unknown. Otherwise if the parameters of the distribution are known then there no need to estimate the parameter.   The method  of estimation used will be MLE method</a:t>
            </a:r>
            <a:r>
              <a:rPr lang="en-US" dirty="0" smtClean="0"/>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48600" cy="5668962"/>
          </a:xfrm>
        </p:spPr>
        <p:txBody>
          <a:bodyPr>
            <a:normAutofit fontScale="90000"/>
          </a:bodyPr>
          <a:lstStyle/>
          <a:p>
            <a:r>
              <a:rPr lang="en-US" sz="4900" b="1" dirty="0" smtClean="0"/>
              <a:t>Importance of likelihood ratio test</a:t>
            </a:r>
            <a:br>
              <a:rPr lang="en-US" sz="4900" b="1" dirty="0" smtClean="0"/>
            </a:br>
            <a:r>
              <a:rPr lang="en-US" dirty="0" smtClean="0"/>
              <a:t/>
            </a:r>
            <a:br>
              <a:rPr lang="en-US" dirty="0" smtClean="0"/>
            </a:br>
            <a:r>
              <a:rPr lang="en-US" sz="4000" dirty="0" smtClean="0"/>
              <a:t>The Likelihood-Ratio test (sometimes called the likelihood-ratio chi-squared test) is a hypothesis test that helps you choose the “best” model between two nested models. “Nested models” means that one is a special case of the other.  </a:t>
            </a:r>
            <a:endParaRPr lang="en-US"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19200"/>
            <a:ext cx="8001000" cy="3810000"/>
          </a:xfrm>
        </p:spPr>
        <p:txBody>
          <a:bodyPr>
            <a:normAutofit fontScale="90000"/>
          </a:bodyPr>
          <a:lstStyle/>
          <a:p>
            <a:r>
              <a:rPr lang="en-US" sz="4900" b="1" dirty="0" smtClean="0"/>
              <a:t>Application</a:t>
            </a:r>
            <a:br>
              <a:rPr lang="en-US" sz="4900" b="1" dirty="0" smtClean="0"/>
            </a:br>
            <a:r>
              <a:rPr lang="en-US" dirty="0" smtClean="0"/>
              <a:t/>
            </a:r>
            <a:br>
              <a:rPr lang="en-US" dirty="0" smtClean="0"/>
            </a:br>
            <a:r>
              <a:rPr lang="en-US" dirty="0" smtClean="0"/>
              <a:t>  </a:t>
            </a:r>
            <a:r>
              <a:rPr lang="en-US" sz="4000" dirty="0" smtClean="0"/>
              <a:t>LR&gt;1 -test result is associated with the disease.</a:t>
            </a:r>
            <a:br>
              <a:rPr lang="en-US" sz="4000" dirty="0" smtClean="0"/>
            </a:br>
            <a:r>
              <a:rPr lang="en-US" sz="4000" dirty="0" smtClean="0"/>
              <a:t>LR&lt;1 –test result is associated with the absence of the disease</a:t>
            </a:r>
            <a:br>
              <a:rPr lang="en-US" sz="4000" dirty="0" smtClean="0"/>
            </a:br>
            <a:r>
              <a:rPr lang="en-US" sz="4000" dirty="0" smtClean="0"/>
              <a:t>LR=1 -little practical significance.</a:t>
            </a:r>
            <a:br>
              <a:rPr lang="en-US" sz="4000" dirty="0" smtClean="0"/>
            </a:br>
            <a:r>
              <a:rPr lang="en-US" sz="4000" dirty="0" smtClean="0"/>
              <a:t>LR+ &gt;5 or LR- &lt;0.2- can be applied to  the pretest probability to estimate a post test probability of the d/s state existing.</a:t>
            </a:r>
            <a:endParaRPr lang="en-US"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438400"/>
            <a:ext cx="7924800" cy="2590800"/>
          </a:xfrm>
        </p:spPr>
        <p:txBody>
          <a:bodyPr>
            <a:normAutofit fontScale="90000"/>
          </a:bodyPr>
          <a:lstStyle/>
          <a:p>
            <a:pPr algn="l"/>
            <a:r>
              <a:rPr lang="en-US" b="1" dirty="0" smtClean="0"/>
              <a:t>Properties of Likelihood Ratio test:</a:t>
            </a:r>
            <a:r>
              <a:rPr lang="en-US" sz="4000" b="1" dirty="0" smtClean="0"/>
              <a:t/>
            </a:r>
            <a:br>
              <a:rPr lang="en-US" sz="4000" b="1" dirty="0" smtClean="0"/>
            </a:br>
            <a:r>
              <a:rPr lang="en-US" sz="3600" dirty="0" smtClean="0"/>
              <a:t/>
            </a:r>
            <a:br>
              <a:rPr lang="en-US" sz="3600" dirty="0" smtClean="0"/>
            </a:br>
            <a:r>
              <a:rPr lang="en-US" sz="3100" dirty="0" smtClean="0"/>
              <a:t>There are some important properties of Likelihood Ratio test as given below</a:t>
            </a:r>
            <a:r>
              <a:rPr lang="en-US" sz="3600" dirty="0" smtClean="0"/>
              <a:t/>
            </a:r>
            <a:br>
              <a:rPr lang="en-US" sz="3600" dirty="0" smtClean="0"/>
            </a:br>
            <a:r>
              <a:rPr lang="en-US" sz="2700" dirty="0" smtClean="0"/>
              <a:t>    1.     The ratio of  ‘</a:t>
            </a:r>
            <a:r>
              <a:rPr lang="el-GR" sz="2700" dirty="0" smtClean="0"/>
              <a:t>λ</a:t>
            </a:r>
            <a:r>
              <a:rPr lang="en-US" sz="2700" dirty="0" smtClean="0"/>
              <a:t>’ satisfied  0&lt;</a:t>
            </a:r>
            <a:r>
              <a:rPr lang="el-GR" sz="2700" dirty="0" smtClean="0"/>
              <a:t>λ</a:t>
            </a:r>
            <a:r>
              <a:rPr lang="en-US" sz="2700" dirty="0" smtClean="0"/>
              <a:t>&lt;1  </a:t>
            </a:r>
            <a:r>
              <a:rPr lang="en-US" sz="2700" dirty="0" err="1" smtClean="0"/>
              <a:t>i.e</a:t>
            </a:r>
            <a:r>
              <a:rPr lang="en-US" sz="2700" dirty="0" smtClean="0"/>
              <a:t> </a:t>
            </a:r>
            <a:r>
              <a:rPr lang="el-GR" sz="2700" dirty="0" smtClean="0"/>
              <a:t>λ≥</a:t>
            </a:r>
            <a:r>
              <a:rPr lang="en-US" sz="2700" dirty="0" smtClean="0"/>
              <a:t>0</a:t>
            </a:r>
            <a:br>
              <a:rPr lang="en-US" sz="2700" dirty="0" smtClean="0"/>
            </a:br>
            <a:r>
              <a:rPr lang="en-US" sz="2700" dirty="0" smtClean="0"/>
              <a:t>    2.      Parameter ‘Ɵ’ cannot be vector value the     denominator.</a:t>
            </a:r>
            <a:br>
              <a:rPr lang="en-US" sz="2700" dirty="0" smtClean="0"/>
            </a:br>
            <a:r>
              <a:rPr lang="en-US" sz="2700" dirty="0" smtClean="0"/>
              <a:t>    3.     Denominator of ‘</a:t>
            </a:r>
            <a:r>
              <a:rPr lang="el-GR" sz="2700" dirty="0" smtClean="0"/>
              <a:t>λ</a:t>
            </a:r>
            <a:r>
              <a:rPr lang="en-US" sz="2700" dirty="0" smtClean="0"/>
              <a:t>’ is the likelihood</a:t>
            </a:r>
            <a:br>
              <a:rPr lang="en-US" sz="2700" dirty="0" smtClean="0"/>
            </a:br>
            <a:r>
              <a:rPr lang="en-US" sz="2700" dirty="0" smtClean="0"/>
              <a:t>            function as the ML estimator.</a:t>
            </a:r>
            <a:br>
              <a:rPr lang="en-US" sz="2700" dirty="0" smtClean="0"/>
            </a:br>
            <a:r>
              <a:rPr lang="en-US" sz="2700" dirty="0" smtClean="0"/>
              <a:t>    4.      The Sample x1,x2,x3,…….</a:t>
            </a:r>
            <a:r>
              <a:rPr lang="en-US" sz="2700" dirty="0" err="1" smtClean="0"/>
              <a:t>xn</a:t>
            </a:r>
            <a:r>
              <a:rPr lang="en-US" sz="2700" dirty="0" smtClean="0"/>
              <a:t> is the     </a:t>
            </a:r>
            <a:br>
              <a:rPr lang="en-US" sz="2700" dirty="0" smtClean="0"/>
            </a:br>
            <a:r>
              <a:rPr lang="en-US" sz="2700" dirty="0" smtClean="0"/>
              <a:t>             random sample from the </a:t>
            </a:r>
            <a:r>
              <a:rPr lang="en-US" sz="2700" dirty="0" err="1" smtClean="0"/>
              <a:t>p.d.f</a:t>
            </a:r>
            <a:r>
              <a:rPr lang="en-US" sz="2700" dirty="0" smtClean="0"/>
              <a:t>  f(</a:t>
            </a:r>
            <a:r>
              <a:rPr lang="en-US" sz="2700" dirty="0" err="1" smtClean="0"/>
              <a:t>x;Ɵ</a:t>
            </a:r>
            <a:r>
              <a:rPr lang="en-US" sz="2700" dirty="0" smtClean="0"/>
              <a:t>).</a:t>
            </a:r>
            <a:br>
              <a:rPr lang="en-US" sz="2700" dirty="0" smtClean="0"/>
            </a:br>
            <a:r>
              <a:rPr lang="en-US" sz="2700" dirty="0" smtClean="0"/>
              <a:t>    5.      It is used to find best critical region.</a:t>
            </a:r>
            <a:r>
              <a:rPr lang="en-US" dirty="0" smtClean="0"/>
              <a:t/>
            </a:r>
            <a:br>
              <a:rPr lang="en-US" dirty="0" smtClean="0"/>
            </a:br>
            <a:r>
              <a:rPr lang="en-US" dirty="0" smtClean="0"/>
              <a:t> </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8153400" cy="5059362"/>
          </a:xfrm>
        </p:spPr>
        <p:txBody>
          <a:bodyPr>
            <a:normAutofit fontScale="90000"/>
          </a:bodyPr>
          <a:lstStyle/>
          <a:p>
            <a:r>
              <a:rPr lang="en-US" b="1" dirty="0" smtClean="0"/>
              <a:t>Generalized Likelihood Ratio test</a:t>
            </a:r>
            <a:br>
              <a:rPr lang="en-US" b="1" dirty="0" smtClean="0"/>
            </a:br>
            <a:r>
              <a:rPr lang="en-US" b="1" dirty="0" smtClean="0"/>
              <a:t>(GLRT)</a:t>
            </a:r>
            <a:br>
              <a:rPr lang="en-US" b="1" dirty="0" smtClean="0"/>
            </a:br>
            <a:r>
              <a:rPr lang="en-US" sz="4000" dirty="0" smtClean="0"/>
              <a:t>Generalized likelihood is the generalization of MPT and provides a desirable test in many application</a:t>
            </a:r>
            <a:br>
              <a:rPr lang="en-US" sz="4000" dirty="0" smtClean="0"/>
            </a:br>
            <a:r>
              <a:rPr lang="en-US" sz="4000" dirty="0" smtClean="0"/>
              <a:t>but it is not necessarily a UMP test. </a:t>
            </a:r>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43000" y="0"/>
            <a:ext cx="7239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Q1.</a:t>
            </a:r>
            <a:endPar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Drive likelihood ratio test on n independent observation for </a:t>
            </a:r>
            <a:r>
              <a:rPr kumimoji="0" lang="en-US" sz="16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a:t>
            </a:r>
            <a:r>
              <a:rPr kumimoji="0" lang="en-US" sz="1600" b="1" i="0" u="none" strike="noStrike" cap="none" normalizeH="0" baseline="-30000" dirty="0" err="1" smtClean="0">
                <a:ln>
                  <a:noFill/>
                </a:ln>
                <a:solidFill>
                  <a:schemeClr val="tx1"/>
                </a:solidFill>
                <a:effectLst/>
                <a:latin typeface="Arial" pitchFamily="34" charset="0"/>
                <a:ea typeface="Calibri" pitchFamily="34" charset="0"/>
                <a:cs typeface="Arial" pitchFamily="34" charset="0"/>
              </a:rPr>
              <a:t>o</a:t>
            </a:r>
            <a:r>
              <a:rPr kumimoji="0" lang="en-US" sz="16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:θ</a:t>
            </a:r>
            <a:r>
              <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Vs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1143000" y="685800"/>
            <a:ext cx="121920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H</a:t>
            </a:r>
            <a:r>
              <a:rPr kumimoji="0" lang="en-US" sz="16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A</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:θ≠1.</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For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9" name="Object 5"/>
          <p:cNvGraphicFramePr>
            <a:graphicFrameLocks noChangeAspect="1"/>
          </p:cNvGraphicFramePr>
          <p:nvPr/>
        </p:nvGraphicFramePr>
        <p:xfrm>
          <a:off x="990600" y="1219200"/>
          <a:ext cx="990600" cy="228600"/>
        </p:xfrm>
        <a:graphic>
          <a:graphicData uri="http://schemas.openxmlformats.org/presentationml/2006/ole">
            <p:oleObj spid="_x0000_s1029" name="Equation" r:id="rId3" imgW="927000" imgH="228600" progId="Equation.3">
              <p:embed/>
            </p:oleObj>
          </a:graphicData>
        </a:graphic>
      </p:graphicFrame>
      <p:sp>
        <p:nvSpPr>
          <p:cNvPr id="1031" name="Rectangle 7"/>
          <p:cNvSpPr>
            <a:spLocks noChangeArrowheads="1"/>
          </p:cNvSpPr>
          <p:nvPr/>
        </p:nvSpPr>
        <p:spPr bwMode="auto">
          <a:xfrm>
            <a:off x="-91440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x≥0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9"/>
          <p:cNvSpPr/>
          <p:nvPr/>
        </p:nvSpPr>
        <p:spPr>
          <a:xfrm>
            <a:off x="1143000" y="1371600"/>
            <a:ext cx="1600200" cy="338554"/>
          </a:xfrm>
          <a:prstGeom prst="rect">
            <a:avLst/>
          </a:prstGeom>
        </p:spPr>
        <p:txBody>
          <a:bodyPr wrap="square">
            <a:spAutoFit/>
          </a:bodyPr>
          <a:lstStyle/>
          <a:p>
            <a:pPr lvl="0" fontAlgn="base">
              <a:spcBef>
                <a:spcPct val="0"/>
              </a:spcBef>
              <a:spcAft>
                <a:spcPct val="0"/>
              </a:spcAft>
            </a:pPr>
            <a:r>
              <a:rPr lang="en-US" sz="1600" dirty="0" smtClean="0">
                <a:solidFill>
                  <a:prstClr val="black"/>
                </a:solidFill>
                <a:latin typeface="Calibri" pitchFamily="34" charset="0"/>
                <a:ea typeface="Calibri" pitchFamily="34" charset="0"/>
                <a:cs typeface="Arial" pitchFamily="34" charset="0"/>
              </a:rPr>
              <a:t>Solution:-</a:t>
            </a:r>
            <a:endParaRPr lang="en-US" dirty="0" smtClean="0">
              <a:solidFill>
                <a:prstClr val="black"/>
              </a:solidFill>
              <a:latin typeface="Arial" pitchFamily="34" charset="0"/>
              <a:cs typeface="Arial" pitchFamily="34" charset="0"/>
            </a:endParaRPr>
          </a:p>
        </p:txBody>
      </p:sp>
      <p:sp>
        <p:nvSpPr>
          <p:cNvPr id="12" name="Rectangle 11"/>
          <p:cNvSpPr/>
          <p:nvPr/>
        </p:nvSpPr>
        <p:spPr>
          <a:xfrm>
            <a:off x="1143000" y="1676400"/>
            <a:ext cx="3276600" cy="369332"/>
          </a:xfrm>
          <a:prstGeom prst="rect">
            <a:avLst/>
          </a:prstGeom>
        </p:spPr>
        <p:txBody>
          <a:bodyPr wrap="square">
            <a:spAutoFit/>
          </a:bodyPr>
          <a:lstStyle/>
          <a:p>
            <a:pPr lvl="0" fontAlgn="base">
              <a:spcBef>
                <a:spcPct val="0"/>
              </a:spcBef>
              <a:spcAft>
                <a:spcPct val="0"/>
              </a:spcAft>
            </a:pPr>
            <a:r>
              <a:rPr lang="en-US" dirty="0" smtClean="0">
                <a:solidFill>
                  <a:prstClr val="black"/>
                </a:solidFill>
                <a:latin typeface="Calibri" pitchFamily="34" charset="0"/>
                <a:ea typeface="Calibri" pitchFamily="34" charset="0"/>
                <a:cs typeface="Arial" pitchFamily="34" charset="0"/>
              </a:rPr>
              <a:t>First we find the value of “c”</a:t>
            </a:r>
            <a:endParaRPr lang="en-US" dirty="0" smtClean="0">
              <a:solidFill>
                <a:prstClr val="black"/>
              </a:solidFill>
              <a:latin typeface="Arial" pitchFamily="34" charset="0"/>
              <a:cs typeface="Arial" pitchFamily="34" charset="0"/>
            </a:endParaRPr>
          </a:p>
        </p:txBody>
      </p:sp>
      <p:sp>
        <p:nvSpPr>
          <p:cNvPr id="14" name="Rectangle 13"/>
          <p:cNvSpPr/>
          <p:nvPr/>
        </p:nvSpPr>
        <p:spPr>
          <a:xfrm>
            <a:off x="1295400" y="2133600"/>
            <a:ext cx="2209800" cy="369332"/>
          </a:xfrm>
          <a:prstGeom prst="rect">
            <a:avLst/>
          </a:prstGeom>
        </p:spPr>
        <p:txBody>
          <a:bodyPr wrap="square">
            <a:spAutoFit/>
          </a:bodyPr>
          <a:lstStyle/>
          <a:p>
            <a:pPr lvl="0" fontAlgn="base">
              <a:spcBef>
                <a:spcPct val="0"/>
              </a:spcBef>
              <a:spcAft>
                <a:spcPct val="0"/>
              </a:spcAft>
            </a:pPr>
            <a:r>
              <a:rPr lang="en-US" dirty="0" smtClean="0">
                <a:latin typeface="Calibri" pitchFamily="34" charset="0"/>
                <a:ea typeface="Calibri" pitchFamily="34" charset="0"/>
                <a:cs typeface="Arial" pitchFamily="34" charset="0"/>
              </a:rPr>
              <a:t>As we know that</a:t>
            </a:r>
            <a:endParaRPr lang="en-US" sz="2800" dirty="0" smtClean="0">
              <a:latin typeface="Arial" pitchFamily="34" charset="0"/>
              <a:cs typeface="Arial" pitchFamily="34" charset="0"/>
            </a:endParaRPr>
          </a:p>
        </p:txBody>
      </p: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38" name="Object 14"/>
          <p:cNvGraphicFramePr>
            <a:graphicFrameLocks noChangeAspect="1"/>
          </p:cNvGraphicFramePr>
          <p:nvPr/>
        </p:nvGraphicFramePr>
        <p:xfrm>
          <a:off x="1143000" y="2514600"/>
          <a:ext cx="2286000" cy="1066800"/>
        </p:xfrm>
        <a:graphic>
          <a:graphicData uri="http://schemas.openxmlformats.org/presentationml/2006/ole">
            <p:oleObj spid="_x0000_s1038" name="Equation" r:id="rId4" imgW="1193760" imgH="965160" progId="Equation.3">
              <p:embed/>
            </p:oleObj>
          </a:graphicData>
        </a:graphic>
      </p:graphicFrame>
      <p:sp>
        <p:nvSpPr>
          <p:cNvPr id="1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39" name="Object 15"/>
          <p:cNvGraphicFramePr>
            <a:graphicFrameLocks noChangeAspect="1"/>
          </p:cNvGraphicFramePr>
          <p:nvPr/>
        </p:nvGraphicFramePr>
        <p:xfrm>
          <a:off x="1066800" y="3581400"/>
          <a:ext cx="2209800" cy="527050"/>
        </p:xfrm>
        <a:graphic>
          <a:graphicData uri="http://schemas.openxmlformats.org/presentationml/2006/ole">
            <p:oleObj spid="_x0000_s1039" name="Equation" r:id="rId5" imgW="1130040" imgH="482400" progId="Equation.3">
              <p:embed/>
            </p:oleObj>
          </a:graphicData>
        </a:graphic>
      </p:graphicFrame>
      <p:sp>
        <p:nvSpPr>
          <p:cNvPr id="21" name="Rectangle 20"/>
          <p:cNvSpPr/>
          <p:nvPr/>
        </p:nvSpPr>
        <p:spPr>
          <a:xfrm>
            <a:off x="3581400" y="3352800"/>
            <a:ext cx="378630" cy="584775"/>
          </a:xfrm>
          <a:prstGeom prst="rect">
            <a:avLst/>
          </a:prstGeom>
        </p:spPr>
        <p:txBody>
          <a:bodyPr wrap="square">
            <a:spAutoFit/>
          </a:bodyPr>
          <a:lstStyle/>
          <a:p>
            <a:endParaRPr lang="en-US" dirty="0" smtClean="0"/>
          </a:p>
          <a:p>
            <a:r>
              <a:rPr lang="en-US" sz="1400" dirty="0" smtClean="0"/>
              <a:t>(</a:t>
            </a:r>
            <a:r>
              <a:rPr lang="en-US" sz="1400" dirty="0" err="1" smtClean="0"/>
              <a:t>i</a:t>
            </a:r>
            <a:r>
              <a:rPr lang="en-US" sz="1400" dirty="0" smtClean="0"/>
              <a:t>)</a:t>
            </a:r>
            <a:endParaRPr lang="en-US" sz="1400" dirty="0"/>
          </a:p>
        </p:txBody>
      </p:sp>
      <p:sp>
        <p:nvSpPr>
          <p:cNvPr id="25" name="Rectangle 24"/>
          <p:cNvSpPr/>
          <p:nvPr/>
        </p:nvSpPr>
        <p:spPr>
          <a:xfrm>
            <a:off x="1219200" y="4191000"/>
            <a:ext cx="3886200" cy="369332"/>
          </a:xfrm>
          <a:prstGeom prst="rect">
            <a:avLst/>
          </a:prstGeom>
        </p:spPr>
        <p:txBody>
          <a:bodyPr wrap="square">
            <a:spAutoFit/>
          </a:bodyPr>
          <a:lstStyle/>
          <a:p>
            <a:pPr lvl="0" fontAlgn="base">
              <a:spcBef>
                <a:spcPct val="0"/>
              </a:spcBef>
              <a:spcAft>
                <a:spcPct val="0"/>
              </a:spcAft>
            </a:pPr>
            <a:r>
              <a:rPr lang="en-US" dirty="0" smtClean="0">
                <a:latin typeface="Calibri" pitchFamily="34" charset="0"/>
                <a:ea typeface="Calibri" pitchFamily="34" charset="0"/>
                <a:cs typeface="Arial" pitchFamily="34" charset="0"/>
              </a:rPr>
              <a:t>As we know that gamma function is</a:t>
            </a:r>
            <a:endParaRPr lang="en-US" sz="2800" dirty="0" smtClean="0">
              <a:latin typeface="Arial" pitchFamily="34" charset="0"/>
              <a:cs typeface="Arial" pitchFamily="34" charset="0"/>
            </a:endParaRPr>
          </a:p>
        </p:txBody>
      </p:sp>
      <p:sp>
        <p:nvSpPr>
          <p:cNvPr id="1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42" name="Object 18"/>
          <p:cNvGraphicFramePr>
            <a:graphicFrameLocks noChangeAspect="1"/>
          </p:cNvGraphicFramePr>
          <p:nvPr/>
        </p:nvGraphicFramePr>
        <p:xfrm>
          <a:off x="1219200" y="4724400"/>
          <a:ext cx="2362200" cy="685800"/>
        </p:xfrm>
        <a:graphic>
          <a:graphicData uri="http://schemas.openxmlformats.org/presentationml/2006/ole">
            <p:oleObj spid="_x0000_s1042" name="Equation" r:id="rId6" imgW="1333500" imgH="482600" progId="Equation.3">
              <p:embed/>
            </p:oleObj>
          </a:graphicData>
        </a:graphic>
      </p:graphicFrame>
      <p:sp>
        <p:nvSpPr>
          <p:cNvPr id="30" name="Rectangle 29"/>
          <p:cNvSpPr/>
          <p:nvPr/>
        </p:nvSpPr>
        <p:spPr>
          <a:xfrm>
            <a:off x="4267200" y="5029200"/>
            <a:ext cx="914400" cy="276999"/>
          </a:xfrm>
          <a:prstGeom prst="rect">
            <a:avLst/>
          </a:prstGeom>
        </p:spPr>
        <p:txBody>
          <a:bodyPr wrap="square">
            <a:spAutoFit/>
          </a:bodyPr>
          <a:lstStyle/>
          <a:p>
            <a:r>
              <a:rPr lang="en-US" sz="1200" dirty="0" smtClean="0">
                <a:ea typeface="Calibri"/>
                <a:cs typeface="Arial"/>
              </a:rPr>
              <a:t>(ii)</a:t>
            </a:r>
            <a:endParaRPr lang="en-US" dirty="0"/>
          </a:p>
        </p:txBody>
      </p:sp>
      <p:sp>
        <p:nvSpPr>
          <p:cNvPr id="31" name="Rectangle 30"/>
          <p:cNvSpPr/>
          <p:nvPr/>
        </p:nvSpPr>
        <p:spPr>
          <a:xfrm>
            <a:off x="1295400" y="5486400"/>
            <a:ext cx="3657600" cy="388696"/>
          </a:xfrm>
          <a:prstGeom prst="rect">
            <a:avLst/>
          </a:prstGeom>
        </p:spPr>
        <p:txBody>
          <a:bodyPr wrap="square">
            <a:spAutoFit/>
          </a:bodyPr>
          <a:lstStyle/>
          <a:p>
            <a:pPr>
              <a:lnSpc>
                <a:spcPct val="107000"/>
              </a:lnSpc>
              <a:spcAft>
                <a:spcPts val="800"/>
              </a:spcAft>
            </a:pPr>
            <a:r>
              <a:rPr lang="en-US" dirty="0" smtClean="0">
                <a:ea typeface="Calibri"/>
                <a:cs typeface="Arial"/>
              </a:rPr>
              <a:t>Comparing Equations (</a:t>
            </a:r>
            <a:r>
              <a:rPr lang="en-US" dirty="0" err="1" smtClean="0">
                <a:ea typeface="Calibri"/>
                <a:cs typeface="Arial"/>
              </a:rPr>
              <a:t>i</a:t>
            </a:r>
            <a:r>
              <a:rPr lang="en-US" dirty="0" smtClean="0">
                <a:ea typeface="Calibri"/>
                <a:cs typeface="Arial"/>
              </a:rPr>
              <a:t>) &amp; (ii)</a:t>
            </a:r>
            <a:endParaRPr lang="en-US" dirty="0">
              <a:ea typeface="Calibri"/>
              <a:cs typeface="Arial"/>
            </a:endParaRPr>
          </a:p>
        </p:txBody>
      </p:sp>
      <p:sp>
        <p:nvSpPr>
          <p:cNvPr id="1045"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44" name="Object 20"/>
          <p:cNvGraphicFramePr>
            <a:graphicFrameLocks noChangeAspect="1"/>
          </p:cNvGraphicFramePr>
          <p:nvPr/>
        </p:nvGraphicFramePr>
        <p:xfrm>
          <a:off x="1371600" y="5943600"/>
          <a:ext cx="1981200" cy="381000"/>
        </p:xfrm>
        <a:graphic>
          <a:graphicData uri="http://schemas.openxmlformats.org/presentationml/2006/ole">
            <p:oleObj spid="_x0000_s1044" name="Equation" r:id="rId7" imgW="749300" imgH="27940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1" name="Object 1"/>
          <p:cNvGraphicFramePr>
            <a:graphicFrameLocks noChangeAspect="1"/>
          </p:cNvGraphicFramePr>
          <p:nvPr/>
        </p:nvGraphicFramePr>
        <p:xfrm>
          <a:off x="1295400" y="228600"/>
          <a:ext cx="1219200" cy="533400"/>
        </p:xfrm>
        <a:graphic>
          <a:graphicData uri="http://schemas.openxmlformats.org/presentationml/2006/ole">
            <p:oleObj spid="_x0000_s25601" name="Equation" r:id="rId3" imgW="418918" imgH="393529" progId="Equation.3">
              <p:embed/>
            </p:oleObj>
          </a:graphicData>
        </a:graphic>
      </p:graphicFrame>
      <p:sp>
        <p:nvSpPr>
          <p:cNvPr id="256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p:nvPr/>
        </p:nvSpPr>
        <p:spPr>
          <a:xfrm>
            <a:off x="1219200" y="1676400"/>
            <a:ext cx="533400" cy="388696"/>
          </a:xfrm>
          <a:prstGeom prst="rect">
            <a:avLst/>
          </a:prstGeom>
        </p:spPr>
        <p:txBody>
          <a:bodyPr wrap="square">
            <a:spAutoFit/>
          </a:bodyPr>
          <a:lstStyle/>
          <a:p>
            <a:pPr>
              <a:lnSpc>
                <a:spcPct val="107000"/>
              </a:lnSpc>
              <a:spcAft>
                <a:spcPts val="800"/>
              </a:spcAft>
            </a:pPr>
            <a:r>
              <a:rPr lang="en-US" dirty="0" smtClean="0">
                <a:ea typeface="Calibri"/>
                <a:cs typeface="Arial"/>
              </a:rPr>
              <a:t>So</a:t>
            </a:r>
            <a:endParaRPr lang="en-US" dirty="0">
              <a:ea typeface="Calibri"/>
              <a:cs typeface="Arial"/>
            </a:endParaRPr>
          </a:p>
        </p:txBody>
      </p:sp>
      <p:sp>
        <p:nvSpPr>
          <p:cNvPr id="2560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5" name="Object 5"/>
          <p:cNvGraphicFramePr>
            <a:graphicFrameLocks noChangeAspect="1"/>
          </p:cNvGraphicFramePr>
          <p:nvPr/>
        </p:nvGraphicFramePr>
        <p:xfrm>
          <a:off x="1219200" y="2057400"/>
          <a:ext cx="2057400" cy="609600"/>
        </p:xfrm>
        <a:graphic>
          <a:graphicData uri="http://schemas.openxmlformats.org/presentationml/2006/ole">
            <p:oleObj spid="_x0000_s25605" name="Equation" r:id="rId4" imgW="1066800" imgH="419100" progId="Equation.3">
              <p:embed/>
            </p:oleObj>
          </a:graphicData>
        </a:graphic>
      </p:graphicFrame>
      <p:sp>
        <p:nvSpPr>
          <p:cNvPr id="9" name="Rectangle 8"/>
          <p:cNvSpPr/>
          <p:nvPr/>
        </p:nvSpPr>
        <p:spPr>
          <a:xfrm>
            <a:off x="1447800" y="2971800"/>
            <a:ext cx="2819400" cy="388696"/>
          </a:xfrm>
          <a:prstGeom prst="rect">
            <a:avLst/>
          </a:prstGeom>
        </p:spPr>
        <p:txBody>
          <a:bodyPr wrap="square">
            <a:spAutoFit/>
          </a:bodyPr>
          <a:lstStyle/>
          <a:p>
            <a:pPr>
              <a:lnSpc>
                <a:spcPct val="107000"/>
              </a:lnSpc>
              <a:spcAft>
                <a:spcPts val="800"/>
              </a:spcAft>
            </a:pPr>
            <a:r>
              <a:rPr lang="en-US" dirty="0" smtClean="0">
                <a:ea typeface="Calibri"/>
                <a:cs typeface="Arial"/>
              </a:rPr>
              <a:t>Taking likelihood function</a:t>
            </a:r>
            <a:endParaRPr lang="en-US" dirty="0">
              <a:ea typeface="Calibri"/>
              <a:cs typeface="Arial"/>
            </a:endParaRPr>
          </a:p>
        </p:txBody>
      </p:sp>
      <p:sp>
        <p:nvSpPr>
          <p:cNvPr id="2560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7" name="Object 7"/>
          <p:cNvGraphicFramePr>
            <a:graphicFrameLocks noChangeAspect="1"/>
          </p:cNvGraphicFramePr>
          <p:nvPr/>
        </p:nvGraphicFramePr>
        <p:xfrm>
          <a:off x="1295400" y="838200"/>
          <a:ext cx="1295400" cy="609600"/>
        </p:xfrm>
        <a:graphic>
          <a:graphicData uri="http://schemas.openxmlformats.org/presentationml/2006/ole">
            <p:oleObj spid="_x0000_s25607" name="Equation" r:id="rId5" imgW="444307" imgH="418918" progId="Equation.3">
              <p:embed/>
            </p:oleObj>
          </a:graphicData>
        </a:graphic>
      </p:graphicFrame>
      <p:sp>
        <p:nvSpPr>
          <p:cNvPr id="2561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9" name="Object 9"/>
          <p:cNvGraphicFramePr>
            <a:graphicFrameLocks noChangeAspect="1"/>
          </p:cNvGraphicFramePr>
          <p:nvPr/>
        </p:nvGraphicFramePr>
        <p:xfrm>
          <a:off x="1371600" y="3505200"/>
          <a:ext cx="2362200" cy="2057400"/>
        </p:xfrm>
        <a:graphic>
          <a:graphicData uri="http://schemas.openxmlformats.org/presentationml/2006/ole">
            <p:oleObj spid="_x0000_s25609" name="Equation" r:id="rId6" imgW="1676160" imgH="1409400" progId="Equation.3">
              <p:embed/>
            </p:oleObj>
          </a:graphicData>
        </a:graphic>
      </p:graphicFrame>
      <p:sp>
        <p:nvSpPr>
          <p:cNvPr id="25611" name="Rectangle 11"/>
          <p:cNvSpPr>
            <a:spLocks noChangeArrowheads="1"/>
          </p:cNvSpPr>
          <p:nvPr/>
        </p:nvSpPr>
        <p:spPr bwMode="auto">
          <a:xfrm>
            <a:off x="1219200" y="5715000"/>
            <a:ext cx="457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p:nvPr/>
        </p:nvSpPr>
        <p:spPr>
          <a:xfrm>
            <a:off x="1295400" y="6172200"/>
            <a:ext cx="1447800" cy="388696"/>
          </a:xfrm>
          <a:prstGeom prst="rect">
            <a:avLst/>
          </a:prstGeom>
        </p:spPr>
        <p:txBody>
          <a:bodyPr wrap="square">
            <a:spAutoFit/>
          </a:bodyPr>
          <a:lstStyle/>
          <a:p>
            <a:pPr>
              <a:lnSpc>
                <a:spcPct val="107000"/>
              </a:lnSpc>
              <a:spcAft>
                <a:spcPts val="800"/>
              </a:spcAft>
            </a:pPr>
            <a:r>
              <a:rPr lang="en-US" dirty="0" smtClean="0">
                <a:ea typeface="Calibri"/>
                <a:cs typeface="Arial"/>
              </a:rPr>
              <a:t>H</a:t>
            </a:r>
            <a:r>
              <a:rPr lang="en-US" baseline="-25000" dirty="0" smtClean="0">
                <a:ea typeface="Calibri"/>
                <a:cs typeface="Arial"/>
              </a:rPr>
              <a:t>o</a:t>
            </a:r>
            <a:r>
              <a:rPr lang="en-US" dirty="0" smtClean="0">
                <a:ea typeface="Calibri"/>
                <a:cs typeface="Arial"/>
              </a:rPr>
              <a:t>: θ=1</a:t>
            </a:r>
            <a:endParaRPr lang="en-US" dirty="0">
              <a:ea typeface="Calibri"/>
              <a:cs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52400"/>
            <a:ext cx="1752600" cy="388696"/>
          </a:xfrm>
          <a:prstGeom prst="rect">
            <a:avLst/>
          </a:prstGeom>
        </p:spPr>
        <p:txBody>
          <a:bodyPr wrap="square">
            <a:spAutoFit/>
          </a:bodyPr>
          <a:lstStyle/>
          <a:p>
            <a:pPr>
              <a:lnSpc>
                <a:spcPct val="107000"/>
              </a:lnSpc>
              <a:spcAft>
                <a:spcPts val="800"/>
              </a:spcAft>
            </a:pPr>
            <a:r>
              <a:rPr lang="en-US" dirty="0" smtClean="0">
                <a:ea typeface="Calibri"/>
                <a:cs typeface="Arial"/>
              </a:rPr>
              <a:t>Then we get</a:t>
            </a:r>
            <a:endParaRPr lang="en-US" dirty="0">
              <a:ea typeface="Calibri"/>
              <a:cs typeface="Arial"/>
            </a:endParaRPr>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25" name="Object 1"/>
          <p:cNvGraphicFramePr>
            <a:graphicFrameLocks noChangeAspect="1"/>
          </p:cNvGraphicFramePr>
          <p:nvPr/>
        </p:nvGraphicFramePr>
        <p:xfrm>
          <a:off x="1371600" y="609600"/>
          <a:ext cx="2438400" cy="1219200"/>
        </p:xfrm>
        <a:graphic>
          <a:graphicData uri="http://schemas.openxmlformats.org/presentationml/2006/ole">
            <p:oleObj spid="_x0000_s26625" name="Equation" r:id="rId3" imgW="1460500" imgH="889000" progId="Equation.3">
              <p:embed/>
            </p:oleObj>
          </a:graphicData>
        </a:graphic>
      </p:graphicFrame>
      <p:sp>
        <p:nvSpPr>
          <p:cNvPr id="5" name="Rectangle 4"/>
          <p:cNvSpPr/>
          <p:nvPr/>
        </p:nvSpPr>
        <p:spPr>
          <a:xfrm>
            <a:off x="1066800" y="1828800"/>
            <a:ext cx="685800" cy="388696"/>
          </a:xfrm>
          <a:prstGeom prst="rect">
            <a:avLst/>
          </a:prstGeom>
        </p:spPr>
        <p:txBody>
          <a:bodyPr wrap="square">
            <a:spAutoFit/>
          </a:bodyPr>
          <a:lstStyle/>
          <a:p>
            <a:pPr>
              <a:lnSpc>
                <a:spcPct val="107000"/>
              </a:lnSpc>
              <a:spcAft>
                <a:spcPts val="800"/>
              </a:spcAft>
            </a:pPr>
            <a:r>
              <a:rPr lang="en-US" dirty="0" smtClean="0">
                <a:ea typeface="Calibri"/>
                <a:cs typeface="Arial"/>
              </a:rPr>
              <a:t>At</a:t>
            </a:r>
            <a:endParaRPr lang="en-US" dirty="0">
              <a:ea typeface="Calibri"/>
              <a:cs typeface="Arial"/>
            </a:endParaRPr>
          </a:p>
        </p:txBody>
      </p:sp>
      <p:sp>
        <p:nvSpPr>
          <p:cNvPr id="6" name="Rectangle 5"/>
          <p:cNvSpPr/>
          <p:nvPr/>
        </p:nvSpPr>
        <p:spPr>
          <a:xfrm>
            <a:off x="1219200" y="2209800"/>
            <a:ext cx="1524000" cy="388696"/>
          </a:xfrm>
          <a:prstGeom prst="rect">
            <a:avLst/>
          </a:prstGeom>
        </p:spPr>
        <p:txBody>
          <a:bodyPr wrap="square">
            <a:spAutoFit/>
          </a:bodyPr>
          <a:lstStyle/>
          <a:p>
            <a:pPr>
              <a:lnSpc>
                <a:spcPct val="107000"/>
              </a:lnSpc>
              <a:spcAft>
                <a:spcPts val="800"/>
              </a:spcAft>
            </a:pPr>
            <a:r>
              <a:rPr lang="en-US" dirty="0" smtClean="0">
                <a:ea typeface="Calibri"/>
                <a:cs typeface="Arial"/>
              </a:rPr>
              <a:t>H</a:t>
            </a:r>
            <a:r>
              <a:rPr lang="en-US" baseline="-25000" dirty="0" smtClean="0">
                <a:ea typeface="Calibri"/>
                <a:cs typeface="Arial"/>
              </a:rPr>
              <a:t>A</a:t>
            </a:r>
            <a:r>
              <a:rPr lang="en-US" dirty="0" smtClean="0">
                <a:ea typeface="Calibri"/>
                <a:cs typeface="Arial"/>
              </a:rPr>
              <a:t>:θ≠1</a:t>
            </a:r>
            <a:endParaRPr lang="en-US" dirty="0">
              <a:ea typeface="Calibri"/>
              <a:cs typeface="Arial"/>
            </a:endParaRPr>
          </a:p>
        </p:txBody>
      </p:sp>
      <p:sp>
        <p:nvSpPr>
          <p:cNvPr id="266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27" name="Object 3"/>
          <p:cNvGraphicFramePr>
            <a:graphicFrameLocks noChangeAspect="1"/>
          </p:cNvGraphicFramePr>
          <p:nvPr/>
        </p:nvGraphicFramePr>
        <p:xfrm>
          <a:off x="1447800" y="2667000"/>
          <a:ext cx="2590800" cy="685800"/>
        </p:xfrm>
        <a:graphic>
          <a:graphicData uri="http://schemas.openxmlformats.org/presentationml/2006/ole">
            <p:oleObj spid="_x0000_s26627" name="Equation" r:id="rId4" imgW="1574800" imgH="444500" progId="Equation.3">
              <p:embed/>
            </p:oleObj>
          </a:graphicData>
        </a:graphic>
      </p:graphicFrame>
      <p:sp>
        <p:nvSpPr>
          <p:cNvPr id="9" name="Rectangle 8"/>
          <p:cNvSpPr/>
          <p:nvPr/>
        </p:nvSpPr>
        <p:spPr>
          <a:xfrm>
            <a:off x="457200" y="3581400"/>
            <a:ext cx="3352800" cy="388696"/>
          </a:xfrm>
          <a:prstGeom prst="rect">
            <a:avLst/>
          </a:prstGeom>
        </p:spPr>
        <p:txBody>
          <a:bodyPr wrap="square">
            <a:spAutoFit/>
          </a:bodyPr>
          <a:lstStyle/>
          <a:p>
            <a:pPr algn="ctr">
              <a:lnSpc>
                <a:spcPct val="107000"/>
              </a:lnSpc>
              <a:spcAft>
                <a:spcPts val="800"/>
              </a:spcAft>
            </a:pPr>
            <a:r>
              <a:rPr lang="en-US" dirty="0" smtClean="0">
                <a:ea typeface="Calibri"/>
                <a:cs typeface="Arial"/>
              </a:rPr>
              <a:t>Taking log of L.H.F</a:t>
            </a:r>
            <a:endParaRPr lang="en-US" dirty="0">
              <a:ea typeface="Calibri"/>
              <a:cs typeface="Arial"/>
            </a:endParaRPr>
          </a:p>
        </p:txBody>
      </p:sp>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29" name="Object 5"/>
          <p:cNvGraphicFramePr>
            <a:graphicFrameLocks noChangeAspect="1"/>
          </p:cNvGraphicFramePr>
          <p:nvPr/>
        </p:nvGraphicFramePr>
        <p:xfrm>
          <a:off x="1371600" y="4114800"/>
          <a:ext cx="5638800" cy="762000"/>
        </p:xfrm>
        <a:graphic>
          <a:graphicData uri="http://schemas.openxmlformats.org/presentationml/2006/ole">
            <p:oleObj spid="_x0000_s26629" name="Equation" r:id="rId5" imgW="3124080" imgH="507960" progId="Equation.3">
              <p:embed/>
            </p:oleObj>
          </a:graphicData>
        </a:graphic>
      </p:graphicFrame>
      <p:sp>
        <p:nvSpPr>
          <p:cNvPr id="13" name="Rectangle 12"/>
          <p:cNvSpPr/>
          <p:nvPr/>
        </p:nvSpPr>
        <p:spPr>
          <a:xfrm>
            <a:off x="1295400" y="5029200"/>
            <a:ext cx="2590800" cy="388696"/>
          </a:xfrm>
          <a:prstGeom prst="rect">
            <a:avLst/>
          </a:prstGeom>
        </p:spPr>
        <p:txBody>
          <a:bodyPr wrap="square">
            <a:spAutoFit/>
          </a:bodyPr>
          <a:lstStyle/>
          <a:p>
            <a:pPr>
              <a:lnSpc>
                <a:spcPct val="107000"/>
              </a:lnSpc>
              <a:spcAft>
                <a:spcPts val="800"/>
              </a:spcAft>
            </a:pPr>
            <a:r>
              <a:rPr lang="en-US" dirty="0" smtClean="0">
                <a:ea typeface="Calibri"/>
                <a:cs typeface="Arial"/>
              </a:rPr>
              <a:t>Differentiate </a:t>
            </a:r>
            <a:r>
              <a:rPr lang="en-US" dirty="0" err="1" smtClean="0">
                <a:ea typeface="Calibri"/>
                <a:cs typeface="Arial"/>
              </a:rPr>
              <a:t>w.r.t</a:t>
            </a:r>
            <a:r>
              <a:rPr lang="en-US" dirty="0" smtClean="0">
                <a:ea typeface="Calibri"/>
                <a:cs typeface="Arial"/>
              </a:rPr>
              <a:t> θ</a:t>
            </a:r>
            <a:endParaRPr lang="en-US" dirty="0">
              <a:ea typeface="Calibri"/>
              <a:cs typeface="Arial"/>
            </a:endParaRPr>
          </a:p>
        </p:txBody>
      </p:sp>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403</TotalTime>
  <Words>249</Words>
  <Application>Microsoft Office PowerPoint</Application>
  <PresentationFormat>On-screen Show (4:3)</PresentationFormat>
  <Paragraphs>56</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Foundry</vt:lpstr>
      <vt:lpstr>Equation</vt:lpstr>
      <vt:lpstr>       The Islamia university of                     bahawalpur                            R.y.k Campus                    Topic :             Statistical Inference II                    Department of Statistics </vt:lpstr>
      <vt:lpstr>Likelihood ratio test  Obtain the likelihood function from the given density . When Hₒ: µ=µₒ obtain L(ω) by putting µ=µ in L(X). The estimate the parameter of the distribution and replace it into L(ω) then it become L(ω) and  when H:µ≠µ̥ₒ then estimate the parameter from L(X) by using MLE method . Then put these estimators in L(X) which will become L(Ω). Then likelihood ratio test. λ=L(ω)/L(Ω) The estimators which is used to estimate the parameter is only used when they are unknown. Otherwise if the parameters of the distribution are known then there no need to estimate the parameter.   The method  of estimation used will be MLE method.</vt:lpstr>
      <vt:lpstr>Importance of likelihood ratio test  The Likelihood-Ratio test (sometimes called the likelihood-ratio chi-squared test) is a hypothesis test that helps you choose the “best” model between two nested models. “Nested models” means that one is a special case of the other.  </vt:lpstr>
      <vt:lpstr>Application    LR&gt;1 -test result is associated with the disease. LR&lt;1 –test result is associated with the absence of the disease LR=1 -little practical significance. LR+ &gt;5 or LR- &lt;0.2- can be applied to  the pretest probability to estimate a post test probability of the d/s state existing.</vt:lpstr>
      <vt:lpstr>Properties of Likelihood Ratio test:  There are some important properties of Likelihood Ratio test as given below     1.     The ratio of  ‘λ’ satisfied  0&lt;λ&lt;1  i.e λ≥0     2.      Parameter ‘Ɵ’ cannot be vector value the     denominator.     3.     Denominator of ‘λ’ is the likelihood             function as the ML estimator.     4.      The Sample x1,x2,x3,…….xn is the                   random sample from the p.d.f  f(x;Ɵ).     5.      It is used to find best critical region.   </vt:lpstr>
      <vt:lpstr>Generalized Likelihood Ratio test (GLRT) Generalized likelihood is the generalization of MPT and provides a desirable test in many application but it is not necessarily a UMP test. </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Islamia university of bahawalpur  R.y.k Campus                  Topic :                Statistical Inference  Submitted To:           Mam Ayesha        Group Member:             Nazish ; Sameera;                                                                         Sidra  Roll no:               807  Department of Statistics</dc:title>
  <dc:creator>Windows User</dc:creator>
  <cp:lastModifiedBy>Windows User</cp:lastModifiedBy>
  <cp:revision>90</cp:revision>
  <dcterms:created xsi:type="dcterms:W3CDTF">2020-04-02T14:10:03Z</dcterms:created>
  <dcterms:modified xsi:type="dcterms:W3CDTF">2020-04-04T22:29:54Z</dcterms:modified>
</cp:coreProperties>
</file>