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8"/>
  </p:notesMasterIdLst>
  <p:sldIdLst>
    <p:sldId id="257" r:id="rId2"/>
    <p:sldId id="294" r:id="rId3"/>
    <p:sldId id="296" r:id="rId4"/>
    <p:sldId id="297" r:id="rId5"/>
    <p:sldId id="256" r:id="rId6"/>
    <p:sldId id="258" r:id="rId7"/>
    <p:sldId id="259" r:id="rId8"/>
    <p:sldId id="295" r:id="rId9"/>
    <p:sldId id="332" r:id="rId10"/>
    <p:sldId id="260" r:id="rId11"/>
    <p:sldId id="261" r:id="rId12"/>
    <p:sldId id="290" r:id="rId13"/>
    <p:sldId id="291" r:id="rId14"/>
    <p:sldId id="262" r:id="rId15"/>
    <p:sldId id="263" r:id="rId16"/>
    <p:sldId id="264" r:id="rId17"/>
    <p:sldId id="293" r:id="rId18"/>
    <p:sldId id="265" r:id="rId19"/>
    <p:sldId id="333" r:id="rId20"/>
    <p:sldId id="266" r:id="rId21"/>
    <p:sldId id="267" r:id="rId22"/>
    <p:sldId id="268" r:id="rId23"/>
    <p:sldId id="269" r:id="rId24"/>
    <p:sldId id="270" r:id="rId25"/>
    <p:sldId id="271" r:id="rId26"/>
    <p:sldId id="272" r:id="rId27"/>
    <p:sldId id="323" r:id="rId28"/>
    <p:sldId id="324" r:id="rId29"/>
    <p:sldId id="325" r:id="rId30"/>
    <p:sldId id="326" r:id="rId31"/>
    <p:sldId id="327" r:id="rId32"/>
    <p:sldId id="273" r:id="rId33"/>
    <p:sldId id="274" r:id="rId34"/>
    <p:sldId id="275" r:id="rId35"/>
    <p:sldId id="276" r:id="rId36"/>
    <p:sldId id="277" r:id="rId37"/>
    <p:sldId id="289" r:id="rId38"/>
    <p:sldId id="278" r:id="rId39"/>
    <p:sldId id="279" r:id="rId40"/>
    <p:sldId id="280" r:id="rId41"/>
    <p:sldId id="281" r:id="rId42"/>
    <p:sldId id="282" r:id="rId43"/>
    <p:sldId id="283" r:id="rId44"/>
    <p:sldId id="284" r:id="rId45"/>
    <p:sldId id="285" r:id="rId46"/>
    <p:sldId id="286" r:id="rId47"/>
    <p:sldId id="287" r:id="rId48"/>
    <p:sldId id="288"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8" r:id="rId75"/>
    <p:sldId id="329" r:id="rId76"/>
    <p:sldId id="330" r:id="rId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72"/>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659538-37CE-4AC1-86FD-CA694C30CF96}" type="datetimeFigureOut">
              <a:rPr lang="en-US" smtClean="0"/>
              <a:t>4/4/2019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979CA4-5717-4753-8AC7-D3ADA4462818}" type="slidenum">
              <a:rPr lang="en-US" smtClean="0"/>
              <a:t>‹#›</a:t>
            </a:fld>
            <a:endParaRPr lang="en-US"/>
          </a:p>
        </p:txBody>
      </p:sp>
    </p:spTree>
    <p:extLst>
      <p:ext uri="{BB962C8B-B14F-4D97-AF65-F5344CB8AC3E}">
        <p14:creationId xmlns:p14="http://schemas.microsoft.com/office/powerpoint/2010/main" val="2030679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6552593-789F-445C-B2FA-3A96B34C8847}" type="slidenum">
              <a:rPr lang="en-US" smtClean="0"/>
              <a:pPr>
                <a:spcBef>
                  <a:spcPct val="0"/>
                </a:spcBef>
              </a:pPr>
              <a:t>3</a:t>
            </a:fld>
            <a:endParaRPr lang="en-US"/>
          </a:p>
        </p:txBody>
      </p:sp>
    </p:spTree>
    <p:extLst>
      <p:ext uri="{BB962C8B-B14F-4D97-AF65-F5344CB8AC3E}">
        <p14:creationId xmlns:p14="http://schemas.microsoft.com/office/powerpoint/2010/main" val="9304145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1391503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1527142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44E82C5-A5F0-4092-A4E2-0DEE4F558A07}" type="slidenum">
              <a:rPr lang="en-US" smtClean="0"/>
              <a:pPr>
                <a:spcBef>
                  <a:spcPct val="0"/>
                </a:spcBef>
              </a:pPr>
              <a:t>49</a:t>
            </a:fld>
            <a:endParaRPr lang="en-US"/>
          </a:p>
        </p:txBody>
      </p:sp>
    </p:spTree>
    <p:extLst>
      <p:ext uri="{BB962C8B-B14F-4D97-AF65-F5344CB8AC3E}">
        <p14:creationId xmlns:p14="http://schemas.microsoft.com/office/powerpoint/2010/main" val="880816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F63A9FA-5A9C-46CA-923B-B545EA9AE2D8}" type="slidenum">
              <a:rPr lang="en-US" smtClean="0"/>
              <a:pPr>
                <a:spcBef>
                  <a:spcPct val="0"/>
                </a:spcBef>
              </a:pPr>
              <a:t>53</a:t>
            </a:fld>
            <a:endParaRPr lang="en-US"/>
          </a:p>
        </p:txBody>
      </p:sp>
    </p:spTree>
    <p:extLst>
      <p:ext uri="{BB962C8B-B14F-4D97-AF65-F5344CB8AC3E}">
        <p14:creationId xmlns:p14="http://schemas.microsoft.com/office/powerpoint/2010/main" val="3861632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0675253-FF57-4EB7-8E26-42415C747496}" type="slidenum">
              <a:rPr lang="en-US" smtClean="0"/>
              <a:pPr>
                <a:spcBef>
                  <a:spcPct val="0"/>
                </a:spcBef>
              </a:pPr>
              <a:t>54</a:t>
            </a:fld>
            <a:endParaRPr lang="en-US"/>
          </a:p>
        </p:txBody>
      </p:sp>
    </p:spTree>
    <p:extLst>
      <p:ext uri="{BB962C8B-B14F-4D97-AF65-F5344CB8AC3E}">
        <p14:creationId xmlns:p14="http://schemas.microsoft.com/office/powerpoint/2010/main" val="2039637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FC3C9AD-6801-42BD-A802-D0E67B53B33C}" type="slidenum">
              <a:rPr lang="en-US" smtClean="0"/>
              <a:pPr>
                <a:spcBef>
                  <a:spcPct val="0"/>
                </a:spcBef>
              </a:pPr>
              <a:t>55</a:t>
            </a:fld>
            <a:endParaRPr lang="en-US"/>
          </a:p>
        </p:txBody>
      </p:sp>
    </p:spTree>
    <p:extLst>
      <p:ext uri="{BB962C8B-B14F-4D97-AF65-F5344CB8AC3E}">
        <p14:creationId xmlns:p14="http://schemas.microsoft.com/office/powerpoint/2010/main" val="4201775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6A39815-5728-4018-8FF2-FC05A5F1227F}" type="slidenum">
              <a:rPr lang="en-US" smtClean="0"/>
              <a:pPr>
                <a:spcBef>
                  <a:spcPct val="0"/>
                </a:spcBef>
              </a:pPr>
              <a:t>56</a:t>
            </a:fld>
            <a:endParaRPr lang="en-US"/>
          </a:p>
        </p:txBody>
      </p:sp>
    </p:spTree>
    <p:extLst>
      <p:ext uri="{BB962C8B-B14F-4D97-AF65-F5344CB8AC3E}">
        <p14:creationId xmlns:p14="http://schemas.microsoft.com/office/powerpoint/2010/main" val="1023001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1E785CA-4CA1-47CD-8BA3-B184FD1F1111}" type="slidenum">
              <a:rPr lang="en-US" smtClean="0"/>
              <a:pPr>
                <a:spcBef>
                  <a:spcPct val="0"/>
                </a:spcBef>
              </a:pPr>
              <a:t>58</a:t>
            </a:fld>
            <a:endParaRPr lang="en-US"/>
          </a:p>
        </p:txBody>
      </p:sp>
    </p:spTree>
    <p:extLst>
      <p:ext uri="{BB962C8B-B14F-4D97-AF65-F5344CB8AC3E}">
        <p14:creationId xmlns:p14="http://schemas.microsoft.com/office/powerpoint/2010/main" val="240622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7FA33EE-D50C-441D-9282-348B7728DE4C}" type="slidenum">
              <a:rPr lang="en-US" smtClean="0"/>
              <a:pPr>
                <a:spcBef>
                  <a:spcPct val="0"/>
                </a:spcBef>
              </a:pPr>
              <a:t>59</a:t>
            </a:fld>
            <a:endParaRPr lang="en-US"/>
          </a:p>
        </p:txBody>
      </p:sp>
    </p:spTree>
    <p:extLst>
      <p:ext uri="{BB962C8B-B14F-4D97-AF65-F5344CB8AC3E}">
        <p14:creationId xmlns:p14="http://schemas.microsoft.com/office/powerpoint/2010/main" val="277649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2C824F-45EE-4C8E-A93D-8D39B9BB24C7}" type="slidenum">
              <a:rPr lang="en-US" smtClean="0"/>
              <a:pPr>
                <a:spcBef>
                  <a:spcPct val="0"/>
                </a:spcBef>
              </a:pPr>
              <a:t>63</a:t>
            </a:fld>
            <a:endParaRPr lang="en-US"/>
          </a:p>
        </p:txBody>
      </p:sp>
    </p:spTree>
    <p:extLst>
      <p:ext uri="{BB962C8B-B14F-4D97-AF65-F5344CB8AC3E}">
        <p14:creationId xmlns:p14="http://schemas.microsoft.com/office/powerpoint/2010/main" val="2244464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6056340-53EE-4363-9B5F-E580A0999805}" type="slidenum">
              <a:rPr lang="en-US" smtClean="0"/>
              <a:pPr>
                <a:spcBef>
                  <a:spcPct val="0"/>
                </a:spcBef>
              </a:pPr>
              <a:t>4</a:t>
            </a:fld>
            <a:endParaRPr lang="en-US"/>
          </a:p>
        </p:txBody>
      </p:sp>
    </p:spTree>
    <p:extLst>
      <p:ext uri="{BB962C8B-B14F-4D97-AF65-F5344CB8AC3E}">
        <p14:creationId xmlns:p14="http://schemas.microsoft.com/office/powerpoint/2010/main" val="2530193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936370E-97C8-4DFA-B191-EE2CEC1DB974}" type="slidenum">
              <a:rPr lang="en-US" smtClean="0"/>
              <a:pPr>
                <a:spcBef>
                  <a:spcPct val="0"/>
                </a:spcBef>
              </a:pPr>
              <a:t>64</a:t>
            </a:fld>
            <a:endParaRPr lang="en-US"/>
          </a:p>
        </p:txBody>
      </p:sp>
    </p:spTree>
    <p:extLst>
      <p:ext uri="{BB962C8B-B14F-4D97-AF65-F5344CB8AC3E}">
        <p14:creationId xmlns:p14="http://schemas.microsoft.com/office/powerpoint/2010/main" val="2331835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3C36756-E50E-419C-8564-63BB1F054AE4}" type="slidenum">
              <a:rPr lang="en-US" smtClean="0"/>
              <a:pPr>
                <a:spcBef>
                  <a:spcPct val="0"/>
                </a:spcBef>
              </a:pPr>
              <a:t>65</a:t>
            </a:fld>
            <a:endParaRPr lang="en-US"/>
          </a:p>
        </p:txBody>
      </p:sp>
    </p:spTree>
    <p:extLst>
      <p:ext uri="{BB962C8B-B14F-4D97-AF65-F5344CB8AC3E}">
        <p14:creationId xmlns:p14="http://schemas.microsoft.com/office/powerpoint/2010/main" val="11533819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056C433-4764-4895-B776-5ABAAC6FD13A}" type="slidenum">
              <a:rPr lang="en-US" smtClean="0"/>
              <a:pPr>
                <a:spcBef>
                  <a:spcPct val="0"/>
                </a:spcBef>
              </a:pPr>
              <a:t>66</a:t>
            </a:fld>
            <a:endParaRPr lang="en-US"/>
          </a:p>
        </p:txBody>
      </p:sp>
    </p:spTree>
    <p:extLst>
      <p:ext uri="{BB962C8B-B14F-4D97-AF65-F5344CB8AC3E}">
        <p14:creationId xmlns:p14="http://schemas.microsoft.com/office/powerpoint/2010/main" val="34664499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22204118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4433378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3834992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3584342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323045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1654280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1249470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4230624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3878046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3873650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A201D42-520D-4AAE-A31D-80D55ADDA1EB}" type="datetime1">
              <a:rPr lang="en-US" smtClean="0"/>
              <a:t>4/4/2019</a:t>
            </a:fld>
            <a:endParaRPr lang="en-US"/>
          </a:p>
        </p:txBody>
      </p:sp>
      <p:sp>
        <p:nvSpPr>
          <p:cNvPr id="5" name="Footer Placeholder 4"/>
          <p:cNvSpPr>
            <a:spLocks noGrp="1"/>
          </p:cNvSpPr>
          <p:nvPr>
            <p:ph type="ftr" sz="quarter" idx="11"/>
          </p:nvPr>
        </p:nvSpPr>
        <p:spPr/>
        <p:txBody>
          <a:bodyPr/>
          <a:lstStyle/>
          <a:p>
            <a:r>
              <a:rPr lang="en-US"/>
              <a:t>Dr. Sajjad Ali, Assistant Professor, UCA&amp;ES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A41E11-7709-43C1-98DC-43A893581A77}" type="datetime1">
              <a:rPr lang="en-US" smtClean="0"/>
              <a:t>4/4/2019</a:t>
            </a:fld>
            <a:endParaRPr lang="en-US"/>
          </a:p>
        </p:txBody>
      </p:sp>
      <p:sp>
        <p:nvSpPr>
          <p:cNvPr id="5" name="Footer Placeholder 4"/>
          <p:cNvSpPr>
            <a:spLocks noGrp="1"/>
          </p:cNvSpPr>
          <p:nvPr>
            <p:ph type="ftr" sz="quarter" idx="11"/>
          </p:nvPr>
        </p:nvSpPr>
        <p:spPr/>
        <p:txBody>
          <a:bodyPr/>
          <a:lstStyle/>
          <a:p>
            <a:r>
              <a:rPr lang="en-US"/>
              <a:t>Dr. Sajjad Ali, Assistant Professor, UCA&amp;ES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220B4F5-6860-4773-B8A4-01AC48EBE8C4}" type="datetime1">
              <a:rPr lang="en-US" smtClean="0"/>
              <a:t>4/4/2019</a:t>
            </a:fld>
            <a:endParaRPr lang="en-US"/>
          </a:p>
        </p:txBody>
      </p:sp>
      <p:sp>
        <p:nvSpPr>
          <p:cNvPr id="5" name="Footer Placeholder 4"/>
          <p:cNvSpPr>
            <a:spLocks noGrp="1"/>
          </p:cNvSpPr>
          <p:nvPr>
            <p:ph type="ftr" sz="quarter" idx="11"/>
          </p:nvPr>
        </p:nvSpPr>
        <p:spPr/>
        <p:txBody>
          <a:bodyPr/>
          <a:lstStyle/>
          <a:p>
            <a:r>
              <a:rPr lang="en-US"/>
              <a:t>Dr. Sajjad Ali, Assistant Professor, UCA&amp;ES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17550" y="563563"/>
            <a:ext cx="7929563" cy="50752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9645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17550" y="563563"/>
            <a:ext cx="7929563" cy="457200"/>
          </a:xfrm>
        </p:spPr>
        <p:txBody>
          <a:bodyPr/>
          <a:lstStyle/>
          <a:p>
            <a:r>
              <a:rPr lang="en-US"/>
              <a:t>Click to edit Master title style</a:t>
            </a:r>
          </a:p>
        </p:txBody>
      </p:sp>
      <p:sp>
        <p:nvSpPr>
          <p:cNvPr id="3" name="Content Placeholder 2"/>
          <p:cNvSpPr>
            <a:spLocks noGrp="1"/>
          </p:cNvSpPr>
          <p:nvPr>
            <p:ph sz="half" idx="1"/>
          </p:nvPr>
        </p:nvSpPr>
        <p:spPr>
          <a:xfrm>
            <a:off x="717550" y="1636713"/>
            <a:ext cx="3887788" cy="40020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757738" y="1636713"/>
            <a:ext cx="3889375" cy="192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757738" y="3713163"/>
            <a:ext cx="3889375" cy="192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90663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9DE6DB-5571-49DC-9E07-BDEC3FBAFDFE}" type="datetime1">
              <a:rPr lang="en-US" smtClean="0"/>
              <a:t>4/4/2019</a:t>
            </a:fld>
            <a:endParaRPr lang="en-US"/>
          </a:p>
        </p:txBody>
      </p:sp>
      <p:sp>
        <p:nvSpPr>
          <p:cNvPr id="5" name="Footer Placeholder 4"/>
          <p:cNvSpPr>
            <a:spLocks noGrp="1"/>
          </p:cNvSpPr>
          <p:nvPr>
            <p:ph type="ftr" sz="quarter" idx="11"/>
          </p:nvPr>
        </p:nvSpPr>
        <p:spPr/>
        <p:txBody>
          <a:bodyPr/>
          <a:lstStyle/>
          <a:p>
            <a:r>
              <a:rPr lang="en-US"/>
              <a:t>Dr. Sajjad Ali, Assistant Professor, UCA&amp;ES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6DD51E-A4B2-420A-A0AA-C609277E0899}" type="datetime1">
              <a:rPr lang="en-US" smtClean="0"/>
              <a:t>4/4/2019</a:t>
            </a:fld>
            <a:endParaRPr lang="en-US"/>
          </a:p>
        </p:txBody>
      </p:sp>
      <p:sp>
        <p:nvSpPr>
          <p:cNvPr id="5" name="Footer Placeholder 4"/>
          <p:cNvSpPr>
            <a:spLocks noGrp="1"/>
          </p:cNvSpPr>
          <p:nvPr>
            <p:ph type="ftr" sz="quarter" idx="11"/>
          </p:nvPr>
        </p:nvSpPr>
        <p:spPr/>
        <p:txBody>
          <a:bodyPr/>
          <a:lstStyle/>
          <a:p>
            <a:r>
              <a:rPr lang="en-US"/>
              <a:t>Dr. Sajjad Ali, Assistant Professor, UCA&amp;ES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B53911A-00F2-4D25-BA45-1C6BEB4FBDDB}" type="datetime1">
              <a:rPr lang="en-US" smtClean="0"/>
              <a:t>4/4/2019</a:t>
            </a:fld>
            <a:endParaRPr lang="en-US"/>
          </a:p>
        </p:txBody>
      </p:sp>
      <p:sp>
        <p:nvSpPr>
          <p:cNvPr id="6" name="Footer Placeholder 5"/>
          <p:cNvSpPr>
            <a:spLocks noGrp="1"/>
          </p:cNvSpPr>
          <p:nvPr>
            <p:ph type="ftr" sz="quarter" idx="11"/>
          </p:nvPr>
        </p:nvSpPr>
        <p:spPr/>
        <p:txBody>
          <a:bodyPr/>
          <a:lstStyle/>
          <a:p>
            <a:r>
              <a:rPr lang="en-US"/>
              <a:t>Dr. Sajjad Ali, Assistant Professor, UCA&amp;ES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DE537A-2F17-4BF9-B32F-DC7215A82E97}" type="datetime1">
              <a:rPr lang="en-US" smtClean="0"/>
              <a:t>4/4/2019</a:t>
            </a:fld>
            <a:endParaRPr lang="en-US"/>
          </a:p>
        </p:txBody>
      </p:sp>
      <p:sp>
        <p:nvSpPr>
          <p:cNvPr id="8" name="Footer Placeholder 7"/>
          <p:cNvSpPr>
            <a:spLocks noGrp="1"/>
          </p:cNvSpPr>
          <p:nvPr>
            <p:ph type="ftr" sz="quarter" idx="11"/>
          </p:nvPr>
        </p:nvSpPr>
        <p:spPr/>
        <p:txBody>
          <a:bodyPr/>
          <a:lstStyle/>
          <a:p>
            <a:r>
              <a:rPr lang="en-US"/>
              <a:t>Dr. Sajjad Ali, Assistant Professor, UCA&amp;ES</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B644EDF-3076-4079-A39F-353150F7DB13}" type="datetime1">
              <a:rPr lang="en-US" smtClean="0"/>
              <a:t>4/4/2019</a:t>
            </a:fld>
            <a:endParaRPr lang="en-US"/>
          </a:p>
        </p:txBody>
      </p:sp>
      <p:sp>
        <p:nvSpPr>
          <p:cNvPr id="4" name="Footer Placeholder 3"/>
          <p:cNvSpPr>
            <a:spLocks noGrp="1"/>
          </p:cNvSpPr>
          <p:nvPr>
            <p:ph type="ftr" sz="quarter" idx="11"/>
          </p:nvPr>
        </p:nvSpPr>
        <p:spPr/>
        <p:txBody>
          <a:bodyPr/>
          <a:lstStyle/>
          <a:p>
            <a:r>
              <a:rPr lang="en-US"/>
              <a:t>Dr. Sajjad Ali, Assistant Professor, UCA&amp;ES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D07954-8CEC-4F37-9808-D8B7C78F1904}" type="datetime1">
              <a:rPr lang="en-US" smtClean="0"/>
              <a:t>4/4/2019</a:t>
            </a:fld>
            <a:endParaRPr lang="en-US"/>
          </a:p>
        </p:txBody>
      </p:sp>
      <p:sp>
        <p:nvSpPr>
          <p:cNvPr id="3" name="Footer Placeholder 2"/>
          <p:cNvSpPr>
            <a:spLocks noGrp="1"/>
          </p:cNvSpPr>
          <p:nvPr>
            <p:ph type="ftr" sz="quarter" idx="11"/>
          </p:nvPr>
        </p:nvSpPr>
        <p:spPr/>
        <p:txBody>
          <a:bodyPr/>
          <a:lstStyle/>
          <a:p>
            <a:r>
              <a:rPr lang="en-US"/>
              <a:t>Dr. Sajjad Ali, Assistant Professor, UCA&amp;ES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F4364F3-68E9-4A59-B09C-085ED0AF3382}" type="datetime1">
              <a:rPr lang="en-US" smtClean="0"/>
              <a:t>4/4/2019</a:t>
            </a:fld>
            <a:endParaRPr lang="en-US"/>
          </a:p>
        </p:txBody>
      </p:sp>
      <p:sp>
        <p:nvSpPr>
          <p:cNvPr id="6" name="Footer Placeholder 5"/>
          <p:cNvSpPr>
            <a:spLocks noGrp="1"/>
          </p:cNvSpPr>
          <p:nvPr>
            <p:ph type="ftr" sz="quarter" idx="11"/>
          </p:nvPr>
        </p:nvSpPr>
        <p:spPr/>
        <p:txBody>
          <a:bodyPr/>
          <a:lstStyle/>
          <a:p>
            <a:r>
              <a:rPr lang="en-US"/>
              <a:t>Dr. Sajjad Ali, Assistant Professor, UCA&amp;ES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275909-97F7-456D-BA61-6DB6E21FA3D3}" type="datetime1">
              <a:rPr lang="en-US" smtClean="0"/>
              <a:t>4/4/2019</a:t>
            </a:fld>
            <a:endParaRPr lang="en-US"/>
          </a:p>
        </p:txBody>
      </p:sp>
      <p:sp>
        <p:nvSpPr>
          <p:cNvPr id="6" name="Footer Placeholder 5"/>
          <p:cNvSpPr>
            <a:spLocks noGrp="1"/>
          </p:cNvSpPr>
          <p:nvPr>
            <p:ph type="ftr" sz="quarter" idx="11"/>
          </p:nvPr>
        </p:nvSpPr>
        <p:spPr/>
        <p:txBody>
          <a:bodyPr/>
          <a:lstStyle/>
          <a:p>
            <a:r>
              <a:rPr lang="en-US"/>
              <a:t>Dr. Sajjad Ali, Assistant Professor, UCA&amp;ES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44877-9AFB-4B07-BF89-35349A10741B}" type="datetime1">
              <a:rPr lang="en-US" smtClean="0"/>
              <a:t>4/4/2019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Dr. Sajjad Ali, Assistant Professor, UCA&amp;ES</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6.jpe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8.xml"/><Relationship Id="rId7" Type="http://schemas.openxmlformats.org/officeDocument/2006/relationships/image" Target="../media/image10.wmf"/><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9.wmf"/><Relationship Id="rId4" Type="http://schemas.openxmlformats.org/officeDocument/2006/relationships/oleObject" Target="../embeddings/oleObject1.bin"/><Relationship Id="rId9" Type="http://schemas.openxmlformats.org/officeDocument/2006/relationships/image" Target="../media/image11.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Purchased_iStock_000003368785XSmall"/>
          <p:cNvPicPr>
            <a:picLocks noChangeAspect="1" noChangeArrowheads="1"/>
          </p:cNvPicPr>
          <p:nvPr/>
        </p:nvPicPr>
        <p:blipFill>
          <a:blip r:embed="rId2">
            <a:extLst>
              <a:ext uri="{28A0092B-C50C-407E-A947-70E740481C1C}">
                <a14:useLocalDpi xmlns:a14="http://schemas.microsoft.com/office/drawing/2010/main" val="0"/>
              </a:ext>
            </a:extLst>
          </a:blip>
          <a:srcRect r="25089"/>
          <a:stretch>
            <a:fillRect/>
          </a:stretch>
        </p:blipFill>
        <p:spPr bwMode="auto">
          <a:xfrm>
            <a:off x="5693392" y="882650"/>
            <a:ext cx="3393148" cy="300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762000" y="1600200"/>
            <a:ext cx="6477000" cy="914400"/>
          </a:xfrm>
        </p:spPr>
        <p:txBody>
          <a:bodyPr/>
          <a:lstStyle/>
          <a:p>
            <a:r>
              <a:rPr lang="en-US" b="1" dirty="0"/>
              <a:t>Good scientific writing</a:t>
            </a:r>
          </a:p>
        </p:txBody>
      </p:sp>
      <p:sp>
        <p:nvSpPr>
          <p:cNvPr id="4" name="Footer Placeholder 3"/>
          <p:cNvSpPr>
            <a:spLocks noGrp="1"/>
          </p:cNvSpPr>
          <p:nvPr>
            <p:ph type="ftr" sz="quarter" idx="11"/>
          </p:nvPr>
        </p:nvSpPr>
        <p:spPr/>
        <p:txBody>
          <a:bodyPr/>
          <a:lstStyle/>
          <a:p>
            <a:r>
              <a:rPr lang="en-US"/>
              <a:t>Dr. Sajjad Ali, Assistant Professor, UCA&amp;ES</a:t>
            </a:r>
            <a:endParaRPr lang="en-US" dirty="0"/>
          </a:p>
        </p:txBody>
      </p:sp>
      <p:sp>
        <p:nvSpPr>
          <p:cNvPr id="7" name="Rectangle 6"/>
          <p:cNvSpPr/>
          <p:nvPr/>
        </p:nvSpPr>
        <p:spPr>
          <a:xfrm>
            <a:off x="2209800" y="3538716"/>
            <a:ext cx="4572000" cy="1261884"/>
          </a:xfrm>
          <a:prstGeom prst="rect">
            <a:avLst/>
          </a:prstGeom>
        </p:spPr>
        <p:txBody>
          <a:bodyPr>
            <a:spAutoFit/>
          </a:bodyPr>
          <a:lstStyle/>
          <a:p>
            <a:pPr algn="ctr">
              <a:buFont typeface="Wingdings" panose="05000000000000000000" pitchFamily="2" charset="2"/>
              <a:buNone/>
            </a:pPr>
            <a:r>
              <a:rPr lang="en-US" sz="2000" b="1" dirty="0"/>
              <a:t>In science the credit goes to the man who convinces the world, not to the man to whom the idea first occurs.</a:t>
            </a:r>
          </a:p>
          <a:p>
            <a:pPr algn="r">
              <a:buFont typeface="Wingdings" panose="05000000000000000000" pitchFamily="2" charset="2"/>
              <a:buNone/>
            </a:pPr>
            <a:r>
              <a:rPr lang="en-US" sz="1600" b="1" dirty="0"/>
              <a:t>- Sir Francis Darwin</a:t>
            </a:r>
          </a:p>
        </p:txBody>
      </p:sp>
    </p:spTree>
    <p:extLst>
      <p:ext uri="{BB962C8B-B14F-4D97-AF65-F5344CB8AC3E}">
        <p14:creationId xmlns:p14="http://schemas.microsoft.com/office/powerpoint/2010/main" val="1763525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Dr. Sajjad Ali, Assistant Professor, UCA&amp;ES</a:t>
            </a:r>
            <a:endParaRPr lang="en-US" dirty="0"/>
          </a:p>
        </p:txBody>
      </p:sp>
      <p:sp>
        <p:nvSpPr>
          <p:cNvPr id="6" name="Rectangle 5"/>
          <p:cNvSpPr/>
          <p:nvPr/>
        </p:nvSpPr>
        <p:spPr>
          <a:xfrm>
            <a:off x="1265358" y="609600"/>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7"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2" name="Rectangle 1">
            <a:extLst>
              <a:ext uri="{FF2B5EF4-FFF2-40B4-BE49-F238E27FC236}">
                <a16:creationId xmlns:a16="http://schemas.microsoft.com/office/drawing/2014/main" id="{FA2420C7-2D5A-4863-88E9-53D6FB2568B1}"/>
              </a:ext>
            </a:extLst>
          </p:cNvPr>
          <p:cNvSpPr/>
          <p:nvPr/>
        </p:nvSpPr>
        <p:spPr>
          <a:xfrm>
            <a:off x="6019800" y="6231194"/>
            <a:ext cx="3206840" cy="424732"/>
          </a:xfrm>
          <a:prstGeom prst="rect">
            <a:avLst/>
          </a:prstGeom>
        </p:spPr>
        <p:txBody>
          <a:bodyPr wrap="none">
            <a:spAutoFit/>
          </a:bodyPr>
          <a:lstStyle/>
          <a:p>
            <a:pPr>
              <a:lnSpc>
                <a:spcPct val="90000"/>
              </a:lnSpc>
            </a:pPr>
            <a:r>
              <a:rPr lang="en-GB" altLang="de-DE" sz="2400" b="1" dirty="0">
                <a:solidFill>
                  <a:srgbClr val="CC0000"/>
                </a:solidFill>
              </a:rPr>
              <a:t>Pay attention to tenses.</a:t>
            </a:r>
          </a:p>
        </p:txBody>
      </p:sp>
      <p:sp>
        <p:nvSpPr>
          <p:cNvPr id="9" name="Rectangle 2">
            <a:extLst>
              <a:ext uri="{FF2B5EF4-FFF2-40B4-BE49-F238E27FC236}">
                <a16:creationId xmlns:a16="http://schemas.microsoft.com/office/drawing/2014/main" id="{A23BE1CC-E2A2-415D-A518-0F28B30FF289}"/>
              </a:ext>
            </a:extLst>
          </p:cNvPr>
          <p:cNvSpPr txBox="1">
            <a:spLocks noChangeArrowheads="1"/>
          </p:cNvSpPr>
          <p:nvPr/>
        </p:nvSpPr>
        <p:spPr>
          <a:xfrm>
            <a:off x="228600" y="1143000"/>
            <a:ext cx="8686800" cy="57213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lnSpc>
                <a:spcPct val="80000"/>
              </a:lnSpc>
            </a:pPr>
            <a:r>
              <a:rPr lang="en-GB" altLang="de-DE" sz="2800" b="1" dirty="0">
                <a:solidFill>
                  <a:schemeClr val="accent2"/>
                </a:solidFill>
              </a:rPr>
              <a:t>The Scientific Paper:  Abstract</a:t>
            </a:r>
          </a:p>
          <a:p>
            <a:pPr algn="just">
              <a:lnSpc>
                <a:spcPct val="90000"/>
              </a:lnSpc>
            </a:pPr>
            <a:r>
              <a:rPr lang="en-GB" altLang="de-DE" sz="2000" dirty="0"/>
              <a:t>An abstract is a </a:t>
            </a:r>
            <a:r>
              <a:rPr lang="en-GB" altLang="de-DE" sz="2000" dirty="0">
                <a:solidFill>
                  <a:srgbClr val="FF0000"/>
                </a:solidFill>
              </a:rPr>
              <a:t>shortened version of the paper</a:t>
            </a:r>
            <a:r>
              <a:rPr lang="en-GB" altLang="de-DE" sz="2000" dirty="0"/>
              <a:t> and should contain all </a:t>
            </a:r>
            <a:r>
              <a:rPr lang="en-GB" altLang="de-DE" sz="2000" dirty="0">
                <a:solidFill>
                  <a:srgbClr val="FF0000"/>
                </a:solidFill>
              </a:rPr>
              <a:t>information necessary for the reader</a:t>
            </a:r>
            <a:r>
              <a:rPr lang="en-GB" altLang="de-DE" sz="2000" dirty="0"/>
              <a:t> to determine:  </a:t>
            </a:r>
          </a:p>
          <a:p>
            <a:pPr algn="just">
              <a:lnSpc>
                <a:spcPct val="80000"/>
              </a:lnSpc>
            </a:pPr>
            <a:r>
              <a:rPr lang="en-GB" altLang="de-DE" sz="2400" dirty="0"/>
              <a:t>(1) </a:t>
            </a:r>
            <a:r>
              <a:rPr lang="en-GB" altLang="de-DE" sz="2400" dirty="0">
                <a:solidFill>
                  <a:srgbClr val="FF0000"/>
                </a:solidFill>
              </a:rPr>
              <a:t>what</a:t>
            </a:r>
            <a:r>
              <a:rPr lang="en-GB" altLang="de-DE" sz="2400" dirty="0"/>
              <a:t> the objectives of the study were;</a:t>
            </a:r>
          </a:p>
          <a:p>
            <a:pPr algn="just">
              <a:lnSpc>
                <a:spcPct val="80000"/>
              </a:lnSpc>
            </a:pPr>
            <a:r>
              <a:rPr lang="en-GB" altLang="de-DE" sz="2400" dirty="0"/>
              <a:t>(2) </a:t>
            </a:r>
            <a:r>
              <a:rPr lang="en-GB" altLang="de-DE" sz="2400" dirty="0">
                <a:solidFill>
                  <a:srgbClr val="FF0000"/>
                </a:solidFill>
              </a:rPr>
              <a:t>how</a:t>
            </a:r>
            <a:r>
              <a:rPr lang="en-GB" altLang="de-DE" sz="2400" dirty="0"/>
              <a:t> the study was done;</a:t>
            </a:r>
          </a:p>
          <a:p>
            <a:pPr algn="just">
              <a:lnSpc>
                <a:spcPct val="80000"/>
              </a:lnSpc>
            </a:pPr>
            <a:r>
              <a:rPr lang="en-GB" altLang="de-DE" sz="2400" dirty="0"/>
              <a:t>(3) </a:t>
            </a:r>
            <a:r>
              <a:rPr lang="en-GB" altLang="de-DE" sz="2400" dirty="0">
                <a:solidFill>
                  <a:srgbClr val="FF0000"/>
                </a:solidFill>
              </a:rPr>
              <a:t>what results </a:t>
            </a:r>
            <a:r>
              <a:rPr lang="en-GB" altLang="de-DE" sz="2400" dirty="0"/>
              <a:t>were obtained;</a:t>
            </a:r>
          </a:p>
          <a:p>
            <a:pPr algn="just">
              <a:lnSpc>
                <a:spcPct val="80000"/>
              </a:lnSpc>
            </a:pPr>
            <a:r>
              <a:rPr lang="en-GB" altLang="de-DE" sz="2400" dirty="0"/>
              <a:t>(4) and the </a:t>
            </a:r>
            <a:r>
              <a:rPr lang="en-GB" altLang="de-DE" sz="2400" dirty="0">
                <a:solidFill>
                  <a:srgbClr val="FF0000"/>
                </a:solidFill>
              </a:rPr>
              <a:t>significance</a:t>
            </a:r>
            <a:r>
              <a:rPr lang="en-GB" altLang="de-DE" sz="2400" dirty="0"/>
              <a:t> of the results/</a:t>
            </a:r>
            <a:r>
              <a:rPr lang="en-GB" altLang="de-DE" sz="2400" dirty="0">
                <a:solidFill>
                  <a:srgbClr val="FF0000"/>
                </a:solidFill>
              </a:rPr>
              <a:t>conclusions.</a:t>
            </a:r>
            <a:r>
              <a:rPr lang="en-GB" altLang="de-DE" sz="2000" dirty="0">
                <a:solidFill>
                  <a:srgbClr val="FF0000"/>
                </a:solidFill>
              </a:rPr>
              <a:t> </a:t>
            </a:r>
          </a:p>
          <a:p>
            <a:pPr>
              <a:lnSpc>
                <a:spcPct val="80000"/>
              </a:lnSpc>
            </a:pPr>
            <a:endParaRPr lang="en-GB" altLang="de-DE" sz="2000" b="1" dirty="0"/>
          </a:p>
          <a:p>
            <a:pPr algn="just">
              <a:lnSpc>
                <a:spcPct val="90000"/>
              </a:lnSpc>
            </a:pPr>
            <a:r>
              <a:rPr lang="en-GB" altLang="de-DE" sz="2000" dirty="0">
                <a:solidFill>
                  <a:srgbClr val="FF0000"/>
                </a:solidFill>
              </a:rPr>
              <a:t>Frequently, readers of a scientific journal will only read the abstract</a:t>
            </a:r>
            <a:r>
              <a:rPr lang="en-GB" altLang="de-DE" sz="2000" dirty="0"/>
              <a:t>, choosing to read at length those papers that are most interesting to them. For this reason, and because abstracts are frequently made available to scientists by various computer abstracting services, this section should be </a:t>
            </a:r>
            <a:r>
              <a:rPr lang="en-GB" altLang="de-DE" sz="2000" dirty="0">
                <a:solidFill>
                  <a:srgbClr val="FF0000"/>
                </a:solidFill>
              </a:rPr>
              <a:t>written carefully and succinctly to have the greatest impact in as few words as possible</a:t>
            </a:r>
            <a:r>
              <a:rPr lang="en-GB" altLang="de-DE" sz="2000" dirty="0"/>
              <a:t>. </a:t>
            </a:r>
          </a:p>
          <a:p>
            <a:pPr>
              <a:lnSpc>
                <a:spcPct val="80000"/>
              </a:lnSpc>
            </a:pPr>
            <a:endParaRPr lang="en-GB" altLang="de-DE" sz="2000" b="1" dirty="0"/>
          </a:p>
          <a:p>
            <a:pPr algn="just">
              <a:lnSpc>
                <a:spcPct val="90000"/>
              </a:lnSpc>
            </a:pPr>
            <a:r>
              <a:rPr lang="en-GB" altLang="de-DE" sz="2000" dirty="0"/>
              <a:t>Although it appears as the first section in a paper, most scientists </a:t>
            </a:r>
            <a:r>
              <a:rPr lang="en-GB" altLang="de-DE" sz="2000" dirty="0">
                <a:solidFill>
                  <a:srgbClr val="FF0000"/>
                </a:solidFill>
              </a:rPr>
              <a:t>write the abstract section last</a:t>
            </a:r>
            <a:r>
              <a:rPr lang="en-GB" altLang="de-DE" sz="2000" dirty="0"/>
              <a:t>.</a:t>
            </a:r>
            <a:endParaRPr lang="de-DE" altLang="de-DE" sz="2000" dirty="0"/>
          </a:p>
        </p:txBody>
      </p:sp>
    </p:spTree>
    <p:extLst>
      <p:ext uri="{BB962C8B-B14F-4D97-AF65-F5344CB8AC3E}">
        <p14:creationId xmlns:p14="http://schemas.microsoft.com/office/powerpoint/2010/main" val="32730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447800"/>
            <a:ext cx="8458200" cy="3048000"/>
          </a:xfrm>
        </p:spPr>
        <p:txBody>
          <a:bodyPr>
            <a:noAutofit/>
          </a:bodyPr>
          <a:lstStyle/>
          <a:p>
            <a:pPr lvl="1" algn="l"/>
            <a:r>
              <a:rPr lang="en-US" sz="2400" b="1" dirty="0">
                <a:solidFill>
                  <a:schemeClr val="tx2">
                    <a:lumMod val="50000"/>
                  </a:schemeClr>
                </a:solidFill>
                <a:latin typeface="Times New Roman" pitchFamily="18" charset="0"/>
                <a:cs typeface="Times New Roman" pitchFamily="18" charset="0"/>
              </a:rPr>
              <a:t>Introduction gives state of knowledge in the specific field referred to in  the paper and explains the incentives and objectives of the work. </a:t>
            </a:r>
          </a:p>
          <a:p>
            <a:pPr lvl="1" algn="l"/>
            <a:endParaRPr lang="en-US" sz="800" b="1" dirty="0">
              <a:solidFill>
                <a:schemeClr val="tx2">
                  <a:lumMod val="50000"/>
                </a:schemeClr>
              </a:solidFill>
              <a:latin typeface="Times New Roman" pitchFamily="18" charset="0"/>
              <a:cs typeface="Times New Roman" pitchFamily="18" charset="0"/>
            </a:endParaRP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What is the subject? What is the problem? </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What do we know already?</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Why we need this research?</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What is the working hypothesis? </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What are the objectives of the work?</a:t>
            </a:r>
          </a:p>
        </p:txBody>
      </p:sp>
      <p:sp>
        <p:nvSpPr>
          <p:cNvPr id="4" name="Footer Placeholder 3"/>
          <p:cNvSpPr>
            <a:spLocks noGrp="1"/>
          </p:cNvSpPr>
          <p:nvPr>
            <p:ph type="ftr" sz="quarter" idx="11"/>
          </p:nvPr>
        </p:nvSpPr>
        <p:spPr/>
        <p:txBody>
          <a:bodyPr/>
          <a:lstStyle/>
          <a:p>
            <a:r>
              <a:rPr lang="en-US"/>
              <a:t>Dr. Sajjad Ali, Assistant Professor, UCA&amp;ES</a:t>
            </a:r>
            <a:endParaRPr lang="en-US" dirty="0"/>
          </a:p>
        </p:txBody>
      </p:sp>
      <p:sp>
        <p:nvSpPr>
          <p:cNvPr id="6" name="Rectangle 5"/>
          <p:cNvSpPr/>
          <p:nvPr/>
        </p:nvSpPr>
        <p:spPr>
          <a:xfrm>
            <a:off x="1265358" y="609600"/>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7"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2" name="Rectangle 1">
            <a:extLst>
              <a:ext uri="{FF2B5EF4-FFF2-40B4-BE49-F238E27FC236}">
                <a16:creationId xmlns:a16="http://schemas.microsoft.com/office/drawing/2014/main" id="{F81570FE-2A1E-430B-982B-86795EC16542}"/>
              </a:ext>
            </a:extLst>
          </p:cNvPr>
          <p:cNvSpPr/>
          <p:nvPr/>
        </p:nvSpPr>
        <p:spPr>
          <a:xfrm>
            <a:off x="4572000" y="5181600"/>
            <a:ext cx="4572000" cy="769441"/>
          </a:xfrm>
          <a:prstGeom prst="rect">
            <a:avLst/>
          </a:prstGeom>
        </p:spPr>
        <p:txBody>
          <a:bodyPr>
            <a:spAutoFit/>
          </a:bodyPr>
          <a:lstStyle/>
          <a:p>
            <a:r>
              <a:rPr lang="en-GB" altLang="de-DE" sz="2200" b="1" dirty="0">
                <a:solidFill>
                  <a:srgbClr val="CC0000"/>
                </a:solidFill>
              </a:rPr>
              <a:t>Introductions and conclusions are the hardest parts.</a:t>
            </a:r>
          </a:p>
        </p:txBody>
      </p:sp>
    </p:spTree>
    <p:extLst>
      <p:ext uri="{BB962C8B-B14F-4D97-AF65-F5344CB8AC3E}">
        <p14:creationId xmlns:p14="http://schemas.microsoft.com/office/powerpoint/2010/main" val="289807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304800" y="928048"/>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dirty="0">
                <a:solidFill>
                  <a:srgbClr val="000000"/>
                </a:solidFill>
              </a:rPr>
              <a:t>Introduction: format</a:t>
            </a:r>
          </a:p>
        </p:txBody>
      </p:sp>
      <p:sp>
        <p:nvSpPr>
          <p:cNvPr id="539654" name="AutoShape 6"/>
          <p:cNvSpPr>
            <a:spLocks noChangeArrowheads="1"/>
          </p:cNvSpPr>
          <p:nvPr/>
        </p:nvSpPr>
        <p:spPr bwMode="auto">
          <a:xfrm>
            <a:off x="1358900" y="2555875"/>
            <a:ext cx="6400800" cy="1006475"/>
          </a:xfrm>
          <a:custGeom>
            <a:avLst/>
            <a:gdLst>
              <a:gd name="T0" fmla="*/ 6092613 w 21600"/>
              <a:gd name="T1" fmla="*/ 503237 h 21600"/>
              <a:gd name="T2" fmla="*/ 3200400 w 21600"/>
              <a:gd name="T3" fmla="*/ 1006475 h 21600"/>
              <a:gd name="T4" fmla="*/ 308187 w 21600"/>
              <a:gd name="T5" fmla="*/ 503237 h 21600"/>
              <a:gd name="T6" fmla="*/ 3200400 w 21600"/>
              <a:gd name="T7" fmla="*/ 0 h 21600"/>
              <a:gd name="T8" fmla="*/ 0 60000 65536"/>
              <a:gd name="T9" fmla="*/ 0 60000 65536"/>
              <a:gd name="T10" fmla="*/ 0 60000 65536"/>
              <a:gd name="T11" fmla="*/ 0 60000 65536"/>
              <a:gd name="T12" fmla="*/ 2840 w 21600"/>
              <a:gd name="T13" fmla="*/ 2840 h 21600"/>
              <a:gd name="T14" fmla="*/ 18760 w 21600"/>
              <a:gd name="T15" fmla="*/ 18760 h 21600"/>
            </a:gdLst>
            <a:ahLst/>
            <a:cxnLst>
              <a:cxn ang="T8">
                <a:pos x="T0" y="T1"/>
              </a:cxn>
              <a:cxn ang="T9">
                <a:pos x="T2" y="T3"/>
              </a:cxn>
              <a:cxn ang="T10">
                <a:pos x="T4" y="T5"/>
              </a:cxn>
              <a:cxn ang="T11">
                <a:pos x="T6" y="T7"/>
              </a:cxn>
            </a:cxnLst>
            <a:rect l="T12" t="T13" r="T14" b="T15"/>
            <a:pathLst>
              <a:path w="21600" h="21600">
                <a:moveTo>
                  <a:pt x="0" y="0"/>
                </a:moveTo>
                <a:lnTo>
                  <a:pt x="2079" y="21600"/>
                </a:lnTo>
                <a:lnTo>
                  <a:pt x="19521" y="21600"/>
                </a:lnTo>
                <a:lnTo>
                  <a:pt x="21600" y="0"/>
                </a:lnTo>
                <a:close/>
              </a:path>
            </a:pathLst>
          </a:custGeom>
          <a:gradFill rotWithShape="1">
            <a:gsLst>
              <a:gs pos="0">
                <a:schemeClr val="tx2">
                  <a:alpha val="50000"/>
                </a:schemeClr>
              </a:gs>
              <a:gs pos="100000">
                <a:srgbClr val="FFFFFF"/>
              </a:gs>
            </a:gsLst>
            <a:lin ang="5400000" scaled="1"/>
          </a:gra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39655" name="AutoShape 7"/>
          <p:cNvSpPr>
            <a:spLocks noChangeArrowheads="1"/>
          </p:cNvSpPr>
          <p:nvPr/>
        </p:nvSpPr>
        <p:spPr bwMode="auto">
          <a:xfrm>
            <a:off x="1974850" y="3686175"/>
            <a:ext cx="5154613" cy="1006475"/>
          </a:xfrm>
          <a:custGeom>
            <a:avLst/>
            <a:gdLst>
              <a:gd name="T0" fmla="*/ 4906428 w 21600"/>
              <a:gd name="T1" fmla="*/ 503237 h 21600"/>
              <a:gd name="T2" fmla="*/ 2577307 w 21600"/>
              <a:gd name="T3" fmla="*/ 1006475 h 21600"/>
              <a:gd name="T4" fmla="*/ 248185 w 21600"/>
              <a:gd name="T5" fmla="*/ 503237 h 21600"/>
              <a:gd name="T6" fmla="*/ 2577307 w 21600"/>
              <a:gd name="T7" fmla="*/ 0 h 21600"/>
              <a:gd name="T8" fmla="*/ 0 60000 65536"/>
              <a:gd name="T9" fmla="*/ 0 60000 65536"/>
              <a:gd name="T10" fmla="*/ 0 60000 65536"/>
              <a:gd name="T11" fmla="*/ 0 60000 65536"/>
              <a:gd name="T12" fmla="*/ 2840 w 21600"/>
              <a:gd name="T13" fmla="*/ 2840 h 21600"/>
              <a:gd name="T14" fmla="*/ 18760 w 21600"/>
              <a:gd name="T15" fmla="*/ 18760 h 21600"/>
            </a:gdLst>
            <a:ahLst/>
            <a:cxnLst>
              <a:cxn ang="T8">
                <a:pos x="T0" y="T1"/>
              </a:cxn>
              <a:cxn ang="T9">
                <a:pos x="T2" y="T3"/>
              </a:cxn>
              <a:cxn ang="T10">
                <a:pos x="T4" y="T5"/>
              </a:cxn>
              <a:cxn ang="T11">
                <a:pos x="T6" y="T7"/>
              </a:cxn>
            </a:cxnLst>
            <a:rect l="T12" t="T13" r="T14" b="T15"/>
            <a:pathLst>
              <a:path w="21600" h="21600">
                <a:moveTo>
                  <a:pt x="0" y="0"/>
                </a:moveTo>
                <a:lnTo>
                  <a:pt x="2079" y="21600"/>
                </a:lnTo>
                <a:lnTo>
                  <a:pt x="19521" y="21600"/>
                </a:lnTo>
                <a:lnTo>
                  <a:pt x="21600" y="0"/>
                </a:lnTo>
                <a:close/>
              </a:path>
            </a:pathLst>
          </a:custGeom>
          <a:gradFill rotWithShape="1">
            <a:gsLst>
              <a:gs pos="0">
                <a:srgbClr val="FFFFFF"/>
              </a:gs>
              <a:gs pos="100000">
                <a:srgbClr val="00FF00">
                  <a:alpha val="51999"/>
                </a:srgbClr>
              </a:gs>
            </a:gsLst>
            <a:lin ang="5400000" scaled="1"/>
          </a:gra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39656" name="AutoShape 8"/>
          <p:cNvSpPr>
            <a:spLocks noChangeArrowheads="1"/>
          </p:cNvSpPr>
          <p:nvPr/>
        </p:nvSpPr>
        <p:spPr bwMode="auto">
          <a:xfrm>
            <a:off x="603250" y="1400175"/>
            <a:ext cx="7910513" cy="1006475"/>
          </a:xfrm>
          <a:custGeom>
            <a:avLst/>
            <a:gdLst>
              <a:gd name="T0" fmla="*/ 7529637 w 21600"/>
              <a:gd name="T1" fmla="*/ 503237 h 21600"/>
              <a:gd name="T2" fmla="*/ 3955257 w 21600"/>
              <a:gd name="T3" fmla="*/ 1006475 h 21600"/>
              <a:gd name="T4" fmla="*/ 380877 w 21600"/>
              <a:gd name="T5" fmla="*/ 503237 h 21600"/>
              <a:gd name="T6" fmla="*/ 3955257 w 21600"/>
              <a:gd name="T7" fmla="*/ 0 h 21600"/>
              <a:gd name="T8" fmla="*/ 0 60000 65536"/>
              <a:gd name="T9" fmla="*/ 0 60000 65536"/>
              <a:gd name="T10" fmla="*/ 0 60000 65536"/>
              <a:gd name="T11" fmla="*/ 0 60000 65536"/>
              <a:gd name="T12" fmla="*/ 2840 w 21600"/>
              <a:gd name="T13" fmla="*/ 2840 h 21600"/>
              <a:gd name="T14" fmla="*/ 18760 w 21600"/>
              <a:gd name="T15" fmla="*/ 18760 h 21600"/>
            </a:gdLst>
            <a:ahLst/>
            <a:cxnLst>
              <a:cxn ang="T8">
                <a:pos x="T0" y="T1"/>
              </a:cxn>
              <a:cxn ang="T9">
                <a:pos x="T2" y="T3"/>
              </a:cxn>
              <a:cxn ang="T10">
                <a:pos x="T4" y="T5"/>
              </a:cxn>
              <a:cxn ang="T11">
                <a:pos x="T6" y="T7"/>
              </a:cxn>
            </a:cxnLst>
            <a:rect l="T12" t="T13" r="T14" b="T15"/>
            <a:pathLst>
              <a:path w="21600" h="21600">
                <a:moveTo>
                  <a:pt x="0" y="0"/>
                </a:moveTo>
                <a:lnTo>
                  <a:pt x="2079" y="21600"/>
                </a:lnTo>
                <a:lnTo>
                  <a:pt x="19521" y="21600"/>
                </a:lnTo>
                <a:lnTo>
                  <a:pt x="21600" y="0"/>
                </a:lnTo>
                <a:close/>
              </a:path>
            </a:pathLst>
          </a:custGeom>
          <a:gradFill rotWithShape="1">
            <a:gsLst>
              <a:gs pos="0">
                <a:schemeClr val="tx2"/>
              </a:gs>
              <a:gs pos="100000">
                <a:srgbClr val="009FDD">
                  <a:alpha val="45000"/>
                </a:srgbClr>
              </a:gs>
            </a:gsLst>
            <a:lin ang="5400000" scaled="1"/>
          </a:gra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39657" name="AutoShape 9"/>
          <p:cNvSpPr>
            <a:spLocks noChangeArrowheads="1"/>
          </p:cNvSpPr>
          <p:nvPr/>
        </p:nvSpPr>
        <p:spPr bwMode="auto">
          <a:xfrm>
            <a:off x="2476500" y="4949825"/>
            <a:ext cx="4157663" cy="1006475"/>
          </a:xfrm>
          <a:custGeom>
            <a:avLst/>
            <a:gdLst>
              <a:gd name="T0" fmla="*/ 3957479 w 21600"/>
              <a:gd name="T1" fmla="*/ 503237 h 21600"/>
              <a:gd name="T2" fmla="*/ 2078832 w 21600"/>
              <a:gd name="T3" fmla="*/ 1006475 h 21600"/>
              <a:gd name="T4" fmla="*/ 200184 w 21600"/>
              <a:gd name="T5" fmla="*/ 503237 h 21600"/>
              <a:gd name="T6" fmla="*/ 2078832 w 21600"/>
              <a:gd name="T7" fmla="*/ 0 h 21600"/>
              <a:gd name="T8" fmla="*/ 0 60000 65536"/>
              <a:gd name="T9" fmla="*/ 0 60000 65536"/>
              <a:gd name="T10" fmla="*/ 0 60000 65536"/>
              <a:gd name="T11" fmla="*/ 0 60000 65536"/>
              <a:gd name="T12" fmla="*/ 2840 w 21600"/>
              <a:gd name="T13" fmla="*/ 2840 h 21600"/>
              <a:gd name="T14" fmla="*/ 18760 w 21600"/>
              <a:gd name="T15" fmla="*/ 18760 h 21600"/>
            </a:gdLst>
            <a:ahLst/>
            <a:cxnLst>
              <a:cxn ang="T8">
                <a:pos x="T0" y="T1"/>
              </a:cxn>
              <a:cxn ang="T9">
                <a:pos x="T2" y="T3"/>
              </a:cxn>
              <a:cxn ang="T10">
                <a:pos x="T4" y="T5"/>
              </a:cxn>
              <a:cxn ang="T11">
                <a:pos x="T6" y="T7"/>
              </a:cxn>
            </a:cxnLst>
            <a:rect l="T12" t="T13" r="T14" b="T15"/>
            <a:pathLst>
              <a:path w="21600" h="21600">
                <a:moveTo>
                  <a:pt x="0" y="0"/>
                </a:moveTo>
                <a:lnTo>
                  <a:pt x="2079" y="21600"/>
                </a:lnTo>
                <a:lnTo>
                  <a:pt x="19521" y="21600"/>
                </a:lnTo>
                <a:lnTo>
                  <a:pt x="21600" y="0"/>
                </a:lnTo>
                <a:close/>
              </a:path>
            </a:pathLst>
          </a:custGeom>
          <a:gradFill rotWithShape="1">
            <a:gsLst>
              <a:gs pos="0">
                <a:srgbClr val="00FF00">
                  <a:alpha val="50000"/>
                </a:srgbClr>
              </a:gs>
              <a:gs pos="100000">
                <a:srgbClr val="00FF00"/>
              </a:gs>
            </a:gsLst>
            <a:lin ang="5400000" scaled="1"/>
          </a:gra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39658" name="Text Box 10"/>
          <p:cNvSpPr txBox="1">
            <a:spLocks noChangeArrowheads="1"/>
          </p:cNvSpPr>
          <p:nvPr/>
        </p:nvSpPr>
        <p:spPr bwMode="auto">
          <a:xfrm>
            <a:off x="1147763" y="1582738"/>
            <a:ext cx="678497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a:solidFill>
                  <a:srgbClr val="000000"/>
                </a:solidFill>
              </a:rPr>
              <a:t>Basic background: what clinical implication does your study fit into? Introduce history</a:t>
            </a:r>
          </a:p>
        </p:txBody>
      </p:sp>
      <p:sp>
        <p:nvSpPr>
          <p:cNvPr id="539659" name="Text Box 11"/>
          <p:cNvSpPr txBox="1">
            <a:spLocks noChangeArrowheads="1"/>
          </p:cNvSpPr>
          <p:nvPr/>
        </p:nvSpPr>
        <p:spPr bwMode="auto">
          <a:xfrm>
            <a:off x="1878013" y="2613025"/>
            <a:ext cx="538480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a:solidFill>
                  <a:srgbClr val="000000"/>
                </a:solidFill>
              </a:rPr>
              <a:t>Past studies and their results; what information is still unknown/ what questions arose?</a:t>
            </a:r>
          </a:p>
        </p:txBody>
      </p:sp>
      <p:sp>
        <p:nvSpPr>
          <p:cNvPr id="539660" name="Text Box 12"/>
          <p:cNvSpPr txBox="1">
            <a:spLocks noChangeArrowheads="1"/>
          </p:cNvSpPr>
          <p:nvPr/>
        </p:nvSpPr>
        <p:spPr bwMode="auto">
          <a:xfrm>
            <a:off x="2293938" y="3784600"/>
            <a:ext cx="4387850"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a:solidFill>
                  <a:srgbClr val="000000"/>
                </a:solidFill>
              </a:rPr>
              <a:t>Description of specific parameters addressed in  your study, align reader with language and readouts</a:t>
            </a:r>
          </a:p>
        </p:txBody>
      </p:sp>
      <p:sp>
        <p:nvSpPr>
          <p:cNvPr id="539661" name="Text Box 13"/>
          <p:cNvSpPr txBox="1">
            <a:spLocks noChangeArrowheads="1"/>
          </p:cNvSpPr>
          <p:nvPr/>
        </p:nvSpPr>
        <p:spPr bwMode="auto">
          <a:xfrm>
            <a:off x="2695575" y="4960938"/>
            <a:ext cx="3756025"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a:solidFill>
                  <a:srgbClr val="000000"/>
                </a:solidFill>
              </a:rPr>
              <a:t>State your objective, process and allude to the significance your results aim to provide</a:t>
            </a:r>
          </a:p>
        </p:txBody>
      </p:sp>
      <p:sp>
        <p:nvSpPr>
          <p:cNvPr id="11" name="Rectangle 10"/>
          <p:cNvSpPr/>
          <p:nvPr/>
        </p:nvSpPr>
        <p:spPr>
          <a:xfrm>
            <a:off x="1265358" y="500416"/>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12"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2" name="Footer Placeholder 1">
            <a:extLst>
              <a:ext uri="{FF2B5EF4-FFF2-40B4-BE49-F238E27FC236}">
                <a16:creationId xmlns:a16="http://schemas.microsoft.com/office/drawing/2014/main" id="{BC04FBA3-1432-42DF-82B1-BDD7C05DEAAE}"/>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5776583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39656"/>
                                        </p:tgtEl>
                                        <p:attrNameLst>
                                          <p:attrName>style.visibility</p:attrName>
                                        </p:attrNameLst>
                                      </p:cBhvr>
                                      <p:to>
                                        <p:strVal val="visible"/>
                                      </p:to>
                                    </p:set>
                                    <p:animEffect transition="in" filter="wipe(up)">
                                      <p:cBhvr>
                                        <p:cTn id="7" dur="500"/>
                                        <p:tgtEl>
                                          <p:spTgt spid="53965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39658"/>
                                        </p:tgtEl>
                                        <p:attrNameLst>
                                          <p:attrName>style.visibility</p:attrName>
                                        </p:attrNameLst>
                                      </p:cBhvr>
                                      <p:to>
                                        <p:strVal val="visible"/>
                                      </p:to>
                                    </p:set>
                                    <p:animEffect transition="in" filter="wipe(up)">
                                      <p:cBhvr>
                                        <p:cTn id="10" dur="500"/>
                                        <p:tgtEl>
                                          <p:spTgt spid="53965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539654"/>
                                        </p:tgtEl>
                                        <p:attrNameLst>
                                          <p:attrName>style.visibility</p:attrName>
                                        </p:attrNameLst>
                                      </p:cBhvr>
                                      <p:to>
                                        <p:strVal val="visible"/>
                                      </p:to>
                                    </p:set>
                                    <p:animEffect transition="in" filter="wipe(up)">
                                      <p:cBhvr>
                                        <p:cTn id="15" dur="500"/>
                                        <p:tgtEl>
                                          <p:spTgt spid="539654"/>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539659"/>
                                        </p:tgtEl>
                                        <p:attrNameLst>
                                          <p:attrName>style.visibility</p:attrName>
                                        </p:attrNameLst>
                                      </p:cBhvr>
                                      <p:to>
                                        <p:strVal val="visible"/>
                                      </p:to>
                                    </p:set>
                                    <p:animEffect transition="in" filter="wipe(up)">
                                      <p:cBhvr>
                                        <p:cTn id="18" dur="500"/>
                                        <p:tgtEl>
                                          <p:spTgt spid="53965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539660"/>
                                        </p:tgtEl>
                                        <p:attrNameLst>
                                          <p:attrName>style.visibility</p:attrName>
                                        </p:attrNameLst>
                                      </p:cBhvr>
                                      <p:to>
                                        <p:strVal val="visible"/>
                                      </p:to>
                                    </p:set>
                                    <p:animEffect transition="in" filter="wipe(up)">
                                      <p:cBhvr>
                                        <p:cTn id="23" dur="500"/>
                                        <p:tgtEl>
                                          <p:spTgt spid="539660"/>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539655"/>
                                        </p:tgtEl>
                                        <p:attrNameLst>
                                          <p:attrName>style.visibility</p:attrName>
                                        </p:attrNameLst>
                                      </p:cBhvr>
                                      <p:to>
                                        <p:strVal val="visible"/>
                                      </p:to>
                                    </p:set>
                                    <p:animEffect transition="in" filter="wipe(up)">
                                      <p:cBhvr>
                                        <p:cTn id="26" dur="500"/>
                                        <p:tgtEl>
                                          <p:spTgt spid="53965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539657"/>
                                        </p:tgtEl>
                                        <p:attrNameLst>
                                          <p:attrName>style.visibility</p:attrName>
                                        </p:attrNameLst>
                                      </p:cBhvr>
                                      <p:to>
                                        <p:strVal val="visible"/>
                                      </p:to>
                                    </p:set>
                                    <p:animEffect transition="in" filter="wipe(up)">
                                      <p:cBhvr>
                                        <p:cTn id="31" dur="500"/>
                                        <p:tgtEl>
                                          <p:spTgt spid="539657"/>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539661"/>
                                        </p:tgtEl>
                                        <p:attrNameLst>
                                          <p:attrName>style.visibility</p:attrName>
                                        </p:attrNameLst>
                                      </p:cBhvr>
                                      <p:to>
                                        <p:strVal val="visible"/>
                                      </p:to>
                                    </p:set>
                                    <p:animEffect transition="in" filter="wipe(up)">
                                      <p:cBhvr>
                                        <p:cTn id="34" dur="500"/>
                                        <p:tgtEl>
                                          <p:spTgt spid="539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9654" grpId="0" animBg="1"/>
      <p:bldP spid="539655" grpId="0" animBg="1"/>
      <p:bldP spid="539656" grpId="0" animBg="1"/>
      <p:bldP spid="539657" grpId="0" animBg="1"/>
      <p:bldP spid="539658" grpId="0"/>
      <p:bldP spid="539659" grpId="0"/>
      <p:bldP spid="539660" grpId="0"/>
      <p:bldP spid="5396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9" name="Text Box 5"/>
          <p:cNvSpPr txBox="1">
            <a:spLocks noChangeArrowheads="1"/>
          </p:cNvSpPr>
          <p:nvPr/>
        </p:nvSpPr>
        <p:spPr bwMode="auto">
          <a:xfrm>
            <a:off x="247650" y="919163"/>
            <a:ext cx="8853488" cy="5918200"/>
          </a:xfrm>
          <a:prstGeom prst="rect">
            <a:avLst/>
          </a:prstGeom>
          <a:gradFill rotWithShape="1">
            <a:gsLst>
              <a:gs pos="0">
                <a:srgbClr val="00FF00">
                  <a:alpha val="29999"/>
                </a:srgbClr>
              </a:gs>
              <a:gs pos="100000">
                <a:srgbClr val="009FDD">
                  <a:alpha val="35001"/>
                </a:srgbClr>
              </a:gs>
            </a:gsLst>
            <a:lin ang="5400000" scaled="1"/>
          </a:gradFill>
          <a:ln>
            <a:noFill/>
          </a:ln>
          <a:extLst>
            <a:ext uri="{91240B29-F687-4F45-9708-019B960494DF}">
              <a14:hiddenLine xmlns:a14="http://schemas.microsoft.com/office/drawing/2010/main" w="3175">
                <a:solidFill>
                  <a:srgbClr val="000000"/>
                </a:solidFill>
                <a:miter lim="800000"/>
                <a:headEnd/>
                <a:tailEnd/>
              </a14:hiddenLine>
            </a:ext>
          </a:extLst>
        </p:spPr>
        <p:txBody>
          <a:bodyPr lIns="43768" tIns="21884" rIns="43768" bIns="21884">
            <a:spAutoFit/>
          </a:bodyPr>
          <a:lstStyle>
            <a:lvl1pPr marL="234950" indent="-123825">
              <a:defRPr b="1">
                <a:solidFill>
                  <a:schemeClr val="tx1"/>
                </a:solidFill>
                <a:latin typeface="Arial" panose="020B0604020202020204" pitchFamily="34" charset="0"/>
              </a:defRPr>
            </a:lvl1pPr>
            <a:lvl2pPr marL="685800" indent="-228600">
              <a:defRPr b="1">
                <a:solidFill>
                  <a:schemeClr val="tx1"/>
                </a:solidFill>
                <a:latin typeface="Arial" panose="020B0604020202020204" pitchFamily="34" charset="0"/>
              </a:defRPr>
            </a:lvl2pPr>
            <a:lvl3pPr marL="1081088" indent="-166688">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nSpc>
                <a:spcPct val="120000"/>
              </a:lnSpc>
              <a:buFontTx/>
              <a:buChar char="•"/>
            </a:pPr>
            <a:r>
              <a:rPr lang="en-US" sz="1600" dirty="0">
                <a:solidFill>
                  <a:srgbClr val="000000"/>
                </a:solidFill>
              </a:rPr>
              <a:t> Guides reader into the specific material you are about to discuss</a:t>
            </a:r>
          </a:p>
          <a:p>
            <a:pPr lvl="1">
              <a:lnSpc>
                <a:spcPct val="120000"/>
              </a:lnSpc>
              <a:buFont typeface="Wingdings" panose="05000000000000000000" pitchFamily="2" charset="2"/>
              <a:buChar char="ü"/>
            </a:pPr>
            <a:r>
              <a:rPr lang="en-US" sz="1600" dirty="0">
                <a:solidFill>
                  <a:srgbClr val="000000"/>
                </a:solidFill>
              </a:rPr>
              <a:t>Where does the clinical implication of your study lay?</a:t>
            </a:r>
          </a:p>
          <a:p>
            <a:pPr lvl="2">
              <a:lnSpc>
                <a:spcPct val="120000"/>
              </a:lnSpc>
              <a:buFontTx/>
              <a:buChar char="•"/>
            </a:pPr>
            <a:r>
              <a:rPr lang="en-US" sz="1600" dirty="0">
                <a:solidFill>
                  <a:srgbClr val="000000"/>
                </a:solidFill>
              </a:rPr>
              <a:t>pest-specific? </a:t>
            </a:r>
          </a:p>
          <a:p>
            <a:pPr lvl="2">
              <a:lnSpc>
                <a:spcPct val="120000"/>
              </a:lnSpc>
              <a:buFontTx/>
              <a:buChar char="•"/>
            </a:pPr>
            <a:r>
              <a:rPr lang="en-US" sz="1600" dirty="0">
                <a:solidFill>
                  <a:srgbClr val="000000"/>
                </a:solidFill>
              </a:rPr>
              <a:t>Basic biological process? </a:t>
            </a:r>
          </a:p>
          <a:p>
            <a:pPr lvl="2">
              <a:lnSpc>
                <a:spcPct val="120000"/>
              </a:lnSpc>
              <a:buFontTx/>
              <a:buChar char="•"/>
            </a:pPr>
            <a:r>
              <a:rPr lang="en-US" sz="1600" dirty="0">
                <a:solidFill>
                  <a:srgbClr val="000000"/>
                </a:solidFill>
              </a:rPr>
              <a:t>Economics?</a:t>
            </a:r>
          </a:p>
          <a:p>
            <a:pPr lvl="1">
              <a:lnSpc>
                <a:spcPct val="120000"/>
              </a:lnSpc>
              <a:buFont typeface="Wingdings" panose="05000000000000000000" pitchFamily="2" charset="2"/>
              <a:buChar char="ü"/>
            </a:pPr>
            <a:r>
              <a:rPr lang="en-US" sz="1600" dirty="0">
                <a:solidFill>
                  <a:srgbClr val="000000"/>
                </a:solidFill>
              </a:rPr>
              <a:t>Introduce basic background and concepts: history and references</a:t>
            </a:r>
          </a:p>
          <a:p>
            <a:pPr lvl="2">
              <a:lnSpc>
                <a:spcPct val="120000"/>
              </a:lnSpc>
              <a:buFontTx/>
              <a:buChar char="•"/>
            </a:pPr>
            <a:r>
              <a:rPr lang="en-US" sz="1600" dirty="0">
                <a:solidFill>
                  <a:srgbClr val="000000"/>
                </a:solidFill>
              </a:rPr>
              <a:t>characterize the background of the issues you will address in your study</a:t>
            </a:r>
          </a:p>
          <a:p>
            <a:pPr lvl="2">
              <a:lnSpc>
                <a:spcPct val="120000"/>
              </a:lnSpc>
              <a:buFontTx/>
              <a:buChar char="•"/>
            </a:pPr>
            <a:r>
              <a:rPr lang="en-US" sz="1600" dirty="0">
                <a:solidFill>
                  <a:srgbClr val="000000"/>
                </a:solidFill>
              </a:rPr>
              <a:t>outline the evolution of the topic of interest by discussing previous study’s results and conclusions; use primary references</a:t>
            </a:r>
          </a:p>
          <a:p>
            <a:pPr lvl="2">
              <a:lnSpc>
                <a:spcPct val="120000"/>
              </a:lnSpc>
              <a:buFontTx/>
              <a:buChar char="•"/>
            </a:pPr>
            <a:r>
              <a:rPr lang="en-US" sz="1600" dirty="0">
                <a:solidFill>
                  <a:srgbClr val="000000"/>
                </a:solidFill>
              </a:rPr>
              <a:t>i.e. therapy development</a:t>
            </a:r>
            <a:r>
              <a:rPr lang="en-US" sz="1600">
                <a:solidFill>
                  <a:srgbClr val="000000"/>
                </a:solidFill>
              </a:rPr>
              <a:t>, models</a:t>
            </a:r>
            <a:r>
              <a:rPr lang="en-US" sz="1600" dirty="0">
                <a:solidFill>
                  <a:srgbClr val="000000"/>
                </a:solidFill>
              </a:rPr>
              <a:t>, molecular biology, etc…</a:t>
            </a:r>
          </a:p>
          <a:p>
            <a:pPr lvl="1">
              <a:lnSpc>
                <a:spcPct val="120000"/>
              </a:lnSpc>
              <a:buFont typeface="Wingdings" panose="05000000000000000000" pitchFamily="2" charset="2"/>
              <a:buChar char="ü"/>
            </a:pPr>
            <a:r>
              <a:rPr lang="en-US" sz="1600" dirty="0">
                <a:solidFill>
                  <a:srgbClr val="000000"/>
                </a:solidFill>
              </a:rPr>
              <a:t>What studies already exist that are similar to your investigation</a:t>
            </a:r>
          </a:p>
          <a:p>
            <a:pPr lvl="2">
              <a:lnSpc>
                <a:spcPct val="120000"/>
              </a:lnSpc>
              <a:buFontTx/>
              <a:buChar char="•"/>
            </a:pPr>
            <a:r>
              <a:rPr lang="en-US" sz="1600" dirty="0">
                <a:solidFill>
                  <a:srgbClr val="000000"/>
                </a:solidFill>
              </a:rPr>
              <a:t>what were their conclusions?</a:t>
            </a:r>
          </a:p>
          <a:p>
            <a:pPr lvl="2">
              <a:lnSpc>
                <a:spcPct val="120000"/>
              </a:lnSpc>
              <a:buFontTx/>
              <a:buChar char="•"/>
            </a:pPr>
            <a:r>
              <a:rPr lang="en-US" sz="1600" dirty="0">
                <a:solidFill>
                  <a:srgbClr val="000000"/>
                </a:solidFill>
              </a:rPr>
              <a:t>what are they lacking; what still requires elucidation?</a:t>
            </a:r>
          </a:p>
          <a:p>
            <a:pPr lvl="2">
              <a:lnSpc>
                <a:spcPct val="120000"/>
              </a:lnSpc>
              <a:buFontTx/>
              <a:buChar char="•"/>
            </a:pPr>
            <a:r>
              <a:rPr lang="en-US" sz="1600" dirty="0">
                <a:solidFill>
                  <a:srgbClr val="000000"/>
                </a:solidFill>
              </a:rPr>
              <a:t>describe how your study fits into the larger picture of these previous findings</a:t>
            </a:r>
          </a:p>
          <a:p>
            <a:pPr lvl="1">
              <a:lnSpc>
                <a:spcPct val="120000"/>
              </a:lnSpc>
              <a:buFont typeface="Wingdings" panose="05000000000000000000" pitchFamily="2" charset="2"/>
              <a:buChar char="ü"/>
            </a:pPr>
            <a:r>
              <a:rPr lang="en-US" sz="1600" dirty="0">
                <a:solidFill>
                  <a:srgbClr val="000000"/>
                </a:solidFill>
              </a:rPr>
              <a:t>The final paragraph should briefly describe what you did, why you did it, and how you did it – all with relevance to the previous studies you have mentioned</a:t>
            </a:r>
          </a:p>
          <a:p>
            <a:pPr lvl="2">
              <a:lnSpc>
                <a:spcPct val="120000"/>
              </a:lnSpc>
              <a:buFontTx/>
              <a:buChar char="•"/>
            </a:pPr>
            <a:r>
              <a:rPr lang="en-US" sz="1600" dirty="0">
                <a:solidFill>
                  <a:srgbClr val="000000"/>
                </a:solidFill>
              </a:rPr>
              <a:t>allude to your broader implicated findings: what have you done that makes this an important study that adds value, what gap have you filled? </a:t>
            </a:r>
          </a:p>
          <a:p>
            <a:pPr lvl="1">
              <a:lnSpc>
                <a:spcPct val="120000"/>
              </a:lnSpc>
              <a:buFont typeface="Wingdings" panose="05000000000000000000" pitchFamily="2" charset="2"/>
              <a:buChar char="ü"/>
            </a:pPr>
            <a:r>
              <a:rPr lang="en-US" sz="1600" dirty="0">
                <a:solidFill>
                  <a:srgbClr val="000000"/>
                </a:solidFill>
              </a:rPr>
              <a:t>Intro should give reader a working knowledge of history, implications, some specifics, and providing the reason your study adds value</a:t>
            </a:r>
          </a:p>
        </p:txBody>
      </p:sp>
      <p:sp>
        <p:nvSpPr>
          <p:cNvPr id="4" name="Rectangle 3"/>
          <p:cNvSpPr/>
          <p:nvPr/>
        </p:nvSpPr>
        <p:spPr>
          <a:xfrm>
            <a:off x="1265358" y="486768"/>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5" name="Title 1"/>
          <p:cNvSpPr txBox="1">
            <a:spLocks/>
          </p:cNvSpPr>
          <p:nvPr/>
        </p:nvSpPr>
        <p:spPr>
          <a:xfrm>
            <a:off x="762000" y="-13648"/>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2" name="Footer Placeholder 1">
            <a:extLst>
              <a:ext uri="{FF2B5EF4-FFF2-40B4-BE49-F238E27FC236}">
                <a16:creationId xmlns:a16="http://schemas.microsoft.com/office/drawing/2014/main" id="{8BA892F8-5A4E-49BF-BD5F-9BAD2ABD67E2}"/>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19462143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38629">
                                            <p:bg/>
                                          </p:spTgt>
                                        </p:tgtEl>
                                        <p:attrNameLst>
                                          <p:attrName>style.visibility</p:attrName>
                                        </p:attrNameLst>
                                      </p:cBhvr>
                                      <p:to>
                                        <p:strVal val="visible"/>
                                      </p:to>
                                    </p:set>
                                    <p:animEffect transition="in" filter="box(out)">
                                      <p:cBhvr>
                                        <p:cTn id="7" dur="500"/>
                                        <p:tgtEl>
                                          <p:spTgt spid="538629">
                                            <p:bg/>
                                          </p:spTgt>
                                        </p:tgtEl>
                                      </p:cBhvr>
                                    </p:animEffec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538629">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8629">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8629">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8629">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8629">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3862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8629">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38629">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38629">
                                            <p:txEl>
                                              <p:pRg st="8" end="8"/>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38629">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8629">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38629">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38629">
                                            <p:txEl>
                                              <p:pRg st="12" end="12"/>
                                            </p:txEl>
                                          </p:spTgt>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38629">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38629">
                                            <p:txEl>
                                              <p:pRg st="14" end="14"/>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38629">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9" grpId="0" build="allAtOnce"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447800"/>
            <a:ext cx="8458200" cy="3048000"/>
          </a:xfrm>
        </p:spPr>
        <p:txBody>
          <a:bodyPr>
            <a:noAutofit/>
          </a:bodyPr>
          <a:lstStyle/>
          <a:p>
            <a:pPr lvl="1" algn="l"/>
            <a:r>
              <a:rPr lang="en-US" sz="2400" b="1" dirty="0">
                <a:solidFill>
                  <a:schemeClr val="tx2">
                    <a:lumMod val="50000"/>
                  </a:schemeClr>
                </a:solidFill>
                <a:latin typeface="Times New Roman" pitchFamily="18" charset="0"/>
                <a:cs typeface="Times New Roman" pitchFamily="18" charset="0"/>
              </a:rPr>
              <a:t>Materials and Methods fully explain experimental design and methodology </a:t>
            </a:r>
          </a:p>
          <a:p>
            <a:pPr lvl="1" algn="l"/>
            <a:endParaRPr lang="en-US" sz="800" b="1" dirty="0">
              <a:solidFill>
                <a:schemeClr val="tx2">
                  <a:lumMod val="50000"/>
                </a:schemeClr>
              </a:solidFill>
              <a:latin typeface="Times New Roman" pitchFamily="18" charset="0"/>
              <a:cs typeface="Times New Roman" pitchFamily="18" charset="0"/>
            </a:endParaRP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Standard methods and materials</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Must be reproducible techniques</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Organisms used (full botanical/zoological names)</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Experimental design</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Statistical Analysis</a:t>
            </a:r>
          </a:p>
        </p:txBody>
      </p:sp>
      <p:sp>
        <p:nvSpPr>
          <p:cNvPr id="4" name="Footer Placeholder 3"/>
          <p:cNvSpPr>
            <a:spLocks noGrp="1"/>
          </p:cNvSpPr>
          <p:nvPr>
            <p:ph type="ftr" sz="quarter" idx="11"/>
          </p:nvPr>
        </p:nvSpPr>
        <p:spPr/>
        <p:txBody>
          <a:bodyPr/>
          <a:lstStyle/>
          <a:p>
            <a:r>
              <a:rPr lang="en-US"/>
              <a:t>Dr. Sajjad Ali, Assistant Professor, UCA&amp;ES</a:t>
            </a:r>
            <a:endParaRPr lang="en-US" dirty="0"/>
          </a:p>
        </p:txBody>
      </p:sp>
      <p:sp>
        <p:nvSpPr>
          <p:cNvPr id="6" name="Rectangle 5"/>
          <p:cNvSpPr/>
          <p:nvPr/>
        </p:nvSpPr>
        <p:spPr>
          <a:xfrm>
            <a:off x="1265358" y="609600"/>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7"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3228119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447800"/>
            <a:ext cx="8458200" cy="3048000"/>
          </a:xfrm>
        </p:spPr>
        <p:txBody>
          <a:bodyPr>
            <a:noAutofit/>
          </a:bodyPr>
          <a:lstStyle/>
          <a:p>
            <a:pPr lvl="1" algn="l"/>
            <a:r>
              <a:rPr lang="en-US" sz="2400" b="1" dirty="0">
                <a:solidFill>
                  <a:schemeClr val="tx2">
                    <a:lumMod val="50000"/>
                  </a:schemeClr>
                </a:solidFill>
                <a:latin typeface="Times New Roman" pitchFamily="18" charset="0"/>
                <a:cs typeface="Times New Roman" pitchFamily="18" charset="0"/>
              </a:rPr>
              <a:t>Results provide precise and brief descriptions of experimental results. </a:t>
            </a:r>
          </a:p>
          <a:p>
            <a:pPr lvl="1" algn="l"/>
            <a:endParaRPr lang="en-US" sz="800" b="1" dirty="0">
              <a:solidFill>
                <a:schemeClr val="tx2">
                  <a:lumMod val="50000"/>
                </a:schemeClr>
              </a:solidFill>
              <a:latin typeface="Times New Roman" pitchFamily="18" charset="0"/>
              <a:cs typeface="Times New Roman" pitchFamily="18" charset="0"/>
            </a:endParaRP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Clearly and simply write your findings only </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Subheadings may be used</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Avoid excessive fragmentation of the text</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Must be cleared and to the point</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Must be based on your findings</a:t>
            </a:r>
          </a:p>
        </p:txBody>
      </p:sp>
      <p:sp>
        <p:nvSpPr>
          <p:cNvPr id="4" name="Footer Placeholder 3"/>
          <p:cNvSpPr>
            <a:spLocks noGrp="1"/>
          </p:cNvSpPr>
          <p:nvPr>
            <p:ph type="ftr" sz="quarter" idx="11"/>
          </p:nvPr>
        </p:nvSpPr>
        <p:spPr/>
        <p:txBody>
          <a:bodyPr/>
          <a:lstStyle/>
          <a:p>
            <a:r>
              <a:rPr lang="en-US"/>
              <a:t>Dr. Sajjad Ali, Assistant Professor, UCA&amp;ES</a:t>
            </a:r>
            <a:endParaRPr lang="en-US" dirty="0"/>
          </a:p>
        </p:txBody>
      </p:sp>
      <p:sp>
        <p:nvSpPr>
          <p:cNvPr id="6" name="Rectangle 5"/>
          <p:cNvSpPr/>
          <p:nvPr/>
        </p:nvSpPr>
        <p:spPr>
          <a:xfrm>
            <a:off x="1265358" y="609600"/>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7"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2993839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447800"/>
            <a:ext cx="8458200" cy="3048000"/>
          </a:xfrm>
        </p:spPr>
        <p:txBody>
          <a:bodyPr>
            <a:noAutofit/>
          </a:bodyPr>
          <a:lstStyle/>
          <a:p>
            <a:pPr lvl="1" algn="l"/>
            <a:r>
              <a:rPr lang="en-US" sz="2400" b="1" dirty="0">
                <a:solidFill>
                  <a:schemeClr val="tx2">
                    <a:lumMod val="50000"/>
                  </a:schemeClr>
                </a:solidFill>
                <a:latin typeface="Times New Roman" pitchFamily="18" charset="0"/>
                <a:cs typeface="Times New Roman" pitchFamily="18" charset="0"/>
              </a:rPr>
              <a:t>Discussion</a:t>
            </a:r>
          </a:p>
          <a:p>
            <a:pPr lvl="1" algn="l"/>
            <a:endParaRPr lang="en-US" sz="800" b="1" dirty="0">
              <a:solidFill>
                <a:schemeClr val="tx2">
                  <a:lumMod val="50000"/>
                </a:schemeClr>
              </a:solidFill>
              <a:latin typeface="Times New Roman" pitchFamily="18" charset="0"/>
              <a:cs typeface="Times New Roman" pitchFamily="18" charset="0"/>
            </a:endParaRP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Discussion must explain results and relate them to  previous/current  state of knowledge</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Explain discrepancies or stress similarities to other systems/previous reports on same the system</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Should end up with conclusions </a:t>
            </a:r>
            <a:r>
              <a:rPr lang="en-US" b="1" dirty="0">
                <a:solidFill>
                  <a:schemeClr val="tx2">
                    <a:lumMod val="50000"/>
                  </a:schemeClr>
                </a:solidFill>
                <a:latin typeface="Times New Roman" pitchFamily="18" charset="0"/>
                <a:cs typeface="Times New Roman" pitchFamily="18" charset="0"/>
              </a:rPr>
              <a:t>(“take-home message”)</a:t>
            </a:r>
            <a:endParaRPr lang="en-US" sz="2000" b="1" dirty="0">
              <a:solidFill>
                <a:schemeClr val="tx2">
                  <a:lumMod val="50000"/>
                </a:schemeClr>
              </a:solidFill>
              <a:latin typeface="Times New Roman" pitchFamily="18" charset="0"/>
              <a:cs typeface="Times New Roman" pitchFamily="18" charset="0"/>
            </a:endParaRP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Sufficiently supported by your results</a:t>
            </a:r>
          </a:p>
        </p:txBody>
      </p:sp>
      <p:sp>
        <p:nvSpPr>
          <p:cNvPr id="4" name="Footer Placeholder 3"/>
          <p:cNvSpPr>
            <a:spLocks noGrp="1"/>
          </p:cNvSpPr>
          <p:nvPr>
            <p:ph type="ftr" sz="quarter" idx="11"/>
          </p:nvPr>
        </p:nvSpPr>
        <p:spPr/>
        <p:txBody>
          <a:bodyPr/>
          <a:lstStyle/>
          <a:p>
            <a:r>
              <a:rPr lang="en-US"/>
              <a:t>Dr. Sajjad Ali, Assistant Professor, UCA&amp;ES</a:t>
            </a:r>
            <a:endParaRPr lang="en-US" dirty="0"/>
          </a:p>
        </p:txBody>
      </p:sp>
      <p:sp>
        <p:nvSpPr>
          <p:cNvPr id="6" name="Rectangle 5"/>
          <p:cNvSpPr/>
          <p:nvPr/>
        </p:nvSpPr>
        <p:spPr>
          <a:xfrm>
            <a:off x="1265358" y="609600"/>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7"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2549447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717550" y="261938"/>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a:solidFill>
                  <a:srgbClr val="000000"/>
                </a:solidFill>
              </a:rPr>
              <a:t>Discussion: basics</a:t>
            </a:r>
          </a:p>
        </p:txBody>
      </p:sp>
      <p:sp>
        <p:nvSpPr>
          <p:cNvPr id="540677" name="Text Box 5"/>
          <p:cNvSpPr txBox="1">
            <a:spLocks noChangeArrowheads="1"/>
          </p:cNvSpPr>
          <p:nvPr/>
        </p:nvSpPr>
        <p:spPr bwMode="auto">
          <a:xfrm>
            <a:off x="247650" y="919163"/>
            <a:ext cx="8853488" cy="5624512"/>
          </a:xfrm>
          <a:prstGeom prst="rect">
            <a:avLst/>
          </a:prstGeom>
          <a:gradFill rotWithShape="1">
            <a:gsLst>
              <a:gs pos="0">
                <a:srgbClr val="00FF00">
                  <a:alpha val="35001"/>
                </a:srgbClr>
              </a:gs>
              <a:gs pos="100000">
                <a:srgbClr val="009FDD">
                  <a:alpha val="32999"/>
                </a:srgbClr>
              </a:gs>
            </a:gsLst>
            <a:lin ang="5400000" scaled="1"/>
          </a:gradFill>
          <a:ln>
            <a:noFill/>
          </a:ln>
          <a:extLst>
            <a:ext uri="{91240B29-F687-4F45-9708-019B960494DF}">
              <a14:hiddenLine xmlns:a14="http://schemas.microsoft.com/office/drawing/2010/main" w="3175">
                <a:solidFill>
                  <a:srgbClr val="000000"/>
                </a:solidFill>
                <a:miter lim="800000"/>
                <a:headEnd/>
                <a:tailEnd/>
              </a14:hiddenLine>
            </a:ext>
          </a:extLst>
        </p:spPr>
        <p:txBody>
          <a:bodyPr lIns="43768" tIns="21884" rIns="43768" bIns="21884">
            <a:spAutoFit/>
          </a:bodyPr>
          <a:lstStyle>
            <a:lvl1pPr marL="234950" indent="-123825">
              <a:defRPr b="1">
                <a:solidFill>
                  <a:schemeClr val="tx1"/>
                </a:solidFill>
                <a:latin typeface="Arial" panose="020B0604020202020204" pitchFamily="34" charset="0"/>
              </a:defRPr>
            </a:lvl1pPr>
            <a:lvl2pPr marL="685800" indent="-228600">
              <a:defRPr b="1">
                <a:solidFill>
                  <a:schemeClr val="tx1"/>
                </a:solidFill>
                <a:latin typeface="Arial" panose="020B0604020202020204" pitchFamily="34" charset="0"/>
              </a:defRPr>
            </a:lvl2pPr>
            <a:lvl3pPr marL="1081088" indent="-166688">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nSpc>
                <a:spcPct val="120000"/>
              </a:lnSpc>
              <a:buFontTx/>
              <a:buChar char="•"/>
            </a:pPr>
            <a:r>
              <a:rPr lang="en-US" sz="1600" dirty="0">
                <a:solidFill>
                  <a:srgbClr val="000000"/>
                </a:solidFill>
              </a:rPr>
              <a:t> Innovative facet of scientific article, allowing for guided interpretation of results</a:t>
            </a:r>
          </a:p>
          <a:p>
            <a:pPr lvl="1">
              <a:lnSpc>
                <a:spcPct val="120000"/>
              </a:lnSpc>
              <a:buFont typeface="Wingdings" panose="05000000000000000000" pitchFamily="2" charset="2"/>
              <a:buChar char="ü"/>
            </a:pPr>
            <a:r>
              <a:rPr lang="en-US" sz="1600" dirty="0">
                <a:solidFill>
                  <a:srgbClr val="000000"/>
                </a:solidFill>
              </a:rPr>
              <a:t>First paragraph summarizes findings in a clear manner</a:t>
            </a:r>
          </a:p>
          <a:p>
            <a:pPr lvl="1">
              <a:lnSpc>
                <a:spcPct val="120000"/>
              </a:lnSpc>
              <a:buFont typeface="Wingdings" panose="05000000000000000000" pitchFamily="2" charset="2"/>
              <a:buChar char="ü"/>
            </a:pPr>
            <a:r>
              <a:rPr lang="en-US" sz="1600" dirty="0">
                <a:solidFill>
                  <a:srgbClr val="000000"/>
                </a:solidFill>
              </a:rPr>
              <a:t>Draw conclusions from each major result</a:t>
            </a:r>
          </a:p>
          <a:p>
            <a:pPr lvl="2">
              <a:lnSpc>
                <a:spcPct val="120000"/>
              </a:lnSpc>
              <a:buFontTx/>
              <a:buChar char="•"/>
            </a:pPr>
            <a:r>
              <a:rPr lang="en-US" sz="1600" dirty="0">
                <a:solidFill>
                  <a:srgbClr val="000000"/>
                </a:solidFill>
              </a:rPr>
              <a:t>Briefly describe results without repeating previous sections</a:t>
            </a:r>
          </a:p>
          <a:p>
            <a:pPr lvl="2">
              <a:lnSpc>
                <a:spcPct val="120000"/>
              </a:lnSpc>
              <a:buFontTx/>
              <a:buChar char="•"/>
            </a:pPr>
            <a:r>
              <a:rPr lang="en-US" sz="1600" dirty="0">
                <a:solidFill>
                  <a:srgbClr val="000000"/>
                </a:solidFill>
              </a:rPr>
              <a:t>Cite literature that your results build upon or contradict </a:t>
            </a:r>
          </a:p>
          <a:p>
            <a:pPr lvl="2">
              <a:lnSpc>
                <a:spcPct val="120000"/>
              </a:lnSpc>
              <a:buFontTx/>
              <a:buChar char="•"/>
            </a:pPr>
            <a:r>
              <a:rPr lang="en-US" sz="1600" dirty="0">
                <a:solidFill>
                  <a:srgbClr val="000000"/>
                </a:solidFill>
              </a:rPr>
              <a:t>Explain possible reasons for your findings (appropriately supported by data or references); provide reasons for deviations</a:t>
            </a:r>
          </a:p>
          <a:p>
            <a:pPr lvl="2">
              <a:lnSpc>
                <a:spcPct val="120000"/>
              </a:lnSpc>
              <a:buFontTx/>
              <a:buChar char="•"/>
            </a:pPr>
            <a:r>
              <a:rPr lang="en-US" sz="1600" dirty="0">
                <a:solidFill>
                  <a:srgbClr val="000000"/>
                </a:solidFill>
              </a:rPr>
              <a:t>Provide evidence for conclusions combining previous work with current findings</a:t>
            </a:r>
          </a:p>
          <a:p>
            <a:pPr lvl="2">
              <a:lnSpc>
                <a:spcPct val="120000"/>
              </a:lnSpc>
              <a:buFontTx/>
              <a:buChar char="•"/>
            </a:pPr>
            <a:r>
              <a:rPr lang="en-US" sz="1600" dirty="0">
                <a:solidFill>
                  <a:srgbClr val="000000"/>
                </a:solidFill>
              </a:rPr>
              <a:t>Suggest future studies to further elucidate or verify your results</a:t>
            </a:r>
          </a:p>
          <a:p>
            <a:pPr lvl="1">
              <a:lnSpc>
                <a:spcPct val="120000"/>
              </a:lnSpc>
              <a:buFont typeface="Wingdings" panose="05000000000000000000" pitchFamily="2" charset="2"/>
              <a:buChar char="ü"/>
            </a:pPr>
            <a:r>
              <a:rPr lang="en-US" sz="1600" dirty="0">
                <a:solidFill>
                  <a:srgbClr val="000000"/>
                </a:solidFill>
              </a:rPr>
              <a:t>Be open about your results, describe deviations from hypothesis or expected results, what future experiments would clarify these issues?</a:t>
            </a:r>
          </a:p>
          <a:p>
            <a:pPr lvl="1">
              <a:lnSpc>
                <a:spcPct val="120000"/>
              </a:lnSpc>
              <a:buFont typeface="Wingdings" panose="05000000000000000000" pitchFamily="2" charset="2"/>
              <a:buChar char="ü"/>
            </a:pPr>
            <a:r>
              <a:rPr lang="en-US" sz="1600" dirty="0">
                <a:solidFill>
                  <a:srgbClr val="000000"/>
                </a:solidFill>
              </a:rPr>
              <a:t>Broader implications</a:t>
            </a:r>
          </a:p>
          <a:p>
            <a:pPr lvl="2">
              <a:lnSpc>
                <a:spcPct val="120000"/>
              </a:lnSpc>
              <a:buFontTx/>
              <a:buChar char="•"/>
            </a:pPr>
            <a:r>
              <a:rPr lang="en-US" sz="1600" dirty="0">
                <a:solidFill>
                  <a:srgbClr val="000000"/>
                </a:solidFill>
              </a:rPr>
              <a:t>Suggest theoretical implications of your results</a:t>
            </a:r>
          </a:p>
          <a:p>
            <a:pPr lvl="2">
              <a:lnSpc>
                <a:spcPct val="120000"/>
              </a:lnSpc>
              <a:buFontTx/>
              <a:buChar char="•"/>
            </a:pPr>
            <a:r>
              <a:rPr lang="en-US" sz="1600" dirty="0">
                <a:solidFill>
                  <a:srgbClr val="000000"/>
                </a:solidFill>
              </a:rPr>
              <a:t>Suggest practical application of your results</a:t>
            </a:r>
          </a:p>
          <a:p>
            <a:pPr lvl="2">
              <a:lnSpc>
                <a:spcPct val="120000"/>
              </a:lnSpc>
              <a:buFontTx/>
              <a:buChar char="•"/>
            </a:pPr>
            <a:r>
              <a:rPr lang="en-US" sz="1600" dirty="0">
                <a:solidFill>
                  <a:srgbClr val="000000"/>
                </a:solidFill>
              </a:rPr>
              <a:t>Discuss findings in a broader topic – extend to clinical situations if applicable</a:t>
            </a:r>
          </a:p>
          <a:p>
            <a:pPr lvl="1">
              <a:lnSpc>
                <a:spcPct val="120000"/>
              </a:lnSpc>
              <a:buFont typeface="Wingdings" panose="05000000000000000000" pitchFamily="2" charset="2"/>
              <a:buChar char="ü"/>
            </a:pPr>
            <a:r>
              <a:rPr lang="en-US" sz="1600" dirty="0">
                <a:solidFill>
                  <a:srgbClr val="000000"/>
                </a:solidFill>
              </a:rPr>
              <a:t>The final paragraph should state what your findings added to the scientific community (why is this study important?) and provide suggestions for future direction</a:t>
            </a:r>
          </a:p>
        </p:txBody>
      </p:sp>
      <p:sp>
        <p:nvSpPr>
          <p:cNvPr id="2" name="Footer Placeholder 1">
            <a:extLst>
              <a:ext uri="{FF2B5EF4-FFF2-40B4-BE49-F238E27FC236}">
                <a16:creationId xmlns:a16="http://schemas.microsoft.com/office/drawing/2014/main" id="{62F825F5-8D3C-4F25-8BB1-F6247FCF53E5}"/>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8327325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40677">
                                            <p:bg/>
                                          </p:spTgt>
                                        </p:tgtEl>
                                        <p:attrNameLst>
                                          <p:attrName>style.visibility</p:attrName>
                                        </p:attrNameLst>
                                      </p:cBhvr>
                                      <p:to>
                                        <p:strVal val="visible"/>
                                      </p:to>
                                    </p:set>
                                    <p:animEffect transition="in" filter="box(out)">
                                      <p:cBhvr>
                                        <p:cTn id="7" dur="500"/>
                                        <p:tgtEl>
                                          <p:spTgt spid="540677">
                                            <p:bg/>
                                          </p:spTgt>
                                        </p:tgtEl>
                                      </p:cBhvr>
                                    </p:animEffec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54067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0677">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0677">
                                            <p:txEl>
                                              <p:pRg st="2" end="2"/>
                                            </p:txEl>
                                          </p:spTgt>
                                        </p:tgtEl>
                                        <p:attrNameLst>
                                          <p:attrName>style.visibility</p:attrName>
                                        </p:attrNameLst>
                                      </p:cBhvr>
                                      <p:to>
                                        <p:strVal val="visible"/>
                                      </p:to>
                                    </p:set>
                                  </p:childTnLst>
                                </p:cTn>
                              </p:par>
                            </p:childTnLst>
                          </p:cTn>
                        </p:par>
                        <p:par>
                          <p:cTn id="19" fill="hold" nodeType="afterGroup">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540677">
                                            <p:txEl>
                                              <p:pRg st="3" end="3"/>
                                            </p:txEl>
                                          </p:spTgt>
                                        </p:tgtEl>
                                        <p:attrNameLst>
                                          <p:attrName>style.visibility</p:attrName>
                                        </p:attrNameLst>
                                      </p:cBhvr>
                                      <p:to>
                                        <p:strVal val="visible"/>
                                      </p:to>
                                    </p:set>
                                  </p:childTnLst>
                                </p:cTn>
                              </p:par>
                            </p:childTnLst>
                          </p:cTn>
                        </p:par>
                        <p:par>
                          <p:cTn id="22" fill="hold" nodeType="afterGroup">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540677">
                                            <p:txEl>
                                              <p:pRg st="4" end="4"/>
                                            </p:txEl>
                                          </p:spTgt>
                                        </p:tgtEl>
                                        <p:attrNameLst>
                                          <p:attrName>style.visibility</p:attrName>
                                        </p:attrNameLst>
                                      </p:cBhvr>
                                      <p:to>
                                        <p:strVal val="visible"/>
                                      </p:to>
                                    </p:set>
                                  </p:childTnLst>
                                </p:cTn>
                              </p:par>
                            </p:childTnLst>
                          </p:cTn>
                        </p:par>
                        <p:par>
                          <p:cTn id="25" fill="hold" nodeType="afterGroup">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540677">
                                            <p:txEl>
                                              <p:pRg st="5" end="5"/>
                                            </p:txEl>
                                          </p:spTgt>
                                        </p:tgtEl>
                                        <p:attrNameLst>
                                          <p:attrName>style.visibility</p:attrName>
                                        </p:attrNameLst>
                                      </p:cBhvr>
                                      <p:to>
                                        <p:strVal val="visible"/>
                                      </p:to>
                                    </p:set>
                                  </p:childTnLst>
                                </p:cTn>
                              </p:par>
                            </p:childTnLst>
                          </p:cTn>
                        </p:par>
                        <p:par>
                          <p:cTn id="28" fill="hold" nodeType="afterGroup">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540677">
                                            <p:txEl>
                                              <p:pRg st="6" end="6"/>
                                            </p:txEl>
                                          </p:spTgt>
                                        </p:tgtEl>
                                        <p:attrNameLst>
                                          <p:attrName>style.visibility</p:attrName>
                                        </p:attrNameLst>
                                      </p:cBhvr>
                                      <p:to>
                                        <p:strVal val="visible"/>
                                      </p:to>
                                    </p:set>
                                  </p:childTnLst>
                                </p:cTn>
                              </p:par>
                            </p:childTnLst>
                          </p:cTn>
                        </p:par>
                        <p:par>
                          <p:cTn id="31" fill="hold" nodeType="afterGroup">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540677">
                                            <p:txEl>
                                              <p:pRg st="7" end="7"/>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540677">
                                            <p:txEl>
                                              <p:pRg st="8" end="8"/>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540677">
                                            <p:txEl>
                                              <p:pRg st="9" end="9"/>
                                            </p:txEl>
                                          </p:spTgt>
                                        </p:tgtEl>
                                        <p:attrNameLst>
                                          <p:attrName>style.visibility</p:attrName>
                                        </p:attrNameLst>
                                      </p:cBhvr>
                                      <p:to>
                                        <p:strVal val="visible"/>
                                      </p:to>
                                    </p:set>
                                  </p:childTnLst>
                                </p:cTn>
                              </p:par>
                            </p:childTnLst>
                          </p:cTn>
                        </p:par>
                        <p:par>
                          <p:cTn id="42" fill="hold" nodeType="afterGroup">
                            <p:stCondLst>
                              <p:cond delay="0"/>
                            </p:stCondLst>
                            <p:childTnLst>
                              <p:par>
                                <p:cTn id="43" presetID="1" presetClass="entr" presetSubtype="0" fill="hold" grpId="0" nodeType="afterEffect">
                                  <p:stCondLst>
                                    <p:cond delay="0"/>
                                  </p:stCondLst>
                                  <p:childTnLst>
                                    <p:set>
                                      <p:cBhvr>
                                        <p:cTn id="44" dur="1" fill="hold">
                                          <p:stCondLst>
                                            <p:cond delay="0"/>
                                          </p:stCondLst>
                                        </p:cTn>
                                        <p:tgtEl>
                                          <p:spTgt spid="540677">
                                            <p:txEl>
                                              <p:pRg st="10" end="10"/>
                                            </p:txEl>
                                          </p:spTgt>
                                        </p:tgtEl>
                                        <p:attrNameLst>
                                          <p:attrName>style.visibility</p:attrName>
                                        </p:attrNameLst>
                                      </p:cBhvr>
                                      <p:to>
                                        <p:strVal val="visible"/>
                                      </p:to>
                                    </p:set>
                                  </p:childTnLst>
                                </p:cTn>
                              </p:par>
                            </p:childTnLst>
                          </p:cTn>
                        </p:par>
                        <p:par>
                          <p:cTn id="45" fill="hold" nodeType="afterGroup">
                            <p:stCondLst>
                              <p:cond delay="0"/>
                            </p:stCondLst>
                            <p:childTnLst>
                              <p:par>
                                <p:cTn id="46" presetID="1" presetClass="entr" presetSubtype="0" fill="hold" grpId="0" nodeType="afterEffect">
                                  <p:stCondLst>
                                    <p:cond delay="0"/>
                                  </p:stCondLst>
                                  <p:childTnLst>
                                    <p:set>
                                      <p:cBhvr>
                                        <p:cTn id="47" dur="1" fill="hold">
                                          <p:stCondLst>
                                            <p:cond delay="0"/>
                                          </p:stCondLst>
                                        </p:cTn>
                                        <p:tgtEl>
                                          <p:spTgt spid="540677">
                                            <p:txEl>
                                              <p:pRg st="11" end="11"/>
                                            </p:txEl>
                                          </p:spTgt>
                                        </p:tgtEl>
                                        <p:attrNameLst>
                                          <p:attrName>style.visibility</p:attrName>
                                        </p:attrNameLst>
                                      </p:cBhvr>
                                      <p:to>
                                        <p:strVal val="visible"/>
                                      </p:to>
                                    </p:set>
                                  </p:childTnLst>
                                </p:cTn>
                              </p:par>
                            </p:childTnLst>
                          </p:cTn>
                        </p:par>
                        <p:par>
                          <p:cTn id="48" fill="hold" nodeType="afterGroup">
                            <p:stCondLst>
                              <p:cond delay="0"/>
                            </p:stCondLst>
                            <p:childTnLst>
                              <p:par>
                                <p:cTn id="49" presetID="1" presetClass="entr" presetSubtype="0" fill="hold" grpId="0" nodeType="afterEffect">
                                  <p:stCondLst>
                                    <p:cond delay="0"/>
                                  </p:stCondLst>
                                  <p:childTnLst>
                                    <p:set>
                                      <p:cBhvr>
                                        <p:cTn id="50" dur="1" fill="hold">
                                          <p:stCondLst>
                                            <p:cond delay="0"/>
                                          </p:stCondLst>
                                        </p:cTn>
                                        <p:tgtEl>
                                          <p:spTgt spid="540677">
                                            <p:txEl>
                                              <p:pRg st="12" end="12"/>
                                            </p:txEl>
                                          </p:spTgt>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4067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677" grpId="0" build="allAtOnce"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447800"/>
            <a:ext cx="8458200" cy="3048000"/>
          </a:xfrm>
        </p:spPr>
        <p:txBody>
          <a:bodyPr>
            <a:noAutofit/>
          </a:bodyPr>
          <a:lstStyle/>
          <a:p>
            <a:pPr lvl="1" algn="l"/>
            <a:r>
              <a:rPr lang="en-US" sz="2400" b="1" dirty="0">
                <a:solidFill>
                  <a:schemeClr val="tx2">
                    <a:lumMod val="50000"/>
                  </a:schemeClr>
                </a:solidFill>
                <a:latin typeface="Times New Roman" pitchFamily="18" charset="0"/>
                <a:cs typeface="Times New Roman" pitchFamily="18" charset="0"/>
              </a:rPr>
              <a:t>Literature</a:t>
            </a:r>
          </a:p>
          <a:p>
            <a:pPr lvl="1" algn="l"/>
            <a:endParaRPr lang="en-US" sz="800" b="1" dirty="0">
              <a:solidFill>
                <a:schemeClr val="tx2">
                  <a:lumMod val="50000"/>
                </a:schemeClr>
              </a:solidFill>
              <a:latin typeface="Times New Roman" pitchFamily="18" charset="0"/>
              <a:cs typeface="Times New Roman" pitchFamily="18" charset="0"/>
            </a:endParaRP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Select most relevant &amp; most recent papers</a:t>
            </a:r>
          </a:p>
          <a:p>
            <a:pPr marL="1371600" lvl="2" indent="-4572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Give references in a uniform format</a:t>
            </a:r>
          </a:p>
        </p:txBody>
      </p:sp>
      <p:sp>
        <p:nvSpPr>
          <p:cNvPr id="4" name="Footer Placeholder 3"/>
          <p:cNvSpPr>
            <a:spLocks noGrp="1"/>
          </p:cNvSpPr>
          <p:nvPr>
            <p:ph type="ftr" sz="quarter" idx="11"/>
          </p:nvPr>
        </p:nvSpPr>
        <p:spPr/>
        <p:txBody>
          <a:bodyPr/>
          <a:lstStyle/>
          <a:p>
            <a:r>
              <a:rPr lang="en-US"/>
              <a:t>Dr. Sajjad Ali, Assistant Professor, UCA&amp;ES</a:t>
            </a:r>
            <a:endParaRPr lang="en-US" dirty="0"/>
          </a:p>
        </p:txBody>
      </p:sp>
      <p:sp>
        <p:nvSpPr>
          <p:cNvPr id="6" name="Rectangle 5"/>
          <p:cNvSpPr/>
          <p:nvPr/>
        </p:nvSpPr>
        <p:spPr>
          <a:xfrm>
            <a:off x="1265358" y="609600"/>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7"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1360973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001820334"/>
              </p:ext>
            </p:extLst>
          </p:nvPr>
        </p:nvGraphicFramePr>
        <p:xfrm>
          <a:off x="0" y="2582862"/>
          <a:ext cx="9144000" cy="4351338"/>
        </p:xfrm>
        <a:graphic>
          <a:graphicData uri="http://schemas.openxmlformats.org/drawingml/2006/table">
            <a:tbl>
              <a:tblPr/>
              <a:tblGrid>
                <a:gridCol w="1365024">
                  <a:extLst>
                    <a:ext uri="{9D8B030D-6E8A-4147-A177-3AD203B41FA5}">
                      <a16:colId xmlns:a16="http://schemas.microsoft.com/office/drawing/2014/main" val="20000"/>
                    </a:ext>
                  </a:extLst>
                </a:gridCol>
                <a:gridCol w="7778976">
                  <a:extLst>
                    <a:ext uri="{9D8B030D-6E8A-4147-A177-3AD203B41FA5}">
                      <a16:colId xmlns:a16="http://schemas.microsoft.com/office/drawing/2014/main" val="20001"/>
                    </a:ext>
                  </a:extLst>
                </a:gridCol>
              </a:tblGrid>
              <a:tr h="1164925">
                <a:tc>
                  <a:txBody>
                    <a:bodyPr/>
                    <a:lstStyle/>
                    <a:p>
                      <a:pPr algn="r" fontAlgn="t"/>
                      <a:r>
                        <a:rPr lang="en-GB" sz="2000" b="0" dirty="0">
                          <a:solidFill>
                            <a:srgbClr val="777777"/>
                          </a:solidFill>
                          <a:effectLst/>
                        </a:rPr>
                        <a:t>MLA</a:t>
                      </a:r>
                    </a:p>
                  </a:txBody>
                  <a:tcPr marL="51394" marR="64242" marT="42828" marB="42828">
                    <a:lnL>
                      <a:noFill/>
                    </a:lnL>
                    <a:lnR>
                      <a:noFill/>
                    </a:lnR>
                    <a:lnT>
                      <a:noFill/>
                    </a:lnT>
                    <a:lnB>
                      <a:noFill/>
                    </a:lnB>
                  </a:tcPr>
                </a:tc>
                <a:tc>
                  <a:txBody>
                    <a:bodyPr/>
                    <a:lstStyle/>
                    <a:p>
                      <a:pPr fontAlgn="t"/>
                      <a:r>
                        <a:rPr lang="en-US" sz="2000" dirty="0">
                          <a:effectLst/>
                          <a:latin typeface="Arial" panose="020B0604020202020204" pitchFamily="34" charset="0"/>
                        </a:rPr>
                        <a:t>Davidson, G., and C. Elizabeth Jackson. "Insecticide resistance in</a:t>
                      </a:r>
                      <a:r>
                        <a:rPr lang="en-US" sz="2000" baseline="0" dirty="0">
                          <a:effectLst/>
                          <a:latin typeface="Arial" panose="020B0604020202020204" pitchFamily="34" charset="0"/>
                        </a:rPr>
                        <a:t> </a:t>
                      </a:r>
                      <a:r>
                        <a:rPr lang="en-US" sz="2000" dirty="0">
                          <a:effectLst/>
                          <a:latin typeface="Arial" panose="020B0604020202020204" pitchFamily="34" charset="0"/>
                        </a:rPr>
                        <a:t>mosquitoes." </a:t>
                      </a:r>
                      <a:r>
                        <a:rPr lang="en-US" sz="2000" i="1" dirty="0">
                          <a:effectLst/>
                          <a:latin typeface="Arial" panose="020B0604020202020204" pitchFamily="34" charset="0"/>
                        </a:rPr>
                        <a:t>Nature</a:t>
                      </a:r>
                      <a:r>
                        <a:rPr lang="en-US" sz="2000" dirty="0">
                          <a:effectLst/>
                          <a:latin typeface="Arial" panose="020B0604020202020204" pitchFamily="34" charset="0"/>
                        </a:rPr>
                        <a:t> 190. (1961): 364-365.</a:t>
                      </a:r>
                    </a:p>
                  </a:txBody>
                  <a:tcPr marL="51394" marR="51394" marT="42828" marB="42828">
                    <a:lnL>
                      <a:noFill/>
                    </a:lnL>
                    <a:lnR>
                      <a:noFill/>
                    </a:lnR>
                    <a:lnT>
                      <a:noFill/>
                    </a:lnT>
                    <a:lnB>
                      <a:noFill/>
                    </a:lnB>
                  </a:tcPr>
                </a:tc>
                <a:extLst>
                  <a:ext uri="{0D108BD9-81ED-4DB2-BD59-A6C34878D82A}">
                    <a16:rowId xmlns:a16="http://schemas.microsoft.com/office/drawing/2014/main" val="10000"/>
                  </a:ext>
                </a:extLst>
              </a:tr>
              <a:tr h="1010744">
                <a:tc>
                  <a:txBody>
                    <a:bodyPr/>
                    <a:lstStyle/>
                    <a:p>
                      <a:pPr algn="r" fontAlgn="t"/>
                      <a:r>
                        <a:rPr lang="en-GB" sz="2000" b="0" dirty="0">
                          <a:solidFill>
                            <a:srgbClr val="FF0000"/>
                          </a:solidFill>
                          <a:effectLst/>
                        </a:rPr>
                        <a:t>APA</a:t>
                      </a:r>
                    </a:p>
                  </a:txBody>
                  <a:tcPr marL="51394" marR="64242" marT="42828" marB="42828">
                    <a:lnL>
                      <a:noFill/>
                    </a:lnL>
                    <a:lnR>
                      <a:noFill/>
                    </a:lnR>
                    <a:lnT>
                      <a:noFill/>
                    </a:lnT>
                    <a:lnB>
                      <a:noFill/>
                    </a:lnB>
                  </a:tcPr>
                </a:tc>
                <a:tc>
                  <a:txBody>
                    <a:bodyPr/>
                    <a:lstStyle/>
                    <a:p>
                      <a:pPr fontAlgn="t"/>
                      <a:r>
                        <a:rPr lang="en-GB" sz="2000" dirty="0">
                          <a:solidFill>
                            <a:srgbClr val="FF0000"/>
                          </a:solidFill>
                          <a:effectLst/>
                          <a:latin typeface="Arial" panose="020B0604020202020204" pitchFamily="34" charset="0"/>
                        </a:rPr>
                        <a:t>Davidson, G., &amp; Jackson, C. E. (1961). Insecticide resistance in mosquitoes. </a:t>
                      </a:r>
                      <a:r>
                        <a:rPr lang="en-GB" sz="2000" i="1" dirty="0">
                          <a:solidFill>
                            <a:srgbClr val="FF0000"/>
                          </a:solidFill>
                          <a:effectLst/>
                          <a:latin typeface="Arial" panose="020B0604020202020204" pitchFamily="34" charset="0"/>
                        </a:rPr>
                        <a:t>Nature</a:t>
                      </a:r>
                      <a:r>
                        <a:rPr lang="en-GB" sz="2000" dirty="0">
                          <a:solidFill>
                            <a:srgbClr val="FF0000"/>
                          </a:solidFill>
                          <a:effectLst/>
                          <a:latin typeface="Arial" panose="020B0604020202020204" pitchFamily="34" charset="0"/>
                        </a:rPr>
                        <a:t>, </a:t>
                      </a:r>
                      <a:r>
                        <a:rPr lang="en-GB" sz="2000" i="1" dirty="0">
                          <a:solidFill>
                            <a:srgbClr val="FF0000"/>
                          </a:solidFill>
                          <a:effectLst/>
                          <a:latin typeface="Arial" panose="020B0604020202020204" pitchFamily="34" charset="0"/>
                        </a:rPr>
                        <a:t>190</a:t>
                      </a:r>
                      <a:r>
                        <a:rPr lang="en-GB" sz="2000" dirty="0">
                          <a:solidFill>
                            <a:srgbClr val="FF0000"/>
                          </a:solidFill>
                          <a:effectLst/>
                          <a:latin typeface="Arial" panose="020B0604020202020204" pitchFamily="34" charset="0"/>
                        </a:rPr>
                        <a:t>, 364-365.</a:t>
                      </a:r>
                    </a:p>
                  </a:txBody>
                  <a:tcPr marL="51394" marR="51394" marT="42828" marB="42828">
                    <a:lnL>
                      <a:noFill/>
                    </a:lnL>
                    <a:lnR>
                      <a:noFill/>
                    </a:lnR>
                    <a:lnT>
                      <a:noFill/>
                    </a:lnT>
                    <a:lnB>
                      <a:noFill/>
                    </a:lnB>
                  </a:tcPr>
                </a:tc>
                <a:extLst>
                  <a:ext uri="{0D108BD9-81ED-4DB2-BD59-A6C34878D82A}">
                    <a16:rowId xmlns:a16="http://schemas.microsoft.com/office/drawing/2014/main" val="10001"/>
                  </a:ext>
                </a:extLst>
              </a:tr>
              <a:tr h="1164925">
                <a:tc>
                  <a:txBody>
                    <a:bodyPr/>
                    <a:lstStyle/>
                    <a:p>
                      <a:pPr algn="r" fontAlgn="t"/>
                      <a:r>
                        <a:rPr lang="en-GB" sz="2000" b="0">
                          <a:solidFill>
                            <a:srgbClr val="777777"/>
                          </a:solidFill>
                          <a:effectLst/>
                        </a:rPr>
                        <a:t>Chicago</a:t>
                      </a:r>
                    </a:p>
                  </a:txBody>
                  <a:tcPr marL="51394" marR="64242" marT="42828" marB="42828">
                    <a:lnL>
                      <a:noFill/>
                    </a:lnL>
                    <a:lnR>
                      <a:noFill/>
                    </a:lnR>
                    <a:lnT>
                      <a:noFill/>
                    </a:lnT>
                    <a:lnB>
                      <a:noFill/>
                    </a:lnB>
                  </a:tcPr>
                </a:tc>
                <a:tc>
                  <a:txBody>
                    <a:bodyPr/>
                    <a:lstStyle/>
                    <a:p>
                      <a:pPr fontAlgn="t"/>
                      <a:r>
                        <a:rPr lang="en-US" sz="2000" dirty="0">
                          <a:effectLst/>
                          <a:latin typeface="Arial" panose="020B0604020202020204" pitchFamily="34" charset="0"/>
                        </a:rPr>
                        <a:t>Davidson, G., and C. Elizabeth Jackson. "Insecticide resistance in mosquitoes." </a:t>
                      </a:r>
                      <a:r>
                        <a:rPr lang="en-US" sz="2000" i="1" dirty="0">
                          <a:effectLst/>
                          <a:latin typeface="Arial" panose="020B0604020202020204" pitchFamily="34" charset="0"/>
                        </a:rPr>
                        <a:t>Nature</a:t>
                      </a:r>
                      <a:r>
                        <a:rPr lang="en-US" sz="2000" dirty="0">
                          <a:effectLst/>
                          <a:latin typeface="Arial" panose="020B0604020202020204" pitchFamily="34" charset="0"/>
                        </a:rPr>
                        <a:t> 190,</a:t>
                      </a:r>
                      <a:r>
                        <a:rPr lang="en-US" sz="2000" baseline="0" dirty="0">
                          <a:effectLst/>
                          <a:latin typeface="Arial" panose="020B0604020202020204" pitchFamily="34" charset="0"/>
                        </a:rPr>
                        <a:t> </a:t>
                      </a:r>
                      <a:r>
                        <a:rPr lang="en-US" sz="2000" dirty="0">
                          <a:effectLst/>
                          <a:latin typeface="Arial" panose="020B0604020202020204" pitchFamily="34" charset="0"/>
                        </a:rPr>
                        <a:t>(1961): 364-365.</a:t>
                      </a:r>
                    </a:p>
                  </a:txBody>
                  <a:tcPr marL="51394" marR="51394" marT="42828" marB="42828">
                    <a:lnL>
                      <a:noFill/>
                    </a:lnL>
                    <a:lnR>
                      <a:noFill/>
                    </a:lnR>
                    <a:lnT>
                      <a:noFill/>
                    </a:lnT>
                    <a:lnB>
                      <a:noFill/>
                    </a:lnB>
                  </a:tcPr>
                </a:tc>
                <a:extLst>
                  <a:ext uri="{0D108BD9-81ED-4DB2-BD59-A6C34878D82A}">
                    <a16:rowId xmlns:a16="http://schemas.microsoft.com/office/drawing/2014/main" val="10002"/>
                  </a:ext>
                </a:extLst>
              </a:tr>
              <a:tr h="1010744">
                <a:tc>
                  <a:txBody>
                    <a:bodyPr/>
                    <a:lstStyle/>
                    <a:p>
                      <a:pPr algn="r" fontAlgn="t"/>
                      <a:r>
                        <a:rPr lang="en-GB" sz="2000" b="0">
                          <a:solidFill>
                            <a:srgbClr val="777777"/>
                          </a:solidFill>
                          <a:effectLst/>
                        </a:rPr>
                        <a:t>Harvard</a:t>
                      </a:r>
                    </a:p>
                  </a:txBody>
                  <a:tcPr marL="51394" marR="64242" marT="42828" marB="42828">
                    <a:lnL>
                      <a:noFill/>
                    </a:lnL>
                    <a:lnR>
                      <a:noFill/>
                    </a:lnR>
                    <a:lnT>
                      <a:noFill/>
                    </a:lnT>
                    <a:lnB>
                      <a:noFill/>
                    </a:lnB>
                  </a:tcPr>
                </a:tc>
                <a:tc>
                  <a:txBody>
                    <a:bodyPr/>
                    <a:lstStyle/>
                    <a:p>
                      <a:pPr fontAlgn="t"/>
                      <a:r>
                        <a:rPr lang="en-US" sz="2000" dirty="0">
                          <a:effectLst/>
                          <a:latin typeface="Arial" panose="020B0604020202020204" pitchFamily="34" charset="0"/>
                        </a:rPr>
                        <a:t>Davidson, G. and Jackson, C.E., 1961. Insecticide resistance in mosquitoes. </a:t>
                      </a:r>
                      <a:r>
                        <a:rPr lang="en-US" sz="2000" i="1" dirty="0">
                          <a:effectLst/>
                          <a:latin typeface="Arial" panose="020B0604020202020204" pitchFamily="34" charset="0"/>
                        </a:rPr>
                        <a:t>Nature</a:t>
                      </a:r>
                      <a:r>
                        <a:rPr lang="en-US" sz="2000" dirty="0">
                          <a:effectLst/>
                          <a:latin typeface="Arial" panose="020B0604020202020204" pitchFamily="34" charset="0"/>
                        </a:rPr>
                        <a:t>, </a:t>
                      </a:r>
                      <a:r>
                        <a:rPr lang="en-US" sz="2000" i="1" dirty="0">
                          <a:effectLst/>
                          <a:latin typeface="Arial" panose="020B0604020202020204" pitchFamily="34" charset="0"/>
                        </a:rPr>
                        <a:t>190</a:t>
                      </a:r>
                      <a:r>
                        <a:rPr lang="en-US" sz="2000" dirty="0">
                          <a:effectLst/>
                          <a:latin typeface="Arial" panose="020B0604020202020204" pitchFamily="34" charset="0"/>
                        </a:rPr>
                        <a:t>, pp.364-365.</a:t>
                      </a:r>
                    </a:p>
                  </a:txBody>
                  <a:tcPr marL="51394" marR="51394" marT="42828" marB="42828">
                    <a:lnL>
                      <a:noFill/>
                    </a:lnL>
                    <a:lnR>
                      <a:noFill/>
                    </a:lnR>
                    <a:lnT>
                      <a:noFill/>
                    </a:lnT>
                    <a:lnB>
                      <a:noFill/>
                    </a:lnB>
                  </a:tcPr>
                </a:tc>
                <a:extLst>
                  <a:ext uri="{0D108BD9-81ED-4DB2-BD59-A6C34878D82A}">
                    <a16:rowId xmlns:a16="http://schemas.microsoft.com/office/drawing/2014/main" val="10003"/>
                  </a:ext>
                </a:extLst>
              </a:tr>
            </a:tbl>
          </a:graphicData>
        </a:graphic>
      </p:graphicFrame>
      <p:sp>
        <p:nvSpPr>
          <p:cNvPr id="7" name="Rectangle 2"/>
          <p:cNvSpPr>
            <a:spLocks noChangeArrowheads="1"/>
          </p:cNvSpPr>
          <p:nvPr/>
        </p:nvSpPr>
        <p:spPr bwMode="auto">
          <a:xfrm>
            <a:off x="0" y="1051917"/>
            <a:ext cx="9144000" cy="153888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1" u="none" strike="noStrike" cap="none" normalizeH="0" baseline="0" dirty="0">
                <a:ln>
                  <a:noFill/>
                </a:ln>
                <a:solidFill>
                  <a:srgbClr val="000000"/>
                </a:solidFill>
                <a:effectLst/>
                <a:latin typeface="Verdana" panose="020B0604030504040204" pitchFamily="34" charset="0"/>
              </a:rPr>
              <a:t>Nature</a:t>
            </a:r>
            <a:r>
              <a:rPr kumimoji="0" lang="en-US" sz="1600" b="0" i="0" u="none" strike="noStrike" cap="none" normalizeH="0" baseline="0" dirty="0">
                <a:ln>
                  <a:noFill/>
                </a:ln>
                <a:solidFill>
                  <a:srgbClr val="000000"/>
                </a:solidFill>
                <a:effectLst/>
                <a:latin typeface="Verdana" panose="020B0604030504040204" pitchFamily="34" charset="0"/>
              </a:rPr>
              <a:t> </a:t>
            </a:r>
            <a:r>
              <a:rPr kumimoji="0" lang="en-US" sz="1600" b="1" i="0" u="none" strike="noStrike" cap="none" normalizeH="0" baseline="0" dirty="0">
                <a:ln>
                  <a:noFill/>
                </a:ln>
                <a:solidFill>
                  <a:srgbClr val="000000"/>
                </a:solidFill>
                <a:effectLst/>
                <a:latin typeface="Verdana" panose="020B0604030504040204" pitchFamily="34" charset="0"/>
              </a:rPr>
              <a:t>190</a:t>
            </a:r>
            <a:r>
              <a:rPr kumimoji="0" lang="en-US" sz="1600" b="0" i="0" u="none" strike="noStrike" cap="none" normalizeH="0" baseline="0" dirty="0">
                <a:ln>
                  <a:noFill/>
                </a:ln>
                <a:solidFill>
                  <a:srgbClr val="000000"/>
                </a:solidFill>
                <a:effectLst/>
                <a:latin typeface="Verdana" panose="020B0604030504040204" pitchFamily="34" charset="0"/>
              </a:rPr>
              <a:t>, 364-365 (22 April 1961) | doi:10.1038/190364a0</a:t>
            </a:r>
            <a:endParaRPr kumimoji="0" 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tabLst/>
            </a:pPr>
            <a:r>
              <a:rPr kumimoji="0" lang="en-US" sz="1600" b="1" i="0" u="none" strike="noStrike" cap="none" normalizeH="0" baseline="0" dirty="0">
                <a:ln>
                  <a:noFill/>
                </a:ln>
                <a:solidFill>
                  <a:srgbClr val="FFFFFF"/>
                </a:solidFill>
                <a:effectLst/>
                <a:latin typeface="Verdana" panose="020B0604030504040204" pitchFamily="34" charset="0"/>
              </a:rPr>
              <a:t>ARTICLE TOOLS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Insecticide Resistance in Mosquitoes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Verdana" panose="020B0604030504040204" pitchFamily="34" charset="0"/>
              </a:rPr>
              <a:t>G. DAVIDSON &amp; C. ELIZABETH JACKSON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1200" b="0" i="0" u="none" strike="noStrike" cap="none" normalizeH="0" baseline="0" dirty="0">
                <a:ln>
                  <a:noFill/>
                </a:ln>
                <a:solidFill>
                  <a:srgbClr val="000000"/>
                </a:solidFill>
                <a:effectLst/>
                <a:latin typeface="Verdana" panose="020B0604030504040204" pitchFamily="34" charset="0"/>
              </a:rPr>
              <a:t>Ross Institute of Tropical Hygiene, London School of Hygiene and Tropical Medicine, Keppel Street, London, W.C.1.</a:t>
            </a:r>
          </a:p>
        </p:txBody>
      </p:sp>
      <p:sp>
        <p:nvSpPr>
          <p:cNvPr id="4" name="Title 1">
            <a:extLst>
              <a:ext uri="{FF2B5EF4-FFF2-40B4-BE49-F238E27FC236}">
                <a16:creationId xmlns:a16="http://schemas.microsoft.com/office/drawing/2014/main" id="{010AB2DA-0EDB-45C4-BAC1-E860013ADD27}"/>
              </a:ext>
            </a:extLst>
          </p:cNvPr>
          <p:cNvSpPr txBox="1">
            <a:spLocks/>
          </p:cNvSpPr>
          <p:nvPr/>
        </p:nvSpPr>
        <p:spPr>
          <a:xfrm>
            <a:off x="762000" y="-1"/>
            <a:ext cx="7772400" cy="1051917"/>
          </a:xfrm>
          <a:prstGeom prst="rect">
            <a:avLst/>
          </a:prstGeom>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9300" b="1" dirty="0"/>
              <a:t>Good scientific writing</a:t>
            </a:r>
          </a:p>
          <a:p>
            <a:r>
              <a:rPr lang="en-US" b="1" dirty="0"/>
              <a:t>Reference and citations</a:t>
            </a:r>
          </a:p>
        </p:txBody>
      </p:sp>
    </p:spTree>
    <p:extLst>
      <p:ext uri="{BB962C8B-B14F-4D97-AF65-F5344CB8AC3E}">
        <p14:creationId xmlns:p14="http://schemas.microsoft.com/office/powerpoint/2010/main" val="2804997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914400"/>
          </a:xfrm>
        </p:spPr>
        <p:txBody>
          <a:bodyPr/>
          <a:lstStyle/>
          <a:p>
            <a:r>
              <a:rPr lang="en-US" b="1" dirty="0"/>
              <a:t>Good scientific writing</a:t>
            </a:r>
          </a:p>
        </p:txBody>
      </p:sp>
      <p:sp>
        <p:nvSpPr>
          <p:cNvPr id="3" name="Subtitle 2"/>
          <p:cNvSpPr>
            <a:spLocks noGrp="1"/>
          </p:cNvSpPr>
          <p:nvPr>
            <p:ph type="subTitle" idx="1"/>
          </p:nvPr>
        </p:nvSpPr>
        <p:spPr>
          <a:xfrm>
            <a:off x="457200" y="1447800"/>
            <a:ext cx="8458200" cy="2514600"/>
          </a:xfrm>
        </p:spPr>
        <p:txBody>
          <a:bodyPr>
            <a:noAutofit/>
          </a:bodyPr>
          <a:lstStyle/>
          <a:p>
            <a:r>
              <a:rPr lang="en-US" sz="2800" b="1" dirty="0">
                <a:solidFill>
                  <a:schemeClr val="tx2">
                    <a:lumMod val="50000"/>
                  </a:schemeClr>
                </a:solidFill>
                <a:latin typeface="Times New Roman" pitchFamily="18" charset="0"/>
                <a:cs typeface="Times New Roman" pitchFamily="18" charset="0"/>
              </a:rPr>
              <a:t>“Publish or perish!!!”</a:t>
            </a:r>
          </a:p>
          <a:p>
            <a:pPr algn="l"/>
            <a:endParaRPr lang="en-US" sz="2400" b="1" dirty="0">
              <a:solidFill>
                <a:schemeClr val="tx2">
                  <a:lumMod val="50000"/>
                </a:schemeClr>
              </a:solidFill>
              <a:latin typeface="Times New Roman" pitchFamily="18" charset="0"/>
              <a:cs typeface="Times New Roman" pitchFamily="18" charset="0"/>
            </a:endParaRPr>
          </a:p>
          <a:p>
            <a:r>
              <a:rPr lang="en-US" sz="2400" b="1" dirty="0">
                <a:solidFill>
                  <a:schemeClr val="tx2">
                    <a:lumMod val="50000"/>
                  </a:schemeClr>
                </a:solidFill>
                <a:latin typeface="Times New Roman" pitchFamily="18" charset="0"/>
                <a:cs typeface="Times New Roman" pitchFamily="18" charset="0"/>
              </a:rPr>
              <a:t>Good research is meaningless unless you can write and communicate your findings in a clear and interesting fashion</a:t>
            </a:r>
          </a:p>
          <a:p>
            <a:endParaRPr lang="en-US" sz="2400" b="1" dirty="0">
              <a:solidFill>
                <a:schemeClr val="tx2">
                  <a:lumMod val="50000"/>
                </a:schemeClr>
              </a:solidFill>
              <a:latin typeface="Times New Roman" pitchFamily="18" charset="0"/>
              <a:cs typeface="Times New Roman" pitchFamily="18" charset="0"/>
            </a:endParaRPr>
          </a:p>
          <a:p>
            <a:r>
              <a:rPr lang="en-US" sz="2400" b="1" dirty="0">
                <a:solidFill>
                  <a:schemeClr val="tx2">
                    <a:lumMod val="50000"/>
                  </a:schemeClr>
                </a:solidFill>
                <a:latin typeface="Times New Roman" pitchFamily="18" charset="0"/>
                <a:cs typeface="Times New Roman" pitchFamily="18" charset="0"/>
              </a:rPr>
              <a:t>“Use words with precision and economy to construct sentences that are exact, clear and as simple as the subject permits”</a:t>
            </a:r>
          </a:p>
        </p:txBody>
      </p:sp>
      <p:sp>
        <p:nvSpPr>
          <p:cNvPr id="4" name="Footer Placeholder 3"/>
          <p:cNvSpPr>
            <a:spLocks noGrp="1"/>
          </p:cNvSpPr>
          <p:nvPr>
            <p:ph type="ftr" sz="quarter" idx="11"/>
          </p:nvPr>
        </p:nvSpPr>
        <p:spPr/>
        <p:txBody>
          <a:bodyPr/>
          <a:lstStyle/>
          <a:p>
            <a:r>
              <a:rPr lang="en-US"/>
              <a:t>Dr. Sajjad Ali, Assistant Professor, UCA&amp;ES</a:t>
            </a:r>
            <a:endParaRPr lang="en-US" dirty="0"/>
          </a:p>
        </p:txBody>
      </p:sp>
    </p:spTree>
    <p:extLst>
      <p:ext uri="{BB962C8B-B14F-4D97-AF65-F5344CB8AC3E}">
        <p14:creationId xmlns:p14="http://schemas.microsoft.com/office/powerpoint/2010/main" val="38722548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762000"/>
          </a:xfrm>
        </p:spPr>
        <p:txBody>
          <a:bodyPr/>
          <a:lstStyle/>
          <a:p>
            <a:r>
              <a:rPr lang="en-US" b="1" dirty="0"/>
              <a:t>Good scientific writing</a:t>
            </a:r>
          </a:p>
        </p:txBody>
      </p:sp>
      <p:sp>
        <p:nvSpPr>
          <p:cNvPr id="3" name="Subtitle 2"/>
          <p:cNvSpPr>
            <a:spLocks noGrp="1"/>
          </p:cNvSpPr>
          <p:nvPr>
            <p:ph type="subTitle" idx="1"/>
          </p:nvPr>
        </p:nvSpPr>
        <p:spPr>
          <a:xfrm>
            <a:off x="0" y="1295400"/>
            <a:ext cx="9144000" cy="3048000"/>
          </a:xfrm>
        </p:spPr>
        <p:txBody>
          <a:bodyPr>
            <a:noAutofit/>
          </a:bodyPr>
          <a:lstStyle/>
          <a:p>
            <a:pPr lvl="1" algn="l"/>
            <a:r>
              <a:rPr lang="en-US" sz="1800" b="1" dirty="0">
                <a:solidFill>
                  <a:schemeClr val="tx2">
                    <a:lumMod val="50000"/>
                  </a:schemeClr>
                </a:solidFill>
                <a:latin typeface="Times New Roman" pitchFamily="18" charset="0"/>
                <a:cs typeface="Times New Roman" pitchFamily="18" charset="0"/>
              </a:rPr>
              <a:t>- Do not use 1st person singular form</a:t>
            </a:r>
          </a:p>
          <a:p>
            <a:pPr lvl="1" algn="l"/>
            <a:r>
              <a:rPr lang="en-US" sz="1600" b="1" dirty="0">
                <a:solidFill>
                  <a:schemeClr val="tx2">
                    <a:lumMod val="50000"/>
                  </a:schemeClr>
                </a:solidFill>
                <a:latin typeface="Times New Roman" pitchFamily="18" charset="0"/>
                <a:cs typeface="Times New Roman" pitchFamily="18" charset="0"/>
              </a:rPr>
              <a:t>Example: We conducted climate chamber experiments in which we  investigated </a:t>
            </a:r>
          </a:p>
          <a:p>
            <a:pPr lvl="1" algn="l"/>
            <a:r>
              <a:rPr lang="en-US" sz="1600" b="1" dirty="0">
                <a:solidFill>
                  <a:schemeClr val="tx2">
                    <a:lumMod val="50000"/>
                  </a:schemeClr>
                </a:solidFill>
                <a:latin typeface="Times New Roman" pitchFamily="18" charset="0"/>
                <a:cs typeface="Times New Roman" pitchFamily="18" charset="0"/>
              </a:rPr>
              <a:t>the effect of temperature on spore germination.</a:t>
            </a:r>
          </a:p>
          <a:p>
            <a:pPr lvl="1" algn="l"/>
            <a:r>
              <a:rPr lang="en-US" sz="1600" b="1" dirty="0">
                <a:solidFill>
                  <a:schemeClr val="tx2">
                    <a:lumMod val="50000"/>
                  </a:schemeClr>
                </a:solidFill>
                <a:latin typeface="Times New Roman" pitchFamily="18" charset="0"/>
                <a:cs typeface="Times New Roman" pitchFamily="18" charset="0"/>
              </a:rPr>
              <a:t>Should be: Climate chamber experiments were conducted to investigate the effect of …</a:t>
            </a:r>
          </a:p>
          <a:p>
            <a:pPr lvl="1" algn="l"/>
            <a:r>
              <a:rPr lang="en-US" sz="1800" b="1" dirty="0">
                <a:solidFill>
                  <a:schemeClr val="tx2">
                    <a:lumMod val="50000"/>
                  </a:schemeClr>
                </a:solidFill>
                <a:latin typeface="Times New Roman" pitchFamily="18" charset="0"/>
                <a:cs typeface="Times New Roman" pitchFamily="18" charset="0"/>
              </a:rPr>
              <a:t>- Do not use every-days “jargons”</a:t>
            </a:r>
          </a:p>
          <a:p>
            <a:pPr lvl="1" algn="l"/>
            <a:r>
              <a:rPr lang="en-US" sz="1600" b="1" dirty="0">
                <a:solidFill>
                  <a:schemeClr val="tx2">
                    <a:lumMod val="50000"/>
                  </a:schemeClr>
                </a:solidFill>
                <a:latin typeface="Times New Roman" pitchFamily="18" charset="0"/>
                <a:cs typeface="Times New Roman" pitchFamily="18" charset="0"/>
              </a:rPr>
              <a:t>Example: We had bad luck and found no effect of temperature on spore germination. </a:t>
            </a:r>
          </a:p>
          <a:p>
            <a:pPr lvl="1" algn="l"/>
            <a:r>
              <a:rPr lang="en-US" sz="1600" b="1" dirty="0">
                <a:solidFill>
                  <a:schemeClr val="tx2">
                    <a:lumMod val="50000"/>
                  </a:schemeClr>
                </a:solidFill>
                <a:latin typeface="Times New Roman" pitchFamily="18" charset="0"/>
                <a:cs typeface="Times New Roman" pitchFamily="18" charset="0"/>
              </a:rPr>
              <a:t>Should be: Unfortunately, there was no significant effect of temperature on spore germination detected. </a:t>
            </a:r>
          </a:p>
          <a:p>
            <a:pPr lvl="1" algn="l"/>
            <a:r>
              <a:rPr lang="en-US" sz="1800" b="1" dirty="0">
                <a:solidFill>
                  <a:schemeClr val="tx2">
                    <a:lumMod val="50000"/>
                  </a:schemeClr>
                </a:solidFill>
                <a:latin typeface="Times New Roman" pitchFamily="18" charset="0"/>
                <a:cs typeface="Times New Roman" pitchFamily="18" charset="0"/>
              </a:rPr>
              <a:t>- Use scientific terms correctly and precisely </a:t>
            </a:r>
          </a:p>
          <a:p>
            <a:pPr lvl="1" algn="l"/>
            <a:r>
              <a:rPr lang="en-US" sz="1600" b="1" dirty="0">
                <a:solidFill>
                  <a:schemeClr val="tx2">
                    <a:lumMod val="50000"/>
                  </a:schemeClr>
                </a:solidFill>
                <a:latin typeface="Times New Roman" pitchFamily="18" charset="0"/>
                <a:cs typeface="Times New Roman" pitchFamily="18" charset="0"/>
              </a:rPr>
              <a:t>Example: Plants were sensitive to fungal contamination.  Plants were </a:t>
            </a:r>
            <a:r>
              <a:rPr lang="en-US" sz="1600" b="1" dirty="0" err="1">
                <a:solidFill>
                  <a:schemeClr val="tx2">
                    <a:lumMod val="50000"/>
                  </a:schemeClr>
                </a:solidFill>
                <a:latin typeface="Times New Roman" pitchFamily="18" charset="0"/>
                <a:cs typeface="Times New Roman" pitchFamily="18" charset="0"/>
              </a:rPr>
              <a:t>suceptible</a:t>
            </a:r>
            <a:r>
              <a:rPr lang="en-US" sz="1600" b="1" dirty="0">
                <a:solidFill>
                  <a:schemeClr val="tx2">
                    <a:lumMod val="50000"/>
                  </a:schemeClr>
                </a:solidFill>
                <a:latin typeface="Times New Roman" pitchFamily="18" charset="0"/>
                <a:cs typeface="Times New Roman" pitchFamily="18" charset="0"/>
              </a:rPr>
              <a:t> to fungal infection.</a:t>
            </a:r>
          </a:p>
          <a:p>
            <a:pPr lvl="1" algn="l"/>
            <a:r>
              <a:rPr lang="en-US" sz="1600" b="1" dirty="0">
                <a:solidFill>
                  <a:schemeClr val="tx2">
                    <a:lumMod val="50000"/>
                  </a:schemeClr>
                </a:solidFill>
                <a:latin typeface="Times New Roman" pitchFamily="18" charset="0"/>
                <a:cs typeface="Times New Roman" pitchFamily="18" charset="0"/>
              </a:rPr>
              <a:t>Plants were infected with a spore solution.  Plants were inoculated with a spore suspension. </a:t>
            </a:r>
          </a:p>
          <a:p>
            <a:pPr lvl="1" algn="l"/>
            <a:r>
              <a:rPr lang="en-US" sz="1800" b="1" dirty="0">
                <a:solidFill>
                  <a:schemeClr val="tx2">
                    <a:lumMod val="50000"/>
                  </a:schemeClr>
                </a:solidFill>
                <a:latin typeface="Times New Roman" pitchFamily="18" charset="0"/>
                <a:cs typeface="Times New Roman" pitchFamily="18" charset="0"/>
              </a:rPr>
              <a:t>- Be consistent in terming </a:t>
            </a:r>
          </a:p>
          <a:p>
            <a:pPr lvl="1" algn="l"/>
            <a:r>
              <a:rPr lang="en-US" sz="1600" b="1" dirty="0">
                <a:solidFill>
                  <a:schemeClr val="tx2">
                    <a:lumMod val="50000"/>
                  </a:schemeClr>
                </a:solidFill>
                <a:latin typeface="Times New Roman" pitchFamily="18" charset="0"/>
                <a:cs typeface="Times New Roman" pitchFamily="18" charset="0"/>
              </a:rPr>
              <a:t>Example: The </a:t>
            </a:r>
            <a:r>
              <a:rPr lang="en-US" sz="1600" dirty="0">
                <a:solidFill>
                  <a:schemeClr val="tx2">
                    <a:lumMod val="50000"/>
                  </a:schemeClr>
                </a:solidFill>
                <a:latin typeface="Times New Roman" pitchFamily="18" charset="0"/>
                <a:cs typeface="Times New Roman" pitchFamily="18" charset="0"/>
              </a:rPr>
              <a:t>spores</a:t>
            </a:r>
            <a:r>
              <a:rPr lang="en-US" sz="1600" b="1" dirty="0">
                <a:solidFill>
                  <a:schemeClr val="tx2">
                    <a:lumMod val="50000"/>
                  </a:schemeClr>
                </a:solidFill>
                <a:latin typeface="Times New Roman" pitchFamily="18" charset="0"/>
                <a:cs typeface="Times New Roman" pitchFamily="18" charset="0"/>
              </a:rPr>
              <a:t> were transferred to the selective agar medium. ….Fungal </a:t>
            </a:r>
          </a:p>
          <a:p>
            <a:pPr lvl="1" algn="l"/>
            <a:r>
              <a:rPr lang="en-US" sz="1600" dirty="0">
                <a:solidFill>
                  <a:schemeClr val="tx2">
                    <a:lumMod val="50000"/>
                  </a:schemeClr>
                </a:solidFill>
                <a:latin typeface="Times New Roman" pitchFamily="18" charset="0"/>
                <a:cs typeface="Times New Roman" pitchFamily="18" charset="0"/>
              </a:rPr>
              <a:t>conidia</a:t>
            </a:r>
            <a:r>
              <a:rPr lang="en-US" sz="1600" b="1" dirty="0">
                <a:solidFill>
                  <a:schemeClr val="tx2">
                    <a:lumMod val="50000"/>
                  </a:schemeClr>
                </a:solidFill>
                <a:latin typeface="Times New Roman" pitchFamily="18" charset="0"/>
                <a:cs typeface="Times New Roman" pitchFamily="18" charset="0"/>
              </a:rPr>
              <a:t> developed germ tubes on the </a:t>
            </a:r>
            <a:r>
              <a:rPr lang="en-US" sz="1600" dirty="0">
                <a:solidFill>
                  <a:schemeClr val="tx2">
                    <a:lumMod val="50000"/>
                  </a:schemeClr>
                </a:solidFill>
                <a:latin typeface="Times New Roman" pitchFamily="18" charset="0"/>
                <a:cs typeface="Times New Roman" pitchFamily="18" charset="0"/>
              </a:rPr>
              <a:t>growth medium </a:t>
            </a:r>
            <a:r>
              <a:rPr lang="en-US" sz="1600" b="1" dirty="0">
                <a:solidFill>
                  <a:schemeClr val="tx2">
                    <a:lumMod val="50000"/>
                  </a:schemeClr>
                </a:solidFill>
                <a:latin typeface="Times New Roman" pitchFamily="18" charset="0"/>
                <a:cs typeface="Times New Roman" pitchFamily="18" charset="0"/>
              </a:rPr>
              <a:t>within 2 days.</a:t>
            </a:r>
          </a:p>
        </p:txBody>
      </p:sp>
      <p:sp>
        <p:nvSpPr>
          <p:cNvPr id="4" name="Footer Placeholder 3"/>
          <p:cNvSpPr>
            <a:spLocks noGrp="1"/>
          </p:cNvSpPr>
          <p:nvPr>
            <p:ph type="ftr" sz="quarter" idx="11"/>
          </p:nvPr>
        </p:nvSpPr>
        <p:spPr/>
        <p:txBody>
          <a:bodyPr/>
          <a:lstStyle/>
          <a:p>
            <a:r>
              <a:rPr lang="en-US"/>
              <a:t>Dr. Sajjad Ali, Assistant Professor, UCA&amp;ES</a:t>
            </a:r>
          </a:p>
        </p:txBody>
      </p:sp>
      <p:sp>
        <p:nvSpPr>
          <p:cNvPr id="6" name="Rectangle 5"/>
          <p:cNvSpPr/>
          <p:nvPr/>
        </p:nvSpPr>
        <p:spPr>
          <a:xfrm>
            <a:off x="3408316" y="609600"/>
            <a:ext cx="2327368" cy="553998"/>
          </a:xfrm>
          <a:prstGeom prst="rect">
            <a:avLst/>
          </a:prstGeom>
        </p:spPr>
        <p:txBody>
          <a:bodyPr wrap="none">
            <a:spAutoFit/>
          </a:bodyPr>
          <a:lstStyle/>
          <a:p>
            <a:r>
              <a:rPr lang="en-US" sz="3000" b="1" dirty="0">
                <a:latin typeface="Times New Roman" pitchFamily="18" charset="0"/>
                <a:cs typeface="Times New Roman" pitchFamily="18" charset="0"/>
              </a:rPr>
              <a:t>Writing style</a:t>
            </a:r>
          </a:p>
        </p:txBody>
      </p:sp>
    </p:spTree>
    <p:extLst>
      <p:ext uri="{BB962C8B-B14F-4D97-AF65-F5344CB8AC3E}">
        <p14:creationId xmlns:p14="http://schemas.microsoft.com/office/powerpoint/2010/main" val="3142515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1447800"/>
            <a:ext cx="7924800" cy="3962400"/>
          </a:xfrm>
        </p:spPr>
        <p:txBody>
          <a:bodyPr>
            <a:noAutofit/>
          </a:bodyPr>
          <a:lstStyle/>
          <a:p>
            <a:pPr algn="l"/>
            <a:r>
              <a:rPr lang="en-US" sz="2800" b="1" dirty="0">
                <a:solidFill>
                  <a:schemeClr val="tx2">
                    <a:lumMod val="50000"/>
                  </a:schemeClr>
                </a:solidFill>
                <a:latin typeface="Times New Roman" pitchFamily="18" charset="0"/>
                <a:cs typeface="Times New Roman" pitchFamily="18" charset="0"/>
              </a:rPr>
              <a:t>Measurement units, symbols and terminology</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Always use unites and symbols recognized under the International System of Units (SI Units)</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Standard abbreviations and terminologies </a:t>
            </a:r>
            <a:endParaRPr lang="en-US" sz="2000" b="1" dirty="0">
              <a:solidFill>
                <a:schemeClr val="tx2">
                  <a:lumMod val="50000"/>
                </a:schemeClr>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5" name="Rectangle 4"/>
          <p:cNvSpPr/>
          <p:nvPr/>
        </p:nvSpPr>
        <p:spPr>
          <a:xfrm>
            <a:off x="3408316" y="609600"/>
            <a:ext cx="2327368" cy="553998"/>
          </a:xfrm>
          <a:prstGeom prst="rect">
            <a:avLst/>
          </a:prstGeom>
        </p:spPr>
        <p:txBody>
          <a:bodyPr wrap="none">
            <a:spAutoFit/>
          </a:bodyPr>
          <a:lstStyle/>
          <a:p>
            <a:r>
              <a:rPr lang="en-US" sz="3000" b="1" dirty="0">
                <a:latin typeface="Times New Roman" pitchFamily="18" charset="0"/>
                <a:cs typeface="Times New Roman" pitchFamily="18" charset="0"/>
              </a:rPr>
              <a:t>Writing style</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30834616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143000"/>
            <a:ext cx="9067800" cy="51816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Styling the text – Numbers</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Numerals for measurements, including measurements such as drops, wells, e.g. 96 wells, 5 drops, 10 runs</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Commas in numbers of 4 digits or more (except for digits used as designations) e.g. 1,434 kg</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Zero in front of decimal points, e.g. 0.26, 0.765</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In lists where one item is </a:t>
            </a:r>
            <a:r>
              <a:rPr lang="en-US" sz="2000" b="1" dirty="0" err="1">
                <a:solidFill>
                  <a:schemeClr val="tx2">
                    <a:lumMod val="50000"/>
                  </a:schemeClr>
                </a:solidFill>
                <a:latin typeface="Times New Roman" pitchFamily="18" charset="0"/>
                <a:cs typeface="Times New Roman" pitchFamily="18" charset="0"/>
              </a:rPr>
              <a:t>multidigit</a:t>
            </a:r>
            <a:r>
              <a:rPr lang="en-US" sz="2000" b="1" dirty="0">
                <a:solidFill>
                  <a:schemeClr val="tx2">
                    <a:lumMod val="50000"/>
                  </a:schemeClr>
                </a:solidFill>
                <a:latin typeface="Times New Roman" pitchFamily="18" charset="0"/>
                <a:cs typeface="Times New Roman" pitchFamily="18" charset="0"/>
              </a:rPr>
              <a:t>, use numerals throughout, </a:t>
            </a:r>
          </a:p>
          <a:p>
            <a:pPr lvl="1" algn="l"/>
            <a:r>
              <a:rPr lang="en-US" sz="1600" b="1" dirty="0">
                <a:solidFill>
                  <a:schemeClr val="tx2">
                    <a:lumMod val="50000"/>
                  </a:schemeClr>
                </a:solidFill>
                <a:latin typeface="Times New Roman" pitchFamily="18" charset="0"/>
                <a:cs typeface="Times New Roman" pitchFamily="18" charset="0"/>
              </a:rPr>
              <a:t>12.4 		not:  	12.4</a:t>
            </a:r>
          </a:p>
          <a:p>
            <a:pPr lvl="1" algn="l"/>
            <a:r>
              <a:rPr lang="en-US" sz="1600" b="1" dirty="0">
                <a:solidFill>
                  <a:schemeClr val="tx2">
                    <a:lumMod val="50000"/>
                  </a:schemeClr>
                </a:solidFill>
                <a:latin typeface="Times New Roman" pitchFamily="18" charset="0"/>
                <a:cs typeface="Times New Roman" pitchFamily="18" charset="0"/>
              </a:rPr>
              <a:t>14.0			14</a:t>
            </a:r>
          </a:p>
          <a:p>
            <a:pPr lvl="1" algn="l"/>
            <a:r>
              <a:rPr lang="en-US" sz="1600" b="1" dirty="0">
                <a:solidFill>
                  <a:schemeClr val="tx2">
                    <a:lumMod val="50000"/>
                  </a:schemeClr>
                </a:solidFill>
                <a:latin typeface="Times New Roman" pitchFamily="18" charset="0"/>
                <a:cs typeface="Times New Roman" pitchFamily="18" charset="0"/>
              </a:rPr>
              <a:t>11.2 			11.2</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Spell out numbers at the beginning of a sentence (if number is spelled out, unit of measure also should be spelled out), “One day after treatment,  </a:t>
            </a:r>
            <a:r>
              <a:rPr lang="en-US" sz="2000" b="1" dirty="0" err="1">
                <a:solidFill>
                  <a:schemeClr val="tx2">
                    <a:lumMod val="50000"/>
                  </a:schemeClr>
                </a:solidFill>
                <a:latin typeface="Times New Roman" pitchFamily="18" charset="0"/>
                <a:cs typeface="Times New Roman" pitchFamily="18" charset="0"/>
              </a:rPr>
              <a:t>onefold</a:t>
            </a:r>
            <a:r>
              <a:rPr lang="en-US" sz="2000" b="1" dirty="0">
                <a:solidFill>
                  <a:schemeClr val="tx2">
                    <a:lumMod val="50000"/>
                  </a:schemeClr>
                </a:solidFill>
                <a:latin typeface="Times New Roman" pitchFamily="18" charset="0"/>
                <a:cs typeface="Times New Roman" pitchFamily="18" charset="0"/>
              </a:rPr>
              <a:t>, threefold, 10-fold”.</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Ranges: use "to" rather than "–" except in tables.</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5" name="Rectangle 4"/>
          <p:cNvSpPr/>
          <p:nvPr/>
        </p:nvSpPr>
        <p:spPr>
          <a:xfrm>
            <a:off x="3408316" y="609600"/>
            <a:ext cx="2327368" cy="553998"/>
          </a:xfrm>
          <a:prstGeom prst="rect">
            <a:avLst/>
          </a:prstGeom>
        </p:spPr>
        <p:txBody>
          <a:bodyPr wrap="none">
            <a:spAutoFit/>
          </a:bodyPr>
          <a:lstStyle/>
          <a:p>
            <a:r>
              <a:rPr lang="en-US" sz="3000" b="1" dirty="0">
                <a:latin typeface="Times New Roman" pitchFamily="18" charset="0"/>
                <a:cs typeface="Times New Roman" pitchFamily="18" charset="0"/>
              </a:rPr>
              <a:t>Writing style</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8879250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143000"/>
            <a:ext cx="9144000" cy="51816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Styling the text – Measurements</a:t>
            </a:r>
          </a:p>
          <a:p>
            <a:pPr algn="l"/>
            <a:r>
              <a:rPr lang="en-US" sz="2000" b="1" dirty="0">
                <a:solidFill>
                  <a:schemeClr val="tx2">
                    <a:lumMod val="50000"/>
                  </a:schemeClr>
                </a:solidFill>
                <a:latin typeface="Times New Roman" pitchFamily="18" charset="0"/>
                <a:cs typeface="Times New Roman" pitchFamily="18" charset="0"/>
              </a:rPr>
              <a:t>Further styling rules for units and numerals required in some journals</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Use the format e.g. t/ha (not t ha-1 or t per ha)</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In most cases, values should be given to 2 or 3 significant figures.  Usually more digits is spurious accuracy.  So, an increase of 18.89% should be written as 19%.</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Generally give means and SEDs to one additional significant figure, so if data are 16, 17, 18 etc. the mean and SED should be 17.0 and 2.6</a:t>
            </a:r>
          </a:p>
          <a:p>
            <a:pPr marL="342900" indent="-342900" algn="l">
              <a:buFont typeface="Arial" pitchFamily="34" charset="0"/>
              <a:buChar char="•"/>
            </a:pPr>
            <a:r>
              <a:rPr lang="en-US" sz="2000" b="1" dirty="0">
                <a:solidFill>
                  <a:schemeClr val="tx2">
                    <a:lumMod val="50000"/>
                  </a:schemeClr>
                </a:solidFill>
                <a:latin typeface="Times New Roman" pitchFamily="18" charset="0"/>
                <a:cs typeface="Times New Roman" pitchFamily="18" charset="0"/>
              </a:rPr>
              <a:t>Quote concentrations as amounts not % e.g. 25 mg/g protein, not 2.5% protein.</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5" name="Rectangle 4"/>
          <p:cNvSpPr/>
          <p:nvPr/>
        </p:nvSpPr>
        <p:spPr>
          <a:xfrm>
            <a:off x="3408316" y="609600"/>
            <a:ext cx="2327368" cy="553998"/>
          </a:xfrm>
          <a:prstGeom prst="rect">
            <a:avLst/>
          </a:prstGeom>
        </p:spPr>
        <p:txBody>
          <a:bodyPr wrap="none">
            <a:spAutoFit/>
          </a:bodyPr>
          <a:lstStyle/>
          <a:p>
            <a:r>
              <a:rPr lang="en-US" sz="3000" b="1" dirty="0">
                <a:latin typeface="Times New Roman" pitchFamily="18" charset="0"/>
                <a:cs typeface="Times New Roman" pitchFamily="18" charset="0"/>
              </a:rPr>
              <a:t>Writing style</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2385847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143000"/>
            <a:ext cx="9144000" cy="33528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Styling the text – Measurements</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Do not abbreviate measurements in titles, „Detection of </a:t>
            </a:r>
            <a:r>
              <a:rPr lang="en-US" sz="2000" b="1" dirty="0" err="1">
                <a:solidFill>
                  <a:schemeClr val="tx2">
                    <a:lumMod val="50000"/>
                  </a:schemeClr>
                </a:solidFill>
                <a:latin typeface="Times New Roman" pitchFamily="18" charset="0"/>
                <a:cs typeface="Times New Roman" pitchFamily="18" charset="0"/>
              </a:rPr>
              <a:t>micromol</a:t>
            </a:r>
            <a:r>
              <a:rPr lang="en-US" sz="2000" b="1" dirty="0">
                <a:solidFill>
                  <a:schemeClr val="tx2">
                    <a:lumMod val="50000"/>
                  </a:schemeClr>
                </a:solidFill>
                <a:latin typeface="Times New Roman" pitchFamily="18" charset="0"/>
                <a:cs typeface="Times New Roman" pitchFamily="18" charset="0"/>
              </a:rPr>
              <a:t> quantities of penicillin in ....“  „A ten milligram sample of .....“</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Time: second (s), minute (min), hour (h), day (day), week, month, year.</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liter (spell out), but ml, µl, etc.</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Use the degree Celsius symbol with temperature (50 °C).</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Binomials and trinomials</a:t>
            </a:r>
          </a:p>
          <a:p>
            <a:pPr lvl="1" algn="l"/>
            <a:r>
              <a:rPr lang="en-US" sz="1600" b="1" dirty="0">
                <a:solidFill>
                  <a:schemeClr val="tx2">
                    <a:lumMod val="50000"/>
                  </a:schemeClr>
                </a:solidFill>
                <a:latin typeface="Times New Roman" pitchFamily="18" charset="0"/>
                <a:cs typeface="Times New Roman" pitchFamily="18" charset="0"/>
              </a:rPr>
              <a:t>All taxa are italicized. In trinomials, always spell out species, e.g., </a:t>
            </a:r>
            <a:r>
              <a:rPr lang="en-US" sz="1600" b="1" i="1" dirty="0">
                <a:solidFill>
                  <a:schemeClr val="tx2">
                    <a:lumMod val="50000"/>
                  </a:schemeClr>
                </a:solidFill>
                <a:latin typeface="Times New Roman" pitchFamily="18" charset="0"/>
                <a:cs typeface="Times New Roman" pitchFamily="18" charset="0"/>
              </a:rPr>
              <a:t>X</a:t>
            </a:r>
            <a:r>
              <a:rPr lang="en-US" sz="1600" b="1" dirty="0">
                <a:solidFill>
                  <a:schemeClr val="tx2">
                    <a:lumMod val="50000"/>
                  </a:schemeClr>
                </a:solidFill>
                <a:latin typeface="Times New Roman" pitchFamily="18" charset="0"/>
                <a:cs typeface="Times New Roman" pitchFamily="18" charset="0"/>
              </a:rPr>
              <a:t>. </a:t>
            </a:r>
            <a:r>
              <a:rPr lang="en-US" sz="1600" b="1" i="1" dirty="0" err="1">
                <a:solidFill>
                  <a:schemeClr val="tx2">
                    <a:lumMod val="50000"/>
                  </a:schemeClr>
                </a:solidFill>
                <a:latin typeface="Times New Roman" pitchFamily="18" charset="0"/>
                <a:cs typeface="Times New Roman" pitchFamily="18" charset="0"/>
              </a:rPr>
              <a:t>campestris</a:t>
            </a:r>
            <a:r>
              <a:rPr lang="en-US" sz="1600" b="1" dirty="0">
                <a:solidFill>
                  <a:schemeClr val="tx2">
                    <a:lumMod val="50000"/>
                  </a:schemeClr>
                </a:solidFill>
                <a:latin typeface="Times New Roman" pitchFamily="18" charset="0"/>
                <a:cs typeface="Times New Roman" pitchFamily="18" charset="0"/>
              </a:rPr>
              <a:t> </a:t>
            </a:r>
            <a:r>
              <a:rPr lang="en-US" sz="1600" b="1" dirty="0" err="1">
                <a:solidFill>
                  <a:schemeClr val="tx2">
                    <a:lumMod val="50000"/>
                  </a:schemeClr>
                </a:solidFill>
                <a:latin typeface="Times New Roman" pitchFamily="18" charset="0"/>
                <a:cs typeface="Times New Roman" pitchFamily="18" charset="0"/>
              </a:rPr>
              <a:t>pv</a:t>
            </a:r>
            <a:r>
              <a:rPr lang="en-US" sz="1600" b="1" dirty="0">
                <a:solidFill>
                  <a:schemeClr val="tx2">
                    <a:lumMod val="50000"/>
                  </a:schemeClr>
                </a:solidFill>
                <a:latin typeface="Times New Roman" pitchFamily="18" charset="0"/>
                <a:cs typeface="Times New Roman" pitchFamily="18" charset="0"/>
              </a:rPr>
              <a:t>. </a:t>
            </a:r>
            <a:r>
              <a:rPr lang="en-US" sz="1600" b="1" i="1" dirty="0" err="1">
                <a:solidFill>
                  <a:schemeClr val="tx2">
                    <a:lumMod val="50000"/>
                  </a:schemeClr>
                </a:solidFill>
                <a:latin typeface="Times New Roman" pitchFamily="18" charset="0"/>
                <a:cs typeface="Times New Roman" pitchFamily="18" charset="0"/>
              </a:rPr>
              <a:t>campestris</a:t>
            </a:r>
            <a:r>
              <a:rPr lang="en-US" sz="1600" b="1" dirty="0">
                <a:solidFill>
                  <a:schemeClr val="tx2">
                    <a:lumMod val="50000"/>
                  </a:schemeClr>
                </a:solidFill>
                <a:latin typeface="Times New Roman" pitchFamily="18" charset="0"/>
                <a:cs typeface="Times New Roman" pitchFamily="18" charset="0"/>
              </a:rPr>
              <a:t> (not </a:t>
            </a:r>
            <a:r>
              <a:rPr lang="en-US" sz="1600" b="1" dirty="0" err="1">
                <a:solidFill>
                  <a:schemeClr val="tx2">
                    <a:lumMod val="50000"/>
                  </a:schemeClr>
                </a:solidFill>
                <a:latin typeface="Times New Roman" pitchFamily="18" charset="0"/>
                <a:cs typeface="Times New Roman" pitchFamily="18" charset="0"/>
              </a:rPr>
              <a:t>Xcc</a:t>
            </a:r>
            <a:r>
              <a:rPr lang="en-US" sz="1600" b="1" dirty="0">
                <a:solidFill>
                  <a:schemeClr val="tx2">
                    <a:lumMod val="50000"/>
                  </a:schemeClr>
                </a:solidFill>
                <a:latin typeface="Times New Roman" pitchFamily="18" charset="0"/>
                <a:cs typeface="Times New Roman" pitchFamily="18" charset="0"/>
              </a:rPr>
              <a:t>).</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5" name="Rectangle 4"/>
          <p:cNvSpPr/>
          <p:nvPr/>
        </p:nvSpPr>
        <p:spPr>
          <a:xfrm>
            <a:off x="3408316" y="609600"/>
            <a:ext cx="2327368" cy="553998"/>
          </a:xfrm>
          <a:prstGeom prst="rect">
            <a:avLst/>
          </a:prstGeom>
        </p:spPr>
        <p:txBody>
          <a:bodyPr wrap="none">
            <a:spAutoFit/>
          </a:bodyPr>
          <a:lstStyle/>
          <a:p>
            <a:r>
              <a:rPr lang="en-US" sz="3000" b="1" dirty="0">
                <a:latin typeface="Times New Roman" pitchFamily="18" charset="0"/>
                <a:cs typeface="Times New Roman" pitchFamily="18" charset="0"/>
              </a:rPr>
              <a:t>Writing style</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2423212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143000"/>
            <a:ext cx="9144000" cy="33528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Styling the text – Measurements</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Enumeration</a:t>
            </a:r>
          </a:p>
          <a:p>
            <a:pPr algn="l"/>
            <a:r>
              <a:rPr lang="en-US" sz="2000" b="1" dirty="0">
                <a:solidFill>
                  <a:schemeClr val="tx2">
                    <a:lumMod val="50000"/>
                  </a:schemeClr>
                </a:solidFill>
                <a:latin typeface="Times New Roman" pitchFamily="18" charset="0"/>
                <a:cs typeface="Times New Roman" pitchFamily="18" charset="0"/>
              </a:rPr>
              <a:t>	Use (i), (ii), (iii), (iv).</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Prefixes and suffixes</a:t>
            </a:r>
          </a:p>
          <a:p>
            <a:pPr algn="l"/>
            <a:r>
              <a:rPr lang="en-US" sz="2000" b="1" dirty="0">
                <a:solidFill>
                  <a:schemeClr val="tx2">
                    <a:lumMod val="50000"/>
                  </a:schemeClr>
                </a:solidFill>
                <a:latin typeface="Times New Roman" pitchFamily="18" charset="0"/>
                <a:cs typeface="Times New Roman" pitchFamily="18" charset="0"/>
              </a:rPr>
              <a:t>	Generally should be closed up (e.g., </a:t>
            </a:r>
            <a:r>
              <a:rPr lang="en-US" sz="2000" b="1" dirty="0" err="1">
                <a:solidFill>
                  <a:schemeClr val="tx2">
                    <a:lumMod val="50000"/>
                  </a:schemeClr>
                </a:solidFill>
                <a:latin typeface="Times New Roman" pitchFamily="18" charset="0"/>
                <a:cs typeface="Times New Roman" pitchFamily="18" charset="0"/>
              </a:rPr>
              <a:t>postinfection</a:t>
            </a:r>
            <a:r>
              <a:rPr lang="en-US" sz="2000" b="1" dirty="0">
                <a:solidFill>
                  <a:schemeClr val="tx2">
                    <a:lumMod val="50000"/>
                  </a:schemeClr>
                </a:solidFill>
                <a:latin typeface="Times New Roman" pitchFamily="18" charset="0"/>
                <a:cs typeface="Times New Roman" pitchFamily="18" charset="0"/>
              </a:rPr>
              <a:t>, </a:t>
            </a:r>
            <a:r>
              <a:rPr lang="en-US" sz="2000" b="1" dirty="0" err="1">
                <a:solidFill>
                  <a:schemeClr val="tx2">
                    <a:lumMod val="50000"/>
                  </a:schemeClr>
                </a:solidFill>
                <a:latin typeface="Times New Roman" pitchFamily="18" charset="0"/>
                <a:cs typeface="Times New Roman" pitchFamily="18" charset="0"/>
              </a:rPr>
              <a:t>loopsful</a:t>
            </a:r>
            <a:r>
              <a:rPr lang="en-US" sz="2000" b="1" dirty="0">
                <a:solidFill>
                  <a:schemeClr val="tx2">
                    <a:lumMod val="50000"/>
                  </a:schemeClr>
                </a:solidFill>
                <a:latin typeface="Times New Roman" pitchFamily="18" charset="0"/>
                <a:cs typeface="Times New Roman" pitchFamily="18" charset="0"/>
              </a:rPr>
              <a:t>, intercrop), 	even in 	nonstandard constructions; (see dictionary or style manuals for 	exceptions)</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Numbering of tables and figures</a:t>
            </a:r>
          </a:p>
          <a:p>
            <a:pPr algn="l"/>
            <a:r>
              <a:rPr lang="en-US" sz="2000" b="1" dirty="0">
                <a:solidFill>
                  <a:schemeClr val="tx2">
                    <a:lumMod val="50000"/>
                  </a:schemeClr>
                </a:solidFill>
                <a:latin typeface="Times New Roman" pitchFamily="18" charset="0"/>
                <a:cs typeface="Times New Roman" pitchFamily="18" charset="0"/>
              </a:rPr>
              <a:t>	Must be in the order of mentioning in the text</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Abbreviations</a:t>
            </a:r>
          </a:p>
          <a:p>
            <a:pPr algn="l"/>
            <a:r>
              <a:rPr lang="en-US" sz="2000" b="1" dirty="0">
                <a:solidFill>
                  <a:schemeClr val="tx2">
                    <a:lumMod val="50000"/>
                  </a:schemeClr>
                </a:solidFill>
                <a:latin typeface="Times New Roman" pitchFamily="18" charset="0"/>
                <a:cs typeface="Times New Roman" pitchFamily="18" charset="0"/>
              </a:rPr>
              <a:t>	Spell out the term at least once in the abstract and in the running text and 	place the abbreviation in parentheses at first use; use the abbreviation 	after that. </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Footnotes to the text are usually not permitted (in tables yes)</a:t>
            </a:r>
            <a:endParaRPr lang="en-US" sz="1600" b="1" dirty="0">
              <a:solidFill>
                <a:schemeClr val="tx2">
                  <a:lumMod val="50000"/>
                </a:schemeClr>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5" name="Rectangle 4"/>
          <p:cNvSpPr/>
          <p:nvPr/>
        </p:nvSpPr>
        <p:spPr>
          <a:xfrm>
            <a:off x="3408316" y="609600"/>
            <a:ext cx="2327368" cy="553998"/>
          </a:xfrm>
          <a:prstGeom prst="rect">
            <a:avLst/>
          </a:prstGeom>
        </p:spPr>
        <p:txBody>
          <a:bodyPr wrap="none">
            <a:spAutoFit/>
          </a:bodyPr>
          <a:lstStyle/>
          <a:p>
            <a:r>
              <a:rPr lang="en-US" sz="3000" b="1" dirty="0">
                <a:latin typeface="Times New Roman" pitchFamily="18" charset="0"/>
                <a:cs typeface="Times New Roman" pitchFamily="18" charset="0"/>
              </a:rPr>
              <a:t>Writing style</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3197979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1099460"/>
            <a:ext cx="8905875" cy="6096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Organization of the text – Abbreviations &amp; Citations</a:t>
            </a:r>
          </a:p>
          <a:p>
            <a:pPr algn="l"/>
            <a:endParaRPr lang="en-US" sz="2400" b="1" dirty="0">
              <a:solidFill>
                <a:schemeClr val="tx2">
                  <a:lumMod val="50000"/>
                </a:schemeClr>
              </a:solidFill>
              <a:latin typeface="Times New Roman" pitchFamily="18" charset="0"/>
              <a:cs typeface="Times New Roman" pitchFamily="18" charset="0"/>
            </a:endParaRPr>
          </a:p>
          <a:p>
            <a:pPr algn="l"/>
            <a:endParaRPr lang="en-US" sz="2400" b="1" dirty="0">
              <a:solidFill>
                <a:schemeClr val="tx2">
                  <a:lumMod val="50000"/>
                </a:schemeClr>
              </a:solidFill>
              <a:latin typeface="Times New Roman" pitchFamily="18" charset="0"/>
              <a:cs typeface="Times New Roman" pitchFamily="18" charset="0"/>
            </a:endParaRPr>
          </a:p>
          <a:p>
            <a:pPr algn="l"/>
            <a:r>
              <a:rPr lang="en-US" sz="2400" b="1" dirty="0">
                <a:solidFill>
                  <a:schemeClr val="tx2">
                    <a:lumMod val="50000"/>
                  </a:schemeClr>
                </a:solidFill>
                <a:latin typeface="Times New Roman" pitchFamily="18" charset="0"/>
                <a:cs typeface="Times New Roman" pitchFamily="18" charset="0"/>
              </a:rPr>
              <a:t>              (example)</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5" name="Rectangle 4"/>
          <p:cNvSpPr/>
          <p:nvPr/>
        </p:nvSpPr>
        <p:spPr>
          <a:xfrm>
            <a:off x="3408316" y="609600"/>
            <a:ext cx="2327368" cy="553998"/>
          </a:xfrm>
          <a:prstGeom prst="rect">
            <a:avLst/>
          </a:prstGeom>
        </p:spPr>
        <p:txBody>
          <a:bodyPr wrap="none">
            <a:spAutoFit/>
          </a:bodyPr>
          <a:lstStyle/>
          <a:p>
            <a:r>
              <a:rPr lang="en-US" sz="3000" b="1" dirty="0">
                <a:latin typeface="Times New Roman" pitchFamily="18" charset="0"/>
                <a:cs typeface="Times New Roman" pitchFamily="18" charset="0"/>
              </a:rPr>
              <a:t>Writing style</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4350" y="1513110"/>
            <a:ext cx="5427250"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9193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30"/>
          <p:cNvSpPr>
            <a:spLocks noChangeArrowheads="1"/>
          </p:cNvSpPr>
          <p:nvPr/>
        </p:nvSpPr>
        <p:spPr bwMode="auto">
          <a:xfrm>
            <a:off x="717550" y="1143000"/>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dirty="0">
                <a:solidFill>
                  <a:srgbClr val="000000"/>
                </a:solidFill>
              </a:rPr>
              <a:t>Getting started: data</a:t>
            </a:r>
          </a:p>
        </p:txBody>
      </p:sp>
      <p:sp>
        <p:nvSpPr>
          <p:cNvPr id="443524" name="Text Box 132"/>
          <p:cNvSpPr txBox="1">
            <a:spLocks noChangeArrowheads="1"/>
          </p:cNvSpPr>
          <p:nvPr/>
        </p:nvSpPr>
        <p:spPr bwMode="auto">
          <a:xfrm>
            <a:off x="1146175" y="5411788"/>
            <a:ext cx="6791325" cy="1446212"/>
          </a:xfrm>
          <a:prstGeom prst="rect">
            <a:avLst/>
          </a:prstGeom>
          <a:noFill/>
          <a:ln w="2857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a:solidFill>
                  <a:srgbClr val="000000"/>
                </a:solidFill>
              </a:rPr>
              <a:t>Choose the course of presentation based on the highest added value to the scientific community, which will also yield the optimal journal</a:t>
            </a:r>
          </a:p>
          <a:p>
            <a:pPr algn="ctr"/>
            <a:endParaRPr lang="en-US">
              <a:solidFill>
                <a:srgbClr val="000000"/>
              </a:solidFill>
            </a:endParaRPr>
          </a:p>
          <a:p>
            <a:pPr algn="ctr"/>
            <a:r>
              <a:rPr lang="en-US">
                <a:solidFill>
                  <a:srgbClr val="000000"/>
                </a:solidFill>
              </a:rPr>
              <a:t>Develop an outline &amp; order data to support story</a:t>
            </a:r>
          </a:p>
        </p:txBody>
      </p:sp>
      <p:sp>
        <p:nvSpPr>
          <p:cNvPr id="443526" name="Rectangle 134"/>
          <p:cNvSpPr>
            <a:spLocks noChangeArrowheads="1"/>
          </p:cNvSpPr>
          <p:nvPr/>
        </p:nvSpPr>
        <p:spPr bwMode="auto">
          <a:xfrm>
            <a:off x="2628900" y="1673225"/>
            <a:ext cx="3865563" cy="701675"/>
          </a:xfrm>
          <a:prstGeom prst="rect">
            <a:avLst/>
          </a:prstGeom>
          <a:solidFill>
            <a:srgbClr val="009FDD"/>
          </a:solidFill>
          <a:ln w="3175">
            <a:solidFill>
              <a:schemeClr val="tx1"/>
            </a:solidFill>
            <a:miter lim="800000"/>
            <a:headEnd/>
            <a:tailEnd/>
          </a:ln>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a:solidFill>
                  <a:srgbClr val="FFFFFF"/>
                </a:solidFill>
              </a:rPr>
              <a:t>What information do you have </a:t>
            </a:r>
          </a:p>
          <a:p>
            <a:pPr algn="ctr"/>
            <a:r>
              <a:rPr lang="en-US">
                <a:solidFill>
                  <a:srgbClr val="FFFFFF"/>
                </a:solidFill>
              </a:rPr>
              <a:t>and how can you best present it?</a:t>
            </a:r>
          </a:p>
        </p:txBody>
      </p:sp>
      <p:grpSp>
        <p:nvGrpSpPr>
          <p:cNvPr id="2" name="Group 144"/>
          <p:cNvGrpSpPr>
            <a:grpSpLocks/>
          </p:cNvGrpSpPr>
          <p:nvPr/>
        </p:nvGrpSpPr>
        <p:grpSpPr bwMode="auto">
          <a:xfrm>
            <a:off x="650875" y="3243263"/>
            <a:ext cx="1587500" cy="1301750"/>
            <a:chOff x="437" y="1635"/>
            <a:chExt cx="1000" cy="820"/>
          </a:xfrm>
        </p:grpSpPr>
        <p:pic>
          <p:nvPicPr>
            <p:cNvPr id="22540" name="Picture 136" descr="Lab%20R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 y="1847"/>
              <a:ext cx="843" cy="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1" name="Text Box 139"/>
            <p:cNvSpPr txBox="1">
              <a:spLocks noChangeArrowheads="1"/>
            </p:cNvSpPr>
            <p:nvPr/>
          </p:nvSpPr>
          <p:spPr bwMode="auto">
            <a:xfrm>
              <a:off x="437" y="1635"/>
              <a:ext cx="1000"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solidFill>
                    <a:srgbClr val="000000"/>
                  </a:solidFill>
                </a:rPr>
                <a:t>Animal model</a:t>
              </a:r>
            </a:p>
          </p:txBody>
        </p:sp>
      </p:grpSp>
      <p:grpSp>
        <p:nvGrpSpPr>
          <p:cNvPr id="3" name="Group 145"/>
          <p:cNvGrpSpPr>
            <a:grpSpLocks/>
          </p:cNvGrpSpPr>
          <p:nvPr/>
        </p:nvGrpSpPr>
        <p:grpSpPr bwMode="auto">
          <a:xfrm>
            <a:off x="7132638" y="3252788"/>
            <a:ext cx="1206500" cy="1331912"/>
            <a:chOff x="2496" y="1639"/>
            <a:chExt cx="760" cy="839"/>
          </a:xfrm>
        </p:grpSpPr>
        <p:pic>
          <p:nvPicPr>
            <p:cNvPr id="22538" name="Picture 141" descr="organic_chem_diagr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3" y="1823"/>
              <a:ext cx="732" cy="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9" name="Text Box 142"/>
            <p:cNvSpPr txBox="1">
              <a:spLocks noChangeArrowheads="1"/>
            </p:cNvSpPr>
            <p:nvPr/>
          </p:nvSpPr>
          <p:spPr bwMode="auto">
            <a:xfrm>
              <a:off x="2496" y="1639"/>
              <a:ext cx="760"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solidFill>
                    <a:srgbClr val="000000"/>
                  </a:solidFill>
                </a:rPr>
                <a:t>Chemistry</a:t>
              </a:r>
            </a:p>
          </p:txBody>
        </p:sp>
      </p:grpSp>
      <p:grpSp>
        <p:nvGrpSpPr>
          <p:cNvPr id="4" name="Group 146"/>
          <p:cNvGrpSpPr>
            <a:grpSpLocks/>
          </p:cNvGrpSpPr>
          <p:nvPr/>
        </p:nvGrpSpPr>
        <p:grpSpPr bwMode="auto">
          <a:xfrm>
            <a:off x="3540125" y="3254375"/>
            <a:ext cx="2032000" cy="1758950"/>
            <a:chOff x="4188" y="1485"/>
            <a:chExt cx="1280" cy="1108"/>
          </a:xfrm>
        </p:grpSpPr>
        <p:pic>
          <p:nvPicPr>
            <p:cNvPr id="22536" name="Picture 138" descr="image0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0" y="1708"/>
              <a:ext cx="996" cy="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7" name="Text Box 143"/>
            <p:cNvSpPr txBox="1">
              <a:spLocks noChangeArrowheads="1"/>
            </p:cNvSpPr>
            <p:nvPr/>
          </p:nvSpPr>
          <p:spPr bwMode="auto">
            <a:xfrm>
              <a:off x="4188" y="1485"/>
              <a:ext cx="1280"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solidFill>
                    <a:srgbClr val="000000"/>
                  </a:solidFill>
                </a:rPr>
                <a:t>Molecular biology</a:t>
              </a:r>
            </a:p>
          </p:txBody>
        </p:sp>
      </p:grpSp>
      <p:sp>
        <p:nvSpPr>
          <p:cNvPr id="14" name="Rectangle 13"/>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sp>
        <p:nvSpPr>
          <p:cNvPr id="15"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Tree>
    <p:extLst>
      <p:ext uri="{BB962C8B-B14F-4D97-AF65-F5344CB8AC3E}">
        <p14:creationId xmlns:p14="http://schemas.microsoft.com/office/powerpoint/2010/main" val="19259662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35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par>
                          <p:cTn id="16" fill="hold" nodeType="afterGroup">
                            <p:stCondLst>
                              <p:cond delay="20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443524">
                                            <p:txEl>
                                              <p:pRg st="0" end="0"/>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443524">
                                            <p:txEl>
                                              <p:pRg st="2" end="2"/>
                                            </p:txEl>
                                          </p:spTgt>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443524">
                                            <p:bg/>
                                          </p:spTgt>
                                        </p:tgtEl>
                                        <p:attrNameLst>
                                          <p:attrName>style.visibility</p:attrName>
                                        </p:attrNameLst>
                                      </p:cBhvr>
                                      <p:to>
                                        <p:strVal val="visible"/>
                                      </p:to>
                                    </p:set>
                                    <p:animEffect transition="in" filter="wipe(up)">
                                      <p:cBhvr>
                                        <p:cTn id="32" dur="500"/>
                                        <p:tgtEl>
                                          <p:spTgt spid="443524">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524" grpId="0" build="allAtOnce" animBg="1"/>
      <p:bldP spid="44352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ChangeArrowheads="1"/>
          </p:cNvSpPr>
          <p:nvPr/>
        </p:nvSpPr>
        <p:spPr bwMode="auto">
          <a:xfrm>
            <a:off x="717550" y="261938"/>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a:solidFill>
                  <a:srgbClr val="000000"/>
                </a:solidFill>
              </a:rPr>
              <a:t>Figures: basics</a:t>
            </a:r>
          </a:p>
        </p:txBody>
      </p:sp>
      <p:sp>
        <p:nvSpPr>
          <p:cNvPr id="506885" name="Text Box 5"/>
          <p:cNvSpPr txBox="1">
            <a:spLocks noChangeArrowheads="1"/>
          </p:cNvSpPr>
          <p:nvPr/>
        </p:nvSpPr>
        <p:spPr bwMode="auto">
          <a:xfrm>
            <a:off x="4610100" y="998538"/>
            <a:ext cx="3681413" cy="1970087"/>
          </a:xfrm>
          <a:prstGeom prst="rect">
            <a:avLst/>
          </a:prstGeom>
          <a:gradFill rotWithShape="1">
            <a:gsLst>
              <a:gs pos="0">
                <a:schemeClr val="tx2">
                  <a:alpha val="82999"/>
                </a:schemeClr>
              </a:gs>
              <a:gs pos="100000">
                <a:srgbClr val="FFFFFF"/>
              </a:gs>
            </a:gsLst>
            <a:lin ang="5400000" scaled="1"/>
          </a:gradFill>
          <a:ln w="3175">
            <a:solidFill>
              <a:schemeClr val="tx1"/>
            </a:solidFill>
            <a:miter lim="800000"/>
            <a:headEnd/>
            <a:tailEnd/>
          </a:ln>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a:solidFill>
                  <a:srgbClr val="000000"/>
                </a:solidFill>
              </a:rPr>
              <a:t>After your abstract, readers will look to figures to gain the most information with the least time investment; therefore your figures should accurately depict and explain your findings in the </a:t>
            </a:r>
            <a:r>
              <a:rPr lang="en-US" u="sng">
                <a:solidFill>
                  <a:srgbClr val="000000"/>
                </a:solidFill>
              </a:rPr>
              <a:t>simplest</a:t>
            </a:r>
            <a:r>
              <a:rPr lang="en-US">
                <a:solidFill>
                  <a:srgbClr val="000000"/>
                </a:solidFill>
              </a:rPr>
              <a:t> possible form</a:t>
            </a:r>
          </a:p>
        </p:txBody>
      </p:sp>
      <p:sp>
        <p:nvSpPr>
          <p:cNvPr id="506886" name="Text Box 6"/>
          <p:cNvSpPr txBox="1">
            <a:spLocks noChangeArrowheads="1"/>
          </p:cNvSpPr>
          <p:nvPr/>
        </p:nvSpPr>
        <p:spPr bwMode="auto">
          <a:xfrm>
            <a:off x="4906963" y="3195638"/>
            <a:ext cx="3087687" cy="28098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43768" tIns="21884" rIns="43768" bIns="21884">
            <a:spAutoFit/>
          </a:bodyPr>
          <a:lstStyle>
            <a:lvl1pPr marL="288925" indent="-288925">
              <a:defRPr b="1">
                <a:solidFill>
                  <a:schemeClr val="tx1"/>
                </a:solidFill>
                <a:latin typeface="Arial" panose="020B0604020202020204" pitchFamily="34" charset="0"/>
              </a:defRPr>
            </a:lvl1pPr>
            <a:lvl2pPr marL="635000" indent="-231775">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u="sng">
                <a:solidFill>
                  <a:srgbClr val="000000"/>
                </a:solidFill>
              </a:rPr>
              <a:t>Consider:</a:t>
            </a:r>
          </a:p>
          <a:p>
            <a:pPr>
              <a:buFontTx/>
              <a:buChar char="•"/>
            </a:pPr>
            <a:r>
              <a:rPr lang="en-US">
                <a:solidFill>
                  <a:srgbClr val="00FF00"/>
                </a:solidFill>
              </a:rPr>
              <a:t>axes/ titles</a:t>
            </a:r>
          </a:p>
          <a:p>
            <a:pPr lvl="1">
              <a:buFontTx/>
              <a:buChar char="•"/>
            </a:pPr>
            <a:r>
              <a:rPr lang="en-US">
                <a:solidFill>
                  <a:srgbClr val="00FF00"/>
                </a:solidFill>
              </a:rPr>
              <a:t>labeling</a:t>
            </a:r>
          </a:p>
          <a:p>
            <a:pPr lvl="1">
              <a:buFontTx/>
              <a:buChar char="•"/>
            </a:pPr>
            <a:r>
              <a:rPr lang="en-US">
                <a:solidFill>
                  <a:srgbClr val="00FF00"/>
                </a:solidFill>
              </a:rPr>
              <a:t>values</a:t>
            </a:r>
          </a:p>
          <a:p>
            <a:pPr>
              <a:buFontTx/>
              <a:buChar char="•"/>
            </a:pPr>
            <a:r>
              <a:rPr lang="en-US">
                <a:solidFill>
                  <a:srgbClr val="FF9900"/>
                </a:solidFill>
              </a:rPr>
              <a:t>breaks to amplify points of interest</a:t>
            </a:r>
          </a:p>
          <a:p>
            <a:pPr>
              <a:buFontTx/>
              <a:buChar char="•"/>
            </a:pPr>
            <a:r>
              <a:rPr lang="en-US">
                <a:solidFill>
                  <a:schemeClr val="tx2"/>
                </a:solidFill>
              </a:rPr>
              <a:t>balanced amount of information</a:t>
            </a:r>
          </a:p>
          <a:p>
            <a:pPr>
              <a:buFontTx/>
              <a:buChar char="•"/>
            </a:pPr>
            <a:r>
              <a:rPr lang="en-US">
                <a:solidFill>
                  <a:srgbClr val="FF3300"/>
                </a:solidFill>
              </a:rPr>
              <a:t>consistency (c</a:t>
            </a:r>
            <a:r>
              <a:rPr lang="en-US">
                <a:solidFill>
                  <a:srgbClr val="009FDD"/>
                </a:solidFill>
              </a:rPr>
              <a:t>o</a:t>
            </a:r>
            <a:r>
              <a:rPr lang="en-US">
                <a:solidFill>
                  <a:srgbClr val="FF3300"/>
                </a:solidFill>
              </a:rPr>
              <a:t>l</a:t>
            </a:r>
            <a:r>
              <a:rPr lang="en-US">
                <a:solidFill>
                  <a:schemeClr val="tx2"/>
                </a:solidFill>
              </a:rPr>
              <a:t>o</a:t>
            </a:r>
            <a:r>
              <a:rPr lang="en-US">
                <a:solidFill>
                  <a:srgbClr val="FF3300"/>
                </a:solidFill>
              </a:rPr>
              <a:t>r</a:t>
            </a:r>
            <a:r>
              <a:rPr lang="en-US">
                <a:solidFill>
                  <a:schemeClr val="tx2"/>
                </a:solidFill>
              </a:rPr>
              <a:t>s</a:t>
            </a:r>
            <a:r>
              <a:rPr lang="en-US">
                <a:solidFill>
                  <a:srgbClr val="FF3300"/>
                </a:solidFill>
              </a:rPr>
              <a:t> and symbols)</a:t>
            </a:r>
          </a:p>
        </p:txBody>
      </p:sp>
      <p:pic>
        <p:nvPicPr>
          <p:cNvPr id="50688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238" y="998538"/>
            <a:ext cx="3036887"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pic>
      <p:sp>
        <p:nvSpPr>
          <p:cNvPr id="506888" name="Text Box 8"/>
          <p:cNvSpPr txBox="1">
            <a:spLocks noChangeArrowheads="1"/>
          </p:cNvSpPr>
          <p:nvPr/>
        </p:nvSpPr>
        <p:spPr bwMode="auto">
          <a:xfrm>
            <a:off x="538163" y="6389688"/>
            <a:ext cx="3211512"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b="0" i="1">
                <a:solidFill>
                  <a:srgbClr val="000000"/>
                </a:solidFill>
              </a:rPr>
              <a:t>Mirshahpanah et al. Exp Dermatol 2007</a:t>
            </a:r>
          </a:p>
        </p:txBody>
      </p:sp>
      <p:sp>
        <p:nvSpPr>
          <p:cNvPr id="506889" name="Rectangle 9"/>
          <p:cNvSpPr>
            <a:spLocks noChangeArrowheads="1"/>
          </p:cNvSpPr>
          <p:nvPr/>
        </p:nvSpPr>
        <p:spPr bwMode="auto">
          <a:xfrm>
            <a:off x="1046163" y="2960688"/>
            <a:ext cx="2493962" cy="804862"/>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0" name="Rectangle 10"/>
          <p:cNvSpPr>
            <a:spLocks noChangeArrowheads="1"/>
          </p:cNvSpPr>
          <p:nvPr/>
        </p:nvSpPr>
        <p:spPr bwMode="auto">
          <a:xfrm>
            <a:off x="1046163" y="5883275"/>
            <a:ext cx="2493962" cy="506413"/>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1" name="Rectangle 11"/>
          <p:cNvSpPr>
            <a:spLocks noChangeArrowheads="1"/>
          </p:cNvSpPr>
          <p:nvPr/>
        </p:nvSpPr>
        <p:spPr bwMode="auto">
          <a:xfrm>
            <a:off x="1468438" y="998538"/>
            <a:ext cx="1371600" cy="276225"/>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2" name="Rectangle 12"/>
          <p:cNvSpPr>
            <a:spLocks noChangeArrowheads="1"/>
          </p:cNvSpPr>
          <p:nvPr/>
        </p:nvSpPr>
        <p:spPr bwMode="auto">
          <a:xfrm>
            <a:off x="1468438" y="3841750"/>
            <a:ext cx="1719262" cy="288925"/>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3" name="Rectangle 13"/>
          <p:cNvSpPr>
            <a:spLocks noChangeArrowheads="1"/>
          </p:cNvSpPr>
          <p:nvPr/>
        </p:nvSpPr>
        <p:spPr bwMode="auto">
          <a:xfrm>
            <a:off x="503238" y="1152525"/>
            <a:ext cx="542925" cy="2057400"/>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4" name="Rectangle 14"/>
          <p:cNvSpPr>
            <a:spLocks noChangeArrowheads="1"/>
          </p:cNvSpPr>
          <p:nvPr/>
        </p:nvSpPr>
        <p:spPr bwMode="auto">
          <a:xfrm>
            <a:off x="503238" y="4011613"/>
            <a:ext cx="542925" cy="2057400"/>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6" name="Line 16"/>
          <p:cNvSpPr>
            <a:spLocks noChangeShapeType="1"/>
          </p:cNvSpPr>
          <p:nvPr/>
        </p:nvSpPr>
        <p:spPr bwMode="auto">
          <a:xfrm flipH="1">
            <a:off x="3381375" y="2762250"/>
            <a:ext cx="269875"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506897" name="Oval 17"/>
          <p:cNvSpPr>
            <a:spLocks noChangeArrowheads="1"/>
          </p:cNvSpPr>
          <p:nvPr/>
        </p:nvSpPr>
        <p:spPr bwMode="auto">
          <a:xfrm>
            <a:off x="2686050" y="3376613"/>
            <a:ext cx="501650" cy="350837"/>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8" name="Line 18"/>
          <p:cNvSpPr>
            <a:spLocks noChangeShapeType="1"/>
          </p:cNvSpPr>
          <p:nvPr/>
        </p:nvSpPr>
        <p:spPr bwMode="auto">
          <a:xfrm flipH="1">
            <a:off x="3187700" y="2762250"/>
            <a:ext cx="463550" cy="6524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506899" name="Text Box 19"/>
          <p:cNvSpPr txBox="1">
            <a:spLocks noChangeArrowheads="1"/>
          </p:cNvSpPr>
          <p:nvPr/>
        </p:nvSpPr>
        <p:spPr bwMode="auto">
          <a:xfrm>
            <a:off x="3651250" y="2395538"/>
            <a:ext cx="935038" cy="488950"/>
          </a:xfrm>
          <a:prstGeom prst="rect">
            <a:avLst/>
          </a:prstGeom>
          <a:solidFill>
            <a:srgbClr val="FF0000">
              <a:alpha val="16078"/>
            </a:srgbClr>
          </a:solidFill>
          <a:ln w="19050">
            <a:solidFill>
              <a:srgbClr val="FF0000"/>
            </a:solidFill>
            <a:miter lim="800000"/>
            <a:headEnd/>
            <a:tailEnd/>
          </a:ln>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a:t>light gray = MF</a:t>
            </a:r>
          </a:p>
        </p:txBody>
      </p:sp>
      <p:sp>
        <p:nvSpPr>
          <p:cNvPr id="506900" name="Oval 20"/>
          <p:cNvSpPr>
            <a:spLocks noChangeArrowheads="1"/>
          </p:cNvSpPr>
          <p:nvPr/>
        </p:nvSpPr>
        <p:spPr bwMode="auto">
          <a:xfrm>
            <a:off x="1905000" y="5257800"/>
            <a:ext cx="1765300" cy="400050"/>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01" name="Line 21"/>
          <p:cNvSpPr>
            <a:spLocks noChangeShapeType="1"/>
          </p:cNvSpPr>
          <p:nvPr/>
        </p:nvSpPr>
        <p:spPr bwMode="auto">
          <a:xfrm flipH="1">
            <a:off x="3540125" y="2878138"/>
            <a:ext cx="498475" cy="23796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506902" name="Oval 22"/>
          <p:cNvSpPr>
            <a:spLocks noChangeArrowheads="1"/>
          </p:cNvSpPr>
          <p:nvPr/>
        </p:nvSpPr>
        <p:spPr bwMode="auto">
          <a:xfrm>
            <a:off x="1905000" y="4848225"/>
            <a:ext cx="1635125" cy="409575"/>
          </a:xfrm>
          <a:prstGeom prst="ellipse">
            <a:avLst/>
          </a:prstGeom>
          <a:noFill/>
          <a:ln w="28575">
            <a:solidFill>
              <a:srgbClr val="009FDD"/>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03" name="Line 23"/>
          <p:cNvSpPr>
            <a:spLocks noChangeShapeType="1"/>
          </p:cNvSpPr>
          <p:nvPr/>
        </p:nvSpPr>
        <p:spPr bwMode="auto">
          <a:xfrm>
            <a:off x="1076325" y="3838575"/>
            <a:ext cx="1162050" cy="1009650"/>
          </a:xfrm>
          <a:prstGeom prst="line">
            <a:avLst/>
          </a:prstGeom>
          <a:noFill/>
          <a:ln w="28575">
            <a:solidFill>
              <a:srgbClr val="009FDD"/>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506904" name="Line 24"/>
          <p:cNvSpPr>
            <a:spLocks noChangeShapeType="1"/>
          </p:cNvSpPr>
          <p:nvPr/>
        </p:nvSpPr>
        <p:spPr bwMode="auto">
          <a:xfrm flipV="1">
            <a:off x="1106488" y="3503613"/>
            <a:ext cx="674687" cy="0"/>
          </a:xfrm>
          <a:prstGeom prst="line">
            <a:avLst/>
          </a:prstGeom>
          <a:noFill/>
          <a:ln w="28575">
            <a:solidFill>
              <a:srgbClr val="009FDD"/>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506905" name="Line 25"/>
          <p:cNvSpPr>
            <a:spLocks noChangeShapeType="1"/>
          </p:cNvSpPr>
          <p:nvPr/>
        </p:nvSpPr>
        <p:spPr bwMode="auto">
          <a:xfrm flipV="1">
            <a:off x="1104900" y="2965450"/>
            <a:ext cx="495300" cy="411163"/>
          </a:xfrm>
          <a:prstGeom prst="line">
            <a:avLst/>
          </a:prstGeom>
          <a:noFill/>
          <a:ln w="28575">
            <a:solidFill>
              <a:srgbClr val="009FDD"/>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506906" name="Oval 26"/>
          <p:cNvSpPr>
            <a:spLocks noChangeArrowheads="1"/>
          </p:cNvSpPr>
          <p:nvPr/>
        </p:nvSpPr>
        <p:spPr bwMode="auto">
          <a:xfrm>
            <a:off x="1781175" y="3348038"/>
            <a:ext cx="457200" cy="350837"/>
          </a:xfrm>
          <a:prstGeom prst="ellipse">
            <a:avLst/>
          </a:prstGeom>
          <a:noFill/>
          <a:ln w="28575">
            <a:solidFill>
              <a:srgbClr val="009FDD"/>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07" name="Text Box 27"/>
          <p:cNvSpPr txBox="1">
            <a:spLocks noChangeArrowheads="1"/>
          </p:cNvSpPr>
          <p:nvPr/>
        </p:nvSpPr>
        <p:spPr bwMode="auto">
          <a:xfrm>
            <a:off x="147638" y="3355975"/>
            <a:ext cx="957262" cy="488950"/>
          </a:xfrm>
          <a:prstGeom prst="rect">
            <a:avLst/>
          </a:prstGeom>
          <a:solidFill>
            <a:srgbClr val="009FDD">
              <a:alpha val="14902"/>
            </a:srgbClr>
          </a:solidFill>
          <a:ln w="19050">
            <a:solidFill>
              <a:schemeClr val="tx2"/>
            </a:solidFill>
            <a:miter lim="800000"/>
            <a:headEnd/>
            <a:tailEnd/>
          </a:ln>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a:solidFill>
                  <a:srgbClr val="333333"/>
                </a:solidFill>
              </a:rPr>
              <a:t>dark gray = MPA</a:t>
            </a:r>
          </a:p>
        </p:txBody>
      </p:sp>
      <p:sp>
        <p:nvSpPr>
          <p:cNvPr id="506908" name="Oval 28"/>
          <p:cNvSpPr>
            <a:spLocks noChangeArrowheads="1"/>
          </p:cNvSpPr>
          <p:nvPr/>
        </p:nvSpPr>
        <p:spPr bwMode="auto">
          <a:xfrm>
            <a:off x="1468438" y="1914525"/>
            <a:ext cx="989012" cy="129540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09" name="Oval 29"/>
          <p:cNvSpPr>
            <a:spLocks noChangeArrowheads="1"/>
          </p:cNvSpPr>
          <p:nvPr/>
        </p:nvSpPr>
        <p:spPr bwMode="auto">
          <a:xfrm>
            <a:off x="2457450" y="1914525"/>
            <a:ext cx="923925" cy="1295400"/>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10" name="Rectangle 30"/>
          <p:cNvSpPr>
            <a:spLocks noChangeArrowheads="1"/>
          </p:cNvSpPr>
          <p:nvPr/>
        </p:nvSpPr>
        <p:spPr bwMode="auto">
          <a:xfrm>
            <a:off x="650875" y="2914650"/>
            <a:ext cx="2968625" cy="115888"/>
          </a:xfrm>
          <a:prstGeom prst="rect">
            <a:avLst/>
          </a:prstGeom>
          <a:noFill/>
          <a:ln w="2857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11" name="Rectangle 31" descr="Wide upward diagonal"/>
          <p:cNvSpPr>
            <a:spLocks noChangeArrowheads="1"/>
          </p:cNvSpPr>
          <p:nvPr/>
        </p:nvSpPr>
        <p:spPr bwMode="auto">
          <a:xfrm>
            <a:off x="981075" y="1274763"/>
            <a:ext cx="2459038" cy="1773237"/>
          </a:xfrm>
          <a:prstGeom prst="rect">
            <a:avLst/>
          </a:prstGeom>
          <a:pattFill prst="wdUpDiag">
            <a:fgClr>
              <a:schemeClr val="tx2">
                <a:alpha val="25098"/>
              </a:schemeClr>
            </a:fgClr>
            <a:bgClr>
              <a:srgbClr val="FFFFFF">
                <a:alpha val="25098"/>
              </a:srgbClr>
            </a:bgClr>
          </a:patt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12" name="Rectangle 32" descr="Wide upward diagonal"/>
          <p:cNvSpPr>
            <a:spLocks noChangeArrowheads="1"/>
          </p:cNvSpPr>
          <p:nvPr/>
        </p:nvSpPr>
        <p:spPr bwMode="auto">
          <a:xfrm>
            <a:off x="996950" y="4192588"/>
            <a:ext cx="2459038" cy="1773237"/>
          </a:xfrm>
          <a:prstGeom prst="rect">
            <a:avLst/>
          </a:prstGeom>
          <a:pattFill prst="wdUpDiag">
            <a:fgClr>
              <a:schemeClr val="tx2">
                <a:alpha val="25098"/>
              </a:schemeClr>
            </a:fgClr>
            <a:bgClr>
              <a:srgbClr val="FFFFFF">
                <a:alpha val="25098"/>
              </a:srgbClr>
            </a:bgClr>
          </a:patt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2" name="Footer Placeholder 1">
            <a:extLst>
              <a:ext uri="{FF2B5EF4-FFF2-40B4-BE49-F238E27FC236}">
                <a16:creationId xmlns:a16="http://schemas.microsoft.com/office/drawing/2014/main" id="{F838CF1E-81D1-4436-9EBC-42D9AF5B4617}"/>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36295978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688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688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688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689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689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688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689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689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689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6886">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06886">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06886">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06886">
                                            <p:txEl>
                                              <p:pRg st="0" end="0"/>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7" presetClass="exit" presetSubtype="10" fill="hold" grpId="1" nodeType="clickEffect">
                                  <p:stCondLst>
                                    <p:cond delay="0"/>
                                  </p:stCondLst>
                                  <p:childTnLst>
                                    <p:anim calcmode="lin" valueType="num">
                                      <p:cBhvr>
                                        <p:cTn id="36" dur="500"/>
                                        <p:tgtEl>
                                          <p:spTgt spid="506891"/>
                                        </p:tgtEl>
                                        <p:attrNameLst>
                                          <p:attrName>ppt_w</p:attrName>
                                        </p:attrNameLst>
                                      </p:cBhvr>
                                      <p:tavLst>
                                        <p:tav tm="0">
                                          <p:val>
                                            <p:strVal val="ppt_w"/>
                                          </p:val>
                                        </p:tav>
                                        <p:tav tm="100000">
                                          <p:val>
                                            <p:fltVal val="0"/>
                                          </p:val>
                                        </p:tav>
                                      </p:tavLst>
                                    </p:anim>
                                    <p:anim calcmode="lin" valueType="num">
                                      <p:cBhvr>
                                        <p:cTn id="37" dur="500"/>
                                        <p:tgtEl>
                                          <p:spTgt spid="506891"/>
                                        </p:tgtEl>
                                        <p:attrNameLst>
                                          <p:attrName>ppt_h</p:attrName>
                                        </p:attrNameLst>
                                      </p:cBhvr>
                                      <p:tavLst>
                                        <p:tav tm="0">
                                          <p:val>
                                            <p:strVal val="ppt_h"/>
                                          </p:val>
                                        </p:tav>
                                        <p:tav tm="100000">
                                          <p:val>
                                            <p:strVal val="ppt_h"/>
                                          </p:val>
                                        </p:tav>
                                      </p:tavLst>
                                    </p:anim>
                                    <p:set>
                                      <p:cBhvr>
                                        <p:cTn id="38" dur="1" fill="hold">
                                          <p:stCondLst>
                                            <p:cond delay="499"/>
                                          </p:stCondLst>
                                        </p:cTn>
                                        <p:tgtEl>
                                          <p:spTgt spid="506891"/>
                                        </p:tgtEl>
                                        <p:attrNameLst>
                                          <p:attrName>style.visibility</p:attrName>
                                        </p:attrNameLst>
                                      </p:cBhvr>
                                      <p:to>
                                        <p:strVal val="hidden"/>
                                      </p:to>
                                    </p:set>
                                  </p:childTnLst>
                                </p:cTn>
                              </p:par>
                              <p:par>
                                <p:cTn id="39" presetID="17" presetClass="exit" presetSubtype="10" fill="hold" grpId="1" nodeType="withEffect">
                                  <p:stCondLst>
                                    <p:cond delay="0"/>
                                  </p:stCondLst>
                                  <p:childTnLst>
                                    <p:anim calcmode="lin" valueType="num">
                                      <p:cBhvr>
                                        <p:cTn id="40" dur="500"/>
                                        <p:tgtEl>
                                          <p:spTgt spid="506893"/>
                                        </p:tgtEl>
                                        <p:attrNameLst>
                                          <p:attrName>ppt_w</p:attrName>
                                        </p:attrNameLst>
                                      </p:cBhvr>
                                      <p:tavLst>
                                        <p:tav tm="0">
                                          <p:val>
                                            <p:strVal val="ppt_w"/>
                                          </p:val>
                                        </p:tav>
                                        <p:tav tm="100000">
                                          <p:val>
                                            <p:fltVal val="0"/>
                                          </p:val>
                                        </p:tav>
                                      </p:tavLst>
                                    </p:anim>
                                    <p:anim calcmode="lin" valueType="num">
                                      <p:cBhvr>
                                        <p:cTn id="41" dur="500"/>
                                        <p:tgtEl>
                                          <p:spTgt spid="506893"/>
                                        </p:tgtEl>
                                        <p:attrNameLst>
                                          <p:attrName>ppt_h</p:attrName>
                                        </p:attrNameLst>
                                      </p:cBhvr>
                                      <p:tavLst>
                                        <p:tav tm="0">
                                          <p:val>
                                            <p:strVal val="ppt_h"/>
                                          </p:val>
                                        </p:tav>
                                        <p:tav tm="100000">
                                          <p:val>
                                            <p:strVal val="ppt_h"/>
                                          </p:val>
                                        </p:tav>
                                      </p:tavLst>
                                    </p:anim>
                                    <p:set>
                                      <p:cBhvr>
                                        <p:cTn id="42" dur="1" fill="hold">
                                          <p:stCondLst>
                                            <p:cond delay="499"/>
                                          </p:stCondLst>
                                        </p:cTn>
                                        <p:tgtEl>
                                          <p:spTgt spid="506893"/>
                                        </p:tgtEl>
                                        <p:attrNameLst>
                                          <p:attrName>style.visibility</p:attrName>
                                        </p:attrNameLst>
                                      </p:cBhvr>
                                      <p:to>
                                        <p:strVal val="hidden"/>
                                      </p:to>
                                    </p:set>
                                  </p:childTnLst>
                                </p:cTn>
                              </p:par>
                              <p:par>
                                <p:cTn id="43" presetID="17" presetClass="exit" presetSubtype="10" fill="hold" grpId="1" nodeType="withEffect">
                                  <p:stCondLst>
                                    <p:cond delay="0"/>
                                  </p:stCondLst>
                                  <p:childTnLst>
                                    <p:anim calcmode="lin" valueType="num">
                                      <p:cBhvr>
                                        <p:cTn id="44" dur="500"/>
                                        <p:tgtEl>
                                          <p:spTgt spid="506889"/>
                                        </p:tgtEl>
                                        <p:attrNameLst>
                                          <p:attrName>ppt_w</p:attrName>
                                        </p:attrNameLst>
                                      </p:cBhvr>
                                      <p:tavLst>
                                        <p:tav tm="0">
                                          <p:val>
                                            <p:strVal val="ppt_w"/>
                                          </p:val>
                                        </p:tav>
                                        <p:tav tm="100000">
                                          <p:val>
                                            <p:fltVal val="0"/>
                                          </p:val>
                                        </p:tav>
                                      </p:tavLst>
                                    </p:anim>
                                    <p:anim calcmode="lin" valueType="num">
                                      <p:cBhvr>
                                        <p:cTn id="45" dur="500"/>
                                        <p:tgtEl>
                                          <p:spTgt spid="506889"/>
                                        </p:tgtEl>
                                        <p:attrNameLst>
                                          <p:attrName>ppt_h</p:attrName>
                                        </p:attrNameLst>
                                      </p:cBhvr>
                                      <p:tavLst>
                                        <p:tav tm="0">
                                          <p:val>
                                            <p:strVal val="ppt_h"/>
                                          </p:val>
                                        </p:tav>
                                        <p:tav tm="100000">
                                          <p:val>
                                            <p:strVal val="ppt_h"/>
                                          </p:val>
                                        </p:tav>
                                      </p:tavLst>
                                    </p:anim>
                                    <p:set>
                                      <p:cBhvr>
                                        <p:cTn id="46" dur="1" fill="hold">
                                          <p:stCondLst>
                                            <p:cond delay="499"/>
                                          </p:stCondLst>
                                        </p:cTn>
                                        <p:tgtEl>
                                          <p:spTgt spid="506889"/>
                                        </p:tgtEl>
                                        <p:attrNameLst>
                                          <p:attrName>style.visibility</p:attrName>
                                        </p:attrNameLst>
                                      </p:cBhvr>
                                      <p:to>
                                        <p:strVal val="hidden"/>
                                      </p:to>
                                    </p:set>
                                  </p:childTnLst>
                                </p:cTn>
                              </p:par>
                              <p:par>
                                <p:cTn id="47" presetID="17" presetClass="exit" presetSubtype="10" fill="hold" grpId="1" nodeType="withEffect">
                                  <p:stCondLst>
                                    <p:cond delay="0"/>
                                  </p:stCondLst>
                                  <p:childTnLst>
                                    <p:anim calcmode="lin" valueType="num">
                                      <p:cBhvr>
                                        <p:cTn id="48" dur="500"/>
                                        <p:tgtEl>
                                          <p:spTgt spid="506892"/>
                                        </p:tgtEl>
                                        <p:attrNameLst>
                                          <p:attrName>ppt_w</p:attrName>
                                        </p:attrNameLst>
                                      </p:cBhvr>
                                      <p:tavLst>
                                        <p:tav tm="0">
                                          <p:val>
                                            <p:strVal val="ppt_w"/>
                                          </p:val>
                                        </p:tav>
                                        <p:tav tm="100000">
                                          <p:val>
                                            <p:fltVal val="0"/>
                                          </p:val>
                                        </p:tav>
                                      </p:tavLst>
                                    </p:anim>
                                    <p:anim calcmode="lin" valueType="num">
                                      <p:cBhvr>
                                        <p:cTn id="49" dur="500"/>
                                        <p:tgtEl>
                                          <p:spTgt spid="506892"/>
                                        </p:tgtEl>
                                        <p:attrNameLst>
                                          <p:attrName>ppt_h</p:attrName>
                                        </p:attrNameLst>
                                      </p:cBhvr>
                                      <p:tavLst>
                                        <p:tav tm="0">
                                          <p:val>
                                            <p:strVal val="ppt_h"/>
                                          </p:val>
                                        </p:tav>
                                        <p:tav tm="100000">
                                          <p:val>
                                            <p:strVal val="ppt_h"/>
                                          </p:val>
                                        </p:tav>
                                      </p:tavLst>
                                    </p:anim>
                                    <p:set>
                                      <p:cBhvr>
                                        <p:cTn id="50" dur="1" fill="hold">
                                          <p:stCondLst>
                                            <p:cond delay="499"/>
                                          </p:stCondLst>
                                        </p:cTn>
                                        <p:tgtEl>
                                          <p:spTgt spid="506892"/>
                                        </p:tgtEl>
                                        <p:attrNameLst>
                                          <p:attrName>style.visibility</p:attrName>
                                        </p:attrNameLst>
                                      </p:cBhvr>
                                      <p:to>
                                        <p:strVal val="hidden"/>
                                      </p:to>
                                    </p:set>
                                  </p:childTnLst>
                                </p:cTn>
                              </p:par>
                              <p:par>
                                <p:cTn id="51" presetID="17" presetClass="exit" presetSubtype="10" fill="hold" grpId="1" nodeType="withEffect">
                                  <p:stCondLst>
                                    <p:cond delay="0"/>
                                  </p:stCondLst>
                                  <p:childTnLst>
                                    <p:anim calcmode="lin" valueType="num">
                                      <p:cBhvr>
                                        <p:cTn id="52" dur="500"/>
                                        <p:tgtEl>
                                          <p:spTgt spid="506894"/>
                                        </p:tgtEl>
                                        <p:attrNameLst>
                                          <p:attrName>ppt_w</p:attrName>
                                        </p:attrNameLst>
                                      </p:cBhvr>
                                      <p:tavLst>
                                        <p:tav tm="0">
                                          <p:val>
                                            <p:strVal val="ppt_w"/>
                                          </p:val>
                                        </p:tav>
                                        <p:tav tm="100000">
                                          <p:val>
                                            <p:fltVal val="0"/>
                                          </p:val>
                                        </p:tav>
                                      </p:tavLst>
                                    </p:anim>
                                    <p:anim calcmode="lin" valueType="num">
                                      <p:cBhvr>
                                        <p:cTn id="53" dur="500"/>
                                        <p:tgtEl>
                                          <p:spTgt spid="506894"/>
                                        </p:tgtEl>
                                        <p:attrNameLst>
                                          <p:attrName>ppt_h</p:attrName>
                                        </p:attrNameLst>
                                      </p:cBhvr>
                                      <p:tavLst>
                                        <p:tav tm="0">
                                          <p:val>
                                            <p:strVal val="ppt_h"/>
                                          </p:val>
                                        </p:tav>
                                        <p:tav tm="100000">
                                          <p:val>
                                            <p:strVal val="ppt_h"/>
                                          </p:val>
                                        </p:tav>
                                      </p:tavLst>
                                    </p:anim>
                                    <p:set>
                                      <p:cBhvr>
                                        <p:cTn id="54" dur="1" fill="hold">
                                          <p:stCondLst>
                                            <p:cond delay="499"/>
                                          </p:stCondLst>
                                        </p:cTn>
                                        <p:tgtEl>
                                          <p:spTgt spid="506894"/>
                                        </p:tgtEl>
                                        <p:attrNameLst>
                                          <p:attrName>style.visibility</p:attrName>
                                        </p:attrNameLst>
                                      </p:cBhvr>
                                      <p:to>
                                        <p:strVal val="hidden"/>
                                      </p:to>
                                    </p:set>
                                  </p:childTnLst>
                                </p:cTn>
                              </p:par>
                              <p:par>
                                <p:cTn id="55" presetID="17" presetClass="exit" presetSubtype="10" fill="hold" grpId="1" nodeType="withEffect">
                                  <p:stCondLst>
                                    <p:cond delay="0"/>
                                  </p:stCondLst>
                                  <p:childTnLst>
                                    <p:anim calcmode="lin" valueType="num">
                                      <p:cBhvr>
                                        <p:cTn id="56" dur="500"/>
                                        <p:tgtEl>
                                          <p:spTgt spid="506890"/>
                                        </p:tgtEl>
                                        <p:attrNameLst>
                                          <p:attrName>ppt_w</p:attrName>
                                        </p:attrNameLst>
                                      </p:cBhvr>
                                      <p:tavLst>
                                        <p:tav tm="0">
                                          <p:val>
                                            <p:strVal val="ppt_w"/>
                                          </p:val>
                                        </p:tav>
                                        <p:tav tm="100000">
                                          <p:val>
                                            <p:fltVal val="0"/>
                                          </p:val>
                                        </p:tav>
                                      </p:tavLst>
                                    </p:anim>
                                    <p:anim calcmode="lin" valueType="num">
                                      <p:cBhvr>
                                        <p:cTn id="57" dur="500"/>
                                        <p:tgtEl>
                                          <p:spTgt spid="506890"/>
                                        </p:tgtEl>
                                        <p:attrNameLst>
                                          <p:attrName>ppt_h</p:attrName>
                                        </p:attrNameLst>
                                      </p:cBhvr>
                                      <p:tavLst>
                                        <p:tav tm="0">
                                          <p:val>
                                            <p:strVal val="ppt_h"/>
                                          </p:val>
                                        </p:tav>
                                        <p:tav tm="100000">
                                          <p:val>
                                            <p:strVal val="ppt_h"/>
                                          </p:val>
                                        </p:tav>
                                      </p:tavLst>
                                    </p:anim>
                                    <p:set>
                                      <p:cBhvr>
                                        <p:cTn id="58" dur="1" fill="hold">
                                          <p:stCondLst>
                                            <p:cond delay="499"/>
                                          </p:stCondLst>
                                        </p:cTn>
                                        <p:tgtEl>
                                          <p:spTgt spid="506890"/>
                                        </p:tgtEl>
                                        <p:attrNameLst>
                                          <p:attrName>style.visibility</p:attrName>
                                        </p:attrNameLst>
                                      </p:cBhvr>
                                      <p:to>
                                        <p:strVal val="hidden"/>
                                      </p:to>
                                    </p:set>
                                  </p:childTnLst>
                                </p:cTn>
                              </p:par>
                            </p:childTnLst>
                          </p:cTn>
                        </p:par>
                        <p:par>
                          <p:cTn id="59" fill="hold" nodeType="afterGroup">
                            <p:stCondLst>
                              <p:cond delay="500"/>
                            </p:stCondLst>
                            <p:childTnLst>
                              <p:par>
                                <p:cTn id="60" presetID="22" presetClass="entr" presetSubtype="8" fill="hold" grpId="0" nodeType="afterEffect">
                                  <p:stCondLst>
                                    <p:cond delay="0"/>
                                  </p:stCondLst>
                                  <p:childTnLst>
                                    <p:set>
                                      <p:cBhvr>
                                        <p:cTn id="61" dur="1" fill="hold">
                                          <p:stCondLst>
                                            <p:cond delay="0"/>
                                          </p:stCondLst>
                                        </p:cTn>
                                        <p:tgtEl>
                                          <p:spTgt spid="506910"/>
                                        </p:tgtEl>
                                        <p:attrNameLst>
                                          <p:attrName>style.visibility</p:attrName>
                                        </p:attrNameLst>
                                      </p:cBhvr>
                                      <p:to>
                                        <p:strVal val="visible"/>
                                      </p:to>
                                    </p:set>
                                    <p:animEffect transition="in" filter="wipe(left)">
                                      <p:cBhvr>
                                        <p:cTn id="62" dur="500"/>
                                        <p:tgtEl>
                                          <p:spTgt spid="506910"/>
                                        </p:tgtEl>
                                      </p:cBhvr>
                                    </p:animEffect>
                                  </p:childTnLst>
                                </p:cTn>
                              </p:par>
                              <p:par>
                                <p:cTn id="63" presetID="1" presetClass="entr" presetSubtype="0" fill="hold" nodeType="withEffect">
                                  <p:stCondLst>
                                    <p:cond delay="0"/>
                                  </p:stCondLst>
                                  <p:childTnLst>
                                    <p:set>
                                      <p:cBhvr>
                                        <p:cTn id="64" dur="1" fill="hold">
                                          <p:stCondLst>
                                            <p:cond delay="0"/>
                                          </p:stCondLst>
                                        </p:cTn>
                                        <p:tgtEl>
                                          <p:spTgt spid="506886">
                                            <p:txEl>
                                              <p:pRg st="4" end="4"/>
                                            </p:txEl>
                                          </p:spTgt>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7" presetClass="exit" presetSubtype="10" fill="hold" grpId="1" nodeType="clickEffect">
                                  <p:stCondLst>
                                    <p:cond delay="0"/>
                                  </p:stCondLst>
                                  <p:childTnLst>
                                    <p:anim calcmode="lin" valueType="num">
                                      <p:cBhvr>
                                        <p:cTn id="68" dur="500"/>
                                        <p:tgtEl>
                                          <p:spTgt spid="506910"/>
                                        </p:tgtEl>
                                        <p:attrNameLst>
                                          <p:attrName>ppt_w</p:attrName>
                                        </p:attrNameLst>
                                      </p:cBhvr>
                                      <p:tavLst>
                                        <p:tav tm="0">
                                          <p:val>
                                            <p:strVal val="ppt_w"/>
                                          </p:val>
                                        </p:tav>
                                        <p:tav tm="100000">
                                          <p:val>
                                            <p:fltVal val="0"/>
                                          </p:val>
                                        </p:tav>
                                      </p:tavLst>
                                    </p:anim>
                                    <p:anim calcmode="lin" valueType="num">
                                      <p:cBhvr>
                                        <p:cTn id="69" dur="500"/>
                                        <p:tgtEl>
                                          <p:spTgt spid="506910"/>
                                        </p:tgtEl>
                                        <p:attrNameLst>
                                          <p:attrName>ppt_h</p:attrName>
                                        </p:attrNameLst>
                                      </p:cBhvr>
                                      <p:tavLst>
                                        <p:tav tm="0">
                                          <p:val>
                                            <p:strVal val="ppt_h"/>
                                          </p:val>
                                        </p:tav>
                                        <p:tav tm="100000">
                                          <p:val>
                                            <p:strVal val="ppt_h"/>
                                          </p:val>
                                        </p:tav>
                                      </p:tavLst>
                                    </p:anim>
                                    <p:set>
                                      <p:cBhvr>
                                        <p:cTn id="70" dur="1" fill="hold">
                                          <p:stCondLst>
                                            <p:cond delay="499"/>
                                          </p:stCondLst>
                                        </p:cTn>
                                        <p:tgtEl>
                                          <p:spTgt spid="506910"/>
                                        </p:tgtEl>
                                        <p:attrNameLst>
                                          <p:attrName>style.visibility</p:attrName>
                                        </p:attrNameLst>
                                      </p:cBhvr>
                                      <p:to>
                                        <p:strVal val="hidden"/>
                                      </p:to>
                                    </p:set>
                                  </p:childTnLst>
                                </p:cTn>
                              </p:par>
                            </p:childTnLst>
                          </p:cTn>
                        </p:par>
                        <p:par>
                          <p:cTn id="71" fill="hold" nodeType="afterGroup">
                            <p:stCondLst>
                              <p:cond delay="500"/>
                            </p:stCondLst>
                            <p:childTnLst>
                              <p:par>
                                <p:cTn id="72" presetID="1" presetClass="entr" presetSubtype="0" fill="hold" nodeType="afterEffect">
                                  <p:stCondLst>
                                    <p:cond delay="0"/>
                                  </p:stCondLst>
                                  <p:childTnLst>
                                    <p:set>
                                      <p:cBhvr>
                                        <p:cTn id="73" dur="1" fill="hold">
                                          <p:stCondLst>
                                            <p:cond delay="0"/>
                                          </p:stCondLst>
                                        </p:cTn>
                                        <p:tgtEl>
                                          <p:spTgt spid="506886">
                                            <p:txEl>
                                              <p:pRg st="5" end="5"/>
                                            </p:txEl>
                                          </p:spTgt>
                                        </p:tgtEl>
                                        <p:attrNameLst>
                                          <p:attrName>style.visibility</p:attrName>
                                        </p:attrNameLst>
                                      </p:cBhvr>
                                      <p:to>
                                        <p:strVal val="visible"/>
                                      </p:to>
                                    </p:set>
                                  </p:childTnLst>
                                </p:cTn>
                              </p:par>
                              <p:par>
                                <p:cTn id="74" presetID="22" presetClass="entr" presetSubtype="1" fill="hold" grpId="0" nodeType="withEffect">
                                  <p:stCondLst>
                                    <p:cond delay="0"/>
                                  </p:stCondLst>
                                  <p:childTnLst>
                                    <p:set>
                                      <p:cBhvr>
                                        <p:cTn id="75" dur="1" fill="hold">
                                          <p:stCondLst>
                                            <p:cond delay="0"/>
                                          </p:stCondLst>
                                        </p:cTn>
                                        <p:tgtEl>
                                          <p:spTgt spid="506911"/>
                                        </p:tgtEl>
                                        <p:attrNameLst>
                                          <p:attrName>style.visibility</p:attrName>
                                        </p:attrNameLst>
                                      </p:cBhvr>
                                      <p:to>
                                        <p:strVal val="visible"/>
                                      </p:to>
                                    </p:set>
                                    <p:animEffect transition="in" filter="wipe(up)">
                                      <p:cBhvr>
                                        <p:cTn id="76" dur="500"/>
                                        <p:tgtEl>
                                          <p:spTgt spid="506911"/>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506912"/>
                                        </p:tgtEl>
                                        <p:attrNameLst>
                                          <p:attrName>style.visibility</p:attrName>
                                        </p:attrNameLst>
                                      </p:cBhvr>
                                      <p:to>
                                        <p:strVal val="visible"/>
                                      </p:to>
                                    </p:set>
                                    <p:animEffect transition="in" filter="wipe(up)">
                                      <p:cBhvr>
                                        <p:cTn id="79" dur="500"/>
                                        <p:tgtEl>
                                          <p:spTgt spid="506912"/>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xit" presetSubtype="1" fill="hold" grpId="1" nodeType="clickEffect">
                                  <p:stCondLst>
                                    <p:cond delay="0"/>
                                  </p:stCondLst>
                                  <p:childTnLst>
                                    <p:animEffect transition="out" filter="wipe(up)">
                                      <p:cBhvr>
                                        <p:cTn id="83" dur="500"/>
                                        <p:tgtEl>
                                          <p:spTgt spid="506911"/>
                                        </p:tgtEl>
                                      </p:cBhvr>
                                    </p:animEffect>
                                    <p:set>
                                      <p:cBhvr>
                                        <p:cTn id="84" dur="1" fill="hold">
                                          <p:stCondLst>
                                            <p:cond delay="499"/>
                                          </p:stCondLst>
                                        </p:cTn>
                                        <p:tgtEl>
                                          <p:spTgt spid="506911"/>
                                        </p:tgtEl>
                                        <p:attrNameLst>
                                          <p:attrName>style.visibility</p:attrName>
                                        </p:attrNameLst>
                                      </p:cBhvr>
                                      <p:to>
                                        <p:strVal val="hidden"/>
                                      </p:to>
                                    </p:set>
                                  </p:childTnLst>
                                </p:cTn>
                              </p:par>
                              <p:par>
                                <p:cTn id="85" presetID="22" presetClass="exit" presetSubtype="1" fill="hold" grpId="1" nodeType="withEffect">
                                  <p:stCondLst>
                                    <p:cond delay="0"/>
                                  </p:stCondLst>
                                  <p:childTnLst>
                                    <p:animEffect transition="out" filter="wipe(up)">
                                      <p:cBhvr>
                                        <p:cTn id="86" dur="500"/>
                                        <p:tgtEl>
                                          <p:spTgt spid="506912"/>
                                        </p:tgtEl>
                                      </p:cBhvr>
                                    </p:animEffect>
                                    <p:set>
                                      <p:cBhvr>
                                        <p:cTn id="87" dur="1" fill="hold">
                                          <p:stCondLst>
                                            <p:cond delay="499"/>
                                          </p:stCondLst>
                                        </p:cTn>
                                        <p:tgtEl>
                                          <p:spTgt spid="506912"/>
                                        </p:tgtEl>
                                        <p:attrNameLst>
                                          <p:attrName>style.visibility</p:attrName>
                                        </p:attrNameLst>
                                      </p:cBhvr>
                                      <p:to>
                                        <p:strVal val="hidden"/>
                                      </p:to>
                                    </p:set>
                                  </p:childTnLst>
                                </p:cTn>
                              </p:par>
                            </p:childTnLst>
                          </p:cTn>
                        </p:par>
                        <p:par>
                          <p:cTn id="88" fill="hold" nodeType="afterGroup">
                            <p:stCondLst>
                              <p:cond delay="500"/>
                            </p:stCondLst>
                            <p:childTnLst>
                              <p:par>
                                <p:cTn id="89" presetID="1" presetClass="entr" presetSubtype="0" fill="hold" nodeType="afterEffect">
                                  <p:stCondLst>
                                    <p:cond delay="0"/>
                                  </p:stCondLst>
                                  <p:childTnLst>
                                    <p:set>
                                      <p:cBhvr>
                                        <p:cTn id="90" dur="1" fill="hold">
                                          <p:stCondLst>
                                            <p:cond delay="0"/>
                                          </p:stCondLst>
                                        </p:cTn>
                                        <p:tgtEl>
                                          <p:spTgt spid="506886">
                                            <p:txEl>
                                              <p:pRg st="6" end="6"/>
                                            </p:txEl>
                                          </p:spTgt>
                                        </p:tgtEl>
                                        <p:attrNameLst>
                                          <p:attrName>style.visibility</p:attrName>
                                        </p:attrNameLst>
                                      </p:cBhvr>
                                      <p:to>
                                        <p:strVal val="visible"/>
                                      </p:to>
                                    </p:set>
                                  </p:childTnLst>
                                </p:cTn>
                              </p:par>
                            </p:childTnLst>
                          </p:cTn>
                        </p:par>
                        <p:par>
                          <p:cTn id="91" fill="hold" nodeType="afterGroup">
                            <p:stCondLst>
                              <p:cond delay="500"/>
                            </p:stCondLst>
                            <p:childTnLst>
                              <p:par>
                                <p:cTn id="92" presetID="22" presetClass="entr" presetSubtype="2" fill="hold" grpId="0" nodeType="afterEffect">
                                  <p:stCondLst>
                                    <p:cond delay="0"/>
                                  </p:stCondLst>
                                  <p:childTnLst>
                                    <p:set>
                                      <p:cBhvr>
                                        <p:cTn id="93" dur="1" fill="hold">
                                          <p:stCondLst>
                                            <p:cond delay="0"/>
                                          </p:stCondLst>
                                        </p:cTn>
                                        <p:tgtEl>
                                          <p:spTgt spid="506909"/>
                                        </p:tgtEl>
                                        <p:attrNameLst>
                                          <p:attrName>style.visibility</p:attrName>
                                        </p:attrNameLst>
                                      </p:cBhvr>
                                      <p:to>
                                        <p:strVal val="visible"/>
                                      </p:to>
                                    </p:set>
                                    <p:animEffect transition="in" filter="wipe(right)">
                                      <p:cBhvr>
                                        <p:cTn id="94" dur="500"/>
                                        <p:tgtEl>
                                          <p:spTgt spid="506909"/>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506899"/>
                                        </p:tgtEl>
                                        <p:attrNameLst>
                                          <p:attrName>style.visibility</p:attrName>
                                        </p:attrNameLst>
                                      </p:cBhvr>
                                      <p:to>
                                        <p:strVal val="visible"/>
                                      </p:to>
                                    </p:set>
                                    <p:animEffect transition="in" filter="wipe(right)">
                                      <p:cBhvr>
                                        <p:cTn id="97" dur="500"/>
                                        <p:tgtEl>
                                          <p:spTgt spid="506899"/>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506898"/>
                                        </p:tgtEl>
                                        <p:attrNameLst>
                                          <p:attrName>style.visibility</p:attrName>
                                        </p:attrNameLst>
                                      </p:cBhvr>
                                      <p:to>
                                        <p:strVal val="visible"/>
                                      </p:to>
                                    </p:set>
                                    <p:animEffect transition="in" filter="wipe(right)">
                                      <p:cBhvr>
                                        <p:cTn id="100" dur="500"/>
                                        <p:tgtEl>
                                          <p:spTgt spid="506898"/>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506896"/>
                                        </p:tgtEl>
                                        <p:attrNameLst>
                                          <p:attrName>style.visibility</p:attrName>
                                        </p:attrNameLst>
                                      </p:cBhvr>
                                      <p:to>
                                        <p:strVal val="visible"/>
                                      </p:to>
                                    </p:set>
                                    <p:animEffect transition="in" filter="wipe(right)">
                                      <p:cBhvr>
                                        <p:cTn id="103" dur="500"/>
                                        <p:tgtEl>
                                          <p:spTgt spid="506896"/>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506897"/>
                                        </p:tgtEl>
                                        <p:attrNameLst>
                                          <p:attrName>style.visibility</p:attrName>
                                        </p:attrNameLst>
                                      </p:cBhvr>
                                      <p:to>
                                        <p:strVal val="visible"/>
                                      </p:to>
                                    </p:set>
                                    <p:animEffect transition="in" filter="wipe(right)">
                                      <p:cBhvr>
                                        <p:cTn id="106" dur="500"/>
                                        <p:tgtEl>
                                          <p:spTgt spid="506897"/>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506901"/>
                                        </p:tgtEl>
                                        <p:attrNameLst>
                                          <p:attrName>style.visibility</p:attrName>
                                        </p:attrNameLst>
                                      </p:cBhvr>
                                      <p:to>
                                        <p:strVal val="visible"/>
                                      </p:to>
                                    </p:set>
                                    <p:animEffect transition="in" filter="wipe(right)">
                                      <p:cBhvr>
                                        <p:cTn id="109" dur="500"/>
                                        <p:tgtEl>
                                          <p:spTgt spid="506901"/>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506900"/>
                                        </p:tgtEl>
                                        <p:attrNameLst>
                                          <p:attrName>style.visibility</p:attrName>
                                        </p:attrNameLst>
                                      </p:cBhvr>
                                      <p:to>
                                        <p:strVal val="visible"/>
                                      </p:to>
                                    </p:set>
                                    <p:animEffect transition="in" filter="wipe(right)">
                                      <p:cBhvr>
                                        <p:cTn id="112" dur="500"/>
                                        <p:tgtEl>
                                          <p:spTgt spid="506900"/>
                                        </p:tgtEl>
                                      </p:cBhvr>
                                    </p:animEffect>
                                  </p:childTnLst>
                                </p:cTn>
                              </p:par>
                            </p:childTnLst>
                          </p:cTn>
                        </p:par>
                        <p:par>
                          <p:cTn id="113" fill="hold" nodeType="afterGroup">
                            <p:stCondLst>
                              <p:cond delay="1000"/>
                            </p:stCondLst>
                            <p:childTnLst>
                              <p:par>
                                <p:cTn id="114" presetID="22" presetClass="entr" presetSubtype="8" fill="hold" grpId="0" nodeType="afterEffect">
                                  <p:stCondLst>
                                    <p:cond delay="0"/>
                                  </p:stCondLst>
                                  <p:childTnLst>
                                    <p:set>
                                      <p:cBhvr>
                                        <p:cTn id="115" dur="1" fill="hold">
                                          <p:stCondLst>
                                            <p:cond delay="0"/>
                                          </p:stCondLst>
                                        </p:cTn>
                                        <p:tgtEl>
                                          <p:spTgt spid="506908"/>
                                        </p:tgtEl>
                                        <p:attrNameLst>
                                          <p:attrName>style.visibility</p:attrName>
                                        </p:attrNameLst>
                                      </p:cBhvr>
                                      <p:to>
                                        <p:strVal val="visible"/>
                                      </p:to>
                                    </p:set>
                                    <p:animEffect transition="in" filter="wipe(left)">
                                      <p:cBhvr>
                                        <p:cTn id="116" dur="500"/>
                                        <p:tgtEl>
                                          <p:spTgt spid="506908"/>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506905"/>
                                        </p:tgtEl>
                                        <p:attrNameLst>
                                          <p:attrName>style.visibility</p:attrName>
                                        </p:attrNameLst>
                                      </p:cBhvr>
                                      <p:to>
                                        <p:strVal val="visible"/>
                                      </p:to>
                                    </p:set>
                                    <p:animEffect transition="in" filter="wipe(left)">
                                      <p:cBhvr>
                                        <p:cTn id="119" dur="500"/>
                                        <p:tgtEl>
                                          <p:spTgt spid="506905"/>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506907"/>
                                        </p:tgtEl>
                                        <p:attrNameLst>
                                          <p:attrName>style.visibility</p:attrName>
                                        </p:attrNameLst>
                                      </p:cBhvr>
                                      <p:to>
                                        <p:strVal val="visible"/>
                                      </p:to>
                                    </p:set>
                                    <p:animEffect transition="in" filter="wipe(left)">
                                      <p:cBhvr>
                                        <p:cTn id="122" dur="500"/>
                                        <p:tgtEl>
                                          <p:spTgt spid="506907"/>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506904"/>
                                        </p:tgtEl>
                                        <p:attrNameLst>
                                          <p:attrName>style.visibility</p:attrName>
                                        </p:attrNameLst>
                                      </p:cBhvr>
                                      <p:to>
                                        <p:strVal val="visible"/>
                                      </p:to>
                                    </p:set>
                                    <p:animEffect transition="in" filter="wipe(left)">
                                      <p:cBhvr>
                                        <p:cTn id="125" dur="500"/>
                                        <p:tgtEl>
                                          <p:spTgt spid="506904"/>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506906"/>
                                        </p:tgtEl>
                                        <p:attrNameLst>
                                          <p:attrName>style.visibility</p:attrName>
                                        </p:attrNameLst>
                                      </p:cBhvr>
                                      <p:to>
                                        <p:strVal val="visible"/>
                                      </p:to>
                                    </p:set>
                                    <p:animEffect transition="in" filter="wipe(left)">
                                      <p:cBhvr>
                                        <p:cTn id="128" dur="500"/>
                                        <p:tgtEl>
                                          <p:spTgt spid="506906"/>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506903"/>
                                        </p:tgtEl>
                                        <p:attrNameLst>
                                          <p:attrName>style.visibility</p:attrName>
                                        </p:attrNameLst>
                                      </p:cBhvr>
                                      <p:to>
                                        <p:strVal val="visible"/>
                                      </p:to>
                                    </p:set>
                                    <p:animEffect transition="in" filter="wipe(left)">
                                      <p:cBhvr>
                                        <p:cTn id="131" dur="500"/>
                                        <p:tgtEl>
                                          <p:spTgt spid="506903"/>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506902"/>
                                        </p:tgtEl>
                                        <p:attrNameLst>
                                          <p:attrName>style.visibility</p:attrName>
                                        </p:attrNameLst>
                                      </p:cBhvr>
                                      <p:to>
                                        <p:strVal val="visible"/>
                                      </p:to>
                                    </p:set>
                                    <p:animEffect transition="in" filter="wipe(left)">
                                      <p:cBhvr>
                                        <p:cTn id="134" dur="500"/>
                                        <p:tgtEl>
                                          <p:spTgt spid="506902"/>
                                        </p:tgtEl>
                                      </p:cBhvr>
                                    </p:animEffec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22" presetClass="entr" presetSubtype="1" fill="hold" grpId="0" nodeType="clickEffect">
                                  <p:stCondLst>
                                    <p:cond delay="0"/>
                                  </p:stCondLst>
                                  <p:childTnLst>
                                    <p:set>
                                      <p:cBhvr>
                                        <p:cTn id="138" dur="1" fill="hold">
                                          <p:stCondLst>
                                            <p:cond delay="0"/>
                                          </p:stCondLst>
                                        </p:cTn>
                                        <p:tgtEl>
                                          <p:spTgt spid="506886">
                                            <p:bg/>
                                          </p:spTgt>
                                        </p:tgtEl>
                                        <p:attrNameLst>
                                          <p:attrName>style.visibility</p:attrName>
                                        </p:attrNameLst>
                                      </p:cBhvr>
                                      <p:to>
                                        <p:strVal val="visible"/>
                                      </p:to>
                                    </p:set>
                                    <p:animEffect transition="in" filter="wipe(up)">
                                      <p:cBhvr>
                                        <p:cTn id="139" dur="500"/>
                                        <p:tgtEl>
                                          <p:spTgt spid="506886">
                                            <p:bg/>
                                          </p:spTgt>
                                        </p:tgtEl>
                                      </p:cBhvr>
                                    </p:animEffect>
                                  </p:childTnLst>
                                </p:cTn>
                              </p:par>
                              <p:par>
                                <p:cTn id="140" presetID="10" presetClass="entr" presetSubtype="0" fill="hold" grpId="2" nodeType="withEffect">
                                  <p:stCondLst>
                                    <p:cond delay="0"/>
                                  </p:stCondLst>
                                  <p:childTnLst>
                                    <p:set>
                                      <p:cBhvr>
                                        <p:cTn id="141" dur="1" fill="hold">
                                          <p:stCondLst>
                                            <p:cond delay="0"/>
                                          </p:stCondLst>
                                        </p:cTn>
                                        <p:tgtEl>
                                          <p:spTgt spid="506891"/>
                                        </p:tgtEl>
                                        <p:attrNameLst>
                                          <p:attrName>style.visibility</p:attrName>
                                        </p:attrNameLst>
                                      </p:cBhvr>
                                      <p:to>
                                        <p:strVal val="visible"/>
                                      </p:to>
                                    </p:set>
                                    <p:animEffect transition="in" filter="fade">
                                      <p:cBhvr>
                                        <p:cTn id="142" dur="1000"/>
                                        <p:tgtEl>
                                          <p:spTgt spid="506891"/>
                                        </p:tgtEl>
                                      </p:cBhvr>
                                    </p:animEffect>
                                  </p:childTnLst>
                                </p:cTn>
                              </p:par>
                              <p:par>
                                <p:cTn id="143" presetID="10" presetClass="entr" presetSubtype="0" fill="hold" grpId="2" nodeType="withEffect">
                                  <p:stCondLst>
                                    <p:cond delay="0"/>
                                  </p:stCondLst>
                                  <p:childTnLst>
                                    <p:set>
                                      <p:cBhvr>
                                        <p:cTn id="144" dur="1" fill="hold">
                                          <p:stCondLst>
                                            <p:cond delay="0"/>
                                          </p:stCondLst>
                                        </p:cTn>
                                        <p:tgtEl>
                                          <p:spTgt spid="506893"/>
                                        </p:tgtEl>
                                        <p:attrNameLst>
                                          <p:attrName>style.visibility</p:attrName>
                                        </p:attrNameLst>
                                      </p:cBhvr>
                                      <p:to>
                                        <p:strVal val="visible"/>
                                      </p:to>
                                    </p:set>
                                    <p:animEffect transition="in" filter="fade">
                                      <p:cBhvr>
                                        <p:cTn id="145" dur="1000"/>
                                        <p:tgtEl>
                                          <p:spTgt spid="506893"/>
                                        </p:tgtEl>
                                      </p:cBhvr>
                                    </p:animEffect>
                                  </p:childTnLst>
                                </p:cTn>
                              </p:par>
                              <p:par>
                                <p:cTn id="146" presetID="10" presetClass="entr" presetSubtype="0" fill="hold" grpId="2" nodeType="withEffect">
                                  <p:stCondLst>
                                    <p:cond delay="0"/>
                                  </p:stCondLst>
                                  <p:childTnLst>
                                    <p:set>
                                      <p:cBhvr>
                                        <p:cTn id="147" dur="1" fill="hold">
                                          <p:stCondLst>
                                            <p:cond delay="0"/>
                                          </p:stCondLst>
                                        </p:cTn>
                                        <p:tgtEl>
                                          <p:spTgt spid="506911"/>
                                        </p:tgtEl>
                                        <p:attrNameLst>
                                          <p:attrName>style.visibility</p:attrName>
                                        </p:attrNameLst>
                                      </p:cBhvr>
                                      <p:to>
                                        <p:strVal val="visible"/>
                                      </p:to>
                                    </p:set>
                                    <p:animEffect transition="in" filter="fade">
                                      <p:cBhvr>
                                        <p:cTn id="148" dur="1000"/>
                                        <p:tgtEl>
                                          <p:spTgt spid="506911"/>
                                        </p:tgtEl>
                                      </p:cBhvr>
                                    </p:animEffect>
                                  </p:childTnLst>
                                </p:cTn>
                              </p:par>
                              <p:par>
                                <p:cTn id="149" presetID="10" presetClass="entr" presetSubtype="0" fill="hold" grpId="1" nodeType="withEffect">
                                  <p:stCondLst>
                                    <p:cond delay="0"/>
                                  </p:stCondLst>
                                  <p:childTnLst>
                                    <p:set>
                                      <p:cBhvr>
                                        <p:cTn id="150" dur="1" fill="hold">
                                          <p:stCondLst>
                                            <p:cond delay="0"/>
                                          </p:stCondLst>
                                        </p:cTn>
                                        <p:tgtEl>
                                          <p:spTgt spid="506908"/>
                                        </p:tgtEl>
                                        <p:attrNameLst>
                                          <p:attrName>style.visibility</p:attrName>
                                        </p:attrNameLst>
                                      </p:cBhvr>
                                      <p:to>
                                        <p:strVal val="visible"/>
                                      </p:to>
                                    </p:set>
                                    <p:animEffect transition="in" filter="fade">
                                      <p:cBhvr>
                                        <p:cTn id="151" dur="1000"/>
                                        <p:tgtEl>
                                          <p:spTgt spid="506908"/>
                                        </p:tgtEl>
                                      </p:cBhvr>
                                    </p:animEffect>
                                  </p:childTnLst>
                                </p:cTn>
                              </p:par>
                              <p:par>
                                <p:cTn id="152" presetID="10" presetClass="entr" presetSubtype="0" fill="hold" grpId="1" nodeType="withEffect">
                                  <p:stCondLst>
                                    <p:cond delay="0"/>
                                  </p:stCondLst>
                                  <p:childTnLst>
                                    <p:set>
                                      <p:cBhvr>
                                        <p:cTn id="153" dur="1" fill="hold">
                                          <p:stCondLst>
                                            <p:cond delay="0"/>
                                          </p:stCondLst>
                                        </p:cTn>
                                        <p:tgtEl>
                                          <p:spTgt spid="506909"/>
                                        </p:tgtEl>
                                        <p:attrNameLst>
                                          <p:attrName>style.visibility</p:attrName>
                                        </p:attrNameLst>
                                      </p:cBhvr>
                                      <p:to>
                                        <p:strVal val="visible"/>
                                      </p:to>
                                    </p:set>
                                    <p:animEffect transition="in" filter="fade">
                                      <p:cBhvr>
                                        <p:cTn id="154" dur="1000"/>
                                        <p:tgtEl>
                                          <p:spTgt spid="506909"/>
                                        </p:tgtEl>
                                      </p:cBhvr>
                                    </p:animEffect>
                                  </p:childTnLst>
                                </p:cTn>
                              </p:par>
                              <p:par>
                                <p:cTn id="155" presetID="10" presetClass="entr" presetSubtype="0" fill="hold" grpId="1" nodeType="withEffect">
                                  <p:stCondLst>
                                    <p:cond delay="0"/>
                                  </p:stCondLst>
                                  <p:childTnLst>
                                    <p:set>
                                      <p:cBhvr>
                                        <p:cTn id="156" dur="1" fill="hold">
                                          <p:stCondLst>
                                            <p:cond delay="0"/>
                                          </p:stCondLst>
                                        </p:cTn>
                                        <p:tgtEl>
                                          <p:spTgt spid="506896"/>
                                        </p:tgtEl>
                                        <p:attrNameLst>
                                          <p:attrName>style.visibility</p:attrName>
                                        </p:attrNameLst>
                                      </p:cBhvr>
                                      <p:to>
                                        <p:strVal val="visible"/>
                                      </p:to>
                                    </p:set>
                                    <p:animEffect transition="in" filter="fade">
                                      <p:cBhvr>
                                        <p:cTn id="157" dur="1000"/>
                                        <p:tgtEl>
                                          <p:spTgt spid="506896"/>
                                        </p:tgtEl>
                                      </p:cBhvr>
                                    </p:animEffect>
                                  </p:childTnLst>
                                </p:cTn>
                              </p:par>
                              <p:par>
                                <p:cTn id="158" presetID="10" presetClass="entr" presetSubtype="0" fill="hold" grpId="2" nodeType="withEffect">
                                  <p:stCondLst>
                                    <p:cond delay="0"/>
                                  </p:stCondLst>
                                  <p:childTnLst>
                                    <p:set>
                                      <p:cBhvr>
                                        <p:cTn id="159" dur="1" fill="hold">
                                          <p:stCondLst>
                                            <p:cond delay="0"/>
                                          </p:stCondLst>
                                        </p:cTn>
                                        <p:tgtEl>
                                          <p:spTgt spid="506910"/>
                                        </p:tgtEl>
                                        <p:attrNameLst>
                                          <p:attrName>style.visibility</p:attrName>
                                        </p:attrNameLst>
                                      </p:cBhvr>
                                      <p:to>
                                        <p:strVal val="visible"/>
                                      </p:to>
                                    </p:set>
                                    <p:animEffect transition="in" filter="fade">
                                      <p:cBhvr>
                                        <p:cTn id="160" dur="1000"/>
                                        <p:tgtEl>
                                          <p:spTgt spid="506910"/>
                                        </p:tgtEl>
                                      </p:cBhvr>
                                    </p:animEffect>
                                  </p:childTnLst>
                                </p:cTn>
                              </p:par>
                              <p:par>
                                <p:cTn id="161" presetID="10" presetClass="entr" presetSubtype="0" fill="hold" grpId="1" nodeType="withEffect">
                                  <p:stCondLst>
                                    <p:cond delay="0"/>
                                  </p:stCondLst>
                                  <p:childTnLst>
                                    <p:set>
                                      <p:cBhvr>
                                        <p:cTn id="162" dur="1" fill="hold">
                                          <p:stCondLst>
                                            <p:cond delay="0"/>
                                          </p:stCondLst>
                                        </p:cTn>
                                        <p:tgtEl>
                                          <p:spTgt spid="506899"/>
                                        </p:tgtEl>
                                        <p:attrNameLst>
                                          <p:attrName>style.visibility</p:attrName>
                                        </p:attrNameLst>
                                      </p:cBhvr>
                                      <p:to>
                                        <p:strVal val="visible"/>
                                      </p:to>
                                    </p:set>
                                    <p:animEffect transition="in" filter="fade">
                                      <p:cBhvr>
                                        <p:cTn id="163" dur="1000"/>
                                        <p:tgtEl>
                                          <p:spTgt spid="506899"/>
                                        </p:tgtEl>
                                      </p:cBhvr>
                                    </p:animEffect>
                                  </p:childTnLst>
                                </p:cTn>
                              </p:par>
                              <p:par>
                                <p:cTn id="164" presetID="10" presetClass="entr" presetSubtype="0" fill="hold" grpId="1" nodeType="withEffect">
                                  <p:stCondLst>
                                    <p:cond delay="0"/>
                                  </p:stCondLst>
                                  <p:childTnLst>
                                    <p:set>
                                      <p:cBhvr>
                                        <p:cTn id="165" dur="1" fill="hold">
                                          <p:stCondLst>
                                            <p:cond delay="0"/>
                                          </p:stCondLst>
                                        </p:cTn>
                                        <p:tgtEl>
                                          <p:spTgt spid="506901"/>
                                        </p:tgtEl>
                                        <p:attrNameLst>
                                          <p:attrName>style.visibility</p:attrName>
                                        </p:attrNameLst>
                                      </p:cBhvr>
                                      <p:to>
                                        <p:strVal val="visible"/>
                                      </p:to>
                                    </p:set>
                                    <p:animEffect transition="in" filter="fade">
                                      <p:cBhvr>
                                        <p:cTn id="166" dur="1000"/>
                                        <p:tgtEl>
                                          <p:spTgt spid="506901"/>
                                        </p:tgtEl>
                                      </p:cBhvr>
                                    </p:animEffect>
                                  </p:childTnLst>
                                </p:cTn>
                              </p:par>
                              <p:par>
                                <p:cTn id="167" presetID="10" presetClass="entr" presetSubtype="0" fill="hold" grpId="1" nodeType="withEffect">
                                  <p:stCondLst>
                                    <p:cond delay="0"/>
                                  </p:stCondLst>
                                  <p:childTnLst>
                                    <p:set>
                                      <p:cBhvr>
                                        <p:cTn id="168" dur="1" fill="hold">
                                          <p:stCondLst>
                                            <p:cond delay="0"/>
                                          </p:stCondLst>
                                        </p:cTn>
                                        <p:tgtEl>
                                          <p:spTgt spid="506897"/>
                                        </p:tgtEl>
                                        <p:attrNameLst>
                                          <p:attrName>style.visibility</p:attrName>
                                        </p:attrNameLst>
                                      </p:cBhvr>
                                      <p:to>
                                        <p:strVal val="visible"/>
                                      </p:to>
                                    </p:set>
                                    <p:animEffect transition="in" filter="fade">
                                      <p:cBhvr>
                                        <p:cTn id="169" dur="1000"/>
                                        <p:tgtEl>
                                          <p:spTgt spid="506897"/>
                                        </p:tgtEl>
                                      </p:cBhvr>
                                    </p:animEffect>
                                  </p:childTnLst>
                                </p:cTn>
                              </p:par>
                              <p:par>
                                <p:cTn id="170" presetID="10" presetClass="entr" presetSubtype="0" fill="hold" grpId="2" nodeType="withEffect">
                                  <p:stCondLst>
                                    <p:cond delay="0"/>
                                  </p:stCondLst>
                                  <p:childTnLst>
                                    <p:set>
                                      <p:cBhvr>
                                        <p:cTn id="171" dur="1" fill="hold">
                                          <p:stCondLst>
                                            <p:cond delay="0"/>
                                          </p:stCondLst>
                                        </p:cTn>
                                        <p:tgtEl>
                                          <p:spTgt spid="506889"/>
                                        </p:tgtEl>
                                        <p:attrNameLst>
                                          <p:attrName>style.visibility</p:attrName>
                                        </p:attrNameLst>
                                      </p:cBhvr>
                                      <p:to>
                                        <p:strVal val="visible"/>
                                      </p:to>
                                    </p:set>
                                    <p:animEffect transition="in" filter="fade">
                                      <p:cBhvr>
                                        <p:cTn id="172" dur="1000"/>
                                        <p:tgtEl>
                                          <p:spTgt spid="506889"/>
                                        </p:tgtEl>
                                      </p:cBhvr>
                                    </p:animEffect>
                                  </p:childTnLst>
                                </p:cTn>
                              </p:par>
                              <p:par>
                                <p:cTn id="173" presetID="10" presetClass="entr" presetSubtype="0" fill="hold" grpId="1" nodeType="withEffect">
                                  <p:stCondLst>
                                    <p:cond delay="0"/>
                                  </p:stCondLst>
                                  <p:childTnLst>
                                    <p:set>
                                      <p:cBhvr>
                                        <p:cTn id="174" dur="1" fill="hold">
                                          <p:stCondLst>
                                            <p:cond delay="0"/>
                                          </p:stCondLst>
                                        </p:cTn>
                                        <p:tgtEl>
                                          <p:spTgt spid="506906"/>
                                        </p:tgtEl>
                                        <p:attrNameLst>
                                          <p:attrName>style.visibility</p:attrName>
                                        </p:attrNameLst>
                                      </p:cBhvr>
                                      <p:to>
                                        <p:strVal val="visible"/>
                                      </p:to>
                                    </p:set>
                                    <p:animEffect transition="in" filter="fade">
                                      <p:cBhvr>
                                        <p:cTn id="175" dur="1000"/>
                                        <p:tgtEl>
                                          <p:spTgt spid="506906"/>
                                        </p:tgtEl>
                                      </p:cBhvr>
                                    </p:animEffect>
                                  </p:childTnLst>
                                </p:cTn>
                              </p:par>
                              <p:par>
                                <p:cTn id="176" presetID="10" presetClass="entr" presetSubtype="0" fill="hold" grpId="1" nodeType="withEffect">
                                  <p:stCondLst>
                                    <p:cond delay="0"/>
                                  </p:stCondLst>
                                  <p:childTnLst>
                                    <p:set>
                                      <p:cBhvr>
                                        <p:cTn id="177" dur="1" fill="hold">
                                          <p:stCondLst>
                                            <p:cond delay="0"/>
                                          </p:stCondLst>
                                        </p:cTn>
                                        <p:tgtEl>
                                          <p:spTgt spid="506904"/>
                                        </p:tgtEl>
                                        <p:attrNameLst>
                                          <p:attrName>style.visibility</p:attrName>
                                        </p:attrNameLst>
                                      </p:cBhvr>
                                      <p:to>
                                        <p:strVal val="visible"/>
                                      </p:to>
                                    </p:set>
                                    <p:animEffect transition="in" filter="fade">
                                      <p:cBhvr>
                                        <p:cTn id="178" dur="1000"/>
                                        <p:tgtEl>
                                          <p:spTgt spid="506904"/>
                                        </p:tgtEl>
                                      </p:cBhvr>
                                    </p:animEffect>
                                  </p:childTnLst>
                                </p:cTn>
                              </p:par>
                              <p:par>
                                <p:cTn id="179" presetID="10" presetClass="entr" presetSubtype="0" fill="hold" grpId="1" nodeType="withEffect">
                                  <p:stCondLst>
                                    <p:cond delay="0"/>
                                  </p:stCondLst>
                                  <p:childTnLst>
                                    <p:set>
                                      <p:cBhvr>
                                        <p:cTn id="180" dur="1" fill="hold">
                                          <p:stCondLst>
                                            <p:cond delay="0"/>
                                          </p:stCondLst>
                                        </p:cTn>
                                        <p:tgtEl>
                                          <p:spTgt spid="506905"/>
                                        </p:tgtEl>
                                        <p:attrNameLst>
                                          <p:attrName>style.visibility</p:attrName>
                                        </p:attrNameLst>
                                      </p:cBhvr>
                                      <p:to>
                                        <p:strVal val="visible"/>
                                      </p:to>
                                    </p:set>
                                    <p:animEffect transition="in" filter="fade">
                                      <p:cBhvr>
                                        <p:cTn id="181" dur="1000"/>
                                        <p:tgtEl>
                                          <p:spTgt spid="506905"/>
                                        </p:tgtEl>
                                      </p:cBhvr>
                                    </p:animEffect>
                                  </p:childTnLst>
                                </p:cTn>
                              </p:par>
                              <p:par>
                                <p:cTn id="182" presetID="10" presetClass="entr" presetSubtype="0" fill="hold" grpId="1" nodeType="withEffect">
                                  <p:stCondLst>
                                    <p:cond delay="0"/>
                                  </p:stCondLst>
                                  <p:childTnLst>
                                    <p:set>
                                      <p:cBhvr>
                                        <p:cTn id="183" dur="1" fill="hold">
                                          <p:stCondLst>
                                            <p:cond delay="0"/>
                                          </p:stCondLst>
                                        </p:cTn>
                                        <p:tgtEl>
                                          <p:spTgt spid="506907"/>
                                        </p:tgtEl>
                                        <p:attrNameLst>
                                          <p:attrName>style.visibility</p:attrName>
                                        </p:attrNameLst>
                                      </p:cBhvr>
                                      <p:to>
                                        <p:strVal val="visible"/>
                                      </p:to>
                                    </p:set>
                                    <p:animEffect transition="in" filter="fade">
                                      <p:cBhvr>
                                        <p:cTn id="184" dur="1000"/>
                                        <p:tgtEl>
                                          <p:spTgt spid="506907"/>
                                        </p:tgtEl>
                                      </p:cBhvr>
                                    </p:animEffect>
                                  </p:childTnLst>
                                </p:cTn>
                              </p:par>
                              <p:par>
                                <p:cTn id="185" presetID="10" presetClass="entr" presetSubtype="0" fill="hold" grpId="2" nodeType="withEffect">
                                  <p:stCondLst>
                                    <p:cond delay="0"/>
                                  </p:stCondLst>
                                  <p:childTnLst>
                                    <p:set>
                                      <p:cBhvr>
                                        <p:cTn id="186" dur="1" fill="hold">
                                          <p:stCondLst>
                                            <p:cond delay="0"/>
                                          </p:stCondLst>
                                        </p:cTn>
                                        <p:tgtEl>
                                          <p:spTgt spid="506892"/>
                                        </p:tgtEl>
                                        <p:attrNameLst>
                                          <p:attrName>style.visibility</p:attrName>
                                        </p:attrNameLst>
                                      </p:cBhvr>
                                      <p:to>
                                        <p:strVal val="visible"/>
                                      </p:to>
                                    </p:set>
                                    <p:animEffect transition="in" filter="fade">
                                      <p:cBhvr>
                                        <p:cTn id="187" dur="1000"/>
                                        <p:tgtEl>
                                          <p:spTgt spid="506892"/>
                                        </p:tgtEl>
                                      </p:cBhvr>
                                    </p:animEffect>
                                  </p:childTnLst>
                                </p:cTn>
                              </p:par>
                              <p:par>
                                <p:cTn id="188" presetID="10" presetClass="entr" presetSubtype="0" fill="hold" grpId="2" nodeType="withEffect">
                                  <p:stCondLst>
                                    <p:cond delay="0"/>
                                  </p:stCondLst>
                                  <p:childTnLst>
                                    <p:set>
                                      <p:cBhvr>
                                        <p:cTn id="189" dur="1" fill="hold">
                                          <p:stCondLst>
                                            <p:cond delay="0"/>
                                          </p:stCondLst>
                                        </p:cTn>
                                        <p:tgtEl>
                                          <p:spTgt spid="506894"/>
                                        </p:tgtEl>
                                        <p:attrNameLst>
                                          <p:attrName>style.visibility</p:attrName>
                                        </p:attrNameLst>
                                      </p:cBhvr>
                                      <p:to>
                                        <p:strVal val="visible"/>
                                      </p:to>
                                    </p:set>
                                    <p:animEffect transition="in" filter="fade">
                                      <p:cBhvr>
                                        <p:cTn id="190" dur="1000"/>
                                        <p:tgtEl>
                                          <p:spTgt spid="506894"/>
                                        </p:tgtEl>
                                      </p:cBhvr>
                                    </p:animEffect>
                                  </p:childTnLst>
                                </p:cTn>
                              </p:par>
                              <p:par>
                                <p:cTn id="191" presetID="10" presetClass="entr" presetSubtype="0" fill="hold" grpId="1" nodeType="withEffect">
                                  <p:stCondLst>
                                    <p:cond delay="0"/>
                                  </p:stCondLst>
                                  <p:childTnLst>
                                    <p:set>
                                      <p:cBhvr>
                                        <p:cTn id="192" dur="1" fill="hold">
                                          <p:stCondLst>
                                            <p:cond delay="0"/>
                                          </p:stCondLst>
                                        </p:cTn>
                                        <p:tgtEl>
                                          <p:spTgt spid="506900"/>
                                        </p:tgtEl>
                                        <p:attrNameLst>
                                          <p:attrName>style.visibility</p:attrName>
                                        </p:attrNameLst>
                                      </p:cBhvr>
                                      <p:to>
                                        <p:strVal val="visible"/>
                                      </p:to>
                                    </p:set>
                                    <p:animEffect transition="in" filter="fade">
                                      <p:cBhvr>
                                        <p:cTn id="193" dur="1000"/>
                                        <p:tgtEl>
                                          <p:spTgt spid="506900"/>
                                        </p:tgtEl>
                                      </p:cBhvr>
                                    </p:animEffect>
                                  </p:childTnLst>
                                </p:cTn>
                              </p:par>
                              <p:par>
                                <p:cTn id="194" presetID="10" presetClass="entr" presetSubtype="0" fill="hold" grpId="1" nodeType="withEffect">
                                  <p:stCondLst>
                                    <p:cond delay="0"/>
                                  </p:stCondLst>
                                  <p:childTnLst>
                                    <p:set>
                                      <p:cBhvr>
                                        <p:cTn id="195" dur="1" fill="hold">
                                          <p:stCondLst>
                                            <p:cond delay="0"/>
                                          </p:stCondLst>
                                        </p:cTn>
                                        <p:tgtEl>
                                          <p:spTgt spid="506902"/>
                                        </p:tgtEl>
                                        <p:attrNameLst>
                                          <p:attrName>style.visibility</p:attrName>
                                        </p:attrNameLst>
                                      </p:cBhvr>
                                      <p:to>
                                        <p:strVal val="visible"/>
                                      </p:to>
                                    </p:set>
                                    <p:animEffect transition="in" filter="fade">
                                      <p:cBhvr>
                                        <p:cTn id="196" dur="1000"/>
                                        <p:tgtEl>
                                          <p:spTgt spid="506902"/>
                                        </p:tgtEl>
                                      </p:cBhvr>
                                    </p:animEffect>
                                  </p:childTnLst>
                                </p:cTn>
                              </p:par>
                              <p:par>
                                <p:cTn id="197" presetID="10" presetClass="entr" presetSubtype="0" fill="hold" grpId="2" nodeType="withEffect">
                                  <p:stCondLst>
                                    <p:cond delay="0"/>
                                  </p:stCondLst>
                                  <p:childTnLst>
                                    <p:set>
                                      <p:cBhvr>
                                        <p:cTn id="198" dur="1" fill="hold">
                                          <p:stCondLst>
                                            <p:cond delay="0"/>
                                          </p:stCondLst>
                                        </p:cTn>
                                        <p:tgtEl>
                                          <p:spTgt spid="506912"/>
                                        </p:tgtEl>
                                        <p:attrNameLst>
                                          <p:attrName>style.visibility</p:attrName>
                                        </p:attrNameLst>
                                      </p:cBhvr>
                                      <p:to>
                                        <p:strVal val="visible"/>
                                      </p:to>
                                    </p:set>
                                    <p:animEffect transition="in" filter="fade">
                                      <p:cBhvr>
                                        <p:cTn id="199" dur="1000"/>
                                        <p:tgtEl>
                                          <p:spTgt spid="506912"/>
                                        </p:tgtEl>
                                      </p:cBhvr>
                                    </p:animEffect>
                                  </p:childTnLst>
                                </p:cTn>
                              </p:par>
                              <p:par>
                                <p:cTn id="200" presetID="10" presetClass="entr" presetSubtype="0" fill="hold" grpId="2" nodeType="withEffect">
                                  <p:stCondLst>
                                    <p:cond delay="0"/>
                                  </p:stCondLst>
                                  <p:childTnLst>
                                    <p:set>
                                      <p:cBhvr>
                                        <p:cTn id="201" dur="1" fill="hold">
                                          <p:stCondLst>
                                            <p:cond delay="0"/>
                                          </p:stCondLst>
                                        </p:cTn>
                                        <p:tgtEl>
                                          <p:spTgt spid="506890"/>
                                        </p:tgtEl>
                                        <p:attrNameLst>
                                          <p:attrName>style.visibility</p:attrName>
                                        </p:attrNameLst>
                                      </p:cBhvr>
                                      <p:to>
                                        <p:strVal val="visible"/>
                                      </p:to>
                                    </p:set>
                                    <p:animEffect transition="in" filter="fade">
                                      <p:cBhvr>
                                        <p:cTn id="202" dur="1000"/>
                                        <p:tgtEl>
                                          <p:spTgt spid="506890"/>
                                        </p:tgtEl>
                                      </p:cBhvr>
                                    </p:animEffect>
                                  </p:childTnLst>
                                </p:cTn>
                              </p:par>
                              <p:par>
                                <p:cTn id="203" presetID="10" presetClass="entr" presetSubtype="0" fill="hold" grpId="1" nodeType="withEffect">
                                  <p:stCondLst>
                                    <p:cond delay="0"/>
                                  </p:stCondLst>
                                  <p:childTnLst>
                                    <p:set>
                                      <p:cBhvr>
                                        <p:cTn id="204" dur="1" fill="hold">
                                          <p:stCondLst>
                                            <p:cond delay="0"/>
                                          </p:stCondLst>
                                        </p:cTn>
                                        <p:tgtEl>
                                          <p:spTgt spid="506898"/>
                                        </p:tgtEl>
                                        <p:attrNameLst>
                                          <p:attrName>style.visibility</p:attrName>
                                        </p:attrNameLst>
                                      </p:cBhvr>
                                      <p:to>
                                        <p:strVal val="visible"/>
                                      </p:to>
                                    </p:set>
                                    <p:animEffect transition="in" filter="fade">
                                      <p:cBhvr>
                                        <p:cTn id="205" dur="1000"/>
                                        <p:tgtEl>
                                          <p:spTgt spid="506898"/>
                                        </p:tgtEl>
                                      </p:cBhvr>
                                    </p:animEffect>
                                  </p:childTnLst>
                                </p:cTn>
                              </p:par>
                              <p:par>
                                <p:cTn id="206" presetID="10" presetClass="entr" presetSubtype="0" fill="hold" grpId="1" nodeType="withEffect">
                                  <p:stCondLst>
                                    <p:cond delay="0"/>
                                  </p:stCondLst>
                                  <p:childTnLst>
                                    <p:set>
                                      <p:cBhvr>
                                        <p:cTn id="207" dur="1" fill="hold">
                                          <p:stCondLst>
                                            <p:cond delay="0"/>
                                          </p:stCondLst>
                                        </p:cTn>
                                        <p:tgtEl>
                                          <p:spTgt spid="506903"/>
                                        </p:tgtEl>
                                        <p:attrNameLst>
                                          <p:attrName>style.visibility</p:attrName>
                                        </p:attrNameLst>
                                      </p:cBhvr>
                                      <p:to>
                                        <p:strVal val="visible"/>
                                      </p:to>
                                    </p:set>
                                    <p:animEffect transition="in" filter="fade">
                                      <p:cBhvr>
                                        <p:cTn id="208" dur="1000"/>
                                        <p:tgtEl>
                                          <p:spTgt spid="506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6885" grpId="0" animBg="1"/>
      <p:bldP spid="506886" grpId="0" build="allAtOnce" animBg="1"/>
      <p:bldP spid="506888" grpId="0"/>
      <p:bldP spid="506889" grpId="0" animBg="1"/>
      <p:bldP spid="506889" grpId="1" animBg="1"/>
      <p:bldP spid="506889" grpId="2" animBg="1"/>
      <p:bldP spid="506890" grpId="0" animBg="1"/>
      <p:bldP spid="506890" grpId="1" animBg="1"/>
      <p:bldP spid="506890" grpId="2" animBg="1"/>
      <p:bldP spid="506891" grpId="0" animBg="1"/>
      <p:bldP spid="506891" grpId="1" animBg="1"/>
      <p:bldP spid="506891" grpId="2" animBg="1"/>
      <p:bldP spid="506892" grpId="0" animBg="1"/>
      <p:bldP spid="506892" grpId="1" animBg="1"/>
      <p:bldP spid="506892" grpId="2" animBg="1"/>
      <p:bldP spid="506893" grpId="0" animBg="1"/>
      <p:bldP spid="506893" grpId="1" animBg="1"/>
      <p:bldP spid="506893" grpId="2" animBg="1"/>
      <p:bldP spid="506894" grpId="0" animBg="1"/>
      <p:bldP spid="506894" grpId="1" animBg="1"/>
      <p:bldP spid="506894" grpId="2" animBg="1"/>
      <p:bldP spid="506896" grpId="0" animBg="1"/>
      <p:bldP spid="506896" grpId="1" animBg="1"/>
      <p:bldP spid="506897" grpId="0" animBg="1"/>
      <p:bldP spid="506897" grpId="1" animBg="1"/>
      <p:bldP spid="506898" grpId="0" animBg="1"/>
      <p:bldP spid="506898" grpId="1" animBg="1"/>
      <p:bldP spid="506899" grpId="0" animBg="1"/>
      <p:bldP spid="506899" grpId="1" animBg="1"/>
      <p:bldP spid="506900" grpId="0" animBg="1"/>
      <p:bldP spid="506900" grpId="1" animBg="1"/>
      <p:bldP spid="506901" grpId="0" animBg="1"/>
      <p:bldP spid="506901" grpId="1" animBg="1"/>
      <p:bldP spid="506902" grpId="0" animBg="1"/>
      <p:bldP spid="506902" grpId="1" animBg="1"/>
      <p:bldP spid="506903" grpId="0" animBg="1"/>
      <p:bldP spid="506903" grpId="1" animBg="1"/>
      <p:bldP spid="506904" grpId="0" animBg="1"/>
      <p:bldP spid="506904" grpId="1" animBg="1"/>
      <p:bldP spid="506905" grpId="0" animBg="1"/>
      <p:bldP spid="506905" grpId="1" animBg="1"/>
      <p:bldP spid="506906" grpId="0" animBg="1"/>
      <p:bldP spid="506906" grpId="1" animBg="1"/>
      <p:bldP spid="506907" grpId="0" animBg="1"/>
      <p:bldP spid="506907" grpId="1" animBg="1"/>
      <p:bldP spid="506908" grpId="0" animBg="1"/>
      <p:bldP spid="506908" grpId="1" animBg="1"/>
      <p:bldP spid="506909" grpId="0" animBg="1"/>
      <p:bldP spid="506909" grpId="1" animBg="1"/>
      <p:bldP spid="506910" grpId="0" animBg="1"/>
      <p:bldP spid="506910" grpId="1" animBg="1"/>
      <p:bldP spid="506910" grpId="2" animBg="1"/>
      <p:bldP spid="506911" grpId="0" animBg="1"/>
      <p:bldP spid="506911" grpId="1" animBg="1"/>
      <p:bldP spid="506911" grpId="2" animBg="1"/>
      <p:bldP spid="506912" grpId="0" animBg="1"/>
      <p:bldP spid="506912" grpId="1" animBg="1"/>
      <p:bldP spid="506912" grpId="2"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ChangeArrowheads="1"/>
          </p:cNvSpPr>
          <p:nvPr/>
        </p:nvSpPr>
        <p:spPr bwMode="auto">
          <a:xfrm>
            <a:off x="717550" y="261938"/>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a:solidFill>
                  <a:srgbClr val="000000"/>
                </a:solidFill>
              </a:rPr>
              <a:t>Figures: breaks &amp; dual axes</a:t>
            </a:r>
          </a:p>
        </p:txBody>
      </p:sp>
      <p:graphicFrame>
        <p:nvGraphicFramePr>
          <p:cNvPr id="474118" name="Object 6"/>
          <p:cNvGraphicFramePr>
            <a:graphicFrameLocks noGrp="1" noChangeAspect="1"/>
          </p:cNvGraphicFramePr>
          <p:nvPr>
            <p:ph sz="half" idx="1"/>
          </p:nvPr>
        </p:nvGraphicFramePr>
        <p:xfrm>
          <a:off x="2611438" y="3611563"/>
          <a:ext cx="3887787" cy="3262312"/>
        </p:xfrm>
        <a:graphic>
          <a:graphicData uri="http://schemas.openxmlformats.org/presentationml/2006/ole">
            <mc:AlternateContent xmlns:mc="http://schemas.openxmlformats.org/markup-compatibility/2006">
              <mc:Choice xmlns:v="urn:schemas-microsoft-com:vml" Requires="v">
                <p:oleObj spid="_x0000_s1071" name="SPW 8.0 Graph" r:id="rId4" imgW="5772607" imgH="4844491" progId="SigmaPlotGraphicObject.7">
                  <p:embed/>
                </p:oleObj>
              </mc:Choice>
              <mc:Fallback>
                <p:oleObj name="SPW 8.0 Graph" r:id="rId4" imgW="5772607" imgH="4844491" progId="SigmaPlotGraphicObjec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1438" y="3611563"/>
                        <a:ext cx="3887787" cy="3262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74120" name="Object 8"/>
          <p:cNvGraphicFramePr>
            <a:graphicFrameLocks noGrp="1" noChangeAspect="1"/>
          </p:cNvGraphicFramePr>
          <p:nvPr>
            <p:ph sz="quarter" idx="2"/>
          </p:nvPr>
        </p:nvGraphicFramePr>
        <p:xfrm>
          <a:off x="481013" y="909638"/>
          <a:ext cx="3611562" cy="2492375"/>
        </p:xfrm>
        <a:graphic>
          <a:graphicData uri="http://schemas.openxmlformats.org/presentationml/2006/ole">
            <mc:AlternateContent xmlns:mc="http://schemas.openxmlformats.org/markup-compatibility/2006">
              <mc:Choice xmlns:v="urn:schemas-microsoft-com:vml" Requires="v">
                <p:oleObj spid="_x0000_s1072" name="SPW 8.0 Graph" r:id="rId6" imgW="5652821" imgH="4239158" progId="SigmaPlotGraphicObject.7">
                  <p:embed/>
                </p:oleObj>
              </mc:Choice>
              <mc:Fallback>
                <p:oleObj name="SPW 8.0 Graph" r:id="rId6" imgW="5652821" imgH="4239158" progId="SigmaPlotGraphicObject.7">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t="10001"/>
                      <a:stretch>
                        <a:fillRect/>
                      </a:stretch>
                    </p:blipFill>
                    <p:spPr bwMode="auto">
                      <a:xfrm>
                        <a:off x="481013" y="909638"/>
                        <a:ext cx="3611562" cy="2492375"/>
                      </a:xfrm>
                      <a:prstGeom prst="rect">
                        <a:avLst/>
                      </a:prstGeom>
                      <a:noFill/>
                      <a:ln>
                        <a:noFill/>
                      </a:ln>
                      <a:effectLst/>
                      <a:extLst>
                        <a:ext uri="{909E8E84-426E-40DD-AFC4-6F175D3DCCD1}">
                          <a14:hiddenFill xmlns:a14="http://schemas.microsoft.com/office/drawing/2010/main">
                            <a:solidFill>
                              <a:srgbClr val="003047"/>
                            </a:solidFill>
                          </a14:hiddenFill>
                        </a:ext>
                        <a:ext uri="{91240B29-F687-4F45-9708-019B960494DF}">
                          <a14:hiddenLine xmlns:a14="http://schemas.microsoft.com/office/drawing/2010/main" w="3175" cap="flat" cmpd="sng">
                            <a:solidFill>
                              <a:srgbClr val="FF00FF"/>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74123" name="Object 11"/>
          <p:cNvGraphicFramePr>
            <a:graphicFrameLocks noGrp="1" noChangeAspect="1"/>
          </p:cNvGraphicFramePr>
          <p:nvPr>
            <p:ph sz="quarter" idx="3"/>
          </p:nvPr>
        </p:nvGraphicFramePr>
        <p:xfrm>
          <a:off x="5303838" y="909638"/>
          <a:ext cx="3597275" cy="2505075"/>
        </p:xfrm>
        <a:graphic>
          <a:graphicData uri="http://schemas.openxmlformats.org/presentationml/2006/ole">
            <mc:AlternateContent xmlns:mc="http://schemas.openxmlformats.org/markup-compatibility/2006">
              <mc:Choice xmlns:v="urn:schemas-microsoft-com:vml" Requires="v">
                <p:oleObj spid="_x0000_s1073" name="SPW 8.0 Graph" r:id="rId8" imgW="5657393" imgH="4239158" progId="SigmaPlotGraphicObject.7">
                  <p:embed/>
                </p:oleObj>
              </mc:Choice>
              <mc:Fallback>
                <p:oleObj name="SPW 8.0 Graph" r:id="rId8" imgW="5657393" imgH="4239158" progId="SigmaPlotGraphicObject.7">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t="7068"/>
                      <a:stretch>
                        <a:fillRect/>
                      </a:stretch>
                    </p:blipFill>
                    <p:spPr bwMode="auto">
                      <a:xfrm>
                        <a:off x="5303838" y="909638"/>
                        <a:ext cx="3597275" cy="2505075"/>
                      </a:xfrm>
                      <a:prstGeom prst="rect">
                        <a:avLst/>
                      </a:prstGeom>
                      <a:noFill/>
                      <a:ln>
                        <a:noFill/>
                      </a:ln>
                      <a:effectLst/>
                      <a:extLst>
                        <a:ext uri="{909E8E84-426E-40DD-AFC4-6F175D3DCCD1}">
                          <a14:hiddenFill xmlns:a14="http://schemas.microsoft.com/office/drawing/2010/main">
                            <a:solidFill>
                              <a:srgbClr val="003047"/>
                            </a:solidFill>
                          </a14:hiddenFill>
                        </a:ext>
                        <a:ext uri="{91240B29-F687-4F45-9708-019B960494DF}">
                          <a14:hiddenLine xmlns:a14="http://schemas.microsoft.com/office/drawing/2010/main" w="3175" cap="flat" cmpd="sng">
                            <a:solidFill>
                              <a:srgbClr val="FF00FF"/>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4126" name="Text Box 14"/>
          <p:cNvSpPr txBox="1">
            <a:spLocks noChangeArrowheads="1"/>
          </p:cNvSpPr>
          <p:nvPr/>
        </p:nvSpPr>
        <p:spPr bwMode="auto">
          <a:xfrm>
            <a:off x="668338" y="3292475"/>
            <a:ext cx="120650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solidFill>
                  <a:srgbClr val="009FDD"/>
                </a:solidFill>
              </a:rPr>
              <a:t>Thickness</a:t>
            </a:r>
          </a:p>
        </p:txBody>
      </p:sp>
      <p:sp>
        <p:nvSpPr>
          <p:cNvPr id="474127" name="Text Box 15"/>
          <p:cNvSpPr txBox="1">
            <a:spLocks noChangeArrowheads="1"/>
          </p:cNvSpPr>
          <p:nvPr/>
        </p:nvSpPr>
        <p:spPr bwMode="auto">
          <a:xfrm>
            <a:off x="7424738" y="3292475"/>
            <a:ext cx="85090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solidFill>
                  <a:srgbClr val="009FDD"/>
                </a:solidFill>
              </a:rPr>
              <a:t>Weight</a:t>
            </a:r>
          </a:p>
        </p:txBody>
      </p:sp>
      <p:sp>
        <p:nvSpPr>
          <p:cNvPr id="474128" name="Line 16"/>
          <p:cNvSpPr>
            <a:spLocks noChangeShapeType="1"/>
          </p:cNvSpPr>
          <p:nvPr/>
        </p:nvSpPr>
        <p:spPr bwMode="auto">
          <a:xfrm>
            <a:off x="1885950" y="3490913"/>
            <a:ext cx="2192338" cy="204787"/>
          </a:xfrm>
          <a:prstGeom prst="line">
            <a:avLst/>
          </a:prstGeom>
          <a:noFill/>
          <a:ln w="19050">
            <a:solidFill>
              <a:srgbClr val="009FDD"/>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474129" name="Line 17"/>
          <p:cNvSpPr>
            <a:spLocks noChangeShapeType="1"/>
          </p:cNvSpPr>
          <p:nvPr/>
        </p:nvSpPr>
        <p:spPr bwMode="auto">
          <a:xfrm flipH="1">
            <a:off x="4979988" y="3490913"/>
            <a:ext cx="2444750" cy="217487"/>
          </a:xfrm>
          <a:prstGeom prst="line">
            <a:avLst/>
          </a:prstGeom>
          <a:noFill/>
          <a:ln w="19050">
            <a:solidFill>
              <a:srgbClr val="009FDD"/>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474130" name="Oval 18"/>
          <p:cNvSpPr>
            <a:spLocks noChangeArrowheads="1"/>
          </p:cNvSpPr>
          <p:nvPr/>
        </p:nvSpPr>
        <p:spPr bwMode="auto">
          <a:xfrm>
            <a:off x="4132263" y="3490913"/>
            <a:ext cx="841375" cy="479425"/>
          </a:xfrm>
          <a:prstGeom prst="ellipse">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4131" name="AutoShape 19"/>
          <p:cNvSpPr>
            <a:spLocks/>
          </p:cNvSpPr>
          <p:nvPr/>
        </p:nvSpPr>
        <p:spPr bwMode="auto">
          <a:xfrm>
            <a:off x="4875213" y="2055813"/>
            <a:ext cx="203200" cy="1000125"/>
          </a:xfrm>
          <a:prstGeom prst="leftBrace">
            <a:avLst>
              <a:gd name="adj1" fmla="val 41016"/>
              <a:gd name="adj2" fmla="val 50000"/>
            </a:avLst>
          </a:prstGeom>
          <a:noFill/>
          <a:ln w="1270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4132" name="Rectangle 20" descr="Wide upward diagonal"/>
          <p:cNvSpPr>
            <a:spLocks noChangeArrowheads="1"/>
          </p:cNvSpPr>
          <p:nvPr/>
        </p:nvSpPr>
        <p:spPr bwMode="auto">
          <a:xfrm>
            <a:off x="5176838" y="2068513"/>
            <a:ext cx="3597275" cy="1000125"/>
          </a:xfrm>
          <a:prstGeom prst="rect">
            <a:avLst/>
          </a:prstGeom>
          <a:pattFill prst="wdUpDiag">
            <a:fgClr>
              <a:srgbClr val="009FDD">
                <a:alpha val="50195"/>
              </a:srgbClr>
            </a:fgClr>
            <a:bgClr>
              <a:srgbClr val="FFFFFF">
                <a:alpha val="50195"/>
              </a:srgbClr>
            </a:bgClr>
          </a:pattFill>
          <a:ln w="3175">
            <a:solidFill>
              <a:schemeClr val="tx1"/>
            </a:solidFill>
            <a:miter lim="800000"/>
            <a:headEnd/>
            <a:tailEnd/>
          </a:ln>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4133" name="Text Box 21"/>
          <p:cNvSpPr txBox="1">
            <a:spLocks noChangeArrowheads="1"/>
          </p:cNvSpPr>
          <p:nvPr/>
        </p:nvSpPr>
        <p:spPr bwMode="auto">
          <a:xfrm>
            <a:off x="4448175" y="2341563"/>
            <a:ext cx="415925" cy="473075"/>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a:solidFill>
                  <a:srgbClr val="009FDD"/>
                </a:solidFill>
              </a:rPr>
              <a:t>no</a:t>
            </a:r>
          </a:p>
          <a:p>
            <a:pPr algn="ctr"/>
            <a:r>
              <a:rPr lang="en-US" sz="1400">
                <a:solidFill>
                  <a:srgbClr val="009FDD"/>
                </a:solidFill>
              </a:rPr>
              <a:t>info</a:t>
            </a:r>
          </a:p>
        </p:txBody>
      </p:sp>
      <p:sp>
        <p:nvSpPr>
          <p:cNvPr id="474134" name="AutoShape 22"/>
          <p:cNvSpPr>
            <a:spLocks/>
          </p:cNvSpPr>
          <p:nvPr/>
        </p:nvSpPr>
        <p:spPr bwMode="auto">
          <a:xfrm>
            <a:off x="4862513" y="1409700"/>
            <a:ext cx="227012" cy="582613"/>
          </a:xfrm>
          <a:prstGeom prst="leftBrace">
            <a:avLst>
              <a:gd name="adj1" fmla="val 21387"/>
              <a:gd name="adj2" fmla="val 50000"/>
            </a:avLst>
          </a:prstGeom>
          <a:noFill/>
          <a:ln w="1270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4135" name="Rectangle 23"/>
          <p:cNvSpPr>
            <a:spLocks noChangeArrowheads="1"/>
          </p:cNvSpPr>
          <p:nvPr/>
        </p:nvSpPr>
        <p:spPr bwMode="auto">
          <a:xfrm>
            <a:off x="5176838" y="1409700"/>
            <a:ext cx="3597275" cy="582613"/>
          </a:xfrm>
          <a:prstGeom prst="rect">
            <a:avLst/>
          </a:prstGeom>
          <a:gradFill rotWithShape="1">
            <a:gsLst>
              <a:gs pos="0">
                <a:srgbClr val="00FF00">
                  <a:alpha val="49001"/>
                </a:srgbClr>
              </a:gs>
              <a:gs pos="100000">
                <a:srgbClr val="FFFFFF">
                  <a:alpha val="26999"/>
                </a:srgbClr>
              </a:gs>
            </a:gsLst>
            <a:lin ang="5400000" scaled="1"/>
          </a:gradFill>
          <a:ln w="3175">
            <a:solidFill>
              <a:schemeClr val="tx1"/>
            </a:solidFill>
            <a:miter lim="800000"/>
            <a:headEnd/>
            <a:tailEnd/>
          </a:ln>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4136" name="Text Box 24"/>
          <p:cNvSpPr txBox="1">
            <a:spLocks noChangeArrowheads="1"/>
          </p:cNvSpPr>
          <p:nvPr/>
        </p:nvSpPr>
        <p:spPr bwMode="auto">
          <a:xfrm>
            <a:off x="4117975" y="1443038"/>
            <a:ext cx="741363" cy="473075"/>
          </a:xfrm>
          <a:prstGeom prst="rect">
            <a:avLst/>
          </a:prstGeom>
          <a:noFill/>
          <a:ln w="31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a:solidFill>
                  <a:srgbClr val="00FF00"/>
                </a:solidFill>
              </a:rPr>
              <a:t>small</a:t>
            </a:r>
          </a:p>
          <a:p>
            <a:pPr algn="ctr"/>
            <a:r>
              <a:rPr lang="en-US" sz="1400">
                <a:solidFill>
                  <a:srgbClr val="00FF00"/>
                </a:solidFill>
              </a:rPr>
              <a:t>window</a:t>
            </a:r>
          </a:p>
        </p:txBody>
      </p:sp>
      <p:sp>
        <p:nvSpPr>
          <p:cNvPr id="474138" name="Rectangle 26" descr="Wide upward diagonal"/>
          <p:cNvSpPr>
            <a:spLocks noChangeArrowheads="1"/>
          </p:cNvSpPr>
          <p:nvPr/>
        </p:nvSpPr>
        <p:spPr bwMode="auto">
          <a:xfrm>
            <a:off x="950913" y="973138"/>
            <a:ext cx="2851150" cy="2082800"/>
          </a:xfrm>
          <a:prstGeom prst="rect">
            <a:avLst/>
          </a:prstGeom>
          <a:pattFill prst="wdUpDiag">
            <a:fgClr>
              <a:srgbClr val="00FF00">
                <a:alpha val="34901"/>
              </a:srgbClr>
            </a:fgClr>
            <a:bgClr>
              <a:srgbClr val="FFFFFF">
                <a:alpha val="34901"/>
              </a:srgbClr>
            </a:bgClr>
          </a:patt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endParaRPr lang="en-US" sz="2400" b="0"/>
          </a:p>
        </p:txBody>
      </p:sp>
      <p:sp>
        <p:nvSpPr>
          <p:cNvPr id="474141" name="Rectangle 29"/>
          <p:cNvSpPr>
            <a:spLocks noChangeArrowheads="1"/>
          </p:cNvSpPr>
          <p:nvPr/>
        </p:nvSpPr>
        <p:spPr bwMode="auto">
          <a:xfrm flipV="1">
            <a:off x="2781300" y="5964238"/>
            <a:ext cx="3429000" cy="188912"/>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4142" name="Text Box 30"/>
          <p:cNvSpPr txBox="1">
            <a:spLocks noChangeArrowheads="1"/>
          </p:cNvSpPr>
          <p:nvPr/>
        </p:nvSpPr>
        <p:spPr bwMode="auto">
          <a:xfrm>
            <a:off x="379413" y="4457700"/>
            <a:ext cx="208915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a:solidFill>
                  <a:srgbClr val="009FDD"/>
                </a:solidFill>
              </a:rPr>
              <a:t>Dual axes allows incorporation of two relevant parameters into a single graph, which allows for better comparison</a:t>
            </a:r>
            <a:endParaRPr lang="en-US" sz="1400">
              <a:solidFill>
                <a:srgbClr val="000000"/>
              </a:solidFill>
            </a:endParaRPr>
          </a:p>
        </p:txBody>
      </p:sp>
      <p:sp>
        <p:nvSpPr>
          <p:cNvPr id="474144" name="Oval 32"/>
          <p:cNvSpPr>
            <a:spLocks noChangeArrowheads="1"/>
          </p:cNvSpPr>
          <p:nvPr/>
        </p:nvSpPr>
        <p:spPr bwMode="auto">
          <a:xfrm>
            <a:off x="2519363" y="4619625"/>
            <a:ext cx="420687" cy="1082675"/>
          </a:xfrm>
          <a:prstGeom prst="ellipse">
            <a:avLst/>
          </a:prstGeom>
          <a:noFill/>
          <a:ln w="28575">
            <a:solidFill>
              <a:srgbClr val="009FDD"/>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4145" name="Oval 33"/>
          <p:cNvSpPr>
            <a:spLocks noChangeArrowheads="1"/>
          </p:cNvSpPr>
          <p:nvPr/>
        </p:nvSpPr>
        <p:spPr bwMode="auto">
          <a:xfrm>
            <a:off x="6235700" y="4608513"/>
            <a:ext cx="420688" cy="1082675"/>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4148" name="Text Box 36"/>
          <p:cNvSpPr txBox="1">
            <a:spLocks noChangeArrowheads="1"/>
          </p:cNvSpPr>
          <p:nvPr/>
        </p:nvSpPr>
        <p:spPr bwMode="auto">
          <a:xfrm>
            <a:off x="6773863" y="4500563"/>
            <a:ext cx="2020887"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a:solidFill>
                  <a:srgbClr val="00FF00"/>
                </a:solidFill>
              </a:rPr>
              <a:t>break decreases the amount of space used for irrelevant info and allows for expansion of point of interest</a:t>
            </a:r>
          </a:p>
          <a:p>
            <a:pPr algn="ctr"/>
            <a:endParaRPr lang="en-US" sz="1400" b="0"/>
          </a:p>
        </p:txBody>
      </p:sp>
      <p:sp>
        <p:nvSpPr>
          <p:cNvPr id="474150" name="Text Box 38"/>
          <p:cNvSpPr txBox="1">
            <a:spLocks noChangeArrowheads="1"/>
          </p:cNvSpPr>
          <p:nvPr/>
        </p:nvSpPr>
        <p:spPr bwMode="auto">
          <a:xfrm>
            <a:off x="1136650" y="1395413"/>
            <a:ext cx="12017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a:solidFill>
                  <a:srgbClr val="000000"/>
                </a:solidFill>
              </a:rPr>
              <a:t>sparse graph</a:t>
            </a:r>
          </a:p>
        </p:txBody>
      </p:sp>
    </p:spTree>
    <p:extLst>
      <p:ext uri="{BB962C8B-B14F-4D97-AF65-F5344CB8AC3E}">
        <p14:creationId xmlns:p14="http://schemas.microsoft.com/office/powerpoint/2010/main" val="392464523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741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412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74138"/>
                                        </p:tgtEl>
                                        <p:attrNameLst>
                                          <p:attrName>style.visibility</p:attrName>
                                        </p:attrNameLst>
                                      </p:cBhvr>
                                      <p:to>
                                        <p:strVal val="visible"/>
                                      </p:to>
                                    </p:set>
                                    <p:animEffect transition="in" filter="fade">
                                      <p:cBhvr>
                                        <p:cTn id="13" dur="500"/>
                                        <p:tgtEl>
                                          <p:spTgt spid="47413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4150"/>
                                        </p:tgtEl>
                                        <p:attrNameLst>
                                          <p:attrName>style.visibility</p:attrName>
                                        </p:attrNameLst>
                                      </p:cBhvr>
                                      <p:to>
                                        <p:strVal val="visible"/>
                                      </p:to>
                                    </p:set>
                                    <p:animEffect transition="in" filter="fade">
                                      <p:cBhvr>
                                        <p:cTn id="16" dur="1000"/>
                                        <p:tgtEl>
                                          <p:spTgt spid="47415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7413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4131"/>
                                        </p:tgtEl>
                                        <p:attrNameLst>
                                          <p:attrName>style.visibility</p:attrName>
                                        </p:attrNameLst>
                                      </p:cBhvr>
                                      <p:to>
                                        <p:strVal val="visible"/>
                                      </p:to>
                                    </p:set>
                                  </p:childTnLst>
                                </p:cTn>
                              </p:par>
                            </p:childTnLst>
                          </p:cTn>
                        </p:par>
                        <p:par>
                          <p:cTn id="23" fill="hold" nodeType="afterGroup">
                            <p:stCondLst>
                              <p:cond delay="0"/>
                            </p:stCondLst>
                            <p:childTnLst>
                              <p:par>
                                <p:cTn id="24" presetID="22" presetClass="entr" presetSubtype="8" fill="hold" grpId="0" nodeType="afterEffect">
                                  <p:stCondLst>
                                    <p:cond delay="0"/>
                                  </p:stCondLst>
                                  <p:childTnLst>
                                    <p:set>
                                      <p:cBhvr>
                                        <p:cTn id="25" dur="1" fill="hold">
                                          <p:stCondLst>
                                            <p:cond delay="0"/>
                                          </p:stCondLst>
                                        </p:cTn>
                                        <p:tgtEl>
                                          <p:spTgt spid="474132"/>
                                        </p:tgtEl>
                                        <p:attrNameLst>
                                          <p:attrName>style.visibility</p:attrName>
                                        </p:attrNameLst>
                                      </p:cBhvr>
                                      <p:to>
                                        <p:strVal val="visible"/>
                                      </p:to>
                                    </p:set>
                                    <p:animEffect transition="in" filter="wipe(left)">
                                      <p:cBhvr>
                                        <p:cTn id="26" dur="1000"/>
                                        <p:tgtEl>
                                          <p:spTgt spid="47413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741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74134"/>
                                        </p:tgtEl>
                                        <p:attrNameLst>
                                          <p:attrName>style.visibility</p:attrName>
                                        </p:attrNameLst>
                                      </p:cBhvr>
                                      <p:to>
                                        <p:strVal val="visible"/>
                                      </p:to>
                                    </p:set>
                                  </p:childTnLst>
                                </p:cTn>
                              </p:par>
                            </p:childTnLst>
                          </p:cTn>
                        </p:par>
                        <p:par>
                          <p:cTn id="33" fill="hold" nodeType="afterGroup">
                            <p:stCondLst>
                              <p:cond delay="0"/>
                            </p:stCondLst>
                            <p:childTnLst>
                              <p:par>
                                <p:cTn id="34" presetID="22" presetClass="entr" presetSubtype="8" fill="hold" grpId="0" nodeType="afterEffect">
                                  <p:stCondLst>
                                    <p:cond delay="0"/>
                                  </p:stCondLst>
                                  <p:childTnLst>
                                    <p:set>
                                      <p:cBhvr>
                                        <p:cTn id="35" dur="1" fill="hold">
                                          <p:stCondLst>
                                            <p:cond delay="0"/>
                                          </p:stCondLst>
                                        </p:cTn>
                                        <p:tgtEl>
                                          <p:spTgt spid="474135"/>
                                        </p:tgtEl>
                                        <p:attrNameLst>
                                          <p:attrName>style.visibility</p:attrName>
                                        </p:attrNameLst>
                                      </p:cBhvr>
                                      <p:to>
                                        <p:strVal val="visible"/>
                                      </p:to>
                                    </p:set>
                                    <p:animEffect transition="in" filter="wipe(left)">
                                      <p:cBhvr>
                                        <p:cTn id="36" dur="1000"/>
                                        <p:tgtEl>
                                          <p:spTgt spid="474135"/>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474126"/>
                                        </p:tgtEl>
                                        <p:attrNameLst>
                                          <p:attrName>style.visibility</p:attrName>
                                        </p:attrNameLst>
                                      </p:cBhvr>
                                      <p:to>
                                        <p:strVal val="visible"/>
                                      </p:to>
                                    </p:set>
                                    <p:animEffect transition="in" filter="wipe(up)">
                                      <p:cBhvr>
                                        <p:cTn id="41" dur="500"/>
                                        <p:tgtEl>
                                          <p:spTgt spid="47412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474127"/>
                                        </p:tgtEl>
                                        <p:attrNameLst>
                                          <p:attrName>style.visibility</p:attrName>
                                        </p:attrNameLst>
                                      </p:cBhvr>
                                      <p:to>
                                        <p:strVal val="visible"/>
                                      </p:to>
                                    </p:set>
                                    <p:animEffect transition="in" filter="wipe(up)">
                                      <p:cBhvr>
                                        <p:cTn id="44" dur="500"/>
                                        <p:tgtEl>
                                          <p:spTgt spid="47412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474129"/>
                                        </p:tgtEl>
                                        <p:attrNameLst>
                                          <p:attrName>style.visibility</p:attrName>
                                        </p:attrNameLst>
                                      </p:cBhvr>
                                      <p:to>
                                        <p:strVal val="visible"/>
                                      </p:to>
                                    </p:set>
                                    <p:animEffect transition="in" filter="wipe(up)">
                                      <p:cBhvr>
                                        <p:cTn id="47" dur="500"/>
                                        <p:tgtEl>
                                          <p:spTgt spid="474129"/>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74128"/>
                                        </p:tgtEl>
                                        <p:attrNameLst>
                                          <p:attrName>style.visibility</p:attrName>
                                        </p:attrNameLst>
                                      </p:cBhvr>
                                      <p:to>
                                        <p:strVal val="visible"/>
                                      </p:to>
                                    </p:set>
                                    <p:animEffect transition="in" filter="wipe(up)">
                                      <p:cBhvr>
                                        <p:cTn id="50" dur="500"/>
                                        <p:tgtEl>
                                          <p:spTgt spid="474128"/>
                                        </p:tgtEl>
                                      </p:cBhvr>
                                    </p:animEffect>
                                  </p:childTnLst>
                                </p:cTn>
                              </p:par>
                            </p:childTnLst>
                          </p:cTn>
                        </p:par>
                        <p:par>
                          <p:cTn id="51" fill="hold" nodeType="afterGroup">
                            <p:stCondLst>
                              <p:cond delay="500"/>
                            </p:stCondLst>
                            <p:childTnLst>
                              <p:par>
                                <p:cTn id="52" presetID="22" presetClass="entr" presetSubtype="1" fill="hold" grpId="0" nodeType="afterEffect">
                                  <p:stCondLst>
                                    <p:cond delay="0"/>
                                  </p:stCondLst>
                                  <p:childTnLst>
                                    <p:set>
                                      <p:cBhvr>
                                        <p:cTn id="53" dur="1" fill="hold">
                                          <p:stCondLst>
                                            <p:cond delay="0"/>
                                          </p:stCondLst>
                                        </p:cTn>
                                        <p:tgtEl>
                                          <p:spTgt spid="474130"/>
                                        </p:tgtEl>
                                        <p:attrNameLst>
                                          <p:attrName>style.visibility</p:attrName>
                                        </p:attrNameLst>
                                      </p:cBhvr>
                                      <p:to>
                                        <p:strVal val="visible"/>
                                      </p:to>
                                    </p:set>
                                    <p:animEffect transition="in" filter="wipe(up)">
                                      <p:cBhvr>
                                        <p:cTn id="54" dur="500"/>
                                        <p:tgtEl>
                                          <p:spTgt spid="474130"/>
                                        </p:tgtEl>
                                      </p:cBhvr>
                                    </p:animEffect>
                                  </p:childTnLst>
                                </p:cTn>
                              </p:par>
                            </p:childTnLst>
                          </p:cTn>
                        </p:par>
                        <p:par>
                          <p:cTn id="55" fill="hold" nodeType="afterGroup">
                            <p:stCondLst>
                              <p:cond delay="1000"/>
                            </p:stCondLst>
                            <p:childTnLst>
                              <p:par>
                                <p:cTn id="56" presetID="22" presetClass="entr" presetSubtype="1" fill="hold" nodeType="afterEffect">
                                  <p:stCondLst>
                                    <p:cond delay="0"/>
                                  </p:stCondLst>
                                  <p:childTnLst>
                                    <p:set>
                                      <p:cBhvr>
                                        <p:cTn id="57" dur="1" fill="hold">
                                          <p:stCondLst>
                                            <p:cond delay="0"/>
                                          </p:stCondLst>
                                        </p:cTn>
                                        <p:tgtEl>
                                          <p:spTgt spid="474118"/>
                                        </p:tgtEl>
                                        <p:attrNameLst>
                                          <p:attrName>style.visibility</p:attrName>
                                        </p:attrNameLst>
                                      </p:cBhvr>
                                      <p:to>
                                        <p:strVal val="visible"/>
                                      </p:to>
                                    </p:set>
                                    <p:animEffect transition="in" filter="wipe(up)">
                                      <p:cBhvr>
                                        <p:cTn id="58" dur="500"/>
                                        <p:tgtEl>
                                          <p:spTgt spid="474118"/>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74142"/>
                                        </p:tgtEl>
                                        <p:attrNameLst>
                                          <p:attrName>style.visibility</p:attrName>
                                        </p:attrNameLst>
                                      </p:cBhvr>
                                      <p:to>
                                        <p:strVal val="visible"/>
                                      </p:to>
                                    </p:set>
                                  </p:childTnLst>
                                </p:cTn>
                              </p:par>
                            </p:childTnLst>
                          </p:cTn>
                        </p:par>
                        <p:par>
                          <p:cTn id="63" fill="hold" nodeType="afterGroup">
                            <p:stCondLst>
                              <p:cond delay="0"/>
                            </p:stCondLst>
                            <p:childTnLst>
                              <p:par>
                                <p:cTn id="64" presetID="21" presetClass="entr" presetSubtype="1" fill="hold" grpId="0" nodeType="afterEffect">
                                  <p:stCondLst>
                                    <p:cond delay="0"/>
                                  </p:stCondLst>
                                  <p:childTnLst>
                                    <p:set>
                                      <p:cBhvr>
                                        <p:cTn id="65" dur="1" fill="hold">
                                          <p:stCondLst>
                                            <p:cond delay="0"/>
                                          </p:stCondLst>
                                        </p:cTn>
                                        <p:tgtEl>
                                          <p:spTgt spid="474144"/>
                                        </p:tgtEl>
                                        <p:attrNameLst>
                                          <p:attrName>style.visibility</p:attrName>
                                        </p:attrNameLst>
                                      </p:cBhvr>
                                      <p:to>
                                        <p:strVal val="visible"/>
                                      </p:to>
                                    </p:set>
                                    <p:animEffect transition="in" filter="wheel(1)">
                                      <p:cBhvr>
                                        <p:cTn id="66" dur="1000"/>
                                        <p:tgtEl>
                                          <p:spTgt spid="474144"/>
                                        </p:tgtEl>
                                      </p:cBhvr>
                                    </p:animEffect>
                                  </p:childTnLst>
                                </p:cTn>
                              </p:par>
                              <p:par>
                                <p:cTn id="67" presetID="21" presetClass="entr" presetSubtype="1" fill="hold" grpId="0" nodeType="withEffect">
                                  <p:stCondLst>
                                    <p:cond delay="0"/>
                                  </p:stCondLst>
                                  <p:childTnLst>
                                    <p:set>
                                      <p:cBhvr>
                                        <p:cTn id="68" dur="1" fill="hold">
                                          <p:stCondLst>
                                            <p:cond delay="0"/>
                                          </p:stCondLst>
                                        </p:cTn>
                                        <p:tgtEl>
                                          <p:spTgt spid="474145"/>
                                        </p:tgtEl>
                                        <p:attrNameLst>
                                          <p:attrName>style.visibility</p:attrName>
                                        </p:attrNameLst>
                                      </p:cBhvr>
                                      <p:to>
                                        <p:strVal val="visible"/>
                                      </p:to>
                                    </p:set>
                                    <p:animEffect transition="in" filter="wheel(1)">
                                      <p:cBhvr>
                                        <p:cTn id="69" dur="1000"/>
                                        <p:tgtEl>
                                          <p:spTgt spid="474145"/>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474148"/>
                                        </p:tgtEl>
                                        <p:attrNameLst>
                                          <p:attrName>style.visibility</p:attrName>
                                        </p:attrNameLst>
                                      </p:cBhvr>
                                      <p:to>
                                        <p:strVal val="visible"/>
                                      </p:to>
                                    </p:set>
                                  </p:childTnLst>
                                </p:cTn>
                              </p:par>
                            </p:childTnLst>
                          </p:cTn>
                        </p:par>
                        <p:par>
                          <p:cTn id="74" fill="hold" nodeType="afterGroup">
                            <p:stCondLst>
                              <p:cond delay="0"/>
                            </p:stCondLst>
                            <p:childTnLst>
                              <p:par>
                                <p:cTn id="75" presetID="22" presetClass="entr" presetSubtype="8" fill="hold" grpId="0" nodeType="afterEffect">
                                  <p:stCondLst>
                                    <p:cond delay="0"/>
                                  </p:stCondLst>
                                  <p:childTnLst>
                                    <p:set>
                                      <p:cBhvr>
                                        <p:cTn id="76" dur="1" fill="hold">
                                          <p:stCondLst>
                                            <p:cond delay="0"/>
                                          </p:stCondLst>
                                        </p:cTn>
                                        <p:tgtEl>
                                          <p:spTgt spid="474141"/>
                                        </p:tgtEl>
                                        <p:attrNameLst>
                                          <p:attrName>style.visibility</p:attrName>
                                        </p:attrNameLst>
                                      </p:cBhvr>
                                      <p:to>
                                        <p:strVal val="visible"/>
                                      </p:to>
                                    </p:set>
                                    <p:animEffect transition="in" filter="wipe(left)">
                                      <p:cBhvr>
                                        <p:cTn id="77" dur="1000"/>
                                        <p:tgtEl>
                                          <p:spTgt spid="474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126" grpId="0"/>
      <p:bldP spid="474127" grpId="0"/>
      <p:bldP spid="474128" grpId="0" animBg="1"/>
      <p:bldP spid="474129" grpId="0" animBg="1"/>
      <p:bldP spid="474130" grpId="0" animBg="1"/>
      <p:bldP spid="474131" grpId="0" animBg="1"/>
      <p:bldP spid="474132" grpId="0" animBg="1"/>
      <p:bldP spid="474133" grpId="0" animBg="1"/>
      <p:bldP spid="474134" grpId="0" animBg="1"/>
      <p:bldP spid="474135" grpId="0" animBg="1"/>
      <p:bldP spid="474136" grpId="0" animBg="1"/>
      <p:bldP spid="474138" grpId="0" animBg="1"/>
      <p:bldP spid="474141" grpId="0" animBg="1"/>
      <p:bldP spid="474142" grpId="0"/>
      <p:bldP spid="474144" grpId="0" animBg="1"/>
      <p:bldP spid="474145" grpId="0" animBg="1"/>
      <p:bldP spid="474148" grpId="0"/>
      <p:bldP spid="47415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0" y="1066800"/>
            <a:ext cx="9144000" cy="4419600"/>
          </a:xfrm>
        </p:spPr>
        <p:txBody>
          <a:bodyPr/>
          <a:lstStyle/>
          <a:p>
            <a:pPr eaLnBrk="1" hangingPunct="1"/>
            <a:r>
              <a:rPr lang="en-US" sz="3000">
                <a:solidFill>
                  <a:srgbClr val="0000FF"/>
                </a:solidFill>
                <a:latin typeface="Times New Roman" panose="02020603050405020304" pitchFamily="18" charset="0"/>
                <a:cs typeface="Times New Roman" panose="02020603050405020304" pitchFamily="18" charset="0"/>
              </a:rPr>
              <a:t>Research refers to a systematic process of investigation into a problem</a:t>
            </a:r>
          </a:p>
          <a:p>
            <a:pPr eaLnBrk="1" hangingPunct="1"/>
            <a:r>
              <a:rPr lang="en-US" sz="3000">
                <a:solidFill>
                  <a:srgbClr val="0000FF"/>
                </a:solidFill>
                <a:latin typeface="Times New Roman" panose="02020603050405020304" pitchFamily="18" charset="0"/>
                <a:cs typeface="Times New Roman" panose="02020603050405020304" pitchFamily="18" charset="0"/>
              </a:rPr>
              <a:t>Research means  a scientific and systematic search for pertinent information on a specific topic</a:t>
            </a:r>
          </a:p>
          <a:p>
            <a:pPr eaLnBrk="1" hangingPunct="1"/>
            <a:r>
              <a:rPr lang="en-US" sz="3000">
                <a:solidFill>
                  <a:srgbClr val="0000FF"/>
                </a:solidFill>
                <a:latin typeface="Times New Roman" panose="02020603050405020304" pitchFamily="18" charset="0"/>
                <a:cs typeface="Times New Roman" panose="02020603050405020304" pitchFamily="18" charset="0"/>
              </a:rPr>
              <a:t>It is an art and science.</a:t>
            </a:r>
          </a:p>
          <a:p>
            <a:pPr algn="just" eaLnBrk="1" hangingPunct="1"/>
            <a:r>
              <a:rPr lang="en-US" sz="3000">
                <a:solidFill>
                  <a:srgbClr val="0000FF"/>
                </a:solidFill>
                <a:latin typeface="Times New Roman" panose="02020603050405020304" pitchFamily="18" charset="0"/>
                <a:cs typeface="Times New Roman" panose="02020603050405020304" pitchFamily="18" charset="0"/>
              </a:rPr>
              <a:t>The purpose of research is to discover answers to questions through application of scientific procedures</a:t>
            </a:r>
          </a:p>
        </p:txBody>
      </p:sp>
      <p:sp>
        <p:nvSpPr>
          <p:cNvPr id="3" name="Title 3"/>
          <p:cNvSpPr txBox="1">
            <a:spLocks/>
          </p:cNvSpPr>
          <p:nvPr/>
        </p:nvSpPr>
        <p:spPr bwMode="auto">
          <a:xfrm>
            <a:off x="457200" y="166688"/>
            <a:ext cx="8305800" cy="838200"/>
          </a:xfrm>
          <a:prstGeom prst="rect">
            <a:avLst/>
          </a:prstGeom>
          <a:noFill/>
          <a:ln>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fontAlgn="auto" hangingPunct="1">
              <a:spcAft>
                <a:spcPts val="0"/>
              </a:spcAft>
              <a:defRPr/>
            </a:pPr>
            <a:r>
              <a:rPr lang="en-US" sz="3600" b="1" kern="10" dirty="0">
                <a:ln w="9525">
                  <a:round/>
                  <a:headEnd/>
                  <a:tailEnd/>
                </a:ln>
                <a:solidFill>
                  <a:srgbClr val="0000FF"/>
                </a:solidFill>
                <a:latin typeface="Times New Roman" pitchFamily="18" charset="0"/>
                <a:cs typeface="Times New Roman" pitchFamily="18" charset="0"/>
              </a:rPr>
              <a:t>What is Research?</a:t>
            </a:r>
            <a:endParaRPr lang="en-US" sz="3600" dirty="0"/>
          </a:p>
        </p:txBody>
      </p:sp>
      <p:sp>
        <p:nvSpPr>
          <p:cNvPr id="2" name="Footer Placeholder 1">
            <a:extLst>
              <a:ext uri="{FF2B5EF4-FFF2-40B4-BE49-F238E27FC236}">
                <a16:creationId xmlns:a16="http://schemas.microsoft.com/office/drawing/2014/main" id="{FBA48B8E-D96B-4033-A53E-3720B99AF9AC}"/>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8591107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ChangeArrowheads="1"/>
          </p:cNvSpPr>
          <p:nvPr/>
        </p:nvSpPr>
        <p:spPr bwMode="auto">
          <a:xfrm>
            <a:off x="717550" y="261938"/>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a:solidFill>
                  <a:srgbClr val="000000"/>
                </a:solidFill>
              </a:rPr>
              <a:t>Figures: tables</a:t>
            </a:r>
          </a:p>
        </p:txBody>
      </p:sp>
      <p:sp>
        <p:nvSpPr>
          <p:cNvPr id="475143" name="Text Box 7"/>
          <p:cNvSpPr txBox="1">
            <a:spLocks noChangeArrowheads="1"/>
          </p:cNvSpPr>
          <p:nvPr/>
        </p:nvSpPr>
        <p:spPr bwMode="auto">
          <a:xfrm>
            <a:off x="1933575" y="989013"/>
            <a:ext cx="5245100"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b="0">
                <a:solidFill>
                  <a:srgbClr val="000000"/>
                </a:solidFill>
              </a:rPr>
              <a:t>Maintain consistency, simplicity, and completeness</a:t>
            </a:r>
          </a:p>
        </p:txBody>
      </p:sp>
      <p:pic>
        <p:nvPicPr>
          <p:cNvPr id="47514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209925"/>
            <a:ext cx="8821738"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pic>
      <p:sp>
        <p:nvSpPr>
          <p:cNvPr id="475146" name="Text Box 10"/>
          <p:cNvSpPr txBox="1">
            <a:spLocks noChangeArrowheads="1"/>
          </p:cNvSpPr>
          <p:nvPr/>
        </p:nvSpPr>
        <p:spPr bwMode="auto">
          <a:xfrm>
            <a:off x="2963863" y="6261100"/>
            <a:ext cx="3211512"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b="0" i="1">
                <a:solidFill>
                  <a:srgbClr val="000000"/>
                </a:solidFill>
              </a:rPr>
              <a:t>Mirshahpanah et al. Exp Dermatol 2007</a:t>
            </a:r>
          </a:p>
        </p:txBody>
      </p:sp>
      <p:sp>
        <p:nvSpPr>
          <p:cNvPr id="475147" name="Text Box 11"/>
          <p:cNvSpPr txBox="1">
            <a:spLocks noChangeArrowheads="1"/>
          </p:cNvSpPr>
          <p:nvPr/>
        </p:nvSpPr>
        <p:spPr bwMode="auto">
          <a:xfrm>
            <a:off x="1196975" y="1584325"/>
            <a:ext cx="69977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buFont typeface="Wingdings" panose="05000000000000000000" pitchFamily="2" charset="2"/>
              <a:buChar char="Ø"/>
            </a:pPr>
            <a:r>
              <a:rPr lang="en-US" sz="1600" b="0">
                <a:solidFill>
                  <a:srgbClr val="000000"/>
                </a:solidFill>
              </a:rPr>
              <a:t> </a:t>
            </a:r>
            <a:r>
              <a:rPr lang="en-US" sz="1600">
                <a:solidFill>
                  <a:srgbClr val="009FDD"/>
                </a:solidFill>
              </a:rPr>
              <a:t>Informative title</a:t>
            </a:r>
            <a:r>
              <a:rPr lang="en-US" sz="1600">
                <a:solidFill>
                  <a:srgbClr val="000000"/>
                </a:solidFill>
              </a:rPr>
              <a:t> </a:t>
            </a:r>
          </a:p>
          <a:p>
            <a:pPr>
              <a:buFont typeface="Wingdings" panose="05000000000000000000" pitchFamily="2" charset="2"/>
              <a:buChar char="Ø"/>
            </a:pPr>
            <a:r>
              <a:rPr lang="en-US" sz="1600">
                <a:solidFill>
                  <a:srgbClr val="000000"/>
                </a:solidFill>
              </a:rPr>
              <a:t> </a:t>
            </a:r>
            <a:r>
              <a:rPr lang="en-US" sz="1600">
                <a:solidFill>
                  <a:srgbClr val="00FF00"/>
                </a:solidFill>
              </a:rPr>
              <a:t>clear labeling across headings (along with measurement parameters)</a:t>
            </a:r>
          </a:p>
          <a:p>
            <a:pPr>
              <a:buFont typeface="Wingdings" panose="05000000000000000000" pitchFamily="2" charset="2"/>
              <a:buChar char="Ø"/>
            </a:pPr>
            <a:r>
              <a:rPr lang="en-US" sz="1600">
                <a:solidFill>
                  <a:srgbClr val="000000"/>
                </a:solidFill>
              </a:rPr>
              <a:t> consistent presentation of information: mean </a:t>
            </a:r>
            <a:r>
              <a:rPr lang="en-US" sz="1600">
                <a:solidFill>
                  <a:srgbClr val="000000"/>
                </a:solidFill>
                <a:cs typeface="Arial" panose="020B0604020202020204" pitchFamily="34" charset="0"/>
              </a:rPr>
              <a:t>± SD</a:t>
            </a:r>
          </a:p>
          <a:p>
            <a:pPr>
              <a:buFont typeface="Wingdings" panose="05000000000000000000" pitchFamily="2" charset="2"/>
              <a:buChar char="Ø"/>
            </a:pPr>
            <a:r>
              <a:rPr lang="en-US" sz="1600">
                <a:solidFill>
                  <a:srgbClr val="000000"/>
                </a:solidFill>
                <a:cs typeface="Arial" panose="020B0604020202020204" pitchFamily="34" charset="0"/>
              </a:rPr>
              <a:t> </a:t>
            </a:r>
            <a:r>
              <a:rPr lang="en-US" sz="1600">
                <a:solidFill>
                  <a:srgbClr val="CC0000"/>
                </a:solidFill>
                <a:cs typeface="Arial" panose="020B0604020202020204" pitchFamily="34" charset="0"/>
              </a:rPr>
              <a:t>Legend describes fundamental properties necessary to read table</a:t>
            </a:r>
          </a:p>
        </p:txBody>
      </p:sp>
      <p:sp>
        <p:nvSpPr>
          <p:cNvPr id="475148" name="Rectangle 12"/>
          <p:cNvSpPr>
            <a:spLocks noChangeArrowheads="1"/>
          </p:cNvSpPr>
          <p:nvPr/>
        </p:nvSpPr>
        <p:spPr bwMode="auto">
          <a:xfrm>
            <a:off x="303213" y="3187700"/>
            <a:ext cx="8569325" cy="373063"/>
          </a:xfrm>
          <a:prstGeom prst="rect">
            <a:avLst/>
          </a:prstGeom>
          <a:noFill/>
          <a:ln w="254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5149" name="Rectangle 13"/>
          <p:cNvSpPr>
            <a:spLocks noChangeArrowheads="1"/>
          </p:cNvSpPr>
          <p:nvPr/>
        </p:nvSpPr>
        <p:spPr bwMode="auto">
          <a:xfrm>
            <a:off x="808038" y="3657600"/>
            <a:ext cx="8094662" cy="685800"/>
          </a:xfrm>
          <a:prstGeom prst="rect">
            <a:avLst/>
          </a:prstGeom>
          <a:noFill/>
          <a:ln w="25400">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5150" name="Rectangle 14"/>
          <p:cNvSpPr>
            <a:spLocks noChangeArrowheads="1"/>
          </p:cNvSpPr>
          <p:nvPr/>
        </p:nvSpPr>
        <p:spPr bwMode="auto">
          <a:xfrm>
            <a:off x="252413" y="5546725"/>
            <a:ext cx="8701087" cy="714375"/>
          </a:xfrm>
          <a:prstGeom prst="rect">
            <a:avLst/>
          </a:prstGeom>
          <a:noFill/>
          <a:ln w="25400">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475151" name="Line 15"/>
          <p:cNvSpPr>
            <a:spLocks noChangeShapeType="1"/>
          </p:cNvSpPr>
          <p:nvPr/>
        </p:nvSpPr>
        <p:spPr bwMode="auto">
          <a:xfrm>
            <a:off x="881063" y="4772025"/>
            <a:ext cx="700087"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475152" name="Line 16"/>
          <p:cNvSpPr>
            <a:spLocks noChangeShapeType="1"/>
          </p:cNvSpPr>
          <p:nvPr/>
        </p:nvSpPr>
        <p:spPr bwMode="auto">
          <a:xfrm>
            <a:off x="2311400" y="4773613"/>
            <a:ext cx="700088"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475153" name="Line 17"/>
          <p:cNvSpPr>
            <a:spLocks noChangeShapeType="1"/>
          </p:cNvSpPr>
          <p:nvPr/>
        </p:nvSpPr>
        <p:spPr bwMode="auto">
          <a:xfrm>
            <a:off x="3760788" y="4775200"/>
            <a:ext cx="547687"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475154" name="Line 18"/>
          <p:cNvSpPr>
            <a:spLocks noChangeShapeType="1"/>
          </p:cNvSpPr>
          <p:nvPr/>
        </p:nvSpPr>
        <p:spPr bwMode="auto">
          <a:xfrm>
            <a:off x="5065713" y="4776788"/>
            <a:ext cx="442912"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475155" name="Line 19"/>
          <p:cNvSpPr>
            <a:spLocks noChangeShapeType="1"/>
          </p:cNvSpPr>
          <p:nvPr/>
        </p:nvSpPr>
        <p:spPr bwMode="auto">
          <a:xfrm>
            <a:off x="6391275" y="4778375"/>
            <a:ext cx="642938"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
        <p:nvSpPr>
          <p:cNvPr id="475156" name="Line 20"/>
          <p:cNvSpPr>
            <a:spLocks noChangeShapeType="1"/>
          </p:cNvSpPr>
          <p:nvPr/>
        </p:nvSpPr>
        <p:spPr bwMode="auto">
          <a:xfrm>
            <a:off x="7772400" y="4779963"/>
            <a:ext cx="528638"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wrap="none" lIns="43768" tIns="21884" rIns="43768" bIns="21884" anchor="ctr"/>
          <a:lstStyle/>
          <a:p>
            <a:endParaRPr lang="en-GB"/>
          </a:p>
        </p:txBody>
      </p:sp>
    </p:spTree>
    <p:extLst>
      <p:ext uri="{BB962C8B-B14F-4D97-AF65-F5344CB8AC3E}">
        <p14:creationId xmlns:p14="http://schemas.microsoft.com/office/powerpoint/2010/main" val="35330799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514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751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514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475147">
                                            <p:txEl>
                                              <p:pRg st="0" end="0"/>
                                            </p:txEl>
                                          </p:spTgt>
                                        </p:tgtEl>
                                        <p:attrNameLst>
                                          <p:attrName>style.visibility</p:attrName>
                                        </p:attrNameLst>
                                      </p:cBhvr>
                                      <p:to>
                                        <p:strVal val="visible"/>
                                      </p:to>
                                    </p:set>
                                    <p:animEffect transition="in" filter="wipe(left)">
                                      <p:cBhvr>
                                        <p:cTn id="17" dur="500"/>
                                        <p:tgtEl>
                                          <p:spTgt spid="475147">
                                            <p:txEl>
                                              <p:pRg st="0" end="0"/>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75148"/>
                                        </p:tgtEl>
                                        <p:attrNameLst>
                                          <p:attrName>style.visibility</p:attrName>
                                        </p:attrNameLst>
                                      </p:cBhvr>
                                      <p:to>
                                        <p:strVal val="visible"/>
                                      </p:to>
                                    </p:set>
                                    <p:animEffect transition="in" filter="wipe(left)">
                                      <p:cBhvr>
                                        <p:cTn id="20" dur="500"/>
                                        <p:tgtEl>
                                          <p:spTgt spid="47514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nodeType="clickEffect">
                                  <p:stCondLst>
                                    <p:cond delay="0"/>
                                  </p:stCondLst>
                                  <p:childTnLst>
                                    <p:set>
                                      <p:cBhvr>
                                        <p:cTn id="24" dur="1" fill="hold">
                                          <p:stCondLst>
                                            <p:cond delay="0"/>
                                          </p:stCondLst>
                                        </p:cTn>
                                        <p:tgtEl>
                                          <p:spTgt spid="475147">
                                            <p:txEl>
                                              <p:pRg st="1" end="1"/>
                                            </p:txEl>
                                          </p:spTgt>
                                        </p:tgtEl>
                                        <p:attrNameLst>
                                          <p:attrName>style.visibility</p:attrName>
                                        </p:attrNameLst>
                                      </p:cBhvr>
                                      <p:to>
                                        <p:strVal val="visible"/>
                                      </p:to>
                                    </p:set>
                                    <p:animEffect transition="in" filter="wipe(left)">
                                      <p:cBhvr>
                                        <p:cTn id="25" dur="500"/>
                                        <p:tgtEl>
                                          <p:spTgt spid="475147">
                                            <p:txEl>
                                              <p:pRg st="1" end="1"/>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75149"/>
                                        </p:tgtEl>
                                        <p:attrNameLst>
                                          <p:attrName>style.visibility</p:attrName>
                                        </p:attrNameLst>
                                      </p:cBhvr>
                                      <p:to>
                                        <p:strVal val="visible"/>
                                      </p:to>
                                    </p:set>
                                    <p:animEffect transition="in" filter="wipe(left)">
                                      <p:cBhvr>
                                        <p:cTn id="28" dur="500"/>
                                        <p:tgtEl>
                                          <p:spTgt spid="475149"/>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nodeType="clickEffect">
                                  <p:stCondLst>
                                    <p:cond delay="0"/>
                                  </p:stCondLst>
                                  <p:childTnLst>
                                    <p:set>
                                      <p:cBhvr>
                                        <p:cTn id="32" dur="1" fill="hold">
                                          <p:stCondLst>
                                            <p:cond delay="0"/>
                                          </p:stCondLst>
                                        </p:cTn>
                                        <p:tgtEl>
                                          <p:spTgt spid="475147">
                                            <p:txEl>
                                              <p:pRg st="2" end="2"/>
                                            </p:txEl>
                                          </p:spTgt>
                                        </p:tgtEl>
                                        <p:attrNameLst>
                                          <p:attrName>style.visibility</p:attrName>
                                        </p:attrNameLst>
                                      </p:cBhvr>
                                      <p:to>
                                        <p:strVal val="visible"/>
                                      </p:to>
                                    </p:set>
                                    <p:animEffect transition="in" filter="wipe(left)">
                                      <p:cBhvr>
                                        <p:cTn id="33" dur="500"/>
                                        <p:tgtEl>
                                          <p:spTgt spid="475147">
                                            <p:txEl>
                                              <p:pRg st="2" end="2"/>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75151"/>
                                        </p:tgtEl>
                                        <p:attrNameLst>
                                          <p:attrName>style.visibility</p:attrName>
                                        </p:attrNameLst>
                                      </p:cBhvr>
                                      <p:to>
                                        <p:strVal val="visible"/>
                                      </p:to>
                                    </p:set>
                                    <p:animEffect transition="in" filter="wipe(left)">
                                      <p:cBhvr>
                                        <p:cTn id="36" dur="500"/>
                                        <p:tgtEl>
                                          <p:spTgt spid="47515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75152"/>
                                        </p:tgtEl>
                                        <p:attrNameLst>
                                          <p:attrName>style.visibility</p:attrName>
                                        </p:attrNameLst>
                                      </p:cBhvr>
                                      <p:to>
                                        <p:strVal val="visible"/>
                                      </p:to>
                                    </p:set>
                                    <p:animEffect transition="in" filter="wipe(left)">
                                      <p:cBhvr>
                                        <p:cTn id="39" dur="500"/>
                                        <p:tgtEl>
                                          <p:spTgt spid="47515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75153"/>
                                        </p:tgtEl>
                                        <p:attrNameLst>
                                          <p:attrName>style.visibility</p:attrName>
                                        </p:attrNameLst>
                                      </p:cBhvr>
                                      <p:to>
                                        <p:strVal val="visible"/>
                                      </p:to>
                                    </p:set>
                                    <p:animEffect transition="in" filter="wipe(left)">
                                      <p:cBhvr>
                                        <p:cTn id="42" dur="500"/>
                                        <p:tgtEl>
                                          <p:spTgt spid="47515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75154"/>
                                        </p:tgtEl>
                                        <p:attrNameLst>
                                          <p:attrName>style.visibility</p:attrName>
                                        </p:attrNameLst>
                                      </p:cBhvr>
                                      <p:to>
                                        <p:strVal val="visible"/>
                                      </p:to>
                                    </p:set>
                                    <p:animEffect transition="in" filter="wipe(left)">
                                      <p:cBhvr>
                                        <p:cTn id="45" dur="500"/>
                                        <p:tgtEl>
                                          <p:spTgt spid="47515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75155"/>
                                        </p:tgtEl>
                                        <p:attrNameLst>
                                          <p:attrName>style.visibility</p:attrName>
                                        </p:attrNameLst>
                                      </p:cBhvr>
                                      <p:to>
                                        <p:strVal val="visible"/>
                                      </p:to>
                                    </p:set>
                                    <p:animEffect transition="in" filter="wipe(left)">
                                      <p:cBhvr>
                                        <p:cTn id="48" dur="500"/>
                                        <p:tgtEl>
                                          <p:spTgt spid="475155"/>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75156"/>
                                        </p:tgtEl>
                                        <p:attrNameLst>
                                          <p:attrName>style.visibility</p:attrName>
                                        </p:attrNameLst>
                                      </p:cBhvr>
                                      <p:to>
                                        <p:strVal val="visible"/>
                                      </p:to>
                                    </p:set>
                                    <p:animEffect transition="in" filter="wipe(left)">
                                      <p:cBhvr>
                                        <p:cTn id="51" dur="500"/>
                                        <p:tgtEl>
                                          <p:spTgt spid="475156"/>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nodeType="clickEffect">
                                  <p:stCondLst>
                                    <p:cond delay="0"/>
                                  </p:stCondLst>
                                  <p:childTnLst>
                                    <p:set>
                                      <p:cBhvr>
                                        <p:cTn id="55" dur="1" fill="hold">
                                          <p:stCondLst>
                                            <p:cond delay="0"/>
                                          </p:stCondLst>
                                        </p:cTn>
                                        <p:tgtEl>
                                          <p:spTgt spid="475147">
                                            <p:txEl>
                                              <p:pRg st="3" end="3"/>
                                            </p:txEl>
                                          </p:spTgt>
                                        </p:tgtEl>
                                        <p:attrNameLst>
                                          <p:attrName>style.visibility</p:attrName>
                                        </p:attrNameLst>
                                      </p:cBhvr>
                                      <p:to>
                                        <p:strVal val="visible"/>
                                      </p:to>
                                    </p:set>
                                    <p:animEffect transition="in" filter="wipe(left)">
                                      <p:cBhvr>
                                        <p:cTn id="56" dur="500"/>
                                        <p:tgtEl>
                                          <p:spTgt spid="475147">
                                            <p:txEl>
                                              <p:pRg st="3" end="3"/>
                                            </p:txEl>
                                          </p:spTgt>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75150"/>
                                        </p:tgtEl>
                                        <p:attrNameLst>
                                          <p:attrName>style.visibility</p:attrName>
                                        </p:attrNameLst>
                                      </p:cBhvr>
                                      <p:to>
                                        <p:strVal val="visible"/>
                                      </p:to>
                                    </p:set>
                                    <p:animEffect transition="in" filter="wipe(left)">
                                      <p:cBhvr>
                                        <p:cTn id="59" dur="500"/>
                                        <p:tgtEl>
                                          <p:spTgt spid="475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5143" grpId="0"/>
      <p:bldP spid="475146" grpId="0"/>
      <p:bldP spid="475148" grpId="0" animBg="1"/>
      <p:bldP spid="475149" grpId="0" animBg="1"/>
      <p:bldP spid="475150" grpId="0" animBg="1"/>
      <p:bldP spid="475151" grpId="0" animBg="1"/>
      <p:bldP spid="475152" grpId="0" animBg="1"/>
      <p:bldP spid="475153" grpId="0" animBg="1"/>
      <p:bldP spid="475154" grpId="0" animBg="1"/>
      <p:bldP spid="475155" grpId="0" animBg="1"/>
      <p:bldP spid="47515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717550" y="261938"/>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a:solidFill>
                  <a:srgbClr val="000000"/>
                </a:solidFill>
              </a:rPr>
              <a:t>Figures: titles &amp; legends</a:t>
            </a:r>
          </a:p>
        </p:txBody>
      </p:sp>
      <p:pic>
        <p:nvPicPr>
          <p:cNvPr id="515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3" y="2395538"/>
            <a:ext cx="8639175" cy="4405312"/>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15078" name="Text Box 6"/>
          <p:cNvSpPr txBox="1">
            <a:spLocks noChangeArrowheads="1"/>
          </p:cNvSpPr>
          <p:nvPr/>
        </p:nvSpPr>
        <p:spPr bwMode="auto">
          <a:xfrm>
            <a:off x="282575" y="1084263"/>
            <a:ext cx="871537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buFontTx/>
              <a:buChar char="•"/>
            </a:pPr>
            <a:r>
              <a:rPr lang="en-US" sz="1600">
                <a:solidFill>
                  <a:srgbClr val="000000"/>
                </a:solidFill>
              </a:rPr>
              <a:t> First sentence summarizes results of figure</a:t>
            </a:r>
          </a:p>
          <a:p>
            <a:pPr>
              <a:buFontTx/>
              <a:buChar char="•"/>
            </a:pPr>
            <a:r>
              <a:rPr lang="en-US" sz="1600">
                <a:solidFill>
                  <a:srgbClr val="000000"/>
                </a:solidFill>
              </a:rPr>
              <a:t> Followed by a brief “materials and methods” explanation specific for this figure</a:t>
            </a:r>
          </a:p>
          <a:p>
            <a:pPr>
              <a:buFontTx/>
              <a:buChar char="•"/>
            </a:pPr>
            <a:r>
              <a:rPr lang="en-US" sz="1600">
                <a:solidFill>
                  <a:srgbClr val="000000"/>
                </a:solidFill>
              </a:rPr>
              <a:t> Then describes actual results with values and significance where appropriate (</a:t>
            </a:r>
            <a:r>
              <a:rPr lang="en-US" sz="1600" i="1">
                <a:solidFill>
                  <a:srgbClr val="000000"/>
                </a:solidFill>
              </a:rPr>
              <a:t>p-</a:t>
            </a:r>
            <a:r>
              <a:rPr lang="en-US" sz="1600">
                <a:solidFill>
                  <a:srgbClr val="000000"/>
                </a:solidFill>
              </a:rPr>
              <a:t>values)</a:t>
            </a:r>
          </a:p>
          <a:p>
            <a:pPr>
              <a:buFontTx/>
              <a:buChar char="•"/>
            </a:pPr>
            <a:r>
              <a:rPr lang="en-US" sz="1600">
                <a:solidFill>
                  <a:srgbClr val="000000"/>
                </a:solidFill>
              </a:rPr>
              <a:t> Ends with statistical evaluation methods and representative value definition</a:t>
            </a:r>
          </a:p>
        </p:txBody>
      </p:sp>
      <p:sp>
        <p:nvSpPr>
          <p:cNvPr id="515079" name="Rectangle 7"/>
          <p:cNvSpPr>
            <a:spLocks noChangeArrowheads="1"/>
          </p:cNvSpPr>
          <p:nvPr/>
        </p:nvSpPr>
        <p:spPr bwMode="auto">
          <a:xfrm>
            <a:off x="438150" y="5486400"/>
            <a:ext cx="4457700" cy="228600"/>
          </a:xfrm>
          <a:prstGeom prst="rect">
            <a:avLst/>
          </a:prstGeom>
          <a:solidFill>
            <a:srgbClr val="FFFF00">
              <a:alpha val="18823"/>
            </a:srgb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0" name="Rectangle 8"/>
          <p:cNvSpPr>
            <a:spLocks noChangeArrowheads="1"/>
          </p:cNvSpPr>
          <p:nvPr/>
        </p:nvSpPr>
        <p:spPr bwMode="auto">
          <a:xfrm>
            <a:off x="4897438" y="5487988"/>
            <a:ext cx="4067175" cy="228600"/>
          </a:xfrm>
          <a:prstGeom prst="rect">
            <a:avLst/>
          </a:prstGeom>
          <a:solidFill>
            <a:schemeClr val="tx2">
              <a:alpha val="18823"/>
            </a:scheme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1" name="Rectangle 9"/>
          <p:cNvSpPr>
            <a:spLocks noChangeArrowheads="1"/>
          </p:cNvSpPr>
          <p:nvPr/>
        </p:nvSpPr>
        <p:spPr bwMode="auto">
          <a:xfrm>
            <a:off x="441325" y="5718175"/>
            <a:ext cx="8524875" cy="228600"/>
          </a:xfrm>
          <a:prstGeom prst="rect">
            <a:avLst/>
          </a:prstGeom>
          <a:solidFill>
            <a:schemeClr val="tx2">
              <a:alpha val="18823"/>
            </a:scheme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2" name="Rectangle 10"/>
          <p:cNvSpPr>
            <a:spLocks noChangeArrowheads="1"/>
          </p:cNvSpPr>
          <p:nvPr/>
        </p:nvSpPr>
        <p:spPr bwMode="auto">
          <a:xfrm>
            <a:off x="433388" y="5948363"/>
            <a:ext cx="8534400" cy="123825"/>
          </a:xfrm>
          <a:prstGeom prst="rect">
            <a:avLst/>
          </a:prstGeom>
          <a:solidFill>
            <a:schemeClr val="tx2">
              <a:alpha val="18823"/>
            </a:scheme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3" name="Rectangle 11"/>
          <p:cNvSpPr>
            <a:spLocks noChangeArrowheads="1"/>
          </p:cNvSpPr>
          <p:nvPr/>
        </p:nvSpPr>
        <p:spPr bwMode="auto">
          <a:xfrm>
            <a:off x="428625" y="6067425"/>
            <a:ext cx="5610225" cy="733425"/>
          </a:xfrm>
          <a:prstGeom prst="rect">
            <a:avLst/>
          </a:prstGeom>
          <a:solidFill>
            <a:srgbClr val="00FF00">
              <a:alpha val="20000"/>
            </a:srgb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4" name="Rectangle 12"/>
          <p:cNvSpPr>
            <a:spLocks noChangeArrowheads="1"/>
          </p:cNvSpPr>
          <p:nvPr/>
        </p:nvSpPr>
        <p:spPr bwMode="auto">
          <a:xfrm>
            <a:off x="6040438" y="6065838"/>
            <a:ext cx="2914650" cy="536575"/>
          </a:xfrm>
          <a:prstGeom prst="rect">
            <a:avLst/>
          </a:prstGeom>
          <a:solidFill>
            <a:srgbClr val="00FF00">
              <a:alpha val="20000"/>
            </a:srgb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5" name="Rectangle 13"/>
          <p:cNvSpPr>
            <a:spLocks noChangeArrowheads="1"/>
          </p:cNvSpPr>
          <p:nvPr/>
        </p:nvSpPr>
        <p:spPr bwMode="auto">
          <a:xfrm>
            <a:off x="6019800" y="6600825"/>
            <a:ext cx="2924175" cy="209550"/>
          </a:xfrm>
          <a:prstGeom prst="rect">
            <a:avLst/>
          </a:prstGeom>
          <a:solidFill>
            <a:srgbClr val="FF00FF">
              <a:alpha val="20000"/>
            </a:srgb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6" name="Rectangle 14"/>
          <p:cNvSpPr>
            <a:spLocks noChangeArrowheads="1"/>
          </p:cNvSpPr>
          <p:nvPr/>
        </p:nvSpPr>
        <p:spPr bwMode="auto">
          <a:xfrm>
            <a:off x="296863" y="1125538"/>
            <a:ext cx="4457700" cy="228600"/>
          </a:xfrm>
          <a:prstGeom prst="rect">
            <a:avLst/>
          </a:prstGeom>
          <a:solidFill>
            <a:srgbClr val="FFFF00">
              <a:alpha val="18823"/>
            </a:srgb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7" name="Rectangle 15"/>
          <p:cNvSpPr>
            <a:spLocks noChangeArrowheads="1"/>
          </p:cNvSpPr>
          <p:nvPr/>
        </p:nvSpPr>
        <p:spPr bwMode="auto">
          <a:xfrm>
            <a:off x="298450" y="1358900"/>
            <a:ext cx="7677150" cy="228600"/>
          </a:xfrm>
          <a:prstGeom prst="rect">
            <a:avLst/>
          </a:prstGeom>
          <a:solidFill>
            <a:schemeClr val="tx2">
              <a:alpha val="18823"/>
            </a:scheme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8" name="Rectangle 16"/>
          <p:cNvSpPr>
            <a:spLocks noChangeArrowheads="1"/>
          </p:cNvSpPr>
          <p:nvPr/>
        </p:nvSpPr>
        <p:spPr bwMode="auto">
          <a:xfrm>
            <a:off x="296863" y="1587500"/>
            <a:ext cx="8677275" cy="276225"/>
          </a:xfrm>
          <a:prstGeom prst="rect">
            <a:avLst/>
          </a:prstGeom>
          <a:solidFill>
            <a:srgbClr val="00FF00">
              <a:alpha val="20000"/>
            </a:srgb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89" name="Rectangle 17"/>
          <p:cNvSpPr>
            <a:spLocks noChangeArrowheads="1"/>
          </p:cNvSpPr>
          <p:nvPr/>
        </p:nvSpPr>
        <p:spPr bwMode="auto">
          <a:xfrm>
            <a:off x="296863" y="1865313"/>
            <a:ext cx="7515225" cy="209550"/>
          </a:xfrm>
          <a:prstGeom prst="rect">
            <a:avLst/>
          </a:prstGeom>
          <a:solidFill>
            <a:srgbClr val="FF00FF">
              <a:alpha val="20000"/>
            </a:srgbClr>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15090" name="Text Box 18"/>
          <p:cNvSpPr txBox="1">
            <a:spLocks noChangeArrowheads="1"/>
          </p:cNvSpPr>
          <p:nvPr/>
        </p:nvSpPr>
        <p:spPr bwMode="auto">
          <a:xfrm>
            <a:off x="7512050" y="2192338"/>
            <a:ext cx="1576388"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200" b="0" i="1">
                <a:solidFill>
                  <a:srgbClr val="000000"/>
                </a:solidFill>
              </a:rPr>
              <a:t>Zollner et al. JCI 2002</a:t>
            </a:r>
          </a:p>
        </p:txBody>
      </p:sp>
      <p:sp>
        <p:nvSpPr>
          <p:cNvPr id="2" name="Footer Placeholder 1">
            <a:extLst>
              <a:ext uri="{FF2B5EF4-FFF2-40B4-BE49-F238E27FC236}">
                <a16:creationId xmlns:a16="http://schemas.microsoft.com/office/drawing/2014/main" id="{92BAFBA1-3927-4EF9-A12A-D385B74DF47D}"/>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31277845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507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509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15078">
                                            <p:txEl>
                                              <p:pRg st="0" end="0"/>
                                            </p:txEl>
                                          </p:spTgt>
                                        </p:tgtEl>
                                        <p:attrNameLst>
                                          <p:attrName>style.visibility</p:attrName>
                                        </p:attrNameLst>
                                      </p:cBhvr>
                                      <p:to>
                                        <p:strVal val="visible"/>
                                      </p:to>
                                    </p:set>
                                  </p:childTnLst>
                                </p:cTn>
                              </p:par>
                              <p:par>
                                <p:cTn id="13" presetID="22" presetClass="entr" presetSubtype="8" fill="hold" grpId="0" nodeType="withEffect">
                                  <p:stCondLst>
                                    <p:cond delay="0"/>
                                  </p:stCondLst>
                                  <p:childTnLst>
                                    <p:set>
                                      <p:cBhvr>
                                        <p:cTn id="14" dur="1" fill="hold">
                                          <p:stCondLst>
                                            <p:cond delay="0"/>
                                          </p:stCondLst>
                                        </p:cTn>
                                        <p:tgtEl>
                                          <p:spTgt spid="515086"/>
                                        </p:tgtEl>
                                        <p:attrNameLst>
                                          <p:attrName>style.visibility</p:attrName>
                                        </p:attrNameLst>
                                      </p:cBhvr>
                                      <p:to>
                                        <p:strVal val="visible"/>
                                      </p:to>
                                    </p:set>
                                    <p:animEffect transition="in" filter="wipe(left)">
                                      <p:cBhvr>
                                        <p:cTn id="15" dur="500"/>
                                        <p:tgtEl>
                                          <p:spTgt spid="51508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15079"/>
                                        </p:tgtEl>
                                        <p:attrNameLst>
                                          <p:attrName>style.visibility</p:attrName>
                                        </p:attrNameLst>
                                      </p:cBhvr>
                                      <p:to>
                                        <p:strVal val="visible"/>
                                      </p:to>
                                    </p:set>
                                    <p:animEffect transition="in" filter="wipe(left)">
                                      <p:cBhvr>
                                        <p:cTn id="18" dur="500"/>
                                        <p:tgtEl>
                                          <p:spTgt spid="51507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15078">
                                            <p:txEl>
                                              <p:pRg st="1" end="1"/>
                                            </p:txEl>
                                          </p:spTgt>
                                        </p:tgtEl>
                                        <p:attrNameLst>
                                          <p:attrName>style.visibility</p:attrName>
                                        </p:attrNameLst>
                                      </p:cBhvr>
                                      <p:to>
                                        <p:strVal val="visible"/>
                                      </p:to>
                                    </p:set>
                                  </p:childTnLst>
                                </p:cTn>
                              </p:par>
                              <p:par>
                                <p:cTn id="23" presetID="22" presetClass="entr" presetSubtype="8" fill="hold" grpId="0" nodeType="withEffect">
                                  <p:stCondLst>
                                    <p:cond delay="0"/>
                                  </p:stCondLst>
                                  <p:childTnLst>
                                    <p:set>
                                      <p:cBhvr>
                                        <p:cTn id="24" dur="1" fill="hold">
                                          <p:stCondLst>
                                            <p:cond delay="0"/>
                                          </p:stCondLst>
                                        </p:cTn>
                                        <p:tgtEl>
                                          <p:spTgt spid="515087"/>
                                        </p:tgtEl>
                                        <p:attrNameLst>
                                          <p:attrName>style.visibility</p:attrName>
                                        </p:attrNameLst>
                                      </p:cBhvr>
                                      <p:to>
                                        <p:strVal val="visible"/>
                                      </p:to>
                                    </p:set>
                                    <p:animEffect transition="in" filter="wipe(left)">
                                      <p:cBhvr>
                                        <p:cTn id="25" dur="500"/>
                                        <p:tgtEl>
                                          <p:spTgt spid="51508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15080"/>
                                        </p:tgtEl>
                                        <p:attrNameLst>
                                          <p:attrName>style.visibility</p:attrName>
                                        </p:attrNameLst>
                                      </p:cBhvr>
                                      <p:to>
                                        <p:strVal val="visible"/>
                                      </p:to>
                                    </p:set>
                                    <p:animEffect transition="in" filter="wipe(left)">
                                      <p:cBhvr>
                                        <p:cTn id="28" dur="500"/>
                                        <p:tgtEl>
                                          <p:spTgt spid="51508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15082"/>
                                        </p:tgtEl>
                                        <p:attrNameLst>
                                          <p:attrName>style.visibility</p:attrName>
                                        </p:attrNameLst>
                                      </p:cBhvr>
                                      <p:to>
                                        <p:strVal val="visible"/>
                                      </p:to>
                                    </p:set>
                                    <p:animEffect transition="in" filter="wipe(left)">
                                      <p:cBhvr>
                                        <p:cTn id="31" dur="500"/>
                                        <p:tgtEl>
                                          <p:spTgt spid="51508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15081"/>
                                        </p:tgtEl>
                                        <p:attrNameLst>
                                          <p:attrName>style.visibility</p:attrName>
                                        </p:attrNameLst>
                                      </p:cBhvr>
                                      <p:to>
                                        <p:strVal val="visible"/>
                                      </p:to>
                                    </p:set>
                                    <p:animEffect transition="in" filter="wipe(left)">
                                      <p:cBhvr>
                                        <p:cTn id="34" dur="500"/>
                                        <p:tgtEl>
                                          <p:spTgt spid="515081"/>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515078">
                                            <p:txEl>
                                              <p:pRg st="2" end="2"/>
                                            </p:txEl>
                                          </p:spTgt>
                                        </p:tgtEl>
                                        <p:attrNameLst>
                                          <p:attrName>style.visibility</p:attrName>
                                        </p:attrNameLst>
                                      </p:cBhvr>
                                      <p:to>
                                        <p:strVal val="visible"/>
                                      </p:to>
                                    </p:set>
                                  </p:childTnLst>
                                </p:cTn>
                              </p:par>
                              <p:par>
                                <p:cTn id="39" presetID="22" presetClass="entr" presetSubtype="8" fill="hold" grpId="0" nodeType="withEffect">
                                  <p:stCondLst>
                                    <p:cond delay="0"/>
                                  </p:stCondLst>
                                  <p:childTnLst>
                                    <p:set>
                                      <p:cBhvr>
                                        <p:cTn id="40" dur="1" fill="hold">
                                          <p:stCondLst>
                                            <p:cond delay="0"/>
                                          </p:stCondLst>
                                        </p:cTn>
                                        <p:tgtEl>
                                          <p:spTgt spid="515088"/>
                                        </p:tgtEl>
                                        <p:attrNameLst>
                                          <p:attrName>style.visibility</p:attrName>
                                        </p:attrNameLst>
                                      </p:cBhvr>
                                      <p:to>
                                        <p:strVal val="visible"/>
                                      </p:to>
                                    </p:set>
                                    <p:animEffect transition="in" filter="wipe(left)">
                                      <p:cBhvr>
                                        <p:cTn id="41" dur="500"/>
                                        <p:tgtEl>
                                          <p:spTgt spid="51508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15083"/>
                                        </p:tgtEl>
                                        <p:attrNameLst>
                                          <p:attrName>style.visibility</p:attrName>
                                        </p:attrNameLst>
                                      </p:cBhvr>
                                      <p:to>
                                        <p:strVal val="visible"/>
                                      </p:to>
                                    </p:set>
                                    <p:animEffect transition="in" filter="wipe(left)">
                                      <p:cBhvr>
                                        <p:cTn id="44" dur="500"/>
                                        <p:tgtEl>
                                          <p:spTgt spid="51508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15084"/>
                                        </p:tgtEl>
                                        <p:attrNameLst>
                                          <p:attrName>style.visibility</p:attrName>
                                        </p:attrNameLst>
                                      </p:cBhvr>
                                      <p:to>
                                        <p:strVal val="visible"/>
                                      </p:to>
                                    </p:set>
                                    <p:animEffect transition="in" filter="wipe(left)">
                                      <p:cBhvr>
                                        <p:cTn id="47" dur="500"/>
                                        <p:tgtEl>
                                          <p:spTgt spid="51508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ntr" presetSubtype="0" fill="hold" nodeType="clickEffect">
                                  <p:stCondLst>
                                    <p:cond delay="0"/>
                                  </p:stCondLst>
                                  <p:childTnLst>
                                    <p:set>
                                      <p:cBhvr>
                                        <p:cTn id="51" dur="1" fill="hold">
                                          <p:stCondLst>
                                            <p:cond delay="0"/>
                                          </p:stCondLst>
                                        </p:cTn>
                                        <p:tgtEl>
                                          <p:spTgt spid="515078">
                                            <p:txEl>
                                              <p:pRg st="3" end="3"/>
                                            </p:txEl>
                                          </p:spTgt>
                                        </p:tgtEl>
                                        <p:attrNameLst>
                                          <p:attrName>style.visibility</p:attrName>
                                        </p:attrNameLst>
                                      </p:cBhvr>
                                      <p:to>
                                        <p:strVal val="visible"/>
                                      </p:to>
                                    </p:set>
                                  </p:childTnLst>
                                </p:cTn>
                              </p:par>
                              <p:par>
                                <p:cTn id="52" presetID="22" presetClass="entr" presetSubtype="8" fill="hold" grpId="0" nodeType="withEffect">
                                  <p:stCondLst>
                                    <p:cond delay="0"/>
                                  </p:stCondLst>
                                  <p:childTnLst>
                                    <p:set>
                                      <p:cBhvr>
                                        <p:cTn id="53" dur="1" fill="hold">
                                          <p:stCondLst>
                                            <p:cond delay="0"/>
                                          </p:stCondLst>
                                        </p:cTn>
                                        <p:tgtEl>
                                          <p:spTgt spid="515089"/>
                                        </p:tgtEl>
                                        <p:attrNameLst>
                                          <p:attrName>style.visibility</p:attrName>
                                        </p:attrNameLst>
                                      </p:cBhvr>
                                      <p:to>
                                        <p:strVal val="visible"/>
                                      </p:to>
                                    </p:set>
                                    <p:animEffect transition="in" filter="wipe(left)">
                                      <p:cBhvr>
                                        <p:cTn id="54" dur="500"/>
                                        <p:tgtEl>
                                          <p:spTgt spid="51508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15085"/>
                                        </p:tgtEl>
                                        <p:attrNameLst>
                                          <p:attrName>style.visibility</p:attrName>
                                        </p:attrNameLst>
                                      </p:cBhvr>
                                      <p:to>
                                        <p:strVal val="visible"/>
                                      </p:to>
                                    </p:set>
                                    <p:animEffect transition="in" filter="wipe(left)">
                                      <p:cBhvr>
                                        <p:cTn id="57" dur="500"/>
                                        <p:tgtEl>
                                          <p:spTgt spid="515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5079" grpId="0" animBg="1"/>
      <p:bldP spid="515080" grpId="0" animBg="1"/>
      <p:bldP spid="515081" grpId="0" animBg="1"/>
      <p:bldP spid="515082" grpId="0" animBg="1"/>
      <p:bldP spid="515083" grpId="0" animBg="1"/>
      <p:bldP spid="515084" grpId="0" animBg="1"/>
      <p:bldP spid="515085" grpId="0" animBg="1"/>
      <p:bldP spid="515086" grpId="0" animBg="1"/>
      <p:bldP spid="515087" grpId="0" animBg="1"/>
      <p:bldP spid="515088" grpId="0" animBg="1"/>
      <p:bldP spid="515089" grpId="0" animBg="1"/>
      <p:bldP spid="51509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143000"/>
            <a:ext cx="9144000" cy="1295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Tables &amp; Figures</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Tables … are </a:t>
            </a:r>
            <a:r>
              <a:rPr lang="en-US" sz="2000" b="1" dirty="0" err="1">
                <a:solidFill>
                  <a:schemeClr val="tx2">
                    <a:lumMod val="50000"/>
                  </a:schemeClr>
                </a:solidFill>
                <a:latin typeface="Times New Roman" pitchFamily="18" charset="0"/>
                <a:cs typeface="Times New Roman" pitchFamily="18" charset="0"/>
              </a:rPr>
              <a:t>supertitled</a:t>
            </a:r>
            <a:endParaRPr lang="en-US" sz="2000" b="1" dirty="0">
              <a:solidFill>
                <a:schemeClr val="tx2">
                  <a:lumMod val="50000"/>
                </a:schemeClr>
              </a:solidFill>
              <a:latin typeface="Times New Roman" pitchFamily="18" charset="0"/>
              <a:cs typeface="Times New Roman" pitchFamily="18" charset="0"/>
            </a:endParaRP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Figures … receive captions at the bottom</a:t>
            </a:r>
            <a:endParaRPr lang="en-US" sz="1600" b="1" dirty="0">
              <a:solidFill>
                <a:schemeClr val="tx2">
                  <a:lumMod val="50000"/>
                </a:schemeClr>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5" name="Rectangle 4"/>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334" r="11176"/>
          <a:stretch/>
        </p:blipFill>
        <p:spPr bwMode="auto">
          <a:xfrm>
            <a:off x="87086" y="3028950"/>
            <a:ext cx="8955990" cy="299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57187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21335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Tables</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Cite tables in numeric order in the manuscript.</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Tables should be intelligible without reference to the text or another table. </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Do not repeat data in the text that are given in a table or figure.</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The title should comprehensively summarize the information presented in the table.</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Tables are used to present precise numerical data that show comparisons or interrelationships.</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The minimum number of columns is two. Lists should be incorporated into the text. Nonessential details should be omitted.</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Numbers should be rounded to significant digits.</a:t>
            </a:r>
          </a:p>
          <a:p>
            <a:pPr marL="342900" indent="-342900" algn="l">
              <a:buFont typeface="Wingdings" pitchFamily="2" charset="2"/>
              <a:buChar char="q"/>
            </a:pPr>
            <a:r>
              <a:rPr lang="en-US" sz="2000" b="1" dirty="0">
                <a:solidFill>
                  <a:schemeClr val="tx2">
                    <a:lumMod val="50000"/>
                  </a:schemeClr>
                </a:solidFill>
                <a:latin typeface="Times New Roman" pitchFamily="18" charset="0"/>
                <a:cs typeface="Times New Roman" pitchFamily="18" charset="0"/>
              </a:rPr>
              <a:t>Abbreviations are acceptable; explain any nonstandard abbreviations in footnotes.</a:t>
            </a:r>
            <a:endParaRPr lang="en-US" sz="1600" b="1" dirty="0">
              <a:solidFill>
                <a:schemeClr val="tx2">
                  <a:lumMod val="50000"/>
                </a:schemeClr>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spTree>
    <p:extLst>
      <p:ext uri="{BB962C8B-B14F-4D97-AF65-F5344CB8AC3E}">
        <p14:creationId xmlns:p14="http://schemas.microsoft.com/office/powerpoint/2010/main" val="8109290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2667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Tables: Examples</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pic>
        <p:nvPicPr>
          <p:cNvPr id="2" name="Picture 1"/>
          <p:cNvPicPr>
            <a:picLocks noChangeAspect="1"/>
          </p:cNvPicPr>
          <p:nvPr/>
        </p:nvPicPr>
        <p:blipFill>
          <a:blip r:embed="rId2"/>
          <a:stretch>
            <a:fillRect/>
          </a:stretch>
        </p:blipFill>
        <p:spPr>
          <a:xfrm>
            <a:off x="2338387" y="2114550"/>
            <a:ext cx="6196013" cy="3646268"/>
          </a:xfrm>
          <a:prstGeom prst="rect">
            <a:avLst/>
          </a:prstGeom>
        </p:spPr>
      </p:pic>
    </p:spTree>
    <p:extLst>
      <p:ext uri="{BB962C8B-B14F-4D97-AF65-F5344CB8AC3E}">
        <p14:creationId xmlns:p14="http://schemas.microsoft.com/office/powerpoint/2010/main" val="20878242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2667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Tables: Examples</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pic>
        <p:nvPicPr>
          <p:cNvPr id="4" name="Picture 3"/>
          <p:cNvPicPr>
            <a:picLocks noChangeAspect="1"/>
          </p:cNvPicPr>
          <p:nvPr/>
        </p:nvPicPr>
        <p:blipFill>
          <a:blip r:embed="rId2"/>
          <a:stretch>
            <a:fillRect/>
          </a:stretch>
        </p:blipFill>
        <p:spPr>
          <a:xfrm>
            <a:off x="1995487" y="1871662"/>
            <a:ext cx="6358550" cy="3843338"/>
          </a:xfrm>
          <a:prstGeom prst="rect">
            <a:avLst/>
          </a:prstGeom>
        </p:spPr>
      </p:pic>
    </p:spTree>
    <p:extLst>
      <p:ext uri="{BB962C8B-B14F-4D97-AF65-F5344CB8AC3E}">
        <p14:creationId xmlns:p14="http://schemas.microsoft.com/office/powerpoint/2010/main" val="12240650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2667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Tables: Examples</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pic>
        <p:nvPicPr>
          <p:cNvPr id="2" name="Picture 1"/>
          <p:cNvPicPr>
            <a:picLocks noChangeAspect="1"/>
          </p:cNvPicPr>
          <p:nvPr/>
        </p:nvPicPr>
        <p:blipFill>
          <a:blip r:embed="rId2"/>
          <a:stretch>
            <a:fillRect/>
          </a:stretch>
        </p:blipFill>
        <p:spPr>
          <a:xfrm>
            <a:off x="1485899" y="1471612"/>
            <a:ext cx="6810445" cy="4319588"/>
          </a:xfrm>
          <a:prstGeom prst="rect">
            <a:avLst/>
          </a:prstGeom>
        </p:spPr>
      </p:pic>
    </p:spTree>
    <p:extLst>
      <p:ext uri="{BB962C8B-B14F-4D97-AF65-F5344CB8AC3E}">
        <p14:creationId xmlns:p14="http://schemas.microsoft.com/office/powerpoint/2010/main" val="4174303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381000" y="529585"/>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dirty="0">
                <a:solidFill>
                  <a:srgbClr val="000000"/>
                </a:solidFill>
              </a:rPr>
              <a:t>Figures: basics</a:t>
            </a:r>
          </a:p>
        </p:txBody>
      </p:sp>
      <p:sp>
        <p:nvSpPr>
          <p:cNvPr id="506885" name="Text Box 5"/>
          <p:cNvSpPr txBox="1">
            <a:spLocks noChangeArrowheads="1"/>
          </p:cNvSpPr>
          <p:nvPr/>
        </p:nvSpPr>
        <p:spPr bwMode="auto">
          <a:xfrm>
            <a:off x="4610100" y="994723"/>
            <a:ext cx="3681413" cy="1970087"/>
          </a:xfrm>
          <a:prstGeom prst="rect">
            <a:avLst/>
          </a:prstGeom>
          <a:gradFill rotWithShape="1">
            <a:gsLst>
              <a:gs pos="0">
                <a:schemeClr val="tx2">
                  <a:alpha val="82999"/>
                </a:schemeClr>
              </a:gs>
              <a:gs pos="100000">
                <a:srgbClr val="FFFFFF"/>
              </a:gs>
            </a:gsLst>
            <a:lin ang="5400000" scaled="1"/>
          </a:gradFill>
          <a:ln w="3175">
            <a:solidFill>
              <a:schemeClr val="tx1"/>
            </a:solidFill>
            <a:miter lim="800000"/>
            <a:headEnd/>
            <a:tailEnd/>
          </a:ln>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a:solidFill>
                  <a:srgbClr val="000000"/>
                </a:solidFill>
              </a:rPr>
              <a:t>After your abstract, readers will look to figures to gain the most information with the least time investment; therefore your figures should accurately depict and explain your findings in the </a:t>
            </a:r>
            <a:r>
              <a:rPr lang="en-US" u="sng">
                <a:solidFill>
                  <a:srgbClr val="000000"/>
                </a:solidFill>
              </a:rPr>
              <a:t>simplest</a:t>
            </a:r>
            <a:r>
              <a:rPr lang="en-US">
                <a:solidFill>
                  <a:srgbClr val="000000"/>
                </a:solidFill>
              </a:rPr>
              <a:t> possible form</a:t>
            </a:r>
          </a:p>
        </p:txBody>
      </p:sp>
      <p:sp>
        <p:nvSpPr>
          <p:cNvPr id="506886" name="Text Box 6"/>
          <p:cNvSpPr txBox="1">
            <a:spLocks noChangeArrowheads="1"/>
          </p:cNvSpPr>
          <p:nvPr/>
        </p:nvSpPr>
        <p:spPr bwMode="auto">
          <a:xfrm>
            <a:off x="4906963" y="3191823"/>
            <a:ext cx="3087687" cy="28098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43768" tIns="21884" rIns="43768" bIns="21884">
            <a:spAutoFit/>
          </a:bodyPr>
          <a:lstStyle>
            <a:lvl1pPr marL="288925" indent="-288925">
              <a:defRPr b="1">
                <a:solidFill>
                  <a:schemeClr val="tx1"/>
                </a:solidFill>
                <a:latin typeface="Arial" panose="020B0604020202020204" pitchFamily="34" charset="0"/>
              </a:defRPr>
            </a:lvl1pPr>
            <a:lvl2pPr marL="635000" indent="-231775">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u="sng">
                <a:solidFill>
                  <a:srgbClr val="000000"/>
                </a:solidFill>
              </a:rPr>
              <a:t>Consider:</a:t>
            </a:r>
          </a:p>
          <a:p>
            <a:pPr>
              <a:buFontTx/>
              <a:buChar char="•"/>
            </a:pPr>
            <a:r>
              <a:rPr lang="en-US">
                <a:solidFill>
                  <a:srgbClr val="00FF00"/>
                </a:solidFill>
              </a:rPr>
              <a:t>axes/ titles</a:t>
            </a:r>
          </a:p>
          <a:p>
            <a:pPr lvl="1">
              <a:buFontTx/>
              <a:buChar char="•"/>
            </a:pPr>
            <a:r>
              <a:rPr lang="en-US">
                <a:solidFill>
                  <a:srgbClr val="00FF00"/>
                </a:solidFill>
              </a:rPr>
              <a:t>labeling</a:t>
            </a:r>
          </a:p>
          <a:p>
            <a:pPr lvl="1">
              <a:buFontTx/>
              <a:buChar char="•"/>
            </a:pPr>
            <a:r>
              <a:rPr lang="en-US">
                <a:solidFill>
                  <a:srgbClr val="00FF00"/>
                </a:solidFill>
              </a:rPr>
              <a:t>values</a:t>
            </a:r>
          </a:p>
          <a:p>
            <a:pPr>
              <a:buFontTx/>
              <a:buChar char="•"/>
            </a:pPr>
            <a:r>
              <a:rPr lang="en-US">
                <a:solidFill>
                  <a:srgbClr val="FF9900"/>
                </a:solidFill>
              </a:rPr>
              <a:t>breaks to amplify points of interest</a:t>
            </a:r>
          </a:p>
          <a:p>
            <a:pPr>
              <a:buFontTx/>
              <a:buChar char="•"/>
            </a:pPr>
            <a:r>
              <a:rPr lang="en-US">
                <a:solidFill>
                  <a:schemeClr val="tx2"/>
                </a:solidFill>
              </a:rPr>
              <a:t>balanced amount of information</a:t>
            </a:r>
          </a:p>
          <a:p>
            <a:pPr>
              <a:buFontTx/>
              <a:buChar char="•"/>
            </a:pPr>
            <a:r>
              <a:rPr lang="en-US">
                <a:solidFill>
                  <a:srgbClr val="FF3300"/>
                </a:solidFill>
              </a:rPr>
              <a:t>consistency (c</a:t>
            </a:r>
            <a:r>
              <a:rPr lang="en-US">
                <a:solidFill>
                  <a:srgbClr val="009FDD"/>
                </a:solidFill>
              </a:rPr>
              <a:t>o</a:t>
            </a:r>
            <a:r>
              <a:rPr lang="en-US">
                <a:solidFill>
                  <a:srgbClr val="FF3300"/>
                </a:solidFill>
              </a:rPr>
              <a:t>l</a:t>
            </a:r>
            <a:r>
              <a:rPr lang="en-US">
                <a:solidFill>
                  <a:schemeClr val="tx2"/>
                </a:solidFill>
              </a:rPr>
              <a:t>o</a:t>
            </a:r>
            <a:r>
              <a:rPr lang="en-US">
                <a:solidFill>
                  <a:srgbClr val="FF3300"/>
                </a:solidFill>
              </a:rPr>
              <a:t>r</a:t>
            </a:r>
            <a:r>
              <a:rPr lang="en-US">
                <a:solidFill>
                  <a:schemeClr val="tx2"/>
                </a:solidFill>
              </a:rPr>
              <a:t>s</a:t>
            </a:r>
            <a:r>
              <a:rPr lang="en-US">
                <a:solidFill>
                  <a:srgbClr val="FF3300"/>
                </a:solidFill>
              </a:rPr>
              <a:t> and symbols)</a:t>
            </a:r>
          </a:p>
        </p:txBody>
      </p:sp>
      <p:pic>
        <p:nvPicPr>
          <p:cNvPr id="50688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238" y="994723"/>
            <a:ext cx="3036887"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pic>
      <p:sp>
        <p:nvSpPr>
          <p:cNvPr id="506888" name="Text Box 8"/>
          <p:cNvSpPr txBox="1">
            <a:spLocks noChangeArrowheads="1"/>
          </p:cNvSpPr>
          <p:nvPr/>
        </p:nvSpPr>
        <p:spPr bwMode="auto">
          <a:xfrm>
            <a:off x="538163" y="6385873"/>
            <a:ext cx="3211512"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b="0" i="1">
                <a:solidFill>
                  <a:srgbClr val="000000"/>
                </a:solidFill>
              </a:rPr>
              <a:t>Mirshahpanah et al. Exp Dermatol 2007</a:t>
            </a:r>
          </a:p>
        </p:txBody>
      </p:sp>
      <p:sp>
        <p:nvSpPr>
          <p:cNvPr id="506889" name="Rectangle 9"/>
          <p:cNvSpPr>
            <a:spLocks noChangeArrowheads="1"/>
          </p:cNvSpPr>
          <p:nvPr/>
        </p:nvSpPr>
        <p:spPr bwMode="auto">
          <a:xfrm>
            <a:off x="1046163" y="2956873"/>
            <a:ext cx="2493962" cy="804862"/>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0" name="Rectangle 10"/>
          <p:cNvSpPr>
            <a:spLocks noChangeArrowheads="1"/>
          </p:cNvSpPr>
          <p:nvPr/>
        </p:nvSpPr>
        <p:spPr bwMode="auto">
          <a:xfrm>
            <a:off x="1046163" y="5879460"/>
            <a:ext cx="2493962" cy="506413"/>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1" name="Rectangle 11"/>
          <p:cNvSpPr>
            <a:spLocks noChangeArrowheads="1"/>
          </p:cNvSpPr>
          <p:nvPr/>
        </p:nvSpPr>
        <p:spPr bwMode="auto">
          <a:xfrm>
            <a:off x="1468438" y="994723"/>
            <a:ext cx="1371600" cy="276225"/>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2" name="Rectangle 12"/>
          <p:cNvSpPr>
            <a:spLocks noChangeArrowheads="1"/>
          </p:cNvSpPr>
          <p:nvPr/>
        </p:nvSpPr>
        <p:spPr bwMode="auto">
          <a:xfrm>
            <a:off x="1468438" y="3837935"/>
            <a:ext cx="1719262" cy="288925"/>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3" name="Rectangle 13"/>
          <p:cNvSpPr>
            <a:spLocks noChangeArrowheads="1"/>
          </p:cNvSpPr>
          <p:nvPr/>
        </p:nvSpPr>
        <p:spPr bwMode="auto">
          <a:xfrm>
            <a:off x="503238" y="1148710"/>
            <a:ext cx="542925" cy="2057400"/>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4" name="Rectangle 14"/>
          <p:cNvSpPr>
            <a:spLocks noChangeArrowheads="1"/>
          </p:cNvSpPr>
          <p:nvPr/>
        </p:nvSpPr>
        <p:spPr bwMode="auto">
          <a:xfrm>
            <a:off x="503238" y="4007798"/>
            <a:ext cx="542925" cy="2057400"/>
          </a:xfrm>
          <a:prstGeom prst="rect">
            <a:avLst/>
          </a:prstGeom>
          <a:noFill/>
          <a:ln w="2857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6" name="Line 16"/>
          <p:cNvSpPr>
            <a:spLocks noChangeShapeType="1"/>
          </p:cNvSpPr>
          <p:nvPr/>
        </p:nvSpPr>
        <p:spPr bwMode="auto">
          <a:xfrm flipH="1">
            <a:off x="3381375" y="2758435"/>
            <a:ext cx="269875"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US"/>
          </a:p>
        </p:txBody>
      </p:sp>
      <p:sp>
        <p:nvSpPr>
          <p:cNvPr id="506897" name="Oval 17"/>
          <p:cNvSpPr>
            <a:spLocks noChangeArrowheads="1"/>
          </p:cNvSpPr>
          <p:nvPr/>
        </p:nvSpPr>
        <p:spPr bwMode="auto">
          <a:xfrm>
            <a:off x="2686050" y="3372798"/>
            <a:ext cx="501650" cy="350837"/>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898" name="Line 18"/>
          <p:cNvSpPr>
            <a:spLocks noChangeShapeType="1"/>
          </p:cNvSpPr>
          <p:nvPr/>
        </p:nvSpPr>
        <p:spPr bwMode="auto">
          <a:xfrm flipH="1">
            <a:off x="3187700" y="2758435"/>
            <a:ext cx="463550" cy="6524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US"/>
          </a:p>
        </p:txBody>
      </p:sp>
      <p:sp>
        <p:nvSpPr>
          <p:cNvPr id="506899" name="Text Box 19"/>
          <p:cNvSpPr txBox="1">
            <a:spLocks noChangeArrowheads="1"/>
          </p:cNvSpPr>
          <p:nvPr/>
        </p:nvSpPr>
        <p:spPr bwMode="auto">
          <a:xfrm>
            <a:off x="3651250" y="2391723"/>
            <a:ext cx="935038" cy="488950"/>
          </a:xfrm>
          <a:prstGeom prst="rect">
            <a:avLst/>
          </a:prstGeom>
          <a:solidFill>
            <a:srgbClr val="FF0000">
              <a:alpha val="16078"/>
            </a:srgbClr>
          </a:solidFill>
          <a:ln w="19050">
            <a:solidFill>
              <a:srgbClr val="FF0000"/>
            </a:solidFill>
            <a:miter lim="800000"/>
            <a:headEnd/>
            <a:tailEnd/>
          </a:ln>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a:t>light gray = MF</a:t>
            </a:r>
          </a:p>
        </p:txBody>
      </p:sp>
      <p:sp>
        <p:nvSpPr>
          <p:cNvPr id="506900" name="Oval 20"/>
          <p:cNvSpPr>
            <a:spLocks noChangeArrowheads="1"/>
          </p:cNvSpPr>
          <p:nvPr/>
        </p:nvSpPr>
        <p:spPr bwMode="auto">
          <a:xfrm>
            <a:off x="1905000" y="5253985"/>
            <a:ext cx="1765300" cy="400050"/>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01" name="Line 21"/>
          <p:cNvSpPr>
            <a:spLocks noChangeShapeType="1"/>
          </p:cNvSpPr>
          <p:nvPr/>
        </p:nvSpPr>
        <p:spPr bwMode="auto">
          <a:xfrm flipH="1">
            <a:off x="3540125" y="2874323"/>
            <a:ext cx="498475" cy="23796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US"/>
          </a:p>
        </p:txBody>
      </p:sp>
      <p:sp>
        <p:nvSpPr>
          <p:cNvPr id="506902" name="Oval 22"/>
          <p:cNvSpPr>
            <a:spLocks noChangeArrowheads="1"/>
          </p:cNvSpPr>
          <p:nvPr/>
        </p:nvSpPr>
        <p:spPr bwMode="auto">
          <a:xfrm>
            <a:off x="1905000" y="4844410"/>
            <a:ext cx="1635125" cy="409575"/>
          </a:xfrm>
          <a:prstGeom prst="ellipse">
            <a:avLst/>
          </a:prstGeom>
          <a:noFill/>
          <a:ln w="28575">
            <a:solidFill>
              <a:srgbClr val="009FDD"/>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03" name="Line 23"/>
          <p:cNvSpPr>
            <a:spLocks noChangeShapeType="1"/>
          </p:cNvSpPr>
          <p:nvPr/>
        </p:nvSpPr>
        <p:spPr bwMode="auto">
          <a:xfrm>
            <a:off x="1076325" y="3834760"/>
            <a:ext cx="1162050" cy="1009650"/>
          </a:xfrm>
          <a:prstGeom prst="line">
            <a:avLst/>
          </a:prstGeom>
          <a:noFill/>
          <a:ln w="28575">
            <a:solidFill>
              <a:srgbClr val="009FDD"/>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US"/>
          </a:p>
        </p:txBody>
      </p:sp>
      <p:sp>
        <p:nvSpPr>
          <p:cNvPr id="506904" name="Line 24"/>
          <p:cNvSpPr>
            <a:spLocks noChangeShapeType="1"/>
          </p:cNvSpPr>
          <p:nvPr/>
        </p:nvSpPr>
        <p:spPr bwMode="auto">
          <a:xfrm flipV="1">
            <a:off x="1106488" y="3499798"/>
            <a:ext cx="674687" cy="0"/>
          </a:xfrm>
          <a:prstGeom prst="line">
            <a:avLst/>
          </a:prstGeom>
          <a:noFill/>
          <a:ln w="28575">
            <a:solidFill>
              <a:srgbClr val="009FDD"/>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US"/>
          </a:p>
        </p:txBody>
      </p:sp>
      <p:sp>
        <p:nvSpPr>
          <p:cNvPr id="506905" name="Line 25"/>
          <p:cNvSpPr>
            <a:spLocks noChangeShapeType="1"/>
          </p:cNvSpPr>
          <p:nvPr/>
        </p:nvSpPr>
        <p:spPr bwMode="auto">
          <a:xfrm flipV="1">
            <a:off x="1104900" y="2961635"/>
            <a:ext cx="495300" cy="411163"/>
          </a:xfrm>
          <a:prstGeom prst="line">
            <a:avLst/>
          </a:prstGeom>
          <a:noFill/>
          <a:ln w="28575">
            <a:solidFill>
              <a:srgbClr val="009FDD"/>
            </a:solidFill>
            <a:round/>
            <a:headEnd/>
            <a:tailEnd type="triangle" w="med" len="med"/>
          </a:ln>
          <a:extLst>
            <a:ext uri="{909E8E84-426E-40DD-AFC4-6F175D3DCCD1}">
              <a14:hiddenFill xmlns:a14="http://schemas.microsoft.com/office/drawing/2010/main">
                <a:noFill/>
              </a14:hiddenFill>
            </a:ext>
          </a:extLst>
        </p:spPr>
        <p:txBody>
          <a:bodyPr wrap="none" lIns="43768" tIns="21884" rIns="43768" bIns="21884" anchor="ctr"/>
          <a:lstStyle/>
          <a:p>
            <a:endParaRPr lang="en-US"/>
          </a:p>
        </p:txBody>
      </p:sp>
      <p:sp>
        <p:nvSpPr>
          <p:cNvPr id="506906" name="Oval 26"/>
          <p:cNvSpPr>
            <a:spLocks noChangeArrowheads="1"/>
          </p:cNvSpPr>
          <p:nvPr/>
        </p:nvSpPr>
        <p:spPr bwMode="auto">
          <a:xfrm>
            <a:off x="1781175" y="3344223"/>
            <a:ext cx="457200" cy="350837"/>
          </a:xfrm>
          <a:prstGeom prst="ellipse">
            <a:avLst/>
          </a:prstGeom>
          <a:noFill/>
          <a:ln w="28575">
            <a:solidFill>
              <a:srgbClr val="009FDD"/>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07" name="Text Box 27"/>
          <p:cNvSpPr txBox="1">
            <a:spLocks noChangeArrowheads="1"/>
          </p:cNvSpPr>
          <p:nvPr/>
        </p:nvSpPr>
        <p:spPr bwMode="auto">
          <a:xfrm>
            <a:off x="147638" y="3352160"/>
            <a:ext cx="957262" cy="488950"/>
          </a:xfrm>
          <a:prstGeom prst="rect">
            <a:avLst/>
          </a:prstGeom>
          <a:solidFill>
            <a:srgbClr val="009FDD">
              <a:alpha val="14902"/>
            </a:srgbClr>
          </a:solidFill>
          <a:ln w="19050">
            <a:solidFill>
              <a:schemeClr val="tx2"/>
            </a:solidFill>
            <a:miter lim="800000"/>
            <a:headEnd/>
            <a:tailEnd/>
          </a:ln>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1400">
                <a:solidFill>
                  <a:srgbClr val="333333"/>
                </a:solidFill>
              </a:rPr>
              <a:t>dark gray = MPA</a:t>
            </a:r>
          </a:p>
        </p:txBody>
      </p:sp>
      <p:sp>
        <p:nvSpPr>
          <p:cNvPr id="506908" name="Oval 28"/>
          <p:cNvSpPr>
            <a:spLocks noChangeArrowheads="1"/>
          </p:cNvSpPr>
          <p:nvPr/>
        </p:nvSpPr>
        <p:spPr bwMode="auto">
          <a:xfrm>
            <a:off x="1468438" y="1910710"/>
            <a:ext cx="989012" cy="129540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09" name="Oval 29"/>
          <p:cNvSpPr>
            <a:spLocks noChangeArrowheads="1"/>
          </p:cNvSpPr>
          <p:nvPr/>
        </p:nvSpPr>
        <p:spPr bwMode="auto">
          <a:xfrm>
            <a:off x="2457450" y="1910710"/>
            <a:ext cx="923925" cy="1295400"/>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10" name="Rectangle 30"/>
          <p:cNvSpPr>
            <a:spLocks noChangeArrowheads="1"/>
          </p:cNvSpPr>
          <p:nvPr/>
        </p:nvSpPr>
        <p:spPr bwMode="auto">
          <a:xfrm>
            <a:off x="650875" y="2910835"/>
            <a:ext cx="2968625" cy="115888"/>
          </a:xfrm>
          <a:prstGeom prst="rect">
            <a:avLst/>
          </a:prstGeom>
          <a:noFill/>
          <a:ln w="2857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11" name="Rectangle 31" descr="Wide upward diagonal"/>
          <p:cNvSpPr>
            <a:spLocks noChangeArrowheads="1"/>
          </p:cNvSpPr>
          <p:nvPr/>
        </p:nvSpPr>
        <p:spPr bwMode="auto">
          <a:xfrm>
            <a:off x="981075" y="1270948"/>
            <a:ext cx="2459038" cy="1773237"/>
          </a:xfrm>
          <a:prstGeom prst="rect">
            <a:avLst/>
          </a:prstGeom>
          <a:pattFill prst="wdUpDiag">
            <a:fgClr>
              <a:schemeClr val="tx2">
                <a:alpha val="25098"/>
              </a:schemeClr>
            </a:fgClr>
            <a:bgClr>
              <a:srgbClr val="FFFFFF">
                <a:alpha val="25098"/>
              </a:srgbClr>
            </a:bgClr>
          </a:patt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06912" name="Rectangle 32" descr="Wide upward diagonal"/>
          <p:cNvSpPr>
            <a:spLocks noChangeArrowheads="1"/>
          </p:cNvSpPr>
          <p:nvPr/>
        </p:nvSpPr>
        <p:spPr bwMode="auto">
          <a:xfrm>
            <a:off x="996950" y="4188773"/>
            <a:ext cx="2459038" cy="1773237"/>
          </a:xfrm>
          <a:prstGeom prst="rect">
            <a:avLst/>
          </a:prstGeom>
          <a:pattFill prst="wdUpDiag">
            <a:fgClr>
              <a:schemeClr val="tx2">
                <a:alpha val="25098"/>
              </a:schemeClr>
            </a:fgClr>
            <a:bgClr>
              <a:srgbClr val="FFFFFF">
                <a:alpha val="25098"/>
              </a:srgbClr>
            </a:bgClr>
          </a:pattFill>
          <a:ln>
            <a:noFill/>
          </a:ln>
          <a:extLs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30" name="Title 1"/>
          <p:cNvSpPr txBox="1">
            <a:spLocks/>
          </p:cNvSpPr>
          <p:nvPr/>
        </p:nvSpPr>
        <p:spPr>
          <a:xfrm>
            <a:off x="762000" y="-3815"/>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2" name="Footer Placeholder 1">
            <a:extLst>
              <a:ext uri="{FF2B5EF4-FFF2-40B4-BE49-F238E27FC236}">
                <a16:creationId xmlns:a16="http://schemas.microsoft.com/office/drawing/2014/main" id="{0B994712-3C43-4B00-B74C-146972F4A238}"/>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0127624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688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688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688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689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689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688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689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689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689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6886">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06886">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06886">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06886">
                                            <p:txEl>
                                              <p:pRg st="0" end="0"/>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7" presetClass="exit" presetSubtype="10" fill="hold" grpId="1" nodeType="clickEffect">
                                  <p:stCondLst>
                                    <p:cond delay="0"/>
                                  </p:stCondLst>
                                  <p:childTnLst>
                                    <p:anim calcmode="lin" valueType="num">
                                      <p:cBhvr>
                                        <p:cTn id="36" dur="500"/>
                                        <p:tgtEl>
                                          <p:spTgt spid="506891"/>
                                        </p:tgtEl>
                                        <p:attrNameLst>
                                          <p:attrName>ppt_w</p:attrName>
                                        </p:attrNameLst>
                                      </p:cBhvr>
                                      <p:tavLst>
                                        <p:tav tm="0">
                                          <p:val>
                                            <p:strVal val="ppt_w"/>
                                          </p:val>
                                        </p:tav>
                                        <p:tav tm="100000">
                                          <p:val>
                                            <p:fltVal val="0"/>
                                          </p:val>
                                        </p:tav>
                                      </p:tavLst>
                                    </p:anim>
                                    <p:anim calcmode="lin" valueType="num">
                                      <p:cBhvr>
                                        <p:cTn id="37" dur="500"/>
                                        <p:tgtEl>
                                          <p:spTgt spid="506891"/>
                                        </p:tgtEl>
                                        <p:attrNameLst>
                                          <p:attrName>ppt_h</p:attrName>
                                        </p:attrNameLst>
                                      </p:cBhvr>
                                      <p:tavLst>
                                        <p:tav tm="0">
                                          <p:val>
                                            <p:strVal val="ppt_h"/>
                                          </p:val>
                                        </p:tav>
                                        <p:tav tm="100000">
                                          <p:val>
                                            <p:strVal val="ppt_h"/>
                                          </p:val>
                                        </p:tav>
                                      </p:tavLst>
                                    </p:anim>
                                    <p:set>
                                      <p:cBhvr>
                                        <p:cTn id="38" dur="1" fill="hold">
                                          <p:stCondLst>
                                            <p:cond delay="499"/>
                                          </p:stCondLst>
                                        </p:cTn>
                                        <p:tgtEl>
                                          <p:spTgt spid="506891"/>
                                        </p:tgtEl>
                                        <p:attrNameLst>
                                          <p:attrName>style.visibility</p:attrName>
                                        </p:attrNameLst>
                                      </p:cBhvr>
                                      <p:to>
                                        <p:strVal val="hidden"/>
                                      </p:to>
                                    </p:set>
                                  </p:childTnLst>
                                </p:cTn>
                              </p:par>
                              <p:par>
                                <p:cTn id="39" presetID="17" presetClass="exit" presetSubtype="10" fill="hold" grpId="1" nodeType="withEffect">
                                  <p:stCondLst>
                                    <p:cond delay="0"/>
                                  </p:stCondLst>
                                  <p:childTnLst>
                                    <p:anim calcmode="lin" valueType="num">
                                      <p:cBhvr>
                                        <p:cTn id="40" dur="500"/>
                                        <p:tgtEl>
                                          <p:spTgt spid="506893"/>
                                        </p:tgtEl>
                                        <p:attrNameLst>
                                          <p:attrName>ppt_w</p:attrName>
                                        </p:attrNameLst>
                                      </p:cBhvr>
                                      <p:tavLst>
                                        <p:tav tm="0">
                                          <p:val>
                                            <p:strVal val="ppt_w"/>
                                          </p:val>
                                        </p:tav>
                                        <p:tav tm="100000">
                                          <p:val>
                                            <p:fltVal val="0"/>
                                          </p:val>
                                        </p:tav>
                                      </p:tavLst>
                                    </p:anim>
                                    <p:anim calcmode="lin" valueType="num">
                                      <p:cBhvr>
                                        <p:cTn id="41" dur="500"/>
                                        <p:tgtEl>
                                          <p:spTgt spid="506893"/>
                                        </p:tgtEl>
                                        <p:attrNameLst>
                                          <p:attrName>ppt_h</p:attrName>
                                        </p:attrNameLst>
                                      </p:cBhvr>
                                      <p:tavLst>
                                        <p:tav tm="0">
                                          <p:val>
                                            <p:strVal val="ppt_h"/>
                                          </p:val>
                                        </p:tav>
                                        <p:tav tm="100000">
                                          <p:val>
                                            <p:strVal val="ppt_h"/>
                                          </p:val>
                                        </p:tav>
                                      </p:tavLst>
                                    </p:anim>
                                    <p:set>
                                      <p:cBhvr>
                                        <p:cTn id="42" dur="1" fill="hold">
                                          <p:stCondLst>
                                            <p:cond delay="499"/>
                                          </p:stCondLst>
                                        </p:cTn>
                                        <p:tgtEl>
                                          <p:spTgt spid="506893"/>
                                        </p:tgtEl>
                                        <p:attrNameLst>
                                          <p:attrName>style.visibility</p:attrName>
                                        </p:attrNameLst>
                                      </p:cBhvr>
                                      <p:to>
                                        <p:strVal val="hidden"/>
                                      </p:to>
                                    </p:set>
                                  </p:childTnLst>
                                </p:cTn>
                              </p:par>
                              <p:par>
                                <p:cTn id="43" presetID="17" presetClass="exit" presetSubtype="10" fill="hold" grpId="1" nodeType="withEffect">
                                  <p:stCondLst>
                                    <p:cond delay="0"/>
                                  </p:stCondLst>
                                  <p:childTnLst>
                                    <p:anim calcmode="lin" valueType="num">
                                      <p:cBhvr>
                                        <p:cTn id="44" dur="500"/>
                                        <p:tgtEl>
                                          <p:spTgt spid="506889"/>
                                        </p:tgtEl>
                                        <p:attrNameLst>
                                          <p:attrName>ppt_w</p:attrName>
                                        </p:attrNameLst>
                                      </p:cBhvr>
                                      <p:tavLst>
                                        <p:tav tm="0">
                                          <p:val>
                                            <p:strVal val="ppt_w"/>
                                          </p:val>
                                        </p:tav>
                                        <p:tav tm="100000">
                                          <p:val>
                                            <p:fltVal val="0"/>
                                          </p:val>
                                        </p:tav>
                                      </p:tavLst>
                                    </p:anim>
                                    <p:anim calcmode="lin" valueType="num">
                                      <p:cBhvr>
                                        <p:cTn id="45" dur="500"/>
                                        <p:tgtEl>
                                          <p:spTgt spid="506889"/>
                                        </p:tgtEl>
                                        <p:attrNameLst>
                                          <p:attrName>ppt_h</p:attrName>
                                        </p:attrNameLst>
                                      </p:cBhvr>
                                      <p:tavLst>
                                        <p:tav tm="0">
                                          <p:val>
                                            <p:strVal val="ppt_h"/>
                                          </p:val>
                                        </p:tav>
                                        <p:tav tm="100000">
                                          <p:val>
                                            <p:strVal val="ppt_h"/>
                                          </p:val>
                                        </p:tav>
                                      </p:tavLst>
                                    </p:anim>
                                    <p:set>
                                      <p:cBhvr>
                                        <p:cTn id="46" dur="1" fill="hold">
                                          <p:stCondLst>
                                            <p:cond delay="499"/>
                                          </p:stCondLst>
                                        </p:cTn>
                                        <p:tgtEl>
                                          <p:spTgt spid="506889"/>
                                        </p:tgtEl>
                                        <p:attrNameLst>
                                          <p:attrName>style.visibility</p:attrName>
                                        </p:attrNameLst>
                                      </p:cBhvr>
                                      <p:to>
                                        <p:strVal val="hidden"/>
                                      </p:to>
                                    </p:set>
                                  </p:childTnLst>
                                </p:cTn>
                              </p:par>
                              <p:par>
                                <p:cTn id="47" presetID="17" presetClass="exit" presetSubtype="10" fill="hold" grpId="1" nodeType="withEffect">
                                  <p:stCondLst>
                                    <p:cond delay="0"/>
                                  </p:stCondLst>
                                  <p:childTnLst>
                                    <p:anim calcmode="lin" valueType="num">
                                      <p:cBhvr>
                                        <p:cTn id="48" dur="500"/>
                                        <p:tgtEl>
                                          <p:spTgt spid="506892"/>
                                        </p:tgtEl>
                                        <p:attrNameLst>
                                          <p:attrName>ppt_w</p:attrName>
                                        </p:attrNameLst>
                                      </p:cBhvr>
                                      <p:tavLst>
                                        <p:tav tm="0">
                                          <p:val>
                                            <p:strVal val="ppt_w"/>
                                          </p:val>
                                        </p:tav>
                                        <p:tav tm="100000">
                                          <p:val>
                                            <p:fltVal val="0"/>
                                          </p:val>
                                        </p:tav>
                                      </p:tavLst>
                                    </p:anim>
                                    <p:anim calcmode="lin" valueType="num">
                                      <p:cBhvr>
                                        <p:cTn id="49" dur="500"/>
                                        <p:tgtEl>
                                          <p:spTgt spid="506892"/>
                                        </p:tgtEl>
                                        <p:attrNameLst>
                                          <p:attrName>ppt_h</p:attrName>
                                        </p:attrNameLst>
                                      </p:cBhvr>
                                      <p:tavLst>
                                        <p:tav tm="0">
                                          <p:val>
                                            <p:strVal val="ppt_h"/>
                                          </p:val>
                                        </p:tav>
                                        <p:tav tm="100000">
                                          <p:val>
                                            <p:strVal val="ppt_h"/>
                                          </p:val>
                                        </p:tav>
                                      </p:tavLst>
                                    </p:anim>
                                    <p:set>
                                      <p:cBhvr>
                                        <p:cTn id="50" dur="1" fill="hold">
                                          <p:stCondLst>
                                            <p:cond delay="499"/>
                                          </p:stCondLst>
                                        </p:cTn>
                                        <p:tgtEl>
                                          <p:spTgt spid="506892"/>
                                        </p:tgtEl>
                                        <p:attrNameLst>
                                          <p:attrName>style.visibility</p:attrName>
                                        </p:attrNameLst>
                                      </p:cBhvr>
                                      <p:to>
                                        <p:strVal val="hidden"/>
                                      </p:to>
                                    </p:set>
                                  </p:childTnLst>
                                </p:cTn>
                              </p:par>
                              <p:par>
                                <p:cTn id="51" presetID="17" presetClass="exit" presetSubtype="10" fill="hold" grpId="1" nodeType="withEffect">
                                  <p:stCondLst>
                                    <p:cond delay="0"/>
                                  </p:stCondLst>
                                  <p:childTnLst>
                                    <p:anim calcmode="lin" valueType="num">
                                      <p:cBhvr>
                                        <p:cTn id="52" dur="500"/>
                                        <p:tgtEl>
                                          <p:spTgt spid="506894"/>
                                        </p:tgtEl>
                                        <p:attrNameLst>
                                          <p:attrName>ppt_w</p:attrName>
                                        </p:attrNameLst>
                                      </p:cBhvr>
                                      <p:tavLst>
                                        <p:tav tm="0">
                                          <p:val>
                                            <p:strVal val="ppt_w"/>
                                          </p:val>
                                        </p:tav>
                                        <p:tav tm="100000">
                                          <p:val>
                                            <p:fltVal val="0"/>
                                          </p:val>
                                        </p:tav>
                                      </p:tavLst>
                                    </p:anim>
                                    <p:anim calcmode="lin" valueType="num">
                                      <p:cBhvr>
                                        <p:cTn id="53" dur="500"/>
                                        <p:tgtEl>
                                          <p:spTgt spid="506894"/>
                                        </p:tgtEl>
                                        <p:attrNameLst>
                                          <p:attrName>ppt_h</p:attrName>
                                        </p:attrNameLst>
                                      </p:cBhvr>
                                      <p:tavLst>
                                        <p:tav tm="0">
                                          <p:val>
                                            <p:strVal val="ppt_h"/>
                                          </p:val>
                                        </p:tav>
                                        <p:tav tm="100000">
                                          <p:val>
                                            <p:strVal val="ppt_h"/>
                                          </p:val>
                                        </p:tav>
                                      </p:tavLst>
                                    </p:anim>
                                    <p:set>
                                      <p:cBhvr>
                                        <p:cTn id="54" dur="1" fill="hold">
                                          <p:stCondLst>
                                            <p:cond delay="499"/>
                                          </p:stCondLst>
                                        </p:cTn>
                                        <p:tgtEl>
                                          <p:spTgt spid="506894"/>
                                        </p:tgtEl>
                                        <p:attrNameLst>
                                          <p:attrName>style.visibility</p:attrName>
                                        </p:attrNameLst>
                                      </p:cBhvr>
                                      <p:to>
                                        <p:strVal val="hidden"/>
                                      </p:to>
                                    </p:set>
                                  </p:childTnLst>
                                </p:cTn>
                              </p:par>
                              <p:par>
                                <p:cTn id="55" presetID="17" presetClass="exit" presetSubtype="10" fill="hold" grpId="1" nodeType="withEffect">
                                  <p:stCondLst>
                                    <p:cond delay="0"/>
                                  </p:stCondLst>
                                  <p:childTnLst>
                                    <p:anim calcmode="lin" valueType="num">
                                      <p:cBhvr>
                                        <p:cTn id="56" dur="500"/>
                                        <p:tgtEl>
                                          <p:spTgt spid="506890"/>
                                        </p:tgtEl>
                                        <p:attrNameLst>
                                          <p:attrName>ppt_w</p:attrName>
                                        </p:attrNameLst>
                                      </p:cBhvr>
                                      <p:tavLst>
                                        <p:tav tm="0">
                                          <p:val>
                                            <p:strVal val="ppt_w"/>
                                          </p:val>
                                        </p:tav>
                                        <p:tav tm="100000">
                                          <p:val>
                                            <p:fltVal val="0"/>
                                          </p:val>
                                        </p:tav>
                                      </p:tavLst>
                                    </p:anim>
                                    <p:anim calcmode="lin" valueType="num">
                                      <p:cBhvr>
                                        <p:cTn id="57" dur="500"/>
                                        <p:tgtEl>
                                          <p:spTgt spid="506890"/>
                                        </p:tgtEl>
                                        <p:attrNameLst>
                                          <p:attrName>ppt_h</p:attrName>
                                        </p:attrNameLst>
                                      </p:cBhvr>
                                      <p:tavLst>
                                        <p:tav tm="0">
                                          <p:val>
                                            <p:strVal val="ppt_h"/>
                                          </p:val>
                                        </p:tav>
                                        <p:tav tm="100000">
                                          <p:val>
                                            <p:strVal val="ppt_h"/>
                                          </p:val>
                                        </p:tav>
                                      </p:tavLst>
                                    </p:anim>
                                    <p:set>
                                      <p:cBhvr>
                                        <p:cTn id="58" dur="1" fill="hold">
                                          <p:stCondLst>
                                            <p:cond delay="499"/>
                                          </p:stCondLst>
                                        </p:cTn>
                                        <p:tgtEl>
                                          <p:spTgt spid="506890"/>
                                        </p:tgtEl>
                                        <p:attrNameLst>
                                          <p:attrName>style.visibility</p:attrName>
                                        </p:attrNameLst>
                                      </p:cBhvr>
                                      <p:to>
                                        <p:strVal val="hidden"/>
                                      </p:to>
                                    </p:set>
                                  </p:childTnLst>
                                </p:cTn>
                              </p:par>
                            </p:childTnLst>
                          </p:cTn>
                        </p:par>
                        <p:par>
                          <p:cTn id="59" fill="hold" nodeType="afterGroup">
                            <p:stCondLst>
                              <p:cond delay="500"/>
                            </p:stCondLst>
                            <p:childTnLst>
                              <p:par>
                                <p:cTn id="60" presetID="22" presetClass="entr" presetSubtype="8" fill="hold" grpId="0" nodeType="afterEffect">
                                  <p:stCondLst>
                                    <p:cond delay="0"/>
                                  </p:stCondLst>
                                  <p:childTnLst>
                                    <p:set>
                                      <p:cBhvr>
                                        <p:cTn id="61" dur="1" fill="hold">
                                          <p:stCondLst>
                                            <p:cond delay="0"/>
                                          </p:stCondLst>
                                        </p:cTn>
                                        <p:tgtEl>
                                          <p:spTgt spid="506910"/>
                                        </p:tgtEl>
                                        <p:attrNameLst>
                                          <p:attrName>style.visibility</p:attrName>
                                        </p:attrNameLst>
                                      </p:cBhvr>
                                      <p:to>
                                        <p:strVal val="visible"/>
                                      </p:to>
                                    </p:set>
                                    <p:animEffect transition="in" filter="wipe(left)">
                                      <p:cBhvr>
                                        <p:cTn id="62" dur="500"/>
                                        <p:tgtEl>
                                          <p:spTgt spid="506910"/>
                                        </p:tgtEl>
                                      </p:cBhvr>
                                    </p:animEffect>
                                  </p:childTnLst>
                                </p:cTn>
                              </p:par>
                              <p:par>
                                <p:cTn id="63" presetID="1" presetClass="entr" presetSubtype="0" fill="hold" nodeType="withEffect">
                                  <p:stCondLst>
                                    <p:cond delay="0"/>
                                  </p:stCondLst>
                                  <p:childTnLst>
                                    <p:set>
                                      <p:cBhvr>
                                        <p:cTn id="64" dur="1" fill="hold">
                                          <p:stCondLst>
                                            <p:cond delay="0"/>
                                          </p:stCondLst>
                                        </p:cTn>
                                        <p:tgtEl>
                                          <p:spTgt spid="506886">
                                            <p:txEl>
                                              <p:pRg st="4" end="4"/>
                                            </p:txEl>
                                          </p:spTgt>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7" presetClass="exit" presetSubtype="10" fill="hold" grpId="1" nodeType="clickEffect">
                                  <p:stCondLst>
                                    <p:cond delay="0"/>
                                  </p:stCondLst>
                                  <p:childTnLst>
                                    <p:anim calcmode="lin" valueType="num">
                                      <p:cBhvr>
                                        <p:cTn id="68" dur="500"/>
                                        <p:tgtEl>
                                          <p:spTgt spid="506910"/>
                                        </p:tgtEl>
                                        <p:attrNameLst>
                                          <p:attrName>ppt_w</p:attrName>
                                        </p:attrNameLst>
                                      </p:cBhvr>
                                      <p:tavLst>
                                        <p:tav tm="0">
                                          <p:val>
                                            <p:strVal val="ppt_w"/>
                                          </p:val>
                                        </p:tav>
                                        <p:tav tm="100000">
                                          <p:val>
                                            <p:fltVal val="0"/>
                                          </p:val>
                                        </p:tav>
                                      </p:tavLst>
                                    </p:anim>
                                    <p:anim calcmode="lin" valueType="num">
                                      <p:cBhvr>
                                        <p:cTn id="69" dur="500"/>
                                        <p:tgtEl>
                                          <p:spTgt spid="506910"/>
                                        </p:tgtEl>
                                        <p:attrNameLst>
                                          <p:attrName>ppt_h</p:attrName>
                                        </p:attrNameLst>
                                      </p:cBhvr>
                                      <p:tavLst>
                                        <p:tav tm="0">
                                          <p:val>
                                            <p:strVal val="ppt_h"/>
                                          </p:val>
                                        </p:tav>
                                        <p:tav tm="100000">
                                          <p:val>
                                            <p:strVal val="ppt_h"/>
                                          </p:val>
                                        </p:tav>
                                      </p:tavLst>
                                    </p:anim>
                                    <p:set>
                                      <p:cBhvr>
                                        <p:cTn id="70" dur="1" fill="hold">
                                          <p:stCondLst>
                                            <p:cond delay="499"/>
                                          </p:stCondLst>
                                        </p:cTn>
                                        <p:tgtEl>
                                          <p:spTgt spid="506910"/>
                                        </p:tgtEl>
                                        <p:attrNameLst>
                                          <p:attrName>style.visibility</p:attrName>
                                        </p:attrNameLst>
                                      </p:cBhvr>
                                      <p:to>
                                        <p:strVal val="hidden"/>
                                      </p:to>
                                    </p:set>
                                  </p:childTnLst>
                                </p:cTn>
                              </p:par>
                            </p:childTnLst>
                          </p:cTn>
                        </p:par>
                        <p:par>
                          <p:cTn id="71" fill="hold" nodeType="afterGroup">
                            <p:stCondLst>
                              <p:cond delay="500"/>
                            </p:stCondLst>
                            <p:childTnLst>
                              <p:par>
                                <p:cTn id="72" presetID="1" presetClass="entr" presetSubtype="0" fill="hold" nodeType="afterEffect">
                                  <p:stCondLst>
                                    <p:cond delay="0"/>
                                  </p:stCondLst>
                                  <p:childTnLst>
                                    <p:set>
                                      <p:cBhvr>
                                        <p:cTn id="73" dur="1" fill="hold">
                                          <p:stCondLst>
                                            <p:cond delay="0"/>
                                          </p:stCondLst>
                                        </p:cTn>
                                        <p:tgtEl>
                                          <p:spTgt spid="506886">
                                            <p:txEl>
                                              <p:pRg st="5" end="5"/>
                                            </p:txEl>
                                          </p:spTgt>
                                        </p:tgtEl>
                                        <p:attrNameLst>
                                          <p:attrName>style.visibility</p:attrName>
                                        </p:attrNameLst>
                                      </p:cBhvr>
                                      <p:to>
                                        <p:strVal val="visible"/>
                                      </p:to>
                                    </p:set>
                                  </p:childTnLst>
                                </p:cTn>
                              </p:par>
                              <p:par>
                                <p:cTn id="74" presetID="22" presetClass="entr" presetSubtype="1" fill="hold" grpId="0" nodeType="withEffect">
                                  <p:stCondLst>
                                    <p:cond delay="0"/>
                                  </p:stCondLst>
                                  <p:childTnLst>
                                    <p:set>
                                      <p:cBhvr>
                                        <p:cTn id="75" dur="1" fill="hold">
                                          <p:stCondLst>
                                            <p:cond delay="0"/>
                                          </p:stCondLst>
                                        </p:cTn>
                                        <p:tgtEl>
                                          <p:spTgt spid="506911"/>
                                        </p:tgtEl>
                                        <p:attrNameLst>
                                          <p:attrName>style.visibility</p:attrName>
                                        </p:attrNameLst>
                                      </p:cBhvr>
                                      <p:to>
                                        <p:strVal val="visible"/>
                                      </p:to>
                                    </p:set>
                                    <p:animEffect transition="in" filter="wipe(up)">
                                      <p:cBhvr>
                                        <p:cTn id="76" dur="500"/>
                                        <p:tgtEl>
                                          <p:spTgt spid="506911"/>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506912"/>
                                        </p:tgtEl>
                                        <p:attrNameLst>
                                          <p:attrName>style.visibility</p:attrName>
                                        </p:attrNameLst>
                                      </p:cBhvr>
                                      <p:to>
                                        <p:strVal val="visible"/>
                                      </p:to>
                                    </p:set>
                                    <p:animEffect transition="in" filter="wipe(up)">
                                      <p:cBhvr>
                                        <p:cTn id="79" dur="500"/>
                                        <p:tgtEl>
                                          <p:spTgt spid="506912"/>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xit" presetSubtype="1" fill="hold" grpId="1" nodeType="clickEffect">
                                  <p:stCondLst>
                                    <p:cond delay="0"/>
                                  </p:stCondLst>
                                  <p:childTnLst>
                                    <p:animEffect transition="out" filter="wipe(up)">
                                      <p:cBhvr>
                                        <p:cTn id="83" dur="500"/>
                                        <p:tgtEl>
                                          <p:spTgt spid="506911"/>
                                        </p:tgtEl>
                                      </p:cBhvr>
                                    </p:animEffect>
                                    <p:set>
                                      <p:cBhvr>
                                        <p:cTn id="84" dur="1" fill="hold">
                                          <p:stCondLst>
                                            <p:cond delay="499"/>
                                          </p:stCondLst>
                                        </p:cTn>
                                        <p:tgtEl>
                                          <p:spTgt spid="506911"/>
                                        </p:tgtEl>
                                        <p:attrNameLst>
                                          <p:attrName>style.visibility</p:attrName>
                                        </p:attrNameLst>
                                      </p:cBhvr>
                                      <p:to>
                                        <p:strVal val="hidden"/>
                                      </p:to>
                                    </p:set>
                                  </p:childTnLst>
                                </p:cTn>
                              </p:par>
                              <p:par>
                                <p:cTn id="85" presetID="22" presetClass="exit" presetSubtype="1" fill="hold" grpId="1" nodeType="withEffect">
                                  <p:stCondLst>
                                    <p:cond delay="0"/>
                                  </p:stCondLst>
                                  <p:childTnLst>
                                    <p:animEffect transition="out" filter="wipe(up)">
                                      <p:cBhvr>
                                        <p:cTn id="86" dur="500"/>
                                        <p:tgtEl>
                                          <p:spTgt spid="506912"/>
                                        </p:tgtEl>
                                      </p:cBhvr>
                                    </p:animEffect>
                                    <p:set>
                                      <p:cBhvr>
                                        <p:cTn id="87" dur="1" fill="hold">
                                          <p:stCondLst>
                                            <p:cond delay="499"/>
                                          </p:stCondLst>
                                        </p:cTn>
                                        <p:tgtEl>
                                          <p:spTgt spid="506912"/>
                                        </p:tgtEl>
                                        <p:attrNameLst>
                                          <p:attrName>style.visibility</p:attrName>
                                        </p:attrNameLst>
                                      </p:cBhvr>
                                      <p:to>
                                        <p:strVal val="hidden"/>
                                      </p:to>
                                    </p:set>
                                  </p:childTnLst>
                                </p:cTn>
                              </p:par>
                            </p:childTnLst>
                          </p:cTn>
                        </p:par>
                        <p:par>
                          <p:cTn id="88" fill="hold" nodeType="afterGroup">
                            <p:stCondLst>
                              <p:cond delay="500"/>
                            </p:stCondLst>
                            <p:childTnLst>
                              <p:par>
                                <p:cTn id="89" presetID="1" presetClass="entr" presetSubtype="0" fill="hold" nodeType="afterEffect">
                                  <p:stCondLst>
                                    <p:cond delay="0"/>
                                  </p:stCondLst>
                                  <p:childTnLst>
                                    <p:set>
                                      <p:cBhvr>
                                        <p:cTn id="90" dur="1" fill="hold">
                                          <p:stCondLst>
                                            <p:cond delay="0"/>
                                          </p:stCondLst>
                                        </p:cTn>
                                        <p:tgtEl>
                                          <p:spTgt spid="506886">
                                            <p:txEl>
                                              <p:pRg st="6" end="6"/>
                                            </p:txEl>
                                          </p:spTgt>
                                        </p:tgtEl>
                                        <p:attrNameLst>
                                          <p:attrName>style.visibility</p:attrName>
                                        </p:attrNameLst>
                                      </p:cBhvr>
                                      <p:to>
                                        <p:strVal val="visible"/>
                                      </p:to>
                                    </p:set>
                                  </p:childTnLst>
                                </p:cTn>
                              </p:par>
                            </p:childTnLst>
                          </p:cTn>
                        </p:par>
                        <p:par>
                          <p:cTn id="91" fill="hold" nodeType="afterGroup">
                            <p:stCondLst>
                              <p:cond delay="500"/>
                            </p:stCondLst>
                            <p:childTnLst>
                              <p:par>
                                <p:cTn id="92" presetID="22" presetClass="entr" presetSubtype="2" fill="hold" grpId="0" nodeType="afterEffect">
                                  <p:stCondLst>
                                    <p:cond delay="0"/>
                                  </p:stCondLst>
                                  <p:childTnLst>
                                    <p:set>
                                      <p:cBhvr>
                                        <p:cTn id="93" dur="1" fill="hold">
                                          <p:stCondLst>
                                            <p:cond delay="0"/>
                                          </p:stCondLst>
                                        </p:cTn>
                                        <p:tgtEl>
                                          <p:spTgt spid="506909"/>
                                        </p:tgtEl>
                                        <p:attrNameLst>
                                          <p:attrName>style.visibility</p:attrName>
                                        </p:attrNameLst>
                                      </p:cBhvr>
                                      <p:to>
                                        <p:strVal val="visible"/>
                                      </p:to>
                                    </p:set>
                                    <p:animEffect transition="in" filter="wipe(right)">
                                      <p:cBhvr>
                                        <p:cTn id="94" dur="500"/>
                                        <p:tgtEl>
                                          <p:spTgt spid="506909"/>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506899"/>
                                        </p:tgtEl>
                                        <p:attrNameLst>
                                          <p:attrName>style.visibility</p:attrName>
                                        </p:attrNameLst>
                                      </p:cBhvr>
                                      <p:to>
                                        <p:strVal val="visible"/>
                                      </p:to>
                                    </p:set>
                                    <p:animEffect transition="in" filter="wipe(right)">
                                      <p:cBhvr>
                                        <p:cTn id="97" dur="500"/>
                                        <p:tgtEl>
                                          <p:spTgt spid="506899"/>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506898"/>
                                        </p:tgtEl>
                                        <p:attrNameLst>
                                          <p:attrName>style.visibility</p:attrName>
                                        </p:attrNameLst>
                                      </p:cBhvr>
                                      <p:to>
                                        <p:strVal val="visible"/>
                                      </p:to>
                                    </p:set>
                                    <p:animEffect transition="in" filter="wipe(right)">
                                      <p:cBhvr>
                                        <p:cTn id="100" dur="500"/>
                                        <p:tgtEl>
                                          <p:spTgt spid="506898"/>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506896"/>
                                        </p:tgtEl>
                                        <p:attrNameLst>
                                          <p:attrName>style.visibility</p:attrName>
                                        </p:attrNameLst>
                                      </p:cBhvr>
                                      <p:to>
                                        <p:strVal val="visible"/>
                                      </p:to>
                                    </p:set>
                                    <p:animEffect transition="in" filter="wipe(right)">
                                      <p:cBhvr>
                                        <p:cTn id="103" dur="500"/>
                                        <p:tgtEl>
                                          <p:spTgt spid="506896"/>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506897"/>
                                        </p:tgtEl>
                                        <p:attrNameLst>
                                          <p:attrName>style.visibility</p:attrName>
                                        </p:attrNameLst>
                                      </p:cBhvr>
                                      <p:to>
                                        <p:strVal val="visible"/>
                                      </p:to>
                                    </p:set>
                                    <p:animEffect transition="in" filter="wipe(right)">
                                      <p:cBhvr>
                                        <p:cTn id="106" dur="500"/>
                                        <p:tgtEl>
                                          <p:spTgt spid="506897"/>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506901"/>
                                        </p:tgtEl>
                                        <p:attrNameLst>
                                          <p:attrName>style.visibility</p:attrName>
                                        </p:attrNameLst>
                                      </p:cBhvr>
                                      <p:to>
                                        <p:strVal val="visible"/>
                                      </p:to>
                                    </p:set>
                                    <p:animEffect transition="in" filter="wipe(right)">
                                      <p:cBhvr>
                                        <p:cTn id="109" dur="500"/>
                                        <p:tgtEl>
                                          <p:spTgt spid="506901"/>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506900"/>
                                        </p:tgtEl>
                                        <p:attrNameLst>
                                          <p:attrName>style.visibility</p:attrName>
                                        </p:attrNameLst>
                                      </p:cBhvr>
                                      <p:to>
                                        <p:strVal val="visible"/>
                                      </p:to>
                                    </p:set>
                                    <p:animEffect transition="in" filter="wipe(right)">
                                      <p:cBhvr>
                                        <p:cTn id="112" dur="500"/>
                                        <p:tgtEl>
                                          <p:spTgt spid="506900"/>
                                        </p:tgtEl>
                                      </p:cBhvr>
                                    </p:animEffect>
                                  </p:childTnLst>
                                </p:cTn>
                              </p:par>
                            </p:childTnLst>
                          </p:cTn>
                        </p:par>
                        <p:par>
                          <p:cTn id="113" fill="hold" nodeType="afterGroup">
                            <p:stCondLst>
                              <p:cond delay="1000"/>
                            </p:stCondLst>
                            <p:childTnLst>
                              <p:par>
                                <p:cTn id="114" presetID="22" presetClass="entr" presetSubtype="8" fill="hold" grpId="0" nodeType="afterEffect">
                                  <p:stCondLst>
                                    <p:cond delay="0"/>
                                  </p:stCondLst>
                                  <p:childTnLst>
                                    <p:set>
                                      <p:cBhvr>
                                        <p:cTn id="115" dur="1" fill="hold">
                                          <p:stCondLst>
                                            <p:cond delay="0"/>
                                          </p:stCondLst>
                                        </p:cTn>
                                        <p:tgtEl>
                                          <p:spTgt spid="506908"/>
                                        </p:tgtEl>
                                        <p:attrNameLst>
                                          <p:attrName>style.visibility</p:attrName>
                                        </p:attrNameLst>
                                      </p:cBhvr>
                                      <p:to>
                                        <p:strVal val="visible"/>
                                      </p:to>
                                    </p:set>
                                    <p:animEffect transition="in" filter="wipe(left)">
                                      <p:cBhvr>
                                        <p:cTn id="116" dur="500"/>
                                        <p:tgtEl>
                                          <p:spTgt spid="506908"/>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506905"/>
                                        </p:tgtEl>
                                        <p:attrNameLst>
                                          <p:attrName>style.visibility</p:attrName>
                                        </p:attrNameLst>
                                      </p:cBhvr>
                                      <p:to>
                                        <p:strVal val="visible"/>
                                      </p:to>
                                    </p:set>
                                    <p:animEffect transition="in" filter="wipe(left)">
                                      <p:cBhvr>
                                        <p:cTn id="119" dur="500"/>
                                        <p:tgtEl>
                                          <p:spTgt spid="506905"/>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506907"/>
                                        </p:tgtEl>
                                        <p:attrNameLst>
                                          <p:attrName>style.visibility</p:attrName>
                                        </p:attrNameLst>
                                      </p:cBhvr>
                                      <p:to>
                                        <p:strVal val="visible"/>
                                      </p:to>
                                    </p:set>
                                    <p:animEffect transition="in" filter="wipe(left)">
                                      <p:cBhvr>
                                        <p:cTn id="122" dur="500"/>
                                        <p:tgtEl>
                                          <p:spTgt spid="506907"/>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506904"/>
                                        </p:tgtEl>
                                        <p:attrNameLst>
                                          <p:attrName>style.visibility</p:attrName>
                                        </p:attrNameLst>
                                      </p:cBhvr>
                                      <p:to>
                                        <p:strVal val="visible"/>
                                      </p:to>
                                    </p:set>
                                    <p:animEffect transition="in" filter="wipe(left)">
                                      <p:cBhvr>
                                        <p:cTn id="125" dur="500"/>
                                        <p:tgtEl>
                                          <p:spTgt spid="506904"/>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506906"/>
                                        </p:tgtEl>
                                        <p:attrNameLst>
                                          <p:attrName>style.visibility</p:attrName>
                                        </p:attrNameLst>
                                      </p:cBhvr>
                                      <p:to>
                                        <p:strVal val="visible"/>
                                      </p:to>
                                    </p:set>
                                    <p:animEffect transition="in" filter="wipe(left)">
                                      <p:cBhvr>
                                        <p:cTn id="128" dur="500"/>
                                        <p:tgtEl>
                                          <p:spTgt spid="506906"/>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506903"/>
                                        </p:tgtEl>
                                        <p:attrNameLst>
                                          <p:attrName>style.visibility</p:attrName>
                                        </p:attrNameLst>
                                      </p:cBhvr>
                                      <p:to>
                                        <p:strVal val="visible"/>
                                      </p:to>
                                    </p:set>
                                    <p:animEffect transition="in" filter="wipe(left)">
                                      <p:cBhvr>
                                        <p:cTn id="131" dur="500"/>
                                        <p:tgtEl>
                                          <p:spTgt spid="506903"/>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506902"/>
                                        </p:tgtEl>
                                        <p:attrNameLst>
                                          <p:attrName>style.visibility</p:attrName>
                                        </p:attrNameLst>
                                      </p:cBhvr>
                                      <p:to>
                                        <p:strVal val="visible"/>
                                      </p:to>
                                    </p:set>
                                    <p:animEffect transition="in" filter="wipe(left)">
                                      <p:cBhvr>
                                        <p:cTn id="134" dur="500"/>
                                        <p:tgtEl>
                                          <p:spTgt spid="506902"/>
                                        </p:tgtEl>
                                      </p:cBhvr>
                                    </p:animEffec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22" presetClass="entr" presetSubtype="1" fill="hold" grpId="0" nodeType="clickEffect">
                                  <p:stCondLst>
                                    <p:cond delay="0"/>
                                  </p:stCondLst>
                                  <p:childTnLst>
                                    <p:set>
                                      <p:cBhvr>
                                        <p:cTn id="138" dur="1" fill="hold">
                                          <p:stCondLst>
                                            <p:cond delay="0"/>
                                          </p:stCondLst>
                                        </p:cTn>
                                        <p:tgtEl>
                                          <p:spTgt spid="506886">
                                            <p:bg/>
                                          </p:spTgt>
                                        </p:tgtEl>
                                        <p:attrNameLst>
                                          <p:attrName>style.visibility</p:attrName>
                                        </p:attrNameLst>
                                      </p:cBhvr>
                                      <p:to>
                                        <p:strVal val="visible"/>
                                      </p:to>
                                    </p:set>
                                    <p:animEffect transition="in" filter="wipe(up)">
                                      <p:cBhvr>
                                        <p:cTn id="139" dur="500"/>
                                        <p:tgtEl>
                                          <p:spTgt spid="506886">
                                            <p:bg/>
                                          </p:spTgt>
                                        </p:tgtEl>
                                      </p:cBhvr>
                                    </p:animEffect>
                                  </p:childTnLst>
                                </p:cTn>
                              </p:par>
                              <p:par>
                                <p:cTn id="140" presetID="10" presetClass="entr" presetSubtype="0" fill="hold" grpId="2" nodeType="withEffect">
                                  <p:stCondLst>
                                    <p:cond delay="0"/>
                                  </p:stCondLst>
                                  <p:childTnLst>
                                    <p:set>
                                      <p:cBhvr>
                                        <p:cTn id="141" dur="1" fill="hold">
                                          <p:stCondLst>
                                            <p:cond delay="0"/>
                                          </p:stCondLst>
                                        </p:cTn>
                                        <p:tgtEl>
                                          <p:spTgt spid="506891"/>
                                        </p:tgtEl>
                                        <p:attrNameLst>
                                          <p:attrName>style.visibility</p:attrName>
                                        </p:attrNameLst>
                                      </p:cBhvr>
                                      <p:to>
                                        <p:strVal val="visible"/>
                                      </p:to>
                                    </p:set>
                                    <p:animEffect transition="in" filter="fade">
                                      <p:cBhvr>
                                        <p:cTn id="142" dur="1000"/>
                                        <p:tgtEl>
                                          <p:spTgt spid="506891"/>
                                        </p:tgtEl>
                                      </p:cBhvr>
                                    </p:animEffect>
                                  </p:childTnLst>
                                </p:cTn>
                              </p:par>
                              <p:par>
                                <p:cTn id="143" presetID="10" presetClass="entr" presetSubtype="0" fill="hold" grpId="2" nodeType="withEffect">
                                  <p:stCondLst>
                                    <p:cond delay="0"/>
                                  </p:stCondLst>
                                  <p:childTnLst>
                                    <p:set>
                                      <p:cBhvr>
                                        <p:cTn id="144" dur="1" fill="hold">
                                          <p:stCondLst>
                                            <p:cond delay="0"/>
                                          </p:stCondLst>
                                        </p:cTn>
                                        <p:tgtEl>
                                          <p:spTgt spid="506893"/>
                                        </p:tgtEl>
                                        <p:attrNameLst>
                                          <p:attrName>style.visibility</p:attrName>
                                        </p:attrNameLst>
                                      </p:cBhvr>
                                      <p:to>
                                        <p:strVal val="visible"/>
                                      </p:to>
                                    </p:set>
                                    <p:animEffect transition="in" filter="fade">
                                      <p:cBhvr>
                                        <p:cTn id="145" dur="1000"/>
                                        <p:tgtEl>
                                          <p:spTgt spid="506893"/>
                                        </p:tgtEl>
                                      </p:cBhvr>
                                    </p:animEffect>
                                  </p:childTnLst>
                                </p:cTn>
                              </p:par>
                              <p:par>
                                <p:cTn id="146" presetID="10" presetClass="entr" presetSubtype="0" fill="hold" grpId="2" nodeType="withEffect">
                                  <p:stCondLst>
                                    <p:cond delay="0"/>
                                  </p:stCondLst>
                                  <p:childTnLst>
                                    <p:set>
                                      <p:cBhvr>
                                        <p:cTn id="147" dur="1" fill="hold">
                                          <p:stCondLst>
                                            <p:cond delay="0"/>
                                          </p:stCondLst>
                                        </p:cTn>
                                        <p:tgtEl>
                                          <p:spTgt spid="506911"/>
                                        </p:tgtEl>
                                        <p:attrNameLst>
                                          <p:attrName>style.visibility</p:attrName>
                                        </p:attrNameLst>
                                      </p:cBhvr>
                                      <p:to>
                                        <p:strVal val="visible"/>
                                      </p:to>
                                    </p:set>
                                    <p:animEffect transition="in" filter="fade">
                                      <p:cBhvr>
                                        <p:cTn id="148" dur="1000"/>
                                        <p:tgtEl>
                                          <p:spTgt spid="506911"/>
                                        </p:tgtEl>
                                      </p:cBhvr>
                                    </p:animEffect>
                                  </p:childTnLst>
                                </p:cTn>
                              </p:par>
                              <p:par>
                                <p:cTn id="149" presetID="10" presetClass="entr" presetSubtype="0" fill="hold" grpId="1" nodeType="withEffect">
                                  <p:stCondLst>
                                    <p:cond delay="0"/>
                                  </p:stCondLst>
                                  <p:childTnLst>
                                    <p:set>
                                      <p:cBhvr>
                                        <p:cTn id="150" dur="1" fill="hold">
                                          <p:stCondLst>
                                            <p:cond delay="0"/>
                                          </p:stCondLst>
                                        </p:cTn>
                                        <p:tgtEl>
                                          <p:spTgt spid="506908"/>
                                        </p:tgtEl>
                                        <p:attrNameLst>
                                          <p:attrName>style.visibility</p:attrName>
                                        </p:attrNameLst>
                                      </p:cBhvr>
                                      <p:to>
                                        <p:strVal val="visible"/>
                                      </p:to>
                                    </p:set>
                                    <p:animEffect transition="in" filter="fade">
                                      <p:cBhvr>
                                        <p:cTn id="151" dur="1000"/>
                                        <p:tgtEl>
                                          <p:spTgt spid="506908"/>
                                        </p:tgtEl>
                                      </p:cBhvr>
                                    </p:animEffect>
                                  </p:childTnLst>
                                </p:cTn>
                              </p:par>
                              <p:par>
                                <p:cTn id="152" presetID="10" presetClass="entr" presetSubtype="0" fill="hold" grpId="1" nodeType="withEffect">
                                  <p:stCondLst>
                                    <p:cond delay="0"/>
                                  </p:stCondLst>
                                  <p:childTnLst>
                                    <p:set>
                                      <p:cBhvr>
                                        <p:cTn id="153" dur="1" fill="hold">
                                          <p:stCondLst>
                                            <p:cond delay="0"/>
                                          </p:stCondLst>
                                        </p:cTn>
                                        <p:tgtEl>
                                          <p:spTgt spid="506909"/>
                                        </p:tgtEl>
                                        <p:attrNameLst>
                                          <p:attrName>style.visibility</p:attrName>
                                        </p:attrNameLst>
                                      </p:cBhvr>
                                      <p:to>
                                        <p:strVal val="visible"/>
                                      </p:to>
                                    </p:set>
                                    <p:animEffect transition="in" filter="fade">
                                      <p:cBhvr>
                                        <p:cTn id="154" dur="1000"/>
                                        <p:tgtEl>
                                          <p:spTgt spid="506909"/>
                                        </p:tgtEl>
                                      </p:cBhvr>
                                    </p:animEffect>
                                  </p:childTnLst>
                                </p:cTn>
                              </p:par>
                              <p:par>
                                <p:cTn id="155" presetID="10" presetClass="entr" presetSubtype="0" fill="hold" grpId="1" nodeType="withEffect">
                                  <p:stCondLst>
                                    <p:cond delay="0"/>
                                  </p:stCondLst>
                                  <p:childTnLst>
                                    <p:set>
                                      <p:cBhvr>
                                        <p:cTn id="156" dur="1" fill="hold">
                                          <p:stCondLst>
                                            <p:cond delay="0"/>
                                          </p:stCondLst>
                                        </p:cTn>
                                        <p:tgtEl>
                                          <p:spTgt spid="506896"/>
                                        </p:tgtEl>
                                        <p:attrNameLst>
                                          <p:attrName>style.visibility</p:attrName>
                                        </p:attrNameLst>
                                      </p:cBhvr>
                                      <p:to>
                                        <p:strVal val="visible"/>
                                      </p:to>
                                    </p:set>
                                    <p:animEffect transition="in" filter="fade">
                                      <p:cBhvr>
                                        <p:cTn id="157" dur="1000"/>
                                        <p:tgtEl>
                                          <p:spTgt spid="506896"/>
                                        </p:tgtEl>
                                      </p:cBhvr>
                                    </p:animEffect>
                                  </p:childTnLst>
                                </p:cTn>
                              </p:par>
                              <p:par>
                                <p:cTn id="158" presetID="10" presetClass="entr" presetSubtype="0" fill="hold" grpId="2" nodeType="withEffect">
                                  <p:stCondLst>
                                    <p:cond delay="0"/>
                                  </p:stCondLst>
                                  <p:childTnLst>
                                    <p:set>
                                      <p:cBhvr>
                                        <p:cTn id="159" dur="1" fill="hold">
                                          <p:stCondLst>
                                            <p:cond delay="0"/>
                                          </p:stCondLst>
                                        </p:cTn>
                                        <p:tgtEl>
                                          <p:spTgt spid="506910"/>
                                        </p:tgtEl>
                                        <p:attrNameLst>
                                          <p:attrName>style.visibility</p:attrName>
                                        </p:attrNameLst>
                                      </p:cBhvr>
                                      <p:to>
                                        <p:strVal val="visible"/>
                                      </p:to>
                                    </p:set>
                                    <p:animEffect transition="in" filter="fade">
                                      <p:cBhvr>
                                        <p:cTn id="160" dur="1000"/>
                                        <p:tgtEl>
                                          <p:spTgt spid="506910"/>
                                        </p:tgtEl>
                                      </p:cBhvr>
                                    </p:animEffect>
                                  </p:childTnLst>
                                </p:cTn>
                              </p:par>
                              <p:par>
                                <p:cTn id="161" presetID="10" presetClass="entr" presetSubtype="0" fill="hold" grpId="1" nodeType="withEffect">
                                  <p:stCondLst>
                                    <p:cond delay="0"/>
                                  </p:stCondLst>
                                  <p:childTnLst>
                                    <p:set>
                                      <p:cBhvr>
                                        <p:cTn id="162" dur="1" fill="hold">
                                          <p:stCondLst>
                                            <p:cond delay="0"/>
                                          </p:stCondLst>
                                        </p:cTn>
                                        <p:tgtEl>
                                          <p:spTgt spid="506899"/>
                                        </p:tgtEl>
                                        <p:attrNameLst>
                                          <p:attrName>style.visibility</p:attrName>
                                        </p:attrNameLst>
                                      </p:cBhvr>
                                      <p:to>
                                        <p:strVal val="visible"/>
                                      </p:to>
                                    </p:set>
                                    <p:animEffect transition="in" filter="fade">
                                      <p:cBhvr>
                                        <p:cTn id="163" dur="1000"/>
                                        <p:tgtEl>
                                          <p:spTgt spid="506899"/>
                                        </p:tgtEl>
                                      </p:cBhvr>
                                    </p:animEffect>
                                  </p:childTnLst>
                                </p:cTn>
                              </p:par>
                              <p:par>
                                <p:cTn id="164" presetID="10" presetClass="entr" presetSubtype="0" fill="hold" grpId="1" nodeType="withEffect">
                                  <p:stCondLst>
                                    <p:cond delay="0"/>
                                  </p:stCondLst>
                                  <p:childTnLst>
                                    <p:set>
                                      <p:cBhvr>
                                        <p:cTn id="165" dur="1" fill="hold">
                                          <p:stCondLst>
                                            <p:cond delay="0"/>
                                          </p:stCondLst>
                                        </p:cTn>
                                        <p:tgtEl>
                                          <p:spTgt spid="506901"/>
                                        </p:tgtEl>
                                        <p:attrNameLst>
                                          <p:attrName>style.visibility</p:attrName>
                                        </p:attrNameLst>
                                      </p:cBhvr>
                                      <p:to>
                                        <p:strVal val="visible"/>
                                      </p:to>
                                    </p:set>
                                    <p:animEffect transition="in" filter="fade">
                                      <p:cBhvr>
                                        <p:cTn id="166" dur="1000"/>
                                        <p:tgtEl>
                                          <p:spTgt spid="506901"/>
                                        </p:tgtEl>
                                      </p:cBhvr>
                                    </p:animEffect>
                                  </p:childTnLst>
                                </p:cTn>
                              </p:par>
                              <p:par>
                                <p:cTn id="167" presetID="10" presetClass="entr" presetSubtype="0" fill="hold" grpId="1" nodeType="withEffect">
                                  <p:stCondLst>
                                    <p:cond delay="0"/>
                                  </p:stCondLst>
                                  <p:childTnLst>
                                    <p:set>
                                      <p:cBhvr>
                                        <p:cTn id="168" dur="1" fill="hold">
                                          <p:stCondLst>
                                            <p:cond delay="0"/>
                                          </p:stCondLst>
                                        </p:cTn>
                                        <p:tgtEl>
                                          <p:spTgt spid="506897"/>
                                        </p:tgtEl>
                                        <p:attrNameLst>
                                          <p:attrName>style.visibility</p:attrName>
                                        </p:attrNameLst>
                                      </p:cBhvr>
                                      <p:to>
                                        <p:strVal val="visible"/>
                                      </p:to>
                                    </p:set>
                                    <p:animEffect transition="in" filter="fade">
                                      <p:cBhvr>
                                        <p:cTn id="169" dur="1000"/>
                                        <p:tgtEl>
                                          <p:spTgt spid="506897"/>
                                        </p:tgtEl>
                                      </p:cBhvr>
                                    </p:animEffect>
                                  </p:childTnLst>
                                </p:cTn>
                              </p:par>
                              <p:par>
                                <p:cTn id="170" presetID="10" presetClass="entr" presetSubtype="0" fill="hold" grpId="2" nodeType="withEffect">
                                  <p:stCondLst>
                                    <p:cond delay="0"/>
                                  </p:stCondLst>
                                  <p:childTnLst>
                                    <p:set>
                                      <p:cBhvr>
                                        <p:cTn id="171" dur="1" fill="hold">
                                          <p:stCondLst>
                                            <p:cond delay="0"/>
                                          </p:stCondLst>
                                        </p:cTn>
                                        <p:tgtEl>
                                          <p:spTgt spid="506889"/>
                                        </p:tgtEl>
                                        <p:attrNameLst>
                                          <p:attrName>style.visibility</p:attrName>
                                        </p:attrNameLst>
                                      </p:cBhvr>
                                      <p:to>
                                        <p:strVal val="visible"/>
                                      </p:to>
                                    </p:set>
                                    <p:animEffect transition="in" filter="fade">
                                      <p:cBhvr>
                                        <p:cTn id="172" dur="1000"/>
                                        <p:tgtEl>
                                          <p:spTgt spid="506889"/>
                                        </p:tgtEl>
                                      </p:cBhvr>
                                    </p:animEffect>
                                  </p:childTnLst>
                                </p:cTn>
                              </p:par>
                              <p:par>
                                <p:cTn id="173" presetID="10" presetClass="entr" presetSubtype="0" fill="hold" grpId="1" nodeType="withEffect">
                                  <p:stCondLst>
                                    <p:cond delay="0"/>
                                  </p:stCondLst>
                                  <p:childTnLst>
                                    <p:set>
                                      <p:cBhvr>
                                        <p:cTn id="174" dur="1" fill="hold">
                                          <p:stCondLst>
                                            <p:cond delay="0"/>
                                          </p:stCondLst>
                                        </p:cTn>
                                        <p:tgtEl>
                                          <p:spTgt spid="506906"/>
                                        </p:tgtEl>
                                        <p:attrNameLst>
                                          <p:attrName>style.visibility</p:attrName>
                                        </p:attrNameLst>
                                      </p:cBhvr>
                                      <p:to>
                                        <p:strVal val="visible"/>
                                      </p:to>
                                    </p:set>
                                    <p:animEffect transition="in" filter="fade">
                                      <p:cBhvr>
                                        <p:cTn id="175" dur="1000"/>
                                        <p:tgtEl>
                                          <p:spTgt spid="506906"/>
                                        </p:tgtEl>
                                      </p:cBhvr>
                                    </p:animEffect>
                                  </p:childTnLst>
                                </p:cTn>
                              </p:par>
                              <p:par>
                                <p:cTn id="176" presetID="10" presetClass="entr" presetSubtype="0" fill="hold" grpId="1" nodeType="withEffect">
                                  <p:stCondLst>
                                    <p:cond delay="0"/>
                                  </p:stCondLst>
                                  <p:childTnLst>
                                    <p:set>
                                      <p:cBhvr>
                                        <p:cTn id="177" dur="1" fill="hold">
                                          <p:stCondLst>
                                            <p:cond delay="0"/>
                                          </p:stCondLst>
                                        </p:cTn>
                                        <p:tgtEl>
                                          <p:spTgt spid="506904"/>
                                        </p:tgtEl>
                                        <p:attrNameLst>
                                          <p:attrName>style.visibility</p:attrName>
                                        </p:attrNameLst>
                                      </p:cBhvr>
                                      <p:to>
                                        <p:strVal val="visible"/>
                                      </p:to>
                                    </p:set>
                                    <p:animEffect transition="in" filter="fade">
                                      <p:cBhvr>
                                        <p:cTn id="178" dur="1000"/>
                                        <p:tgtEl>
                                          <p:spTgt spid="506904"/>
                                        </p:tgtEl>
                                      </p:cBhvr>
                                    </p:animEffect>
                                  </p:childTnLst>
                                </p:cTn>
                              </p:par>
                              <p:par>
                                <p:cTn id="179" presetID="10" presetClass="entr" presetSubtype="0" fill="hold" grpId="1" nodeType="withEffect">
                                  <p:stCondLst>
                                    <p:cond delay="0"/>
                                  </p:stCondLst>
                                  <p:childTnLst>
                                    <p:set>
                                      <p:cBhvr>
                                        <p:cTn id="180" dur="1" fill="hold">
                                          <p:stCondLst>
                                            <p:cond delay="0"/>
                                          </p:stCondLst>
                                        </p:cTn>
                                        <p:tgtEl>
                                          <p:spTgt spid="506905"/>
                                        </p:tgtEl>
                                        <p:attrNameLst>
                                          <p:attrName>style.visibility</p:attrName>
                                        </p:attrNameLst>
                                      </p:cBhvr>
                                      <p:to>
                                        <p:strVal val="visible"/>
                                      </p:to>
                                    </p:set>
                                    <p:animEffect transition="in" filter="fade">
                                      <p:cBhvr>
                                        <p:cTn id="181" dur="1000"/>
                                        <p:tgtEl>
                                          <p:spTgt spid="506905"/>
                                        </p:tgtEl>
                                      </p:cBhvr>
                                    </p:animEffect>
                                  </p:childTnLst>
                                </p:cTn>
                              </p:par>
                              <p:par>
                                <p:cTn id="182" presetID="10" presetClass="entr" presetSubtype="0" fill="hold" grpId="1" nodeType="withEffect">
                                  <p:stCondLst>
                                    <p:cond delay="0"/>
                                  </p:stCondLst>
                                  <p:childTnLst>
                                    <p:set>
                                      <p:cBhvr>
                                        <p:cTn id="183" dur="1" fill="hold">
                                          <p:stCondLst>
                                            <p:cond delay="0"/>
                                          </p:stCondLst>
                                        </p:cTn>
                                        <p:tgtEl>
                                          <p:spTgt spid="506907"/>
                                        </p:tgtEl>
                                        <p:attrNameLst>
                                          <p:attrName>style.visibility</p:attrName>
                                        </p:attrNameLst>
                                      </p:cBhvr>
                                      <p:to>
                                        <p:strVal val="visible"/>
                                      </p:to>
                                    </p:set>
                                    <p:animEffect transition="in" filter="fade">
                                      <p:cBhvr>
                                        <p:cTn id="184" dur="1000"/>
                                        <p:tgtEl>
                                          <p:spTgt spid="506907"/>
                                        </p:tgtEl>
                                      </p:cBhvr>
                                    </p:animEffect>
                                  </p:childTnLst>
                                </p:cTn>
                              </p:par>
                              <p:par>
                                <p:cTn id="185" presetID="10" presetClass="entr" presetSubtype="0" fill="hold" grpId="2" nodeType="withEffect">
                                  <p:stCondLst>
                                    <p:cond delay="0"/>
                                  </p:stCondLst>
                                  <p:childTnLst>
                                    <p:set>
                                      <p:cBhvr>
                                        <p:cTn id="186" dur="1" fill="hold">
                                          <p:stCondLst>
                                            <p:cond delay="0"/>
                                          </p:stCondLst>
                                        </p:cTn>
                                        <p:tgtEl>
                                          <p:spTgt spid="506892"/>
                                        </p:tgtEl>
                                        <p:attrNameLst>
                                          <p:attrName>style.visibility</p:attrName>
                                        </p:attrNameLst>
                                      </p:cBhvr>
                                      <p:to>
                                        <p:strVal val="visible"/>
                                      </p:to>
                                    </p:set>
                                    <p:animEffect transition="in" filter="fade">
                                      <p:cBhvr>
                                        <p:cTn id="187" dur="1000"/>
                                        <p:tgtEl>
                                          <p:spTgt spid="506892"/>
                                        </p:tgtEl>
                                      </p:cBhvr>
                                    </p:animEffect>
                                  </p:childTnLst>
                                </p:cTn>
                              </p:par>
                              <p:par>
                                <p:cTn id="188" presetID="10" presetClass="entr" presetSubtype="0" fill="hold" grpId="2" nodeType="withEffect">
                                  <p:stCondLst>
                                    <p:cond delay="0"/>
                                  </p:stCondLst>
                                  <p:childTnLst>
                                    <p:set>
                                      <p:cBhvr>
                                        <p:cTn id="189" dur="1" fill="hold">
                                          <p:stCondLst>
                                            <p:cond delay="0"/>
                                          </p:stCondLst>
                                        </p:cTn>
                                        <p:tgtEl>
                                          <p:spTgt spid="506894"/>
                                        </p:tgtEl>
                                        <p:attrNameLst>
                                          <p:attrName>style.visibility</p:attrName>
                                        </p:attrNameLst>
                                      </p:cBhvr>
                                      <p:to>
                                        <p:strVal val="visible"/>
                                      </p:to>
                                    </p:set>
                                    <p:animEffect transition="in" filter="fade">
                                      <p:cBhvr>
                                        <p:cTn id="190" dur="1000"/>
                                        <p:tgtEl>
                                          <p:spTgt spid="506894"/>
                                        </p:tgtEl>
                                      </p:cBhvr>
                                    </p:animEffect>
                                  </p:childTnLst>
                                </p:cTn>
                              </p:par>
                              <p:par>
                                <p:cTn id="191" presetID="10" presetClass="entr" presetSubtype="0" fill="hold" grpId="1" nodeType="withEffect">
                                  <p:stCondLst>
                                    <p:cond delay="0"/>
                                  </p:stCondLst>
                                  <p:childTnLst>
                                    <p:set>
                                      <p:cBhvr>
                                        <p:cTn id="192" dur="1" fill="hold">
                                          <p:stCondLst>
                                            <p:cond delay="0"/>
                                          </p:stCondLst>
                                        </p:cTn>
                                        <p:tgtEl>
                                          <p:spTgt spid="506900"/>
                                        </p:tgtEl>
                                        <p:attrNameLst>
                                          <p:attrName>style.visibility</p:attrName>
                                        </p:attrNameLst>
                                      </p:cBhvr>
                                      <p:to>
                                        <p:strVal val="visible"/>
                                      </p:to>
                                    </p:set>
                                    <p:animEffect transition="in" filter="fade">
                                      <p:cBhvr>
                                        <p:cTn id="193" dur="1000"/>
                                        <p:tgtEl>
                                          <p:spTgt spid="506900"/>
                                        </p:tgtEl>
                                      </p:cBhvr>
                                    </p:animEffect>
                                  </p:childTnLst>
                                </p:cTn>
                              </p:par>
                              <p:par>
                                <p:cTn id="194" presetID="10" presetClass="entr" presetSubtype="0" fill="hold" grpId="1" nodeType="withEffect">
                                  <p:stCondLst>
                                    <p:cond delay="0"/>
                                  </p:stCondLst>
                                  <p:childTnLst>
                                    <p:set>
                                      <p:cBhvr>
                                        <p:cTn id="195" dur="1" fill="hold">
                                          <p:stCondLst>
                                            <p:cond delay="0"/>
                                          </p:stCondLst>
                                        </p:cTn>
                                        <p:tgtEl>
                                          <p:spTgt spid="506902"/>
                                        </p:tgtEl>
                                        <p:attrNameLst>
                                          <p:attrName>style.visibility</p:attrName>
                                        </p:attrNameLst>
                                      </p:cBhvr>
                                      <p:to>
                                        <p:strVal val="visible"/>
                                      </p:to>
                                    </p:set>
                                    <p:animEffect transition="in" filter="fade">
                                      <p:cBhvr>
                                        <p:cTn id="196" dur="1000"/>
                                        <p:tgtEl>
                                          <p:spTgt spid="506902"/>
                                        </p:tgtEl>
                                      </p:cBhvr>
                                    </p:animEffect>
                                  </p:childTnLst>
                                </p:cTn>
                              </p:par>
                              <p:par>
                                <p:cTn id="197" presetID="10" presetClass="entr" presetSubtype="0" fill="hold" grpId="2" nodeType="withEffect">
                                  <p:stCondLst>
                                    <p:cond delay="0"/>
                                  </p:stCondLst>
                                  <p:childTnLst>
                                    <p:set>
                                      <p:cBhvr>
                                        <p:cTn id="198" dur="1" fill="hold">
                                          <p:stCondLst>
                                            <p:cond delay="0"/>
                                          </p:stCondLst>
                                        </p:cTn>
                                        <p:tgtEl>
                                          <p:spTgt spid="506912"/>
                                        </p:tgtEl>
                                        <p:attrNameLst>
                                          <p:attrName>style.visibility</p:attrName>
                                        </p:attrNameLst>
                                      </p:cBhvr>
                                      <p:to>
                                        <p:strVal val="visible"/>
                                      </p:to>
                                    </p:set>
                                    <p:animEffect transition="in" filter="fade">
                                      <p:cBhvr>
                                        <p:cTn id="199" dur="1000"/>
                                        <p:tgtEl>
                                          <p:spTgt spid="506912"/>
                                        </p:tgtEl>
                                      </p:cBhvr>
                                    </p:animEffect>
                                  </p:childTnLst>
                                </p:cTn>
                              </p:par>
                              <p:par>
                                <p:cTn id="200" presetID="10" presetClass="entr" presetSubtype="0" fill="hold" grpId="2" nodeType="withEffect">
                                  <p:stCondLst>
                                    <p:cond delay="0"/>
                                  </p:stCondLst>
                                  <p:childTnLst>
                                    <p:set>
                                      <p:cBhvr>
                                        <p:cTn id="201" dur="1" fill="hold">
                                          <p:stCondLst>
                                            <p:cond delay="0"/>
                                          </p:stCondLst>
                                        </p:cTn>
                                        <p:tgtEl>
                                          <p:spTgt spid="506890"/>
                                        </p:tgtEl>
                                        <p:attrNameLst>
                                          <p:attrName>style.visibility</p:attrName>
                                        </p:attrNameLst>
                                      </p:cBhvr>
                                      <p:to>
                                        <p:strVal val="visible"/>
                                      </p:to>
                                    </p:set>
                                    <p:animEffect transition="in" filter="fade">
                                      <p:cBhvr>
                                        <p:cTn id="202" dur="1000"/>
                                        <p:tgtEl>
                                          <p:spTgt spid="506890"/>
                                        </p:tgtEl>
                                      </p:cBhvr>
                                    </p:animEffect>
                                  </p:childTnLst>
                                </p:cTn>
                              </p:par>
                              <p:par>
                                <p:cTn id="203" presetID="10" presetClass="entr" presetSubtype="0" fill="hold" grpId="1" nodeType="withEffect">
                                  <p:stCondLst>
                                    <p:cond delay="0"/>
                                  </p:stCondLst>
                                  <p:childTnLst>
                                    <p:set>
                                      <p:cBhvr>
                                        <p:cTn id="204" dur="1" fill="hold">
                                          <p:stCondLst>
                                            <p:cond delay="0"/>
                                          </p:stCondLst>
                                        </p:cTn>
                                        <p:tgtEl>
                                          <p:spTgt spid="506898"/>
                                        </p:tgtEl>
                                        <p:attrNameLst>
                                          <p:attrName>style.visibility</p:attrName>
                                        </p:attrNameLst>
                                      </p:cBhvr>
                                      <p:to>
                                        <p:strVal val="visible"/>
                                      </p:to>
                                    </p:set>
                                    <p:animEffect transition="in" filter="fade">
                                      <p:cBhvr>
                                        <p:cTn id="205" dur="1000"/>
                                        <p:tgtEl>
                                          <p:spTgt spid="506898"/>
                                        </p:tgtEl>
                                      </p:cBhvr>
                                    </p:animEffect>
                                  </p:childTnLst>
                                </p:cTn>
                              </p:par>
                              <p:par>
                                <p:cTn id="206" presetID="10" presetClass="entr" presetSubtype="0" fill="hold" grpId="1" nodeType="withEffect">
                                  <p:stCondLst>
                                    <p:cond delay="0"/>
                                  </p:stCondLst>
                                  <p:childTnLst>
                                    <p:set>
                                      <p:cBhvr>
                                        <p:cTn id="207" dur="1" fill="hold">
                                          <p:stCondLst>
                                            <p:cond delay="0"/>
                                          </p:stCondLst>
                                        </p:cTn>
                                        <p:tgtEl>
                                          <p:spTgt spid="506903"/>
                                        </p:tgtEl>
                                        <p:attrNameLst>
                                          <p:attrName>style.visibility</p:attrName>
                                        </p:attrNameLst>
                                      </p:cBhvr>
                                      <p:to>
                                        <p:strVal val="visible"/>
                                      </p:to>
                                    </p:set>
                                    <p:animEffect transition="in" filter="fade">
                                      <p:cBhvr>
                                        <p:cTn id="208" dur="1000"/>
                                        <p:tgtEl>
                                          <p:spTgt spid="506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6885" grpId="0" animBg="1"/>
      <p:bldP spid="506886" grpId="0" build="allAtOnce" animBg="1"/>
      <p:bldP spid="506888" grpId="0"/>
      <p:bldP spid="506889" grpId="0" animBg="1"/>
      <p:bldP spid="506889" grpId="1" animBg="1"/>
      <p:bldP spid="506889" grpId="2" animBg="1"/>
      <p:bldP spid="506890" grpId="0" animBg="1"/>
      <p:bldP spid="506890" grpId="1" animBg="1"/>
      <p:bldP spid="506890" grpId="2" animBg="1"/>
      <p:bldP spid="506891" grpId="0" animBg="1"/>
      <p:bldP spid="506891" grpId="1" animBg="1"/>
      <p:bldP spid="506891" grpId="2" animBg="1"/>
      <p:bldP spid="506892" grpId="0" animBg="1"/>
      <p:bldP spid="506892" grpId="1" animBg="1"/>
      <p:bldP spid="506892" grpId="2" animBg="1"/>
      <p:bldP spid="506893" grpId="0" animBg="1"/>
      <p:bldP spid="506893" grpId="1" animBg="1"/>
      <p:bldP spid="506893" grpId="2" animBg="1"/>
      <p:bldP spid="506894" grpId="0" animBg="1"/>
      <p:bldP spid="506894" grpId="1" animBg="1"/>
      <p:bldP spid="506894" grpId="2" animBg="1"/>
      <p:bldP spid="506896" grpId="0" animBg="1"/>
      <p:bldP spid="506896" grpId="1" animBg="1"/>
      <p:bldP spid="506897" grpId="0" animBg="1"/>
      <p:bldP spid="506897" grpId="1" animBg="1"/>
      <p:bldP spid="506898" grpId="0" animBg="1"/>
      <p:bldP spid="506898" grpId="1" animBg="1"/>
      <p:bldP spid="506899" grpId="0" animBg="1"/>
      <p:bldP spid="506899" grpId="1" animBg="1"/>
      <p:bldP spid="506900" grpId="0" animBg="1"/>
      <p:bldP spid="506900" grpId="1" animBg="1"/>
      <p:bldP spid="506901" grpId="0" animBg="1"/>
      <p:bldP spid="506901" grpId="1" animBg="1"/>
      <p:bldP spid="506902" grpId="0" animBg="1"/>
      <p:bldP spid="506902" grpId="1" animBg="1"/>
      <p:bldP spid="506903" grpId="0" animBg="1"/>
      <p:bldP spid="506903" grpId="1" animBg="1"/>
      <p:bldP spid="506904" grpId="0" animBg="1"/>
      <p:bldP spid="506904" grpId="1" animBg="1"/>
      <p:bldP spid="506905" grpId="0" animBg="1"/>
      <p:bldP spid="506905" grpId="1" animBg="1"/>
      <p:bldP spid="506906" grpId="0" animBg="1"/>
      <p:bldP spid="506906" grpId="1" animBg="1"/>
      <p:bldP spid="506907" grpId="0" animBg="1"/>
      <p:bldP spid="506907" grpId="1" animBg="1"/>
      <p:bldP spid="506908" grpId="0" animBg="1"/>
      <p:bldP spid="506908" grpId="1" animBg="1"/>
      <p:bldP spid="506909" grpId="0" animBg="1"/>
      <p:bldP spid="506909" grpId="1" animBg="1"/>
      <p:bldP spid="506910" grpId="0" animBg="1"/>
      <p:bldP spid="506910" grpId="1" animBg="1"/>
      <p:bldP spid="506910" grpId="2" animBg="1"/>
      <p:bldP spid="506911" grpId="0" animBg="1"/>
      <p:bldP spid="506911" grpId="1" animBg="1"/>
      <p:bldP spid="506911" grpId="2" animBg="1"/>
      <p:bldP spid="506912" grpId="0" animBg="1"/>
      <p:bldP spid="506912" grpId="1" animBg="1"/>
      <p:bldP spid="506912" grpId="2"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36575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Figures</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Avoid 3D if not necessary for the data understanding</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Avoid colours for data points and lines</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time or concentration series data      line graphs; independent data rows</a:t>
            </a:r>
          </a:p>
          <a:p>
            <a:pPr algn="l"/>
            <a:r>
              <a:rPr lang="en-US" sz="2000" b="1" dirty="0">
                <a:solidFill>
                  <a:schemeClr val="tx2">
                    <a:lumMod val="50000"/>
                  </a:schemeClr>
                </a:solidFill>
                <a:latin typeface="Times New Roman" pitchFamily="18" charset="0"/>
                <a:cs typeface="Times New Roman" pitchFamily="18" charset="0"/>
              </a:rPr>
              <a:t>column graphs</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Note time leaps in time series representations</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Provide full and self-explanatory figure captions!!!</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Explain all abbreviations used in a graph in footnote or in the caption text!</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Decide carefully whether and which graph is needed; never double represent data in graphs and/or tables!</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Give statistical analyses whenever possible, i.e. S.E. or SD as error bars; probability level is commonly represented as P &lt; 0.01 (LSD)“ or with asterisks indicating the significance level, like *) = P &lt; 0.05 ; **) = P &lt; 0.01 ; ***) = P &lt; 0.001</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Provide precise axis legends</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cxnSp>
        <p:nvCxnSpPr>
          <p:cNvPr id="5" name="Straight Arrow Connector 4"/>
          <p:cNvCxnSpPr/>
          <p:nvPr/>
        </p:nvCxnSpPr>
        <p:spPr>
          <a:xfrm>
            <a:off x="4038600" y="2362200"/>
            <a:ext cx="304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8243248" y="2362200"/>
            <a:ext cx="304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835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19812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Figures</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Avoid too bold lettering, numbers, and lines for coordinate axes and curves.</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Give tic marks on axes as needed.</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Use solid black or white or hatch or stripe patterns in bar graphs.</a:t>
            </a:r>
          </a:p>
          <a:p>
            <a:pPr marL="342900" indent="-342900" algn="l">
              <a:buFont typeface="Wingdings" panose="05000000000000000000" pitchFamily="2" charset="2"/>
              <a:buChar char="q"/>
            </a:pPr>
            <a:r>
              <a:rPr lang="en-US" sz="2000" b="1" dirty="0">
                <a:solidFill>
                  <a:schemeClr val="tx2">
                    <a:lumMod val="50000"/>
                  </a:schemeClr>
                </a:solidFill>
                <a:latin typeface="Times New Roman" pitchFamily="18" charset="0"/>
                <a:cs typeface="Times New Roman" pitchFamily="18" charset="0"/>
              </a:rPr>
              <a:t>Use solid black and white symbols.</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pic>
        <p:nvPicPr>
          <p:cNvPr id="2" name="Picture 1"/>
          <p:cNvPicPr>
            <a:picLocks noChangeAspect="1"/>
          </p:cNvPicPr>
          <p:nvPr/>
        </p:nvPicPr>
        <p:blipFill>
          <a:blip r:embed="rId2"/>
          <a:stretch>
            <a:fillRect/>
          </a:stretch>
        </p:blipFill>
        <p:spPr>
          <a:xfrm>
            <a:off x="1385887" y="2895600"/>
            <a:ext cx="6372225" cy="3409950"/>
          </a:xfrm>
          <a:prstGeom prst="rect">
            <a:avLst/>
          </a:prstGeom>
        </p:spPr>
      </p:pic>
    </p:spTree>
    <p:extLst>
      <p:ext uri="{BB962C8B-B14F-4D97-AF65-F5344CB8AC3E}">
        <p14:creationId xmlns:p14="http://schemas.microsoft.com/office/powerpoint/2010/main" val="1478423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0" y="990600"/>
            <a:ext cx="9144000" cy="4343400"/>
          </a:xfrm>
        </p:spPr>
        <p:txBody>
          <a:bodyPr/>
          <a:lstStyle/>
          <a:p>
            <a:pPr algn="just" eaLnBrk="1" hangingPunct="1"/>
            <a:r>
              <a:rPr lang="en-US" sz="2400" b="1" dirty="0">
                <a:solidFill>
                  <a:srgbClr val="0000FF"/>
                </a:solidFill>
                <a:latin typeface="Times New Roman" panose="02020603050405020304" pitchFamily="18" charset="0"/>
                <a:cs typeface="Times New Roman" panose="02020603050405020304" pitchFamily="18" charset="0"/>
              </a:rPr>
              <a:t>Exploratory research </a:t>
            </a:r>
            <a:r>
              <a:rPr lang="en-US" sz="2400" dirty="0">
                <a:solidFill>
                  <a:srgbClr val="0000FF"/>
                </a:solidFill>
                <a:latin typeface="Times New Roman" panose="02020603050405020304" pitchFamily="18" charset="0"/>
                <a:cs typeface="Times New Roman" panose="02020603050405020304" pitchFamily="18" charset="0"/>
              </a:rPr>
              <a:t>gets familiarity with a new phenomenon or to achieve new insights into it.</a:t>
            </a:r>
          </a:p>
          <a:p>
            <a:pPr algn="just" eaLnBrk="1" hangingPunct="1"/>
            <a:r>
              <a:rPr lang="en-US" sz="2400" b="1" dirty="0">
                <a:solidFill>
                  <a:srgbClr val="0000FF"/>
                </a:solidFill>
                <a:latin typeface="Times New Roman" panose="02020603050405020304" pitchFamily="18" charset="0"/>
                <a:cs typeface="Times New Roman" panose="02020603050405020304" pitchFamily="18" charset="0"/>
              </a:rPr>
              <a:t>Descriptive research </a:t>
            </a:r>
            <a:r>
              <a:rPr lang="en-US" sz="2400" dirty="0">
                <a:solidFill>
                  <a:srgbClr val="0000FF"/>
                </a:solidFill>
                <a:latin typeface="Times New Roman" panose="02020603050405020304" pitchFamily="18" charset="0"/>
                <a:cs typeface="Times New Roman" panose="02020603050405020304" pitchFamily="18" charset="0"/>
              </a:rPr>
              <a:t>includes surveys and fact-finding enquiries. The main characteristic of this method is that the researcher has no control over the variables; he can only report what has happened or what is happening.</a:t>
            </a:r>
          </a:p>
          <a:p>
            <a:pPr algn="just" eaLnBrk="1" hangingPunct="1"/>
            <a:r>
              <a:rPr lang="en-US" sz="2400" b="1" dirty="0">
                <a:solidFill>
                  <a:srgbClr val="0000FF"/>
                </a:solidFill>
                <a:latin typeface="Times New Roman" panose="02020603050405020304" pitchFamily="18" charset="0"/>
                <a:cs typeface="Times New Roman" panose="02020603050405020304" pitchFamily="18" charset="0"/>
              </a:rPr>
              <a:t>In analytical research </a:t>
            </a:r>
            <a:r>
              <a:rPr lang="en-US" sz="2400" dirty="0">
                <a:solidFill>
                  <a:srgbClr val="0000FF"/>
                </a:solidFill>
                <a:latin typeface="Times New Roman" panose="02020603050405020304" pitchFamily="18" charset="0"/>
                <a:cs typeface="Times New Roman" panose="02020603050405020304" pitchFamily="18" charset="0"/>
              </a:rPr>
              <a:t>the researcher has to use facts or information already available, and analyze these to make a critical evaluation of the material.</a:t>
            </a:r>
          </a:p>
          <a:p>
            <a:pPr algn="just" eaLnBrk="1" hangingPunct="1"/>
            <a:r>
              <a:rPr lang="en-US" sz="2400" b="1" dirty="0">
                <a:solidFill>
                  <a:srgbClr val="0000FF"/>
                </a:solidFill>
                <a:latin typeface="Times New Roman" panose="02020603050405020304" pitchFamily="18" charset="0"/>
                <a:cs typeface="Times New Roman" panose="02020603050405020304" pitchFamily="18" charset="0"/>
              </a:rPr>
              <a:t>Applied research </a:t>
            </a:r>
            <a:r>
              <a:rPr lang="en-US" sz="2400" dirty="0">
                <a:solidFill>
                  <a:srgbClr val="0000FF"/>
                </a:solidFill>
                <a:latin typeface="Times New Roman" panose="02020603050405020304" pitchFamily="18" charset="0"/>
                <a:cs typeface="Times New Roman" panose="02020603050405020304" pitchFamily="18" charset="0"/>
              </a:rPr>
              <a:t>aims at finding a solution for an immediate problem facing by a society or an industrial/business organization.</a:t>
            </a:r>
          </a:p>
        </p:txBody>
      </p:sp>
      <p:sp>
        <p:nvSpPr>
          <p:cNvPr id="9219" name="Title 1"/>
          <p:cNvSpPr>
            <a:spLocks noGrp="1"/>
          </p:cNvSpPr>
          <p:nvPr>
            <p:ph type="title"/>
          </p:nvPr>
        </p:nvSpPr>
        <p:spPr>
          <a:xfrm>
            <a:off x="457200" y="125413"/>
            <a:ext cx="8305800" cy="792162"/>
          </a:xfrm>
        </p:spPr>
        <p:txBody>
          <a:bodyPr/>
          <a:lstStyle/>
          <a:p>
            <a:pPr eaLnBrk="1" hangingPunct="1"/>
            <a:r>
              <a:rPr lang="en-US" sz="3600" b="1">
                <a:solidFill>
                  <a:srgbClr val="0000FF"/>
                </a:solidFill>
                <a:latin typeface="Times New Roman" panose="02020603050405020304" pitchFamily="18" charset="0"/>
                <a:cs typeface="Times New Roman" panose="02020603050405020304" pitchFamily="18" charset="0"/>
              </a:rPr>
              <a:t>Type of Research Studies</a:t>
            </a:r>
            <a:endParaRPr lang="en-US" sz="360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6A598CC4-30F9-4686-80BB-191F99A5AA1C}"/>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37694013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8">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1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Figures</a:t>
            </a:r>
            <a:r>
              <a:rPr lang="en-US" sz="2000" b="1" dirty="0">
                <a:solidFill>
                  <a:schemeClr val="tx2">
                    <a:lumMod val="50000"/>
                  </a:schemeClr>
                </a:solidFill>
                <a:latin typeface="Times New Roman" pitchFamily="18" charset="0"/>
                <a:cs typeface="Times New Roman" pitchFamily="18" charset="0"/>
              </a:rPr>
              <a:t>: Line Charts</a:t>
            </a:r>
          </a:p>
          <a:p>
            <a:pPr algn="l"/>
            <a:r>
              <a:rPr lang="en-US" sz="2400" dirty="0">
                <a:solidFill>
                  <a:schemeClr val="tx1"/>
                </a:solidFill>
                <a:latin typeface="Times New Roman" panose="02020603050405020304" pitchFamily="18" charset="0"/>
                <a:cs typeface="Times New Roman" panose="02020603050405020304" pitchFamily="18" charset="0"/>
              </a:rPr>
              <a:t>In line figures, only standard symbols (boxes, circles, triangles) or other</a:t>
            </a:r>
            <a:br>
              <a:rPr lang="en-US" sz="2400" dirty="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typographic elements should be used. If necessary, please provide a key to any symbols as part of the figure. </a:t>
            </a:r>
            <a:r>
              <a:rPr lang="en-US" sz="2400" i="1" dirty="0">
                <a:solidFill>
                  <a:schemeClr val="tx1"/>
                </a:solidFill>
                <a:latin typeface="Times New Roman" panose="02020603050405020304" pitchFamily="18" charset="0"/>
                <a:cs typeface="Times New Roman" panose="02020603050405020304" pitchFamily="18" charset="0"/>
              </a:rPr>
              <a:t>Only </a:t>
            </a:r>
            <a:r>
              <a:rPr lang="en-US" sz="2400" dirty="0">
                <a:solidFill>
                  <a:schemeClr val="tx1"/>
                </a:solidFill>
                <a:latin typeface="Times New Roman" panose="02020603050405020304" pitchFamily="18" charset="0"/>
                <a:cs typeface="Times New Roman" panose="02020603050405020304" pitchFamily="18" charset="0"/>
              </a:rPr>
              <a:t>standard symbols can be reproduced in captions and may change in conversions. </a:t>
            </a:r>
            <a:br>
              <a:rPr lang="en-US" sz="2400" dirty="0">
                <a:solidFill>
                  <a:schemeClr val="tx1"/>
                </a:solidFill>
                <a:latin typeface="Times New Roman" panose="02020603050405020304" pitchFamily="18" charset="0"/>
                <a:cs typeface="Times New Roman" panose="02020603050405020304" pitchFamily="18" charset="0"/>
              </a:rPr>
            </a:br>
            <a:endParaRPr lang="en-US" sz="2400" b="1" dirty="0">
              <a:solidFill>
                <a:schemeClr val="tx1"/>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pic>
        <p:nvPicPr>
          <p:cNvPr id="4" name="Picture 3"/>
          <p:cNvPicPr>
            <a:picLocks noChangeAspect="1"/>
          </p:cNvPicPr>
          <p:nvPr/>
        </p:nvPicPr>
        <p:blipFill>
          <a:blip r:embed="rId2"/>
          <a:stretch>
            <a:fillRect/>
          </a:stretch>
        </p:blipFill>
        <p:spPr>
          <a:xfrm>
            <a:off x="4038600" y="3018693"/>
            <a:ext cx="4876800" cy="3305907"/>
          </a:xfrm>
          <a:prstGeom prst="rect">
            <a:avLst/>
          </a:prstGeom>
        </p:spPr>
      </p:pic>
    </p:spTree>
    <p:extLst>
      <p:ext uri="{BB962C8B-B14F-4D97-AF65-F5344CB8AC3E}">
        <p14:creationId xmlns:p14="http://schemas.microsoft.com/office/powerpoint/2010/main" val="16597936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Figures</a:t>
            </a:r>
            <a:r>
              <a:rPr lang="en-US" sz="2000" b="1" dirty="0">
                <a:solidFill>
                  <a:schemeClr val="tx2">
                    <a:lumMod val="50000"/>
                  </a:schemeClr>
                </a:solidFill>
                <a:latin typeface="Times New Roman" pitchFamily="18" charset="0"/>
                <a:cs typeface="Times New Roman" pitchFamily="18" charset="0"/>
              </a:rPr>
              <a:t>: Examples</a:t>
            </a:r>
            <a:endParaRPr lang="en-US" sz="2400" b="1" dirty="0">
              <a:solidFill>
                <a:schemeClr val="tx1"/>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pic>
        <p:nvPicPr>
          <p:cNvPr id="2" name="Picture 1"/>
          <p:cNvPicPr>
            <a:picLocks noChangeAspect="1"/>
          </p:cNvPicPr>
          <p:nvPr/>
        </p:nvPicPr>
        <p:blipFill>
          <a:blip r:embed="rId2"/>
          <a:stretch>
            <a:fillRect/>
          </a:stretch>
        </p:blipFill>
        <p:spPr>
          <a:xfrm>
            <a:off x="990600" y="1371600"/>
            <a:ext cx="6958013" cy="4915873"/>
          </a:xfrm>
          <a:prstGeom prst="rect">
            <a:avLst/>
          </a:prstGeom>
        </p:spPr>
      </p:pic>
    </p:spTree>
    <p:extLst>
      <p:ext uri="{BB962C8B-B14F-4D97-AF65-F5344CB8AC3E}">
        <p14:creationId xmlns:p14="http://schemas.microsoft.com/office/powerpoint/2010/main" val="40903213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60181" y="1344304"/>
            <a:ext cx="7117019" cy="5157788"/>
          </a:xfrm>
          <a:prstGeom prst="rect">
            <a:avLst/>
          </a:prstGeom>
        </p:spPr>
      </p:pic>
      <p:sp>
        <p:nvSpPr>
          <p:cNvPr id="3" name="Subtitle 2"/>
          <p:cNvSpPr>
            <a:spLocks noGrp="1"/>
          </p:cNvSpPr>
          <p:nvPr>
            <p:ph type="subTitle" idx="1"/>
          </p:nvPr>
        </p:nvSpPr>
        <p:spPr>
          <a:xfrm>
            <a:off x="0" y="990600"/>
            <a:ext cx="9144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Figures</a:t>
            </a:r>
            <a:r>
              <a:rPr lang="en-US" sz="2000" b="1" dirty="0">
                <a:solidFill>
                  <a:schemeClr val="tx2">
                    <a:lumMod val="50000"/>
                  </a:schemeClr>
                </a:solidFill>
                <a:latin typeface="Times New Roman" pitchFamily="18" charset="0"/>
                <a:cs typeface="Times New Roman" pitchFamily="18" charset="0"/>
              </a:rPr>
              <a:t>: Examples</a:t>
            </a:r>
            <a:endParaRPr lang="en-US" sz="2400" b="1" dirty="0">
              <a:solidFill>
                <a:schemeClr val="tx1"/>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spTree>
    <p:extLst>
      <p:ext uri="{BB962C8B-B14F-4D97-AF65-F5344CB8AC3E}">
        <p14:creationId xmlns:p14="http://schemas.microsoft.com/office/powerpoint/2010/main" val="17235537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Figures</a:t>
            </a:r>
            <a:r>
              <a:rPr lang="en-US" sz="2000" b="1" dirty="0">
                <a:solidFill>
                  <a:schemeClr val="tx2">
                    <a:lumMod val="50000"/>
                  </a:schemeClr>
                </a:solidFill>
                <a:latin typeface="Times New Roman" pitchFamily="18" charset="0"/>
                <a:cs typeface="Times New Roman" pitchFamily="18" charset="0"/>
              </a:rPr>
              <a:t>: Examples</a:t>
            </a:r>
          </a:p>
          <a:p>
            <a:pPr algn="l"/>
            <a:r>
              <a:rPr lang="en-US" sz="2000" b="1" dirty="0">
                <a:solidFill>
                  <a:schemeClr val="tx2">
                    <a:lumMod val="50000"/>
                  </a:schemeClr>
                </a:solidFill>
                <a:latin typeface="Times New Roman" pitchFamily="18" charset="0"/>
                <a:cs typeface="Times New Roman" pitchFamily="18" charset="0"/>
              </a:rPr>
              <a:t>Time series data!!!!</a:t>
            </a:r>
            <a:endParaRPr lang="en-US" sz="2400" b="1" dirty="0">
              <a:solidFill>
                <a:schemeClr val="tx1"/>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pic>
        <p:nvPicPr>
          <p:cNvPr id="2" name="Picture 1"/>
          <p:cNvPicPr>
            <a:picLocks noChangeAspect="1"/>
          </p:cNvPicPr>
          <p:nvPr/>
        </p:nvPicPr>
        <p:blipFill>
          <a:blip r:embed="rId2"/>
          <a:stretch>
            <a:fillRect/>
          </a:stretch>
        </p:blipFill>
        <p:spPr>
          <a:xfrm>
            <a:off x="1590674" y="2219325"/>
            <a:ext cx="6852365" cy="4181475"/>
          </a:xfrm>
          <a:prstGeom prst="rect">
            <a:avLst/>
          </a:prstGeom>
        </p:spPr>
      </p:pic>
    </p:spTree>
    <p:extLst>
      <p:ext uri="{BB962C8B-B14F-4D97-AF65-F5344CB8AC3E}">
        <p14:creationId xmlns:p14="http://schemas.microsoft.com/office/powerpoint/2010/main" val="38376138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Figures</a:t>
            </a:r>
            <a:r>
              <a:rPr lang="en-US" sz="2000" b="1" dirty="0">
                <a:solidFill>
                  <a:schemeClr val="tx2">
                    <a:lumMod val="50000"/>
                  </a:schemeClr>
                </a:solidFill>
                <a:latin typeface="Times New Roman" pitchFamily="18" charset="0"/>
                <a:cs typeface="Times New Roman" pitchFamily="18" charset="0"/>
              </a:rPr>
              <a:t>: Examples</a:t>
            </a:r>
          </a:p>
          <a:p>
            <a:pPr algn="l"/>
            <a:r>
              <a:rPr lang="en-US" sz="2000" b="1" dirty="0">
                <a:solidFill>
                  <a:schemeClr val="tx2">
                    <a:lumMod val="50000"/>
                  </a:schemeClr>
                </a:solidFill>
                <a:latin typeface="Times New Roman" pitchFamily="18" charset="0"/>
                <a:cs typeface="Times New Roman" pitchFamily="18" charset="0"/>
              </a:rPr>
              <a:t>Not time series data!!!!</a:t>
            </a:r>
            <a:endParaRPr lang="en-US" sz="2400" b="1" dirty="0">
              <a:solidFill>
                <a:schemeClr val="tx1"/>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2929852" y="609600"/>
            <a:ext cx="3284297" cy="553998"/>
          </a:xfrm>
          <a:prstGeom prst="rect">
            <a:avLst/>
          </a:prstGeom>
        </p:spPr>
        <p:txBody>
          <a:bodyPr wrap="none">
            <a:spAutoFit/>
          </a:bodyPr>
          <a:lstStyle/>
          <a:p>
            <a:r>
              <a:rPr lang="en-US" sz="3000" b="1" dirty="0">
                <a:latin typeface="Times New Roman" pitchFamily="18" charset="0"/>
                <a:cs typeface="Times New Roman" pitchFamily="18" charset="0"/>
              </a:rPr>
              <a:t>Tables and Figures</a:t>
            </a:r>
          </a:p>
        </p:txBody>
      </p:sp>
      <p:pic>
        <p:nvPicPr>
          <p:cNvPr id="4" name="Picture 3"/>
          <p:cNvPicPr>
            <a:picLocks noChangeAspect="1"/>
          </p:cNvPicPr>
          <p:nvPr/>
        </p:nvPicPr>
        <p:blipFill>
          <a:blip r:embed="rId2"/>
          <a:stretch>
            <a:fillRect/>
          </a:stretch>
        </p:blipFill>
        <p:spPr>
          <a:xfrm>
            <a:off x="762000" y="1809750"/>
            <a:ext cx="7391399" cy="4667250"/>
          </a:xfrm>
          <a:prstGeom prst="rect">
            <a:avLst/>
          </a:prstGeom>
        </p:spPr>
      </p:pic>
    </p:spTree>
    <p:extLst>
      <p:ext uri="{BB962C8B-B14F-4D97-AF65-F5344CB8AC3E}">
        <p14:creationId xmlns:p14="http://schemas.microsoft.com/office/powerpoint/2010/main" val="26465293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Literature referencing style: be consistent!!</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3731866" y="609600"/>
            <a:ext cx="1680268" cy="553998"/>
          </a:xfrm>
          <a:prstGeom prst="rect">
            <a:avLst/>
          </a:prstGeom>
        </p:spPr>
        <p:txBody>
          <a:bodyPr wrap="none">
            <a:spAutoFit/>
          </a:bodyPr>
          <a:lstStyle/>
          <a:p>
            <a:r>
              <a:rPr lang="en-US" sz="3000" b="1" dirty="0">
                <a:latin typeface="Times New Roman" pitchFamily="18" charset="0"/>
                <a:cs typeface="Times New Roman" pitchFamily="18" charset="0"/>
              </a:rPr>
              <a:t>Citations</a:t>
            </a:r>
          </a:p>
        </p:txBody>
      </p:sp>
      <p:pic>
        <p:nvPicPr>
          <p:cNvPr id="2" name="Picture 1"/>
          <p:cNvPicPr>
            <a:picLocks noChangeAspect="1"/>
          </p:cNvPicPr>
          <p:nvPr/>
        </p:nvPicPr>
        <p:blipFill>
          <a:blip r:embed="rId2"/>
          <a:stretch>
            <a:fillRect/>
          </a:stretch>
        </p:blipFill>
        <p:spPr>
          <a:xfrm>
            <a:off x="257175" y="1600200"/>
            <a:ext cx="7820025" cy="4572000"/>
          </a:xfrm>
          <a:prstGeom prst="rect">
            <a:avLst/>
          </a:prstGeom>
        </p:spPr>
      </p:pic>
    </p:spTree>
    <p:extLst>
      <p:ext uri="{BB962C8B-B14F-4D97-AF65-F5344CB8AC3E}">
        <p14:creationId xmlns:p14="http://schemas.microsoft.com/office/powerpoint/2010/main" val="27547040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16002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Literature referencing style: Numbered citations</a:t>
            </a:r>
          </a:p>
          <a:p>
            <a:pPr algn="just"/>
            <a:r>
              <a:rPr lang="en-US" sz="1600" dirty="0">
                <a:solidFill>
                  <a:schemeClr val="tx2">
                    <a:lumMod val="50000"/>
                  </a:schemeClr>
                </a:solidFill>
                <a:latin typeface="Times New Roman" pitchFamily="18" charset="0"/>
                <a:cs typeface="Times New Roman" pitchFamily="18" charset="0"/>
              </a:rPr>
              <a:t>The main causal agent of FHB in Central Europe and the United States is </a:t>
            </a:r>
            <a:r>
              <a:rPr lang="en-US" sz="1600" dirty="0" err="1">
                <a:solidFill>
                  <a:schemeClr val="tx2">
                    <a:lumMod val="50000"/>
                  </a:schemeClr>
                </a:solidFill>
                <a:latin typeface="Times New Roman" pitchFamily="18" charset="0"/>
                <a:cs typeface="Times New Roman" pitchFamily="18" charset="0"/>
              </a:rPr>
              <a:t>Fusarium</a:t>
            </a:r>
            <a:r>
              <a:rPr lang="en-US" sz="1600" dirty="0">
                <a:solidFill>
                  <a:schemeClr val="tx2">
                    <a:lumMod val="50000"/>
                  </a:schemeClr>
                </a:solidFill>
                <a:latin typeface="Times New Roman" pitchFamily="18" charset="0"/>
                <a:cs typeface="Times New Roman" pitchFamily="18" charset="0"/>
              </a:rPr>
              <a:t> </a:t>
            </a:r>
            <a:r>
              <a:rPr lang="en-US" sz="1600" dirty="0" err="1">
                <a:solidFill>
                  <a:schemeClr val="tx2">
                    <a:lumMod val="50000"/>
                  </a:schemeClr>
                </a:solidFill>
                <a:latin typeface="Times New Roman" pitchFamily="18" charset="0"/>
                <a:cs typeface="Times New Roman" pitchFamily="18" charset="0"/>
              </a:rPr>
              <a:t>graminearum</a:t>
            </a:r>
            <a:r>
              <a:rPr lang="en-US" sz="1600" dirty="0">
                <a:solidFill>
                  <a:schemeClr val="tx2">
                    <a:lumMod val="50000"/>
                  </a:schemeClr>
                </a:solidFill>
                <a:latin typeface="Times New Roman" pitchFamily="18" charset="0"/>
                <a:cs typeface="Times New Roman" pitchFamily="18" charset="0"/>
              </a:rPr>
              <a:t> (</a:t>
            </a:r>
            <a:r>
              <a:rPr lang="en-US" sz="1600" dirty="0" err="1">
                <a:solidFill>
                  <a:schemeClr val="tx2">
                    <a:lumMod val="50000"/>
                  </a:schemeClr>
                </a:solidFill>
                <a:latin typeface="Times New Roman" pitchFamily="18" charset="0"/>
                <a:cs typeface="Times New Roman" pitchFamily="18" charset="0"/>
              </a:rPr>
              <a:t>teleomorph</a:t>
            </a:r>
            <a:r>
              <a:rPr lang="en-US" sz="1600" dirty="0">
                <a:solidFill>
                  <a:schemeClr val="tx2">
                    <a:lumMod val="50000"/>
                  </a:schemeClr>
                </a:solidFill>
                <a:latin typeface="Times New Roman" pitchFamily="18" charset="0"/>
                <a:cs typeface="Times New Roman" pitchFamily="18" charset="0"/>
              </a:rPr>
              <a:t> </a:t>
            </a:r>
            <a:r>
              <a:rPr lang="en-US" sz="1600" dirty="0" err="1">
                <a:solidFill>
                  <a:schemeClr val="tx2">
                    <a:lumMod val="50000"/>
                  </a:schemeClr>
                </a:solidFill>
                <a:latin typeface="Times New Roman" pitchFamily="18" charset="0"/>
                <a:cs typeface="Times New Roman" pitchFamily="18" charset="0"/>
              </a:rPr>
              <a:t>Gibberella</a:t>
            </a:r>
            <a:r>
              <a:rPr lang="en-US" sz="1600" dirty="0">
                <a:solidFill>
                  <a:schemeClr val="tx2">
                    <a:lumMod val="50000"/>
                  </a:schemeClr>
                </a:solidFill>
                <a:latin typeface="Times New Roman" pitchFamily="18" charset="0"/>
                <a:cs typeface="Times New Roman" pitchFamily="18" charset="0"/>
              </a:rPr>
              <a:t> </a:t>
            </a:r>
            <a:r>
              <a:rPr lang="en-US" sz="1600" dirty="0" err="1">
                <a:solidFill>
                  <a:schemeClr val="tx2">
                    <a:lumMod val="50000"/>
                  </a:schemeClr>
                </a:solidFill>
                <a:latin typeface="Times New Roman" pitchFamily="18" charset="0"/>
                <a:cs typeface="Times New Roman" pitchFamily="18" charset="0"/>
              </a:rPr>
              <a:t>zeae</a:t>
            </a:r>
            <a:r>
              <a:rPr lang="en-US" sz="1600" dirty="0">
                <a:solidFill>
                  <a:schemeClr val="tx2">
                    <a:lumMod val="50000"/>
                  </a:schemeClr>
                </a:solidFill>
                <a:latin typeface="Times New Roman" pitchFamily="18" charset="0"/>
                <a:cs typeface="Times New Roman" pitchFamily="18" charset="0"/>
              </a:rPr>
              <a:t>), a potent producer of DON and ZEA (8,51). The typical symptoms include partial or complete bleaching of the ear (“white heads”) and the occurrence of shriveled and discolored (“scabby”) kernels. Nevertheless, at least 17 </a:t>
            </a:r>
            <a:r>
              <a:rPr lang="en-US" sz="1600" dirty="0" err="1">
                <a:solidFill>
                  <a:schemeClr val="tx2">
                    <a:lumMod val="50000"/>
                  </a:schemeClr>
                </a:solidFill>
                <a:latin typeface="Times New Roman" pitchFamily="18" charset="0"/>
                <a:cs typeface="Times New Roman" pitchFamily="18" charset="0"/>
              </a:rPr>
              <a:t>Fusarium</a:t>
            </a:r>
            <a:r>
              <a:rPr lang="en-US" sz="1600" dirty="0">
                <a:solidFill>
                  <a:schemeClr val="tx2">
                    <a:lumMod val="50000"/>
                  </a:schemeClr>
                </a:solidFill>
                <a:latin typeface="Times New Roman" pitchFamily="18" charset="0"/>
                <a:cs typeface="Times New Roman" pitchFamily="18" charset="0"/>
              </a:rPr>
              <a:t> spp. have been isolated from diseased wheat heads (9,52) and, depending on the infecting species, the symptoms and </a:t>
            </a:r>
            <a:r>
              <a:rPr lang="en-US" sz="1600" dirty="0" err="1">
                <a:solidFill>
                  <a:schemeClr val="tx2">
                    <a:lumMod val="50000"/>
                  </a:schemeClr>
                </a:solidFill>
                <a:latin typeface="Times New Roman" pitchFamily="18" charset="0"/>
                <a:cs typeface="Times New Roman" pitchFamily="18" charset="0"/>
              </a:rPr>
              <a:t>mycotoxins</a:t>
            </a:r>
            <a:r>
              <a:rPr lang="en-US" sz="1600" dirty="0">
                <a:solidFill>
                  <a:schemeClr val="tx2">
                    <a:lumMod val="50000"/>
                  </a:schemeClr>
                </a:solidFill>
                <a:latin typeface="Times New Roman" pitchFamily="18" charset="0"/>
                <a:cs typeface="Times New Roman" pitchFamily="18" charset="0"/>
              </a:rPr>
              <a:t> produced can be much more diverse. For example, various </a:t>
            </a:r>
            <a:r>
              <a:rPr lang="en-US" sz="1600" dirty="0" err="1">
                <a:solidFill>
                  <a:schemeClr val="tx2">
                    <a:lumMod val="50000"/>
                  </a:schemeClr>
                </a:solidFill>
                <a:latin typeface="Times New Roman" pitchFamily="18" charset="0"/>
                <a:cs typeface="Times New Roman" pitchFamily="18" charset="0"/>
              </a:rPr>
              <a:t>Fusarium</a:t>
            </a:r>
            <a:r>
              <a:rPr lang="en-US" sz="1600" dirty="0">
                <a:solidFill>
                  <a:schemeClr val="tx2">
                    <a:lumMod val="50000"/>
                  </a:schemeClr>
                </a:solidFill>
                <a:latin typeface="Times New Roman" pitchFamily="18" charset="0"/>
                <a:cs typeface="Times New Roman" pitchFamily="18" charset="0"/>
              </a:rPr>
              <a:t> spp. have also been frequently isolated from black point kernels (16,45). Black point describes a brown to black kernel discoloration of small grain cereals which is observed in nearly all growing regions.</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3731866" y="609600"/>
            <a:ext cx="1680268" cy="553998"/>
          </a:xfrm>
          <a:prstGeom prst="rect">
            <a:avLst/>
          </a:prstGeom>
        </p:spPr>
        <p:txBody>
          <a:bodyPr wrap="none">
            <a:spAutoFit/>
          </a:bodyPr>
          <a:lstStyle/>
          <a:p>
            <a:r>
              <a:rPr lang="en-US" sz="3000" b="1" dirty="0">
                <a:latin typeface="Times New Roman" pitchFamily="18" charset="0"/>
                <a:cs typeface="Times New Roman" pitchFamily="18" charset="0"/>
              </a:rPr>
              <a:t>Citations</a:t>
            </a:r>
          </a:p>
        </p:txBody>
      </p:sp>
      <p:pic>
        <p:nvPicPr>
          <p:cNvPr id="5" name="Picture 4"/>
          <p:cNvPicPr>
            <a:picLocks noChangeAspect="1"/>
          </p:cNvPicPr>
          <p:nvPr/>
        </p:nvPicPr>
        <p:blipFill>
          <a:blip r:embed="rId2"/>
          <a:stretch>
            <a:fillRect/>
          </a:stretch>
        </p:blipFill>
        <p:spPr>
          <a:xfrm>
            <a:off x="2643187" y="3276600"/>
            <a:ext cx="5399562" cy="3079750"/>
          </a:xfrm>
          <a:prstGeom prst="rect">
            <a:avLst/>
          </a:prstGeom>
        </p:spPr>
      </p:pic>
    </p:spTree>
    <p:extLst>
      <p:ext uri="{BB962C8B-B14F-4D97-AF65-F5344CB8AC3E}">
        <p14:creationId xmlns:p14="http://schemas.microsoft.com/office/powerpoint/2010/main" val="3589683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16002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Literature referencing style: Author citations</a:t>
            </a:r>
          </a:p>
          <a:p>
            <a:pPr algn="just"/>
            <a:r>
              <a:rPr lang="en-US" sz="1600" dirty="0">
                <a:solidFill>
                  <a:schemeClr val="tx2">
                    <a:lumMod val="50000"/>
                  </a:schemeClr>
                </a:solidFill>
                <a:latin typeface="Times New Roman" pitchFamily="18" charset="0"/>
                <a:cs typeface="Times New Roman" pitchFamily="18" charset="0"/>
              </a:rPr>
              <a:t>… considered critical for pathogen cycles and the virulence in </a:t>
            </a:r>
            <a:r>
              <a:rPr lang="en-US" sz="1600" dirty="0" err="1">
                <a:solidFill>
                  <a:schemeClr val="tx2">
                    <a:lumMod val="50000"/>
                  </a:schemeClr>
                </a:solidFill>
                <a:latin typeface="Times New Roman" pitchFamily="18" charset="0"/>
                <a:cs typeface="Times New Roman" pitchFamily="18" charset="0"/>
              </a:rPr>
              <a:t>Peronosporomycete</a:t>
            </a:r>
            <a:r>
              <a:rPr lang="en-US" sz="1600" dirty="0">
                <a:solidFill>
                  <a:schemeClr val="tx2">
                    <a:lumMod val="50000"/>
                  </a:schemeClr>
                </a:solidFill>
                <a:latin typeface="Times New Roman" pitchFamily="18" charset="0"/>
                <a:cs typeface="Times New Roman" pitchFamily="18" charset="0"/>
              </a:rPr>
              <a:t> </a:t>
            </a:r>
            <a:r>
              <a:rPr lang="en-US" sz="1600" dirty="0" err="1">
                <a:solidFill>
                  <a:schemeClr val="tx2">
                    <a:lumMod val="50000"/>
                  </a:schemeClr>
                </a:solidFill>
                <a:latin typeface="Times New Roman" pitchFamily="18" charset="0"/>
                <a:cs typeface="Times New Roman" pitchFamily="18" charset="0"/>
              </a:rPr>
              <a:t>phytopathogens</a:t>
            </a:r>
            <a:r>
              <a:rPr lang="en-US" sz="1600" dirty="0">
                <a:solidFill>
                  <a:schemeClr val="tx2">
                    <a:lumMod val="50000"/>
                  </a:schemeClr>
                </a:solidFill>
                <a:latin typeface="Times New Roman" pitchFamily="18" charset="0"/>
                <a:cs typeface="Times New Roman" pitchFamily="18" charset="0"/>
              </a:rPr>
              <a:t>, the underlying molecular mechanisms of zoospore motility as well as the process of zoospore release from sporangia are poorly understood (</a:t>
            </a:r>
            <a:r>
              <a:rPr lang="en-US" sz="1600" dirty="0" err="1">
                <a:solidFill>
                  <a:schemeClr val="tx2">
                    <a:lumMod val="50000"/>
                  </a:schemeClr>
                </a:solidFill>
                <a:latin typeface="Times New Roman" pitchFamily="18" charset="0"/>
                <a:cs typeface="Times New Roman" pitchFamily="18" charset="0"/>
              </a:rPr>
              <a:t>Judelson</a:t>
            </a:r>
            <a:r>
              <a:rPr lang="en-US" sz="1600" dirty="0">
                <a:solidFill>
                  <a:schemeClr val="tx2">
                    <a:lumMod val="50000"/>
                  </a:schemeClr>
                </a:solidFill>
                <a:latin typeface="Times New Roman" pitchFamily="18" charset="0"/>
                <a:cs typeface="Times New Roman" pitchFamily="18" charset="0"/>
              </a:rPr>
              <a:t> and Blanco 2005; </a:t>
            </a:r>
            <a:r>
              <a:rPr lang="en-US" sz="1600" dirty="0" err="1">
                <a:solidFill>
                  <a:schemeClr val="tx2">
                    <a:lumMod val="50000"/>
                  </a:schemeClr>
                </a:solidFill>
                <a:latin typeface="Times New Roman" pitchFamily="18" charset="0"/>
                <a:cs typeface="Times New Roman" pitchFamily="18" charset="0"/>
              </a:rPr>
              <a:t>Judelson</a:t>
            </a:r>
            <a:r>
              <a:rPr lang="en-US" sz="1600" dirty="0">
                <a:solidFill>
                  <a:schemeClr val="tx2">
                    <a:lumMod val="50000"/>
                  </a:schemeClr>
                </a:solidFill>
                <a:latin typeface="Times New Roman" pitchFamily="18" charset="0"/>
                <a:cs typeface="Times New Roman" pitchFamily="18" charset="0"/>
              </a:rPr>
              <a:t> and Roberts 2002; Walker and van West 2007). </a:t>
            </a:r>
            <a:r>
              <a:rPr lang="en-US" sz="1600" dirty="0" err="1">
                <a:solidFill>
                  <a:schemeClr val="tx2">
                    <a:lumMod val="50000"/>
                  </a:schemeClr>
                </a:solidFill>
                <a:latin typeface="Times New Roman" pitchFamily="18" charset="0"/>
                <a:cs typeface="Times New Roman" pitchFamily="18" charset="0"/>
              </a:rPr>
              <a:t>Transformants</a:t>
            </a:r>
            <a:r>
              <a:rPr lang="en-US" sz="1600" dirty="0">
                <a:solidFill>
                  <a:schemeClr val="tx2">
                    <a:lumMod val="50000"/>
                  </a:schemeClr>
                </a:solidFill>
                <a:latin typeface="Times New Roman" pitchFamily="18" charset="0"/>
                <a:cs typeface="Times New Roman" pitchFamily="18" charset="0"/>
              </a:rPr>
              <a:t> obtained by silencing Pigpa1 or Pibzp1 genes in </a:t>
            </a:r>
            <a:r>
              <a:rPr lang="en-US" sz="1600" dirty="0" err="1">
                <a:solidFill>
                  <a:schemeClr val="tx2">
                    <a:lumMod val="50000"/>
                  </a:schemeClr>
                </a:solidFill>
                <a:latin typeface="Times New Roman" pitchFamily="18" charset="0"/>
                <a:cs typeface="Times New Roman" pitchFamily="18" charset="0"/>
              </a:rPr>
              <a:t>Phytophthora</a:t>
            </a:r>
            <a:r>
              <a:rPr lang="en-US" sz="1600" dirty="0">
                <a:solidFill>
                  <a:schemeClr val="tx2">
                    <a:lumMod val="50000"/>
                  </a:schemeClr>
                </a:solidFill>
                <a:latin typeface="Times New Roman" pitchFamily="18" charset="0"/>
                <a:cs typeface="Times New Roman" pitchFamily="18" charset="0"/>
              </a:rPr>
              <a:t> </a:t>
            </a:r>
            <a:r>
              <a:rPr lang="en-US" sz="1600" dirty="0" err="1">
                <a:solidFill>
                  <a:schemeClr val="tx2">
                    <a:lumMod val="50000"/>
                  </a:schemeClr>
                </a:solidFill>
                <a:latin typeface="Times New Roman" pitchFamily="18" charset="0"/>
                <a:cs typeface="Times New Roman" pitchFamily="18" charset="0"/>
              </a:rPr>
              <a:t>infestans</a:t>
            </a:r>
            <a:r>
              <a:rPr lang="en-US" sz="1600" dirty="0">
                <a:solidFill>
                  <a:schemeClr val="tx2">
                    <a:lumMod val="50000"/>
                  </a:schemeClr>
                </a:solidFill>
                <a:latin typeface="Times New Roman" pitchFamily="18" charset="0"/>
                <a:cs typeface="Times New Roman" pitchFamily="18" charset="0"/>
              </a:rPr>
              <a:t> produced zoospores with impaired motility and weak virulence, indicating that both the </a:t>
            </a:r>
            <a:r>
              <a:rPr lang="en-US" sz="1600" dirty="0" err="1">
                <a:solidFill>
                  <a:schemeClr val="tx2">
                    <a:lumMod val="50000"/>
                  </a:schemeClr>
                </a:solidFill>
                <a:latin typeface="Times New Roman" pitchFamily="18" charset="0"/>
                <a:cs typeface="Times New Roman" pitchFamily="18" charset="0"/>
              </a:rPr>
              <a:t>Gsubunit</a:t>
            </a:r>
            <a:r>
              <a:rPr lang="en-US" sz="1600" dirty="0">
                <a:solidFill>
                  <a:schemeClr val="tx2">
                    <a:lumMod val="50000"/>
                  </a:schemeClr>
                </a:solidFill>
                <a:latin typeface="Times New Roman" pitchFamily="18" charset="0"/>
                <a:cs typeface="Times New Roman" pitchFamily="18" charset="0"/>
              </a:rPr>
              <a:t> and protein kinases may be involved in the motility of zoospores (Blanco and </a:t>
            </a:r>
            <a:r>
              <a:rPr lang="en-US" sz="1600" dirty="0" err="1">
                <a:solidFill>
                  <a:schemeClr val="tx2">
                    <a:lumMod val="50000"/>
                  </a:schemeClr>
                </a:solidFill>
                <a:latin typeface="Times New Roman" pitchFamily="18" charset="0"/>
                <a:cs typeface="Times New Roman" pitchFamily="18" charset="0"/>
              </a:rPr>
              <a:t>Judelson</a:t>
            </a:r>
            <a:r>
              <a:rPr lang="en-US" sz="1600" dirty="0">
                <a:solidFill>
                  <a:schemeClr val="tx2">
                    <a:lumMod val="50000"/>
                  </a:schemeClr>
                </a:solidFill>
                <a:latin typeface="Times New Roman" pitchFamily="18" charset="0"/>
                <a:cs typeface="Times New Roman" pitchFamily="18" charset="0"/>
              </a:rPr>
              <a:t> 2005; </a:t>
            </a:r>
            <a:r>
              <a:rPr lang="en-US" sz="1600" dirty="0" err="1">
                <a:solidFill>
                  <a:schemeClr val="tx2">
                    <a:lumMod val="50000"/>
                  </a:schemeClr>
                </a:solidFill>
                <a:latin typeface="Times New Roman" pitchFamily="18" charset="0"/>
                <a:cs typeface="Times New Roman" pitchFamily="18" charset="0"/>
              </a:rPr>
              <a:t>Latijnhouwers</a:t>
            </a:r>
            <a:r>
              <a:rPr lang="en-US" sz="1600" dirty="0">
                <a:solidFill>
                  <a:schemeClr val="tx2">
                    <a:lumMod val="50000"/>
                  </a:schemeClr>
                </a:solidFill>
                <a:latin typeface="Times New Roman" pitchFamily="18" charset="0"/>
                <a:cs typeface="Times New Roman" pitchFamily="18" charset="0"/>
              </a:rPr>
              <a:t> et al. 2004). However, the presence of a specific protein kinase and its role in </a:t>
            </a:r>
            <a:r>
              <a:rPr lang="en-US" sz="1600" dirty="0" err="1">
                <a:solidFill>
                  <a:schemeClr val="tx2">
                    <a:lumMod val="50000"/>
                  </a:schemeClr>
                </a:solidFill>
                <a:latin typeface="Times New Roman" pitchFamily="18" charset="0"/>
                <a:cs typeface="Times New Roman" pitchFamily="18" charset="0"/>
              </a:rPr>
              <a:t>zoosporogenesis</a:t>
            </a:r>
            <a:r>
              <a:rPr lang="en-US" sz="1600" dirty="0">
                <a:solidFill>
                  <a:schemeClr val="tx2">
                    <a:lumMod val="50000"/>
                  </a:schemeClr>
                </a:solidFill>
                <a:latin typeface="Times New Roman" pitchFamily="18" charset="0"/>
                <a:cs typeface="Times New Roman" pitchFamily="18" charset="0"/>
              </a:rPr>
              <a:t> and motility of </a:t>
            </a:r>
            <a:r>
              <a:rPr lang="en-US" sz="1600" dirty="0" err="1">
                <a:solidFill>
                  <a:schemeClr val="tx2">
                    <a:lumMod val="50000"/>
                  </a:schemeClr>
                </a:solidFill>
                <a:latin typeface="Times New Roman" pitchFamily="18" charset="0"/>
                <a:cs typeface="Times New Roman" pitchFamily="18" charset="0"/>
              </a:rPr>
              <a:t>Peronosporomycete</a:t>
            </a:r>
            <a:r>
              <a:rPr lang="en-US" sz="1600" dirty="0">
                <a:solidFill>
                  <a:schemeClr val="tx2">
                    <a:lumMod val="50000"/>
                  </a:schemeClr>
                </a:solidFill>
                <a:latin typeface="Times New Roman" pitchFamily="18" charset="0"/>
                <a:cs typeface="Times New Roman" pitchFamily="18" charset="0"/>
              </a:rPr>
              <a:t> zoospores has not been shown. Marine microorganisms are known to produce diverse secondary metabolites with potentials to inhibit specific enzymes or proteins in many signaling pathways (</a:t>
            </a:r>
            <a:r>
              <a:rPr lang="en-US" sz="1600" dirty="0" err="1">
                <a:solidFill>
                  <a:schemeClr val="tx2">
                    <a:lumMod val="50000"/>
                  </a:schemeClr>
                </a:solidFill>
                <a:latin typeface="Times New Roman" pitchFamily="18" charset="0"/>
                <a:cs typeface="Times New Roman" pitchFamily="18" charset="0"/>
              </a:rPr>
              <a:t>Karaman</a:t>
            </a:r>
            <a:r>
              <a:rPr lang="en-US" sz="1600" dirty="0">
                <a:solidFill>
                  <a:schemeClr val="tx2">
                    <a:lumMod val="50000"/>
                  </a:schemeClr>
                </a:solidFill>
                <a:latin typeface="Times New Roman" pitchFamily="18" charset="0"/>
                <a:cs typeface="Times New Roman" pitchFamily="18" charset="0"/>
              </a:rPr>
              <a:t> et al. 2008; </a:t>
            </a:r>
            <a:r>
              <a:rPr lang="en-US" sz="1600" dirty="0" err="1">
                <a:solidFill>
                  <a:schemeClr val="tx2">
                    <a:lumMod val="50000"/>
                  </a:schemeClr>
                </a:solidFill>
                <a:latin typeface="Times New Roman" pitchFamily="18" charset="0"/>
                <a:cs typeface="Times New Roman" pitchFamily="18" charset="0"/>
              </a:rPr>
              <a:t>SeboltLeopold</a:t>
            </a:r>
            <a:r>
              <a:rPr lang="en-US" sz="1600" dirty="0">
                <a:solidFill>
                  <a:schemeClr val="tx2">
                    <a:lumMod val="50000"/>
                  </a:schemeClr>
                </a:solidFill>
                <a:latin typeface="Times New Roman" pitchFamily="18" charset="0"/>
                <a:cs typeface="Times New Roman" pitchFamily="18" charset="0"/>
              </a:rPr>
              <a:t> and English 2006).</a:t>
            </a: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3731866" y="609600"/>
            <a:ext cx="1680268" cy="553998"/>
          </a:xfrm>
          <a:prstGeom prst="rect">
            <a:avLst/>
          </a:prstGeom>
        </p:spPr>
        <p:txBody>
          <a:bodyPr wrap="none">
            <a:spAutoFit/>
          </a:bodyPr>
          <a:lstStyle/>
          <a:p>
            <a:r>
              <a:rPr lang="en-US" sz="3000" b="1" dirty="0">
                <a:latin typeface="Times New Roman" pitchFamily="18" charset="0"/>
                <a:cs typeface="Times New Roman" pitchFamily="18" charset="0"/>
              </a:rPr>
              <a:t>Citations</a:t>
            </a:r>
          </a:p>
        </p:txBody>
      </p:sp>
      <p:pic>
        <p:nvPicPr>
          <p:cNvPr id="2" name="Picture 1"/>
          <p:cNvPicPr>
            <a:picLocks noChangeAspect="1"/>
          </p:cNvPicPr>
          <p:nvPr/>
        </p:nvPicPr>
        <p:blipFill>
          <a:blip r:embed="rId2"/>
          <a:stretch>
            <a:fillRect/>
          </a:stretch>
        </p:blipFill>
        <p:spPr>
          <a:xfrm>
            <a:off x="4648200" y="3733800"/>
            <a:ext cx="4513707" cy="2514600"/>
          </a:xfrm>
          <a:prstGeom prst="rect">
            <a:avLst/>
          </a:prstGeom>
        </p:spPr>
      </p:pic>
    </p:spTree>
    <p:extLst>
      <p:ext uri="{BB962C8B-B14F-4D97-AF65-F5344CB8AC3E}">
        <p14:creationId xmlns:p14="http://schemas.microsoft.com/office/powerpoint/2010/main" val="14105381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33400"/>
          </a:xfrm>
        </p:spPr>
        <p:txBody>
          <a:bodyPr>
            <a:noAutofit/>
          </a:bodyPr>
          <a:lstStyle/>
          <a:p>
            <a:pPr algn="l"/>
            <a:r>
              <a:rPr lang="en-US" sz="2400" b="1" dirty="0">
                <a:solidFill>
                  <a:schemeClr val="tx2">
                    <a:lumMod val="50000"/>
                  </a:schemeClr>
                </a:solidFill>
                <a:latin typeface="Times New Roman" pitchFamily="18" charset="0"/>
                <a:cs typeface="Times New Roman" pitchFamily="18" charset="0"/>
              </a:rPr>
              <a:t>Never …</a:t>
            </a:r>
          </a:p>
          <a:p>
            <a:pPr algn="l"/>
            <a:r>
              <a:rPr lang="en-US" sz="2400" b="1" dirty="0">
                <a:solidFill>
                  <a:schemeClr val="tx2">
                    <a:lumMod val="50000"/>
                  </a:schemeClr>
                </a:solidFill>
                <a:latin typeface="Times New Roman" pitchFamily="18" charset="0"/>
                <a:cs typeface="Times New Roman" pitchFamily="18" charset="0"/>
              </a:rPr>
              <a:t>… send a paper to more than one journal at the same time</a:t>
            </a:r>
          </a:p>
          <a:p>
            <a:pPr algn="l"/>
            <a:r>
              <a:rPr lang="en-US" sz="2400" b="1" dirty="0">
                <a:solidFill>
                  <a:schemeClr val="tx2">
                    <a:lumMod val="50000"/>
                  </a:schemeClr>
                </a:solidFill>
                <a:latin typeface="Times New Roman" pitchFamily="18" charset="0"/>
                <a:cs typeface="Times New Roman" pitchFamily="18" charset="0"/>
              </a:rPr>
              <a:t>… submit a paper to a journal without the full knowledge and agreement of all authors</a:t>
            </a:r>
          </a:p>
          <a:p>
            <a:pPr algn="l"/>
            <a:r>
              <a:rPr lang="en-US" sz="2400" b="1" dirty="0">
                <a:solidFill>
                  <a:schemeClr val="tx2">
                    <a:lumMod val="50000"/>
                  </a:schemeClr>
                </a:solidFill>
                <a:latin typeface="Times New Roman" pitchFamily="18" charset="0"/>
                <a:cs typeface="Times New Roman" pitchFamily="18" charset="0"/>
              </a:rPr>
              <a:t>… fake a paper or any of the data or statements therein</a:t>
            </a:r>
          </a:p>
          <a:p>
            <a:pPr algn="l"/>
            <a:r>
              <a:rPr lang="en-US" sz="2400" b="1" dirty="0">
                <a:solidFill>
                  <a:schemeClr val="tx2">
                    <a:lumMod val="50000"/>
                  </a:schemeClr>
                </a:solidFill>
                <a:latin typeface="Times New Roman" pitchFamily="18" charset="0"/>
                <a:cs typeface="Times New Roman" pitchFamily="18" charset="0"/>
              </a:rPr>
              <a:t>… plagiarize any other person‘s work, even if it is a literature search</a:t>
            </a:r>
            <a:endParaRPr lang="en-US" sz="2400" b="1" dirty="0">
              <a:solidFill>
                <a:schemeClr val="tx1"/>
              </a:solidFill>
              <a:latin typeface="Times New Roman" pitchFamily="18" charset="0"/>
              <a:cs typeface="Times New Roman" pitchFamily="18" charset="0"/>
            </a:endParaRPr>
          </a:p>
        </p:txBody>
      </p:sp>
      <p:sp>
        <p:nvSpPr>
          <p:cNvPr id="7" name="Footer Placeholder 6"/>
          <p:cNvSpPr>
            <a:spLocks noGrp="1"/>
          </p:cNvSpPr>
          <p:nvPr>
            <p:ph type="ftr" sz="quarter" idx="11"/>
          </p:nvPr>
        </p:nvSpPr>
        <p:spPr/>
        <p:txBody>
          <a:bodyPr/>
          <a:lstStyle/>
          <a:p>
            <a:r>
              <a:rPr lang="en-US"/>
              <a:t>Dr. Sajjad Ali, Assistant Professor, UCA&amp;ES</a:t>
            </a:r>
          </a:p>
        </p:txBody>
      </p:sp>
      <p:sp>
        <p:nvSpPr>
          <p:cNvPr id="8"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6" name="Rectangle 5"/>
          <p:cNvSpPr/>
          <p:nvPr/>
        </p:nvSpPr>
        <p:spPr>
          <a:xfrm>
            <a:off x="3807207" y="609600"/>
            <a:ext cx="1529586" cy="553998"/>
          </a:xfrm>
          <a:prstGeom prst="rect">
            <a:avLst/>
          </a:prstGeom>
        </p:spPr>
        <p:txBody>
          <a:bodyPr wrap="none">
            <a:spAutoFit/>
          </a:bodyPr>
          <a:lstStyle/>
          <a:p>
            <a:r>
              <a:rPr lang="en-US" sz="3000" b="1" dirty="0">
                <a:latin typeface="Times New Roman" pitchFamily="18" charset="0"/>
                <a:cs typeface="Times New Roman" pitchFamily="18" charset="0"/>
              </a:rPr>
              <a:t>NEVER</a:t>
            </a:r>
          </a:p>
        </p:txBody>
      </p:sp>
    </p:spTree>
    <p:extLst>
      <p:ext uri="{BB962C8B-B14F-4D97-AF65-F5344CB8AC3E}">
        <p14:creationId xmlns:p14="http://schemas.microsoft.com/office/powerpoint/2010/main" val="22581137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0" y="1219200"/>
            <a:ext cx="9144000" cy="3581400"/>
          </a:xfrm>
        </p:spPr>
        <p:txBody>
          <a:bodyPr>
            <a:normAutofit fontScale="92500" lnSpcReduction="20000"/>
          </a:bodyPr>
          <a:lstStyle/>
          <a:p>
            <a:pPr eaLnBrk="1" hangingPunct="1">
              <a:lnSpc>
                <a:spcPct val="90000"/>
              </a:lnSpc>
            </a:pPr>
            <a:r>
              <a:rPr lang="en-US">
                <a:solidFill>
                  <a:srgbClr val="0000FF"/>
                </a:solidFill>
                <a:latin typeface="Times New Roman" panose="02020603050405020304" pitchFamily="18" charset="0"/>
                <a:cs typeface="Times New Roman" panose="02020603050405020304" pitchFamily="18" charset="0"/>
              </a:rPr>
              <a:t>Any research study should have a proper proposal in written form before it is actually carried out</a:t>
            </a:r>
          </a:p>
          <a:p>
            <a:pPr eaLnBrk="1" hangingPunct="1">
              <a:lnSpc>
                <a:spcPct val="90000"/>
              </a:lnSpc>
            </a:pPr>
            <a:r>
              <a:rPr lang="en-US">
                <a:solidFill>
                  <a:srgbClr val="0000FF"/>
                </a:solidFill>
                <a:latin typeface="Times New Roman" panose="02020603050405020304" pitchFamily="18" charset="0"/>
                <a:cs typeface="Times New Roman" panose="02020603050405020304" pitchFamily="18" charset="0"/>
              </a:rPr>
              <a:t>A research proposal is a written report presenting the plan and underlying rationale of a future study.</a:t>
            </a:r>
          </a:p>
          <a:p>
            <a:pPr eaLnBrk="1" hangingPunct="1">
              <a:lnSpc>
                <a:spcPct val="90000"/>
              </a:lnSpc>
            </a:pPr>
            <a:r>
              <a:rPr lang="en-US">
                <a:solidFill>
                  <a:srgbClr val="0000FF"/>
                </a:solidFill>
                <a:latin typeface="Times New Roman" panose="02020603050405020304" pitchFamily="18" charset="0"/>
                <a:cs typeface="Times New Roman" panose="02020603050405020304" pitchFamily="18" charset="0"/>
              </a:rPr>
              <a:t>It is like a outline or the building plan before the real study starts</a:t>
            </a:r>
          </a:p>
          <a:p>
            <a:pPr eaLnBrk="1" hangingPunct="1">
              <a:lnSpc>
                <a:spcPct val="90000"/>
              </a:lnSpc>
            </a:pPr>
            <a:r>
              <a:rPr lang="en-US">
                <a:solidFill>
                  <a:srgbClr val="0000FF"/>
                </a:solidFill>
                <a:latin typeface="Times New Roman" panose="02020603050405020304" pitchFamily="18" charset="0"/>
                <a:cs typeface="Times New Roman" panose="02020603050405020304" pitchFamily="18" charset="0"/>
              </a:rPr>
              <a:t>Writing a research proposal is both science and art</a:t>
            </a:r>
          </a:p>
          <a:p>
            <a:pPr eaLnBrk="1" hangingPunct="1">
              <a:lnSpc>
                <a:spcPct val="90000"/>
              </a:lnSpc>
            </a:pPr>
            <a:r>
              <a:rPr lang="en-US">
                <a:solidFill>
                  <a:srgbClr val="0000FF"/>
                </a:solidFill>
                <a:latin typeface="Times New Roman" panose="02020603050405020304" pitchFamily="18" charset="0"/>
                <a:cs typeface="Times New Roman" panose="02020603050405020304" pitchFamily="18" charset="0"/>
              </a:rPr>
              <a:t>A good research proposal is based on scientific facts and on the art of clear communication</a:t>
            </a:r>
          </a:p>
        </p:txBody>
      </p:sp>
      <p:sp>
        <p:nvSpPr>
          <p:cNvPr id="11267" name="Title 1"/>
          <p:cNvSpPr txBox="1">
            <a:spLocks/>
          </p:cNvSpPr>
          <p:nvPr/>
        </p:nvSpPr>
        <p:spPr bwMode="auto">
          <a:xfrm>
            <a:off x="457200" y="125413"/>
            <a:ext cx="83058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Research Proposal/Synopsis</a:t>
            </a:r>
            <a:endParaRPr lang="en-US" sz="360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F04278FA-1D68-4940-96EF-90E6506574B5}"/>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16785118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914400"/>
          </a:xfrm>
        </p:spPr>
        <p:txBody>
          <a:bodyPr/>
          <a:lstStyle/>
          <a:p>
            <a:r>
              <a:rPr lang="en-US" b="1" dirty="0"/>
              <a:t>Good scientific writing</a:t>
            </a:r>
          </a:p>
        </p:txBody>
      </p:sp>
      <p:sp>
        <p:nvSpPr>
          <p:cNvPr id="3" name="Subtitle 2"/>
          <p:cNvSpPr>
            <a:spLocks noGrp="1"/>
          </p:cNvSpPr>
          <p:nvPr>
            <p:ph type="subTitle" idx="1"/>
          </p:nvPr>
        </p:nvSpPr>
        <p:spPr>
          <a:xfrm>
            <a:off x="1447800" y="1447800"/>
            <a:ext cx="6400800" cy="3962400"/>
          </a:xfrm>
        </p:spPr>
        <p:txBody>
          <a:bodyPr>
            <a:noAutofit/>
          </a:bodyPr>
          <a:lstStyle/>
          <a:p>
            <a:pPr marL="457200" indent="-457200" algn="l">
              <a:buFont typeface="Wingdings" pitchFamily="2" charset="2"/>
              <a:buChar char="q"/>
            </a:pPr>
            <a:r>
              <a:rPr lang="en-US" sz="2800" b="1" dirty="0">
                <a:solidFill>
                  <a:schemeClr val="tx2">
                    <a:lumMod val="50000"/>
                  </a:schemeClr>
                </a:solidFill>
                <a:latin typeface="Times New Roman" pitchFamily="18" charset="0"/>
                <a:cs typeface="Times New Roman" pitchFamily="18" charset="0"/>
              </a:rPr>
              <a:t>Types of scientific writing</a:t>
            </a:r>
          </a:p>
          <a:p>
            <a:pPr marL="457200" indent="-457200" algn="l">
              <a:buFont typeface="Wingdings" pitchFamily="2" charset="2"/>
              <a:buChar char="q"/>
            </a:pPr>
            <a:endParaRPr lang="en-US" sz="800" b="1" dirty="0">
              <a:solidFill>
                <a:schemeClr val="tx2">
                  <a:lumMod val="50000"/>
                </a:schemeClr>
              </a:solidFill>
              <a:latin typeface="Times New Roman" pitchFamily="18" charset="0"/>
              <a:cs typeface="Times New Roman" pitchFamily="18" charset="0"/>
            </a:endParaRP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Research Proposals/Synopsis</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Projects</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Theses</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Reports</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Publications/papers/Review paper</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Presentations/Talks</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Presentation Posters</a:t>
            </a:r>
          </a:p>
        </p:txBody>
      </p:sp>
      <p:sp>
        <p:nvSpPr>
          <p:cNvPr id="7" name="Footer Placeholder 6"/>
          <p:cNvSpPr>
            <a:spLocks noGrp="1"/>
          </p:cNvSpPr>
          <p:nvPr>
            <p:ph type="ftr" sz="quarter" idx="11"/>
          </p:nvPr>
        </p:nvSpPr>
        <p:spPr/>
        <p:txBody>
          <a:bodyPr/>
          <a:lstStyle/>
          <a:p>
            <a:r>
              <a:rPr lang="en-US"/>
              <a:t>Dr. Sajjad Ali, Assistant Professor, UCA&amp;ES</a:t>
            </a:r>
            <a:endParaRPr lang="en-US" dirty="0"/>
          </a:p>
        </p:txBody>
      </p:sp>
    </p:spTree>
    <p:extLst>
      <p:ext uri="{BB962C8B-B14F-4D97-AF65-F5344CB8AC3E}">
        <p14:creationId xmlns:p14="http://schemas.microsoft.com/office/powerpoint/2010/main" val="13508112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3600" b="1">
                <a:solidFill>
                  <a:srgbClr val="0000FF"/>
                </a:solidFill>
                <a:latin typeface="Times New Roman" panose="02020603050405020304" pitchFamily="18" charset="0"/>
                <a:cs typeface="Times New Roman" panose="02020603050405020304" pitchFamily="18" charset="0"/>
              </a:rPr>
              <a:t>What is a research proposal? </a:t>
            </a:r>
          </a:p>
        </p:txBody>
      </p:sp>
      <p:sp>
        <p:nvSpPr>
          <p:cNvPr id="13315" name="Content Placeholder 2"/>
          <p:cNvSpPr>
            <a:spLocks noGrp="1"/>
          </p:cNvSpPr>
          <p:nvPr>
            <p:ph idx="1"/>
          </p:nvPr>
        </p:nvSpPr>
        <p:spPr>
          <a:xfrm>
            <a:off x="457200" y="1600200"/>
            <a:ext cx="8229600" cy="4038600"/>
          </a:xfrm>
        </p:spPr>
        <p:txBody>
          <a:bodyPr/>
          <a:lstStyle/>
          <a:p>
            <a:pPr algn="just"/>
            <a:r>
              <a:rPr lang="en-US" sz="2000">
                <a:solidFill>
                  <a:srgbClr val="0000FF"/>
                </a:solidFill>
                <a:latin typeface="Times New Roman" panose="02020603050405020304" pitchFamily="18" charset="0"/>
                <a:cs typeface="Times New Roman" panose="02020603050405020304" pitchFamily="18" charset="0"/>
              </a:rPr>
              <a:t>…..deals with ideas of researcher about</a:t>
            </a:r>
          </a:p>
          <a:p>
            <a:pPr algn="just">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what kind of research one wants to do?</a:t>
            </a:r>
          </a:p>
          <a:p>
            <a:pPr algn="just">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what objectives and methodology has been set?</a:t>
            </a:r>
          </a:p>
          <a:p>
            <a:pPr algn="just">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how much time and resources are required to complete it?</a:t>
            </a:r>
          </a:p>
          <a:p>
            <a:pPr algn="just">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how the research finding are to be reported?</a:t>
            </a:r>
          </a:p>
          <a:p>
            <a:pPr algn="just">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and so on. </a:t>
            </a:r>
          </a:p>
          <a:p>
            <a:pPr algn="just">
              <a:buFont typeface="Wingdings" panose="05000000000000000000" pitchFamily="2" charset="2"/>
              <a:buChar char="q"/>
            </a:pPr>
            <a:r>
              <a:rPr lang="en-US" sz="2000">
                <a:solidFill>
                  <a:srgbClr val="0000FF"/>
                </a:solidFill>
                <a:latin typeface="Times New Roman" panose="02020603050405020304" pitchFamily="18" charset="0"/>
                <a:cs typeface="Times New Roman" panose="02020603050405020304" pitchFamily="18" charset="0"/>
              </a:rPr>
              <a:t> one is an individual’s or a research institute's formal offer to produce a product or render service to a  client  in response to a request from the client</a:t>
            </a:r>
          </a:p>
          <a:p>
            <a:pPr algn="just">
              <a:buFont typeface="Wingdings" panose="05000000000000000000" pitchFamily="2" charset="2"/>
              <a:buChar char="q"/>
            </a:pPr>
            <a:r>
              <a:rPr lang="en-US" sz="2000">
                <a:solidFill>
                  <a:srgbClr val="0000FF"/>
                </a:solidFill>
                <a:latin typeface="Times New Roman" panose="02020603050405020304" pitchFamily="18" charset="0"/>
                <a:cs typeface="Times New Roman" panose="02020603050405020304" pitchFamily="18" charset="0"/>
              </a:rPr>
              <a:t>….a work plan, prospectus, outline, and statement of intent ahead. </a:t>
            </a:r>
          </a:p>
          <a:p>
            <a:pPr algn="just">
              <a:buFont typeface="Wingdings" panose="05000000000000000000" pitchFamily="2" charset="2"/>
              <a:buChar char="q"/>
            </a:pPr>
            <a:r>
              <a:rPr lang="en-US" sz="2000">
                <a:solidFill>
                  <a:srgbClr val="0000FF"/>
                </a:solidFill>
                <a:latin typeface="Times New Roman" panose="02020603050405020304" pitchFamily="18" charset="0"/>
                <a:cs typeface="Times New Roman" panose="02020603050405020304" pitchFamily="18" charset="0"/>
              </a:rPr>
              <a:t>In short, he/she is proposing a work frame for completing the research</a:t>
            </a:r>
          </a:p>
        </p:txBody>
      </p:sp>
      <p:sp>
        <p:nvSpPr>
          <p:cNvPr id="2" name="Footer Placeholder 1">
            <a:extLst>
              <a:ext uri="{FF2B5EF4-FFF2-40B4-BE49-F238E27FC236}">
                <a16:creationId xmlns:a16="http://schemas.microsoft.com/office/drawing/2014/main" id="{720FA5D4-5E9E-4BED-94E6-BC62D251AD1D}"/>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5156428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28600"/>
            <a:ext cx="8229600" cy="1139825"/>
          </a:xfrm>
        </p:spPr>
        <p:txBody>
          <a:bodyPr/>
          <a:lstStyle/>
          <a:p>
            <a:r>
              <a:rPr lang="en-US" sz="3600" b="1">
                <a:solidFill>
                  <a:srgbClr val="0000FF"/>
                </a:solidFill>
                <a:latin typeface="Times New Roman" panose="02020603050405020304" pitchFamily="18" charset="0"/>
                <a:cs typeface="Times New Roman" panose="02020603050405020304" pitchFamily="18" charset="0"/>
              </a:rPr>
              <a:t>How to write research proposal? </a:t>
            </a:r>
          </a:p>
        </p:txBody>
      </p:sp>
      <p:sp>
        <p:nvSpPr>
          <p:cNvPr id="3" name="Content Placeholder 2"/>
          <p:cNvSpPr>
            <a:spLocks noGrp="1"/>
          </p:cNvSpPr>
          <p:nvPr>
            <p:ph idx="1"/>
          </p:nvPr>
        </p:nvSpPr>
        <p:spPr/>
        <p:txBody>
          <a:bodyPr/>
          <a:lstStyle/>
          <a:p>
            <a:pPr marL="0" algn="just">
              <a:spcBef>
                <a:spcPts val="0"/>
              </a:spcBef>
              <a:defRPr/>
            </a:pPr>
            <a:endParaRPr lang="en-US" sz="2000" dirty="0">
              <a:solidFill>
                <a:srgbClr val="0000FF"/>
              </a:solidFill>
              <a:latin typeface="Times New Roman" panose="02020603050405020304" pitchFamily="18" charset="0"/>
              <a:cs typeface="Times New Roman" panose="02020603050405020304" pitchFamily="18" charset="0"/>
            </a:endParaRPr>
          </a:p>
          <a:p>
            <a:pPr marL="0" algn="just">
              <a:spcBef>
                <a:spcPts val="0"/>
              </a:spcBef>
              <a:defRPr/>
            </a:pPr>
            <a:r>
              <a:rPr lang="en-US" sz="2000" dirty="0">
                <a:solidFill>
                  <a:srgbClr val="0000FF"/>
                </a:solidFill>
                <a:latin typeface="Times New Roman" panose="02020603050405020304" pitchFamily="18" charset="0"/>
                <a:cs typeface="Times New Roman" panose="02020603050405020304" pitchFamily="18" charset="0"/>
              </a:rPr>
              <a:t>A research proposal is intended to convince others that you have a worthwhile research project and that you have the competence and the work-plan to complete it. </a:t>
            </a:r>
          </a:p>
          <a:p>
            <a:pPr marL="0" algn="just">
              <a:spcBef>
                <a:spcPts val="0"/>
              </a:spcBef>
              <a:buFont typeface="Wingdings" pitchFamily="2" charset="2"/>
              <a:buNone/>
              <a:defRPr/>
            </a:pPr>
            <a:endParaRPr lang="en-US" sz="2000" dirty="0">
              <a:solidFill>
                <a:srgbClr val="0000FF"/>
              </a:solidFill>
              <a:latin typeface="Times New Roman" panose="02020603050405020304" pitchFamily="18" charset="0"/>
              <a:cs typeface="Times New Roman" panose="02020603050405020304" pitchFamily="18" charset="0"/>
            </a:endParaRPr>
          </a:p>
          <a:p>
            <a:pPr marL="0" algn="just">
              <a:spcBef>
                <a:spcPts val="0"/>
              </a:spcBef>
              <a:defRPr/>
            </a:pPr>
            <a:r>
              <a:rPr lang="en-US" sz="2000" dirty="0">
                <a:solidFill>
                  <a:srgbClr val="0000FF"/>
                </a:solidFill>
                <a:latin typeface="Times New Roman" panose="02020603050405020304" pitchFamily="18" charset="0"/>
                <a:cs typeface="Times New Roman" panose="02020603050405020304" pitchFamily="18" charset="0"/>
              </a:rPr>
              <a:t>Generally, a research proposal should contain all the key elements involved in the research process and include sufficient information for the readers to evaluate the proposed study.</a:t>
            </a:r>
          </a:p>
          <a:p>
            <a:pPr marL="0" algn="just">
              <a:spcBef>
                <a:spcPts val="0"/>
              </a:spcBef>
              <a:buFont typeface="Wingdings" pitchFamily="2" charset="2"/>
              <a:buNone/>
              <a:defRPr/>
            </a:pPr>
            <a:endParaRPr lang="en-US" sz="2000" dirty="0">
              <a:solidFill>
                <a:srgbClr val="0000FF"/>
              </a:solidFill>
              <a:latin typeface="Times New Roman" panose="02020603050405020304" pitchFamily="18" charset="0"/>
              <a:cs typeface="Times New Roman" panose="02020603050405020304" pitchFamily="18" charset="0"/>
            </a:endParaRPr>
          </a:p>
          <a:p>
            <a:pPr marL="0" algn="just">
              <a:spcBef>
                <a:spcPts val="0"/>
              </a:spcBef>
              <a:defRPr/>
            </a:pPr>
            <a:r>
              <a:rPr lang="en-US" sz="2000" dirty="0">
                <a:solidFill>
                  <a:srgbClr val="0000FF"/>
                </a:solidFill>
                <a:latin typeface="Times New Roman" panose="02020603050405020304" pitchFamily="18" charset="0"/>
                <a:cs typeface="Times New Roman" panose="02020603050405020304" pitchFamily="18" charset="0"/>
              </a:rPr>
              <a:t>Regardless of your research area and the methodology you choose, all research proposals must address the following questions: </a:t>
            </a:r>
          </a:p>
          <a:p>
            <a:pPr marL="0" algn="just">
              <a:spcBef>
                <a:spcPts val="0"/>
              </a:spcBef>
              <a:buFont typeface="Wingdings" pitchFamily="2" charset="2"/>
              <a:buChar char="ü"/>
              <a:defRPr/>
            </a:pPr>
            <a:r>
              <a:rPr lang="en-US" sz="2000" dirty="0">
                <a:solidFill>
                  <a:srgbClr val="0000FF"/>
                </a:solidFill>
                <a:latin typeface="Times New Roman" panose="02020603050405020304" pitchFamily="18" charset="0"/>
                <a:cs typeface="Times New Roman" panose="02020603050405020304" pitchFamily="18" charset="0"/>
              </a:rPr>
              <a:t>What you plan to accomplish?</a:t>
            </a:r>
          </a:p>
          <a:p>
            <a:pPr marL="0" algn="just">
              <a:spcBef>
                <a:spcPts val="0"/>
              </a:spcBef>
              <a:buFont typeface="Wingdings" pitchFamily="2" charset="2"/>
              <a:buChar char="ü"/>
              <a:defRPr/>
            </a:pPr>
            <a:r>
              <a:rPr lang="en-US" sz="2000" dirty="0">
                <a:solidFill>
                  <a:srgbClr val="0000FF"/>
                </a:solidFill>
                <a:latin typeface="Times New Roman" panose="02020603050405020304" pitchFamily="18" charset="0"/>
                <a:cs typeface="Times New Roman" panose="02020603050405020304" pitchFamily="18" charset="0"/>
              </a:rPr>
              <a:t>Why you want to do it and?</a:t>
            </a:r>
          </a:p>
          <a:p>
            <a:pPr marL="0" algn="just">
              <a:spcBef>
                <a:spcPts val="0"/>
              </a:spcBef>
              <a:buFont typeface="Wingdings" pitchFamily="2" charset="2"/>
              <a:buChar char="ü"/>
              <a:defRPr/>
            </a:pPr>
            <a:r>
              <a:rPr lang="en-US" sz="2000" dirty="0">
                <a:solidFill>
                  <a:srgbClr val="0000FF"/>
                </a:solidFill>
                <a:latin typeface="Times New Roman" panose="02020603050405020304" pitchFamily="18" charset="0"/>
                <a:cs typeface="Times New Roman" panose="02020603050405020304" pitchFamily="18" charset="0"/>
              </a:rPr>
              <a:t>How you are going to do it? </a:t>
            </a:r>
          </a:p>
          <a:p>
            <a:pPr>
              <a:defRPr/>
            </a:pPr>
            <a:endParaRPr lang="en-US" dirty="0">
              <a:solidFill>
                <a:srgbClr val="0000FF"/>
              </a:solidFill>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4B449A05-EAB4-4191-9F0B-DF569996DA9E}"/>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8493535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60350"/>
            <a:ext cx="8229600" cy="1143000"/>
          </a:xfrm>
        </p:spPr>
        <p:txBody>
          <a:bodyPr>
            <a:normAutofit fontScale="90000"/>
          </a:bodyPr>
          <a:lstStyle/>
          <a:p>
            <a:r>
              <a:rPr lang="en-US" sz="3600" b="1">
                <a:solidFill>
                  <a:srgbClr val="0000FF"/>
                </a:solidFill>
                <a:latin typeface="Times New Roman" panose="02020603050405020304" pitchFamily="18" charset="0"/>
                <a:cs typeface="Times New Roman" panose="02020603050405020304" pitchFamily="18" charset="0"/>
              </a:rPr>
              <a:t>Detailed Components/elements of research proposal </a:t>
            </a:r>
          </a:p>
        </p:txBody>
      </p:sp>
      <p:sp>
        <p:nvSpPr>
          <p:cNvPr id="3" name="Content Placeholder 2"/>
          <p:cNvSpPr>
            <a:spLocks noGrp="1"/>
          </p:cNvSpPr>
          <p:nvPr>
            <p:ph idx="1"/>
          </p:nvPr>
        </p:nvSpPr>
        <p:spPr/>
        <p:txBody>
          <a:bodyPr>
            <a:normAutofit lnSpcReduction="10000"/>
          </a:bodyPr>
          <a:lstStyle/>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Title </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Introduction</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Statement of the problem</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Rationale/justification/significance of the research </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Scope and limitations of the study</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Review of literature</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Objectives of the research</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Operational definitions of terms used</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Hypothesis</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Methodology Used</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Time schedule/work plan</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Budget/estimated cost built up </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Organization of the report/chapter outline</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Bibliography/References </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Conclusions </a:t>
            </a:r>
          </a:p>
          <a:p>
            <a:pPr marL="0">
              <a:spcBef>
                <a:spcPts val="0"/>
              </a:spcBef>
              <a:defRPr/>
            </a:pPr>
            <a:r>
              <a:rPr lang="en-US" sz="1800" dirty="0">
                <a:solidFill>
                  <a:srgbClr val="0000FF"/>
                </a:solidFill>
                <a:latin typeface="Times New Roman" panose="02020603050405020304" pitchFamily="18" charset="0"/>
                <a:cs typeface="Times New Roman" panose="02020603050405020304" pitchFamily="18" charset="0"/>
              </a:rPr>
              <a:t>Appendix</a:t>
            </a:r>
          </a:p>
          <a:p>
            <a:pPr marL="0">
              <a:spcBef>
                <a:spcPts val="0"/>
              </a:spcBef>
              <a:buFont typeface="Wingdings" pitchFamily="2" charset="2"/>
              <a:buNone/>
              <a:defRPr/>
            </a:pPr>
            <a:r>
              <a:rPr lang="en-US" sz="1800" dirty="0">
                <a:solidFill>
                  <a:srgbClr val="0000FF"/>
                </a:solidFill>
                <a:latin typeface="Times New Roman" panose="02020603050405020304" pitchFamily="18" charset="0"/>
                <a:cs typeface="Times New Roman" panose="02020603050405020304" pitchFamily="18" charset="0"/>
              </a:rPr>
              <a:t> </a:t>
            </a:r>
          </a:p>
          <a:p>
            <a:pPr>
              <a:defRPr/>
            </a:pPr>
            <a:endParaRPr lang="en-US" sz="2000" dirty="0">
              <a:solidFill>
                <a:srgbClr val="0000FF"/>
              </a:solidFill>
              <a:latin typeface="Times New Roman" panose="02020603050405020304" pitchFamily="18" charset="0"/>
              <a:cs typeface="Times New Roman" panose="02020603050405020304" pitchFamily="18" charset="0"/>
            </a:endParaRPr>
          </a:p>
          <a:p>
            <a:pPr>
              <a:defRPr/>
            </a:pPr>
            <a:endParaRPr lang="en-US" sz="2000" dirty="0">
              <a:solidFill>
                <a:srgbClr val="0000FF"/>
              </a:solidFill>
              <a:latin typeface="Times New Roman" panose="02020603050405020304" pitchFamily="18" charset="0"/>
              <a:cs typeface="Times New Roman" panose="02020603050405020304" pitchFamily="18" charset="0"/>
            </a:endParaRPr>
          </a:p>
          <a:p>
            <a:pPr>
              <a:defRPr/>
            </a:pPr>
            <a:endParaRPr lang="en-US" sz="2000" dirty="0">
              <a:solidFill>
                <a:srgbClr val="0000FF"/>
              </a:solidFill>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195A9B2F-AD03-4DCE-82D4-1047AF4924E3}"/>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4798639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3"/>
          <p:cNvSpPr>
            <a:spLocks noGrp="1" noChangeArrowheads="1"/>
          </p:cNvSpPr>
          <p:nvPr>
            <p:ph type="body" idx="1"/>
          </p:nvPr>
        </p:nvSpPr>
        <p:spPr>
          <a:xfrm>
            <a:off x="381000" y="1143000"/>
            <a:ext cx="8305800" cy="4953000"/>
          </a:xfrm>
        </p:spPr>
        <p:txBody>
          <a:bodyPr/>
          <a:lstStyle/>
          <a:p>
            <a:pPr algn="just" eaLnBrk="1" hangingPunct="1">
              <a:buClr>
                <a:srgbClr val="0000FF"/>
              </a:buClr>
            </a:pPr>
            <a:r>
              <a:rPr lang="en-US" sz="3000">
                <a:solidFill>
                  <a:srgbClr val="0000FF"/>
                </a:solidFill>
                <a:latin typeface="Times New Roman" panose="02020603050405020304" pitchFamily="18" charset="0"/>
                <a:cs typeface="Times New Roman" panose="02020603050405020304" pitchFamily="18" charset="0"/>
              </a:rPr>
              <a:t>Title and Abstract</a:t>
            </a:r>
          </a:p>
          <a:p>
            <a:pPr algn="just" eaLnBrk="1" hangingPunct="1">
              <a:buClr>
                <a:srgbClr val="0000FF"/>
              </a:buClr>
            </a:pPr>
            <a:r>
              <a:rPr lang="en-US" sz="3000">
                <a:solidFill>
                  <a:srgbClr val="0000FF"/>
                </a:solidFill>
                <a:latin typeface="Times New Roman" panose="02020603050405020304" pitchFamily="18" charset="0"/>
                <a:cs typeface="Times New Roman" panose="02020603050405020304" pitchFamily="18" charset="0"/>
              </a:rPr>
              <a:t>Introduction</a:t>
            </a:r>
          </a:p>
          <a:p>
            <a:pPr algn="just" eaLnBrk="1" hangingPunct="1">
              <a:buClr>
                <a:srgbClr val="0000FF"/>
              </a:buClr>
            </a:pPr>
            <a:r>
              <a:rPr lang="en-US" sz="3000">
                <a:solidFill>
                  <a:srgbClr val="0000FF"/>
                </a:solidFill>
                <a:latin typeface="Times New Roman" panose="02020603050405020304" pitchFamily="18" charset="0"/>
                <a:cs typeface="Times New Roman" panose="02020603050405020304" pitchFamily="18" charset="0"/>
              </a:rPr>
              <a:t>Justification/Need of the project</a:t>
            </a:r>
          </a:p>
          <a:p>
            <a:pPr algn="just" eaLnBrk="1" hangingPunct="1">
              <a:buClr>
                <a:srgbClr val="0000FF"/>
              </a:buClr>
            </a:pPr>
            <a:r>
              <a:rPr lang="en-US" sz="3000">
                <a:solidFill>
                  <a:srgbClr val="0000FF"/>
                </a:solidFill>
                <a:latin typeface="Times New Roman" panose="02020603050405020304" pitchFamily="18" charset="0"/>
                <a:cs typeface="Times New Roman" panose="02020603050405020304" pitchFamily="18" charset="0"/>
              </a:rPr>
              <a:t>Objectives</a:t>
            </a:r>
          </a:p>
          <a:p>
            <a:pPr algn="just" eaLnBrk="1" hangingPunct="1">
              <a:buClr>
                <a:srgbClr val="0000FF"/>
              </a:buClr>
            </a:pPr>
            <a:r>
              <a:rPr lang="en-US" sz="3000">
                <a:solidFill>
                  <a:srgbClr val="0000FF"/>
                </a:solidFill>
                <a:latin typeface="Times New Roman" panose="02020603050405020304" pitchFamily="18" charset="0"/>
                <a:cs typeface="Times New Roman" panose="02020603050405020304" pitchFamily="18" charset="0"/>
              </a:rPr>
              <a:t>Background /Review of literature</a:t>
            </a:r>
          </a:p>
          <a:p>
            <a:pPr algn="just" eaLnBrk="1" hangingPunct="1">
              <a:buClr>
                <a:srgbClr val="0000FF"/>
              </a:buClr>
            </a:pPr>
            <a:r>
              <a:rPr lang="en-US" sz="3000">
                <a:solidFill>
                  <a:srgbClr val="0000FF"/>
                </a:solidFill>
                <a:latin typeface="Times New Roman" panose="02020603050405020304" pitchFamily="18" charset="0"/>
                <a:cs typeface="Times New Roman" panose="02020603050405020304" pitchFamily="18" charset="0"/>
              </a:rPr>
              <a:t>Methodology</a:t>
            </a:r>
          </a:p>
          <a:p>
            <a:pPr algn="just" eaLnBrk="1" hangingPunct="1">
              <a:buClr>
                <a:srgbClr val="0000FF"/>
              </a:buClr>
            </a:pPr>
            <a:r>
              <a:rPr lang="en-US" sz="3000">
                <a:solidFill>
                  <a:srgbClr val="0000FF"/>
                </a:solidFill>
                <a:latin typeface="Times New Roman" panose="02020603050405020304" pitchFamily="18" charset="0"/>
                <a:cs typeface="Times New Roman" panose="02020603050405020304" pitchFamily="18" charset="0"/>
              </a:rPr>
              <a:t>Time frame and work schedule</a:t>
            </a:r>
          </a:p>
          <a:p>
            <a:pPr algn="just" eaLnBrk="1" hangingPunct="1">
              <a:buClr>
                <a:srgbClr val="0000FF"/>
              </a:buClr>
            </a:pPr>
            <a:r>
              <a:rPr lang="en-US" sz="3000">
                <a:solidFill>
                  <a:srgbClr val="0000FF"/>
                </a:solidFill>
                <a:latin typeface="Times New Roman" panose="02020603050405020304" pitchFamily="18" charset="0"/>
                <a:cs typeface="Times New Roman" panose="02020603050405020304" pitchFamily="18" charset="0"/>
              </a:rPr>
              <a:t>Budget</a:t>
            </a:r>
          </a:p>
          <a:p>
            <a:pPr algn="just" eaLnBrk="1" hangingPunct="1">
              <a:buClr>
                <a:srgbClr val="0000FF"/>
              </a:buClr>
            </a:pPr>
            <a:endParaRPr lang="en-US" sz="3000">
              <a:solidFill>
                <a:srgbClr val="0000FF"/>
              </a:solidFill>
              <a:latin typeface="Times New Roman" panose="02020603050405020304" pitchFamily="18" charset="0"/>
              <a:cs typeface="Times New Roman" panose="02020603050405020304" pitchFamily="18" charset="0"/>
            </a:endParaRPr>
          </a:p>
          <a:p>
            <a:pPr algn="just" eaLnBrk="1" hangingPunct="1">
              <a:buClr>
                <a:srgbClr val="FF0000"/>
              </a:buClr>
              <a:buFont typeface="Wingdings" panose="05000000000000000000" pitchFamily="2" charset="2"/>
              <a:buNone/>
            </a:pPr>
            <a:endParaRPr lang="en-US" sz="3000">
              <a:latin typeface="Arial" panose="020B0604020202020204" pitchFamily="34" charset="0"/>
              <a:cs typeface="Times New Roman" panose="02020603050405020304" pitchFamily="18" charset="0"/>
            </a:endParaRPr>
          </a:p>
          <a:p>
            <a:pPr algn="just" eaLnBrk="1" hangingPunct="1">
              <a:buClr>
                <a:srgbClr val="FF0000"/>
              </a:buClr>
              <a:buFont typeface="Wingdings" panose="05000000000000000000" pitchFamily="2" charset="2"/>
              <a:buNone/>
            </a:pPr>
            <a:endParaRPr lang="en-US" sz="3000">
              <a:latin typeface="Arial" panose="020B0604020202020204" pitchFamily="34" charset="0"/>
              <a:cs typeface="Times New Roman" panose="02020603050405020304" pitchFamily="18" charset="0"/>
            </a:endParaRPr>
          </a:p>
          <a:p>
            <a:pPr eaLnBrk="1" hangingPunct="1">
              <a:buFontTx/>
              <a:buNone/>
            </a:pPr>
            <a:endParaRPr lang="en-US" sz="3000"/>
          </a:p>
        </p:txBody>
      </p:sp>
      <p:sp>
        <p:nvSpPr>
          <p:cNvPr id="16387" name="Title 1"/>
          <p:cNvSpPr txBox="1">
            <a:spLocks/>
          </p:cNvSpPr>
          <p:nvPr/>
        </p:nvSpPr>
        <p:spPr bwMode="auto">
          <a:xfrm>
            <a:off x="457200" y="98425"/>
            <a:ext cx="83058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A796E92E-F3DA-4B89-8953-4F098F3D09A1}"/>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31053396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565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565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565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5651">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5651">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5651">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565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3"/>
          <p:cNvSpPr>
            <a:spLocks noGrp="1" noChangeArrowheads="1"/>
          </p:cNvSpPr>
          <p:nvPr>
            <p:ph type="body" idx="1"/>
          </p:nvPr>
        </p:nvSpPr>
        <p:spPr>
          <a:xfrm>
            <a:off x="381000" y="838200"/>
            <a:ext cx="8305800" cy="609600"/>
          </a:xfrm>
        </p:spPr>
        <p:txBody>
          <a:bodyPr rtlCol="0">
            <a:normAutofit/>
          </a:bodyPr>
          <a:lstStyle/>
          <a:p>
            <a:pPr marL="0" indent="0" algn="just" eaLnBrk="1" fontAlgn="auto" hangingPunct="1">
              <a:spcAft>
                <a:spcPts val="0"/>
              </a:spcAft>
              <a:buClr>
                <a:srgbClr val="0000FF"/>
              </a:buClr>
              <a:buFont typeface="Arial" panose="020B0604020202020204" pitchFamily="34" charset="0"/>
              <a:buNone/>
              <a:defRPr/>
            </a:pPr>
            <a:r>
              <a:rPr lang="en-US" sz="3000" dirty="0">
                <a:solidFill>
                  <a:srgbClr val="0000FF"/>
                </a:solidFill>
                <a:latin typeface="Times New Roman" pitchFamily="18" charset="0"/>
                <a:cs typeface="Times New Roman" pitchFamily="18" charset="0"/>
              </a:rPr>
              <a:t>Title and Abstract</a:t>
            </a:r>
          </a:p>
          <a:p>
            <a:pPr algn="just" eaLnBrk="1" fontAlgn="auto" hangingPunct="1">
              <a:spcAft>
                <a:spcPts val="0"/>
              </a:spcAft>
              <a:buClr>
                <a:srgbClr val="FF0000"/>
              </a:buClr>
              <a:buFont typeface="Wingdings" pitchFamily="2" charset="2"/>
              <a:buNone/>
              <a:defRPr/>
            </a:pPr>
            <a:endParaRPr lang="en-US" sz="3000" dirty="0">
              <a:latin typeface="Arial" charset="0"/>
              <a:cs typeface="Times New Roman" pitchFamily="18" charset="0"/>
            </a:endParaRPr>
          </a:p>
          <a:p>
            <a:pPr algn="just" eaLnBrk="1" fontAlgn="auto" hangingPunct="1">
              <a:spcAft>
                <a:spcPts val="0"/>
              </a:spcAft>
              <a:buClr>
                <a:srgbClr val="FF0000"/>
              </a:buClr>
              <a:buFont typeface="Wingdings" pitchFamily="2" charset="2"/>
              <a:buNone/>
              <a:defRPr/>
            </a:pPr>
            <a:endParaRPr lang="en-US" sz="3000" dirty="0">
              <a:latin typeface="Arial" charset="0"/>
              <a:cs typeface="Times New Roman" pitchFamily="18" charset="0"/>
            </a:endParaRPr>
          </a:p>
          <a:p>
            <a:pPr eaLnBrk="1" fontAlgn="auto" hangingPunct="1">
              <a:spcAft>
                <a:spcPts val="0"/>
              </a:spcAft>
              <a:buFontTx/>
              <a:buNone/>
              <a:defRPr/>
            </a:pPr>
            <a:endParaRPr lang="en-US" sz="3000" dirty="0"/>
          </a:p>
        </p:txBody>
      </p:sp>
      <p:sp>
        <p:nvSpPr>
          <p:cNvPr id="18435" name="Title 1"/>
          <p:cNvSpPr txBox="1">
            <a:spLocks/>
          </p:cNvSpPr>
          <p:nvPr/>
        </p:nvSpPr>
        <p:spPr bwMode="auto">
          <a:xfrm>
            <a:off x="457200" y="125413"/>
            <a:ext cx="83058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76200" y="1371600"/>
            <a:ext cx="90678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pPr>
            <a:r>
              <a:rPr lang="en-US" sz="2800">
                <a:solidFill>
                  <a:srgbClr val="0000FF"/>
                </a:solidFill>
                <a:latin typeface="Times New Roman" panose="02020603050405020304" pitchFamily="18" charset="0"/>
                <a:cs typeface="Times New Roman" panose="02020603050405020304" pitchFamily="18" charset="0"/>
              </a:rPr>
              <a:t>Title should be concise and descriptive. Often titles are stated in terms of a functional relationship, because such titles clearly indicate the independent and dependent variables. However, if possible, think of an informative but catchy title. An effective title not only pricks the reader's interest, but also predisposes one favourably towards the proposal. </a:t>
            </a:r>
          </a:p>
          <a:p>
            <a:pPr>
              <a:lnSpc>
                <a:spcPct val="90000"/>
              </a:lnSpc>
            </a:pPr>
            <a:r>
              <a:rPr lang="en-US" sz="2800">
                <a:solidFill>
                  <a:srgbClr val="0000FF"/>
                </a:solidFill>
                <a:latin typeface="Times New Roman" panose="02020603050405020304" pitchFamily="18" charset="0"/>
                <a:cs typeface="Times New Roman" panose="02020603050405020304" pitchFamily="18" charset="0"/>
              </a:rPr>
              <a:t>Abstract is an overview of the main story and gives highlights from each section of the paper.</a:t>
            </a:r>
          </a:p>
          <a:p>
            <a:pPr>
              <a:lnSpc>
                <a:spcPct val="90000"/>
              </a:lnSpc>
            </a:pPr>
            <a:r>
              <a:rPr lang="en-US" sz="2800">
                <a:solidFill>
                  <a:srgbClr val="0000FF"/>
                </a:solidFill>
                <a:latin typeface="Times New Roman" panose="02020603050405020304" pitchFamily="18" charset="0"/>
                <a:cs typeface="Times New Roman" panose="02020603050405020304" pitchFamily="18" charset="0"/>
              </a:rPr>
              <a:t>Limited length (100-300 words, typically)</a:t>
            </a:r>
          </a:p>
          <a:p>
            <a:pPr>
              <a:lnSpc>
                <a:spcPct val="90000"/>
              </a:lnSpc>
            </a:pPr>
            <a:r>
              <a:rPr lang="en-US" sz="2800">
                <a:solidFill>
                  <a:srgbClr val="0000FF"/>
                </a:solidFill>
                <a:latin typeface="Times New Roman" panose="02020603050405020304" pitchFamily="18" charset="0"/>
                <a:cs typeface="Times New Roman" panose="02020603050405020304" pitchFamily="18" charset="0"/>
              </a:rPr>
              <a:t>Abstract stands on its own and used, with title, for electronic search engines.</a:t>
            </a:r>
          </a:p>
          <a:p>
            <a:pPr>
              <a:lnSpc>
                <a:spcPct val="90000"/>
              </a:lnSpc>
            </a:pPr>
            <a:r>
              <a:rPr lang="en-US" sz="2800" b="1">
                <a:solidFill>
                  <a:srgbClr val="0000FF"/>
                </a:solidFill>
                <a:latin typeface="Times New Roman" panose="02020603050405020304" pitchFamily="18" charset="0"/>
                <a:cs typeface="Times New Roman" panose="02020603050405020304" pitchFamily="18" charset="0"/>
              </a:rPr>
              <a:t>Most often, the only part people read</a:t>
            </a:r>
          </a:p>
        </p:txBody>
      </p:sp>
      <p:sp>
        <p:nvSpPr>
          <p:cNvPr id="2" name="Footer Placeholder 1">
            <a:extLst>
              <a:ext uri="{FF2B5EF4-FFF2-40B4-BE49-F238E27FC236}">
                <a16:creationId xmlns:a16="http://schemas.microsoft.com/office/drawing/2014/main" id="{CA004398-B4CC-411C-8999-8A7048259A6E}"/>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13260383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txBox="1">
            <a:spLocks/>
          </p:cNvSpPr>
          <p:nvPr/>
        </p:nvSpPr>
        <p:spPr bwMode="auto">
          <a:xfrm>
            <a:off x="457200" y="76200"/>
            <a:ext cx="83058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5" name="Rectangle 3"/>
          <p:cNvSpPr txBox="1">
            <a:spLocks noChangeArrowheads="1"/>
          </p:cNvSpPr>
          <p:nvPr/>
        </p:nvSpPr>
        <p:spPr bwMode="auto">
          <a:xfrm>
            <a:off x="76200" y="838200"/>
            <a:ext cx="90678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eaLnBrk="1" fontAlgn="auto" hangingPunct="1">
              <a:spcAft>
                <a:spcPts val="0"/>
              </a:spcAft>
              <a:buClr>
                <a:srgbClr val="0000FF"/>
              </a:buClr>
              <a:buFont typeface="Arial" panose="020B0604020202020204" pitchFamily="34" charset="0"/>
              <a:buNone/>
              <a:defRPr/>
            </a:pPr>
            <a:r>
              <a:rPr lang="en-US" sz="2800" u="sng" dirty="0">
                <a:solidFill>
                  <a:srgbClr val="0000FF"/>
                </a:solidFill>
                <a:latin typeface="Times New Roman" panose="02020603050405020304" pitchFamily="18" charset="0"/>
                <a:cs typeface="Times New Roman" pitchFamily="18" charset="0"/>
              </a:rPr>
              <a:t>Abstract Gives:</a:t>
            </a:r>
          </a:p>
          <a:p>
            <a:pPr marL="609600" indent="-609600">
              <a:lnSpc>
                <a:spcPct val="90000"/>
              </a:lnSpc>
              <a:buFont typeface="Wingdings" panose="05000000000000000000" pitchFamily="2" charset="2"/>
              <a:buAutoNum type="arabicPeriod"/>
              <a:defRPr/>
            </a:pPr>
            <a:r>
              <a:rPr lang="en-US" sz="2800" dirty="0">
                <a:solidFill>
                  <a:srgbClr val="0000FF"/>
                </a:solidFill>
              </a:rPr>
              <a:t>Background</a:t>
            </a:r>
          </a:p>
          <a:p>
            <a:pPr marL="609600" indent="-609600">
              <a:lnSpc>
                <a:spcPct val="90000"/>
              </a:lnSpc>
              <a:buFont typeface="Wingdings" panose="05000000000000000000" pitchFamily="2" charset="2"/>
              <a:buAutoNum type="arabicPeriod"/>
              <a:defRPr/>
            </a:pPr>
            <a:r>
              <a:rPr lang="en-US" sz="2800" dirty="0">
                <a:solidFill>
                  <a:srgbClr val="0000FF"/>
                </a:solidFill>
              </a:rPr>
              <a:t>Question asked</a:t>
            </a:r>
          </a:p>
          <a:p>
            <a:pPr marL="990600" lvl="1" indent="-533400">
              <a:lnSpc>
                <a:spcPct val="90000"/>
              </a:lnSpc>
              <a:defRPr/>
            </a:pPr>
            <a:r>
              <a:rPr lang="en-US" sz="2000" dirty="0">
                <a:solidFill>
                  <a:srgbClr val="0000FF"/>
                </a:solidFill>
              </a:rPr>
              <a:t>“We asked whether,” “We hypothesized that,”…etc. </a:t>
            </a:r>
          </a:p>
          <a:p>
            <a:pPr marL="609600" indent="-609600">
              <a:lnSpc>
                <a:spcPct val="90000"/>
              </a:lnSpc>
              <a:buFont typeface="Wingdings" panose="05000000000000000000" pitchFamily="2" charset="2"/>
              <a:buAutoNum type="arabicPeriod"/>
              <a:defRPr/>
            </a:pPr>
            <a:r>
              <a:rPr lang="en-US" sz="2800" dirty="0">
                <a:solidFill>
                  <a:srgbClr val="0000FF"/>
                </a:solidFill>
              </a:rPr>
              <a:t>Experiment(s) done</a:t>
            </a:r>
          </a:p>
          <a:p>
            <a:pPr marL="990600" lvl="1" indent="-533400">
              <a:lnSpc>
                <a:spcPct val="90000"/>
              </a:lnSpc>
              <a:defRPr/>
            </a:pPr>
            <a:r>
              <a:rPr lang="en-US" sz="2000" dirty="0">
                <a:solidFill>
                  <a:srgbClr val="0000FF"/>
                </a:solidFill>
              </a:rPr>
              <a:t>Material studied (molecule, cell line, tissue, organ) or the animal or human population studied </a:t>
            </a:r>
          </a:p>
          <a:p>
            <a:pPr marL="990600" lvl="1" indent="-533400">
              <a:lnSpc>
                <a:spcPct val="90000"/>
              </a:lnSpc>
              <a:defRPr/>
            </a:pPr>
            <a:r>
              <a:rPr lang="en-US" sz="2000" dirty="0">
                <a:solidFill>
                  <a:srgbClr val="0000FF"/>
                </a:solidFill>
              </a:rPr>
              <a:t>The experimental approach or study design and the independent and dependent variables</a:t>
            </a:r>
            <a:r>
              <a:rPr lang="en-US" sz="2400" dirty="0">
                <a:solidFill>
                  <a:srgbClr val="0000FF"/>
                </a:solidFill>
              </a:rPr>
              <a:t> </a:t>
            </a:r>
          </a:p>
          <a:p>
            <a:pPr marL="609600" indent="-609600">
              <a:lnSpc>
                <a:spcPct val="90000"/>
              </a:lnSpc>
              <a:buFont typeface="Wingdings" panose="05000000000000000000" pitchFamily="2" charset="2"/>
              <a:buAutoNum type="arabicPeriod"/>
              <a:defRPr/>
            </a:pPr>
            <a:r>
              <a:rPr lang="en-US" sz="2800" dirty="0">
                <a:solidFill>
                  <a:srgbClr val="0000FF"/>
                </a:solidFill>
              </a:rPr>
              <a:t>Results found (will be given in report/manuscript)</a:t>
            </a:r>
          </a:p>
          <a:p>
            <a:pPr marL="990600" lvl="1" indent="-533400">
              <a:lnSpc>
                <a:spcPct val="90000"/>
              </a:lnSpc>
              <a:defRPr/>
            </a:pPr>
            <a:r>
              <a:rPr lang="en-US" sz="2000" dirty="0">
                <a:solidFill>
                  <a:srgbClr val="0000FF"/>
                </a:solidFill>
              </a:rPr>
              <a:t>Key results found </a:t>
            </a:r>
          </a:p>
          <a:p>
            <a:pPr marL="990600" lvl="1" indent="-533400">
              <a:lnSpc>
                <a:spcPct val="90000"/>
              </a:lnSpc>
              <a:defRPr/>
            </a:pPr>
            <a:r>
              <a:rPr lang="en-US" sz="2000" dirty="0">
                <a:solidFill>
                  <a:srgbClr val="0000FF"/>
                </a:solidFill>
              </a:rPr>
              <a:t>Minimal raw data (prefer summaries)</a:t>
            </a:r>
          </a:p>
          <a:p>
            <a:pPr marL="609600" indent="-609600">
              <a:lnSpc>
                <a:spcPct val="90000"/>
              </a:lnSpc>
              <a:buFont typeface="Wingdings" panose="05000000000000000000" pitchFamily="2" charset="2"/>
              <a:buAutoNum type="arabicPeriod"/>
              <a:defRPr/>
            </a:pPr>
            <a:r>
              <a:rPr lang="en-US" sz="2800" dirty="0">
                <a:solidFill>
                  <a:srgbClr val="0000FF"/>
                </a:solidFill>
              </a:rPr>
              <a:t>The answer to the question asked</a:t>
            </a:r>
          </a:p>
          <a:p>
            <a:pPr marL="609600" indent="-609600">
              <a:lnSpc>
                <a:spcPct val="90000"/>
              </a:lnSpc>
              <a:buFont typeface="Wingdings" panose="05000000000000000000" pitchFamily="2" charset="2"/>
              <a:buAutoNum type="arabicPeriod"/>
              <a:defRPr/>
            </a:pPr>
            <a:r>
              <a:rPr lang="en-US" sz="2800" dirty="0">
                <a:solidFill>
                  <a:srgbClr val="0000FF"/>
                </a:solidFill>
              </a:rPr>
              <a:t>Implication, speculation, or recommendation</a:t>
            </a:r>
          </a:p>
        </p:txBody>
      </p:sp>
      <p:sp>
        <p:nvSpPr>
          <p:cNvPr id="2" name="Footer Placeholder 1">
            <a:extLst>
              <a:ext uri="{FF2B5EF4-FFF2-40B4-BE49-F238E27FC236}">
                <a16:creationId xmlns:a16="http://schemas.microsoft.com/office/drawing/2014/main" id="{759D1732-C890-4D09-9A9B-3C340AB6EDCA}"/>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8707168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1" end="1"/>
                                            </p:txEl>
                                          </p:spTgt>
                                        </p:tgtEl>
                                        <p:attrNameLst>
                                          <p:attrName>ppt_c</p:attrName>
                                        </p:attrNameLst>
                                      </p:cBhvr>
                                      <p:to>
                                        <a:schemeClr val="bg1"/>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2" end="2"/>
                                            </p:txEl>
                                          </p:spTgt>
                                        </p:tgtEl>
                                        <p:attrNameLst>
                                          <p:attrName>ppt_c</p:attrName>
                                        </p:attrNameLst>
                                      </p:cBhvr>
                                      <p:to>
                                        <a:schemeClr val="bg1"/>
                                      </p:to>
                                    </p:animClr>
                                  </p:subTnLst>
                                </p:cTn>
                              </p:par>
                              <p:par>
                                <p:cTn id="15" presetID="2" presetClass="entr" presetSubtype="8"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additive="base">
                                        <p:cTn id="1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3" end="3"/>
                                            </p:txEl>
                                          </p:spTgt>
                                        </p:tgtEl>
                                        <p:attrNameLst>
                                          <p:attrName>ppt_c</p:attrName>
                                        </p:attrNameLst>
                                      </p:cBhvr>
                                      <p:to>
                                        <a:schemeClr val="bg1"/>
                                      </p:to>
                                    </p:animClr>
                                  </p:sub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4" end="4"/>
                                            </p:txEl>
                                          </p:spTgt>
                                        </p:tgtEl>
                                        <p:attrNameLst>
                                          <p:attrName>ppt_c</p:attrName>
                                        </p:attrNameLst>
                                      </p:cBhvr>
                                      <p:to>
                                        <a:schemeClr val="bg1"/>
                                      </p:to>
                                    </p:animClr>
                                  </p:subTnLst>
                                </p:cTn>
                              </p:par>
                              <p:par>
                                <p:cTn id="25" presetID="2" presetClass="entr" presetSubtype="8" fill="hold" grpId="0"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 calcmode="lin" valueType="num">
                                      <p:cBhvr additive="base">
                                        <p:cTn id="2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5" end="5"/>
                                            </p:txEl>
                                          </p:spTgt>
                                        </p:tgtEl>
                                        <p:attrNameLst>
                                          <p:attrName>ppt_c</p:attrName>
                                        </p:attrNameLst>
                                      </p:cBhvr>
                                      <p:to>
                                        <a:schemeClr val="bg1"/>
                                      </p:to>
                                    </p:animClr>
                                  </p:subTnLst>
                                </p:cTn>
                              </p:par>
                              <p:par>
                                <p:cTn id="29" presetID="2" presetClass="entr" presetSubtype="8" fill="hold" grpId="0" nodeType="with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additive="base">
                                        <p:cTn id="31"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6" end="6"/>
                                            </p:txEl>
                                          </p:spTgt>
                                        </p:tgtEl>
                                        <p:attrNameLst>
                                          <p:attrName>ppt_c</p:attrName>
                                        </p:attrNameLst>
                                      </p:cBhvr>
                                      <p:to>
                                        <a:schemeClr val="bg1"/>
                                      </p:to>
                                    </p:animClr>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additive="base">
                                        <p:cTn id="37"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7" end="7"/>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7" end="7"/>
                                            </p:txEl>
                                          </p:spTgt>
                                        </p:tgtEl>
                                        <p:attrNameLst>
                                          <p:attrName>ppt_c</p:attrName>
                                        </p:attrNameLst>
                                      </p:cBhvr>
                                      <p:to>
                                        <a:schemeClr val="bg1"/>
                                      </p:to>
                                    </p:animClr>
                                  </p:subTnLst>
                                </p:cTn>
                              </p:par>
                              <p:par>
                                <p:cTn id="39" presetID="2" presetClass="entr" presetSubtype="8" fill="hold" grpId="0" nodeType="withEffect">
                                  <p:stCondLst>
                                    <p:cond delay="0"/>
                                  </p:stCondLst>
                                  <p:childTnLst>
                                    <p:set>
                                      <p:cBhvr>
                                        <p:cTn id="40" dur="1" fill="hold">
                                          <p:stCondLst>
                                            <p:cond delay="0"/>
                                          </p:stCondLst>
                                        </p:cTn>
                                        <p:tgtEl>
                                          <p:spTgt spid="5">
                                            <p:txEl>
                                              <p:pRg st="8" end="8"/>
                                            </p:txEl>
                                          </p:spTgt>
                                        </p:tgtEl>
                                        <p:attrNameLst>
                                          <p:attrName>style.visibility</p:attrName>
                                        </p:attrNameLst>
                                      </p:cBhvr>
                                      <p:to>
                                        <p:strVal val="visible"/>
                                      </p:to>
                                    </p:set>
                                    <p:anim calcmode="lin" valueType="num">
                                      <p:cBhvr additive="base">
                                        <p:cTn id="41"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5">
                                            <p:txEl>
                                              <p:pRg st="8" end="8"/>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8" end="8"/>
                                            </p:txEl>
                                          </p:spTgt>
                                        </p:tgtEl>
                                        <p:attrNameLst>
                                          <p:attrName>ppt_c</p:attrName>
                                        </p:attrNameLst>
                                      </p:cBhvr>
                                      <p:to>
                                        <a:schemeClr val="bg1"/>
                                      </p:to>
                                    </p:animClr>
                                  </p:subTnLst>
                                </p:cTn>
                              </p:par>
                              <p:par>
                                <p:cTn id="43" presetID="2" presetClass="entr" presetSubtype="8" fill="hold" grpId="0" nodeType="withEffect">
                                  <p:stCondLst>
                                    <p:cond delay="0"/>
                                  </p:stCondLst>
                                  <p:childTnLst>
                                    <p:set>
                                      <p:cBhvr>
                                        <p:cTn id="44" dur="1" fill="hold">
                                          <p:stCondLst>
                                            <p:cond delay="0"/>
                                          </p:stCondLst>
                                        </p:cTn>
                                        <p:tgtEl>
                                          <p:spTgt spid="5">
                                            <p:txEl>
                                              <p:pRg st="9" end="9"/>
                                            </p:txEl>
                                          </p:spTgt>
                                        </p:tgtEl>
                                        <p:attrNameLst>
                                          <p:attrName>style.visibility</p:attrName>
                                        </p:attrNameLst>
                                      </p:cBhvr>
                                      <p:to>
                                        <p:strVal val="visible"/>
                                      </p:to>
                                    </p:set>
                                    <p:anim calcmode="lin" valueType="num">
                                      <p:cBhvr additive="base">
                                        <p:cTn id="45"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
                                            <p:txEl>
                                              <p:pRg st="9" end="9"/>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9" end="9"/>
                                            </p:txEl>
                                          </p:spTgt>
                                        </p:tgtEl>
                                        <p:attrNameLst>
                                          <p:attrName>ppt_c</p:attrName>
                                        </p:attrNameLst>
                                      </p:cBhvr>
                                      <p:to>
                                        <a:schemeClr val="bg1"/>
                                      </p:to>
                                    </p:animClr>
                                  </p:sub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5">
                                            <p:txEl>
                                              <p:pRg st="10" end="10"/>
                                            </p:txEl>
                                          </p:spTgt>
                                        </p:tgtEl>
                                        <p:attrNameLst>
                                          <p:attrName>style.visibility</p:attrName>
                                        </p:attrNameLst>
                                      </p:cBhvr>
                                      <p:to>
                                        <p:strVal val="visible"/>
                                      </p:to>
                                    </p:set>
                                    <p:anim calcmode="lin" valueType="num">
                                      <p:cBhvr additive="base">
                                        <p:cTn id="51" dur="500" fill="hold"/>
                                        <p:tgtEl>
                                          <p:spTgt spid="5">
                                            <p:txEl>
                                              <p:pRg st="10" end="1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5">
                                            <p:txEl>
                                              <p:pRg st="10" end="1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10" end="10"/>
                                            </p:txEl>
                                          </p:spTgt>
                                        </p:tgtEl>
                                        <p:attrNameLst>
                                          <p:attrName>ppt_c</p:attrName>
                                        </p:attrNameLst>
                                      </p:cBhvr>
                                      <p:to>
                                        <a:schemeClr val="bg1"/>
                                      </p:to>
                                    </p:animClr>
                                  </p:sub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5">
                                            <p:txEl>
                                              <p:pRg st="11" end="11"/>
                                            </p:txEl>
                                          </p:spTgt>
                                        </p:tgtEl>
                                        <p:attrNameLst>
                                          <p:attrName>style.visibility</p:attrName>
                                        </p:attrNameLst>
                                      </p:cBhvr>
                                      <p:to>
                                        <p:strVal val="visible"/>
                                      </p:to>
                                    </p:set>
                                    <p:anim calcmode="lin" valueType="num">
                                      <p:cBhvr additive="base">
                                        <p:cTn id="57" dur="500" fill="hold"/>
                                        <p:tgtEl>
                                          <p:spTgt spid="5">
                                            <p:txEl>
                                              <p:pRg st="11" end="11"/>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5">
                                            <p:txEl>
                                              <p:pRg st="11" end="1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
                                            <p:txEl>
                                              <p:pRg st="11" end="11"/>
                                            </p:txEl>
                                          </p:spTgt>
                                        </p:tgtEl>
                                        <p:attrNameLst>
                                          <p:attrName>ppt_c</p:attrName>
                                        </p:attrNameLst>
                                      </p:cBhvr>
                                      <p:to>
                                        <a:schemeClr val="bg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85800"/>
            <a:ext cx="7772400" cy="685800"/>
          </a:xfrm>
        </p:spPr>
        <p:txBody>
          <a:bodyPr>
            <a:normAutofit fontScale="90000"/>
          </a:bodyPr>
          <a:lstStyle/>
          <a:p>
            <a:pPr algn="l" eaLnBrk="1" hangingPunct="1"/>
            <a:br>
              <a:rPr lang="en-US" sz="3200" b="1">
                <a:solidFill>
                  <a:srgbClr val="0000FF"/>
                </a:solidFill>
                <a:cs typeface="Times New Roman" panose="02020603050405020304" pitchFamily="18" charset="0"/>
              </a:rPr>
            </a:br>
            <a:r>
              <a:rPr lang="en-US" sz="3200" b="1">
                <a:solidFill>
                  <a:srgbClr val="0000FF"/>
                </a:solidFill>
                <a:latin typeface="Times New Roman" panose="02020603050405020304" pitchFamily="18" charset="0"/>
                <a:cs typeface="Times New Roman" panose="02020603050405020304" pitchFamily="18" charset="0"/>
              </a:rPr>
              <a:t>Introduction</a:t>
            </a:r>
            <a:br>
              <a:rPr lang="en-US" sz="3200" b="1">
                <a:solidFill>
                  <a:srgbClr val="0000FF"/>
                </a:solidFill>
                <a:cs typeface="Times New Roman" panose="02020603050405020304" pitchFamily="18" charset="0"/>
              </a:rPr>
            </a:br>
            <a:endParaRPr lang="en-US" sz="3200" b="1">
              <a:solidFill>
                <a:srgbClr val="0000FF"/>
              </a:solidFill>
              <a:cs typeface="Times New Roman" panose="02020603050405020304" pitchFamily="18" charset="0"/>
            </a:endParaRPr>
          </a:p>
        </p:txBody>
      </p:sp>
      <p:sp>
        <p:nvSpPr>
          <p:cNvPr id="25603" name="Rectangle 3"/>
          <p:cNvSpPr>
            <a:spLocks noGrp="1" noChangeArrowheads="1"/>
          </p:cNvSpPr>
          <p:nvPr>
            <p:ph type="body" idx="1"/>
          </p:nvPr>
        </p:nvSpPr>
        <p:spPr>
          <a:xfrm>
            <a:off x="152400" y="1447800"/>
            <a:ext cx="8915400" cy="2971800"/>
          </a:xfrm>
        </p:spPr>
        <p:txBody>
          <a:bodyPr>
            <a:normAutofit fontScale="92500" lnSpcReduction="20000"/>
          </a:bodyPr>
          <a:lstStyle/>
          <a:p>
            <a:pPr eaLnBrk="1" hangingPunct="1"/>
            <a:r>
              <a:rPr lang="en-US" sz="3000">
                <a:solidFill>
                  <a:srgbClr val="0000FF"/>
                </a:solidFill>
                <a:latin typeface="Times New Roman" panose="02020603050405020304" pitchFamily="18" charset="0"/>
                <a:cs typeface="Times New Roman" panose="02020603050405020304" pitchFamily="18" charset="0"/>
              </a:rPr>
              <a:t>The problem proposed to be studied is introduced in this section </a:t>
            </a:r>
          </a:p>
          <a:p>
            <a:pPr eaLnBrk="1" hangingPunct="1"/>
            <a:r>
              <a:rPr lang="en-US" sz="3000">
                <a:solidFill>
                  <a:srgbClr val="0000FF"/>
                </a:solidFill>
                <a:latin typeface="Times New Roman" panose="02020603050405020304" pitchFamily="18" charset="0"/>
                <a:cs typeface="Times New Roman" panose="02020603050405020304" pitchFamily="18" charset="0"/>
              </a:rPr>
              <a:t>It should help the reader to acquaint with the topic</a:t>
            </a:r>
          </a:p>
          <a:p>
            <a:pPr eaLnBrk="1" hangingPunct="1"/>
            <a:r>
              <a:rPr lang="en-US" sz="3000">
                <a:solidFill>
                  <a:srgbClr val="0000FF"/>
                </a:solidFill>
                <a:latin typeface="Times New Roman" panose="02020603050405020304" pitchFamily="18" charset="0"/>
                <a:cs typeface="Times New Roman" panose="02020603050405020304" pitchFamily="18" charset="0"/>
              </a:rPr>
              <a:t>Introduction should be short about one or two pages </a:t>
            </a:r>
          </a:p>
          <a:p>
            <a:pPr eaLnBrk="1" hangingPunct="1"/>
            <a:r>
              <a:rPr lang="en-US" sz="3000">
                <a:solidFill>
                  <a:srgbClr val="0000FF"/>
                </a:solidFill>
                <a:latin typeface="Times New Roman" panose="02020603050405020304" pitchFamily="18" charset="0"/>
                <a:cs typeface="Times New Roman" panose="02020603050405020304" pitchFamily="18" charset="0"/>
              </a:rPr>
              <a:t>The problem should be stated in such a way that it’s importance and relevance is realized by any one who reads it.</a:t>
            </a:r>
          </a:p>
          <a:p>
            <a:pPr eaLnBrk="1" hangingPunct="1"/>
            <a:endParaRPr lang="en-US" sz="3000"/>
          </a:p>
          <a:p>
            <a:pPr eaLnBrk="1" hangingPunct="1">
              <a:buFontTx/>
              <a:buNone/>
            </a:pPr>
            <a:endParaRPr lang="en-US" sz="3000"/>
          </a:p>
          <a:p>
            <a:pPr eaLnBrk="1" hangingPunct="1">
              <a:buFontTx/>
              <a:buNone/>
            </a:pPr>
            <a:endParaRPr lang="en-US" sz="3000"/>
          </a:p>
        </p:txBody>
      </p:sp>
      <p:sp>
        <p:nvSpPr>
          <p:cNvPr id="22532" name="Title 1"/>
          <p:cNvSpPr txBox="1">
            <a:spLocks/>
          </p:cNvSpPr>
          <p:nvPr/>
        </p:nvSpPr>
        <p:spPr bwMode="auto">
          <a:xfrm>
            <a:off x="457200" y="76200"/>
            <a:ext cx="83058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08939C1E-43A9-4AFB-8F8A-E5840B78B756}"/>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6068949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txBox="1">
            <a:spLocks/>
          </p:cNvSpPr>
          <p:nvPr/>
        </p:nvSpPr>
        <p:spPr bwMode="auto">
          <a:xfrm>
            <a:off x="457200" y="98425"/>
            <a:ext cx="83058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24579" name="Rectangle 2"/>
          <p:cNvSpPr>
            <a:spLocks noGrp="1" noChangeArrowheads="1"/>
          </p:cNvSpPr>
          <p:nvPr>
            <p:ph type="title"/>
          </p:nvPr>
        </p:nvSpPr>
        <p:spPr>
          <a:xfrm>
            <a:off x="457200" y="685800"/>
            <a:ext cx="7772400" cy="685800"/>
          </a:xfrm>
        </p:spPr>
        <p:txBody>
          <a:bodyPr/>
          <a:lstStyle/>
          <a:p>
            <a:pPr algn="l" eaLnBrk="1" hangingPunct="1"/>
            <a:r>
              <a:rPr lang="en-US" sz="3200">
                <a:solidFill>
                  <a:srgbClr val="0000FF"/>
                </a:solidFill>
                <a:latin typeface="Times New Roman" panose="02020603050405020304" pitchFamily="18" charset="0"/>
                <a:cs typeface="Times New Roman" panose="02020603050405020304" pitchFamily="18" charset="0"/>
              </a:rPr>
              <a:t>Justification/Need of the project</a:t>
            </a:r>
          </a:p>
        </p:txBody>
      </p:sp>
      <p:sp>
        <p:nvSpPr>
          <p:cNvPr id="24580" name="Rectangle 3"/>
          <p:cNvSpPr txBox="1">
            <a:spLocks noChangeArrowheads="1"/>
          </p:cNvSpPr>
          <p:nvPr/>
        </p:nvSpPr>
        <p:spPr bwMode="auto">
          <a:xfrm>
            <a:off x="152400" y="1447800"/>
            <a:ext cx="89154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Font typeface="Arial" panose="020B0604020202020204" pitchFamily="34" charset="0"/>
              <a:buNone/>
            </a:pPr>
            <a:r>
              <a:rPr lang="en-US" sz="3000">
                <a:solidFill>
                  <a:srgbClr val="0000FF"/>
                </a:solidFill>
                <a:latin typeface="Times New Roman" panose="02020603050405020304" pitchFamily="18" charset="0"/>
                <a:cs typeface="Times New Roman" panose="02020603050405020304" pitchFamily="18" charset="0"/>
              </a:rPr>
              <a:t>Clearly define the proposed intervention and justify why this intervention is the best solution to the manage the target problem.</a:t>
            </a:r>
          </a:p>
        </p:txBody>
      </p:sp>
      <p:sp>
        <p:nvSpPr>
          <p:cNvPr id="2" name="Footer Placeholder 1">
            <a:extLst>
              <a:ext uri="{FF2B5EF4-FFF2-40B4-BE49-F238E27FC236}">
                <a16:creationId xmlns:a16="http://schemas.microsoft.com/office/drawing/2014/main" id="{3F12380E-6495-41C8-9598-EDBF81FA3204}"/>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9668893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1" name="Rectangle 3"/>
          <p:cNvSpPr>
            <a:spLocks noGrp="1" noChangeArrowheads="1"/>
          </p:cNvSpPr>
          <p:nvPr>
            <p:ph type="body" idx="1"/>
          </p:nvPr>
        </p:nvSpPr>
        <p:spPr>
          <a:xfrm>
            <a:off x="0" y="1447800"/>
            <a:ext cx="9144000" cy="4572000"/>
          </a:xfrm>
        </p:spPr>
        <p:txBody>
          <a:bodyPr/>
          <a:lstStyle/>
          <a:p>
            <a:pPr eaLnBrk="1" hangingPunct="1"/>
            <a:r>
              <a:rPr lang="en-US" sz="3000">
                <a:solidFill>
                  <a:srgbClr val="0000FF"/>
                </a:solidFill>
                <a:latin typeface="Times New Roman" panose="02020603050405020304" pitchFamily="18" charset="0"/>
                <a:cs typeface="Times New Roman" panose="02020603050405020304" pitchFamily="18" charset="0"/>
              </a:rPr>
              <a:t>This is a very important and pivotal section and everything else in the study is centered around it</a:t>
            </a:r>
          </a:p>
          <a:p>
            <a:pPr eaLnBrk="1" hangingPunct="1"/>
            <a:r>
              <a:rPr lang="en-US" sz="3000">
                <a:solidFill>
                  <a:srgbClr val="0000FF"/>
                </a:solidFill>
                <a:latin typeface="Times New Roman" panose="02020603050405020304" pitchFamily="18" charset="0"/>
                <a:cs typeface="Times New Roman" panose="02020603050405020304" pitchFamily="18" charset="0"/>
              </a:rPr>
              <a:t>The objective of the proposed study should be stated very clearly </a:t>
            </a:r>
          </a:p>
          <a:p>
            <a:pPr eaLnBrk="1" hangingPunct="1">
              <a:lnSpc>
                <a:spcPct val="90000"/>
              </a:lnSpc>
            </a:pPr>
            <a:r>
              <a:rPr lang="en-US" sz="3000">
                <a:solidFill>
                  <a:srgbClr val="0000FF"/>
                </a:solidFill>
                <a:latin typeface="Times New Roman" panose="02020603050405020304" pitchFamily="18" charset="0"/>
                <a:cs typeface="Times New Roman" panose="02020603050405020304" pitchFamily="18" charset="0"/>
              </a:rPr>
              <a:t>The objective stated should be  specific, achievable and measurable</a:t>
            </a:r>
          </a:p>
          <a:p>
            <a:pPr eaLnBrk="1" hangingPunct="1">
              <a:lnSpc>
                <a:spcPct val="90000"/>
              </a:lnSpc>
            </a:pPr>
            <a:r>
              <a:rPr lang="en-US" sz="3000">
                <a:solidFill>
                  <a:srgbClr val="0000FF"/>
                </a:solidFill>
                <a:latin typeface="Times New Roman" panose="02020603050405020304" pitchFamily="18" charset="0"/>
                <a:cs typeface="Times New Roman" panose="02020603050405020304" pitchFamily="18" charset="0"/>
              </a:rPr>
              <a:t>Too many objectives to be avoided</a:t>
            </a:r>
          </a:p>
          <a:p>
            <a:pPr eaLnBrk="1" hangingPunct="1">
              <a:lnSpc>
                <a:spcPct val="90000"/>
              </a:lnSpc>
            </a:pPr>
            <a:r>
              <a:rPr lang="en-US" sz="3000">
                <a:solidFill>
                  <a:srgbClr val="0000FF"/>
                </a:solidFill>
                <a:latin typeface="Times New Roman" panose="02020603050405020304" pitchFamily="18" charset="0"/>
                <a:cs typeface="Times New Roman" panose="02020603050405020304" pitchFamily="18" charset="0"/>
              </a:rPr>
              <a:t>If there is more than one objective the objectives can be presented in  the appropriate order of importance </a:t>
            </a:r>
          </a:p>
          <a:p>
            <a:pPr eaLnBrk="1" hangingPunct="1">
              <a:buFontTx/>
              <a:buNone/>
            </a:pPr>
            <a:endParaRPr lang="en-US" sz="3000">
              <a:solidFill>
                <a:srgbClr val="0000FF"/>
              </a:solidFill>
              <a:latin typeface="Times New Roman" panose="02020603050405020304" pitchFamily="18" charset="0"/>
              <a:cs typeface="Times New Roman" panose="02020603050405020304" pitchFamily="18" charset="0"/>
            </a:endParaRPr>
          </a:p>
        </p:txBody>
      </p:sp>
      <p:sp>
        <p:nvSpPr>
          <p:cNvPr id="25603" name="Title 1"/>
          <p:cNvSpPr txBox="1">
            <a:spLocks/>
          </p:cNvSpPr>
          <p:nvPr/>
        </p:nvSpPr>
        <p:spPr bwMode="auto">
          <a:xfrm>
            <a:off x="457200" y="98425"/>
            <a:ext cx="83058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25604" name="Rectangle 2"/>
          <p:cNvSpPr>
            <a:spLocks noGrp="1" noChangeArrowheads="1"/>
          </p:cNvSpPr>
          <p:nvPr>
            <p:ph type="title"/>
          </p:nvPr>
        </p:nvSpPr>
        <p:spPr>
          <a:xfrm>
            <a:off x="457200" y="685800"/>
            <a:ext cx="7772400" cy="685800"/>
          </a:xfrm>
        </p:spPr>
        <p:txBody>
          <a:bodyPr/>
          <a:lstStyle/>
          <a:p>
            <a:pPr algn="l" eaLnBrk="1" hangingPunct="1"/>
            <a:r>
              <a:rPr lang="en-US" sz="3200">
                <a:solidFill>
                  <a:srgbClr val="0000FF"/>
                </a:solidFill>
                <a:latin typeface="Times New Roman" panose="02020603050405020304" pitchFamily="18" charset="0"/>
                <a:cs typeface="Times New Roman" panose="02020603050405020304" pitchFamily="18" charset="0"/>
              </a:rPr>
              <a:t>Objectives of the study </a:t>
            </a:r>
          </a:p>
        </p:txBody>
      </p:sp>
      <p:sp>
        <p:nvSpPr>
          <p:cNvPr id="2" name="Footer Placeholder 1">
            <a:extLst>
              <a:ext uri="{FF2B5EF4-FFF2-40B4-BE49-F238E27FC236}">
                <a16:creationId xmlns:a16="http://schemas.microsoft.com/office/drawing/2014/main" id="{3EB3E779-AF84-4C22-AE98-5123129E8B6D}"/>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1565736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637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637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637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63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0" y="1295400"/>
            <a:ext cx="9144000" cy="5105400"/>
          </a:xfrm>
        </p:spPr>
        <p:txBody>
          <a:bodyPr/>
          <a:lstStyle/>
          <a:p>
            <a:pPr eaLnBrk="1" hangingPunct="1"/>
            <a:r>
              <a:rPr lang="en-US" sz="2600">
                <a:solidFill>
                  <a:srgbClr val="0000FF"/>
                </a:solidFill>
                <a:latin typeface="Times New Roman" panose="02020603050405020304" pitchFamily="18" charset="0"/>
                <a:cs typeface="Times New Roman" panose="02020603050405020304" pitchFamily="18" charset="0"/>
              </a:rPr>
              <a:t>This section reflects extensive review of literature done by the investigator </a:t>
            </a:r>
          </a:p>
          <a:p>
            <a:pPr eaLnBrk="1" hangingPunct="1"/>
            <a:r>
              <a:rPr lang="en-US" sz="2600">
                <a:solidFill>
                  <a:srgbClr val="0000FF"/>
                </a:solidFill>
                <a:latin typeface="Times New Roman" panose="02020603050405020304" pitchFamily="18" charset="0"/>
                <a:cs typeface="Times New Roman" panose="02020603050405020304" pitchFamily="18" charset="0"/>
              </a:rPr>
              <a:t>In this section what is already known about the topic is written including the lacunae</a:t>
            </a:r>
          </a:p>
          <a:p>
            <a:pPr eaLnBrk="1" hangingPunct="1"/>
            <a:r>
              <a:rPr lang="en-US" sz="2600">
                <a:solidFill>
                  <a:srgbClr val="0000FF"/>
                </a:solidFill>
                <a:latin typeface="Times New Roman" panose="02020603050405020304" pitchFamily="18" charset="0"/>
                <a:cs typeface="Times New Roman" panose="02020603050405020304" pitchFamily="18" charset="0"/>
              </a:rPr>
              <a:t>Just quoting the literature verbatim will not serve the purpose </a:t>
            </a:r>
          </a:p>
          <a:p>
            <a:pPr eaLnBrk="1" hangingPunct="1"/>
            <a:r>
              <a:rPr lang="en-US" sz="2600">
                <a:solidFill>
                  <a:srgbClr val="0000FF"/>
                </a:solidFill>
                <a:latin typeface="Times New Roman" panose="02020603050405020304" pitchFamily="18" charset="0"/>
                <a:cs typeface="Times New Roman" panose="02020603050405020304" pitchFamily="18" charset="0"/>
              </a:rPr>
              <a:t>It is important to make it coherent, relevant and easily readable knowledge </a:t>
            </a:r>
          </a:p>
          <a:p>
            <a:pPr eaLnBrk="1" hangingPunct="1"/>
            <a:r>
              <a:rPr lang="en-US" sz="2600">
                <a:solidFill>
                  <a:srgbClr val="0000FF"/>
                </a:solidFill>
                <a:latin typeface="Times New Roman" panose="02020603050405020304" pitchFamily="18" charset="0"/>
                <a:cs typeface="Times New Roman" panose="02020603050405020304" pitchFamily="18" charset="0"/>
              </a:rPr>
              <a:t>It helps the investigator to gain good knowledge in that field of inquiry</a:t>
            </a:r>
          </a:p>
          <a:p>
            <a:pPr eaLnBrk="1" hangingPunct="1"/>
            <a:r>
              <a:rPr lang="en-US" sz="2600">
                <a:solidFill>
                  <a:srgbClr val="0000FF"/>
                </a:solidFill>
                <a:latin typeface="Times New Roman" panose="02020603050405020304" pitchFamily="18" charset="0"/>
                <a:cs typeface="Times New Roman" panose="02020603050405020304" pitchFamily="18" charset="0"/>
              </a:rPr>
              <a:t>It also helps the investigator to have insight on different methodologies that could be applied</a:t>
            </a:r>
          </a:p>
          <a:p>
            <a:pPr eaLnBrk="1" hangingPunct="1"/>
            <a:endParaRPr lang="en-US" sz="2600">
              <a:solidFill>
                <a:srgbClr val="0000FF"/>
              </a:solidFill>
              <a:latin typeface="Times New Roman" panose="02020603050405020304" pitchFamily="18" charset="0"/>
              <a:cs typeface="Times New Roman" panose="02020603050405020304" pitchFamily="18" charset="0"/>
            </a:endParaRPr>
          </a:p>
          <a:p>
            <a:pPr eaLnBrk="1" hangingPunct="1">
              <a:buFontTx/>
              <a:buNone/>
            </a:pPr>
            <a:endParaRPr lang="en-US" sz="2600">
              <a:solidFill>
                <a:srgbClr val="0000FF"/>
              </a:solidFill>
              <a:latin typeface="Times New Roman" panose="02020603050405020304" pitchFamily="18" charset="0"/>
              <a:cs typeface="Times New Roman" panose="02020603050405020304" pitchFamily="18" charset="0"/>
            </a:endParaRPr>
          </a:p>
        </p:txBody>
      </p:sp>
      <p:sp>
        <p:nvSpPr>
          <p:cNvPr id="27651" name="Title 1"/>
          <p:cNvSpPr txBox="1">
            <a:spLocks/>
          </p:cNvSpPr>
          <p:nvPr/>
        </p:nvSpPr>
        <p:spPr bwMode="auto">
          <a:xfrm>
            <a:off x="457200" y="98425"/>
            <a:ext cx="83058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27652" name="Rectangle 2"/>
          <p:cNvSpPr>
            <a:spLocks noGrp="1" noChangeArrowheads="1"/>
          </p:cNvSpPr>
          <p:nvPr>
            <p:ph type="title"/>
          </p:nvPr>
        </p:nvSpPr>
        <p:spPr>
          <a:xfrm>
            <a:off x="457200" y="685800"/>
            <a:ext cx="7772400" cy="685800"/>
          </a:xfrm>
        </p:spPr>
        <p:txBody>
          <a:bodyPr/>
          <a:lstStyle/>
          <a:p>
            <a:pPr algn="l" eaLnBrk="1" hangingPunct="1"/>
            <a:r>
              <a:rPr lang="en-US" sz="3200">
                <a:solidFill>
                  <a:srgbClr val="0000FF"/>
                </a:solidFill>
                <a:latin typeface="Times New Roman" panose="02020603050405020304" pitchFamily="18" charset="0"/>
                <a:cs typeface="Times New Roman" panose="02020603050405020304" pitchFamily="18" charset="0"/>
              </a:rPr>
              <a:t>Literature Review</a:t>
            </a:r>
          </a:p>
        </p:txBody>
      </p:sp>
      <p:sp>
        <p:nvSpPr>
          <p:cNvPr id="2" name="Footer Placeholder 1">
            <a:extLst>
              <a:ext uri="{FF2B5EF4-FFF2-40B4-BE49-F238E27FC236}">
                <a16:creationId xmlns:a16="http://schemas.microsoft.com/office/drawing/2014/main" id="{6F4DA9FC-28B5-449C-ADA6-13347445E2DB}"/>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7437342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699">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6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914400"/>
          </a:xfrm>
        </p:spPr>
        <p:txBody>
          <a:bodyPr/>
          <a:lstStyle/>
          <a:p>
            <a:r>
              <a:rPr lang="en-US" b="1" dirty="0"/>
              <a:t>Good scientific writing</a:t>
            </a:r>
          </a:p>
        </p:txBody>
      </p:sp>
      <p:sp>
        <p:nvSpPr>
          <p:cNvPr id="3" name="Subtitle 2"/>
          <p:cNvSpPr>
            <a:spLocks noGrp="1"/>
          </p:cNvSpPr>
          <p:nvPr>
            <p:ph type="subTitle" idx="1"/>
          </p:nvPr>
        </p:nvSpPr>
        <p:spPr>
          <a:xfrm>
            <a:off x="457200" y="1447800"/>
            <a:ext cx="8458200" cy="2514600"/>
          </a:xfrm>
        </p:spPr>
        <p:txBody>
          <a:bodyPr>
            <a:noAutofit/>
          </a:bodyPr>
          <a:lstStyle/>
          <a:p>
            <a:pPr marL="457200" indent="-457200" algn="l">
              <a:buFont typeface="Wingdings" pitchFamily="2" charset="2"/>
              <a:buChar char="q"/>
            </a:pPr>
            <a:r>
              <a:rPr lang="en-US" sz="2800" b="1" dirty="0">
                <a:solidFill>
                  <a:schemeClr val="tx2">
                    <a:lumMod val="50000"/>
                  </a:schemeClr>
                </a:solidFill>
                <a:latin typeface="Times New Roman" pitchFamily="18" charset="0"/>
                <a:cs typeface="Times New Roman" pitchFamily="18" charset="0"/>
              </a:rPr>
              <a:t>Structure &amp; organization of the text</a:t>
            </a:r>
          </a:p>
          <a:p>
            <a:pPr marL="457200" indent="-457200" algn="l">
              <a:buFont typeface="Wingdings" pitchFamily="2" charset="2"/>
              <a:buChar char="q"/>
            </a:pPr>
            <a:r>
              <a:rPr lang="en-US" sz="2800" b="1" dirty="0">
                <a:solidFill>
                  <a:schemeClr val="tx2">
                    <a:lumMod val="50000"/>
                  </a:schemeClr>
                </a:solidFill>
                <a:latin typeface="Times New Roman" pitchFamily="18" charset="0"/>
                <a:cs typeface="Times New Roman" pitchFamily="18" charset="0"/>
              </a:rPr>
              <a:t>Style</a:t>
            </a:r>
          </a:p>
          <a:p>
            <a:pPr marL="457200" indent="-457200" algn="l">
              <a:buFont typeface="Wingdings" pitchFamily="2" charset="2"/>
              <a:buChar char="q"/>
            </a:pPr>
            <a:r>
              <a:rPr lang="en-US" sz="2800" b="1" dirty="0">
                <a:solidFill>
                  <a:schemeClr val="tx2">
                    <a:lumMod val="50000"/>
                  </a:schemeClr>
                </a:solidFill>
                <a:latin typeface="Times New Roman" pitchFamily="18" charset="0"/>
                <a:cs typeface="Times New Roman" pitchFamily="18" charset="0"/>
              </a:rPr>
              <a:t>Measurement units </a:t>
            </a:r>
          </a:p>
          <a:p>
            <a:pPr marL="457200" indent="-457200" algn="l">
              <a:buFont typeface="Wingdings" pitchFamily="2" charset="2"/>
              <a:buChar char="q"/>
            </a:pPr>
            <a:r>
              <a:rPr lang="en-US" sz="2800" b="1" dirty="0">
                <a:solidFill>
                  <a:schemeClr val="tx2">
                    <a:lumMod val="50000"/>
                  </a:schemeClr>
                </a:solidFill>
                <a:latin typeface="Times New Roman" pitchFamily="18" charset="0"/>
                <a:cs typeface="Times New Roman" pitchFamily="18" charset="0"/>
              </a:rPr>
              <a:t>Tables</a:t>
            </a:r>
          </a:p>
          <a:p>
            <a:pPr marL="457200" indent="-457200" algn="l">
              <a:buFont typeface="Wingdings" pitchFamily="2" charset="2"/>
              <a:buChar char="q"/>
            </a:pPr>
            <a:r>
              <a:rPr lang="en-US" sz="2800" b="1" dirty="0">
                <a:solidFill>
                  <a:schemeClr val="tx2">
                    <a:lumMod val="50000"/>
                  </a:schemeClr>
                </a:solidFill>
                <a:latin typeface="Times New Roman" pitchFamily="18" charset="0"/>
                <a:cs typeface="Times New Roman" pitchFamily="18" charset="0"/>
              </a:rPr>
              <a:t>Figures, graphs</a:t>
            </a:r>
          </a:p>
          <a:p>
            <a:pPr marL="457200" indent="-457200" algn="l">
              <a:buFont typeface="Wingdings" pitchFamily="2" charset="2"/>
              <a:buChar char="q"/>
            </a:pPr>
            <a:r>
              <a:rPr lang="en-US" sz="2800" b="1" dirty="0">
                <a:solidFill>
                  <a:schemeClr val="tx2">
                    <a:lumMod val="50000"/>
                  </a:schemeClr>
                </a:solidFill>
                <a:latin typeface="Times New Roman" pitchFamily="18" charset="0"/>
                <a:cs typeface="Times New Roman" pitchFamily="18" charset="0"/>
              </a:rPr>
              <a:t>Literature citation</a:t>
            </a:r>
            <a:endParaRPr lang="en-US" sz="2400" b="1" dirty="0">
              <a:solidFill>
                <a:schemeClr val="tx2">
                  <a:lumMod val="50000"/>
                </a:schemeClr>
              </a:solidFill>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a:t>Dr. Sajjad Ali, Assistant Professor, UCA&amp;ES</a:t>
            </a:r>
            <a:endParaRPr lang="en-US"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9362" y="2243137"/>
            <a:ext cx="2357438" cy="411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a:extLst>
              <a:ext uri="{FF2B5EF4-FFF2-40B4-BE49-F238E27FC236}">
                <a16:creationId xmlns:a16="http://schemas.microsoft.com/office/drawing/2014/main" id="{E5459203-A131-4C0A-8F53-95E363EB548E}"/>
              </a:ext>
            </a:extLst>
          </p:cNvPr>
          <p:cNvSpPr/>
          <p:nvPr/>
        </p:nvSpPr>
        <p:spPr>
          <a:xfrm>
            <a:off x="683419" y="4749402"/>
            <a:ext cx="4572000" cy="1477328"/>
          </a:xfrm>
          <a:prstGeom prst="rect">
            <a:avLst/>
          </a:prstGeom>
        </p:spPr>
        <p:txBody>
          <a:bodyPr>
            <a:spAutoFit/>
          </a:bodyPr>
          <a:lstStyle/>
          <a:p>
            <a:pPr>
              <a:spcBef>
                <a:spcPct val="0"/>
              </a:spcBef>
            </a:pPr>
            <a:r>
              <a:rPr lang="en-GB" altLang="de-DE" sz="3000" b="1" dirty="0">
                <a:solidFill>
                  <a:srgbClr val="CC0000"/>
                </a:solidFill>
              </a:rPr>
              <a:t>Your supervisor is not here to teach you basic grammar and spelling.</a:t>
            </a:r>
          </a:p>
        </p:txBody>
      </p:sp>
    </p:spTree>
    <p:extLst>
      <p:ext uri="{BB962C8B-B14F-4D97-AF65-F5344CB8AC3E}">
        <p14:creationId xmlns:p14="http://schemas.microsoft.com/office/powerpoint/2010/main" val="2457760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76200"/>
            <a:ext cx="8229600" cy="914400"/>
          </a:xfrm>
        </p:spPr>
        <p:txBody>
          <a:bodyPr/>
          <a:lstStyle/>
          <a:p>
            <a:r>
              <a:rPr lang="en-US" sz="3600" b="1">
                <a:solidFill>
                  <a:srgbClr val="0000FF"/>
                </a:solidFill>
                <a:latin typeface="Times New Roman" panose="02020603050405020304" pitchFamily="18" charset="0"/>
                <a:cs typeface="Times New Roman" panose="02020603050405020304" pitchFamily="18" charset="0"/>
              </a:rPr>
              <a:t>How to write research proposal? </a:t>
            </a:r>
          </a:p>
        </p:txBody>
      </p:sp>
      <p:sp>
        <p:nvSpPr>
          <p:cNvPr id="12" name="Content Placeholder 11"/>
          <p:cNvSpPr>
            <a:spLocks noGrp="1"/>
          </p:cNvSpPr>
          <p:nvPr>
            <p:ph idx="1"/>
          </p:nvPr>
        </p:nvSpPr>
        <p:spPr>
          <a:xfrm>
            <a:off x="457200" y="1143000"/>
            <a:ext cx="8229600" cy="4525963"/>
          </a:xfrm>
        </p:spPr>
        <p:txBody>
          <a:bodyPr/>
          <a:lstStyle/>
          <a:p>
            <a:pPr>
              <a:buFont typeface="Wingdings" pitchFamily="2" charset="2"/>
              <a:buNone/>
              <a:defRPr/>
            </a:pPr>
            <a:r>
              <a:rPr lang="en-US" sz="1800" b="1" dirty="0">
                <a:solidFill>
                  <a:srgbClr val="0000FF"/>
                </a:solidFill>
                <a:latin typeface="Times New Roman" panose="02020603050405020304" pitchFamily="18" charset="0"/>
                <a:cs typeface="Times New Roman" panose="02020603050405020304" pitchFamily="18" charset="0"/>
              </a:rPr>
              <a:t>Literature Review</a:t>
            </a:r>
            <a:endParaRPr lang="en-US" sz="1800" dirty="0">
              <a:solidFill>
                <a:srgbClr val="0000FF"/>
              </a:solidFill>
              <a:latin typeface="Times New Roman" panose="02020603050405020304" pitchFamily="18" charset="0"/>
              <a:cs typeface="Times New Roman" panose="02020603050405020304" pitchFamily="18" charset="0"/>
            </a:endParaRPr>
          </a:p>
          <a:p>
            <a:pPr marL="0" algn="just">
              <a:spcBef>
                <a:spcPts val="0"/>
              </a:spcBef>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most professors prefer a separate section, which allows a more thorough review of the literature</a:t>
            </a:r>
          </a:p>
          <a:p>
            <a:pPr marL="0" algn="just">
              <a:spcBef>
                <a:spcPts val="0"/>
              </a:spcBef>
              <a:buFont typeface="Wingdings" pitchFamily="2" charset="2"/>
              <a:buNone/>
              <a:defRPr/>
            </a:pPr>
            <a:r>
              <a:rPr lang="en-US" sz="1800" dirty="0">
                <a:solidFill>
                  <a:srgbClr val="0000FF"/>
                </a:solidFill>
                <a:latin typeface="Times New Roman" panose="02020603050405020304" pitchFamily="18" charset="0"/>
                <a:cs typeface="Times New Roman" panose="02020603050405020304" pitchFamily="18" charset="0"/>
              </a:rPr>
              <a:t>The literature review serves several important functions: </a:t>
            </a:r>
          </a:p>
          <a:p>
            <a:pPr marL="0" algn="just">
              <a:spcBef>
                <a:spcPts val="0"/>
              </a:spcBef>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Ensures that you are not "reinventing the wheel“ </a:t>
            </a:r>
          </a:p>
          <a:p>
            <a:pPr marL="0" algn="just">
              <a:spcBef>
                <a:spcPts val="0"/>
              </a:spcBef>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Gives credits to those who have laid the groundwork for your research </a:t>
            </a:r>
          </a:p>
          <a:p>
            <a:pPr marL="0" algn="just">
              <a:spcBef>
                <a:spcPts val="0"/>
              </a:spcBef>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Demonstrates your knowledge of the research problem </a:t>
            </a:r>
          </a:p>
          <a:p>
            <a:pPr marL="0" algn="just">
              <a:spcBef>
                <a:spcPts val="0"/>
              </a:spcBef>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Demonstrates your understanding of the theoretical and research issues related to your research question </a:t>
            </a:r>
          </a:p>
          <a:p>
            <a:pPr marL="0" algn="just">
              <a:spcBef>
                <a:spcPts val="0"/>
              </a:spcBef>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Shows your ability to critically evaluate relevant literature information </a:t>
            </a:r>
          </a:p>
          <a:p>
            <a:pPr marL="0" algn="just">
              <a:spcBef>
                <a:spcPts val="0"/>
              </a:spcBef>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Indicates your ability to integrate and synthesize the existing literature </a:t>
            </a:r>
          </a:p>
          <a:p>
            <a:pPr marL="0" algn="just">
              <a:spcBef>
                <a:spcPts val="0"/>
              </a:spcBef>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Provides new theoretical insights or develops a new model as the conceptual framework for your research </a:t>
            </a:r>
          </a:p>
          <a:p>
            <a:pPr marL="0" algn="just">
              <a:spcBef>
                <a:spcPts val="0"/>
              </a:spcBef>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Convinces your reader that your proposed research will make a significant and substantial contribution to the literature (i.e., resolving an important theoretical issue or filling a major gap in the literature). </a:t>
            </a:r>
          </a:p>
          <a:p>
            <a:pPr>
              <a:defRPr/>
            </a:pPr>
            <a:endParaRPr lang="en-US" dirty="0">
              <a:solidFill>
                <a:srgbClr val="0000FF"/>
              </a:solidFill>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0D9952F5-2FBA-43C8-8223-9880083B7264}"/>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37021518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76200"/>
            <a:ext cx="8229600" cy="788988"/>
          </a:xfrm>
        </p:spPr>
        <p:txBody>
          <a:bodyPr/>
          <a:lstStyle/>
          <a:p>
            <a:r>
              <a:rPr lang="en-US" sz="3600" b="1">
                <a:solidFill>
                  <a:srgbClr val="0000FF"/>
                </a:solidFill>
                <a:latin typeface="Times New Roman" panose="02020603050405020304" pitchFamily="18" charset="0"/>
                <a:cs typeface="Times New Roman" panose="02020603050405020304" pitchFamily="18" charset="0"/>
              </a:rPr>
              <a:t>How to write research proposal? </a:t>
            </a:r>
          </a:p>
        </p:txBody>
      </p:sp>
      <p:sp>
        <p:nvSpPr>
          <p:cNvPr id="3" name="Content Placeholder 2"/>
          <p:cNvSpPr>
            <a:spLocks noGrp="1"/>
          </p:cNvSpPr>
          <p:nvPr>
            <p:ph idx="1"/>
          </p:nvPr>
        </p:nvSpPr>
        <p:spPr>
          <a:xfrm>
            <a:off x="457200" y="1600200"/>
            <a:ext cx="8229600" cy="4800600"/>
          </a:xfrm>
        </p:spPr>
        <p:txBody>
          <a:bodyPr/>
          <a:lstStyle/>
          <a:p>
            <a:pPr marL="0" indent="0" algn="just">
              <a:buFont typeface="Wingdings" pitchFamily="2" charset="2"/>
              <a:buNone/>
              <a:defRPr/>
            </a:pPr>
            <a:r>
              <a:rPr lang="en-US" sz="1800" dirty="0">
                <a:solidFill>
                  <a:srgbClr val="0000FF"/>
                </a:solidFill>
                <a:latin typeface="Times New Roman" panose="02020603050405020304" pitchFamily="18" charset="0"/>
                <a:cs typeface="Times New Roman" panose="02020603050405020304" pitchFamily="18" charset="0"/>
              </a:rPr>
              <a:t>The Method section is very important because it tells your Research Committee how you plan to tackle your research problem. It will provide your work plan and describe the activities necessary for the completion of your project</a:t>
            </a:r>
          </a:p>
          <a:p>
            <a:pPr>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The guiding principle for writing the Method section is that it should contain sufficient information for the reader to determine whether methodology is sound and practicable.</a:t>
            </a:r>
          </a:p>
          <a:p>
            <a:pPr>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Are the experiments reproducible?  </a:t>
            </a:r>
          </a:p>
          <a:p>
            <a:pPr>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Furthermore, since there are no well-established and widely accepted canons in qualitative analysis, your method section needs to be more elaborate than what is required for traditional quantitative research</a:t>
            </a:r>
          </a:p>
          <a:p>
            <a:pPr>
              <a:buFont typeface="Wingdings" pitchFamily="2" charset="2"/>
              <a:buChar char="ü"/>
              <a:defRPr/>
            </a:pPr>
            <a:r>
              <a:rPr lang="en-US" sz="1800" dirty="0">
                <a:solidFill>
                  <a:srgbClr val="0000FF"/>
                </a:solidFill>
                <a:latin typeface="Times New Roman" panose="02020603050405020304" pitchFamily="18" charset="0"/>
                <a:cs typeface="Times New Roman" panose="02020603050405020304" pitchFamily="18" charset="0"/>
              </a:rPr>
              <a:t>More importantly, the data collection has a far greater impact on the results.</a:t>
            </a:r>
          </a:p>
          <a:p>
            <a:pPr>
              <a:buFont typeface="Wingdings" pitchFamily="2" charset="2"/>
              <a:buChar char="ü"/>
              <a:defRPr/>
            </a:pPr>
            <a:r>
              <a:rPr lang="en-GB" sz="1800" dirty="0">
                <a:solidFill>
                  <a:srgbClr val="0000FF"/>
                </a:solidFill>
                <a:latin typeface="Times New Roman" panose="02020603050405020304" pitchFamily="18" charset="0"/>
                <a:cs typeface="Times New Roman" panose="02020603050405020304" pitchFamily="18" charset="0"/>
              </a:rPr>
              <a:t>Describe clearly how you will gather data for the study?</a:t>
            </a:r>
          </a:p>
          <a:p>
            <a:pPr>
              <a:buFont typeface="Wingdings" pitchFamily="2" charset="2"/>
              <a:buChar char="ü"/>
              <a:defRPr/>
            </a:pPr>
            <a:r>
              <a:rPr lang="en-GB" sz="1800" dirty="0">
                <a:solidFill>
                  <a:srgbClr val="0000FF"/>
                </a:solidFill>
                <a:latin typeface="Times New Roman" panose="02020603050405020304" pitchFamily="18" charset="0"/>
                <a:cs typeface="Times New Roman" panose="02020603050405020304" pitchFamily="18" charset="0"/>
              </a:rPr>
              <a:t>Indicate the population, sample size and the sampling procedure</a:t>
            </a:r>
          </a:p>
          <a:p>
            <a:pPr>
              <a:buFont typeface="Wingdings" pitchFamily="2" charset="2"/>
              <a:buChar char="ü"/>
              <a:defRPr/>
            </a:pPr>
            <a:r>
              <a:rPr lang="en-GB" sz="1800" dirty="0">
                <a:solidFill>
                  <a:srgbClr val="0000FF"/>
                </a:solidFill>
                <a:latin typeface="Times New Roman" panose="02020603050405020304" pitchFamily="18" charset="0"/>
                <a:cs typeface="Times New Roman" panose="02020603050405020304" pitchFamily="18" charset="0"/>
              </a:rPr>
              <a:t>Explain the statistical methods to be used with rationale</a:t>
            </a:r>
          </a:p>
          <a:p>
            <a:pPr>
              <a:buFont typeface="Wingdings" pitchFamily="2" charset="2"/>
              <a:buChar char="ü"/>
              <a:defRPr/>
            </a:pPr>
            <a:endParaRPr lang="en-US" sz="1800" dirty="0">
              <a:solidFill>
                <a:srgbClr val="0000FF"/>
              </a:solidFill>
              <a:latin typeface="Times New Roman" panose="02020603050405020304" pitchFamily="18" charset="0"/>
              <a:cs typeface="Times New Roman" panose="02020603050405020304" pitchFamily="18" charset="0"/>
            </a:endParaRPr>
          </a:p>
        </p:txBody>
      </p:sp>
      <p:sp>
        <p:nvSpPr>
          <p:cNvPr id="30724" name="Rectangle 2"/>
          <p:cNvSpPr txBox="1">
            <a:spLocks noChangeArrowheads="1"/>
          </p:cNvSpPr>
          <p:nvPr/>
        </p:nvSpPr>
        <p:spPr bwMode="auto">
          <a:xfrm>
            <a:off x="457200" y="914400"/>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sz="3400">
                <a:solidFill>
                  <a:srgbClr val="0000FF"/>
                </a:solidFill>
                <a:latin typeface="Times New Roman" panose="02020603050405020304" pitchFamily="18" charset="0"/>
                <a:cs typeface="Times New Roman" panose="02020603050405020304" pitchFamily="18" charset="0"/>
              </a:rPr>
              <a:t>Research methodology</a:t>
            </a:r>
          </a:p>
        </p:txBody>
      </p:sp>
      <p:sp>
        <p:nvSpPr>
          <p:cNvPr id="2" name="Footer Placeholder 1">
            <a:extLst>
              <a:ext uri="{FF2B5EF4-FFF2-40B4-BE49-F238E27FC236}">
                <a16:creationId xmlns:a16="http://schemas.microsoft.com/office/drawing/2014/main" id="{D44C3EDE-E269-4521-B11A-D91E9797C6CB}"/>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6639782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61913"/>
            <a:ext cx="8229600" cy="700087"/>
          </a:xfrm>
        </p:spPr>
        <p:txBody>
          <a:bodyPr/>
          <a:lstStyle/>
          <a:p>
            <a:r>
              <a:rPr lang="en-US" sz="3600" b="1">
                <a:solidFill>
                  <a:srgbClr val="0000FF"/>
                </a:solidFill>
                <a:latin typeface="Times New Roman" panose="02020603050405020304" pitchFamily="18" charset="0"/>
                <a:cs typeface="Times New Roman" panose="02020603050405020304" pitchFamily="18" charset="0"/>
              </a:rPr>
              <a:t>How to write research proposal? </a:t>
            </a:r>
          </a:p>
        </p:txBody>
      </p:sp>
      <p:sp>
        <p:nvSpPr>
          <p:cNvPr id="31747" name="Content Placeholder 2"/>
          <p:cNvSpPr>
            <a:spLocks noGrp="1"/>
          </p:cNvSpPr>
          <p:nvPr>
            <p:ph idx="1"/>
          </p:nvPr>
        </p:nvSpPr>
        <p:spPr>
          <a:xfrm>
            <a:off x="457200" y="1600200"/>
            <a:ext cx="8229600" cy="3429000"/>
          </a:xfrm>
        </p:spPr>
        <p:txBody>
          <a:bodyPr/>
          <a:lstStyle/>
          <a:p>
            <a:pPr>
              <a:buFont typeface="Wingdings" panose="05000000000000000000" pitchFamily="2" charset="2"/>
              <a:buNone/>
            </a:pPr>
            <a:r>
              <a:rPr lang="en-US" sz="1800">
                <a:solidFill>
                  <a:srgbClr val="0000FF"/>
                </a:solidFill>
                <a:latin typeface="Times New Roman" panose="02020603050405020304" pitchFamily="18" charset="0"/>
                <a:cs typeface="Times New Roman" panose="02020603050405020304" pitchFamily="18" charset="0"/>
              </a:rPr>
              <a:t>For quantitative studies, the method section typically consists of the following sections: </a:t>
            </a:r>
          </a:p>
          <a:p>
            <a:pPr>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Design -Is it a questionnaire study or a laboratory experiment? What kind of design do you choose? </a:t>
            </a:r>
          </a:p>
          <a:p>
            <a:pPr>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Subjects or participants - Who will take part in your study ? What kind of sampling procedure do you use? </a:t>
            </a:r>
          </a:p>
          <a:p>
            <a:pPr>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Instruments - What kind of measuring instruments or questionnaires do you use? Why do you choose them? Are they valid and reliable? </a:t>
            </a:r>
          </a:p>
          <a:p>
            <a:pPr>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Procedure - How do you plan to carry out your study? What activities are involved? How long does it take?</a:t>
            </a:r>
          </a:p>
          <a:p>
            <a:pPr>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Analysis: what kind of analyses methods will be used to analyze the collected data?</a:t>
            </a:r>
            <a:endParaRPr lang="en-US">
              <a:solidFill>
                <a:srgbClr val="0000FF"/>
              </a:solidFill>
              <a:latin typeface="Times New Roman" panose="02020603050405020304" pitchFamily="18" charset="0"/>
              <a:cs typeface="Times New Roman" panose="02020603050405020304" pitchFamily="18" charset="0"/>
            </a:endParaRPr>
          </a:p>
        </p:txBody>
      </p:sp>
      <p:sp>
        <p:nvSpPr>
          <p:cNvPr id="31748" name="Rectangle 2"/>
          <p:cNvSpPr txBox="1">
            <a:spLocks noChangeArrowheads="1"/>
          </p:cNvSpPr>
          <p:nvPr/>
        </p:nvSpPr>
        <p:spPr bwMode="auto">
          <a:xfrm>
            <a:off x="457200" y="762000"/>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sz="3400">
                <a:solidFill>
                  <a:srgbClr val="0000FF"/>
                </a:solidFill>
                <a:latin typeface="Times New Roman" panose="02020603050405020304" pitchFamily="18" charset="0"/>
                <a:cs typeface="Times New Roman" panose="02020603050405020304" pitchFamily="18" charset="0"/>
              </a:rPr>
              <a:t>Research methodology</a:t>
            </a:r>
          </a:p>
        </p:txBody>
      </p:sp>
      <p:sp>
        <p:nvSpPr>
          <p:cNvPr id="2" name="Footer Placeholder 1">
            <a:extLst>
              <a:ext uri="{FF2B5EF4-FFF2-40B4-BE49-F238E27FC236}">
                <a16:creationId xmlns:a16="http://schemas.microsoft.com/office/drawing/2014/main" id="{EECA0D3C-E175-4246-9330-AF8296D5D052}"/>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30665993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body" idx="1"/>
          </p:nvPr>
        </p:nvSpPr>
        <p:spPr>
          <a:xfrm>
            <a:off x="228600" y="1371600"/>
            <a:ext cx="8534400" cy="3352800"/>
          </a:xfrm>
        </p:spPr>
        <p:txBody>
          <a:bodyPr/>
          <a:lstStyle/>
          <a:p>
            <a:pPr algn="just" eaLnBrk="1" hangingPunct="1">
              <a:lnSpc>
                <a:spcPct val="90000"/>
              </a:lnSpc>
              <a:buClr>
                <a:srgbClr val="0000FF"/>
              </a:buClr>
            </a:pPr>
            <a:r>
              <a:rPr lang="en-US" sz="3000">
                <a:solidFill>
                  <a:srgbClr val="0000FF"/>
                </a:solidFill>
                <a:latin typeface="Times New Roman" panose="02020603050405020304" pitchFamily="18" charset="0"/>
                <a:cs typeface="Times New Roman" panose="02020603050405020304" pitchFamily="18" charset="0"/>
              </a:rPr>
              <a:t>Study design</a:t>
            </a:r>
          </a:p>
          <a:p>
            <a:pPr eaLnBrk="1" hangingPunct="1">
              <a:lnSpc>
                <a:spcPct val="90000"/>
              </a:lnSpc>
              <a:buClr>
                <a:srgbClr val="0000FF"/>
              </a:buClr>
            </a:pPr>
            <a:r>
              <a:rPr lang="en-US" sz="3000">
                <a:solidFill>
                  <a:srgbClr val="0000FF"/>
                </a:solidFill>
                <a:latin typeface="Times New Roman" panose="02020603050405020304" pitchFamily="18" charset="0"/>
                <a:cs typeface="Times New Roman" panose="02020603050405020304" pitchFamily="18" charset="0"/>
              </a:rPr>
              <a:t>Study sampling specifications</a:t>
            </a:r>
          </a:p>
          <a:p>
            <a:pPr algn="just" eaLnBrk="1" hangingPunct="1">
              <a:lnSpc>
                <a:spcPct val="90000"/>
              </a:lnSpc>
              <a:buClr>
                <a:srgbClr val="0000FF"/>
              </a:buClr>
            </a:pPr>
            <a:r>
              <a:rPr lang="en-US" sz="3000">
                <a:solidFill>
                  <a:srgbClr val="0000FF"/>
                </a:solidFill>
                <a:latin typeface="Times New Roman" panose="02020603050405020304" pitchFamily="18" charset="0"/>
                <a:cs typeface="Times New Roman" panose="02020603050405020304" pitchFamily="18" charset="0"/>
              </a:rPr>
              <a:t>Sample size</a:t>
            </a:r>
          </a:p>
          <a:p>
            <a:pPr algn="just" eaLnBrk="1" hangingPunct="1">
              <a:lnSpc>
                <a:spcPct val="90000"/>
              </a:lnSpc>
              <a:buClr>
                <a:srgbClr val="0000FF"/>
              </a:buClr>
            </a:pPr>
            <a:r>
              <a:rPr lang="en-US" sz="3000">
                <a:solidFill>
                  <a:srgbClr val="0000FF"/>
                </a:solidFill>
                <a:latin typeface="Times New Roman" panose="02020603050405020304" pitchFamily="18" charset="0"/>
                <a:cs typeface="Times New Roman" panose="02020603050405020304" pitchFamily="18" charset="0"/>
              </a:rPr>
              <a:t>Instrumentation</a:t>
            </a:r>
          </a:p>
          <a:p>
            <a:pPr eaLnBrk="1" hangingPunct="1">
              <a:lnSpc>
                <a:spcPct val="90000"/>
              </a:lnSpc>
              <a:buClr>
                <a:srgbClr val="0000FF"/>
              </a:buClr>
            </a:pPr>
            <a:r>
              <a:rPr lang="en-US" sz="3000">
                <a:solidFill>
                  <a:srgbClr val="0000FF"/>
                </a:solidFill>
                <a:latin typeface="Times New Roman" panose="02020603050405020304" pitchFamily="18" charset="0"/>
                <a:cs typeface="Times New Roman" panose="02020603050405020304" pitchFamily="18" charset="0"/>
              </a:rPr>
              <a:t>Other specific procedures </a:t>
            </a:r>
          </a:p>
        </p:txBody>
      </p:sp>
      <p:sp>
        <p:nvSpPr>
          <p:cNvPr id="32771" name="Title 1"/>
          <p:cNvSpPr txBox="1">
            <a:spLocks/>
          </p:cNvSpPr>
          <p:nvPr/>
        </p:nvSpPr>
        <p:spPr bwMode="auto">
          <a:xfrm>
            <a:off x="457200" y="69850"/>
            <a:ext cx="83058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32772" name="Rectangle 2"/>
          <p:cNvSpPr>
            <a:spLocks noGrp="1" noChangeArrowheads="1"/>
          </p:cNvSpPr>
          <p:nvPr>
            <p:ph type="title"/>
          </p:nvPr>
        </p:nvSpPr>
        <p:spPr>
          <a:xfrm>
            <a:off x="457200" y="658813"/>
            <a:ext cx="7772400" cy="685800"/>
          </a:xfrm>
        </p:spPr>
        <p:txBody>
          <a:bodyPr/>
          <a:lstStyle/>
          <a:p>
            <a:pPr algn="l" eaLnBrk="1" hangingPunct="1"/>
            <a:r>
              <a:rPr lang="en-US" sz="3400">
                <a:solidFill>
                  <a:srgbClr val="0000FF"/>
                </a:solidFill>
                <a:latin typeface="Times New Roman" panose="02020603050405020304" pitchFamily="18" charset="0"/>
                <a:cs typeface="Times New Roman" panose="02020603050405020304" pitchFamily="18" charset="0"/>
              </a:rPr>
              <a:t>Research methodology includes:</a:t>
            </a:r>
          </a:p>
        </p:txBody>
      </p:sp>
      <p:sp>
        <p:nvSpPr>
          <p:cNvPr id="2" name="Footer Placeholder 1">
            <a:extLst>
              <a:ext uri="{FF2B5EF4-FFF2-40B4-BE49-F238E27FC236}">
                <a16:creationId xmlns:a16="http://schemas.microsoft.com/office/drawing/2014/main" id="{C08FDDBA-508C-4782-BDFA-64C9BAC734DD}"/>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3220576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0">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890">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89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457200" y="1219200"/>
            <a:ext cx="8610600" cy="2590800"/>
          </a:xfrm>
        </p:spPr>
        <p:txBody>
          <a:bodyPr>
            <a:normAutofit fontScale="85000" lnSpcReduction="20000"/>
          </a:bodyPr>
          <a:lstStyle/>
          <a:p>
            <a:pPr algn="just" eaLnBrk="1" hangingPunct="1"/>
            <a:r>
              <a:rPr lang="en-US" sz="3000" dirty="0">
                <a:solidFill>
                  <a:srgbClr val="0000FF"/>
                </a:solidFill>
                <a:latin typeface="Times New Roman" panose="02020603050405020304" pitchFamily="18" charset="0"/>
                <a:cs typeface="Times New Roman" panose="02020603050405020304" pitchFamily="18" charset="0"/>
              </a:rPr>
              <a:t>The proposal should include the sequence of tasks to be performed, the anticipated length of time required for its completion and the personnel required.</a:t>
            </a:r>
          </a:p>
          <a:p>
            <a:pPr algn="just" eaLnBrk="1" hangingPunct="1"/>
            <a:r>
              <a:rPr lang="en-US" sz="3000" dirty="0">
                <a:solidFill>
                  <a:srgbClr val="0000FF"/>
                </a:solidFill>
                <a:latin typeface="Times New Roman" panose="02020603050405020304" pitchFamily="18" charset="0"/>
                <a:cs typeface="Times New Roman" panose="02020603050405020304" pitchFamily="18" charset="0"/>
              </a:rPr>
              <a:t>It can be presented in tabular or graphic form</a:t>
            </a:r>
          </a:p>
          <a:p>
            <a:pPr algn="just" eaLnBrk="1" hangingPunct="1"/>
            <a:r>
              <a:rPr lang="en-US" sz="3000" dirty="0">
                <a:solidFill>
                  <a:srgbClr val="0000FF"/>
                </a:solidFill>
                <a:latin typeface="Times New Roman" panose="02020603050405020304" pitchFamily="18" charset="0"/>
                <a:cs typeface="Times New Roman" panose="02020603050405020304" pitchFamily="18" charset="0"/>
              </a:rPr>
              <a:t>Flow charts and other diagrams are often useful for highlighting the sequencing and interrelationship of different activities in the study.</a:t>
            </a:r>
          </a:p>
        </p:txBody>
      </p:sp>
      <p:sp>
        <p:nvSpPr>
          <p:cNvPr id="34819" name="Title 1"/>
          <p:cNvSpPr txBox="1">
            <a:spLocks/>
          </p:cNvSpPr>
          <p:nvPr/>
        </p:nvSpPr>
        <p:spPr bwMode="auto">
          <a:xfrm>
            <a:off x="457200" y="42863"/>
            <a:ext cx="83058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34820" name="Rectangle 2"/>
          <p:cNvSpPr txBox="1">
            <a:spLocks noChangeArrowheads="1"/>
          </p:cNvSpPr>
          <p:nvPr/>
        </p:nvSpPr>
        <p:spPr bwMode="auto">
          <a:xfrm>
            <a:off x="457200" y="631825"/>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sz="3400">
                <a:solidFill>
                  <a:srgbClr val="0000FF"/>
                </a:solidFill>
                <a:latin typeface="Times New Roman" panose="02020603050405020304" pitchFamily="18" charset="0"/>
                <a:cs typeface="Times New Roman" panose="02020603050405020304" pitchFamily="18" charset="0"/>
              </a:rPr>
              <a:t>Time Frame &amp; Work Schedule </a:t>
            </a:r>
          </a:p>
        </p:txBody>
      </p:sp>
      <p:pic>
        <p:nvPicPr>
          <p:cNvPr id="5" name="Picture 9" descr="grant_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093" y="3581400"/>
            <a:ext cx="8266907"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a:extLst>
              <a:ext uri="{FF2B5EF4-FFF2-40B4-BE49-F238E27FC236}">
                <a16:creationId xmlns:a16="http://schemas.microsoft.com/office/drawing/2014/main" id="{B843524A-7ACE-46B5-A97B-A1EF4EFB8157}"/>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0300273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a:xfrm>
            <a:off x="304800" y="2209800"/>
            <a:ext cx="8610600" cy="2895600"/>
          </a:xfrm>
        </p:spPr>
        <p:txBody>
          <a:bodyPr/>
          <a:lstStyle/>
          <a:p>
            <a:pPr eaLnBrk="1" hangingPunct="1">
              <a:buFontTx/>
              <a:buNone/>
            </a:pPr>
            <a:r>
              <a:rPr lang="en-US" sz="3000">
                <a:solidFill>
                  <a:srgbClr val="0000FF"/>
                </a:solidFill>
                <a:latin typeface="Times New Roman" panose="02020603050405020304" pitchFamily="18" charset="0"/>
                <a:cs typeface="Times New Roman" panose="02020603050405020304" pitchFamily="18" charset="0"/>
              </a:rPr>
              <a:t>The proposal should also include the important facilities required / available for the study namely computers, laboratories, special equipment etc.</a:t>
            </a:r>
          </a:p>
        </p:txBody>
      </p:sp>
      <p:sp>
        <p:nvSpPr>
          <p:cNvPr id="36867" name="Title 1"/>
          <p:cNvSpPr txBox="1">
            <a:spLocks/>
          </p:cNvSpPr>
          <p:nvPr/>
        </p:nvSpPr>
        <p:spPr bwMode="auto">
          <a:xfrm>
            <a:off x="457200" y="15875"/>
            <a:ext cx="83058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36868" name="Rectangle 2"/>
          <p:cNvSpPr txBox="1">
            <a:spLocks noChangeArrowheads="1"/>
          </p:cNvSpPr>
          <p:nvPr/>
        </p:nvSpPr>
        <p:spPr bwMode="auto">
          <a:xfrm>
            <a:off x="457200" y="762000"/>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sz="3400">
                <a:solidFill>
                  <a:srgbClr val="0000FF"/>
                </a:solidFill>
                <a:latin typeface="Times New Roman" panose="02020603050405020304" pitchFamily="18" charset="0"/>
                <a:cs typeface="Times New Roman" panose="02020603050405020304" pitchFamily="18" charset="0"/>
              </a:rPr>
              <a:t>Facilities</a:t>
            </a:r>
          </a:p>
        </p:txBody>
      </p:sp>
      <p:sp>
        <p:nvSpPr>
          <p:cNvPr id="2" name="Footer Placeholder 1">
            <a:extLst>
              <a:ext uri="{FF2B5EF4-FFF2-40B4-BE49-F238E27FC236}">
                <a16:creationId xmlns:a16="http://schemas.microsoft.com/office/drawing/2014/main" id="{9B9E32B9-CB73-4D43-8B3C-634A8AF08473}"/>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4404018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304800" y="1371600"/>
            <a:ext cx="8610600" cy="4343400"/>
          </a:xfrm>
        </p:spPr>
        <p:txBody>
          <a:bodyPr>
            <a:normAutofit fontScale="92500"/>
          </a:bodyPr>
          <a:lstStyle/>
          <a:p>
            <a:pPr eaLnBrk="1" hangingPunct="1"/>
            <a:r>
              <a:rPr lang="en-US" sz="2800">
                <a:solidFill>
                  <a:srgbClr val="0000FF"/>
                </a:solidFill>
                <a:latin typeface="Times New Roman" panose="02020603050405020304" pitchFamily="18" charset="0"/>
                <a:cs typeface="Times New Roman" panose="02020603050405020304" pitchFamily="18" charset="0"/>
              </a:rPr>
              <a:t>The budget translates project activities into monetary terms</a:t>
            </a:r>
          </a:p>
          <a:p>
            <a:pPr eaLnBrk="1" hangingPunct="1"/>
            <a:r>
              <a:rPr lang="en-US" sz="2800">
                <a:solidFill>
                  <a:srgbClr val="0000FF"/>
                </a:solidFill>
                <a:latin typeface="Times New Roman" panose="02020603050405020304" pitchFamily="18" charset="0"/>
                <a:cs typeface="Times New Roman" panose="02020603050405020304" pitchFamily="18" charset="0"/>
              </a:rPr>
              <a:t>It is a statement of how much money  will be  required to accomplish the  various tasks.</a:t>
            </a:r>
          </a:p>
          <a:p>
            <a:pPr eaLnBrk="1" hangingPunct="1"/>
            <a:r>
              <a:rPr lang="en-US" sz="2800">
                <a:solidFill>
                  <a:srgbClr val="0000FF"/>
                </a:solidFill>
                <a:latin typeface="Times New Roman" panose="02020603050405020304" pitchFamily="18" charset="0"/>
                <a:cs typeface="Times New Roman" panose="02020603050405020304" pitchFamily="18" charset="0"/>
              </a:rPr>
              <a:t>Major items</a:t>
            </a:r>
          </a:p>
          <a:p>
            <a:pPr lvl="1" eaLnBrk="1" hangingPunct="1"/>
            <a:r>
              <a:rPr lang="en-US" sz="2400">
                <a:solidFill>
                  <a:srgbClr val="0000FF"/>
                </a:solidFill>
                <a:latin typeface="Times New Roman" panose="02020603050405020304" pitchFamily="18" charset="0"/>
                <a:cs typeface="Times New Roman" panose="02020603050405020304" pitchFamily="18" charset="0"/>
              </a:rPr>
              <a:t>Salary for staff</a:t>
            </a:r>
          </a:p>
          <a:p>
            <a:pPr lvl="1" eaLnBrk="1" hangingPunct="1"/>
            <a:r>
              <a:rPr lang="en-US" sz="2400">
                <a:solidFill>
                  <a:srgbClr val="0000FF"/>
                </a:solidFill>
                <a:latin typeface="Times New Roman" panose="02020603050405020304" pitchFamily="18" charset="0"/>
                <a:cs typeface="Times New Roman" panose="02020603050405020304" pitchFamily="18" charset="0"/>
              </a:rPr>
              <a:t>Travel</a:t>
            </a:r>
          </a:p>
          <a:p>
            <a:pPr lvl="1" eaLnBrk="1" hangingPunct="1"/>
            <a:r>
              <a:rPr lang="en-US" sz="2400">
                <a:solidFill>
                  <a:srgbClr val="0000FF"/>
                </a:solidFill>
                <a:latin typeface="Times New Roman" panose="02020603050405020304" pitchFamily="18" charset="0"/>
                <a:cs typeface="Times New Roman" panose="02020603050405020304" pitchFamily="18" charset="0"/>
              </a:rPr>
              <a:t>Purchase of equipment</a:t>
            </a:r>
          </a:p>
          <a:p>
            <a:pPr lvl="1" eaLnBrk="1" hangingPunct="1"/>
            <a:r>
              <a:rPr lang="en-US" sz="2400">
                <a:solidFill>
                  <a:srgbClr val="0000FF"/>
                </a:solidFill>
                <a:latin typeface="Times New Roman" panose="02020603050405020304" pitchFamily="18" charset="0"/>
                <a:cs typeface="Times New Roman" panose="02020603050405020304" pitchFamily="18" charset="0"/>
              </a:rPr>
              <a:t>Printing costs</a:t>
            </a:r>
          </a:p>
          <a:p>
            <a:pPr lvl="1" eaLnBrk="1" hangingPunct="1"/>
            <a:r>
              <a:rPr lang="en-US" sz="2400">
                <a:solidFill>
                  <a:srgbClr val="0000FF"/>
                </a:solidFill>
                <a:latin typeface="Times New Roman" panose="02020603050405020304" pitchFamily="18" charset="0"/>
                <a:cs typeface="Times New Roman" panose="02020603050405020304" pitchFamily="18" charset="0"/>
              </a:rPr>
              <a:t>Consultancy charges</a:t>
            </a:r>
          </a:p>
          <a:p>
            <a:pPr lvl="1" eaLnBrk="1" hangingPunct="1"/>
            <a:r>
              <a:rPr lang="en-US" sz="2400">
                <a:solidFill>
                  <a:srgbClr val="0000FF"/>
                </a:solidFill>
                <a:latin typeface="Times New Roman" panose="02020603050405020304" pitchFamily="18" charset="0"/>
                <a:cs typeface="Times New Roman" panose="02020603050405020304" pitchFamily="18" charset="0"/>
              </a:rPr>
              <a:t>Institutional overheads</a:t>
            </a:r>
          </a:p>
          <a:p>
            <a:pPr eaLnBrk="1" hangingPunct="1"/>
            <a:endParaRPr lang="en-US" sz="2800">
              <a:solidFill>
                <a:srgbClr val="0000FF"/>
              </a:solidFill>
              <a:latin typeface="Times New Roman" panose="02020603050405020304" pitchFamily="18" charset="0"/>
              <a:cs typeface="Times New Roman" panose="02020603050405020304" pitchFamily="18" charset="0"/>
            </a:endParaRPr>
          </a:p>
        </p:txBody>
      </p:sp>
      <p:sp>
        <p:nvSpPr>
          <p:cNvPr id="38915" name="Title 1"/>
          <p:cNvSpPr txBox="1">
            <a:spLocks/>
          </p:cNvSpPr>
          <p:nvPr/>
        </p:nvSpPr>
        <p:spPr bwMode="auto">
          <a:xfrm>
            <a:off x="457200" y="15875"/>
            <a:ext cx="83058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sz="3600" b="1">
                <a:solidFill>
                  <a:srgbClr val="0000FF"/>
                </a:solidFill>
                <a:latin typeface="Times New Roman" panose="02020603050405020304" pitchFamily="18" charset="0"/>
                <a:cs typeface="Times New Roman" panose="02020603050405020304" pitchFamily="18" charset="0"/>
              </a:rPr>
              <a:t>Components of a Research Proposal</a:t>
            </a:r>
            <a:endParaRPr lang="en-US" sz="3600">
              <a:latin typeface="Times New Roman" panose="02020603050405020304" pitchFamily="18" charset="0"/>
              <a:cs typeface="Times New Roman" panose="02020603050405020304" pitchFamily="18" charset="0"/>
            </a:endParaRPr>
          </a:p>
        </p:txBody>
      </p:sp>
      <p:sp>
        <p:nvSpPr>
          <p:cNvPr id="38916" name="Rectangle 2"/>
          <p:cNvSpPr txBox="1">
            <a:spLocks noChangeArrowheads="1"/>
          </p:cNvSpPr>
          <p:nvPr/>
        </p:nvSpPr>
        <p:spPr bwMode="auto">
          <a:xfrm>
            <a:off x="152400" y="715963"/>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sz="3400">
                <a:solidFill>
                  <a:srgbClr val="0000FF"/>
                </a:solidFill>
                <a:latin typeface="Times New Roman" panose="02020603050405020304" pitchFamily="18" charset="0"/>
                <a:cs typeface="Times New Roman" panose="02020603050405020304" pitchFamily="18" charset="0"/>
              </a:rPr>
              <a:t>Budget</a:t>
            </a:r>
          </a:p>
        </p:txBody>
      </p:sp>
      <p:sp>
        <p:nvSpPr>
          <p:cNvPr id="2" name="Footer Placeholder 1">
            <a:extLst>
              <a:ext uri="{FF2B5EF4-FFF2-40B4-BE49-F238E27FC236}">
                <a16:creationId xmlns:a16="http://schemas.microsoft.com/office/drawing/2014/main" id="{5B08EFB9-7A9F-42F1-A788-0BBDDE598991}"/>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0259304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1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41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41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041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041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0419">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04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3"/>
          <p:cNvSpPr>
            <a:spLocks noGrp="1"/>
          </p:cNvSpPr>
          <p:nvPr>
            <p:ph type="title"/>
          </p:nvPr>
        </p:nvSpPr>
        <p:spPr>
          <a:xfrm>
            <a:off x="457200" y="307975"/>
            <a:ext cx="8229600" cy="1139825"/>
          </a:xfrm>
        </p:spPr>
        <p:txBody>
          <a:bodyPr/>
          <a:lstStyle/>
          <a:p>
            <a:r>
              <a:rPr lang="en-US" sz="3600" b="1">
                <a:solidFill>
                  <a:srgbClr val="0000FF"/>
                </a:solidFill>
                <a:latin typeface="Times New Roman" panose="02020603050405020304" pitchFamily="18" charset="0"/>
                <a:cs typeface="Times New Roman" panose="02020603050405020304" pitchFamily="18" charset="0"/>
              </a:rPr>
              <a:t>How to write research proposal? </a:t>
            </a:r>
          </a:p>
        </p:txBody>
      </p:sp>
      <p:sp>
        <p:nvSpPr>
          <p:cNvPr id="40963" name="Content Placeholder 4"/>
          <p:cNvSpPr>
            <a:spLocks noGrp="1"/>
          </p:cNvSpPr>
          <p:nvPr>
            <p:ph idx="1"/>
          </p:nvPr>
        </p:nvSpPr>
        <p:spPr>
          <a:xfrm>
            <a:off x="457200" y="1600200"/>
            <a:ext cx="8229600" cy="3810000"/>
          </a:xfrm>
        </p:spPr>
        <p:txBody>
          <a:bodyPr/>
          <a:lstStyle/>
          <a:p>
            <a:pPr marL="0" algn="just">
              <a:spcBef>
                <a:spcPct val="0"/>
              </a:spcBef>
              <a:buFont typeface="Wingdings" panose="05000000000000000000" pitchFamily="2" charset="2"/>
              <a:buNone/>
            </a:pPr>
            <a:r>
              <a:rPr lang="en-US" sz="1800" b="1">
                <a:solidFill>
                  <a:srgbClr val="0000FF"/>
                </a:solidFill>
                <a:latin typeface="Times New Roman" panose="02020603050405020304" pitchFamily="18" charset="0"/>
                <a:cs typeface="Times New Roman" panose="02020603050405020304" pitchFamily="18" charset="0"/>
              </a:rPr>
              <a:t>Common Mistakes in Proposal Writing</a:t>
            </a:r>
          </a:p>
          <a:p>
            <a:pPr marL="0" algn="just">
              <a:spcBef>
                <a:spcPct val="0"/>
              </a:spcBef>
              <a:buFont typeface="Wingdings" panose="05000000000000000000" pitchFamily="2" charset="2"/>
              <a:buNone/>
            </a:pPr>
            <a:endParaRPr lang="en-US" sz="1800">
              <a:solidFill>
                <a:srgbClr val="0000FF"/>
              </a:solidFill>
              <a:latin typeface="Times New Roman" panose="02020603050405020304" pitchFamily="18" charset="0"/>
              <a:cs typeface="Times New Roman" panose="02020603050405020304" pitchFamily="18" charset="0"/>
            </a:endParaRP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Failure to provide the proper context to frame the research question </a:t>
            </a: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Failure to delimit the boundary conditions for your research </a:t>
            </a: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Failure to cite landmark studies </a:t>
            </a: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Failure to accurately present theoretical &amp; empirical contributions by other researchers</a:t>
            </a: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Failure to stay focused on the research question </a:t>
            </a: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Failure to develop a coherent and persuasive argument for the proposed research</a:t>
            </a: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Too much detail on minor issues, but not enough detail on major issues </a:t>
            </a: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Too much rambling -- going "all over the map" without a clear sense of direction.</a:t>
            </a: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Too many citation lapses and incorrect references</a:t>
            </a:r>
          </a:p>
          <a:p>
            <a:pPr marL="0" algn="just">
              <a:spcBef>
                <a:spcPct val="0"/>
              </a:spcBef>
              <a:buFont typeface="Wingdings" panose="05000000000000000000" pitchFamily="2" charset="2"/>
              <a:buChar char="ü"/>
            </a:pPr>
            <a:r>
              <a:rPr lang="en-US" sz="1800">
                <a:solidFill>
                  <a:srgbClr val="0000FF"/>
                </a:solidFill>
                <a:latin typeface="Times New Roman" panose="02020603050405020304" pitchFamily="18" charset="0"/>
                <a:cs typeface="Times New Roman" panose="02020603050405020304" pitchFamily="18" charset="0"/>
              </a:rPr>
              <a:t>Too long or too short.</a:t>
            </a:r>
          </a:p>
        </p:txBody>
      </p:sp>
      <p:sp>
        <p:nvSpPr>
          <p:cNvPr id="2" name="Footer Placeholder 1">
            <a:extLst>
              <a:ext uri="{FF2B5EF4-FFF2-40B4-BE49-F238E27FC236}">
                <a16:creationId xmlns:a16="http://schemas.microsoft.com/office/drawing/2014/main" id="{2FFA6937-C0B4-44C0-B1ED-4010AB0CA549}"/>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315297251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z="3600" b="1">
                <a:solidFill>
                  <a:srgbClr val="0000FF"/>
                </a:solidFill>
                <a:latin typeface="Times New Roman" panose="02020603050405020304" pitchFamily="18" charset="0"/>
                <a:cs typeface="Times New Roman" panose="02020603050405020304" pitchFamily="18" charset="0"/>
              </a:rPr>
              <a:t>Tips and Tricks</a:t>
            </a:r>
            <a:r>
              <a:rPr lang="en-US" b="1">
                <a:solidFill>
                  <a:srgbClr val="0000FF"/>
                </a:solidFill>
                <a:latin typeface="Times New Roman" panose="02020603050405020304" pitchFamily="18" charset="0"/>
                <a:cs typeface="Times New Roman" panose="02020603050405020304" pitchFamily="18" charset="0"/>
              </a:rPr>
              <a:t> </a:t>
            </a:r>
          </a:p>
        </p:txBody>
      </p:sp>
      <p:sp>
        <p:nvSpPr>
          <p:cNvPr id="41987" name="Content Placeholder 2"/>
          <p:cNvSpPr>
            <a:spLocks noGrp="1"/>
          </p:cNvSpPr>
          <p:nvPr>
            <p:ph idx="1"/>
          </p:nvPr>
        </p:nvSpPr>
        <p:spPr>
          <a:xfrm>
            <a:off x="457200" y="1600200"/>
            <a:ext cx="8229600" cy="3276600"/>
          </a:xfrm>
        </p:spPr>
        <p:txBody>
          <a:bodyPr/>
          <a:lstStyle/>
          <a:p>
            <a:r>
              <a:rPr lang="en-US" sz="2000">
                <a:solidFill>
                  <a:srgbClr val="0000FF"/>
                </a:solidFill>
                <a:latin typeface="Times New Roman" panose="02020603050405020304" pitchFamily="18" charset="0"/>
                <a:cs typeface="Times New Roman" panose="02020603050405020304" pitchFamily="18" charset="0"/>
              </a:rPr>
              <a:t>Read, read and read</a:t>
            </a:r>
          </a:p>
          <a:p>
            <a:r>
              <a:rPr lang="en-US" sz="2000">
                <a:solidFill>
                  <a:srgbClr val="0000FF"/>
                </a:solidFill>
                <a:latin typeface="Times New Roman" panose="02020603050405020304" pitchFamily="18" charset="0"/>
                <a:cs typeface="Times New Roman" panose="02020603050405020304" pitchFamily="18" charset="0"/>
              </a:rPr>
              <a:t>Take notes</a:t>
            </a:r>
          </a:p>
          <a:p>
            <a:r>
              <a:rPr lang="en-US" sz="2000">
                <a:solidFill>
                  <a:srgbClr val="0000FF"/>
                </a:solidFill>
                <a:latin typeface="Times New Roman" panose="02020603050405020304" pitchFamily="18" charset="0"/>
                <a:cs typeface="Times New Roman" panose="02020603050405020304" pitchFamily="18" charset="0"/>
              </a:rPr>
              <a:t>Talk to supervisors, experts, fellows</a:t>
            </a:r>
          </a:p>
          <a:p>
            <a:r>
              <a:rPr lang="en-US" sz="2000">
                <a:solidFill>
                  <a:srgbClr val="0000FF"/>
                </a:solidFill>
                <a:latin typeface="Times New Roman" panose="02020603050405020304" pitchFamily="18" charset="0"/>
                <a:cs typeface="Times New Roman" panose="02020603050405020304" pitchFamily="18" charset="0"/>
              </a:rPr>
              <a:t>Write topics and topics</a:t>
            </a:r>
          </a:p>
          <a:p>
            <a:r>
              <a:rPr lang="en-US" sz="2000">
                <a:solidFill>
                  <a:srgbClr val="0000FF"/>
                </a:solidFill>
                <a:latin typeface="Times New Roman" panose="02020603050405020304" pitchFamily="18" charset="0"/>
                <a:cs typeface="Times New Roman" panose="02020603050405020304" pitchFamily="18" charset="0"/>
              </a:rPr>
              <a:t>Get confused, get afraid</a:t>
            </a:r>
          </a:p>
          <a:p>
            <a:r>
              <a:rPr lang="en-US" sz="2000">
                <a:solidFill>
                  <a:srgbClr val="0000FF"/>
                </a:solidFill>
                <a:latin typeface="Times New Roman" panose="02020603050405020304" pitchFamily="18" charset="0"/>
                <a:cs typeface="Times New Roman" panose="02020603050405020304" pitchFamily="18" charset="0"/>
              </a:rPr>
              <a:t>Generate a number of research questions</a:t>
            </a:r>
          </a:p>
          <a:p>
            <a:r>
              <a:rPr lang="en-US" sz="2000">
                <a:solidFill>
                  <a:srgbClr val="0000FF"/>
                </a:solidFill>
                <a:latin typeface="Times New Roman" panose="02020603050405020304" pitchFamily="18" charset="0"/>
                <a:cs typeface="Times New Roman" panose="02020603050405020304" pitchFamily="18" charset="0"/>
              </a:rPr>
              <a:t>Systematize research questions</a:t>
            </a:r>
          </a:p>
          <a:p>
            <a:r>
              <a:rPr lang="en-US" sz="2000">
                <a:solidFill>
                  <a:srgbClr val="0000FF"/>
                </a:solidFill>
                <a:latin typeface="Times New Roman" panose="02020603050405020304" pitchFamily="18" charset="0"/>
                <a:cs typeface="Times New Roman" panose="02020603050405020304" pitchFamily="18" charset="0"/>
              </a:rPr>
              <a:t>Cut down these in line with your coherent thinking</a:t>
            </a:r>
          </a:p>
        </p:txBody>
      </p:sp>
      <p:sp>
        <p:nvSpPr>
          <p:cNvPr id="2" name="Footer Placeholder 1">
            <a:extLst>
              <a:ext uri="{FF2B5EF4-FFF2-40B4-BE49-F238E27FC236}">
                <a16:creationId xmlns:a16="http://schemas.microsoft.com/office/drawing/2014/main" id="{955D9141-178D-451A-A56A-2D2908D1330C}"/>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48027903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60350"/>
            <a:ext cx="8229600" cy="1143000"/>
          </a:xfrm>
        </p:spPr>
        <p:txBody>
          <a:bodyPr/>
          <a:lstStyle/>
          <a:p>
            <a:r>
              <a:rPr lang="en-US" sz="3600" b="1">
                <a:solidFill>
                  <a:srgbClr val="0000FF"/>
                </a:solidFill>
                <a:latin typeface="Times New Roman" panose="02020603050405020304" pitchFamily="18" charset="0"/>
                <a:cs typeface="Times New Roman" panose="02020603050405020304" pitchFamily="18" charset="0"/>
              </a:rPr>
              <a:t>DOs and DO NOTs</a:t>
            </a:r>
          </a:p>
        </p:txBody>
      </p:sp>
      <p:sp>
        <p:nvSpPr>
          <p:cNvPr id="43011" name="Content Placeholder 2"/>
          <p:cNvSpPr>
            <a:spLocks noGrp="1"/>
          </p:cNvSpPr>
          <p:nvPr>
            <p:ph idx="1"/>
          </p:nvPr>
        </p:nvSpPr>
        <p:spPr>
          <a:xfrm>
            <a:off x="228600" y="1600200"/>
            <a:ext cx="8915400" cy="4525963"/>
          </a:xfrm>
        </p:spPr>
        <p:txBody>
          <a:bodyPr/>
          <a:lstStyle/>
          <a:p>
            <a:pPr marL="0">
              <a:spcBef>
                <a:spcPct val="0"/>
              </a:spcBef>
            </a:pPr>
            <a:r>
              <a:rPr lang="en-US" sz="2000">
                <a:solidFill>
                  <a:srgbClr val="0000FF"/>
                </a:solidFill>
                <a:latin typeface="Times New Roman" panose="02020603050405020304" pitchFamily="18" charset="0"/>
                <a:cs typeface="Times New Roman" panose="02020603050405020304" pitchFamily="18" charset="0"/>
              </a:rPr>
              <a:t>DO</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Prepare a professional looking proposal</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Make it interesting</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Make it informative and meaningful</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Write easy way to read</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Use clear headings and sub-headings</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Be concise, precise</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Check spelling and grammar</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Present in accurate and acceptable format</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Proofreading before submitting</a:t>
            </a:r>
          </a:p>
          <a:p>
            <a:pPr marL="0">
              <a:spcBef>
                <a:spcPct val="0"/>
              </a:spcBef>
              <a:buFont typeface="Wingdings" panose="05000000000000000000" pitchFamily="2" charset="2"/>
              <a:buChar char="q"/>
            </a:pPr>
            <a:endParaRPr lang="en-US" sz="2000">
              <a:solidFill>
                <a:srgbClr val="0000FF"/>
              </a:solidFill>
              <a:latin typeface="Times New Roman" panose="02020603050405020304" pitchFamily="18" charset="0"/>
              <a:cs typeface="Times New Roman" panose="02020603050405020304" pitchFamily="18" charset="0"/>
            </a:endParaRPr>
          </a:p>
          <a:p>
            <a:pPr marL="0">
              <a:spcBef>
                <a:spcPct val="0"/>
              </a:spcBef>
              <a:buFont typeface="Wingdings" panose="05000000000000000000" pitchFamily="2" charset="2"/>
              <a:buChar char="q"/>
            </a:pPr>
            <a:r>
              <a:rPr lang="en-US" sz="2000">
                <a:solidFill>
                  <a:srgbClr val="0000FF"/>
                </a:solidFill>
                <a:latin typeface="Times New Roman" panose="02020603050405020304" pitchFamily="18" charset="0"/>
                <a:cs typeface="Times New Roman" panose="02020603050405020304" pitchFamily="18" charset="0"/>
              </a:rPr>
              <a:t>DO NOTs</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Use no words which you do not understand</a:t>
            </a:r>
          </a:p>
          <a:p>
            <a:pPr marL="0">
              <a:spcBef>
                <a:spcPct val="0"/>
              </a:spcBef>
              <a:buFont typeface="Wingdings" panose="05000000000000000000" pitchFamily="2" charset="2"/>
              <a:buChar char="ü"/>
            </a:pPr>
            <a:r>
              <a:rPr lang="en-US" sz="2000">
                <a:solidFill>
                  <a:srgbClr val="0000FF"/>
                </a:solidFill>
                <a:latin typeface="Times New Roman" panose="02020603050405020304" pitchFamily="18" charset="0"/>
                <a:cs typeface="Times New Roman" panose="02020603050405020304" pitchFamily="18" charset="0"/>
              </a:rPr>
              <a:t>Use difficult words that are unimpressive to the readers/supervisor/authority.</a:t>
            </a:r>
          </a:p>
        </p:txBody>
      </p:sp>
      <p:sp>
        <p:nvSpPr>
          <p:cNvPr id="2" name="Footer Placeholder 1">
            <a:extLst>
              <a:ext uri="{FF2B5EF4-FFF2-40B4-BE49-F238E27FC236}">
                <a16:creationId xmlns:a16="http://schemas.microsoft.com/office/drawing/2014/main" id="{FFBFD438-FD45-45AA-ABE4-55D27F9D1940}"/>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4135488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447800"/>
            <a:ext cx="8458200" cy="3048000"/>
          </a:xfrm>
        </p:spPr>
        <p:txBody>
          <a:bodyPr>
            <a:noAutofit/>
          </a:bodyPr>
          <a:lstStyle/>
          <a:p>
            <a:pPr algn="l"/>
            <a:r>
              <a:rPr lang="en-US" sz="2800" b="1" dirty="0">
                <a:solidFill>
                  <a:schemeClr val="tx2">
                    <a:lumMod val="50000"/>
                  </a:schemeClr>
                </a:solidFill>
                <a:latin typeface="Times New Roman" pitchFamily="18" charset="0"/>
                <a:cs typeface="Times New Roman" pitchFamily="18" charset="0"/>
              </a:rPr>
              <a:t>Major text sections in scientific papers are :</a:t>
            </a:r>
          </a:p>
          <a:p>
            <a:pPr marL="914400" lvl="1" indent="-457200" algn="l">
              <a:buFont typeface="Wingdings" pitchFamily="2" charset="2"/>
              <a:buChar char="q"/>
            </a:pPr>
            <a:endParaRPr lang="en-US" sz="800" b="1" dirty="0">
              <a:solidFill>
                <a:schemeClr val="tx2">
                  <a:lumMod val="50000"/>
                </a:schemeClr>
              </a:solidFill>
              <a:latin typeface="Times New Roman" pitchFamily="18" charset="0"/>
              <a:cs typeface="Times New Roman" pitchFamily="18" charset="0"/>
            </a:endParaRP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Title</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Abstract (Summary)</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Introduction</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Materials and Methods </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Results </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Discussion </a:t>
            </a:r>
          </a:p>
          <a:p>
            <a:pPr marL="914400" lvl="1" indent="-457200" algn="l">
              <a:buFont typeface="Wingdings" pitchFamily="2" charset="2"/>
              <a:buChar char="q"/>
            </a:pPr>
            <a:r>
              <a:rPr lang="en-US" sz="2400" b="1" dirty="0">
                <a:solidFill>
                  <a:schemeClr val="tx2">
                    <a:lumMod val="50000"/>
                  </a:schemeClr>
                </a:solidFill>
                <a:latin typeface="Times New Roman" pitchFamily="18" charset="0"/>
                <a:cs typeface="Times New Roman" pitchFamily="18" charset="0"/>
              </a:rPr>
              <a:t>Literature Cited/References</a:t>
            </a:r>
          </a:p>
        </p:txBody>
      </p:sp>
      <p:sp>
        <p:nvSpPr>
          <p:cNvPr id="4" name="Footer Placeholder 3"/>
          <p:cNvSpPr>
            <a:spLocks noGrp="1"/>
          </p:cNvSpPr>
          <p:nvPr>
            <p:ph type="ftr" sz="quarter" idx="11"/>
          </p:nvPr>
        </p:nvSpPr>
        <p:spPr/>
        <p:txBody>
          <a:bodyPr/>
          <a:lstStyle/>
          <a:p>
            <a:r>
              <a:rPr lang="en-US" dirty="0"/>
              <a:t>Dr. Sajjad Ali, Assistant Professor, UCA&amp;ES</a:t>
            </a:r>
          </a:p>
        </p:txBody>
      </p:sp>
      <p:sp>
        <p:nvSpPr>
          <p:cNvPr id="6" name="Rectangle 5"/>
          <p:cNvSpPr/>
          <p:nvPr/>
        </p:nvSpPr>
        <p:spPr>
          <a:xfrm>
            <a:off x="1265358" y="609600"/>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7" name="Title 1"/>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2" name="Rectangle 1">
            <a:extLst>
              <a:ext uri="{FF2B5EF4-FFF2-40B4-BE49-F238E27FC236}">
                <a16:creationId xmlns:a16="http://schemas.microsoft.com/office/drawing/2014/main" id="{569618DB-B959-4BDA-AE68-9C0FA787B267}"/>
              </a:ext>
            </a:extLst>
          </p:cNvPr>
          <p:cNvSpPr/>
          <p:nvPr/>
        </p:nvSpPr>
        <p:spPr>
          <a:xfrm>
            <a:off x="5867400" y="2438400"/>
            <a:ext cx="3276600" cy="3139321"/>
          </a:xfrm>
          <a:prstGeom prst="rect">
            <a:avLst/>
          </a:prstGeom>
        </p:spPr>
        <p:txBody>
          <a:bodyPr wrap="square">
            <a:spAutoFit/>
          </a:bodyPr>
          <a:lstStyle/>
          <a:p>
            <a:r>
              <a:rPr lang="en-GB" altLang="de-DE" sz="2200" dirty="0"/>
              <a:t>Ever! Most people's first drafts are terrible.</a:t>
            </a:r>
            <a:br>
              <a:rPr lang="en-GB" altLang="de-DE" sz="2200" dirty="0"/>
            </a:br>
            <a:r>
              <a:rPr lang="en-GB" altLang="de-DE" sz="2200" dirty="0"/>
              <a:t>"</a:t>
            </a:r>
            <a:r>
              <a:rPr lang="en-GB" altLang="de-DE" sz="2200" dirty="0">
                <a:solidFill>
                  <a:srgbClr val="FF0000"/>
                </a:solidFill>
              </a:rPr>
              <a:t>Good writing is rewriting</a:t>
            </a:r>
            <a:r>
              <a:rPr lang="en-GB" altLang="de-DE" sz="2200" dirty="0"/>
              <a:t>" and you should make a serious effort at editing, rewriting, and fine-tuning before you give the manuscript to anyone else to read</a:t>
            </a:r>
            <a:endParaRPr lang="en-PK" sz="2200" dirty="0"/>
          </a:p>
        </p:txBody>
      </p:sp>
    </p:spTree>
    <p:extLst>
      <p:ext uri="{BB962C8B-B14F-4D97-AF65-F5344CB8AC3E}">
        <p14:creationId xmlns:p14="http://schemas.microsoft.com/office/powerpoint/2010/main" val="2722901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47800"/>
            <a:ext cx="9144000" cy="4525963"/>
          </a:xfrm>
        </p:spPr>
        <p:txBody>
          <a:bodyPr/>
          <a:lstStyle/>
          <a:p>
            <a:r>
              <a:rPr lang="en-US" sz="2400">
                <a:solidFill>
                  <a:srgbClr val="0000FF"/>
                </a:solidFill>
                <a:latin typeface="Times New Roman" panose="02020603050405020304" pitchFamily="18" charset="0"/>
                <a:cs typeface="Times New Roman" panose="02020603050405020304" pitchFamily="18" charset="0"/>
              </a:rPr>
              <a:t>A </a:t>
            </a:r>
            <a:r>
              <a:rPr lang="en-US" sz="2400" b="1">
                <a:solidFill>
                  <a:srgbClr val="0000FF"/>
                </a:solidFill>
                <a:latin typeface="Times New Roman" panose="02020603050405020304" pitchFamily="18" charset="0"/>
                <a:cs typeface="Times New Roman" panose="02020603050405020304" pitchFamily="18" charset="0"/>
              </a:rPr>
              <a:t>research paper </a:t>
            </a:r>
            <a:r>
              <a:rPr lang="en-US" sz="2400">
                <a:solidFill>
                  <a:srgbClr val="0000FF"/>
                </a:solidFill>
                <a:latin typeface="Times New Roman" panose="02020603050405020304" pitchFamily="18" charset="0"/>
                <a:cs typeface="Times New Roman" panose="02020603050405020304" pitchFamily="18" charset="0"/>
              </a:rPr>
              <a:t>is a primary source.</a:t>
            </a:r>
          </a:p>
          <a:p>
            <a:r>
              <a:rPr lang="en-US" sz="2400">
                <a:solidFill>
                  <a:srgbClr val="0000FF"/>
                </a:solidFill>
                <a:latin typeface="Times New Roman" panose="02020603050405020304" pitchFamily="18" charset="0"/>
                <a:cs typeface="Times New Roman" panose="02020603050405020304" pitchFamily="18" charset="0"/>
              </a:rPr>
              <a:t>It reports the methods and results of an original study performed by the authors. </a:t>
            </a:r>
          </a:p>
          <a:p>
            <a:r>
              <a:rPr lang="en-US" sz="2400">
                <a:solidFill>
                  <a:srgbClr val="0000FF"/>
                </a:solidFill>
                <a:latin typeface="Times New Roman" panose="02020603050405020304" pitchFamily="18" charset="0"/>
                <a:cs typeface="Times New Roman" panose="02020603050405020304" pitchFamily="18" charset="0"/>
              </a:rPr>
              <a:t>The kind of study may vary (it could have been an experiment, survey, interview, etc.), but in all cases, </a:t>
            </a:r>
            <a:r>
              <a:rPr lang="en-US" sz="2400" b="1">
                <a:solidFill>
                  <a:srgbClr val="0000FF"/>
                </a:solidFill>
                <a:latin typeface="Times New Roman" panose="02020603050405020304" pitchFamily="18" charset="0"/>
                <a:cs typeface="Times New Roman" panose="02020603050405020304" pitchFamily="18" charset="0"/>
              </a:rPr>
              <a:t>raw data have been collected and analyzed</a:t>
            </a:r>
            <a:r>
              <a:rPr lang="en-US" sz="2400">
                <a:solidFill>
                  <a:srgbClr val="0000FF"/>
                </a:solidFill>
                <a:latin typeface="Times New Roman" panose="02020603050405020304" pitchFamily="18" charset="0"/>
                <a:cs typeface="Times New Roman" panose="02020603050405020304" pitchFamily="18" charset="0"/>
              </a:rPr>
              <a:t> with </a:t>
            </a:r>
            <a:r>
              <a:rPr lang="en-US" sz="2400" b="1">
                <a:solidFill>
                  <a:srgbClr val="0000FF"/>
                </a:solidFill>
                <a:latin typeface="Times New Roman" panose="02020603050405020304" pitchFamily="18" charset="0"/>
                <a:cs typeface="Times New Roman" panose="02020603050405020304" pitchFamily="18" charset="0"/>
              </a:rPr>
              <a:t>conclusions drawn from the results</a:t>
            </a:r>
            <a:r>
              <a:rPr lang="en-US" sz="2400">
                <a:solidFill>
                  <a:srgbClr val="0000FF"/>
                </a:solidFill>
                <a:latin typeface="Times New Roman" panose="02020603050405020304" pitchFamily="18" charset="0"/>
                <a:cs typeface="Times New Roman" panose="02020603050405020304" pitchFamily="18" charset="0"/>
              </a:rPr>
              <a:t>.</a:t>
            </a:r>
          </a:p>
          <a:p>
            <a:r>
              <a:rPr lang="en-US" sz="2400">
                <a:solidFill>
                  <a:srgbClr val="0000FF"/>
                </a:solidFill>
                <a:latin typeface="Times New Roman" panose="02020603050405020304" pitchFamily="18" charset="0"/>
                <a:cs typeface="Times New Roman" panose="02020603050405020304" pitchFamily="18" charset="0"/>
              </a:rPr>
              <a:t>Research papers follow a particular format.  Look for:</a:t>
            </a:r>
          </a:p>
          <a:p>
            <a:pPr lvl="1"/>
            <a:r>
              <a:rPr lang="en-US" sz="2000">
                <a:solidFill>
                  <a:srgbClr val="0000FF"/>
                </a:solidFill>
                <a:latin typeface="Times New Roman" panose="02020603050405020304" pitchFamily="18" charset="0"/>
                <a:cs typeface="Times New Roman" panose="02020603050405020304" pitchFamily="18" charset="0"/>
              </a:rPr>
              <a:t>A brief </a:t>
            </a:r>
            <a:r>
              <a:rPr lang="en-US" sz="2000" b="1">
                <a:solidFill>
                  <a:srgbClr val="0000FF"/>
                </a:solidFill>
                <a:latin typeface="Times New Roman" panose="02020603050405020304" pitchFamily="18" charset="0"/>
                <a:cs typeface="Times New Roman" panose="02020603050405020304" pitchFamily="18" charset="0"/>
              </a:rPr>
              <a:t>introduction</a:t>
            </a:r>
            <a:r>
              <a:rPr lang="en-US" sz="2000">
                <a:solidFill>
                  <a:srgbClr val="0000FF"/>
                </a:solidFill>
                <a:latin typeface="Times New Roman" panose="02020603050405020304" pitchFamily="18" charset="0"/>
                <a:cs typeface="Times New Roman" panose="02020603050405020304" pitchFamily="18" charset="0"/>
              </a:rPr>
              <a:t> will often include a review of the existing literature on the topic studied, and explain the rationale of the author's study.  This is important because it demonstrates that the authors are aware of existing studies, and are planning to contribute to this existing body of research in a meaningful way (that is, they're not just doing what others have already done).</a:t>
            </a:r>
          </a:p>
        </p:txBody>
      </p:sp>
      <p:sp>
        <p:nvSpPr>
          <p:cNvPr id="10" name="Title 3"/>
          <p:cNvSpPr txBox="1">
            <a:spLocks/>
          </p:cNvSpPr>
          <p:nvPr/>
        </p:nvSpPr>
        <p:spPr bwMode="auto">
          <a:xfrm>
            <a:off x="457200" y="0"/>
            <a:ext cx="8305800" cy="838200"/>
          </a:xfrm>
          <a:prstGeom prst="rect">
            <a:avLst/>
          </a:prstGeom>
          <a:noFill/>
          <a:ln>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fontAlgn="auto" hangingPunct="1">
              <a:spcAft>
                <a:spcPts val="0"/>
              </a:spcAft>
              <a:defRPr/>
            </a:pPr>
            <a:r>
              <a:rPr lang="en-US" sz="3600" b="1" kern="10" dirty="0">
                <a:ln w="9525">
                  <a:round/>
                  <a:headEnd/>
                  <a:tailEnd/>
                </a:ln>
                <a:solidFill>
                  <a:srgbClr val="0000FF"/>
                </a:solidFill>
                <a:latin typeface="Times New Roman" pitchFamily="18" charset="0"/>
                <a:cs typeface="Times New Roman" pitchFamily="18" charset="0"/>
              </a:rPr>
              <a:t>Forms of Scientific Writings</a:t>
            </a:r>
            <a:endParaRPr lang="en-US" sz="3600" dirty="0"/>
          </a:p>
        </p:txBody>
      </p:sp>
      <p:sp>
        <p:nvSpPr>
          <p:cNvPr id="44036" name="Rectangle 2"/>
          <p:cNvSpPr txBox="1">
            <a:spLocks noChangeArrowheads="1"/>
          </p:cNvSpPr>
          <p:nvPr/>
        </p:nvSpPr>
        <p:spPr bwMode="auto">
          <a:xfrm>
            <a:off x="457200" y="609600"/>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sz="3400">
                <a:solidFill>
                  <a:srgbClr val="0000FF"/>
                </a:solidFill>
                <a:latin typeface="Times New Roman" panose="02020603050405020304" pitchFamily="18" charset="0"/>
                <a:cs typeface="Times New Roman" panose="02020603050405020304" pitchFamily="18" charset="0"/>
              </a:rPr>
              <a:t>Research Paper</a:t>
            </a:r>
          </a:p>
        </p:txBody>
      </p:sp>
      <p:sp>
        <p:nvSpPr>
          <p:cNvPr id="2" name="Footer Placeholder 1">
            <a:extLst>
              <a:ext uri="{FF2B5EF4-FFF2-40B4-BE49-F238E27FC236}">
                <a16:creationId xmlns:a16="http://schemas.microsoft.com/office/drawing/2014/main" id="{F95A7393-0325-4F06-BCAD-80E169AFDFDC}"/>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17051161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525963"/>
          </a:xfrm>
        </p:spPr>
        <p:txBody>
          <a:bodyPr>
            <a:normAutofit lnSpcReduction="10000"/>
          </a:bodyPr>
          <a:lstStyle/>
          <a:p>
            <a:r>
              <a:rPr lang="en-US" sz="2400">
                <a:solidFill>
                  <a:srgbClr val="0000FF"/>
                </a:solidFill>
                <a:latin typeface="Times New Roman" panose="02020603050405020304" pitchFamily="18" charset="0"/>
                <a:cs typeface="Times New Roman" panose="02020603050405020304" pitchFamily="18" charset="0"/>
              </a:rPr>
              <a:t>A </a:t>
            </a:r>
            <a:r>
              <a:rPr lang="en-US" sz="2400" b="1">
                <a:solidFill>
                  <a:srgbClr val="0000FF"/>
                </a:solidFill>
                <a:latin typeface="Times New Roman" panose="02020603050405020304" pitchFamily="18" charset="0"/>
                <a:cs typeface="Times New Roman" panose="02020603050405020304" pitchFamily="18" charset="0"/>
              </a:rPr>
              <a:t>methods</a:t>
            </a:r>
            <a:r>
              <a:rPr lang="en-US" sz="2400">
                <a:solidFill>
                  <a:srgbClr val="0000FF"/>
                </a:solidFill>
                <a:latin typeface="Times New Roman" panose="02020603050405020304" pitchFamily="18" charset="0"/>
                <a:cs typeface="Times New Roman" panose="02020603050405020304" pitchFamily="18" charset="0"/>
              </a:rPr>
              <a:t> section, where authors describe how they collected and analyzed data.  Statistical analyses are included.  This section is quite detailed, as it's important that other researchers be able to verify and/or replicate these methods.</a:t>
            </a:r>
          </a:p>
          <a:p>
            <a:r>
              <a:rPr lang="en-US" sz="2400">
                <a:solidFill>
                  <a:srgbClr val="0000FF"/>
                </a:solidFill>
                <a:latin typeface="Times New Roman" panose="02020603050405020304" pitchFamily="18" charset="0"/>
                <a:cs typeface="Times New Roman" panose="02020603050405020304" pitchFamily="18" charset="0"/>
              </a:rPr>
              <a:t>A </a:t>
            </a:r>
            <a:r>
              <a:rPr lang="en-US" sz="2400" b="1">
                <a:solidFill>
                  <a:srgbClr val="0000FF"/>
                </a:solidFill>
                <a:latin typeface="Times New Roman" panose="02020603050405020304" pitchFamily="18" charset="0"/>
                <a:cs typeface="Times New Roman" panose="02020603050405020304" pitchFamily="18" charset="0"/>
              </a:rPr>
              <a:t>results</a:t>
            </a:r>
            <a:r>
              <a:rPr lang="en-US" sz="2400">
                <a:solidFill>
                  <a:srgbClr val="0000FF"/>
                </a:solidFill>
                <a:latin typeface="Times New Roman" panose="02020603050405020304" pitchFamily="18" charset="0"/>
                <a:cs typeface="Times New Roman" panose="02020603050405020304" pitchFamily="18" charset="0"/>
              </a:rPr>
              <a:t> section describes the outcomes of the data analysis.  Charts and graphs illustrating the results are typically included.</a:t>
            </a:r>
          </a:p>
          <a:p>
            <a:r>
              <a:rPr lang="en-US" sz="2400">
                <a:solidFill>
                  <a:srgbClr val="0000FF"/>
                </a:solidFill>
                <a:latin typeface="Times New Roman" panose="02020603050405020304" pitchFamily="18" charset="0"/>
                <a:cs typeface="Times New Roman" panose="02020603050405020304" pitchFamily="18" charset="0"/>
              </a:rPr>
              <a:t>In the </a:t>
            </a:r>
            <a:r>
              <a:rPr lang="en-US" sz="2400" b="1">
                <a:solidFill>
                  <a:srgbClr val="0000FF"/>
                </a:solidFill>
                <a:latin typeface="Times New Roman" panose="02020603050405020304" pitchFamily="18" charset="0"/>
                <a:cs typeface="Times New Roman" panose="02020603050405020304" pitchFamily="18" charset="0"/>
              </a:rPr>
              <a:t>discussion</a:t>
            </a:r>
            <a:r>
              <a:rPr lang="en-US" sz="2400">
                <a:solidFill>
                  <a:srgbClr val="0000FF"/>
                </a:solidFill>
                <a:latin typeface="Times New Roman" panose="02020603050405020304" pitchFamily="18" charset="0"/>
                <a:cs typeface="Times New Roman" panose="02020603050405020304" pitchFamily="18" charset="0"/>
              </a:rPr>
              <a:t>, authors will explain their interpretation of their results and theorize on their importance to existing and future research.</a:t>
            </a:r>
          </a:p>
          <a:p>
            <a:r>
              <a:rPr lang="en-US" sz="2400" b="1">
                <a:solidFill>
                  <a:srgbClr val="0000FF"/>
                </a:solidFill>
                <a:latin typeface="Times New Roman" panose="02020603050405020304" pitchFamily="18" charset="0"/>
                <a:cs typeface="Times New Roman" panose="02020603050405020304" pitchFamily="18" charset="0"/>
              </a:rPr>
              <a:t>References</a:t>
            </a:r>
            <a:r>
              <a:rPr lang="en-US" sz="2400">
                <a:solidFill>
                  <a:srgbClr val="0000FF"/>
                </a:solidFill>
                <a:latin typeface="Times New Roman" panose="02020603050405020304" pitchFamily="18" charset="0"/>
                <a:cs typeface="Times New Roman" panose="02020603050405020304" pitchFamily="18" charset="0"/>
              </a:rPr>
              <a:t> or works cited are always included.  These are the articles and books that the authors drew upon to plan their study and to support their discussion.</a:t>
            </a:r>
          </a:p>
        </p:txBody>
      </p:sp>
      <p:sp>
        <p:nvSpPr>
          <p:cNvPr id="10" name="Title 3"/>
          <p:cNvSpPr txBox="1">
            <a:spLocks/>
          </p:cNvSpPr>
          <p:nvPr/>
        </p:nvSpPr>
        <p:spPr bwMode="auto">
          <a:xfrm>
            <a:off x="457200" y="0"/>
            <a:ext cx="8305800" cy="838200"/>
          </a:xfrm>
          <a:prstGeom prst="rect">
            <a:avLst/>
          </a:prstGeom>
          <a:noFill/>
          <a:ln>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fontAlgn="auto" hangingPunct="1">
              <a:spcAft>
                <a:spcPts val="0"/>
              </a:spcAft>
              <a:defRPr/>
            </a:pPr>
            <a:r>
              <a:rPr lang="en-US" sz="3600" b="1" kern="10" dirty="0">
                <a:ln w="9525">
                  <a:round/>
                  <a:headEnd/>
                  <a:tailEnd/>
                </a:ln>
                <a:solidFill>
                  <a:srgbClr val="0000FF"/>
                </a:solidFill>
                <a:latin typeface="Times New Roman" pitchFamily="18" charset="0"/>
                <a:cs typeface="Times New Roman" pitchFamily="18" charset="0"/>
              </a:rPr>
              <a:t>Forms of Scientific Writings</a:t>
            </a:r>
            <a:endParaRPr lang="en-US" sz="3600" dirty="0"/>
          </a:p>
        </p:txBody>
      </p:sp>
      <p:sp>
        <p:nvSpPr>
          <p:cNvPr id="45060" name="Rectangle 2"/>
          <p:cNvSpPr txBox="1">
            <a:spLocks noChangeArrowheads="1"/>
          </p:cNvSpPr>
          <p:nvPr/>
        </p:nvSpPr>
        <p:spPr bwMode="auto">
          <a:xfrm>
            <a:off x="457200" y="808038"/>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sz="3400">
                <a:solidFill>
                  <a:srgbClr val="0000FF"/>
                </a:solidFill>
                <a:latin typeface="Times New Roman" panose="02020603050405020304" pitchFamily="18" charset="0"/>
                <a:cs typeface="Times New Roman" panose="02020603050405020304" pitchFamily="18" charset="0"/>
              </a:rPr>
              <a:t>Research Paper</a:t>
            </a:r>
          </a:p>
        </p:txBody>
      </p:sp>
      <p:sp>
        <p:nvSpPr>
          <p:cNvPr id="2" name="Footer Placeholder 1">
            <a:extLst>
              <a:ext uri="{FF2B5EF4-FFF2-40B4-BE49-F238E27FC236}">
                <a16:creationId xmlns:a16="http://schemas.microsoft.com/office/drawing/2014/main" id="{DB8D7ACF-0BBE-4B81-9DF3-4191E6C38612}"/>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40832999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47800"/>
            <a:ext cx="9144000" cy="4525963"/>
          </a:xfrm>
        </p:spPr>
        <p:txBody>
          <a:bodyPr>
            <a:normAutofit lnSpcReduction="10000"/>
          </a:bodyPr>
          <a:lstStyle/>
          <a:p>
            <a:r>
              <a:rPr lang="en-US" sz="2400">
                <a:solidFill>
                  <a:srgbClr val="0000FF"/>
                </a:solidFill>
                <a:latin typeface="Times New Roman" panose="02020603050405020304" pitchFamily="18" charset="0"/>
                <a:cs typeface="Times New Roman" panose="02020603050405020304" pitchFamily="18" charset="0"/>
              </a:rPr>
              <a:t>A </a:t>
            </a:r>
            <a:r>
              <a:rPr lang="en-US" sz="2400" b="1">
                <a:solidFill>
                  <a:srgbClr val="0000FF"/>
                </a:solidFill>
                <a:latin typeface="Times New Roman" panose="02020603050405020304" pitchFamily="18" charset="0"/>
                <a:cs typeface="Times New Roman" panose="02020603050405020304" pitchFamily="18" charset="0"/>
              </a:rPr>
              <a:t>review article </a:t>
            </a:r>
            <a:r>
              <a:rPr lang="en-US" sz="2400">
                <a:solidFill>
                  <a:srgbClr val="0000FF"/>
                </a:solidFill>
                <a:latin typeface="Times New Roman" panose="02020603050405020304" pitchFamily="18" charset="0"/>
                <a:cs typeface="Times New Roman" panose="02020603050405020304" pitchFamily="18" charset="0"/>
              </a:rPr>
              <a:t>is a secondary source.</a:t>
            </a:r>
          </a:p>
          <a:p>
            <a:r>
              <a:rPr lang="en-US" sz="2400">
                <a:solidFill>
                  <a:srgbClr val="0000FF"/>
                </a:solidFill>
                <a:latin typeface="Times New Roman" panose="02020603050405020304" pitchFamily="18" charset="0"/>
                <a:cs typeface="Times New Roman" panose="02020603050405020304" pitchFamily="18" charset="0"/>
              </a:rPr>
              <a:t>It is written about other articles, and does not report original research of its own.  </a:t>
            </a:r>
          </a:p>
          <a:p>
            <a:r>
              <a:rPr lang="en-US" sz="2400">
                <a:solidFill>
                  <a:srgbClr val="0000FF"/>
                </a:solidFill>
                <a:latin typeface="Times New Roman" panose="02020603050405020304" pitchFamily="18" charset="0"/>
                <a:cs typeface="Times New Roman" panose="02020603050405020304" pitchFamily="18" charset="0"/>
              </a:rPr>
              <a:t>Review articles are very important, as they draw upon the articles that they review to suggest new research directions, to strengthen support for existing theories and/or identify patterns among existing research studies. </a:t>
            </a:r>
          </a:p>
          <a:p>
            <a:r>
              <a:rPr lang="en-US" sz="2400">
                <a:solidFill>
                  <a:srgbClr val="0000FF"/>
                </a:solidFill>
                <a:latin typeface="Times New Roman" panose="02020603050405020304" pitchFamily="18" charset="0"/>
                <a:cs typeface="Times New Roman" panose="02020603050405020304" pitchFamily="18" charset="0"/>
              </a:rPr>
              <a:t>For student researchers, review articles provide a great overview of the existing literature on a topic.</a:t>
            </a:r>
          </a:p>
          <a:p>
            <a:r>
              <a:rPr lang="en-US" sz="2400">
                <a:solidFill>
                  <a:srgbClr val="0000FF"/>
                </a:solidFill>
                <a:latin typeface="Times New Roman" panose="02020603050405020304" pitchFamily="18" charset="0"/>
                <a:cs typeface="Times New Roman" panose="02020603050405020304" pitchFamily="18" charset="0"/>
              </a:rPr>
              <a:t>If you find a literature review that fits your topic, take a look at its references/works cited list for leads on other relevant articles and books!</a:t>
            </a:r>
          </a:p>
        </p:txBody>
      </p:sp>
      <p:sp>
        <p:nvSpPr>
          <p:cNvPr id="10" name="Title 3"/>
          <p:cNvSpPr txBox="1">
            <a:spLocks/>
          </p:cNvSpPr>
          <p:nvPr/>
        </p:nvSpPr>
        <p:spPr bwMode="auto">
          <a:xfrm>
            <a:off x="457200" y="0"/>
            <a:ext cx="8305800" cy="838200"/>
          </a:xfrm>
          <a:prstGeom prst="rect">
            <a:avLst/>
          </a:prstGeom>
          <a:noFill/>
          <a:ln>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fontAlgn="auto" hangingPunct="1">
              <a:spcAft>
                <a:spcPts val="0"/>
              </a:spcAft>
              <a:defRPr/>
            </a:pPr>
            <a:r>
              <a:rPr lang="en-US" sz="3600" b="1" kern="10" dirty="0">
                <a:ln w="9525">
                  <a:round/>
                  <a:headEnd/>
                  <a:tailEnd/>
                </a:ln>
                <a:solidFill>
                  <a:srgbClr val="0000FF"/>
                </a:solidFill>
                <a:latin typeface="Times New Roman" pitchFamily="18" charset="0"/>
                <a:cs typeface="Times New Roman" pitchFamily="18" charset="0"/>
              </a:rPr>
              <a:t>Forms of Scientific Writings</a:t>
            </a:r>
            <a:endParaRPr lang="en-US" sz="3600" dirty="0"/>
          </a:p>
        </p:txBody>
      </p:sp>
      <p:sp>
        <p:nvSpPr>
          <p:cNvPr id="46084" name="Rectangle 2"/>
          <p:cNvSpPr txBox="1">
            <a:spLocks noChangeArrowheads="1"/>
          </p:cNvSpPr>
          <p:nvPr/>
        </p:nvSpPr>
        <p:spPr bwMode="auto">
          <a:xfrm>
            <a:off x="457200" y="685800"/>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sz="3400">
                <a:solidFill>
                  <a:srgbClr val="0000FF"/>
                </a:solidFill>
                <a:latin typeface="Times New Roman" panose="02020603050405020304" pitchFamily="18" charset="0"/>
                <a:cs typeface="Times New Roman" panose="02020603050405020304" pitchFamily="18" charset="0"/>
              </a:rPr>
              <a:t>Review Paper</a:t>
            </a:r>
          </a:p>
        </p:txBody>
      </p:sp>
      <p:sp>
        <p:nvSpPr>
          <p:cNvPr id="2" name="Footer Placeholder 1">
            <a:extLst>
              <a:ext uri="{FF2B5EF4-FFF2-40B4-BE49-F238E27FC236}">
                <a16:creationId xmlns:a16="http://schemas.microsoft.com/office/drawing/2014/main" id="{4F5E02B0-D9DC-4AE7-A928-C8C0D39B4E3B}"/>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0051462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47800"/>
            <a:ext cx="9144000" cy="4525963"/>
          </a:xfrm>
        </p:spPr>
        <p:txBody>
          <a:bodyPr>
            <a:normAutofit lnSpcReduction="10000"/>
          </a:bodyPr>
          <a:lstStyle/>
          <a:p>
            <a:pPr algn="just"/>
            <a:r>
              <a:rPr lang="en-US" sz="2400">
                <a:solidFill>
                  <a:srgbClr val="0000FF"/>
                </a:solidFill>
                <a:latin typeface="Times New Roman" panose="02020603050405020304" pitchFamily="18" charset="0"/>
                <a:cs typeface="Times New Roman" panose="02020603050405020304" pitchFamily="18" charset="0"/>
              </a:rPr>
              <a:t>A thesis or dissertation is a document submitted in support of candidature for an academic degree or professional qualification presenting the author's research and findings. </a:t>
            </a:r>
          </a:p>
          <a:p>
            <a:pPr algn="just"/>
            <a:r>
              <a:rPr lang="en-US" sz="2400">
                <a:solidFill>
                  <a:srgbClr val="0000FF"/>
                </a:solidFill>
                <a:latin typeface="Times New Roman" panose="02020603050405020304" pitchFamily="18" charset="0"/>
                <a:cs typeface="Times New Roman" panose="02020603050405020304" pitchFamily="18" charset="0"/>
              </a:rPr>
              <a:t>In some contexts, the word "thesis" is used for part of a bachelor's or master's course, while "dissertation" is normally applied to a doctorate. </a:t>
            </a:r>
          </a:p>
          <a:p>
            <a:pPr algn="just"/>
            <a:r>
              <a:rPr lang="en-US" sz="2400">
                <a:solidFill>
                  <a:srgbClr val="0000FF"/>
                </a:solidFill>
                <a:latin typeface="Times New Roman" panose="02020603050405020304" pitchFamily="18" charset="0"/>
                <a:cs typeface="Times New Roman" panose="02020603050405020304" pitchFamily="18" charset="0"/>
              </a:rPr>
              <a:t>The term graduate thesis is sometimes used to refer to both master's theses and doctoral dissertations.</a:t>
            </a:r>
          </a:p>
          <a:p>
            <a:pPr algn="just"/>
            <a:r>
              <a:rPr lang="en-US" sz="2400">
                <a:solidFill>
                  <a:srgbClr val="0000FF"/>
                </a:solidFill>
                <a:latin typeface="Times New Roman" panose="02020603050405020304" pitchFamily="18" charset="0"/>
                <a:cs typeface="Times New Roman" panose="02020603050405020304" pitchFamily="18" charset="0"/>
              </a:rPr>
              <a:t>The required complexity or quality of research of a thesis or  dissertation can vary by country, university, or program, and the required minimum study period may thus vary significantly in duration.</a:t>
            </a:r>
          </a:p>
        </p:txBody>
      </p:sp>
      <p:sp>
        <p:nvSpPr>
          <p:cNvPr id="10" name="Title 3"/>
          <p:cNvSpPr txBox="1">
            <a:spLocks/>
          </p:cNvSpPr>
          <p:nvPr/>
        </p:nvSpPr>
        <p:spPr bwMode="auto">
          <a:xfrm>
            <a:off x="457200" y="0"/>
            <a:ext cx="8305800" cy="838200"/>
          </a:xfrm>
          <a:prstGeom prst="rect">
            <a:avLst/>
          </a:prstGeom>
          <a:noFill/>
          <a:ln>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fontAlgn="auto" hangingPunct="1">
              <a:spcAft>
                <a:spcPts val="0"/>
              </a:spcAft>
              <a:defRPr/>
            </a:pPr>
            <a:r>
              <a:rPr lang="en-US" sz="3600" b="1" kern="10" dirty="0">
                <a:ln w="9525">
                  <a:round/>
                  <a:headEnd/>
                  <a:tailEnd/>
                </a:ln>
                <a:solidFill>
                  <a:srgbClr val="0000FF"/>
                </a:solidFill>
                <a:latin typeface="Times New Roman" pitchFamily="18" charset="0"/>
                <a:cs typeface="Times New Roman" pitchFamily="18" charset="0"/>
              </a:rPr>
              <a:t>Forms of Scientific Writings</a:t>
            </a:r>
            <a:endParaRPr lang="en-US" sz="3600" dirty="0"/>
          </a:p>
        </p:txBody>
      </p:sp>
      <p:sp>
        <p:nvSpPr>
          <p:cNvPr id="47108" name="Rectangle 2"/>
          <p:cNvSpPr txBox="1">
            <a:spLocks noChangeArrowheads="1"/>
          </p:cNvSpPr>
          <p:nvPr/>
        </p:nvSpPr>
        <p:spPr bwMode="auto">
          <a:xfrm>
            <a:off x="457200" y="685800"/>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sz="3400">
                <a:solidFill>
                  <a:srgbClr val="0000FF"/>
                </a:solidFill>
                <a:latin typeface="Times New Roman" panose="02020603050405020304" pitchFamily="18" charset="0"/>
                <a:cs typeface="Times New Roman" panose="02020603050405020304" pitchFamily="18" charset="0"/>
              </a:rPr>
              <a:t>Thesis/Dissertation writing</a:t>
            </a:r>
          </a:p>
        </p:txBody>
      </p:sp>
      <p:sp>
        <p:nvSpPr>
          <p:cNvPr id="2" name="Footer Placeholder 1">
            <a:extLst>
              <a:ext uri="{FF2B5EF4-FFF2-40B4-BE49-F238E27FC236}">
                <a16:creationId xmlns:a16="http://schemas.microsoft.com/office/drawing/2014/main" id="{DAB04F5C-1E3B-4186-80A8-D025E994883D}"/>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3364594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4"/>
          <p:cNvSpPr>
            <a:spLocks noChangeArrowheads="1"/>
          </p:cNvSpPr>
          <p:nvPr/>
        </p:nvSpPr>
        <p:spPr bwMode="auto">
          <a:xfrm>
            <a:off x="717550" y="261938"/>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a:solidFill>
                  <a:srgbClr val="000000"/>
                </a:solidFill>
              </a:rPr>
              <a:t>General Tips</a:t>
            </a:r>
          </a:p>
        </p:txBody>
      </p:sp>
      <p:sp>
        <p:nvSpPr>
          <p:cNvPr id="563205" name="Text Box 5"/>
          <p:cNvSpPr txBox="1">
            <a:spLocks noChangeArrowheads="1"/>
          </p:cNvSpPr>
          <p:nvPr/>
        </p:nvSpPr>
        <p:spPr bwMode="auto">
          <a:xfrm>
            <a:off x="538163" y="1090613"/>
            <a:ext cx="7980362" cy="5048250"/>
          </a:xfrm>
          <a:prstGeom prst="rect">
            <a:avLst/>
          </a:prstGeom>
          <a:gradFill rotWithShape="1">
            <a:gsLst>
              <a:gs pos="0">
                <a:srgbClr val="009FDD">
                  <a:alpha val="70000"/>
                </a:srgbClr>
              </a:gs>
              <a:gs pos="100000">
                <a:srgbClr val="FFFFFF"/>
              </a:gs>
            </a:gsLst>
            <a:lin ang="5400000" scaled="1"/>
          </a:gradFill>
          <a:ln w="3175">
            <a:solidFill>
              <a:schemeClr val="tx1"/>
            </a:solidFill>
            <a:miter lim="800000"/>
            <a:headEnd/>
            <a:tailEnd/>
          </a:ln>
        </p:spPr>
        <p:txBody>
          <a:bodyPr wrap="none" lIns="43768" tIns="21884" rIns="43768" bIns="21884">
            <a:spAutoFit/>
          </a:bodyPr>
          <a:lstStyle>
            <a:lvl1pPr>
              <a:defRPr b="1">
                <a:solidFill>
                  <a:schemeClr val="tx1"/>
                </a:solidFill>
                <a:latin typeface="Arial" panose="020B0604020202020204" pitchFamily="34" charset="0"/>
              </a:defRPr>
            </a:lvl1pPr>
            <a:lvl2pPr>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nSpc>
                <a:spcPct val="130000"/>
              </a:lnSpc>
              <a:buFont typeface="Wingdings" panose="05000000000000000000" pitchFamily="2" charset="2"/>
              <a:buChar char="ü"/>
            </a:pPr>
            <a:r>
              <a:rPr lang="en-US">
                <a:solidFill>
                  <a:srgbClr val="000000"/>
                </a:solidFill>
              </a:rPr>
              <a:t> Use consistent tenses – don’t switch between past, present and future</a:t>
            </a:r>
          </a:p>
          <a:p>
            <a:pPr>
              <a:lnSpc>
                <a:spcPct val="130000"/>
              </a:lnSpc>
              <a:buFont typeface="Wingdings" panose="05000000000000000000" pitchFamily="2" charset="2"/>
              <a:buChar char="ü"/>
            </a:pPr>
            <a:r>
              <a:rPr lang="en-US">
                <a:solidFill>
                  <a:srgbClr val="000000"/>
                </a:solidFill>
              </a:rPr>
              <a:t> Simple is preferred over complex – words/ sentences/ structure</a:t>
            </a:r>
          </a:p>
          <a:p>
            <a:pPr>
              <a:lnSpc>
                <a:spcPct val="130000"/>
              </a:lnSpc>
              <a:buFont typeface="Wingdings" panose="05000000000000000000" pitchFamily="2" charset="2"/>
              <a:buChar char="ü"/>
            </a:pPr>
            <a:r>
              <a:rPr lang="en-US">
                <a:solidFill>
                  <a:srgbClr val="000000"/>
                </a:solidFill>
              </a:rPr>
              <a:t> Use the active voice (except in methods)</a:t>
            </a:r>
          </a:p>
          <a:p>
            <a:pPr lvl="1">
              <a:lnSpc>
                <a:spcPct val="130000"/>
              </a:lnSpc>
              <a:buFont typeface="Wingdings" panose="05000000000000000000" pitchFamily="2" charset="2"/>
              <a:buChar char="þ"/>
            </a:pPr>
            <a:r>
              <a:rPr lang="en-US">
                <a:solidFill>
                  <a:srgbClr val="000000"/>
                </a:solidFill>
              </a:rPr>
              <a:t> </a:t>
            </a:r>
            <a:r>
              <a:rPr lang="en-US" i="1">
                <a:solidFill>
                  <a:srgbClr val="000000"/>
                </a:solidFill>
              </a:rPr>
              <a:t>We found correlations… </a:t>
            </a:r>
            <a:r>
              <a:rPr lang="en-US">
                <a:solidFill>
                  <a:srgbClr val="000000"/>
                </a:solidFill>
              </a:rPr>
              <a:t>(active voice)</a:t>
            </a:r>
          </a:p>
          <a:p>
            <a:pPr lvl="1">
              <a:lnSpc>
                <a:spcPct val="130000"/>
              </a:lnSpc>
              <a:buFont typeface="Wingdings 2" panose="05020102010507070707" pitchFamily="18" charset="2"/>
              <a:buChar char="Ò"/>
            </a:pPr>
            <a:r>
              <a:rPr lang="en-US">
                <a:solidFill>
                  <a:srgbClr val="000000"/>
                </a:solidFill>
              </a:rPr>
              <a:t> </a:t>
            </a:r>
            <a:r>
              <a:rPr lang="en-US" i="1">
                <a:solidFill>
                  <a:srgbClr val="000000"/>
                </a:solidFill>
              </a:rPr>
              <a:t>Correlations were found… </a:t>
            </a:r>
            <a:r>
              <a:rPr lang="en-US">
                <a:solidFill>
                  <a:srgbClr val="000000"/>
                </a:solidFill>
              </a:rPr>
              <a:t>(passive voice)</a:t>
            </a:r>
          </a:p>
          <a:p>
            <a:pPr>
              <a:lnSpc>
                <a:spcPct val="130000"/>
              </a:lnSpc>
              <a:buFont typeface="Wingdings" panose="05000000000000000000" pitchFamily="2" charset="2"/>
              <a:buChar char="ü"/>
            </a:pPr>
            <a:r>
              <a:rPr lang="en-US">
                <a:solidFill>
                  <a:srgbClr val="000000"/>
                </a:solidFill>
              </a:rPr>
              <a:t> Subject-verb agreement (The </a:t>
            </a:r>
            <a:r>
              <a:rPr lang="en-US" u="sng">
                <a:solidFill>
                  <a:srgbClr val="000000"/>
                </a:solidFill>
              </a:rPr>
              <a:t>mice</a:t>
            </a:r>
            <a:r>
              <a:rPr lang="en-US">
                <a:solidFill>
                  <a:srgbClr val="000000"/>
                </a:solidFill>
              </a:rPr>
              <a:t> from each </a:t>
            </a:r>
            <a:r>
              <a:rPr lang="en-US" i="1">
                <a:solidFill>
                  <a:srgbClr val="000000"/>
                </a:solidFill>
              </a:rPr>
              <a:t>study</a:t>
            </a:r>
            <a:r>
              <a:rPr lang="en-US">
                <a:solidFill>
                  <a:srgbClr val="000000"/>
                </a:solidFill>
              </a:rPr>
              <a:t> </a:t>
            </a:r>
            <a:r>
              <a:rPr lang="en-US" u="sng">
                <a:solidFill>
                  <a:srgbClr val="000000"/>
                </a:solidFill>
              </a:rPr>
              <a:t>were</a:t>
            </a:r>
            <a:r>
              <a:rPr lang="en-US">
                <a:solidFill>
                  <a:srgbClr val="000000"/>
                </a:solidFill>
              </a:rPr>
              <a:t> sacrificed.)</a:t>
            </a:r>
          </a:p>
          <a:p>
            <a:pPr>
              <a:lnSpc>
                <a:spcPct val="130000"/>
              </a:lnSpc>
              <a:buFont typeface="Wingdings" panose="05000000000000000000" pitchFamily="2" charset="2"/>
              <a:buChar char="ü"/>
            </a:pPr>
            <a:r>
              <a:rPr lang="en-US">
                <a:solidFill>
                  <a:srgbClr val="000000"/>
                </a:solidFill>
              </a:rPr>
              <a:t> Use affirmative (+) rather than negative (-) constructions</a:t>
            </a:r>
          </a:p>
          <a:p>
            <a:pPr>
              <a:lnSpc>
                <a:spcPct val="130000"/>
              </a:lnSpc>
              <a:buFont typeface="Wingdings" panose="05000000000000000000" pitchFamily="2" charset="2"/>
              <a:buChar char="ü"/>
            </a:pPr>
            <a:r>
              <a:rPr lang="en-US">
                <a:solidFill>
                  <a:srgbClr val="000000"/>
                </a:solidFill>
              </a:rPr>
              <a:t> Numbers beginning a sentence must be spelled (Twenty-five vs. 25)</a:t>
            </a:r>
          </a:p>
          <a:p>
            <a:pPr>
              <a:lnSpc>
                <a:spcPct val="130000"/>
              </a:lnSpc>
              <a:buFont typeface="Wingdings" panose="05000000000000000000" pitchFamily="2" charset="2"/>
              <a:buChar char="ü"/>
            </a:pPr>
            <a:r>
              <a:rPr lang="en-US">
                <a:solidFill>
                  <a:srgbClr val="000000"/>
                </a:solidFill>
              </a:rPr>
              <a:t>Avoid phrases such as:</a:t>
            </a:r>
          </a:p>
          <a:p>
            <a:pPr lvl="1">
              <a:lnSpc>
                <a:spcPct val="130000"/>
              </a:lnSpc>
              <a:buFontTx/>
              <a:buChar char="•"/>
            </a:pPr>
            <a:r>
              <a:rPr lang="en-US">
                <a:solidFill>
                  <a:srgbClr val="000000"/>
                </a:solidFill>
              </a:rPr>
              <a:t> four </a:t>
            </a:r>
            <a:r>
              <a:rPr lang="en-US" i="1"/>
              <a:t>different</a:t>
            </a:r>
            <a:r>
              <a:rPr lang="en-US">
                <a:solidFill>
                  <a:srgbClr val="000000"/>
                </a:solidFill>
              </a:rPr>
              <a:t> groups</a:t>
            </a:r>
          </a:p>
          <a:p>
            <a:pPr lvl="1">
              <a:lnSpc>
                <a:spcPct val="130000"/>
              </a:lnSpc>
              <a:buFontTx/>
              <a:buChar char="•"/>
            </a:pPr>
            <a:r>
              <a:rPr lang="en-US">
                <a:solidFill>
                  <a:srgbClr val="000000"/>
                </a:solidFill>
              </a:rPr>
              <a:t> </a:t>
            </a:r>
            <a:r>
              <a:rPr lang="en-US" i="1"/>
              <a:t>absolute</a:t>
            </a:r>
            <a:r>
              <a:rPr lang="en-US">
                <a:solidFill>
                  <a:srgbClr val="000000"/>
                </a:solidFill>
              </a:rPr>
              <a:t> essential</a:t>
            </a:r>
          </a:p>
          <a:p>
            <a:pPr lvl="1">
              <a:lnSpc>
                <a:spcPct val="130000"/>
              </a:lnSpc>
              <a:buFontTx/>
              <a:buChar char="•"/>
            </a:pPr>
            <a:r>
              <a:rPr lang="en-US">
                <a:solidFill>
                  <a:srgbClr val="000000"/>
                </a:solidFill>
              </a:rPr>
              <a:t> in </a:t>
            </a:r>
            <a:r>
              <a:rPr lang="en-US" i="1"/>
              <a:t>close</a:t>
            </a:r>
            <a:r>
              <a:rPr lang="en-US">
                <a:solidFill>
                  <a:srgbClr val="000000"/>
                </a:solidFill>
              </a:rPr>
              <a:t> proximity</a:t>
            </a:r>
          </a:p>
          <a:p>
            <a:pPr lvl="1">
              <a:lnSpc>
                <a:spcPct val="130000"/>
              </a:lnSpc>
              <a:buFontTx/>
              <a:buChar char="•"/>
            </a:pPr>
            <a:r>
              <a:rPr lang="en-US">
                <a:solidFill>
                  <a:srgbClr val="000000"/>
                </a:solidFill>
              </a:rPr>
              <a:t> </a:t>
            </a:r>
            <a:r>
              <a:rPr lang="en-US" i="1"/>
              <a:t>very</a:t>
            </a:r>
            <a:r>
              <a:rPr lang="en-US">
                <a:solidFill>
                  <a:srgbClr val="000000"/>
                </a:solidFill>
              </a:rPr>
              <a:t> close to zero</a:t>
            </a:r>
          </a:p>
          <a:p>
            <a:pPr lvl="1">
              <a:lnSpc>
                <a:spcPct val="130000"/>
              </a:lnSpc>
              <a:buFontTx/>
              <a:buChar char="•"/>
            </a:pPr>
            <a:r>
              <a:rPr lang="en-US">
                <a:solidFill>
                  <a:srgbClr val="000000"/>
                </a:solidFill>
              </a:rPr>
              <a:t> </a:t>
            </a:r>
            <a:r>
              <a:rPr lang="en-US" i="1"/>
              <a:t>much</a:t>
            </a:r>
            <a:r>
              <a:rPr lang="en-US">
                <a:solidFill>
                  <a:srgbClr val="000000"/>
                </a:solidFill>
              </a:rPr>
              <a:t> better</a:t>
            </a:r>
          </a:p>
        </p:txBody>
      </p:sp>
      <p:sp>
        <p:nvSpPr>
          <p:cNvPr id="2" name="Footer Placeholder 1">
            <a:extLst>
              <a:ext uri="{FF2B5EF4-FFF2-40B4-BE49-F238E27FC236}">
                <a16:creationId xmlns:a16="http://schemas.microsoft.com/office/drawing/2014/main" id="{FD5F5FAC-5B12-4FA9-BF01-DBDEF4929FBE}"/>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25405542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63205">
                                            <p:bg/>
                                          </p:spTgt>
                                        </p:tgtEl>
                                        <p:attrNameLst>
                                          <p:attrName>style.visibility</p:attrName>
                                        </p:attrNameLst>
                                      </p:cBhvr>
                                      <p:to>
                                        <p:strVal val="visible"/>
                                      </p:to>
                                    </p:set>
                                    <p:animEffect transition="in" filter="box(out)">
                                      <p:cBhvr>
                                        <p:cTn id="7" dur="500"/>
                                        <p:tgtEl>
                                          <p:spTgt spid="563205">
                                            <p:bg/>
                                          </p:spTgt>
                                        </p:tgtEl>
                                      </p:cBhvr>
                                    </p:animEffec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56320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3205">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320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320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6320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6320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63205">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63205">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63205">
                                            <p:txEl>
                                              <p:pRg st="8" end="8"/>
                                            </p:txEl>
                                          </p:spTgt>
                                        </p:tgtEl>
                                        <p:attrNameLst>
                                          <p:attrName>style.visibility</p:attrName>
                                        </p:attrNameLst>
                                      </p:cBhvr>
                                      <p:to>
                                        <p:strVal val="visible"/>
                                      </p:to>
                                    </p:set>
                                  </p:childTnLst>
                                </p:cTn>
                              </p:par>
                            </p:childTnLst>
                          </p:cTn>
                        </p:par>
                        <p:par>
                          <p:cTn id="39" fill="hold" nodeType="afterGroup">
                            <p:stCondLst>
                              <p:cond delay="0"/>
                            </p:stCondLst>
                            <p:childTnLst>
                              <p:par>
                                <p:cTn id="40" presetID="1" presetClass="entr" presetSubtype="0" fill="hold" grpId="0" nodeType="afterEffect">
                                  <p:stCondLst>
                                    <p:cond delay="0"/>
                                  </p:stCondLst>
                                  <p:childTnLst>
                                    <p:set>
                                      <p:cBhvr>
                                        <p:cTn id="41" dur="1" fill="hold">
                                          <p:stCondLst>
                                            <p:cond delay="0"/>
                                          </p:stCondLst>
                                        </p:cTn>
                                        <p:tgtEl>
                                          <p:spTgt spid="563205">
                                            <p:txEl>
                                              <p:pRg st="9" end="9"/>
                                            </p:txEl>
                                          </p:spTgt>
                                        </p:tgtEl>
                                        <p:attrNameLst>
                                          <p:attrName>style.visibility</p:attrName>
                                        </p:attrNameLst>
                                      </p:cBhvr>
                                      <p:to>
                                        <p:strVal val="visible"/>
                                      </p:to>
                                    </p:set>
                                  </p:childTnLst>
                                </p:cTn>
                              </p:par>
                            </p:childTnLst>
                          </p:cTn>
                        </p:par>
                        <p:par>
                          <p:cTn id="42" fill="hold" nodeType="afterGroup">
                            <p:stCondLst>
                              <p:cond delay="0"/>
                            </p:stCondLst>
                            <p:childTnLst>
                              <p:par>
                                <p:cTn id="43" presetID="1" presetClass="entr" presetSubtype="0" fill="hold" grpId="0" nodeType="afterEffect">
                                  <p:stCondLst>
                                    <p:cond delay="0"/>
                                  </p:stCondLst>
                                  <p:childTnLst>
                                    <p:set>
                                      <p:cBhvr>
                                        <p:cTn id="44" dur="1" fill="hold">
                                          <p:stCondLst>
                                            <p:cond delay="0"/>
                                          </p:stCondLst>
                                        </p:cTn>
                                        <p:tgtEl>
                                          <p:spTgt spid="563205">
                                            <p:txEl>
                                              <p:pRg st="10" end="10"/>
                                            </p:txEl>
                                          </p:spTgt>
                                        </p:tgtEl>
                                        <p:attrNameLst>
                                          <p:attrName>style.visibility</p:attrName>
                                        </p:attrNameLst>
                                      </p:cBhvr>
                                      <p:to>
                                        <p:strVal val="visible"/>
                                      </p:to>
                                    </p:set>
                                  </p:childTnLst>
                                </p:cTn>
                              </p:par>
                            </p:childTnLst>
                          </p:cTn>
                        </p:par>
                        <p:par>
                          <p:cTn id="45" fill="hold" nodeType="afterGroup">
                            <p:stCondLst>
                              <p:cond delay="0"/>
                            </p:stCondLst>
                            <p:childTnLst>
                              <p:par>
                                <p:cTn id="46" presetID="1" presetClass="entr" presetSubtype="0" fill="hold" grpId="0" nodeType="afterEffect">
                                  <p:stCondLst>
                                    <p:cond delay="0"/>
                                  </p:stCondLst>
                                  <p:childTnLst>
                                    <p:set>
                                      <p:cBhvr>
                                        <p:cTn id="47" dur="1" fill="hold">
                                          <p:stCondLst>
                                            <p:cond delay="0"/>
                                          </p:stCondLst>
                                        </p:cTn>
                                        <p:tgtEl>
                                          <p:spTgt spid="563205">
                                            <p:txEl>
                                              <p:pRg st="11" end="11"/>
                                            </p:txEl>
                                          </p:spTgt>
                                        </p:tgtEl>
                                        <p:attrNameLst>
                                          <p:attrName>style.visibility</p:attrName>
                                        </p:attrNameLst>
                                      </p:cBhvr>
                                      <p:to>
                                        <p:strVal val="visible"/>
                                      </p:to>
                                    </p:set>
                                  </p:childTnLst>
                                </p:cTn>
                              </p:par>
                            </p:childTnLst>
                          </p:cTn>
                        </p:par>
                        <p:par>
                          <p:cTn id="48" fill="hold" nodeType="afterGroup">
                            <p:stCondLst>
                              <p:cond delay="0"/>
                            </p:stCondLst>
                            <p:childTnLst>
                              <p:par>
                                <p:cTn id="49" presetID="1" presetClass="entr" presetSubtype="0" fill="hold" grpId="0" nodeType="afterEffect">
                                  <p:stCondLst>
                                    <p:cond delay="0"/>
                                  </p:stCondLst>
                                  <p:childTnLst>
                                    <p:set>
                                      <p:cBhvr>
                                        <p:cTn id="50" dur="1" fill="hold">
                                          <p:stCondLst>
                                            <p:cond delay="0"/>
                                          </p:stCondLst>
                                        </p:cTn>
                                        <p:tgtEl>
                                          <p:spTgt spid="563205">
                                            <p:txEl>
                                              <p:pRg st="12" end="12"/>
                                            </p:txEl>
                                          </p:spTgt>
                                        </p:tgtEl>
                                        <p:attrNameLst>
                                          <p:attrName>style.visibility</p:attrName>
                                        </p:attrNameLst>
                                      </p:cBhvr>
                                      <p:to>
                                        <p:strVal val="visible"/>
                                      </p:to>
                                    </p:set>
                                  </p:childTnLst>
                                </p:cTn>
                              </p:par>
                            </p:childTnLst>
                          </p:cTn>
                        </p:par>
                        <p:par>
                          <p:cTn id="51" fill="hold" nodeType="afterGroup">
                            <p:stCondLst>
                              <p:cond delay="0"/>
                            </p:stCondLst>
                            <p:childTnLst>
                              <p:par>
                                <p:cTn id="52" presetID="1" presetClass="entr" presetSubtype="0" fill="hold" grpId="0" nodeType="afterEffect">
                                  <p:stCondLst>
                                    <p:cond delay="0"/>
                                  </p:stCondLst>
                                  <p:childTnLst>
                                    <p:set>
                                      <p:cBhvr>
                                        <p:cTn id="53" dur="1" fill="hold">
                                          <p:stCondLst>
                                            <p:cond delay="0"/>
                                          </p:stCondLst>
                                        </p:cTn>
                                        <p:tgtEl>
                                          <p:spTgt spid="56320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05" grpId="0" build="allAtOnce"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4"/>
          <p:cNvSpPr>
            <a:spLocks noChangeArrowheads="1"/>
          </p:cNvSpPr>
          <p:nvPr/>
        </p:nvSpPr>
        <p:spPr bwMode="auto">
          <a:xfrm>
            <a:off x="717550" y="261938"/>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a:solidFill>
                  <a:srgbClr val="000000"/>
                </a:solidFill>
              </a:rPr>
              <a:t>General Writing: flow</a:t>
            </a:r>
          </a:p>
        </p:txBody>
      </p:sp>
      <p:pic>
        <p:nvPicPr>
          <p:cNvPr id="561158" name="Picture 6" descr="Hourglass"/>
          <p:cNvPicPr>
            <a:picLocks noChangeAspect="1" noChangeArrowheads="1"/>
          </p:cNvPicPr>
          <p:nvPr/>
        </p:nvPicPr>
        <p:blipFill>
          <a:blip r:embed="rId3" cstate="print">
            <a:extLst>
              <a:ext uri="{28A0092B-C50C-407E-A947-70E740481C1C}">
                <a14:useLocalDpi xmlns:a14="http://schemas.microsoft.com/office/drawing/2010/main" val="0"/>
              </a:ext>
            </a:extLst>
          </a:blip>
          <a:srcRect l="13161" t="4732" r="6958" b="4135"/>
          <a:stretch>
            <a:fillRect/>
          </a:stretch>
        </p:blipFill>
        <p:spPr bwMode="auto">
          <a:xfrm>
            <a:off x="5727700" y="1595438"/>
            <a:ext cx="3189288"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1159" name="Text Box 7"/>
          <p:cNvSpPr txBox="1">
            <a:spLocks noChangeArrowheads="1"/>
          </p:cNvSpPr>
          <p:nvPr/>
        </p:nvSpPr>
        <p:spPr bwMode="auto">
          <a:xfrm>
            <a:off x="639763" y="1249363"/>
            <a:ext cx="4565650" cy="4333875"/>
          </a:xfrm>
          <a:prstGeom prst="rect">
            <a:avLst/>
          </a:prstGeom>
          <a:gradFill rotWithShape="1">
            <a:gsLst>
              <a:gs pos="0">
                <a:srgbClr val="00FF00">
                  <a:alpha val="49001"/>
                </a:srgbClr>
              </a:gs>
              <a:gs pos="100000">
                <a:srgbClr val="FFFFFF"/>
              </a:gs>
            </a:gsLst>
            <a:lin ang="5400000" scaled="1"/>
          </a:gradFill>
          <a:ln w="3175">
            <a:solidFill>
              <a:schemeClr val="tx1"/>
            </a:solidFill>
            <a:miter lim="800000"/>
            <a:headEnd/>
            <a:tailEnd/>
          </a:ln>
        </p:spPr>
        <p:txBody>
          <a:bodyPr lIns="43768" tIns="21884" rIns="43768" bIns="21884">
            <a:spAutoFit/>
          </a:bodyPr>
          <a:lstStyle>
            <a:lvl1pPr marL="166688" indent="-166688">
              <a:defRPr b="1">
                <a:solidFill>
                  <a:schemeClr val="tx1"/>
                </a:solidFill>
                <a:latin typeface="Arial" panose="020B0604020202020204" pitchFamily="34" charset="0"/>
              </a:defRPr>
            </a:lvl1pPr>
            <a:lvl2pPr marL="692150" indent="-2349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nSpc>
                <a:spcPct val="130000"/>
              </a:lnSpc>
              <a:buFontTx/>
              <a:buChar char="•"/>
            </a:pPr>
            <a:r>
              <a:rPr lang="en-US" i="1">
                <a:solidFill>
                  <a:srgbClr val="000000"/>
                </a:solidFill>
              </a:rPr>
              <a:t>Simple is better</a:t>
            </a:r>
            <a:r>
              <a:rPr lang="en-US">
                <a:solidFill>
                  <a:srgbClr val="000000"/>
                </a:solidFill>
              </a:rPr>
              <a:t>; writing should be easy to read</a:t>
            </a:r>
          </a:p>
          <a:p>
            <a:pPr>
              <a:lnSpc>
                <a:spcPct val="130000"/>
              </a:lnSpc>
              <a:buFontTx/>
              <a:buChar char="•"/>
            </a:pPr>
            <a:r>
              <a:rPr lang="en-US">
                <a:solidFill>
                  <a:srgbClr val="000000"/>
                </a:solidFill>
              </a:rPr>
              <a:t>Flow of paper should follow an hourglass shape</a:t>
            </a:r>
          </a:p>
          <a:p>
            <a:pPr lvl="1">
              <a:lnSpc>
                <a:spcPct val="130000"/>
              </a:lnSpc>
              <a:buFont typeface="Wingdings" panose="05000000000000000000" pitchFamily="2" charset="2"/>
              <a:buChar char="Ø"/>
            </a:pPr>
            <a:r>
              <a:rPr lang="en-US">
                <a:solidFill>
                  <a:srgbClr val="000000"/>
                </a:solidFill>
              </a:rPr>
              <a:t>Introduction starts broadly (top), narrows to specific point(s) addressed (neck)</a:t>
            </a:r>
          </a:p>
          <a:p>
            <a:pPr lvl="1">
              <a:lnSpc>
                <a:spcPct val="130000"/>
              </a:lnSpc>
              <a:buFont typeface="Wingdings" panose="05000000000000000000" pitchFamily="2" charset="2"/>
              <a:buChar char="Ø"/>
            </a:pPr>
            <a:r>
              <a:rPr lang="en-US">
                <a:solidFill>
                  <a:srgbClr val="000000"/>
                </a:solidFill>
              </a:rPr>
              <a:t>Materials, Results &amp; Figures detail exactly what was observed (grains)</a:t>
            </a:r>
          </a:p>
          <a:p>
            <a:pPr lvl="1">
              <a:lnSpc>
                <a:spcPct val="130000"/>
              </a:lnSpc>
              <a:buFont typeface="Wingdings" panose="05000000000000000000" pitchFamily="2" charset="2"/>
              <a:buChar char="Ø"/>
            </a:pPr>
            <a:r>
              <a:rPr lang="en-US">
                <a:solidFill>
                  <a:srgbClr val="000000"/>
                </a:solidFill>
              </a:rPr>
              <a:t>Discussion applies findings in a broader setting (base)</a:t>
            </a:r>
          </a:p>
        </p:txBody>
      </p:sp>
      <p:sp>
        <p:nvSpPr>
          <p:cNvPr id="2" name="Footer Placeholder 1">
            <a:extLst>
              <a:ext uri="{FF2B5EF4-FFF2-40B4-BE49-F238E27FC236}">
                <a16:creationId xmlns:a16="http://schemas.microsoft.com/office/drawing/2014/main" id="{0CC9D358-4F77-4E44-9514-5B67031BAACA}"/>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30006568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61159">
                                            <p:bg/>
                                          </p:spTgt>
                                        </p:tgtEl>
                                        <p:attrNameLst>
                                          <p:attrName>style.visibility</p:attrName>
                                        </p:attrNameLst>
                                      </p:cBhvr>
                                      <p:to>
                                        <p:strVal val="visible"/>
                                      </p:to>
                                    </p:set>
                                    <p:animEffect transition="in" filter="box(out)">
                                      <p:cBhvr>
                                        <p:cTn id="7" dur="500"/>
                                        <p:tgtEl>
                                          <p:spTgt spid="561159">
                                            <p:bg/>
                                          </p:spTgt>
                                        </p:tgtEl>
                                      </p:cBhvr>
                                    </p:animEffec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561159">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1159">
                                            <p:txEl>
                                              <p:pRg st="1" end="1"/>
                                            </p:txEl>
                                          </p:spTgt>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nodeType="afterEffect">
                                  <p:stCondLst>
                                    <p:cond delay="0"/>
                                  </p:stCondLst>
                                  <p:childTnLst>
                                    <p:set>
                                      <p:cBhvr>
                                        <p:cTn id="17" dur="1" fill="hold">
                                          <p:stCondLst>
                                            <p:cond delay="0"/>
                                          </p:stCondLst>
                                        </p:cTn>
                                        <p:tgtEl>
                                          <p:spTgt spid="561158"/>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61159">
                                            <p:txEl>
                                              <p:pRg st="2" end="2"/>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61159">
                                            <p:txEl>
                                              <p:pRg st="3" end="3"/>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5611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1159" grpId="0" build="allAtOnce"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4"/>
          <p:cNvSpPr>
            <a:spLocks noChangeArrowheads="1"/>
          </p:cNvSpPr>
          <p:nvPr/>
        </p:nvSpPr>
        <p:spPr bwMode="auto">
          <a:xfrm>
            <a:off x="717550" y="261938"/>
            <a:ext cx="7929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3000">
                <a:solidFill>
                  <a:srgbClr val="000000"/>
                </a:solidFill>
              </a:rPr>
              <a:t>General Writing: example</a:t>
            </a:r>
          </a:p>
        </p:txBody>
      </p:sp>
      <p:sp>
        <p:nvSpPr>
          <p:cNvPr id="562181" name="Text Box 5"/>
          <p:cNvSpPr txBox="1">
            <a:spLocks noChangeArrowheads="1"/>
          </p:cNvSpPr>
          <p:nvPr/>
        </p:nvSpPr>
        <p:spPr bwMode="auto">
          <a:xfrm>
            <a:off x="3155950" y="1128713"/>
            <a:ext cx="5681663" cy="49498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sz="2000">
                <a:solidFill>
                  <a:srgbClr val="000000"/>
                </a:solidFill>
              </a:rPr>
              <a:t>A good paragraph generally possesses several key features that contribute to its clarity and effectiveness in presenting information.</a:t>
            </a:r>
            <a:r>
              <a:rPr lang="en-US" sz="2000"/>
              <a:t> </a:t>
            </a:r>
            <a:r>
              <a:rPr lang="en-US" sz="2000">
                <a:solidFill>
                  <a:srgbClr val="009FDD"/>
                </a:solidFill>
              </a:rPr>
              <a:t>The first feature is a topic sentence that provides the reader with a general overview of the topic covered in the ensuing paragraph. The body of the paragraph should provide substantial information with references and evidence supporting the topic sentence. The final sentence serves to wrap up the ideas and prepare the reader for material to follow in the next paragraph, also known as a transition sentence.</a:t>
            </a:r>
            <a:r>
              <a:rPr lang="en-US" sz="2000"/>
              <a:t> </a:t>
            </a:r>
            <a:r>
              <a:rPr lang="en-US" sz="2000">
                <a:solidFill>
                  <a:srgbClr val="33CC33"/>
                </a:solidFill>
              </a:rPr>
              <a:t>Upon reading the final sentence, the reader should be able to name the topic of the following paragraph.</a:t>
            </a:r>
          </a:p>
        </p:txBody>
      </p:sp>
      <p:sp>
        <p:nvSpPr>
          <p:cNvPr id="562182" name="AutoShape 6"/>
          <p:cNvSpPr>
            <a:spLocks/>
          </p:cNvSpPr>
          <p:nvPr/>
        </p:nvSpPr>
        <p:spPr bwMode="auto">
          <a:xfrm>
            <a:off x="2576513" y="1190625"/>
            <a:ext cx="444500" cy="865188"/>
          </a:xfrm>
          <a:prstGeom prst="leftBrace">
            <a:avLst>
              <a:gd name="adj1" fmla="val 16220"/>
              <a:gd name="adj2" fmla="val 50000"/>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62183" name="AutoShape 7"/>
          <p:cNvSpPr>
            <a:spLocks/>
          </p:cNvSpPr>
          <p:nvPr/>
        </p:nvSpPr>
        <p:spPr bwMode="auto">
          <a:xfrm>
            <a:off x="2568575" y="2279650"/>
            <a:ext cx="444500" cy="2776538"/>
          </a:xfrm>
          <a:prstGeom prst="leftBrace">
            <a:avLst>
              <a:gd name="adj1" fmla="val 52054"/>
              <a:gd name="adj2" fmla="val 50000"/>
            </a:avLst>
          </a:prstGeom>
          <a:noFill/>
          <a:ln w="25400">
            <a:solidFill>
              <a:srgbClr val="009FDD"/>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62184" name="AutoShape 8"/>
          <p:cNvSpPr>
            <a:spLocks/>
          </p:cNvSpPr>
          <p:nvPr/>
        </p:nvSpPr>
        <p:spPr bwMode="auto">
          <a:xfrm>
            <a:off x="2568575" y="5200650"/>
            <a:ext cx="444500" cy="823913"/>
          </a:xfrm>
          <a:prstGeom prst="leftBrace">
            <a:avLst>
              <a:gd name="adj1" fmla="val 15446"/>
              <a:gd name="adj2" fmla="val 50000"/>
            </a:avLst>
          </a:prstGeom>
          <a:noFill/>
          <a:ln w="25400">
            <a:solidFill>
              <a:srgbClr val="33CC33"/>
            </a:solidFill>
            <a:round/>
            <a:headEnd/>
            <a:tailEnd/>
          </a:ln>
          <a:extLst>
            <a:ext uri="{909E8E84-426E-40DD-AFC4-6F175D3DCCD1}">
              <a14:hiddenFill xmlns:a14="http://schemas.microsoft.com/office/drawing/2010/main">
                <a:solidFill>
                  <a:srgbClr val="FFFFFF"/>
                </a:solidFill>
              </a14:hiddenFill>
            </a:ext>
          </a:extLst>
        </p:spPr>
        <p:txBody>
          <a:bodyPr wrap="none" lIns="43768" tIns="21884" rIns="43768" bIns="21884"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US"/>
          </a:p>
        </p:txBody>
      </p:sp>
      <p:sp>
        <p:nvSpPr>
          <p:cNvPr id="562185" name="Text Box 9"/>
          <p:cNvSpPr txBox="1">
            <a:spLocks noChangeArrowheads="1"/>
          </p:cNvSpPr>
          <p:nvPr/>
        </p:nvSpPr>
        <p:spPr bwMode="auto">
          <a:xfrm>
            <a:off x="722313" y="1416050"/>
            <a:ext cx="177800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i="1">
                <a:solidFill>
                  <a:srgbClr val="000000"/>
                </a:solidFill>
              </a:rPr>
              <a:t>Topic Sentence</a:t>
            </a:r>
          </a:p>
        </p:txBody>
      </p:sp>
      <p:sp>
        <p:nvSpPr>
          <p:cNvPr id="562186" name="Text Box 10"/>
          <p:cNvSpPr txBox="1">
            <a:spLocks noChangeArrowheads="1"/>
          </p:cNvSpPr>
          <p:nvPr/>
        </p:nvSpPr>
        <p:spPr bwMode="auto">
          <a:xfrm>
            <a:off x="357188" y="3414713"/>
            <a:ext cx="232410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i="1">
                <a:solidFill>
                  <a:srgbClr val="009FDD"/>
                </a:solidFill>
              </a:rPr>
              <a:t>Body:</a:t>
            </a:r>
          </a:p>
          <a:p>
            <a:pPr algn="ctr"/>
            <a:r>
              <a:rPr lang="en-US" i="1">
                <a:solidFill>
                  <a:srgbClr val="009FDD"/>
                </a:solidFill>
              </a:rPr>
              <a:t>supporting evidence</a:t>
            </a:r>
          </a:p>
        </p:txBody>
      </p:sp>
      <p:sp>
        <p:nvSpPr>
          <p:cNvPr id="562187" name="Text Box 11"/>
          <p:cNvSpPr txBox="1">
            <a:spLocks noChangeArrowheads="1"/>
          </p:cNvSpPr>
          <p:nvPr/>
        </p:nvSpPr>
        <p:spPr bwMode="auto">
          <a:xfrm>
            <a:off x="323850" y="5284788"/>
            <a:ext cx="224790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lIns="43768" tIns="21884" rIns="43768" bIns="21884">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i="1">
                <a:solidFill>
                  <a:srgbClr val="33CC33"/>
                </a:solidFill>
              </a:rPr>
              <a:t>Concluding/</a:t>
            </a:r>
          </a:p>
          <a:p>
            <a:pPr algn="ctr"/>
            <a:r>
              <a:rPr lang="en-US" i="1">
                <a:solidFill>
                  <a:srgbClr val="33CC33"/>
                </a:solidFill>
              </a:rPr>
              <a:t> transition sentence</a:t>
            </a:r>
          </a:p>
        </p:txBody>
      </p:sp>
      <p:sp>
        <p:nvSpPr>
          <p:cNvPr id="2" name="Footer Placeholder 1">
            <a:extLst>
              <a:ext uri="{FF2B5EF4-FFF2-40B4-BE49-F238E27FC236}">
                <a16:creationId xmlns:a16="http://schemas.microsoft.com/office/drawing/2014/main" id="{B043BDAD-6289-4C8B-83F7-72519DE2007C}"/>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42313872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62181"/>
                                        </p:tgtEl>
                                        <p:attrNameLst>
                                          <p:attrName>style.visibility</p:attrName>
                                        </p:attrNameLst>
                                      </p:cBhvr>
                                      <p:to>
                                        <p:strVal val="visible"/>
                                      </p:to>
                                    </p:set>
                                    <p:animEffect transition="in" filter="box(out)">
                                      <p:cBhvr>
                                        <p:cTn id="7" dur="500"/>
                                        <p:tgtEl>
                                          <p:spTgt spid="5621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62185"/>
                                        </p:tgtEl>
                                        <p:attrNameLst>
                                          <p:attrName>style.visibility</p:attrName>
                                        </p:attrNameLst>
                                      </p:cBhvr>
                                      <p:to>
                                        <p:strVal val="visible"/>
                                      </p:to>
                                    </p:set>
                                    <p:animEffect transition="in" filter="wipe(left)">
                                      <p:cBhvr>
                                        <p:cTn id="12" dur="500"/>
                                        <p:tgtEl>
                                          <p:spTgt spid="562185"/>
                                        </p:tgtEl>
                                      </p:cBhvr>
                                    </p:animEffect>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62182"/>
                                        </p:tgtEl>
                                        <p:attrNameLst>
                                          <p:attrName>style.visibility</p:attrName>
                                        </p:attrNameLst>
                                      </p:cBhvr>
                                      <p:to>
                                        <p:strVal val="visible"/>
                                      </p:to>
                                    </p:set>
                                    <p:animEffect transition="in" filter="wipe(left)">
                                      <p:cBhvr>
                                        <p:cTn id="16" dur="500"/>
                                        <p:tgtEl>
                                          <p:spTgt spid="56218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62186"/>
                                        </p:tgtEl>
                                        <p:attrNameLst>
                                          <p:attrName>style.visibility</p:attrName>
                                        </p:attrNameLst>
                                      </p:cBhvr>
                                      <p:to>
                                        <p:strVal val="visible"/>
                                      </p:to>
                                    </p:set>
                                    <p:animEffect transition="in" filter="wipe(left)">
                                      <p:cBhvr>
                                        <p:cTn id="21" dur="500"/>
                                        <p:tgtEl>
                                          <p:spTgt spid="562186"/>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562183"/>
                                        </p:tgtEl>
                                        <p:attrNameLst>
                                          <p:attrName>style.visibility</p:attrName>
                                        </p:attrNameLst>
                                      </p:cBhvr>
                                      <p:to>
                                        <p:strVal val="visible"/>
                                      </p:to>
                                    </p:set>
                                    <p:animEffect transition="in" filter="wipe(left)">
                                      <p:cBhvr>
                                        <p:cTn id="25" dur="500"/>
                                        <p:tgtEl>
                                          <p:spTgt spid="56218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62187"/>
                                        </p:tgtEl>
                                        <p:attrNameLst>
                                          <p:attrName>style.visibility</p:attrName>
                                        </p:attrNameLst>
                                      </p:cBhvr>
                                      <p:to>
                                        <p:strVal val="visible"/>
                                      </p:to>
                                    </p:set>
                                    <p:animEffect transition="in" filter="wipe(left)">
                                      <p:cBhvr>
                                        <p:cTn id="30" dur="500"/>
                                        <p:tgtEl>
                                          <p:spTgt spid="562187"/>
                                        </p:tgtEl>
                                      </p:cBhvr>
                                    </p:animEffect>
                                  </p:childTnLst>
                                </p:cTn>
                              </p:par>
                            </p:childTnLst>
                          </p:cTn>
                        </p:par>
                        <p:par>
                          <p:cTn id="31" fill="hold" nodeType="afterGroup">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562184"/>
                                        </p:tgtEl>
                                        <p:attrNameLst>
                                          <p:attrName>style.visibility</p:attrName>
                                        </p:attrNameLst>
                                      </p:cBhvr>
                                      <p:to>
                                        <p:strVal val="visible"/>
                                      </p:to>
                                    </p:set>
                                    <p:animEffect transition="in" filter="wipe(left)">
                                      <p:cBhvr>
                                        <p:cTn id="34" dur="500"/>
                                        <p:tgtEl>
                                          <p:spTgt spid="562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181" grpId="0" animBg="1"/>
      <p:bldP spid="562182" grpId="0" animBg="1"/>
      <p:bldP spid="562183" grpId="0" animBg="1"/>
      <p:bldP spid="562184" grpId="0" animBg="1"/>
      <p:bldP spid="562185" grpId="0"/>
      <p:bldP spid="562186" grpId="0"/>
      <p:bldP spid="56218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Outline_A_The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8763" y="38100"/>
            <a:ext cx="6086475"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a:extLst>
              <a:ext uri="{FF2B5EF4-FFF2-40B4-BE49-F238E27FC236}">
                <a16:creationId xmlns:a16="http://schemas.microsoft.com/office/drawing/2014/main" id="{F1B638EE-639F-4C3B-AFCD-5ABA659B18A1}"/>
              </a:ext>
            </a:extLst>
          </p:cNvPr>
          <p:cNvSpPr>
            <a:spLocks noGrp="1"/>
          </p:cNvSpPr>
          <p:nvPr>
            <p:ph type="ftr" sz="quarter" idx="11"/>
          </p:nvPr>
        </p:nvSpPr>
        <p:spPr/>
        <p:txBody>
          <a:bodyPr/>
          <a:lstStyle/>
          <a:p>
            <a:r>
              <a:rPr lang="en-US"/>
              <a:t>Dr. Sajjad Ali, Assistant Professor, UCA&amp;ES</a:t>
            </a:r>
          </a:p>
        </p:txBody>
      </p:sp>
    </p:spTree>
    <p:extLst>
      <p:ext uri="{BB962C8B-B14F-4D97-AF65-F5344CB8AC3E}">
        <p14:creationId xmlns:p14="http://schemas.microsoft.com/office/powerpoint/2010/main" val="4154423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DF265105-853C-4FA3-AE9A-AD7C0DC2FEE5}"/>
              </a:ext>
            </a:extLst>
          </p:cNvPr>
          <p:cNvSpPr>
            <a:spLocks noGrp="1" noChangeArrowheads="1"/>
          </p:cNvSpPr>
          <p:nvPr>
            <p:ph type="body" idx="1"/>
          </p:nvPr>
        </p:nvSpPr>
        <p:spPr>
          <a:xfrm>
            <a:off x="179386" y="2832573"/>
            <a:ext cx="8785225" cy="3911025"/>
          </a:xfrm>
        </p:spPr>
        <p:txBody>
          <a:bodyPr>
            <a:normAutofit/>
          </a:bodyPr>
          <a:lstStyle/>
          <a:p>
            <a:pPr marL="0" indent="0" algn="just">
              <a:buNone/>
            </a:pPr>
            <a:r>
              <a:rPr lang="en-GB" altLang="de-DE" sz="2400" b="1" dirty="0">
                <a:solidFill>
                  <a:schemeClr val="accent2"/>
                </a:solidFill>
              </a:rPr>
              <a:t>Types of title</a:t>
            </a:r>
            <a:endParaRPr lang="en-GB" altLang="de-DE" sz="2400" b="1" dirty="0"/>
          </a:p>
          <a:p>
            <a:pPr algn="just" eaLnBrk="1" hangingPunct="1"/>
            <a:r>
              <a:rPr lang="en-GB" altLang="de-DE" sz="2000" b="1" dirty="0"/>
              <a:t>Indicative titles </a:t>
            </a:r>
            <a:r>
              <a:rPr lang="en-GB" altLang="de-DE" sz="2000" dirty="0"/>
              <a:t>indicate the subject matter of a paper but give no indication of any results obtained or conclusions drawn e.g. </a:t>
            </a:r>
            <a:r>
              <a:rPr lang="en-GB" altLang="de-DE" sz="2000" i="1" dirty="0">
                <a:solidFill>
                  <a:srgbClr val="FF0000"/>
                </a:solidFill>
              </a:rPr>
              <a:t>The effectiveness of bed nets in controlling mosquitoes at different seasons of the year.</a:t>
            </a:r>
            <a:endParaRPr lang="en-GB" altLang="de-DE" sz="2000" b="1" dirty="0"/>
          </a:p>
          <a:p>
            <a:pPr algn="just" eaLnBrk="1" hangingPunct="1"/>
            <a:r>
              <a:rPr lang="en-GB" altLang="de-DE" sz="2000" b="1" dirty="0"/>
              <a:t>Informative titles </a:t>
            </a:r>
            <a:r>
              <a:rPr lang="en-GB" altLang="de-DE" sz="2000" dirty="0"/>
              <a:t>give an indication of results achieved and conclusions drawn as well as the subject matter of the paper e.g. </a:t>
            </a:r>
            <a:r>
              <a:rPr lang="en-GB" altLang="de-DE" sz="2000" i="1" dirty="0">
                <a:solidFill>
                  <a:srgbClr val="FF0000"/>
                </a:solidFill>
              </a:rPr>
              <a:t>Bed nets control mosquitoes most effectively when used in the rainy season.</a:t>
            </a:r>
            <a:endParaRPr lang="en-GB" altLang="de-DE" sz="2000" b="1" dirty="0"/>
          </a:p>
          <a:p>
            <a:pPr eaLnBrk="1" hangingPunct="1"/>
            <a:r>
              <a:rPr lang="en-GB" altLang="de-DE" sz="2000" b="1" dirty="0"/>
              <a:t>Question-type titles</a:t>
            </a:r>
            <a:r>
              <a:rPr lang="de-DE" altLang="de-DE" sz="2000" b="1" dirty="0"/>
              <a:t> </a:t>
            </a:r>
            <a:r>
              <a:rPr lang="en-GB" altLang="de-DE" sz="2000" dirty="0"/>
              <a:t>obviously asks a question. e.g. </a:t>
            </a:r>
            <a:r>
              <a:rPr lang="en-GB" altLang="de-DE" sz="2000" i="1" dirty="0">
                <a:solidFill>
                  <a:srgbClr val="FF0000"/>
                </a:solidFill>
              </a:rPr>
              <a:t>When are bed nets most effective when used to control mosquitoes?</a:t>
            </a:r>
            <a:endParaRPr lang="en-GB" altLang="de-DE" sz="2000" dirty="0">
              <a:solidFill>
                <a:srgbClr val="FF0000"/>
              </a:solidFill>
            </a:endParaRPr>
          </a:p>
        </p:txBody>
      </p:sp>
      <p:sp>
        <p:nvSpPr>
          <p:cNvPr id="3" name="Footer Placeholder 4">
            <a:extLst>
              <a:ext uri="{FF2B5EF4-FFF2-40B4-BE49-F238E27FC236}">
                <a16:creationId xmlns:a16="http://schemas.microsoft.com/office/drawing/2014/main" id="{C324A5CF-13A3-44E2-AC12-87A9DCA2336C}"/>
              </a:ext>
            </a:extLst>
          </p:cNvPr>
          <p:cNvSpPr>
            <a:spLocks noGrp="1"/>
          </p:cNvSpPr>
          <p:nvPr>
            <p:ph type="ftr" sz="quarter" idx="11"/>
          </p:nvPr>
        </p:nvSpPr>
        <p:spPr>
          <a:xfrm>
            <a:off x="3124200" y="6356350"/>
            <a:ext cx="2895600" cy="365125"/>
          </a:xfrm>
        </p:spPr>
        <p:txBody>
          <a:bodyPr/>
          <a:lstStyle/>
          <a:p>
            <a:r>
              <a:rPr lang="en-US"/>
              <a:t>Dr. Sajjad Ali, Assistant Professor, UCA&amp;ES</a:t>
            </a:r>
            <a:endParaRPr lang="en-US" dirty="0"/>
          </a:p>
        </p:txBody>
      </p:sp>
      <p:sp>
        <p:nvSpPr>
          <p:cNvPr id="4" name="Rectangle 3">
            <a:extLst>
              <a:ext uri="{FF2B5EF4-FFF2-40B4-BE49-F238E27FC236}">
                <a16:creationId xmlns:a16="http://schemas.microsoft.com/office/drawing/2014/main" id="{0684FF40-9B34-4187-BC1B-9202AA24247B}"/>
              </a:ext>
            </a:extLst>
          </p:cNvPr>
          <p:cNvSpPr/>
          <p:nvPr/>
        </p:nvSpPr>
        <p:spPr>
          <a:xfrm>
            <a:off x="1265358" y="609600"/>
            <a:ext cx="6613285" cy="584775"/>
          </a:xfrm>
          <a:prstGeom prst="rect">
            <a:avLst/>
          </a:prstGeom>
        </p:spPr>
        <p:txBody>
          <a:bodyPr wrap="none">
            <a:spAutoFit/>
          </a:bodyPr>
          <a:lstStyle/>
          <a:p>
            <a:r>
              <a:rPr lang="en-US" sz="3200" b="1" dirty="0">
                <a:solidFill>
                  <a:schemeClr val="tx2">
                    <a:lumMod val="50000"/>
                  </a:schemeClr>
                </a:solidFill>
                <a:latin typeface="Times New Roman" pitchFamily="18" charset="0"/>
                <a:cs typeface="Times New Roman" pitchFamily="18" charset="0"/>
              </a:rPr>
              <a:t>Structure &amp; organization of the text</a:t>
            </a:r>
          </a:p>
        </p:txBody>
      </p:sp>
      <p:sp>
        <p:nvSpPr>
          <p:cNvPr id="5" name="Title 1">
            <a:extLst>
              <a:ext uri="{FF2B5EF4-FFF2-40B4-BE49-F238E27FC236}">
                <a16:creationId xmlns:a16="http://schemas.microsoft.com/office/drawing/2014/main" id="{6E219297-3BE7-4AD3-A474-1DEAF1B35ED8}"/>
              </a:ext>
            </a:extLst>
          </p:cNvPr>
          <p:cNvSpPr txBox="1">
            <a:spLocks/>
          </p:cNvSpPr>
          <p:nvPr/>
        </p:nvSpPr>
        <p:spPr>
          <a:xfrm>
            <a:off x="762000" y="0"/>
            <a:ext cx="77724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t>Good scientific writing</a:t>
            </a:r>
          </a:p>
        </p:txBody>
      </p:sp>
      <p:sp>
        <p:nvSpPr>
          <p:cNvPr id="2" name="Rectangle 1">
            <a:extLst>
              <a:ext uri="{FF2B5EF4-FFF2-40B4-BE49-F238E27FC236}">
                <a16:creationId xmlns:a16="http://schemas.microsoft.com/office/drawing/2014/main" id="{F25E575B-E520-4291-8E55-FAC518732D26}"/>
              </a:ext>
            </a:extLst>
          </p:cNvPr>
          <p:cNvSpPr/>
          <p:nvPr/>
        </p:nvSpPr>
        <p:spPr>
          <a:xfrm>
            <a:off x="0" y="1222535"/>
            <a:ext cx="9143999" cy="1538883"/>
          </a:xfrm>
          <a:prstGeom prst="rect">
            <a:avLst/>
          </a:prstGeom>
        </p:spPr>
        <p:txBody>
          <a:bodyPr wrap="square">
            <a:spAutoFit/>
          </a:bodyPr>
          <a:lstStyle/>
          <a:p>
            <a:pPr marL="88900" lvl="1"/>
            <a:r>
              <a:rPr lang="en-GB" altLang="de-DE" sz="2600" b="1" dirty="0">
                <a:solidFill>
                  <a:schemeClr val="accent2"/>
                </a:solidFill>
              </a:rPr>
              <a:t>Titles of scientific papers</a:t>
            </a:r>
            <a:endParaRPr lang="de-DE" altLang="de-DE" sz="2600" b="1" dirty="0">
              <a:solidFill>
                <a:schemeClr val="accent2"/>
              </a:solidFill>
            </a:endParaRPr>
          </a:p>
          <a:p>
            <a:pPr marL="431800" lvl="1" indent="-342900">
              <a:buFont typeface="Arial" panose="020B0604020202020204" pitchFamily="34" charset="0"/>
              <a:buChar char="•"/>
            </a:pPr>
            <a:r>
              <a:rPr lang="en-US" altLang="en-PK" sz="2200" dirty="0"/>
              <a:t>Concise title that gives reviewer a general sense of what you are investigating.</a:t>
            </a:r>
          </a:p>
          <a:p>
            <a:pPr marL="431800" lvl="1" indent="-342900">
              <a:buFont typeface="Arial" panose="020B0604020202020204" pitchFamily="34" charset="0"/>
              <a:buChar char="•"/>
            </a:pPr>
            <a:r>
              <a:rPr lang="en-US" altLang="en-PK" sz="2200" dirty="0">
                <a:solidFill>
                  <a:srgbClr val="FF0000"/>
                </a:solidFill>
              </a:rPr>
              <a:t>Too long and technical or Too short and broad tilts are not good</a:t>
            </a:r>
            <a:r>
              <a:rPr lang="en-US" altLang="en-PK" sz="2400" dirty="0">
                <a:solidFill>
                  <a:srgbClr val="FF0000"/>
                </a:solidFill>
              </a:rPr>
              <a:t>.</a:t>
            </a:r>
            <a:endParaRPr lang="en-US" altLang="en-PK"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62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62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679</TotalTime>
  <Words>6249</Words>
  <Application>Microsoft Office PowerPoint</Application>
  <PresentationFormat>On-screen Show (4:3)</PresentationFormat>
  <Paragraphs>710</Paragraphs>
  <Slides>76</Slides>
  <Notes>25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76</vt:i4>
      </vt:variant>
    </vt:vector>
  </HeadingPairs>
  <TitlesOfParts>
    <vt:vector size="84" baseType="lpstr">
      <vt:lpstr>Arial</vt:lpstr>
      <vt:lpstr>Calibri</vt:lpstr>
      <vt:lpstr>Times New Roman</vt:lpstr>
      <vt:lpstr>Verdana</vt:lpstr>
      <vt:lpstr>Wingdings</vt:lpstr>
      <vt:lpstr>Wingdings 2</vt:lpstr>
      <vt:lpstr>Office Theme</vt:lpstr>
      <vt:lpstr>SPW 8.0 Graph</vt:lpstr>
      <vt:lpstr>Good scientific writing</vt:lpstr>
      <vt:lpstr>Good scientific writing</vt:lpstr>
      <vt:lpstr>PowerPoint Presentation</vt:lpstr>
      <vt:lpstr>Type of Research Studies</vt:lpstr>
      <vt:lpstr>Good scientific writing</vt:lpstr>
      <vt:lpstr>Good scientific writing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Good scientific writing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a research proposal? </vt:lpstr>
      <vt:lpstr>How to write research proposal? </vt:lpstr>
      <vt:lpstr>Detailed Components/elements of research proposal </vt:lpstr>
      <vt:lpstr>PowerPoint Presentation</vt:lpstr>
      <vt:lpstr>PowerPoint Presentation</vt:lpstr>
      <vt:lpstr>PowerPoint Presentation</vt:lpstr>
      <vt:lpstr> Introduction </vt:lpstr>
      <vt:lpstr>Justification/Need of the project</vt:lpstr>
      <vt:lpstr>Objectives of the study </vt:lpstr>
      <vt:lpstr>Literature Review</vt:lpstr>
      <vt:lpstr>How to write research proposal? </vt:lpstr>
      <vt:lpstr>How to write research proposal? </vt:lpstr>
      <vt:lpstr>How to write research proposal? </vt:lpstr>
      <vt:lpstr>Research methodology includes:</vt:lpstr>
      <vt:lpstr>PowerPoint Presentation</vt:lpstr>
      <vt:lpstr>PowerPoint Presentation</vt:lpstr>
      <vt:lpstr>PowerPoint Presentation</vt:lpstr>
      <vt:lpstr>How to write research proposal? </vt:lpstr>
      <vt:lpstr>Tips and Tricks </vt:lpstr>
      <vt:lpstr>DOs and DO NOTs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Good scientific writing</dc:title>
  <dc:creator>DIGITAL  COMPUTER</dc:creator>
  <cp:lastModifiedBy>Dr. Sajjad Ali</cp:lastModifiedBy>
  <cp:revision>74</cp:revision>
  <dcterms:created xsi:type="dcterms:W3CDTF">2006-08-16T00:00:00Z</dcterms:created>
  <dcterms:modified xsi:type="dcterms:W3CDTF">2019-04-04T07:01:13Z</dcterms:modified>
</cp:coreProperties>
</file>