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3" r:id="rId2"/>
    <p:sldId id="284" r:id="rId3"/>
    <p:sldId id="256" r:id="rId4"/>
    <p:sldId id="257" r:id="rId5"/>
    <p:sldId id="258" r:id="rId6"/>
    <p:sldId id="259" r:id="rId7"/>
    <p:sldId id="286" r:id="rId8"/>
    <p:sldId id="260" r:id="rId9"/>
    <p:sldId id="261" r:id="rId10"/>
    <p:sldId id="262" r:id="rId11"/>
    <p:sldId id="287" r:id="rId12"/>
    <p:sldId id="263" r:id="rId13"/>
    <p:sldId id="264" r:id="rId14"/>
    <p:sldId id="288" r:id="rId15"/>
    <p:sldId id="265" r:id="rId16"/>
    <p:sldId id="266" r:id="rId17"/>
    <p:sldId id="289" r:id="rId18"/>
    <p:sldId id="267" r:id="rId19"/>
    <p:sldId id="268" r:id="rId20"/>
    <p:sldId id="285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302" r:id="rId47"/>
    <p:sldId id="298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9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27ED76D-26D1-4CE9-B928-A1E3F0372D43}" type="datetimeFigureOut">
              <a:rPr lang="en-US" smtClean="0"/>
              <a:pPr/>
              <a:t>4/11/2020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91819F-FF9D-4711-AD5B-D9427BEDF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Dr. Farzana Islam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M.PHIL HUMAN PATHOLOGY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Recurrent lesions, which occur at the site of primary inoculation or in adjacent mucosa innervated by the same ganglion, typically appear as groups of small (1- to 3-mm) vesicles. </a:t>
            </a:r>
          </a:p>
          <a:p>
            <a:endParaRPr lang="en-US" dirty="0" smtClean="0"/>
          </a:p>
          <a:p>
            <a:r>
              <a:rPr lang="en-US" dirty="0" smtClean="0"/>
              <a:t>The lips (herpes </a:t>
            </a:r>
            <a:r>
              <a:rPr lang="en-US" dirty="0" err="1" smtClean="0"/>
              <a:t>labialis</a:t>
            </a:r>
            <a:r>
              <a:rPr lang="en-US" dirty="0" smtClean="0"/>
              <a:t>), nasal orifices, </a:t>
            </a:r>
            <a:r>
              <a:rPr lang="en-US" dirty="0" err="1" smtClean="0"/>
              <a:t>buccal</a:t>
            </a:r>
            <a:r>
              <a:rPr lang="en-US" dirty="0" smtClean="0"/>
              <a:t> mucosa, </a:t>
            </a:r>
            <a:r>
              <a:rPr lang="en-US" dirty="0" err="1" smtClean="0"/>
              <a:t>gingiva</a:t>
            </a:r>
            <a:r>
              <a:rPr lang="en-US" dirty="0" smtClean="0"/>
              <a:t>, and hard palate are the most common locations. </a:t>
            </a:r>
          </a:p>
          <a:p>
            <a:endParaRPr lang="en-US" dirty="0" smtClean="0"/>
          </a:p>
          <a:p>
            <a:r>
              <a:rPr lang="en-US" dirty="0" smtClean="0"/>
              <a:t>Although lesions typically resolve within 7 to 10 days, they can persist in </a:t>
            </a:r>
            <a:r>
              <a:rPr lang="en-US" dirty="0" err="1" smtClean="0"/>
              <a:t>immunocompromised</a:t>
            </a:r>
            <a:r>
              <a:rPr lang="en-US" dirty="0" smtClean="0"/>
              <a:t> patients, who may require systemic anti-viral therapy.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8229600" cy="601979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Candidiasis</a:t>
            </a:r>
            <a:r>
              <a:rPr lang="en-US" dirty="0" smtClean="0"/>
              <a:t> is the most common fungal infection of the oral cavity. </a:t>
            </a:r>
          </a:p>
          <a:p>
            <a:r>
              <a:rPr lang="en-US" dirty="0" smtClean="0"/>
              <a:t>Candida </a:t>
            </a:r>
            <a:r>
              <a:rPr lang="en-US" dirty="0" err="1" smtClean="0"/>
              <a:t>albicans</a:t>
            </a:r>
            <a:r>
              <a:rPr lang="en-US" dirty="0" smtClean="0"/>
              <a:t> is a normal component of the oral flora and only produces disease under unusual circumstances. </a:t>
            </a:r>
          </a:p>
          <a:p>
            <a:r>
              <a:rPr lang="en-US" dirty="0" smtClean="0"/>
              <a:t>Predisposing factors include the following: • </a:t>
            </a:r>
            <a:r>
              <a:rPr lang="en-US" dirty="0" err="1" smtClean="0"/>
              <a:t>Immunosuppression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 The specific strain of C. </a:t>
            </a:r>
            <a:r>
              <a:rPr lang="en-US" dirty="0" err="1" smtClean="0"/>
              <a:t>albicans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composition of the oral microbial flora (</a:t>
            </a:r>
            <a:r>
              <a:rPr lang="en-US" dirty="0" err="1" smtClean="0"/>
              <a:t>microbiota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Oral </a:t>
            </a:r>
            <a:r>
              <a:rPr lang="en-US" dirty="0" err="1" smtClean="0"/>
              <a:t>Candidiasis</a:t>
            </a:r>
            <a:r>
              <a:rPr lang="en-US" dirty="0" smtClean="0"/>
              <a:t> (Thrush)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Broad-spectrum antibiotics that alter the normal </a:t>
            </a:r>
            <a:r>
              <a:rPr lang="en-US" dirty="0" err="1" smtClean="0"/>
              <a:t>microbiota</a:t>
            </a:r>
            <a:r>
              <a:rPr lang="en-US" dirty="0" smtClean="0"/>
              <a:t> can promote oral </a:t>
            </a:r>
            <a:r>
              <a:rPr lang="en-US" dirty="0" err="1" smtClean="0"/>
              <a:t>candidiasis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The three major clinical forms of oral </a:t>
            </a:r>
            <a:r>
              <a:rPr lang="en-US" dirty="0" err="1" smtClean="0"/>
              <a:t>candidiasis</a:t>
            </a:r>
            <a:r>
              <a:rPr lang="en-US" dirty="0" smtClean="0"/>
              <a:t> are </a:t>
            </a:r>
            <a:r>
              <a:rPr lang="en-US" dirty="0" err="1" smtClean="0"/>
              <a:t>pseudomembranous</a:t>
            </a:r>
            <a:r>
              <a:rPr lang="en-US" dirty="0" smtClean="0"/>
              <a:t>, </a:t>
            </a:r>
            <a:r>
              <a:rPr lang="en-US" dirty="0" err="1" smtClean="0"/>
              <a:t>erythematous</a:t>
            </a:r>
            <a:r>
              <a:rPr lang="en-US" dirty="0" smtClean="0"/>
              <a:t>, and </a:t>
            </a:r>
            <a:r>
              <a:rPr lang="en-US" dirty="0" err="1" smtClean="0"/>
              <a:t>hyperplastic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pseudomembranous</a:t>
            </a:r>
            <a:r>
              <a:rPr lang="en-US" dirty="0" smtClean="0"/>
              <a:t> form is most common and is known as thrush.</a:t>
            </a:r>
          </a:p>
          <a:p>
            <a:endParaRPr lang="en-US" dirty="0" smtClean="0"/>
          </a:p>
          <a:p>
            <a:r>
              <a:rPr lang="en-US" dirty="0" smtClean="0"/>
              <a:t> This condition is characterized by a superficial, </a:t>
            </a:r>
            <a:r>
              <a:rPr lang="en-US" dirty="0" err="1" smtClean="0"/>
              <a:t>curdlike</a:t>
            </a:r>
            <a:r>
              <a:rPr lang="en-US" dirty="0" smtClean="0"/>
              <a:t>, gray to white inflammatory membrane composed of matted organisms enmeshed in a </a:t>
            </a:r>
            <a:r>
              <a:rPr lang="en-US" dirty="0" err="1" smtClean="0"/>
              <a:t>fibrinosuppurative</a:t>
            </a:r>
            <a:r>
              <a:rPr lang="en-US" dirty="0" smtClean="0"/>
              <a:t> </a:t>
            </a:r>
            <a:r>
              <a:rPr lang="en-US" dirty="0" err="1" smtClean="0"/>
              <a:t>exudate</a:t>
            </a:r>
            <a:r>
              <a:rPr lang="en-US" dirty="0" smtClean="0"/>
              <a:t> that can be readily scraped off to reveal an underlying </a:t>
            </a:r>
            <a:r>
              <a:rPr lang="en-US" dirty="0" err="1" smtClean="0"/>
              <a:t>erythematous</a:t>
            </a:r>
            <a:r>
              <a:rPr lang="en-US" dirty="0" smtClean="0"/>
              <a:t> base.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an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685800"/>
            <a:ext cx="7543800" cy="586739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Leukoplakia</a:t>
            </a:r>
            <a:r>
              <a:rPr lang="en-US" b="1" dirty="0" smtClean="0"/>
              <a:t> </a:t>
            </a:r>
            <a:r>
              <a:rPr lang="en-US" dirty="0" smtClean="0"/>
              <a:t>is defined by the World Health Organization as “</a:t>
            </a:r>
            <a:r>
              <a:rPr lang="en-US" b="1" dirty="0" smtClean="0"/>
              <a:t>a white patch or plaque that cannot be scraped off and cannot be characterized clinically or pathologically as any other disease.”</a:t>
            </a:r>
          </a:p>
          <a:p>
            <a:r>
              <a:rPr lang="en-US" dirty="0" smtClean="0"/>
              <a:t> This description is reserved for lesions that arise in the oral cavity in the absence of any known cause.</a:t>
            </a:r>
          </a:p>
          <a:p>
            <a:r>
              <a:rPr lang="en-US" b="1" dirty="0" err="1" smtClean="0"/>
              <a:t>erythroplakia</a:t>
            </a:r>
            <a:r>
              <a:rPr lang="en-US" b="1" dirty="0" smtClean="0"/>
              <a:t>, </a:t>
            </a:r>
            <a:r>
              <a:rPr lang="en-US" dirty="0" smtClean="0"/>
              <a:t>is a red, velvety, sometimes eroded lesion that is flat or slightly depressed relative to the surrounding mucosa. </a:t>
            </a:r>
          </a:p>
          <a:p>
            <a:r>
              <a:rPr lang="en-US" dirty="0" err="1" smtClean="0"/>
              <a:t>Erythroplakia</a:t>
            </a:r>
            <a:r>
              <a:rPr lang="en-US" dirty="0" smtClean="0"/>
              <a:t> is associated with a much greater risk for malignant transformation than </a:t>
            </a:r>
            <a:r>
              <a:rPr lang="en-US" dirty="0" err="1" smtClean="0"/>
              <a:t>leukoplakia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Leukoplakia</a:t>
            </a:r>
            <a:r>
              <a:rPr lang="en-US" dirty="0" smtClean="0"/>
              <a:t> and </a:t>
            </a:r>
            <a:r>
              <a:rPr lang="en-US" dirty="0" err="1" smtClean="0"/>
              <a:t>Erythroplakia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r>
              <a:rPr lang="en-US" dirty="0" smtClean="0"/>
              <a:t> While </a:t>
            </a:r>
            <a:r>
              <a:rPr lang="en-US" dirty="0" err="1" smtClean="0"/>
              <a:t>leukoplakia</a:t>
            </a:r>
            <a:r>
              <a:rPr lang="en-US" dirty="0" smtClean="0"/>
              <a:t> and </a:t>
            </a:r>
            <a:r>
              <a:rPr lang="en-US" dirty="0" err="1" smtClean="0"/>
              <a:t>erythroplakia</a:t>
            </a:r>
            <a:r>
              <a:rPr lang="en-US" dirty="0" smtClean="0"/>
              <a:t> may be seen in adults at any age, they typically affect individuals between 40 and 70 years of age, with a 2:1 male predominance. </a:t>
            </a:r>
          </a:p>
          <a:p>
            <a:r>
              <a:rPr lang="en-US" dirty="0" smtClean="0"/>
              <a:t>Although the etiology is </a:t>
            </a:r>
            <a:r>
              <a:rPr lang="en-US" dirty="0" err="1" smtClean="0"/>
              <a:t>multifactorial</a:t>
            </a:r>
            <a:r>
              <a:rPr lang="en-US" dirty="0" smtClean="0"/>
              <a:t>, tobacco use (cigarettes, pipes, cigars, and chewing tobacco) is the most common risk factor for </a:t>
            </a:r>
            <a:r>
              <a:rPr lang="en-US" dirty="0" err="1" smtClean="0"/>
              <a:t>leukoplakia</a:t>
            </a:r>
            <a:r>
              <a:rPr lang="en-US" dirty="0" smtClean="0"/>
              <a:t> and </a:t>
            </a:r>
            <a:r>
              <a:rPr lang="en-US" dirty="0" err="1" smtClean="0"/>
              <a:t>erythroplakia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euk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8077200" cy="52578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hyperkeratosis overlying a thickened, </a:t>
            </a:r>
            <a:r>
              <a:rPr lang="en-US" dirty="0" err="1" smtClean="0"/>
              <a:t>acanthotic</a:t>
            </a:r>
            <a:r>
              <a:rPr lang="en-US" dirty="0" smtClean="0"/>
              <a:t> but orderly mucosal epithelium to  lesions with markedly dysplastic changes sometimes merging into  carcinoma in situ</a:t>
            </a:r>
          </a:p>
          <a:p>
            <a:r>
              <a:rPr lang="en-US" dirty="0" smtClean="0"/>
              <a:t> The most severe dysplastic changes  are associated with </a:t>
            </a:r>
            <a:r>
              <a:rPr lang="en-US" dirty="0" err="1" smtClean="0"/>
              <a:t>erythroplakia</a:t>
            </a:r>
            <a:r>
              <a:rPr lang="en-US" dirty="0" smtClean="0"/>
              <a:t>, and more than 50% of these  cases undergo malignant transformation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A, Malignant neoplasm of </a:t>
            </a:r>
            <a:r>
              <a:rPr lang="en-US" dirty="0" err="1" smtClean="0"/>
              <a:t>squamous</a:t>
            </a:r>
            <a:r>
              <a:rPr lang="en-US" dirty="0" smtClean="0"/>
              <a:t> cells lining the oral mucosa </a:t>
            </a:r>
          </a:p>
          <a:p>
            <a:r>
              <a:rPr lang="en-US" dirty="0" smtClean="0"/>
              <a:t>B. Tobacco and alcohol are major risk factors.</a:t>
            </a:r>
          </a:p>
          <a:p>
            <a:r>
              <a:rPr lang="en-US" dirty="0" smtClean="0"/>
              <a:t> C, Floor of mouth is the most common location. </a:t>
            </a:r>
          </a:p>
          <a:p>
            <a:r>
              <a:rPr lang="en-US" dirty="0" smtClean="0"/>
              <a:t>D. Oral </a:t>
            </a:r>
            <a:r>
              <a:rPr lang="en-US" dirty="0" err="1" smtClean="0"/>
              <a:t>leukoplakia</a:t>
            </a:r>
            <a:r>
              <a:rPr lang="en-US" dirty="0" smtClean="0"/>
              <a:t> and </a:t>
            </a:r>
            <a:r>
              <a:rPr lang="en-US" dirty="0" err="1" smtClean="0"/>
              <a:t>erythroplakia</a:t>
            </a:r>
            <a:r>
              <a:rPr lang="en-US" dirty="0" smtClean="0"/>
              <a:t> are precursor lesions.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Leukoplakia</a:t>
            </a:r>
            <a:r>
              <a:rPr lang="en-US" dirty="0" smtClean="0"/>
              <a:t> is a white plaque that cannot be scraped away; often represents </a:t>
            </a:r>
            <a:r>
              <a:rPr lang="en-US" dirty="0" err="1" smtClean="0"/>
              <a:t>squamous</a:t>
            </a:r>
            <a:r>
              <a:rPr lang="en-US" dirty="0" smtClean="0"/>
              <a:t> cell dysplasia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Leukoplakia</a:t>
            </a:r>
            <a:r>
              <a:rPr lang="en-US" dirty="0" smtClean="0"/>
              <a:t> is distinct from oral </a:t>
            </a:r>
            <a:r>
              <a:rPr lang="en-US" dirty="0" err="1" smtClean="0"/>
              <a:t>candidiasis</a:t>
            </a:r>
            <a:r>
              <a:rPr lang="en-US" dirty="0" smtClean="0"/>
              <a:t> (thrush) and hairy </a:t>
            </a:r>
            <a:r>
              <a:rPr lang="en-US" dirty="0" err="1" smtClean="0"/>
              <a:t>leukoplakia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i</a:t>
            </a:r>
            <a:r>
              <a:rPr lang="en-US" dirty="0" smtClean="0"/>
              <a:t>. Oral </a:t>
            </a:r>
            <a:r>
              <a:rPr lang="en-US" dirty="0" err="1" smtClean="0"/>
              <a:t>candidiasis</a:t>
            </a:r>
            <a:r>
              <a:rPr lang="en-US" dirty="0" smtClean="0"/>
              <a:t> is a white deposit on the tongue, which is easily scraped away (Fig. 10.4); usually seen in </a:t>
            </a:r>
            <a:r>
              <a:rPr lang="en-US" dirty="0" err="1" smtClean="0"/>
              <a:t>immunocompromised</a:t>
            </a:r>
            <a:r>
              <a:rPr lang="en-US" dirty="0" smtClean="0"/>
              <a:t> states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SQUAMOUS CELL CARCINOMA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ORAL CAVITY </a:t>
            </a:r>
          </a:p>
          <a:p>
            <a:pPr>
              <a:buNone/>
            </a:pPr>
            <a:r>
              <a:rPr lang="en-US" sz="6000" dirty="0" smtClean="0"/>
              <a:t>AND GASTROINTESTINAL TRACT</a:t>
            </a:r>
            <a:endParaRPr lang="en-US" sz="6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ii. Hairy </a:t>
            </a:r>
            <a:r>
              <a:rPr lang="en-US" dirty="0" err="1" smtClean="0"/>
              <a:t>leukoplakia</a:t>
            </a:r>
            <a:r>
              <a:rPr lang="en-US" dirty="0" smtClean="0"/>
              <a:t> is a white, rough ('hairy') patch that arises on the lateral tongue. It is usually seen in </a:t>
            </a:r>
            <a:r>
              <a:rPr lang="en-US" dirty="0" err="1" smtClean="0"/>
              <a:t>immunocompromised</a:t>
            </a:r>
            <a:r>
              <a:rPr lang="en-US" dirty="0" smtClean="0"/>
              <a:t> individuals (e.g., AIDS) and is due to EBV-induced </a:t>
            </a:r>
            <a:r>
              <a:rPr lang="en-US" dirty="0" err="1" smtClean="0"/>
              <a:t>squamous</a:t>
            </a:r>
            <a:r>
              <a:rPr lang="en-US" dirty="0" smtClean="0"/>
              <a:t> cell hyperplasia; not pre-malignant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Erythroplakia</a:t>
            </a:r>
            <a:r>
              <a:rPr lang="en-US" dirty="0" smtClean="0"/>
              <a:t> (red plaque) represents </a:t>
            </a:r>
            <a:r>
              <a:rPr lang="en-US" dirty="0" err="1" smtClean="0"/>
              <a:t>vascularized</a:t>
            </a:r>
            <a:r>
              <a:rPr lang="en-US" dirty="0" smtClean="0"/>
              <a:t> </a:t>
            </a:r>
            <a:r>
              <a:rPr lang="en-US" dirty="0" err="1" smtClean="0"/>
              <a:t>leukoplakia</a:t>
            </a:r>
            <a:r>
              <a:rPr lang="en-US" dirty="0" smtClean="0"/>
              <a:t> and is highly suggestive of </a:t>
            </a:r>
            <a:r>
              <a:rPr lang="en-US" dirty="0" err="1" smtClean="0"/>
              <a:t>squamous</a:t>
            </a:r>
            <a:r>
              <a:rPr lang="en-US" dirty="0" smtClean="0"/>
              <a:t> cell dysplasia,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Erythroplakia</a:t>
            </a:r>
            <a:r>
              <a:rPr lang="en-US" dirty="0" smtClean="0"/>
              <a:t> and </a:t>
            </a:r>
            <a:r>
              <a:rPr lang="en-US" dirty="0" err="1" smtClean="0"/>
              <a:t>leukoplakia</a:t>
            </a:r>
            <a:r>
              <a:rPr lang="en-US" dirty="0" smtClean="0"/>
              <a:t> are often biopsied to rule out carcinoma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Dental caries results from focal demineralization of tooth structure (enamel and dentin) caused by acids generated during the fermentation of sugars by bacteria.</a:t>
            </a:r>
          </a:p>
          <a:p>
            <a:r>
              <a:rPr lang="en-US" dirty="0" smtClean="0"/>
              <a:t> Worldwide, caries is the main cause of tooth loss before 35 years of age. </a:t>
            </a:r>
          </a:p>
          <a:p>
            <a:r>
              <a:rPr lang="en-US" dirty="0" smtClean="0"/>
              <a:t>Fluoride is incorporated into the crystalline structure of enamel, forming </a:t>
            </a:r>
            <a:r>
              <a:rPr lang="en-US" dirty="0" err="1" smtClean="0"/>
              <a:t>fluoroapatite</a:t>
            </a:r>
            <a:r>
              <a:rPr lang="en-US" dirty="0" smtClean="0"/>
              <a:t>, which is resistant to degradation by bacterial acids.</a:t>
            </a:r>
          </a:p>
          <a:p>
            <a:r>
              <a:rPr lang="en-US" dirty="0" smtClean="0"/>
              <a:t> In contrast, with the globalization of the world’s economy, processed foods are being increasingly consumed in developing nations; as a result, the rate of caries is increasing in these regions of the world.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Caries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Periodontitis</a:t>
            </a:r>
            <a:r>
              <a:rPr lang="en-US" dirty="0" smtClean="0"/>
              <a:t> is an inflammatory process that affects the supporting structures of the teeth (periodontal ligaments), alveolar bone, and </a:t>
            </a:r>
            <a:r>
              <a:rPr lang="en-US" dirty="0" err="1" smtClean="0"/>
              <a:t>cementum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With progression, </a:t>
            </a:r>
            <a:r>
              <a:rPr lang="en-US" dirty="0" err="1" smtClean="0"/>
              <a:t>periodontitis</a:t>
            </a:r>
            <a:r>
              <a:rPr lang="en-US" dirty="0" smtClean="0"/>
              <a:t> may result in destruction of periodontal ligament and alveolar bone and eventual tooth loss. </a:t>
            </a:r>
          </a:p>
          <a:p>
            <a:r>
              <a:rPr lang="en-US" dirty="0" err="1" smtClean="0"/>
              <a:t>Periodontitis</a:t>
            </a:r>
            <a:r>
              <a:rPr lang="en-US" dirty="0" smtClean="0"/>
              <a:t> is associated with poor oral hygiene that affects the composition of gingival bacteria.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Periodontitis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Facultative Gram-positive organisms are found at healthy sites, while anaerobic and </a:t>
            </a:r>
            <a:r>
              <a:rPr lang="en-US" dirty="0" err="1" smtClean="0"/>
              <a:t>microaerophilic</a:t>
            </a:r>
            <a:r>
              <a:rPr lang="en-US" dirty="0" smtClean="0"/>
              <a:t> Gram-negative bacteria colonize plaque within areas of active </a:t>
            </a:r>
            <a:r>
              <a:rPr lang="en-US" dirty="0" err="1" smtClean="0"/>
              <a:t>periodontitis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Esophageal disorders</a:t>
            </a:r>
          </a:p>
          <a:p>
            <a:r>
              <a:rPr lang="en-US" b="1" dirty="0" err="1" smtClean="0"/>
              <a:t>Esophagitis</a:t>
            </a:r>
            <a:endParaRPr lang="en-US" b="1" dirty="0" smtClean="0"/>
          </a:p>
          <a:p>
            <a:r>
              <a:rPr lang="en-US" b="1" dirty="0" smtClean="0"/>
              <a:t>Infectious </a:t>
            </a:r>
            <a:r>
              <a:rPr lang="en-US" b="1" dirty="0" err="1" smtClean="0"/>
              <a:t>esophagitis</a:t>
            </a:r>
            <a:endParaRPr lang="en-US" b="1" dirty="0" smtClean="0"/>
          </a:p>
          <a:p>
            <a:r>
              <a:rPr lang="en-US" b="1" dirty="0" smtClean="0"/>
              <a:t>Reflux </a:t>
            </a:r>
            <a:r>
              <a:rPr lang="en-US" b="1" dirty="0" err="1" smtClean="0"/>
              <a:t>esophagitis</a:t>
            </a:r>
            <a:endParaRPr lang="en-US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stratified </a:t>
            </a:r>
            <a:r>
              <a:rPr lang="en-US" dirty="0" err="1" smtClean="0"/>
              <a:t>squamous</a:t>
            </a:r>
            <a:r>
              <a:rPr lang="en-US" dirty="0" smtClean="0"/>
              <a:t> mucosa of the esophagus may be damaged by a variety of irritants including </a:t>
            </a:r>
          </a:p>
          <a:p>
            <a:r>
              <a:rPr lang="en-US" dirty="0" smtClean="0"/>
              <a:t>alcohol,</a:t>
            </a:r>
          </a:p>
          <a:p>
            <a:r>
              <a:rPr lang="en-US" dirty="0" smtClean="0"/>
              <a:t> corrosive acids or alkalis,</a:t>
            </a:r>
          </a:p>
          <a:p>
            <a:r>
              <a:rPr lang="en-US" dirty="0" smtClean="0"/>
              <a:t> excessively hot fluids,</a:t>
            </a:r>
          </a:p>
          <a:p>
            <a:r>
              <a:rPr lang="en-US" dirty="0" smtClean="0"/>
              <a:t> and heavy smoking.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Medicinal pills, most commonly </a:t>
            </a:r>
            <a:r>
              <a:rPr lang="en-US" dirty="0" err="1" smtClean="0">
                <a:solidFill>
                  <a:srgbClr val="FF0000"/>
                </a:solidFill>
              </a:rPr>
              <a:t>doxycycline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bisphosphonates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may adhere to the esophageal lining and dissolve in the esophagus rather than passing immediately into the stomach, resulting in pill-induced </a:t>
            </a:r>
            <a:r>
              <a:rPr lang="en-US" dirty="0" err="1" smtClean="0"/>
              <a:t>esophagitis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</a:t>
            </a:r>
            <a:r>
              <a:rPr lang="en-US" dirty="0" err="1" smtClean="0"/>
              <a:t>esophagitis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Esophagitis</a:t>
            </a:r>
            <a:r>
              <a:rPr lang="en-US" dirty="0" smtClean="0"/>
              <a:t> due to chemical injury generally causes only self-limited pain, particularly </a:t>
            </a:r>
            <a:r>
              <a:rPr lang="en-US" dirty="0" err="1" smtClean="0"/>
              <a:t>odynophagia</a:t>
            </a:r>
            <a:r>
              <a:rPr lang="en-US" dirty="0" smtClean="0"/>
              <a:t> (pain with swallowing). </a:t>
            </a:r>
          </a:p>
          <a:p>
            <a:r>
              <a:rPr lang="en-US" dirty="0" smtClean="0"/>
              <a:t>Hemorrhage, stricture, or perforation may occur in severe cases. </a:t>
            </a:r>
          </a:p>
          <a:p>
            <a:r>
              <a:rPr lang="en-US" dirty="0" smtClean="0"/>
              <a:t>Iatrogenic esophageal injury may be caused by </a:t>
            </a:r>
            <a:r>
              <a:rPr lang="en-US" dirty="0" err="1" smtClean="0"/>
              <a:t>cytotoxic</a:t>
            </a:r>
            <a:r>
              <a:rPr lang="en-US" dirty="0" smtClean="0"/>
              <a:t> chemotherapy, radiation therapy, or graft-versus-host disease. </a:t>
            </a:r>
          </a:p>
          <a:p>
            <a:r>
              <a:rPr lang="en-US" dirty="0" smtClean="0"/>
              <a:t>The morphologic changes are nonspecific, consisting of ulceration and acute inflammation. Irradiation causes blood vessel damage adding an element of ischemic injury.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Infectious </a:t>
            </a:r>
            <a:r>
              <a:rPr lang="en-US" dirty="0" err="1" smtClean="0"/>
              <a:t>esophagitis</a:t>
            </a:r>
            <a:r>
              <a:rPr lang="en-US" dirty="0" smtClean="0"/>
              <a:t> may occur in otherwise healthy individuals but is most frequent in those who are debilitated or </a:t>
            </a:r>
            <a:r>
              <a:rPr lang="en-US" dirty="0" err="1" smtClean="0"/>
              <a:t>immunosuppressed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In these patients, esophageal infection by </a:t>
            </a:r>
            <a:r>
              <a:rPr lang="en-US" dirty="0" smtClean="0">
                <a:solidFill>
                  <a:srgbClr val="FF0000"/>
                </a:solidFill>
              </a:rPr>
              <a:t>herpes simplex viruses, cytomegalovirus (CMV), or fungal organisms</a:t>
            </a:r>
            <a:r>
              <a:rPr lang="en-US" dirty="0" smtClean="0"/>
              <a:t> is common. </a:t>
            </a:r>
          </a:p>
          <a:p>
            <a:endParaRPr lang="en-US" dirty="0" smtClean="0"/>
          </a:p>
          <a:p>
            <a:r>
              <a:rPr lang="en-US" dirty="0" smtClean="0"/>
              <a:t>Among fungi, </a:t>
            </a:r>
            <a:r>
              <a:rPr lang="en-US" dirty="0" smtClean="0">
                <a:solidFill>
                  <a:srgbClr val="FF0000"/>
                </a:solidFill>
              </a:rPr>
              <a:t>Candida </a:t>
            </a:r>
            <a:r>
              <a:rPr lang="en-US" dirty="0" smtClean="0"/>
              <a:t>is the most common pathogen, although </a:t>
            </a:r>
            <a:r>
              <a:rPr lang="en-US" dirty="0" err="1" smtClean="0"/>
              <a:t>mucormycosis</a:t>
            </a:r>
            <a:r>
              <a:rPr lang="en-US" dirty="0" smtClean="0"/>
              <a:t> and </a:t>
            </a:r>
            <a:r>
              <a:rPr lang="en-US" dirty="0" err="1" smtClean="0"/>
              <a:t>aspergillosis</a:t>
            </a:r>
            <a:r>
              <a:rPr lang="en-US" dirty="0" smtClean="0"/>
              <a:t> may also occur. </a:t>
            </a:r>
          </a:p>
          <a:p>
            <a:endParaRPr lang="en-US" dirty="0" smtClean="0"/>
          </a:p>
          <a:p>
            <a:r>
              <a:rPr lang="en-US" dirty="0" smtClean="0"/>
              <a:t>The esophagus may also be involved in </a:t>
            </a:r>
            <a:r>
              <a:rPr lang="en-US" dirty="0" err="1" smtClean="0"/>
              <a:t>desquamative</a:t>
            </a:r>
            <a:r>
              <a:rPr lang="en-US" dirty="0" smtClean="0"/>
              <a:t> skin diseases such as </a:t>
            </a:r>
            <a:r>
              <a:rPr lang="en-US" dirty="0" err="1" smtClean="0"/>
              <a:t>bullous</a:t>
            </a:r>
            <a:r>
              <a:rPr lang="en-US" dirty="0" smtClean="0"/>
              <a:t> </a:t>
            </a:r>
            <a:r>
              <a:rPr lang="en-US" dirty="0" err="1" smtClean="0"/>
              <a:t>pemphigoid</a:t>
            </a:r>
            <a:r>
              <a:rPr lang="en-US" dirty="0" smtClean="0"/>
              <a:t> and </a:t>
            </a:r>
            <a:r>
              <a:rPr lang="en-US" dirty="0" err="1" smtClean="0"/>
              <a:t>epidermolysis</a:t>
            </a:r>
            <a:r>
              <a:rPr lang="en-US" dirty="0" smtClean="0"/>
              <a:t> </a:t>
            </a:r>
            <a:r>
              <a:rPr lang="en-US" dirty="0" err="1" smtClean="0"/>
              <a:t>bullosa</a:t>
            </a:r>
            <a:r>
              <a:rPr lang="en-US" dirty="0" smtClean="0"/>
              <a:t> and, rarely, </a:t>
            </a:r>
            <a:r>
              <a:rPr lang="en-US" dirty="0" err="1" smtClean="0"/>
              <a:t>Crohn</a:t>
            </a:r>
            <a:r>
              <a:rPr lang="en-US" dirty="0" smtClean="0"/>
              <a:t> disease.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Infectious </a:t>
            </a:r>
            <a:r>
              <a:rPr lang="en-US" dirty="0" err="1" smtClean="0">
                <a:solidFill>
                  <a:srgbClr val="FF0000"/>
                </a:solidFill>
              </a:rPr>
              <a:t>esophagitis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Infection by fungi or bacteria can be primary or complicate a preexisting ulcer.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Nonpathogenic oral bacteria frequently are found in ulcer beds, while pathogenic organisms, may invade the lamina </a:t>
            </a:r>
            <a:r>
              <a:rPr lang="en-US" dirty="0" err="1" smtClean="0"/>
              <a:t>propria</a:t>
            </a:r>
            <a:r>
              <a:rPr lang="en-US" dirty="0" smtClean="0"/>
              <a:t> and cause necrosis of overlying mucosa.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Candidiasis</a:t>
            </a:r>
            <a:r>
              <a:rPr lang="en-US" dirty="0" smtClean="0"/>
              <a:t> in its most advanced form is characterized by adherent, gray-white </a:t>
            </a:r>
            <a:r>
              <a:rPr lang="en-US" dirty="0" err="1" smtClean="0"/>
              <a:t>pseudomembranes</a:t>
            </a:r>
            <a:r>
              <a:rPr lang="en-US" dirty="0" smtClean="0"/>
              <a:t> composed of densely matted fungal </a:t>
            </a:r>
            <a:r>
              <a:rPr lang="en-US" dirty="0" err="1" smtClean="0"/>
              <a:t>hyphae</a:t>
            </a:r>
            <a:r>
              <a:rPr lang="en-US" dirty="0" smtClean="0"/>
              <a:t> and inflammatory cells covering the esophageal mucosa.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Reflux of gastric contents into the lower esophagus is the most frequent cause of </a:t>
            </a:r>
          </a:p>
          <a:p>
            <a:endParaRPr lang="en-US" dirty="0" smtClean="0"/>
          </a:p>
          <a:p>
            <a:r>
              <a:rPr lang="en-US" dirty="0" smtClean="0"/>
              <a:t> The associated clinical condition is termed </a:t>
            </a:r>
            <a:r>
              <a:rPr lang="en-US" dirty="0" err="1" smtClean="0"/>
              <a:t>gastroesophageal</a:t>
            </a:r>
            <a:r>
              <a:rPr lang="en-US" dirty="0" smtClean="0"/>
              <a:t> reflux disease (GERD). </a:t>
            </a:r>
          </a:p>
          <a:p>
            <a:endParaRPr lang="en-US" dirty="0" smtClean="0"/>
          </a:p>
          <a:p>
            <a:r>
              <a:rPr lang="en-US" dirty="0" smtClean="0"/>
              <a:t>The stratified </a:t>
            </a:r>
            <a:r>
              <a:rPr lang="en-US" dirty="0" err="1" smtClean="0"/>
              <a:t>squamous</a:t>
            </a:r>
            <a:r>
              <a:rPr lang="en-US" dirty="0" smtClean="0"/>
              <a:t> epithelium of the esophagus is resistant to abrasion from foods but is sensitive to acid.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Reflux </a:t>
            </a:r>
            <a:r>
              <a:rPr lang="en-US" dirty="0" err="1" smtClean="0">
                <a:solidFill>
                  <a:srgbClr val="FF0000"/>
                </a:solidFill>
              </a:rPr>
              <a:t>Esophagitis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648" y="381000"/>
            <a:ext cx="8153400" cy="6172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gastrointestinal tract is a hollow tube consisting of the esophagus, stomach, small intestine, colon, rectum, and anus.</a:t>
            </a:r>
          </a:p>
          <a:p>
            <a:r>
              <a:rPr lang="en-US" dirty="0" smtClean="0"/>
              <a:t> Each region has unique, complementary, and highly integrated functions that together serve to regulate the intake, processing, and absorption of ingested nutrients and the disposal of waste products. </a:t>
            </a:r>
          </a:p>
          <a:p>
            <a:r>
              <a:rPr lang="en-US" dirty="0" smtClean="0"/>
              <a:t>The intestines also are the principal site at which the immune system interfaces with a diverse array of antigens present in food and gut microbes. </a:t>
            </a:r>
          </a:p>
          <a:p>
            <a:r>
              <a:rPr lang="en-US" dirty="0" smtClean="0"/>
              <a:t>Thus, it is not surprising that the small intestine and colon frequently are involved by infectious and inflammatory processes.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submucosal</a:t>
            </a:r>
            <a:r>
              <a:rPr lang="en-US" dirty="0" smtClean="0"/>
              <a:t> glands of the proximal and distal esophagus contribute to mucosal protection by secreting </a:t>
            </a:r>
            <a:r>
              <a:rPr lang="en-US" dirty="0" err="1" smtClean="0"/>
              <a:t>mucin</a:t>
            </a:r>
            <a:r>
              <a:rPr lang="en-US" dirty="0" smtClean="0"/>
              <a:t> and bicarbonate. </a:t>
            </a:r>
          </a:p>
          <a:p>
            <a:r>
              <a:rPr lang="en-US" dirty="0" smtClean="0"/>
              <a:t>More important, high lower esophageal sphincter tone protects against reflux of acidic gastric contents, which are under positive  pressure.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Reflux of gastric juices is central to the development of mucosal injury in GERD.</a:t>
            </a:r>
          </a:p>
          <a:p>
            <a:r>
              <a:rPr lang="en-US" dirty="0" smtClean="0"/>
              <a:t> In severe cases, </a:t>
            </a:r>
            <a:r>
              <a:rPr lang="en-US" dirty="0" smtClean="0">
                <a:solidFill>
                  <a:srgbClr val="FF0000"/>
                </a:solidFill>
              </a:rPr>
              <a:t>duodenal bile reflux </a:t>
            </a:r>
            <a:r>
              <a:rPr lang="en-US" dirty="0" smtClean="0"/>
              <a:t>may exacerbate the damage.</a:t>
            </a:r>
          </a:p>
          <a:p>
            <a:r>
              <a:rPr lang="en-US" dirty="0" smtClean="0"/>
              <a:t> Conditions that decrease lower esophageal sphincter tone or increase abdominal pressure contribute to GERD </a:t>
            </a:r>
          </a:p>
          <a:p>
            <a:r>
              <a:rPr lang="en-US" dirty="0" smtClean="0"/>
              <a:t>and include alcohol and tobacco use, obesity, central nervous system depressants, pregnancy, </a:t>
            </a:r>
            <a:r>
              <a:rPr lang="en-US" dirty="0" err="1" smtClean="0"/>
              <a:t>hiatal</a:t>
            </a:r>
            <a:r>
              <a:rPr lang="en-US" dirty="0" smtClean="0"/>
              <a:t> hernia, delayed gastric emptying, and increased gastric volume.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Pathogenesis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Simple hyperemia, evident to the </a:t>
            </a:r>
            <a:r>
              <a:rPr lang="en-US" dirty="0" err="1" smtClean="0"/>
              <a:t>endoscopist</a:t>
            </a:r>
            <a:r>
              <a:rPr lang="en-US" dirty="0" smtClean="0"/>
              <a:t> as redness, may be  the only alteration. </a:t>
            </a:r>
          </a:p>
          <a:p>
            <a:r>
              <a:rPr lang="en-US" dirty="0" smtClean="0"/>
              <a:t>In mild GERD the mucosal histology is often  unremarkable. </a:t>
            </a:r>
          </a:p>
          <a:p>
            <a:r>
              <a:rPr lang="en-US" dirty="0" smtClean="0"/>
              <a:t>With  more  significant  disease,  </a:t>
            </a:r>
            <a:r>
              <a:rPr lang="en-US" dirty="0" err="1" smtClean="0"/>
              <a:t>eosinophils</a:t>
            </a:r>
            <a:r>
              <a:rPr lang="en-US" dirty="0" smtClean="0"/>
              <a:t>  are  recruited into the </a:t>
            </a:r>
            <a:r>
              <a:rPr lang="en-US" dirty="0" err="1" smtClean="0"/>
              <a:t>squamous</a:t>
            </a:r>
            <a:r>
              <a:rPr lang="en-US" dirty="0" smtClean="0"/>
              <a:t> mucosa, followed by </a:t>
            </a:r>
            <a:r>
              <a:rPr lang="en-US" dirty="0" err="1" smtClean="0"/>
              <a:t>neutrophils</a:t>
            </a:r>
            <a:r>
              <a:rPr lang="en-US" dirty="0" smtClean="0"/>
              <a:t>,  which usually are associated with more severe injury 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  Basal  zone  hyperplasia  exceeding  20%  of  the  total  epithelial  thickness and elongation of lamina </a:t>
            </a:r>
            <a:r>
              <a:rPr lang="en-US" dirty="0" err="1" smtClean="0"/>
              <a:t>propria</a:t>
            </a:r>
            <a:r>
              <a:rPr lang="en-US" dirty="0" smtClean="0"/>
              <a:t> papillae, such that they  extend  into  the  upper  third  of  the  epithelium,  also  may  be  present.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MORPHOLOG</a:t>
            </a:r>
            <a:r>
              <a:rPr lang="en-US" dirty="0" smtClean="0"/>
              <a:t>Y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GERD is most common in those over 40 years of age but also occurs in infants and children.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The most frequently reported symptoms are </a:t>
            </a:r>
          </a:p>
          <a:p>
            <a:r>
              <a:rPr lang="en-US" dirty="0" smtClean="0"/>
              <a:t>heartburn, </a:t>
            </a:r>
          </a:p>
          <a:p>
            <a:r>
              <a:rPr lang="en-US" dirty="0" err="1" smtClean="0"/>
              <a:t>dysphagia</a:t>
            </a:r>
            <a:r>
              <a:rPr lang="en-US" dirty="0" smtClean="0"/>
              <a:t>, </a:t>
            </a:r>
          </a:p>
          <a:p>
            <a:r>
              <a:rPr lang="en-US" dirty="0" smtClean="0"/>
              <a:t>and, less often, noticeable regurgitation of sour-tasting gastric contents.</a:t>
            </a:r>
          </a:p>
          <a:p>
            <a:r>
              <a:rPr lang="en-US" dirty="0" smtClean="0"/>
              <a:t> Rarely, chronic GERD is punctuated by attacks of severe chest pain that may be mistaken for heart disease.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Treatment</a:t>
            </a:r>
            <a:r>
              <a:rPr lang="en-US" dirty="0" smtClean="0"/>
              <a:t> with proton pump inhibitors reduces gastric acidity and typically provides symptomatic relief. </a:t>
            </a:r>
          </a:p>
          <a:p>
            <a:r>
              <a:rPr lang="en-US" dirty="0" smtClean="0"/>
              <a:t>While the severity of symptoms is not closely related to the degree of </a:t>
            </a:r>
            <a:r>
              <a:rPr lang="en-US" dirty="0" err="1" smtClean="0"/>
              <a:t>histologic</a:t>
            </a:r>
            <a:r>
              <a:rPr lang="en-US" dirty="0" smtClean="0"/>
              <a:t> damage, the latter tends to increase with disease duration.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Clinical Features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Complications of reflux </a:t>
            </a:r>
            <a:r>
              <a:rPr lang="en-US" b="1" dirty="0" err="1" smtClean="0">
                <a:solidFill>
                  <a:srgbClr val="FF0000"/>
                </a:solidFill>
              </a:rPr>
              <a:t>esophagitis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include </a:t>
            </a:r>
          </a:p>
          <a:p>
            <a:r>
              <a:rPr lang="en-US" dirty="0" smtClean="0"/>
              <a:t>esophageal ulceration, </a:t>
            </a:r>
          </a:p>
          <a:p>
            <a:r>
              <a:rPr lang="en-US" dirty="0" err="1" smtClean="0"/>
              <a:t>hematemesis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melena</a:t>
            </a:r>
            <a:r>
              <a:rPr lang="en-US" dirty="0" smtClean="0"/>
              <a:t>,</a:t>
            </a:r>
          </a:p>
          <a:p>
            <a:r>
              <a:rPr lang="en-US" dirty="0" smtClean="0"/>
              <a:t> stricture development,</a:t>
            </a:r>
          </a:p>
          <a:p>
            <a:r>
              <a:rPr lang="en-US" dirty="0" smtClean="0"/>
              <a:t> and Barrett esophagus, a precursor lesion to esophageal carcinoma.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Gastritis results from mucosal injury. </a:t>
            </a:r>
          </a:p>
          <a:p>
            <a:r>
              <a:rPr lang="en-US" dirty="0" smtClean="0"/>
              <a:t>When </a:t>
            </a:r>
            <a:r>
              <a:rPr lang="en-US" dirty="0" err="1" smtClean="0"/>
              <a:t>neutrophils</a:t>
            </a:r>
            <a:r>
              <a:rPr lang="en-US" dirty="0" smtClean="0"/>
              <a:t> are present, the lesion is referred to as acute gastritis.</a:t>
            </a:r>
          </a:p>
          <a:p>
            <a:r>
              <a:rPr lang="en-US" dirty="0" smtClean="0"/>
              <a:t> When cell injury and regeneration are present but inflammatory cells are rare or absent, the term </a:t>
            </a:r>
            <a:r>
              <a:rPr lang="en-US" dirty="0" err="1" smtClean="0"/>
              <a:t>gastropathy</a:t>
            </a:r>
            <a:r>
              <a:rPr lang="en-US" dirty="0" smtClean="0"/>
              <a:t> is applied.  </a:t>
            </a:r>
          </a:p>
          <a:p>
            <a:r>
              <a:rPr lang="en-US" dirty="0" smtClean="0"/>
              <a:t>Agents that cause </a:t>
            </a:r>
            <a:r>
              <a:rPr lang="en-US" dirty="0" err="1" smtClean="0"/>
              <a:t>gastropathy</a:t>
            </a:r>
            <a:r>
              <a:rPr lang="en-US" dirty="0" smtClean="0"/>
              <a:t> include </a:t>
            </a:r>
            <a:r>
              <a:rPr lang="en-US" dirty="0" err="1" smtClean="0"/>
              <a:t>nonsteroidal</a:t>
            </a:r>
            <a:r>
              <a:rPr lang="en-US" dirty="0" smtClean="0"/>
              <a:t> </a:t>
            </a:r>
            <a:r>
              <a:rPr lang="en-US" dirty="0" err="1" smtClean="0"/>
              <a:t>antiinflammatory</a:t>
            </a:r>
            <a:r>
              <a:rPr lang="en-US" dirty="0" smtClean="0"/>
              <a:t> drugs, alcohol, bile, and stress-induced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GASTROPATHY AND ACUTE  GASTRITIS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Acute mucosal erosion or hemorrhage, such as Curling ulcers or lesions following disruption of gastric blood flow, for example, in portal hypertension, can also cause </a:t>
            </a:r>
            <a:r>
              <a:rPr lang="en-US" dirty="0" err="1" smtClean="0"/>
              <a:t>gastropathy</a:t>
            </a:r>
            <a:r>
              <a:rPr lang="en-US" dirty="0" smtClean="0"/>
              <a:t> that typically progresses to gastritis.</a:t>
            </a:r>
          </a:p>
          <a:p>
            <a:endParaRPr lang="en-US" dirty="0" smtClean="0"/>
          </a:p>
          <a:p>
            <a:r>
              <a:rPr lang="en-US" dirty="0" smtClean="0"/>
              <a:t> The term hypertrophic </a:t>
            </a:r>
            <a:r>
              <a:rPr lang="en-US" dirty="0" err="1" smtClean="0"/>
              <a:t>gastropathy</a:t>
            </a:r>
            <a:r>
              <a:rPr lang="en-US" dirty="0" smtClean="0"/>
              <a:t> is applied to a specific group of diseases exemplified by </a:t>
            </a:r>
            <a:r>
              <a:rPr lang="en-US" dirty="0" err="1" smtClean="0"/>
              <a:t>Ménétrier</a:t>
            </a:r>
            <a:r>
              <a:rPr lang="en-US" dirty="0" smtClean="0"/>
              <a:t> disease and </a:t>
            </a:r>
            <a:r>
              <a:rPr lang="en-US" dirty="0" err="1" smtClean="0"/>
              <a:t>ZollingerEllison</a:t>
            </a:r>
            <a:r>
              <a:rPr lang="en-US" dirty="0" smtClean="0"/>
              <a:t> syndrome (discussed later).</a:t>
            </a:r>
          </a:p>
          <a:p>
            <a:endParaRPr lang="en-US" dirty="0" smtClean="0"/>
          </a:p>
          <a:p>
            <a:r>
              <a:rPr lang="en-US" dirty="0" smtClean="0"/>
              <a:t> Both </a:t>
            </a:r>
            <a:r>
              <a:rPr lang="en-US" dirty="0" err="1" smtClean="0"/>
              <a:t>gastropathy</a:t>
            </a:r>
            <a:r>
              <a:rPr lang="en-US" dirty="0" smtClean="0"/>
              <a:t> and acute gastritis may be asymptomatic or cause variable degrees of </a:t>
            </a:r>
            <a:r>
              <a:rPr lang="en-US" dirty="0" err="1" smtClean="0"/>
              <a:t>epigastric</a:t>
            </a:r>
            <a:r>
              <a:rPr lang="en-US" dirty="0" smtClean="0"/>
              <a:t> pain, nausea, and vomiting.</a:t>
            </a:r>
          </a:p>
          <a:p>
            <a:endParaRPr lang="en-US" dirty="0" smtClean="0"/>
          </a:p>
          <a:p>
            <a:r>
              <a:rPr lang="en-US" dirty="0" smtClean="0"/>
              <a:t> In more severe cases, there may be mucosal erosion, ulceration, hemorrhage, </a:t>
            </a:r>
            <a:r>
              <a:rPr lang="en-US" dirty="0" err="1" smtClean="0"/>
              <a:t>hematemesis</a:t>
            </a:r>
            <a:r>
              <a:rPr lang="en-US" dirty="0" smtClean="0"/>
              <a:t>, </a:t>
            </a:r>
            <a:r>
              <a:rPr lang="en-US" dirty="0" err="1" smtClean="0"/>
              <a:t>melena</a:t>
            </a:r>
            <a:r>
              <a:rPr lang="en-US" dirty="0" smtClean="0"/>
              <a:t>, or, rarely, massive blood loss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gastric lumen is strongly acidic, with a pH close to 1—more than 1 million times more acidic than the blood. </a:t>
            </a:r>
          </a:p>
          <a:p>
            <a:r>
              <a:rPr lang="en-US" dirty="0" smtClean="0"/>
              <a:t>This harsh environment contributes to digestion but also has the potential to damage the mucosa.</a:t>
            </a:r>
          </a:p>
          <a:p>
            <a:r>
              <a:rPr lang="en-US" dirty="0" smtClean="0"/>
              <a:t> Multiple mechanisms have evolved to protect the gastric mucosa</a:t>
            </a:r>
          </a:p>
          <a:p>
            <a:r>
              <a:rPr lang="en-US" dirty="0" err="1" smtClean="0"/>
              <a:t>Mucin</a:t>
            </a:r>
            <a:r>
              <a:rPr lang="en-US" dirty="0" smtClean="0"/>
              <a:t> secreted by surface </a:t>
            </a:r>
            <a:r>
              <a:rPr lang="en-US" dirty="0" err="1" smtClean="0"/>
              <a:t>foveolar</a:t>
            </a:r>
            <a:r>
              <a:rPr lang="en-US" dirty="0" smtClean="0"/>
              <a:t> cells forms a thin layer of mucus that prevents large food particles from directly touching the epithelium.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Pathogenesis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mucus layer also promotes formation of an “unstirred” layer of fluid over the epithelium that protects the mucosa; it has a neutral pH as a result of secretion of bicarbonate ions by surface epithelial cells. </a:t>
            </a:r>
          </a:p>
          <a:p>
            <a:endParaRPr lang="en-US" dirty="0" smtClean="0"/>
          </a:p>
          <a:p>
            <a:r>
              <a:rPr lang="en-US" dirty="0" smtClean="0"/>
              <a:t>Finally, the rich blood supply of the gastric mucosa efficiently buffers and removes protons that </a:t>
            </a:r>
            <a:r>
              <a:rPr lang="en-US" dirty="0" err="1" smtClean="0"/>
              <a:t>backdiffuse</a:t>
            </a:r>
            <a:r>
              <a:rPr lang="en-US" dirty="0" smtClean="0"/>
              <a:t> into the lamina </a:t>
            </a:r>
            <a:r>
              <a:rPr lang="en-US" dirty="0" err="1" smtClean="0"/>
              <a:t>propria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Gastropathy</a:t>
            </a:r>
            <a:r>
              <a:rPr lang="en-US" dirty="0" smtClean="0"/>
              <a:t>, acute gastritis, and chronic gastritis can occur after disruption of any of these protective mechanisms. The main causes include: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172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• </a:t>
            </a:r>
            <a:r>
              <a:rPr lang="en-US" dirty="0" err="1" smtClean="0"/>
              <a:t>Nonsteroidal</a:t>
            </a:r>
            <a:r>
              <a:rPr lang="en-US" dirty="0" smtClean="0"/>
              <a:t> anti-inflammatory drugs (NSAIDs) inhibit </a:t>
            </a:r>
            <a:r>
              <a:rPr lang="en-US" dirty="0" err="1" smtClean="0"/>
              <a:t>cyclooxygenase</a:t>
            </a:r>
            <a:r>
              <a:rPr lang="en-US" dirty="0" smtClean="0"/>
              <a:t> (COX)-dependent synthesis of prostaglandins E2 and I2, which stimulate nearly all of the above defense mechanisms including mucus and bicarbonate secretion, mucosal blood flow, and epithelial restitution.</a:t>
            </a:r>
          </a:p>
          <a:p>
            <a:endParaRPr lang="en-US" dirty="0" smtClean="0"/>
          </a:p>
          <a:p>
            <a:r>
              <a:rPr lang="en-US" dirty="0" smtClean="0"/>
              <a:t> Although COX-1 plays a larger role than COX-2, both </a:t>
            </a:r>
            <a:r>
              <a:rPr lang="en-US" dirty="0" err="1" smtClean="0"/>
              <a:t>isoenzymes</a:t>
            </a:r>
            <a:r>
              <a:rPr lang="en-US" dirty="0" smtClean="0"/>
              <a:t> contribute to mucosal protection. Thus, while the risk for development of </a:t>
            </a:r>
            <a:r>
              <a:rPr lang="en-US" dirty="0" err="1" smtClean="0"/>
              <a:t>NSAIDinduced</a:t>
            </a:r>
            <a:r>
              <a:rPr lang="en-US" dirty="0" smtClean="0"/>
              <a:t> gastric injury is greatest with nonselective inhibitors, such as aspirin, ibuprofen, and naproxen, selective COX-2 inhibition, for example, by </a:t>
            </a:r>
            <a:r>
              <a:rPr lang="en-US" dirty="0" err="1" smtClean="0"/>
              <a:t>celecoxib</a:t>
            </a:r>
            <a:r>
              <a:rPr lang="en-US" dirty="0" smtClean="0"/>
              <a:t>, can also result in </a:t>
            </a:r>
            <a:r>
              <a:rPr lang="en-US" dirty="0" err="1" smtClean="0"/>
              <a:t>gastropathy</a:t>
            </a:r>
            <a:r>
              <a:rPr lang="en-US" dirty="0" smtClean="0"/>
              <a:t> or gastritis.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The gastric injury that occurs in uremic patients and those infected with </a:t>
            </a:r>
            <a:r>
              <a:rPr lang="en-US" dirty="0" err="1" smtClean="0"/>
              <a:t>urease</a:t>
            </a:r>
            <a:r>
              <a:rPr lang="en-US" dirty="0" smtClean="0"/>
              <a:t>-secreting H. pylori may be due to inhibition of gastric bicarbonate transporters by ammonium ions. </a:t>
            </a:r>
          </a:p>
          <a:p>
            <a:r>
              <a:rPr lang="en-US" dirty="0" smtClean="0"/>
              <a:t>•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ORAL CAVITY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Aphtous</a:t>
            </a:r>
            <a:r>
              <a:rPr lang="en-US" sz="2400" b="1" dirty="0" smtClean="0">
                <a:solidFill>
                  <a:srgbClr val="FF0000"/>
                </a:solidFill>
              </a:rPr>
              <a:t> ulcers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HSV infection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Oral </a:t>
            </a:r>
            <a:r>
              <a:rPr lang="en-US" sz="2400" b="1" dirty="0" err="1" smtClean="0">
                <a:solidFill>
                  <a:srgbClr val="FF0000"/>
                </a:solidFill>
              </a:rPr>
              <a:t>candidiasis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Leukoplakia</a:t>
            </a:r>
            <a:r>
              <a:rPr lang="en-US" sz="2400" b="1" dirty="0" smtClean="0">
                <a:solidFill>
                  <a:srgbClr val="FF0000"/>
                </a:solidFill>
              </a:rPr>
              <a:t> and </a:t>
            </a:r>
            <a:r>
              <a:rPr lang="en-US" sz="2400" b="1" dirty="0" err="1" smtClean="0">
                <a:solidFill>
                  <a:srgbClr val="FF0000"/>
                </a:solidFill>
              </a:rPr>
              <a:t>erythroplakia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Squamous</a:t>
            </a:r>
            <a:r>
              <a:rPr lang="en-US" sz="2400" b="1" dirty="0" smtClean="0">
                <a:solidFill>
                  <a:srgbClr val="FF0000"/>
                </a:solidFill>
              </a:rPr>
              <a:t> cell carcinoma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Caries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periodentis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>
            <a:normAutofit/>
          </a:bodyPr>
          <a:lstStyle/>
          <a:p>
            <a:r>
              <a:rPr lang="en-US" dirty="0" smtClean="0"/>
              <a:t>Reduced </a:t>
            </a:r>
            <a:r>
              <a:rPr lang="en-US" dirty="0" err="1" smtClean="0"/>
              <a:t>mucin</a:t>
            </a:r>
            <a:r>
              <a:rPr lang="en-US" dirty="0" smtClean="0"/>
              <a:t> and bicarbonate secretion have been suggested as factors that explain the increased susceptibility of older adults to gastritis.</a:t>
            </a:r>
          </a:p>
          <a:p>
            <a:r>
              <a:rPr lang="en-US" dirty="0" smtClean="0"/>
              <a:t> Hypoxemia and decreased oxygen delivery may account for an increased incidence of </a:t>
            </a:r>
            <a:r>
              <a:rPr lang="en-US" dirty="0" err="1" smtClean="0"/>
              <a:t>gastropathy</a:t>
            </a:r>
            <a:r>
              <a:rPr lang="en-US" dirty="0" smtClean="0"/>
              <a:t> and acute gastritis at high altitudes. </a:t>
            </a:r>
          </a:p>
          <a:p>
            <a:r>
              <a:rPr lang="en-US" dirty="0" smtClean="0"/>
              <a:t>• Ingestion of harsh chemicals, particularly acids or bases, either accidentally or in a suicide attempt, leads to severe gastric mucosal damage as a result of direct injury to epithelial and </a:t>
            </a:r>
            <a:r>
              <a:rPr lang="en-US" dirty="0" err="1" smtClean="0"/>
              <a:t>stromal</a:t>
            </a:r>
            <a:r>
              <a:rPr lang="en-US" dirty="0" smtClean="0"/>
              <a:t> cells.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Direct cellular damage also contributes to gastritis induced by excessive alcohol consumption, NSAID use, and radiation therapy. </a:t>
            </a:r>
          </a:p>
          <a:p>
            <a:r>
              <a:rPr lang="en-US" dirty="0" smtClean="0"/>
              <a:t>Agents that inhibit DNA synthesis or the mitotic apparatus, including those used in cancer chemotherapy, may cause generalized mucosal damage due to insufficient epithelial renewal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Edema</a:t>
            </a:r>
          </a:p>
          <a:p>
            <a:r>
              <a:rPr lang="en-US" dirty="0" smtClean="0"/>
              <a:t>Vascular congestion</a:t>
            </a:r>
          </a:p>
          <a:p>
            <a:r>
              <a:rPr lang="en-US" dirty="0" smtClean="0"/>
              <a:t>Surface epithelium is intact</a:t>
            </a:r>
          </a:p>
          <a:p>
            <a:r>
              <a:rPr lang="en-US" dirty="0" smtClean="0"/>
              <a:t>Hyperplasia of </a:t>
            </a:r>
            <a:r>
              <a:rPr lang="en-US" dirty="0" err="1" smtClean="0"/>
              <a:t>foveolar</a:t>
            </a:r>
            <a:r>
              <a:rPr lang="en-US" dirty="0" smtClean="0"/>
              <a:t> mucus cells</a:t>
            </a:r>
          </a:p>
          <a:p>
            <a:r>
              <a:rPr lang="en-US" dirty="0" smtClean="0"/>
              <a:t>With more severe mucosal damage erosion and </a:t>
            </a:r>
            <a:r>
              <a:rPr lang="en-US" dirty="0" err="1" smtClean="0"/>
              <a:t>hemorrhaages</a:t>
            </a:r>
            <a:r>
              <a:rPr lang="en-US" dirty="0" smtClean="0"/>
              <a:t> develop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MORPHOLOGY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Stress-related gastric injury occurs in patients with severe trauma, extensive burns, intracranial disease, major surgery, serious medical disease, and other forms of severe physiologic stress. </a:t>
            </a:r>
          </a:p>
          <a:p>
            <a:r>
              <a:rPr lang="en-US" dirty="0" smtClean="0"/>
              <a:t> In some cases, the associated ulcers are given specific names based on location and clinical associations. Examples are as follows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Stress-Related Mucosal Disease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Stress ulcers </a:t>
            </a:r>
            <a:r>
              <a:rPr lang="en-US" dirty="0" smtClean="0"/>
              <a:t>affecting critically ill patients with shock, sepsis, or severe trauma. </a:t>
            </a:r>
          </a:p>
          <a:p>
            <a:endParaRPr lang="en-US" dirty="0" smtClean="0"/>
          </a:p>
          <a:p>
            <a:r>
              <a:rPr lang="en-US" b="1" dirty="0" smtClean="0"/>
              <a:t>Curling ulcers </a:t>
            </a:r>
            <a:r>
              <a:rPr lang="en-US" dirty="0" smtClean="0"/>
              <a:t>occur in the proximal duodenum and are associated with severe burns or trauma. </a:t>
            </a:r>
          </a:p>
          <a:p>
            <a:endParaRPr lang="en-US" dirty="0" smtClean="0"/>
          </a:p>
          <a:p>
            <a:r>
              <a:rPr lang="en-US" b="1" dirty="0" smtClean="0"/>
              <a:t> Cushing ulcers </a:t>
            </a:r>
            <a:r>
              <a:rPr lang="en-US" dirty="0" smtClean="0"/>
              <a:t>arise in the stomach, duodenum, or esophagus of those with intracranial disease and have a high incidence of perforation. 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pathogenesis of stress-related gastric mucosal injury is most often due to local ischemia.</a:t>
            </a:r>
          </a:p>
          <a:p>
            <a:r>
              <a:rPr lang="en-US" dirty="0" smtClean="0"/>
              <a:t> Cushing ulcers are thought to be caused by direct stimulation of </a:t>
            </a:r>
            <a:r>
              <a:rPr lang="en-US" dirty="0" err="1" smtClean="0"/>
              <a:t>vagal</a:t>
            </a:r>
            <a:r>
              <a:rPr lang="en-US" dirty="0" smtClean="0"/>
              <a:t> nuclei resulting acid </a:t>
            </a:r>
            <a:r>
              <a:rPr lang="en-US" dirty="0" err="1" smtClean="0"/>
              <a:t>hypersecretion</a:t>
            </a:r>
            <a:r>
              <a:rPr lang="en-US" dirty="0" smtClean="0"/>
              <a:t>. Systemic acidosis may also contribute to mucosal injury by lowering the intracellular pH of mucosal cells.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Pathogenesis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critically ill patients admitted to hospital intensive care units have </a:t>
            </a:r>
            <a:r>
              <a:rPr lang="en-US" dirty="0" err="1" smtClean="0"/>
              <a:t>histologic</a:t>
            </a:r>
            <a:r>
              <a:rPr lang="en-US" dirty="0" smtClean="0"/>
              <a:t> evidence of gastric mucosal damage. </a:t>
            </a:r>
          </a:p>
          <a:p>
            <a:r>
              <a:rPr lang="en-US" dirty="0" smtClean="0"/>
              <a:t>Ulcers are associated with nausea, vomiting, </a:t>
            </a:r>
            <a:r>
              <a:rPr lang="en-US" dirty="0" err="1" smtClean="0"/>
              <a:t>melena</a:t>
            </a:r>
            <a:r>
              <a:rPr lang="en-US" dirty="0" smtClean="0"/>
              <a:t>, and coffee-ground </a:t>
            </a:r>
            <a:r>
              <a:rPr lang="en-US" dirty="0" err="1" smtClean="0"/>
              <a:t>hematemesis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Other  complications, including perforation, also may occur.</a:t>
            </a:r>
          </a:p>
          <a:p>
            <a:r>
              <a:rPr lang="en-US" dirty="0" smtClean="0"/>
              <a:t> Prophylaxis with proton pump inhibitors may blunt the impact of stress ulceration, but the most important determinant of outcome is the severity of the underlying condition.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Clinical Features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most common cause of chronic gastritis is infection with the bacillus Helicobacter pylori. </a:t>
            </a:r>
          </a:p>
          <a:p>
            <a:r>
              <a:rPr lang="en-US" dirty="0" smtClean="0"/>
              <a:t>Autoimmune gastritis, typically associated with gastric atrophy, represents less than 10% of cases of chronic gastritis but is the most common cause in patients without H. pylori infection</a:t>
            </a:r>
          </a:p>
          <a:p>
            <a:r>
              <a:rPr lang="en-US" dirty="0" smtClean="0"/>
              <a:t>Chronic NSAID use is a third important cause of gastritis in some populations, as discussed later. Less common.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CHRONIC GASTRITIS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 common causes include radiation injury and chronic bile reflux. </a:t>
            </a:r>
          </a:p>
          <a:p>
            <a:r>
              <a:rPr lang="en-US" dirty="0" smtClean="0"/>
              <a:t>The signs and symptoms associated with chronic gastritis typically are less severe but more persistent than those of acute gastritis. </a:t>
            </a:r>
          </a:p>
          <a:p>
            <a:r>
              <a:rPr lang="en-US" dirty="0" smtClean="0"/>
              <a:t>Nausea and upper-abdominal discomfort may occur, sometimes with vomiting, but </a:t>
            </a:r>
            <a:r>
              <a:rPr lang="en-US" dirty="0" err="1" smtClean="0"/>
              <a:t>hematemesis</a:t>
            </a:r>
            <a:r>
              <a:rPr lang="en-US" dirty="0" smtClean="0"/>
              <a:t> is uncommon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H. pylori organisms have adapted to the ecologic niche provided by gastric mucus.</a:t>
            </a:r>
          </a:p>
          <a:p>
            <a:endParaRPr lang="en-US" dirty="0" smtClean="0"/>
          </a:p>
          <a:p>
            <a:r>
              <a:rPr lang="en-US" dirty="0" smtClean="0"/>
              <a:t> Although H. pylori may invade the gastric mucosa, the contribution of invasion to disease pathogenesis is not known. </a:t>
            </a:r>
          </a:p>
          <a:p>
            <a:endParaRPr lang="en-US" dirty="0" smtClean="0"/>
          </a:p>
          <a:p>
            <a:r>
              <a:rPr lang="en-US" dirty="0" smtClean="0"/>
              <a:t>Four features are linked to H. pylori virulence: </a:t>
            </a:r>
          </a:p>
          <a:p>
            <a:r>
              <a:rPr lang="en-US" dirty="0" smtClean="0"/>
              <a:t>• Flagella, which allow the bacteria to be motile in viscous mucus </a:t>
            </a:r>
          </a:p>
          <a:p>
            <a:endParaRPr lang="en-US" dirty="0" smtClean="0"/>
          </a:p>
          <a:p>
            <a:r>
              <a:rPr lang="en-US" dirty="0" smtClean="0"/>
              <a:t>• </a:t>
            </a:r>
            <a:r>
              <a:rPr lang="en-US" dirty="0" err="1" smtClean="0"/>
              <a:t>Urease</a:t>
            </a:r>
            <a:r>
              <a:rPr lang="en-US" dirty="0" smtClean="0"/>
              <a:t>, which generates ammonia from endogenous urea, thereby elevating local gastric pH around the organisms and protecting the bacteria from the acidic pH of the stomach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Pathogenesis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common superficial mucosal ulcerations affect up to 40% of the population. </a:t>
            </a:r>
          </a:p>
          <a:p>
            <a:r>
              <a:rPr lang="en-US" dirty="0" smtClean="0"/>
              <a:t>They are more frequent in the first 2 decades of life, extremely painful, and often recur.</a:t>
            </a:r>
          </a:p>
          <a:p>
            <a:r>
              <a:rPr lang="en-US" dirty="0" smtClean="0"/>
              <a:t> Although the cause of </a:t>
            </a:r>
            <a:r>
              <a:rPr lang="en-US" dirty="0" err="1" smtClean="0"/>
              <a:t>aphthous</a:t>
            </a:r>
            <a:r>
              <a:rPr lang="en-US" dirty="0" smtClean="0"/>
              <a:t> ulcers is unknown, they tend to be </a:t>
            </a:r>
            <a:r>
              <a:rPr lang="en-US" dirty="0" err="1" smtClean="0"/>
              <a:t>familal</a:t>
            </a:r>
            <a:r>
              <a:rPr lang="en-US" dirty="0" smtClean="0"/>
              <a:t> and may be associated with celiac disease, inflammatory bowel disease, and </a:t>
            </a:r>
            <a:r>
              <a:rPr lang="en-US" dirty="0" err="1" smtClean="0"/>
              <a:t>Behçet</a:t>
            </a:r>
            <a:r>
              <a:rPr lang="en-US" dirty="0" smtClean="0"/>
              <a:t> disease.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Aphthous</a:t>
            </a:r>
            <a:r>
              <a:rPr lang="en-US" dirty="0" smtClean="0"/>
              <a:t> Ulcers (Canker Sores) 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Adhesins</a:t>
            </a:r>
            <a:r>
              <a:rPr lang="en-US" dirty="0" smtClean="0"/>
              <a:t>, which enhance bacterial adherence to surface </a:t>
            </a:r>
            <a:r>
              <a:rPr lang="en-US" dirty="0" err="1" smtClean="0"/>
              <a:t>foveolar</a:t>
            </a:r>
            <a:r>
              <a:rPr lang="en-US" dirty="0" smtClean="0"/>
              <a:t> cells • </a:t>
            </a:r>
          </a:p>
          <a:p>
            <a:r>
              <a:rPr lang="en-US" dirty="0" smtClean="0"/>
              <a:t>Toxins, such as that encoded by </a:t>
            </a:r>
            <a:r>
              <a:rPr lang="en-US" dirty="0" err="1" smtClean="0"/>
              <a:t>cytotoxin</a:t>
            </a:r>
            <a:r>
              <a:rPr lang="en-US" dirty="0" smtClean="0"/>
              <a:t>-associated gene A (</a:t>
            </a:r>
            <a:r>
              <a:rPr lang="en-US" dirty="0" err="1" smtClean="0"/>
              <a:t>CagA</a:t>
            </a:r>
            <a:r>
              <a:rPr lang="en-US" dirty="0" smtClean="0"/>
              <a:t>), that may be involved in ulcer or cancer development</a:t>
            </a:r>
          </a:p>
          <a:p>
            <a:r>
              <a:rPr lang="en-US" dirty="0" smtClean="0"/>
              <a:t>These factors allow H. pylori to create an imbalance between </a:t>
            </a:r>
            <a:r>
              <a:rPr lang="en-US" dirty="0" err="1" smtClean="0"/>
              <a:t>gastroduodenal</a:t>
            </a:r>
            <a:r>
              <a:rPr lang="en-US" dirty="0" smtClean="0"/>
              <a:t> mucosal defenses and damaging forces that overcome those defenses.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addition to </a:t>
            </a:r>
            <a:r>
              <a:rPr lang="en-US" dirty="0" err="1" smtClean="0"/>
              <a:t>histologic</a:t>
            </a:r>
            <a:r>
              <a:rPr lang="en-US" dirty="0" smtClean="0"/>
              <a:t> identification of the organism, several diagnostic tests have been developed including a noninvasive serologic test for anti–H. pylori antibodies, a stool test for the organism, and the urea breath test, based on the generation of ammonia by bacterial </a:t>
            </a:r>
            <a:r>
              <a:rPr lang="en-US" dirty="0" err="1" smtClean="0"/>
              <a:t>urease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Gastric biopsy specimens also can be analyzed by the rapid </a:t>
            </a:r>
            <a:r>
              <a:rPr lang="en-US" dirty="0" err="1" smtClean="0"/>
              <a:t>urease</a:t>
            </a:r>
            <a:r>
              <a:rPr lang="en-US" dirty="0" smtClean="0"/>
              <a:t> test, bacterial culture, or polymerase chain reaction (PCR) assay for bacterial DNA.</a:t>
            </a:r>
          </a:p>
          <a:p>
            <a:r>
              <a:rPr lang="en-US" dirty="0" smtClean="0"/>
              <a:t>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Clinical Features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Effective treatments include combinations of antibiotics and proton pump inhibitors. </a:t>
            </a:r>
          </a:p>
          <a:p>
            <a:r>
              <a:rPr lang="en-US" dirty="0" smtClean="0"/>
              <a:t>Patients with H. pylori gastritis usually improve after treatment, although relapses can follow incomplete eradication or </a:t>
            </a:r>
            <a:r>
              <a:rPr lang="en-US" dirty="0" err="1" smtClean="0"/>
              <a:t>reinfection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Autoimmune gastritis accounts for less than 10% of cases of chronic gastritis. </a:t>
            </a:r>
          </a:p>
          <a:p>
            <a:endParaRPr lang="en-US" dirty="0" smtClean="0"/>
          </a:p>
          <a:p>
            <a:r>
              <a:rPr lang="en-US" dirty="0" smtClean="0"/>
              <a:t>Autoimmune gastritis is characterized by the following: </a:t>
            </a:r>
          </a:p>
          <a:p>
            <a:r>
              <a:rPr lang="en-US" dirty="0" smtClean="0"/>
              <a:t>• Antibodies to parietal cells and intrinsic factor that can be detected in serum and gastric secretions </a:t>
            </a:r>
          </a:p>
          <a:p>
            <a:r>
              <a:rPr lang="en-US" dirty="0" smtClean="0"/>
              <a:t>• Reduced serum </a:t>
            </a:r>
            <a:r>
              <a:rPr lang="en-US" dirty="0" err="1" smtClean="0"/>
              <a:t>pepsinogen</a:t>
            </a:r>
            <a:r>
              <a:rPr lang="en-US" dirty="0" smtClean="0"/>
              <a:t> I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Antral</a:t>
            </a:r>
            <a:r>
              <a:rPr lang="en-US" dirty="0" smtClean="0"/>
              <a:t> endocrine cell hyperplasia</a:t>
            </a:r>
          </a:p>
          <a:p>
            <a:r>
              <a:rPr lang="en-US" dirty="0" smtClean="0"/>
              <a:t>• Vitamin B12 deficiency leading to pernicious anemia and neurologic changes </a:t>
            </a:r>
          </a:p>
          <a:p>
            <a:r>
              <a:rPr lang="en-US" dirty="0" smtClean="0"/>
              <a:t>• Impaired gastric acid secretion (</a:t>
            </a:r>
            <a:r>
              <a:rPr lang="en-US" dirty="0" err="1" smtClean="0"/>
              <a:t>achlorhydria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Autoimmune Gastritis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Autoimmune gastritis is associated with immune-mediated loss of parietal cells and subsequent reductions in acid and intrinsic factor secretion. </a:t>
            </a:r>
          </a:p>
          <a:p>
            <a:r>
              <a:rPr lang="en-US" dirty="0" smtClean="0"/>
              <a:t>Deficient acid secretion stimulates </a:t>
            </a:r>
            <a:r>
              <a:rPr lang="en-US" dirty="0" err="1" smtClean="0"/>
              <a:t>gastrin</a:t>
            </a:r>
            <a:r>
              <a:rPr lang="en-US" dirty="0" smtClean="0"/>
              <a:t> release, resulting in </a:t>
            </a:r>
            <a:r>
              <a:rPr lang="en-US" dirty="0" err="1" smtClean="0"/>
              <a:t>hypergastrinemia</a:t>
            </a:r>
            <a:r>
              <a:rPr lang="en-US" dirty="0" smtClean="0"/>
              <a:t> and hyperplasia of </a:t>
            </a:r>
            <a:r>
              <a:rPr lang="en-US" dirty="0" err="1" smtClean="0"/>
              <a:t>antral</a:t>
            </a:r>
            <a:r>
              <a:rPr lang="en-US" dirty="0" smtClean="0"/>
              <a:t> </a:t>
            </a:r>
            <a:r>
              <a:rPr lang="en-US" dirty="0" err="1" smtClean="0"/>
              <a:t>gastrin</a:t>
            </a:r>
            <a:r>
              <a:rPr lang="en-US" dirty="0" smtClean="0"/>
              <a:t>-producing G cells.</a:t>
            </a:r>
          </a:p>
          <a:p>
            <a:r>
              <a:rPr lang="en-US" dirty="0" smtClean="0"/>
              <a:t> Lack of intrinsic factor disables </a:t>
            </a:r>
            <a:r>
              <a:rPr lang="en-US" dirty="0" err="1" smtClean="0"/>
              <a:t>ileal</a:t>
            </a:r>
            <a:r>
              <a:rPr lang="en-US" dirty="0" smtClean="0"/>
              <a:t> vitamin B12 absorption, leading to B12 deficiency and a particular form of </a:t>
            </a:r>
            <a:r>
              <a:rPr lang="en-US" dirty="0" err="1" smtClean="0"/>
              <a:t>megaloblastic</a:t>
            </a:r>
            <a:r>
              <a:rPr lang="en-US" dirty="0" smtClean="0"/>
              <a:t> anemia called pernicious anemia</a:t>
            </a:r>
          </a:p>
          <a:p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Pathogenesis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serum concentration of </a:t>
            </a:r>
            <a:r>
              <a:rPr lang="en-US" dirty="0" err="1" smtClean="0"/>
              <a:t>pepsinogen</a:t>
            </a:r>
            <a:r>
              <a:rPr lang="en-US" dirty="0" smtClean="0"/>
              <a:t> I reflects chief cell loss.</a:t>
            </a:r>
          </a:p>
          <a:p>
            <a:r>
              <a:rPr lang="en-US" dirty="0" smtClean="0"/>
              <a:t> Although H. pylori can cause </a:t>
            </a:r>
            <a:r>
              <a:rPr lang="en-US" dirty="0" err="1" smtClean="0"/>
              <a:t>hypochlorhydria</a:t>
            </a:r>
            <a:r>
              <a:rPr lang="en-US" dirty="0" smtClean="0"/>
              <a:t>, it is not associated with </a:t>
            </a:r>
            <a:r>
              <a:rPr lang="en-US" dirty="0" err="1" smtClean="0"/>
              <a:t>achlorhydria</a:t>
            </a:r>
            <a:r>
              <a:rPr lang="en-US" dirty="0" smtClean="0"/>
              <a:t> or pernicious anemia, because the parietal and chief cell damage is not as severe as in autoimmune gastritis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  Autoimmune gastritis is characterized by diffuse damage of the </a:t>
            </a:r>
            <a:r>
              <a:rPr lang="en-US" dirty="0" err="1" smtClean="0"/>
              <a:t>oxyntic</a:t>
            </a:r>
            <a:r>
              <a:rPr lang="en-US" dirty="0" smtClean="0"/>
              <a:t> (acid-producing) mucosa within the body and </a:t>
            </a:r>
            <a:r>
              <a:rPr lang="en-US" dirty="0" err="1" smtClean="0"/>
              <a:t>fundus</a:t>
            </a:r>
            <a:r>
              <a:rPr lang="en-US" dirty="0" smtClean="0"/>
              <a:t>. </a:t>
            </a:r>
          </a:p>
          <a:p>
            <a:r>
              <a:rPr lang="en-US" dirty="0" smtClean="0"/>
              <a:t> Damage to the </a:t>
            </a:r>
            <a:r>
              <a:rPr lang="en-US" dirty="0" err="1" smtClean="0"/>
              <a:t>antrum</a:t>
            </a:r>
            <a:r>
              <a:rPr lang="en-US" dirty="0" smtClean="0"/>
              <a:t> and </a:t>
            </a:r>
            <a:r>
              <a:rPr lang="en-US" dirty="0" err="1" smtClean="0"/>
              <a:t>cardia</a:t>
            </a:r>
            <a:r>
              <a:rPr lang="en-US" dirty="0" smtClean="0"/>
              <a:t> typically is absent or mild.</a:t>
            </a:r>
          </a:p>
          <a:p>
            <a:r>
              <a:rPr lang="en-US" dirty="0" smtClean="0"/>
              <a:t> With  diffuse atrophy, the </a:t>
            </a:r>
            <a:r>
              <a:rPr lang="en-US" dirty="0" err="1" smtClean="0"/>
              <a:t>oxyntic</a:t>
            </a:r>
            <a:r>
              <a:rPr lang="en-US" dirty="0" smtClean="0"/>
              <a:t> mucosa of the body and </a:t>
            </a:r>
            <a:r>
              <a:rPr lang="en-US" dirty="0" err="1" smtClean="0"/>
              <a:t>fundus</a:t>
            </a:r>
            <a:r>
              <a:rPr lang="en-US" dirty="0" smtClean="0"/>
              <a:t>  appears markedly thinned, and </a:t>
            </a:r>
            <a:r>
              <a:rPr lang="en-US" dirty="0" err="1" smtClean="0"/>
              <a:t>rugal</a:t>
            </a:r>
            <a:r>
              <a:rPr lang="en-US" dirty="0" smtClean="0"/>
              <a:t> folds are lost. </a:t>
            </a:r>
          </a:p>
          <a:p>
            <a:r>
              <a:rPr lang="en-US" dirty="0" err="1" smtClean="0"/>
              <a:t>Neutrophils</a:t>
            </a:r>
            <a:r>
              <a:rPr lang="en-US" dirty="0" smtClean="0"/>
              <a:t>  may be present, but the inflammatory infiltrate more commonly  is composed of lymphocytes, macrophages, and plasma cells; in  contrast with H. pylori gastritis, the inflammatory reaction  most often is deep and centered on the gastric glands. </a:t>
            </a:r>
          </a:p>
          <a:p>
            <a:r>
              <a:rPr lang="en-US" dirty="0" smtClean="0"/>
              <a:t>Parietal and chief cell loss can be extensive, and intestinal </a:t>
            </a:r>
            <a:r>
              <a:rPr lang="en-US" dirty="0" err="1" smtClean="0"/>
              <a:t>metaplasia</a:t>
            </a:r>
            <a:r>
              <a:rPr lang="en-US" dirty="0" smtClean="0"/>
              <a:t> may develop.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MORPHOLOGY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A. Solitary mucosal ulcer involving proximal duodenum (90%) or distal stomach (10%) </a:t>
            </a:r>
          </a:p>
          <a:p>
            <a:r>
              <a:rPr lang="en-US" dirty="0" smtClean="0"/>
              <a:t>B. Duodenal ulcer is almost always due to H pylori (&gt; 95%); rarely, may be due to ZE syndrome !, Presents with </a:t>
            </a:r>
            <a:r>
              <a:rPr lang="en-US" dirty="0" err="1" smtClean="0"/>
              <a:t>epigastric</a:t>
            </a:r>
            <a:r>
              <a:rPr lang="en-US" dirty="0" smtClean="0"/>
              <a:t> pain that improves with meals </a:t>
            </a:r>
          </a:p>
          <a:p>
            <a:r>
              <a:rPr lang="en-US" dirty="0" smtClean="0"/>
              <a:t>2. Diagnostic endoscopic biopsy shows ulcer with hypertrophy of Brunner glands. </a:t>
            </a:r>
          </a:p>
          <a:p>
            <a:r>
              <a:rPr lang="en-US" dirty="0" smtClean="0"/>
              <a:t>3. May rupture leading to bleeding from the </a:t>
            </a:r>
            <a:r>
              <a:rPr lang="en-US" dirty="0" err="1" smtClean="0"/>
              <a:t>gastroduodenal</a:t>
            </a:r>
            <a:r>
              <a:rPr lang="en-US" dirty="0" smtClean="0"/>
              <a:t> artery (anterior ulcer) or acute pancreatitis (posterior ulcer)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PEPTIC ULCER DISEASE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C. Gastric ulcer is usually due to H pylori (75%); other causes include </a:t>
            </a:r>
            <a:r>
              <a:rPr lang="en-US" dirty="0" err="1" smtClean="0"/>
              <a:t>NSAlDs</a:t>
            </a:r>
            <a:r>
              <a:rPr lang="en-US" dirty="0" smtClean="0"/>
              <a:t> and bile reflux.</a:t>
            </a:r>
          </a:p>
          <a:p>
            <a:r>
              <a:rPr lang="en-US" dirty="0" smtClean="0"/>
              <a:t> 1. Presents with </a:t>
            </a:r>
            <a:r>
              <a:rPr lang="en-US" dirty="0" err="1" smtClean="0"/>
              <a:t>epigastric</a:t>
            </a:r>
            <a:r>
              <a:rPr lang="en-US" dirty="0" smtClean="0"/>
              <a:t> pain that worsens with meals </a:t>
            </a:r>
          </a:p>
          <a:p>
            <a:r>
              <a:rPr lang="en-US" dirty="0" smtClean="0"/>
              <a:t>2. Ulcer is usually located on the lesser curvature of the </a:t>
            </a:r>
            <a:r>
              <a:rPr lang="en-US" dirty="0" err="1" smtClean="0"/>
              <a:t>antrum</a:t>
            </a:r>
            <a:r>
              <a:rPr lang="en-US" dirty="0" smtClean="0"/>
              <a:t>. </a:t>
            </a:r>
          </a:p>
          <a:p>
            <a:r>
              <a:rPr lang="en-US" dirty="0" smtClean="0"/>
              <a:t>3. Rupture carries risk of bleeding from left gastric artery.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D. Differential diagnosis of ulcers includes carcinoma. </a:t>
            </a:r>
          </a:p>
          <a:p>
            <a:r>
              <a:rPr lang="en-US" dirty="0" smtClean="0"/>
              <a:t>1, Duodenal ulcers are almost never malignant (duodenal carcinoma is extremely rare).</a:t>
            </a:r>
          </a:p>
          <a:p>
            <a:r>
              <a:rPr lang="en-US" dirty="0" smtClean="0"/>
              <a:t> 2. Gastric ulcers can be caused by gastric carcinoma (intestinal subtype).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. Benign peptic ulcers are usually small (&lt; 3 cm), sharply demarcated ("punched-out"), and surrounded by radiating folds of mucosa </a:t>
            </a:r>
          </a:p>
          <a:p>
            <a:r>
              <a:rPr lang="en-US" dirty="0" smtClean="0"/>
              <a:t>ii. Malignant ulcers are large and irregular with heaped up margins </a:t>
            </a:r>
          </a:p>
          <a:p>
            <a:r>
              <a:rPr lang="en-US" dirty="0" smtClean="0"/>
              <a:t> iii. Biopsy is required for definitive diagnosis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Ulcers can be solitary or multiple; typically, they are shallow, with a hyperemic base covered by a thin </a:t>
            </a:r>
            <a:r>
              <a:rPr lang="en-US" dirty="0" err="1" smtClean="0"/>
              <a:t>exudate</a:t>
            </a:r>
            <a:r>
              <a:rPr lang="en-US" dirty="0" smtClean="0"/>
              <a:t> and rimmed by a narrow zone of </a:t>
            </a:r>
            <a:r>
              <a:rPr lang="en-US" dirty="0" err="1" smtClean="0"/>
              <a:t>erythema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In most cases they resolve spontaneously in 7 to 10 days but can recur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b="1" dirty="0" smtClean="0"/>
          </a:p>
          <a:p>
            <a:pPr marL="624078" indent="-514350">
              <a:buAutoNum type="alphaUcPeriod"/>
            </a:pPr>
            <a:r>
              <a:rPr lang="en-US" dirty="0" smtClean="0"/>
              <a:t>Decreased function of the lactase enzyme found in the brush border of </a:t>
            </a:r>
            <a:r>
              <a:rPr lang="en-US" dirty="0" err="1" smtClean="0"/>
              <a:t>enterocytes</a:t>
            </a:r>
            <a:endParaRPr lang="en-US" dirty="0" smtClean="0"/>
          </a:p>
          <a:p>
            <a:pPr marL="624078" indent="-514350">
              <a:buAutoNum type="alphaUcPeriod"/>
            </a:pPr>
            <a:r>
              <a:rPr lang="en-US" dirty="0" smtClean="0"/>
              <a:t> 1. Lactase normally breaks down lactose into glucose and </a:t>
            </a:r>
            <a:r>
              <a:rPr lang="en-US" dirty="0" err="1" smtClean="0"/>
              <a:t>galactose</a:t>
            </a:r>
            <a:r>
              <a:rPr lang="en-US" dirty="0" smtClean="0"/>
              <a:t>.</a:t>
            </a:r>
          </a:p>
          <a:p>
            <a:pPr marL="624078" indent="-514350">
              <a:buAutoNum type="alphaUcPeriod"/>
            </a:pPr>
            <a:r>
              <a:rPr lang="en-US" dirty="0" smtClean="0"/>
              <a:t> B. Presents with abdominal distension and diarrhea upon consumption of milk products; undigested lactose is </a:t>
            </a:r>
            <a:r>
              <a:rPr lang="en-US" dirty="0" err="1" smtClean="0"/>
              <a:t>osmotically</a:t>
            </a:r>
            <a:r>
              <a:rPr lang="en-US" dirty="0" smtClean="0"/>
              <a:t> active. </a:t>
            </a:r>
          </a:p>
          <a:p>
            <a:pPr marL="624078" indent="-514350">
              <a:buAutoNum type="alphaUcPeriod"/>
            </a:pPr>
            <a:r>
              <a:rPr lang="en-US" dirty="0" smtClean="0"/>
              <a:t>C. Deficiency may be congenital (rare </a:t>
            </a:r>
            <a:r>
              <a:rPr lang="en-US" dirty="0" err="1" smtClean="0"/>
              <a:t>autosomal</a:t>
            </a:r>
            <a:r>
              <a:rPr lang="en-US" dirty="0" smtClean="0"/>
              <a:t> recessive disorder) or acquired (often develops in late childhood); temporary deficiency is seen after small bowel infection (lactase is highly susceptible to injury)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LACTOSE INTOLERANCE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Immune-mediated damage of small bowel </a:t>
            </a:r>
            <a:r>
              <a:rPr lang="en-US" dirty="0" err="1" smtClean="0"/>
              <a:t>villi</a:t>
            </a:r>
            <a:r>
              <a:rPr lang="en-US" dirty="0" smtClean="0"/>
              <a:t> due to gluten exposure; associated with HLA-DQ2 and DQ8</a:t>
            </a:r>
          </a:p>
          <a:p>
            <a:r>
              <a:rPr lang="en-US" dirty="0" smtClean="0"/>
              <a:t> B. Gluten is present in wheat and grains; its most pathogenic component is </a:t>
            </a:r>
            <a:r>
              <a:rPr lang="en-US" dirty="0" err="1" smtClean="0"/>
              <a:t>gliadin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1. Once absorbed, </a:t>
            </a:r>
            <a:r>
              <a:rPr lang="en-US" dirty="0" err="1" smtClean="0"/>
              <a:t>gliadin</a:t>
            </a:r>
            <a:r>
              <a:rPr lang="en-US" dirty="0" smtClean="0"/>
              <a:t> is </a:t>
            </a:r>
            <a:r>
              <a:rPr lang="en-US" dirty="0" err="1" smtClean="0"/>
              <a:t>deamidated</a:t>
            </a:r>
            <a:r>
              <a:rPr lang="en-US" dirty="0" smtClean="0"/>
              <a:t> by tissue </a:t>
            </a:r>
            <a:r>
              <a:rPr lang="en-US" dirty="0" err="1" smtClean="0"/>
              <a:t>transglutaminase</a:t>
            </a:r>
            <a:r>
              <a:rPr lang="en-US" dirty="0" smtClean="0"/>
              <a:t> (</a:t>
            </a:r>
            <a:r>
              <a:rPr lang="en-US" dirty="0" err="1" smtClean="0"/>
              <a:t>tTG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2. </a:t>
            </a:r>
            <a:r>
              <a:rPr lang="en-US" dirty="0" err="1" smtClean="0"/>
              <a:t>Deamidated</a:t>
            </a:r>
            <a:r>
              <a:rPr lang="en-US" dirty="0" smtClean="0"/>
              <a:t> </a:t>
            </a:r>
            <a:r>
              <a:rPr lang="en-US" dirty="0" err="1" smtClean="0"/>
              <a:t>gliadin</a:t>
            </a:r>
            <a:r>
              <a:rPr lang="en-US" dirty="0" smtClean="0"/>
              <a:t> is presented by antigen presenting cells via MHC class II. </a:t>
            </a:r>
          </a:p>
          <a:p>
            <a:r>
              <a:rPr lang="en-US" dirty="0" smtClean="0"/>
              <a:t>3. Helper T cells mediate tissue damage.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CELIAC DISEASE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r>
              <a:rPr lang="en-US" dirty="0" smtClean="0"/>
              <a:t> Clinical presentation </a:t>
            </a:r>
          </a:p>
          <a:p>
            <a:r>
              <a:rPr lang="en-US" dirty="0" smtClean="0"/>
              <a:t>1. Children classically present with abdominal distension, diarrhea, and failure to thrive.</a:t>
            </a:r>
          </a:p>
          <a:p>
            <a:r>
              <a:rPr lang="en-US" dirty="0" smtClean="0"/>
              <a:t> 2. Adults classically present with chronic diarrhea and bloating.</a:t>
            </a:r>
          </a:p>
          <a:p>
            <a:r>
              <a:rPr lang="en-US" dirty="0" smtClean="0"/>
              <a:t> 3. Small, herpes-like vesicles may arise on skin (dermatitis </a:t>
            </a:r>
            <a:r>
              <a:rPr lang="en-US" dirty="0" err="1" smtClean="0"/>
              <a:t>herpetiformis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Due to </a:t>
            </a:r>
            <a:r>
              <a:rPr lang="en-US" dirty="0" err="1" smtClean="0"/>
              <a:t>IgA</a:t>
            </a:r>
            <a:r>
              <a:rPr lang="en-US" dirty="0" smtClean="0"/>
              <a:t> deposition at the lips of dermal papillae; resolves with gluten-free diet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L</a:t>
            </a:r>
            <a:r>
              <a:rPr lang="en-US" b="1" dirty="0" smtClean="0"/>
              <a:t>aboratory findings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IgA</a:t>
            </a:r>
            <a:r>
              <a:rPr lang="en-US" dirty="0" smtClean="0"/>
              <a:t> antibodies against </a:t>
            </a:r>
            <a:r>
              <a:rPr lang="en-US" dirty="0" err="1" smtClean="0"/>
              <a:t>endomysium</a:t>
            </a:r>
            <a:r>
              <a:rPr lang="en-US" dirty="0" smtClean="0"/>
              <a:t>, </a:t>
            </a:r>
            <a:r>
              <a:rPr lang="en-US" dirty="0" err="1" smtClean="0"/>
              <a:t>tTG</a:t>
            </a:r>
            <a:r>
              <a:rPr lang="en-US" dirty="0" smtClean="0"/>
              <a:t>, or </a:t>
            </a:r>
            <a:r>
              <a:rPr lang="en-US" dirty="0" err="1" smtClean="0"/>
              <a:t>gliadin</a:t>
            </a:r>
            <a:r>
              <a:rPr lang="en-US" dirty="0" smtClean="0"/>
              <a:t>; </a:t>
            </a:r>
            <a:r>
              <a:rPr lang="en-US" dirty="0" err="1" smtClean="0"/>
              <a:t>IgG</a:t>
            </a:r>
            <a:r>
              <a:rPr lang="en-US" dirty="0" smtClean="0"/>
              <a:t> antibodies are also present and are useful for diagnosis in individuals with </a:t>
            </a:r>
            <a:r>
              <a:rPr lang="en-US" dirty="0" err="1" smtClean="0"/>
              <a:t>IgA</a:t>
            </a:r>
            <a:r>
              <a:rPr lang="en-US" dirty="0" smtClean="0"/>
              <a:t> deficiency (increased incidence of </a:t>
            </a:r>
            <a:r>
              <a:rPr lang="en-US" dirty="0" err="1" smtClean="0"/>
              <a:t>IgA</a:t>
            </a:r>
            <a:r>
              <a:rPr lang="en-US" dirty="0" smtClean="0"/>
              <a:t> deficiency is seen in celiac disease).</a:t>
            </a:r>
          </a:p>
          <a:p>
            <a:r>
              <a:rPr lang="en-US" dirty="0" smtClean="0"/>
              <a:t> 2, Duodenal biopsy reveals flattening of </a:t>
            </a:r>
            <a:r>
              <a:rPr lang="en-US" dirty="0" err="1" smtClean="0"/>
              <a:t>villi</a:t>
            </a:r>
            <a:r>
              <a:rPr lang="en-US" dirty="0" smtClean="0"/>
              <a:t>, hyperplasia of crypts, and increased intraepithelial lymphocytes</a:t>
            </a:r>
          </a:p>
          <a:p>
            <a:r>
              <a:rPr lang="en-US" dirty="0" smtClean="0"/>
              <a:t> Damage is most prominent In the duodenum; jejunum and ileum are less involved,</a:t>
            </a:r>
          </a:p>
          <a:p>
            <a:r>
              <a:rPr lang="en-US" dirty="0" smtClean="0"/>
              <a:t> E. Symptoms resolve with gluten-free diet.</a:t>
            </a:r>
          </a:p>
          <a:p>
            <a:r>
              <a:rPr lang="en-US" dirty="0" smtClean="0"/>
              <a:t> 1. Small bowel carcinoma and T-cell lymphoma are late complications that present as refractory disease despite good dietary control. 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A. Damage to small bowel </a:t>
            </a:r>
            <a:r>
              <a:rPr lang="en-US" dirty="0" err="1" smtClean="0"/>
              <a:t>villi</a:t>
            </a:r>
            <a:r>
              <a:rPr lang="en-US" dirty="0" smtClean="0"/>
              <a:t> due to an unknown organism resulting in </a:t>
            </a:r>
            <a:r>
              <a:rPr lang="en-US" dirty="0" err="1" smtClean="0"/>
              <a:t>malabsorption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 1. Occurs in tropical regions (e.g., Caribbean) 2. Arises after infectious diarrhea and responds to antibiotics </a:t>
            </a:r>
          </a:p>
          <a:p>
            <a:r>
              <a:rPr lang="en-US" dirty="0" smtClean="0"/>
              <a:t>3. Damage is most prominent in jejunum and ileum (secondary vitamin B12 or </a:t>
            </a:r>
            <a:r>
              <a:rPr lang="en-US" dirty="0" err="1" smtClean="0"/>
              <a:t>folate</a:t>
            </a:r>
            <a:r>
              <a:rPr lang="en-US" dirty="0" smtClean="0"/>
              <a:t> deficiency may ensue); duodenum is less commonly involved.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TROPICAL SPRUE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ACUTE APPENDICITIS</a:t>
            </a:r>
          </a:p>
          <a:p>
            <a:r>
              <a:rPr lang="en-US" dirty="0" smtClean="0"/>
              <a:t> A. Acute inflammation of the appendix; most common cause of acute abdomen </a:t>
            </a:r>
          </a:p>
          <a:p>
            <a:r>
              <a:rPr lang="en-US" dirty="0" smtClean="0"/>
              <a:t>B. Related to obstruction of the appendix by lymphoid hyperplasia (children) (adults) </a:t>
            </a:r>
          </a:p>
          <a:p>
            <a:r>
              <a:rPr lang="en-US" dirty="0" smtClean="0"/>
              <a:t>C</a:t>
            </a:r>
            <a:r>
              <a:rPr lang="en-US" dirty="0" smtClean="0">
                <a:solidFill>
                  <a:srgbClr val="FF0000"/>
                </a:solidFill>
              </a:rPr>
              <a:t>. Clinical features </a:t>
            </a:r>
            <a:r>
              <a:rPr lang="en-US" dirty="0" smtClean="0"/>
              <a:t>include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Periumbilical</a:t>
            </a:r>
            <a:r>
              <a:rPr lang="en-US" dirty="0" smtClean="0"/>
              <a:t> pain, fever, and nausea; pain eventually localizes to right lower quadrant (</a:t>
            </a:r>
            <a:r>
              <a:rPr lang="en-US" dirty="0" err="1" smtClean="0"/>
              <a:t>McBurney</a:t>
            </a:r>
            <a:r>
              <a:rPr lang="en-US" dirty="0" smtClean="0"/>
              <a:t> point).</a:t>
            </a:r>
          </a:p>
          <a:p>
            <a:r>
              <a:rPr lang="en-US" dirty="0" smtClean="0"/>
              <a:t> 2. Rupture results in peritonitis that presents with guarding and rebound tenderness.</a:t>
            </a:r>
          </a:p>
          <a:p>
            <a:r>
              <a:rPr lang="en-US" dirty="0" smtClean="0"/>
              <a:t> 3. </a:t>
            </a:r>
            <a:r>
              <a:rPr lang="en-US" dirty="0" err="1" smtClean="0"/>
              <a:t>Periappendiceal</a:t>
            </a:r>
            <a:r>
              <a:rPr lang="en-US" dirty="0" smtClean="0"/>
              <a:t> abscess is a common complication.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APPENDIX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I. BASIC PRINCIPLES </a:t>
            </a:r>
          </a:p>
          <a:p>
            <a:r>
              <a:rPr lang="en-US" dirty="0" smtClean="0"/>
              <a:t>A. Chronic, relapsing inflammation of bowel</a:t>
            </a:r>
          </a:p>
          <a:p>
            <a:r>
              <a:rPr lang="en-US" dirty="0" smtClean="0"/>
              <a:t> B. Possibly due to abnormal immune response to enteric flora</a:t>
            </a:r>
          </a:p>
          <a:p>
            <a:r>
              <a:rPr lang="en-US" dirty="0" smtClean="0"/>
              <a:t> C. Classically presents in young women (teens to 30s) as recurrent bouts of Moody diarrhea and abdominal pain</a:t>
            </a:r>
          </a:p>
          <a:p>
            <a:r>
              <a:rPr lang="en-US" dirty="0" smtClean="0"/>
              <a:t>D. Diagnosis of exclusion; symptoms mimic other causes of bowel inflammation (e.g., infection). </a:t>
            </a:r>
          </a:p>
          <a:p>
            <a:r>
              <a:rPr lang="en-US" dirty="0" smtClean="0"/>
              <a:t>E. </a:t>
            </a:r>
            <a:r>
              <a:rPr lang="en-US" dirty="0" err="1" smtClean="0"/>
              <a:t>Subclassified</a:t>
            </a:r>
            <a:r>
              <a:rPr lang="en-US" dirty="0" smtClean="0"/>
              <a:t> as ulcerative colitis or </a:t>
            </a:r>
            <a:r>
              <a:rPr lang="en-US" dirty="0" err="1" smtClean="0"/>
              <a:t>Crohn</a:t>
            </a:r>
            <a:r>
              <a:rPr lang="en-US" dirty="0" smtClean="0"/>
              <a:t> disease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INFLAMMATORY BOWEL DISEASE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664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26265">
                <a:tc>
                  <a:txBody>
                    <a:bodyPr/>
                    <a:lstStyle/>
                    <a:p>
                      <a:r>
                        <a:rPr lang="en-US" dirty="0" smtClean="0"/>
                        <a:t>Wall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involvment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Mucosal and </a:t>
                      </a:r>
                      <a:r>
                        <a:rPr lang="en-US" dirty="0" err="1" smtClean="0"/>
                        <a:t>submucosal</a:t>
                      </a:r>
                      <a:r>
                        <a:rPr lang="en-US" dirty="0" smtClean="0"/>
                        <a:t> ulcers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Full-thickness inflammation with </a:t>
                      </a:r>
                      <a:r>
                        <a:rPr lang="en-US" dirty="0" err="1" smtClean="0"/>
                        <a:t>knitc-Iike</a:t>
                      </a:r>
                      <a:r>
                        <a:rPr lang="en-US" dirty="0" smtClean="0"/>
                        <a:t> fissures </a:t>
                      </a:r>
                      <a:endParaRPr lang="en-US" dirty="0"/>
                    </a:p>
                  </a:txBody>
                  <a:tcPr/>
                </a:tc>
              </a:tr>
              <a:tr h="1322024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Begins in rectum and can extend proximally up to the </a:t>
                      </a:r>
                      <a:r>
                        <a:rPr lang="en-US" dirty="0" err="1" smtClean="0"/>
                        <a:t>cecum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Anywhere from mouth to anus with skip lesions; terminal ileum is the most common site</a:t>
                      </a:r>
                      <a:endParaRPr lang="en-US" dirty="0"/>
                    </a:p>
                  </a:txBody>
                  <a:tcPr/>
                </a:tc>
              </a:tr>
              <a:tr h="826265">
                <a:tc>
                  <a:txBody>
                    <a:bodyPr/>
                    <a:lstStyle/>
                    <a:p>
                      <a:r>
                        <a:rPr lang="en-US" dirty="0" smtClean="0"/>
                        <a:t>symptoms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 lower quadrant pain (rectum) with bloody diarrhea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 lower quadrant pain (ileum) with </a:t>
                      </a:r>
                      <a:r>
                        <a:rPr lang="en-US" dirty="0" err="1" smtClean="0"/>
                        <a:t>nonbloody</a:t>
                      </a:r>
                      <a:r>
                        <a:rPr lang="en-US" dirty="0" smtClean="0"/>
                        <a:t> diarrhea </a:t>
                      </a:r>
                      <a:endParaRPr lang="en-US" dirty="0"/>
                    </a:p>
                  </a:txBody>
                  <a:tcPr/>
                </a:tc>
              </a:tr>
              <a:tr h="578386">
                <a:tc>
                  <a:txBody>
                    <a:bodyPr/>
                    <a:lstStyle/>
                    <a:p>
                      <a:r>
                        <a:rPr lang="en-US" dirty="0" smtClean="0"/>
                        <a:t>Cellular infiltration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Crypt abscesses with </a:t>
                      </a:r>
                      <a:r>
                        <a:rPr lang="en-US" dirty="0" err="1" smtClean="0"/>
                        <a:t>neutrophils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Lymphoid aggregates with </a:t>
                      </a:r>
                      <a:r>
                        <a:rPr lang="en-US" dirty="0" err="1" smtClean="0"/>
                        <a:t>granulomas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826265">
                <a:tc>
                  <a:txBody>
                    <a:bodyPr/>
                    <a:lstStyle/>
                    <a:p>
                      <a:r>
                        <a:rPr lang="en-US" dirty="0" smtClean="0"/>
                        <a:t>Gross appearance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Pseudopolyps</a:t>
                      </a:r>
                      <a:r>
                        <a:rPr lang="en-US" dirty="0" smtClean="0"/>
                        <a:t>;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Cobblestone mucosa </a:t>
                      </a:r>
                    </a:p>
                    <a:p>
                      <a:r>
                        <a:rPr lang="en-US" dirty="0" smtClean="0"/>
                        <a:t>Creeping fat and strictures</a:t>
                      </a:r>
                      <a:endParaRPr lang="en-US" dirty="0"/>
                    </a:p>
                  </a:txBody>
                  <a:tcPr/>
                </a:tc>
              </a:tr>
              <a:tr h="1817783">
                <a:tc>
                  <a:txBody>
                    <a:bodyPr/>
                    <a:lstStyle/>
                    <a:p>
                      <a:r>
                        <a:rPr lang="en-US" dirty="0" smtClean="0"/>
                        <a:t>complications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Toxic </a:t>
                      </a:r>
                      <a:r>
                        <a:rPr lang="en-US" dirty="0" err="1" smtClean="0"/>
                        <a:t>megacolon</a:t>
                      </a:r>
                      <a:r>
                        <a:rPr lang="en-US" dirty="0" smtClean="0"/>
                        <a:t> and carcinoma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Malabsorption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writh</a:t>
                      </a:r>
                      <a:r>
                        <a:rPr lang="en-US" dirty="0" smtClean="0"/>
                        <a:t> nutritional deficiency, calcium oxalate </a:t>
                      </a:r>
                      <a:r>
                        <a:rPr lang="en-US" dirty="0" err="1" smtClean="0"/>
                        <a:t>nephrolithiasis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Association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</a:t>
                      </a:r>
                      <a:r>
                        <a:rPr lang="en-US" dirty="0" err="1" smtClean="0"/>
                        <a:t>sclerosing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cholangitis</a:t>
                      </a:r>
                      <a:r>
                        <a:rPr lang="en-US" dirty="0" smtClean="0"/>
                        <a:t> and p-ANCA positivity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positivity </a:t>
                      </a:r>
                    </a:p>
                    <a:p>
                      <a:r>
                        <a:rPr lang="en-US" dirty="0" err="1" smtClean="0"/>
                        <a:t>Ankylosing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spondylitis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sacroiliitis</a:t>
                      </a:r>
                      <a:r>
                        <a:rPr lang="en-US" dirty="0" smtClean="0"/>
                        <a:t>, migratory </a:t>
                      </a:r>
                      <a:r>
                        <a:rPr lang="en-US" dirty="0" err="1" smtClean="0"/>
                        <a:t>polyarthritis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erythema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nodosum</a:t>
                      </a:r>
                      <a:r>
                        <a:rPr lang="en-US" dirty="0" smtClean="0"/>
                        <a:t>, and </a:t>
                      </a:r>
                      <a:r>
                        <a:rPr lang="en-US" dirty="0" err="1" smtClean="0"/>
                        <a:t>uveitis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smoking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Protects against UC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Increases risk for </a:t>
                      </a:r>
                      <a:r>
                        <a:rPr lang="en-US" dirty="0" err="1" smtClean="0"/>
                        <a:t>Crohn</a:t>
                      </a:r>
                      <a:r>
                        <a:rPr lang="en-US" dirty="0" smtClean="0"/>
                        <a:t> disease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Hemorrhoids </a:t>
            </a:r>
            <a:r>
              <a:rPr lang="en-US" dirty="0" smtClean="0"/>
              <a:t>are dilated anal and </a:t>
            </a:r>
            <a:r>
              <a:rPr lang="en-US" dirty="0" err="1" smtClean="0"/>
              <a:t>perianal</a:t>
            </a:r>
            <a:r>
              <a:rPr lang="en-US" dirty="0" smtClean="0"/>
              <a:t> collateral vessels that connect the portal and </a:t>
            </a:r>
            <a:r>
              <a:rPr lang="en-US" dirty="0" err="1" smtClean="0"/>
              <a:t>caval</a:t>
            </a:r>
            <a:r>
              <a:rPr lang="en-US" dirty="0" smtClean="0"/>
              <a:t> venous systems to relieve elevated venous pressure within the hemorrhoid plexus. </a:t>
            </a:r>
            <a:endParaRPr lang="en-US" dirty="0" smtClean="0"/>
          </a:p>
          <a:p>
            <a:r>
              <a:rPr lang="en-US" dirty="0" smtClean="0"/>
              <a:t>Thus</a:t>
            </a:r>
            <a:r>
              <a:rPr lang="en-US" dirty="0" smtClean="0"/>
              <a:t>, although hemorrhoids are less serious than esophageal </a:t>
            </a:r>
            <a:r>
              <a:rPr lang="en-US" dirty="0" err="1" smtClean="0"/>
              <a:t>varices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They are common, affecting about 5% of the general population. </a:t>
            </a:r>
            <a:endParaRPr lang="en-US" dirty="0" smtClean="0"/>
          </a:p>
          <a:p>
            <a:r>
              <a:rPr lang="en-US" dirty="0" smtClean="0"/>
              <a:t>Common </a:t>
            </a:r>
            <a:r>
              <a:rPr lang="en-US" dirty="0" smtClean="0"/>
              <a:t>predisposing factors include </a:t>
            </a:r>
            <a:endParaRPr lang="en-US" dirty="0" smtClean="0"/>
          </a:p>
          <a:p>
            <a:r>
              <a:rPr lang="en-US" dirty="0" smtClean="0"/>
              <a:t>constipation </a:t>
            </a:r>
            <a:r>
              <a:rPr lang="en-US" dirty="0" smtClean="0"/>
              <a:t>and associated straining, which increase </a:t>
            </a:r>
            <a:r>
              <a:rPr lang="en-US" dirty="0" err="1" smtClean="0"/>
              <a:t>intraabdominal</a:t>
            </a:r>
            <a:r>
              <a:rPr lang="en-US" dirty="0" smtClean="0"/>
              <a:t> and venous pressures, </a:t>
            </a:r>
            <a:endParaRPr lang="en-US" dirty="0" smtClean="0"/>
          </a:p>
          <a:p>
            <a:r>
              <a:rPr lang="en-US" dirty="0" smtClean="0"/>
              <a:t>venous </a:t>
            </a:r>
            <a:r>
              <a:rPr lang="en-US" dirty="0" smtClean="0"/>
              <a:t>stasis of pregnancy,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 smtClean="0"/>
              <a:t>portal hypertension.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Hemorrhoids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1900t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077200" cy="6019800"/>
          </a:xfr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Collateral vessels within the inferior </a:t>
            </a:r>
            <a:r>
              <a:rPr lang="en-US" dirty="0" err="1" smtClean="0"/>
              <a:t>hemorrhoidal</a:t>
            </a:r>
            <a:r>
              <a:rPr lang="en-US" dirty="0" smtClean="0"/>
              <a:t> plexus are located below the </a:t>
            </a:r>
            <a:r>
              <a:rPr lang="en-US" dirty="0" err="1" smtClean="0"/>
              <a:t>anorectal</a:t>
            </a:r>
            <a:r>
              <a:rPr lang="en-US" dirty="0" smtClean="0"/>
              <a:t> line and are termed </a:t>
            </a:r>
            <a:r>
              <a:rPr lang="en-US" b="1" dirty="0" smtClean="0"/>
              <a:t>external </a:t>
            </a:r>
            <a:r>
              <a:rPr lang="en-US" b="1" dirty="0" smtClean="0"/>
              <a:t>hemorrhoids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while </a:t>
            </a:r>
            <a:r>
              <a:rPr lang="en-US" dirty="0" smtClean="0"/>
              <a:t>those that result from dilation of the superior </a:t>
            </a:r>
            <a:r>
              <a:rPr lang="en-US" dirty="0" err="1" smtClean="0"/>
              <a:t>hemorrhoidal</a:t>
            </a:r>
            <a:r>
              <a:rPr lang="en-US" dirty="0" smtClean="0"/>
              <a:t> plexus within the distal rectum are referred to </a:t>
            </a:r>
            <a:r>
              <a:rPr lang="en-US" b="1" dirty="0" smtClean="0"/>
              <a:t>as internal hemorrhoids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EXTERNAL and INTERNAL HEMORRHIDES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On </a:t>
            </a:r>
            <a:r>
              <a:rPr lang="en-US" b="1" dirty="0" err="1" smtClean="0"/>
              <a:t>histologic</a:t>
            </a:r>
            <a:r>
              <a:rPr lang="en-US" b="1" dirty="0" smtClean="0"/>
              <a:t> examination</a:t>
            </a:r>
            <a:r>
              <a:rPr lang="en-US" dirty="0" smtClean="0"/>
              <a:t>, hemorrhoids consist of thin-walled, dilated, </a:t>
            </a:r>
            <a:r>
              <a:rPr lang="en-US" dirty="0" err="1" smtClean="0"/>
              <a:t>submucosal</a:t>
            </a:r>
            <a:r>
              <a:rPr lang="en-US" dirty="0" smtClean="0"/>
              <a:t> vessels beneath anal or rectal mucosa. These vessels are subject to trauma, which leads to rectal </a:t>
            </a:r>
            <a:r>
              <a:rPr lang="en-US" dirty="0" smtClean="0"/>
              <a:t>bleeding.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Hemorrhoids often manifest with pain and rectal bleeding, particularly bright red blood seen on toilet tissue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Hemorrhoids also may develop as a result of portal hypertension, where the implications are more ominous. </a:t>
            </a:r>
            <a:endParaRPr lang="en-US" dirty="0" smtClean="0"/>
          </a:p>
          <a:p>
            <a:r>
              <a:rPr lang="en-US" dirty="0" err="1" smtClean="0"/>
              <a:t>Hemorrhoidal</a:t>
            </a:r>
            <a:r>
              <a:rPr lang="en-US" dirty="0" smtClean="0"/>
              <a:t> </a:t>
            </a:r>
            <a:r>
              <a:rPr lang="en-US" dirty="0" smtClean="0"/>
              <a:t>bleeding generally is not a medical emergency; treatment options include </a:t>
            </a:r>
            <a:r>
              <a:rPr lang="en-US" dirty="0" err="1" smtClean="0"/>
              <a:t>sclerotherapy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 smtClean="0"/>
              <a:t>rubber band ligation,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 smtClean="0"/>
              <a:t>infrared coagulation.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severe cases, hemorrhoids may be removed surgically by </a:t>
            </a:r>
            <a:r>
              <a:rPr lang="en-US" dirty="0" err="1" smtClean="0"/>
              <a:t>hemorrhoidectomy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Herpes simplex virus causes a self-limited primary infection that can be reactivated when there is a compromise in host resistance. </a:t>
            </a:r>
          </a:p>
          <a:p>
            <a:r>
              <a:rPr lang="en-US" dirty="0" smtClean="0"/>
              <a:t>Most </a:t>
            </a:r>
            <a:r>
              <a:rPr lang="en-US" dirty="0" err="1" smtClean="0"/>
              <a:t>orofacial</a:t>
            </a:r>
            <a:r>
              <a:rPr lang="en-US" dirty="0" smtClean="0"/>
              <a:t> herpetic infections are caused by herpes simplex virus type 1 (HSV-1), with the remainder being caused by HSV-2 (genital herpes). </a:t>
            </a:r>
          </a:p>
          <a:p>
            <a:r>
              <a:rPr lang="en-US" dirty="0" smtClean="0"/>
              <a:t>With changing sexual practices, oral HSV-2 is becoming increasingly common.</a:t>
            </a:r>
          </a:p>
          <a:p>
            <a:r>
              <a:rPr lang="en-US" dirty="0" smtClean="0"/>
              <a:t> Primary infections typically occur in children between 2 and 4 years of age and are often asymptomatic.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Herpes Simplex Virus Infections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However, in 10% to 20% of cases the primary infection manifests as acute herpetic </a:t>
            </a:r>
            <a:r>
              <a:rPr lang="en-US" dirty="0" err="1" smtClean="0"/>
              <a:t>gingivostomatitis</a:t>
            </a:r>
            <a:r>
              <a:rPr lang="en-US" dirty="0" smtClean="0"/>
              <a:t>, with abrupt onset of vesicles and ulcerations throughout the oral cavity. </a:t>
            </a:r>
          </a:p>
          <a:p>
            <a:endParaRPr lang="en-US" dirty="0" smtClean="0"/>
          </a:p>
          <a:p>
            <a:r>
              <a:rPr lang="en-US" dirty="0" smtClean="0"/>
              <a:t>Most adults harbor latent HSV-1, and the virus can be reactivated, resulting in a so-called “cold sore” or recurrent herpetic </a:t>
            </a:r>
            <a:r>
              <a:rPr lang="en-US" dirty="0" err="1" smtClean="0"/>
              <a:t>stomatitis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Factors associated with HSV reactivation include trauma, allergies, exposure to ultraviolet light and extremes of temperature, upper-respiratory tract infections, pregnancy, menstruation, and </a:t>
            </a:r>
            <a:r>
              <a:rPr lang="en-US" dirty="0" err="1" smtClean="0"/>
              <a:t>immunosuppression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1354</TotalTime>
  <Words>4281</Words>
  <Application>Microsoft Office PowerPoint</Application>
  <PresentationFormat>On-screen Show (4:3)</PresentationFormat>
  <Paragraphs>347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Concourse</vt:lpstr>
      <vt:lpstr>Dr. Farzana Islam</vt:lpstr>
      <vt:lpstr>Slide 2</vt:lpstr>
      <vt:lpstr>Slide 3</vt:lpstr>
      <vt:lpstr>Slide 4</vt:lpstr>
      <vt:lpstr>Aphthous Ulcers (Canker Sores) </vt:lpstr>
      <vt:lpstr>Slide 6</vt:lpstr>
      <vt:lpstr>Slide 7</vt:lpstr>
      <vt:lpstr>Herpes Simplex Virus Infections</vt:lpstr>
      <vt:lpstr>Slide 9</vt:lpstr>
      <vt:lpstr>Slide 10</vt:lpstr>
      <vt:lpstr>Slide 11</vt:lpstr>
      <vt:lpstr>Oral Candidiasis (Thrush)</vt:lpstr>
      <vt:lpstr>Slide 13</vt:lpstr>
      <vt:lpstr>Slide 14</vt:lpstr>
      <vt:lpstr>Leukoplakia and Erythroplakia</vt:lpstr>
      <vt:lpstr>Slide 16</vt:lpstr>
      <vt:lpstr>Slide 17</vt:lpstr>
      <vt:lpstr>MORPHOLOGY</vt:lpstr>
      <vt:lpstr>SQUAMOUS CELL CARCINOMA</vt:lpstr>
      <vt:lpstr>Slide 20</vt:lpstr>
      <vt:lpstr>Caries</vt:lpstr>
      <vt:lpstr>Periodontitis</vt:lpstr>
      <vt:lpstr>Slide 23</vt:lpstr>
      <vt:lpstr>Slide 24</vt:lpstr>
      <vt:lpstr>Chemical esophagitis</vt:lpstr>
      <vt:lpstr>Slide 26</vt:lpstr>
      <vt:lpstr>Infectious esophagitis</vt:lpstr>
      <vt:lpstr>Slide 28</vt:lpstr>
      <vt:lpstr>Reflux Esophagitis</vt:lpstr>
      <vt:lpstr>Slide 30</vt:lpstr>
      <vt:lpstr>Pathogenesis</vt:lpstr>
      <vt:lpstr>MORPHOLOGY</vt:lpstr>
      <vt:lpstr>Clinical Features</vt:lpstr>
      <vt:lpstr>Slide 34</vt:lpstr>
      <vt:lpstr>GASTROPATHY AND ACUTE  GASTRITIS</vt:lpstr>
      <vt:lpstr>Slide 36</vt:lpstr>
      <vt:lpstr>Pathogenesis</vt:lpstr>
      <vt:lpstr>Slide 38</vt:lpstr>
      <vt:lpstr>Slide 39</vt:lpstr>
      <vt:lpstr>Slide 40</vt:lpstr>
      <vt:lpstr>Slide 41</vt:lpstr>
      <vt:lpstr>MORPHOLOGY </vt:lpstr>
      <vt:lpstr>Stress-Related Mucosal Disease </vt:lpstr>
      <vt:lpstr>Slide 44</vt:lpstr>
      <vt:lpstr>Pathogenesis</vt:lpstr>
      <vt:lpstr>Clinical Features</vt:lpstr>
      <vt:lpstr>CHRONIC GASTRITIS</vt:lpstr>
      <vt:lpstr>Slide 48</vt:lpstr>
      <vt:lpstr>Pathogenesis</vt:lpstr>
      <vt:lpstr>Slide 50</vt:lpstr>
      <vt:lpstr>Clinical Features</vt:lpstr>
      <vt:lpstr>Slide 52</vt:lpstr>
      <vt:lpstr>Autoimmune Gastritis</vt:lpstr>
      <vt:lpstr>Pathogenesis</vt:lpstr>
      <vt:lpstr>Slide 55</vt:lpstr>
      <vt:lpstr>MORPHOLOGY</vt:lpstr>
      <vt:lpstr>PEPTIC ULCER DISEASE</vt:lpstr>
      <vt:lpstr>Slide 58</vt:lpstr>
      <vt:lpstr>Slide 59</vt:lpstr>
      <vt:lpstr>LACTOSE INTOLERANCE</vt:lpstr>
      <vt:lpstr>CELIAC DISEASE</vt:lpstr>
      <vt:lpstr>Slide 62</vt:lpstr>
      <vt:lpstr>Slide 63</vt:lpstr>
      <vt:lpstr>TROPICAL SPRUE</vt:lpstr>
      <vt:lpstr>APPENDIX  </vt:lpstr>
      <vt:lpstr>INFLAMMATORY BOWEL DISEASE</vt:lpstr>
      <vt:lpstr>Slide 67</vt:lpstr>
      <vt:lpstr>Slide 68</vt:lpstr>
      <vt:lpstr>Hemorrhoids</vt:lpstr>
      <vt:lpstr>EXTERNAL and INTERNAL HEMORRHIDES</vt:lpstr>
      <vt:lpstr>Slide 71</vt:lpstr>
      <vt:lpstr>Slide 72</vt:lpstr>
      <vt:lpstr>Slide 73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Farzana Islam</dc:title>
  <dc:creator>farzana islam</dc:creator>
  <cp:lastModifiedBy>farzana islam</cp:lastModifiedBy>
  <cp:revision>10</cp:revision>
  <dcterms:created xsi:type="dcterms:W3CDTF">2020-04-06T11:32:15Z</dcterms:created>
  <dcterms:modified xsi:type="dcterms:W3CDTF">2020-04-11T14:44:12Z</dcterms:modified>
</cp:coreProperties>
</file>