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0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9" r:id="rId15"/>
    <p:sldId id="272" r:id="rId16"/>
    <p:sldId id="273" r:id="rId17"/>
    <p:sldId id="274" r:id="rId18"/>
    <p:sldId id="275" r:id="rId19"/>
    <p:sldId id="276" r:id="rId20"/>
    <p:sldId id="277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67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4/28/2016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LINKAGE 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Dr.Musarrat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266360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n-US" dirty="0" smtClean="0"/>
              <a:t>The linkage of the genes in a chromosome can be represented in the form of genetic map.</a:t>
            </a:r>
          </a:p>
          <a:p>
            <a:pPr algn="just"/>
            <a:r>
              <a:rPr lang="en-US" dirty="0" smtClean="0"/>
              <a:t>The distances between adjacent genes is proportional to the frequency of recombination between them.</a:t>
            </a:r>
          </a:p>
          <a:p>
            <a:pPr algn="just"/>
            <a:endParaRPr lang="en-US" dirty="0"/>
          </a:p>
          <a:p>
            <a:pPr algn="just"/>
            <a:r>
              <a:rPr lang="en-US" dirty="0" smtClean="0"/>
              <a:t>It is known as genetic map or linkage map.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425931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Alfred first time discover the genetic map concept in 1913.</a:t>
            </a:r>
          </a:p>
          <a:p>
            <a:r>
              <a:rPr lang="en-US" dirty="0" smtClean="0"/>
              <a:t>The unit od distance in genetic map is called a </a:t>
            </a:r>
            <a:r>
              <a:rPr lang="en-US" b="1" dirty="0" smtClean="0"/>
              <a:t>map unit.</a:t>
            </a:r>
          </a:p>
          <a:p>
            <a:r>
              <a:rPr lang="en-US" b="1" dirty="0" smtClean="0"/>
              <a:t>1</a:t>
            </a:r>
            <a:r>
              <a:rPr lang="en-US" dirty="0" smtClean="0"/>
              <a:t>map unit = 1 % recombination </a:t>
            </a:r>
          </a:p>
          <a:p>
            <a:r>
              <a:rPr lang="en-US" b="1" dirty="0" smtClean="0"/>
              <a:t>Example:</a:t>
            </a:r>
          </a:p>
          <a:p>
            <a:r>
              <a:rPr lang="en-US" b="1" dirty="0" smtClean="0"/>
              <a:t>Recombination </a:t>
            </a:r>
            <a:r>
              <a:rPr lang="en-US" b="1" dirty="0" err="1" smtClean="0"/>
              <a:t>freq</a:t>
            </a:r>
            <a:r>
              <a:rPr lang="en-US" b="1" dirty="0" smtClean="0"/>
              <a:t> is two genes= 3.1%</a:t>
            </a:r>
          </a:p>
          <a:p>
            <a:r>
              <a:rPr lang="en-US" b="1" dirty="0" smtClean="0"/>
              <a:t>So </a:t>
            </a:r>
            <a:r>
              <a:rPr lang="en-US" dirty="0" smtClean="0"/>
              <a:t>map unit or distance between 2 genes are 3.1CM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327851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genes are located in the </a:t>
            </a:r>
            <a:r>
              <a:rPr lang="en-US" i="1" dirty="0" smtClean="0"/>
              <a:t>X</a:t>
            </a:r>
            <a:r>
              <a:rPr lang="en-US" dirty="0" smtClean="0"/>
              <a:t> </a:t>
            </a:r>
            <a:r>
              <a:rPr lang="en-US" dirty="0" err="1" smtClean="0"/>
              <a:t>chromsome</a:t>
            </a:r>
            <a:r>
              <a:rPr lang="en-US" dirty="0" smtClean="0"/>
              <a:t> of </a:t>
            </a:r>
            <a:r>
              <a:rPr lang="en-US" dirty="0" err="1" smtClean="0"/>
              <a:t>Drosophilla</a:t>
            </a:r>
            <a:r>
              <a:rPr lang="en-US" dirty="0" smtClean="0"/>
              <a:t>.</a:t>
            </a:r>
          </a:p>
          <a:p>
            <a:r>
              <a:rPr lang="en-US" i="1" dirty="0" smtClean="0"/>
              <a:t>y= for yellow body</a:t>
            </a:r>
          </a:p>
          <a:p>
            <a:r>
              <a:rPr lang="en-US" i="1" dirty="0" err="1" smtClean="0"/>
              <a:t>rb</a:t>
            </a:r>
            <a:r>
              <a:rPr lang="en-US" i="1" dirty="0" smtClean="0"/>
              <a:t>= for ruby eye </a:t>
            </a:r>
            <a:r>
              <a:rPr lang="en-US" i="1" dirty="0" err="1" smtClean="0"/>
              <a:t>colour</a:t>
            </a:r>
            <a:endParaRPr lang="en-US" i="1" dirty="0" smtClean="0"/>
          </a:p>
          <a:p>
            <a:r>
              <a:rPr lang="en-US" i="1" dirty="0" smtClean="0"/>
              <a:t>w= for short wing</a:t>
            </a:r>
          </a:p>
          <a:p>
            <a:r>
              <a:rPr lang="en-US" dirty="0" smtClean="0"/>
              <a:t>Recombination frequency b/w </a:t>
            </a:r>
          </a:p>
          <a:p>
            <a:r>
              <a:rPr lang="en-US" dirty="0" smtClean="0"/>
              <a:t>y and </a:t>
            </a:r>
            <a:r>
              <a:rPr lang="en-US" dirty="0" err="1" smtClean="0"/>
              <a:t>rb</a:t>
            </a:r>
            <a:r>
              <a:rPr lang="en-US" dirty="0" smtClean="0"/>
              <a:t> = 7.5%</a:t>
            </a:r>
          </a:p>
          <a:p>
            <a:r>
              <a:rPr lang="en-US" dirty="0" err="1" smtClean="0"/>
              <a:t>rb</a:t>
            </a:r>
            <a:r>
              <a:rPr lang="en-US" dirty="0" smtClean="0"/>
              <a:t> and w= 6.5 </a:t>
            </a:r>
          </a:p>
          <a:p>
            <a:r>
              <a:rPr lang="en-US" dirty="0" smtClean="0"/>
              <a:t> first find </a:t>
            </a:r>
            <a:r>
              <a:rPr lang="en-US" dirty="0" err="1" smtClean="0"/>
              <a:t>ut</a:t>
            </a:r>
            <a:r>
              <a:rPr lang="en-US" dirty="0" smtClean="0"/>
              <a:t> middle gene     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277003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 possibilities for middle gene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predicted y-----w map distance=13.7</a:t>
            </a:r>
          </a:p>
          <a:p>
            <a:r>
              <a:rPr lang="en-US" dirty="0" smtClean="0"/>
              <a:t>So distance between y and </a:t>
            </a:r>
            <a:r>
              <a:rPr lang="en-US" dirty="0" err="1" smtClean="0"/>
              <a:t>rb</a:t>
            </a:r>
            <a:r>
              <a:rPr lang="en-US" dirty="0" smtClean="0"/>
              <a:t> is 7.5 +</a:t>
            </a:r>
          </a:p>
          <a:p>
            <a:r>
              <a:rPr lang="en-US" dirty="0" smtClean="0"/>
              <a:t>Distance between </a:t>
            </a:r>
            <a:r>
              <a:rPr lang="en-US" dirty="0" err="1" smtClean="0"/>
              <a:t>rb</a:t>
            </a:r>
            <a:r>
              <a:rPr lang="en-US" dirty="0" smtClean="0"/>
              <a:t> and w is 6.2</a:t>
            </a:r>
          </a:p>
          <a:p>
            <a:r>
              <a:rPr lang="en-US" dirty="0" smtClean="0"/>
              <a:t>So </a:t>
            </a:r>
            <a:r>
              <a:rPr lang="en-US" dirty="0" err="1" smtClean="0"/>
              <a:t>rb</a:t>
            </a:r>
            <a:r>
              <a:rPr lang="en-US" dirty="0" smtClean="0"/>
              <a:t> is middle gene</a:t>
            </a:r>
          </a:p>
          <a:p>
            <a:r>
              <a:rPr lang="en-US" dirty="0" smtClean="0"/>
              <a:t>These genes </a:t>
            </a:r>
            <a:r>
              <a:rPr lang="en-US" dirty="0" err="1" smtClean="0"/>
              <a:t>arecalled</a:t>
            </a:r>
            <a:r>
              <a:rPr lang="en-US" dirty="0" smtClean="0"/>
              <a:t> linkage group</a:t>
            </a:r>
          </a:p>
          <a:p>
            <a:r>
              <a:rPr lang="en-US" dirty="0" smtClean="0"/>
              <a:t>Linkage </a:t>
            </a:r>
            <a:r>
              <a:rPr lang="en-US" dirty="0" err="1" smtClean="0"/>
              <a:t>gp</a:t>
            </a:r>
            <a:r>
              <a:rPr lang="en-US" dirty="0" smtClean="0"/>
              <a:t> also= </a:t>
            </a:r>
            <a:r>
              <a:rPr lang="en-US" dirty="0" err="1" smtClean="0"/>
              <a:t>hapliod</a:t>
            </a:r>
            <a:r>
              <a:rPr lang="en-US" dirty="0" smtClean="0"/>
              <a:t> no of </a:t>
            </a:r>
            <a:r>
              <a:rPr lang="en-US" dirty="0" err="1" smtClean="0"/>
              <a:t>chromoso</a:t>
            </a:r>
            <a:r>
              <a:rPr lang="en-US" dirty="0" smtClean="0"/>
              <a:t> of species</a:t>
            </a:r>
          </a:p>
          <a:p>
            <a:r>
              <a:rPr lang="en-US" i="1" dirty="0" err="1" smtClean="0"/>
              <a:t>Zea</a:t>
            </a:r>
            <a:r>
              <a:rPr lang="en-US" i="1" dirty="0" smtClean="0"/>
              <a:t> mays h</a:t>
            </a:r>
            <a:r>
              <a:rPr lang="en-US" dirty="0" smtClean="0"/>
              <a:t>ave 10 pair of chromosome</a:t>
            </a:r>
          </a:p>
          <a:p>
            <a:r>
              <a:rPr lang="en-US" i="1" dirty="0" smtClean="0"/>
              <a:t>So linkage </a:t>
            </a:r>
            <a:r>
              <a:rPr lang="en-US" i="1" dirty="0" err="1" smtClean="0"/>
              <a:t>gp</a:t>
            </a:r>
            <a:r>
              <a:rPr lang="en-US" i="1" dirty="0" smtClean="0"/>
              <a:t>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200521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Two point test cross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Crossing over between two linked genes is calculated by test crosses in which a F1 </a:t>
            </a:r>
            <a:r>
              <a:rPr lang="en-US" dirty="0" err="1" smtClean="0"/>
              <a:t>dihybrid</a:t>
            </a:r>
            <a:r>
              <a:rPr lang="en-US" dirty="0" smtClean="0"/>
              <a:t> crossed with a double recessive parent. </a:t>
            </a:r>
          </a:p>
          <a:p>
            <a:r>
              <a:rPr lang="en-US" dirty="0" smtClean="0"/>
              <a:t>Crossing over at two points called two point test crosses.</a:t>
            </a:r>
          </a:p>
          <a:p>
            <a:r>
              <a:rPr lang="en-US" dirty="0" smtClean="0"/>
              <a:t>Double cross over do not occur between</a:t>
            </a:r>
          </a:p>
          <a:p>
            <a:pPr marL="64008" indent="0">
              <a:buNone/>
            </a:pPr>
            <a:r>
              <a:rPr lang="en-US" dirty="0" smtClean="0"/>
              <a:t>genes less than 5cM so for genes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814094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Three point cross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Involving three genes present on same chromosome.</a:t>
            </a:r>
          </a:p>
          <a:p>
            <a:r>
              <a:rPr lang="en-US" dirty="0" smtClean="0"/>
              <a:t>By this method if two genes are </a:t>
            </a:r>
            <a:r>
              <a:rPr lang="en-US" dirty="0" err="1" smtClean="0"/>
              <a:t>maped</a:t>
            </a:r>
            <a:r>
              <a:rPr lang="en-US" dirty="0" smtClean="0"/>
              <a:t> the 3</a:t>
            </a:r>
            <a:r>
              <a:rPr lang="en-US" baseline="30000" dirty="0" smtClean="0"/>
              <a:t>rd</a:t>
            </a:r>
            <a:r>
              <a:rPr lang="en-US" dirty="0" smtClean="0"/>
              <a:t> gene can be </a:t>
            </a:r>
            <a:r>
              <a:rPr lang="en-US" dirty="0" err="1" smtClean="0"/>
              <a:t>maped</a:t>
            </a:r>
            <a:r>
              <a:rPr lang="en-US" dirty="0" smtClean="0"/>
              <a:t> by the help of two identified genes.</a:t>
            </a:r>
          </a:p>
          <a:p>
            <a:r>
              <a:rPr lang="en-US" dirty="0" smtClean="0"/>
              <a:t>Example</a:t>
            </a:r>
          </a:p>
          <a:p>
            <a:r>
              <a:rPr lang="en-US" dirty="0" smtClean="0"/>
              <a:t>Cross between </a:t>
            </a:r>
            <a:r>
              <a:rPr lang="en-US" dirty="0" err="1" smtClean="0"/>
              <a:t>trihybrid</a:t>
            </a:r>
            <a:r>
              <a:rPr lang="en-US" dirty="0" smtClean="0"/>
              <a:t> individuals</a:t>
            </a:r>
          </a:p>
          <a:p>
            <a:r>
              <a:rPr lang="en-US" dirty="0" smtClean="0"/>
              <a:t>ABC/</a:t>
            </a:r>
            <a:r>
              <a:rPr lang="en-US" dirty="0" err="1" smtClean="0"/>
              <a:t>abc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925340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Progeny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72% parental:</a:t>
            </a:r>
          </a:p>
          <a:p>
            <a:r>
              <a:rPr lang="en-US" dirty="0" smtClean="0"/>
              <a:t>36% = ABC/</a:t>
            </a:r>
            <a:r>
              <a:rPr lang="en-US" dirty="0" err="1" smtClean="0"/>
              <a:t>abc</a:t>
            </a:r>
            <a:r>
              <a:rPr lang="en-US" dirty="0" smtClean="0"/>
              <a:t> and 36%  = </a:t>
            </a:r>
            <a:r>
              <a:rPr lang="en-US" dirty="0" err="1" smtClean="0"/>
              <a:t>abc</a:t>
            </a:r>
            <a:r>
              <a:rPr lang="en-US" dirty="0" smtClean="0"/>
              <a:t>/</a:t>
            </a:r>
            <a:r>
              <a:rPr lang="en-US" dirty="0" err="1" smtClean="0"/>
              <a:t>abc</a:t>
            </a:r>
            <a:endParaRPr lang="en-US" dirty="0" smtClean="0"/>
          </a:p>
          <a:p>
            <a:r>
              <a:rPr lang="en-US" dirty="0" smtClean="0"/>
              <a:t>Single crossover</a:t>
            </a:r>
            <a:r>
              <a:rPr lang="en-US" dirty="0" smtClean="0">
                <a:sym typeface="Wingdings" pitchFamily="2" charset="2"/>
              </a:rPr>
              <a:t>(b/w A and B)region 1</a:t>
            </a:r>
          </a:p>
          <a:p>
            <a:r>
              <a:rPr lang="en-US" dirty="0" smtClean="0">
                <a:sym typeface="Wingdings" pitchFamily="2" charset="2"/>
              </a:rPr>
              <a:t>9%  = </a:t>
            </a:r>
            <a:r>
              <a:rPr lang="en-US" dirty="0" err="1" smtClean="0">
                <a:sym typeface="Wingdings" pitchFamily="2" charset="2"/>
              </a:rPr>
              <a:t>Abc</a:t>
            </a:r>
            <a:r>
              <a:rPr lang="en-US" dirty="0" smtClean="0">
                <a:sym typeface="Wingdings" pitchFamily="2" charset="2"/>
              </a:rPr>
              <a:t>/</a:t>
            </a:r>
            <a:r>
              <a:rPr lang="en-US" dirty="0" err="1" smtClean="0">
                <a:sym typeface="Wingdings" pitchFamily="2" charset="2"/>
              </a:rPr>
              <a:t>abc</a:t>
            </a:r>
            <a:r>
              <a:rPr lang="en-US" dirty="0" smtClean="0">
                <a:sym typeface="Wingdings" pitchFamily="2" charset="2"/>
              </a:rPr>
              <a:t> and 9% = </a:t>
            </a:r>
            <a:r>
              <a:rPr lang="en-US" dirty="0" err="1" smtClean="0">
                <a:sym typeface="Wingdings" pitchFamily="2" charset="2"/>
              </a:rPr>
              <a:t>aBC</a:t>
            </a:r>
            <a:r>
              <a:rPr lang="en-US" dirty="0" smtClean="0">
                <a:sym typeface="Wingdings" pitchFamily="2" charset="2"/>
              </a:rPr>
              <a:t>/ </a:t>
            </a:r>
            <a:r>
              <a:rPr lang="en-US" dirty="0" err="1" smtClean="0">
                <a:sym typeface="Wingdings" pitchFamily="2" charset="2"/>
              </a:rPr>
              <a:t>abc</a:t>
            </a:r>
            <a:endParaRPr lang="en-US" dirty="0" smtClean="0">
              <a:sym typeface="Wingdings" pitchFamily="2" charset="2"/>
            </a:endParaRPr>
          </a:p>
          <a:p>
            <a:r>
              <a:rPr lang="en-US" dirty="0" smtClean="0">
                <a:sym typeface="Wingdings" pitchFamily="2" charset="2"/>
              </a:rPr>
              <a:t>Single cross over (b/w B and C) region 2</a:t>
            </a:r>
          </a:p>
          <a:p>
            <a:r>
              <a:rPr lang="en-US" dirty="0" smtClean="0">
                <a:sym typeface="Wingdings" pitchFamily="2" charset="2"/>
              </a:rPr>
              <a:t>4% = </a:t>
            </a:r>
            <a:r>
              <a:rPr lang="en-US" dirty="0" err="1" smtClean="0">
                <a:sym typeface="Wingdings" pitchFamily="2" charset="2"/>
              </a:rPr>
              <a:t>Abc</a:t>
            </a:r>
            <a:r>
              <a:rPr lang="en-US" dirty="0" smtClean="0">
                <a:sym typeface="Wingdings" pitchFamily="2" charset="2"/>
              </a:rPr>
              <a:t>/</a:t>
            </a:r>
            <a:r>
              <a:rPr lang="en-US" dirty="0" err="1" smtClean="0">
                <a:sym typeface="Wingdings" pitchFamily="2" charset="2"/>
              </a:rPr>
              <a:t>abc</a:t>
            </a:r>
            <a:r>
              <a:rPr lang="en-US" dirty="0" smtClean="0">
                <a:sym typeface="Wingdings" pitchFamily="2" charset="2"/>
              </a:rPr>
              <a:t>  and 4% </a:t>
            </a:r>
            <a:r>
              <a:rPr lang="en-US" dirty="0" err="1" smtClean="0">
                <a:sym typeface="Wingdings" pitchFamily="2" charset="2"/>
              </a:rPr>
              <a:t>abC</a:t>
            </a:r>
            <a:r>
              <a:rPr lang="en-US" dirty="0" smtClean="0">
                <a:sym typeface="Wingdings" pitchFamily="2" charset="2"/>
              </a:rPr>
              <a:t>/</a:t>
            </a:r>
            <a:r>
              <a:rPr lang="en-US" dirty="0" err="1" smtClean="0">
                <a:sym typeface="Wingdings" pitchFamily="2" charset="2"/>
              </a:rPr>
              <a:t>abc</a:t>
            </a:r>
            <a:endParaRPr lang="en-US" dirty="0" smtClean="0">
              <a:sym typeface="Wingdings" pitchFamily="2" charset="2"/>
            </a:endParaRPr>
          </a:p>
          <a:p>
            <a:r>
              <a:rPr lang="en-US" dirty="0" smtClean="0">
                <a:sym typeface="Wingdings" pitchFamily="2" charset="2"/>
              </a:rPr>
              <a:t>Double crossover:</a:t>
            </a:r>
          </a:p>
          <a:p>
            <a:r>
              <a:rPr lang="en-US" dirty="0" smtClean="0">
                <a:sym typeface="Wingdings" pitchFamily="2" charset="2"/>
              </a:rPr>
              <a:t>1% = </a:t>
            </a:r>
            <a:r>
              <a:rPr lang="en-US" dirty="0" err="1" smtClean="0">
                <a:sym typeface="Wingdings" pitchFamily="2" charset="2"/>
              </a:rPr>
              <a:t>AbC</a:t>
            </a:r>
            <a:r>
              <a:rPr lang="en-US" dirty="0" smtClean="0">
                <a:sym typeface="Wingdings" pitchFamily="2" charset="2"/>
              </a:rPr>
              <a:t>/</a:t>
            </a:r>
            <a:r>
              <a:rPr lang="en-US" dirty="0" err="1" smtClean="0">
                <a:sym typeface="Wingdings" pitchFamily="2" charset="2"/>
              </a:rPr>
              <a:t>abc</a:t>
            </a:r>
            <a:r>
              <a:rPr lang="en-US" dirty="0" smtClean="0">
                <a:sym typeface="Wingdings" pitchFamily="2" charset="2"/>
              </a:rPr>
              <a:t>   and 1% = </a:t>
            </a:r>
            <a:r>
              <a:rPr lang="en-US" dirty="0" err="1" smtClean="0">
                <a:sym typeface="Wingdings" pitchFamily="2" charset="2"/>
              </a:rPr>
              <a:t>aBc</a:t>
            </a:r>
            <a:r>
              <a:rPr lang="en-US" dirty="0" smtClean="0">
                <a:sym typeface="Wingdings" pitchFamily="2" charset="2"/>
              </a:rPr>
              <a:t>/</a:t>
            </a:r>
            <a:r>
              <a:rPr lang="en-US" dirty="0" err="1" smtClean="0">
                <a:sym typeface="Wingdings" pitchFamily="2" charset="2"/>
              </a:rPr>
              <a:t>abc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821062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Find out distance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Distance between A----B</a:t>
            </a:r>
          </a:p>
          <a:p>
            <a:r>
              <a:rPr lang="en-US" dirty="0" smtClean="0"/>
              <a:t>Count all crossover (both single and double in region 1)=</a:t>
            </a:r>
          </a:p>
          <a:p>
            <a:pPr marL="64008" indent="0">
              <a:buNone/>
            </a:pPr>
            <a:r>
              <a:rPr lang="en-US" dirty="0" smtClean="0"/>
              <a:t>Region 1= 18%+ 2% or = 20% map unit b/w A-B loci</a:t>
            </a:r>
          </a:p>
          <a:p>
            <a:pPr marL="64008" indent="0">
              <a:buNone/>
            </a:pPr>
            <a:r>
              <a:rPr lang="en-US" dirty="0" smtClean="0"/>
              <a:t>Distance between B-C</a:t>
            </a:r>
          </a:p>
          <a:p>
            <a:pPr marL="64008" indent="0">
              <a:buNone/>
            </a:pPr>
            <a:r>
              <a:rPr lang="en-US" dirty="0" smtClean="0"/>
              <a:t>Count all crossover in region 2</a:t>
            </a:r>
          </a:p>
          <a:p>
            <a:pPr marL="64008" indent="0">
              <a:buNone/>
            </a:pPr>
            <a:r>
              <a:rPr lang="en-US" dirty="0" smtClean="0"/>
              <a:t>= 8% +2% = 10% or 10 map unit b/w B—C loci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95650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Total distance (A-C)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 is 30 map units when double crossover are detected in three point linkage experiment and 26 map unit when double crossovers are undetected in the two point </a:t>
            </a:r>
            <a:r>
              <a:rPr lang="en-US" dirty="0" err="1" smtClean="0"/>
              <a:t>linkageexperiment</a:t>
            </a:r>
            <a:r>
              <a:rPr lang="en-US" dirty="0" smtClean="0"/>
              <a:t>.</a:t>
            </a:r>
          </a:p>
          <a:p>
            <a:r>
              <a:rPr lang="en-US" dirty="0" smtClean="0"/>
              <a:t>In this case 2% double crossover would appear with the 72% parental type, making a total of 74% parental and remaining 26% recombinant types.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878756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Interference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Using information from 3-point mapping, we can determine if crossing over in two different regions of the same</a:t>
            </a:r>
          </a:p>
          <a:p>
            <a:r>
              <a:rPr lang="en-US" dirty="0"/>
              <a:t>chromosome occur </a:t>
            </a:r>
            <a:r>
              <a:rPr lang="en-US" b="1" dirty="0"/>
              <a:t>independently</a:t>
            </a:r>
            <a:r>
              <a:rPr lang="en-US" dirty="0"/>
              <a:t>. If they are independent, crossing over in one region has no effect on the probability</a:t>
            </a:r>
          </a:p>
          <a:p>
            <a:r>
              <a:rPr lang="en-US" dirty="0"/>
              <a:t>of crossing over in another region of the same chromosome. </a:t>
            </a:r>
            <a:r>
              <a:rPr lang="en-US" b="1" dirty="0"/>
              <a:t>Assuming independence, the percentage of expected</a:t>
            </a:r>
          </a:p>
          <a:p>
            <a:r>
              <a:rPr lang="en-US" b="1" dirty="0"/>
              <a:t>double crossovers is calculated by multiplying the probability of exchange in one region by probability </a:t>
            </a:r>
            <a:r>
              <a:rPr lang="en-US" b="1" dirty="0" smtClean="0"/>
              <a:t>of exchange </a:t>
            </a:r>
            <a:r>
              <a:rPr lang="en-US" b="1" dirty="0"/>
              <a:t>in other (Product Rule).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35221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Linkage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the genes are situated in the same chromosome and are </a:t>
            </a:r>
            <a:r>
              <a:rPr lang="en-US" dirty="0" smtClean="0"/>
              <a:t>fairly close </a:t>
            </a:r>
            <a:r>
              <a:rPr lang="en-US" dirty="0" smtClean="0"/>
              <a:t>to each other, they tend to be inherited together.</a:t>
            </a:r>
          </a:p>
          <a:p>
            <a:r>
              <a:rPr lang="en-US" dirty="0" smtClean="0"/>
              <a:t>This type of coexistence of two or </a:t>
            </a:r>
            <a:r>
              <a:rPr lang="en-US" smtClean="0"/>
              <a:t>more </a:t>
            </a:r>
            <a:r>
              <a:rPr lang="en-US" smtClean="0"/>
              <a:t>genes in </a:t>
            </a:r>
            <a:r>
              <a:rPr lang="en-US" dirty="0" smtClean="0"/>
              <a:t>the same chromosome is known as LINKAGE.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482163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MAIZE EXAMPLE: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67467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linkage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371600"/>
            <a:ext cx="8763000" cy="5083208"/>
          </a:xfrm>
        </p:spPr>
        <p:txBody>
          <a:bodyPr>
            <a:normAutofit fontScale="77500" lnSpcReduction="20000"/>
          </a:bodyPr>
          <a:lstStyle/>
          <a:p>
            <a:r>
              <a:rPr lang="en-US" sz="2800" dirty="0" smtClean="0"/>
              <a:t>Genes situated on the same chromosome are </a:t>
            </a:r>
            <a:r>
              <a:rPr lang="en-US" sz="2800" b="1" dirty="0" smtClean="0"/>
              <a:t>Linked genes</a:t>
            </a:r>
          </a:p>
          <a:p>
            <a:r>
              <a:rPr lang="en-US" sz="2800" dirty="0" smtClean="0"/>
              <a:t>All genes on </a:t>
            </a:r>
            <a:r>
              <a:rPr lang="en-US" sz="2800" dirty="0" err="1" smtClean="0"/>
              <a:t>asingle</a:t>
            </a:r>
            <a:r>
              <a:rPr lang="en-US" sz="2800" dirty="0" smtClean="0"/>
              <a:t> chromosomes form a</a:t>
            </a:r>
            <a:r>
              <a:rPr lang="en-US" sz="2800" b="1" dirty="0" smtClean="0"/>
              <a:t> linkage group</a:t>
            </a:r>
          </a:p>
          <a:p>
            <a:r>
              <a:rPr lang="en-US" sz="2800" dirty="0" smtClean="0"/>
              <a:t>These genes are inherited together .</a:t>
            </a:r>
          </a:p>
          <a:p>
            <a:r>
              <a:rPr lang="en-US" sz="2800" dirty="0" smtClean="0"/>
              <a:t>Those genes are belong to the same linkage group so do not show independent assortment.</a:t>
            </a:r>
          </a:p>
          <a:p>
            <a:endParaRPr lang="en-US" sz="2800" dirty="0"/>
          </a:p>
          <a:p>
            <a:r>
              <a:rPr lang="en-US" sz="2800" dirty="0" smtClean="0"/>
              <a:t>Thomas Hunt Morgan first time discover the linkage in </a:t>
            </a:r>
            <a:r>
              <a:rPr lang="en-US" sz="2800" dirty="0" err="1" smtClean="0"/>
              <a:t>Drosophilla</a:t>
            </a:r>
            <a:r>
              <a:rPr lang="en-US" sz="2800" dirty="0" smtClean="0"/>
              <a:t> </a:t>
            </a:r>
            <a:r>
              <a:rPr lang="en-US" sz="2800" dirty="0" err="1" smtClean="0"/>
              <a:t>melongaster</a:t>
            </a:r>
            <a:r>
              <a:rPr lang="en-US" sz="2800" dirty="0" smtClean="0"/>
              <a:t>.</a:t>
            </a:r>
          </a:p>
          <a:p>
            <a:endParaRPr lang="en-US" sz="2800" dirty="0" smtClean="0"/>
          </a:p>
          <a:p>
            <a:r>
              <a:rPr lang="en-US" sz="2800" dirty="0" smtClean="0"/>
              <a:t>He examine that 2 genes on the X chromosome.</a:t>
            </a:r>
          </a:p>
          <a:p>
            <a:r>
              <a:rPr lang="en-US" sz="2800" dirty="0" smtClean="0"/>
              <a:t>One was a mutation for white eyes  the other a mutation for  wings.</a:t>
            </a:r>
          </a:p>
          <a:p>
            <a:r>
              <a:rPr lang="en-US" sz="2800" dirty="0" smtClean="0"/>
              <a:t>Both genes are linked genes.</a:t>
            </a:r>
          </a:p>
          <a:p>
            <a:r>
              <a:rPr lang="en-US" sz="1800" dirty="0" smtClean="0"/>
              <a:t> </a:t>
            </a:r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4091255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Recombinations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 smtClean="0"/>
              <a:t>Some gametes are produced that have different combinations of the white and miniature alleles than those in the parental chromosomes.</a:t>
            </a:r>
          </a:p>
          <a:p>
            <a:r>
              <a:rPr lang="en-US" sz="2000" dirty="0" smtClean="0"/>
              <a:t>The new combinations are produced because homologous chromosomes can exchange segments when they are paired.</a:t>
            </a:r>
          </a:p>
          <a:p>
            <a:r>
              <a:rPr lang="en-US" sz="2000" dirty="0" smtClean="0"/>
              <a:t>This process (crossing over) result in recombination of alleles between the homologous chromosomes.</a:t>
            </a:r>
          </a:p>
          <a:p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 </a:t>
            </a:r>
          </a:p>
          <a:p>
            <a:endParaRPr lang="en-US" sz="2000" dirty="0"/>
          </a:p>
          <a:p>
            <a:r>
              <a:rPr lang="en-US" sz="2000" dirty="0" smtClean="0"/>
              <a:t> 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3282205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Genetic distance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probability of </a:t>
            </a:r>
            <a:r>
              <a:rPr lang="en-US" dirty="0" err="1" smtClean="0"/>
              <a:t>recombinations</a:t>
            </a:r>
            <a:r>
              <a:rPr lang="en-US" dirty="0" smtClean="0"/>
              <a:t> between any two genes serves as a measure of genetic distance between the genes and allow the construction of a genetic map.</a:t>
            </a:r>
          </a:p>
          <a:p>
            <a:r>
              <a:rPr lang="en-US" dirty="0" smtClean="0"/>
              <a:t>It is a diagram of chromosomes showing the relative position of the genes.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4937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Linkage symbolism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800" dirty="0" smtClean="0"/>
              <a:t>Linked genes also designate by slash “/”.</a:t>
            </a:r>
          </a:p>
          <a:p>
            <a:r>
              <a:rPr lang="en-US" sz="1800" dirty="0" smtClean="0"/>
              <a:t>The alleles in one chromosomes are depicted to the left of the slash.</a:t>
            </a:r>
          </a:p>
          <a:p>
            <a:r>
              <a:rPr lang="en-US" sz="1800" dirty="0" smtClean="0"/>
              <a:t>Those in the </a:t>
            </a:r>
            <a:r>
              <a:rPr lang="en-US" sz="1800" dirty="0" err="1" smtClean="0"/>
              <a:t>homoogous</a:t>
            </a:r>
            <a:r>
              <a:rPr lang="en-US" sz="1800" dirty="0" smtClean="0"/>
              <a:t> chromosomes are depicted to the right of the slash.</a:t>
            </a:r>
          </a:p>
          <a:p>
            <a:r>
              <a:rPr lang="en-US" sz="1800" dirty="0" smtClean="0"/>
              <a:t>Example:</a:t>
            </a:r>
          </a:p>
          <a:p>
            <a:r>
              <a:rPr lang="en-US" sz="1800" dirty="0" smtClean="0"/>
              <a:t>AA BB  X   </a:t>
            </a:r>
            <a:r>
              <a:rPr lang="en-US" sz="1800" dirty="0" err="1" smtClean="0"/>
              <a:t>aa</a:t>
            </a:r>
            <a:r>
              <a:rPr lang="en-US" sz="1800" dirty="0" smtClean="0"/>
              <a:t> bb</a:t>
            </a:r>
          </a:p>
          <a:p>
            <a:r>
              <a:rPr lang="en-US" sz="1800" dirty="0" smtClean="0"/>
              <a:t>Genotype is doubly heterozygous</a:t>
            </a:r>
          </a:p>
          <a:p>
            <a:r>
              <a:rPr lang="en-US" sz="1800" dirty="0" smtClean="0"/>
              <a:t>Progeny is denoted by  A B/a b</a:t>
            </a:r>
          </a:p>
          <a:p>
            <a:r>
              <a:rPr lang="en-US" sz="1800" dirty="0" smtClean="0"/>
              <a:t>Because allele A and B inherited by one parental chromosome </a:t>
            </a:r>
          </a:p>
          <a:p>
            <a:r>
              <a:rPr lang="en-US" sz="1800" dirty="0" smtClean="0"/>
              <a:t>And a b inherited in the other parental chromosome.</a:t>
            </a:r>
          </a:p>
          <a:p>
            <a:r>
              <a:rPr lang="en-US" sz="1800" dirty="0" smtClean="0"/>
              <a:t>These are called </a:t>
            </a:r>
            <a:r>
              <a:rPr lang="en-US" sz="1800" b="1" i="1" dirty="0" err="1" smtClean="0"/>
              <a:t>Cis</a:t>
            </a:r>
            <a:r>
              <a:rPr lang="en-US" sz="1800" b="1" i="1" dirty="0" smtClean="0"/>
              <a:t>  </a:t>
            </a:r>
            <a:r>
              <a:rPr lang="en-US" sz="1800" dirty="0" smtClean="0"/>
              <a:t>or </a:t>
            </a:r>
            <a:r>
              <a:rPr lang="en-US" sz="1800" b="1" i="1" dirty="0" smtClean="0"/>
              <a:t>Coupling</a:t>
            </a:r>
            <a:r>
              <a:rPr lang="en-US" sz="1800" dirty="0" smtClean="0"/>
              <a:t> configuration. </a:t>
            </a:r>
          </a:p>
          <a:p>
            <a:r>
              <a:rPr lang="en-US" sz="1800" dirty="0" smtClean="0"/>
              <a:t>A B and a b = parental type</a:t>
            </a:r>
          </a:p>
          <a:p>
            <a:r>
              <a:rPr lang="en-US" sz="1800" dirty="0" err="1" smtClean="0"/>
              <a:t>Ab</a:t>
            </a:r>
            <a:r>
              <a:rPr lang="en-US" sz="1800" dirty="0" smtClean="0"/>
              <a:t>  </a:t>
            </a:r>
            <a:r>
              <a:rPr lang="en-US" sz="1800" dirty="0" err="1" smtClean="0"/>
              <a:t>aB</a:t>
            </a:r>
            <a:r>
              <a:rPr lang="en-US" sz="1800" dirty="0" smtClean="0"/>
              <a:t> =  recombinant type</a:t>
            </a:r>
          </a:p>
          <a:p>
            <a:endParaRPr lang="en-US" sz="1800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35671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While another configuration is Trans in which   </a:t>
            </a:r>
            <a:r>
              <a:rPr lang="en-US" dirty="0" err="1" smtClean="0"/>
              <a:t>A,a</a:t>
            </a:r>
            <a:r>
              <a:rPr lang="en-US" dirty="0" smtClean="0"/>
              <a:t>   and B, b in which</a:t>
            </a:r>
          </a:p>
          <a:p>
            <a:r>
              <a:rPr lang="en-US" dirty="0" smtClean="0"/>
              <a:t>A b   and </a:t>
            </a:r>
            <a:r>
              <a:rPr lang="en-US" dirty="0" err="1" smtClean="0"/>
              <a:t>aB</a:t>
            </a:r>
            <a:r>
              <a:rPr lang="en-US" dirty="0" smtClean="0"/>
              <a:t> =  parental type</a:t>
            </a:r>
          </a:p>
          <a:p>
            <a:r>
              <a:rPr lang="en-US" dirty="0" smtClean="0"/>
              <a:t>A B   and a b </a:t>
            </a:r>
            <a:r>
              <a:rPr lang="en-US" smtClean="0"/>
              <a:t>=  recombinant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00413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Degree of linkage by frequency of recombinant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In drosophila </a:t>
            </a:r>
            <a:r>
              <a:rPr lang="en-US" sz="2400" dirty="0" err="1" smtClean="0"/>
              <a:t>morgan</a:t>
            </a:r>
            <a:r>
              <a:rPr lang="en-US" sz="2400" dirty="0" smtClean="0"/>
              <a:t> found mutations in each of several </a:t>
            </a:r>
            <a:r>
              <a:rPr lang="en-US" sz="2400" dirty="0" err="1" smtClean="0"/>
              <a:t>Xlinked</a:t>
            </a:r>
            <a:r>
              <a:rPr lang="en-US" sz="2400" dirty="0" smtClean="0"/>
              <a:t> genes that provide </a:t>
            </a:r>
            <a:r>
              <a:rPr lang="en-US" sz="2400" dirty="0" err="1" smtClean="0"/>
              <a:t>idealmatrial</a:t>
            </a:r>
            <a:r>
              <a:rPr lang="en-US" sz="2400" dirty="0" smtClean="0"/>
              <a:t> for linkage.</a:t>
            </a:r>
          </a:p>
          <a:p>
            <a:r>
              <a:rPr lang="en-US" dirty="0" smtClean="0"/>
              <a:t> </a:t>
            </a:r>
            <a:r>
              <a:rPr lang="en-US" sz="2400" dirty="0" smtClean="0"/>
              <a:t>genes w+ and w determine normal red eye versus white eye.</a:t>
            </a:r>
          </a:p>
          <a:p>
            <a:r>
              <a:rPr lang="en-US" sz="2400" dirty="0" smtClean="0"/>
              <a:t>m+ and m determine size of wing  normal or </a:t>
            </a:r>
            <a:r>
              <a:rPr lang="en-US" sz="2400" dirty="0" err="1" smtClean="0"/>
              <a:t>ministure</a:t>
            </a:r>
            <a:r>
              <a:rPr lang="en-US" sz="2400" dirty="0" smtClean="0"/>
              <a:t> </a:t>
            </a:r>
          </a:p>
          <a:p>
            <a:r>
              <a:rPr lang="en-US" sz="2400" dirty="0" smtClean="0"/>
              <a:t>Genes with recombination frequencies smaller than 50 % are present in the homologous chromosome.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54615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en-US" sz="2400" dirty="0" smtClean="0"/>
              <a:t>Two genes that undergo </a:t>
            </a:r>
            <a:r>
              <a:rPr lang="en-US" sz="2400" dirty="0" err="1" smtClean="0"/>
              <a:t>indep.assortment</a:t>
            </a:r>
            <a:r>
              <a:rPr lang="en-US" sz="2400" dirty="0" smtClean="0"/>
              <a:t> indicated by a recombination frequency equal to 50% either are in </a:t>
            </a:r>
            <a:r>
              <a:rPr lang="en-US" sz="2400" dirty="0" err="1" smtClean="0"/>
              <a:t>nonhomologous</a:t>
            </a:r>
            <a:r>
              <a:rPr lang="en-US" sz="2400" dirty="0" smtClean="0"/>
              <a:t> chromosome or are located far apart in a single chromosome</a:t>
            </a:r>
          </a:p>
          <a:p>
            <a:pPr algn="just"/>
            <a:r>
              <a:rPr lang="en-US" sz="2400" dirty="0" smtClean="0"/>
              <a:t>Recombination between linked genes take place with the same frequency whether the alleles of the genes are in the repulsion (trans) or coupling (</a:t>
            </a:r>
            <a:r>
              <a:rPr lang="en-US" sz="2400" dirty="0" err="1" smtClean="0"/>
              <a:t>cis</a:t>
            </a:r>
            <a:r>
              <a:rPr lang="en-US" sz="2400" dirty="0" smtClean="0"/>
              <a:t>) </a:t>
            </a:r>
            <a:r>
              <a:rPr lang="en-US" sz="2400" dirty="0" err="1" smtClean="0"/>
              <a:t>congiguration</a:t>
            </a:r>
            <a:r>
              <a:rPr lang="en-US" sz="2400" dirty="0" smtClean="0"/>
              <a:t> it is the same no how genes are arranged.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11651711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242</TotalTime>
  <Words>1046</Words>
  <Application>Microsoft Office PowerPoint</Application>
  <PresentationFormat>On-screen Show (4:3)</PresentationFormat>
  <Paragraphs>115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Verve</vt:lpstr>
      <vt:lpstr>LINKAGE 1</vt:lpstr>
      <vt:lpstr>Linkage </vt:lpstr>
      <vt:lpstr>linkage</vt:lpstr>
      <vt:lpstr>Recombinations</vt:lpstr>
      <vt:lpstr>Genetic distance</vt:lpstr>
      <vt:lpstr>Linkage symbolism</vt:lpstr>
      <vt:lpstr>PowerPoint Presentation</vt:lpstr>
      <vt:lpstr>Degree of linkage by frequency of recombinant</vt:lpstr>
      <vt:lpstr>PowerPoint Presentation</vt:lpstr>
      <vt:lpstr>PowerPoint Presentation</vt:lpstr>
      <vt:lpstr>PowerPoint Presentation</vt:lpstr>
      <vt:lpstr>PowerPoint Presentation</vt:lpstr>
      <vt:lpstr>3 possibilities for middle gene</vt:lpstr>
      <vt:lpstr>Two point test cross</vt:lpstr>
      <vt:lpstr>Three point cross</vt:lpstr>
      <vt:lpstr>Progeny </vt:lpstr>
      <vt:lpstr>Find out distance</vt:lpstr>
      <vt:lpstr>Total distance (A-C)</vt:lpstr>
      <vt:lpstr>Interference </vt:lpstr>
      <vt:lpstr>MAIZE EXAMPLE: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LINKAGE 1</dc:title>
  <dc:creator>UOSBK</dc:creator>
  <cp:lastModifiedBy>UOSBK</cp:lastModifiedBy>
  <cp:revision>30</cp:revision>
  <dcterms:created xsi:type="dcterms:W3CDTF">2006-08-16T00:00:00Z</dcterms:created>
  <dcterms:modified xsi:type="dcterms:W3CDTF">2016-04-28T10:15:03Z</dcterms:modified>
</cp:coreProperties>
</file>

<file path=docProps/thumbnail.jpeg>
</file>