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60" r:id="rId3"/>
    <p:sldId id="261" r:id="rId4"/>
    <p:sldId id="262" r:id="rId5"/>
    <p:sldId id="265" r:id="rId6"/>
    <p:sldId id="263" r:id="rId7"/>
    <p:sldId id="264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 to 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Lecture# </a:t>
            </a:r>
            <a:r>
              <a:rPr lang="en-US" b="1" dirty="0" smtClean="0"/>
              <a:t>27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736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Hexadecimal Number </a:t>
            </a:r>
            <a:r>
              <a:rPr lang="en-US" b="1" dirty="0" smtClean="0"/>
              <a:t>System</a:t>
            </a:r>
          </a:p>
          <a:p>
            <a:r>
              <a:rPr lang="en-US" b="1" dirty="0"/>
              <a:t>Where is hexadecimal number system used?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21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Hexadecimal Number System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322344"/>
              </p:ext>
            </p:extLst>
          </p:nvPr>
        </p:nvGraphicFramePr>
        <p:xfrm>
          <a:off x="1600200" y="2209800"/>
          <a:ext cx="5505453" cy="3657599"/>
        </p:xfrm>
        <a:graphic>
          <a:graphicData uri="http://schemas.openxmlformats.org/drawingml/2006/table">
            <a:tbl>
              <a:tblPr/>
              <a:tblGrid>
                <a:gridCol w="611717"/>
                <a:gridCol w="611717"/>
                <a:gridCol w="611717"/>
                <a:gridCol w="611717"/>
                <a:gridCol w="611717"/>
                <a:gridCol w="611717"/>
                <a:gridCol w="611717"/>
                <a:gridCol w="611717"/>
                <a:gridCol w="611717"/>
              </a:tblGrid>
              <a:tr h="1258277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FFFFFF"/>
                          </a:solidFill>
                          <a:effectLst/>
                        </a:rPr>
                        <a:t>MSB</a:t>
                      </a: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143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FFFFFF"/>
                          </a:solidFill>
                          <a:effectLst/>
                        </a:rPr>
                        <a:t>Hexadecimal Number</a:t>
                      </a: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14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FFFFFF"/>
                          </a:solidFill>
                          <a:effectLst/>
                        </a:rPr>
                        <a:t>LSB</a:t>
                      </a: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143"/>
                    </a:solidFill>
                  </a:tcPr>
                </a:tc>
              </a:tr>
              <a:tr h="926583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14143"/>
                          </a:solidFill>
                          <a:effectLst/>
                        </a:rPr>
                        <a:t>16</a:t>
                      </a:r>
                      <a:r>
                        <a:rPr lang="en-US" baseline="30000">
                          <a:solidFill>
                            <a:srgbClr val="414143"/>
                          </a:solidFill>
                          <a:effectLst/>
                        </a:rPr>
                        <a:t>8</a:t>
                      </a:r>
                      <a:endParaRPr lang="en-US">
                        <a:solidFill>
                          <a:srgbClr val="414143"/>
                        </a:solidFill>
                        <a:effectLst/>
                      </a:endParaRP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14143"/>
                          </a:solidFill>
                          <a:effectLst/>
                        </a:rPr>
                        <a:t>16</a:t>
                      </a:r>
                      <a:r>
                        <a:rPr lang="en-US" baseline="30000">
                          <a:solidFill>
                            <a:srgbClr val="414143"/>
                          </a:solidFill>
                          <a:effectLst/>
                        </a:rPr>
                        <a:t>7</a:t>
                      </a:r>
                      <a:endParaRPr lang="en-US">
                        <a:solidFill>
                          <a:srgbClr val="414143"/>
                        </a:solidFill>
                        <a:effectLst/>
                      </a:endParaRP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14143"/>
                          </a:solidFill>
                          <a:effectLst/>
                        </a:rPr>
                        <a:t>16</a:t>
                      </a:r>
                      <a:r>
                        <a:rPr lang="en-US" baseline="30000">
                          <a:solidFill>
                            <a:srgbClr val="414143"/>
                          </a:solidFill>
                          <a:effectLst/>
                        </a:rPr>
                        <a:t>6</a:t>
                      </a:r>
                      <a:endParaRPr lang="en-US">
                        <a:solidFill>
                          <a:srgbClr val="414143"/>
                        </a:solidFill>
                        <a:effectLst/>
                      </a:endParaRP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14143"/>
                          </a:solidFill>
                          <a:effectLst/>
                        </a:rPr>
                        <a:t>16</a:t>
                      </a:r>
                      <a:r>
                        <a:rPr lang="en-US" baseline="30000">
                          <a:solidFill>
                            <a:srgbClr val="414143"/>
                          </a:solidFill>
                          <a:effectLst/>
                        </a:rPr>
                        <a:t>5</a:t>
                      </a:r>
                      <a:endParaRPr lang="en-US">
                        <a:solidFill>
                          <a:srgbClr val="414143"/>
                        </a:solidFill>
                        <a:effectLst/>
                      </a:endParaRP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14143"/>
                          </a:solidFill>
                          <a:effectLst/>
                        </a:rPr>
                        <a:t>16</a:t>
                      </a:r>
                      <a:r>
                        <a:rPr lang="en-US" baseline="30000">
                          <a:solidFill>
                            <a:srgbClr val="414143"/>
                          </a:solidFill>
                          <a:effectLst/>
                        </a:rPr>
                        <a:t>4</a:t>
                      </a:r>
                      <a:endParaRPr lang="en-US">
                        <a:solidFill>
                          <a:srgbClr val="414143"/>
                        </a:solidFill>
                        <a:effectLst/>
                      </a:endParaRP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14143"/>
                          </a:solidFill>
                          <a:effectLst/>
                        </a:rPr>
                        <a:t>16</a:t>
                      </a:r>
                      <a:r>
                        <a:rPr lang="en-US" baseline="30000">
                          <a:solidFill>
                            <a:srgbClr val="414143"/>
                          </a:solidFill>
                          <a:effectLst/>
                        </a:rPr>
                        <a:t>3</a:t>
                      </a:r>
                      <a:endParaRPr lang="en-US">
                        <a:solidFill>
                          <a:srgbClr val="414143"/>
                        </a:solidFill>
                        <a:effectLst/>
                      </a:endParaRP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14143"/>
                          </a:solidFill>
                          <a:effectLst/>
                        </a:rPr>
                        <a:t>16</a:t>
                      </a:r>
                      <a:r>
                        <a:rPr lang="en-US" baseline="30000">
                          <a:solidFill>
                            <a:srgbClr val="414143"/>
                          </a:solidFill>
                          <a:effectLst/>
                        </a:rPr>
                        <a:t>2</a:t>
                      </a:r>
                      <a:endParaRPr lang="en-US">
                        <a:solidFill>
                          <a:srgbClr val="414143"/>
                        </a:solidFill>
                        <a:effectLst/>
                      </a:endParaRP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14143"/>
                          </a:solidFill>
                          <a:effectLst/>
                        </a:rPr>
                        <a:t>16</a:t>
                      </a:r>
                      <a:r>
                        <a:rPr lang="en-US" baseline="30000">
                          <a:solidFill>
                            <a:srgbClr val="414143"/>
                          </a:solidFill>
                          <a:effectLst/>
                        </a:rPr>
                        <a:t>1</a:t>
                      </a:r>
                      <a:endParaRPr lang="en-US">
                        <a:solidFill>
                          <a:srgbClr val="414143"/>
                        </a:solidFill>
                        <a:effectLst/>
                      </a:endParaRP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14143"/>
                          </a:solidFill>
                          <a:effectLst/>
                        </a:rPr>
                        <a:t>16</a:t>
                      </a:r>
                      <a:r>
                        <a:rPr lang="en-US" baseline="30000">
                          <a:solidFill>
                            <a:srgbClr val="414143"/>
                          </a:solidFill>
                          <a:effectLst/>
                        </a:rPr>
                        <a:t>0</a:t>
                      </a:r>
                      <a:endParaRPr lang="en-US">
                        <a:solidFill>
                          <a:srgbClr val="414143"/>
                        </a:solidFill>
                        <a:effectLst/>
                      </a:endParaRP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2739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14143"/>
                          </a:solidFill>
                          <a:effectLst/>
                        </a:rPr>
                        <a:t>4.3G</a:t>
                      </a: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14143"/>
                          </a:solidFill>
                          <a:effectLst/>
                        </a:rPr>
                        <a:t>2.6G</a:t>
                      </a: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14143"/>
                          </a:solidFill>
                          <a:effectLst/>
                        </a:rPr>
                        <a:t>16M</a:t>
                      </a: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14143"/>
                          </a:solidFill>
                          <a:effectLst/>
                        </a:rPr>
                        <a:t>1M</a:t>
                      </a: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14143"/>
                          </a:solidFill>
                          <a:effectLst/>
                        </a:rPr>
                        <a:t>65k</a:t>
                      </a: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14143"/>
                          </a:solidFill>
                          <a:effectLst/>
                        </a:rPr>
                        <a:t>4k</a:t>
                      </a: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14143"/>
                          </a:solidFill>
                          <a:effectLst/>
                        </a:rPr>
                        <a:t>256</a:t>
                      </a: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14143"/>
                          </a:solidFill>
                          <a:effectLst/>
                        </a:rPr>
                        <a:t>16</a:t>
                      </a: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414143"/>
                          </a:solidFill>
                          <a:effectLst/>
                        </a:rPr>
                        <a:t>1</a:t>
                      </a:r>
                    </a:p>
                  </a:txBody>
                  <a:tcPr marL="47625" marR="47625" marT="95250" marB="95250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28875" y="28908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268203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500" b="1" i="0" u="none" strike="noStrike" cap="none" normalizeH="0" baseline="0" smtClean="0">
                <a:ln>
                  <a:noFill/>
                </a:ln>
                <a:solidFill>
                  <a:srgbClr val="404041"/>
                </a:solidFill>
                <a:effectLst/>
                <a:latin typeface="Lato"/>
                <a:cs typeface="Arial" pitchFamily="34" charset="0"/>
              </a:rPr>
              <a:t>Representation of a Hexadecimal Number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653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Hexadecimal Number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One common way of overcoming this problem is to arrange the binary numbers into groups or sets of four bits (4-bits). These groups of 4-bits uses another type of numbering system also commonly used in computer and digital systems called </a:t>
            </a:r>
            <a:r>
              <a:rPr lang="en-US" b="1" dirty="0"/>
              <a:t>Hexadecimal Numbers</a:t>
            </a:r>
            <a:r>
              <a:rPr lang="en-US" dirty="0"/>
              <a:t>.</a:t>
            </a:r>
          </a:p>
          <a:p>
            <a:r>
              <a:rPr lang="en-US" b="1" dirty="0"/>
              <a:t>Hexadecimal Number String</a:t>
            </a:r>
          </a:p>
          <a:p>
            <a:r>
              <a:rPr lang="en-US" dirty="0"/>
              <a:t>The “Hexadecimal” or simply “Hex” numbering system uses the </a:t>
            </a:r>
            <a:r>
              <a:rPr lang="en-US" b="1" dirty="0"/>
              <a:t>Base of 16</a:t>
            </a:r>
            <a:r>
              <a:rPr lang="en-US" dirty="0"/>
              <a:t> system and </a:t>
            </a:r>
            <a:r>
              <a:rPr lang="en-US" dirty="0" smtClean="0"/>
              <a:t>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224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Continue….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 popular choice for representing long binary values because their format is quite compact and much easier to understand compared to the long binary strings of 1’s and 0’s.</a:t>
            </a:r>
          </a:p>
          <a:p>
            <a:r>
              <a:rPr lang="en-US" dirty="0"/>
              <a:t>Being a Base-16 system, the hexadecimal numbering system therefore uses 16 (sixteen) different digits with a combination of numbers from 0 through to 15. In other words, there are 16 possible digit symbols.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894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Base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Base 10 (</a:t>
            </a:r>
            <a:r>
              <a:rPr lang="en-US" b="1" dirty="0"/>
              <a:t>Decimal</a:t>
            </a:r>
            <a:r>
              <a:rPr lang="en-US" dirty="0"/>
              <a:t>) — Represent any </a:t>
            </a:r>
            <a:r>
              <a:rPr lang="en-US" b="1" dirty="0"/>
              <a:t>number</a:t>
            </a:r>
            <a:r>
              <a:rPr lang="en-US" dirty="0"/>
              <a:t> using 10 digits [0–9]</a:t>
            </a:r>
          </a:p>
          <a:p>
            <a:r>
              <a:rPr lang="en-US" dirty="0"/>
              <a:t>Base 2 (Binary) — Represent any </a:t>
            </a:r>
            <a:r>
              <a:rPr lang="en-US" b="1" dirty="0"/>
              <a:t>number</a:t>
            </a:r>
            <a:r>
              <a:rPr lang="en-US" dirty="0"/>
              <a:t> using 2 digits [0–1]</a:t>
            </a:r>
          </a:p>
          <a:p>
            <a:r>
              <a:rPr lang="en-US" dirty="0"/>
              <a:t>Base 8 (Octal) — Represent any </a:t>
            </a:r>
            <a:r>
              <a:rPr lang="en-US" b="1" dirty="0"/>
              <a:t>number</a:t>
            </a:r>
            <a:r>
              <a:rPr lang="en-US" dirty="0"/>
              <a:t> using 8 digits [0–7]</a:t>
            </a:r>
          </a:p>
          <a:p>
            <a:r>
              <a:rPr lang="en-US" dirty="0"/>
              <a:t>Base 16(Hexadecimal) — Represent any </a:t>
            </a:r>
            <a:r>
              <a:rPr lang="en-US" b="1" dirty="0"/>
              <a:t>number</a:t>
            </a:r>
            <a:r>
              <a:rPr lang="en-US" dirty="0"/>
              <a:t> using 10 digits and 6 characters [0–9, A, B, C, D, E, F]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035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Hexadecimal Number System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6260907"/>
              </p:ext>
            </p:extLst>
          </p:nvPr>
        </p:nvGraphicFramePr>
        <p:xfrm>
          <a:off x="1981200" y="1732870"/>
          <a:ext cx="4648200" cy="4820330"/>
        </p:xfrm>
        <a:graphic>
          <a:graphicData uri="http://schemas.openxmlformats.org/drawingml/2006/table">
            <a:tbl>
              <a:tblPr/>
              <a:tblGrid>
                <a:gridCol w="1676399"/>
                <a:gridCol w="1600200"/>
                <a:gridCol w="1371601"/>
              </a:tblGrid>
              <a:tr h="349537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FFFFFF"/>
                          </a:solidFill>
                          <a:effectLst/>
                        </a:rPr>
                        <a:t>Decimal Number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14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FFFFFF"/>
                          </a:solidFill>
                          <a:effectLst/>
                        </a:rPr>
                        <a:t>4-bit Binary Number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14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FFFFFF"/>
                          </a:solidFill>
                          <a:effectLst/>
                        </a:rPr>
                        <a:t>Hexadecimal Number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143"/>
                    </a:solidFill>
                  </a:tcPr>
                </a:tc>
              </a:tr>
              <a:tr h="219812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0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0000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0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2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0001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2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2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0010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2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2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3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0011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3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2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4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0100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4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2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5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0101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5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2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6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0110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6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2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7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0111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7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2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8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1000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8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2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9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1001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9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2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10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1010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A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2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11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1011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B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2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12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1100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C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2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13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1101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D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2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14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1110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E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2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15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1111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F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2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16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0001 0000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10 (1+0)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2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17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0001 0001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solidFill>
                            <a:srgbClr val="414143"/>
                          </a:solidFill>
                          <a:effectLst/>
                        </a:rPr>
                        <a:t>11 (1+1)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365"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rgbClr val="414143"/>
                          </a:solidFill>
                          <a:effectLst/>
                        </a:rPr>
                        <a:t>Continuing upwards in groups of four</a:t>
                      </a:r>
                    </a:p>
                  </a:txBody>
                  <a:tcPr marL="22522" marR="22522" marT="45043" marB="45043" anchor="ctr">
                    <a:lnL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141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446463" y="1522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268203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500" b="1" i="0" u="none" strike="noStrike" cap="none" normalizeH="0" baseline="0" smtClean="0">
                <a:ln>
                  <a:noFill/>
                </a:ln>
                <a:solidFill>
                  <a:srgbClr val="404041"/>
                </a:solidFill>
                <a:effectLst/>
                <a:latin typeface="Lato"/>
                <a:cs typeface="Arial" pitchFamily="34" charset="0"/>
              </a:rPr>
              <a:t>Hexadecimal Numbers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441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Where is hexadecimal number system used?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Where is hexadecimal number system used?</a:t>
            </a:r>
          </a:p>
          <a:p>
            <a:pPr marL="0" indent="0">
              <a:buNone/>
            </a:pPr>
            <a:r>
              <a:rPr lang="en-US" b="1" dirty="0"/>
              <a:t>Hexadecimal</a:t>
            </a:r>
            <a:r>
              <a:rPr lang="en-US" dirty="0"/>
              <a:t> can be </a:t>
            </a:r>
            <a:r>
              <a:rPr lang="en-US" b="1" dirty="0"/>
              <a:t>used</a:t>
            </a:r>
            <a:r>
              <a:rPr lang="en-US" dirty="0"/>
              <a:t> to write large binary </a:t>
            </a:r>
            <a:r>
              <a:rPr lang="en-US" b="1" dirty="0"/>
              <a:t>numbers</a:t>
            </a:r>
            <a:r>
              <a:rPr lang="en-US" dirty="0"/>
              <a:t> in just a few digits. It makes life easier as it allows grouping of binary </a:t>
            </a:r>
            <a:r>
              <a:rPr lang="en-US" b="1" dirty="0"/>
              <a:t>numbers</a:t>
            </a:r>
            <a:r>
              <a:rPr lang="en-US" dirty="0"/>
              <a:t> which makes it easier to read, write and understand. It is more human-friendly, as humans are </a:t>
            </a:r>
            <a:r>
              <a:rPr lang="en-US" b="1" dirty="0"/>
              <a:t>used</a:t>
            </a:r>
            <a:r>
              <a:rPr lang="en-US" dirty="0"/>
              <a:t> to grouping together </a:t>
            </a:r>
            <a:r>
              <a:rPr lang="en-US" b="1" dirty="0"/>
              <a:t>numbers</a:t>
            </a:r>
            <a:r>
              <a:rPr lang="en-US" dirty="0"/>
              <a:t> and things for easier </a:t>
            </a:r>
            <a:r>
              <a:rPr lang="en-US" dirty="0" smtClean="0"/>
              <a:t>understanding.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2727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</TotalTime>
  <Words>251</Words>
  <Application>Microsoft Office PowerPoint</Application>
  <PresentationFormat>On-screen Show (4:3)</PresentationFormat>
  <Paragraphs>105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Introduction to Computer</vt:lpstr>
      <vt:lpstr>Topic</vt:lpstr>
      <vt:lpstr>Hexadecimal Number System </vt:lpstr>
      <vt:lpstr>Hexadecimal Number System</vt:lpstr>
      <vt:lpstr>Continue….</vt:lpstr>
      <vt:lpstr>Base</vt:lpstr>
      <vt:lpstr>Hexadecimal Number System</vt:lpstr>
      <vt:lpstr>Where is hexadecimal number system used?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of Computer</dc:title>
  <dc:creator>alia munawar</dc:creator>
  <cp:lastModifiedBy>Alia manawar</cp:lastModifiedBy>
  <cp:revision>4</cp:revision>
  <dcterms:created xsi:type="dcterms:W3CDTF">2006-08-16T00:00:00Z</dcterms:created>
  <dcterms:modified xsi:type="dcterms:W3CDTF">2020-04-07T18:19:37Z</dcterms:modified>
</cp:coreProperties>
</file>