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8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2" r:id="rId26"/>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type="body" idx="1"/>
          </p:nvPr>
        </p:nvSpPr>
        <p:spPr/>
        <p:txBody>
          <a:bodyPr lIns="0" tIns="0" rIns="0" bIns="0"/>
          <a:lstStyle>
            <a:lvl1pPr>
              <a:defRPr sz="1600" b="0" i="0">
                <a:solidFill>
                  <a:schemeClr val="bg1"/>
                </a:solidFill>
                <a:latin typeface="Arial Narrow"/>
                <a:cs typeface="Arial Narrow"/>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chemeClr val="bg1"/>
                </a:solidFill>
                <a:latin typeface="Arial Narrow"/>
                <a:cs typeface="Arial Narrow"/>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1270" y="0"/>
            <a:ext cx="9146540" cy="6859270"/>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2882900" y="444500"/>
            <a:ext cx="3378200" cy="939800"/>
          </a:xfrm>
          <a:prstGeom prst="rect">
            <a:avLst/>
          </a:prstGeom>
        </p:spPr>
        <p:txBody>
          <a:bodyPr wrap="square" lIns="0" tIns="0" rIns="0" bIns="0">
            <a:spAutoFit/>
          </a:bodyPr>
          <a:lstStyle>
            <a:lvl1pPr>
              <a:defRPr sz="3000" b="0" i="0">
                <a:solidFill>
                  <a:schemeClr val="bg1"/>
                </a:solidFill>
                <a:latin typeface="Arial Narrow"/>
                <a:cs typeface="Arial Narrow"/>
              </a:defRPr>
            </a:lvl1pPr>
          </a:lstStyle>
          <a:p>
            <a:endParaRPr/>
          </a:p>
        </p:txBody>
      </p:sp>
      <p:sp>
        <p:nvSpPr>
          <p:cNvPr id="3" name="Holder 3"/>
          <p:cNvSpPr>
            <a:spLocks noGrp="1"/>
          </p:cNvSpPr>
          <p:nvPr>
            <p:ph type="body" idx="1"/>
          </p:nvPr>
        </p:nvSpPr>
        <p:spPr>
          <a:xfrm>
            <a:off x="688340" y="1507490"/>
            <a:ext cx="7637780" cy="3917950"/>
          </a:xfrm>
          <a:prstGeom prst="rect">
            <a:avLst/>
          </a:prstGeom>
        </p:spPr>
        <p:txBody>
          <a:bodyPr wrap="square" lIns="0" tIns="0" rIns="0" bIns="0">
            <a:spAutoFit/>
          </a:bodyPr>
          <a:lstStyle>
            <a:lvl1pPr>
              <a:defRPr sz="1600" b="0" i="0">
                <a:solidFill>
                  <a:schemeClr val="bg1"/>
                </a:solidFill>
                <a:latin typeface="Arial Narrow"/>
                <a:cs typeface="Arial Narrow"/>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4/12/2020</a:t>
            </a:fld>
            <a:endParaRPr lang="en-US"/>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3400" y="1654542"/>
            <a:ext cx="3378200" cy="1767150"/>
          </a:xfrm>
          <a:prstGeom prst="rect">
            <a:avLst/>
          </a:prstGeom>
        </p:spPr>
        <p:txBody>
          <a:bodyPr vert="horz" wrap="square" lIns="0" tIns="12700" rIns="0" bIns="0" rtlCol="0">
            <a:spAutoFit/>
          </a:bodyPr>
          <a:lstStyle/>
          <a:p>
            <a:pPr marL="12700" marR="5080" indent="1042669">
              <a:lnSpc>
                <a:spcPct val="100000"/>
              </a:lnSpc>
              <a:spcBef>
                <a:spcPts val="100"/>
              </a:spcBef>
            </a:pPr>
            <a:r>
              <a:rPr lang="en-US" spc="-5" dirty="0" smtClean="0"/>
              <a:t>Hamlet</a:t>
            </a:r>
            <a:br>
              <a:rPr lang="en-US" spc="-5" dirty="0" smtClean="0"/>
            </a:br>
            <a:r>
              <a:rPr lang="en-US" sz="2800" b="1" spc="-5" dirty="0">
                <a:latin typeface="Algerian" pitchFamily="82" charset="0"/>
              </a:rPr>
              <a:t/>
            </a:r>
            <a:br>
              <a:rPr lang="en-US" sz="2800" b="1" spc="-5" dirty="0">
                <a:latin typeface="Algerian" pitchFamily="82" charset="0"/>
              </a:rPr>
            </a:br>
            <a:r>
              <a:rPr lang="en-US" sz="2800" b="1" spc="-5" dirty="0" smtClean="0">
                <a:latin typeface="Algerian" pitchFamily="82" charset="0"/>
              </a:rPr>
              <a:t>Prepared By:</a:t>
            </a:r>
            <a:br>
              <a:rPr lang="en-US" sz="2800" b="1" spc="-5" dirty="0" smtClean="0">
                <a:latin typeface="Algerian" pitchFamily="82" charset="0"/>
              </a:rPr>
            </a:br>
            <a:r>
              <a:rPr lang="en-US" sz="2800" b="1" spc="-5" dirty="0" smtClean="0">
                <a:latin typeface="Algerian" pitchFamily="82" charset="0"/>
              </a:rPr>
              <a:t>	</a:t>
            </a:r>
            <a:r>
              <a:rPr lang="en-US" sz="2800" b="1" spc="-5" dirty="0" err="1" smtClean="0">
                <a:latin typeface="Algerian" pitchFamily="82" charset="0"/>
              </a:rPr>
              <a:t>Nisar</a:t>
            </a:r>
            <a:r>
              <a:rPr lang="en-US" sz="2800" b="1" spc="-5" dirty="0" smtClean="0">
                <a:latin typeface="Algerian" pitchFamily="82" charset="0"/>
              </a:rPr>
              <a:t> </a:t>
            </a:r>
            <a:r>
              <a:rPr lang="en-US" sz="2800" b="1" spc="-5" dirty="0" err="1" smtClean="0">
                <a:latin typeface="Algerian" pitchFamily="82" charset="0"/>
              </a:rPr>
              <a:t>Ahamd</a:t>
            </a:r>
            <a:endParaRPr sz="2800" b="1" spc="-5" dirty="0">
              <a:latin typeface="Algerian" pitchFamily="8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9600" y="283"/>
            <a:ext cx="914022" cy="685743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709160" cy="1348740"/>
          </a:xfrm>
          <a:prstGeom prst="rect">
            <a:avLst/>
          </a:prstGeom>
        </p:spPr>
        <p:txBody>
          <a:bodyPr vert="horz" wrap="square" lIns="0" tIns="12700" rIns="0" bIns="0" rtlCol="0">
            <a:spAutoFit/>
          </a:bodyPr>
          <a:lstStyle/>
          <a:p>
            <a:pPr marL="12700" marR="728345">
              <a:lnSpc>
                <a:spcPct val="145800"/>
              </a:lnSpc>
              <a:spcBef>
                <a:spcPts val="100"/>
              </a:spcBef>
            </a:pPr>
            <a:r>
              <a:rPr sz="2000" b="1" spc="-5" dirty="0">
                <a:solidFill>
                  <a:srgbClr val="FFFFFF"/>
                </a:solidFill>
                <a:latin typeface="Arial Narrow"/>
                <a:cs typeface="Arial Narrow"/>
              </a:rPr>
              <a:t>Polonius </a:t>
            </a:r>
            <a:r>
              <a:rPr sz="2000" dirty="0">
                <a:solidFill>
                  <a:srgbClr val="FFFFFF"/>
                </a:solidFill>
                <a:latin typeface="Arial Narrow"/>
                <a:cs typeface="Arial Narrow"/>
              </a:rPr>
              <a:t>- </a:t>
            </a:r>
            <a:r>
              <a:rPr sz="2000" spc="-5" dirty="0">
                <a:solidFill>
                  <a:srgbClr val="FFFFFF"/>
                </a:solidFill>
                <a:latin typeface="Arial Narrow"/>
                <a:cs typeface="Arial Narrow"/>
              </a:rPr>
              <a:t>The </a:t>
            </a:r>
            <a:r>
              <a:rPr sz="2000" dirty="0">
                <a:solidFill>
                  <a:srgbClr val="FFFFFF"/>
                </a:solidFill>
                <a:latin typeface="Arial Narrow"/>
                <a:cs typeface="Arial Narrow"/>
              </a:rPr>
              <a:t>Lord </a:t>
            </a:r>
            <a:r>
              <a:rPr sz="2000" spc="-5" dirty="0">
                <a:solidFill>
                  <a:srgbClr val="FFFFFF"/>
                </a:solidFill>
                <a:latin typeface="Arial Narrow"/>
                <a:cs typeface="Arial Narrow"/>
              </a:rPr>
              <a:t>Chamberlain of  Claudius’s court, </a:t>
            </a:r>
            <a:r>
              <a:rPr sz="2000" dirty="0">
                <a:solidFill>
                  <a:srgbClr val="FFFFFF"/>
                </a:solidFill>
                <a:latin typeface="Arial Narrow"/>
                <a:cs typeface="Arial Narrow"/>
              </a:rPr>
              <a:t>a </a:t>
            </a:r>
            <a:r>
              <a:rPr sz="2000" spc="-5" dirty="0">
                <a:solidFill>
                  <a:srgbClr val="FFFFFF"/>
                </a:solidFill>
                <a:latin typeface="Arial Narrow"/>
                <a:cs typeface="Arial Narrow"/>
              </a:rPr>
              <a:t>pompous, conniving</a:t>
            </a:r>
            <a:r>
              <a:rPr sz="2000" dirty="0">
                <a:solidFill>
                  <a:srgbClr val="FFFFFF"/>
                </a:solidFill>
                <a:latin typeface="Arial Narrow"/>
                <a:cs typeface="Arial Narrow"/>
              </a:rPr>
              <a:t> </a:t>
            </a:r>
            <a:r>
              <a:rPr sz="2000" spc="-5" dirty="0">
                <a:solidFill>
                  <a:srgbClr val="FFFFFF"/>
                </a:solidFill>
                <a:latin typeface="Arial Narrow"/>
                <a:cs typeface="Arial Narrow"/>
              </a:rPr>
              <a:t>old</a:t>
            </a:r>
            <a:endParaRPr sz="2000">
              <a:latin typeface="Arial Narrow"/>
              <a:cs typeface="Arial Narrow"/>
            </a:endParaRPr>
          </a:p>
          <a:p>
            <a:pPr marL="12700">
              <a:lnSpc>
                <a:spcPct val="100000"/>
              </a:lnSpc>
              <a:spcBef>
                <a:spcPts val="1019"/>
              </a:spcBef>
            </a:pPr>
            <a:r>
              <a:rPr sz="2000" spc="-5" dirty="0">
                <a:solidFill>
                  <a:srgbClr val="FFFFFF"/>
                </a:solidFill>
                <a:latin typeface="Arial Narrow"/>
                <a:cs typeface="Arial Narrow"/>
              </a:rPr>
              <a:t>man. Polonius is the father of Laertes and</a:t>
            </a:r>
            <a:r>
              <a:rPr sz="2000" spc="25" dirty="0">
                <a:solidFill>
                  <a:srgbClr val="FFFFFF"/>
                </a:solidFill>
                <a:latin typeface="Arial Narrow"/>
                <a:cs typeface="Arial Narrow"/>
              </a:rPr>
              <a:t> </a:t>
            </a:r>
            <a:r>
              <a:rPr sz="2000" dirty="0">
                <a:solidFill>
                  <a:srgbClr val="FFFFFF"/>
                </a:solidFill>
                <a:latin typeface="Arial Narrow"/>
                <a:cs typeface="Arial Narrow"/>
              </a:rPr>
              <a:t>Ophelia</a:t>
            </a:r>
            <a:r>
              <a:rPr sz="1700" dirty="0">
                <a:solidFill>
                  <a:srgbClr val="FFFFFF"/>
                </a:solidFill>
                <a:latin typeface="Arial Narrow"/>
                <a:cs typeface="Arial Narrow"/>
              </a:rPr>
              <a:t>.</a:t>
            </a:r>
            <a:endParaRPr sz="1700">
              <a:latin typeface="Arial Narrow"/>
              <a:cs typeface="Arial Narrow"/>
            </a:endParaRPr>
          </a:p>
        </p:txBody>
      </p:sp>
      <p:sp>
        <p:nvSpPr>
          <p:cNvPr id="4" name="object 4"/>
          <p:cNvSpPr/>
          <p:nvPr/>
        </p:nvSpPr>
        <p:spPr>
          <a:xfrm>
            <a:off x="5715000" y="1371600"/>
            <a:ext cx="2743200" cy="37338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226560" cy="2246630"/>
          </a:xfrm>
          <a:prstGeom prst="rect">
            <a:avLst/>
          </a:prstGeom>
        </p:spPr>
        <p:txBody>
          <a:bodyPr vert="horz" wrap="square" lIns="0" tIns="12700" rIns="0" bIns="0" rtlCol="0">
            <a:spAutoFit/>
          </a:bodyPr>
          <a:lstStyle/>
          <a:p>
            <a:pPr marL="12700" marR="5080">
              <a:lnSpc>
                <a:spcPct val="145700"/>
              </a:lnSpc>
              <a:spcBef>
                <a:spcPts val="100"/>
              </a:spcBef>
            </a:pPr>
            <a:r>
              <a:rPr sz="2000" b="1" spc="-5" dirty="0">
                <a:solidFill>
                  <a:srgbClr val="FFFFFF"/>
                </a:solidFill>
                <a:latin typeface="Arial Narrow"/>
                <a:cs typeface="Arial Narrow"/>
              </a:rPr>
              <a:t>Horatio </a:t>
            </a:r>
            <a:r>
              <a:rPr sz="2000" dirty="0">
                <a:solidFill>
                  <a:srgbClr val="FFFFFF"/>
                </a:solidFill>
                <a:latin typeface="Arial Narrow"/>
                <a:cs typeface="Arial Narrow"/>
              </a:rPr>
              <a:t>- </a:t>
            </a:r>
            <a:r>
              <a:rPr sz="2000" spc="-5" dirty="0">
                <a:solidFill>
                  <a:srgbClr val="FFFFFF"/>
                </a:solidFill>
                <a:latin typeface="Arial Narrow"/>
                <a:cs typeface="Arial Narrow"/>
              </a:rPr>
              <a:t>Hamlet’s </a:t>
            </a:r>
            <a:r>
              <a:rPr sz="2000" dirty="0">
                <a:solidFill>
                  <a:srgbClr val="FFFFFF"/>
                </a:solidFill>
                <a:latin typeface="Arial Narrow"/>
                <a:cs typeface="Arial Narrow"/>
              </a:rPr>
              <a:t>close </a:t>
            </a:r>
            <a:r>
              <a:rPr sz="2000" spc="-5" dirty="0">
                <a:solidFill>
                  <a:srgbClr val="FFFFFF"/>
                </a:solidFill>
                <a:latin typeface="Arial Narrow"/>
                <a:cs typeface="Arial Narrow"/>
              </a:rPr>
              <a:t>friend, who studied  with the prince at the university in Wittenberg.  Horatio is loyal and helpful </a:t>
            </a:r>
            <a:r>
              <a:rPr sz="2000" dirty="0">
                <a:solidFill>
                  <a:srgbClr val="FFFFFF"/>
                </a:solidFill>
                <a:latin typeface="Arial Narrow"/>
                <a:cs typeface="Arial Narrow"/>
              </a:rPr>
              <a:t>to </a:t>
            </a:r>
            <a:r>
              <a:rPr sz="2000" spc="-5" dirty="0">
                <a:solidFill>
                  <a:srgbClr val="FFFFFF"/>
                </a:solidFill>
                <a:latin typeface="Arial Narrow"/>
                <a:cs typeface="Arial Narrow"/>
              </a:rPr>
              <a:t>Hamlet  throughout the play. After Hamlet’s death,  Horatio remains alive to tell Hamlet’s</a:t>
            </a:r>
            <a:r>
              <a:rPr sz="2000" spc="-10" dirty="0">
                <a:solidFill>
                  <a:srgbClr val="FFFFFF"/>
                </a:solidFill>
                <a:latin typeface="Arial Narrow"/>
                <a:cs typeface="Arial Narrow"/>
              </a:rPr>
              <a:t> </a:t>
            </a:r>
            <a:r>
              <a:rPr sz="2000" dirty="0">
                <a:solidFill>
                  <a:srgbClr val="FFFFFF"/>
                </a:solidFill>
                <a:latin typeface="Arial Narrow"/>
                <a:cs typeface="Arial Narrow"/>
              </a:rPr>
              <a:t>story.</a:t>
            </a:r>
            <a:endParaRPr sz="2000">
              <a:latin typeface="Arial Narrow"/>
              <a:cs typeface="Arial Narrow"/>
            </a:endParaRPr>
          </a:p>
        </p:txBody>
      </p:sp>
      <p:sp>
        <p:nvSpPr>
          <p:cNvPr id="4" name="object 4"/>
          <p:cNvSpPr/>
          <p:nvPr/>
        </p:nvSpPr>
        <p:spPr>
          <a:xfrm>
            <a:off x="5410200" y="1524000"/>
            <a:ext cx="3124200" cy="3505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7446645" cy="3745229"/>
          </a:xfrm>
          <a:prstGeom prst="rect">
            <a:avLst/>
          </a:prstGeom>
        </p:spPr>
        <p:txBody>
          <a:bodyPr vert="horz" wrap="square" lIns="0" tIns="12700" rIns="0" bIns="0" rtlCol="0">
            <a:spAutoFit/>
          </a:bodyPr>
          <a:lstStyle/>
          <a:p>
            <a:pPr marL="70485" marR="2886075" indent="-58419">
              <a:lnSpc>
                <a:spcPct val="145800"/>
              </a:lnSpc>
              <a:spcBef>
                <a:spcPts val="100"/>
              </a:spcBef>
            </a:pPr>
            <a:r>
              <a:rPr sz="2000" b="1" spc="-5" dirty="0">
                <a:solidFill>
                  <a:srgbClr val="FFFFFF"/>
                </a:solidFill>
                <a:latin typeface="Arial Narrow"/>
                <a:cs typeface="Arial Narrow"/>
              </a:rPr>
              <a:t>Ophelia </a:t>
            </a:r>
            <a:r>
              <a:rPr sz="2000" dirty="0">
                <a:solidFill>
                  <a:srgbClr val="FFFFFF"/>
                </a:solidFill>
                <a:latin typeface="Arial Narrow"/>
                <a:cs typeface="Arial Narrow"/>
              </a:rPr>
              <a:t>- </a:t>
            </a:r>
            <a:r>
              <a:rPr sz="2000" spc="-5" dirty="0">
                <a:solidFill>
                  <a:srgbClr val="FFFFFF"/>
                </a:solidFill>
                <a:latin typeface="Arial Narrow"/>
                <a:cs typeface="Arial Narrow"/>
              </a:rPr>
              <a:t>Polonius’s daughter, </a:t>
            </a:r>
            <a:r>
              <a:rPr sz="2000" dirty="0">
                <a:solidFill>
                  <a:srgbClr val="FFFFFF"/>
                </a:solidFill>
                <a:latin typeface="Arial Narrow"/>
                <a:cs typeface="Arial Narrow"/>
              </a:rPr>
              <a:t>a </a:t>
            </a:r>
            <a:r>
              <a:rPr sz="2000" spc="-5" dirty="0">
                <a:solidFill>
                  <a:srgbClr val="FFFFFF"/>
                </a:solidFill>
                <a:latin typeface="Arial Narrow"/>
                <a:cs typeface="Arial Narrow"/>
              </a:rPr>
              <a:t>beautiful </a:t>
            </a:r>
            <a:r>
              <a:rPr sz="2000" dirty="0">
                <a:solidFill>
                  <a:srgbClr val="FFFFFF"/>
                </a:solidFill>
                <a:latin typeface="Arial Narrow"/>
                <a:cs typeface="Arial Narrow"/>
              </a:rPr>
              <a:t>young  </a:t>
            </a:r>
            <a:r>
              <a:rPr sz="2000" spc="-5" dirty="0">
                <a:solidFill>
                  <a:srgbClr val="FFFFFF"/>
                </a:solidFill>
                <a:latin typeface="Arial Narrow"/>
                <a:cs typeface="Arial Narrow"/>
              </a:rPr>
              <a:t>woman with </a:t>
            </a:r>
            <a:r>
              <a:rPr sz="2000" dirty="0">
                <a:solidFill>
                  <a:srgbClr val="FFFFFF"/>
                </a:solidFill>
                <a:latin typeface="Arial Narrow"/>
                <a:cs typeface="Arial Narrow"/>
              </a:rPr>
              <a:t>whom </a:t>
            </a:r>
            <a:r>
              <a:rPr sz="2000" spc="-5" dirty="0">
                <a:solidFill>
                  <a:srgbClr val="FFFFFF"/>
                </a:solidFill>
                <a:latin typeface="Arial Narrow"/>
                <a:cs typeface="Arial Narrow"/>
              </a:rPr>
              <a:t>Hamlet </a:t>
            </a:r>
            <a:r>
              <a:rPr sz="2000" dirty="0">
                <a:solidFill>
                  <a:srgbClr val="FFFFFF"/>
                </a:solidFill>
                <a:latin typeface="Arial Narrow"/>
                <a:cs typeface="Arial Narrow"/>
              </a:rPr>
              <a:t>has </a:t>
            </a:r>
            <a:r>
              <a:rPr sz="2000" spc="-5" dirty="0">
                <a:solidFill>
                  <a:srgbClr val="FFFFFF"/>
                </a:solidFill>
                <a:latin typeface="Arial Narrow"/>
                <a:cs typeface="Arial Narrow"/>
              </a:rPr>
              <a:t>been in</a:t>
            </a:r>
            <a:r>
              <a:rPr sz="2000" spc="-40" dirty="0">
                <a:solidFill>
                  <a:srgbClr val="FFFFFF"/>
                </a:solidFill>
                <a:latin typeface="Arial Narrow"/>
                <a:cs typeface="Arial Narrow"/>
              </a:rPr>
              <a:t> </a:t>
            </a:r>
            <a:r>
              <a:rPr sz="2000" dirty="0">
                <a:solidFill>
                  <a:srgbClr val="FFFFFF"/>
                </a:solidFill>
                <a:latin typeface="Arial Narrow"/>
                <a:cs typeface="Arial Narrow"/>
              </a:rPr>
              <a:t>love.</a:t>
            </a:r>
            <a:endParaRPr sz="2000">
              <a:latin typeface="Arial Narrow"/>
              <a:cs typeface="Arial Narrow"/>
            </a:endParaRPr>
          </a:p>
          <a:p>
            <a:pPr marL="12700" marR="3015615">
              <a:lnSpc>
                <a:spcPct val="145400"/>
              </a:lnSpc>
              <a:spcBef>
                <a:spcPts val="10"/>
              </a:spcBef>
            </a:pPr>
            <a:r>
              <a:rPr sz="2000" spc="-5" dirty="0">
                <a:solidFill>
                  <a:srgbClr val="FFFFFF"/>
                </a:solidFill>
                <a:latin typeface="Arial Narrow"/>
                <a:cs typeface="Arial Narrow"/>
              </a:rPr>
              <a:t>Ophelia is </a:t>
            </a:r>
            <a:r>
              <a:rPr sz="2000" dirty="0">
                <a:solidFill>
                  <a:srgbClr val="FFFFFF"/>
                </a:solidFill>
                <a:latin typeface="Arial Narrow"/>
                <a:cs typeface="Arial Narrow"/>
              </a:rPr>
              <a:t>a </a:t>
            </a:r>
            <a:r>
              <a:rPr sz="2000" spc="-5" dirty="0">
                <a:solidFill>
                  <a:srgbClr val="FFFFFF"/>
                </a:solidFill>
                <a:latin typeface="Arial Narrow"/>
                <a:cs typeface="Arial Narrow"/>
              </a:rPr>
              <a:t>sweet and innocent </a:t>
            </a:r>
            <a:r>
              <a:rPr sz="2000" dirty="0">
                <a:solidFill>
                  <a:srgbClr val="FFFFFF"/>
                </a:solidFill>
                <a:latin typeface="Arial Narrow"/>
                <a:cs typeface="Arial Narrow"/>
              </a:rPr>
              <a:t>young </a:t>
            </a:r>
            <a:r>
              <a:rPr sz="2000" spc="-5" dirty="0">
                <a:solidFill>
                  <a:srgbClr val="FFFFFF"/>
                </a:solidFill>
                <a:latin typeface="Arial Narrow"/>
                <a:cs typeface="Arial Narrow"/>
              </a:rPr>
              <a:t>girl, who  obeys her father and her brother,</a:t>
            </a:r>
            <a:r>
              <a:rPr sz="2000" spc="15" dirty="0">
                <a:solidFill>
                  <a:srgbClr val="FFFFFF"/>
                </a:solidFill>
                <a:latin typeface="Arial Narrow"/>
                <a:cs typeface="Arial Narrow"/>
              </a:rPr>
              <a:t> </a:t>
            </a:r>
            <a:r>
              <a:rPr sz="2000" spc="-5" dirty="0">
                <a:solidFill>
                  <a:srgbClr val="FFFFFF"/>
                </a:solidFill>
                <a:latin typeface="Arial Narrow"/>
                <a:cs typeface="Arial Narrow"/>
              </a:rPr>
              <a:t>Laertes.</a:t>
            </a:r>
            <a:endParaRPr sz="2000">
              <a:latin typeface="Arial Narrow"/>
              <a:cs typeface="Arial Narrow"/>
            </a:endParaRPr>
          </a:p>
          <a:p>
            <a:pPr marL="12700" marR="2877185">
              <a:lnSpc>
                <a:spcPct val="145800"/>
              </a:lnSpc>
            </a:pPr>
            <a:r>
              <a:rPr sz="2000" spc="-5" dirty="0">
                <a:solidFill>
                  <a:srgbClr val="FFFFFF"/>
                </a:solidFill>
                <a:latin typeface="Arial Narrow"/>
                <a:cs typeface="Arial Narrow"/>
              </a:rPr>
              <a:t>Dependent </a:t>
            </a:r>
            <a:r>
              <a:rPr sz="2000" dirty="0">
                <a:solidFill>
                  <a:srgbClr val="FFFFFF"/>
                </a:solidFill>
                <a:latin typeface="Arial Narrow"/>
                <a:cs typeface="Arial Narrow"/>
              </a:rPr>
              <a:t>on </a:t>
            </a:r>
            <a:r>
              <a:rPr sz="2000" spc="-5" dirty="0">
                <a:solidFill>
                  <a:srgbClr val="FFFFFF"/>
                </a:solidFill>
                <a:latin typeface="Arial Narrow"/>
                <a:cs typeface="Arial Narrow"/>
              </a:rPr>
              <a:t>men </a:t>
            </a:r>
            <a:r>
              <a:rPr sz="2000" dirty="0">
                <a:solidFill>
                  <a:srgbClr val="FFFFFF"/>
                </a:solidFill>
                <a:latin typeface="Arial Narrow"/>
                <a:cs typeface="Arial Narrow"/>
              </a:rPr>
              <a:t>to </a:t>
            </a:r>
            <a:r>
              <a:rPr sz="2000" spc="-5" dirty="0">
                <a:solidFill>
                  <a:srgbClr val="FFFFFF"/>
                </a:solidFill>
                <a:latin typeface="Arial Narrow"/>
                <a:cs typeface="Arial Narrow"/>
              </a:rPr>
              <a:t>tell her </a:t>
            </a:r>
            <a:r>
              <a:rPr sz="2000" dirty="0">
                <a:solidFill>
                  <a:srgbClr val="FFFFFF"/>
                </a:solidFill>
                <a:latin typeface="Arial Narrow"/>
                <a:cs typeface="Arial Narrow"/>
              </a:rPr>
              <a:t>how to </a:t>
            </a:r>
            <a:r>
              <a:rPr sz="2000" spc="-5" dirty="0">
                <a:solidFill>
                  <a:srgbClr val="FFFFFF"/>
                </a:solidFill>
                <a:latin typeface="Arial Narrow"/>
                <a:cs typeface="Arial Narrow"/>
              </a:rPr>
              <a:t>behave, </a:t>
            </a:r>
            <a:r>
              <a:rPr sz="2000" dirty="0">
                <a:solidFill>
                  <a:srgbClr val="FFFFFF"/>
                </a:solidFill>
                <a:latin typeface="Arial Narrow"/>
                <a:cs typeface="Arial Narrow"/>
              </a:rPr>
              <a:t>she  </a:t>
            </a:r>
            <a:r>
              <a:rPr sz="2000" spc="-5" dirty="0">
                <a:solidFill>
                  <a:srgbClr val="FFFFFF"/>
                </a:solidFill>
                <a:latin typeface="Arial Narrow"/>
                <a:cs typeface="Arial Narrow"/>
              </a:rPr>
              <a:t>gives in </a:t>
            </a:r>
            <a:r>
              <a:rPr sz="2000" dirty="0">
                <a:solidFill>
                  <a:srgbClr val="FFFFFF"/>
                </a:solidFill>
                <a:latin typeface="Arial Narrow"/>
                <a:cs typeface="Arial Narrow"/>
              </a:rPr>
              <a:t>to </a:t>
            </a:r>
            <a:r>
              <a:rPr sz="2000" spc="-5" dirty="0">
                <a:solidFill>
                  <a:srgbClr val="FFFFFF"/>
                </a:solidFill>
                <a:latin typeface="Arial Narrow"/>
                <a:cs typeface="Arial Narrow"/>
              </a:rPr>
              <a:t>Polonius’s schemes </a:t>
            </a:r>
            <a:r>
              <a:rPr sz="2000" dirty="0">
                <a:solidFill>
                  <a:srgbClr val="FFFFFF"/>
                </a:solidFill>
                <a:latin typeface="Arial Narrow"/>
                <a:cs typeface="Arial Narrow"/>
              </a:rPr>
              <a:t>to spy </a:t>
            </a:r>
            <a:r>
              <a:rPr sz="2000" spc="-5" dirty="0">
                <a:solidFill>
                  <a:srgbClr val="FFFFFF"/>
                </a:solidFill>
                <a:latin typeface="Arial Narrow"/>
                <a:cs typeface="Arial Narrow"/>
              </a:rPr>
              <a:t>on</a:t>
            </a:r>
            <a:r>
              <a:rPr sz="2000" dirty="0">
                <a:solidFill>
                  <a:srgbClr val="FFFFFF"/>
                </a:solidFill>
                <a:latin typeface="Arial Narrow"/>
                <a:cs typeface="Arial Narrow"/>
              </a:rPr>
              <a:t> </a:t>
            </a:r>
            <a:r>
              <a:rPr sz="2000" spc="-5" dirty="0">
                <a:solidFill>
                  <a:srgbClr val="FFFFFF"/>
                </a:solidFill>
                <a:latin typeface="Arial Narrow"/>
                <a:cs typeface="Arial Narrow"/>
              </a:rPr>
              <a:t>Hamlet.</a:t>
            </a:r>
            <a:endParaRPr sz="2000">
              <a:latin typeface="Arial Narrow"/>
              <a:cs typeface="Arial Narrow"/>
            </a:endParaRPr>
          </a:p>
          <a:p>
            <a:pPr marL="12700" marR="5080">
              <a:lnSpc>
                <a:spcPct val="100000"/>
              </a:lnSpc>
              <a:spcBef>
                <a:spcPts val="1100"/>
              </a:spcBef>
            </a:pPr>
            <a:r>
              <a:rPr sz="2000" spc="-5" dirty="0">
                <a:solidFill>
                  <a:srgbClr val="FFFFFF"/>
                </a:solidFill>
                <a:latin typeface="Arial Narrow"/>
                <a:cs typeface="Arial Narrow"/>
              </a:rPr>
              <a:t>Even in her lapse into madness </a:t>
            </a:r>
            <a:r>
              <a:rPr sz="2000" dirty="0">
                <a:solidFill>
                  <a:srgbClr val="FFFFFF"/>
                </a:solidFill>
                <a:latin typeface="Arial Narrow"/>
                <a:cs typeface="Arial Narrow"/>
              </a:rPr>
              <a:t>and </a:t>
            </a:r>
            <a:r>
              <a:rPr sz="2000" spc="-5" dirty="0">
                <a:solidFill>
                  <a:srgbClr val="FFFFFF"/>
                </a:solidFill>
                <a:latin typeface="Arial Narrow"/>
                <a:cs typeface="Arial Narrow"/>
              </a:rPr>
              <a:t>death, </a:t>
            </a:r>
            <a:r>
              <a:rPr sz="2000" dirty="0">
                <a:solidFill>
                  <a:srgbClr val="FFFFFF"/>
                </a:solidFill>
                <a:latin typeface="Arial Narrow"/>
                <a:cs typeface="Arial Narrow"/>
              </a:rPr>
              <a:t>she </a:t>
            </a:r>
            <a:r>
              <a:rPr sz="2000" spc="-5" dirty="0">
                <a:solidFill>
                  <a:srgbClr val="FFFFFF"/>
                </a:solidFill>
                <a:latin typeface="Arial Narrow"/>
                <a:cs typeface="Arial Narrow"/>
              </a:rPr>
              <a:t>remains maidenly, singing songs  about flowers </a:t>
            </a:r>
            <a:r>
              <a:rPr sz="2000" dirty="0">
                <a:solidFill>
                  <a:srgbClr val="FFFFFF"/>
                </a:solidFill>
                <a:latin typeface="Arial Narrow"/>
                <a:cs typeface="Arial Narrow"/>
              </a:rPr>
              <a:t>and </a:t>
            </a:r>
            <a:r>
              <a:rPr sz="2000" spc="-5" dirty="0">
                <a:solidFill>
                  <a:srgbClr val="FFFFFF"/>
                </a:solidFill>
                <a:latin typeface="Arial Narrow"/>
                <a:cs typeface="Arial Narrow"/>
              </a:rPr>
              <a:t>finally drowning in the river amid the flower garlands </a:t>
            </a:r>
            <a:r>
              <a:rPr sz="2000" dirty="0">
                <a:solidFill>
                  <a:srgbClr val="FFFFFF"/>
                </a:solidFill>
                <a:latin typeface="Arial Narrow"/>
                <a:cs typeface="Arial Narrow"/>
              </a:rPr>
              <a:t>she had  </a:t>
            </a:r>
            <a:r>
              <a:rPr sz="2000" spc="-5" dirty="0">
                <a:solidFill>
                  <a:srgbClr val="FFFFFF"/>
                </a:solidFill>
                <a:latin typeface="Arial Narrow"/>
                <a:cs typeface="Arial Narrow"/>
              </a:rPr>
              <a:t>gathered.</a:t>
            </a:r>
            <a:endParaRPr sz="2000">
              <a:latin typeface="Arial Narrow"/>
              <a:cs typeface="Arial Narrow"/>
            </a:endParaRPr>
          </a:p>
        </p:txBody>
      </p:sp>
      <p:sp>
        <p:nvSpPr>
          <p:cNvPr id="4" name="object 4"/>
          <p:cNvSpPr/>
          <p:nvPr/>
        </p:nvSpPr>
        <p:spPr>
          <a:xfrm>
            <a:off x="5715000" y="1066800"/>
            <a:ext cx="2743200" cy="3124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5029835" cy="1802130"/>
          </a:xfrm>
          <a:prstGeom prst="rect">
            <a:avLst/>
          </a:prstGeom>
        </p:spPr>
        <p:txBody>
          <a:bodyPr vert="horz" wrap="square" lIns="0" tIns="152400" rIns="0" bIns="0" rtlCol="0">
            <a:spAutoFit/>
          </a:bodyPr>
          <a:lstStyle/>
          <a:p>
            <a:pPr marL="12700" algn="just">
              <a:lnSpc>
                <a:spcPct val="100000"/>
              </a:lnSpc>
              <a:spcBef>
                <a:spcPts val="1200"/>
              </a:spcBef>
            </a:pPr>
            <a:r>
              <a:rPr sz="2000" b="1" spc="-5" dirty="0">
                <a:solidFill>
                  <a:srgbClr val="FFFFFF"/>
                </a:solidFill>
                <a:latin typeface="Arial Narrow"/>
                <a:cs typeface="Arial Narrow"/>
              </a:rPr>
              <a:t>Laertes </a:t>
            </a:r>
            <a:r>
              <a:rPr sz="2000" dirty="0">
                <a:solidFill>
                  <a:srgbClr val="FFFFFF"/>
                </a:solidFill>
                <a:latin typeface="Arial Narrow"/>
                <a:cs typeface="Arial Narrow"/>
              </a:rPr>
              <a:t>- </a:t>
            </a:r>
            <a:r>
              <a:rPr sz="2000" spc="-5" dirty="0">
                <a:solidFill>
                  <a:srgbClr val="FFFFFF"/>
                </a:solidFill>
                <a:latin typeface="Arial Narrow"/>
                <a:cs typeface="Arial Narrow"/>
              </a:rPr>
              <a:t>Polonius’s son </a:t>
            </a:r>
            <a:r>
              <a:rPr sz="2000" dirty="0">
                <a:solidFill>
                  <a:srgbClr val="FFFFFF"/>
                </a:solidFill>
                <a:latin typeface="Arial Narrow"/>
                <a:cs typeface="Arial Narrow"/>
              </a:rPr>
              <a:t>and </a:t>
            </a:r>
            <a:r>
              <a:rPr sz="2000" spc="-5" dirty="0">
                <a:solidFill>
                  <a:srgbClr val="FFFFFF"/>
                </a:solidFill>
                <a:latin typeface="Arial Narrow"/>
                <a:cs typeface="Arial Narrow"/>
              </a:rPr>
              <a:t>Ophelia’s</a:t>
            </a:r>
            <a:r>
              <a:rPr sz="2000" spc="10" dirty="0">
                <a:solidFill>
                  <a:srgbClr val="FFFFFF"/>
                </a:solidFill>
                <a:latin typeface="Arial Narrow"/>
                <a:cs typeface="Arial Narrow"/>
              </a:rPr>
              <a:t> </a:t>
            </a:r>
            <a:r>
              <a:rPr sz="2000" spc="-5" dirty="0">
                <a:solidFill>
                  <a:srgbClr val="FFFFFF"/>
                </a:solidFill>
                <a:latin typeface="Arial Narrow"/>
                <a:cs typeface="Arial Narrow"/>
              </a:rPr>
              <a:t>brother,</a:t>
            </a:r>
            <a:endParaRPr sz="2000">
              <a:latin typeface="Arial Narrow"/>
              <a:cs typeface="Arial Narrow"/>
            </a:endParaRPr>
          </a:p>
          <a:p>
            <a:pPr marL="12700" marR="5080" indent="58419" algn="just">
              <a:lnSpc>
                <a:spcPct val="145600"/>
              </a:lnSpc>
              <a:spcBef>
                <a:spcPts val="5"/>
              </a:spcBef>
            </a:pPr>
            <a:r>
              <a:rPr sz="2000" dirty="0">
                <a:solidFill>
                  <a:srgbClr val="FFFFFF"/>
                </a:solidFill>
                <a:latin typeface="Arial Narrow"/>
                <a:cs typeface="Arial Narrow"/>
              </a:rPr>
              <a:t>a young </a:t>
            </a:r>
            <a:r>
              <a:rPr sz="2000" spc="-5" dirty="0">
                <a:solidFill>
                  <a:srgbClr val="FFFFFF"/>
                </a:solidFill>
                <a:latin typeface="Arial Narrow"/>
                <a:cs typeface="Arial Narrow"/>
              </a:rPr>
              <a:t>man who spends </a:t>
            </a:r>
            <a:r>
              <a:rPr sz="2000" dirty="0">
                <a:solidFill>
                  <a:srgbClr val="FFFFFF"/>
                </a:solidFill>
                <a:latin typeface="Arial Narrow"/>
                <a:cs typeface="Arial Narrow"/>
              </a:rPr>
              <a:t>much </a:t>
            </a:r>
            <a:r>
              <a:rPr sz="2000" spc="-5" dirty="0">
                <a:solidFill>
                  <a:srgbClr val="FFFFFF"/>
                </a:solidFill>
                <a:latin typeface="Arial Narrow"/>
                <a:cs typeface="Arial Narrow"/>
              </a:rPr>
              <a:t>of the play in </a:t>
            </a:r>
            <a:r>
              <a:rPr sz="2000" dirty="0">
                <a:solidFill>
                  <a:srgbClr val="FFFFFF"/>
                </a:solidFill>
                <a:latin typeface="Arial Narrow"/>
                <a:cs typeface="Arial Narrow"/>
              </a:rPr>
              <a:t>France.  </a:t>
            </a:r>
            <a:r>
              <a:rPr sz="2000" spc="-5" dirty="0">
                <a:solidFill>
                  <a:srgbClr val="FFFFFF"/>
                </a:solidFill>
                <a:latin typeface="Arial Narrow"/>
                <a:cs typeface="Arial Narrow"/>
              </a:rPr>
              <a:t>Passionate and quick to action, Laertes is clearly </a:t>
            </a:r>
            <a:r>
              <a:rPr sz="2000" dirty="0">
                <a:solidFill>
                  <a:srgbClr val="FFFFFF"/>
                </a:solidFill>
                <a:latin typeface="Arial Narrow"/>
                <a:cs typeface="Arial Narrow"/>
              </a:rPr>
              <a:t>a </a:t>
            </a:r>
            <a:r>
              <a:rPr sz="2000" spc="-5" dirty="0">
                <a:solidFill>
                  <a:srgbClr val="FFFFFF"/>
                </a:solidFill>
                <a:latin typeface="Arial Narrow"/>
                <a:cs typeface="Arial Narrow"/>
              </a:rPr>
              <a:t>foil  for the reflective</a:t>
            </a:r>
            <a:r>
              <a:rPr sz="2000" spc="-15" dirty="0">
                <a:solidFill>
                  <a:srgbClr val="FFFFFF"/>
                </a:solidFill>
                <a:latin typeface="Arial Narrow"/>
                <a:cs typeface="Arial Narrow"/>
              </a:rPr>
              <a:t> </a:t>
            </a:r>
            <a:r>
              <a:rPr sz="2000" spc="-5" dirty="0">
                <a:solidFill>
                  <a:srgbClr val="FFFFFF"/>
                </a:solidFill>
                <a:latin typeface="Arial Narrow"/>
                <a:cs typeface="Arial Narrow"/>
              </a:rPr>
              <a:t>Hamlet.</a:t>
            </a:r>
            <a:endParaRPr sz="2000">
              <a:latin typeface="Arial Narrow"/>
              <a:cs typeface="Arial Narrow"/>
            </a:endParaRPr>
          </a:p>
        </p:txBody>
      </p:sp>
      <p:sp>
        <p:nvSpPr>
          <p:cNvPr id="4" name="object 4"/>
          <p:cNvSpPr/>
          <p:nvPr/>
        </p:nvSpPr>
        <p:spPr>
          <a:xfrm>
            <a:off x="6134100" y="990600"/>
            <a:ext cx="2590800" cy="33528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650105" cy="2691130"/>
          </a:xfrm>
          <a:prstGeom prst="rect">
            <a:avLst/>
          </a:prstGeom>
        </p:spPr>
        <p:txBody>
          <a:bodyPr vert="horz" wrap="square" lIns="0" tIns="12700" rIns="0" bIns="0" rtlCol="0">
            <a:spAutoFit/>
          </a:bodyPr>
          <a:lstStyle/>
          <a:p>
            <a:pPr marL="12700" marR="5080">
              <a:lnSpc>
                <a:spcPct val="145700"/>
              </a:lnSpc>
              <a:spcBef>
                <a:spcPts val="100"/>
              </a:spcBef>
            </a:pPr>
            <a:r>
              <a:rPr sz="2000" b="1" spc="-5" dirty="0">
                <a:solidFill>
                  <a:srgbClr val="FFFFFF"/>
                </a:solidFill>
                <a:latin typeface="Arial Narrow"/>
                <a:cs typeface="Arial Narrow"/>
              </a:rPr>
              <a:t>Fortinbras </a:t>
            </a:r>
            <a:r>
              <a:rPr sz="2000" dirty="0">
                <a:solidFill>
                  <a:srgbClr val="FFFFFF"/>
                </a:solidFill>
                <a:latin typeface="Arial Narrow"/>
                <a:cs typeface="Arial Narrow"/>
              </a:rPr>
              <a:t>- The young </a:t>
            </a:r>
            <a:r>
              <a:rPr sz="2000" spc="-5" dirty="0">
                <a:solidFill>
                  <a:srgbClr val="FFFFFF"/>
                </a:solidFill>
                <a:latin typeface="Arial Narrow"/>
                <a:cs typeface="Arial Narrow"/>
              </a:rPr>
              <a:t>Prince of Norway, whose  father the king </a:t>
            </a:r>
            <a:r>
              <a:rPr sz="2000" dirty="0">
                <a:solidFill>
                  <a:srgbClr val="FFFFFF"/>
                </a:solidFill>
                <a:latin typeface="Arial Narrow"/>
                <a:cs typeface="Arial Narrow"/>
              </a:rPr>
              <a:t>(also </a:t>
            </a:r>
            <a:r>
              <a:rPr sz="2000" spc="-5" dirty="0">
                <a:solidFill>
                  <a:srgbClr val="FFFFFF"/>
                </a:solidFill>
                <a:latin typeface="Arial Narrow"/>
                <a:cs typeface="Arial Narrow"/>
              </a:rPr>
              <a:t>named Fortinbras) was killed  by Hamlet’s father (also named Hamlet). Now  Fortinbras wishes </a:t>
            </a:r>
            <a:r>
              <a:rPr sz="2000" dirty="0">
                <a:solidFill>
                  <a:srgbClr val="FFFFFF"/>
                </a:solidFill>
                <a:latin typeface="Arial Narrow"/>
                <a:cs typeface="Arial Narrow"/>
              </a:rPr>
              <a:t>to </a:t>
            </a:r>
            <a:r>
              <a:rPr sz="2000" spc="-5" dirty="0">
                <a:solidFill>
                  <a:srgbClr val="FFFFFF"/>
                </a:solidFill>
                <a:latin typeface="Arial Narrow"/>
                <a:cs typeface="Arial Narrow"/>
              </a:rPr>
              <a:t>attack Denmark </a:t>
            </a:r>
            <a:r>
              <a:rPr sz="2000" dirty="0">
                <a:solidFill>
                  <a:srgbClr val="FFFFFF"/>
                </a:solidFill>
                <a:latin typeface="Arial Narrow"/>
                <a:cs typeface="Arial Narrow"/>
              </a:rPr>
              <a:t>to </a:t>
            </a:r>
            <a:r>
              <a:rPr sz="2000" spc="-5" dirty="0">
                <a:solidFill>
                  <a:srgbClr val="FFFFFF"/>
                </a:solidFill>
                <a:latin typeface="Arial Narrow"/>
                <a:cs typeface="Arial Narrow"/>
              </a:rPr>
              <a:t>avenge  his father’s honor, making him another foil for  Prince</a:t>
            </a:r>
            <a:r>
              <a:rPr sz="2000" spc="-10" dirty="0">
                <a:solidFill>
                  <a:srgbClr val="FFFFFF"/>
                </a:solidFill>
                <a:latin typeface="Arial Narrow"/>
                <a:cs typeface="Arial Narrow"/>
              </a:rPr>
              <a:t> </a:t>
            </a:r>
            <a:r>
              <a:rPr sz="2000" spc="-5" dirty="0">
                <a:solidFill>
                  <a:srgbClr val="FFFFFF"/>
                </a:solidFill>
                <a:latin typeface="Arial Narrow"/>
                <a:cs typeface="Arial Narrow"/>
              </a:rPr>
              <a:t>Hamlet.</a:t>
            </a:r>
            <a:endParaRPr sz="2000">
              <a:latin typeface="Arial Narrow"/>
              <a:cs typeface="Arial Narrow"/>
            </a:endParaRPr>
          </a:p>
        </p:txBody>
      </p:sp>
      <p:sp>
        <p:nvSpPr>
          <p:cNvPr id="4" name="object 4"/>
          <p:cNvSpPr/>
          <p:nvPr/>
        </p:nvSpPr>
        <p:spPr>
          <a:xfrm>
            <a:off x="5537200" y="1371600"/>
            <a:ext cx="2921000" cy="3505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493520"/>
            <a:ext cx="7604759" cy="3745229"/>
          </a:xfrm>
          <a:prstGeom prst="rect">
            <a:avLst/>
          </a:prstGeom>
        </p:spPr>
        <p:txBody>
          <a:bodyPr vert="horz" wrap="square" lIns="0" tIns="12700" rIns="0" bIns="0" rtlCol="0">
            <a:spAutoFit/>
          </a:bodyPr>
          <a:lstStyle/>
          <a:p>
            <a:pPr marL="12700" marR="3091815">
              <a:lnSpc>
                <a:spcPct val="145700"/>
              </a:lnSpc>
              <a:spcBef>
                <a:spcPts val="100"/>
              </a:spcBef>
            </a:pPr>
            <a:r>
              <a:rPr sz="2000" b="1" dirty="0">
                <a:solidFill>
                  <a:srgbClr val="FFFFFF"/>
                </a:solidFill>
                <a:latin typeface="Arial Narrow"/>
                <a:cs typeface="Arial Narrow"/>
              </a:rPr>
              <a:t>The Ghost </a:t>
            </a:r>
            <a:r>
              <a:rPr sz="2000" dirty="0">
                <a:solidFill>
                  <a:srgbClr val="FFFFFF"/>
                </a:solidFill>
                <a:latin typeface="Arial Narrow"/>
                <a:cs typeface="Arial Narrow"/>
              </a:rPr>
              <a:t>- The </a:t>
            </a:r>
            <a:r>
              <a:rPr sz="2000" spc="-5" dirty="0">
                <a:solidFill>
                  <a:srgbClr val="FFFFFF"/>
                </a:solidFill>
                <a:latin typeface="Arial Narrow"/>
                <a:cs typeface="Arial Narrow"/>
              </a:rPr>
              <a:t>specter of Hamlet’s recently  deceased father. The ghost, </a:t>
            </a:r>
            <a:r>
              <a:rPr sz="2000" dirty="0">
                <a:solidFill>
                  <a:srgbClr val="FFFFFF"/>
                </a:solidFill>
                <a:latin typeface="Arial Narrow"/>
                <a:cs typeface="Arial Narrow"/>
              </a:rPr>
              <a:t>who </a:t>
            </a:r>
            <a:r>
              <a:rPr sz="2000" spc="-5" dirty="0">
                <a:solidFill>
                  <a:srgbClr val="FFFFFF"/>
                </a:solidFill>
                <a:latin typeface="Arial Narrow"/>
                <a:cs typeface="Arial Narrow"/>
              </a:rPr>
              <a:t>claims to have  been murdered by Claudius, calls upon Hamlet  to avenge him. </a:t>
            </a:r>
            <a:r>
              <a:rPr sz="2000" dirty="0">
                <a:solidFill>
                  <a:srgbClr val="FFFFFF"/>
                </a:solidFill>
                <a:latin typeface="Arial Narrow"/>
                <a:cs typeface="Arial Narrow"/>
              </a:rPr>
              <a:t>However, </a:t>
            </a:r>
            <a:r>
              <a:rPr sz="2000" spc="-5" dirty="0">
                <a:solidFill>
                  <a:srgbClr val="FFFFFF"/>
                </a:solidFill>
                <a:latin typeface="Arial Narrow"/>
                <a:cs typeface="Arial Narrow"/>
              </a:rPr>
              <a:t>it is not entirely certain  whether the ghost is what it appears to be, or  whether it is something </a:t>
            </a:r>
            <a:r>
              <a:rPr sz="2000" dirty="0">
                <a:solidFill>
                  <a:srgbClr val="FFFFFF"/>
                </a:solidFill>
                <a:latin typeface="Arial Narrow"/>
                <a:cs typeface="Arial Narrow"/>
              </a:rPr>
              <a:t>else. </a:t>
            </a:r>
            <a:r>
              <a:rPr sz="2000" spc="-5" dirty="0">
                <a:solidFill>
                  <a:srgbClr val="FFFFFF"/>
                </a:solidFill>
                <a:latin typeface="Arial Narrow"/>
                <a:cs typeface="Arial Narrow"/>
              </a:rPr>
              <a:t>Hamlet speculates</a:t>
            </a:r>
            <a:endParaRPr sz="2000">
              <a:latin typeface="Arial Narrow"/>
              <a:cs typeface="Arial Narrow"/>
            </a:endParaRPr>
          </a:p>
          <a:p>
            <a:pPr marL="12700" marR="5080">
              <a:lnSpc>
                <a:spcPct val="100000"/>
              </a:lnSpc>
              <a:spcBef>
                <a:spcPts val="1100"/>
              </a:spcBef>
            </a:pPr>
            <a:r>
              <a:rPr sz="2000" spc="-5" dirty="0">
                <a:solidFill>
                  <a:srgbClr val="FFFFFF"/>
                </a:solidFill>
                <a:latin typeface="Arial Narrow"/>
                <a:cs typeface="Arial Narrow"/>
              </a:rPr>
              <a:t>that the ghost might be </a:t>
            </a:r>
            <a:r>
              <a:rPr sz="2000" dirty="0">
                <a:solidFill>
                  <a:srgbClr val="FFFFFF"/>
                </a:solidFill>
                <a:latin typeface="Arial Narrow"/>
                <a:cs typeface="Arial Narrow"/>
              </a:rPr>
              <a:t>a devil </a:t>
            </a:r>
            <a:r>
              <a:rPr sz="2000" spc="-5" dirty="0">
                <a:solidFill>
                  <a:srgbClr val="FFFFFF"/>
                </a:solidFill>
                <a:latin typeface="Arial Narrow"/>
                <a:cs typeface="Arial Narrow"/>
              </a:rPr>
              <a:t>sent to deceive him and tempt him into murder, and  the question of what the ghost is or where it comes from is</a:t>
            </a:r>
            <a:r>
              <a:rPr sz="2000" spc="45" dirty="0">
                <a:solidFill>
                  <a:srgbClr val="FFFFFF"/>
                </a:solidFill>
                <a:latin typeface="Arial Narrow"/>
                <a:cs typeface="Arial Narrow"/>
              </a:rPr>
              <a:t> </a:t>
            </a:r>
            <a:r>
              <a:rPr sz="2000" spc="-5" dirty="0">
                <a:solidFill>
                  <a:srgbClr val="FFFFFF"/>
                </a:solidFill>
                <a:latin typeface="Arial Narrow"/>
                <a:cs typeface="Arial Narrow"/>
              </a:rPr>
              <a:t>never</a:t>
            </a:r>
            <a:endParaRPr sz="2000">
              <a:latin typeface="Arial Narrow"/>
              <a:cs typeface="Arial Narrow"/>
            </a:endParaRPr>
          </a:p>
          <a:p>
            <a:pPr marL="12700">
              <a:lnSpc>
                <a:spcPct val="100000"/>
              </a:lnSpc>
            </a:pPr>
            <a:r>
              <a:rPr sz="2000" spc="-5" dirty="0">
                <a:solidFill>
                  <a:srgbClr val="FFFFFF"/>
                </a:solidFill>
                <a:latin typeface="Arial Narrow"/>
                <a:cs typeface="Arial Narrow"/>
              </a:rPr>
              <a:t>definitively resolved.</a:t>
            </a:r>
            <a:endParaRPr sz="2000">
              <a:latin typeface="Arial Narrow"/>
              <a:cs typeface="Arial Narrow"/>
            </a:endParaRPr>
          </a:p>
        </p:txBody>
      </p:sp>
      <p:sp>
        <p:nvSpPr>
          <p:cNvPr id="4" name="object 4"/>
          <p:cNvSpPr/>
          <p:nvPr/>
        </p:nvSpPr>
        <p:spPr>
          <a:xfrm>
            <a:off x="5638800" y="990600"/>
            <a:ext cx="2971800" cy="32766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587240" cy="2246630"/>
          </a:xfrm>
          <a:prstGeom prst="rect">
            <a:avLst/>
          </a:prstGeom>
        </p:spPr>
        <p:txBody>
          <a:bodyPr vert="horz" wrap="square" lIns="0" tIns="12700" rIns="0" bIns="0" rtlCol="0">
            <a:spAutoFit/>
          </a:bodyPr>
          <a:lstStyle/>
          <a:p>
            <a:pPr marL="12700" marR="5080">
              <a:lnSpc>
                <a:spcPct val="145700"/>
              </a:lnSpc>
              <a:spcBef>
                <a:spcPts val="100"/>
              </a:spcBef>
            </a:pPr>
            <a:r>
              <a:rPr sz="2000" b="1" spc="-5" dirty="0">
                <a:solidFill>
                  <a:srgbClr val="FFFFFF"/>
                </a:solidFill>
                <a:latin typeface="Arial Narrow"/>
                <a:cs typeface="Arial Narrow"/>
              </a:rPr>
              <a:t>Rosencrantz </a:t>
            </a:r>
            <a:r>
              <a:rPr sz="2000" b="1" dirty="0">
                <a:solidFill>
                  <a:srgbClr val="FFFFFF"/>
                </a:solidFill>
                <a:latin typeface="Arial Narrow"/>
                <a:cs typeface="Arial Narrow"/>
              </a:rPr>
              <a:t>and </a:t>
            </a:r>
            <a:r>
              <a:rPr sz="2000" b="1" spc="-5" dirty="0">
                <a:solidFill>
                  <a:srgbClr val="FFFFFF"/>
                </a:solidFill>
                <a:latin typeface="Arial Narrow"/>
                <a:cs typeface="Arial Narrow"/>
              </a:rPr>
              <a:t>Guildenstern </a:t>
            </a:r>
            <a:r>
              <a:rPr sz="2000" dirty="0">
                <a:solidFill>
                  <a:srgbClr val="FFFFFF"/>
                </a:solidFill>
                <a:latin typeface="Arial Narrow"/>
                <a:cs typeface="Arial Narrow"/>
              </a:rPr>
              <a:t>- </a:t>
            </a:r>
            <a:r>
              <a:rPr sz="2000" spc="-5" dirty="0">
                <a:solidFill>
                  <a:srgbClr val="FFFFFF"/>
                </a:solidFill>
                <a:latin typeface="Arial Narrow"/>
                <a:cs typeface="Arial Narrow"/>
              </a:rPr>
              <a:t>Two slightly  bumbling </a:t>
            </a:r>
            <a:r>
              <a:rPr sz="2000" dirty="0">
                <a:solidFill>
                  <a:srgbClr val="FFFFFF"/>
                </a:solidFill>
                <a:latin typeface="Arial Narrow"/>
                <a:cs typeface="Arial Narrow"/>
              </a:rPr>
              <a:t>courtiers, </a:t>
            </a:r>
            <a:r>
              <a:rPr sz="2000" spc="-5" dirty="0">
                <a:solidFill>
                  <a:srgbClr val="FFFFFF"/>
                </a:solidFill>
                <a:latin typeface="Arial Narrow"/>
                <a:cs typeface="Arial Narrow"/>
              </a:rPr>
              <a:t>former friends of Hamlet from  Wittenberg, who are summoned by Claudius and  Gertrude to discover the </a:t>
            </a:r>
            <a:r>
              <a:rPr sz="2000" dirty="0">
                <a:solidFill>
                  <a:srgbClr val="FFFFFF"/>
                </a:solidFill>
                <a:latin typeface="Arial Narrow"/>
                <a:cs typeface="Arial Narrow"/>
              </a:rPr>
              <a:t>cause of </a:t>
            </a:r>
            <a:r>
              <a:rPr sz="2000" spc="-5" dirty="0">
                <a:solidFill>
                  <a:srgbClr val="FFFFFF"/>
                </a:solidFill>
                <a:latin typeface="Arial Narrow"/>
                <a:cs typeface="Arial Narrow"/>
              </a:rPr>
              <a:t>Hamlet’s  strange</a:t>
            </a:r>
            <a:r>
              <a:rPr sz="2000" spc="-10" dirty="0">
                <a:solidFill>
                  <a:srgbClr val="FFFFFF"/>
                </a:solidFill>
                <a:latin typeface="Arial Narrow"/>
                <a:cs typeface="Arial Narrow"/>
              </a:rPr>
              <a:t> </a:t>
            </a:r>
            <a:r>
              <a:rPr sz="2000" spc="-5" dirty="0">
                <a:solidFill>
                  <a:srgbClr val="FFFFFF"/>
                </a:solidFill>
                <a:latin typeface="Arial Narrow"/>
                <a:cs typeface="Arial Narrow"/>
              </a:rPr>
              <a:t>behavior.</a:t>
            </a:r>
            <a:endParaRPr sz="2000">
              <a:latin typeface="Arial Narrow"/>
              <a:cs typeface="Arial Narrow"/>
            </a:endParaRPr>
          </a:p>
        </p:txBody>
      </p:sp>
      <p:sp>
        <p:nvSpPr>
          <p:cNvPr id="4" name="object 4"/>
          <p:cNvSpPr/>
          <p:nvPr/>
        </p:nvSpPr>
        <p:spPr>
          <a:xfrm>
            <a:off x="5562600" y="1295400"/>
            <a:ext cx="3276600" cy="34290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717415" cy="1802130"/>
          </a:xfrm>
          <a:prstGeom prst="rect">
            <a:avLst/>
          </a:prstGeom>
        </p:spPr>
        <p:txBody>
          <a:bodyPr vert="horz" wrap="square" lIns="0" tIns="12700" rIns="0" bIns="0" rtlCol="0">
            <a:spAutoFit/>
          </a:bodyPr>
          <a:lstStyle/>
          <a:p>
            <a:pPr marL="12700" marR="152400">
              <a:lnSpc>
                <a:spcPct val="145800"/>
              </a:lnSpc>
              <a:spcBef>
                <a:spcPts val="100"/>
              </a:spcBef>
            </a:pPr>
            <a:r>
              <a:rPr sz="2000" b="1" spc="-5" dirty="0">
                <a:solidFill>
                  <a:srgbClr val="FFFFFF"/>
                </a:solidFill>
                <a:latin typeface="Arial Narrow"/>
                <a:cs typeface="Arial Narrow"/>
              </a:rPr>
              <a:t>Marcellus </a:t>
            </a:r>
            <a:r>
              <a:rPr sz="2000" b="1" dirty="0">
                <a:solidFill>
                  <a:srgbClr val="FFFFFF"/>
                </a:solidFill>
                <a:latin typeface="Arial Narrow"/>
                <a:cs typeface="Arial Narrow"/>
              </a:rPr>
              <a:t>and </a:t>
            </a:r>
            <a:r>
              <a:rPr sz="2000" b="1" spc="-5" dirty="0">
                <a:solidFill>
                  <a:srgbClr val="FFFFFF"/>
                </a:solidFill>
                <a:latin typeface="Arial Narrow"/>
                <a:cs typeface="Arial Narrow"/>
              </a:rPr>
              <a:t>Bernardo </a:t>
            </a:r>
            <a:r>
              <a:rPr sz="2000" dirty="0">
                <a:solidFill>
                  <a:srgbClr val="FFFFFF"/>
                </a:solidFill>
                <a:latin typeface="Arial Narrow"/>
                <a:cs typeface="Arial Narrow"/>
              </a:rPr>
              <a:t>- The </a:t>
            </a:r>
            <a:r>
              <a:rPr sz="2000" spc="-5" dirty="0">
                <a:solidFill>
                  <a:srgbClr val="FFFFFF"/>
                </a:solidFill>
                <a:latin typeface="Arial Narrow"/>
                <a:cs typeface="Arial Narrow"/>
              </a:rPr>
              <a:t>officers </a:t>
            </a:r>
            <a:r>
              <a:rPr sz="2000" dirty="0">
                <a:solidFill>
                  <a:srgbClr val="FFFFFF"/>
                </a:solidFill>
                <a:latin typeface="Arial Narrow"/>
                <a:cs typeface="Arial Narrow"/>
              </a:rPr>
              <a:t>who </a:t>
            </a:r>
            <a:r>
              <a:rPr sz="2000" spc="-5" dirty="0">
                <a:solidFill>
                  <a:srgbClr val="FFFFFF"/>
                </a:solidFill>
                <a:latin typeface="Arial Narrow"/>
                <a:cs typeface="Arial Narrow"/>
              </a:rPr>
              <a:t>first  </a:t>
            </a:r>
            <a:r>
              <a:rPr sz="2000" dirty="0">
                <a:solidFill>
                  <a:srgbClr val="FFFFFF"/>
                </a:solidFill>
                <a:latin typeface="Arial Narrow"/>
                <a:cs typeface="Arial Narrow"/>
              </a:rPr>
              <a:t>see </a:t>
            </a:r>
            <a:r>
              <a:rPr sz="2000" spc="-5" dirty="0">
                <a:solidFill>
                  <a:srgbClr val="FFFFFF"/>
                </a:solidFill>
                <a:latin typeface="Arial Narrow"/>
                <a:cs typeface="Arial Narrow"/>
              </a:rPr>
              <a:t>the ghost walking the ramparts of Elsinore  and who summon Horatio </a:t>
            </a:r>
            <a:r>
              <a:rPr sz="2000" dirty="0">
                <a:solidFill>
                  <a:srgbClr val="FFFFFF"/>
                </a:solidFill>
                <a:latin typeface="Arial Narrow"/>
                <a:cs typeface="Arial Narrow"/>
              </a:rPr>
              <a:t>to </a:t>
            </a:r>
            <a:r>
              <a:rPr sz="2000" spc="-5" dirty="0">
                <a:solidFill>
                  <a:srgbClr val="FFFFFF"/>
                </a:solidFill>
                <a:latin typeface="Arial Narrow"/>
                <a:cs typeface="Arial Narrow"/>
              </a:rPr>
              <a:t>witness it.</a:t>
            </a:r>
            <a:r>
              <a:rPr sz="2000" spc="5" dirty="0">
                <a:solidFill>
                  <a:srgbClr val="FFFFFF"/>
                </a:solidFill>
                <a:latin typeface="Arial Narrow"/>
                <a:cs typeface="Arial Narrow"/>
              </a:rPr>
              <a:t> </a:t>
            </a:r>
            <a:r>
              <a:rPr sz="2000" spc="-5" dirty="0">
                <a:solidFill>
                  <a:srgbClr val="FFFFFF"/>
                </a:solidFill>
                <a:latin typeface="Arial Narrow"/>
                <a:cs typeface="Arial Narrow"/>
              </a:rPr>
              <a:t>Marcellus</a:t>
            </a:r>
            <a:endParaRPr sz="2000">
              <a:latin typeface="Arial Narrow"/>
              <a:cs typeface="Arial Narrow"/>
            </a:endParaRPr>
          </a:p>
          <a:p>
            <a:pPr marL="70485">
              <a:lnSpc>
                <a:spcPct val="100000"/>
              </a:lnSpc>
              <a:spcBef>
                <a:spcPts val="1090"/>
              </a:spcBef>
            </a:pPr>
            <a:r>
              <a:rPr sz="2000" spc="-5" dirty="0">
                <a:solidFill>
                  <a:srgbClr val="FFFFFF"/>
                </a:solidFill>
                <a:latin typeface="Arial Narrow"/>
                <a:cs typeface="Arial Narrow"/>
              </a:rPr>
              <a:t>is present when Hamlet </a:t>
            </a:r>
            <a:r>
              <a:rPr sz="2000" dirty="0">
                <a:solidFill>
                  <a:srgbClr val="FFFFFF"/>
                </a:solidFill>
                <a:latin typeface="Arial Narrow"/>
                <a:cs typeface="Arial Narrow"/>
              </a:rPr>
              <a:t>first </a:t>
            </a:r>
            <a:r>
              <a:rPr sz="2000" spc="-5" dirty="0">
                <a:solidFill>
                  <a:srgbClr val="FFFFFF"/>
                </a:solidFill>
                <a:latin typeface="Arial Narrow"/>
                <a:cs typeface="Arial Narrow"/>
              </a:rPr>
              <a:t>encounters the</a:t>
            </a:r>
            <a:r>
              <a:rPr sz="2000" spc="20" dirty="0">
                <a:solidFill>
                  <a:srgbClr val="FFFFFF"/>
                </a:solidFill>
                <a:latin typeface="Arial Narrow"/>
                <a:cs typeface="Arial Narrow"/>
              </a:rPr>
              <a:t> </a:t>
            </a:r>
            <a:r>
              <a:rPr sz="2000" spc="-5" dirty="0">
                <a:solidFill>
                  <a:srgbClr val="FFFFFF"/>
                </a:solidFill>
                <a:latin typeface="Arial Narrow"/>
                <a:cs typeface="Arial Narrow"/>
              </a:rPr>
              <a:t>ghost.</a:t>
            </a:r>
            <a:endParaRPr sz="2000">
              <a:latin typeface="Arial Narrow"/>
              <a:cs typeface="Arial Narrow"/>
            </a:endParaRPr>
          </a:p>
        </p:txBody>
      </p:sp>
      <p:grpSp>
        <p:nvGrpSpPr>
          <p:cNvPr id="4" name="object 4"/>
          <p:cNvGrpSpPr/>
          <p:nvPr/>
        </p:nvGrpSpPr>
        <p:grpSpPr>
          <a:xfrm>
            <a:off x="5640070" y="635000"/>
            <a:ext cx="2818130" cy="5080000"/>
            <a:chOff x="5640070" y="635000"/>
            <a:chExt cx="2818130" cy="5080000"/>
          </a:xfrm>
        </p:grpSpPr>
        <p:sp>
          <p:nvSpPr>
            <p:cNvPr id="5" name="object 5"/>
            <p:cNvSpPr/>
            <p:nvPr/>
          </p:nvSpPr>
          <p:spPr>
            <a:xfrm>
              <a:off x="5640070" y="3352800"/>
              <a:ext cx="2818129" cy="2362200"/>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5640070" y="635000"/>
              <a:ext cx="2818129" cy="2336800"/>
            </a:xfrm>
            <a:prstGeom prst="rect">
              <a:avLst/>
            </a:prstGeom>
            <a:blipFill>
              <a:blip r:embed="rId3" cstate="print"/>
              <a:stretch>
                <a:fillRect/>
              </a:stretch>
            </a:blipFill>
          </p:spPr>
          <p:txBody>
            <a:bodyPr wrap="square" lIns="0" tIns="0" rIns="0" bIns="0" rtlCol="0"/>
            <a:lstStyle/>
            <a:p>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02785" cy="482600"/>
          </a:xfrm>
          <a:prstGeom prst="rect">
            <a:avLst/>
          </a:prstGeom>
        </p:spPr>
        <p:txBody>
          <a:bodyPr vert="horz" wrap="square" lIns="0" tIns="12700" rIns="0" bIns="0" rtlCol="0">
            <a:spAutoFit/>
          </a:bodyPr>
          <a:lstStyle/>
          <a:p>
            <a:pPr marL="12700">
              <a:lnSpc>
                <a:spcPct val="100000"/>
              </a:lnSpc>
              <a:spcBef>
                <a:spcPts val="100"/>
              </a:spcBef>
            </a:pPr>
            <a:r>
              <a:rPr spc="-5" dirty="0"/>
              <a:t>BRIEF SUMMARY </a:t>
            </a:r>
            <a:r>
              <a:rPr dirty="0"/>
              <a:t>OF</a:t>
            </a:r>
            <a:r>
              <a:rPr spc="-65" dirty="0"/>
              <a:t> </a:t>
            </a:r>
            <a:r>
              <a:rPr spc="-5" dirty="0"/>
              <a:t>HAMLET</a:t>
            </a:r>
          </a:p>
        </p:txBody>
      </p:sp>
      <p:sp>
        <p:nvSpPr>
          <p:cNvPr id="3" name="object 3"/>
          <p:cNvSpPr txBox="1"/>
          <p:nvPr/>
        </p:nvSpPr>
        <p:spPr>
          <a:xfrm>
            <a:off x="688340" y="1492250"/>
            <a:ext cx="101600" cy="1477010"/>
          </a:xfrm>
          <a:prstGeom prst="rect">
            <a:avLst/>
          </a:prstGeom>
        </p:spPr>
        <p:txBody>
          <a:bodyPr vert="horz" wrap="square" lIns="0" tIns="116840" rIns="0" bIns="0" rtlCol="0">
            <a:spAutoFit/>
          </a:bodyPr>
          <a:lstStyle/>
          <a:p>
            <a:pPr marL="12700">
              <a:lnSpc>
                <a:spcPct val="100000"/>
              </a:lnSpc>
              <a:spcBef>
                <a:spcPts val="920"/>
              </a:spcBef>
            </a:pPr>
            <a:r>
              <a:rPr sz="1700" dirty="0">
                <a:solidFill>
                  <a:srgbClr val="DB9D1E"/>
                </a:solidFill>
                <a:latin typeface="Arial"/>
                <a:cs typeface="Arial"/>
              </a:rPr>
              <a:t>•</a:t>
            </a:r>
            <a:endParaRPr sz="1700">
              <a:latin typeface="Arial"/>
              <a:cs typeface="Arial"/>
            </a:endParaRPr>
          </a:p>
          <a:p>
            <a:pPr marL="12700">
              <a:lnSpc>
                <a:spcPct val="100000"/>
              </a:lnSpc>
              <a:spcBef>
                <a:spcPts val="820"/>
              </a:spcBef>
            </a:pPr>
            <a:r>
              <a:rPr sz="1700" dirty="0">
                <a:solidFill>
                  <a:srgbClr val="DB9D1E"/>
                </a:solidFill>
                <a:latin typeface="Arial"/>
                <a:cs typeface="Arial"/>
              </a:rPr>
              <a:t>•</a:t>
            </a:r>
            <a:endParaRPr sz="1700">
              <a:latin typeface="Arial"/>
              <a:cs typeface="Arial"/>
            </a:endParaRPr>
          </a:p>
          <a:p>
            <a:pPr marL="12700">
              <a:lnSpc>
                <a:spcPct val="100000"/>
              </a:lnSpc>
              <a:spcBef>
                <a:spcPts val="810"/>
              </a:spcBef>
            </a:pPr>
            <a:r>
              <a:rPr sz="1700" dirty="0">
                <a:solidFill>
                  <a:srgbClr val="DB9D1E"/>
                </a:solidFill>
                <a:latin typeface="Arial"/>
                <a:cs typeface="Arial"/>
              </a:rPr>
              <a:t>•</a:t>
            </a:r>
            <a:endParaRPr sz="1700">
              <a:latin typeface="Arial"/>
              <a:cs typeface="Arial"/>
            </a:endParaRPr>
          </a:p>
          <a:p>
            <a:pPr marL="12700">
              <a:lnSpc>
                <a:spcPct val="100000"/>
              </a:lnSpc>
              <a:spcBef>
                <a:spcPts val="820"/>
              </a:spcBef>
            </a:pPr>
            <a:r>
              <a:rPr sz="1700" dirty="0">
                <a:solidFill>
                  <a:srgbClr val="DB9D1E"/>
                </a:solidFill>
                <a:latin typeface="Arial"/>
                <a:cs typeface="Arial"/>
              </a:rPr>
              <a:t>•</a:t>
            </a:r>
            <a:endParaRPr sz="1700">
              <a:latin typeface="Arial"/>
              <a:cs typeface="Arial"/>
            </a:endParaRPr>
          </a:p>
        </p:txBody>
      </p:sp>
      <p:sp>
        <p:nvSpPr>
          <p:cNvPr id="4" name="object 4"/>
          <p:cNvSpPr txBox="1"/>
          <p:nvPr/>
        </p:nvSpPr>
        <p:spPr>
          <a:xfrm>
            <a:off x="688340" y="3176269"/>
            <a:ext cx="101600" cy="751840"/>
          </a:xfrm>
          <a:prstGeom prst="rect">
            <a:avLst/>
          </a:prstGeom>
        </p:spPr>
        <p:txBody>
          <a:bodyPr vert="horz" wrap="square" lIns="0" tIns="116839" rIns="0" bIns="0" rtlCol="0">
            <a:spAutoFit/>
          </a:bodyPr>
          <a:lstStyle/>
          <a:p>
            <a:pPr marL="12700">
              <a:lnSpc>
                <a:spcPct val="100000"/>
              </a:lnSpc>
              <a:spcBef>
                <a:spcPts val="919"/>
              </a:spcBef>
            </a:pPr>
            <a:r>
              <a:rPr sz="1700" dirty="0">
                <a:solidFill>
                  <a:srgbClr val="DB9D1E"/>
                </a:solidFill>
                <a:latin typeface="Arial"/>
                <a:cs typeface="Arial"/>
              </a:rPr>
              <a:t>•</a:t>
            </a:r>
            <a:endParaRPr sz="1700">
              <a:latin typeface="Arial"/>
              <a:cs typeface="Arial"/>
            </a:endParaRPr>
          </a:p>
          <a:p>
            <a:pPr marL="12700">
              <a:lnSpc>
                <a:spcPct val="100000"/>
              </a:lnSpc>
              <a:spcBef>
                <a:spcPts val="819"/>
              </a:spcBef>
            </a:pPr>
            <a:r>
              <a:rPr sz="1700" dirty="0">
                <a:solidFill>
                  <a:srgbClr val="DB9D1E"/>
                </a:solidFill>
                <a:latin typeface="Arial"/>
                <a:cs typeface="Arial"/>
              </a:rPr>
              <a:t>•</a:t>
            </a:r>
            <a:endParaRPr sz="1700">
              <a:latin typeface="Arial"/>
              <a:cs typeface="Arial"/>
            </a:endParaRPr>
          </a:p>
        </p:txBody>
      </p:sp>
      <p:sp>
        <p:nvSpPr>
          <p:cNvPr id="5" name="object 5"/>
          <p:cNvSpPr txBox="1"/>
          <p:nvPr/>
        </p:nvSpPr>
        <p:spPr>
          <a:xfrm>
            <a:off x="688340" y="4137659"/>
            <a:ext cx="101600" cy="749300"/>
          </a:xfrm>
          <a:prstGeom prst="rect">
            <a:avLst/>
          </a:prstGeom>
        </p:spPr>
        <p:txBody>
          <a:bodyPr vert="horz" wrap="square" lIns="0" tIns="115570" rIns="0" bIns="0" rtlCol="0">
            <a:spAutoFit/>
          </a:bodyPr>
          <a:lstStyle/>
          <a:p>
            <a:pPr marL="12700">
              <a:lnSpc>
                <a:spcPct val="100000"/>
              </a:lnSpc>
              <a:spcBef>
                <a:spcPts val="910"/>
              </a:spcBef>
            </a:pPr>
            <a:r>
              <a:rPr sz="1700" dirty="0">
                <a:solidFill>
                  <a:srgbClr val="DB9D1E"/>
                </a:solidFill>
                <a:latin typeface="Arial"/>
                <a:cs typeface="Arial"/>
              </a:rPr>
              <a:t>•</a:t>
            </a:r>
            <a:endParaRPr sz="1700">
              <a:latin typeface="Arial"/>
              <a:cs typeface="Arial"/>
            </a:endParaRPr>
          </a:p>
          <a:p>
            <a:pPr marL="12700">
              <a:lnSpc>
                <a:spcPct val="100000"/>
              </a:lnSpc>
              <a:spcBef>
                <a:spcPts val="810"/>
              </a:spcBef>
            </a:pPr>
            <a:r>
              <a:rPr sz="1700" dirty="0">
                <a:solidFill>
                  <a:srgbClr val="DB9D1E"/>
                </a:solidFill>
                <a:latin typeface="Arial"/>
                <a:cs typeface="Arial"/>
              </a:rPr>
              <a:t>•</a:t>
            </a:r>
            <a:endParaRPr sz="1700">
              <a:latin typeface="Arial"/>
              <a:cs typeface="Arial"/>
            </a:endParaRPr>
          </a:p>
        </p:txBody>
      </p:sp>
      <p:sp>
        <p:nvSpPr>
          <p:cNvPr id="6" name="object 6"/>
          <p:cNvSpPr txBox="1"/>
          <p:nvPr/>
        </p:nvSpPr>
        <p:spPr>
          <a:xfrm>
            <a:off x="688340" y="5199379"/>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7" name="object 7"/>
          <p:cNvSpPr txBox="1"/>
          <p:nvPr/>
        </p:nvSpPr>
        <p:spPr>
          <a:xfrm>
            <a:off x="1031239" y="1504950"/>
            <a:ext cx="7068184" cy="3990340"/>
          </a:xfrm>
          <a:prstGeom prst="rect">
            <a:avLst/>
          </a:prstGeom>
        </p:spPr>
        <p:txBody>
          <a:bodyPr vert="horz" wrap="square" lIns="0" tIns="115570" rIns="0" bIns="0" rtlCol="0">
            <a:spAutoFit/>
          </a:bodyPr>
          <a:lstStyle/>
          <a:p>
            <a:pPr marL="12700">
              <a:lnSpc>
                <a:spcPct val="100000"/>
              </a:lnSpc>
              <a:spcBef>
                <a:spcPts val="910"/>
              </a:spcBef>
            </a:pPr>
            <a:r>
              <a:rPr sz="1700" spc="-5" dirty="0">
                <a:solidFill>
                  <a:srgbClr val="FFFFFF"/>
                </a:solidFill>
                <a:latin typeface="Arial Narrow"/>
                <a:cs typeface="Arial Narrow"/>
              </a:rPr>
              <a:t>king Hamlet is</a:t>
            </a:r>
            <a:r>
              <a:rPr sz="1700" spc="-20" dirty="0">
                <a:solidFill>
                  <a:srgbClr val="FFFFFF"/>
                </a:solidFill>
                <a:latin typeface="Arial Narrow"/>
                <a:cs typeface="Arial Narrow"/>
              </a:rPr>
              <a:t> </a:t>
            </a:r>
            <a:r>
              <a:rPr sz="1700" dirty="0">
                <a:solidFill>
                  <a:srgbClr val="FFFFFF"/>
                </a:solidFill>
                <a:latin typeface="Arial Narrow"/>
                <a:cs typeface="Arial Narrow"/>
              </a:rPr>
              <a:t>dead.</a:t>
            </a:r>
            <a:endParaRPr sz="1700">
              <a:latin typeface="Arial Narrow"/>
              <a:cs typeface="Arial Narrow"/>
            </a:endParaRPr>
          </a:p>
          <a:p>
            <a:pPr marL="12700" marR="2513330">
              <a:lnSpc>
                <a:spcPts val="2860"/>
              </a:lnSpc>
              <a:spcBef>
                <a:spcPts val="220"/>
              </a:spcBef>
            </a:pPr>
            <a:r>
              <a:rPr sz="1700" spc="-5" dirty="0">
                <a:solidFill>
                  <a:srgbClr val="FFFFFF"/>
                </a:solidFill>
                <a:latin typeface="Arial Narrow"/>
                <a:cs typeface="Arial Narrow"/>
              </a:rPr>
              <a:t>Claudius, king Hamlet’s </a:t>
            </a:r>
            <a:r>
              <a:rPr sz="1700" dirty="0">
                <a:solidFill>
                  <a:srgbClr val="FFFFFF"/>
                </a:solidFill>
                <a:latin typeface="Arial Narrow"/>
                <a:cs typeface="Arial Narrow"/>
              </a:rPr>
              <a:t>brother, marries Queen </a:t>
            </a:r>
            <a:r>
              <a:rPr sz="1700" spc="-5" dirty="0">
                <a:solidFill>
                  <a:srgbClr val="FFFFFF"/>
                </a:solidFill>
                <a:latin typeface="Arial Narrow"/>
                <a:cs typeface="Arial Narrow"/>
              </a:rPr>
              <a:t>Gertrude.  The </a:t>
            </a:r>
            <a:r>
              <a:rPr sz="1700" dirty="0">
                <a:solidFill>
                  <a:srgbClr val="FFFFFF"/>
                </a:solidFill>
                <a:latin typeface="Arial Narrow"/>
                <a:cs typeface="Arial Narrow"/>
              </a:rPr>
              <a:t>ghost of the dead </a:t>
            </a:r>
            <a:r>
              <a:rPr sz="1700" spc="-5" dirty="0">
                <a:solidFill>
                  <a:srgbClr val="FFFFFF"/>
                </a:solidFill>
                <a:latin typeface="Arial Narrow"/>
                <a:cs typeface="Arial Narrow"/>
              </a:rPr>
              <a:t>king</a:t>
            </a:r>
            <a:r>
              <a:rPr sz="1700" spc="-45" dirty="0">
                <a:solidFill>
                  <a:srgbClr val="FFFFFF"/>
                </a:solidFill>
                <a:latin typeface="Arial Narrow"/>
                <a:cs typeface="Arial Narrow"/>
              </a:rPr>
              <a:t> </a:t>
            </a:r>
            <a:r>
              <a:rPr sz="1700" spc="-5" dirty="0">
                <a:solidFill>
                  <a:srgbClr val="FFFFFF"/>
                </a:solidFill>
                <a:latin typeface="Arial Narrow"/>
                <a:cs typeface="Arial Narrow"/>
              </a:rPr>
              <a:t>appears.</a:t>
            </a:r>
            <a:endParaRPr sz="1700">
              <a:latin typeface="Arial Narrow"/>
              <a:cs typeface="Arial Narrow"/>
            </a:endParaRPr>
          </a:p>
          <a:p>
            <a:pPr marL="12700" marR="5080" indent="48260">
              <a:lnSpc>
                <a:spcPts val="1839"/>
              </a:lnSpc>
              <a:spcBef>
                <a:spcPts val="815"/>
              </a:spcBef>
            </a:pPr>
            <a:r>
              <a:rPr sz="1700" spc="-5" dirty="0">
                <a:solidFill>
                  <a:srgbClr val="FFFFFF"/>
                </a:solidFill>
                <a:latin typeface="Arial Narrow"/>
                <a:cs typeface="Arial Narrow"/>
              </a:rPr>
              <a:t>In </a:t>
            </a:r>
            <a:r>
              <a:rPr sz="1700" dirty="0">
                <a:solidFill>
                  <a:srgbClr val="FFFFFF"/>
                </a:solidFill>
                <a:latin typeface="Arial Narrow"/>
                <a:cs typeface="Arial Narrow"/>
              </a:rPr>
              <a:t>a </a:t>
            </a:r>
            <a:r>
              <a:rPr sz="1700" spc="-5" dirty="0">
                <a:solidFill>
                  <a:srgbClr val="FFFFFF"/>
                </a:solidFill>
                <a:latin typeface="Arial Narrow"/>
                <a:cs typeface="Arial Narrow"/>
              </a:rPr>
              <a:t>soliloquy, Prince Hamlet, the son </a:t>
            </a:r>
            <a:r>
              <a:rPr sz="1700" dirty="0">
                <a:solidFill>
                  <a:srgbClr val="FFFFFF"/>
                </a:solidFill>
                <a:latin typeface="Arial Narrow"/>
                <a:cs typeface="Arial Narrow"/>
              </a:rPr>
              <a:t>of </a:t>
            </a:r>
            <a:r>
              <a:rPr sz="1700" spc="-5" dirty="0">
                <a:solidFill>
                  <a:srgbClr val="FFFFFF"/>
                </a:solidFill>
                <a:latin typeface="Arial Narrow"/>
                <a:cs typeface="Arial Narrow"/>
              </a:rPr>
              <a:t>King Hamlet </a:t>
            </a:r>
            <a:r>
              <a:rPr sz="1700" dirty="0">
                <a:solidFill>
                  <a:srgbClr val="FFFFFF"/>
                </a:solidFill>
                <a:latin typeface="Arial Narrow"/>
                <a:cs typeface="Arial Narrow"/>
              </a:rPr>
              <a:t>and Queen </a:t>
            </a:r>
            <a:r>
              <a:rPr sz="1700" spc="-5" dirty="0">
                <a:solidFill>
                  <a:srgbClr val="FFFFFF"/>
                </a:solidFill>
                <a:latin typeface="Arial Narrow"/>
                <a:cs typeface="Arial Narrow"/>
              </a:rPr>
              <a:t>Gertrude, expresses his  </a:t>
            </a:r>
            <a:r>
              <a:rPr sz="1700" dirty="0">
                <a:solidFill>
                  <a:srgbClr val="FFFFFF"/>
                </a:solidFill>
                <a:latin typeface="Arial Narrow"/>
                <a:cs typeface="Arial Narrow"/>
              </a:rPr>
              <a:t>anger </a:t>
            </a:r>
            <a:r>
              <a:rPr sz="1700" spc="-5" dirty="0">
                <a:solidFill>
                  <a:srgbClr val="FFFFFF"/>
                </a:solidFill>
                <a:latin typeface="Arial Narrow"/>
                <a:cs typeface="Arial Narrow"/>
              </a:rPr>
              <a:t>against </a:t>
            </a:r>
            <a:r>
              <a:rPr sz="1700" dirty="0">
                <a:solidFill>
                  <a:srgbClr val="FFFFFF"/>
                </a:solidFill>
                <a:latin typeface="Arial Narrow"/>
                <a:cs typeface="Arial Narrow"/>
              </a:rPr>
              <a:t>his </a:t>
            </a:r>
            <a:r>
              <a:rPr sz="1700" spc="-5" dirty="0">
                <a:solidFill>
                  <a:srgbClr val="FFFFFF"/>
                </a:solidFill>
                <a:latin typeface="Arial Narrow"/>
                <a:cs typeface="Arial Narrow"/>
              </a:rPr>
              <a:t>mother for </a:t>
            </a:r>
            <a:r>
              <a:rPr sz="1700" dirty="0">
                <a:solidFill>
                  <a:srgbClr val="FFFFFF"/>
                </a:solidFill>
                <a:latin typeface="Arial Narrow"/>
                <a:cs typeface="Arial Narrow"/>
              </a:rPr>
              <a:t>her </a:t>
            </a:r>
            <a:r>
              <a:rPr sz="1700" spc="-5" dirty="0">
                <a:solidFill>
                  <a:srgbClr val="FFFFFF"/>
                </a:solidFill>
                <a:latin typeface="Arial Narrow"/>
                <a:cs typeface="Arial Narrow"/>
              </a:rPr>
              <a:t>hasty</a:t>
            </a:r>
            <a:r>
              <a:rPr sz="1700" spc="-35" dirty="0">
                <a:solidFill>
                  <a:srgbClr val="FFFFFF"/>
                </a:solidFill>
                <a:latin typeface="Arial Narrow"/>
                <a:cs typeface="Arial Narrow"/>
              </a:rPr>
              <a:t> </a:t>
            </a:r>
            <a:r>
              <a:rPr sz="1700" dirty="0">
                <a:solidFill>
                  <a:srgbClr val="FFFFFF"/>
                </a:solidFill>
                <a:latin typeface="Arial Narrow"/>
                <a:cs typeface="Arial Narrow"/>
              </a:rPr>
              <a:t>remarriage</a:t>
            </a:r>
            <a:endParaRPr sz="1700">
              <a:latin typeface="Arial Narrow"/>
              <a:cs typeface="Arial Narrow"/>
            </a:endParaRPr>
          </a:p>
          <a:p>
            <a:pPr marL="12700">
              <a:lnSpc>
                <a:spcPct val="100000"/>
              </a:lnSpc>
              <a:spcBef>
                <a:spcPts val="785"/>
              </a:spcBef>
            </a:pPr>
            <a:r>
              <a:rPr sz="1700" spc="-5" dirty="0">
                <a:solidFill>
                  <a:srgbClr val="FFFFFF"/>
                </a:solidFill>
                <a:latin typeface="Arial Narrow"/>
                <a:cs typeface="Arial Narrow"/>
              </a:rPr>
              <a:t>The king asks Hamlet to stay in</a:t>
            </a:r>
            <a:r>
              <a:rPr sz="1700" spc="-10" dirty="0">
                <a:solidFill>
                  <a:srgbClr val="FFFFFF"/>
                </a:solidFill>
                <a:latin typeface="Arial Narrow"/>
                <a:cs typeface="Arial Narrow"/>
              </a:rPr>
              <a:t> </a:t>
            </a:r>
            <a:r>
              <a:rPr sz="1700" spc="-5" dirty="0">
                <a:solidFill>
                  <a:srgbClr val="FFFFFF"/>
                </a:solidFill>
                <a:latin typeface="Arial Narrow"/>
                <a:cs typeface="Arial Narrow"/>
              </a:rPr>
              <a:t>Denmark.</a:t>
            </a:r>
            <a:endParaRPr sz="1700">
              <a:latin typeface="Arial Narrow"/>
              <a:cs typeface="Arial Narrow"/>
            </a:endParaRPr>
          </a:p>
          <a:p>
            <a:pPr marL="12700" marR="247650">
              <a:lnSpc>
                <a:spcPts val="1839"/>
              </a:lnSpc>
              <a:spcBef>
                <a:spcPts val="1045"/>
              </a:spcBef>
            </a:pPr>
            <a:r>
              <a:rPr sz="1700" spc="-5" dirty="0">
                <a:solidFill>
                  <a:srgbClr val="FFFFFF"/>
                </a:solidFill>
                <a:latin typeface="Arial Narrow"/>
                <a:cs typeface="Arial Narrow"/>
              </a:rPr>
              <a:t>Polonius, </a:t>
            </a:r>
            <a:r>
              <a:rPr sz="1700" dirty="0">
                <a:solidFill>
                  <a:srgbClr val="FFFFFF"/>
                </a:solidFill>
                <a:latin typeface="Arial Narrow"/>
                <a:cs typeface="Arial Narrow"/>
              </a:rPr>
              <a:t>the </a:t>
            </a:r>
            <a:r>
              <a:rPr sz="1700" spc="-5" dirty="0">
                <a:solidFill>
                  <a:srgbClr val="FFFFFF"/>
                </a:solidFill>
                <a:latin typeface="Arial Narrow"/>
                <a:cs typeface="Arial Narrow"/>
              </a:rPr>
              <a:t>king’s counselor, </a:t>
            </a:r>
            <a:r>
              <a:rPr sz="1700" dirty="0">
                <a:solidFill>
                  <a:srgbClr val="FFFFFF"/>
                </a:solidFill>
                <a:latin typeface="Arial Narrow"/>
                <a:cs typeface="Arial Narrow"/>
              </a:rPr>
              <a:t>and </a:t>
            </a:r>
            <a:r>
              <a:rPr sz="1700" spc="-5" dirty="0">
                <a:solidFill>
                  <a:srgbClr val="FFFFFF"/>
                </a:solidFill>
                <a:latin typeface="Arial Narrow"/>
                <a:cs typeface="Arial Narrow"/>
              </a:rPr>
              <a:t>Laertes, his </a:t>
            </a:r>
            <a:r>
              <a:rPr sz="1700" dirty="0">
                <a:solidFill>
                  <a:srgbClr val="FFFFFF"/>
                </a:solidFill>
                <a:latin typeface="Arial Narrow"/>
                <a:cs typeface="Arial Narrow"/>
              </a:rPr>
              <a:t>son, warn </a:t>
            </a:r>
            <a:r>
              <a:rPr sz="1700" spc="-5" dirty="0">
                <a:solidFill>
                  <a:srgbClr val="FFFFFF"/>
                </a:solidFill>
                <a:latin typeface="Arial Narrow"/>
                <a:cs typeface="Arial Narrow"/>
              </a:rPr>
              <a:t>Ophelia, Polonius’ daughter,  against</a:t>
            </a:r>
            <a:r>
              <a:rPr sz="1700" spc="-15" dirty="0">
                <a:solidFill>
                  <a:srgbClr val="FFFFFF"/>
                </a:solidFill>
                <a:latin typeface="Arial Narrow"/>
                <a:cs typeface="Arial Narrow"/>
              </a:rPr>
              <a:t> </a:t>
            </a:r>
            <a:r>
              <a:rPr sz="1700" spc="-5" dirty="0">
                <a:solidFill>
                  <a:srgbClr val="FFFFFF"/>
                </a:solidFill>
                <a:latin typeface="Arial Narrow"/>
                <a:cs typeface="Arial Narrow"/>
              </a:rPr>
              <a:t>Hamlet.</a:t>
            </a:r>
            <a:endParaRPr sz="1700">
              <a:latin typeface="Arial Narrow"/>
              <a:cs typeface="Arial Narrow"/>
            </a:endParaRPr>
          </a:p>
          <a:p>
            <a:pPr marL="12700">
              <a:lnSpc>
                <a:spcPct val="100000"/>
              </a:lnSpc>
              <a:spcBef>
                <a:spcPts val="785"/>
              </a:spcBef>
            </a:pPr>
            <a:r>
              <a:rPr sz="1700" spc="-5" dirty="0">
                <a:solidFill>
                  <a:srgbClr val="FFFFFF"/>
                </a:solidFill>
                <a:latin typeface="Arial Narrow"/>
                <a:cs typeface="Arial Narrow"/>
              </a:rPr>
              <a:t>The </a:t>
            </a:r>
            <a:r>
              <a:rPr sz="1700" dirty="0">
                <a:solidFill>
                  <a:srgbClr val="FFFFFF"/>
                </a:solidFill>
                <a:latin typeface="Arial Narrow"/>
                <a:cs typeface="Arial Narrow"/>
              </a:rPr>
              <a:t>ghost </a:t>
            </a:r>
            <a:r>
              <a:rPr sz="1700" spc="-5" dirty="0">
                <a:solidFill>
                  <a:srgbClr val="FFFFFF"/>
                </a:solidFill>
                <a:latin typeface="Arial Narrow"/>
                <a:cs typeface="Arial Narrow"/>
              </a:rPr>
              <a:t>tells Hamlet that </a:t>
            </a:r>
            <a:r>
              <a:rPr sz="1700" dirty="0">
                <a:solidFill>
                  <a:srgbClr val="FFFFFF"/>
                </a:solidFill>
                <a:latin typeface="Arial Narrow"/>
                <a:cs typeface="Arial Narrow"/>
              </a:rPr>
              <a:t>he </a:t>
            </a:r>
            <a:r>
              <a:rPr sz="1700" spc="-5" dirty="0">
                <a:solidFill>
                  <a:srgbClr val="FFFFFF"/>
                </a:solidFill>
                <a:latin typeface="Arial Narrow"/>
                <a:cs typeface="Arial Narrow"/>
              </a:rPr>
              <a:t>must </a:t>
            </a:r>
            <a:r>
              <a:rPr sz="1700" dirty="0">
                <a:solidFill>
                  <a:srgbClr val="FFFFFF"/>
                </a:solidFill>
                <a:latin typeface="Arial Narrow"/>
                <a:cs typeface="Arial Narrow"/>
              </a:rPr>
              <a:t>avenge </a:t>
            </a:r>
            <a:r>
              <a:rPr sz="1700" spc="-5" dirty="0">
                <a:solidFill>
                  <a:srgbClr val="FFFFFF"/>
                </a:solidFill>
                <a:latin typeface="Arial Narrow"/>
                <a:cs typeface="Arial Narrow"/>
              </a:rPr>
              <a:t>his father’s</a:t>
            </a:r>
            <a:r>
              <a:rPr sz="1700" spc="-55" dirty="0">
                <a:solidFill>
                  <a:srgbClr val="FFFFFF"/>
                </a:solidFill>
                <a:latin typeface="Arial Narrow"/>
                <a:cs typeface="Arial Narrow"/>
              </a:rPr>
              <a:t> </a:t>
            </a:r>
            <a:r>
              <a:rPr sz="1700" dirty="0">
                <a:solidFill>
                  <a:srgbClr val="FFFFFF"/>
                </a:solidFill>
                <a:latin typeface="Arial Narrow"/>
                <a:cs typeface="Arial Narrow"/>
              </a:rPr>
              <a:t>murder.</a:t>
            </a:r>
            <a:endParaRPr sz="1700">
              <a:latin typeface="Arial Narrow"/>
              <a:cs typeface="Arial Narrow"/>
            </a:endParaRPr>
          </a:p>
          <a:p>
            <a:pPr marL="12700" marR="81280">
              <a:lnSpc>
                <a:spcPts val="1839"/>
              </a:lnSpc>
              <a:spcBef>
                <a:spcPts val="1045"/>
              </a:spcBef>
            </a:pPr>
            <a:r>
              <a:rPr sz="1700" spc="-5" dirty="0">
                <a:solidFill>
                  <a:srgbClr val="FFFFFF"/>
                </a:solidFill>
                <a:latin typeface="Arial Narrow"/>
                <a:cs typeface="Arial Narrow"/>
              </a:rPr>
              <a:t>Hamlet asks </a:t>
            </a:r>
            <a:r>
              <a:rPr sz="1700" dirty="0">
                <a:solidFill>
                  <a:srgbClr val="FFFFFF"/>
                </a:solidFill>
                <a:latin typeface="Arial Narrow"/>
                <a:cs typeface="Arial Narrow"/>
              </a:rPr>
              <a:t>a group of </a:t>
            </a:r>
            <a:r>
              <a:rPr sz="1700" spc="-5" dirty="0">
                <a:solidFill>
                  <a:srgbClr val="FFFFFF"/>
                </a:solidFill>
                <a:latin typeface="Arial Narrow"/>
                <a:cs typeface="Arial Narrow"/>
              </a:rPr>
              <a:t>actors </a:t>
            </a:r>
            <a:r>
              <a:rPr sz="1700" dirty="0">
                <a:solidFill>
                  <a:srgbClr val="FFFFFF"/>
                </a:solidFill>
                <a:latin typeface="Arial Narrow"/>
                <a:cs typeface="Arial Narrow"/>
              </a:rPr>
              <a:t>to act a </a:t>
            </a:r>
            <a:r>
              <a:rPr sz="1700" spc="-5" dirty="0">
                <a:solidFill>
                  <a:srgbClr val="FFFFFF"/>
                </a:solidFill>
                <a:latin typeface="Arial Narrow"/>
                <a:cs typeface="Arial Narrow"/>
              </a:rPr>
              <a:t>play </a:t>
            </a:r>
            <a:r>
              <a:rPr sz="1700" dirty="0">
                <a:solidFill>
                  <a:srgbClr val="FFFFFF"/>
                </a:solidFill>
                <a:latin typeface="Arial Narrow"/>
                <a:cs typeface="Arial Narrow"/>
              </a:rPr>
              <a:t>that shows </a:t>
            </a:r>
            <a:r>
              <a:rPr sz="1700" spc="-5" dirty="0">
                <a:solidFill>
                  <a:srgbClr val="FFFFFF"/>
                </a:solidFill>
                <a:latin typeface="Arial Narrow"/>
                <a:cs typeface="Arial Narrow"/>
              </a:rPr>
              <a:t>events similar to </a:t>
            </a:r>
            <a:r>
              <a:rPr sz="1700" dirty="0">
                <a:solidFill>
                  <a:srgbClr val="FFFFFF"/>
                </a:solidFill>
                <a:latin typeface="Arial Narrow"/>
                <a:cs typeface="Arial Narrow"/>
              </a:rPr>
              <a:t>the </a:t>
            </a:r>
            <a:r>
              <a:rPr sz="1700" spc="-5" dirty="0">
                <a:solidFill>
                  <a:srgbClr val="FFFFFF"/>
                </a:solidFill>
                <a:latin typeface="Arial Narrow"/>
                <a:cs typeface="Arial Narrow"/>
              </a:rPr>
              <a:t>killing </a:t>
            </a:r>
            <a:r>
              <a:rPr sz="1700" dirty="0">
                <a:solidFill>
                  <a:srgbClr val="FFFFFF"/>
                </a:solidFill>
                <a:latin typeface="Arial Narrow"/>
                <a:cs typeface="Arial Narrow"/>
              </a:rPr>
              <a:t>of </a:t>
            </a:r>
            <a:r>
              <a:rPr sz="1700" spc="-5" dirty="0">
                <a:solidFill>
                  <a:srgbClr val="FFFFFF"/>
                </a:solidFill>
                <a:latin typeface="Arial Narrow"/>
                <a:cs typeface="Arial Narrow"/>
              </a:rPr>
              <a:t>King  Hamlet in </a:t>
            </a:r>
            <a:r>
              <a:rPr sz="1700" dirty="0">
                <a:solidFill>
                  <a:srgbClr val="FFFFFF"/>
                </a:solidFill>
                <a:latin typeface="Arial Narrow"/>
                <a:cs typeface="Arial Narrow"/>
              </a:rPr>
              <a:t>front </a:t>
            </a:r>
            <a:r>
              <a:rPr sz="1700" spc="-5" dirty="0">
                <a:solidFill>
                  <a:srgbClr val="FFFFFF"/>
                </a:solidFill>
                <a:latin typeface="Arial Narrow"/>
                <a:cs typeface="Arial Narrow"/>
              </a:rPr>
              <a:t>of </a:t>
            </a:r>
            <a:r>
              <a:rPr sz="1700" dirty="0">
                <a:solidFill>
                  <a:srgbClr val="FFFFFF"/>
                </a:solidFill>
                <a:latin typeface="Arial Narrow"/>
                <a:cs typeface="Arial Narrow"/>
              </a:rPr>
              <a:t>Claudius and</a:t>
            </a:r>
            <a:r>
              <a:rPr sz="1700" spc="-40" dirty="0">
                <a:solidFill>
                  <a:srgbClr val="FFFFFF"/>
                </a:solidFill>
                <a:latin typeface="Arial Narrow"/>
                <a:cs typeface="Arial Narrow"/>
              </a:rPr>
              <a:t> </a:t>
            </a:r>
            <a:r>
              <a:rPr sz="1700" spc="-5" dirty="0">
                <a:solidFill>
                  <a:srgbClr val="FFFFFF"/>
                </a:solidFill>
                <a:latin typeface="Arial Narrow"/>
                <a:cs typeface="Arial Narrow"/>
              </a:rPr>
              <a:t>Gertrude</a:t>
            </a:r>
            <a:endParaRPr sz="1700">
              <a:latin typeface="Arial Narrow"/>
              <a:cs typeface="Arial Narrow"/>
            </a:endParaRPr>
          </a:p>
          <a:p>
            <a:pPr marL="12700">
              <a:lnSpc>
                <a:spcPct val="100000"/>
              </a:lnSpc>
              <a:spcBef>
                <a:spcPts val="795"/>
              </a:spcBef>
            </a:pPr>
            <a:r>
              <a:rPr sz="1700" spc="-5" dirty="0">
                <a:solidFill>
                  <a:srgbClr val="FFFFFF"/>
                </a:solidFill>
                <a:latin typeface="Arial Narrow"/>
                <a:cs typeface="Arial Narrow"/>
              </a:rPr>
              <a:t>Hamlet becomes sure </a:t>
            </a:r>
            <a:r>
              <a:rPr sz="1700" dirty="0">
                <a:solidFill>
                  <a:srgbClr val="FFFFFF"/>
                </a:solidFill>
                <a:latin typeface="Arial Narrow"/>
                <a:cs typeface="Arial Narrow"/>
              </a:rPr>
              <a:t>of </a:t>
            </a:r>
            <a:r>
              <a:rPr sz="1700" spc="-5" dirty="0">
                <a:solidFill>
                  <a:srgbClr val="FFFFFF"/>
                </a:solidFill>
                <a:latin typeface="Arial Narrow"/>
                <a:cs typeface="Arial Narrow"/>
              </a:rPr>
              <a:t>what the </a:t>
            </a:r>
            <a:r>
              <a:rPr sz="1700" dirty="0">
                <a:solidFill>
                  <a:srgbClr val="FFFFFF"/>
                </a:solidFill>
                <a:latin typeface="Arial Narrow"/>
                <a:cs typeface="Arial Narrow"/>
              </a:rPr>
              <a:t>ghost </a:t>
            </a:r>
            <a:r>
              <a:rPr sz="1700" spc="-5" dirty="0">
                <a:solidFill>
                  <a:srgbClr val="FFFFFF"/>
                </a:solidFill>
                <a:latin typeface="Arial Narrow"/>
                <a:cs typeface="Arial Narrow"/>
              </a:rPr>
              <a:t>told</a:t>
            </a:r>
            <a:r>
              <a:rPr sz="1700" spc="-35" dirty="0">
                <a:solidFill>
                  <a:srgbClr val="FFFFFF"/>
                </a:solidFill>
                <a:latin typeface="Arial Narrow"/>
                <a:cs typeface="Arial Narrow"/>
              </a:rPr>
              <a:t> </a:t>
            </a:r>
            <a:r>
              <a:rPr sz="1700" dirty="0">
                <a:solidFill>
                  <a:srgbClr val="FFFFFF"/>
                </a:solidFill>
                <a:latin typeface="Arial Narrow"/>
                <a:cs typeface="Arial Narrow"/>
              </a:rPr>
              <a:t>him.</a:t>
            </a:r>
            <a:endParaRPr sz="1700">
              <a:latin typeface="Arial Narrow"/>
              <a:cs typeface="Arial Narrow"/>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02785" cy="482600"/>
          </a:xfrm>
          <a:prstGeom prst="rect">
            <a:avLst/>
          </a:prstGeom>
        </p:spPr>
        <p:txBody>
          <a:bodyPr vert="horz" wrap="square" lIns="0" tIns="12700" rIns="0" bIns="0" rtlCol="0">
            <a:spAutoFit/>
          </a:bodyPr>
          <a:lstStyle/>
          <a:p>
            <a:pPr marL="12700">
              <a:lnSpc>
                <a:spcPct val="100000"/>
              </a:lnSpc>
              <a:spcBef>
                <a:spcPts val="100"/>
              </a:spcBef>
            </a:pPr>
            <a:r>
              <a:rPr spc="-5" dirty="0"/>
              <a:t>BRIEF SUMMARY </a:t>
            </a:r>
            <a:r>
              <a:rPr dirty="0"/>
              <a:t>OF</a:t>
            </a:r>
            <a:r>
              <a:rPr spc="-65" dirty="0"/>
              <a:t> </a:t>
            </a:r>
            <a:r>
              <a:rPr spc="-5" dirty="0"/>
              <a:t>HAMLET</a:t>
            </a:r>
          </a:p>
        </p:txBody>
      </p:sp>
      <p:sp>
        <p:nvSpPr>
          <p:cNvPr id="3" name="object 3"/>
          <p:cNvSpPr txBox="1"/>
          <p:nvPr/>
        </p:nvSpPr>
        <p:spPr>
          <a:xfrm>
            <a:off x="688340" y="1494790"/>
            <a:ext cx="97155" cy="1061720"/>
          </a:xfrm>
          <a:prstGeom prst="rect">
            <a:avLst/>
          </a:prstGeom>
        </p:spPr>
        <p:txBody>
          <a:bodyPr vert="horz" wrap="square" lIns="0" tIns="114300" rIns="0" bIns="0" rtlCol="0">
            <a:spAutoFit/>
          </a:bodyPr>
          <a:lstStyle/>
          <a:p>
            <a:pPr marL="12700">
              <a:lnSpc>
                <a:spcPct val="100000"/>
              </a:lnSpc>
              <a:spcBef>
                <a:spcPts val="9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p:txBody>
      </p:sp>
      <p:sp>
        <p:nvSpPr>
          <p:cNvPr id="4" name="object 4"/>
          <p:cNvSpPr txBox="1"/>
          <p:nvPr/>
        </p:nvSpPr>
        <p:spPr>
          <a:xfrm>
            <a:off x="688340" y="1507490"/>
            <a:ext cx="7625715" cy="4044950"/>
          </a:xfrm>
          <a:prstGeom prst="rect">
            <a:avLst/>
          </a:prstGeom>
        </p:spPr>
        <p:txBody>
          <a:bodyPr vert="horz" wrap="square" lIns="0" tIns="114300" rIns="0" bIns="0" rtlCol="0">
            <a:spAutoFit/>
          </a:bodyPr>
          <a:lstStyle/>
          <a:p>
            <a:pPr marL="355600">
              <a:lnSpc>
                <a:spcPct val="100000"/>
              </a:lnSpc>
              <a:spcBef>
                <a:spcPts val="900"/>
              </a:spcBef>
            </a:pPr>
            <a:r>
              <a:rPr sz="1600" spc="-5" dirty="0">
                <a:solidFill>
                  <a:srgbClr val="FFFFFF"/>
                </a:solidFill>
                <a:latin typeface="Arial Narrow"/>
                <a:cs typeface="Arial Narrow"/>
              </a:rPr>
              <a:t>Hamlet wants to kill the king, </a:t>
            </a:r>
            <a:r>
              <a:rPr sz="1600" dirty="0">
                <a:solidFill>
                  <a:srgbClr val="FFFFFF"/>
                </a:solidFill>
                <a:latin typeface="Arial Narrow"/>
                <a:cs typeface="Arial Narrow"/>
              </a:rPr>
              <a:t>but </a:t>
            </a:r>
            <a:r>
              <a:rPr sz="1600" spc="-5" dirty="0">
                <a:solidFill>
                  <a:srgbClr val="FFFFFF"/>
                </a:solidFill>
                <a:latin typeface="Arial Narrow"/>
                <a:cs typeface="Arial Narrow"/>
              </a:rPr>
              <a:t>finds him</a:t>
            </a:r>
            <a:r>
              <a:rPr sz="1600" spc="-40" dirty="0">
                <a:solidFill>
                  <a:srgbClr val="FFFFFF"/>
                </a:solidFill>
                <a:latin typeface="Arial Narrow"/>
                <a:cs typeface="Arial Narrow"/>
              </a:rPr>
              <a:t> </a:t>
            </a:r>
            <a:r>
              <a:rPr sz="1600" spc="-5" dirty="0">
                <a:solidFill>
                  <a:srgbClr val="FFFFFF"/>
                </a:solidFill>
                <a:latin typeface="Arial Narrow"/>
                <a:cs typeface="Arial Narrow"/>
              </a:rPr>
              <a:t>praying.</a:t>
            </a:r>
            <a:endParaRPr sz="1600">
              <a:latin typeface="Arial Narrow"/>
              <a:cs typeface="Arial Narrow"/>
            </a:endParaRPr>
          </a:p>
          <a:p>
            <a:pPr marL="355600">
              <a:lnSpc>
                <a:spcPct val="100000"/>
              </a:lnSpc>
              <a:spcBef>
                <a:spcPts val="800"/>
              </a:spcBef>
            </a:pPr>
            <a:r>
              <a:rPr sz="1600" spc="-5" dirty="0">
                <a:solidFill>
                  <a:srgbClr val="FFFFFF"/>
                </a:solidFill>
                <a:latin typeface="Arial Narrow"/>
                <a:cs typeface="Arial Narrow"/>
              </a:rPr>
              <a:t>He confronts his mother and kills Polonius who was hiding behind the</a:t>
            </a:r>
            <a:r>
              <a:rPr sz="1600" spc="5" dirty="0">
                <a:solidFill>
                  <a:srgbClr val="FFFFFF"/>
                </a:solidFill>
                <a:latin typeface="Arial Narrow"/>
                <a:cs typeface="Arial Narrow"/>
              </a:rPr>
              <a:t> </a:t>
            </a:r>
            <a:r>
              <a:rPr sz="1600" spc="-5" dirty="0">
                <a:solidFill>
                  <a:srgbClr val="FFFFFF"/>
                </a:solidFill>
                <a:latin typeface="Arial Narrow"/>
                <a:cs typeface="Arial Narrow"/>
              </a:rPr>
              <a:t>curtain.</a:t>
            </a:r>
            <a:endParaRPr sz="1600">
              <a:latin typeface="Arial Narrow"/>
              <a:cs typeface="Arial Narrow"/>
            </a:endParaRPr>
          </a:p>
          <a:p>
            <a:pPr marL="355600" marR="5080">
              <a:lnSpc>
                <a:spcPts val="1720"/>
              </a:lnSpc>
              <a:spcBef>
                <a:spcPts val="1019"/>
              </a:spcBef>
            </a:pPr>
            <a:r>
              <a:rPr sz="1600" spc="-5" dirty="0">
                <a:solidFill>
                  <a:srgbClr val="FFFFFF"/>
                </a:solidFill>
                <a:latin typeface="Arial Narrow"/>
                <a:cs typeface="Arial Narrow"/>
              </a:rPr>
              <a:t>The king sends Hamlet to England </a:t>
            </a:r>
            <a:r>
              <a:rPr sz="1600" dirty="0">
                <a:solidFill>
                  <a:srgbClr val="FFFFFF"/>
                </a:solidFill>
                <a:latin typeface="Arial Narrow"/>
                <a:cs typeface="Arial Narrow"/>
              </a:rPr>
              <a:t>and </a:t>
            </a:r>
            <a:r>
              <a:rPr sz="1600" spc="-5" dirty="0">
                <a:solidFill>
                  <a:srgbClr val="FFFFFF"/>
                </a:solidFill>
                <a:latin typeface="Arial Narrow"/>
                <a:cs typeface="Arial Narrow"/>
              </a:rPr>
              <a:t>sends Rosencrantz </a:t>
            </a:r>
            <a:r>
              <a:rPr sz="1600" dirty="0">
                <a:solidFill>
                  <a:srgbClr val="FFFFFF"/>
                </a:solidFill>
                <a:latin typeface="Arial Narrow"/>
                <a:cs typeface="Arial Narrow"/>
              </a:rPr>
              <a:t>and </a:t>
            </a:r>
            <a:r>
              <a:rPr sz="1600" spc="-5" dirty="0">
                <a:solidFill>
                  <a:srgbClr val="FFFFFF"/>
                </a:solidFill>
                <a:latin typeface="Arial Narrow"/>
                <a:cs typeface="Arial Narrow"/>
              </a:rPr>
              <a:t>Guildenstern with him, giving them  orders to kill the</a:t>
            </a:r>
            <a:r>
              <a:rPr sz="1600" spc="-20" dirty="0">
                <a:solidFill>
                  <a:srgbClr val="FFFFFF"/>
                </a:solidFill>
                <a:latin typeface="Arial Narrow"/>
                <a:cs typeface="Arial Narrow"/>
              </a:rPr>
              <a:t> </a:t>
            </a:r>
            <a:r>
              <a:rPr sz="1600" spc="-5" dirty="0">
                <a:solidFill>
                  <a:srgbClr val="FFFFFF"/>
                </a:solidFill>
                <a:latin typeface="Arial Narrow"/>
                <a:cs typeface="Arial Narrow"/>
              </a:rPr>
              <a:t>prince.</a:t>
            </a:r>
            <a:endParaRPr sz="1600">
              <a:latin typeface="Arial Narrow"/>
              <a:cs typeface="Arial Narrow"/>
            </a:endParaRPr>
          </a:p>
          <a:p>
            <a:pPr marL="355600" indent="-342900">
              <a:lnSpc>
                <a:spcPct val="100000"/>
              </a:lnSpc>
              <a:spcBef>
                <a:spcPts val="780"/>
              </a:spcBef>
              <a:buClr>
                <a:srgbClr val="DB9D1E"/>
              </a:buClr>
              <a:buFont typeface="Arial"/>
              <a:buChar char="•"/>
              <a:tabLst>
                <a:tab pos="354965" algn="l"/>
                <a:tab pos="355600" algn="l"/>
              </a:tabLst>
            </a:pPr>
            <a:r>
              <a:rPr sz="1600" spc="-5" dirty="0">
                <a:solidFill>
                  <a:srgbClr val="FFFFFF"/>
                </a:solidFill>
                <a:latin typeface="Arial Narrow"/>
                <a:cs typeface="Arial Narrow"/>
              </a:rPr>
              <a:t>Ophelia becomes</a:t>
            </a:r>
            <a:r>
              <a:rPr sz="1600" spc="-10" dirty="0">
                <a:solidFill>
                  <a:srgbClr val="FFFFFF"/>
                </a:solidFill>
                <a:latin typeface="Arial Narrow"/>
                <a:cs typeface="Arial Narrow"/>
              </a:rPr>
              <a:t> </a:t>
            </a:r>
            <a:r>
              <a:rPr sz="1600" spc="-5" dirty="0">
                <a:solidFill>
                  <a:srgbClr val="FFFFFF"/>
                </a:solidFill>
                <a:latin typeface="Arial Narrow"/>
                <a:cs typeface="Arial Narrow"/>
              </a:rPr>
              <a:t>mad.</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Hamlet returns to</a:t>
            </a:r>
            <a:r>
              <a:rPr sz="1600" spc="-15" dirty="0">
                <a:solidFill>
                  <a:srgbClr val="FFFFFF"/>
                </a:solidFill>
                <a:latin typeface="Arial Narrow"/>
                <a:cs typeface="Arial Narrow"/>
              </a:rPr>
              <a:t> </a:t>
            </a:r>
            <a:r>
              <a:rPr sz="1600" spc="-5" dirty="0">
                <a:solidFill>
                  <a:srgbClr val="FFFFFF"/>
                </a:solidFill>
                <a:latin typeface="Arial Narrow"/>
                <a:cs typeface="Arial Narrow"/>
              </a:rPr>
              <a:t>Denmark.</a:t>
            </a:r>
            <a:endParaRPr sz="1600">
              <a:latin typeface="Arial Narrow"/>
              <a:cs typeface="Arial Narrow"/>
            </a:endParaRPr>
          </a:p>
          <a:p>
            <a:pPr marL="355600" indent="-342900">
              <a:lnSpc>
                <a:spcPct val="100000"/>
              </a:lnSpc>
              <a:spcBef>
                <a:spcPts val="810"/>
              </a:spcBef>
              <a:buClr>
                <a:srgbClr val="DB9D1E"/>
              </a:buClr>
              <a:buFont typeface="Arial"/>
              <a:buChar char="•"/>
              <a:tabLst>
                <a:tab pos="354965" algn="l"/>
                <a:tab pos="355600" algn="l"/>
              </a:tabLst>
            </a:pPr>
            <a:r>
              <a:rPr sz="1600" spc="-5" dirty="0">
                <a:solidFill>
                  <a:srgbClr val="FFFFFF"/>
                </a:solidFill>
                <a:latin typeface="Arial Narrow"/>
                <a:cs typeface="Arial Narrow"/>
              </a:rPr>
              <a:t>Claudius puts </a:t>
            </a:r>
            <a:r>
              <a:rPr sz="1600" dirty="0">
                <a:solidFill>
                  <a:srgbClr val="FFFFFF"/>
                </a:solidFill>
                <a:latin typeface="Arial Narrow"/>
                <a:cs typeface="Arial Narrow"/>
              </a:rPr>
              <a:t>a </a:t>
            </a:r>
            <a:r>
              <a:rPr sz="1600" spc="-5" dirty="0">
                <a:solidFill>
                  <a:srgbClr val="FFFFFF"/>
                </a:solidFill>
                <a:latin typeface="Arial Narrow"/>
                <a:cs typeface="Arial Narrow"/>
              </a:rPr>
              <a:t>plan to kill Hamlet by the poisoned sword in </a:t>
            </a:r>
            <a:r>
              <a:rPr sz="1600" dirty="0">
                <a:solidFill>
                  <a:srgbClr val="FFFFFF"/>
                </a:solidFill>
                <a:latin typeface="Arial Narrow"/>
                <a:cs typeface="Arial Narrow"/>
              </a:rPr>
              <a:t>a </a:t>
            </a:r>
            <a:r>
              <a:rPr sz="1600" spc="-5" dirty="0">
                <a:solidFill>
                  <a:srgbClr val="FFFFFF"/>
                </a:solidFill>
                <a:latin typeface="Arial Narrow"/>
                <a:cs typeface="Arial Narrow"/>
              </a:rPr>
              <a:t>duel with</a:t>
            </a:r>
            <a:r>
              <a:rPr sz="1600" spc="-25" dirty="0">
                <a:solidFill>
                  <a:srgbClr val="FFFFFF"/>
                </a:solidFill>
                <a:latin typeface="Arial Narrow"/>
                <a:cs typeface="Arial Narrow"/>
              </a:rPr>
              <a:t> </a:t>
            </a:r>
            <a:r>
              <a:rPr sz="1600" spc="-5" dirty="0">
                <a:solidFill>
                  <a:srgbClr val="FFFFFF"/>
                </a:solidFill>
                <a:latin typeface="Arial Narrow"/>
                <a:cs typeface="Arial Narrow"/>
              </a:rPr>
              <a:t>Laertes.</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Ophelia drowns in </a:t>
            </a:r>
            <a:r>
              <a:rPr sz="1600" dirty="0">
                <a:solidFill>
                  <a:srgbClr val="FFFFFF"/>
                </a:solidFill>
                <a:latin typeface="Arial Narrow"/>
                <a:cs typeface="Arial Narrow"/>
              </a:rPr>
              <a:t>a</a:t>
            </a:r>
            <a:r>
              <a:rPr sz="1600" spc="-10" dirty="0">
                <a:solidFill>
                  <a:srgbClr val="FFFFFF"/>
                </a:solidFill>
                <a:latin typeface="Arial Narrow"/>
                <a:cs typeface="Arial Narrow"/>
              </a:rPr>
              <a:t> </a:t>
            </a:r>
            <a:r>
              <a:rPr sz="1600" spc="-5" dirty="0">
                <a:solidFill>
                  <a:srgbClr val="FFFFFF"/>
                </a:solidFill>
                <a:latin typeface="Arial Narrow"/>
                <a:cs typeface="Arial Narrow"/>
              </a:rPr>
              <a:t>pond.</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Hamlet and Horatio are </a:t>
            </a:r>
            <a:r>
              <a:rPr sz="1600" dirty="0">
                <a:solidFill>
                  <a:srgbClr val="FFFFFF"/>
                </a:solidFill>
                <a:latin typeface="Arial Narrow"/>
                <a:cs typeface="Arial Narrow"/>
              </a:rPr>
              <a:t>at </a:t>
            </a:r>
            <a:r>
              <a:rPr sz="1600" spc="-5" dirty="0">
                <a:solidFill>
                  <a:srgbClr val="FFFFFF"/>
                </a:solidFill>
                <a:latin typeface="Arial Narrow"/>
                <a:cs typeface="Arial Narrow"/>
              </a:rPr>
              <a:t>the</a:t>
            </a:r>
            <a:r>
              <a:rPr sz="1600" spc="-25" dirty="0">
                <a:solidFill>
                  <a:srgbClr val="FFFFFF"/>
                </a:solidFill>
                <a:latin typeface="Arial Narrow"/>
                <a:cs typeface="Arial Narrow"/>
              </a:rPr>
              <a:t> </a:t>
            </a:r>
            <a:r>
              <a:rPr sz="1600" spc="-5" dirty="0">
                <a:solidFill>
                  <a:srgbClr val="FFFFFF"/>
                </a:solidFill>
                <a:latin typeface="Arial Narrow"/>
                <a:cs typeface="Arial Narrow"/>
              </a:rPr>
              <a:t>graveyard</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.A funeral comes and Hamlet discovers that it is Ophelia’s</a:t>
            </a:r>
            <a:r>
              <a:rPr sz="1600" spc="-30" dirty="0">
                <a:solidFill>
                  <a:srgbClr val="FFFFFF"/>
                </a:solidFill>
                <a:latin typeface="Arial Narrow"/>
                <a:cs typeface="Arial Narrow"/>
              </a:rPr>
              <a:t> </a:t>
            </a:r>
            <a:r>
              <a:rPr sz="1600" spc="-5" dirty="0">
                <a:solidFill>
                  <a:srgbClr val="FFFFFF"/>
                </a:solidFill>
                <a:latin typeface="Arial Narrow"/>
                <a:cs typeface="Arial Narrow"/>
              </a:rPr>
              <a:t>coffin.</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Hamlet and Laertes</a:t>
            </a:r>
            <a:r>
              <a:rPr sz="1600" spc="-15" dirty="0">
                <a:solidFill>
                  <a:srgbClr val="FFFFFF"/>
                </a:solidFill>
                <a:latin typeface="Arial Narrow"/>
                <a:cs typeface="Arial Narrow"/>
              </a:rPr>
              <a:t> </a:t>
            </a:r>
            <a:r>
              <a:rPr sz="1600" spc="-5" dirty="0">
                <a:solidFill>
                  <a:srgbClr val="FFFFFF"/>
                </a:solidFill>
                <a:latin typeface="Arial Narrow"/>
                <a:cs typeface="Arial Narrow"/>
              </a:rPr>
              <a:t>fight.</a:t>
            </a:r>
            <a:endParaRPr sz="1600">
              <a:latin typeface="Arial Narrow"/>
              <a:cs typeface="Arial Narrow"/>
            </a:endParaRPr>
          </a:p>
          <a:p>
            <a:pPr marL="355600" indent="-342900">
              <a:lnSpc>
                <a:spcPct val="100000"/>
              </a:lnSpc>
              <a:spcBef>
                <a:spcPts val="800"/>
              </a:spcBef>
              <a:buClr>
                <a:srgbClr val="DB9D1E"/>
              </a:buClr>
              <a:buFont typeface="Arial"/>
              <a:buChar char="•"/>
              <a:tabLst>
                <a:tab pos="354965" algn="l"/>
                <a:tab pos="355600" algn="l"/>
              </a:tabLst>
            </a:pPr>
            <a:r>
              <a:rPr sz="1600" spc="-5" dirty="0">
                <a:solidFill>
                  <a:srgbClr val="FFFFFF"/>
                </a:solidFill>
                <a:latin typeface="Arial Narrow"/>
                <a:cs typeface="Arial Narrow"/>
              </a:rPr>
              <a:t>Hamlet accepts the fencing contest with</a:t>
            </a:r>
            <a:r>
              <a:rPr sz="1600" spc="-15" dirty="0">
                <a:solidFill>
                  <a:srgbClr val="FFFFFF"/>
                </a:solidFill>
                <a:latin typeface="Arial Narrow"/>
                <a:cs typeface="Arial Narrow"/>
              </a:rPr>
              <a:t> </a:t>
            </a:r>
            <a:r>
              <a:rPr sz="1600" spc="-5" dirty="0">
                <a:solidFill>
                  <a:srgbClr val="FFFFFF"/>
                </a:solidFill>
                <a:latin typeface="Arial Narrow"/>
                <a:cs typeface="Arial Narrow"/>
              </a:rPr>
              <a:t>Laertes</a:t>
            </a:r>
            <a:endParaRPr sz="1600">
              <a:latin typeface="Arial Narrow"/>
              <a:cs typeface="Arial Narrow"/>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pc="-5" dirty="0"/>
              <a:t>HAMLET  PRINCE OF</a:t>
            </a:r>
            <a:r>
              <a:rPr lang="en-US" spc="-60" dirty="0"/>
              <a:t> </a:t>
            </a:r>
            <a:r>
              <a:rPr lang="en-US" spc="-5" dirty="0"/>
              <a:t>DENMARK</a:t>
            </a:r>
            <a:endParaRPr lang="en-US" dirty="0"/>
          </a:p>
        </p:txBody>
      </p:sp>
      <p:sp>
        <p:nvSpPr>
          <p:cNvPr id="3" name="object 3"/>
          <p:cNvSpPr/>
          <p:nvPr/>
        </p:nvSpPr>
        <p:spPr>
          <a:xfrm>
            <a:off x="2057400" y="1600200"/>
            <a:ext cx="4953000" cy="3962400"/>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3674365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02785" cy="482600"/>
          </a:xfrm>
          <a:prstGeom prst="rect">
            <a:avLst/>
          </a:prstGeom>
        </p:spPr>
        <p:txBody>
          <a:bodyPr vert="horz" wrap="square" lIns="0" tIns="12700" rIns="0" bIns="0" rtlCol="0">
            <a:spAutoFit/>
          </a:bodyPr>
          <a:lstStyle/>
          <a:p>
            <a:pPr marL="12700">
              <a:lnSpc>
                <a:spcPct val="100000"/>
              </a:lnSpc>
              <a:spcBef>
                <a:spcPts val="100"/>
              </a:spcBef>
            </a:pPr>
            <a:r>
              <a:rPr spc="-5" dirty="0"/>
              <a:t>BRIEF SUMMARY </a:t>
            </a:r>
            <a:r>
              <a:rPr dirty="0"/>
              <a:t>OF</a:t>
            </a:r>
            <a:r>
              <a:rPr spc="-65" dirty="0"/>
              <a:t> </a:t>
            </a:r>
            <a:r>
              <a:rPr spc="-5" dirty="0"/>
              <a:t>HAMLET</a:t>
            </a:r>
          </a:p>
        </p:txBody>
      </p:sp>
      <p:sp>
        <p:nvSpPr>
          <p:cNvPr id="3" name="object 3"/>
          <p:cNvSpPr txBox="1"/>
          <p:nvPr/>
        </p:nvSpPr>
        <p:spPr>
          <a:xfrm>
            <a:off x="688340" y="1494790"/>
            <a:ext cx="97155" cy="2444750"/>
          </a:xfrm>
          <a:prstGeom prst="rect">
            <a:avLst/>
          </a:prstGeom>
        </p:spPr>
        <p:txBody>
          <a:bodyPr vert="horz" wrap="square" lIns="0" tIns="114300" rIns="0" bIns="0" rtlCol="0">
            <a:spAutoFit/>
          </a:bodyPr>
          <a:lstStyle/>
          <a:p>
            <a:pPr marL="12700">
              <a:lnSpc>
                <a:spcPct val="100000"/>
              </a:lnSpc>
              <a:spcBef>
                <a:spcPts val="9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a:p>
            <a:pPr marL="12700">
              <a:lnSpc>
                <a:spcPct val="100000"/>
              </a:lnSpc>
              <a:spcBef>
                <a:spcPts val="81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a:p>
            <a:pPr marL="12700">
              <a:lnSpc>
                <a:spcPct val="100000"/>
              </a:lnSpc>
              <a:spcBef>
                <a:spcPts val="800"/>
              </a:spcBef>
            </a:pPr>
            <a:r>
              <a:rPr sz="1600" dirty="0">
                <a:solidFill>
                  <a:srgbClr val="DB9D1E"/>
                </a:solidFill>
                <a:latin typeface="Arial"/>
                <a:cs typeface="Arial"/>
              </a:rPr>
              <a:t>•</a:t>
            </a:r>
            <a:endParaRPr sz="1600">
              <a:latin typeface="Arial"/>
              <a:cs typeface="Arial"/>
            </a:endParaRPr>
          </a:p>
        </p:txBody>
      </p:sp>
      <p:sp>
        <p:nvSpPr>
          <p:cNvPr id="4" name="object 4"/>
          <p:cNvSpPr txBox="1"/>
          <p:nvPr/>
        </p:nvSpPr>
        <p:spPr>
          <a:xfrm>
            <a:off x="688340" y="4131309"/>
            <a:ext cx="97155" cy="718820"/>
          </a:xfrm>
          <a:prstGeom prst="rect">
            <a:avLst/>
          </a:prstGeom>
        </p:spPr>
        <p:txBody>
          <a:bodyPr vert="horz" wrap="square" lIns="0" tIns="115570" rIns="0" bIns="0" rtlCol="0">
            <a:spAutoFit/>
          </a:bodyPr>
          <a:lstStyle/>
          <a:p>
            <a:pPr marL="12700">
              <a:lnSpc>
                <a:spcPct val="100000"/>
              </a:lnSpc>
              <a:spcBef>
                <a:spcPts val="910"/>
              </a:spcBef>
            </a:pPr>
            <a:r>
              <a:rPr sz="1600" dirty="0">
                <a:solidFill>
                  <a:srgbClr val="DB9D1E"/>
                </a:solidFill>
                <a:latin typeface="Arial"/>
                <a:cs typeface="Arial"/>
              </a:rPr>
              <a:t>•</a:t>
            </a:r>
            <a:endParaRPr sz="1600">
              <a:latin typeface="Arial"/>
              <a:cs typeface="Arial"/>
            </a:endParaRPr>
          </a:p>
          <a:p>
            <a:pPr marL="12700">
              <a:lnSpc>
                <a:spcPct val="100000"/>
              </a:lnSpc>
              <a:spcBef>
                <a:spcPts val="810"/>
              </a:spcBef>
            </a:pPr>
            <a:r>
              <a:rPr sz="1600" dirty="0">
                <a:solidFill>
                  <a:srgbClr val="DB9D1E"/>
                </a:solidFill>
                <a:latin typeface="Arial"/>
                <a:cs typeface="Arial"/>
              </a:rPr>
              <a:t>•</a:t>
            </a:r>
            <a:endParaRPr sz="1600">
              <a:latin typeface="Arial"/>
              <a:cs typeface="Arial"/>
            </a:endParaRPr>
          </a:p>
        </p:txBody>
      </p:sp>
      <p:sp>
        <p:nvSpPr>
          <p:cNvPr id="5" name="object 5"/>
          <p:cNvSpPr txBox="1">
            <a:spLocks noGrp="1"/>
          </p:cNvSpPr>
          <p:nvPr>
            <p:ph type="body" idx="1"/>
          </p:nvPr>
        </p:nvSpPr>
        <p:spPr>
          <a:prstGeom prst="rect">
            <a:avLst/>
          </a:prstGeom>
        </p:spPr>
        <p:txBody>
          <a:bodyPr vert="horz" wrap="square" lIns="0" tIns="114300" rIns="0" bIns="0" rtlCol="0">
            <a:spAutoFit/>
          </a:bodyPr>
          <a:lstStyle/>
          <a:p>
            <a:pPr marL="355600">
              <a:lnSpc>
                <a:spcPct val="100000"/>
              </a:lnSpc>
              <a:spcBef>
                <a:spcPts val="900"/>
              </a:spcBef>
            </a:pPr>
            <a:r>
              <a:rPr spc="-5" dirty="0"/>
              <a:t>Hamlet and Horatio are </a:t>
            </a:r>
            <a:r>
              <a:rPr dirty="0"/>
              <a:t>at </a:t>
            </a:r>
            <a:r>
              <a:rPr spc="-5" dirty="0"/>
              <a:t>the</a:t>
            </a:r>
            <a:r>
              <a:rPr spc="-25" dirty="0"/>
              <a:t> </a:t>
            </a:r>
            <a:r>
              <a:rPr spc="-5" dirty="0"/>
              <a:t>graveyard</a:t>
            </a:r>
          </a:p>
          <a:p>
            <a:pPr marL="355600" marR="2575560">
              <a:lnSpc>
                <a:spcPct val="141700"/>
              </a:lnSpc>
            </a:pPr>
            <a:r>
              <a:rPr dirty="0"/>
              <a:t>A </a:t>
            </a:r>
            <a:r>
              <a:rPr spc="-5" dirty="0"/>
              <a:t>funeral comes and Hamlet discovers that it is Ophelia’s coffin.  Hamlet and Laertes</a:t>
            </a:r>
            <a:r>
              <a:rPr spc="-15" dirty="0"/>
              <a:t> </a:t>
            </a:r>
            <a:r>
              <a:rPr spc="-5" dirty="0"/>
              <a:t>fight.</a:t>
            </a:r>
          </a:p>
          <a:p>
            <a:pPr marL="355600">
              <a:lnSpc>
                <a:spcPct val="100000"/>
              </a:lnSpc>
              <a:spcBef>
                <a:spcPts val="800"/>
              </a:spcBef>
            </a:pPr>
            <a:r>
              <a:rPr spc="-5" dirty="0"/>
              <a:t>Hamlet accepts the fencing contest with</a:t>
            </a:r>
            <a:r>
              <a:rPr spc="-15" dirty="0"/>
              <a:t> </a:t>
            </a:r>
            <a:r>
              <a:rPr spc="-5" dirty="0"/>
              <a:t>Laertes</a:t>
            </a:r>
          </a:p>
          <a:p>
            <a:pPr marL="355600">
              <a:lnSpc>
                <a:spcPct val="100000"/>
              </a:lnSpc>
              <a:spcBef>
                <a:spcPts val="800"/>
              </a:spcBef>
            </a:pPr>
            <a:r>
              <a:rPr spc="-5" dirty="0"/>
              <a:t>The king offers Hamlet </a:t>
            </a:r>
            <a:r>
              <a:rPr dirty="0"/>
              <a:t>the </a:t>
            </a:r>
            <a:r>
              <a:rPr spc="-5" dirty="0"/>
              <a:t>poisoned drink, </a:t>
            </a:r>
            <a:r>
              <a:rPr dirty="0"/>
              <a:t>but </a:t>
            </a:r>
            <a:r>
              <a:rPr spc="-5" dirty="0"/>
              <a:t>he does not take it. </a:t>
            </a:r>
            <a:r>
              <a:rPr dirty="0"/>
              <a:t>The </a:t>
            </a:r>
            <a:r>
              <a:rPr spc="-5" dirty="0"/>
              <a:t>Queen drinks</a:t>
            </a:r>
            <a:r>
              <a:rPr spc="-30" dirty="0"/>
              <a:t> </a:t>
            </a:r>
            <a:r>
              <a:rPr spc="-5" dirty="0"/>
              <a:t>it.</a:t>
            </a:r>
          </a:p>
          <a:p>
            <a:pPr marL="355600">
              <a:lnSpc>
                <a:spcPct val="100000"/>
              </a:lnSpc>
              <a:spcBef>
                <a:spcPts val="800"/>
              </a:spcBef>
            </a:pPr>
            <a:r>
              <a:rPr spc="-5" dirty="0"/>
              <a:t>Hamlet is wounded with </a:t>
            </a:r>
            <a:r>
              <a:rPr dirty="0"/>
              <a:t>the </a:t>
            </a:r>
            <a:r>
              <a:rPr spc="-5" dirty="0"/>
              <a:t>poisoned sword, </a:t>
            </a:r>
            <a:r>
              <a:rPr dirty="0"/>
              <a:t>and </a:t>
            </a:r>
            <a:r>
              <a:rPr spc="-5" dirty="0"/>
              <a:t>Hamlet wounds Laertes with the same</a:t>
            </a:r>
            <a:r>
              <a:rPr dirty="0"/>
              <a:t> </a:t>
            </a:r>
            <a:r>
              <a:rPr spc="-5" dirty="0"/>
              <a:t>sword.</a:t>
            </a:r>
          </a:p>
          <a:p>
            <a:pPr marL="355600" marR="5080">
              <a:lnSpc>
                <a:spcPts val="1730"/>
              </a:lnSpc>
              <a:spcBef>
                <a:spcPts val="1015"/>
              </a:spcBef>
            </a:pPr>
            <a:r>
              <a:rPr spc="-5" dirty="0"/>
              <a:t>As Laertes is dying, he tells Hamlet that </a:t>
            </a:r>
            <a:r>
              <a:rPr dirty="0"/>
              <a:t>the </a:t>
            </a:r>
            <a:r>
              <a:rPr spc="-5" dirty="0"/>
              <a:t>king is to blame for the poisoned sword and </a:t>
            </a:r>
            <a:r>
              <a:rPr dirty="0"/>
              <a:t>the </a:t>
            </a:r>
            <a:r>
              <a:rPr spc="-5" dirty="0"/>
              <a:t>poison  in the </a:t>
            </a:r>
            <a:r>
              <a:rPr dirty="0"/>
              <a:t>cup. </a:t>
            </a:r>
            <a:r>
              <a:rPr spc="-5" dirty="0"/>
              <a:t>Hamlet stabs the king and forces him to drink from </a:t>
            </a:r>
            <a:r>
              <a:rPr dirty="0"/>
              <a:t>the</a:t>
            </a:r>
            <a:r>
              <a:rPr spc="-30" dirty="0"/>
              <a:t> </a:t>
            </a:r>
            <a:r>
              <a:rPr spc="-5" dirty="0"/>
              <a:t>cup.</a:t>
            </a:r>
          </a:p>
          <a:p>
            <a:pPr marL="355600">
              <a:lnSpc>
                <a:spcPct val="100000"/>
              </a:lnSpc>
              <a:spcBef>
                <a:spcPts val="775"/>
              </a:spcBef>
            </a:pPr>
            <a:r>
              <a:rPr spc="-5" dirty="0"/>
              <a:t>Fortinbras, the </a:t>
            </a:r>
            <a:r>
              <a:rPr dirty="0"/>
              <a:t>king </a:t>
            </a:r>
            <a:r>
              <a:rPr spc="-5" dirty="0"/>
              <a:t>of Norway, arrives with his army to conquer</a:t>
            </a:r>
            <a:r>
              <a:rPr spc="-30" dirty="0"/>
              <a:t> </a:t>
            </a:r>
            <a:r>
              <a:rPr spc="-5" dirty="0"/>
              <a:t>Denmark.</a:t>
            </a:r>
          </a:p>
          <a:p>
            <a:pPr marL="355600" marR="552450">
              <a:lnSpc>
                <a:spcPts val="1720"/>
              </a:lnSpc>
              <a:spcBef>
                <a:spcPts val="1019"/>
              </a:spcBef>
            </a:pPr>
            <a:r>
              <a:rPr spc="-5" dirty="0"/>
              <a:t>Hamlet urges Horatio to tell his story. </a:t>
            </a:r>
            <a:r>
              <a:rPr dirty="0"/>
              <a:t>He </a:t>
            </a:r>
            <a:r>
              <a:rPr spc="-5" dirty="0"/>
              <a:t>says that he wishes Fortinbras to be made King of  Denmark; then he</a:t>
            </a:r>
            <a:r>
              <a:rPr spc="-10" dirty="0"/>
              <a:t> </a:t>
            </a:r>
            <a:r>
              <a:rPr spc="-5" dirty="0"/>
              <a:t>dies.</a:t>
            </a:r>
          </a:p>
          <a:p>
            <a:pPr marL="355600" indent="-342900">
              <a:lnSpc>
                <a:spcPct val="100000"/>
              </a:lnSpc>
              <a:spcBef>
                <a:spcPts val="780"/>
              </a:spcBef>
              <a:buClr>
                <a:srgbClr val="DB9D1E"/>
              </a:buClr>
              <a:buFont typeface="Arial"/>
              <a:buChar char="•"/>
              <a:tabLst>
                <a:tab pos="354965" algn="l"/>
                <a:tab pos="355600" algn="l"/>
              </a:tabLst>
            </a:pPr>
            <a:r>
              <a:rPr sz="1600" spc="-5" dirty="0"/>
              <a:t>Fortinbras orders for Hamlet to be carried away like </a:t>
            </a:r>
            <a:r>
              <a:rPr sz="1600" dirty="0"/>
              <a:t>a </a:t>
            </a:r>
            <a:r>
              <a:rPr sz="1600" spc="-5" dirty="0"/>
              <a:t>brave</a:t>
            </a:r>
            <a:r>
              <a:rPr sz="1600" spc="-15" dirty="0"/>
              <a:t> </a:t>
            </a:r>
            <a:r>
              <a:rPr sz="1600" spc="-5" dirty="0"/>
              <a:t>soldier.</a:t>
            </a:r>
            <a:endParaRPr sz="1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1760220" cy="482600"/>
          </a:xfrm>
          <a:prstGeom prst="rect">
            <a:avLst/>
          </a:prstGeom>
        </p:spPr>
        <p:txBody>
          <a:bodyPr vert="horz" wrap="square" lIns="0" tIns="12700" rIns="0" bIns="0" rtlCol="0">
            <a:spAutoFit/>
          </a:bodyPr>
          <a:lstStyle/>
          <a:p>
            <a:pPr marL="12700">
              <a:lnSpc>
                <a:spcPct val="100000"/>
              </a:lnSpc>
              <a:spcBef>
                <a:spcPts val="100"/>
              </a:spcBef>
            </a:pPr>
            <a:r>
              <a:rPr dirty="0"/>
              <a:t>KEY</a:t>
            </a:r>
            <a:r>
              <a:rPr spc="-90" dirty="0"/>
              <a:t> </a:t>
            </a:r>
            <a:r>
              <a:rPr spc="-5" dirty="0"/>
              <a:t>FACTS</a:t>
            </a:r>
          </a:p>
        </p:txBody>
      </p:sp>
      <p:sp>
        <p:nvSpPr>
          <p:cNvPr id="3" name="object 3"/>
          <p:cNvSpPr txBox="1"/>
          <p:nvPr/>
        </p:nvSpPr>
        <p:spPr>
          <a:xfrm>
            <a:off x="688340" y="1492250"/>
            <a:ext cx="101600" cy="2747010"/>
          </a:xfrm>
          <a:prstGeom prst="rect">
            <a:avLst/>
          </a:prstGeom>
        </p:spPr>
        <p:txBody>
          <a:bodyPr vert="horz" wrap="square" lIns="0" tIns="142240" rIns="0" bIns="0" rtlCol="0">
            <a:spAutoFit/>
          </a:bodyPr>
          <a:lstStyle/>
          <a:p>
            <a:pPr marL="12700">
              <a:lnSpc>
                <a:spcPct val="100000"/>
              </a:lnSpc>
              <a:spcBef>
                <a:spcPts val="1120"/>
              </a:spcBef>
            </a:pPr>
            <a:r>
              <a:rPr sz="1700" dirty="0">
                <a:solidFill>
                  <a:srgbClr val="DB9D1E"/>
                </a:solidFill>
                <a:latin typeface="Arial"/>
                <a:cs typeface="Arial"/>
              </a:rPr>
              <a:t>•</a:t>
            </a:r>
            <a:endParaRPr sz="1700">
              <a:latin typeface="Arial"/>
              <a:cs typeface="Arial"/>
            </a:endParaRPr>
          </a:p>
          <a:p>
            <a:pPr marL="12700">
              <a:lnSpc>
                <a:spcPct val="100000"/>
              </a:lnSpc>
              <a:spcBef>
                <a:spcPts val="1020"/>
              </a:spcBef>
            </a:pPr>
            <a:r>
              <a:rPr sz="1700" dirty="0">
                <a:solidFill>
                  <a:srgbClr val="DB9D1E"/>
                </a:solidFill>
                <a:latin typeface="Arial"/>
                <a:cs typeface="Arial"/>
              </a:rPr>
              <a:t>•</a:t>
            </a:r>
            <a:endParaRPr sz="1700">
              <a:latin typeface="Arial"/>
              <a:cs typeface="Arial"/>
            </a:endParaRPr>
          </a:p>
          <a:p>
            <a:pPr marL="12700">
              <a:lnSpc>
                <a:spcPct val="100000"/>
              </a:lnSpc>
              <a:spcBef>
                <a:spcPts val="1030"/>
              </a:spcBef>
            </a:pPr>
            <a:r>
              <a:rPr sz="1700" dirty="0">
                <a:solidFill>
                  <a:srgbClr val="DB9D1E"/>
                </a:solidFill>
                <a:latin typeface="Arial"/>
                <a:cs typeface="Arial"/>
              </a:rPr>
              <a:t>•</a:t>
            </a:r>
            <a:endParaRPr sz="1700">
              <a:latin typeface="Arial"/>
              <a:cs typeface="Arial"/>
            </a:endParaRPr>
          </a:p>
          <a:p>
            <a:pPr marL="12700">
              <a:lnSpc>
                <a:spcPct val="100000"/>
              </a:lnSpc>
              <a:spcBef>
                <a:spcPts val="1020"/>
              </a:spcBef>
            </a:pPr>
            <a:r>
              <a:rPr sz="1700" dirty="0">
                <a:solidFill>
                  <a:srgbClr val="DB9D1E"/>
                </a:solidFill>
                <a:latin typeface="Arial"/>
                <a:cs typeface="Arial"/>
              </a:rPr>
              <a:t>•</a:t>
            </a:r>
            <a:endParaRPr sz="1700">
              <a:latin typeface="Arial"/>
              <a:cs typeface="Arial"/>
            </a:endParaRPr>
          </a:p>
          <a:p>
            <a:pPr marL="12700">
              <a:lnSpc>
                <a:spcPct val="100000"/>
              </a:lnSpc>
              <a:spcBef>
                <a:spcPts val="1020"/>
              </a:spcBef>
            </a:pPr>
            <a:r>
              <a:rPr sz="1700" dirty="0">
                <a:solidFill>
                  <a:srgbClr val="DB9D1E"/>
                </a:solidFill>
                <a:latin typeface="Arial"/>
                <a:cs typeface="Arial"/>
              </a:rPr>
              <a:t>•</a:t>
            </a:r>
            <a:endParaRPr sz="1700">
              <a:latin typeface="Arial"/>
              <a:cs typeface="Arial"/>
            </a:endParaRPr>
          </a:p>
          <a:p>
            <a:pPr marL="12700">
              <a:lnSpc>
                <a:spcPct val="100000"/>
              </a:lnSpc>
              <a:spcBef>
                <a:spcPts val="1020"/>
              </a:spcBef>
            </a:pPr>
            <a:r>
              <a:rPr sz="1700" dirty="0">
                <a:solidFill>
                  <a:srgbClr val="DB9D1E"/>
                </a:solidFill>
                <a:latin typeface="Arial"/>
                <a:cs typeface="Arial"/>
              </a:rPr>
              <a:t>•</a:t>
            </a:r>
            <a:endParaRPr sz="1700">
              <a:latin typeface="Arial"/>
              <a:cs typeface="Arial"/>
            </a:endParaRPr>
          </a:p>
          <a:p>
            <a:pPr marL="12700">
              <a:lnSpc>
                <a:spcPct val="100000"/>
              </a:lnSpc>
              <a:spcBef>
                <a:spcPts val="1020"/>
              </a:spcBef>
            </a:pPr>
            <a:r>
              <a:rPr sz="1700" dirty="0">
                <a:solidFill>
                  <a:srgbClr val="DB9D1E"/>
                </a:solidFill>
                <a:latin typeface="Arial"/>
                <a:cs typeface="Arial"/>
              </a:rPr>
              <a:t>•</a:t>
            </a:r>
            <a:endParaRPr sz="1700">
              <a:latin typeface="Arial"/>
              <a:cs typeface="Arial"/>
            </a:endParaRPr>
          </a:p>
        </p:txBody>
      </p:sp>
      <p:sp>
        <p:nvSpPr>
          <p:cNvPr id="4" name="object 4"/>
          <p:cNvSpPr txBox="1"/>
          <p:nvPr/>
        </p:nvSpPr>
        <p:spPr>
          <a:xfrm>
            <a:off x="688340" y="4602479"/>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5" name="object 5"/>
          <p:cNvSpPr txBox="1"/>
          <p:nvPr/>
        </p:nvSpPr>
        <p:spPr>
          <a:xfrm>
            <a:off x="1031239" y="1503680"/>
            <a:ext cx="7352665" cy="3394710"/>
          </a:xfrm>
          <a:prstGeom prst="rect">
            <a:avLst/>
          </a:prstGeom>
        </p:spPr>
        <p:txBody>
          <a:bodyPr vert="horz" wrap="square" lIns="0" tIns="142240" rIns="0" bIns="0" rtlCol="0">
            <a:spAutoFit/>
          </a:bodyPr>
          <a:lstStyle/>
          <a:p>
            <a:pPr marL="12700">
              <a:lnSpc>
                <a:spcPct val="100000"/>
              </a:lnSpc>
              <a:spcBef>
                <a:spcPts val="1120"/>
              </a:spcBef>
            </a:pPr>
            <a:r>
              <a:rPr sz="1700" b="1" spc="-5" dirty="0">
                <a:solidFill>
                  <a:srgbClr val="FFFFFF"/>
                </a:solidFill>
                <a:latin typeface="Arial Narrow"/>
                <a:cs typeface="Arial Narrow"/>
              </a:rPr>
              <a:t>full title </a:t>
            </a:r>
            <a:r>
              <a:rPr sz="1700" dirty="0">
                <a:solidFill>
                  <a:srgbClr val="FFFFFF"/>
                </a:solidFill>
                <a:latin typeface="Arial Narrow"/>
                <a:cs typeface="Arial Narrow"/>
              </a:rPr>
              <a:t>· </a:t>
            </a:r>
            <a:r>
              <a:rPr sz="1700" i="1" spc="-5" dirty="0">
                <a:solidFill>
                  <a:srgbClr val="FFFFFF"/>
                </a:solidFill>
                <a:latin typeface="Arial Narrow"/>
                <a:cs typeface="Arial Narrow"/>
              </a:rPr>
              <a:t>The </a:t>
            </a:r>
            <a:r>
              <a:rPr sz="1700" i="1" dirty="0">
                <a:solidFill>
                  <a:srgbClr val="FFFFFF"/>
                </a:solidFill>
                <a:latin typeface="Arial Narrow"/>
                <a:cs typeface="Arial Narrow"/>
              </a:rPr>
              <a:t>Tragedy of </a:t>
            </a:r>
            <a:r>
              <a:rPr sz="1700" i="1" spc="-5" dirty="0">
                <a:solidFill>
                  <a:srgbClr val="FFFFFF"/>
                </a:solidFill>
                <a:latin typeface="Arial Narrow"/>
                <a:cs typeface="Arial Narrow"/>
              </a:rPr>
              <a:t>Hamlet, Prince </a:t>
            </a:r>
            <a:r>
              <a:rPr sz="1700" i="1" dirty="0">
                <a:solidFill>
                  <a:srgbClr val="FFFFFF"/>
                </a:solidFill>
                <a:latin typeface="Arial Narrow"/>
                <a:cs typeface="Arial Narrow"/>
              </a:rPr>
              <a:t>of</a:t>
            </a:r>
            <a:r>
              <a:rPr sz="1700" i="1" spc="-30" dirty="0">
                <a:solidFill>
                  <a:srgbClr val="FFFFFF"/>
                </a:solidFill>
                <a:latin typeface="Arial Narrow"/>
                <a:cs typeface="Arial Narrow"/>
              </a:rPr>
              <a:t> </a:t>
            </a:r>
            <a:r>
              <a:rPr sz="1700" i="1" spc="-5" dirty="0">
                <a:solidFill>
                  <a:srgbClr val="FFFFFF"/>
                </a:solidFill>
                <a:latin typeface="Arial Narrow"/>
                <a:cs typeface="Arial Narrow"/>
              </a:rPr>
              <a:t>Denmark</a:t>
            </a:r>
            <a:endParaRPr sz="1700">
              <a:latin typeface="Arial Narrow"/>
              <a:cs typeface="Arial Narrow"/>
            </a:endParaRPr>
          </a:p>
          <a:p>
            <a:pPr marL="12700">
              <a:lnSpc>
                <a:spcPct val="100000"/>
              </a:lnSpc>
              <a:spcBef>
                <a:spcPts val="1019"/>
              </a:spcBef>
            </a:pPr>
            <a:r>
              <a:rPr sz="1700" b="1" spc="-5" dirty="0">
                <a:solidFill>
                  <a:srgbClr val="FFFFFF"/>
                </a:solidFill>
                <a:latin typeface="Arial Narrow"/>
                <a:cs typeface="Arial Narrow"/>
              </a:rPr>
              <a:t>author </a:t>
            </a:r>
            <a:r>
              <a:rPr sz="1700" dirty="0">
                <a:solidFill>
                  <a:srgbClr val="FFFFFF"/>
                </a:solidFill>
                <a:latin typeface="Arial Narrow"/>
                <a:cs typeface="Arial Narrow"/>
              </a:rPr>
              <a:t>· </a:t>
            </a:r>
            <a:r>
              <a:rPr sz="1700" spc="-5" dirty="0">
                <a:solidFill>
                  <a:srgbClr val="FFFFFF"/>
                </a:solidFill>
                <a:latin typeface="Arial Narrow"/>
                <a:cs typeface="Arial Narrow"/>
              </a:rPr>
              <a:t>William Shakespeare</a:t>
            </a:r>
            <a:endParaRPr sz="1700">
              <a:latin typeface="Arial Narrow"/>
              <a:cs typeface="Arial Narrow"/>
            </a:endParaRPr>
          </a:p>
          <a:p>
            <a:pPr marL="12700">
              <a:lnSpc>
                <a:spcPct val="100000"/>
              </a:lnSpc>
              <a:spcBef>
                <a:spcPts val="1020"/>
              </a:spcBef>
            </a:pPr>
            <a:r>
              <a:rPr sz="1700" b="1" spc="-5" dirty="0">
                <a:solidFill>
                  <a:srgbClr val="FFFFFF"/>
                </a:solidFill>
                <a:latin typeface="Arial Narrow"/>
                <a:cs typeface="Arial Narrow"/>
              </a:rPr>
              <a:t>type of work </a:t>
            </a:r>
            <a:r>
              <a:rPr sz="1700" dirty="0">
                <a:solidFill>
                  <a:srgbClr val="FFFFFF"/>
                </a:solidFill>
                <a:latin typeface="Arial Narrow"/>
                <a:cs typeface="Arial Narrow"/>
              </a:rPr>
              <a:t>·</a:t>
            </a:r>
            <a:r>
              <a:rPr sz="1700" spc="10" dirty="0">
                <a:solidFill>
                  <a:srgbClr val="FFFFFF"/>
                </a:solidFill>
                <a:latin typeface="Arial Narrow"/>
                <a:cs typeface="Arial Narrow"/>
              </a:rPr>
              <a:t> </a:t>
            </a:r>
            <a:r>
              <a:rPr sz="1700" dirty="0">
                <a:solidFill>
                  <a:srgbClr val="FFFFFF"/>
                </a:solidFill>
                <a:latin typeface="Arial Narrow"/>
                <a:cs typeface="Arial Narrow"/>
              </a:rPr>
              <a:t>Play</a:t>
            </a:r>
            <a:endParaRPr sz="1700">
              <a:latin typeface="Arial Narrow"/>
              <a:cs typeface="Arial Narrow"/>
            </a:endParaRPr>
          </a:p>
          <a:p>
            <a:pPr marL="12700">
              <a:lnSpc>
                <a:spcPct val="100000"/>
              </a:lnSpc>
              <a:spcBef>
                <a:spcPts val="1030"/>
              </a:spcBef>
            </a:pPr>
            <a:r>
              <a:rPr sz="1700" b="1" spc="-5" dirty="0">
                <a:solidFill>
                  <a:srgbClr val="FFFFFF"/>
                </a:solidFill>
                <a:latin typeface="Arial Narrow"/>
                <a:cs typeface="Arial Narrow"/>
              </a:rPr>
              <a:t>genre </a:t>
            </a:r>
            <a:r>
              <a:rPr sz="1700" dirty="0">
                <a:solidFill>
                  <a:srgbClr val="FFFFFF"/>
                </a:solidFill>
                <a:latin typeface="Arial Narrow"/>
                <a:cs typeface="Arial Narrow"/>
              </a:rPr>
              <a:t>· </a:t>
            </a:r>
            <a:r>
              <a:rPr sz="1700" spc="-5" dirty="0">
                <a:solidFill>
                  <a:srgbClr val="FFFFFF"/>
                </a:solidFill>
                <a:latin typeface="Arial Narrow"/>
                <a:cs typeface="Arial Narrow"/>
              </a:rPr>
              <a:t>Tragedy, </a:t>
            </a:r>
            <a:r>
              <a:rPr sz="1700" dirty="0">
                <a:solidFill>
                  <a:srgbClr val="FFFFFF"/>
                </a:solidFill>
                <a:latin typeface="Arial Narrow"/>
                <a:cs typeface="Arial Narrow"/>
              </a:rPr>
              <a:t>revenge</a:t>
            </a:r>
            <a:r>
              <a:rPr sz="1700" spc="-20" dirty="0">
                <a:solidFill>
                  <a:srgbClr val="FFFFFF"/>
                </a:solidFill>
                <a:latin typeface="Arial Narrow"/>
                <a:cs typeface="Arial Narrow"/>
              </a:rPr>
              <a:t> </a:t>
            </a:r>
            <a:r>
              <a:rPr sz="1700" spc="-5" dirty="0">
                <a:solidFill>
                  <a:srgbClr val="FFFFFF"/>
                </a:solidFill>
                <a:latin typeface="Arial Narrow"/>
                <a:cs typeface="Arial Narrow"/>
              </a:rPr>
              <a:t>tragedy</a:t>
            </a:r>
            <a:endParaRPr sz="1700">
              <a:latin typeface="Arial Narrow"/>
              <a:cs typeface="Arial Narrow"/>
            </a:endParaRPr>
          </a:p>
          <a:p>
            <a:pPr marL="12700">
              <a:lnSpc>
                <a:spcPct val="100000"/>
              </a:lnSpc>
              <a:spcBef>
                <a:spcPts val="1019"/>
              </a:spcBef>
            </a:pPr>
            <a:r>
              <a:rPr sz="1700" b="1" spc="-5" dirty="0">
                <a:solidFill>
                  <a:srgbClr val="FFFFFF"/>
                </a:solidFill>
                <a:latin typeface="Arial Narrow"/>
                <a:cs typeface="Arial Narrow"/>
              </a:rPr>
              <a:t>language </a:t>
            </a:r>
            <a:r>
              <a:rPr sz="1700" dirty="0">
                <a:solidFill>
                  <a:srgbClr val="FFFFFF"/>
                </a:solidFill>
                <a:latin typeface="Arial Narrow"/>
                <a:cs typeface="Arial Narrow"/>
              </a:rPr>
              <a:t>· </a:t>
            </a:r>
            <a:r>
              <a:rPr sz="1700" spc="-5" dirty="0">
                <a:solidFill>
                  <a:srgbClr val="FFFFFF"/>
                </a:solidFill>
                <a:latin typeface="Arial Narrow"/>
                <a:cs typeface="Arial Narrow"/>
              </a:rPr>
              <a:t>English</a:t>
            </a:r>
            <a:endParaRPr sz="1700">
              <a:latin typeface="Arial Narrow"/>
              <a:cs typeface="Arial Narrow"/>
            </a:endParaRPr>
          </a:p>
          <a:p>
            <a:pPr marL="12700">
              <a:lnSpc>
                <a:spcPct val="100000"/>
              </a:lnSpc>
              <a:spcBef>
                <a:spcPts val="1020"/>
              </a:spcBef>
            </a:pPr>
            <a:r>
              <a:rPr sz="1700" b="1" spc="-5" dirty="0">
                <a:solidFill>
                  <a:srgbClr val="FFFFFF"/>
                </a:solidFill>
                <a:latin typeface="Arial Narrow"/>
                <a:cs typeface="Arial Narrow"/>
              </a:rPr>
              <a:t>time and place written </a:t>
            </a:r>
            <a:r>
              <a:rPr sz="1700" dirty="0">
                <a:solidFill>
                  <a:srgbClr val="FFFFFF"/>
                </a:solidFill>
                <a:latin typeface="Arial Narrow"/>
                <a:cs typeface="Arial Narrow"/>
              </a:rPr>
              <a:t>· London, England, early </a:t>
            </a:r>
            <a:r>
              <a:rPr sz="1700" spc="-5" dirty="0">
                <a:solidFill>
                  <a:srgbClr val="FFFFFF"/>
                </a:solidFill>
                <a:latin typeface="Arial Narrow"/>
                <a:cs typeface="Arial Narrow"/>
              </a:rPr>
              <a:t>seventeenth century (probably</a:t>
            </a:r>
            <a:r>
              <a:rPr sz="1700" spc="35" dirty="0">
                <a:solidFill>
                  <a:srgbClr val="FFFFFF"/>
                </a:solidFill>
                <a:latin typeface="Arial Narrow"/>
                <a:cs typeface="Arial Narrow"/>
              </a:rPr>
              <a:t> </a:t>
            </a:r>
            <a:r>
              <a:rPr sz="1700" dirty="0">
                <a:solidFill>
                  <a:srgbClr val="FFFFFF"/>
                </a:solidFill>
                <a:latin typeface="Arial Narrow"/>
                <a:cs typeface="Arial Narrow"/>
              </a:rPr>
              <a:t>1600–1602)</a:t>
            </a:r>
            <a:endParaRPr sz="1700">
              <a:latin typeface="Arial Narrow"/>
              <a:cs typeface="Arial Narrow"/>
            </a:endParaRPr>
          </a:p>
          <a:p>
            <a:pPr marL="12700" marR="322580">
              <a:lnSpc>
                <a:spcPct val="100000"/>
              </a:lnSpc>
              <a:spcBef>
                <a:spcPts val="1019"/>
              </a:spcBef>
            </a:pPr>
            <a:r>
              <a:rPr sz="1700" b="1" spc="-5" dirty="0">
                <a:solidFill>
                  <a:srgbClr val="FFFFFF"/>
                </a:solidFill>
                <a:latin typeface="Arial Narrow"/>
                <a:cs typeface="Arial Narrow"/>
              </a:rPr>
              <a:t>date of first publication </a:t>
            </a:r>
            <a:r>
              <a:rPr sz="1700" dirty="0">
                <a:solidFill>
                  <a:srgbClr val="FFFFFF"/>
                </a:solidFill>
                <a:latin typeface="Arial Narrow"/>
                <a:cs typeface="Arial Narrow"/>
              </a:rPr>
              <a:t>· 1603, </a:t>
            </a:r>
            <a:r>
              <a:rPr sz="1700" spc="-5" dirty="0">
                <a:solidFill>
                  <a:srgbClr val="FFFFFF"/>
                </a:solidFill>
                <a:latin typeface="Arial Narrow"/>
                <a:cs typeface="Arial Narrow"/>
              </a:rPr>
              <a:t>in </a:t>
            </a:r>
            <a:r>
              <a:rPr sz="1700" dirty="0">
                <a:solidFill>
                  <a:srgbClr val="FFFFFF"/>
                </a:solidFill>
                <a:latin typeface="Arial Narrow"/>
                <a:cs typeface="Arial Narrow"/>
              </a:rPr>
              <a:t>a </a:t>
            </a:r>
            <a:r>
              <a:rPr sz="1700" spc="-5" dirty="0">
                <a:solidFill>
                  <a:srgbClr val="FFFFFF"/>
                </a:solidFill>
                <a:latin typeface="Arial Narrow"/>
                <a:cs typeface="Arial Narrow"/>
              </a:rPr>
              <a:t>pirated quarto edition titled </a:t>
            </a:r>
            <a:r>
              <a:rPr sz="1700" i="1" spc="-5" dirty="0">
                <a:solidFill>
                  <a:srgbClr val="FFFFFF"/>
                </a:solidFill>
                <a:latin typeface="Arial Narrow"/>
                <a:cs typeface="Arial Narrow"/>
              </a:rPr>
              <a:t>The Tragicall Historie </a:t>
            </a:r>
            <a:r>
              <a:rPr sz="1700" i="1" dirty="0">
                <a:solidFill>
                  <a:srgbClr val="FFFFFF"/>
                </a:solidFill>
                <a:latin typeface="Arial Narrow"/>
                <a:cs typeface="Arial Narrow"/>
              </a:rPr>
              <a:t>of  </a:t>
            </a:r>
            <a:r>
              <a:rPr sz="1700" i="1" spc="-5" dirty="0">
                <a:solidFill>
                  <a:srgbClr val="FFFFFF"/>
                </a:solidFill>
                <a:latin typeface="Arial Narrow"/>
                <a:cs typeface="Arial Narrow"/>
              </a:rPr>
              <a:t>Hamlet</a:t>
            </a:r>
            <a:r>
              <a:rPr sz="1700" spc="-5" dirty="0">
                <a:solidFill>
                  <a:srgbClr val="FFFFFF"/>
                </a:solidFill>
                <a:latin typeface="Arial Narrow"/>
                <a:cs typeface="Arial Narrow"/>
              </a:rPr>
              <a:t>; </a:t>
            </a:r>
            <a:r>
              <a:rPr sz="1700" dirty="0">
                <a:solidFill>
                  <a:srgbClr val="FFFFFF"/>
                </a:solidFill>
                <a:latin typeface="Arial Narrow"/>
                <a:cs typeface="Arial Narrow"/>
              </a:rPr>
              <a:t>1604 </a:t>
            </a:r>
            <a:r>
              <a:rPr sz="1700" spc="-5" dirty="0">
                <a:solidFill>
                  <a:srgbClr val="FFFFFF"/>
                </a:solidFill>
                <a:latin typeface="Arial Narrow"/>
                <a:cs typeface="Arial Narrow"/>
              </a:rPr>
              <a:t>in </a:t>
            </a:r>
            <a:r>
              <a:rPr sz="1700" dirty="0">
                <a:solidFill>
                  <a:srgbClr val="FFFFFF"/>
                </a:solidFill>
                <a:latin typeface="Arial Narrow"/>
                <a:cs typeface="Arial Narrow"/>
              </a:rPr>
              <a:t>a </a:t>
            </a:r>
            <a:r>
              <a:rPr sz="1700" spc="-5" dirty="0">
                <a:solidFill>
                  <a:srgbClr val="FFFFFF"/>
                </a:solidFill>
                <a:latin typeface="Arial Narrow"/>
                <a:cs typeface="Arial Narrow"/>
              </a:rPr>
              <a:t>superior </a:t>
            </a:r>
            <a:r>
              <a:rPr sz="1700" dirty="0">
                <a:solidFill>
                  <a:srgbClr val="FFFFFF"/>
                </a:solidFill>
                <a:latin typeface="Arial Narrow"/>
                <a:cs typeface="Arial Narrow"/>
              </a:rPr>
              <a:t>quarto</a:t>
            </a:r>
            <a:r>
              <a:rPr sz="1700" spc="-20" dirty="0">
                <a:solidFill>
                  <a:srgbClr val="FFFFFF"/>
                </a:solidFill>
                <a:latin typeface="Arial Narrow"/>
                <a:cs typeface="Arial Narrow"/>
              </a:rPr>
              <a:t> </a:t>
            </a:r>
            <a:r>
              <a:rPr sz="1700" spc="-5" dirty="0">
                <a:solidFill>
                  <a:srgbClr val="FFFFFF"/>
                </a:solidFill>
                <a:latin typeface="Arial Narrow"/>
                <a:cs typeface="Arial Narrow"/>
              </a:rPr>
              <a:t>edition</a:t>
            </a:r>
            <a:endParaRPr sz="1700">
              <a:latin typeface="Arial Narrow"/>
              <a:cs typeface="Arial Narrow"/>
            </a:endParaRPr>
          </a:p>
          <a:p>
            <a:pPr marL="12700">
              <a:lnSpc>
                <a:spcPct val="100000"/>
              </a:lnSpc>
              <a:spcBef>
                <a:spcPts val="1019"/>
              </a:spcBef>
            </a:pPr>
            <a:r>
              <a:rPr sz="1700" b="1" spc="-5" dirty="0">
                <a:solidFill>
                  <a:srgbClr val="FFFFFF"/>
                </a:solidFill>
                <a:latin typeface="Arial Narrow"/>
                <a:cs typeface="Arial Narrow"/>
              </a:rPr>
              <a:t>protagonist </a:t>
            </a:r>
            <a:r>
              <a:rPr sz="1700" dirty="0">
                <a:solidFill>
                  <a:srgbClr val="FFFFFF"/>
                </a:solidFill>
                <a:latin typeface="Arial Narrow"/>
                <a:cs typeface="Arial Narrow"/>
              </a:rPr>
              <a:t>·</a:t>
            </a:r>
            <a:r>
              <a:rPr sz="1700" spc="5" dirty="0">
                <a:solidFill>
                  <a:srgbClr val="FFFFFF"/>
                </a:solidFill>
                <a:latin typeface="Arial Narrow"/>
                <a:cs typeface="Arial Narrow"/>
              </a:rPr>
              <a:t> </a:t>
            </a:r>
            <a:r>
              <a:rPr sz="1700" spc="-5" dirty="0">
                <a:solidFill>
                  <a:srgbClr val="FFFFFF"/>
                </a:solidFill>
                <a:latin typeface="Arial Narrow"/>
                <a:cs typeface="Arial Narrow"/>
              </a:rPr>
              <a:t>Hamlet</a:t>
            </a:r>
            <a:endParaRPr sz="1700">
              <a:latin typeface="Arial Narrow"/>
              <a:cs typeface="Arial Narrow"/>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1760220" cy="482600"/>
          </a:xfrm>
          <a:prstGeom prst="rect">
            <a:avLst/>
          </a:prstGeom>
        </p:spPr>
        <p:txBody>
          <a:bodyPr vert="horz" wrap="square" lIns="0" tIns="12700" rIns="0" bIns="0" rtlCol="0">
            <a:spAutoFit/>
          </a:bodyPr>
          <a:lstStyle/>
          <a:p>
            <a:pPr marL="12700">
              <a:lnSpc>
                <a:spcPct val="100000"/>
              </a:lnSpc>
              <a:spcBef>
                <a:spcPts val="100"/>
              </a:spcBef>
            </a:pPr>
            <a:r>
              <a:rPr dirty="0"/>
              <a:t>KEY</a:t>
            </a:r>
            <a:r>
              <a:rPr spc="-90" dirty="0"/>
              <a:t> </a:t>
            </a:r>
            <a:r>
              <a:rPr spc="-5" dirty="0"/>
              <a:t>FACTS</a:t>
            </a:r>
          </a:p>
        </p:txBody>
      </p:sp>
      <p:sp>
        <p:nvSpPr>
          <p:cNvPr id="3" name="object 3"/>
          <p:cNvSpPr txBox="1"/>
          <p:nvPr/>
        </p:nvSpPr>
        <p:spPr>
          <a:xfrm>
            <a:off x="688340" y="1621790"/>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4" name="object 4"/>
          <p:cNvSpPr txBox="1"/>
          <p:nvPr/>
        </p:nvSpPr>
        <p:spPr>
          <a:xfrm>
            <a:off x="688340" y="2141219"/>
            <a:ext cx="101600" cy="1579880"/>
          </a:xfrm>
          <a:prstGeom prst="rect">
            <a:avLst/>
          </a:prstGeom>
        </p:spPr>
        <p:txBody>
          <a:bodyPr vert="horz" wrap="square" lIns="0" tIns="142240" rIns="0" bIns="0" rtlCol="0">
            <a:spAutoFit/>
          </a:bodyPr>
          <a:lstStyle/>
          <a:p>
            <a:pPr marL="12700">
              <a:lnSpc>
                <a:spcPct val="100000"/>
              </a:lnSpc>
              <a:spcBef>
                <a:spcPts val="1120"/>
              </a:spcBef>
            </a:pPr>
            <a:r>
              <a:rPr sz="1700" dirty="0">
                <a:solidFill>
                  <a:srgbClr val="DB9D1E"/>
                </a:solidFill>
                <a:latin typeface="Arial"/>
                <a:cs typeface="Arial"/>
              </a:rPr>
              <a:t>•</a:t>
            </a:r>
            <a:endParaRPr sz="1700">
              <a:latin typeface="Arial"/>
              <a:cs typeface="Arial"/>
            </a:endParaRPr>
          </a:p>
          <a:p>
            <a:pPr marL="12700">
              <a:lnSpc>
                <a:spcPct val="100000"/>
              </a:lnSpc>
              <a:spcBef>
                <a:spcPts val="1019"/>
              </a:spcBef>
            </a:pPr>
            <a:r>
              <a:rPr sz="1700" dirty="0">
                <a:solidFill>
                  <a:srgbClr val="DB9D1E"/>
                </a:solidFill>
                <a:latin typeface="Arial"/>
                <a:cs typeface="Arial"/>
              </a:rPr>
              <a:t>•</a:t>
            </a:r>
            <a:endParaRPr sz="1700">
              <a:latin typeface="Arial"/>
              <a:cs typeface="Arial"/>
            </a:endParaRPr>
          </a:p>
          <a:p>
            <a:pPr marL="12700">
              <a:lnSpc>
                <a:spcPct val="100000"/>
              </a:lnSpc>
              <a:spcBef>
                <a:spcPts val="1019"/>
              </a:spcBef>
            </a:pPr>
            <a:r>
              <a:rPr sz="1700" dirty="0">
                <a:solidFill>
                  <a:srgbClr val="DB9D1E"/>
                </a:solidFill>
                <a:latin typeface="Arial"/>
                <a:cs typeface="Arial"/>
              </a:rPr>
              <a:t>•</a:t>
            </a:r>
            <a:endParaRPr sz="1700">
              <a:latin typeface="Arial"/>
              <a:cs typeface="Arial"/>
            </a:endParaRPr>
          </a:p>
          <a:p>
            <a:pPr marL="12700">
              <a:lnSpc>
                <a:spcPct val="100000"/>
              </a:lnSpc>
              <a:spcBef>
                <a:spcPts val="1019"/>
              </a:spcBef>
            </a:pPr>
            <a:r>
              <a:rPr sz="1700" dirty="0">
                <a:solidFill>
                  <a:srgbClr val="DB9D1E"/>
                </a:solidFill>
                <a:latin typeface="Arial"/>
                <a:cs typeface="Arial"/>
              </a:rPr>
              <a:t>•</a:t>
            </a:r>
            <a:endParaRPr sz="1700">
              <a:latin typeface="Arial"/>
              <a:cs typeface="Arial"/>
            </a:endParaRPr>
          </a:p>
        </p:txBody>
      </p:sp>
      <p:sp>
        <p:nvSpPr>
          <p:cNvPr id="5" name="object 5"/>
          <p:cNvSpPr txBox="1"/>
          <p:nvPr/>
        </p:nvSpPr>
        <p:spPr>
          <a:xfrm>
            <a:off x="688340" y="4084320"/>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6" name="object 6"/>
          <p:cNvSpPr txBox="1"/>
          <p:nvPr/>
        </p:nvSpPr>
        <p:spPr>
          <a:xfrm>
            <a:off x="688340" y="4732020"/>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7" name="object 7"/>
          <p:cNvSpPr txBox="1"/>
          <p:nvPr/>
        </p:nvSpPr>
        <p:spPr>
          <a:xfrm>
            <a:off x="1031239" y="1633220"/>
            <a:ext cx="7385050" cy="3653790"/>
          </a:xfrm>
          <a:prstGeom prst="rect">
            <a:avLst/>
          </a:prstGeom>
        </p:spPr>
        <p:txBody>
          <a:bodyPr vert="horz" wrap="square" lIns="0" tIns="12700" rIns="0" bIns="0" rtlCol="0">
            <a:spAutoFit/>
          </a:bodyPr>
          <a:lstStyle/>
          <a:p>
            <a:pPr marL="12700" marR="819785">
              <a:lnSpc>
                <a:spcPct val="100000"/>
              </a:lnSpc>
              <a:spcBef>
                <a:spcPts val="100"/>
              </a:spcBef>
            </a:pPr>
            <a:r>
              <a:rPr sz="1700" b="1" spc="-5" dirty="0">
                <a:solidFill>
                  <a:srgbClr val="FFFFFF"/>
                </a:solidFill>
                <a:latin typeface="Arial Narrow"/>
                <a:cs typeface="Arial Narrow"/>
              </a:rPr>
              <a:t>setting (time) </a:t>
            </a:r>
            <a:r>
              <a:rPr sz="1700" dirty="0">
                <a:solidFill>
                  <a:srgbClr val="FFFFFF"/>
                </a:solidFill>
                <a:latin typeface="Arial Narrow"/>
                <a:cs typeface="Arial Narrow"/>
              </a:rPr>
              <a:t>· </a:t>
            </a:r>
            <a:r>
              <a:rPr sz="1700" spc="-5" dirty="0">
                <a:solidFill>
                  <a:srgbClr val="FFFFFF"/>
                </a:solidFill>
                <a:latin typeface="Arial Narrow"/>
                <a:cs typeface="Arial Narrow"/>
              </a:rPr>
              <a:t>The late medieval </a:t>
            </a:r>
            <a:r>
              <a:rPr sz="1700" dirty="0">
                <a:solidFill>
                  <a:srgbClr val="FFFFFF"/>
                </a:solidFill>
                <a:latin typeface="Arial Narrow"/>
                <a:cs typeface="Arial Narrow"/>
              </a:rPr>
              <a:t>period, though </a:t>
            </a:r>
            <a:r>
              <a:rPr sz="1700" spc="-5" dirty="0">
                <a:solidFill>
                  <a:srgbClr val="FFFFFF"/>
                </a:solidFill>
                <a:latin typeface="Arial Narrow"/>
                <a:cs typeface="Arial Narrow"/>
              </a:rPr>
              <a:t>the play’s chronological setting is  notoriously</a:t>
            </a:r>
            <a:r>
              <a:rPr sz="1700" spc="-15" dirty="0">
                <a:solidFill>
                  <a:srgbClr val="FFFFFF"/>
                </a:solidFill>
                <a:latin typeface="Arial Narrow"/>
                <a:cs typeface="Arial Narrow"/>
              </a:rPr>
              <a:t> </a:t>
            </a:r>
            <a:r>
              <a:rPr sz="1700" spc="-5" dirty="0">
                <a:solidFill>
                  <a:srgbClr val="FFFFFF"/>
                </a:solidFill>
                <a:latin typeface="Arial Narrow"/>
                <a:cs typeface="Arial Narrow"/>
              </a:rPr>
              <a:t>imprecise</a:t>
            </a:r>
            <a:endParaRPr sz="1700">
              <a:latin typeface="Arial Narrow"/>
              <a:cs typeface="Arial Narrow"/>
            </a:endParaRPr>
          </a:p>
          <a:p>
            <a:pPr marL="12700">
              <a:lnSpc>
                <a:spcPct val="100000"/>
              </a:lnSpc>
              <a:spcBef>
                <a:spcPts val="1019"/>
              </a:spcBef>
            </a:pPr>
            <a:r>
              <a:rPr sz="1700" b="1" spc="-5" dirty="0">
                <a:solidFill>
                  <a:srgbClr val="FFFFFF"/>
                </a:solidFill>
                <a:latin typeface="Arial Narrow"/>
                <a:cs typeface="Arial Narrow"/>
              </a:rPr>
              <a:t>settings (place) </a:t>
            </a:r>
            <a:r>
              <a:rPr sz="1700" dirty="0">
                <a:solidFill>
                  <a:srgbClr val="FFFFFF"/>
                </a:solidFill>
                <a:latin typeface="Arial Narrow"/>
                <a:cs typeface="Arial Narrow"/>
              </a:rPr>
              <a:t>·</a:t>
            </a:r>
            <a:r>
              <a:rPr sz="1700" spc="20" dirty="0">
                <a:solidFill>
                  <a:srgbClr val="FFFFFF"/>
                </a:solidFill>
                <a:latin typeface="Arial Narrow"/>
                <a:cs typeface="Arial Narrow"/>
              </a:rPr>
              <a:t> </a:t>
            </a:r>
            <a:r>
              <a:rPr sz="1700" spc="-5" dirty="0">
                <a:solidFill>
                  <a:srgbClr val="FFFFFF"/>
                </a:solidFill>
                <a:latin typeface="Arial Narrow"/>
                <a:cs typeface="Arial Narrow"/>
              </a:rPr>
              <a:t>Denmark</a:t>
            </a:r>
            <a:endParaRPr sz="1700">
              <a:latin typeface="Arial Narrow"/>
              <a:cs typeface="Arial Narrow"/>
            </a:endParaRPr>
          </a:p>
          <a:p>
            <a:pPr marL="12700">
              <a:lnSpc>
                <a:spcPct val="100000"/>
              </a:lnSpc>
              <a:spcBef>
                <a:spcPts val="1019"/>
              </a:spcBef>
            </a:pPr>
            <a:r>
              <a:rPr sz="1700" b="1" spc="-5" dirty="0">
                <a:solidFill>
                  <a:srgbClr val="FFFFFF"/>
                </a:solidFill>
                <a:latin typeface="Arial Narrow"/>
                <a:cs typeface="Arial Narrow"/>
              </a:rPr>
              <a:t>foreshadowing </a:t>
            </a:r>
            <a:r>
              <a:rPr sz="1700" dirty="0">
                <a:solidFill>
                  <a:srgbClr val="FFFFFF"/>
                </a:solidFill>
                <a:latin typeface="Arial Narrow"/>
                <a:cs typeface="Arial Narrow"/>
              </a:rPr>
              <a:t>· The </a:t>
            </a:r>
            <a:r>
              <a:rPr sz="1700" spc="-5" dirty="0">
                <a:solidFill>
                  <a:srgbClr val="FFFFFF"/>
                </a:solidFill>
                <a:latin typeface="Arial Narrow"/>
                <a:cs typeface="Arial Narrow"/>
              </a:rPr>
              <a:t>ghost, which is taken </a:t>
            </a:r>
            <a:r>
              <a:rPr sz="1700" dirty="0">
                <a:solidFill>
                  <a:srgbClr val="FFFFFF"/>
                </a:solidFill>
                <a:latin typeface="Arial Narrow"/>
                <a:cs typeface="Arial Narrow"/>
              </a:rPr>
              <a:t>to </a:t>
            </a:r>
            <a:r>
              <a:rPr sz="1700" spc="-5" dirty="0">
                <a:solidFill>
                  <a:srgbClr val="FFFFFF"/>
                </a:solidFill>
                <a:latin typeface="Arial Narrow"/>
                <a:cs typeface="Arial Narrow"/>
              </a:rPr>
              <a:t>foreshadow </a:t>
            </a:r>
            <a:r>
              <a:rPr sz="1700" dirty="0">
                <a:solidFill>
                  <a:srgbClr val="FFFFFF"/>
                </a:solidFill>
                <a:latin typeface="Arial Narrow"/>
                <a:cs typeface="Arial Narrow"/>
              </a:rPr>
              <a:t>an </a:t>
            </a:r>
            <a:r>
              <a:rPr sz="1700" spc="-5" dirty="0">
                <a:solidFill>
                  <a:srgbClr val="FFFFFF"/>
                </a:solidFill>
                <a:latin typeface="Arial Narrow"/>
                <a:cs typeface="Arial Narrow"/>
              </a:rPr>
              <a:t>ominous future </a:t>
            </a:r>
            <a:r>
              <a:rPr sz="1700" dirty="0">
                <a:solidFill>
                  <a:srgbClr val="FFFFFF"/>
                </a:solidFill>
                <a:latin typeface="Arial Narrow"/>
                <a:cs typeface="Arial Narrow"/>
              </a:rPr>
              <a:t>for</a:t>
            </a:r>
            <a:r>
              <a:rPr sz="1700" spc="55" dirty="0">
                <a:solidFill>
                  <a:srgbClr val="FFFFFF"/>
                </a:solidFill>
                <a:latin typeface="Arial Narrow"/>
                <a:cs typeface="Arial Narrow"/>
              </a:rPr>
              <a:t> </a:t>
            </a:r>
            <a:r>
              <a:rPr sz="1700" spc="-5" dirty="0">
                <a:solidFill>
                  <a:srgbClr val="FFFFFF"/>
                </a:solidFill>
                <a:latin typeface="Arial Narrow"/>
                <a:cs typeface="Arial Narrow"/>
              </a:rPr>
              <a:t>Denmark</a:t>
            </a:r>
            <a:endParaRPr sz="1700">
              <a:latin typeface="Arial Narrow"/>
              <a:cs typeface="Arial Narrow"/>
            </a:endParaRPr>
          </a:p>
          <a:p>
            <a:pPr marL="12700">
              <a:lnSpc>
                <a:spcPct val="100000"/>
              </a:lnSpc>
              <a:spcBef>
                <a:spcPts val="1030"/>
              </a:spcBef>
            </a:pPr>
            <a:r>
              <a:rPr sz="1700" b="1" spc="-5" dirty="0">
                <a:solidFill>
                  <a:srgbClr val="FFFFFF"/>
                </a:solidFill>
                <a:latin typeface="Arial Narrow"/>
                <a:cs typeface="Arial Narrow"/>
              </a:rPr>
              <a:t>tone </a:t>
            </a:r>
            <a:r>
              <a:rPr sz="1700" dirty="0">
                <a:solidFill>
                  <a:srgbClr val="FFFFFF"/>
                </a:solidFill>
                <a:latin typeface="Arial Narrow"/>
                <a:cs typeface="Arial Narrow"/>
              </a:rPr>
              <a:t>· </a:t>
            </a:r>
            <a:r>
              <a:rPr sz="1700" spc="-5" dirty="0">
                <a:solidFill>
                  <a:srgbClr val="FFFFFF"/>
                </a:solidFill>
                <a:latin typeface="Arial Narrow"/>
                <a:cs typeface="Arial Narrow"/>
              </a:rPr>
              <a:t>Dark, ironic, melancholy, passionate, contemplative, desperate,</a:t>
            </a:r>
            <a:r>
              <a:rPr sz="1700" spc="-10" dirty="0">
                <a:solidFill>
                  <a:srgbClr val="FFFFFF"/>
                </a:solidFill>
                <a:latin typeface="Arial Narrow"/>
                <a:cs typeface="Arial Narrow"/>
              </a:rPr>
              <a:t> </a:t>
            </a:r>
            <a:r>
              <a:rPr sz="1700" spc="-5" dirty="0">
                <a:solidFill>
                  <a:srgbClr val="FFFFFF"/>
                </a:solidFill>
                <a:latin typeface="Arial Narrow"/>
                <a:cs typeface="Arial Narrow"/>
              </a:rPr>
              <a:t>violent</a:t>
            </a:r>
            <a:endParaRPr sz="1700">
              <a:latin typeface="Arial Narrow"/>
              <a:cs typeface="Arial Narrow"/>
            </a:endParaRPr>
          </a:p>
          <a:p>
            <a:pPr marL="12700" marR="318770">
              <a:lnSpc>
                <a:spcPct val="100000"/>
              </a:lnSpc>
              <a:spcBef>
                <a:spcPts val="1020"/>
              </a:spcBef>
            </a:pPr>
            <a:r>
              <a:rPr sz="1700" b="1" spc="-5" dirty="0">
                <a:solidFill>
                  <a:srgbClr val="FFFFFF"/>
                </a:solidFill>
                <a:latin typeface="Arial Narrow"/>
                <a:cs typeface="Arial Narrow"/>
              </a:rPr>
              <a:t>themes </a:t>
            </a:r>
            <a:r>
              <a:rPr sz="1700" dirty="0">
                <a:solidFill>
                  <a:srgbClr val="FFFFFF"/>
                </a:solidFill>
                <a:latin typeface="Arial Narrow"/>
                <a:cs typeface="Arial Narrow"/>
              </a:rPr>
              <a:t>· </a:t>
            </a:r>
            <a:r>
              <a:rPr sz="1700" spc="-5" dirty="0">
                <a:solidFill>
                  <a:srgbClr val="FFFFFF"/>
                </a:solidFill>
                <a:latin typeface="Arial Narrow"/>
                <a:cs typeface="Arial Narrow"/>
              </a:rPr>
              <a:t>The impossibility </a:t>
            </a:r>
            <a:r>
              <a:rPr sz="1700" dirty="0">
                <a:solidFill>
                  <a:srgbClr val="FFFFFF"/>
                </a:solidFill>
                <a:latin typeface="Arial Narrow"/>
                <a:cs typeface="Arial Narrow"/>
              </a:rPr>
              <a:t>of </a:t>
            </a:r>
            <a:r>
              <a:rPr sz="1700" spc="-5" dirty="0">
                <a:solidFill>
                  <a:srgbClr val="FFFFFF"/>
                </a:solidFill>
                <a:latin typeface="Arial Narrow"/>
                <a:cs typeface="Arial Narrow"/>
              </a:rPr>
              <a:t>certainty; the complexity </a:t>
            </a:r>
            <a:r>
              <a:rPr sz="1700" dirty="0">
                <a:solidFill>
                  <a:srgbClr val="FFFFFF"/>
                </a:solidFill>
                <a:latin typeface="Arial Narrow"/>
                <a:cs typeface="Arial Narrow"/>
              </a:rPr>
              <a:t>of </a:t>
            </a:r>
            <a:r>
              <a:rPr sz="1700" spc="-5" dirty="0">
                <a:solidFill>
                  <a:srgbClr val="FFFFFF"/>
                </a:solidFill>
                <a:latin typeface="Arial Narrow"/>
                <a:cs typeface="Arial Narrow"/>
              </a:rPr>
              <a:t>action; the mystery </a:t>
            </a:r>
            <a:r>
              <a:rPr sz="1700" dirty="0">
                <a:solidFill>
                  <a:srgbClr val="FFFFFF"/>
                </a:solidFill>
                <a:latin typeface="Arial Narrow"/>
                <a:cs typeface="Arial Narrow"/>
              </a:rPr>
              <a:t>of death; the  </a:t>
            </a:r>
            <a:r>
              <a:rPr sz="1700" spc="-5" dirty="0">
                <a:solidFill>
                  <a:srgbClr val="FFFFFF"/>
                </a:solidFill>
                <a:latin typeface="Arial Narrow"/>
                <a:cs typeface="Arial Narrow"/>
              </a:rPr>
              <a:t>nation </a:t>
            </a:r>
            <a:r>
              <a:rPr sz="1700" dirty="0">
                <a:solidFill>
                  <a:srgbClr val="FFFFFF"/>
                </a:solidFill>
                <a:latin typeface="Arial Narrow"/>
                <a:cs typeface="Arial Narrow"/>
              </a:rPr>
              <a:t>as a </a:t>
            </a:r>
            <a:r>
              <a:rPr sz="1700" spc="-5" dirty="0">
                <a:solidFill>
                  <a:srgbClr val="FFFFFF"/>
                </a:solidFill>
                <a:latin typeface="Arial Narrow"/>
                <a:cs typeface="Arial Narrow"/>
              </a:rPr>
              <a:t>diseased</a:t>
            </a:r>
            <a:r>
              <a:rPr sz="1700" spc="-15" dirty="0">
                <a:solidFill>
                  <a:srgbClr val="FFFFFF"/>
                </a:solidFill>
                <a:latin typeface="Arial Narrow"/>
                <a:cs typeface="Arial Narrow"/>
              </a:rPr>
              <a:t> </a:t>
            </a:r>
            <a:r>
              <a:rPr sz="1700" dirty="0">
                <a:solidFill>
                  <a:srgbClr val="FFFFFF"/>
                </a:solidFill>
                <a:latin typeface="Arial Narrow"/>
                <a:cs typeface="Arial Narrow"/>
              </a:rPr>
              <a:t>body</a:t>
            </a:r>
            <a:endParaRPr sz="1700">
              <a:latin typeface="Arial Narrow"/>
              <a:cs typeface="Arial Narrow"/>
            </a:endParaRPr>
          </a:p>
          <a:p>
            <a:pPr marL="12700" marR="5080">
              <a:lnSpc>
                <a:spcPct val="100000"/>
              </a:lnSpc>
              <a:spcBef>
                <a:spcPts val="1020"/>
              </a:spcBef>
            </a:pPr>
            <a:r>
              <a:rPr sz="1700" b="1" spc="-5" dirty="0">
                <a:solidFill>
                  <a:srgbClr val="FFFFFF"/>
                </a:solidFill>
                <a:latin typeface="Arial Narrow"/>
                <a:cs typeface="Arial Narrow"/>
              </a:rPr>
              <a:t>motifs </a:t>
            </a:r>
            <a:r>
              <a:rPr sz="1700" dirty="0">
                <a:solidFill>
                  <a:srgbClr val="FFFFFF"/>
                </a:solidFill>
                <a:latin typeface="Arial Narrow"/>
                <a:cs typeface="Arial Narrow"/>
              </a:rPr>
              <a:t>· </a:t>
            </a:r>
            <a:r>
              <a:rPr sz="1700" spc="-5" dirty="0">
                <a:solidFill>
                  <a:srgbClr val="FFFFFF"/>
                </a:solidFill>
                <a:latin typeface="Arial Narrow"/>
                <a:cs typeface="Arial Narrow"/>
              </a:rPr>
              <a:t>Incest </a:t>
            </a:r>
            <a:r>
              <a:rPr sz="1700" dirty="0">
                <a:solidFill>
                  <a:srgbClr val="FFFFFF"/>
                </a:solidFill>
                <a:latin typeface="Arial Narrow"/>
                <a:cs typeface="Arial Narrow"/>
              </a:rPr>
              <a:t>and </a:t>
            </a:r>
            <a:r>
              <a:rPr sz="1700" spc="-5" dirty="0">
                <a:solidFill>
                  <a:srgbClr val="FFFFFF"/>
                </a:solidFill>
                <a:latin typeface="Arial Narrow"/>
                <a:cs typeface="Arial Narrow"/>
              </a:rPr>
              <a:t>incestuous desire; </a:t>
            </a:r>
            <a:r>
              <a:rPr sz="1700" dirty="0">
                <a:solidFill>
                  <a:srgbClr val="FFFFFF"/>
                </a:solidFill>
                <a:latin typeface="Arial Narrow"/>
                <a:cs typeface="Arial Narrow"/>
              </a:rPr>
              <a:t>ears </a:t>
            </a:r>
            <a:r>
              <a:rPr sz="1700" spc="-5" dirty="0">
                <a:solidFill>
                  <a:srgbClr val="FFFFFF"/>
                </a:solidFill>
                <a:latin typeface="Arial Narrow"/>
                <a:cs typeface="Arial Narrow"/>
              </a:rPr>
              <a:t>and hearing; death </a:t>
            </a:r>
            <a:r>
              <a:rPr sz="1700" dirty="0">
                <a:solidFill>
                  <a:srgbClr val="FFFFFF"/>
                </a:solidFill>
                <a:latin typeface="Arial Narrow"/>
                <a:cs typeface="Arial Narrow"/>
              </a:rPr>
              <a:t>and </a:t>
            </a:r>
            <a:r>
              <a:rPr sz="1700" spc="-5" dirty="0">
                <a:solidFill>
                  <a:srgbClr val="FFFFFF"/>
                </a:solidFill>
                <a:latin typeface="Arial Narrow"/>
                <a:cs typeface="Arial Narrow"/>
              </a:rPr>
              <a:t>suicide; darkness </a:t>
            </a:r>
            <a:r>
              <a:rPr sz="1700" dirty="0">
                <a:solidFill>
                  <a:srgbClr val="FFFFFF"/>
                </a:solidFill>
                <a:latin typeface="Arial Narrow"/>
                <a:cs typeface="Arial Narrow"/>
              </a:rPr>
              <a:t>and </a:t>
            </a:r>
            <a:r>
              <a:rPr sz="1700" spc="-5" dirty="0">
                <a:solidFill>
                  <a:srgbClr val="FFFFFF"/>
                </a:solidFill>
                <a:latin typeface="Arial Narrow"/>
                <a:cs typeface="Arial Narrow"/>
              </a:rPr>
              <a:t>the  supernatural;</a:t>
            </a:r>
            <a:r>
              <a:rPr sz="1700" spc="-15" dirty="0">
                <a:solidFill>
                  <a:srgbClr val="FFFFFF"/>
                </a:solidFill>
                <a:latin typeface="Arial Narrow"/>
                <a:cs typeface="Arial Narrow"/>
              </a:rPr>
              <a:t> </a:t>
            </a:r>
            <a:r>
              <a:rPr sz="1700" spc="-5" dirty="0">
                <a:solidFill>
                  <a:srgbClr val="FFFFFF"/>
                </a:solidFill>
                <a:latin typeface="Arial Narrow"/>
                <a:cs typeface="Arial Narrow"/>
              </a:rPr>
              <a:t>misogyny</a:t>
            </a:r>
            <a:endParaRPr sz="1700">
              <a:latin typeface="Arial Narrow"/>
              <a:cs typeface="Arial Narrow"/>
            </a:endParaRPr>
          </a:p>
          <a:p>
            <a:pPr marL="12700" marR="528320">
              <a:lnSpc>
                <a:spcPct val="100000"/>
              </a:lnSpc>
              <a:spcBef>
                <a:spcPts val="1020"/>
              </a:spcBef>
            </a:pPr>
            <a:r>
              <a:rPr sz="1700" b="1" spc="-5" dirty="0">
                <a:solidFill>
                  <a:srgbClr val="FFFFFF"/>
                </a:solidFill>
                <a:latin typeface="Arial Narrow"/>
                <a:cs typeface="Arial Narrow"/>
              </a:rPr>
              <a:t>symbols </a:t>
            </a:r>
            <a:r>
              <a:rPr sz="1700" dirty="0">
                <a:solidFill>
                  <a:srgbClr val="FFFFFF"/>
                </a:solidFill>
                <a:latin typeface="Arial Narrow"/>
                <a:cs typeface="Arial Narrow"/>
              </a:rPr>
              <a:t>· The </a:t>
            </a:r>
            <a:r>
              <a:rPr sz="1700" spc="-5" dirty="0">
                <a:solidFill>
                  <a:srgbClr val="FFFFFF"/>
                </a:solidFill>
                <a:latin typeface="Arial Narrow"/>
                <a:cs typeface="Arial Narrow"/>
              </a:rPr>
              <a:t>ghost </a:t>
            </a:r>
            <a:r>
              <a:rPr sz="1700" dirty="0">
                <a:solidFill>
                  <a:srgbClr val="FFFFFF"/>
                </a:solidFill>
                <a:latin typeface="Arial Narrow"/>
                <a:cs typeface="Arial Narrow"/>
              </a:rPr>
              <a:t>(the </a:t>
            </a:r>
            <a:r>
              <a:rPr sz="1700" spc="-5" dirty="0">
                <a:solidFill>
                  <a:srgbClr val="FFFFFF"/>
                </a:solidFill>
                <a:latin typeface="Arial Narrow"/>
                <a:cs typeface="Arial Narrow"/>
              </a:rPr>
              <a:t>spiritual consequences </a:t>
            </a:r>
            <a:r>
              <a:rPr sz="1700" dirty="0">
                <a:solidFill>
                  <a:srgbClr val="FFFFFF"/>
                </a:solidFill>
                <a:latin typeface="Arial Narrow"/>
                <a:cs typeface="Arial Narrow"/>
              </a:rPr>
              <a:t>of death); </a:t>
            </a:r>
            <a:r>
              <a:rPr sz="1700" spc="-5" dirty="0">
                <a:solidFill>
                  <a:srgbClr val="FFFFFF"/>
                </a:solidFill>
                <a:latin typeface="Arial Narrow"/>
                <a:cs typeface="Arial Narrow"/>
              </a:rPr>
              <a:t>Yorick’s skull (the physical  consequences </a:t>
            </a:r>
            <a:r>
              <a:rPr sz="1700" dirty="0">
                <a:solidFill>
                  <a:srgbClr val="FFFFFF"/>
                </a:solidFill>
                <a:latin typeface="Arial Narrow"/>
                <a:cs typeface="Arial Narrow"/>
              </a:rPr>
              <a:t>of</a:t>
            </a:r>
            <a:r>
              <a:rPr sz="1700" spc="-25" dirty="0">
                <a:solidFill>
                  <a:srgbClr val="FFFFFF"/>
                </a:solidFill>
                <a:latin typeface="Arial Narrow"/>
                <a:cs typeface="Arial Narrow"/>
              </a:rPr>
              <a:t> </a:t>
            </a:r>
            <a:r>
              <a:rPr sz="1700" dirty="0">
                <a:solidFill>
                  <a:srgbClr val="FFFFFF"/>
                </a:solidFill>
                <a:latin typeface="Arial Narrow"/>
                <a:cs typeface="Arial Narrow"/>
              </a:rPr>
              <a:t>death)</a:t>
            </a:r>
            <a:endParaRPr sz="1700">
              <a:latin typeface="Arial Narrow"/>
              <a:cs typeface="Arial Narrow"/>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2350135" cy="482600"/>
          </a:xfrm>
          <a:prstGeom prst="rect">
            <a:avLst/>
          </a:prstGeom>
        </p:spPr>
        <p:txBody>
          <a:bodyPr vert="horz" wrap="square" lIns="0" tIns="12700" rIns="0" bIns="0" rtlCol="0">
            <a:spAutoFit/>
          </a:bodyPr>
          <a:lstStyle/>
          <a:p>
            <a:pPr marL="12700">
              <a:lnSpc>
                <a:spcPct val="100000"/>
              </a:lnSpc>
              <a:spcBef>
                <a:spcPts val="100"/>
              </a:spcBef>
            </a:pPr>
            <a:r>
              <a:rPr spc="-5" dirty="0"/>
              <a:t>FAMOUS</a:t>
            </a:r>
            <a:r>
              <a:rPr spc="-70" dirty="0"/>
              <a:t> </a:t>
            </a:r>
            <a:r>
              <a:rPr spc="-5" dirty="0"/>
              <a:t>LINES</a:t>
            </a:r>
          </a:p>
        </p:txBody>
      </p:sp>
      <p:sp>
        <p:nvSpPr>
          <p:cNvPr id="3" name="object 3"/>
          <p:cNvSpPr txBox="1"/>
          <p:nvPr/>
        </p:nvSpPr>
        <p:spPr>
          <a:xfrm>
            <a:off x="688340" y="1633220"/>
            <a:ext cx="3942079" cy="284480"/>
          </a:xfrm>
          <a:prstGeom prst="rect">
            <a:avLst/>
          </a:prstGeom>
        </p:spPr>
        <p:txBody>
          <a:bodyPr vert="horz" wrap="square" lIns="0" tIns="12700" rIns="0" bIns="0" rtlCol="0">
            <a:spAutoFit/>
          </a:bodyPr>
          <a:lstStyle/>
          <a:p>
            <a:pPr marL="355600" indent="-342900">
              <a:lnSpc>
                <a:spcPct val="100000"/>
              </a:lnSpc>
              <a:spcBef>
                <a:spcPts val="100"/>
              </a:spcBef>
              <a:buClr>
                <a:srgbClr val="DB9D1E"/>
              </a:buClr>
              <a:buFont typeface="Arial"/>
              <a:buChar char="•"/>
              <a:tabLst>
                <a:tab pos="354965" algn="l"/>
                <a:tab pos="355600" algn="l"/>
              </a:tabLst>
            </a:pPr>
            <a:r>
              <a:rPr sz="1700" spc="-5" dirty="0">
                <a:solidFill>
                  <a:srgbClr val="FFFFFF"/>
                </a:solidFill>
                <a:latin typeface="Arial Narrow"/>
                <a:cs typeface="Arial Narrow"/>
              </a:rPr>
              <a:t>“Something is rotten in </a:t>
            </a:r>
            <a:r>
              <a:rPr sz="1700" dirty="0">
                <a:solidFill>
                  <a:srgbClr val="FFFFFF"/>
                </a:solidFill>
                <a:latin typeface="Arial Narrow"/>
                <a:cs typeface="Arial Narrow"/>
              </a:rPr>
              <a:t>the </a:t>
            </a:r>
            <a:r>
              <a:rPr sz="1700" spc="-5" dirty="0">
                <a:solidFill>
                  <a:srgbClr val="FFFFFF"/>
                </a:solidFill>
                <a:latin typeface="Arial Narrow"/>
                <a:cs typeface="Arial Narrow"/>
              </a:rPr>
              <a:t>state </a:t>
            </a:r>
            <a:r>
              <a:rPr sz="1700" dirty="0">
                <a:solidFill>
                  <a:srgbClr val="FFFFFF"/>
                </a:solidFill>
                <a:latin typeface="Arial Narrow"/>
                <a:cs typeface="Arial Narrow"/>
              </a:rPr>
              <a:t>of</a:t>
            </a:r>
            <a:r>
              <a:rPr sz="1700" spc="-5" dirty="0">
                <a:solidFill>
                  <a:srgbClr val="FFFFFF"/>
                </a:solidFill>
                <a:latin typeface="Arial Narrow"/>
                <a:cs typeface="Arial Narrow"/>
              </a:rPr>
              <a:t> Denmark”.</a:t>
            </a:r>
            <a:endParaRPr sz="1700">
              <a:latin typeface="Arial Narrow"/>
              <a:cs typeface="Arial Narrow"/>
            </a:endParaRPr>
          </a:p>
        </p:txBody>
      </p:sp>
      <p:sp>
        <p:nvSpPr>
          <p:cNvPr id="4" name="object 4"/>
          <p:cNvSpPr txBox="1"/>
          <p:nvPr/>
        </p:nvSpPr>
        <p:spPr>
          <a:xfrm>
            <a:off x="688340" y="2270759"/>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5" name="object 5"/>
          <p:cNvSpPr txBox="1"/>
          <p:nvPr/>
        </p:nvSpPr>
        <p:spPr>
          <a:xfrm>
            <a:off x="1031239" y="2280920"/>
            <a:ext cx="7299959" cy="1322070"/>
          </a:xfrm>
          <a:prstGeom prst="rect">
            <a:avLst/>
          </a:prstGeom>
        </p:spPr>
        <p:txBody>
          <a:bodyPr vert="horz" wrap="square" lIns="0" tIns="12065" rIns="0" bIns="0" rtlCol="0">
            <a:spAutoFit/>
          </a:bodyPr>
          <a:lstStyle/>
          <a:p>
            <a:pPr marL="12700" marR="5080">
              <a:lnSpc>
                <a:spcPct val="100099"/>
              </a:lnSpc>
              <a:spcBef>
                <a:spcPts val="95"/>
              </a:spcBef>
            </a:pPr>
            <a:r>
              <a:rPr sz="1700" spc="-5" dirty="0">
                <a:solidFill>
                  <a:srgbClr val="FFFFFF"/>
                </a:solidFill>
                <a:latin typeface="Arial Narrow"/>
                <a:cs typeface="Arial Narrow"/>
              </a:rPr>
              <a:t>This </a:t>
            </a:r>
            <a:r>
              <a:rPr sz="1700" dirty="0">
                <a:solidFill>
                  <a:srgbClr val="FFFFFF"/>
                </a:solidFill>
                <a:latin typeface="Arial Narrow"/>
                <a:cs typeface="Arial Narrow"/>
              </a:rPr>
              <a:t>line </a:t>
            </a:r>
            <a:r>
              <a:rPr sz="1700" spc="-5" dirty="0">
                <a:solidFill>
                  <a:srgbClr val="FFFFFF"/>
                </a:solidFill>
                <a:latin typeface="Arial Narrow"/>
                <a:cs typeface="Arial Narrow"/>
              </a:rPr>
              <a:t>is spoken </a:t>
            </a:r>
            <a:r>
              <a:rPr sz="1700" dirty="0">
                <a:solidFill>
                  <a:srgbClr val="FFFFFF"/>
                </a:solidFill>
                <a:latin typeface="Arial Narrow"/>
                <a:cs typeface="Arial Narrow"/>
              </a:rPr>
              <a:t>by </a:t>
            </a:r>
            <a:r>
              <a:rPr sz="1700" spc="-5" dirty="0">
                <a:solidFill>
                  <a:srgbClr val="FFFFFF"/>
                </a:solidFill>
                <a:latin typeface="Arial Narrow"/>
                <a:cs typeface="Arial Narrow"/>
              </a:rPr>
              <a:t>Marcellus in Act </a:t>
            </a:r>
            <a:r>
              <a:rPr sz="1700" dirty="0">
                <a:solidFill>
                  <a:srgbClr val="FFFFFF"/>
                </a:solidFill>
                <a:latin typeface="Arial Narrow"/>
                <a:cs typeface="Arial Narrow"/>
              </a:rPr>
              <a:t>I, </a:t>
            </a:r>
            <a:r>
              <a:rPr sz="1700" spc="-5" dirty="0">
                <a:solidFill>
                  <a:srgbClr val="FFFFFF"/>
                </a:solidFill>
                <a:latin typeface="Arial Narrow"/>
                <a:cs typeface="Arial Narrow"/>
              </a:rPr>
              <a:t>scene </a:t>
            </a:r>
            <a:r>
              <a:rPr sz="1700" dirty="0">
                <a:solidFill>
                  <a:srgbClr val="FFFFFF"/>
                </a:solidFill>
                <a:latin typeface="Arial Narrow"/>
                <a:cs typeface="Arial Narrow"/>
              </a:rPr>
              <a:t>iv </a:t>
            </a:r>
            <a:r>
              <a:rPr sz="1700" spc="-5" dirty="0">
                <a:solidFill>
                  <a:srgbClr val="FFFFFF"/>
                </a:solidFill>
                <a:latin typeface="Arial Narrow"/>
                <a:cs typeface="Arial Narrow"/>
              </a:rPr>
              <a:t>(67), </a:t>
            </a:r>
            <a:r>
              <a:rPr sz="1700" dirty="0">
                <a:solidFill>
                  <a:srgbClr val="FFFFFF"/>
                </a:solidFill>
                <a:latin typeface="Arial Narrow"/>
                <a:cs typeface="Arial Narrow"/>
              </a:rPr>
              <a:t>as he and </a:t>
            </a:r>
            <a:r>
              <a:rPr sz="1700" spc="-5" dirty="0">
                <a:solidFill>
                  <a:srgbClr val="FFFFFF"/>
                </a:solidFill>
                <a:latin typeface="Arial Narrow"/>
                <a:cs typeface="Arial Narrow"/>
              </a:rPr>
              <a:t>Horatio </a:t>
            </a:r>
            <a:r>
              <a:rPr sz="1700" dirty="0">
                <a:solidFill>
                  <a:srgbClr val="FFFFFF"/>
                </a:solidFill>
                <a:latin typeface="Arial Narrow"/>
                <a:cs typeface="Arial Narrow"/>
              </a:rPr>
              <a:t>debate </a:t>
            </a:r>
            <a:r>
              <a:rPr sz="1700" spc="-5" dirty="0">
                <a:solidFill>
                  <a:srgbClr val="FFFFFF"/>
                </a:solidFill>
                <a:latin typeface="Arial Narrow"/>
                <a:cs typeface="Arial Narrow"/>
              </a:rPr>
              <a:t>whether </a:t>
            </a:r>
            <a:r>
              <a:rPr sz="1700" dirty="0">
                <a:solidFill>
                  <a:srgbClr val="FFFFFF"/>
                </a:solidFill>
                <a:latin typeface="Arial Narrow"/>
                <a:cs typeface="Arial Narrow"/>
              </a:rPr>
              <a:t>or  not to </a:t>
            </a:r>
            <a:r>
              <a:rPr sz="1700" spc="-5" dirty="0">
                <a:solidFill>
                  <a:srgbClr val="FFFFFF"/>
                </a:solidFill>
                <a:latin typeface="Arial Narrow"/>
                <a:cs typeface="Arial Narrow"/>
              </a:rPr>
              <a:t>follow </a:t>
            </a:r>
            <a:r>
              <a:rPr sz="1700" dirty="0">
                <a:solidFill>
                  <a:srgbClr val="FFFFFF"/>
                </a:solidFill>
                <a:latin typeface="Arial Narrow"/>
                <a:cs typeface="Arial Narrow"/>
              </a:rPr>
              <a:t>Hamlet </a:t>
            </a:r>
            <a:r>
              <a:rPr sz="1700" spc="-5" dirty="0">
                <a:solidFill>
                  <a:srgbClr val="FFFFFF"/>
                </a:solidFill>
                <a:latin typeface="Arial Narrow"/>
                <a:cs typeface="Arial Narrow"/>
              </a:rPr>
              <a:t>and the ghost into </a:t>
            </a:r>
            <a:r>
              <a:rPr sz="1700" dirty="0">
                <a:solidFill>
                  <a:srgbClr val="FFFFFF"/>
                </a:solidFill>
                <a:latin typeface="Arial Narrow"/>
                <a:cs typeface="Arial Narrow"/>
              </a:rPr>
              <a:t>the dark </a:t>
            </a:r>
            <a:r>
              <a:rPr sz="1700" spc="-5" dirty="0">
                <a:solidFill>
                  <a:srgbClr val="FFFFFF"/>
                </a:solidFill>
                <a:latin typeface="Arial Narrow"/>
                <a:cs typeface="Arial Narrow"/>
              </a:rPr>
              <a:t>night. The line refers </a:t>
            </a:r>
            <a:r>
              <a:rPr sz="1700" dirty="0">
                <a:solidFill>
                  <a:srgbClr val="FFFFFF"/>
                </a:solidFill>
                <a:latin typeface="Arial Narrow"/>
                <a:cs typeface="Arial Narrow"/>
              </a:rPr>
              <a:t>both to the </a:t>
            </a:r>
            <a:r>
              <a:rPr sz="1700" spc="-5" dirty="0">
                <a:solidFill>
                  <a:srgbClr val="FFFFFF"/>
                </a:solidFill>
                <a:latin typeface="Arial Narrow"/>
                <a:cs typeface="Arial Narrow"/>
              </a:rPr>
              <a:t>idea </a:t>
            </a:r>
            <a:r>
              <a:rPr sz="1700" dirty="0">
                <a:solidFill>
                  <a:srgbClr val="FFFFFF"/>
                </a:solidFill>
                <a:latin typeface="Arial Narrow"/>
                <a:cs typeface="Arial Narrow"/>
              </a:rPr>
              <a:t>that </a:t>
            </a:r>
            <a:r>
              <a:rPr sz="1700" spc="-5" dirty="0">
                <a:solidFill>
                  <a:srgbClr val="FFFFFF"/>
                </a:solidFill>
                <a:latin typeface="Arial Narrow"/>
                <a:cs typeface="Arial Narrow"/>
              </a:rPr>
              <a:t>the  ghost is </a:t>
            </a:r>
            <a:r>
              <a:rPr sz="1700" dirty="0">
                <a:solidFill>
                  <a:srgbClr val="FFFFFF"/>
                </a:solidFill>
                <a:latin typeface="Arial Narrow"/>
                <a:cs typeface="Arial Narrow"/>
              </a:rPr>
              <a:t>an </a:t>
            </a:r>
            <a:r>
              <a:rPr sz="1700" spc="-5" dirty="0">
                <a:solidFill>
                  <a:srgbClr val="FFFFFF"/>
                </a:solidFill>
                <a:latin typeface="Arial Narrow"/>
                <a:cs typeface="Arial Narrow"/>
              </a:rPr>
              <a:t>ominous </a:t>
            </a:r>
            <a:r>
              <a:rPr sz="1700" dirty="0">
                <a:solidFill>
                  <a:srgbClr val="FFFFFF"/>
                </a:solidFill>
                <a:latin typeface="Arial Narrow"/>
                <a:cs typeface="Arial Narrow"/>
              </a:rPr>
              <a:t>omen </a:t>
            </a:r>
            <a:r>
              <a:rPr sz="1700" spc="-5" dirty="0">
                <a:solidFill>
                  <a:srgbClr val="FFFFFF"/>
                </a:solidFill>
                <a:latin typeface="Arial Narrow"/>
                <a:cs typeface="Arial Narrow"/>
              </a:rPr>
              <a:t>for Denmark </a:t>
            </a:r>
            <a:r>
              <a:rPr sz="1700" dirty="0">
                <a:solidFill>
                  <a:srgbClr val="FFFFFF"/>
                </a:solidFill>
                <a:latin typeface="Arial Narrow"/>
                <a:cs typeface="Arial Narrow"/>
              </a:rPr>
              <a:t>and </a:t>
            </a:r>
            <a:r>
              <a:rPr sz="1700" spc="-5" dirty="0">
                <a:solidFill>
                  <a:srgbClr val="FFFFFF"/>
                </a:solidFill>
                <a:latin typeface="Arial Narrow"/>
                <a:cs typeface="Arial Narrow"/>
              </a:rPr>
              <a:t>to the larger theme </a:t>
            </a:r>
            <a:r>
              <a:rPr sz="1700" dirty="0">
                <a:solidFill>
                  <a:srgbClr val="FFFFFF"/>
                </a:solidFill>
                <a:latin typeface="Arial Narrow"/>
                <a:cs typeface="Arial Narrow"/>
              </a:rPr>
              <a:t>of </a:t>
            </a:r>
            <a:r>
              <a:rPr sz="1700" spc="-5" dirty="0">
                <a:solidFill>
                  <a:srgbClr val="FFFFFF"/>
                </a:solidFill>
                <a:latin typeface="Arial Narrow"/>
                <a:cs typeface="Arial Narrow"/>
              </a:rPr>
              <a:t>the connection between  the </a:t>
            </a:r>
            <a:r>
              <a:rPr sz="1700" dirty="0">
                <a:solidFill>
                  <a:srgbClr val="FFFFFF"/>
                </a:solidFill>
                <a:latin typeface="Arial Narrow"/>
                <a:cs typeface="Arial Narrow"/>
              </a:rPr>
              <a:t>moral </a:t>
            </a:r>
            <a:r>
              <a:rPr sz="1700" spc="-5" dirty="0">
                <a:solidFill>
                  <a:srgbClr val="FFFFFF"/>
                </a:solidFill>
                <a:latin typeface="Arial Narrow"/>
                <a:cs typeface="Arial Narrow"/>
              </a:rPr>
              <a:t>legitimacy </a:t>
            </a:r>
            <a:r>
              <a:rPr sz="1700" dirty="0">
                <a:solidFill>
                  <a:srgbClr val="FFFFFF"/>
                </a:solidFill>
                <a:latin typeface="Arial Narrow"/>
                <a:cs typeface="Arial Narrow"/>
              </a:rPr>
              <a:t>of a </a:t>
            </a:r>
            <a:r>
              <a:rPr sz="1700" spc="-5" dirty="0">
                <a:solidFill>
                  <a:srgbClr val="FFFFFF"/>
                </a:solidFill>
                <a:latin typeface="Arial Narrow"/>
                <a:cs typeface="Arial Narrow"/>
              </a:rPr>
              <a:t>ruler </a:t>
            </a:r>
            <a:r>
              <a:rPr sz="1700" dirty="0">
                <a:solidFill>
                  <a:srgbClr val="FFFFFF"/>
                </a:solidFill>
                <a:latin typeface="Arial Narrow"/>
                <a:cs typeface="Arial Narrow"/>
              </a:rPr>
              <a:t>and the </a:t>
            </a:r>
            <a:r>
              <a:rPr sz="1700" spc="-5" dirty="0">
                <a:solidFill>
                  <a:srgbClr val="FFFFFF"/>
                </a:solidFill>
                <a:latin typeface="Arial Narrow"/>
                <a:cs typeface="Arial Narrow"/>
              </a:rPr>
              <a:t>health </a:t>
            </a:r>
            <a:r>
              <a:rPr sz="1700" dirty="0">
                <a:solidFill>
                  <a:srgbClr val="FFFFFF"/>
                </a:solidFill>
                <a:latin typeface="Arial Narrow"/>
                <a:cs typeface="Arial Narrow"/>
              </a:rPr>
              <a:t>of </a:t>
            </a:r>
            <a:r>
              <a:rPr sz="1700" spc="-5" dirty="0">
                <a:solidFill>
                  <a:srgbClr val="FFFFFF"/>
                </a:solidFill>
                <a:latin typeface="Arial Narrow"/>
                <a:cs typeface="Arial Narrow"/>
              </a:rPr>
              <a:t>the state </a:t>
            </a:r>
            <a:r>
              <a:rPr sz="1700" dirty="0">
                <a:solidFill>
                  <a:srgbClr val="FFFFFF"/>
                </a:solidFill>
                <a:latin typeface="Arial Narrow"/>
                <a:cs typeface="Arial Narrow"/>
              </a:rPr>
              <a:t>as a </a:t>
            </a:r>
            <a:r>
              <a:rPr sz="1700" spc="-5" dirty="0">
                <a:solidFill>
                  <a:srgbClr val="FFFFFF"/>
                </a:solidFill>
                <a:latin typeface="Arial Narrow"/>
                <a:cs typeface="Arial Narrow"/>
              </a:rPr>
              <a:t>whole. </a:t>
            </a:r>
            <a:r>
              <a:rPr sz="1700" dirty="0">
                <a:solidFill>
                  <a:srgbClr val="FFFFFF"/>
                </a:solidFill>
                <a:latin typeface="Arial Narrow"/>
                <a:cs typeface="Arial Narrow"/>
              </a:rPr>
              <a:t>The ghost </a:t>
            </a:r>
            <a:r>
              <a:rPr sz="1700" spc="-5" dirty="0">
                <a:solidFill>
                  <a:srgbClr val="FFFFFF"/>
                </a:solidFill>
                <a:latin typeface="Arial Narrow"/>
                <a:cs typeface="Arial Narrow"/>
              </a:rPr>
              <a:t>is </a:t>
            </a:r>
            <a:r>
              <a:rPr sz="1700" dirty="0">
                <a:solidFill>
                  <a:srgbClr val="FFFFFF"/>
                </a:solidFill>
                <a:latin typeface="Arial Narrow"/>
                <a:cs typeface="Arial Narrow"/>
              </a:rPr>
              <a:t>a </a:t>
            </a:r>
            <a:r>
              <a:rPr sz="1700" spc="-5" dirty="0">
                <a:solidFill>
                  <a:srgbClr val="FFFFFF"/>
                </a:solidFill>
                <a:latin typeface="Arial Narrow"/>
                <a:cs typeface="Arial Narrow"/>
              </a:rPr>
              <a:t>visible  symptom </a:t>
            </a:r>
            <a:r>
              <a:rPr sz="1700" dirty="0">
                <a:solidFill>
                  <a:srgbClr val="FFFFFF"/>
                </a:solidFill>
                <a:latin typeface="Arial Narrow"/>
                <a:cs typeface="Arial Narrow"/>
              </a:rPr>
              <a:t>of the </a:t>
            </a:r>
            <a:r>
              <a:rPr sz="1700" spc="-5" dirty="0">
                <a:solidFill>
                  <a:srgbClr val="FFFFFF"/>
                </a:solidFill>
                <a:latin typeface="Arial Narrow"/>
                <a:cs typeface="Arial Narrow"/>
              </a:rPr>
              <a:t>rottenness </a:t>
            </a:r>
            <a:r>
              <a:rPr sz="1700" dirty="0">
                <a:solidFill>
                  <a:srgbClr val="FFFFFF"/>
                </a:solidFill>
                <a:latin typeface="Arial Narrow"/>
                <a:cs typeface="Arial Narrow"/>
              </a:rPr>
              <a:t>of </a:t>
            </a:r>
            <a:r>
              <a:rPr sz="1700" spc="-5" dirty="0">
                <a:solidFill>
                  <a:srgbClr val="FFFFFF"/>
                </a:solidFill>
                <a:latin typeface="Arial Narrow"/>
                <a:cs typeface="Arial Narrow"/>
              </a:rPr>
              <a:t>Denmark created </a:t>
            </a:r>
            <a:r>
              <a:rPr sz="1700" dirty="0">
                <a:solidFill>
                  <a:srgbClr val="FFFFFF"/>
                </a:solidFill>
                <a:latin typeface="Arial Narrow"/>
                <a:cs typeface="Arial Narrow"/>
              </a:rPr>
              <a:t>by </a:t>
            </a:r>
            <a:r>
              <a:rPr sz="1700" spc="-5" dirty="0">
                <a:solidFill>
                  <a:srgbClr val="FFFFFF"/>
                </a:solidFill>
                <a:latin typeface="Arial Narrow"/>
                <a:cs typeface="Arial Narrow"/>
              </a:rPr>
              <a:t>Claudius’s</a:t>
            </a:r>
            <a:r>
              <a:rPr sz="1700" spc="-50" dirty="0">
                <a:solidFill>
                  <a:srgbClr val="FFFFFF"/>
                </a:solidFill>
                <a:latin typeface="Arial Narrow"/>
                <a:cs typeface="Arial Narrow"/>
              </a:rPr>
              <a:t> </a:t>
            </a:r>
            <a:r>
              <a:rPr sz="1700" spc="-5" dirty="0">
                <a:solidFill>
                  <a:srgbClr val="FFFFFF"/>
                </a:solidFill>
                <a:latin typeface="Arial Narrow"/>
                <a:cs typeface="Arial Narrow"/>
              </a:rPr>
              <a:t>crime.</a:t>
            </a:r>
            <a:endParaRPr sz="1700">
              <a:latin typeface="Arial Narrow"/>
              <a:cs typeface="Arial Narrow"/>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2350135" cy="482600"/>
          </a:xfrm>
          <a:prstGeom prst="rect">
            <a:avLst/>
          </a:prstGeom>
        </p:spPr>
        <p:txBody>
          <a:bodyPr vert="horz" wrap="square" lIns="0" tIns="12700" rIns="0" bIns="0" rtlCol="0">
            <a:spAutoFit/>
          </a:bodyPr>
          <a:lstStyle/>
          <a:p>
            <a:pPr marL="12700">
              <a:lnSpc>
                <a:spcPct val="100000"/>
              </a:lnSpc>
              <a:spcBef>
                <a:spcPts val="100"/>
              </a:spcBef>
            </a:pPr>
            <a:r>
              <a:rPr spc="-5" dirty="0"/>
              <a:t>FAMOUS</a:t>
            </a:r>
            <a:r>
              <a:rPr spc="-70" dirty="0"/>
              <a:t> </a:t>
            </a:r>
            <a:r>
              <a:rPr spc="-5" dirty="0"/>
              <a:t>LINES</a:t>
            </a:r>
          </a:p>
        </p:txBody>
      </p:sp>
      <p:sp>
        <p:nvSpPr>
          <p:cNvPr id="3" name="object 3"/>
          <p:cNvSpPr txBox="1"/>
          <p:nvPr/>
        </p:nvSpPr>
        <p:spPr>
          <a:xfrm>
            <a:off x="688340" y="1633220"/>
            <a:ext cx="3565525" cy="284480"/>
          </a:xfrm>
          <a:prstGeom prst="rect">
            <a:avLst/>
          </a:prstGeom>
        </p:spPr>
        <p:txBody>
          <a:bodyPr vert="horz" wrap="square" lIns="0" tIns="12700" rIns="0" bIns="0" rtlCol="0">
            <a:spAutoFit/>
          </a:bodyPr>
          <a:lstStyle/>
          <a:p>
            <a:pPr marL="355600" indent="-342900">
              <a:lnSpc>
                <a:spcPct val="100000"/>
              </a:lnSpc>
              <a:spcBef>
                <a:spcPts val="100"/>
              </a:spcBef>
              <a:buClr>
                <a:srgbClr val="DB9D1E"/>
              </a:buClr>
              <a:buFont typeface="Arial"/>
              <a:buChar char="•"/>
              <a:tabLst>
                <a:tab pos="354965" algn="l"/>
                <a:tab pos="355600" algn="l"/>
              </a:tabLst>
            </a:pPr>
            <a:r>
              <a:rPr sz="1700" dirty="0">
                <a:solidFill>
                  <a:srgbClr val="FFFFFF"/>
                </a:solidFill>
                <a:latin typeface="Arial Narrow"/>
                <a:cs typeface="Arial Narrow"/>
              </a:rPr>
              <a:t>“To be, or not </a:t>
            </a:r>
            <a:r>
              <a:rPr sz="1700" spc="-5" dirty="0">
                <a:solidFill>
                  <a:srgbClr val="FFFFFF"/>
                </a:solidFill>
                <a:latin typeface="Arial Narrow"/>
                <a:cs typeface="Arial Narrow"/>
              </a:rPr>
              <a:t>to </a:t>
            </a:r>
            <a:r>
              <a:rPr sz="1700" dirty="0">
                <a:solidFill>
                  <a:srgbClr val="FFFFFF"/>
                </a:solidFill>
                <a:latin typeface="Arial Narrow"/>
                <a:cs typeface="Arial Narrow"/>
              </a:rPr>
              <a:t>be: </a:t>
            </a:r>
            <a:r>
              <a:rPr sz="1700" spc="-5" dirty="0">
                <a:solidFill>
                  <a:srgbClr val="FFFFFF"/>
                </a:solidFill>
                <a:latin typeface="Arial Narrow"/>
                <a:cs typeface="Arial Narrow"/>
              </a:rPr>
              <a:t>that is the</a:t>
            </a:r>
            <a:r>
              <a:rPr sz="1700" spc="-100" dirty="0">
                <a:solidFill>
                  <a:srgbClr val="FFFFFF"/>
                </a:solidFill>
                <a:latin typeface="Arial Narrow"/>
                <a:cs typeface="Arial Narrow"/>
              </a:rPr>
              <a:t> </a:t>
            </a:r>
            <a:r>
              <a:rPr sz="1700" spc="-5" dirty="0">
                <a:solidFill>
                  <a:srgbClr val="FFFFFF"/>
                </a:solidFill>
                <a:latin typeface="Arial Narrow"/>
                <a:cs typeface="Arial Narrow"/>
              </a:rPr>
              <a:t>question:”</a:t>
            </a:r>
            <a:endParaRPr sz="1700">
              <a:latin typeface="Arial Narrow"/>
              <a:cs typeface="Arial Narrow"/>
            </a:endParaRPr>
          </a:p>
        </p:txBody>
      </p:sp>
      <p:sp>
        <p:nvSpPr>
          <p:cNvPr id="4" name="object 4"/>
          <p:cNvSpPr txBox="1"/>
          <p:nvPr/>
        </p:nvSpPr>
        <p:spPr>
          <a:xfrm>
            <a:off x="688340" y="2400300"/>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5" name="object 5"/>
          <p:cNvSpPr txBox="1"/>
          <p:nvPr/>
        </p:nvSpPr>
        <p:spPr>
          <a:xfrm>
            <a:off x="1031239" y="2410459"/>
            <a:ext cx="7409815" cy="1581150"/>
          </a:xfrm>
          <a:prstGeom prst="rect">
            <a:avLst/>
          </a:prstGeom>
        </p:spPr>
        <p:txBody>
          <a:bodyPr vert="horz" wrap="square" lIns="0" tIns="12065" rIns="0" bIns="0" rtlCol="0">
            <a:spAutoFit/>
          </a:bodyPr>
          <a:lstStyle/>
          <a:p>
            <a:pPr marL="12700" marR="5080">
              <a:lnSpc>
                <a:spcPct val="100099"/>
              </a:lnSpc>
              <a:spcBef>
                <a:spcPts val="95"/>
              </a:spcBef>
            </a:pPr>
            <a:r>
              <a:rPr sz="1700" spc="-5" dirty="0">
                <a:solidFill>
                  <a:srgbClr val="FFFFFF"/>
                </a:solidFill>
                <a:latin typeface="Arial Narrow"/>
                <a:cs typeface="Arial Narrow"/>
              </a:rPr>
              <a:t>This soliloquy, probably the most famous speech in </a:t>
            </a:r>
            <a:r>
              <a:rPr sz="1700" dirty="0">
                <a:solidFill>
                  <a:srgbClr val="FFFFFF"/>
                </a:solidFill>
                <a:latin typeface="Arial Narrow"/>
                <a:cs typeface="Arial Narrow"/>
              </a:rPr>
              <a:t>the </a:t>
            </a:r>
            <a:r>
              <a:rPr sz="1700" spc="-5" dirty="0">
                <a:solidFill>
                  <a:srgbClr val="FFFFFF"/>
                </a:solidFill>
                <a:latin typeface="Arial Narrow"/>
                <a:cs typeface="Arial Narrow"/>
              </a:rPr>
              <a:t>English language, is </a:t>
            </a:r>
            <a:r>
              <a:rPr sz="1700" dirty="0">
                <a:solidFill>
                  <a:srgbClr val="FFFFFF"/>
                </a:solidFill>
                <a:latin typeface="Arial Narrow"/>
                <a:cs typeface="Arial Narrow"/>
              </a:rPr>
              <a:t>spoken by  </a:t>
            </a:r>
            <a:r>
              <a:rPr sz="1700" spc="-5" dirty="0">
                <a:solidFill>
                  <a:srgbClr val="FFFFFF"/>
                </a:solidFill>
                <a:latin typeface="Arial Narrow"/>
                <a:cs typeface="Arial Narrow"/>
              </a:rPr>
              <a:t>Hamlet in </a:t>
            </a:r>
            <a:r>
              <a:rPr sz="1700" dirty="0">
                <a:solidFill>
                  <a:srgbClr val="FFFFFF"/>
                </a:solidFill>
                <a:latin typeface="Arial Narrow"/>
                <a:cs typeface="Arial Narrow"/>
              </a:rPr>
              <a:t>Act </a:t>
            </a:r>
            <a:r>
              <a:rPr sz="1700" spc="-5" dirty="0">
                <a:solidFill>
                  <a:srgbClr val="FFFFFF"/>
                </a:solidFill>
                <a:latin typeface="Arial Narrow"/>
                <a:cs typeface="Arial Narrow"/>
              </a:rPr>
              <a:t>III, </a:t>
            </a:r>
            <a:r>
              <a:rPr sz="1700" dirty="0">
                <a:solidFill>
                  <a:srgbClr val="FFFFFF"/>
                </a:solidFill>
                <a:latin typeface="Arial Narrow"/>
                <a:cs typeface="Arial Narrow"/>
              </a:rPr>
              <a:t>scene i </a:t>
            </a:r>
            <a:r>
              <a:rPr sz="1700" spc="-5" dirty="0">
                <a:solidFill>
                  <a:srgbClr val="FFFFFF"/>
                </a:solidFill>
                <a:latin typeface="Arial Narrow"/>
                <a:cs typeface="Arial Narrow"/>
              </a:rPr>
              <a:t>(58–90). His most logical </a:t>
            </a:r>
            <a:r>
              <a:rPr sz="1700" dirty="0">
                <a:solidFill>
                  <a:srgbClr val="FFFFFF"/>
                </a:solidFill>
                <a:latin typeface="Arial Narrow"/>
                <a:cs typeface="Arial Narrow"/>
              </a:rPr>
              <a:t>and </a:t>
            </a:r>
            <a:r>
              <a:rPr sz="1700" spc="-5" dirty="0">
                <a:solidFill>
                  <a:srgbClr val="FFFFFF"/>
                </a:solidFill>
                <a:latin typeface="Arial Narrow"/>
                <a:cs typeface="Arial Narrow"/>
              </a:rPr>
              <a:t>powerful examination </a:t>
            </a:r>
            <a:r>
              <a:rPr sz="1700" dirty="0">
                <a:solidFill>
                  <a:srgbClr val="FFFFFF"/>
                </a:solidFill>
                <a:latin typeface="Arial Narrow"/>
                <a:cs typeface="Arial Narrow"/>
              </a:rPr>
              <a:t>of </a:t>
            </a:r>
            <a:r>
              <a:rPr sz="1700" spc="-5" dirty="0">
                <a:solidFill>
                  <a:srgbClr val="FFFFFF"/>
                </a:solidFill>
                <a:latin typeface="Arial Narrow"/>
                <a:cs typeface="Arial Narrow"/>
              </a:rPr>
              <a:t>the theme </a:t>
            </a:r>
            <a:r>
              <a:rPr sz="1700" spc="5" dirty="0">
                <a:solidFill>
                  <a:srgbClr val="FFFFFF"/>
                </a:solidFill>
                <a:latin typeface="Arial Narrow"/>
                <a:cs typeface="Arial Narrow"/>
              </a:rPr>
              <a:t>of  </a:t>
            </a:r>
            <a:r>
              <a:rPr sz="1700" spc="-5" dirty="0">
                <a:solidFill>
                  <a:srgbClr val="FFFFFF"/>
                </a:solidFill>
                <a:latin typeface="Arial Narrow"/>
                <a:cs typeface="Arial Narrow"/>
              </a:rPr>
              <a:t>the </a:t>
            </a:r>
            <a:r>
              <a:rPr sz="1700" dirty="0">
                <a:solidFill>
                  <a:srgbClr val="FFFFFF"/>
                </a:solidFill>
                <a:latin typeface="Arial Narrow"/>
                <a:cs typeface="Arial Narrow"/>
              </a:rPr>
              <a:t>moral </a:t>
            </a:r>
            <a:r>
              <a:rPr sz="1700" spc="-5" dirty="0">
                <a:solidFill>
                  <a:srgbClr val="FFFFFF"/>
                </a:solidFill>
                <a:latin typeface="Arial Narrow"/>
                <a:cs typeface="Arial Narrow"/>
              </a:rPr>
              <a:t>legitimacy </a:t>
            </a:r>
            <a:r>
              <a:rPr sz="1700" dirty="0">
                <a:solidFill>
                  <a:srgbClr val="FFFFFF"/>
                </a:solidFill>
                <a:latin typeface="Arial Narrow"/>
                <a:cs typeface="Arial Narrow"/>
              </a:rPr>
              <a:t>of </a:t>
            </a:r>
            <a:r>
              <a:rPr sz="1700" spc="-5" dirty="0">
                <a:solidFill>
                  <a:srgbClr val="FFFFFF"/>
                </a:solidFill>
                <a:latin typeface="Arial Narrow"/>
                <a:cs typeface="Arial Narrow"/>
              </a:rPr>
              <a:t>suicide in </a:t>
            </a:r>
            <a:r>
              <a:rPr sz="1700" dirty="0">
                <a:solidFill>
                  <a:srgbClr val="FFFFFF"/>
                </a:solidFill>
                <a:latin typeface="Arial Narrow"/>
                <a:cs typeface="Arial Narrow"/>
              </a:rPr>
              <a:t>an </a:t>
            </a:r>
            <a:r>
              <a:rPr sz="1700" spc="-5" dirty="0">
                <a:solidFill>
                  <a:srgbClr val="FFFFFF"/>
                </a:solidFill>
                <a:latin typeface="Arial Narrow"/>
                <a:cs typeface="Arial Narrow"/>
              </a:rPr>
              <a:t>unbearably painful world, it touches </a:t>
            </a:r>
            <a:r>
              <a:rPr sz="1700" dirty="0">
                <a:solidFill>
                  <a:srgbClr val="FFFFFF"/>
                </a:solidFill>
                <a:latin typeface="Arial Narrow"/>
                <a:cs typeface="Arial Narrow"/>
              </a:rPr>
              <a:t>on </a:t>
            </a:r>
            <a:r>
              <a:rPr sz="1700" spc="-5" dirty="0">
                <a:solidFill>
                  <a:srgbClr val="FFFFFF"/>
                </a:solidFill>
                <a:latin typeface="Arial Narrow"/>
                <a:cs typeface="Arial Narrow"/>
              </a:rPr>
              <a:t>several </a:t>
            </a:r>
            <a:r>
              <a:rPr sz="1700" dirty="0">
                <a:solidFill>
                  <a:srgbClr val="FFFFFF"/>
                </a:solidFill>
                <a:latin typeface="Arial Narrow"/>
                <a:cs typeface="Arial Narrow"/>
              </a:rPr>
              <a:t>of </a:t>
            </a:r>
            <a:r>
              <a:rPr sz="1700" spc="-5" dirty="0">
                <a:solidFill>
                  <a:srgbClr val="FFFFFF"/>
                </a:solidFill>
                <a:latin typeface="Arial Narrow"/>
                <a:cs typeface="Arial Narrow"/>
              </a:rPr>
              <a:t>the  other important themes </a:t>
            </a:r>
            <a:r>
              <a:rPr sz="1700" dirty="0">
                <a:solidFill>
                  <a:srgbClr val="FFFFFF"/>
                </a:solidFill>
                <a:latin typeface="Arial Narrow"/>
                <a:cs typeface="Arial Narrow"/>
              </a:rPr>
              <a:t>of </a:t>
            </a:r>
            <a:r>
              <a:rPr sz="1700" spc="-5" dirty="0">
                <a:solidFill>
                  <a:srgbClr val="FFFFFF"/>
                </a:solidFill>
                <a:latin typeface="Arial Narrow"/>
                <a:cs typeface="Arial Narrow"/>
              </a:rPr>
              <a:t>the play. Hamlet </a:t>
            </a:r>
            <a:r>
              <a:rPr sz="1700" dirty="0">
                <a:solidFill>
                  <a:srgbClr val="FFFFFF"/>
                </a:solidFill>
                <a:latin typeface="Arial Narrow"/>
                <a:cs typeface="Arial Narrow"/>
              </a:rPr>
              <a:t>poses </a:t>
            </a:r>
            <a:r>
              <a:rPr sz="1700" spc="-5" dirty="0">
                <a:solidFill>
                  <a:srgbClr val="FFFFFF"/>
                </a:solidFill>
                <a:latin typeface="Arial Narrow"/>
                <a:cs typeface="Arial Narrow"/>
              </a:rPr>
              <a:t>the problem </a:t>
            </a:r>
            <a:r>
              <a:rPr sz="1700" dirty="0">
                <a:solidFill>
                  <a:srgbClr val="FFFFFF"/>
                </a:solidFill>
                <a:latin typeface="Arial Narrow"/>
                <a:cs typeface="Arial Narrow"/>
              </a:rPr>
              <a:t>of </a:t>
            </a:r>
            <a:r>
              <a:rPr sz="1700" spc="-5" dirty="0">
                <a:solidFill>
                  <a:srgbClr val="FFFFFF"/>
                </a:solidFill>
                <a:latin typeface="Arial Narrow"/>
                <a:cs typeface="Arial Narrow"/>
              </a:rPr>
              <a:t>whether </a:t>
            </a:r>
            <a:r>
              <a:rPr sz="1700" dirty="0">
                <a:solidFill>
                  <a:srgbClr val="FFFFFF"/>
                </a:solidFill>
                <a:latin typeface="Arial Narrow"/>
                <a:cs typeface="Arial Narrow"/>
              </a:rPr>
              <a:t>to </a:t>
            </a:r>
            <a:r>
              <a:rPr sz="1700" spc="-5" dirty="0">
                <a:solidFill>
                  <a:srgbClr val="FFFFFF"/>
                </a:solidFill>
                <a:latin typeface="Arial Narrow"/>
                <a:cs typeface="Arial Narrow"/>
              </a:rPr>
              <a:t>commit suicide </a:t>
            </a:r>
            <a:r>
              <a:rPr sz="1700" dirty="0">
                <a:solidFill>
                  <a:srgbClr val="FFFFFF"/>
                </a:solidFill>
                <a:latin typeface="Arial Narrow"/>
                <a:cs typeface="Arial Narrow"/>
              </a:rPr>
              <a:t>as  a </a:t>
            </a:r>
            <a:r>
              <a:rPr sz="1700" spc="-5" dirty="0">
                <a:solidFill>
                  <a:srgbClr val="FFFFFF"/>
                </a:solidFill>
                <a:latin typeface="Arial Narrow"/>
                <a:cs typeface="Arial Narrow"/>
              </a:rPr>
              <a:t>logical question: </a:t>
            </a:r>
            <a:r>
              <a:rPr sz="1700" dirty="0">
                <a:solidFill>
                  <a:srgbClr val="FFFFFF"/>
                </a:solidFill>
                <a:latin typeface="Arial Narrow"/>
                <a:cs typeface="Arial Narrow"/>
              </a:rPr>
              <a:t>“To be, or not </a:t>
            </a:r>
            <a:r>
              <a:rPr sz="1700" spc="-5" dirty="0">
                <a:solidFill>
                  <a:srgbClr val="FFFFFF"/>
                </a:solidFill>
                <a:latin typeface="Arial Narrow"/>
                <a:cs typeface="Arial Narrow"/>
              </a:rPr>
              <a:t>to be,” </a:t>
            </a:r>
            <a:r>
              <a:rPr sz="1700" dirty="0">
                <a:solidFill>
                  <a:srgbClr val="FFFFFF"/>
                </a:solidFill>
                <a:latin typeface="Arial Narrow"/>
                <a:cs typeface="Arial Narrow"/>
              </a:rPr>
              <a:t>that </a:t>
            </a:r>
            <a:r>
              <a:rPr sz="1700" spc="-5" dirty="0">
                <a:solidFill>
                  <a:srgbClr val="FFFFFF"/>
                </a:solidFill>
                <a:latin typeface="Arial Narrow"/>
                <a:cs typeface="Arial Narrow"/>
              </a:rPr>
              <a:t>is, </a:t>
            </a:r>
            <a:r>
              <a:rPr sz="1700" dirty="0">
                <a:solidFill>
                  <a:srgbClr val="FFFFFF"/>
                </a:solidFill>
                <a:latin typeface="Arial Narrow"/>
                <a:cs typeface="Arial Narrow"/>
              </a:rPr>
              <a:t>to </a:t>
            </a:r>
            <a:r>
              <a:rPr sz="1700" spc="-5" dirty="0">
                <a:solidFill>
                  <a:srgbClr val="FFFFFF"/>
                </a:solidFill>
                <a:latin typeface="Arial Narrow"/>
                <a:cs typeface="Arial Narrow"/>
              </a:rPr>
              <a:t>live </a:t>
            </a:r>
            <a:r>
              <a:rPr sz="1700" dirty="0">
                <a:solidFill>
                  <a:srgbClr val="FFFFFF"/>
                </a:solidFill>
                <a:latin typeface="Arial Narrow"/>
                <a:cs typeface="Arial Narrow"/>
              </a:rPr>
              <a:t>or not to </a:t>
            </a:r>
            <a:r>
              <a:rPr sz="1700" spc="-5" dirty="0">
                <a:solidFill>
                  <a:srgbClr val="FFFFFF"/>
                </a:solidFill>
                <a:latin typeface="Arial Narrow"/>
                <a:cs typeface="Arial Narrow"/>
              </a:rPr>
              <a:t>live. </a:t>
            </a:r>
            <a:r>
              <a:rPr sz="1700" dirty="0">
                <a:solidFill>
                  <a:srgbClr val="FFFFFF"/>
                </a:solidFill>
                <a:latin typeface="Arial Narrow"/>
                <a:cs typeface="Arial Narrow"/>
              </a:rPr>
              <a:t>He then </a:t>
            </a:r>
            <a:r>
              <a:rPr sz="1700" spc="-5" dirty="0">
                <a:solidFill>
                  <a:srgbClr val="FFFFFF"/>
                </a:solidFill>
                <a:latin typeface="Arial Narrow"/>
                <a:cs typeface="Arial Narrow"/>
              </a:rPr>
              <a:t>weighs the moral  ramifications </a:t>
            </a:r>
            <a:r>
              <a:rPr sz="1700" dirty="0">
                <a:solidFill>
                  <a:srgbClr val="FFFFFF"/>
                </a:solidFill>
                <a:latin typeface="Arial Narrow"/>
                <a:cs typeface="Arial Narrow"/>
              </a:rPr>
              <a:t>of </a:t>
            </a:r>
            <a:r>
              <a:rPr sz="1700" spc="-5" dirty="0">
                <a:solidFill>
                  <a:srgbClr val="FFFFFF"/>
                </a:solidFill>
                <a:latin typeface="Arial Narrow"/>
                <a:cs typeface="Arial Narrow"/>
              </a:rPr>
              <a:t>living </a:t>
            </a:r>
            <a:r>
              <a:rPr sz="1700" dirty="0">
                <a:solidFill>
                  <a:srgbClr val="FFFFFF"/>
                </a:solidFill>
                <a:latin typeface="Arial Narrow"/>
                <a:cs typeface="Arial Narrow"/>
              </a:rPr>
              <a:t>and </a:t>
            </a:r>
            <a:r>
              <a:rPr sz="1700" spc="-5" dirty="0">
                <a:solidFill>
                  <a:srgbClr val="FFFFFF"/>
                </a:solidFill>
                <a:latin typeface="Arial Narrow"/>
                <a:cs typeface="Arial Narrow"/>
              </a:rPr>
              <a:t>dying. </a:t>
            </a:r>
            <a:r>
              <a:rPr sz="1700" dirty="0">
                <a:solidFill>
                  <a:srgbClr val="FFFFFF"/>
                </a:solidFill>
                <a:latin typeface="Arial Narrow"/>
                <a:cs typeface="Arial Narrow"/>
              </a:rPr>
              <a:t>Is </a:t>
            </a:r>
            <a:r>
              <a:rPr sz="1700" spc="-5" dirty="0">
                <a:solidFill>
                  <a:srgbClr val="FFFFFF"/>
                </a:solidFill>
                <a:latin typeface="Arial Narrow"/>
                <a:cs typeface="Arial Narrow"/>
              </a:rPr>
              <a:t>it nobler </a:t>
            </a:r>
            <a:r>
              <a:rPr sz="1700" dirty="0">
                <a:solidFill>
                  <a:srgbClr val="FFFFFF"/>
                </a:solidFill>
                <a:latin typeface="Arial Narrow"/>
                <a:cs typeface="Arial Narrow"/>
              </a:rPr>
              <a:t>to </a:t>
            </a:r>
            <a:r>
              <a:rPr sz="1700" spc="-5" dirty="0">
                <a:solidFill>
                  <a:srgbClr val="FFFFFF"/>
                </a:solidFill>
                <a:latin typeface="Arial Narrow"/>
                <a:cs typeface="Arial Narrow"/>
              </a:rPr>
              <a:t>suffer</a:t>
            </a:r>
            <a:r>
              <a:rPr sz="1700" spc="-45" dirty="0">
                <a:solidFill>
                  <a:srgbClr val="FFFFFF"/>
                </a:solidFill>
                <a:latin typeface="Arial Narrow"/>
                <a:cs typeface="Arial Narrow"/>
              </a:rPr>
              <a:t> </a:t>
            </a:r>
            <a:r>
              <a:rPr sz="1700" spc="-5" dirty="0">
                <a:solidFill>
                  <a:srgbClr val="FFFFFF"/>
                </a:solidFill>
                <a:latin typeface="Arial Narrow"/>
                <a:cs typeface="Arial Narrow"/>
              </a:rPr>
              <a:t>life,</a:t>
            </a:r>
            <a:endParaRPr sz="1700">
              <a:latin typeface="Arial Narrow"/>
              <a:cs typeface="Arial Narrow"/>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3232" y="0"/>
            <a:ext cx="9158502" cy="6857999"/>
            <a:chOff x="-13232" y="0"/>
            <a:chExt cx="9158502" cy="6857999"/>
          </a:xfrm>
        </p:grpSpPr>
        <p:sp>
          <p:nvSpPr>
            <p:cNvPr id="3" name="object 3"/>
            <p:cNvSpPr/>
            <p:nvPr/>
          </p:nvSpPr>
          <p:spPr>
            <a:xfrm>
              <a:off x="-1270" y="0"/>
              <a:ext cx="9146540" cy="379730"/>
            </a:xfrm>
            <a:custGeom>
              <a:avLst/>
              <a:gdLst/>
              <a:ahLst/>
              <a:cxnLst/>
              <a:rect l="l" t="t" r="r" b="b"/>
              <a:pathLst>
                <a:path w="9146540" h="379730">
                  <a:moveTo>
                    <a:pt x="9146540" y="0"/>
                  </a:moveTo>
                  <a:lnTo>
                    <a:pt x="0" y="0"/>
                  </a:lnTo>
                  <a:lnTo>
                    <a:pt x="0" y="123190"/>
                  </a:lnTo>
                  <a:lnTo>
                    <a:pt x="0" y="134620"/>
                  </a:lnTo>
                  <a:lnTo>
                    <a:pt x="0" y="245122"/>
                  </a:lnTo>
                  <a:lnTo>
                    <a:pt x="0" y="257822"/>
                  </a:lnTo>
                  <a:lnTo>
                    <a:pt x="0" y="379730"/>
                  </a:lnTo>
                  <a:lnTo>
                    <a:pt x="9146540" y="379730"/>
                  </a:lnTo>
                  <a:lnTo>
                    <a:pt x="9146540" y="257822"/>
                  </a:lnTo>
                  <a:lnTo>
                    <a:pt x="9146540" y="245122"/>
                  </a:lnTo>
                  <a:lnTo>
                    <a:pt x="9146540" y="134620"/>
                  </a:lnTo>
                  <a:lnTo>
                    <a:pt x="9146540" y="123190"/>
                  </a:lnTo>
                  <a:lnTo>
                    <a:pt x="9146540" y="0"/>
                  </a:lnTo>
                  <a:close/>
                </a:path>
              </a:pathLst>
            </a:custGeom>
            <a:solidFill>
              <a:srgbClr val="000000"/>
            </a:solidFill>
          </p:spPr>
          <p:txBody>
            <a:bodyPr wrap="square" lIns="0" tIns="0" rIns="0" bIns="0" rtlCol="0"/>
            <a:lstStyle/>
            <a:p>
              <a:endParaRPr/>
            </a:p>
          </p:txBody>
        </p:sp>
        <p:sp>
          <p:nvSpPr>
            <p:cNvPr id="4" name="object 4"/>
            <p:cNvSpPr/>
            <p:nvPr/>
          </p:nvSpPr>
          <p:spPr>
            <a:xfrm>
              <a:off x="-1270" y="36702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010101"/>
            </a:solidFill>
          </p:spPr>
          <p:txBody>
            <a:bodyPr wrap="square" lIns="0" tIns="0" rIns="0" bIns="0" rtlCol="0"/>
            <a:lstStyle/>
            <a:p>
              <a:endParaRPr/>
            </a:p>
          </p:txBody>
        </p:sp>
        <p:sp>
          <p:nvSpPr>
            <p:cNvPr id="5" name="object 5"/>
            <p:cNvSpPr/>
            <p:nvPr/>
          </p:nvSpPr>
          <p:spPr>
            <a:xfrm>
              <a:off x="-1270" y="48894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020202"/>
            </a:solidFill>
          </p:spPr>
          <p:txBody>
            <a:bodyPr wrap="square" lIns="0" tIns="0" rIns="0" bIns="0" rtlCol="0"/>
            <a:lstStyle/>
            <a:p>
              <a:endParaRPr/>
            </a:p>
          </p:txBody>
        </p:sp>
        <p:sp>
          <p:nvSpPr>
            <p:cNvPr id="6" name="object 6"/>
            <p:cNvSpPr/>
            <p:nvPr/>
          </p:nvSpPr>
          <p:spPr>
            <a:xfrm>
              <a:off x="-1270" y="61213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030303"/>
            </a:solidFill>
          </p:spPr>
          <p:txBody>
            <a:bodyPr wrap="square" lIns="0" tIns="0" rIns="0" bIns="0" rtlCol="0"/>
            <a:lstStyle/>
            <a:p>
              <a:endParaRPr/>
            </a:p>
          </p:txBody>
        </p:sp>
        <p:sp>
          <p:nvSpPr>
            <p:cNvPr id="7" name="object 7"/>
            <p:cNvSpPr/>
            <p:nvPr/>
          </p:nvSpPr>
          <p:spPr>
            <a:xfrm>
              <a:off x="-1270" y="734060"/>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040404"/>
            </a:solidFill>
          </p:spPr>
          <p:txBody>
            <a:bodyPr wrap="square" lIns="0" tIns="0" rIns="0" bIns="0" rtlCol="0"/>
            <a:lstStyle/>
            <a:p>
              <a:endParaRPr/>
            </a:p>
          </p:txBody>
        </p:sp>
        <p:sp>
          <p:nvSpPr>
            <p:cNvPr id="8" name="object 8"/>
            <p:cNvSpPr/>
            <p:nvPr/>
          </p:nvSpPr>
          <p:spPr>
            <a:xfrm>
              <a:off x="-1270" y="855979"/>
              <a:ext cx="9146540" cy="135890"/>
            </a:xfrm>
            <a:custGeom>
              <a:avLst/>
              <a:gdLst/>
              <a:ahLst/>
              <a:cxnLst/>
              <a:rect l="l" t="t" r="r" b="b"/>
              <a:pathLst>
                <a:path w="9146540" h="135890">
                  <a:moveTo>
                    <a:pt x="9146540" y="0"/>
                  </a:moveTo>
                  <a:lnTo>
                    <a:pt x="0" y="0"/>
                  </a:lnTo>
                  <a:lnTo>
                    <a:pt x="0" y="135890"/>
                  </a:lnTo>
                  <a:lnTo>
                    <a:pt x="9146540" y="135890"/>
                  </a:lnTo>
                  <a:lnTo>
                    <a:pt x="9146540" y="0"/>
                  </a:lnTo>
                  <a:close/>
                </a:path>
              </a:pathLst>
            </a:custGeom>
            <a:solidFill>
              <a:srgbClr val="050505"/>
            </a:solidFill>
          </p:spPr>
          <p:txBody>
            <a:bodyPr wrap="square" lIns="0" tIns="0" rIns="0" bIns="0" rtlCol="0"/>
            <a:lstStyle/>
            <a:p>
              <a:endParaRPr/>
            </a:p>
          </p:txBody>
        </p:sp>
        <p:sp>
          <p:nvSpPr>
            <p:cNvPr id="9" name="object 9"/>
            <p:cNvSpPr/>
            <p:nvPr/>
          </p:nvSpPr>
          <p:spPr>
            <a:xfrm>
              <a:off x="-1270" y="97916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060606"/>
            </a:solidFill>
          </p:spPr>
          <p:txBody>
            <a:bodyPr wrap="square" lIns="0" tIns="0" rIns="0" bIns="0" rtlCol="0"/>
            <a:lstStyle/>
            <a:p>
              <a:endParaRPr/>
            </a:p>
          </p:txBody>
        </p:sp>
        <p:sp>
          <p:nvSpPr>
            <p:cNvPr id="10" name="object 10"/>
            <p:cNvSpPr/>
            <p:nvPr/>
          </p:nvSpPr>
          <p:spPr>
            <a:xfrm>
              <a:off x="-1270" y="1101090"/>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70707"/>
            </a:solidFill>
          </p:spPr>
          <p:txBody>
            <a:bodyPr wrap="square" lIns="0" tIns="0" rIns="0" bIns="0" rtlCol="0"/>
            <a:lstStyle/>
            <a:p>
              <a:endParaRPr/>
            </a:p>
          </p:txBody>
        </p:sp>
        <p:sp>
          <p:nvSpPr>
            <p:cNvPr id="11" name="object 11"/>
            <p:cNvSpPr/>
            <p:nvPr/>
          </p:nvSpPr>
          <p:spPr>
            <a:xfrm>
              <a:off x="-1270" y="1224279"/>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80808"/>
            </a:solidFill>
          </p:spPr>
          <p:txBody>
            <a:bodyPr wrap="square" lIns="0" tIns="0" rIns="0" bIns="0" rtlCol="0"/>
            <a:lstStyle/>
            <a:p>
              <a:endParaRPr/>
            </a:p>
          </p:txBody>
        </p:sp>
        <p:sp>
          <p:nvSpPr>
            <p:cNvPr id="12" name="object 12"/>
            <p:cNvSpPr/>
            <p:nvPr/>
          </p:nvSpPr>
          <p:spPr>
            <a:xfrm>
              <a:off x="-1270" y="1346199"/>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90909"/>
            </a:solidFill>
          </p:spPr>
          <p:txBody>
            <a:bodyPr wrap="square" lIns="0" tIns="0" rIns="0" bIns="0" rtlCol="0"/>
            <a:lstStyle/>
            <a:p>
              <a:endParaRPr/>
            </a:p>
          </p:txBody>
        </p:sp>
        <p:sp>
          <p:nvSpPr>
            <p:cNvPr id="13" name="object 13"/>
            <p:cNvSpPr/>
            <p:nvPr/>
          </p:nvSpPr>
          <p:spPr>
            <a:xfrm>
              <a:off x="-1270" y="1469390"/>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A0A0A"/>
            </a:solidFill>
          </p:spPr>
          <p:txBody>
            <a:bodyPr wrap="square" lIns="0" tIns="0" rIns="0" bIns="0" rtlCol="0"/>
            <a:lstStyle/>
            <a:p>
              <a:endParaRPr/>
            </a:p>
          </p:txBody>
        </p:sp>
        <p:sp>
          <p:nvSpPr>
            <p:cNvPr id="14" name="object 14"/>
            <p:cNvSpPr/>
            <p:nvPr/>
          </p:nvSpPr>
          <p:spPr>
            <a:xfrm>
              <a:off x="-1270" y="1591310"/>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0B0B0B"/>
            </a:solidFill>
          </p:spPr>
          <p:txBody>
            <a:bodyPr wrap="square" lIns="0" tIns="0" rIns="0" bIns="0" rtlCol="0"/>
            <a:lstStyle/>
            <a:p>
              <a:endParaRPr/>
            </a:p>
          </p:txBody>
        </p:sp>
        <p:sp>
          <p:nvSpPr>
            <p:cNvPr id="15" name="object 15"/>
            <p:cNvSpPr/>
            <p:nvPr/>
          </p:nvSpPr>
          <p:spPr>
            <a:xfrm>
              <a:off x="-1270" y="1714500"/>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C0C0C"/>
            </a:solidFill>
          </p:spPr>
          <p:txBody>
            <a:bodyPr wrap="square" lIns="0" tIns="0" rIns="0" bIns="0" rtlCol="0"/>
            <a:lstStyle/>
            <a:p>
              <a:endParaRPr/>
            </a:p>
          </p:txBody>
        </p:sp>
        <p:sp>
          <p:nvSpPr>
            <p:cNvPr id="16" name="object 16"/>
            <p:cNvSpPr/>
            <p:nvPr/>
          </p:nvSpPr>
          <p:spPr>
            <a:xfrm>
              <a:off x="-1270" y="183641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0D0D0D"/>
            </a:solidFill>
          </p:spPr>
          <p:txBody>
            <a:bodyPr wrap="square" lIns="0" tIns="0" rIns="0" bIns="0" rtlCol="0"/>
            <a:lstStyle/>
            <a:p>
              <a:endParaRPr/>
            </a:p>
          </p:txBody>
        </p:sp>
        <p:sp>
          <p:nvSpPr>
            <p:cNvPr id="17" name="object 17"/>
            <p:cNvSpPr/>
            <p:nvPr/>
          </p:nvSpPr>
          <p:spPr>
            <a:xfrm>
              <a:off x="-1270" y="195960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0E0E0E"/>
            </a:solidFill>
          </p:spPr>
          <p:txBody>
            <a:bodyPr wrap="square" lIns="0" tIns="0" rIns="0" bIns="0" rtlCol="0"/>
            <a:lstStyle/>
            <a:p>
              <a:endParaRPr/>
            </a:p>
          </p:txBody>
        </p:sp>
        <p:sp>
          <p:nvSpPr>
            <p:cNvPr id="18" name="object 18"/>
            <p:cNvSpPr/>
            <p:nvPr/>
          </p:nvSpPr>
          <p:spPr>
            <a:xfrm>
              <a:off x="-1270" y="2081529"/>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0F0F0F"/>
            </a:solidFill>
          </p:spPr>
          <p:txBody>
            <a:bodyPr wrap="square" lIns="0" tIns="0" rIns="0" bIns="0" rtlCol="0"/>
            <a:lstStyle/>
            <a:p>
              <a:endParaRPr/>
            </a:p>
          </p:txBody>
        </p:sp>
        <p:sp>
          <p:nvSpPr>
            <p:cNvPr id="19" name="object 19"/>
            <p:cNvSpPr/>
            <p:nvPr/>
          </p:nvSpPr>
          <p:spPr>
            <a:xfrm>
              <a:off x="-1270" y="2203450"/>
              <a:ext cx="9146540" cy="135890"/>
            </a:xfrm>
            <a:custGeom>
              <a:avLst/>
              <a:gdLst/>
              <a:ahLst/>
              <a:cxnLst/>
              <a:rect l="l" t="t" r="r" b="b"/>
              <a:pathLst>
                <a:path w="9146540" h="135889">
                  <a:moveTo>
                    <a:pt x="9146540" y="0"/>
                  </a:moveTo>
                  <a:lnTo>
                    <a:pt x="0" y="0"/>
                  </a:lnTo>
                  <a:lnTo>
                    <a:pt x="0" y="135889"/>
                  </a:lnTo>
                  <a:lnTo>
                    <a:pt x="9146540" y="135889"/>
                  </a:lnTo>
                  <a:lnTo>
                    <a:pt x="9146540" y="0"/>
                  </a:lnTo>
                  <a:close/>
                </a:path>
              </a:pathLst>
            </a:custGeom>
            <a:solidFill>
              <a:srgbClr val="101010"/>
            </a:solidFill>
          </p:spPr>
          <p:txBody>
            <a:bodyPr wrap="square" lIns="0" tIns="0" rIns="0" bIns="0" rtlCol="0"/>
            <a:lstStyle/>
            <a:p>
              <a:endParaRPr/>
            </a:p>
          </p:txBody>
        </p:sp>
        <p:sp>
          <p:nvSpPr>
            <p:cNvPr id="20" name="object 20"/>
            <p:cNvSpPr/>
            <p:nvPr/>
          </p:nvSpPr>
          <p:spPr>
            <a:xfrm>
              <a:off x="-1270" y="2326640"/>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111111"/>
            </a:solidFill>
          </p:spPr>
          <p:txBody>
            <a:bodyPr wrap="square" lIns="0" tIns="0" rIns="0" bIns="0" rtlCol="0"/>
            <a:lstStyle/>
            <a:p>
              <a:endParaRPr/>
            </a:p>
          </p:txBody>
        </p:sp>
        <p:sp>
          <p:nvSpPr>
            <p:cNvPr id="21" name="object 21"/>
            <p:cNvSpPr/>
            <p:nvPr/>
          </p:nvSpPr>
          <p:spPr>
            <a:xfrm>
              <a:off x="-1270" y="244855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121212"/>
            </a:solidFill>
          </p:spPr>
          <p:txBody>
            <a:bodyPr wrap="square" lIns="0" tIns="0" rIns="0" bIns="0" rtlCol="0"/>
            <a:lstStyle/>
            <a:p>
              <a:endParaRPr/>
            </a:p>
          </p:txBody>
        </p:sp>
        <p:sp>
          <p:nvSpPr>
            <p:cNvPr id="22" name="object 22"/>
            <p:cNvSpPr/>
            <p:nvPr/>
          </p:nvSpPr>
          <p:spPr>
            <a:xfrm>
              <a:off x="-1270" y="2571750"/>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131313"/>
            </a:solidFill>
          </p:spPr>
          <p:txBody>
            <a:bodyPr wrap="square" lIns="0" tIns="0" rIns="0" bIns="0" rtlCol="0"/>
            <a:lstStyle/>
            <a:p>
              <a:endParaRPr/>
            </a:p>
          </p:txBody>
        </p:sp>
        <p:sp>
          <p:nvSpPr>
            <p:cNvPr id="23" name="object 23"/>
            <p:cNvSpPr/>
            <p:nvPr/>
          </p:nvSpPr>
          <p:spPr>
            <a:xfrm>
              <a:off x="-1270" y="269366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141414"/>
            </a:solidFill>
          </p:spPr>
          <p:txBody>
            <a:bodyPr wrap="square" lIns="0" tIns="0" rIns="0" bIns="0" rtlCol="0"/>
            <a:lstStyle/>
            <a:p>
              <a:endParaRPr/>
            </a:p>
          </p:txBody>
        </p:sp>
        <p:sp>
          <p:nvSpPr>
            <p:cNvPr id="24" name="object 24"/>
            <p:cNvSpPr/>
            <p:nvPr/>
          </p:nvSpPr>
          <p:spPr>
            <a:xfrm>
              <a:off x="-1270" y="281685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151515"/>
            </a:solidFill>
          </p:spPr>
          <p:txBody>
            <a:bodyPr wrap="square" lIns="0" tIns="0" rIns="0" bIns="0" rtlCol="0"/>
            <a:lstStyle/>
            <a:p>
              <a:endParaRPr/>
            </a:p>
          </p:txBody>
        </p:sp>
        <p:sp>
          <p:nvSpPr>
            <p:cNvPr id="25" name="object 25"/>
            <p:cNvSpPr/>
            <p:nvPr/>
          </p:nvSpPr>
          <p:spPr>
            <a:xfrm>
              <a:off x="-1270" y="2938779"/>
              <a:ext cx="9146540" cy="134620"/>
            </a:xfrm>
            <a:custGeom>
              <a:avLst/>
              <a:gdLst/>
              <a:ahLst/>
              <a:cxnLst/>
              <a:rect l="l" t="t" r="r" b="b"/>
              <a:pathLst>
                <a:path w="9146540" h="134619">
                  <a:moveTo>
                    <a:pt x="9146540" y="0"/>
                  </a:moveTo>
                  <a:lnTo>
                    <a:pt x="0" y="0"/>
                  </a:lnTo>
                  <a:lnTo>
                    <a:pt x="0" y="134620"/>
                  </a:lnTo>
                  <a:lnTo>
                    <a:pt x="9146540" y="134620"/>
                  </a:lnTo>
                  <a:lnTo>
                    <a:pt x="9146540" y="0"/>
                  </a:lnTo>
                  <a:close/>
                </a:path>
              </a:pathLst>
            </a:custGeom>
            <a:solidFill>
              <a:srgbClr val="161616"/>
            </a:solidFill>
          </p:spPr>
          <p:txBody>
            <a:bodyPr wrap="square" lIns="0" tIns="0" rIns="0" bIns="0" rtlCol="0"/>
            <a:lstStyle/>
            <a:p>
              <a:endParaRPr/>
            </a:p>
          </p:txBody>
        </p:sp>
        <p:sp>
          <p:nvSpPr>
            <p:cNvPr id="26" name="object 26"/>
            <p:cNvSpPr/>
            <p:nvPr/>
          </p:nvSpPr>
          <p:spPr>
            <a:xfrm>
              <a:off x="-1270" y="3061969"/>
              <a:ext cx="9146540" cy="134620"/>
            </a:xfrm>
            <a:custGeom>
              <a:avLst/>
              <a:gdLst/>
              <a:ahLst/>
              <a:cxnLst/>
              <a:rect l="l" t="t" r="r" b="b"/>
              <a:pathLst>
                <a:path w="9146540" h="134619">
                  <a:moveTo>
                    <a:pt x="9146540" y="0"/>
                  </a:moveTo>
                  <a:lnTo>
                    <a:pt x="0" y="0"/>
                  </a:lnTo>
                  <a:lnTo>
                    <a:pt x="0" y="134619"/>
                  </a:lnTo>
                  <a:lnTo>
                    <a:pt x="9146540" y="134619"/>
                  </a:lnTo>
                  <a:lnTo>
                    <a:pt x="9146540" y="0"/>
                  </a:lnTo>
                  <a:close/>
                </a:path>
              </a:pathLst>
            </a:custGeom>
            <a:solidFill>
              <a:srgbClr val="171717"/>
            </a:solidFill>
          </p:spPr>
          <p:txBody>
            <a:bodyPr wrap="square" lIns="0" tIns="0" rIns="0" bIns="0" rtlCol="0"/>
            <a:lstStyle/>
            <a:p>
              <a:endParaRPr/>
            </a:p>
          </p:txBody>
        </p:sp>
        <p:sp>
          <p:nvSpPr>
            <p:cNvPr id="27" name="object 27"/>
            <p:cNvSpPr/>
            <p:nvPr/>
          </p:nvSpPr>
          <p:spPr>
            <a:xfrm>
              <a:off x="-1270" y="3183890"/>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181818"/>
            </a:solidFill>
          </p:spPr>
          <p:txBody>
            <a:bodyPr wrap="square" lIns="0" tIns="0" rIns="0" bIns="0" rtlCol="0"/>
            <a:lstStyle/>
            <a:p>
              <a:endParaRPr/>
            </a:p>
          </p:txBody>
        </p:sp>
        <p:sp>
          <p:nvSpPr>
            <p:cNvPr id="28" name="object 28"/>
            <p:cNvSpPr/>
            <p:nvPr/>
          </p:nvSpPr>
          <p:spPr>
            <a:xfrm>
              <a:off x="-1270" y="330707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191919"/>
            </a:solidFill>
          </p:spPr>
          <p:txBody>
            <a:bodyPr wrap="square" lIns="0" tIns="0" rIns="0" bIns="0" rtlCol="0"/>
            <a:lstStyle/>
            <a:p>
              <a:endParaRPr/>
            </a:p>
          </p:txBody>
        </p:sp>
        <p:sp>
          <p:nvSpPr>
            <p:cNvPr id="29" name="object 29"/>
            <p:cNvSpPr/>
            <p:nvPr/>
          </p:nvSpPr>
          <p:spPr>
            <a:xfrm>
              <a:off x="-1270" y="3429000"/>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1A1A1A"/>
            </a:solidFill>
          </p:spPr>
          <p:txBody>
            <a:bodyPr wrap="square" lIns="0" tIns="0" rIns="0" bIns="0" rtlCol="0"/>
            <a:lstStyle/>
            <a:p>
              <a:endParaRPr/>
            </a:p>
          </p:txBody>
        </p:sp>
        <p:sp>
          <p:nvSpPr>
            <p:cNvPr id="30" name="object 30"/>
            <p:cNvSpPr/>
            <p:nvPr/>
          </p:nvSpPr>
          <p:spPr>
            <a:xfrm>
              <a:off x="-1270" y="3550920"/>
              <a:ext cx="9146540" cy="135890"/>
            </a:xfrm>
            <a:custGeom>
              <a:avLst/>
              <a:gdLst/>
              <a:ahLst/>
              <a:cxnLst/>
              <a:rect l="l" t="t" r="r" b="b"/>
              <a:pathLst>
                <a:path w="9146540" h="135889">
                  <a:moveTo>
                    <a:pt x="9146540" y="0"/>
                  </a:moveTo>
                  <a:lnTo>
                    <a:pt x="0" y="0"/>
                  </a:lnTo>
                  <a:lnTo>
                    <a:pt x="0" y="135889"/>
                  </a:lnTo>
                  <a:lnTo>
                    <a:pt x="9146540" y="135889"/>
                  </a:lnTo>
                  <a:lnTo>
                    <a:pt x="9146540" y="0"/>
                  </a:lnTo>
                  <a:close/>
                </a:path>
              </a:pathLst>
            </a:custGeom>
            <a:solidFill>
              <a:srgbClr val="1B1B1B"/>
            </a:solidFill>
          </p:spPr>
          <p:txBody>
            <a:bodyPr wrap="square" lIns="0" tIns="0" rIns="0" bIns="0" rtlCol="0"/>
            <a:lstStyle/>
            <a:p>
              <a:endParaRPr/>
            </a:p>
          </p:txBody>
        </p:sp>
        <p:sp>
          <p:nvSpPr>
            <p:cNvPr id="31" name="object 31"/>
            <p:cNvSpPr/>
            <p:nvPr/>
          </p:nvSpPr>
          <p:spPr>
            <a:xfrm>
              <a:off x="-1270" y="3674109"/>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1C1C1C"/>
            </a:solidFill>
          </p:spPr>
          <p:txBody>
            <a:bodyPr wrap="square" lIns="0" tIns="0" rIns="0" bIns="0" rtlCol="0"/>
            <a:lstStyle/>
            <a:p>
              <a:endParaRPr/>
            </a:p>
          </p:txBody>
        </p:sp>
        <p:sp>
          <p:nvSpPr>
            <p:cNvPr id="32" name="object 32"/>
            <p:cNvSpPr/>
            <p:nvPr/>
          </p:nvSpPr>
          <p:spPr>
            <a:xfrm>
              <a:off x="-1270" y="379602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1D1D1D"/>
            </a:solidFill>
          </p:spPr>
          <p:txBody>
            <a:bodyPr wrap="square" lIns="0" tIns="0" rIns="0" bIns="0" rtlCol="0"/>
            <a:lstStyle/>
            <a:p>
              <a:endParaRPr/>
            </a:p>
          </p:txBody>
        </p:sp>
        <p:sp>
          <p:nvSpPr>
            <p:cNvPr id="33" name="object 33"/>
            <p:cNvSpPr/>
            <p:nvPr/>
          </p:nvSpPr>
          <p:spPr>
            <a:xfrm>
              <a:off x="-1270" y="391922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1E1E1E"/>
            </a:solidFill>
          </p:spPr>
          <p:txBody>
            <a:bodyPr wrap="square" lIns="0" tIns="0" rIns="0" bIns="0" rtlCol="0"/>
            <a:lstStyle/>
            <a:p>
              <a:endParaRPr/>
            </a:p>
          </p:txBody>
        </p:sp>
        <p:sp>
          <p:nvSpPr>
            <p:cNvPr id="34" name="object 34"/>
            <p:cNvSpPr/>
            <p:nvPr/>
          </p:nvSpPr>
          <p:spPr>
            <a:xfrm>
              <a:off x="-1270" y="404113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1F1F1F"/>
            </a:solidFill>
          </p:spPr>
          <p:txBody>
            <a:bodyPr wrap="square" lIns="0" tIns="0" rIns="0" bIns="0" rtlCol="0"/>
            <a:lstStyle/>
            <a:p>
              <a:endParaRPr/>
            </a:p>
          </p:txBody>
        </p:sp>
        <p:sp>
          <p:nvSpPr>
            <p:cNvPr id="35" name="object 35"/>
            <p:cNvSpPr/>
            <p:nvPr/>
          </p:nvSpPr>
          <p:spPr>
            <a:xfrm>
              <a:off x="-1270" y="416432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02020"/>
            </a:solidFill>
          </p:spPr>
          <p:txBody>
            <a:bodyPr wrap="square" lIns="0" tIns="0" rIns="0" bIns="0" rtlCol="0"/>
            <a:lstStyle/>
            <a:p>
              <a:endParaRPr/>
            </a:p>
          </p:txBody>
        </p:sp>
        <p:sp>
          <p:nvSpPr>
            <p:cNvPr id="36" name="object 36"/>
            <p:cNvSpPr/>
            <p:nvPr/>
          </p:nvSpPr>
          <p:spPr>
            <a:xfrm>
              <a:off x="-1270" y="428625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12121"/>
            </a:solidFill>
          </p:spPr>
          <p:txBody>
            <a:bodyPr wrap="square" lIns="0" tIns="0" rIns="0" bIns="0" rtlCol="0"/>
            <a:lstStyle/>
            <a:p>
              <a:endParaRPr/>
            </a:p>
          </p:txBody>
        </p:sp>
        <p:sp>
          <p:nvSpPr>
            <p:cNvPr id="37" name="object 37"/>
            <p:cNvSpPr/>
            <p:nvPr/>
          </p:nvSpPr>
          <p:spPr>
            <a:xfrm>
              <a:off x="-1270" y="440943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22222"/>
            </a:solidFill>
          </p:spPr>
          <p:txBody>
            <a:bodyPr wrap="square" lIns="0" tIns="0" rIns="0" bIns="0" rtlCol="0"/>
            <a:lstStyle/>
            <a:p>
              <a:endParaRPr/>
            </a:p>
          </p:txBody>
        </p:sp>
        <p:sp>
          <p:nvSpPr>
            <p:cNvPr id="38" name="object 38"/>
            <p:cNvSpPr/>
            <p:nvPr/>
          </p:nvSpPr>
          <p:spPr>
            <a:xfrm>
              <a:off x="-1270" y="4531359"/>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32323"/>
            </a:solidFill>
          </p:spPr>
          <p:txBody>
            <a:bodyPr wrap="square" lIns="0" tIns="0" rIns="0" bIns="0" rtlCol="0"/>
            <a:lstStyle/>
            <a:p>
              <a:endParaRPr/>
            </a:p>
          </p:txBody>
        </p:sp>
        <p:sp>
          <p:nvSpPr>
            <p:cNvPr id="39" name="object 39"/>
            <p:cNvSpPr/>
            <p:nvPr/>
          </p:nvSpPr>
          <p:spPr>
            <a:xfrm>
              <a:off x="-1270" y="465455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42424"/>
            </a:solidFill>
          </p:spPr>
          <p:txBody>
            <a:bodyPr wrap="square" lIns="0" tIns="0" rIns="0" bIns="0" rtlCol="0"/>
            <a:lstStyle/>
            <a:p>
              <a:endParaRPr/>
            </a:p>
          </p:txBody>
        </p:sp>
        <p:sp>
          <p:nvSpPr>
            <p:cNvPr id="40" name="object 40"/>
            <p:cNvSpPr/>
            <p:nvPr/>
          </p:nvSpPr>
          <p:spPr>
            <a:xfrm>
              <a:off x="-1270" y="477647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52525"/>
            </a:solidFill>
          </p:spPr>
          <p:txBody>
            <a:bodyPr wrap="square" lIns="0" tIns="0" rIns="0" bIns="0" rtlCol="0"/>
            <a:lstStyle/>
            <a:p>
              <a:endParaRPr/>
            </a:p>
          </p:txBody>
        </p:sp>
        <p:sp>
          <p:nvSpPr>
            <p:cNvPr id="41" name="object 41"/>
            <p:cNvSpPr/>
            <p:nvPr/>
          </p:nvSpPr>
          <p:spPr>
            <a:xfrm>
              <a:off x="-1270" y="4898388"/>
              <a:ext cx="9146540" cy="802641"/>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62626"/>
            </a:solidFill>
          </p:spPr>
          <p:txBody>
            <a:bodyPr wrap="square" lIns="0" tIns="0" rIns="0" bIns="0" rtlCol="0"/>
            <a:lstStyle/>
            <a:p>
              <a:endParaRPr/>
            </a:p>
          </p:txBody>
        </p:sp>
        <p:sp>
          <p:nvSpPr>
            <p:cNvPr id="42" name="object 42"/>
            <p:cNvSpPr/>
            <p:nvPr/>
          </p:nvSpPr>
          <p:spPr>
            <a:xfrm>
              <a:off x="-1270" y="502157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72727"/>
            </a:solidFill>
          </p:spPr>
          <p:txBody>
            <a:bodyPr wrap="square" lIns="0" tIns="0" rIns="0" bIns="0" rtlCol="0"/>
            <a:lstStyle/>
            <a:p>
              <a:endParaRPr/>
            </a:p>
          </p:txBody>
        </p:sp>
        <p:sp>
          <p:nvSpPr>
            <p:cNvPr id="43" name="object 43"/>
            <p:cNvSpPr/>
            <p:nvPr/>
          </p:nvSpPr>
          <p:spPr>
            <a:xfrm>
              <a:off x="-1270" y="514350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82828"/>
            </a:solidFill>
          </p:spPr>
          <p:txBody>
            <a:bodyPr wrap="square" lIns="0" tIns="0" rIns="0" bIns="0" rtlCol="0"/>
            <a:lstStyle/>
            <a:p>
              <a:endParaRPr/>
            </a:p>
          </p:txBody>
        </p:sp>
        <p:sp>
          <p:nvSpPr>
            <p:cNvPr id="44" name="object 44"/>
            <p:cNvSpPr/>
            <p:nvPr/>
          </p:nvSpPr>
          <p:spPr>
            <a:xfrm>
              <a:off x="-1270" y="526668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92929"/>
            </a:solidFill>
          </p:spPr>
          <p:txBody>
            <a:bodyPr wrap="square" lIns="0" tIns="0" rIns="0" bIns="0" rtlCol="0"/>
            <a:lstStyle/>
            <a:p>
              <a:endParaRPr/>
            </a:p>
          </p:txBody>
        </p:sp>
        <p:sp>
          <p:nvSpPr>
            <p:cNvPr id="45" name="object 45"/>
            <p:cNvSpPr/>
            <p:nvPr/>
          </p:nvSpPr>
          <p:spPr>
            <a:xfrm>
              <a:off x="-1270" y="4721860"/>
              <a:ext cx="9146540" cy="801369"/>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A2A2A"/>
            </a:solidFill>
          </p:spPr>
          <p:txBody>
            <a:bodyPr wrap="square" lIns="0" tIns="0" rIns="0" bIns="0" rtlCol="0"/>
            <a:lstStyle/>
            <a:p>
              <a:endParaRPr/>
            </a:p>
          </p:txBody>
        </p:sp>
        <p:sp>
          <p:nvSpPr>
            <p:cNvPr id="46" name="object 46"/>
            <p:cNvSpPr/>
            <p:nvPr/>
          </p:nvSpPr>
          <p:spPr>
            <a:xfrm>
              <a:off x="-1270" y="551180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B2B2B"/>
            </a:solidFill>
          </p:spPr>
          <p:txBody>
            <a:bodyPr wrap="square" lIns="0" tIns="0" rIns="0" bIns="0" rtlCol="0"/>
            <a:lstStyle/>
            <a:p>
              <a:endParaRPr/>
            </a:p>
          </p:txBody>
        </p:sp>
        <p:sp>
          <p:nvSpPr>
            <p:cNvPr id="47" name="object 47"/>
            <p:cNvSpPr/>
            <p:nvPr/>
          </p:nvSpPr>
          <p:spPr>
            <a:xfrm>
              <a:off x="-1270" y="5633720"/>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C2C2C"/>
            </a:solidFill>
          </p:spPr>
          <p:txBody>
            <a:bodyPr wrap="square" lIns="0" tIns="0" rIns="0" bIns="0" rtlCol="0"/>
            <a:lstStyle/>
            <a:p>
              <a:endParaRPr/>
            </a:p>
          </p:txBody>
        </p:sp>
        <p:sp>
          <p:nvSpPr>
            <p:cNvPr id="48" name="object 48"/>
            <p:cNvSpPr/>
            <p:nvPr/>
          </p:nvSpPr>
          <p:spPr>
            <a:xfrm>
              <a:off x="-1270" y="5756909"/>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D2D2D"/>
            </a:solidFill>
          </p:spPr>
          <p:txBody>
            <a:bodyPr wrap="square" lIns="0" tIns="0" rIns="0" bIns="0" rtlCol="0"/>
            <a:lstStyle/>
            <a:p>
              <a:endParaRPr/>
            </a:p>
          </p:txBody>
        </p:sp>
        <p:sp>
          <p:nvSpPr>
            <p:cNvPr id="49" name="object 49"/>
            <p:cNvSpPr/>
            <p:nvPr/>
          </p:nvSpPr>
          <p:spPr>
            <a:xfrm>
              <a:off x="-1270" y="587882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2E2E2E"/>
            </a:solidFill>
          </p:spPr>
          <p:txBody>
            <a:bodyPr wrap="square" lIns="0" tIns="0" rIns="0" bIns="0" rtlCol="0"/>
            <a:lstStyle/>
            <a:p>
              <a:endParaRPr/>
            </a:p>
          </p:txBody>
        </p:sp>
        <p:sp>
          <p:nvSpPr>
            <p:cNvPr id="50" name="object 50"/>
            <p:cNvSpPr/>
            <p:nvPr/>
          </p:nvSpPr>
          <p:spPr>
            <a:xfrm flipV="1">
              <a:off x="-13232" y="5579110"/>
              <a:ext cx="9146540" cy="477519"/>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2F2F2F"/>
            </a:solidFill>
          </p:spPr>
          <p:txBody>
            <a:bodyPr wrap="square" lIns="0" tIns="0" rIns="0" bIns="0" rtlCol="0"/>
            <a:lstStyle/>
            <a:p>
              <a:endParaRPr dirty="0"/>
            </a:p>
          </p:txBody>
        </p:sp>
        <p:sp>
          <p:nvSpPr>
            <p:cNvPr id="51" name="object 51"/>
            <p:cNvSpPr/>
            <p:nvPr/>
          </p:nvSpPr>
          <p:spPr>
            <a:xfrm>
              <a:off x="-1270" y="6123939"/>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303030"/>
            </a:solidFill>
          </p:spPr>
          <p:txBody>
            <a:bodyPr wrap="square" lIns="0" tIns="0" rIns="0" bIns="0" rtlCol="0"/>
            <a:lstStyle/>
            <a:p>
              <a:endParaRPr/>
            </a:p>
          </p:txBody>
        </p:sp>
        <p:sp>
          <p:nvSpPr>
            <p:cNvPr id="52" name="object 52"/>
            <p:cNvSpPr/>
            <p:nvPr/>
          </p:nvSpPr>
          <p:spPr>
            <a:xfrm>
              <a:off x="-1270" y="6245859"/>
              <a:ext cx="9146540" cy="134620"/>
            </a:xfrm>
            <a:custGeom>
              <a:avLst/>
              <a:gdLst/>
              <a:ahLst/>
              <a:cxnLst/>
              <a:rect l="l" t="t" r="r" b="b"/>
              <a:pathLst>
                <a:path w="9146540" h="134620">
                  <a:moveTo>
                    <a:pt x="9146540" y="0"/>
                  </a:moveTo>
                  <a:lnTo>
                    <a:pt x="0" y="0"/>
                  </a:lnTo>
                  <a:lnTo>
                    <a:pt x="0" y="134619"/>
                  </a:lnTo>
                  <a:lnTo>
                    <a:pt x="9146540" y="134619"/>
                  </a:lnTo>
                  <a:lnTo>
                    <a:pt x="9146540" y="0"/>
                  </a:lnTo>
                  <a:close/>
                </a:path>
              </a:pathLst>
            </a:custGeom>
            <a:solidFill>
              <a:srgbClr val="313131"/>
            </a:solidFill>
          </p:spPr>
          <p:txBody>
            <a:bodyPr wrap="square" lIns="0" tIns="0" rIns="0" bIns="0" rtlCol="0"/>
            <a:lstStyle/>
            <a:p>
              <a:endParaRPr/>
            </a:p>
          </p:txBody>
        </p:sp>
        <p:sp>
          <p:nvSpPr>
            <p:cNvPr id="53" name="object 53"/>
            <p:cNvSpPr/>
            <p:nvPr/>
          </p:nvSpPr>
          <p:spPr>
            <a:xfrm>
              <a:off x="-1270" y="6369050"/>
              <a:ext cx="9146540" cy="256540"/>
            </a:xfrm>
            <a:custGeom>
              <a:avLst/>
              <a:gdLst/>
              <a:ahLst/>
              <a:cxnLst/>
              <a:rect l="l" t="t" r="r" b="b"/>
              <a:pathLst>
                <a:path w="9146540" h="256540">
                  <a:moveTo>
                    <a:pt x="9146540" y="0"/>
                  </a:moveTo>
                  <a:lnTo>
                    <a:pt x="0" y="0"/>
                  </a:lnTo>
                  <a:lnTo>
                    <a:pt x="0" y="121920"/>
                  </a:lnTo>
                  <a:lnTo>
                    <a:pt x="0" y="134620"/>
                  </a:lnTo>
                  <a:lnTo>
                    <a:pt x="0" y="256540"/>
                  </a:lnTo>
                  <a:lnTo>
                    <a:pt x="9146540" y="256540"/>
                  </a:lnTo>
                  <a:lnTo>
                    <a:pt x="9146540" y="134620"/>
                  </a:lnTo>
                  <a:lnTo>
                    <a:pt x="9146540" y="121920"/>
                  </a:lnTo>
                  <a:lnTo>
                    <a:pt x="9146540" y="0"/>
                  </a:lnTo>
                  <a:close/>
                </a:path>
              </a:pathLst>
            </a:custGeom>
            <a:solidFill>
              <a:srgbClr val="333333"/>
            </a:solidFill>
          </p:spPr>
          <p:txBody>
            <a:bodyPr wrap="square" lIns="0" tIns="0" rIns="0" bIns="0" rtlCol="0"/>
            <a:lstStyle/>
            <a:p>
              <a:endParaRPr/>
            </a:p>
          </p:txBody>
        </p:sp>
        <p:sp>
          <p:nvSpPr>
            <p:cNvPr id="54" name="object 54"/>
            <p:cNvSpPr/>
            <p:nvPr/>
          </p:nvSpPr>
          <p:spPr>
            <a:xfrm>
              <a:off x="-1270" y="6614160"/>
              <a:ext cx="9146540" cy="134620"/>
            </a:xfrm>
            <a:custGeom>
              <a:avLst/>
              <a:gdLst/>
              <a:ahLst/>
              <a:cxnLst/>
              <a:rect l="l" t="t" r="r" b="b"/>
              <a:pathLst>
                <a:path w="9146540" h="134620">
                  <a:moveTo>
                    <a:pt x="9146540" y="0"/>
                  </a:moveTo>
                  <a:lnTo>
                    <a:pt x="0" y="0"/>
                  </a:lnTo>
                  <a:lnTo>
                    <a:pt x="0" y="134620"/>
                  </a:lnTo>
                  <a:lnTo>
                    <a:pt x="9146540" y="134620"/>
                  </a:lnTo>
                  <a:lnTo>
                    <a:pt x="9146540" y="0"/>
                  </a:lnTo>
                  <a:close/>
                </a:path>
              </a:pathLst>
            </a:custGeom>
            <a:solidFill>
              <a:srgbClr val="343434"/>
            </a:solidFill>
          </p:spPr>
          <p:txBody>
            <a:bodyPr wrap="square" lIns="0" tIns="0" rIns="0" bIns="0" rtlCol="0"/>
            <a:lstStyle/>
            <a:p>
              <a:endParaRPr/>
            </a:p>
          </p:txBody>
        </p:sp>
        <p:sp>
          <p:nvSpPr>
            <p:cNvPr id="55" name="object 55"/>
            <p:cNvSpPr/>
            <p:nvPr/>
          </p:nvSpPr>
          <p:spPr>
            <a:xfrm>
              <a:off x="0" y="6736079"/>
              <a:ext cx="9144000" cy="121920"/>
            </a:xfrm>
            <a:custGeom>
              <a:avLst/>
              <a:gdLst/>
              <a:ahLst/>
              <a:cxnLst/>
              <a:rect l="l" t="t" r="r" b="b"/>
              <a:pathLst>
                <a:path w="9144000" h="121920">
                  <a:moveTo>
                    <a:pt x="0" y="121920"/>
                  </a:moveTo>
                  <a:lnTo>
                    <a:pt x="0" y="0"/>
                  </a:lnTo>
                  <a:lnTo>
                    <a:pt x="9144000" y="0"/>
                  </a:lnTo>
                  <a:lnTo>
                    <a:pt x="9144000" y="121920"/>
                  </a:lnTo>
                  <a:lnTo>
                    <a:pt x="0" y="121920"/>
                  </a:lnTo>
                  <a:close/>
                </a:path>
              </a:pathLst>
            </a:custGeom>
            <a:solidFill>
              <a:srgbClr val="353535"/>
            </a:solidFill>
          </p:spPr>
          <p:txBody>
            <a:bodyPr wrap="square" lIns="0" tIns="0" rIns="0" bIns="0" rtlCol="0"/>
            <a:lstStyle/>
            <a:p>
              <a:endParaRPr/>
            </a:p>
          </p:txBody>
        </p:sp>
      </p:grpSp>
      <p:sp>
        <p:nvSpPr>
          <p:cNvPr id="56" name="object 56"/>
          <p:cNvSpPr txBox="1"/>
          <p:nvPr/>
        </p:nvSpPr>
        <p:spPr>
          <a:xfrm>
            <a:off x="688339" y="3985172"/>
            <a:ext cx="4610735" cy="513080"/>
          </a:xfrm>
          <a:prstGeom prst="rect">
            <a:avLst/>
          </a:prstGeom>
        </p:spPr>
        <p:txBody>
          <a:bodyPr vert="horz" wrap="square" lIns="0" tIns="12700" rIns="0" bIns="0" rtlCol="0">
            <a:spAutoFit/>
          </a:bodyPr>
          <a:lstStyle/>
          <a:p>
            <a:pPr marL="12700">
              <a:lnSpc>
                <a:spcPct val="100000"/>
              </a:lnSpc>
              <a:spcBef>
                <a:spcPts val="100"/>
              </a:spcBef>
            </a:pPr>
            <a:r>
              <a:rPr sz="3200" spc="-5" dirty="0">
                <a:solidFill>
                  <a:srgbClr val="FFFFFF"/>
                </a:solidFill>
                <a:latin typeface="Arial Narrow"/>
                <a:cs typeface="Arial Narrow"/>
              </a:rPr>
              <a:t>THANK </a:t>
            </a:r>
            <a:r>
              <a:rPr sz="3200" dirty="0" smtClean="0">
                <a:solidFill>
                  <a:srgbClr val="FFFFFF"/>
                </a:solidFill>
                <a:latin typeface="Arial Narrow"/>
                <a:cs typeface="Arial Narrow"/>
              </a:rPr>
              <a:t>YOU</a:t>
            </a:r>
            <a:endParaRPr sz="3200" dirty="0">
              <a:latin typeface="Arial Narrow"/>
              <a:cs typeface="Arial Narrow"/>
            </a:endParaRPr>
          </a:p>
        </p:txBody>
      </p:sp>
      <p:sp>
        <p:nvSpPr>
          <p:cNvPr id="57" name="object 57"/>
          <p:cNvSpPr txBox="1"/>
          <p:nvPr/>
        </p:nvSpPr>
        <p:spPr>
          <a:xfrm>
            <a:off x="688340" y="4644390"/>
            <a:ext cx="3493135" cy="284480"/>
          </a:xfrm>
          <a:prstGeom prst="rect">
            <a:avLst/>
          </a:prstGeom>
        </p:spPr>
        <p:txBody>
          <a:bodyPr vert="horz" wrap="square" lIns="0" tIns="12700" rIns="0" bIns="0" rtlCol="0">
            <a:spAutoFit/>
          </a:bodyPr>
          <a:lstStyle/>
          <a:p>
            <a:pPr marL="12700">
              <a:lnSpc>
                <a:spcPct val="100000"/>
              </a:lnSpc>
              <a:spcBef>
                <a:spcPts val="100"/>
              </a:spcBef>
            </a:pPr>
            <a:r>
              <a:rPr lang="en-US" sz="1700" spc="-5" dirty="0" smtClean="0">
                <a:solidFill>
                  <a:srgbClr val="DB9D1E"/>
                </a:solidFill>
                <a:latin typeface="Arial Narrow"/>
                <a:cs typeface="Arial Narrow"/>
              </a:rPr>
              <a:t>Published by: </a:t>
            </a:r>
            <a:r>
              <a:rPr lang="en-US" sz="1700" spc="-5" dirty="0" err="1" smtClean="0">
                <a:solidFill>
                  <a:srgbClr val="DB9D1E"/>
                </a:solidFill>
                <a:latin typeface="Arial Narrow"/>
                <a:cs typeface="Arial Narrow"/>
              </a:rPr>
              <a:t>Nisar</a:t>
            </a:r>
            <a:r>
              <a:rPr lang="en-US" sz="1700" spc="-5" dirty="0" smtClean="0">
                <a:solidFill>
                  <a:srgbClr val="DB9D1E"/>
                </a:solidFill>
                <a:latin typeface="Arial Narrow"/>
                <a:cs typeface="Arial Narrow"/>
              </a:rPr>
              <a:t> Ahmad</a:t>
            </a:r>
            <a:endParaRPr sz="1700" dirty="0">
              <a:latin typeface="Arial Narrow"/>
              <a:cs typeface="Arial Narrow"/>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270" y="0"/>
            <a:ext cx="9146540" cy="6859270"/>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2708910" y="703579"/>
            <a:ext cx="3720465" cy="1244600"/>
          </a:xfrm>
          <a:prstGeom prst="rect">
            <a:avLst/>
          </a:prstGeom>
        </p:spPr>
        <p:txBody>
          <a:bodyPr vert="horz" wrap="square" lIns="0" tIns="12700" rIns="0" bIns="0" rtlCol="0">
            <a:spAutoFit/>
          </a:bodyPr>
          <a:lstStyle/>
          <a:p>
            <a:pPr marL="2540" algn="ctr">
              <a:lnSpc>
                <a:spcPct val="100000"/>
              </a:lnSpc>
              <a:spcBef>
                <a:spcPts val="100"/>
              </a:spcBef>
            </a:pPr>
            <a:r>
              <a:rPr sz="3000" spc="-5" dirty="0">
                <a:solidFill>
                  <a:srgbClr val="FFFFFF"/>
                </a:solidFill>
                <a:latin typeface="Arial Narrow"/>
                <a:cs typeface="Arial Narrow"/>
              </a:rPr>
              <a:t>WRITTEN</a:t>
            </a:r>
            <a:r>
              <a:rPr sz="3000" spc="-15" dirty="0">
                <a:solidFill>
                  <a:srgbClr val="FFFFFF"/>
                </a:solidFill>
                <a:latin typeface="Arial Narrow"/>
                <a:cs typeface="Arial Narrow"/>
              </a:rPr>
              <a:t> </a:t>
            </a:r>
            <a:r>
              <a:rPr sz="3000" spc="-5" dirty="0">
                <a:solidFill>
                  <a:srgbClr val="FFFFFF"/>
                </a:solidFill>
                <a:latin typeface="Arial Narrow"/>
                <a:cs typeface="Arial Narrow"/>
              </a:rPr>
              <a:t>BY:</a:t>
            </a:r>
            <a:endParaRPr sz="3000">
              <a:latin typeface="Arial Narrow"/>
              <a:cs typeface="Arial Narrow"/>
            </a:endParaRPr>
          </a:p>
          <a:p>
            <a:pPr marL="3810" algn="ctr">
              <a:lnSpc>
                <a:spcPct val="100000"/>
              </a:lnSpc>
            </a:pPr>
            <a:r>
              <a:rPr sz="2000" dirty="0">
                <a:solidFill>
                  <a:srgbClr val="FFFFFF"/>
                </a:solidFill>
                <a:latin typeface="Arial Narrow"/>
                <a:cs typeface="Arial Narrow"/>
              </a:rPr>
              <a:t>“THE</a:t>
            </a:r>
            <a:r>
              <a:rPr sz="2000" spc="-10" dirty="0">
                <a:solidFill>
                  <a:srgbClr val="FFFFFF"/>
                </a:solidFill>
                <a:latin typeface="Arial Narrow"/>
                <a:cs typeface="Arial Narrow"/>
              </a:rPr>
              <a:t> </a:t>
            </a:r>
            <a:r>
              <a:rPr sz="2000" dirty="0">
                <a:solidFill>
                  <a:srgbClr val="FFFFFF"/>
                </a:solidFill>
                <a:latin typeface="Arial Narrow"/>
                <a:cs typeface="Arial Narrow"/>
              </a:rPr>
              <a:t>GREAT”</a:t>
            </a:r>
            <a:endParaRPr sz="2000">
              <a:latin typeface="Arial Narrow"/>
              <a:cs typeface="Arial Narrow"/>
            </a:endParaRPr>
          </a:p>
          <a:p>
            <a:pPr algn="ctr">
              <a:lnSpc>
                <a:spcPct val="100000"/>
              </a:lnSpc>
            </a:pPr>
            <a:r>
              <a:rPr sz="3000" spc="-10" dirty="0">
                <a:solidFill>
                  <a:srgbClr val="FFFFFF"/>
                </a:solidFill>
                <a:latin typeface="Arial Narrow"/>
                <a:cs typeface="Arial Narrow"/>
              </a:rPr>
              <a:t>WILLIAM</a:t>
            </a:r>
            <a:r>
              <a:rPr sz="3000" spc="-35" dirty="0">
                <a:solidFill>
                  <a:srgbClr val="FFFFFF"/>
                </a:solidFill>
                <a:latin typeface="Arial Narrow"/>
                <a:cs typeface="Arial Narrow"/>
              </a:rPr>
              <a:t> </a:t>
            </a:r>
            <a:r>
              <a:rPr sz="3000" spc="-5" dirty="0">
                <a:solidFill>
                  <a:srgbClr val="FFFFFF"/>
                </a:solidFill>
                <a:latin typeface="Arial Narrow"/>
                <a:cs typeface="Arial Narrow"/>
              </a:rPr>
              <a:t>SHAKESPEARE</a:t>
            </a:r>
            <a:endParaRPr sz="3000">
              <a:latin typeface="Arial Narrow"/>
              <a:cs typeface="Arial Narrow"/>
            </a:endParaRPr>
          </a:p>
        </p:txBody>
      </p:sp>
      <p:sp>
        <p:nvSpPr>
          <p:cNvPr id="4" name="object 4"/>
          <p:cNvSpPr/>
          <p:nvPr/>
        </p:nvSpPr>
        <p:spPr>
          <a:xfrm>
            <a:off x="2743200" y="1981200"/>
            <a:ext cx="3657600" cy="3581400"/>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5125720" cy="482600"/>
          </a:xfrm>
          <a:prstGeom prst="rect">
            <a:avLst/>
          </a:prstGeom>
        </p:spPr>
        <p:txBody>
          <a:bodyPr vert="horz" wrap="square" lIns="0" tIns="12700" rIns="0" bIns="0" rtlCol="0">
            <a:spAutoFit/>
          </a:bodyPr>
          <a:lstStyle/>
          <a:p>
            <a:pPr marL="12700">
              <a:lnSpc>
                <a:spcPct val="100000"/>
              </a:lnSpc>
              <a:spcBef>
                <a:spcPts val="100"/>
              </a:spcBef>
            </a:pPr>
            <a:r>
              <a:rPr spc="-5" dirty="0"/>
              <a:t>WHO </a:t>
            </a:r>
            <a:r>
              <a:rPr dirty="0"/>
              <a:t>IS </a:t>
            </a:r>
            <a:r>
              <a:rPr spc="-10" dirty="0"/>
              <a:t>WILLIAM</a:t>
            </a:r>
            <a:r>
              <a:rPr spc="-35" dirty="0"/>
              <a:t> </a:t>
            </a:r>
            <a:r>
              <a:rPr spc="-5" dirty="0"/>
              <a:t>SHAKESPEARE?</a:t>
            </a:r>
          </a:p>
        </p:txBody>
      </p:sp>
      <p:sp>
        <p:nvSpPr>
          <p:cNvPr id="3" name="object 3"/>
          <p:cNvSpPr txBox="1"/>
          <p:nvPr/>
        </p:nvSpPr>
        <p:spPr>
          <a:xfrm>
            <a:off x="688340" y="1633220"/>
            <a:ext cx="7736840" cy="2951480"/>
          </a:xfrm>
          <a:prstGeom prst="rect">
            <a:avLst/>
          </a:prstGeom>
        </p:spPr>
        <p:txBody>
          <a:bodyPr vert="horz" wrap="square" lIns="0" tIns="12700" rIns="0" bIns="0" rtlCol="0">
            <a:spAutoFit/>
          </a:bodyPr>
          <a:lstStyle/>
          <a:p>
            <a:pPr marL="355600" marR="5080" indent="-342900">
              <a:lnSpc>
                <a:spcPct val="100000"/>
              </a:lnSpc>
              <a:spcBef>
                <a:spcPts val="100"/>
              </a:spcBef>
              <a:buClr>
                <a:srgbClr val="DB9D1E"/>
              </a:buClr>
              <a:buFont typeface="Arial"/>
              <a:buChar char="•"/>
              <a:tabLst>
                <a:tab pos="354965" algn="l"/>
                <a:tab pos="355600" algn="l"/>
              </a:tabLst>
            </a:pPr>
            <a:r>
              <a:rPr sz="2400" spc="-5" dirty="0">
                <a:solidFill>
                  <a:srgbClr val="FFFFFF"/>
                </a:solidFill>
                <a:latin typeface="Arial Narrow"/>
                <a:cs typeface="Arial Narrow"/>
              </a:rPr>
              <a:t>Shakespeare was born in Stratford-upon-Avon, Warwickshire, in  1564. Very </a:t>
            </a:r>
            <a:r>
              <a:rPr sz="2400" spc="-10" dirty="0">
                <a:solidFill>
                  <a:srgbClr val="FFFFFF"/>
                </a:solidFill>
                <a:latin typeface="Arial Narrow"/>
                <a:cs typeface="Arial Narrow"/>
              </a:rPr>
              <a:t>little </a:t>
            </a:r>
            <a:r>
              <a:rPr sz="2400" spc="-5" dirty="0">
                <a:solidFill>
                  <a:srgbClr val="FFFFFF"/>
                </a:solidFill>
                <a:latin typeface="Arial Narrow"/>
                <a:cs typeface="Arial Narrow"/>
              </a:rPr>
              <a:t>is known about his </a:t>
            </a:r>
            <a:r>
              <a:rPr sz="2400" spc="-10" dirty="0">
                <a:solidFill>
                  <a:srgbClr val="FFFFFF"/>
                </a:solidFill>
                <a:latin typeface="Arial Narrow"/>
                <a:cs typeface="Arial Narrow"/>
              </a:rPr>
              <a:t>life, </a:t>
            </a:r>
            <a:r>
              <a:rPr sz="2400" spc="-5" dirty="0">
                <a:solidFill>
                  <a:srgbClr val="FFFFFF"/>
                </a:solidFill>
                <a:latin typeface="Arial Narrow"/>
                <a:cs typeface="Arial Narrow"/>
              </a:rPr>
              <a:t>but by 1592 he was in  London working as an actor and </a:t>
            </a:r>
            <a:r>
              <a:rPr sz="2400" dirty="0">
                <a:solidFill>
                  <a:srgbClr val="FFFFFF"/>
                </a:solidFill>
                <a:latin typeface="Arial Narrow"/>
                <a:cs typeface="Arial Narrow"/>
              </a:rPr>
              <a:t>a </a:t>
            </a:r>
            <a:r>
              <a:rPr sz="2400" spc="-5" dirty="0">
                <a:solidFill>
                  <a:srgbClr val="FFFFFF"/>
                </a:solidFill>
                <a:latin typeface="Arial Narrow"/>
                <a:cs typeface="Arial Narrow"/>
              </a:rPr>
              <a:t>dramatist. Between about 1590  and 1613, Shakespeare wrote at least 37 plays and collaborated  on several more. Many of these plays were very successful both at  court and in the public playhouses. In 1613, Shakespeare retired  from the theatre and returned to Stratford-upon-Avon. </a:t>
            </a:r>
            <a:r>
              <a:rPr sz="2400" spc="-10" dirty="0">
                <a:solidFill>
                  <a:srgbClr val="FFFFFF"/>
                </a:solidFill>
                <a:latin typeface="Arial Narrow"/>
                <a:cs typeface="Arial Narrow"/>
              </a:rPr>
              <a:t>He </a:t>
            </a:r>
            <a:r>
              <a:rPr sz="2400" spc="-5" dirty="0">
                <a:solidFill>
                  <a:srgbClr val="FFFFFF"/>
                </a:solidFill>
                <a:latin typeface="Arial Narrow"/>
                <a:cs typeface="Arial Narrow"/>
              </a:rPr>
              <a:t>died and  was buried there in</a:t>
            </a:r>
            <a:r>
              <a:rPr sz="2400" spc="-20" dirty="0">
                <a:solidFill>
                  <a:srgbClr val="FFFFFF"/>
                </a:solidFill>
                <a:latin typeface="Arial Narrow"/>
                <a:cs typeface="Arial Narrow"/>
              </a:rPr>
              <a:t> </a:t>
            </a:r>
            <a:r>
              <a:rPr sz="2400" spc="-5" dirty="0">
                <a:solidFill>
                  <a:srgbClr val="FFFFFF"/>
                </a:solidFill>
                <a:latin typeface="Arial Narrow"/>
                <a:cs typeface="Arial Narrow"/>
              </a:rPr>
              <a:t>1616.</a:t>
            </a:r>
            <a:endParaRPr sz="2400">
              <a:latin typeface="Arial Narrow"/>
              <a:cs typeface="Arial Narrow"/>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5941695" cy="482600"/>
          </a:xfrm>
          <a:prstGeom prst="rect">
            <a:avLst/>
          </a:prstGeom>
        </p:spPr>
        <p:txBody>
          <a:bodyPr vert="horz" wrap="square" lIns="0" tIns="12700" rIns="0" bIns="0" rtlCol="0">
            <a:spAutoFit/>
          </a:bodyPr>
          <a:lstStyle/>
          <a:p>
            <a:pPr marL="12700">
              <a:lnSpc>
                <a:spcPct val="100000"/>
              </a:lnSpc>
              <a:spcBef>
                <a:spcPts val="100"/>
              </a:spcBef>
            </a:pPr>
            <a:r>
              <a:rPr spc="-5" dirty="0"/>
              <a:t>WHY SHAKESPEARE WROTE</a:t>
            </a:r>
            <a:r>
              <a:rPr spc="-45" dirty="0"/>
              <a:t> </a:t>
            </a:r>
            <a:r>
              <a:rPr spc="-5" dirty="0"/>
              <a:t>HAMLET?</a:t>
            </a:r>
          </a:p>
        </p:txBody>
      </p:sp>
      <p:sp>
        <p:nvSpPr>
          <p:cNvPr id="3" name="object 3"/>
          <p:cNvSpPr txBox="1"/>
          <p:nvPr/>
        </p:nvSpPr>
        <p:spPr>
          <a:xfrm>
            <a:off x="688340" y="1621790"/>
            <a:ext cx="101600" cy="284480"/>
          </a:xfrm>
          <a:prstGeom prst="rect">
            <a:avLst/>
          </a:prstGeom>
        </p:spPr>
        <p:txBody>
          <a:bodyPr vert="horz" wrap="square" lIns="0" tIns="12700" rIns="0" bIns="0" rtlCol="0">
            <a:spAutoFit/>
          </a:bodyPr>
          <a:lstStyle/>
          <a:p>
            <a:pPr marL="12700">
              <a:lnSpc>
                <a:spcPct val="100000"/>
              </a:lnSpc>
              <a:spcBef>
                <a:spcPts val="100"/>
              </a:spcBef>
            </a:pPr>
            <a:r>
              <a:rPr sz="1700" dirty="0">
                <a:solidFill>
                  <a:srgbClr val="DB9D1E"/>
                </a:solidFill>
                <a:latin typeface="Arial"/>
                <a:cs typeface="Arial"/>
              </a:rPr>
              <a:t>•</a:t>
            </a:r>
            <a:endParaRPr sz="1700">
              <a:latin typeface="Arial"/>
              <a:cs typeface="Arial"/>
            </a:endParaRPr>
          </a:p>
        </p:txBody>
      </p:sp>
      <p:sp>
        <p:nvSpPr>
          <p:cNvPr id="4" name="object 4"/>
          <p:cNvSpPr txBox="1"/>
          <p:nvPr/>
        </p:nvSpPr>
        <p:spPr>
          <a:xfrm>
            <a:off x="1031239" y="1633220"/>
            <a:ext cx="7277734" cy="802640"/>
          </a:xfrm>
          <a:prstGeom prst="rect">
            <a:avLst/>
          </a:prstGeom>
        </p:spPr>
        <p:txBody>
          <a:bodyPr vert="horz" wrap="square" lIns="0" tIns="12700" rIns="0" bIns="0" rtlCol="0">
            <a:spAutoFit/>
          </a:bodyPr>
          <a:lstStyle/>
          <a:p>
            <a:pPr marL="12700" marR="5080">
              <a:lnSpc>
                <a:spcPct val="100000"/>
              </a:lnSpc>
              <a:spcBef>
                <a:spcPts val="100"/>
              </a:spcBef>
            </a:pPr>
            <a:r>
              <a:rPr sz="1700" spc="-5" dirty="0">
                <a:solidFill>
                  <a:srgbClr val="FFFFFF"/>
                </a:solidFill>
                <a:latin typeface="Arial Narrow"/>
                <a:cs typeface="Arial Narrow"/>
              </a:rPr>
              <a:t>For money. Shakespeare </a:t>
            </a:r>
            <a:r>
              <a:rPr sz="1700" dirty="0">
                <a:solidFill>
                  <a:srgbClr val="FFFFFF"/>
                </a:solidFill>
                <a:latin typeface="Arial Narrow"/>
                <a:cs typeface="Arial Narrow"/>
              </a:rPr>
              <a:t>was a </a:t>
            </a:r>
            <a:r>
              <a:rPr sz="1700" spc="-5" dirty="0">
                <a:solidFill>
                  <a:srgbClr val="FFFFFF"/>
                </a:solidFill>
                <a:latin typeface="Arial Narrow"/>
                <a:cs typeface="Arial Narrow"/>
              </a:rPr>
              <a:t>professional playwright </a:t>
            </a:r>
            <a:r>
              <a:rPr sz="1700" dirty="0">
                <a:solidFill>
                  <a:srgbClr val="FFFFFF"/>
                </a:solidFill>
                <a:latin typeface="Arial Narrow"/>
                <a:cs typeface="Arial Narrow"/>
              </a:rPr>
              <a:t>and </a:t>
            </a:r>
            <a:r>
              <a:rPr sz="1700" spc="-5" dirty="0">
                <a:solidFill>
                  <a:srgbClr val="FFFFFF"/>
                </a:solidFill>
                <a:latin typeface="Arial Narrow"/>
                <a:cs typeface="Arial Narrow"/>
              </a:rPr>
              <a:t>also </a:t>
            </a:r>
            <a:r>
              <a:rPr sz="1700" dirty="0">
                <a:solidFill>
                  <a:srgbClr val="FFFFFF"/>
                </a:solidFill>
                <a:latin typeface="Arial Narrow"/>
                <a:cs typeface="Arial Narrow"/>
              </a:rPr>
              <a:t>a part owner of </a:t>
            </a:r>
            <a:r>
              <a:rPr sz="1700" spc="-5" dirty="0">
                <a:solidFill>
                  <a:srgbClr val="FFFFFF"/>
                </a:solidFill>
                <a:latin typeface="Arial Narrow"/>
                <a:cs typeface="Arial Narrow"/>
              </a:rPr>
              <a:t>the theatre.  Audiences wanted </a:t>
            </a:r>
            <a:r>
              <a:rPr sz="1700" dirty="0">
                <a:solidFill>
                  <a:srgbClr val="FFFFFF"/>
                </a:solidFill>
                <a:latin typeface="Arial Narrow"/>
                <a:cs typeface="Arial Narrow"/>
              </a:rPr>
              <a:t>new </a:t>
            </a:r>
            <a:r>
              <a:rPr sz="1700" spc="-5" dirty="0">
                <a:solidFill>
                  <a:srgbClr val="FFFFFF"/>
                </a:solidFill>
                <a:latin typeface="Arial Narrow"/>
                <a:cs typeface="Arial Narrow"/>
              </a:rPr>
              <a:t>plays, </a:t>
            </a:r>
            <a:r>
              <a:rPr sz="1700" dirty="0">
                <a:solidFill>
                  <a:srgbClr val="FFFFFF"/>
                </a:solidFill>
                <a:latin typeface="Arial Narrow"/>
                <a:cs typeface="Arial Narrow"/>
              </a:rPr>
              <a:t>not </a:t>
            </a:r>
            <a:r>
              <a:rPr sz="1700" spc="-5" dirty="0">
                <a:solidFill>
                  <a:srgbClr val="FFFFFF"/>
                </a:solidFill>
                <a:latin typeface="Arial Narrow"/>
                <a:cs typeface="Arial Narrow"/>
              </a:rPr>
              <a:t>reruns, </a:t>
            </a:r>
            <a:r>
              <a:rPr sz="1700" dirty="0">
                <a:solidFill>
                  <a:srgbClr val="FFFFFF"/>
                </a:solidFill>
                <a:latin typeface="Arial Narrow"/>
                <a:cs typeface="Arial Narrow"/>
              </a:rPr>
              <a:t>so </a:t>
            </a:r>
            <a:r>
              <a:rPr sz="1700" spc="-5" dirty="0">
                <a:solidFill>
                  <a:srgbClr val="FFFFFF"/>
                </a:solidFill>
                <a:latin typeface="Arial Narrow"/>
                <a:cs typeface="Arial Narrow"/>
              </a:rPr>
              <a:t>it benefited </a:t>
            </a:r>
            <a:r>
              <a:rPr sz="1700" dirty="0">
                <a:solidFill>
                  <a:srgbClr val="FFFFFF"/>
                </a:solidFill>
                <a:latin typeface="Arial Narrow"/>
                <a:cs typeface="Arial Narrow"/>
              </a:rPr>
              <a:t>the </a:t>
            </a:r>
            <a:r>
              <a:rPr sz="1700" spc="-5" dirty="0">
                <a:solidFill>
                  <a:srgbClr val="FFFFFF"/>
                </a:solidFill>
                <a:latin typeface="Arial Narrow"/>
                <a:cs typeface="Arial Narrow"/>
              </a:rPr>
              <a:t>theatre companies </a:t>
            </a:r>
            <a:r>
              <a:rPr sz="1700" dirty="0">
                <a:solidFill>
                  <a:srgbClr val="FFFFFF"/>
                </a:solidFill>
                <a:latin typeface="Arial Narrow"/>
                <a:cs typeface="Arial Narrow"/>
              </a:rPr>
              <a:t>and </a:t>
            </a:r>
            <a:r>
              <a:rPr sz="1700" spc="-5" dirty="0">
                <a:solidFill>
                  <a:srgbClr val="FFFFFF"/>
                </a:solidFill>
                <a:latin typeface="Arial Narrow"/>
                <a:cs typeface="Arial Narrow"/>
              </a:rPr>
              <a:t>the  owners </a:t>
            </a:r>
            <a:r>
              <a:rPr sz="1700" dirty="0">
                <a:solidFill>
                  <a:srgbClr val="FFFFFF"/>
                </a:solidFill>
                <a:latin typeface="Arial Narrow"/>
                <a:cs typeface="Arial Narrow"/>
              </a:rPr>
              <a:t>to have a </a:t>
            </a:r>
            <a:r>
              <a:rPr sz="1700" spc="-5" dirty="0">
                <a:solidFill>
                  <a:srgbClr val="FFFFFF"/>
                </a:solidFill>
                <a:latin typeface="Arial Narrow"/>
                <a:cs typeface="Arial Narrow"/>
              </a:rPr>
              <a:t>prolific playwright </a:t>
            </a:r>
            <a:r>
              <a:rPr sz="1700" dirty="0">
                <a:solidFill>
                  <a:srgbClr val="FFFFFF"/>
                </a:solidFill>
                <a:latin typeface="Arial Narrow"/>
                <a:cs typeface="Arial Narrow"/>
              </a:rPr>
              <a:t>as part of the</a:t>
            </a:r>
            <a:r>
              <a:rPr sz="1700" spc="-70" dirty="0">
                <a:solidFill>
                  <a:srgbClr val="FFFFFF"/>
                </a:solidFill>
                <a:latin typeface="Arial Narrow"/>
                <a:cs typeface="Arial Narrow"/>
              </a:rPr>
              <a:t> </a:t>
            </a:r>
            <a:r>
              <a:rPr sz="1700" spc="-5" dirty="0">
                <a:solidFill>
                  <a:srgbClr val="FFFFFF"/>
                </a:solidFill>
                <a:latin typeface="Arial Narrow"/>
                <a:cs typeface="Arial Narrow"/>
              </a:rPr>
              <a:t>company.</a:t>
            </a:r>
            <a:endParaRPr sz="1700">
              <a:latin typeface="Arial Narrow"/>
              <a:cs typeface="Arial Narrow"/>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444500"/>
            <a:ext cx="6913245" cy="939800"/>
          </a:xfrm>
          <a:prstGeom prst="rect">
            <a:avLst/>
          </a:prstGeom>
        </p:spPr>
        <p:txBody>
          <a:bodyPr vert="horz" wrap="square" lIns="0" tIns="12700" rIns="0" bIns="0" rtlCol="0">
            <a:spAutoFit/>
          </a:bodyPr>
          <a:lstStyle/>
          <a:p>
            <a:pPr marL="12700" marR="5080">
              <a:lnSpc>
                <a:spcPct val="100000"/>
              </a:lnSpc>
              <a:spcBef>
                <a:spcPts val="100"/>
              </a:spcBef>
            </a:pPr>
            <a:r>
              <a:rPr spc="-5" dirty="0"/>
              <a:t>WHAT WAS SHAKESPEARE’S INSPIRATION </a:t>
            </a:r>
            <a:r>
              <a:rPr dirty="0"/>
              <a:t>IN  </a:t>
            </a:r>
            <a:r>
              <a:rPr spc="-5" dirty="0"/>
              <a:t>WRITING</a:t>
            </a:r>
            <a:r>
              <a:rPr spc="-10" dirty="0"/>
              <a:t> </a:t>
            </a:r>
            <a:r>
              <a:rPr spc="-5" dirty="0"/>
              <a:t>HAMLET?</a:t>
            </a:r>
          </a:p>
        </p:txBody>
      </p:sp>
      <p:sp>
        <p:nvSpPr>
          <p:cNvPr id="3" name="object 3"/>
          <p:cNvSpPr txBox="1"/>
          <p:nvPr/>
        </p:nvSpPr>
        <p:spPr>
          <a:xfrm>
            <a:off x="688340" y="1633220"/>
            <a:ext cx="7696200" cy="3684270"/>
          </a:xfrm>
          <a:prstGeom prst="rect">
            <a:avLst/>
          </a:prstGeom>
        </p:spPr>
        <p:txBody>
          <a:bodyPr vert="horz" wrap="square" lIns="0" tIns="12700" rIns="0" bIns="0" rtlCol="0">
            <a:spAutoFit/>
          </a:bodyPr>
          <a:lstStyle/>
          <a:p>
            <a:pPr marL="355600" marR="5080" indent="-342900">
              <a:lnSpc>
                <a:spcPct val="100000"/>
              </a:lnSpc>
              <a:spcBef>
                <a:spcPts val="100"/>
              </a:spcBef>
              <a:buClr>
                <a:srgbClr val="DB9D1E"/>
              </a:buClr>
              <a:buFont typeface="Arial"/>
              <a:buChar char="•"/>
              <a:tabLst>
                <a:tab pos="354965" algn="l"/>
                <a:tab pos="355600" algn="l"/>
              </a:tabLst>
            </a:pPr>
            <a:r>
              <a:rPr sz="2000" spc="-5" dirty="0">
                <a:solidFill>
                  <a:srgbClr val="FFFFFF"/>
                </a:solidFill>
                <a:latin typeface="Arial Narrow"/>
                <a:cs typeface="Arial Narrow"/>
              </a:rPr>
              <a:t>Many people think that Shakespeare based Hamlet on the legend of Amleth.  There was also an old Elizabethan play named "Ur-Hamlet", which has now  been lost. This is thought to be the biggest </a:t>
            </a:r>
            <a:r>
              <a:rPr sz="2000" dirty="0">
                <a:solidFill>
                  <a:srgbClr val="FFFFFF"/>
                </a:solidFill>
                <a:latin typeface="Arial Narrow"/>
                <a:cs typeface="Arial Narrow"/>
              </a:rPr>
              <a:t>source </a:t>
            </a:r>
            <a:r>
              <a:rPr sz="2000" spc="-5" dirty="0">
                <a:solidFill>
                  <a:srgbClr val="FFFFFF"/>
                </a:solidFill>
                <a:latin typeface="Arial Narrow"/>
                <a:cs typeface="Arial Narrow"/>
              </a:rPr>
              <a:t>for Shakespeare. Some  believe that Shakespeare may </a:t>
            </a:r>
            <a:r>
              <a:rPr sz="2000" dirty="0">
                <a:solidFill>
                  <a:srgbClr val="FFFFFF"/>
                </a:solidFill>
                <a:latin typeface="Arial Narrow"/>
                <a:cs typeface="Arial Narrow"/>
              </a:rPr>
              <a:t>have </a:t>
            </a:r>
            <a:r>
              <a:rPr sz="2000" spc="-5" dirty="0">
                <a:solidFill>
                  <a:srgbClr val="FFFFFF"/>
                </a:solidFill>
                <a:latin typeface="Arial Narrow"/>
                <a:cs typeface="Arial Narrow"/>
              </a:rPr>
              <a:t>been inspired </a:t>
            </a:r>
            <a:r>
              <a:rPr sz="2000" dirty="0">
                <a:solidFill>
                  <a:srgbClr val="FFFFFF"/>
                </a:solidFill>
                <a:latin typeface="Arial Narrow"/>
                <a:cs typeface="Arial Narrow"/>
              </a:rPr>
              <a:t>by </a:t>
            </a:r>
            <a:r>
              <a:rPr sz="2000" spc="-5" dirty="0">
                <a:solidFill>
                  <a:srgbClr val="FFFFFF"/>
                </a:solidFill>
                <a:latin typeface="Arial Narrow"/>
                <a:cs typeface="Arial Narrow"/>
              </a:rPr>
              <a:t>the death of his own </a:t>
            </a:r>
            <a:r>
              <a:rPr sz="2000" dirty="0">
                <a:solidFill>
                  <a:srgbClr val="FFFFFF"/>
                </a:solidFill>
                <a:latin typeface="Arial Narrow"/>
                <a:cs typeface="Arial Narrow"/>
              </a:rPr>
              <a:t>son  </a:t>
            </a:r>
            <a:r>
              <a:rPr sz="2000" spc="-5" dirty="0">
                <a:solidFill>
                  <a:srgbClr val="FFFFFF"/>
                </a:solidFill>
                <a:latin typeface="Arial Narrow"/>
                <a:cs typeface="Arial Narrow"/>
              </a:rPr>
              <a:t>'Hamnet' when writing 'Hamlet.' His </a:t>
            </a:r>
            <a:r>
              <a:rPr sz="2000" dirty="0">
                <a:solidFill>
                  <a:srgbClr val="FFFFFF"/>
                </a:solidFill>
                <a:latin typeface="Arial Narrow"/>
                <a:cs typeface="Arial Narrow"/>
              </a:rPr>
              <a:t>son </a:t>
            </a:r>
            <a:r>
              <a:rPr sz="2000" spc="-5" dirty="0">
                <a:solidFill>
                  <a:srgbClr val="FFFFFF"/>
                </a:solidFill>
                <a:latin typeface="Arial Narrow"/>
                <a:cs typeface="Arial Narrow"/>
              </a:rPr>
              <a:t>was only 11 years </a:t>
            </a:r>
            <a:r>
              <a:rPr sz="2000" dirty="0">
                <a:solidFill>
                  <a:srgbClr val="FFFFFF"/>
                </a:solidFill>
                <a:latin typeface="Arial Narrow"/>
                <a:cs typeface="Arial Narrow"/>
              </a:rPr>
              <a:t>old when </a:t>
            </a:r>
            <a:r>
              <a:rPr sz="2000" spc="-5" dirty="0">
                <a:solidFill>
                  <a:srgbClr val="FFFFFF"/>
                </a:solidFill>
                <a:latin typeface="Arial Narrow"/>
                <a:cs typeface="Arial Narrow"/>
              </a:rPr>
              <a:t>he died,  and as his only son, Shakespeare was probably deeply </a:t>
            </a:r>
            <a:r>
              <a:rPr sz="2000" dirty="0">
                <a:solidFill>
                  <a:srgbClr val="FFFFFF"/>
                </a:solidFill>
                <a:latin typeface="Arial Narrow"/>
                <a:cs typeface="Arial Narrow"/>
              </a:rPr>
              <a:t>upset. </a:t>
            </a:r>
            <a:r>
              <a:rPr sz="2000" spc="-5" dirty="0">
                <a:solidFill>
                  <a:srgbClr val="FFFFFF"/>
                </a:solidFill>
                <a:latin typeface="Arial Narrow"/>
                <a:cs typeface="Arial Narrow"/>
              </a:rPr>
              <a:t>Suggestions  have been that the grief and loss that Shakespeare </a:t>
            </a:r>
            <a:r>
              <a:rPr sz="2000" dirty="0">
                <a:solidFill>
                  <a:srgbClr val="FFFFFF"/>
                </a:solidFill>
                <a:latin typeface="Arial Narrow"/>
                <a:cs typeface="Arial Narrow"/>
              </a:rPr>
              <a:t>was </a:t>
            </a:r>
            <a:r>
              <a:rPr sz="2000" spc="-5" dirty="0">
                <a:solidFill>
                  <a:srgbClr val="FFFFFF"/>
                </a:solidFill>
                <a:latin typeface="Arial Narrow"/>
                <a:cs typeface="Arial Narrow"/>
              </a:rPr>
              <a:t>feeling was </a:t>
            </a:r>
            <a:r>
              <a:rPr sz="2000" dirty="0">
                <a:solidFill>
                  <a:srgbClr val="FFFFFF"/>
                </a:solidFill>
                <a:latin typeface="Arial Narrow"/>
                <a:cs typeface="Arial Narrow"/>
              </a:rPr>
              <a:t>put </a:t>
            </a:r>
            <a:r>
              <a:rPr sz="2000" spc="-5" dirty="0">
                <a:solidFill>
                  <a:srgbClr val="FFFFFF"/>
                </a:solidFill>
                <a:latin typeface="Arial Narrow"/>
                <a:cs typeface="Arial Narrow"/>
              </a:rPr>
              <a:t>into the  tragedy. </a:t>
            </a:r>
            <a:r>
              <a:rPr sz="2000" dirty="0">
                <a:solidFill>
                  <a:srgbClr val="FFFFFF"/>
                </a:solidFill>
                <a:latin typeface="Arial Narrow"/>
                <a:cs typeface="Arial Narrow"/>
              </a:rPr>
              <a:t>If so, </a:t>
            </a:r>
            <a:r>
              <a:rPr sz="2000" spc="-5" dirty="0">
                <a:solidFill>
                  <a:srgbClr val="FFFFFF"/>
                </a:solidFill>
                <a:latin typeface="Arial Narrow"/>
                <a:cs typeface="Arial Narrow"/>
              </a:rPr>
              <a:t>it is peculiar that he would </a:t>
            </a:r>
            <a:r>
              <a:rPr sz="2000" dirty="0">
                <a:solidFill>
                  <a:srgbClr val="FFFFFF"/>
                </a:solidFill>
                <a:latin typeface="Arial Narrow"/>
                <a:cs typeface="Arial Narrow"/>
              </a:rPr>
              <a:t>have </a:t>
            </a:r>
            <a:r>
              <a:rPr sz="2000" spc="-5" dirty="0">
                <a:solidFill>
                  <a:srgbClr val="FFFFFF"/>
                </a:solidFill>
                <a:latin typeface="Arial Narrow"/>
                <a:cs typeface="Arial Narrow"/>
              </a:rPr>
              <a:t>expressed these feelings four or  five years after Hamnet's death but </a:t>
            </a:r>
            <a:r>
              <a:rPr sz="2000" dirty="0">
                <a:solidFill>
                  <a:srgbClr val="FFFFFF"/>
                </a:solidFill>
                <a:latin typeface="Arial Narrow"/>
                <a:cs typeface="Arial Narrow"/>
              </a:rPr>
              <a:t>not </a:t>
            </a:r>
            <a:r>
              <a:rPr sz="2000" spc="-5" dirty="0">
                <a:solidFill>
                  <a:srgbClr val="FFFFFF"/>
                </a:solidFill>
                <a:latin typeface="Arial Narrow"/>
                <a:cs typeface="Arial Narrow"/>
              </a:rPr>
              <a:t>in such plays as </a:t>
            </a:r>
            <a:r>
              <a:rPr sz="2000" dirty="0">
                <a:solidFill>
                  <a:srgbClr val="FFFFFF"/>
                </a:solidFill>
                <a:latin typeface="Arial Narrow"/>
                <a:cs typeface="Arial Narrow"/>
              </a:rPr>
              <a:t>Henry IV </a:t>
            </a:r>
            <a:r>
              <a:rPr sz="2000" spc="-5" dirty="0">
                <a:solidFill>
                  <a:srgbClr val="FFFFFF"/>
                </a:solidFill>
                <a:latin typeface="Arial Narrow"/>
                <a:cs typeface="Arial Narrow"/>
              </a:rPr>
              <a:t>Part </a:t>
            </a:r>
            <a:r>
              <a:rPr sz="2000" dirty="0">
                <a:solidFill>
                  <a:srgbClr val="FFFFFF"/>
                </a:solidFill>
                <a:latin typeface="Arial Narrow"/>
                <a:cs typeface="Arial Narrow"/>
              </a:rPr>
              <a:t>I or </a:t>
            </a:r>
            <a:r>
              <a:rPr sz="2000" spc="-5" dirty="0">
                <a:solidFill>
                  <a:srgbClr val="FFFFFF"/>
                </a:solidFill>
                <a:latin typeface="Arial Narrow"/>
                <a:cs typeface="Arial Narrow"/>
              </a:rPr>
              <a:t>The  Merry Wives of Windsor which he wrote shortly afterwards. </a:t>
            </a:r>
            <a:r>
              <a:rPr sz="2000" dirty="0">
                <a:solidFill>
                  <a:srgbClr val="FFFFFF"/>
                </a:solidFill>
                <a:latin typeface="Arial Narrow"/>
                <a:cs typeface="Arial Narrow"/>
              </a:rPr>
              <a:t>In </a:t>
            </a:r>
            <a:r>
              <a:rPr sz="2000" spc="-5" dirty="0">
                <a:solidFill>
                  <a:srgbClr val="FFFFFF"/>
                </a:solidFill>
                <a:latin typeface="Arial Narrow"/>
                <a:cs typeface="Arial Narrow"/>
              </a:rPr>
              <a:t>all likelihood the  connection with Shakespeare's </a:t>
            </a:r>
            <a:r>
              <a:rPr sz="2000" dirty="0">
                <a:solidFill>
                  <a:srgbClr val="FFFFFF"/>
                </a:solidFill>
                <a:latin typeface="Arial Narrow"/>
                <a:cs typeface="Arial Narrow"/>
              </a:rPr>
              <a:t>son </a:t>
            </a:r>
            <a:r>
              <a:rPr sz="2000" spc="-5" dirty="0">
                <a:solidFill>
                  <a:srgbClr val="FFFFFF"/>
                </a:solidFill>
                <a:latin typeface="Arial Narrow"/>
                <a:cs typeface="Arial Narrow"/>
              </a:rPr>
              <a:t>is entirely based on the coincidental  similarity of the names Hamlet and</a:t>
            </a:r>
            <a:r>
              <a:rPr sz="2000" spc="5" dirty="0">
                <a:solidFill>
                  <a:srgbClr val="FFFFFF"/>
                </a:solidFill>
                <a:latin typeface="Arial Narrow"/>
                <a:cs typeface="Arial Narrow"/>
              </a:rPr>
              <a:t> </a:t>
            </a:r>
            <a:r>
              <a:rPr sz="2000" spc="-5" dirty="0">
                <a:solidFill>
                  <a:srgbClr val="FFFFFF"/>
                </a:solidFill>
                <a:latin typeface="Arial Narrow"/>
                <a:cs typeface="Arial Narrow"/>
              </a:rPr>
              <a:t>Hamnet.</a:t>
            </a:r>
            <a:endParaRPr sz="2000">
              <a:latin typeface="Arial Narrow"/>
              <a:cs typeface="Arial Narrow"/>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448175" cy="482600"/>
          </a:xfrm>
          <a:prstGeom prst="rect">
            <a:avLst/>
          </a:prstGeom>
        </p:spPr>
        <p:txBody>
          <a:bodyPr vert="horz" wrap="square" lIns="0" tIns="12700" rIns="0" bIns="0" rtlCol="0">
            <a:spAutoFit/>
          </a:bodyPr>
          <a:lstStyle/>
          <a:p>
            <a:pPr marL="12700">
              <a:lnSpc>
                <a:spcPct val="100000"/>
              </a:lnSpc>
              <a:spcBef>
                <a:spcPts val="100"/>
              </a:spcBef>
            </a:pPr>
            <a:r>
              <a:rPr spc="-5" dirty="0"/>
              <a:t>CHARACTERS IN THE</a:t>
            </a:r>
            <a:r>
              <a:rPr spc="-50" dirty="0"/>
              <a:t> </a:t>
            </a:r>
            <a:r>
              <a:rPr spc="-5" dirty="0"/>
              <a:t>STORY</a:t>
            </a:r>
          </a:p>
        </p:txBody>
      </p:sp>
      <p:sp>
        <p:nvSpPr>
          <p:cNvPr id="3" name="object 3"/>
          <p:cNvSpPr txBox="1"/>
          <p:nvPr/>
        </p:nvSpPr>
        <p:spPr>
          <a:xfrm>
            <a:off x="688340" y="1892300"/>
            <a:ext cx="7710170" cy="3465829"/>
          </a:xfrm>
          <a:prstGeom prst="rect">
            <a:avLst/>
          </a:prstGeom>
        </p:spPr>
        <p:txBody>
          <a:bodyPr vert="horz" wrap="square" lIns="0" tIns="12700" rIns="0" bIns="0" rtlCol="0">
            <a:spAutoFit/>
          </a:bodyPr>
          <a:lstStyle/>
          <a:p>
            <a:pPr marL="12700" marR="3591560">
              <a:lnSpc>
                <a:spcPct val="145700"/>
              </a:lnSpc>
              <a:spcBef>
                <a:spcPts val="100"/>
              </a:spcBef>
            </a:pPr>
            <a:r>
              <a:rPr sz="2000" b="1" spc="-5" dirty="0">
                <a:solidFill>
                  <a:srgbClr val="FFFFFF"/>
                </a:solidFill>
                <a:latin typeface="Arial Narrow"/>
                <a:cs typeface="Arial Narrow"/>
              </a:rPr>
              <a:t>Hamlet </a:t>
            </a:r>
            <a:r>
              <a:rPr sz="2000" dirty="0">
                <a:solidFill>
                  <a:srgbClr val="FFFFFF"/>
                </a:solidFill>
                <a:latin typeface="Arial Narrow"/>
                <a:cs typeface="Arial Narrow"/>
              </a:rPr>
              <a:t>- The </a:t>
            </a:r>
            <a:r>
              <a:rPr sz="2000" spc="-5" dirty="0">
                <a:solidFill>
                  <a:srgbClr val="FFFFFF"/>
                </a:solidFill>
                <a:latin typeface="Arial Narrow"/>
                <a:cs typeface="Arial Narrow"/>
              </a:rPr>
              <a:t>Prince </a:t>
            </a:r>
            <a:r>
              <a:rPr sz="2000" spc="-10" dirty="0">
                <a:solidFill>
                  <a:srgbClr val="FFFFFF"/>
                </a:solidFill>
                <a:latin typeface="Arial Narrow"/>
                <a:cs typeface="Arial Narrow"/>
              </a:rPr>
              <a:t>of </a:t>
            </a:r>
            <a:r>
              <a:rPr sz="2000" spc="-5" dirty="0">
                <a:solidFill>
                  <a:srgbClr val="FFFFFF"/>
                </a:solidFill>
                <a:latin typeface="Arial Narrow"/>
                <a:cs typeface="Arial Narrow"/>
              </a:rPr>
              <a:t>Denmark, the title  character, </a:t>
            </a:r>
            <a:r>
              <a:rPr sz="2000" dirty="0">
                <a:solidFill>
                  <a:srgbClr val="FFFFFF"/>
                </a:solidFill>
                <a:latin typeface="Arial Narrow"/>
                <a:cs typeface="Arial Narrow"/>
              </a:rPr>
              <a:t>and </a:t>
            </a:r>
            <a:r>
              <a:rPr sz="2000" spc="-5" dirty="0">
                <a:solidFill>
                  <a:srgbClr val="FFFFFF"/>
                </a:solidFill>
                <a:latin typeface="Arial Narrow"/>
                <a:cs typeface="Arial Narrow"/>
              </a:rPr>
              <a:t>the protagonist. About thirty  years old at the </a:t>
            </a:r>
            <a:r>
              <a:rPr sz="2000" dirty="0">
                <a:solidFill>
                  <a:srgbClr val="FFFFFF"/>
                </a:solidFill>
                <a:latin typeface="Arial Narrow"/>
                <a:cs typeface="Arial Narrow"/>
              </a:rPr>
              <a:t>start </a:t>
            </a:r>
            <a:r>
              <a:rPr sz="2000" spc="-5" dirty="0">
                <a:solidFill>
                  <a:srgbClr val="FFFFFF"/>
                </a:solidFill>
                <a:latin typeface="Arial Narrow"/>
                <a:cs typeface="Arial Narrow"/>
              </a:rPr>
              <a:t>of the play, Hamlet is  the </a:t>
            </a:r>
            <a:r>
              <a:rPr sz="2000" dirty="0">
                <a:solidFill>
                  <a:srgbClr val="FFFFFF"/>
                </a:solidFill>
                <a:latin typeface="Arial Narrow"/>
                <a:cs typeface="Arial Narrow"/>
              </a:rPr>
              <a:t>son </a:t>
            </a:r>
            <a:r>
              <a:rPr sz="2000" spc="-5" dirty="0">
                <a:solidFill>
                  <a:srgbClr val="FFFFFF"/>
                </a:solidFill>
                <a:latin typeface="Arial Narrow"/>
                <a:cs typeface="Arial Narrow"/>
              </a:rPr>
              <a:t>of Queen Gertrude </a:t>
            </a:r>
            <a:r>
              <a:rPr sz="2000" dirty="0">
                <a:solidFill>
                  <a:srgbClr val="FFFFFF"/>
                </a:solidFill>
                <a:latin typeface="Arial Narrow"/>
                <a:cs typeface="Arial Narrow"/>
              </a:rPr>
              <a:t>and </a:t>
            </a:r>
            <a:r>
              <a:rPr sz="2000" spc="-5" dirty="0">
                <a:solidFill>
                  <a:srgbClr val="FFFFFF"/>
                </a:solidFill>
                <a:latin typeface="Arial Narrow"/>
                <a:cs typeface="Arial Narrow"/>
              </a:rPr>
              <a:t>the late</a:t>
            </a:r>
            <a:r>
              <a:rPr sz="2000" spc="-35" dirty="0">
                <a:solidFill>
                  <a:srgbClr val="FFFFFF"/>
                </a:solidFill>
                <a:latin typeface="Arial Narrow"/>
                <a:cs typeface="Arial Narrow"/>
              </a:rPr>
              <a:t> </a:t>
            </a:r>
            <a:r>
              <a:rPr sz="2000" spc="-5" dirty="0">
                <a:solidFill>
                  <a:srgbClr val="FFFFFF"/>
                </a:solidFill>
                <a:latin typeface="Arial Narrow"/>
                <a:cs typeface="Arial Narrow"/>
              </a:rPr>
              <a:t>King</a:t>
            </a:r>
            <a:endParaRPr sz="2000">
              <a:latin typeface="Arial Narrow"/>
              <a:cs typeface="Arial Narrow"/>
            </a:endParaRPr>
          </a:p>
          <a:p>
            <a:pPr marL="12700" marR="5080">
              <a:lnSpc>
                <a:spcPct val="100000"/>
              </a:lnSpc>
              <a:spcBef>
                <a:spcPts val="1100"/>
              </a:spcBef>
            </a:pPr>
            <a:r>
              <a:rPr sz="2000" spc="-5" dirty="0">
                <a:solidFill>
                  <a:srgbClr val="FFFFFF"/>
                </a:solidFill>
                <a:latin typeface="Arial Narrow"/>
                <a:cs typeface="Arial Narrow"/>
              </a:rPr>
              <a:t>Hamlet, and the nephew of the present king, Claudius. Hamlet is melancholy, bitter,  and cynical, full </a:t>
            </a:r>
            <a:r>
              <a:rPr sz="2000" dirty="0">
                <a:solidFill>
                  <a:srgbClr val="FFFFFF"/>
                </a:solidFill>
                <a:latin typeface="Arial Narrow"/>
                <a:cs typeface="Arial Narrow"/>
              </a:rPr>
              <a:t>of </a:t>
            </a:r>
            <a:r>
              <a:rPr sz="2000" spc="-5" dirty="0">
                <a:solidFill>
                  <a:srgbClr val="FFFFFF"/>
                </a:solidFill>
                <a:latin typeface="Arial Narrow"/>
                <a:cs typeface="Arial Narrow"/>
              </a:rPr>
              <a:t>hatred for his uncle’s scheming and disgust for his mother’s  sexuality. </a:t>
            </a:r>
            <a:r>
              <a:rPr sz="2000" dirty="0">
                <a:solidFill>
                  <a:srgbClr val="FFFFFF"/>
                </a:solidFill>
                <a:latin typeface="Arial Narrow"/>
                <a:cs typeface="Arial Narrow"/>
              </a:rPr>
              <a:t>A </a:t>
            </a:r>
            <a:r>
              <a:rPr sz="2000" spc="-5" dirty="0">
                <a:solidFill>
                  <a:srgbClr val="FFFFFF"/>
                </a:solidFill>
                <a:latin typeface="Arial Narrow"/>
                <a:cs typeface="Arial Narrow"/>
              </a:rPr>
              <a:t>reflective and thoughtful young man </a:t>
            </a:r>
            <a:r>
              <a:rPr sz="2000" dirty="0">
                <a:solidFill>
                  <a:srgbClr val="FFFFFF"/>
                </a:solidFill>
                <a:latin typeface="Arial Narrow"/>
                <a:cs typeface="Arial Narrow"/>
              </a:rPr>
              <a:t>who has </a:t>
            </a:r>
            <a:r>
              <a:rPr sz="2000" spc="-5" dirty="0">
                <a:solidFill>
                  <a:srgbClr val="FFFFFF"/>
                </a:solidFill>
                <a:latin typeface="Arial Narrow"/>
                <a:cs typeface="Arial Narrow"/>
              </a:rPr>
              <a:t>studied at the University  of Wittenberg, Hamlet is often indecisive </a:t>
            </a:r>
            <a:r>
              <a:rPr sz="2000" dirty="0">
                <a:solidFill>
                  <a:srgbClr val="FFFFFF"/>
                </a:solidFill>
                <a:latin typeface="Arial Narrow"/>
                <a:cs typeface="Arial Narrow"/>
              </a:rPr>
              <a:t>and </a:t>
            </a:r>
            <a:r>
              <a:rPr sz="2000" spc="-5" dirty="0">
                <a:solidFill>
                  <a:srgbClr val="FFFFFF"/>
                </a:solidFill>
                <a:latin typeface="Arial Narrow"/>
                <a:cs typeface="Arial Narrow"/>
              </a:rPr>
              <a:t>hesitant, but </a:t>
            </a:r>
            <a:r>
              <a:rPr sz="2000" dirty="0">
                <a:solidFill>
                  <a:srgbClr val="FFFFFF"/>
                </a:solidFill>
                <a:latin typeface="Arial Narrow"/>
                <a:cs typeface="Arial Narrow"/>
              </a:rPr>
              <a:t>at </a:t>
            </a:r>
            <a:r>
              <a:rPr sz="2000" spc="-5" dirty="0">
                <a:solidFill>
                  <a:srgbClr val="FFFFFF"/>
                </a:solidFill>
                <a:latin typeface="Arial Narrow"/>
                <a:cs typeface="Arial Narrow"/>
              </a:rPr>
              <a:t>other times prone </a:t>
            </a:r>
            <a:r>
              <a:rPr sz="2000" dirty="0">
                <a:solidFill>
                  <a:srgbClr val="FFFFFF"/>
                </a:solidFill>
                <a:latin typeface="Arial Narrow"/>
                <a:cs typeface="Arial Narrow"/>
              </a:rPr>
              <a:t>to  rash </a:t>
            </a:r>
            <a:r>
              <a:rPr sz="2000" spc="-5" dirty="0">
                <a:solidFill>
                  <a:srgbClr val="FFFFFF"/>
                </a:solidFill>
                <a:latin typeface="Arial Narrow"/>
                <a:cs typeface="Arial Narrow"/>
              </a:rPr>
              <a:t>and impulsive</a:t>
            </a:r>
            <a:r>
              <a:rPr sz="2000" spc="-15" dirty="0">
                <a:solidFill>
                  <a:srgbClr val="FFFFFF"/>
                </a:solidFill>
                <a:latin typeface="Arial Narrow"/>
                <a:cs typeface="Arial Narrow"/>
              </a:rPr>
              <a:t> </a:t>
            </a:r>
            <a:r>
              <a:rPr sz="2000" spc="-5" dirty="0">
                <a:solidFill>
                  <a:srgbClr val="FFFFFF"/>
                </a:solidFill>
                <a:latin typeface="Arial Narrow"/>
                <a:cs typeface="Arial Narrow"/>
              </a:rPr>
              <a:t>acts.</a:t>
            </a:r>
            <a:endParaRPr sz="2000">
              <a:latin typeface="Arial Narrow"/>
              <a:cs typeface="Arial Narrow"/>
            </a:endParaRPr>
          </a:p>
        </p:txBody>
      </p:sp>
      <p:sp>
        <p:nvSpPr>
          <p:cNvPr id="4" name="object 4"/>
          <p:cNvSpPr/>
          <p:nvPr/>
        </p:nvSpPr>
        <p:spPr>
          <a:xfrm>
            <a:off x="5631179" y="990600"/>
            <a:ext cx="2971800" cy="2743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6142355" cy="2691130"/>
          </a:xfrm>
          <a:prstGeom prst="rect">
            <a:avLst/>
          </a:prstGeom>
        </p:spPr>
        <p:txBody>
          <a:bodyPr vert="horz" wrap="square" lIns="0" tIns="12700" rIns="0" bIns="0" rtlCol="0">
            <a:spAutoFit/>
          </a:bodyPr>
          <a:lstStyle/>
          <a:p>
            <a:pPr marL="12700" marR="1574165">
              <a:lnSpc>
                <a:spcPct val="145800"/>
              </a:lnSpc>
              <a:spcBef>
                <a:spcPts val="100"/>
              </a:spcBef>
            </a:pPr>
            <a:r>
              <a:rPr sz="2000" b="1" spc="-5" dirty="0">
                <a:solidFill>
                  <a:srgbClr val="FFFFFF"/>
                </a:solidFill>
                <a:latin typeface="Arial Narrow"/>
                <a:cs typeface="Arial Narrow"/>
              </a:rPr>
              <a:t>Claudius </a:t>
            </a:r>
            <a:r>
              <a:rPr sz="2000" dirty="0">
                <a:solidFill>
                  <a:srgbClr val="FFFFFF"/>
                </a:solidFill>
                <a:latin typeface="Arial Narrow"/>
                <a:cs typeface="Arial Narrow"/>
              </a:rPr>
              <a:t>- </a:t>
            </a:r>
            <a:r>
              <a:rPr sz="2000" spc="-5" dirty="0">
                <a:solidFill>
                  <a:srgbClr val="FFFFFF"/>
                </a:solidFill>
                <a:latin typeface="Arial Narrow"/>
                <a:cs typeface="Arial Narrow"/>
              </a:rPr>
              <a:t>The King of Denmark, Hamlet’s  uncle, </a:t>
            </a:r>
            <a:r>
              <a:rPr sz="2000" dirty="0">
                <a:solidFill>
                  <a:srgbClr val="FFFFFF"/>
                </a:solidFill>
                <a:latin typeface="Arial Narrow"/>
                <a:cs typeface="Arial Narrow"/>
              </a:rPr>
              <a:t>and </a:t>
            </a:r>
            <a:r>
              <a:rPr sz="2000" spc="-5" dirty="0">
                <a:solidFill>
                  <a:srgbClr val="FFFFFF"/>
                </a:solidFill>
                <a:latin typeface="Arial Narrow"/>
                <a:cs typeface="Arial Narrow"/>
              </a:rPr>
              <a:t>the play’s antagonist. </a:t>
            </a:r>
            <a:r>
              <a:rPr sz="2000" dirty="0">
                <a:solidFill>
                  <a:srgbClr val="FFFFFF"/>
                </a:solidFill>
                <a:latin typeface="Arial Narrow"/>
                <a:cs typeface="Arial Narrow"/>
              </a:rPr>
              <a:t>The </a:t>
            </a:r>
            <a:r>
              <a:rPr sz="2000" spc="-5" dirty="0">
                <a:solidFill>
                  <a:srgbClr val="FFFFFF"/>
                </a:solidFill>
                <a:latin typeface="Arial Narrow"/>
                <a:cs typeface="Arial Narrow"/>
              </a:rPr>
              <a:t>villain of</a:t>
            </a:r>
            <a:r>
              <a:rPr sz="2000" spc="-15" dirty="0">
                <a:solidFill>
                  <a:srgbClr val="FFFFFF"/>
                </a:solidFill>
                <a:latin typeface="Arial Narrow"/>
                <a:cs typeface="Arial Narrow"/>
              </a:rPr>
              <a:t> </a:t>
            </a:r>
            <a:r>
              <a:rPr sz="2000" spc="-5" dirty="0">
                <a:solidFill>
                  <a:srgbClr val="FFFFFF"/>
                </a:solidFill>
                <a:latin typeface="Arial Narrow"/>
                <a:cs typeface="Arial Narrow"/>
              </a:rPr>
              <a:t>the</a:t>
            </a:r>
            <a:endParaRPr sz="2000">
              <a:latin typeface="Arial Narrow"/>
              <a:cs typeface="Arial Narrow"/>
            </a:endParaRPr>
          </a:p>
          <a:p>
            <a:pPr marL="12700" marR="1291590">
              <a:lnSpc>
                <a:spcPct val="145600"/>
              </a:lnSpc>
              <a:spcBef>
                <a:spcPts val="5"/>
              </a:spcBef>
            </a:pPr>
            <a:r>
              <a:rPr sz="2000" spc="-5" dirty="0">
                <a:solidFill>
                  <a:srgbClr val="FFFFFF"/>
                </a:solidFill>
                <a:latin typeface="Arial Narrow"/>
                <a:cs typeface="Arial Narrow"/>
              </a:rPr>
              <a:t>play, Claudius is </a:t>
            </a:r>
            <a:r>
              <a:rPr sz="2000" dirty="0">
                <a:solidFill>
                  <a:srgbClr val="FFFFFF"/>
                </a:solidFill>
                <a:latin typeface="Arial Narrow"/>
                <a:cs typeface="Arial Narrow"/>
              </a:rPr>
              <a:t>a </a:t>
            </a:r>
            <a:r>
              <a:rPr sz="2000" spc="-5" dirty="0">
                <a:solidFill>
                  <a:srgbClr val="FFFFFF"/>
                </a:solidFill>
                <a:latin typeface="Arial Narrow"/>
                <a:cs typeface="Arial Narrow"/>
              </a:rPr>
              <a:t>calculating, ambitious politician,  driven by his </a:t>
            </a:r>
            <a:r>
              <a:rPr sz="2000" dirty="0">
                <a:solidFill>
                  <a:srgbClr val="FFFFFF"/>
                </a:solidFill>
                <a:latin typeface="Arial Narrow"/>
                <a:cs typeface="Arial Narrow"/>
              </a:rPr>
              <a:t>sexual </a:t>
            </a:r>
            <a:r>
              <a:rPr sz="2000" spc="-5" dirty="0">
                <a:solidFill>
                  <a:srgbClr val="FFFFFF"/>
                </a:solidFill>
                <a:latin typeface="Arial Narrow"/>
                <a:cs typeface="Arial Narrow"/>
              </a:rPr>
              <a:t>appetites and his lust for </a:t>
            </a:r>
            <a:r>
              <a:rPr sz="2000" dirty="0">
                <a:solidFill>
                  <a:srgbClr val="FFFFFF"/>
                </a:solidFill>
                <a:latin typeface="Arial Narrow"/>
                <a:cs typeface="Arial Narrow"/>
              </a:rPr>
              <a:t>power,  </a:t>
            </a:r>
            <a:r>
              <a:rPr sz="2000" spc="-5" dirty="0">
                <a:solidFill>
                  <a:srgbClr val="FFFFFF"/>
                </a:solidFill>
                <a:latin typeface="Arial Narrow"/>
                <a:cs typeface="Arial Narrow"/>
              </a:rPr>
              <a:t>but he occasionally shows </a:t>
            </a:r>
            <a:r>
              <a:rPr sz="2000" dirty="0">
                <a:solidFill>
                  <a:srgbClr val="FFFFFF"/>
                </a:solidFill>
                <a:latin typeface="Arial Narrow"/>
                <a:cs typeface="Arial Narrow"/>
              </a:rPr>
              <a:t>signs </a:t>
            </a:r>
            <a:r>
              <a:rPr sz="2000" spc="-5" dirty="0">
                <a:solidFill>
                  <a:srgbClr val="FFFFFF"/>
                </a:solidFill>
                <a:latin typeface="Arial Narrow"/>
                <a:cs typeface="Arial Narrow"/>
              </a:rPr>
              <a:t>of guilt</a:t>
            </a:r>
            <a:r>
              <a:rPr sz="2000" spc="5" dirty="0">
                <a:solidFill>
                  <a:srgbClr val="FFFFFF"/>
                </a:solidFill>
                <a:latin typeface="Arial Narrow"/>
                <a:cs typeface="Arial Narrow"/>
              </a:rPr>
              <a:t> </a:t>
            </a:r>
            <a:r>
              <a:rPr sz="2000" spc="-5" dirty="0">
                <a:solidFill>
                  <a:srgbClr val="FFFFFF"/>
                </a:solidFill>
                <a:latin typeface="Arial Narrow"/>
                <a:cs typeface="Arial Narrow"/>
              </a:rPr>
              <a:t>and</a:t>
            </a:r>
            <a:endParaRPr sz="2000">
              <a:latin typeface="Arial Narrow"/>
              <a:cs typeface="Arial Narrow"/>
            </a:endParaRPr>
          </a:p>
          <a:p>
            <a:pPr marL="12700">
              <a:lnSpc>
                <a:spcPct val="100000"/>
              </a:lnSpc>
              <a:spcBef>
                <a:spcPts val="1100"/>
              </a:spcBef>
            </a:pPr>
            <a:r>
              <a:rPr sz="2000" spc="-5" dirty="0">
                <a:solidFill>
                  <a:srgbClr val="FFFFFF"/>
                </a:solidFill>
                <a:latin typeface="Arial Narrow"/>
                <a:cs typeface="Arial Narrow"/>
              </a:rPr>
              <a:t>human feeling—his love for Gertrude, for instance, seems</a:t>
            </a:r>
            <a:r>
              <a:rPr sz="2000" spc="90" dirty="0">
                <a:solidFill>
                  <a:srgbClr val="FFFFFF"/>
                </a:solidFill>
                <a:latin typeface="Arial Narrow"/>
                <a:cs typeface="Arial Narrow"/>
              </a:rPr>
              <a:t> </a:t>
            </a:r>
            <a:r>
              <a:rPr sz="2000" spc="-5" dirty="0">
                <a:solidFill>
                  <a:srgbClr val="FFFFFF"/>
                </a:solidFill>
                <a:latin typeface="Arial Narrow"/>
                <a:cs typeface="Arial Narrow"/>
              </a:rPr>
              <a:t>sincere.</a:t>
            </a:r>
            <a:endParaRPr sz="2000">
              <a:latin typeface="Arial Narrow"/>
              <a:cs typeface="Arial Narrow"/>
            </a:endParaRPr>
          </a:p>
        </p:txBody>
      </p:sp>
      <p:sp>
        <p:nvSpPr>
          <p:cNvPr id="4" name="object 4"/>
          <p:cNvSpPr/>
          <p:nvPr/>
        </p:nvSpPr>
        <p:spPr>
          <a:xfrm>
            <a:off x="5867400" y="1000760"/>
            <a:ext cx="2743200" cy="326644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88340" y="901700"/>
            <a:ext cx="4570095" cy="482600"/>
          </a:xfrm>
          <a:prstGeom prst="rect">
            <a:avLst/>
          </a:prstGeom>
        </p:spPr>
        <p:txBody>
          <a:bodyPr vert="horz" wrap="square" lIns="0" tIns="12700" rIns="0" bIns="0" rtlCol="0">
            <a:spAutoFit/>
          </a:bodyPr>
          <a:lstStyle/>
          <a:p>
            <a:pPr marL="12700">
              <a:lnSpc>
                <a:spcPct val="100000"/>
              </a:lnSpc>
              <a:spcBef>
                <a:spcPts val="100"/>
              </a:spcBef>
            </a:pPr>
            <a:r>
              <a:rPr spc="-5" dirty="0"/>
              <a:t>CHARACTERS </a:t>
            </a:r>
            <a:r>
              <a:rPr dirty="0"/>
              <a:t>OF </a:t>
            </a:r>
            <a:r>
              <a:rPr spc="-5" dirty="0"/>
              <a:t>THE</a:t>
            </a:r>
            <a:r>
              <a:rPr spc="-65" dirty="0"/>
              <a:t> </a:t>
            </a:r>
            <a:r>
              <a:rPr spc="-5" dirty="0"/>
              <a:t>STORY</a:t>
            </a:r>
          </a:p>
        </p:txBody>
      </p:sp>
      <p:sp>
        <p:nvSpPr>
          <p:cNvPr id="3" name="object 3"/>
          <p:cNvSpPr txBox="1"/>
          <p:nvPr/>
        </p:nvSpPr>
        <p:spPr>
          <a:xfrm>
            <a:off x="688340" y="1938020"/>
            <a:ext cx="4436745" cy="2246630"/>
          </a:xfrm>
          <a:prstGeom prst="rect">
            <a:avLst/>
          </a:prstGeom>
        </p:spPr>
        <p:txBody>
          <a:bodyPr vert="horz" wrap="square" lIns="0" tIns="12700" rIns="0" bIns="0" rtlCol="0">
            <a:spAutoFit/>
          </a:bodyPr>
          <a:lstStyle/>
          <a:p>
            <a:pPr marL="12700" marR="5080">
              <a:lnSpc>
                <a:spcPct val="145700"/>
              </a:lnSpc>
              <a:spcBef>
                <a:spcPts val="100"/>
              </a:spcBef>
            </a:pPr>
            <a:r>
              <a:rPr sz="2000" b="1" spc="-5" dirty="0">
                <a:solidFill>
                  <a:srgbClr val="FFFFFF"/>
                </a:solidFill>
                <a:latin typeface="Arial Narrow"/>
                <a:cs typeface="Arial Narrow"/>
              </a:rPr>
              <a:t>Gertrude </a:t>
            </a:r>
            <a:r>
              <a:rPr sz="2000" dirty="0">
                <a:solidFill>
                  <a:srgbClr val="FFFFFF"/>
                </a:solidFill>
                <a:latin typeface="Arial Narrow"/>
                <a:cs typeface="Arial Narrow"/>
              </a:rPr>
              <a:t>- </a:t>
            </a:r>
            <a:r>
              <a:rPr sz="2000" spc="-5" dirty="0">
                <a:solidFill>
                  <a:srgbClr val="FFFFFF"/>
                </a:solidFill>
                <a:latin typeface="Arial Narrow"/>
                <a:cs typeface="Arial Narrow"/>
              </a:rPr>
              <a:t>The Queen </a:t>
            </a:r>
            <a:r>
              <a:rPr sz="2000" dirty="0">
                <a:solidFill>
                  <a:srgbClr val="FFFFFF"/>
                </a:solidFill>
                <a:latin typeface="Arial Narrow"/>
                <a:cs typeface="Arial Narrow"/>
              </a:rPr>
              <a:t>of </a:t>
            </a:r>
            <a:r>
              <a:rPr sz="2000" spc="-5" dirty="0">
                <a:solidFill>
                  <a:srgbClr val="FFFFFF"/>
                </a:solidFill>
                <a:latin typeface="Arial Narrow"/>
                <a:cs typeface="Arial Narrow"/>
              </a:rPr>
              <a:t>Denmark, Hamlet’s  mother, recently married </a:t>
            </a:r>
            <a:r>
              <a:rPr sz="2000" dirty="0">
                <a:solidFill>
                  <a:srgbClr val="FFFFFF"/>
                </a:solidFill>
                <a:latin typeface="Arial Narrow"/>
                <a:cs typeface="Arial Narrow"/>
              </a:rPr>
              <a:t>to </a:t>
            </a:r>
            <a:r>
              <a:rPr sz="2000" spc="-5" dirty="0">
                <a:solidFill>
                  <a:srgbClr val="FFFFFF"/>
                </a:solidFill>
                <a:latin typeface="Arial Narrow"/>
                <a:cs typeface="Arial Narrow"/>
              </a:rPr>
              <a:t>Claudius. Gertrude  loves Hamlet deeply, </a:t>
            </a:r>
            <a:r>
              <a:rPr sz="2000" dirty="0">
                <a:solidFill>
                  <a:srgbClr val="FFFFFF"/>
                </a:solidFill>
                <a:latin typeface="Arial Narrow"/>
                <a:cs typeface="Arial Narrow"/>
              </a:rPr>
              <a:t>but she </a:t>
            </a:r>
            <a:r>
              <a:rPr sz="2000" spc="-5" dirty="0">
                <a:solidFill>
                  <a:srgbClr val="FFFFFF"/>
                </a:solidFill>
                <a:latin typeface="Arial Narrow"/>
                <a:cs typeface="Arial Narrow"/>
              </a:rPr>
              <a:t>is </a:t>
            </a:r>
            <a:r>
              <a:rPr sz="2000" dirty="0">
                <a:solidFill>
                  <a:srgbClr val="FFFFFF"/>
                </a:solidFill>
                <a:latin typeface="Arial Narrow"/>
                <a:cs typeface="Arial Narrow"/>
              </a:rPr>
              <a:t>a </a:t>
            </a:r>
            <a:r>
              <a:rPr sz="2000" spc="-5" dirty="0">
                <a:solidFill>
                  <a:srgbClr val="FFFFFF"/>
                </a:solidFill>
                <a:latin typeface="Arial Narrow"/>
                <a:cs typeface="Arial Narrow"/>
              </a:rPr>
              <a:t>shallow, weak  woman who </a:t>
            </a:r>
            <a:r>
              <a:rPr sz="2000" dirty="0">
                <a:solidFill>
                  <a:srgbClr val="FFFFFF"/>
                </a:solidFill>
                <a:latin typeface="Arial Narrow"/>
                <a:cs typeface="Arial Narrow"/>
              </a:rPr>
              <a:t>seeks </a:t>
            </a:r>
            <a:r>
              <a:rPr sz="2000" spc="-5" dirty="0">
                <a:solidFill>
                  <a:srgbClr val="FFFFFF"/>
                </a:solidFill>
                <a:latin typeface="Arial Narrow"/>
                <a:cs typeface="Arial Narrow"/>
              </a:rPr>
              <a:t>affection and status more  urgently than moral rectitude or</a:t>
            </a:r>
            <a:r>
              <a:rPr sz="2000" spc="5" dirty="0">
                <a:solidFill>
                  <a:srgbClr val="FFFFFF"/>
                </a:solidFill>
                <a:latin typeface="Arial Narrow"/>
                <a:cs typeface="Arial Narrow"/>
              </a:rPr>
              <a:t> </a:t>
            </a:r>
            <a:r>
              <a:rPr sz="2000" spc="-5" dirty="0">
                <a:solidFill>
                  <a:srgbClr val="FFFFFF"/>
                </a:solidFill>
                <a:latin typeface="Arial Narrow"/>
                <a:cs typeface="Arial Narrow"/>
              </a:rPr>
              <a:t>truth.</a:t>
            </a:r>
            <a:endParaRPr sz="2000">
              <a:latin typeface="Arial Narrow"/>
              <a:cs typeface="Arial Narrow"/>
            </a:endParaRPr>
          </a:p>
        </p:txBody>
      </p:sp>
      <p:sp>
        <p:nvSpPr>
          <p:cNvPr id="4" name="object 4"/>
          <p:cNvSpPr/>
          <p:nvPr/>
        </p:nvSpPr>
        <p:spPr>
          <a:xfrm>
            <a:off x="5715000" y="990600"/>
            <a:ext cx="2819400" cy="3124200"/>
          </a:xfrm>
          <a:prstGeom prst="rect">
            <a:avLst/>
          </a:prstGeom>
          <a:blipFill>
            <a:blip r:embed="rId2" cstate="print"/>
            <a:stretch>
              <a:fillRect/>
            </a:stretch>
          </a:blipFill>
        </p:spPr>
        <p:txBody>
          <a:bodyPr wrap="square" lIns="0" tIns="0" rIns="0" bIns="0" rtlCol="0"/>
          <a:lstStyle/>
          <a:p>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1859</Words>
  <Application>Microsoft Office PowerPoint</Application>
  <PresentationFormat>On-screen Show (4:3)</PresentationFormat>
  <Paragraphs>139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Hamlet  Prepared By:  Nisar Ahamd</vt:lpstr>
      <vt:lpstr>HAMLET  PRINCE OF DENMARK</vt:lpstr>
      <vt:lpstr>PowerPoint Presentation</vt:lpstr>
      <vt:lpstr>WHO IS WILLIAM SHAKESPEARE?</vt:lpstr>
      <vt:lpstr>WHY SHAKESPEARE WROTE HAMLET?</vt:lpstr>
      <vt:lpstr>WHAT WAS SHAKESPEARE’S INSPIRATION IN  WRITING HAMLET?</vt:lpstr>
      <vt:lpstr>CHARACTERS IN THE STORY</vt:lpstr>
      <vt:lpstr>CHARACTERS OF THE STORY</vt:lpstr>
      <vt:lpstr>CHARACTERS OF THE STORY</vt:lpstr>
      <vt:lpstr>CHARACTERS OF THE STORY</vt:lpstr>
      <vt:lpstr>CHARACTERS OF THE STORY</vt:lpstr>
      <vt:lpstr>CHARACTERS OF THE STORY</vt:lpstr>
      <vt:lpstr>CHARACTERS OF THE STORY</vt:lpstr>
      <vt:lpstr>CHARACTERS OF THE STORY</vt:lpstr>
      <vt:lpstr>CHARACTERS OF THE STORY</vt:lpstr>
      <vt:lpstr>CHARACTERS OF THE STORY</vt:lpstr>
      <vt:lpstr>CHARACTERS OF THE STORY</vt:lpstr>
      <vt:lpstr>BRIEF SUMMARY OF HAMLET</vt:lpstr>
      <vt:lpstr>BRIEF SUMMARY OF HAMLET</vt:lpstr>
      <vt:lpstr>BRIEF SUMMARY OF HAMLET</vt:lpstr>
      <vt:lpstr>KEY FACTS</vt:lpstr>
      <vt:lpstr>KEY FACTS</vt:lpstr>
      <vt:lpstr>FAMOUS LINES</vt:lpstr>
      <vt:lpstr>FAMOUS LINES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Izhar Ahmad</cp:lastModifiedBy>
  <cp:revision>3</cp:revision>
  <dcterms:created xsi:type="dcterms:W3CDTF">2020-04-12T14:41:16Z</dcterms:created>
  <dcterms:modified xsi:type="dcterms:W3CDTF">2020-04-12T14:57:32Z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2014-03-12T00:00:00Z</vt:filetime>
  </property>
  <property fmtid="{D5CDD505-2E9C-101B-9397-08002B2CF9AE}" pid="3" name="Creator">
    <vt:lpwstr>pdftk 1.44 - www.pdftk.com</vt:lpwstr>
  </property>
  <property fmtid="{D5CDD505-2E9C-101B-9397-08002B2CF9AE}" pid="4" name="LastSaved">
    <vt:filetime>2020-04-12T00:00:00Z</vt:filetime>
  </property>
</Properties>
</file>