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Lst>
  <p:sldSz cx="12192000" cy="6858000"/>
  <p:notesSz cx="12192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480" y="210"/>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914400" y="2125980"/>
            <a:ext cx="103632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828800" y="3840480"/>
            <a:ext cx="85344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4/14/2020</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12192000" cy="6857999"/>
          </a:xfrm>
          <a:prstGeom prst="rect">
            <a:avLst/>
          </a:prstGeom>
          <a:blipFill>
            <a:blip r:embed="rId2" cstate="print"/>
            <a:stretch>
              <a:fillRect/>
            </a:stretch>
          </a:blipFill>
        </p:spPr>
        <p:txBody>
          <a:bodyPr wrap="square" lIns="0" tIns="0" rIns="0" bIns="0" rtlCol="0"/>
          <a:lstStyle/>
          <a:p>
            <a:endParaRPr/>
          </a:p>
        </p:txBody>
      </p:sp>
      <p:sp>
        <p:nvSpPr>
          <p:cNvPr id="17" name="bk object 17"/>
          <p:cNvSpPr/>
          <p:nvPr/>
        </p:nvSpPr>
        <p:spPr>
          <a:xfrm>
            <a:off x="0" y="0"/>
            <a:ext cx="12103609" cy="6818374"/>
          </a:xfrm>
          <a:prstGeom prst="rect">
            <a:avLst/>
          </a:prstGeom>
          <a:blipFill>
            <a:blip r:embed="rId3" cstate="print"/>
            <a:stretch>
              <a:fillRect/>
            </a:stretch>
          </a:blipFill>
        </p:spPr>
        <p:txBody>
          <a:bodyPr wrap="square" lIns="0" tIns="0" rIns="0" bIns="0" rtlCol="0"/>
          <a:lstStyle/>
          <a:p>
            <a:endParaRPr/>
          </a:p>
        </p:txBody>
      </p:sp>
      <p:sp>
        <p:nvSpPr>
          <p:cNvPr id="18" name="bk object 18"/>
          <p:cNvSpPr/>
          <p:nvPr/>
        </p:nvSpPr>
        <p:spPr>
          <a:xfrm>
            <a:off x="0" y="0"/>
            <a:ext cx="11980164" cy="6644640"/>
          </a:xfrm>
          <a:prstGeom prst="rect">
            <a:avLst/>
          </a:prstGeom>
          <a:blipFill>
            <a:blip r:embed="rId4" cstate="print"/>
            <a:stretch>
              <a:fillRect/>
            </a:stretch>
          </a:blipFill>
        </p:spPr>
        <p:txBody>
          <a:bodyPr wrap="square" lIns="0" tIns="0" rIns="0" bIns="0" rtlCol="0"/>
          <a:lstStyle/>
          <a:p>
            <a:endParaRPr/>
          </a:p>
        </p:txBody>
      </p:sp>
      <p:sp>
        <p:nvSpPr>
          <p:cNvPr id="19" name="bk object 19"/>
          <p:cNvSpPr/>
          <p:nvPr/>
        </p:nvSpPr>
        <p:spPr>
          <a:xfrm>
            <a:off x="0" y="0"/>
            <a:ext cx="11748770" cy="6419215"/>
          </a:xfrm>
          <a:custGeom>
            <a:avLst/>
            <a:gdLst/>
            <a:ahLst/>
            <a:cxnLst/>
            <a:rect l="l" t="t" r="r" b="b"/>
            <a:pathLst>
              <a:path w="11748770" h="6419215">
                <a:moveTo>
                  <a:pt x="11725275" y="0"/>
                </a:moveTo>
                <a:lnTo>
                  <a:pt x="11748516" y="6419088"/>
                </a:lnTo>
                <a:lnTo>
                  <a:pt x="0" y="6410635"/>
                </a:lnTo>
              </a:path>
            </a:pathLst>
          </a:custGeom>
          <a:ln w="82296">
            <a:solidFill>
              <a:srgbClr val="7E7E7E"/>
            </a:solidFill>
          </a:ln>
        </p:spPr>
        <p:txBody>
          <a:bodyPr wrap="square" lIns="0" tIns="0" rIns="0" bIns="0" rtlCol="0"/>
          <a:lstStyle/>
          <a:p>
            <a:endParaRPr/>
          </a:p>
        </p:txBody>
      </p:sp>
      <p:sp>
        <p:nvSpPr>
          <p:cNvPr id="20" name="bk object 20"/>
          <p:cNvSpPr/>
          <p:nvPr/>
        </p:nvSpPr>
        <p:spPr>
          <a:xfrm>
            <a:off x="0" y="5600700"/>
            <a:ext cx="11705844" cy="780288"/>
          </a:xfrm>
          <a:prstGeom prst="rect">
            <a:avLst/>
          </a:prstGeom>
          <a:blipFill>
            <a:blip r:embed="rId5" cstate="print"/>
            <a:stretch>
              <a:fillRect/>
            </a:stretch>
          </a:blip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2800" b="0" i="0">
                <a:solidFill>
                  <a:schemeClr val="tx1"/>
                </a:solidFill>
                <a:latin typeface="Arial Narrow"/>
                <a:cs typeface="Arial Narrow"/>
              </a:defRPr>
            </a:lvl1pPr>
          </a:lstStyle>
          <a:p>
            <a:endParaRPr/>
          </a:p>
        </p:txBody>
      </p:sp>
      <p:sp>
        <p:nvSpPr>
          <p:cNvPr id="3" name="Holder 3"/>
          <p:cNvSpPr>
            <a:spLocks noGrp="1"/>
          </p:cNvSpPr>
          <p:nvPr>
            <p:ph type="body" idx="1"/>
          </p:nvPr>
        </p:nvSpPr>
        <p:spPr/>
        <p:txBody>
          <a:bodyPr lIns="0" tIns="0" rIns="0" bIns="0"/>
          <a:lstStyle>
            <a:lvl1pPr>
              <a:defRPr sz="2800" b="0" i="0">
                <a:solidFill>
                  <a:schemeClr val="tx1"/>
                </a:solidFill>
                <a:latin typeface="Gabriola"/>
                <a:cs typeface="Gabriola"/>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4/14/2020</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0" i="0">
                <a:solidFill>
                  <a:schemeClr val="tx1"/>
                </a:solidFill>
                <a:latin typeface="Arial Narrow"/>
                <a:cs typeface="Arial Narrow"/>
              </a:defRPr>
            </a:lvl1pPr>
          </a:lstStyle>
          <a:p>
            <a:endParaRPr/>
          </a:p>
        </p:txBody>
      </p:sp>
      <p:sp>
        <p:nvSpPr>
          <p:cNvPr id="3" name="Holder 3"/>
          <p:cNvSpPr>
            <a:spLocks noGrp="1"/>
          </p:cNvSpPr>
          <p:nvPr>
            <p:ph sz="half" idx="2"/>
          </p:nvPr>
        </p:nvSpPr>
        <p:spPr>
          <a:xfrm>
            <a:off x="609600" y="1577340"/>
            <a:ext cx="530352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0" y="1577340"/>
            <a:ext cx="530352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4/14/2020</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Only">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12192000" cy="6857999"/>
          </a:xfrm>
          <a:prstGeom prst="rect">
            <a:avLst/>
          </a:prstGeom>
          <a:blipFill>
            <a:blip r:embed="rId2" cstate="print"/>
            <a:stretch>
              <a:fillRect/>
            </a:stretch>
          </a:blipFill>
        </p:spPr>
        <p:txBody>
          <a:bodyPr wrap="square" lIns="0" tIns="0" rIns="0" bIns="0" rtlCol="0"/>
          <a:lstStyle/>
          <a:p>
            <a:endParaRPr/>
          </a:p>
        </p:txBody>
      </p:sp>
      <p:sp>
        <p:nvSpPr>
          <p:cNvPr id="17" name="bk object 17"/>
          <p:cNvSpPr/>
          <p:nvPr/>
        </p:nvSpPr>
        <p:spPr>
          <a:xfrm>
            <a:off x="0" y="0"/>
            <a:ext cx="12103609" cy="6818374"/>
          </a:xfrm>
          <a:prstGeom prst="rect">
            <a:avLst/>
          </a:prstGeom>
          <a:blipFill>
            <a:blip r:embed="rId3" cstate="print"/>
            <a:stretch>
              <a:fillRect/>
            </a:stretch>
          </a:blipFill>
        </p:spPr>
        <p:txBody>
          <a:bodyPr wrap="square" lIns="0" tIns="0" rIns="0" bIns="0" rtlCol="0"/>
          <a:lstStyle/>
          <a:p>
            <a:endParaRPr/>
          </a:p>
        </p:txBody>
      </p:sp>
      <p:sp>
        <p:nvSpPr>
          <p:cNvPr id="18" name="bk object 18"/>
          <p:cNvSpPr/>
          <p:nvPr/>
        </p:nvSpPr>
        <p:spPr>
          <a:xfrm>
            <a:off x="0" y="0"/>
            <a:ext cx="11980164" cy="6644640"/>
          </a:xfrm>
          <a:prstGeom prst="rect">
            <a:avLst/>
          </a:prstGeom>
          <a:blipFill>
            <a:blip r:embed="rId4" cstate="print"/>
            <a:stretch>
              <a:fillRect/>
            </a:stretch>
          </a:blipFill>
        </p:spPr>
        <p:txBody>
          <a:bodyPr wrap="square" lIns="0" tIns="0" rIns="0" bIns="0" rtlCol="0"/>
          <a:lstStyle/>
          <a:p>
            <a:endParaRPr/>
          </a:p>
        </p:txBody>
      </p:sp>
      <p:sp>
        <p:nvSpPr>
          <p:cNvPr id="19" name="bk object 19"/>
          <p:cNvSpPr/>
          <p:nvPr/>
        </p:nvSpPr>
        <p:spPr>
          <a:xfrm>
            <a:off x="0" y="0"/>
            <a:ext cx="11748770" cy="6419215"/>
          </a:xfrm>
          <a:custGeom>
            <a:avLst/>
            <a:gdLst/>
            <a:ahLst/>
            <a:cxnLst/>
            <a:rect l="l" t="t" r="r" b="b"/>
            <a:pathLst>
              <a:path w="11748770" h="6419215">
                <a:moveTo>
                  <a:pt x="11725275" y="0"/>
                </a:moveTo>
                <a:lnTo>
                  <a:pt x="11748516" y="6419088"/>
                </a:lnTo>
                <a:lnTo>
                  <a:pt x="0" y="6410635"/>
                </a:lnTo>
              </a:path>
            </a:pathLst>
          </a:custGeom>
          <a:ln w="82296">
            <a:solidFill>
              <a:srgbClr val="7E7E7E"/>
            </a:solidFill>
          </a:ln>
        </p:spPr>
        <p:txBody>
          <a:bodyPr wrap="square" lIns="0" tIns="0" rIns="0" bIns="0" rtlCol="0"/>
          <a:lstStyle/>
          <a:p>
            <a:endParaRPr/>
          </a:p>
        </p:txBody>
      </p:sp>
      <p:sp>
        <p:nvSpPr>
          <p:cNvPr id="20" name="bk object 20"/>
          <p:cNvSpPr/>
          <p:nvPr/>
        </p:nvSpPr>
        <p:spPr>
          <a:xfrm>
            <a:off x="0" y="5600700"/>
            <a:ext cx="11705844" cy="780288"/>
          </a:xfrm>
          <a:prstGeom prst="rect">
            <a:avLst/>
          </a:prstGeom>
          <a:blipFill>
            <a:blip r:embed="rId5" cstate="print"/>
            <a:stretch>
              <a:fillRect/>
            </a:stretch>
          </a:blip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2800" b="0" i="0">
                <a:solidFill>
                  <a:schemeClr val="tx1"/>
                </a:solidFill>
                <a:latin typeface="Arial Narrow"/>
                <a:cs typeface="Arial Narrow"/>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4/14/2020</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4/14/2020</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12192000" cy="6857999"/>
          </a:xfrm>
          <a:prstGeom prst="rect">
            <a:avLst/>
          </a:prstGeom>
          <a:blipFill>
            <a:blip r:embed="rId7" cstate="print"/>
            <a:stretch>
              <a:fillRect/>
            </a:stretch>
          </a:blipFill>
        </p:spPr>
        <p:txBody>
          <a:bodyPr wrap="square" lIns="0" tIns="0" rIns="0" bIns="0" rtlCol="0"/>
          <a:lstStyle/>
          <a:p>
            <a:endParaRPr/>
          </a:p>
        </p:txBody>
      </p:sp>
      <p:sp>
        <p:nvSpPr>
          <p:cNvPr id="2" name="Holder 2"/>
          <p:cNvSpPr>
            <a:spLocks noGrp="1"/>
          </p:cNvSpPr>
          <p:nvPr>
            <p:ph type="title"/>
          </p:nvPr>
        </p:nvSpPr>
        <p:spPr>
          <a:xfrm>
            <a:off x="78739" y="-340614"/>
            <a:ext cx="11438255" cy="696595"/>
          </a:xfrm>
          <a:prstGeom prst="rect">
            <a:avLst/>
          </a:prstGeom>
        </p:spPr>
        <p:txBody>
          <a:bodyPr wrap="square" lIns="0" tIns="0" rIns="0" bIns="0">
            <a:spAutoFit/>
          </a:bodyPr>
          <a:lstStyle>
            <a:lvl1pPr>
              <a:defRPr sz="2800" b="0" i="0">
                <a:solidFill>
                  <a:schemeClr val="tx1"/>
                </a:solidFill>
                <a:latin typeface="Arial Narrow"/>
                <a:cs typeface="Arial Narrow"/>
              </a:defRPr>
            </a:lvl1pPr>
          </a:lstStyle>
          <a:p>
            <a:endParaRPr/>
          </a:p>
        </p:txBody>
      </p:sp>
      <p:sp>
        <p:nvSpPr>
          <p:cNvPr id="3" name="Holder 3"/>
          <p:cNvSpPr>
            <a:spLocks noGrp="1"/>
          </p:cNvSpPr>
          <p:nvPr>
            <p:ph type="body" idx="1"/>
          </p:nvPr>
        </p:nvSpPr>
        <p:spPr>
          <a:xfrm>
            <a:off x="912748" y="1648747"/>
            <a:ext cx="10366502" cy="3856990"/>
          </a:xfrm>
          <a:prstGeom prst="rect">
            <a:avLst/>
          </a:prstGeom>
        </p:spPr>
        <p:txBody>
          <a:bodyPr wrap="square" lIns="0" tIns="0" rIns="0" bIns="0">
            <a:spAutoFit/>
          </a:bodyPr>
          <a:lstStyle>
            <a:lvl1pPr>
              <a:defRPr sz="2800" b="0" i="0">
                <a:solidFill>
                  <a:schemeClr val="tx1"/>
                </a:solidFill>
                <a:latin typeface="Gabriola"/>
                <a:cs typeface="Gabriola"/>
              </a:defRPr>
            </a:lvl1pPr>
          </a:lstStyle>
          <a:p>
            <a:endParaRPr/>
          </a:p>
        </p:txBody>
      </p:sp>
      <p:sp>
        <p:nvSpPr>
          <p:cNvPr id="4" name="Holder 4"/>
          <p:cNvSpPr>
            <a:spLocks noGrp="1"/>
          </p:cNvSpPr>
          <p:nvPr>
            <p:ph type="ftr" sz="quarter" idx="5"/>
          </p:nvPr>
        </p:nvSpPr>
        <p:spPr>
          <a:xfrm>
            <a:off x="4145280" y="6377940"/>
            <a:ext cx="3901440"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609600" y="6377940"/>
            <a:ext cx="280416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4/14/2020</a:t>
            </a:fld>
            <a:endParaRPr lang="en-US"/>
          </a:p>
        </p:txBody>
      </p:sp>
      <p:sp>
        <p:nvSpPr>
          <p:cNvPr id="6" name="Holder 6"/>
          <p:cNvSpPr>
            <a:spLocks noGrp="1"/>
          </p:cNvSpPr>
          <p:nvPr>
            <p:ph type="sldNum" sz="quarter" idx="7"/>
          </p:nvPr>
        </p:nvSpPr>
        <p:spPr>
          <a:xfrm>
            <a:off x="8778240" y="6377940"/>
            <a:ext cx="280416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5.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5.xml"/><Relationship Id="rId5" Type="http://schemas.openxmlformats.org/officeDocument/2006/relationships/image" Target="../media/image15.jp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5.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4.png"/></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42670"/>
            <a:ext cx="11815573" cy="6795516"/>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648" y="0"/>
            <a:ext cx="11667095" cy="6588252"/>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0" y="4282440"/>
            <a:ext cx="11329416" cy="2028444"/>
          </a:xfrm>
          <a:prstGeom prst="rect">
            <a:avLst/>
          </a:prstGeom>
          <a:blipFill>
            <a:blip r:embed="rId4" cstate="print"/>
            <a:stretch>
              <a:fillRect/>
            </a:stretch>
          </a:blipFill>
        </p:spPr>
        <p:txBody>
          <a:bodyPr wrap="square" lIns="0" tIns="0" rIns="0" bIns="0" rtlCol="0"/>
          <a:lstStyle/>
          <a:p>
            <a:endParaRPr/>
          </a:p>
        </p:txBody>
      </p:sp>
      <p:sp>
        <p:nvSpPr>
          <p:cNvPr id="5" name="object 5"/>
          <p:cNvSpPr/>
          <p:nvPr/>
        </p:nvSpPr>
        <p:spPr>
          <a:xfrm>
            <a:off x="0" y="0"/>
            <a:ext cx="8720328" cy="457200"/>
          </a:xfrm>
          <a:prstGeom prst="rect">
            <a:avLst/>
          </a:prstGeom>
          <a:blipFill>
            <a:blip r:embed="rId5" cstate="print"/>
            <a:stretch>
              <a:fillRect/>
            </a:stretch>
          </a:blipFill>
        </p:spPr>
        <p:txBody>
          <a:bodyPr wrap="square" lIns="0" tIns="0" rIns="0" bIns="0" rtlCol="0"/>
          <a:lstStyle/>
          <a:p>
            <a:endParaRPr/>
          </a:p>
        </p:txBody>
      </p:sp>
      <p:sp>
        <p:nvSpPr>
          <p:cNvPr id="6" name="object 6"/>
          <p:cNvSpPr/>
          <p:nvPr/>
        </p:nvSpPr>
        <p:spPr>
          <a:xfrm>
            <a:off x="-41275" y="0"/>
            <a:ext cx="11430254" cy="6420109"/>
          </a:xfrm>
          <a:prstGeom prst="rect">
            <a:avLst/>
          </a:prstGeom>
          <a:blipFill>
            <a:blip r:embed="rId6" cstate="print"/>
            <a:stretch>
              <a:fillRect/>
            </a:stretch>
          </a:blipFill>
        </p:spPr>
        <p:txBody>
          <a:bodyPr wrap="square" lIns="0" tIns="0" rIns="0" bIns="0" rtlCol="0"/>
          <a:lstStyle/>
          <a:p>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8739" y="979655"/>
            <a:ext cx="7136130" cy="3431540"/>
          </a:xfrm>
          <a:prstGeom prst="rect">
            <a:avLst/>
          </a:prstGeom>
        </p:spPr>
        <p:txBody>
          <a:bodyPr vert="horz" wrap="square" lIns="0" tIns="75565" rIns="0" bIns="0" rtlCol="0">
            <a:spAutoFit/>
          </a:bodyPr>
          <a:lstStyle/>
          <a:p>
            <a:pPr marL="12700" marR="328930" algn="just">
              <a:lnSpc>
                <a:spcPct val="117700"/>
              </a:lnSpc>
              <a:spcBef>
                <a:spcPts val="595"/>
              </a:spcBef>
            </a:pPr>
            <a:r>
              <a:rPr sz="4300" b="1" spc="-5" dirty="0">
                <a:latin typeface="Arial Narrow"/>
                <a:cs typeface="Arial Narrow"/>
              </a:rPr>
              <a:t>Polynices </a:t>
            </a:r>
            <a:r>
              <a:rPr spc="-5" dirty="0"/>
              <a:t>- </a:t>
            </a:r>
            <a:r>
              <a:rPr spc="-10" dirty="0"/>
              <a:t>Son </a:t>
            </a:r>
            <a:r>
              <a:rPr spc="-5" dirty="0"/>
              <a:t>of </a:t>
            </a:r>
            <a:r>
              <a:rPr spc="-10" dirty="0"/>
              <a:t>Oedipus, </a:t>
            </a:r>
            <a:r>
              <a:rPr spc="-5" dirty="0"/>
              <a:t>and </a:t>
            </a:r>
            <a:r>
              <a:rPr spc="-10" dirty="0"/>
              <a:t>thus </a:t>
            </a:r>
            <a:r>
              <a:rPr spc="-5" dirty="0"/>
              <a:t>also</a:t>
            </a:r>
            <a:r>
              <a:rPr spc="-290" dirty="0"/>
              <a:t> </a:t>
            </a:r>
            <a:r>
              <a:rPr spc="-10" dirty="0"/>
              <a:t>his  brother</a:t>
            </a:r>
            <a:endParaRPr sz="4300">
              <a:latin typeface="Arial Narrow"/>
              <a:cs typeface="Arial Narrow"/>
            </a:endParaRPr>
          </a:p>
          <a:p>
            <a:pPr marL="12700" marR="5080" algn="just">
              <a:lnSpc>
                <a:spcPct val="121000"/>
              </a:lnSpc>
              <a:spcBef>
                <a:spcPts val="965"/>
              </a:spcBef>
            </a:pPr>
            <a:r>
              <a:rPr spc="-5" dirty="0"/>
              <a:t>- he </a:t>
            </a:r>
            <a:r>
              <a:rPr spc="-10" dirty="0"/>
              <a:t>arrives </a:t>
            </a:r>
            <a:r>
              <a:rPr spc="-5" dirty="0"/>
              <a:t>at </a:t>
            </a:r>
            <a:r>
              <a:rPr spc="-10" dirty="0"/>
              <a:t>Colonus seeking </a:t>
            </a:r>
            <a:r>
              <a:rPr spc="-5" dirty="0"/>
              <a:t>his father’s </a:t>
            </a:r>
            <a:r>
              <a:rPr spc="-10" dirty="0"/>
              <a:t>blessing in  </a:t>
            </a:r>
            <a:r>
              <a:rPr spc="-5" dirty="0"/>
              <a:t>his </a:t>
            </a:r>
            <a:r>
              <a:rPr spc="-10" dirty="0"/>
              <a:t>battle </a:t>
            </a:r>
            <a:r>
              <a:rPr spc="-5" dirty="0"/>
              <a:t>with his </a:t>
            </a:r>
            <a:r>
              <a:rPr spc="-25" dirty="0"/>
              <a:t>brother, </a:t>
            </a:r>
            <a:r>
              <a:rPr sz="4800" b="1" spc="-5" dirty="0">
                <a:latin typeface="Arial Narrow"/>
                <a:cs typeface="Arial Narrow"/>
              </a:rPr>
              <a:t>Eteocles</a:t>
            </a:r>
            <a:r>
              <a:rPr spc="-5" dirty="0"/>
              <a:t>, for </a:t>
            </a:r>
            <a:r>
              <a:rPr spc="-10" dirty="0"/>
              <a:t>power in  </a:t>
            </a:r>
            <a:r>
              <a:rPr spc="-5" dirty="0"/>
              <a:t>Thebes</a:t>
            </a:r>
            <a:endParaRPr sz="4800">
              <a:latin typeface="Arial Narrow"/>
              <a:cs typeface="Arial Narrow"/>
            </a:endParaRPr>
          </a:p>
        </p:txBody>
      </p:sp>
      <p:sp>
        <p:nvSpPr>
          <p:cNvPr id="3" name="object 3"/>
          <p:cNvSpPr/>
          <p:nvPr/>
        </p:nvSpPr>
        <p:spPr>
          <a:xfrm>
            <a:off x="7495031" y="41148"/>
            <a:ext cx="3400044" cy="5519928"/>
          </a:xfrm>
          <a:prstGeom prst="rect">
            <a:avLst/>
          </a:prstGeom>
          <a:blipFill>
            <a:blip r:embed="rId2" cstate="print"/>
            <a:stretch>
              <a:fillRect/>
            </a:stretch>
          </a:blipFill>
        </p:spPr>
        <p:txBody>
          <a:bodyPr wrap="square" lIns="0" tIns="0" rIns="0" bIns="0" rtlCol="0"/>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8739" y="76911"/>
            <a:ext cx="4840605" cy="697230"/>
          </a:xfrm>
          <a:prstGeom prst="rect">
            <a:avLst/>
          </a:prstGeom>
        </p:spPr>
        <p:txBody>
          <a:bodyPr vert="horz" wrap="square" lIns="0" tIns="13335" rIns="0" bIns="0" rtlCol="0">
            <a:spAutoFit/>
          </a:bodyPr>
          <a:lstStyle/>
          <a:p>
            <a:pPr marL="12700">
              <a:lnSpc>
                <a:spcPct val="100000"/>
              </a:lnSpc>
              <a:spcBef>
                <a:spcPts val="105"/>
              </a:spcBef>
              <a:tabLst>
                <a:tab pos="1675130" algn="l"/>
              </a:tabLst>
            </a:pPr>
            <a:r>
              <a:rPr sz="4400" b="1" dirty="0">
                <a:latin typeface="Arial Narrow"/>
                <a:cs typeface="Arial Narrow"/>
              </a:rPr>
              <a:t>Creon</a:t>
            </a:r>
            <a:r>
              <a:rPr sz="4400" b="1" spc="-390" dirty="0">
                <a:latin typeface="Arial Narrow"/>
                <a:cs typeface="Arial Narrow"/>
              </a:rPr>
              <a:t> </a:t>
            </a:r>
            <a:r>
              <a:rPr spc="-5" dirty="0"/>
              <a:t>-	</a:t>
            </a:r>
            <a:r>
              <a:rPr spc="-15" dirty="0"/>
              <a:t>Oedipus’s</a:t>
            </a:r>
            <a:r>
              <a:rPr spc="25" dirty="0"/>
              <a:t> </a:t>
            </a:r>
            <a:r>
              <a:rPr spc="-10" dirty="0"/>
              <a:t>brother-in-law</a:t>
            </a:r>
            <a:endParaRPr sz="4400">
              <a:latin typeface="Arial Narrow"/>
              <a:cs typeface="Arial Narrow"/>
            </a:endParaRPr>
          </a:p>
        </p:txBody>
      </p:sp>
      <p:sp>
        <p:nvSpPr>
          <p:cNvPr id="3" name="object 3"/>
          <p:cNvSpPr txBox="1"/>
          <p:nvPr/>
        </p:nvSpPr>
        <p:spPr>
          <a:xfrm>
            <a:off x="78739" y="907440"/>
            <a:ext cx="11468735" cy="3098800"/>
          </a:xfrm>
          <a:prstGeom prst="rect">
            <a:avLst/>
          </a:prstGeom>
        </p:spPr>
        <p:txBody>
          <a:bodyPr vert="horz" wrap="square" lIns="0" tIns="12700" rIns="0" bIns="0" rtlCol="0">
            <a:spAutoFit/>
          </a:bodyPr>
          <a:lstStyle/>
          <a:p>
            <a:pPr marL="12700" marR="5080">
              <a:lnSpc>
                <a:spcPct val="120000"/>
              </a:lnSpc>
              <a:spcBef>
                <a:spcPts val="100"/>
              </a:spcBef>
            </a:pPr>
            <a:r>
              <a:rPr sz="2800" spc="-5" dirty="0">
                <a:latin typeface="Arial Narrow"/>
                <a:cs typeface="Arial Narrow"/>
              </a:rPr>
              <a:t>- </a:t>
            </a:r>
            <a:r>
              <a:rPr sz="2800" spc="-10" dirty="0">
                <a:latin typeface="Arial Narrow"/>
                <a:cs typeface="Arial Narrow"/>
              </a:rPr>
              <a:t>claims </a:t>
            </a:r>
            <a:r>
              <a:rPr sz="2800" spc="-5" dirty="0">
                <a:latin typeface="Arial Narrow"/>
                <a:cs typeface="Arial Narrow"/>
              </a:rPr>
              <a:t>to </a:t>
            </a:r>
            <a:r>
              <a:rPr sz="2800" spc="-10" dirty="0">
                <a:latin typeface="Arial Narrow"/>
                <a:cs typeface="Arial Narrow"/>
              </a:rPr>
              <a:t>have </a:t>
            </a:r>
            <a:r>
              <a:rPr sz="2800" spc="-5" dirty="0">
                <a:latin typeface="Arial Narrow"/>
                <a:cs typeface="Arial Narrow"/>
              </a:rPr>
              <a:t>no </a:t>
            </a:r>
            <a:r>
              <a:rPr sz="2800" spc="-10" dirty="0">
                <a:latin typeface="Arial Narrow"/>
                <a:cs typeface="Arial Narrow"/>
              </a:rPr>
              <a:t>desire </a:t>
            </a:r>
            <a:r>
              <a:rPr sz="2800" spc="-5" dirty="0">
                <a:latin typeface="Arial Narrow"/>
                <a:cs typeface="Arial Narrow"/>
              </a:rPr>
              <a:t>for </a:t>
            </a:r>
            <a:r>
              <a:rPr sz="2800" spc="-10" dirty="0">
                <a:latin typeface="Arial Narrow"/>
                <a:cs typeface="Arial Narrow"/>
              </a:rPr>
              <a:t>kingship. </a:t>
            </a:r>
            <a:r>
              <a:rPr sz="2800" spc="-65" dirty="0">
                <a:latin typeface="Arial Narrow"/>
                <a:cs typeface="Arial Narrow"/>
              </a:rPr>
              <a:t>Yet, </a:t>
            </a:r>
            <a:r>
              <a:rPr sz="2800" spc="-5" dirty="0">
                <a:latin typeface="Arial Narrow"/>
                <a:cs typeface="Arial Narrow"/>
              </a:rPr>
              <a:t>when he </a:t>
            </a:r>
            <a:r>
              <a:rPr sz="2800" spc="-10" dirty="0">
                <a:latin typeface="Arial Narrow"/>
                <a:cs typeface="Arial Narrow"/>
              </a:rPr>
              <a:t>has </a:t>
            </a:r>
            <a:r>
              <a:rPr sz="2800" spc="-5" dirty="0">
                <a:latin typeface="Arial Narrow"/>
                <a:cs typeface="Arial Narrow"/>
              </a:rPr>
              <a:t>the </a:t>
            </a:r>
            <a:r>
              <a:rPr sz="2800" spc="-10" dirty="0">
                <a:latin typeface="Arial Narrow"/>
                <a:cs typeface="Arial Narrow"/>
              </a:rPr>
              <a:t>opportunity </a:t>
            </a:r>
            <a:r>
              <a:rPr sz="2800" spc="-5" dirty="0">
                <a:latin typeface="Arial Narrow"/>
                <a:cs typeface="Arial Narrow"/>
              </a:rPr>
              <a:t>to grasp </a:t>
            </a:r>
            <a:r>
              <a:rPr sz="2800" spc="-10" dirty="0">
                <a:latin typeface="Arial Narrow"/>
                <a:cs typeface="Arial Narrow"/>
              </a:rPr>
              <a:t>power  </a:t>
            </a:r>
            <a:r>
              <a:rPr sz="2800" spc="-5" dirty="0">
                <a:latin typeface="Arial Narrow"/>
                <a:cs typeface="Arial Narrow"/>
              </a:rPr>
              <a:t>at </a:t>
            </a:r>
            <a:r>
              <a:rPr sz="2800" spc="-10" dirty="0">
                <a:latin typeface="Arial Narrow"/>
                <a:cs typeface="Arial Narrow"/>
              </a:rPr>
              <a:t>the end </a:t>
            </a:r>
            <a:r>
              <a:rPr sz="2800" spc="-5" dirty="0">
                <a:latin typeface="Arial Narrow"/>
                <a:cs typeface="Arial Narrow"/>
              </a:rPr>
              <a:t>of </a:t>
            </a:r>
            <a:r>
              <a:rPr sz="2800" spc="-10" dirty="0">
                <a:latin typeface="Arial Narrow"/>
                <a:cs typeface="Arial Narrow"/>
              </a:rPr>
              <a:t>that </a:t>
            </a:r>
            <a:r>
              <a:rPr sz="2800" spc="-40" dirty="0">
                <a:latin typeface="Arial Narrow"/>
                <a:cs typeface="Arial Narrow"/>
              </a:rPr>
              <a:t>play, </a:t>
            </a:r>
            <a:r>
              <a:rPr sz="2800" spc="-5" dirty="0">
                <a:latin typeface="Arial Narrow"/>
                <a:cs typeface="Arial Narrow"/>
              </a:rPr>
              <a:t>Creon seems </a:t>
            </a:r>
            <a:r>
              <a:rPr sz="2800" spc="-10" dirty="0">
                <a:latin typeface="Arial Narrow"/>
                <a:cs typeface="Arial Narrow"/>
              </a:rPr>
              <a:t>quite </a:t>
            </a:r>
            <a:r>
              <a:rPr sz="2800" spc="-30" dirty="0">
                <a:latin typeface="Arial Narrow"/>
                <a:cs typeface="Arial Narrow"/>
              </a:rPr>
              <a:t>eager. </a:t>
            </a:r>
            <a:r>
              <a:rPr sz="2800" spc="-25" dirty="0">
                <a:latin typeface="Arial Narrow"/>
                <a:cs typeface="Arial Narrow"/>
              </a:rPr>
              <a:t>We </a:t>
            </a:r>
            <a:r>
              <a:rPr sz="2800" spc="-10" dirty="0">
                <a:latin typeface="Arial Narrow"/>
                <a:cs typeface="Arial Narrow"/>
              </a:rPr>
              <a:t>learn </a:t>
            </a:r>
            <a:r>
              <a:rPr sz="2800" spc="-5" dirty="0">
                <a:latin typeface="Arial Narrow"/>
                <a:cs typeface="Arial Narrow"/>
              </a:rPr>
              <a:t>in </a:t>
            </a:r>
            <a:r>
              <a:rPr sz="2800" spc="-10" dirty="0">
                <a:latin typeface="Arial Narrow"/>
                <a:cs typeface="Arial Narrow"/>
              </a:rPr>
              <a:t>Oedipus </a:t>
            </a:r>
            <a:r>
              <a:rPr sz="2800" spc="-5" dirty="0">
                <a:latin typeface="Arial Narrow"/>
                <a:cs typeface="Arial Narrow"/>
              </a:rPr>
              <a:t>at </a:t>
            </a:r>
            <a:r>
              <a:rPr sz="2800" spc="-10" dirty="0">
                <a:latin typeface="Arial Narrow"/>
                <a:cs typeface="Arial Narrow"/>
              </a:rPr>
              <a:t>Colonus that he  </a:t>
            </a:r>
            <a:r>
              <a:rPr sz="2800" spc="-5" dirty="0">
                <a:latin typeface="Arial Narrow"/>
                <a:cs typeface="Arial Narrow"/>
              </a:rPr>
              <a:t>is </a:t>
            </a:r>
            <a:r>
              <a:rPr sz="2800" spc="-10" dirty="0">
                <a:latin typeface="Arial Narrow"/>
                <a:cs typeface="Arial Narrow"/>
              </a:rPr>
              <a:t>willing </a:t>
            </a:r>
            <a:r>
              <a:rPr sz="2800" spc="-5" dirty="0">
                <a:latin typeface="Arial Narrow"/>
                <a:cs typeface="Arial Narrow"/>
              </a:rPr>
              <a:t>to </a:t>
            </a:r>
            <a:r>
              <a:rPr sz="2800" spc="-10" dirty="0">
                <a:latin typeface="Arial Narrow"/>
                <a:cs typeface="Arial Narrow"/>
              </a:rPr>
              <a:t>fight </a:t>
            </a:r>
            <a:r>
              <a:rPr sz="2800" spc="-5" dirty="0">
                <a:latin typeface="Arial Narrow"/>
                <a:cs typeface="Arial Narrow"/>
              </a:rPr>
              <a:t>with his </a:t>
            </a:r>
            <a:r>
              <a:rPr sz="2800" spc="-10" dirty="0">
                <a:latin typeface="Arial Narrow"/>
                <a:cs typeface="Arial Narrow"/>
              </a:rPr>
              <a:t>nephews </a:t>
            </a:r>
            <a:r>
              <a:rPr sz="2800" spc="-5" dirty="0">
                <a:latin typeface="Arial Narrow"/>
                <a:cs typeface="Arial Narrow"/>
              </a:rPr>
              <a:t>for </a:t>
            </a:r>
            <a:r>
              <a:rPr sz="2800" spc="-10" dirty="0">
                <a:latin typeface="Arial Narrow"/>
                <a:cs typeface="Arial Narrow"/>
              </a:rPr>
              <a:t>this </a:t>
            </a:r>
            <a:r>
              <a:rPr sz="2800" spc="-30" dirty="0">
                <a:latin typeface="Arial Narrow"/>
                <a:cs typeface="Arial Narrow"/>
              </a:rPr>
              <a:t>power, </a:t>
            </a:r>
            <a:r>
              <a:rPr sz="2800" spc="-10" dirty="0">
                <a:latin typeface="Arial Narrow"/>
                <a:cs typeface="Arial Narrow"/>
              </a:rPr>
              <a:t>and </a:t>
            </a:r>
            <a:r>
              <a:rPr sz="2800" spc="-5" dirty="0">
                <a:latin typeface="Arial Narrow"/>
                <a:cs typeface="Arial Narrow"/>
              </a:rPr>
              <a:t>in </a:t>
            </a:r>
            <a:r>
              <a:rPr sz="2800" spc="-10" dirty="0">
                <a:latin typeface="Arial Narrow"/>
                <a:cs typeface="Arial Narrow"/>
              </a:rPr>
              <a:t>Antigone </a:t>
            </a:r>
            <a:r>
              <a:rPr sz="2800" spc="-5" dirty="0">
                <a:latin typeface="Arial Narrow"/>
                <a:cs typeface="Arial Narrow"/>
              </a:rPr>
              <a:t>Creon </a:t>
            </a:r>
            <a:r>
              <a:rPr sz="2800" spc="-10" dirty="0">
                <a:latin typeface="Arial Narrow"/>
                <a:cs typeface="Arial Narrow"/>
              </a:rPr>
              <a:t>rules</a:t>
            </a:r>
            <a:r>
              <a:rPr sz="2800" spc="165" dirty="0">
                <a:latin typeface="Arial Narrow"/>
                <a:cs typeface="Arial Narrow"/>
              </a:rPr>
              <a:t> </a:t>
            </a:r>
            <a:r>
              <a:rPr sz="2800" spc="-5" dirty="0">
                <a:latin typeface="Arial Narrow"/>
                <a:cs typeface="Arial Narrow"/>
              </a:rPr>
              <a:t>Thebes</a:t>
            </a:r>
            <a:endParaRPr sz="2800">
              <a:latin typeface="Arial Narrow"/>
              <a:cs typeface="Arial Narrow"/>
            </a:endParaRPr>
          </a:p>
          <a:p>
            <a:pPr marL="12700" marR="596900">
              <a:lnSpc>
                <a:spcPct val="120000"/>
              </a:lnSpc>
            </a:pPr>
            <a:r>
              <a:rPr sz="2800" spc="-5" dirty="0">
                <a:latin typeface="Arial Narrow"/>
                <a:cs typeface="Arial Narrow"/>
              </a:rPr>
              <a:t>with a </a:t>
            </a:r>
            <a:r>
              <a:rPr sz="2800" spc="-10" dirty="0">
                <a:latin typeface="Arial Narrow"/>
                <a:cs typeface="Arial Narrow"/>
              </a:rPr>
              <a:t>stubborn blindness that </a:t>
            </a:r>
            <a:r>
              <a:rPr sz="2800" spc="-5" dirty="0">
                <a:latin typeface="Arial Narrow"/>
                <a:cs typeface="Arial Narrow"/>
              </a:rPr>
              <a:t>is </a:t>
            </a:r>
            <a:r>
              <a:rPr sz="2800" spc="-10" dirty="0">
                <a:latin typeface="Arial Narrow"/>
                <a:cs typeface="Arial Narrow"/>
              </a:rPr>
              <a:t>similar </a:t>
            </a:r>
            <a:r>
              <a:rPr sz="2800" spc="-5" dirty="0">
                <a:latin typeface="Arial Narrow"/>
                <a:cs typeface="Arial Narrow"/>
              </a:rPr>
              <a:t>to </a:t>
            </a:r>
            <a:r>
              <a:rPr sz="2800" spc="-15" dirty="0">
                <a:latin typeface="Arial Narrow"/>
                <a:cs typeface="Arial Narrow"/>
              </a:rPr>
              <a:t>Oedipus’s </a:t>
            </a:r>
            <a:r>
              <a:rPr sz="2800" spc="-5" dirty="0">
                <a:latin typeface="Arial Narrow"/>
                <a:cs typeface="Arial Narrow"/>
              </a:rPr>
              <a:t>rule. But Creon </a:t>
            </a:r>
            <a:r>
              <a:rPr sz="2800" spc="-10" dirty="0">
                <a:latin typeface="Arial Narrow"/>
                <a:cs typeface="Arial Narrow"/>
              </a:rPr>
              <a:t>never has our  sympathy </a:t>
            </a:r>
            <a:r>
              <a:rPr sz="2800" spc="-5" dirty="0">
                <a:latin typeface="Arial Narrow"/>
                <a:cs typeface="Arial Narrow"/>
              </a:rPr>
              <a:t>in the way </a:t>
            </a:r>
            <a:r>
              <a:rPr sz="2800" spc="-10" dirty="0">
                <a:latin typeface="Arial Narrow"/>
                <a:cs typeface="Arial Narrow"/>
              </a:rPr>
              <a:t>Oedipus does, because </a:t>
            </a:r>
            <a:r>
              <a:rPr sz="2800" spc="-5" dirty="0">
                <a:latin typeface="Arial Narrow"/>
                <a:cs typeface="Arial Narrow"/>
              </a:rPr>
              <a:t>he is </a:t>
            </a:r>
            <a:r>
              <a:rPr sz="2800" spc="-10" dirty="0">
                <a:latin typeface="Arial Narrow"/>
                <a:cs typeface="Arial Narrow"/>
              </a:rPr>
              <a:t>bossy and bureaucratic, intent on  asserting </a:t>
            </a:r>
            <a:r>
              <a:rPr sz="2800" spc="-5" dirty="0">
                <a:latin typeface="Arial Narrow"/>
                <a:cs typeface="Arial Narrow"/>
              </a:rPr>
              <a:t>his </a:t>
            </a:r>
            <a:r>
              <a:rPr sz="2800" spc="-10" dirty="0">
                <a:latin typeface="Arial Narrow"/>
                <a:cs typeface="Arial Narrow"/>
              </a:rPr>
              <a:t>own</a:t>
            </a:r>
            <a:r>
              <a:rPr sz="2800" spc="10" dirty="0">
                <a:latin typeface="Arial Narrow"/>
                <a:cs typeface="Arial Narrow"/>
              </a:rPr>
              <a:t> </a:t>
            </a:r>
            <a:r>
              <a:rPr sz="2800" spc="-25" dirty="0">
                <a:latin typeface="Arial Narrow"/>
                <a:cs typeface="Arial Narrow"/>
              </a:rPr>
              <a:t>authority.</a:t>
            </a:r>
            <a:endParaRPr sz="2800">
              <a:latin typeface="Arial Narrow"/>
              <a:cs typeface="Arial Narrow"/>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8739" y="76911"/>
            <a:ext cx="6494145" cy="697230"/>
          </a:xfrm>
          <a:prstGeom prst="rect">
            <a:avLst/>
          </a:prstGeom>
        </p:spPr>
        <p:txBody>
          <a:bodyPr vert="horz" wrap="square" lIns="0" tIns="13335" rIns="0" bIns="0" rtlCol="0">
            <a:spAutoFit/>
          </a:bodyPr>
          <a:lstStyle/>
          <a:p>
            <a:pPr marL="12700">
              <a:lnSpc>
                <a:spcPct val="100000"/>
              </a:lnSpc>
              <a:spcBef>
                <a:spcPts val="105"/>
              </a:spcBef>
            </a:pPr>
            <a:r>
              <a:rPr sz="4400" b="1" spc="-10" dirty="0">
                <a:latin typeface="Arial Narrow"/>
                <a:cs typeface="Arial Narrow"/>
              </a:rPr>
              <a:t>Tiresias </a:t>
            </a:r>
            <a:r>
              <a:rPr spc="-5" dirty="0"/>
              <a:t>- </a:t>
            </a:r>
            <a:r>
              <a:rPr spc="-10" dirty="0"/>
              <a:t>blind prophet </a:t>
            </a:r>
            <a:r>
              <a:rPr spc="-5" dirty="0"/>
              <a:t>and servant of</a:t>
            </a:r>
            <a:r>
              <a:rPr spc="-484" dirty="0"/>
              <a:t> </a:t>
            </a:r>
            <a:r>
              <a:rPr spc="-10" dirty="0"/>
              <a:t>Apollo</a:t>
            </a:r>
            <a:endParaRPr sz="4400">
              <a:latin typeface="Arial Narrow"/>
              <a:cs typeface="Arial Narrow"/>
            </a:endParaRPr>
          </a:p>
        </p:txBody>
      </p:sp>
      <p:sp>
        <p:nvSpPr>
          <p:cNvPr id="3" name="object 3"/>
          <p:cNvSpPr txBox="1"/>
          <p:nvPr/>
        </p:nvSpPr>
        <p:spPr>
          <a:xfrm>
            <a:off x="78739" y="779912"/>
            <a:ext cx="9714865" cy="4446905"/>
          </a:xfrm>
          <a:prstGeom prst="rect">
            <a:avLst/>
          </a:prstGeom>
        </p:spPr>
        <p:txBody>
          <a:bodyPr vert="horz" wrap="square" lIns="0" tIns="225425" rIns="0" bIns="0" rtlCol="0">
            <a:spAutoFit/>
          </a:bodyPr>
          <a:lstStyle/>
          <a:p>
            <a:pPr marL="190500" indent="-178435">
              <a:lnSpc>
                <a:spcPct val="100000"/>
              </a:lnSpc>
              <a:spcBef>
                <a:spcPts val="1775"/>
              </a:spcBef>
              <a:buChar char="-"/>
              <a:tabLst>
                <a:tab pos="191135" algn="l"/>
              </a:tabLst>
            </a:pPr>
            <a:r>
              <a:rPr sz="2800" spc="-5" dirty="0">
                <a:latin typeface="Arial Narrow"/>
                <a:cs typeface="Arial Narrow"/>
              </a:rPr>
              <a:t>reveals the reasons for the </a:t>
            </a:r>
            <a:r>
              <a:rPr sz="2800" spc="-10" dirty="0">
                <a:latin typeface="Arial Narrow"/>
                <a:cs typeface="Arial Narrow"/>
              </a:rPr>
              <a:t>devastation and plague </a:t>
            </a:r>
            <a:r>
              <a:rPr sz="2800" spc="-5" dirty="0">
                <a:latin typeface="Arial Narrow"/>
                <a:cs typeface="Arial Narrow"/>
              </a:rPr>
              <a:t>in</a:t>
            </a:r>
            <a:r>
              <a:rPr sz="2800" spc="20" dirty="0">
                <a:latin typeface="Arial Narrow"/>
                <a:cs typeface="Arial Narrow"/>
              </a:rPr>
              <a:t> </a:t>
            </a:r>
            <a:r>
              <a:rPr sz="2800" spc="-5" dirty="0">
                <a:latin typeface="Arial Narrow"/>
                <a:cs typeface="Arial Narrow"/>
              </a:rPr>
              <a:t>Thebes</a:t>
            </a:r>
            <a:endParaRPr sz="2800">
              <a:latin typeface="Arial Narrow"/>
              <a:cs typeface="Arial Narrow"/>
            </a:endParaRPr>
          </a:p>
          <a:p>
            <a:pPr marL="190500" indent="-178435">
              <a:lnSpc>
                <a:spcPct val="100000"/>
              </a:lnSpc>
              <a:spcBef>
                <a:spcPts val="1680"/>
              </a:spcBef>
              <a:buChar char="-"/>
              <a:tabLst>
                <a:tab pos="191135" algn="l"/>
              </a:tabLst>
            </a:pPr>
            <a:r>
              <a:rPr sz="2800" spc="-10" dirty="0">
                <a:latin typeface="Arial Narrow"/>
                <a:cs typeface="Arial Narrow"/>
              </a:rPr>
              <a:t>tells </a:t>
            </a:r>
            <a:r>
              <a:rPr sz="2800" spc="-5" dirty="0">
                <a:latin typeface="Arial Narrow"/>
                <a:cs typeface="Arial Narrow"/>
              </a:rPr>
              <a:t>Oedipus he will become </a:t>
            </a:r>
            <a:r>
              <a:rPr sz="2800" spc="-10" dirty="0">
                <a:latin typeface="Arial Narrow"/>
                <a:cs typeface="Arial Narrow"/>
              </a:rPr>
              <a:t>blind </a:t>
            </a:r>
            <a:r>
              <a:rPr sz="2800" spc="-5" dirty="0">
                <a:latin typeface="Arial Narrow"/>
                <a:cs typeface="Arial Narrow"/>
              </a:rPr>
              <a:t>and</a:t>
            </a:r>
            <a:r>
              <a:rPr sz="2800" spc="85" dirty="0">
                <a:latin typeface="Arial Narrow"/>
                <a:cs typeface="Arial Narrow"/>
              </a:rPr>
              <a:t> </a:t>
            </a:r>
            <a:r>
              <a:rPr sz="2800" spc="-10" dirty="0">
                <a:latin typeface="Arial Narrow"/>
                <a:cs typeface="Arial Narrow"/>
              </a:rPr>
              <a:t>poor</a:t>
            </a:r>
            <a:endParaRPr sz="2800">
              <a:latin typeface="Arial Narrow"/>
              <a:cs typeface="Arial Narrow"/>
            </a:endParaRPr>
          </a:p>
          <a:p>
            <a:pPr>
              <a:lnSpc>
                <a:spcPct val="100000"/>
              </a:lnSpc>
              <a:buFont typeface="Arial Narrow"/>
              <a:buChar char="-"/>
            </a:pPr>
            <a:endParaRPr sz="3200">
              <a:latin typeface="Times New Roman"/>
              <a:cs typeface="Times New Roman"/>
            </a:endParaRPr>
          </a:p>
          <a:p>
            <a:pPr>
              <a:lnSpc>
                <a:spcPct val="100000"/>
              </a:lnSpc>
              <a:spcBef>
                <a:spcPts val="45"/>
              </a:spcBef>
              <a:buFont typeface="Arial Narrow"/>
              <a:buChar char="-"/>
            </a:pPr>
            <a:endParaRPr sz="4700">
              <a:latin typeface="Times New Roman"/>
              <a:cs typeface="Times New Roman"/>
            </a:endParaRPr>
          </a:p>
          <a:p>
            <a:pPr marL="12700">
              <a:lnSpc>
                <a:spcPct val="100000"/>
              </a:lnSpc>
            </a:pPr>
            <a:r>
              <a:rPr sz="4400" b="1" spc="-5" dirty="0">
                <a:latin typeface="Arial Narrow"/>
                <a:cs typeface="Arial Narrow"/>
              </a:rPr>
              <a:t>Messenger </a:t>
            </a:r>
            <a:r>
              <a:rPr sz="3600" b="1" dirty="0">
                <a:latin typeface="Arial Narrow"/>
                <a:cs typeface="Arial Narrow"/>
              </a:rPr>
              <a:t>- </a:t>
            </a:r>
            <a:r>
              <a:rPr sz="2800" spc="-10" dirty="0">
                <a:latin typeface="Arial Narrow"/>
                <a:cs typeface="Arial Narrow"/>
              </a:rPr>
              <a:t>tells Oedipus that </a:t>
            </a:r>
            <a:r>
              <a:rPr sz="2800" spc="-5" dirty="0">
                <a:latin typeface="Arial Narrow"/>
                <a:cs typeface="Arial Narrow"/>
              </a:rPr>
              <a:t>King Polybos of </a:t>
            </a:r>
            <a:r>
              <a:rPr sz="2800" spc="-10" dirty="0">
                <a:latin typeface="Arial Narrow"/>
                <a:cs typeface="Arial Narrow"/>
              </a:rPr>
              <a:t>Corinth </a:t>
            </a:r>
            <a:r>
              <a:rPr sz="2800" spc="-5" dirty="0">
                <a:latin typeface="Arial Narrow"/>
                <a:cs typeface="Arial Narrow"/>
              </a:rPr>
              <a:t>is</a:t>
            </a:r>
            <a:r>
              <a:rPr sz="2800" spc="-25" dirty="0">
                <a:latin typeface="Arial Narrow"/>
                <a:cs typeface="Arial Narrow"/>
              </a:rPr>
              <a:t> </a:t>
            </a:r>
            <a:r>
              <a:rPr sz="2800" spc="-10" dirty="0">
                <a:latin typeface="Arial Narrow"/>
                <a:cs typeface="Arial Narrow"/>
              </a:rPr>
              <a:t>dead</a:t>
            </a:r>
            <a:endParaRPr sz="2800">
              <a:latin typeface="Arial Narrow"/>
              <a:cs typeface="Arial Narrow"/>
            </a:endParaRPr>
          </a:p>
          <a:p>
            <a:pPr marL="190500" indent="-178435">
              <a:lnSpc>
                <a:spcPct val="100000"/>
              </a:lnSpc>
              <a:spcBef>
                <a:spcPts val="1939"/>
              </a:spcBef>
              <a:buChar char="-"/>
              <a:tabLst>
                <a:tab pos="191135" algn="l"/>
              </a:tabLst>
            </a:pPr>
            <a:r>
              <a:rPr sz="2800" spc="-10" dirty="0">
                <a:latin typeface="Arial Narrow"/>
                <a:cs typeface="Arial Narrow"/>
              </a:rPr>
              <a:t>Oedipus learns from </a:t>
            </a:r>
            <a:r>
              <a:rPr sz="2800" spc="-5" dirty="0">
                <a:latin typeface="Arial Narrow"/>
                <a:cs typeface="Arial Narrow"/>
              </a:rPr>
              <a:t>the </a:t>
            </a:r>
            <a:r>
              <a:rPr sz="2800" spc="-10" dirty="0">
                <a:latin typeface="Arial Narrow"/>
                <a:cs typeface="Arial Narrow"/>
              </a:rPr>
              <a:t>messenger that Polybos </a:t>
            </a:r>
            <a:r>
              <a:rPr sz="2800" spc="-5" dirty="0">
                <a:latin typeface="Arial Narrow"/>
                <a:cs typeface="Arial Narrow"/>
              </a:rPr>
              <a:t>was not his</a:t>
            </a:r>
            <a:r>
              <a:rPr sz="2800" spc="170" dirty="0">
                <a:latin typeface="Arial Narrow"/>
                <a:cs typeface="Arial Narrow"/>
              </a:rPr>
              <a:t> </a:t>
            </a:r>
            <a:r>
              <a:rPr sz="2800" spc="-10" dirty="0">
                <a:latin typeface="Arial Narrow"/>
                <a:cs typeface="Arial Narrow"/>
              </a:rPr>
              <a:t>father</a:t>
            </a:r>
            <a:endParaRPr sz="2800">
              <a:latin typeface="Arial Narrow"/>
              <a:cs typeface="Arial Narrow"/>
            </a:endParaRPr>
          </a:p>
          <a:p>
            <a:pPr marL="190500" indent="-178435">
              <a:lnSpc>
                <a:spcPct val="100000"/>
              </a:lnSpc>
              <a:spcBef>
                <a:spcPts val="1670"/>
              </a:spcBef>
              <a:buChar char="-"/>
              <a:tabLst>
                <a:tab pos="191135" algn="l"/>
              </a:tabLst>
            </a:pPr>
            <a:r>
              <a:rPr sz="2800" spc="-5" dirty="0">
                <a:latin typeface="Arial Narrow"/>
                <a:cs typeface="Arial Narrow"/>
              </a:rPr>
              <a:t>the </a:t>
            </a:r>
            <a:r>
              <a:rPr sz="2800" spc="-10" dirty="0">
                <a:latin typeface="Arial Narrow"/>
                <a:cs typeface="Arial Narrow"/>
              </a:rPr>
              <a:t>messenger </a:t>
            </a:r>
            <a:r>
              <a:rPr sz="2800" spc="-5" dirty="0">
                <a:latin typeface="Arial Narrow"/>
                <a:cs typeface="Arial Narrow"/>
              </a:rPr>
              <a:t>had </a:t>
            </a:r>
            <a:r>
              <a:rPr sz="2800" spc="-10" dirty="0">
                <a:latin typeface="Arial Narrow"/>
                <a:cs typeface="Arial Narrow"/>
              </a:rPr>
              <a:t>been </a:t>
            </a:r>
            <a:r>
              <a:rPr sz="2800" spc="-5" dirty="0">
                <a:latin typeface="Arial Narrow"/>
                <a:cs typeface="Arial Narrow"/>
              </a:rPr>
              <a:t>given </a:t>
            </a:r>
            <a:r>
              <a:rPr sz="2800" spc="-10" dirty="0">
                <a:latin typeface="Arial Narrow"/>
                <a:cs typeface="Arial Narrow"/>
              </a:rPr>
              <a:t>Oedipus </a:t>
            </a:r>
            <a:r>
              <a:rPr sz="2800" spc="-5" dirty="0">
                <a:latin typeface="Arial Narrow"/>
                <a:cs typeface="Arial Narrow"/>
              </a:rPr>
              <a:t>as an </a:t>
            </a:r>
            <a:r>
              <a:rPr sz="2800" spc="-10" dirty="0">
                <a:latin typeface="Arial Narrow"/>
                <a:cs typeface="Arial Narrow"/>
              </a:rPr>
              <a:t>infant </a:t>
            </a:r>
            <a:r>
              <a:rPr sz="2800" spc="-5" dirty="0">
                <a:latin typeface="Arial Narrow"/>
                <a:cs typeface="Arial Narrow"/>
              </a:rPr>
              <a:t>by </a:t>
            </a:r>
            <a:r>
              <a:rPr sz="2800" spc="-10" dirty="0">
                <a:latin typeface="Arial Narrow"/>
                <a:cs typeface="Arial Narrow"/>
              </a:rPr>
              <a:t>one </a:t>
            </a:r>
            <a:r>
              <a:rPr sz="2800" spc="-5" dirty="0">
                <a:latin typeface="Arial Narrow"/>
                <a:cs typeface="Arial Narrow"/>
              </a:rPr>
              <a:t>of </a:t>
            </a:r>
            <a:r>
              <a:rPr sz="2800" spc="-10" dirty="0">
                <a:latin typeface="Arial Narrow"/>
                <a:cs typeface="Arial Narrow"/>
              </a:rPr>
              <a:t>Laius’</a:t>
            </a:r>
            <a:r>
              <a:rPr sz="2800" spc="50" dirty="0">
                <a:latin typeface="Arial Narrow"/>
                <a:cs typeface="Arial Narrow"/>
              </a:rPr>
              <a:t> </a:t>
            </a:r>
            <a:r>
              <a:rPr sz="2800" spc="-10" dirty="0">
                <a:latin typeface="Arial Narrow"/>
                <a:cs typeface="Arial Narrow"/>
              </a:rPr>
              <a:t>men</a:t>
            </a:r>
            <a:endParaRPr sz="2800">
              <a:latin typeface="Arial Narrow"/>
              <a:cs typeface="Arial Narrow"/>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700" rIns="0" bIns="0" rtlCol="0">
            <a:spAutoFit/>
          </a:bodyPr>
          <a:lstStyle/>
          <a:p>
            <a:pPr marL="12700">
              <a:lnSpc>
                <a:spcPct val="100000"/>
              </a:lnSpc>
              <a:spcBef>
                <a:spcPts val="100"/>
              </a:spcBef>
            </a:pPr>
            <a:r>
              <a:rPr sz="4400" b="1" dirty="0">
                <a:latin typeface="Arial Narrow"/>
                <a:cs typeface="Arial Narrow"/>
              </a:rPr>
              <a:t>Shepherd of Laius </a:t>
            </a:r>
            <a:r>
              <a:rPr spc="-5" dirty="0"/>
              <a:t>- reveals his </a:t>
            </a:r>
            <a:r>
              <a:rPr spc="-10" dirty="0"/>
              <a:t>information only after Oedipus threatens</a:t>
            </a:r>
            <a:r>
              <a:rPr spc="130" dirty="0"/>
              <a:t> </a:t>
            </a:r>
            <a:r>
              <a:rPr spc="-10" dirty="0"/>
              <a:t>his</a:t>
            </a:r>
            <a:endParaRPr sz="4400">
              <a:latin typeface="Arial Narrow"/>
              <a:cs typeface="Arial Narrow"/>
            </a:endParaRPr>
          </a:p>
        </p:txBody>
      </p:sp>
      <p:sp>
        <p:nvSpPr>
          <p:cNvPr id="3" name="object 3"/>
          <p:cNvSpPr txBox="1"/>
          <p:nvPr/>
        </p:nvSpPr>
        <p:spPr>
          <a:xfrm>
            <a:off x="78739" y="236858"/>
            <a:ext cx="11379835" cy="4665345"/>
          </a:xfrm>
          <a:prstGeom prst="rect">
            <a:avLst/>
          </a:prstGeom>
        </p:spPr>
        <p:txBody>
          <a:bodyPr vert="horz" wrap="square" lIns="0" tIns="224155" rIns="0" bIns="0" rtlCol="0">
            <a:spAutoFit/>
          </a:bodyPr>
          <a:lstStyle/>
          <a:p>
            <a:pPr marL="12700">
              <a:lnSpc>
                <a:spcPct val="100000"/>
              </a:lnSpc>
              <a:spcBef>
                <a:spcPts val="1765"/>
              </a:spcBef>
            </a:pPr>
            <a:r>
              <a:rPr sz="2800" spc="-10" dirty="0">
                <a:latin typeface="Arial Narrow"/>
                <a:cs typeface="Arial Narrow"/>
              </a:rPr>
              <a:t>life</a:t>
            </a:r>
            <a:endParaRPr sz="2800">
              <a:latin typeface="Arial Narrow"/>
              <a:cs typeface="Arial Narrow"/>
            </a:endParaRPr>
          </a:p>
          <a:p>
            <a:pPr marL="190500" indent="-178435">
              <a:lnSpc>
                <a:spcPct val="100000"/>
              </a:lnSpc>
              <a:spcBef>
                <a:spcPts val="1664"/>
              </a:spcBef>
              <a:buChar char="-"/>
              <a:tabLst>
                <a:tab pos="191135" algn="l"/>
              </a:tabLst>
            </a:pPr>
            <a:r>
              <a:rPr sz="2800" spc="-10" dirty="0">
                <a:latin typeface="Arial Narrow"/>
                <a:cs typeface="Arial Narrow"/>
              </a:rPr>
              <a:t>admits </a:t>
            </a:r>
            <a:r>
              <a:rPr sz="2800" spc="-5" dirty="0">
                <a:latin typeface="Arial Narrow"/>
                <a:cs typeface="Arial Narrow"/>
              </a:rPr>
              <a:t>to receiving the </a:t>
            </a:r>
            <a:r>
              <a:rPr sz="2800" spc="-10" dirty="0">
                <a:latin typeface="Arial Narrow"/>
                <a:cs typeface="Arial Narrow"/>
              </a:rPr>
              <a:t>infant </a:t>
            </a:r>
            <a:r>
              <a:rPr sz="2800" spc="-5" dirty="0">
                <a:latin typeface="Arial Narrow"/>
                <a:cs typeface="Arial Narrow"/>
              </a:rPr>
              <a:t>(he </a:t>
            </a:r>
            <a:r>
              <a:rPr sz="2800" spc="-10" dirty="0">
                <a:latin typeface="Arial Narrow"/>
                <a:cs typeface="Arial Narrow"/>
              </a:rPr>
              <a:t>gave </a:t>
            </a:r>
            <a:r>
              <a:rPr sz="2800" spc="-5" dirty="0">
                <a:latin typeface="Arial Narrow"/>
                <a:cs typeface="Arial Narrow"/>
              </a:rPr>
              <a:t>to Polybos’ </a:t>
            </a:r>
            <a:r>
              <a:rPr sz="2800" spc="-10" dirty="0">
                <a:latin typeface="Arial Narrow"/>
                <a:cs typeface="Arial Narrow"/>
              </a:rPr>
              <a:t>messenger) </a:t>
            </a:r>
            <a:r>
              <a:rPr sz="2800" spc="-5" dirty="0">
                <a:latin typeface="Arial Narrow"/>
                <a:cs typeface="Arial Narrow"/>
              </a:rPr>
              <a:t>from </a:t>
            </a:r>
            <a:r>
              <a:rPr sz="2800" spc="-10" dirty="0">
                <a:latin typeface="Arial Narrow"/>
                <a:cs typeface="Arial Narrow"/>
              </a:rPr>
              <a:t>Laius </a:t>
            </a:r>
            <a:r>
              <a:rPr sz="2800" spc="-5" dirty="0">
                <a:latin typeface="Arial Narrow"/>
                <a:cs typeface="Arial Narrow"/>
              </a:rPr>
              <a:t>and</a:t>
            </a:r>
            <a:r>
              <a:rPr sz="2800" spc="100" dirty="0">
                <a:latin typeface="Arial Narrow"/>
                <a:cs typeface="Arial Narrow"/>
              </a:rPr>
              <a:t> </a:t>
            </a:r>
            <a:r>
              <a:rPr sz="2800" spc="-5" dirty="0">
                <a:latin typeface="Arial Narrow"/>
                <a:cs typeface="Arial Narrow"/>
              </a:rPr>
              <a:t>Jocasta</a:t>
            </a:r>
            <a:endParaRPr sz="2800">
              <a:latin typeface="Arial Narrow"/>
              <a:cs typeface="Arial Narrow"/>
            </a:endParaRPr>
          </a:p>
          <a:p>
            <a:pPr marL="12700" marR="5080">
              <a:lnSpc>
                <a:spcPct val="120000"/>
              </a:lnSpc>
              <a:spcBef>
                <a:spcPts val="1010"/>
              </a:spcBef>
              <a:buChar char="-"/>
              <a:tabLst>
                <a:tab pos="191135" algn="l"/>
              </a:tabLst>
            </a:pPr>
            <a:r>
              <a:rPr sz="2800" spc="-10" dirty="0">
                <a:latin typeface="Arial Narrow"/>
                <a:cs typeface="Arial Narrow"/>
              </a:rPr>
              <a:t>Oedipus eventually </a:t>
            </a:r>
            <a:r>
              <a:rPr sz="2800" spc="-5" dirty="0">
                <a:latin typeface="Arial Narrow"/>
                <a:cs typeface="Arial Narrow"/>
              </a:rPr>
              <a:t>realizes his </a:t>
            </a:r>
            <a:r>
              <a:rPr sz="2800" spc="-10" dirty="0">
                <a:latin typeface="Arial Narrow"/>
                <a:cs typeface="Arial Narrow"/>
              </a:rPr>
              <a:t>own identity and </a:t>
            </a:r>
            <a:r>
              <a:rPr sz="2800" spc="-5" dirty="0">
                <a:latin typeface="Arial Narrow"/>
                <a:cs typeface="Arial Narrow"/>
              </a:rPr>
              <a:t>his </a:t>
            </a:r>
            <a:r>
              <a:rPr sz="2800" dirty="0">
                <a:latin typeface="Arial Narrow"/>
                <a:cs typeface="Arial Narrow"/>
              </a:rPr>
              <a:t>crimes </a:t>
            </a:r>
            <a:r>
              <a:rPr sz="2800" spc="-5" dirty="0">
                <a:latin typeface="Arial Narrow"/>
                <a:cs typeface="Arial Narrow"/>
              </a:rPr>
              <a:t>of </a:t>
            </a:r>
            <a:r>
              <a:rPr sz="2800" spc="-10" dirty="0">
                <a:latin typeface="Arial Narrow"/>
                <a:cs typeface="Arial Narrow"/>
              </a:rPr>
              <a:t>patricide and incest after  </a:t>
            </a:r>
            <a:r>
              <a:rPr sz="2800" spc="-5" dirty="0">
                <a:latin typeface="Arial Narrow"/>
                <a:cs typeface="Arial Narrow"/>
              </a:rPr>
              <a:t>hearing the </a:t>
            </a:r>
            <a:r>
              <a:rPr sz="2800" spc="-10" dirty="0">
                <a:latin typeface="Arial Narrow"/>
                <a:cs typeface="Arial Narrow"/>
              </a:rPr>
              <a:t>shepherd’s</a:t>
            </a:r>
            <a:r>
              <a:rPr sz="2800" spc="25" dirty="0">
                <a:latin typeface="Arial Narrow"/>
                <a:cs typeface="Arial Narrow"/>
              </a:rPr>
              <a:t> </a:t>
            </a:r>
            <a:r>
              <a:rPr sz="2800" spc="-10" dirty="0">
                <a:latin typeface="Arial Narrow"/>
                <a:cs typeface="Arial Narrow"/>
              </a:rPr>
              <a:t>story</a:t>
            </a:r>
            <a:endParaRPr sz="2800">
              <a:latin typeface="Arial Narrow"/>
              <a:cs typeface="Arial Narrow"/>
            </a:endParaRPr>
          </a:p>
          <a:p>
            <a:pPr>
              <a:lnSpc>
                <a:spcPct val="100000"/>
              </a:lnSpc>
              <a:buFont typeface="Arial Narrow"/>
              <a:buChar char="-"/>
            </a:pPr>
            <a:endParaRPr sz="3200">
              <a:latin typeface="Times New Roman"/>
              <a:cs typeface="Times New Roman"/>
            </a:endParaRPr>
          </a:p>
          <a:p>
            <a:pPr>
              <a:lnSpc>
                <a:spcPct val="100000"/>
              </a:lnSpc>
              <a:spcBef>
                <a:spcPts val="40"/>
              </a:spcBef>
              <a:buFont typeface="Arial Narrow"/>
              <a:buChar char="-"/>
            </a:pPr>
            <a:endParaRPr sz="2700">
              <a:latin typeface="Times New Roman"/>
              <a:cs typeface="Times New Roman"/>
            </a:endParaRPr>
          </a:p>
          <a:p>
            <a:pPr marL="12700">
              <a:lnSpc>
                <a:spcPct val="100000"/>
              </a:lnSpc>
              <a:spcBef>
                <a:spcPts val="5"/>
              </a:spcBef>
            </a:pPr>
            <a:r>
              <a:rPr sz="4400" b="1" dirty="0">
                <a:latin typeface="Arial Narrow"/>
                <a:cs typeface="Arial Narrow"/>
              </a:rPr>
              <a:t>Second </a:t>
            </a:r>
            <a:r>
              <a:rPr sz="4400" b="1" spc="-5" dirty="0">
                <a:latin typeface="Arial Narrow"/>
                <a:cs typeface="Arial Narrow"/>
              </a:rPr>
              <a:t>messenger </a:t>
            </a:r>
            <a:r>
              <a:rPr sz="2800" spc="-5" dirty="0">
                <a:latin typeface="Arial Narrow"/>
                <a:cs typeface="Arial Narrow"/>
              </a:rPr>
              <a:t>- </a:t>
            </a:r>
            <a:r>
              <a:rPr sz="2800" spc="-10" dirty="0">
                <a:latin typeface="Arial Narrow"/>
                <a:cs typeface="Arial Narrow"/>
              </a:rPr>
              <a:t>announces and describes Jocasta’s</a:t>
            </a:r>
            <a:r>
              <a:rPr sz="2800" spc="80" dirty="0">
                <a:latin typeface="Arial Narrow"/>
                <a:cs typeface="Arial Narrow"/>
              </a:rPr>
              <a:t> </a:t>
            </a:r>
            <a:r>
              <a:rPr sz="2800" spc="-5" dirty="0">
                <a:latin typeface="Arial Narrow"/>
                <a:cs typeface="Arial Narrow"/>
              </a:rPr>
              <a:t>suicide</a:t>
            </a:r>
            <a:endParaRPr sz="2800">
              <a:latin typeface="Arial Narrow"/>
              <a:cs typeface="Arial Narrow"/>
            </a:endParaRPr>
          </a:p>
          <a:p>
            <a:pPr marL="190500" indent="-178435">
              <a:lnSpc>
                <a:spcPct val="100000"/>
              </a:lnSpc>
              <a:spcBef>
                <a:spcPts val="1935"/>
              </a:spcBef>
              <a:buChar char="-"/>
              <a:tabLst>
                <a:tab pos="191135" algn="l"/>
              </a:tabLst>
            </a:pPr>
            <a:r>
              <a:rPr sz="2800" spc="-10" dirty="0">
                <a:latin typeface="Arial Narrow"/>
                <a:cs typeface="Arial Narrow"/>
              </a:rPr>
              <a:t>predicts future </a:t>
            </a:r>
            <a:r>
              <a:rPr sz="2800" spc="-5" dirty="0">
                <a:latin typeface="Arial Narrow"/>
                <a:cs typeface="Arial Narrow"/>
              </a:rPr>
              <a:t>sorrows for a </a:t>
            </a:r>
            <a:r>
              <a:rPr sz="2800" spc="-10" dirty="0">
                <a:latin typeface="Arial Narrow"/>
                <a:cs typeface="Arial Narrow"/>
              </a:rPr>
              <a:t>people </a:t>
            </a:r>
            <a:r>
              <a:rPr sz="2800" spc="-5" dirty="0">
                <a:latin typeface="Arial Narrow"/>
                <a:cs typeface="Arial Narrow"/>
              </a:rPr>
              <a:t>whose kings </a:t>
            </a:r>
            <a:r>
              <a:rPr sz="2800" spc="-10" dirty="0">
                <a:latin typeface="Arial Narrow"/>
                <a:cs typeface="Arial Narrow"/>
              </a:rPr>
              <a:t>descend </a:t>
            </a:r>
            <a:r>
              <a:rPr sz="2800" spc="-5" dirty="0">
                <a:latin typeface="Arial Narrow"/>
                <a:cs typeface="Arial Narrow"/>
              </a:rPr>
              <a:t>from </a:t>
            </a:r>
            <a:r>
              <a:rPr sz="2800" spc="-10" dirty="0">
                <a:latin typeface="Arial Narrow"/>
                <a:cs typeface="Arial Narrow"/>
              </a:rPr>
              <a:t>this polluted</a:t>
            </a:r>
            <a:r>
              <a:rPr sz="2800" spc="150" dirty="0">
                <a:latin typeface="Arial Narrow"/>
                <a:cs typeface="Arial Narrow"/>
              </a:rPr>
              <a:t> </a:t>
            </a:r>
            <a:r>
              <a:rPr sz="2800" spc="-10" dirty="0">
                <a:latin typeface="Arial Narrow"/>
                <a:cs typeface="Arial Narrow"/>
              </a:rPr>
              <a:t>line</a:t>
            </a:r>
            <a:endParaRPr sz="2800">
              <a:latin typeface="Arial Narrow"/>
              <a:cs typeface="Arial Narrow"/>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8739" y="95199"/>
            <a:ext cx="1948180" cy="848994"/>
          </a:xfrm>
          <a:prstGeom prst="rect">
            <a:avLst/>
          </a:prstGeom>
        </p:spPr>
        <p:txBody>
          <a:bodyPr vert="horz" wrap="square" lIns="0" tIns="12700" rIns="0" bIns="0" rtlCol="0">
            <a:spAutoFit/>
          </a:bodyPr>
          <a:lstStyle/>
          <a:p>
            <a:pPr marL="12700">
              <a:lnSpc>
                <a:spcPct val="100000"/>
              </a:lnSpc>
              <a:spcBef>
                <a:spcPts val="100"/>
              </a:spcBef>
            </a:pPr>
            <a:r>
              <a:rPr sz="5400" b="1" spc="10" dirty="0">
                <a:solidFill>
                  <a:srgbClr val="B80D0E"/>
                </a:solidFill>
                <a:latin typeface="Gabriola"/>
                <a:cs typeface="Gabriola"/>
              </a:rPr>
              <a:t>SE</a:t>
            </a:r>
            <a:r>
              <a:rPr sz="5400" b="1" dirty="0">
                <a:solidFill>
                  <a:srgbClr val="B80D0E"/>
                </a:solidFill>
                <a:latin typeface="Gabriola"/>
                <a:cs typeface="Gabriola"/>
              </a:rPr>
              <a:t>T</a:t>
            </a:r>
            <a:r>
              <a:rPr sz="5400" b="1" spc="-10" dirty="0">
                <a:solidFill>
                  <a:srgbClr val="B80D0E"/>
                </a:solidFill>
                <a:latin typeface="Gabriola"/>
                <a:cs typeface="Gabriola"/>
              </a:rPr>
              <a:t>T</a:t>
            </a:r>
            <a:r>
              <a:rPr sz="5400" b="1" spc="-5" dirty="0">
                <a:solidFill>
                  <a:srgbClr val="B80D0E"/>
                </a:solidFill>
                <a:latin typeface="Gabriola"/>
                <a:cs typeface="Gabriola"/>
              </a:rPr>
              <a:t>IN</a:t>
            </a:r>
            <a:r>
              <a:rPr sz="5400" b="1" spc="50" dirty="0">
                <a:solidFill>
                  <a:srgbClr val="B80D0E"/>
                </a:solidFill>
                <a:latin typeface="Gabriola"/>
                <a:cs typeface="Gabriola"/>
              </a:rPr>
              <a:t>G</a:t>
            </a:r>
            <a:endParaRPr sz="5400">
              <a:latin typeface="Gabriola"/>
              <a:cs typeface="Gabriola"/>
            </a:endParaRPr>
          </a:p>
        </p:txBody>
      </p:sp>
      <p:sp>
        <p:nvSpPr>
          <p:cNvPr id="3" name="object 3"/>
          <p:cNvSpPr txBox="1"/>
          <p:nvPr/>
        </p:nvSpPr>
        <p:spPr>
          <a:xfrm>
            <a:off x="1138224" y="1566164"/>
            <a:ext cx="6527165" cy="3146425"/>
          </a:xfrm>
          <a:prstGeom prst="rect">
            <a:avLst/>
          </a:prstGeom>
        </p:spPr>
        <p:txBody>
          <a:bodyPr vert="horz" wrap="square" lIns="0" tIns="12700" rIns="0" bIns="0" rtlCol="0">
            <a:spAutoFit/>
          </a:bodyPr>
          <a:lstStyle/>
          <a:p>
            <a:pPr marL="917575" indent="-905510">
              <a:lnSpc>
                <a:spcPct val="100000"/>
              </a:lnSpc>
              <a:spcBef>
                <a:spcPts val="100"/>
              </a:spcBef>
              <a:buClr>
                <a:srgbClr val="B80D0E"/>
              </a:buClr>
              <a:buSzPct val="159375"/>
              <a:buFont typeface="Wingdings"/>
              <a:buChar char=""/>
              <a:tabLst>
                <a:tab pos="918210" algn="l"/>
              </a:tabLst>
            </a:pPr>
            <a:r>
              <a:rPr sz="4800" dirty="0">
                <a:latin typeface="Arial Narrow"/>
                <a:cs typeface="Arial Narrow"/>
              </a:rPr>
              <a:t>THEBES</a:t>
            </a:r>
            <a:endParaRPr sz="4800">
              <a:latin typeface="Arial Narrow"/>
              <a:cs typeface="Arial Narrow"/>
            </a:endParaRPr>
          </a:p>
          <a:p>
            <a:pPr marL="2282190" lvl="1" indent="-572135">
              <a:lnSpc>
                <a:spcPct val="100000"/>
              </a:lnSpc>
              <a:spcBef>
                <a:spcPts val="4850"/>
              </a:spcBef>
              <a:buClr>
                <a:srgbClr val="B80D0E"/>
              </a:buClr>
              <a:buSzPct val="109090"/>
              <a:buFont typeface="Wingdings"/>
              <a:buChar char=""/>
              <a:tabLst>
                <a:tab pos="2282825" algn="l"/>
              </a:tabLst>
            </a:pPr>
            <a:r>
              <a:rPr sz="4400" dirty="0">
                <a:latin typeface="Arial Narrow"/>
                <a:cs typeface="Arial Narrow"/>
              </a:rPr>
              <a:t>CORINTH</a:t>
            </a:r>
            <a:endParaRPr sz="4400">
              <a:latin typeface="Arial Narrow"/>
              <a:cs typeface="Arial Narrow"/>
            </a:endParaRPr>
          </a:p>
          <a:p>
            <a:pPr marL="4855845" lvl="2" indent="-572135">
              <a:lnSpc>
                <a:spcPct val="100000"/>
              </a:lnSpc>
              <a:spcBef>
                <a:spcPts val="3320"/>
              </a:spcBef>
              <a:buClr>
                <a:srgbClr val="B80D0E"/>
              </a:buClr>
              <a:buSzPct val="109090"/>
              <a:buFont typeface="Wingdings"/>
              <a:buChar char=""/>
              <a:tabLst>
                <a:tab pos="4856480" algn="l"/>
              </a:tabLst>
            </a:pPr>
            <a:r>
              <a:rPr sz="4400" dirty="0">
                <a:latin typeface="Arial Narrow"/>
                <a:cs typeface="Arial Narrow"/>
              </a:rPr>
              <a:t>DELPHI</a:t>
            </a:r>
            <a:endParaRPr sz="4400">
              <a:latin typeface="Arial Narrow"/>
              <a:cs typeface="Arial Narrow"/>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8739" y="95199"/>
            <a:ext cx="3064510" cy="848994"/>
          </a:xfrm>
          <a:prstGeom prst="rect">
            <a:avLst/>
          </a:prstGeom>
        </p:spPr>
        <p:txBody>
          <a:bodyPr vert="horz" wrap="square" lIns="0" tIns="12700" rIns="0" bIns="0" rtlCol="0">
            <a:spAutoFit/>
          </a:bodyPr>
          <a:lstStyle/>
          <a:p>
            <a:pPr marL="12700">
              <a:lnSpc>
                <a:spcPct val="100000"/>
              </a:lnSpc>
              <a:spcBef>
                <a:spcPts val="100"/>
              </a:spcBef>
            </a:pPr>
            <a:r>
              <a:rPr sz="5400" b="1" dirty="0">
                <a:solidFill>
                  <a:srgbClr val="B80D0E"/>
                </a:solidFill>
                <a:latin typeface="Arial Narrow"/>
                <a:cs typeface="Arial Narrow"/>
              </a:rPr>
              <a:t>SUM</a:t>
            </a:r>
            <a:r>
              <a:rPr sz="5400" b="1" spc="-25" dirty="0">
                <a:solidFill>
                  <a:srgbClr val="B80D0E"/>
                </a:solidFill>
                <a:latin typeface="Arial Narrow"/>
                <a:cs typeface="Arial Narrow"/>
              </a:rPr>
              <a:t>M</a:t>
            </a:r>
            <a:r>
              <a:rPr sz="5400" b="1" dirty="0">
                <a:solidFill>
                  <a:srgbClr val="B80D0E"/>
                </a:solidFill>
                <a:latin typeface="Arial Narrow"/>
                <a:cs typeface="Arial Narrow"/>
              </a:rPr>
              <a:t>A</a:t>
            </a:r>
            <a:r>
              <a:rPr sz="5400" b="1" spc="-170" dirty="0">
                <a:solidFill>
                  <a:srgbClr val="B80D0E"/>
                </a:solidFill>
                <a:latin typeface="Arial Narrow"/>
                <a:cs typeface="Arial Narrow"/>
              </a:rPr>
              <a:t>R</a:t>
            </a:r>
            <a:r>
              <a:rPr sz="5400" b="1" spc="-5" dirty="0">
                <a:solidFill>
                  <a:srgbClr val="B80D0E"/>
                </a:solidFill>
                <a:latin typeface="Arial Narrow"/>
                <a:cs typeface="Arial Narrow"/>
              </a:rPr>
              <a:t>Y</a:t>
            </a:r>
            <a:r>
              <a:rPr sz="5400" dirty="0">
                <a:solidFill>
                  <a:srgbClr val="B80D0E"/>
                </a:solidFill>
              </a:rPr>
              <a:t>:</a:t>
            </a:r>
            <a:endParaRPr sz="5400">
              <a:latin typeface="Arial Narrow"/>
              <a:cs typeface="Arial Narrow"/>
            </a:endParaRPr>
          </a:p>
        </p:txBody>
      </p:sp>
      <p:sp>
        <p:nvSpPr>
          <p:cNvPr id="3" name="object 3"/>
          <p:cNvSpPr txBox="1"/>
          <p:nvPr/>
        </p:nvSpPr>
        <p:spPr>
          <a:xfrm>
            <a:off x="542340" y="1900554"/>
            <a:ext cx="10081260" cy="2418715"/>
          </a:xfrm>
          <a:prstGeom prst="rect">
            <a:avLst/>
          </a:prstGeom>
        </p:spPr>
        <p:txBody>
          <a:bodyPr vert="horz" wrap="square" lIns="0" tIns="0" rIns="0" bIns="0" rtlCol="0">
            <a:spAutoFit/>
          </a:bodyPr>
          <a:lstStyle/>
          <a:p>
            <a:pPr marL="622300" indent="-610235">
              <a:lnSpc>
                <a:spcPts val="3660"/>
              </a:lnSpc>
              <a:buClr>
                <a:srgbClr val="B80D0E"/>
              </a:buClr>
              <a:buSzPct val="160000"/>
              <a:buFont typeface="Wingdings"/>
              <a:buChar char=""/>
              <a:tabLst>
                <a:tab pos="622935" algn="l"/>
              </a:tabLst>
            </a:pPr>
            <a:r>
              <a:rPr sz="3000" dirty="0">
                <a:latin typeface="Gabriola"/>
                <a:cs typeface="Gabriola"/>
              </a:rPr>
              <a:t>Laius </a:t>
            </a:r>
            <a:r>
              <a:rPr sz="3000" spc="-5" dirty="0">
                <a:latin typeface="Gabriola"/>
                <a:cs typeface="Gabriola"/>
              </a:rPr>
              <a:t>was </a:t>
            </a:r>
            <a:r>
              <a:rPr sz="3000" dirty="0">
                <a:latin typeface="Gabriola"/>
                <a:cs typeface="Gabriola"/>
              </a:rPr>
              <a:t>married to </a:t>
            </a:r>
            <a:r>
              <a:rPr sz="3000" spc="-5" dirty="0">
                <a:latin typeface="Gabriola"/>
                <a:cs typeface="Gabriola"/>
              </a:rPr>
              <a:t>Jocasta and were the </a:t>
            </a:r>
            <a:r>
              <a:rPr sz="3000" dirty="0">
                <a:latin typeface="Gabriola"/>
                <a:cs typeface="Gabriola"/>
              </a:rPr>
              <a:t>rulers </a:t>
            </a:r>
            <a:r>
              <a:rPr sz="3000" spc="-5" dirty="0">
                <a:latin typeface="Gabriola"/>
                <a:cs typeface="Gabriola"/>
              </a:rPr>
              <a:t>of</a:t>
            </a:r>
            <a:r>
              <a:rPr sz="3000" spc="-25" dirty="0">
                <a:latin typeface="Gabriola"/>
                <a:cs typeface="Gabriola"/>
              </a:rPr>
              <a:t> </a:t>
            </a:r>
            <a:r>
              <a:rPr sz="3000" dirty="0">
                <a:latin typeface="Gabriola"/>
                <a:cs typeface="Gabriola"/>
              </a:rPr>
              <a:t>Thebes.</a:t>
            </a:r>
            <a:endParaRPr sz="3000">
              <a:latin typeface="Gabriola"/>
              <a:cs typeface="Gabriola"/>
            </a:endParaRPr>
          </a:p>
          <a:p>
            <a:pPr marL="622300" indent="-610235">
              <a:lnSpc>
                <a:spcPts val="4955"/>
              </a:lnSpc>
              <a:buClr>
                <a:srgbClr val="B80D0E"/>
              </a:buClr>
              <a:buSzPct val="160000"/>
              <a:buFont typeface="Wingdings"/>
              <a:buChar char=""/>
              <a:tabLst>
                <a:tab pos="622935" algn="l"/>
              </a:tabLst>
            </a:pPr>
            <a:r>
              <a:rPr sz="3000" dirty="0">
                <a:latin typeface="Gabriola"/>
                <a:cs typeface="Gabriola"/>
              </a:rPr>
              <a:t>They </a:t>
            </a:r>
            <a:r>
              <a:rPr sz="3000" spc="-5" dirty="0">
                <a:latin typeface="Gabriola"/>
                <a:cs typeface="Gabriola"/>
              </a:rPr>
              <a:t>were very </a:t>
            </a:r>
            <a:r>
              <a:rPr sz="3000" dirty="0">
                <a:latin typeface="Gabriola"/>
                <a:cs typeface="Gabriola"/>
              </a:rPr>
              <a:t>happy </a:t>
            </a:r>
            <a:r>
              <a:rPr sz="3000" spc="-5" dirty="0">
                <a:latin typeface="Gabriola"/>
                <a:cs typeface="Gabriola"/>
              </a:rPr>
              <a:t>because </a:t>
            </a:r>
            <a:r>
              <a:rPr sz="3000" dirty="0">
                <a:latin typeface="Gabriola"/>
                <a:cs typeface="Gabriola"/>
              </a:rPr>
              <a:t>they </a:t>
            </a:r>
            <a:r>
              <a:rPr sz="3000" spc="-5" dirty="0">
                <a:latin typeface="Gabriola"/>
                <a:cs typeface="Gabriola"/>
              </a:rPr>
              <a:t>were </a:t>
            </a:r>
            <a:r>
              <a:rPr sz="3000" dirty="0">
                <a:latin typeface="Gabriola"/>
                <a:cs typeface="Gabriola"/>
              </a:rPr>
              <a:t>about to </a:t>
            </a:r>
            <a:r>
              <a:rPr sz="3000" spc="-5" dirty="0">
                <a:latin typeface="Gabriola"/>
                <a:cs typeface="Gabriola"/>
              </a:rPr>
              <a:t>have </a:t>
            </a:r>
            <a:r>
              <a:rPr sz="3000" dirty="0">
                <a:latin typeface="Gabriola"/>
                <a:cs typeface="Gabriola"/>
              </a:rPr>
              <a:t>a</a:t>
            </a:r>
            <a:r>
              <a:rPr sz="3000" spc="-20" dirty="0">
                <a:latin typeface="Gabriola"/>
                <a:cs typeface="Gabriola"/>
              </a:rPr>
              <a:t> </a:t>
            </a:r>
            <a:r>
              <a:rPr sz="3000" dirty="0">
                <a:latin typeface="Gabriola"/>
                <a:cs typeface="Gabriola"/>
              </a:rPr>
              <a:t>son.</a:t>
            </a:r>
            <a:endParaRPr sz="3000">
              <a:latin typeface="Gabriola"/>
              <a:cs typeface="Gabriola"/>
            </a:endParaRPr>
          </a:p>
          <a:p>
            <a:pPr marL="622300" indent="-610235">
              <a:lnSpc>
                <a:spcPts val="4965"/>
              </a:lnSpc>
              <a:buClr>
                <a:srgbClr val="B80D0E"/>
              </a:buClr>
              <a:buSzPct val="160000"/>
              <a:buFont typeface="Wingdings"/>
              <a:buChar char=""/>
              <a:tabLst>
                <a:tab pos="622935" algn="l"/>
              </a:tabLst>
            </a:pPr>
            <a:r>
              <a:rPr sz="3000" spc="-5" dirty="0">
                <a:latin typeface="Gabriola"/>
                <a:cs typeface="Gabriola"/>
              </a:rPr>
              <a:t>However, King </a:t>
            </a:r>
            <a:r>
              <a:rPr sz="3000" dirty="0">
                <a:latin typeface="Gabriola"/>
                <a:cs typeface="Gabriola"/>
              </a:rPr>
              <a:t>Laius </a:t>
            </a:r>
            <a:r>
              <a:rPr sz="3000" spc="-5" dirty="0">
                <a:latin typeface="Gabriola"/>
                <a:cs typeface="Gabriola"/>
              </a:rPr>
              <a:t>went to </a:t>
            </a:r>
            <a:r>
              <a:rPr sz="3000" dirty="0">
                <a:latin typeface="Gabriola"/>
                <a:cs typeface="Gabriola"/>
              </a:rPr>
              <a:t>the </a:t>
            </a:r>
            <a:r>
              <a:rPr sz="3000" spc="-5" dirty="0">
                <a:latin typeface="Gabriola"/>
                <a:cs typeface="Gabriola"/>
              </a:rPr>
              <a:t>Oracle of Delphi to get </a:t>
            </a:r>
            <a:r>
              <a:rPr sz="3000" dirty="0">
                <a:latin typeface="Gabriola"/>
                <a:cs typeface="Gabriola"/>
              </a:rPr>
              <a:t>a </a:t>
            </a:r>
            <a:r>
              <a:rPr sz="3000" spc="-5" dirty="0">
                <a:latin typeface="Gabriola"/>
                <a:cs typeface="Gabriola"/>
              </a:rPr>
              <a:t>prediction of </a:t>
            </a:r>
            <a:r>
              <a:rPr sz="3000" dirty="0">
                <a:latin typeface="Gabriola"/>
                <a:cs typeface="Gabriola"/>
              </a:rPr>
              <a:t>his</a:t>
            </a:r>
            <a:r>
              <a:rPr sz="3000" spc="-20" dirty="0">
                <a:latin typeface="Gabriola"/>
                <a:cs typeface="Gabriola"/>
              </a:rPr>
              <a:t> </a:t>
            </a:r>
            <a:r>
              <a:rPr sz="3000" spc="-5" dirty="0">
                <a:latin typeface="Gabriola"/>
                <a:cs typeface="Gabriola"/>
              </a:rPr>
              <a:t>future.</a:t>
            </a:r>
            <a:endParaRPr sz="3000">
              <a:latin typeface="Gabriola"/>
              <a:cs typeface="Gabriola"/>
            </a:endParaRPr>
          </a:p>
          <a:p>
            <a:pPr marL="622300" indent="-610235">
              <a:lnSpc>
                <a:spcPts val="5365"/>
              </a:lnSpc>
              <a:buClr>
                <a:srgbClr val="B80D0E"/>
              </a:buClr>
              <a:buSzPct val="160000"/>
              <a:buFont typeface="Wingdings"/>
              <a:buChar char=""/>
              <a:tabLst>
                <a:tab pos="622935" algn="l"/>
              </a:tabLst>
            </a:pPr>
            <a:r>
              <a:rPr sz="3000" dirty="0">
                <a:latin typeface="Gabriola"/>
                <a:cs typeface="Gabriola"/>
              </a:rPr>
              <a:t>The </a:t>
            </a:r>
            <a:r>
              <a:rPr sz="3000" spc="-5" dirty="0">
                <a:latin typeface="Gabriola"/>
                <a:cs typeface="Gabriola"/>
              </a:rPr>
              <a:t>oracle said that </a:t>
            </a:r>
            <a:r>
              <a:rPr sz="3000" dirty="0">
                <a:latin typeface="Gabriola"/>
                <a:cs typeface="Gabriola"/>
              </a:rPr>
              <a:t>Laius </a:t>
            </a:r>
            <a:r>
              <a:rPr sz="3000" spc="-5" dirty="0">
                <a:latin typeface="Gabriola"/>
                <a:cs typeface="Gabriola"/>
              </a:rPr>
              <a:t>was </a:t>
            </a:r>
            <a:r>
              <a:rPr sz="3000" dirty="0">
                <a:latin typeface="Gabriola"/>
                <a:cs typeface="Gabriola"/>
              </a:rPr>
              <a:t>“doomed </a:t>
            </a:r>
            <a:r>
              <a:rPr sz="3000" spc="-5" dirty="0">
                <a:latin typeface="Gabriola"/>
                <a:cs typeface="Gabriola"/>
              </a:rPr>
              <a:t>to perish by </a:t>
            </a:r>
            <a:r>
              <a:rPr sz="3000" dirty="0">
                <a:latin typeface="Gabriola"/>
                <a:cs typeface="Gabriola"/>
              </a:rPr>
              <a:t>the hands </a:t>
            </a:r>
            <a:r>
              <a:rPr sz="3000" spc="-5" dirty="0">
                <a:latin typeface="Gabriola"/>
                <a:cs typeface="Gabriola"/>
              </a:rPr>
              <a:t>of </a:t>
            </a:r>
            <a:r>
              <a:rPr sz="3000" dirty="0">
                <a:latin typeface="Gabriola"/>
                <a:cs typeface="Gabriola"/>
              </a:rPr>
              <a:t>his </a:t>
            </a:r>
            <a:r>
              <a:rPr sz="3000" spc="-5" dirty="0">
                <a:latin typeface="Gabriola"/>
                <a:cs typeface="Gabriola"/>
              </a:rPr>
              <a:t>own</a:t>
            </a:r>
            <a:r>
              <a:rPr sz="3000" spc="-120" dirty="0">
                <a:latin typeface="Gabriola"/>
                <a:cs typeface="Gabriola"/>
              </a:rPr>
              <a:t> </a:t>
            </a:r>
            <a:r>
              <a:rPr sz="3000" dirty="0">
                <a:latin typeface="Gabriola"/>
                <a:cs typeface="Gabriola"/>
              </a:rPr>
              <a:t>son”</a:t>
            </a:r>
            <a:endParaRPr sz="3000">
              <a:latin typeface="Gabriola"/>
              <a:cs typeface="Gabriola"/>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0"/>
            <a:ext cx="12103609" cy="6818374"/>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0"/>
            <a:ext cx="11980164" cy="6644640"/>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0" y="0"/>
            <a:ext cx="11748770" cy="6419215"/>
          </a:xfrm>
          <a:custGeom>
            <a:avLst/>
            <a:gdLst/>
            <a:ahLst/>
            <a:cxnLst/>
            <a:rect l="l" t="t" r="r" b="b"/>
            <a:pathLst>
              <a:path w="11748770" h="6419215">
                <a:moveTo>
                  <a:pt x="11725275" y="0"/>
                </a:moveTo>
                <a:lnTo>
                  <a:pt x="11748516" y="6419088"/>
                </a:lnTo>
                <a:lnTo>
                  <a:pt x="0" y="6410635"/>
                </a:lnTo>
              </a:path>
            </a:pathLst>
          </a:custGeom>
          <a:ln w="82296">
            <a:solidFill>
              <a:srgbClr val="7E7E7E"/>
            </a:solidFill>
          </a:ln>
        </p:spPr>
        <p:txBody>
          <a:bodyPr wrap="square" lIns="0" tIns="0" rIns="0" bIns="0" rtlCol="0"/>
          <a:lstStyle/>
          <a:p>
            <a:endParaRPr/>
          </a:p>
        </p:txBody>
      </p:sp>
      <p:sp>
        <p:nvSpPr>
          <p:cNvPr id="5" name="object 5"/>
          <p:cNvSpPr/>
          <p:nvPr/>
        </p:nvSpPr>
        <p:spPr>
          <a:xfrm>
            <a:off x="0" y="5600700"/>
            <a:ext cx="11705844" cy="780288"/>
          </a:xfrm>
          <a:prstGeom prst="rect">
            <a:avLst/>
          </a:prstGeom>
          <a:blipFill>
            <a:blip r:embed="rId4" cstate="print"/>
            <a:stretch>
              <a:fillRect/>
            </a:stretch>
          </a:blipFill>
        </p:spPr>
        <p:txBody>
          <a:bodyPr wrap="square" lIns="0" tIns="0" rIns="0" bIns="0" rtlCol="0"/>
          <a:lstStyle/>
          <a:p>
            <a:endParaRPr/>
          </a:p>
        </p:txBody>
      </p:sp>
      <p:sp>
        <p:nvSpPr>
          <p:cNvPr id="6" name="object 6"/>
          <p:cNvSpPr txBox="1"/>
          <p:nvPr/>
        </p:nvSpPr>
        <p:spPr>
          <a:xfrm>
            <a:off x="516737" y="117500"/>
            <a:ext cx="10751820" cy="3649345"/>
          </a:xfrm>
          <a:prstGeom prst="rect">
            <a:avLst/>
          </a:prstGeom>
        </p:spPr>
        <p:txBody>
          <a:bodyPr vert="horz" wrap="square" lIns="0" tIns="0" rIns="0" bIns="0" rtlCol="0">
            <a:spAutoFit/>
          </a:bodyPr>
          <a:lstStyle/>
          <a:p>
            <a:pPr marL="581025" indent="-568960">
              <a:lnSpc>
                <a:spcPts val="4465"/>
              </a:lnSpc>
              <a:buClr>
                <a:srgbClr val="B80D0E"/>
              </a:buClr>
              <a:buSzPct val="158928"/>
              <a:buFont typeface="Wingdings"/>
              <a:buChar char=""/>
              <a:tabLst>
                <a:tab pos="581660" algn="l"/>
              </a:tabLst>
            </a:pPr>
            <a:r>
              <a:rPr sz="2800" spc="-5" dirty="0">
                <a:latin typeface="Gabriola"/>
                <a:cs typeface="Gabriola"/>
              </a:rPr>
              <a:t>With </a:t>
            </a:r>
            <a:r>
              <a:rPr sz="2800" spc="-10" dirty="0">
                <a:latin typeface="Gabriola"/>
                <a:cs typeface="Gabriola"/>
              </a:rPr>
              <a:t>that </a:t>
            </a:r>
            <a:r>
              <a:rPr sz="2800" spc="-5" dirty="0">
                <a:latin typeface="Gabriola"/>
                <a:cs typeface="Gabriola"/>
              </a:rPr>
              <a:t>news he tightly </a:t>
            </a:r>
            <a:r>
              <a:rPr sz="2800" spc="-10" dirty="0">
                <a:latin typeface="Gabriola"/>
                <a:cs typeface="Gabriola"/>
              </a:rPr>
              <a:t>binds </a:t>
            </a:r>
            <a:r>
              <a:rPr sz="2800" spc="-5" dirty="0">
                <a:latin typeface="Gabriola"/>
                <a:cs typeface="Gabriola"/>
              </a:rPr>
              <a:t>the feet of the </a:t>
            </a:r>
            <a:r>
              <a:rPr sz="2800" spc="-10" dirty="0">
                <a:latin typeface="Gabriola"/>
                <a:cs typeface="Gabriola"/>
              </a:rPr>
              <a:t>infant together with </a:t>
            </a:r>
            <a:r>
              <a:rPr sz="2800" spc="-5" dirty="0">
                <a:latin typeface="Gabriola"/>
                <a:cs typeface="Gabriola"/>
              </a:rPr>
              <a:t>a pin and orders </a:t>
            </a:r>
            <a:r>
              <a:rPr sz="2800" spc="-10" dirty="0">
                <a:latin typeface="Gabriola"/>
                <a:cs typeface="Gabriola"/>
              </a:rPr>
              <a:t>Jocasta</a:t>
            </a:r>
            <a:r>
              <a:rPr sz="2800" spc="280" dirty="0">
                <a:latin typeface="Gabriola"/>
                <a:cs typeface="Gabriola"/>
              </a:rPr>
              <a:t> </a:t>
            </a:r>
            <a:r>
              <a:rPr sz="2800" spc="-10" dirty="0">
                <a:latin typeface="Gabriola"/>
                <a:cs typeface="Gabriola"/>
              </a:rPr>
              <a:t>to</a:t>
            </a:r>
            <a:endParaRPr sz="2800">
              <a:latin typeface="Gabriola"/>
              <a:cs typeface="Gabriola"/>
            </a:endParaRPr>
          </a:p>
          <a:p>
            <a:pPr marL="241300">
              <a:lnSpc>
                <a:spcPct val="100000"/>
              </a:lnSpc>
              <a:spcBef>
                <a:spcPts val="340"/>
              </a:spcBef>
            </a:pPr>
            <a:r>
              <a:rPr sz="2800" spc="-5" dirty="0">
                <a:latin typeface="Gabriola"/>
                <a:cs typeface="Gabriola"/>
              </a:rPr>
              <a:t>kill the</a:t>
            </a:r>
            <a:r>
              <a:rPr sz="2800" spc="-20" dirty="0">
                <a:latin typeface="Gabriola"/>
                <a:cs typeface="Gabriola"/>
              </a:rPr>
              <a:t> </a:t>
            </a:r>
            <a:r>
              <a:rPr sz="2800" spc="-10" dirty="0">
                <a:latin typeface="Gabriola"/>
                <a:cs typeface="Gabriola"/>
              </a:rPr>
              <a:t>infant.</a:t>
            </a:r>
            <a:endParaRPr sz="2800">
              <a:latin typeface="Gabriola"/>
              <a:cs typeface="Gabriola"/>
            </a:endParaRPr>
          </a:p>
          <a:p>
            <a:pPr marL="581025" indent="-568960">
              <a:lnSpc>
                <a:spcPts val="5190"/>
              </a:lnSpc>
              <a:spcBef>
                <a:spcPts val="20"/>
              </a:spcBef>
              <a:buClr>
                <a:srgbClr val="B80D0E"/>
              </a:buClr>
              <a:buSzPct val="158928"/>
              <a:buFont typeface="Wingdings"/>
              <a:buChar char=""/>
              <a:tabLst>
                <a:tab pos="581660" algn="l"/>
              </a:tabLst>
            </a:pPr>
            <a:r>
              <a:rPr sz="2800" spc="-5" dirty="0">
                <a:latin typeface="Gabriola"/>
                <a:cs typeface="Gabriola"/>
              </a:rPr>
              <a:t>Jocasta can’t </a:t>
            </a:r>
            <a:r>
              <a:rPr sz="2800" spc="-10" dirty="0">
                <a:latin typeface="Gabriola"/>
                <a:cs typeface="Gabriola"/>
              </a:rPr>
              <a:t>bear to </a:t>
            </a:r>
            <a:r>
              <a:rPr sz="2800" dirty="0">
                <a:latin typeface="Gabriola"/>
                <a:cs typeface="Gabriola"/>
              </a:rPr>
              <a:t>do </a:t>
            </a:r>
            <a:r>
              <a:rPr sz="2800" spc="-5" dirty="0">
                <a:latin typeface="Gabriola"/>
                <a:cs typeface="Gabriola"/>
              </a:rPr>
              <a:t>this so she orders a slave to do</a:t>
            </a:r>
            <a:r>
              <a:rPr sz="2800" spc="60" dirty="0">
                <a:latin typeface="Gabriola"/>
                <a:cs typeface="Gabriola"/>
              </a:rPr>
              <a:t> </a:t>
            </a:r>
            <a:r>
              <a:rPr sz="2800" spc="-5" dirty="0">
                <a:latin typeface="Gabriola"/>
                <a:cs typeface="Gabriola"/>
              </a:rPr>
              <a:t>so.</a:t>
            </a:r>
            <a:endParaRPr sz="2800">
              <a:latin typeface="Gabriola"/>
              <a:cs typeface="Gabriola"/>
            </a:endParaRPr>
          </a:p>
          <a:p>
            <a:pPr marL="581025" indent="-568960">
              <a:lnSpc>
                <a:spcPts val="5035"/>
              </a:lnSpc>
              <a:buClr>
                <a:srgbClr val="B80D0E"/>
              </a:buClr>
              <a:buSzPct val="158928"/>
              <a:buFont typeface="Wingdings"/>
              <a:buChar char=""/>
              <a:tabLst>
                <a:tab pos="581660" algn="l"/>
              </a:tabLst>
            </a:pPr>
            <a:r>
              <a:rPr sz="2800" spc="-5" dirty="0">
                <a:latin typeface="Gabriola"/>
                <a:cs typeface="Gabriola"/>
              </a:rPr>
              <a:t>Instead, the servant </a:t>
            </a:r>
            <a:r>
              <a:rPr sz="2800" spc="-10" dirty="0">
                <a:latin typeface="Gabriola"/>
                <a:cs typeface="Gabriola"/>
              </a:rPr>
              <a:t>takes </a:t>
            </a:r>
            <a:r>
              <a:rPr sz="2800" spc="-5" dirty="0">
                <a:latin typeface="Gabriola"/>
                <a:cs typeface="Gabriola"/>
              </a:rPr>
              <a:t>baby Oedipus to a mountain top to </a:t>
            </a:r>
            <a:r>
              <a:rPr sz="2800" dirty="0">
                <a:latin typeface="Gabriola"/>
                <a:cs typeface="Gabriola"/>
              </a:rPr>
              <a:t>die </a:t>
            </a:r>
            <a:r>
              <a:rPr sz="2800" spc="-5" dirty="0">
                <a:latin typeface="Gabriola"/>
                <a:cs typeface="Gabriola"/>
              </a:rPr>
              <a:t>from</a:t>
            </a:r>
            <a:r>
              <a:rPr sz="2800" spc="65" dirty="0">
                <a:latin typeface="Gabriola"/>
                <a:cs typeface="Gabriola"/>
              </a:rPr>
              <a:t> </a:t>
            </a:r>
            <a:r>
              <a:rPr sz="2800" spc="-10" dirty="0">
                <a:latin typeface="Gabriola"/>
                <a:cs typeface="Gabriola"/>
              </a:rPr>
              <a:t>exposure.</a:t>
            </a:r>
            <a:endParaRPr sz="2800">
              <a:latin typeface="Gabriola"/>
              <a:cs typeface="Gabriola"/>
            </a:endParaRPr>
          </a:p>
          <a:p>
            <a:pPr marL="581025" indent="-568960">
              <a:lnSpc>
                <a:spcPts val="5030"/>
              </a:lnSpc>
              <a:buClr>
                <a:srgbClr val="B80D0E"/>
              </a:buClr>
              <a:buSzPct val="158928"/>
              <a:buFont typeface="Wingdings"/>
              <a:buChar char=""/>
              <a:tabLst>
                <a:tab pos="581660" algn="l"/>
              </a:tabLst>
            </a:pPr>
            <a:r>
              <a:rPr sz="2800" spc="-5" dirty="0">
                <a:latin typeface="Gabriola"/>
                <a:cs typeface="Gabriola"/>
              </a:rPr>
              <a:t>A shepherd rescues the </a:t>
            </a:r>
            <a:r>
              <a:rPr sz="2800" spc="-10" dirty="0">
                <a:latin typeface="Gabriola"/>
                <a:cs typeface="Gabriola"/>
              </a:rPr>
              <a:t>infant </a:t>
            </a:r>
            <a:r>
              <a:rPr sz="2800" spc="-5" dirty="0">
                <a:latin typeface="Gabriola"/>
                <a:cs typeface="Gabriola"/>
              </a:rPr>
              <a:t>and names him Oedipus </a:t>
            </a:r>
            <a:r>
              <a:rPr sz="2800" dirty="0">
                <a:latin typeface="Gabriola"/>
                <a:cs typeface="Gabriola"/>
              </a:rPr>
              <a:t>(or </a:t>
            </a:r>
            <a:r>
              <a:rPr sz="2800" spc="-10" dirty="0">
                <a:latin typeface="Gabriola"/>
                <a:cs typeface="Gabriola"/>
              </a:rPr>
              <a:t>"swollen</a:t>
            </a:r>
            <a:r>
              <a:rPr sz="2800" spc="95" dirty="0">
                <a:latin typeface="Gabriola"/>
                <a:cs typeface="Gabriola"/>
              </a:rPr>
              <a:t> </a:t>
            </a:r>
            <a:r>
              <a:rPr sz="2800" spc="-10" dirty="0">
                <a:latin typeface="Gabriola"/>
                <a:cs typeface="Gabriola"/>
              </a:rPr>
              <a:t>feet").</a:t>
            </a:r>
            <a:endParaRPr sz="2800">
              <a:latin typeface="Gabriola"/>
              <a:cs typeface="Gabriola"/>
            </a:endParaRPr>
          </a:p>
          <a:p>
            <a:pPr marL="581025" indent="-568960">
              <a:lnSpc>
                <a:spcPts val="5185"/>
              </a:lnSpc>
              <a:buClr>
                <a:srgbClr val="B80D0E"/>
              </a:buClr>
              <a:buSzPct val="158928"/>
              <a:buFont typeface="Wingdings"/>
              <a:buChar char=""/>
              <a:tabLst>
                <a:tab pos="581660" algn="l"/>
              </a:tabLst>
            </a:pPr>
            <a:r>
              <a:rPr sz="2800" spc="-5" dirty="0">
                <a:latin typeface="Gabriola"/>
                <a:cs typeface="Gabriola"/>
              </a:rPr>
              <a:t>The shepherd carries the </a:t>
            </a:r>
            <a:r>
              <a:rPr sz="2800" spc="-10" dirty="0">
                <a:latin typeface="Gabriola"/>
                <a:cs typeface="Gabriola"/>
              </a:rPr>
              <a:t>baby with </a:t>
            </a:r>
            <a:r>
              <a:rPr sz="2800" spc="-5" dirty="0">
                <a:latin typeface="Gabriola"/>
                <a:cs typeface="Gabriola"/>
              </a:rPr>
              <a:t>him to Corinth </a:t>
            </a:r>
            <a:r>
              <a:rPr sz="2800" spc="-10" dirty="0">
                <a:latin typeface="Gabriola"/>
                <a:cs typeface="Gabriola"/>
              </a:rPr>
              <a:t>where </a:t>
            </a:r>
            <a:r>
              <a:rPr sz="2800" spc="-5" dirty="0">
                <a:latin typeface="Gabriola"/>
                <a:cs typeface="Gabriola"/>
              </a:rPr>
              <a:t>he </a:t>
            </a:r>
            <a:r>
              <a:rPr sz="2800" dirty="0">
                <a:latin typeface="Gabriola"/>
                <a:cs typeface="Gabriola"/>
              </a:rPr>
              <a:t>is </a:t>
            </a:r>
            <a:r>
              <a:rPr sz="2800" spc="-5" dirty="0">
                <a:latin typeface="Gabriola"/>
                <a:cs typeface="Gabriola"/>
              </a:rPr>
              <a:t>raised by King</a:t>
            </a:r>
            <a:r>
              <a:rPr sz="2800" spc="125" dirty="0">
                <a:latin typeface="Gabriola"/>
                <a:cs typeface="Gabriola"/>
              </a:rPr>
              <a:t> </a:t>
            </a:r>
            <a:r>
              <a:rPr sz="2800" spc="-5" dirty="0">
                <a:latin typeface="Gabriola"/>
                <a:cs typeface="Gabriola"/>
              </a:rPr>
              <a:t>Polybus</a:t>
            </a:r>
            <a:endParaRPr sz="2800">
              <a:latin typeface="Gabriola"/>
              <a:cs typeface="Gabriola"/>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0"/>
            <a:ext cx="12103609" cy="6818374"/>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0"/>
            <a:ext cx="11980164" cy="6644640"/>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0" y="0"/>
            <a:ext cx="11748770" cy="6419215"/>
          </a:xfrm>
          <a:custGeom>
            <a:avLst/>
            <a:gdLst/>
            <a:ahLst/>
            <a:cxnLst/>
            <a:rect l="l" t="t" r="r" b="b"/>
            <a:pathLst>
              <a:path w="11748770" h="6419215">
                <a:moveTo>
                  <a:pt x="11725275" y="0"/>
                </a:moveTo>
                <a:lnTo>
                  <a:pt x="11748516" y="6419088"/>
                </a:lnTo>
                <a:lnTo>
                  <a:pt x="0" y="6410635"/>
                </a:lnTo>
              </a:path>
            </a:pathLst>
          </a:custGeom>
          <a:ln w="82296">
            <a:solidFill>
              <a:srgbClr val="7E7E7E"/>
            </a:solidFill>
          </a:ln>
        </p:spPr>
        <p:txBody>
          <a:bodyPr wrap="square" lIns="0" tIns="0" rIns="0" bIns="0" rtlCol="0"/>
          <a:lstStyle/>
          <a:p>
            <a:endParaRPr/>
          </a:p>
        </p:txBody>
      </p:sp>
      <p:sp>
        <p:nvSpPr>
          <p:cNvPr id="5" name="object 5"/>
          <p:cNvSpPr/>
          <p:nvPr/>
        </p:nvSpPr>
        <p:spPr>
          <a:xfrm>
            <a:off x="0" y="5600700"/>
            <a:ext cx="11705844" cy="780288"/>
          </a:xfrm>
          <a:prstGeom prst="rect">
            <a:avLst/>
          </a:prstGeom>
          <a:blipFill>
            <a:blip r:embed="rId4" cstate="print"/>
            <a:stretch>
              <a:fillRect/>
            </a:stretch>
          </a:blipFill>
        </p:spPr>
        <p:txBody>
          <a:bodyPr wrap="square" lIns="0" tIns="0" rIns="0" bIns="0" rtlCol="0"/>
          <a:lstStyle/>
          <a:p>
            <a:endParaRPr/>
          </a:p>
        </p:txBody>
      </p:sp>
      <p:sp>
        <p:nvSpPr>
          <p:cNvPr id="6" name="object 6"/>
          <p:cNvSpPr txBox="1"/>
          <p:nvPr/>
        </p:nvSpPr>
        <p:spPr>
          <a:xfrm>
            <a:off x="516737" y="298221"/>
            <a:ext cx="10772775" cy="3353435"/>
          </a:xfrm>
          <a:prstGeom prst="rect">
            <a:avLst/>
          </a:prstGeom>
        </p:spPr>
        <p:txBody>
          <a:bodyPr vert="horz" wrap="square" lIns="0" tIns="0" rIns="0" bIns="0" rtlCol="0">
            <a:spAutoFit/>
          </a:bodyPr>
          <a:lstStyle/>
          <a:p>
            <a:pPr marL="581025" indent="-568960">
              <a:lnSpc>
                <a:spcPts val="4465"/>
              </a:lnSpc>
              <a:buClr>
                <a:srgbClr val="B80D0E"/>
              </a:buClr>
              <a:buSzPct val="158928"/>
              <a:buFont typeface="Wingdings"/>
              <a:buChar char=""/>
              <a:tabLst>
                <a:tab pos="581660" algn="l"/>
              </a:tabLst>
            </a:pPr>
            <a:r>
              <a:rPr sz="2800" spc="-5" dirty="0">
                <a:latin typeface="Gabriola"/>
                <a:cs typeface="Gabriola"/>
              </a:rPr>
              <a:t>As a </a:t>
            </a:r>
            <a:r>
              <a:rPr sz="2800" spc="-10" dirty="0">
                <a:latin typeface="Gabriola"/>
                <a:cs typeface="Gabriola"/>
              </a:rPr>
              <a:t>young man </a:t>
            </a:r>
            <a:r>
              <a:rPr sz="2800" spc="-5" dirty="0">
                <a:latin typeface="Gabriola"/>
                <a:cs typeface="Gabriola"/>
              </a:rPr>
              <a:t>in Corinth, Oedipus hears a rumor that he is not </a:t>
            </a:r>
            <a:r>
              <a:rPr sz="2800" spc="-10" dirty="0">
                <a:latin typeface="Gabriola"/>
                <a:cs typeface="Gabriola"/>
              </a:rPr>
              <a:t>their biological son. </a:t>
            </a:r>
            <a:r>
              <a:rPr sz="2800" spc="-5" dirty="0">
                <a:latin typeface="Gabriola"/>
                <a:cs typeface="Gabriola"/>
              </a:rPr>
              <a:t>He</a:t>
            </a:r>
            <a:r>
              <a:rPr sz="2800" spc="245" dirty="0">
                <a:latin typeface="Gabriola"/>
                <a:cs typeface="Gabriola"/>
              </a:rPr>
              <a:t> </a:t>
            </a:r>
            <a:r>
              <a:rPr sz="2800" spc="-5" dirty="0">
                <a:latin typeface="Gabriola"/>
                <a:cs typeface="Gabriola"/>
              </a:rPr>
              <a:t>asks</a:t>
            </a:r>
            <a:endParaRPr sz="2800">
              <a:latin typeface="Gabriola"/>
              <a:cs typeface="Gabriola"/>
            </a:endParaRPr>
          </a:p>
          <a:p>
            <a:pPr marL="241300">
              <a:lnSpc>
                <a:spcPct val="100000"/>
              </a:lnSpc>
              <a:spcBef>
                <a:spcPts val="340"/>
              </a:spcBef>
            </a:pPr>
            <a:r>
              <a:rPr sz="2800" spc="-5" dirty="0">
                <a:latin typeface="Gabriola"/>
                <a:cs typeface="Gabriola"/>
              </a:rPr>
              <a:t>the Delphic Oracle who his </a:t>
            </a:r>
            <a:r>
              <a:rPr sz="2800" spc="-10" dirty="0">
                <a:latin typeface="Gabriola"/>
                <a:cs typeface="Gabriola"/>
              </a:rPr>
              <a:t>parents </a:t>
            </a:r>
            <a:r>
              <a:rPr sz="2800" spc="-5" dirty="0">
                <a:latin typeface="Gabriola"/>
                <a:cs typeface="Gabriola"/>
              </a:rPr>
              <a:t>really</a:t>
            </a:r>
            <a:r>
              <a:rPr sz="2800" spc="20" dirty="0">
                <a:latin typeface="Gabriola"/>
                <a:cs typeface="Gabriola"/>
              </a:rPr>
              <a:t> </a:t>
            </a:r>
            <a:r>
              <a:rPr sz="2800" spc="-5" dirty="0">
                <a:latin typeface="Gabriola"/>
                <a:cs typeface="Gabriola"/>
              </a:rPr>
              <a:t>are.</a:t>
            </a:r>
            <a:endParaRPr sz="2800">
              <a:latin typeface="Gabriola"/>
              <a:cs typeface="Gabriola"/>
            </a:endParaRPr>
          </a:p>
          <a:p>
            <a:pPr marL="581025" indent="-568960">
              <a:lnSpc>
                <a:spcPct val="100000"/>
              </a:lnSpc>
              <a:spcBef>
                <a:spcPts val="20"/>
              </a:spcBef>
              <a:buClr>
                <a:srgbClr val="B80D0E"/>
              </a:buClr>
              <a:buSzPct val="158928"/>
              <a:buFont typeface="Wingdings"/>
              <a:buChar char=""/>
              <a:tabLst>
                <a:tab pos="581660" algn="l"/>
              </a:tabLst>
            </a:pPr>
            <a:r>
              <a:rPr sz="2800" spc="-5" dirty="0">
                <a:latin typeface="Gabriola"/>
                <a:cs typeface="Gabriola"/>
              </a:rPr>
              <a:t>The </a:t>
            </a:r>
            <a:r>
              <a:rPr sz="2800" spc="-10" dirty="0">
                <a:latin typeface="Gabriola"/>
                <a:cs typeface="Gabriola"/>
              </a:rPr>
              <a:t>oracle </a:t>
            </a:r>
            <a:r>
              <a:rPr sz="2800" spc="-5" dirty="0">
                <a:latin typeface="Gabriola"/>
                <a:cs typeface="Gabriola"/>
              </a:rPr>
              <a:t>seems to </a:t>
            </a:r>
            <a:r>
              <a:rPr sz="2800" spc="-10" dirty="0">
                <a:latin typeface="Gabriola"/>
                <a:cs typeface="Gabriola"/>
              </a:rPr>
              <a:t>ignore </a:t>
            </a:r>
            <a:r>
              <a:rPr sz="2800" spc="-5" dirty="0">
                <a:latin typeface="Gabriola"/>
                <a:cs typeface="Gabriola"/>
              </a:rPr>
              <a:t>this </a:t>
            </a:r>
            <a:r>
              <a:rPr sz="2800" spc="-10" dirty="0">
                <a:latin typeface="Gabriola"/>
                <a:cs typeface="Gabriola"/>
              </a:rPr>
              <a:t>question, telling </a:t>
            </a:r>
            <a:r>
              <a:rPr sz="2800" spc="-5" dirty="0">
                <a:latin typeface="Gabriola"/>
                <a:cs typeface="Gabriola"/>
              </a:rPr>
              <a:t>him </a:t>
            </a:r>
            <a:r>
              <a:rPr sz="2800" spc="-10" dirty="0">
                <a:latin typeface="Gabriola"/>
                <a:cs typeface="Gabriola"/>
              </a:rPr>
              <a:t>instead </a:t>
            </a:r>
            <a:r>
              <a:rPr sz="2800" spc="-5" dirty="0">
                <a:latin typeface="Gabriola"/>
                <a:cs typeface="Gabriola"/>
              </a:rPr>
              <a:t>that he is destined to </a:t>
            </a:r>
            <a:r>
              <a:rPr sz="2800" spc="-40" dirty="0">
                <a:latin typeface="Gabriola"/>
                <a:cs typeface="Gabriola"/>
              </a:rPr>
              <a:t>"</a:t>
            </a:r>
            <a:r>
              <a:rPr sz="2950" i="1" spc="-40" dirty="0">
                <a:latin typeface="Gabriola"/>
                <a:cs typeface="Gabriola"/>
              </a:rPr>
              <a:t>mate</a:t>
            </a:r>
            <a:r>
              <a:rPr sz="2950" i="1" spc="225" dirty="0">
                <a:latin typeface="Gabriola"/>
                <a:cs typeface="Gabriola"/>
              </a:rPr>
              <a:t> </a:t>
            </a:r>
            <a:r>
              <a:rPr sz="2950" i="1" spc="-60" dirty="0">
                <a:latin typeface="Gabriola"/>
                <a:cs typeface="Gabriola"/>
              </a:rPr>
              <a:t>with</a:t>
            </a:r>
            <a:endParaRPr sz="2950">
              <a:latin typeface="Gabriola"/>
              <a:cs typeface="Gabriola"/>
            </a:endParaRPr>
          </a:p>
          <a:p>
            <a:pPr marL="240665">
              <a:lnSpc>
                <a:spcPct val="100000"/>
              </a:lnSpc>
              <a:spcBef>
                <a:spcPts val="195"/>
              </a:spcBef>
            </a:pPr>
            <a:r>
              <a:rPr sz="2950" i="1" spc="-50" dirty="0">
                <a:latin typeface="Gabriola"/>
                <a:cs typeface="Gabriola"/>
              </a:rPr>
              <a:t>[his] </a:t>
            </a:r>
            <a:r>
              <a:rPr sz="2950" i="1" spc="-75" dirty="0">
                <a:latin typeface="Gabriola"/>
                <a:cs typeface="Gabriola"/>
              </a:rPr>
              <a:t>own </a:t>
            </a:r>
            <a:r>
              <a:rPr sz="2950" i="1" spc="-55" dirty="0">
                <a:latin typeface="Gabriola"/>
                <a:cs typeface="Gabriola"/>
              </a:rPr>
              <a:t>mother, </a:t>
            </a:r>
            <a:r>
              <a:rPr sz="2950" i="1" spc="-65" dirty="0">
                <a:latin typeface="Gabriola"/>
                <a:cs typeface="Gabriola"/>
              </a:rPr>
              <a:t>and </a:t>
            </a:r>
            <a:r>
              <a:rPr sz="2950" i="1" spc="-55" dirty="0">
                <a:latin typeface="Gabriola"/>
                <a:cs typeface="Gabriola"/>
              </a:rPr>
              <a:t>shed/with </a:t>
            </a:r>
            <a:r>
              <a:rPr sz="2950" i="1" spc="-50" dirty="0">
                <a:latin typeface="Gabriola"/>
                <a:cs typeface="Gabriola"/>
              </a:rPr>
              <a:t>[his] </a:t>
            </a:r>
            <a:r>
              <a:rPr sz="2950" i="1" spc="-70" dirty="0">
                <a:latin typeface="Gabriola"/>
                <a:cs typeface="Gabriola"/>
              </a:rPr>
              <a:t>own </a:t>
            </a:r>
            <a:r>
              <a:rPr sz="2950" i="1" spc="-60" dirty="0">
                <a:latin typeface="Gabriola"/>
                <a:cs typeface="Gabriola"/>
              </a:rPr>
              <a:t>hands </a:t>
            </a:r>
            <a:r>
              <a:rPr sz="2950" i="1" spc="-55" dirty="0">
                <a:latin typeface="Gabriola"/>
                <a:cs typeface="Gabriola"/>
              </a:rPr>
              <a:t>the </a:t>
            </a:r>
            <a:r>
              <a:rPr sz="2950" i="1" spc="-60" dirty="0">
                <a:latin typeface="Gabriola"/>
                <a:cs typeface="Gabriola"/>
              </a:rPr>
              <a:t>blood </a:t>
            </a:r>
            <a:r>
              <a:rPr sz="2950" i="1" spc="-45" dirty="0">
                <a:latin typeface="Gabriola"/>
                <a:cs typeface="Gabriola"/>
              </a:rPr>
              <a:t>of [his] </a:t>
            </a:r>
            <a:r>
              <a:rPr sz="2950" i="1" spc="-70" dirty="0">
                <a:latin typeface="Gabriola"/>
                <a:cs typeface="Gabriola"/>
              </a:rPr>
              <a:t>own</a:t>
            </a:r>
            <a:r>
              <a:rPr sz="2950" i="1" spc="355" dirty="0">
                <a:latin typeface="Gabriola"/>
                <a:cs typeface="Gabriola"/>
              </a:rPr>
              <a:t> </a:t>
            </a:r>
            <a:r>
              <a:rPr sz="2950" i="1" spc="-50" dirty="0">
                <a:latin typeface="Gabriola"/>
                <a:cs typeface="Gabriola"/>
              </a:rPr>
              <a:t>sire</a:t>
            </a:r>
            <a:endParaRPr sz="2950">
              <a:latin typeface="Gabriola"/>
              <a:cs typeface="Gabriola"/>
            </a:endParaRPr>
          </a:p>
          <a:p>
            <a:pPr marL="581025" indent="-568960">
              <a:lnSpc>
                <a:spcPct val="100000"/>
              </a:lnSpc>
              <a:buClr>
                <a:srgbClr val="B80D0E"/>
              </a:buClr>
              <a:buSzPct val="158928"/>
              <a:buFont typeface="Wingdings"/>
              <a:buChar char=""/>
              <a:tabLst>
                <a:tab pos="581660" algn="l"/>
              </a:tabLst>
            </a:pPr>
            <a:r>
              <a:rPr sz="2800" spc="-10" dirty="0">
                <a:latin typeface="Gabriola"/>
                <a:cs typeface="Gabriola"/>
              </a:rPr>
              <a:t>Desperate </a:t>
            </a:r>
            <a:r>
              <a:rPr sz="2800" spc="-5" dirty="0">
                <a:latin typeface="Gabriola"/>
                <a:cs typeface="Gabriola"/>
              </a:rPr>
              <a:t>to avoid his foretold fate, Oedipus leaves Corinth in the belief that Polybus</a:t>
            </a:r>
            <a:r>
              <a:rPr sz="2800" spc="135" dirty="0">
                <a:latin typeface="Gabriola"/>
                <a:cs typeface="Gabriola"/>
              </a:rPr>
              <a:t> </a:t>
            </a:r>
            <a:r>
              <a:rPr sz="2800" spc="-5" dirty="0">
                <a:latin typeface="Gabriola"/>
                <a:cs typeface="Gabriola"/>
              </a:rPr>
              <a:t>and</a:t>
            </a:r>
            <a:endParaRPr sz="2800">
              <a:latin typeface="Gabriola"/>
              <a:cs typeface="Gabriola"/>
            </a:endParaRPr>
          </a:p>
          <a:p>
            <a:pPr marL="241300">
              <a:lnSpc>
                <a:spcPct val="100000"/>
              </a:lnSpc>
              <a:spcBef>
                <a:spcPts val="345"/>
              </a:spcBef>
            </a:pPr>
            <a:r>
              <a:rPr sz="2800" spc="-5" dirty="0">
                <a:latin typeface="Gabriola"/>
                <a:cs typeface="Gabriola"/>
              </a:rPr>
              <a:t>Merope are indeed his true parents and </a:t>
            </a:r>
            <a:r>
              <a:rPr sz="2800" spc="-10" dirty="0">
                <a:latin typeface="Gabriola"/>
                <a:cs typeface="Gabriola"/>
              </a:rPr>
              <a:t>that, once </a:t>
            </a:r>
            <a:r>
              <a:rPr sz="2800" spc="-15" dirty="0">
                <a:latin typeface="Gabriola"/>
                <a:cs typeface="Gabriola"/>
              </a:rPr>
              <a:t>away </a:t>
            </a:r>
            <a:r>
              <a:rPr sz="2800" spc="-5" dirty="0">
                <a:latin typeface="Gabriola"/>
                <a:cs typeface="Gabriola"/>
              </a:rPr>
              <a:t>from </a:t>
            </a:r>
            <a:r>
              <a:rPr sz="2800" spc="-10" dirty="0">
                <a:latin typeface="Gabriola"/>
                <a:cs typeface="Gabriola"/>
              </a:rPr>
              <a:t>them, </a:t>
            </a:r>
            <a:r>
              <a:rPr sz="2800" spc="-5" dirty="0">
                <a:latin typeface="Gabriola"/>
                <a:cs typeface="Gabriola"/>
              </a:rPr>
              <a:t>he will never harm</a:t>
            </a:r>
            <a:r>
              <a:rPr sz="2800" spc="180" dirty="0">
                <a:latin typeface="Gabriola"/>
                <a:cs typeface="Gabriola"/>
              </a:rPr>
              <a:t> </a:t>
            </a:r>
            <a:r>
              <a:rPr sz="2800" spc="-10" dirty="0">
                <a:latin typeface="Gabriola"/>
                <a:cs typeface="Gabriola"/>
              </a:rPr>
              <a:t>them.</a:t>
            </a:r>
            <a:endParaRPr sz="2800">
              <a:latin typeface="Gabriola"/>
              <a:cs typeface="Gabriola"/>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0"/>
            <a:ext cx="12103609" cy="6818374"/>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0"/>
            <a:ext cx="11980164" cy="6644640"/>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0" y="0"/>
            <a:ext cx="11748770" cy="6419215"/>
          </a:xfrm>
          <a:custGeom>
            <a:avLst/>
            <a:gdLst/>
            <a:ahLst/>
            <a:cxnLst/>
            <a:rect l="l" t="t" r="r" b="b"/>
            <a:pathLst>
              <a:path w="11748770" h="6419215">
                <a:moveTo>
                  <a:pt x="11725275" y="0"/>
                </a:moveTo>
                <a:lnTo>
                  <a:pt x="11748516" y="6419088"/>
                </a:lnTo>
                <a:lnTo>
                  <a:pt x="0" y="6410635"/>
                </a:lnTo>
              </a:path>
            </a:pathLst>
          </a:custGeom>
          <a:ln w="82296">
            <a:solidFill>
              <a:srgbClr val="7E7E7E"/>
            </a:solidFill>
          </a:ln>
        </p:spPr>
        <p:txBody>
          <a:bodyPr wrap="square" lIns="0" tIns="0" rIns="0" bIns="0" rtlCol="0"/>
          <a:lstStyle/>
          <a:p>
            <a:endParaRPr/>
          </a:p>
        </p:txBody>
      </p:sp>
      <p:sp>
        <p:nvSpPr>
          <p:cNvPr id="5" name="object 5"/>
          <p:cNvSpPr/>
          <p:nvPr/>
        </p:nvSpPr>
        <p:spPr>
          <a:xfrm>
            <a:off x="0" y="5600700"/>
            <a:ext cx="11705844" cy="780288"/>
          </a:xfrm>
          <a:prstGeom prst="rect">
            <a:avLst/>
          </a:prstGeom>
          <a:blipFill>
            <a:blip r:embed="rId4" cstate="print"/>
            <a:stretch>
              <a:fillRect/>
            </a:stretch>
          </a:blipFill>
        </p:spPr>
        <p:txBody>
          <a:bodyPr wrap="square" lIns="0" tIns="0" rIns="0" bIns="0" rtlCol="0"/>
          <a:lstStyle/>
          <a:p>
            <a:endParaRPr/>
          </a:p>
        </p:txBody>
      </p:sp>
      <p:sp>
        <p:nvSpPr>
          <p:cNvPr id="6" name="object 6"/>
          <p:cNvSpPr txBox="1"/>
          <p:nvPr/>
        </p:nvSpPr>
        <p:spPr>
          <a:xfrm>
            <a:off x="630427" y="1401825"/>
            <a:ext cx="10662920" cy="2242820"/>
          </a:xfrm>
          <a:prstGeom prst="rect">
            <a:avLst/>
          </a:prstGeom>
        </p:spPr>
        <p:txBody>
          <a:bodyPr vert="horz" wrap="square" lIns="0" tIns="0" rIns="0" bIns="0" rtlCol="0">
            <a:spAutoFit/>
          </a:bodyPr>
          <a:lstStyle/>
          <a:p>
            <a:pPr marL="581025" indent="-568960">
              <a:lnSpc>
                <a:spcPts val="3629"/>
              </a:lnSpc>
              <a:buClr>
                <a:srgbClr val="B80D0E"/>
              </a:buClr>
              <a:buSzPct val="158928"/>
              <a:buFont typeface="Wingdings"/>
              <a:buChar char=""/>
              <a:tabLst>
                <a:tab pos="581660" algn="l"/>
              </a:tabLst>
            </a:pPr>
            <a:r>
              <a:rPr sz="2800" spc="-5" dirty="0">
                <a:latin typeface="Gabriola"/>
                <a:cs typeface="Gabriola"/>
              </a:rPr>
              <a:t>On the road to Thebes, he meets Laius, </a:t>
            </a:r>
            <a:r>
              <a:rPr sz="2800" dirty="0">
                <a:latin typeface="Gabriola"/>
                <a:cs typeface="Gabriola"/>
              </a:rPr>
              <a:t>his </a:t>
            </a:r>
            <a:r>
              <a:rPr sz="2800" spc="-5" dirty="0">
                <a:latin typeface="Gabriola"/>
                <a:cs typeface="Gabriola"/>
              </a:rPr>
              <a:t>true</a:t>
            </a:r>
            <a:r>
              <a:rPr sz="2800" spc="40" dirty="0">
                <a:latin typeface="Gabriola"/>
                <a:cs typeface="Gabriola"/>
              </a:rPr>
              <a:t> </a:t>
            </a:r>
            <a:r>
              <a:rPr sz="2800" spc="-10" dirty="0">
                <a:latin typeface="Gabriola"/>
                <a:cs typeface="Gabriola"/>
              </a:rPr>
              <a:t>father</a:t>
            </a:r>
            <a:endParaRPr sz="2800">
              <a:latin typeface="Gabriola"/>
              <a:cs typeface="Gabriola"/>
            </a:endParaRPr>
          </a:p>
          <a:p>
            <a:pPr marL="519430" indent="-507365">
              <a:lnSpc>
                <a:spcPts val="5035"/>
              </a:lnSpc>
              <a:buClr>
                <a:srgbClr val="B80D0E"/>
              </a:buClr>
              <a:buSzPct val="158928"/>
              <a:buFont typeface="Wingdings"/>
              <a:buChar char=""/>
              <a:tabLst>
                <a:tab pos="520065" algn="l"/>
              </a:tabLst>
            </a:pPr>
            <a:r>
              <a:rPr sz="2800" spc="-10" dirty="0">
                <a:latin typeface="Gabriola"/>
                <a:cs typeface="Gabriola"/>
              </a:rPr>
              <a:t>.Unaware </a:t>
            </a:r>
            <a:r>
              <a:rPr sz="2800" spc="-5" dirty="0">
                <a:latin typeface="Gabriola"/>
                <a:cs typeface="Gabriola"/>
              </a:rPr>
              <a:t>of each other's </a:t>
            </a:r>
            <a:r>
              <a:rPr sz="2800" spc="-10" dirty="0">
                <a:latin typeface="Gabriola"/>
                <a:cs typeface="Gabriola"/>
              </a:rPr>
              <a:t>identities, </a:t>
            </a:r>
            <a:r>
              <a:rPr sz="2800" spc="-5" dirty="0">
                <a:latin typeface="Gabriola"/>
                <a:cs typeface="Gabriola"/>
              </a:rPr>
              <a:t>they quarrel over </a:t>
            </a:r>
            <a:r>
              <a:rPr sz="2800" spc="-10" dirty="0">
                <a:latin typeface="Gabriola"/>
                <a:cs typeface="Gabriola"/>
              </a:rPr>
              <a:t>whose </a:t>
            </a:r>
            <a:r>
              <a:rPr sz="2800" spc="-5" dirty="0">
                <a:latin typeface="Gabriola"/>
                <a:cs typeface="Gabriola"/>
              </a:rPr>
              <a:t>chariot has</a:t>
            </a:r>
            <a:r>
              <a:rPr sz="2800" spc="114" dirty="0">
                <a:latin typeface="Gabriola"/>
                <a:cs typeface="Gabriola"/>
              </a:rPr>
              <a:t> </a:t>
            </a:r>
            <a:r>
              <a:rPr sz="2800" spc="-5" dirty="0">
                <a:latin typeface="Gabriola"/>
                <a:cs typeface="Gabriola"/>
              </a:rPr>
              <a:t>right-of-way.</a:t>
            </a:r>
            <a:endParaRPr sz="2800">
              <a:latin typeface="Gabriola"/>
              <a:cs typeface="Gabriola"/>
            </a:endParaRPr>
          </a:p>
          <a:p>
            <a:pPr marL="581025" indent="-568960">
              <a:lnSpc>
                <a:spcPts val="5190"/>
              </a:lnSpc>
              <a:buClr>
                <a:srgbClr val="B80D0E"/>
              </a:buClr>
              <a:buSzPct val="158928"/>
              <a:buFont typeface="Wingdings"/>
              <a:buChar char=""/>
              <a:tabLst>
                <a:tab pos="581660" algn="l"/>
              </a:tabLst>
            </a:pPr>
            <a:r>
              <a:rPr sz="2800" spc="-5" dirty="0">
                <a:latin typeface="Gabriola"/>
                <a:cs typeface="Gabriola"/>
              </a:rPr>
              <a:t>King Laius moves to strike </a:t>
            </a:r>
            <a:r>
              <a:rPr sz="2800" spc="-10" dirty="0">
                <a:latin typeface="Gabriola"/>
                <a:cs typeface="Gabriola"/>
              </a:rPr>
              <a:t>the </a:t>
            </a:r>
            <a:r>
              <a:rPr sz="2800" dirty="0">
                <a:latin typeface="Gabriola"/>
                <a:cs typeface="Gabriola"/>
              </a:rPr>
              <a:t>insolent </a:t>
            </a:r>
            <a:r>
              <a:rPr sz="2800" spc="-5" dirty="0">
                <a:latin typeface="Gabriola"/>
                <a:cs typeface="Gabriola"/>
              </a:rPr>
              <a:t>youth with his scepter, but Oedipus throws him</a:t>
            </a:r>
            <a:r>
              <a:rPr sz="2800" spc="114" dirty="0">
                <a:latin typeface="Gabriola"/>
                <a:cs typeface="Gabriola"/>
              </a:rPr>
              <a:t> </a:t>
            </a:r>
            <a:r>
              <a:rPr sz="2800" spc="-5" dirty="0">
                <a:latin typeface="Gabriola"/>
                <a:cs typeface="Gabriola"/>
              </a:rPr>
              <a:t>down</a:t>
            </a:r>
            <a:endParaRPr sz="2800">
              <a:latin typeface="Gabriola"/>
              <a:cs typeface="Gabriola"/>
            </a:endParaRPr>
          </a:p>
          <a:p>
            <a:pPr marL="241300">
              <a:lnSpc>
                <a:spcPct val="100000"/>
              </a:lnSpc>
              <a:spcBef>
                <a:spcPts val="345"/>
              </a:spcBef>
            </a:pPr>
            <a:r>
              <a:rPr sz="2800" spc="-5" dirty="0">
                <a:latin typeface="Gabriola"/>
                <a:cs typeface="Gabriola"/>
              </a:rPr>
              <a:t>from the chariot and kills</a:t>
            </a:r>
            <a:r>
              <a:rPr sz="2800" spc="-10" dirty="0">
                <a:latin typeface="Gabriola"/>
                <a:cs typeface="Gabriola"/>
              </a:rPr>
              <a:t> </a:t>
            </a:r>
            <a:r>
              <a:rPr sz="2800" spc="-5" dirty="0">
                <a:latin typeface="Gabriola"/>
                <a:cs typeface="Gabriola"/>
              </a:rPr>
              <a:t>him.</a:t>
            </a:r>
            <a:endParaRPr sz="2800">
              <a:latin typeface="Gabriola"/>
              <a:cs typeface="Gabriola"/>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0"/>
            <a:ext cx="12103609" cy="6818374"/>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0"/>
            <a:ext cx="11980164" cy="6644640"/>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0" y="0"/>
            <a:ext cx="11748770" cy="6419215"/>
          </a:xfrm>
          <a:custGeom>
            <a:avLst/>
            <a:gdLst/>
            <a:ahLst/>
            <a:cxnLst/>
            <a:rect l="l" t="t" r="r" b="b"/>
            <a:pathLst>
              <a:path w="11748770" h="6419215">
                <a:moveTo>
                  <a:pt x="11725275" y="0"/>
                </a:moveTo>
                <a:lnTo>
                  <a:pt x="11748516" y="6419088"/>
                </a:lnTo>
                <a:lnTo>
                  <a:pt x="0" y="6410635"/>
                </a:lnTo>
              </a:path>
            </a:pathLst>
          </a:custGeom>
          <a:ln w="82296">
            <a:solidFill>
              <a:srgbClr val="7E7E7E"/>
            </a:solidFill>
          </a:ln>
        </p:spPr>
        <p:txBody>
          <a:bodyPr wrap="square" lIns="0" tIns="0" rIns="0" bIns="0" rtlCol="0"/>
          <a:lstStyle/>
          <a:p>
            <a:endParaRPr/>
          </a:p>
        </p:txBody>
      </p:sp>
      <p:sp>
        <p:nvSpPr>
          <p:cNvPr id="5" name="object 5"/>
          <p:cNvSpPr/>
          <p:nvPr/>
        </p:nvSpPr>
        <p:spPr>
          <a:xfrm>
            <a:off x="0" y="5600700"/>
            <a:ext cx="11705844" cy="780288"/>
          </a:xfrm>
          <a:prstGeom prst="rect">
            <a:avLst/>
          </a:prstGeom>
          <a:blipFill>
            <a:blip r:embed="rId4" cstate="print"/>
            <a:stretch>
              <a:fillRect/>
            </a:stretch>
          </a:blipFill>
        </p:spPr>
        <p:txBody>
          <a:bodyPr wrap="square" lIns="0" tIns="0" rIns="0" bIns="0" rtlCol="0"/>
          <a:lstStyle/>
          <a:p>
            <a:endParaRPr/>
          </a:p>
        </p:txBody>
      </p:sp>
      <p:sp>
        <p:nvSpPr>
          <p:cNvPr id="6" name="object 6"/>
          <p:cNvSpPr txBox="1"/>
          <p:nvPr/>
        </p:nvSpPr>
        <p:spPr>
          <a:xfrm>
            <a:off x="6158229" y="755112"/>
            <a:ext cx="5091430" cy="3536950"/>
          </a:xfrm>
          <a:prstGeom prst="rect">
            <a:avLst/>
          </a:prstGeom>
        </p:spPr>
        <p:txBody>
          <a:bodyPr vert="horz" wrap="square" lIns="0" tIns="0" rIns="0" bIns="0" rtlCol="0">
            <a:spAutoFit/>
          </a:bodyPr>
          <a:lstStyle/>
          <a:p>
            <a:pPr marL="663575" indent="-651510">
              <a:lnSpc>
                <a:spcPts val="5085"/>
              </a:lnSpc>
              <a:buClr>
                <a:srgbClr val="B80D0E"/>
              </a:buClr>
              <a:buSzPct val="159375"/>
              <a:buFont typeface="Wingdings"/>
              <a:buChar char=""/>
              <a:tabLst>
                <a:tab pos="664210" algn="l"/>
              </a:tabLst>
            </a:pPr>
            <a:r>
              <a:rPr sz="3200" dirty="0">
                <a:latin typeface="Gabriola"/>
                <a:cs typeface="Gabriola"/>
              </a:rPr>
              <a:t>Shortly after, </a:t>
            </a:r>
            <a:r>
              <a:rPr sz="3200" spc="-5" dirty="0">
                <a:latin typeface="Gabriola"/>
                <a:cs typeface="Gabriola"/>
              </a:rPr>
              <a:t>Oedipus solves</a:t>
            </a:r>
            <a:r>
              <a:rPr sz="3200" spc="-45" dirty="0">
                <a:latin typeface="Gabriola"/>
                <a:cs typeface="Gabriola"/>
              </a:rPr>
              <a:t> </a:t>
            </a:r>
            <a:r>
              <a:rPr sz="3200" spc="-5" dirty="0">
                <a:latin typeface="Gabriola"/>
                <a:cs typeface="Gabriola"/>
              </a:rPr>
              <a:t>the</a:t>
            </a:r>
            <a:endParaRPr sz="3200">
              <a:latin typeface="Gabriola"/>
              <a:cs typeface="Gabriola"/>
            </a:endParaRPr>
          </a:p>
          <a:p>
            <a:pPr marL="241300">
              <a:lnSpc>
                <a:spcPct val="100000"/>
              </a:lnSpc>
              <a:spcBef>
                <a:spcPts val="385"/>
              </a:spcBef>
            </a:pPr>
            <a:r>
              <a:rPr sz="3200" dirty="0">
                <a:latin typeface="Gabriola"/>
                <a:cs typeface="Gabriola"/>
              </a:rPr>
              <a:t>riddle </a:t>
            </a:r>
            <a:r>
              <a:rPr sz="3200" spc="-5" dirty="0">
                <a:latin typeface="Gabriola"/>
                <a:cs typeface="Gabriola"/>
              </a:rPr>
              <a:t>of </a:t>
            </a:r>
            <a:r>
              <a:rPr sz="3200" dirty="0">
                <a:latin typeface="Gabriola"/>
                <a:cs typeface="Gabriola"/>
              </a:rPr>
              <a:t>the sphinx, </a:t>
            </a:r>
            <a:r>
              <a:rPr sz="3200" spc="-5" dirty="0">
                <a:latin typeface="Gabriola"/>
                <a:cs typeface="Gabriola"/>
              </a:rPr>
              <a:t>which </a:t>
            </a:r>
            <a:r>
              <a:rPr sz="3200" dirty="0">
                <a:latin typeface="Gabriola"/>
                <a:cs typeface="Gabriola"/>
              </a:rPr>
              <a:t>has</a:t>
            </a:r>
            <a:r>
              <a:rPr sz="3200" spc="-35" dirty="0">
                <a:latin typeface="Gabriola"/>
                <a:cs typeface="Gabriola"/>
              </a:rPr>
              <a:t> </a:t>
            </a:r>
            <a:r>
              <a:rPr sz="3200" spc="-5" dirty="0">
                <a:latin typeface="Gabriola"/>
                <a:cs typeface="Gabriola"/>
              </a:rPr>
              <a:t>baffled</a:t>
            </a:r>
            <a:endParaRPr sz="3200">
              <a:latin typeface="Gabriola"/>
              <a:cs typeface="Gabriola"/>
            </a:endParaRPr>
          </a:p>
          <a:p>
            <a:pPr marL="241300" marR="5080">
              <a:lnSpc>
                <a:spcPct val="120000"/>
              </a:lnSpc>
              <a:spcBef>
                <a:spcPts val="5"/>
              </a:spcBef>
            </a:pPr>
            <a:r>
              <a:rPr sz="3200" dirty="0">
                <a:latin typeface="Gabriola"/>
                <a:cs typeface="Gabriola"/>
              </a:rPr>
              <a:t>many a diviner: “What </a:t>
            </a:r>
            <a:r>
              <a:rPr sz="3200" spc="-5" dirty="0">
                <a:latin typeface="Gabriola"/>
                <a:cs typeface="Gabriola"/>
              </a:rPr>
              <a:t>is the </a:t>
            </a:r>
            <a:r>
              <a:rPr sz="3200" dirty="0">
                <a:latin typeface="Gabriola"/>
                <a:cs typeface="Gabriola"/>
              </a:rPr>
              <a:t>creature  that </a:t>
            </a:r>
            <a:r>
              <a:rPr sz="3200" spc="-5" dirty="0">
                <a:latin typeface="Gabriola"/>
                <a:cs typeface="Gabriola"/>
              </a:rPr>
              <a:t>walks on four </a:t>
            </a:r>
            <a:r>
              <a:rPr sz="3200" dirty="0">
                <a:latin typeface="Gabriola"/>
                <a:cs typeface="Gabriola"/>
              </a:rPr>
              <a:t>legs </a:t>
            </a:r>
            <a:r>
              <a:rPr sz="3200" spc="-5" dirty="0">
                <a:latin typeface="Gabriola"/>
                <a:cs typeface="Gabriola"/>
              </a:rPr>
              <a:t>in the morning,  two legs </a:t>
            </a:r>
            <a:r>
              <a:rPr sz="3200" spc="5" dirty="0">
                <a:latin typeface="Gabriola"/>
                <a:cs typeface="Gabriola"/>
              </a:rPr>
              <a:t>at </a:t>
            </a:r>
            <a:r>
              <a:rPr sz="3200" dirty="0">
                <a:latin typeface="Gabriola"/>
                <a:cs typeface="Gabriola"/>
              </a:rPr>
              <a:t>noon, and </a:t>
            </a:r>
            <a:r>
              <a:rPr sz="3200" spc="-5" dirty="0">
                <a:latin typeface="Gabriola"/>
                <a:cs typeface="Gabriola"/>
              </a:rPr>
              <a:t>three in the  evenin?</a:t>
            </a:r>
            <a:endParaRPr sz="3200">
              <a:latin typeface="Gabriola"/>
              <a:cs typeface="Gabriola"/>
            </a:endParaRPr>
          </a:p>
        </p:txBody>
      </p:sp>
      <p:sp>
        <p:nvSpPr>
          <p:cNvPr id="7" name="object 7"/>
          <p:cNvSpPr/>
          <p:nvPr/>
        </p:nvSpPr>
        <p:spPr>
          <a:xfrm>
            <a:off x="205740" y="211836"/>
            <a:ext cx="5583936" cy="5145024"/>
          </a:xfrm>
          <a:prstGeom prst="rect">
            <a:avLst/>
          </a:prstGeom>
          <a:blipFill>
            <a:blip r:embed="rId5" cstate="print"/>
            <a:stretch>
              <a:fillRect/>
            </a:stretch>
          </a:blipFill>
        </p:spPr>
        <p:txBody>
          <a:bodyPr wrap="square" lIns="0" tIns="0" rIns="0" bIns="0" rtlCol="0"/>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0"/>
            <a:ext cx="12103609" cy="6818374"/>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0"/>
            <a:ext cx="11980164" cy="6644640"/>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0" y="0"/>
            <a:ext cx="11748770" cy="6419215"/>
          </a:xfrm>
          <a:custGeom>
            <a:avLst/>
            <a:gdLst/>
            <a:ahLst/>
            <a:cxnLst/>
            <a:rect l="l" t="t" r="r" b="b"/>
            <a:pathLst>
              <a:path w="11748770" h="6419215">
                <a:moveTo>
                  <a:pt x="11725275" y="0"/>
                </a:moveTo>
                <a:lnTo>
                  <a:pt x="11748516" y="6419088"/>
                </a:lnTo>
                <a:lnTo>
                  <a:pt x="0" y="6410635"/>
                </a:lnTo>
              </a:path>
            </a:pathLst>
          </a:custGeom>
          <a:ln w="82296">
            <a:solidFill>
              <a:srgbClr val="7E7E7E"/>
            </a:solidFill>
          </a:ln>
        </p:spPr>
        <p:txBody>
          <a:bodyPr wrap="square" lIns="0" tIns="0" rIns="0" bIns="0" rtlCol="0"/>
          <a:lstStyle/>
          <a:p>
            <a:endParaRPr/>
          </a:p>
        </p:txBody>
      </p:sp>
      <p:sp>
        <p:nvSpPr>
          <p:cNvPr id="5" name="object 5"/>
          <p:cNvSpPr/>
          <p:nvPr/>
        </p:nvSpPr>
        <p:spPr>
          <a:xfrm>
            <a:off x="0" y="5600700"/>
            <a:ext cx="11705844" cy="780288"/>
          </a:xfrm>
          <a:prstGeom prst="rect">
            <a:avLst/>
          </a:prstGeom>
          <a:blipFill>
            <a:blip r:embed="rId4" cstate="print"/>
            <a:stretch>
              <a:fillRect/>
            </a:stretch>
          </a:blipFill>
        </p:spPr>
        <p:txBody>
          <a:bodyPr wrap="square" lIns="0" tIns="0" rIns="0" bIns="0" rtlCol="0"/>
          <a:lstStyle/>
          <a:p>
            <a:endParaRPr/>
          </a:p>
        </p:txBody>
      </p:sp>
      <p:sp>
        <p:nvSpPr>
          <p:cNvPr id="6" name="object 6"/>
          <p:cNvSpPr txBox="1"/>
          <p:nvPr/>
        </p:nvSpPr>
        <p:spPr>
          <a:xfrm>
            <a:off x="78739" y="138240"/>
            <a:ext cx="10341610" cy="5304790"/>
          </a:xfrm>
          <a:prstGeom prst="rect">
            <a:avLst/>
          </a:prstGeom>
        </p:spPr>
        <p:txBody>
          <a:bodyPr vert="horz" wrap="square" lIns="0" tIns="0" rIns="0" bIns="0" rtlCol="0">
            <a:spAutoFit/>
          </a:bodyPr>
          <a:lstStyle/>
          <a:p>
            <a:pPr marL="396240" indent="-384175">
              <a:lnSpc>
                <a:spcPts val="3850"/>
              </a:lnSpc>
              <a:buClr>
                <a:srgbClr val="B80D0E"/>
              </a:buClr>
              <a:buSzPct val="156250"/>
              <a:buFont typeface="Wingdings"/>
              <a:buChar char=""/>
              <a:tabLst>
                <a:tab pos="396875" algn="l"/>
              </a:tabLst>
            </a:pPr>
            <a:r>
              <a:rPr sz="2400" spc="-5" dirty="0">
                <a:latin typeface="Gabriola"/>
                <a:cs typeface="Gabriola"/>
              </a:rPr>
              <a:t>Over </a:t>
            </a:r>
            <a:r>
              <a:rPr sz="2400" b="1" spc="15" dirty="0">
                <a:solidFill>
                  <a:srgbClr val="FF0000"/>
                </a:solidFill>
                <a:latin typeface="Gabriola"/>
                <a:cs typeface="Gabriola"/>
              </a:rPr>
              <a:t>62 </a:t>
            </a:r>
            <a:r>
              <a:rPr sz="2400" b="1" spc="5" dirty="0">
                <a:solidFill>
                  <a:srgbClr val="FF0000"/>
                </a:solidFill>
                <a:latin typeface="Gabriola"/>
                <a:cs typeface="Gabriola"/>
              </a:rPr>
              <a:t>years</a:t>
            </a:r>
            <a:r>
              <a:rPr sz="2400" spc="5" dirty="0">
                <a:latin typeface="Gabriola"/>
                <a:cs typeface="Gabriola"/>
              </a:rPr>
              <a:t>, </a:t>
            </a:r>
            <a:r>
              <a:rPr sz="2400" spc="-5" dirty="0">
                <a:latin typeface="Gabriola"/>
                <a:cs typeface="Gabriola"/>
              </a:rPr>
              <a:t>Sophocles </a:t>
            </a:r>
            <a:r>
              <a:rPr sz="2400" spc="-10" dirty="0">
                <a:latin typeface="Gabriola"/>
                <a:cs typeface="Gabriola"/>
              </a:rPr>
              <a:t>wrote </a:t>
            </a:r>
            <a:r>
              <a:rPr sz="2400" spc="-5" dirty="0">
                <a:latin typeface="Gabriola"/>
                <a:cs typeface="Gabriola"/>
              </a:rPr>
              <a:t>over </a:t>
            </a:r>
            <a:r>
              <a:rPr sz="2400" b="1" spc="15" dirty="0">
                <a:solidFill>
                  <a:srgbClr val="FF0000"/>
                </a:solidFill>
                <a:latin typeface="Gabriola"/>
                <a:cs typeface="Gabriola"/>
              </a:rPr>
              <a:t>120 </a:t>
            </a:r>
            <a:r>
              <a:rPr sz="2400" b="1" dirty="0">
                <a:solidFill>
                  <a:srgbClr val="FF0000"/>
                </a:solidFill>
                <a:latin typeface="Gabriola"/>
                <a:cs typeface="Gabriola"/>
              </a:rPr>
              <a:t>plays</a:t>
            </a:r>
            <a:r>
              <a:rPr sz="2400" dirty="0">
                <a:latin typeface="Gabriola"/>
                <a:cs typeface="Gabriola"/>
              </a:rPr>
              <a:t>, </a:t>
            </a:r>
            <a:r>
              <a:rPr sz="2400" spc="-5" dirty="0">
                <a:latin typeface="Gabriola"/>
                <a:cs typeface="Gabriola"/>
              </a:rPr>
              <a:t>24 of which won first prize; the others </a:t>
            </a:r>
            <a:r>
              <a:rPr sz="2400" dirty="0">
                <a:latin typeface="Gabriola"/>
                <a:cs typeface="Gabriola"/>
              </a:rPr>
              <a:t>placed </a:t>
            </a:r>
            <a:r>
              <a:rPr sz="2400" spc="-5" dirty="0">
                <a:latin typeface="Gabriola"/>
                <a:cs typeface="Gabriola"/>
              </a:rPr>
              <a:t>in </a:t>
            </a:r>
            <a:r>
              <a:rPr sz="2400" dirty="0">
                <a:latin typeface="Gabriola"/>
                <a:cs typeface="Gabriola"/>
              </a:rPr>
              <a:t>second at</a:t>
            </a:r>
            <a:r>
              <a:rPr sz="2400" spc="35" dirty="0">
                <a:latin typeface="Gabriola"/>
                <a:cs typeface="Gabriola"/>
              </a:rPr>
              <a:t> </a:t>
            </a:r>
            <a:r>
              <a:rPr sz="2400" spc="-5" dirty="0">
                <a:latin typeface="Gabriola"/>
                <a:cs typeface="Gabriola"/>
              </a:rPr>
              <a:t>the</a:t>
            </a:r>
            <a:endParaRPr sz="2400">
              <a:latin typeface="Gabriola"/>
              <a:cs typeface="Gabriola"/>
            </a:endParaRPr>
          </a:p>
          <a:p>
            <a:pPr marL="241300">
              <a:lnSpc>
                <a:spcPct val="100000"/>
              </a:lnSpc>
              <a:spcBef>
                <a:spcPts val="285"/>
              </a:spcBef>
            </a:pPr>
            <a:r>
              <a:rPr sz="2400" spc="-5" dirty="0">
                <a:latin typeface="Gabriola"/>
                <a:cs typeface="Gabriola"/>
              </a:rPr>
              <a:t>competition.</a:t>
            </a:r>
            <a:endParaRPr sz="2400">
              <a:latin typeface="Gabriola"/>
              <a:cs typeface="Gabriola"/>
            </a:endParaRPr>
          </a:p>
          <a:p>
            <a:pPr marL="927100" marR="6795770" indent="-914400">
              <a:lnSpc>
                <a:spcPct val="120000"/>
              </a:lnSpc>
              <a:spcBef>
                <a:spcPts val="1000"/>
              </a:spcBef>
              <a:tabLst>
                <a:tab pos="2755900" algn="l"/>
              </a:tabLst>
            </a:pPr>
            <a:r>
              <a:rPr sz="2400" b="1" spc="10" dirty="0">
                <a:solidFill>
                  <a:srgbClr val="FF0000"/>
                </a:solidFill>
                <a:latin typeface="Gabriola"/>
                <a:cs typeface="Gabriola"/>
              </a:rPr>
              <a:t>Only seven </a:t>
            </a:r>
            <a:r>
              <a:rPr sz="2400" spc="-5" dirty="0">
                <a:latin typeface="Gabriola"/>
                <a:cs typeface="Gabriola"/>
              </a:rPr>
              <a:t>exist today. </a:t>
            </a:r>
            <a:r>
              <a:rPr sz="2400" dirty="0">
                <a:latin typeface="Gabriola"/>
                <a:cs typeface="Gabriola"/>
              </a:rPr>
              <a:t>They are …  </a:t>
            </a:r>
            <a:r>
              <a:rPr sz="2400" spc="-5" dirty="0">
                <a:latin typeface="Gabriola"/>
                <a:cs typeface="Gabriola"/>
              </a:rPr>
              <a:t>Ajax	</a:t>
            </a:r>
            <a:r>
              <a:rPr sz="2400" dirty="0">
                <a:latin typeface="Gabriola"/>
                <a:cs typeface="Gabriola"/>
              </a:rPr>
              <a:t>445</a:t>
            </a:r>
            <a:r>
              <a:rPr sz="2400" spc="-90" dirty="0">
                <a:latin typeface="Gabriola"/>
                <a:cs typeface="Gabriola"/>
              </a:rPr>
              <a:t> </a:t>
            </a:r>
            <a:r>
              <a:rPr sz="2400" dirty="0">
                <a:latin typeface="Gabriola"/>
                <a:cs typeface="Gabriola"/>
              </a:rPr>
              <a:t>B.C.</a:t>
            </a:r>
            <a:endParaRPr sz="2400">
              <a:latin typeface="Gabriola"/>
              <a:cs typeface="Gabriola"/>
            </a:endParaRPr>
          </a:p>
          <a:p>
            <a:pPr marL="927100">
              <a:lnSpc>
                <a:spcPct val="100000"/>
              </a:lnSpc>
              <a:spcBef>
                <a:spcPts val="1585"/>
              </a:spcBef>
            </a:pPr>
            <a:r>
              <a:rPr sz="2400" spc="-5" dirty="0">
                <a:latin typeface="Gabriola"/>
                <a:cs typeface="Gabriola"/>
              </a:rPr>
              <a:t>Antigone </a:t>
            </a:r>
            <a:r>
              <a:rPr sz="2400" dirty="0">
                <a:latin typeface="Gabriola"/>
                <a:cs typeface="Gabriola"/>
              </a:rPr>
              <a:t>440</a:t>
            </a:r>
            <a:r>
              <a:rPr sz="2400" spc="15" dirty="0">
                <a:latin typeface="Gabriola"/>
                <a:cs typeface="Gabriola"/>
              </a:rPr>
              <a:t> </a:t>
            </a:r>
            <a:r>
              <a:rPr sz="2400" dirty="0">
                <a:latin typeface="Gabriola"/>
                <a:cs typeface="Gabriola"/>
              </a:rPr>
              <a:t>b.C.</a:t>
            </a:r>
            <a:endParaRPr sz="2400">
              <a:latin typeface="Gabriola"/>
              <a:cs typeface="Gabriola"/>
            </a:endParaRPr>
          </a:p>
          <a:p>
            <a:pPr marL="927100">
              <a:lnSpc>
                <a:spcPct val="100000"/>
              </a:lnSpc>
              <a:spcBef>
                <a:spcPts val="1570"/>
              </a:spcBef>
              <a:tabLst>
                <a:tab pos="2755900" algn="l"/>
              </a:tabLst>
            </a:pPr>
            <a:r>
              <a:rPr sz="2400" spc="-5" dirty="0">
                <a:latin typeface="Gabriola"/>
                <a:cs typeface="Gabriola"/>
              </a:rPr>
              <a:t>Electra	</a:t>
            </a:r>
            <a:r>
              <a:rPr sz="2400" dirty="0">
                <a:latin typeface="Gabriola"/>
                <a:cs typeface="Gabriola"/>
              </a:rPr>
              <a:t>440</a:t>
            </a:r>
            <a:r>
              <a:rPr sz="2400" spc="-90" dirty="0">
                <a:latin typeface="Gabriola"/>
                <a:cs typeface="Gabriola"/>
              </a:rPr>
              <a:t> </a:t>
            </a:r>
            <a:r>
              <a:rPr sz="2400" dirty="0">
                <a:latin typeface="Gabriola"/>
                <a:cs typeface="Gabriola"/>
              </a:rPr>
              <a:t>b.C.</a:t>
            </a:r>
            <a:endParaRPr sz="2400">
              <a:latin typeface="Gabriola"/>
              <a:cs typeface="Gabriola"/>
            </a:endParaRPr>
          </a:p>
          <a:p>
            <a:pPr marL="927100">
              <a:lnSpc>
                <a:spcPct val="100000"/>
              </a:lnSpc>
              <a:spcBef>
                <a:spcPts val="1575"/>
              </a:spcBef>
              <a:tabLst>
                <a:tab pos="2755900" algn="l"/>
              </a:tabLst>
            </a:pPr>
            <a:r>
              <a:rPr sz="2400" spc="-5" dirty="0">
                <a:latin typeface="Gabriola"/>
                <a:cs typeface="Gabriola"/>
              </a:rPr>
              <a:t>Oedipus</a:t>
            </a:r>
            <a:r>
              <a:rPr sz="2400" dirty="0">
                <a:latin typeface="Gabriola"/>
                <a:cs typeface="Gabriola"/>
              </a:rPr>
              <a:t> rex	430</a:t>
            </a:r>
            <a:r>
              <a:rPr sz="2400" spc="-100" dirty="0">
                <a:latin typeface="Gabriola"/>
                <a:cs typeface="Gabriola"/>
              </a:rPr>
              <a:t> </a:t>
            </a:r>
            <a:r>
              <a:rPr sz="2400" dirty="0">
                <a:latin typeface="Gabriola"/>
                <a:cs typeface="Gabriola"/>
              </a:rPr>
              <a:t>b.C.</a:t>
            </a:r>
            <a:endParaRPr sz="2400">
              <a:latin typeface="Gabriola"/>
              <a:cs typeface="Gabriola"/>
            </a:endParaRPr>
          </a:p>
          <a:p>
            <a:pPr marL="927100" marR="6771005">
              <a:lnSpc>
                <a:spcPct val="154600"/>
              </a:lnSpc>
              <a:spcBef>
                <a:spcPts val="10"/>
              </a:spcBef>
              <a:tabLst>
                <a:tab pos="2755900" algn="l"/>
              </a:tabLst>
            </a:pPr>
            <a:r>
              <a:rPr sz="2400" dirty="0">
                <a:latin typeface="Gabriola"/>
                <a:cs typeface="Gabriola"/>
              </a:rPr>
              <a:t>The </a:t>
            </a:r>
            <a:r>
              <a:rPr sz="2400" spc="-5" dirty="0">
                <a:latin typeface="Gabriola"/>
                <a:cs typeface="Gabriola"/>
              </a:rPr>
              <a:t>trachiniae </a:t>
            </a:r>
            <a:r>
              <a:rPr sz="2400" dirty="0">
                <a:latin typeface="Gabriola"/>
                <a:cs typeface="Gabriola"/>
              </a:rPr>
              <a:t>413 b.C.  </a:t>
            </a:r>
            <a:r>
              <a:rPr sz="2400" spc="-5" dirty="0">
                <a:latin typeface="Gabriola"/>
                <a:cs typeface="Gabriola"/>
              </a:rPr>
              <a:t>Philoctetes	</a:t>
            </a:r>
            <a:r>
              <a:rPr sz="2400" dirty="0">
                <a:latin typeface="Gabriola"/>
                <a:cs typeface="Gabriola"/>
              </a:rPr>
              <a:t>410 b.C.  </a:t>
            </a:r>
            <a:r>
              <a:rPr sz="2400" spc="-5" dirty="0">
                <a:latin typeface="Gabriola"/>
                <a:cs typeface="Gabriola"/>
              </a:rPr>
              <a:t>Oedipus </a:t>
            </a:r>
            <a:r>
              <a:rPr sz="2400" dirty="0">
                <a:latin typeface="Gabriola"/>
                <a:cs typeface="Gabriola"/>
              </a:rPr>
              <a:t>at colonus 401</a:t>
            </a:r>
            <a:r>
              <a:rPr sz="2400" spc="-40" dirty="0">
                <a:latin typeface="Gabriola"/>
                <a:cs typeface="Gabriola"/>
              </a:rPr>
              <a:t> </a:t>
            </a:r>
            <a:r>
              <a:rPr sz="2400" dirty="0">
                <a:latin typeface="Gabriola"/>
                <a:cs typeface="Gabriola"/>
              </a:rPr>
              <a:t>b.C.</a:t>
            </a:r>
            <a:endParaRPr sz="2400">
              <a:latin typeface="Gabriola"/>
              <a:cs typeface="Gabriola"/>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110609" y="458216"/>
            <a:ext cx="2580640" cy="772160"/>
          </a:xfrm>
          <a:prstGeom prst="rect">
            <a:avLst/>
          </a:prstGeom>
        </p:spPr>
        <p:txBody>
          <a:bodyPr vert="horz" wrap="square" lIns="0" tIns="12065" rIns="0" bIns="0" rtlCol="0">
            <a:spAutoFit/>
          </a:bodyPr>
          <a:lstStyle/>
          <a:p>
            <a:pPr marL="12700">
              <a:lnSpc>
                <a:spcPct val="100000"/>
              </a:lnSpc>
              <a:spcBef>
                <a:spcPts val="95"/>
              </a:spcBef>
            </a:pPr>
            <a:r>
              <a:rPr sz="4900" spc="-5" dirty="0">
                <a:solidFill>
                  <a:srgbClr val="B80D0E"/>
                </a:solidFill>
                <a:latin typeface="Gabriola"/>
                <a:cs typeface="Gabriola"/>
              </a:rPr>
              <a:t>THE</a:t>
            </a:r>
            <a:r>
              <a:rPr sz="4900" spc="-65" dirty="0">
                <a:solidFill>
                  <a:srgbClr val="B80D0E"/>
                </a:solidFill>
                <a:latin typeface="Gabriola"/>
                <a:cs typeface="Gabriola"/>
              </a:rPr>
              <a:t> </a:t>
            </a:r>
            <a:r>
              <a:rPr sz="4900" spc="-5" dirty="0">
                <a:solidFill>
                  <a:srgbClr val="B80D0E"/>
                </a:solidFill>
                <a:latin typeface="Gabriola"/>
                <a:cs typeface="Gabriola"/>
              </a:rPr>
              <a:t>SPHINX</a:t>
            </a:r>
            <a:endParaRPr sz="4900">
              <a:latin typeface="Gabriola"/>
              <a:cs typeface="Gabriola"/>
            </a:endParaRPr>
          </a:p>
        </p:txBody>
      </p:sp>
      <p:sp>
        <p:nvSpPr>
          <p:cNvPr id="3" name="object 3"/>
          <p:cNvSpPr txBox="1">
            <a:spLocks noGrp="1"/>
          </p:cNvSpPr>
          <p:nvPr>
            <p:ph type="body" idx="1"/>
          </p:nvPr>
        </p:nvSpPr>
        <p:spPr>
          <a:prstGeom prst="rect">
            <a:avLst/>
          </a:prstGeom>
        </p:spPr>
        <p:txBody>
          <a:bodyPr vert="horz" wrap="square" lIns="0" tIns="0" rIns="0" bIns="0" rtlCol="0">
            <a:spAutoFit/>
          </a:bodyPr>
          <a:lstStyle/>
          <a:p>
            <a:pPr marL="2330450" indent="-228600">
              <a:lnSpc>
                <a:spcPts val="4620"/>
              </a:lnSpc>
              <a:buClr>
                <a:srgbClr val="B80D0E"/>
              </a:buClr>
              <a:buSzPct val="158928"/>
              <a:buFont typeface="Arial"/>
              <a:buChar char="•"/>
              <a:tabLst>
                <a:tab pos="2330450" algn="l"/>
              </a:tabLst>
            </a:pPr>
            <a:r>
              <a:rPr spc="-5" dirty="0"/>
              <a:t>There </a:t>
            </a:r>
            <a:r>
              <a:rPr spc="-10" dirty="0"/>
              <a:t>was </a:t>
            </a:r>
            <a:r>
              <a:rPr spc="-5" dirty="0"/>
              <a:t>a single </a:t>
            </a:r>
            <a:r>
              <a:rPr sz="2950" i="1" spc="-60" dirty="0">
                <a:latin typeface="Gabriola"/>
                <a:cs typeface="Gabriola"/>
              </a:rPr>
              <a:t>sphinx </a:t>
            </a:r>
            <a:r>
              <a:rPr spc="-5" dirty="0"/>
              <a:t>in </a:t>
            </a:r>
            <a:r>
              <a:rPr spc="-10" dirty="0"/>
              <a:t>greek </a:t>
            </a:r>
            <a:r>
              <a:rPr spc="-5" dirty="0"/>
              <a:t>mythology, a unique demon</a:t>
            </a:r>
            <a:r>
              <a:rPr spc="160" dirty="0"/>
              <a:t> </a:t>
            </a:r>
            <a:r>
              <a:rPr spc="-10" dirty="0"/>
              <a:t>of</a:t>
            </a:r>
            <a:endParaRPr sz="2950">
              <a:latin typeface="Gabriola"/>
              <a:cs typeface="Gabriola"/>
            </a:endParaRPr>
          </a:p>
          <a:p>
            <a:pPr marL="2330450">
              <a:lnSpc>
                <a:spcPct val="100000"/>
              </a:lnSpc>
              <a:spcBef>
                <a:spcPts val="340"/>
              </a:spcBef>
            </a:pPr>
            <a:r>
              <a:rPr spc="-5" dirty="0"/>
              <a:t>destruction and bad</a:t>
            </a:r>
            <a:r>
              <a:rPr spc="5" dirty="0"/>
              <a:t> </a:t>
            </a:r>
            <a:r>
              <a:rPr spc="-5" dirty="0"/>
              <a:t>luck</a:t>
            </a:r>
          </a:p>
          <a:p>
            <a:pPr marL="2330450" indent="-228600">
              <a:lnSpc>
                <a:spcPct val="100000"/>
              </a:lnSpc>
              <a:spcBef>
                <a:spcPts val="20"/>
              </a:spcBef>
              <a:buClr>
                <a:srgbClr val="B80D0E"/>
              </a:buClr>
              <a:buSzPct val="158928"/>
              <a:buFont typeface="Arial"/>
              <a:buChar char="•"/>
              <a:tabLst>
                <a:tab pos="2330450" algn="l"/>
              </a:tabLst>
            </a:pPr>
            <a:r>
              <a:rPr spc="-5" dirty="0"/>
              <a:t>A </a:t>
            </a:r>
            <a:r>
              <a:rPr spc="-10" dirty="0"/>
              <a:t>winged </a:t>
            </a:r>
            <a:r>
              <a:rPr spc="-5" dirty="0"/>
              <a:t>lion </a:t>
            </a:r>
            <a:r>
              <a:rPr spc="-10" dirty="0"/>
              <a:t>with </a:t>
            </a:r>
            <a:r>
              <a:rPr spc="-5" dirty="0"/>
              <a:t>a woman's</a:t>
            </a:r>
            <a:r>
              <a:rPr spc="45" dirty="0"/>
              <a:t> </a:t>
            </a:r>
            <a:r>
              <a:rPr spc="-5" dirty="0"/>
              <a:t>head</a:t>
            </a:r>
          </a:p>
          <a:p>
            <a:pPr marL="2089150">
              <a:lnSpc>
                <a:spcPct val="100000"/>
              </a:lnSpc>
              <a:spcBef>
                <a:spcPts val="50"/>
              </a:spcBef>
            </a:pPr>
            <a:endParaRPr sz="6900">
              <a:latin typeface="Times New Roman"/>
              <a:cs typeface="Times New Roman"/>
            </a:endParaRPr>
          </a:p>
          <a:p>
            <a:pPr marL="2955925">
              <a:lnSpc>
                <a:spcPct val="100000"/>
              </a:lnSpc>
            </a:pPr>
            <a:r>
              <a:rPr sz="3200" dirty="0"/>
              <a:t>The name 'sphinx' </a:t>
            </a:r>
            <a:r>
              <a:rPr sz="3200" spc="-10" dirty="0"/>
              <a:t>is </a:t>
            </a:r>
            <a:r>
              <a:rPr sz="3200" dirty="0"/>
              <a:t>derived </a:t>
            </a:r>
            <a:r>
              <a:rPr sz="3200" spc="-5" dirty="0"/>
              <a:t>from the greek </a:t>
            </a:r>
            <a:r>
              <a:rPr sz="3350" i="1" spc="-50" dirty="0">
                <a:solidFill>
                  <a:srgbClr val="FF0000"/>
                </a:solidFill>
                <a:latin typeface="Gabriola"/>
                <a:cs typeface="Gabriola"/>
              </a:rPr>
              <a:t>sphingo</a:t>
            </a:r>
            <a:r>
              <a:rPr sz="3200" spc="-50" dirty="0"/>
              <a:t>,</a:t>
            </a:r>
            <a:r>
              <a:rPr sz="3200" spc="15" dirty="0"/>
              <a:t> </a:t>
            </a:r>
            <a:r>
              <a:rPr sz="3200" spc="-5" dirty="0"/>
              <a:t>which</a:t>
            </a:r>
            <a:endParaRPr sz="3200">
              <a:latin typeface="Gabriola"/>
              <a:cs typeface="Gabriola"/>
            </a:endParaRPr>
          </a:p>
          <a:p>
            <a:pPr marL="5535930">
              <a:lnSpc>
                <a:spcPct val="100000"/>
              </a:lnSpc>
              <a:spcBef>
                <a:spcPts val="740"/>
              </a:spcBef>
            </a:pPr>
            <a:r>
              <a:rPr sz="3200" dirty="0"/>
              <a:t>means </a:t>
            </a:r>
            <a:r>
              <a:rPr sz="3200" b="1" spc="15" dirty="0">
                <a:solidFill>
                  <a:srgbClr val="FF0000"/>
                </a:solidFill>
                <a:latin typeface="Gabriola"/>
                <a:cs typeface="Gabriola"/>
              </a:rPr>
              <a:t>"to</a:t>
            </a:r>
            <a:r>
              <a:rPr sz="3200" b="1" spc="-65" dirty="0">
                <a:solidFill>
                  <a:srgbClr val="FF0000"/>
                </a:solidFill>
                <a:latin typeface="Gabriola"/>
                <a:cs typeface="Gabriola"/>
              </a:rPr>
              <a:t> </a:t>
            </a:r>
            <a:r>
              <a:rPr sz="3200" b="1" dirty="0">
                <a:solidFill>
                  <a:srgbClr val="FF0000"/>
                </a:solidFill>
                <a:latin typeface="Gabriola"/>
                <a:cs typeface="Gabriola"/>
              </a:rPr>
              <a:t>strangle".</a:t>
            </a:r>
            <a:endParaRPr sz="3200">
              <a:latin typeface="Gabriola"/>
              <a:cs typeface="Gabriola"/>
            </a:endParaRPr>
          </a:p>
        </p:txBody>
      </p:sp>
      <p:sp>
        <p:nvSpPr>
          <p:cNvPr id="4" name="object 4"/>
          <p:cNvSpPr/>
          <p:nvPr/>
        </p:nvSpPr>
        <p:spPr>
          <a:xfrm>
            <a:off x="184404" y="865632"/>
            <a:ext cx="2738628" cy="4285488"/>
          </a:xfrm>
          <a:prstGeom prst="rect">
            <a:avLst/>
          </a:prstGeom>
          <a:blipFill>
            <a:blip r:embed="rId2" cstate="print"/>
            <a:stretch>
              <a:fillRect/>
            </a:stretch>
          </a:blipFill>
        </p:spPr>
        <p:txBody>
          <a:bodyPr wrap="square" lIns="0" tIns="0" rIns="0" bIns="0" rtlCol="0"/>
          <a:lstStyle/>
          <a:p>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0"/>
            <a:ext cx="12103609" cy="6818374"/>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0"/>
            <a:ext cx="11980164" cy="6644640"/>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0" y="0"/>
            <a:ext cx="11748770" cy="6419215"/>
          </a:xfrm>
          <a:custGeom>
            <a:avLst/>
            <a:gdLst/>
            <a:ahLst/>
            <a:cxnLst/>
            <a:rect l="l" t="t" r="r" b="b"/>
            <a:pathLst>
              <a:path w="11748770" h="6419215">
                <a:moveTo>
                  <a:pt x="11725275" y="0"/>
                </a:moveTo>
                <a:lnTo>
                  <a:pt x="11748516" y="6419088"/>
                </a:lnTo>
                <a:lnTo>
                  <a:pt x="0" y="6410635"/>
                </a:lnTo>
              </a:path>
            </a:pathLst>
          </a:custGeom>
          <a:ln w="82296">
            <a:solidFill>
              <a:srgbClr val="7E7E7E"/>
            </a:solidFill>
          </a:ln>
        </p:spPr>
        <p:txBody>
          <a:bodyPr wrap="square" lIns="0" tIns="0" rIns="0" bIns="0" rtlCol="0"/>
          <a:lstStyle/>
          <a:p>
            <a:endParaRPr/>
          </a:p>
        </p:txBody>
      </p:sp>
      <p:sp>
        <p:nvSpPr>
          <p:cNvPr id="5" name="object 5"/>
          <p:cNvSpPr/>
          <p:nvPr/>
        </p:nvSpPr>
        <p:spPr>
          <a:xfrm>
            <a:off x="0" y="5600700"/>
            <a:ext cx="11705844" cy="780288"/>
          </a:xfrm>
          <a:prstGeom prst="rect">
            <a:avLst/>
          </a:prstGeom>
          <a:blipFill>
            <a:blip r:embed="rId4" cstate="print"/>
            <a:stretch>
              <a:fillRect/>
            </a:stretch>
          </a:blipFill>
        </p:spPr>
        <p:txBody>
          <a:bodyPr wrap="square" lIns="0" tIns="0" rIns="0" bIns="0" rtlCol="0"/>
          <a:lstStyle/>
          <a:p>
            <a:endParaRPr/>
          </a:p>
        </p:txBody>
      </p:sp>
      <p:sp>
        <p:nvSpPr>
          <p:cNvPr id="6" name="object 6"/>
          <p:cNvSpPr txBox="1"/>
          <p:nvPr/>
        </p:nvSpPr>
        <p:spPr>
          <a:xfrm>
            <a:off x="168960" y="400050"/>
            <a:ext cx="11410315" cy="4582160"/>
          </a:xfrm>
          <a:prstGeom prst="rect">
            <a:avLst/>
          </a:prstGeom>
        </p:spPr>
        <p:txBody>
          <a:bodyPr vert="horz" wrap="square" lIns="0" tIns="0" rIns="0" bIns="0" rtlCol="0">
            <a:spAutoFit/>
          </a:bodyPr>
          <a:lstStyle/>
          <a:p>
            <a:pPr marL="662940" indent="-650875">
              <a:lnSpc>
                <a:spcPts val="4065"/>
              </a:lnSpc>
              <a:buClr>
                <a:srgbClr val="B80D0E"/>
              </a:buClr>
              <a:buSzPct val="159375"/>
              <a:buFont typeface="Wingdings"/>
              <a:buChar char=""/>
              <a:tabLst>
                <a:tab pos="663575" algn="l"/>
              </a:tabLst>
            </a:pPr>
            <a:r>
              <a:rPr sz="3200" dirty="0">
                <a:latin typeface="Gabriola"/>
                <a:cs typeface="Gabriola"/>
              </a:rPr>
              <a:t>The </a:t>
            </a:r>
            <a:r>
              <a:rPr sz="3200" spc="-5" dirty="0">
                <a:latin typeface="Gabriola"/>
                <a:cs typeface="Gabriola"/>
              </a:rPr>
              <a:t>Sphinx throws herself </a:t>
            </a:r>
            <a:r>
              <a:rPr sz="3200" dirty="0">
                <a:latin typeface="Gabriola"/>
                <a:cs typeface="Gabriola"/>
              </a:rPr>
              <a:t>off </a:t>
            </a:r>
            <a:r>
              <a:rPr sz="3200" spc="-5" dirty="0">
                <a:latin typeface="Gabriola"/>
                <a:cs typeface="Gabriola"/>
              </a:rPr>
              <a:t>the</a:t>
            </a:r>
            <a:r>
              <a:rPr sz="3200" spc="15" dirty="0">
                <a:latin typeface="Gabriola"/>
                <a:cs typeface="Gabriola"/>
              </a:rPr>
              <a:t> </a:t>
            </a:r>
            <a:r>
              <a:rPr sz="3200" spc="-5" dirty="0">
                <a:latin typeface="Gabriola"/>
                <a:cs typeface="Gabriola"/>
              </a:rPr>
              <a:t>cliffside.</a:t>
            </a:r>
            <a:endParaRPr sz="3200">
              <a:latin typeface="Gabriola"/>
              <a:cs typeface="Gabriola"/>
            </a:endParaRPr>
          </a:p>
          <a:p>
            <a:pPr marL="662940" indent="-650875">
              <a:lnSpc>
                <a:spcPts val="5865"/>
              </a:lnSpc>
              <a:buClr>
                <a:srgbClr val="B80D0E"/>
              </a:buClr>
              <a:buSzPct val="159375"/>
              <a:buFont typeface="Wingdings"/>
              <a:buChar char=""/>
              <a:tabLst>
                <a:tab pos="663575" algn="l"/>
              </a:tabLst>
            </a:pPr>
            <a:r>
              <a:rPr sz="3200" spc="-5" dirty="0">
                <a:latin typeface="Gabriola"/>
                <a:cs typeface="Gabriola"/>
              </a:rPr>
              <a:t>Oedipus' </a:t>
            </a:r>
            <a:r>
              <a:rPr sz="3200" dirty="0">
                <a:latin typeface="Gabriola"/>
                <a:cs typeface="Gabriola"/>
              </a:rPr>
              <a:t>reward </a:t>
            </a:r>
            <a:r>
              <a:rPr sz="3200" spc="-5" dirty="0">
                <a:latin typeface="Gabriola"/>
                <a:cs typeface="Gabriola"/>
              </a:rPr>
              <a:t>for freeing </a:t>
            </a:r>
            <a:r>
              <a:rPr sz="3200" dirty="0">
                <a:latin typeface="Gabriola"/>
                <a:cs typeface="Gabriola"/>
              </a:rPr>
              <a:t>the Kingdom </a:t>
            </a:r>
            <a:r>
              <a:rPr sz="3200" spc="-5" dirty="0">
                <a:latin typeface="Gabriola"/>
                <a:cs typeface="Gabriola"/>
              </a:rPr>
              <a:t>of </a:t>
            </a:r>
            <a:r>
              <a:rPr sz="3200" dirty="0">
                <a:latin typeface="Gabriola"/>
                <a:cs typeface="Gabriola"/>
              </a:rPr>
              <a:t>Thebes </a:t>
            </a:r>
            <a:r>
              <a:rPr sz="3200" spc="-5" dirty="0">
                <a:latin typeface="Gabriola"/>
                <a:cs typeface="Gabriola"/>
              </a:rPr>
              <a:t>from </a:t>
            </a:r>
            <a:r>
              <a:rPr sz="3200" dirty="0">
                <a:latin typeface="Gabriola"/>
                <a:cs typeface="Gabriola"/>
              </a:rPr>
              <a:t>her curse </a:t>
            </a:r>
            <a:r>
              <a:rPr sz="3200" spc="-10" dirty="0">
                <a:latin typeface="Gabriola"/>
                <a:cs typeface="Gabriola"/>
              </a:rPr>
              <a:t>is </a:t>
            </a:r>
            <a:r>
              <a:rPr sz="3200" spc="-5" dirty="0">
                <a:latin typeface="Gabriola"/>
                <a:cs typeface="Gabriola"/>
              </a:rPr>
              <a:t>the kingship</a:t>
            </a:r>
            <a:r>
              <a:rPr sz="3200" spc="40" dirty="0">
                <a:latin typeface="Gabriola"/>
                <a:cs typeface="Gabriola"/>
              </a:rPr>
              <a:t> </a:t>
            </a:r>
            <a:r>
              <a:rPr sz="3200" dirty="0">
                <a:latin typeface="Gabriola"/>
                <a:cs typeface="Gabriola"/>
              </a:rPr>
              <a:t>and</a:t>
            </a:r>
            <a:endParaRPr sz="3200">
              <a:latin typeface="Gabriola"/>
              <a:cs typeface="Gabriola"/>
            </a:endParaRPr>
          </a:p>
          <a:p>
            <a:pPr marL="241300">
              <a:lnSpc>
                <a:spcPts val="3779"/>
              </a:lnSpc>
              <a:spcBef>
                <a:spcPts val="385"/>
              </a:spcBef>
            </a:pPr>
            <a:r>
              <a:rPr sz="3200" spc="-5" dirty="0">
                <a:latin typeface="Gabriola"/>
                <a:cs typeface="Gabriola"/>
              </a:rPr>
              <a:t>the </a:t>
            </a:r>
            <a:r>
              <a:rPr sz="3200" dirty="0">
                <a:latin typeface="Gabriola"/>
                <a:cs typeface="Gabriola"/>
              </a:rPr>
              <a:t>hand </a:t>
            </a:r>
            <a:r>
              <a:rPr sz="3200" spc="-5" dirty="0">
                <a:latin typeface="Gabriola"/>
                <a:cs typeface="Gabriola"/>
              </a:rPr>
              <a:t>of Jocasta, </a:t>
            </a:r>
            <a:r>
              <a:rPr sz="3200" dirty="0">
                <a:latin typeface="Gabriola"/>
                <a:cs typeface="Gabriola"/>
              </a:rPr>
              <a:t>his </a:t>
            </a:r>
            <a:r>
              <a:rPr sz="3200" spc="-5" dirty="0">
                <a:latin typeface="Gabriola"/>
                <a:cs typeface="Gabriola"/>
              </a:rPr>
              <a:t>biological</a:t>
            </a:r>
            <a:r>
              <a:rPr sz="3200" spc="-25" dirty="0">
                <a:latin typeface="Gabriola"/>
                <a:cs typeface="Gabriola"/>
              </a:rPr>
              <a:t> </a:t>
            </a:r>
            <a:r>
              <a:rPr sz="3200" dirty="0">
                <a:latin typeface="Gabriola"/>
                <a:cs typeface="Gabriola"/>
              </a:rPr>
              <a:t>mother</a:t>
            </a:r>
            <a:endParaRPr sz="3200">
              <a:latin typeface="Gabriola"/>
              <a:cs typeface="Gabriola"/>
            </a:endParaRPr>
          </a:p>
          <a:p>
            <a:pPr marL="662940" indent="-650875">
              <a:lnSpc>
                <a:spcPts val="6060"/>
              </a:lnSpc>
              <a:buClr>
                <a:srgbClr val="B80D0E"/>
              </a:buClr>
              <a:buSzPct val="159375"/>
              <a:buFont typeface="Wingdings"/>
              <a:buChar char=""/>
              <a:tabLst>
                <a:tab pos="663575" algn="l"/>
              </a:tabLst>
            </a:pPr>
            <a:r>
              <a:rPr sz="3200" dirty="0">
                <a:latin typeface="Gabriola"/>
                <a:cs typeface="Gabriola"/>
              </a:rPr>
              <a:t>As he </a:t>
            </a:r>
            <a:r>
              <a:rPr sz="3200" spc="-5" dirty="0">
                <a:latin typeface="Gabriola"/>
                <a:cs typeface="Gabriola"/>
              </a:rPr>
              <a:t>is </a:t>
            </a:r>
            <a:r>
              <a:rPr sz="3200" dirty="0">
                <a:latin typeface="Gabriola"/>
                <a:cs typeface="Gabriola"/>
              </a:rPr>
              <a:t>now </a:t>
            </a:r>
            <a:r>
              <a:rPr sz="3200" spc="-5" dirty="0">
                <a:latin typeface="Gabriola"/>
                <a:cs typeface="Gabriola"/>
              </a:rPr>
              <a:t>Ruler of </a:t>
            </a:r>
            <a:r>
              <a:rPr sz="3200" dirty="0">
                <a:latin typeface="Gabriola"/>
                <a:cs typeface="Gabriola"/>
              </a:rPr>
              <a:t>Thebes, </a:t>
            </a:r>
            <a:r>
              <a:rPr sz="3200" spc="-5" dirty="0">
                <a:latin typeface="Gabriola"/>
                <a:cs typeface="Gabriola"/>
              </a:rPr>
              <a:t>Oedipus </a:t>
            </a:r>
            <a:r>
              <a:rPr sz="3200" dirty="0">
                <a:latin typeface="Gabriola"/>
                <a:cs typeface="Gabriola"/>
              </a:rPr>
              <a:t>has a new </a:t>
            </a:r>
            <a:r>
              <a:rPr sz="3200" spc="-5" dirty="0">
                <a:latin typeface="Gabriola"/>
                <a:cs typeface="Gabriola"/>
              </a:rPr>
              <a:t>problem to face: </a:t>
            </a:r>
            <a:r>
              <a:rPr sz="3200" dirty="0">
                <a:latin typeface="Gabriola"/>
                <a:cs typeface="Gabriola"/>
              </a:rPr>
              <a:t>a </a:t>
            </a:r>
            <a:r>
              <a:rPr sz="3200" spc="-5" dirty="0">
                <a:latin typeface="Gabriola"/>
                <a:cs typeface="Gabriola"/>
              </a:rPr>
              <a:t>plague is</a:t>
            </a:r>
            <a:r>
              <a:rPr sz="3200" spc="35" dirty="0">
                <a:latin typeface="Gabriola"/>
                <a:cs typeface="Gabriola"/>
              </a:rPr>
              <a:t> </a:t>
            </a:r>
            <a:r>
              <a:rPr sz="3200" dirty="0">
                <a:latin typeface="Gabriola"/>
                <a:cs typeface="Gabriola"/>
              </a:rPr>
              <a:t>ruining</a:t>
            </a:r>
            <a:endParaRPr sz="3200">
              <a:latin typeface="Gabriola"/>
              <a:cs typeface="Gabriola"/>
            </a:endParaRPr>
          </a:p>
          <a:p>
            <a:pPr marL="241300">
              <a:lnSpc>
                <a:spcPts val="3770"/>
              </a:lnSpc>
              <a:spcBef>
                <a:spcPts val="390"/>
              </a:spcBef>
            </a:pPr>
            <a:r>
              <a:rPr sz="3200" spc="-5" dirty="0">
                <a:latin typeface="Gabriola"/>
                <a:cs typeface="Gabriola"/>
              </a:rPr>
              <a:t>the</a:t>
            </a:r>
            <a:r>
              <a:rPr sz="3200" spc="-10" dirty="0">
                <a:latin typeface="Gabriola"/>
                <a:cs typeface="Gabriola"/>
              </a:rPr>
              <a:t> </a:t>
            </a:r>
            <a:r>
              <a:rPr sz="3200" dirty="0">
                <a:latin typeface="Gabriola"/>
                <a:cs typeface="Gabriola"/>
              </a:rPr>
              <a:t>land.</a:t>
            </a:r>
            <a:endParaRPr sz="3200">
              <a:latin typeface="Gabriola"/>
              <a:cs typeface="Gabriola"/>
            </a:endParaRPr>
          </a:p>
          <a:p>
            <a:pPr marL="662940" indent="-650875">
              <a:lnSpc>
                <a:spcPts val="5795"/>
              </a:lnSpc>
              <a:buClr>
                <a:srgbClr val="B80D0E"/>
              </a:buClr>
              <a:buSzPct val="159375"/>
              <a:buFont typeface="Wingdings"/>
              <a:buChar char=""/>
              <a:tabLst>
                <a:tab pos="663575" algn="l"/>
              </a:tabLst>
            </a:pPr>
            <a:r>
              <a:rPr sz="3200" spc="-5" dirty="0">
                <a:latin typeface="Gabriola"/>
                <a:cs typeface="Gabriola"/>
              </a:rPr>
              <a:t>It </a:t>
            </a:r>
            <a:r>
              <a:rPr sz="3200" spc="-10" dirty="0">
                <a:latin typeface="Gabriola"/>
                <a:cs typeface="Gabriola"/>
              </a:rPr>
              <a:t>is </a:t>
            </a:r>
            <a:r>
              <a:rPr sz="3200" dirty="0">
                <a:latin typeface="Gabriola"/>
                <a:cs typeface="Gabriola"/>
              </a:rPr>
              <a:t>a </a:t>
            </a:r>
            <a:r>
              <a:rPr sz="3200" spc="-5" dirty="0">
                <a:latin typeface="Gabriola"/>
                <a:cs typeface="Gabriola"/>
              </a:rPr>
              <a:t>result of </a:t>
            </a:r>
            <a:r>
              <a:rPr sz="3200" dirty="0">
                <a:latin typeface="Gabriola"/>
                <a:cs typeface="Gabriola"/>
              </a:rPr>
              <a:t>King Laius’ death </a:t>
            </a:r>
            <a:r>
              <a:rPr sz="3200" spc="-5" dirty="0">
                <a:latin typeface="Gabriola"/>
                <a:cs typeface="Gabriola"/>
              </a:rPr>
              <a:t>being</a:t>
            </a:r>
            <a:r>
              <a:rPr sz="3200" spc="-20" dirty="0">
                <a:latin typeface="Gabriola"/>
                <a:cs typeface="Gabriola"/>
              </a:rPr>
              <a:t> </a:t>
            </a:r>
            <a:r>
              <a:rPr sz="3200" dirty="0">
                <a:latin typeface="Gabriola"/>
                <a:cs typeface="Gabriola"/>
              </a:rPr>
              <a:t>unsolved</a:t>
            </a:r>
            <a:endParaRPr sz="3200">
              <a:latin typeface="Gabriola"/>
              <a:cs typeface="Gabriola"/>
            </a:endParaRPr>
          </a:p>
          <a:p>
            <a:pPr marL="662940" indent="-650875">
              <a:lnSpc>
                <a:spcPts val="5865"/>
              </a:lnSpc>
              <a:buClr>
                <a:srgbClr val="B80D0E"/>
              </a:buClr>
              <a:buSzPct val="159375"/>
              <a:buFont typeface="Wingdings"/>
              <a:buChar char=""/>
              <a:tabLst>
                <a:tab pos="663575" algn="l"/>
              </a:tabLst>
            </a:pPr>
            <a:r>
              <a:rPr sz="3200" spc="-5" dirty="0">
                <a:latin typeface="Gabriola"/>
                <a:cs typeface="Gabriola"/>
              </a:rPr>
              <a:t>Oedipus vows </a:t>
            </a:r>
            <a:r>
              <a:rPr sz="3200" dirty="0">
                <a:latin typeface="Gabriola"/>
                <a:cs typeface="Gabriola"/>
              </a:rPr>
              <a:t>to </a:t>
            </a:r>
            <a:r>
              <a:rPr sz="3200" spc="-5" dirty="0">
                <a:latin typeface="Gabriola"/>
                <a:cs typeface="Gabriola"/>
              </a:rPr>
              <a:t>find the </a:t>
            </a:r>
            <a:r>
              <a:rPr sz="3200" dirty="0">
                <a:latin typeface="Gabriola"/>
                <a:cs typeface="Gabriola"/>
              </a:rPr>
              <a:t>murderer and curses him </a:t>
            </a:r>
            <a:r>
              <a:rPr sz="3200" spc="-5" dirty="0">
                <a:latin typeface="Gabriola"/>
                <a:cs typeface="Gabriola"/>
              </a:rPr>
              <a:t>for the plague </a:t>
            </a:r>
            <a:r>
              <a:rPr sz="3200" dirty="0">
                <a:latin typeface="Gabriola"/>
                <a:cs typeface="Gabriola"/>
              </a:rPr>
              <a:t>that he has</a:t>
            </a:r>
            <a:r>
              <a:rPr sz="3200" spc="-40" dirty="0">
                <a:latin typeface="Gabriola"/>
                <a:cs typeface="Gabriola"/>
              </a:rPr>
              <a:t> </a:t>
            </a:r>
            <a:r>
              <a:rPr sz="3200" dirty="0">
                <a:latin typeface="Gabriola"/>
                <a:cs typeface="Gabriola"/>
              </a:rPr>
              <a:t>caused.</a:t>
            </a:r>
            <a:endParaRPr sz="3200">
              <a:latin typeface="Gabriola"/>
              <a:cs typeface="Gabriola"/>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0"/>
            <a:ext cx="12103609" cy="6818374"/>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0"/>
            <a:ext cx="11980164" cy="6644640"/>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0" y="0"/>
            <a:ext cx="11748770" cy="6419215"/>
          </a:xfrm>
          <a:custGeom>
            <a:avLst/>
            <a:gdLst/>
            <a:ahLst/>
            <a:cxnLst/>
            <a:rect l="l" t="t" r="r" b="b"/>
            <a:pathLst>
              <a:path w="11748770" h="6419215">
                <a:moveTo>
                  <a:pt x="11725275" y="0"/>
                </a:moveTo>
                <a:lnTo>
                  <a:pt x="11748516" y="6419088"/>
                </a:lnTo>
                <a:lnTo>
                  <a:pt x="0" y="6410635"/>
                </a:lnTo>
              </a:path>
            </a:pathLst>
          </a:custGeom>
          <a:ln w="82296">
            <a:solidFill>
              <a:srgbClr val="7E7E7E"/>
            </a:solidFill>
          </a:ln>
        </p:spPr>
        <p:txBody>
          <a:bodyPr wrap="square" lIns="0" tIns="0" rIns="0" bIns="0" rtlCol="0"/>
          <a:lstStyle/>
          <a:p>
            <a:endParaRPr/>
          </a:p>
        </p:txBody>
      </p:sp>
      <p:sp>
        <p:nvSpPr>
          <p:cNvPr id="5" name="object 5"/>
          <p:cNvSpPr/>
          <p:nvPr/>
        </p:nvSpPr>
        <p:spPr>
          <a:xfrm>
            <a:off x="0" y="5600700"/>
            <a:ext cx="11705844" cy="780288"/>
          </a:xfrm>
          <a:prstGeom prst="rect">
            <a:avLst/>
          </a:prstGeom>
          <a:blipFill>
            <a:blip r:embed="rId4" cstate="print"/>
            <a:stretch>
              <a:fillRect/>
            </a:stretch>
          </a:blipFill>
        </p:spPr>
        <p:txBody>
          <a:bodyPr wrap="square" lIns="0" tIns="0" rIns="0" bIns="0" rtlCol="0"/>
          <a:lstStyle/>
          <a:p>
            <a:endParaRPr/>
          </a:p>
        </p:txBody>
      </p:sp>
      <p:sp>
        <p:nvSpPr>
          <p:cNvPr id="6" name="object 6"/>
          <p:cNvSpPr txBox="1"/>
          <p:nvPr/>
        </p:nvSpPr>
        <p:spPr>
          <a:xfrm>
            <a:off x="281736" y="511272"/>
            <a:ext cx="11065510" cy="4465955"/>
          </a:xfrm>
          <a:prstGeom prst="rect">
            <a:avLst/>
          </a:prstGeom>
        </p:spPr>
        <p:txBody>
          <a:bodyPr vert="horz" wrap="square" lIns="0" tIns="0" rIns="0" bIns="0" rtlCol="0">
            <a:spAutoFit/>
          </a:bodyPr>
          <a:lstStyle/>
          <a:p>
            <a:pPr marL="539750" indent="-527685">
              <a:lnSpc>
                <a:spcPts val="4150"/>
              </a:lnSpc>
              <a:buClr>
                <a:srgbClr val="B80D0E"/>
              </a:buClr>
              <a:buSzPct val="159615"/>
              <a:buFont typeface="Wingdings"/>
              <a:buChar char=""/>
              <a:tabLst>
                <a:tab pos="540385" algn="l"/>
              </a:tabLst>
            </a:pPr>
            <a:r>
              <a:rPr sz="2600" spc="-5" dirty="0">
                <a:latin typeface="Gabriola"/>
                <a:cs typeface="Gabriola"/>
              </a:rPr>
              <a:t>Oedipus summons the blind prophet Tiresias for </a:t>
            </a:r>
            <a:r>
              <a:rPr sz="2600" dirty="0">
                <a:latin typeface="Gabriola"/>
                <a:cs typeface="Gabriola"/>
              </a:rPr>
              <a:t>help.. </a:t>
            </a:r>
            <a:r>
              <a:rPr sz="2600" spc="-5" dirty="0">
                <a:latin typeface="Gabriola"/>
                <a:cs typeface="Gabriola"/>
              </a:rPr>
              <a:t>Oedipus is enraged by Tiresias's </a:t>
            </a:r>
            <a:r>
              <a:rPr sz="2600" dirty="0">
                <a:latin typeface="Gabriola"/>
                <a:cs typeface="Gabriola"/>
              </a:rPr>
              <a:t>refusal, and</a:t>
            </a:r>
            <a:r>
              <a:rPr sz="2600" spc="-150" dirty="0">
                <a:latin typeface="Gabriola"/>
                <a:cs typeface="Gabriola"/>
              </a:rPr>
              <a:t> </a:t>
            </a:r>
            <a:r>
              <a:rPr sz="2600" dirty="0">
                <a:latin typeface="Gabriola"/>
                <a:cs typeface="Gabriola"/>
              </a:rPr>
              <a:t>says</a:t>
            </a:r>
            <a:endParaRPr sz="2600">
              <a:latin typeface="Gabriola"/>
              <a:cs typeface="Gabriola"/>
            </a:endParaRPr>
          </a:p>
          <a:p>
            <a:pPr marL="240665">
              <a:lnSpc>
                <a:spcPct val="100000"/>
              </a:lnSpc>
              <a:spcBef>
                <a:spcPts val="315"/>
              </a:spcBef>
            </a:pPr>
            <a:r>
              <a:rPr sz="2600" spc="-5" dirty="0">
                <a:latin typeface="Gabriola"/>
                <a:cs typeface="Gabriola"/>
              </a:rPr>
              <a:t>the prophet must be complicit in the</a:t>
            </a:r>
            <a:r>
              <a:rPr sz="2600" spc="-100" dirty="0">
                <a:latin typeface="Gabriola"/>
                <a:cs typeface="Gabriola"/>
              </a:rPr>
              <a:t> </a:t>
            </a:r>
            <a:r>
              <a:rPr sz="2600" dirty="0">
                <a:latin typeface="Gabriola"/>
                <a:cs typeface="Gabriola"/>
              </a:rPr>
              <a:t>murder.</a:t>
            </a:r>
            <a:endParaRPr sz="2600">
              <a:latin typeface="Gabriola"/>
              <a:cs typeface="Gabriola"/>
            </a:endParaRPr>
          </a:p>
          <a:p>
            <a:pPr marL="539750" indent="-527685">
              <a:lnSpc>
                <a:spcPts val="4865"/>
              </a:lnSpc>
              <a:spcBef>
                <a:spcPts val="70"/>
              </a:spcBef>
              <a:buClr>
                <a:srgbClr val="B80D0E"/>
              </a:buClr>
              <a:buSzPct val="159615"/>
              <a:buFont typeface="Wingdings"/>
              <a:buChar char=""/>
              <a:tabLst>
                <a:tab pos="540385" algn="l"/>
              </a:tabLst>
            </a:pPr>
            <a:r>
              <a:rPr sz="2600" spc="-5" dirty="0">
                <a:latin typeface="Gabriola"/>
                <a:cs typeface="Gabriola"/>
              </a:rPr>
              <a:t>Outraged, Tiresias tells the king that Oedipus </a:t>
            </a:r>
            <a:r>
              <a:rPr sz="2600" dirty="0">
                <a:latin typeface="Gabriola"/>
                <a:cs typeface="Gabriola"/>
              </a:rPr>
              <a:t>himself </a:t>
            </a:r>
            <a:r>
              <a:rPr sz="2600" spc="-5" dirty="0">
                <a:latin typeface="Gabriola"/>
                <a:cs typeface="Gabriola"/>
              </a:rPr>
              <a:t>is the</a:t>
            </a:r>
            <a:r>
              <a:rPr sz="2600" spc="-175" dirty="0">
                <a:latin typeface="Gabriola"/>
                <a:cs typeface="Gabriola"/>
              </a:rPr>
              <a:t> </a:t>
            </a:r>
            <a:r>
              <a:rPr sz="2600" dirty="0">
                <a:latin typeface="Gabriola"/>
                <a:cs typeface="Gabriola"/>
              </a:rPr>
              <a:t>murderer.</a:t>
            </a:r>
            <a:endParaRPr sz="2600">
              <a:latin typeface="Gabriola"/>
              <a:cs typeface="Gabriola"/>
            </a:endParaRPr>
          </a:p>
          <a:p>
            <a:pPr marL="539750" indent="-527685">
              <a:lnSpc>
                <a:spcPts val="4745"/>
              </a:lnSpc>
              <a:buClr>
                <a:srgbClr val="B80D0E"/>
              </a:buClr>
              <a:buSzPct val="159615"/>
              <a:buFont typeface="Wingdings"/>
              <a:buChar char=""/>
              <a:tabLst>
                <a:tab pos="540385" algn="l"/>
              </a:tabLst>
            </a:pPr>
            <a:r>
              <a:rPr sz="2600" spc="-5" dirty="0">
                <a:latin typeface="Gabriola"/>
                <a:cs typeface="Gabriola"/>
              </a:rPr>
              <a:t>Oedipus </a:t>
            </a:r>
            <a:r>
              <a:rPr sz="2600" dirty="0">
                <a:latin typeface="Gabriola"/>
                <a:cs typeface="Gabriola"/>
              </a:rPr>
              <a:t>thinks Creon, </a:t>
            </a:r>
            <a:r>
              <a:rPr sz="2600" spc="-5" dirty="0">
                <a:latin typeface="Gabriola"/>
                <a:cs typeface="Gabriola"/>
              </a:rPr>
              <a:t>Jocasta’s brother, </a:t>
            </a:r>
            <a:r>
              <a:rPr sz="2600" dirty="0">
                <a:latin typeface="Gabriola"/>
                <a:cs typeface="Gabriola"/>
              </a:rPr>
              <a:t>made </a:t>
            </a:r>
            <a:r>
              <a:rPr sz="2600" spc="-5" dirty="0">
                <a:latin typeface="Gabriola"/>
                <a:cs typeface="Gabriola"/>
              </a:rPr>
              <a:t>Tiresias </a:t>
            </a:r>
            <a:r>
              <a:rPr sz="2600" dirty="0">
                <a:latin typeface="Gabriola"/>
                <a:cs typeface="Gabriola"/>
              </a:rPr>
              <a:t>say</a:t>
            </a:r>
            <a:r>
              <a:rPr sz="2600" spc="-175" dirty="0">
                <a:latin typeface="Gabriola"/>
                <a:cs typeface="Gabriola"/>
              </a:rPr>
              <a:t> </a:t>
            </a:r>
            <a:r>
              <a:rPr sz="2600" dirty="0">
                <a:latin typeface="Gabriola"/>
                <a:cs typeface="Gabriola"/>
              </a:rPr>
              <a:t>this.</a:t>
            </a:r>
            <a:endParaRPr sz="2600">
              <a:latin typeface="Gabriola"/>
              <a:cs typeface="Gabriola"/>
            </a:endParaRPr>
          </a:p>
          <a:p>
            <a:pPr marL="539750" indent="-527685">
              <a:lnSpc>
                <a:spcPts val="4740"/>
              </a:lnSpc>
              <a:buClr>
                <a:srgbClr val="B80D0E"/>
              </a:buClr>
              <a:buSzPct val="159615"/>
              <a:buFont typeface="Wingdings"/>
              <a:buChar char=""/>
              <a:tabLst>
                <a:tab pos="540385" algn="l"/>
              </a:tabLst>
            </a:pPr>
            <a:r>
              <a:rPr sz="2600" dirty="0">
                <a:latin typeface="Gabriola"/>
                <a:cs typeface="Gabriola"/>
              </a:rPr>
              <a:t>Jocasta </a:t>
            </a:r>
            <a:r>
              <a:rPr sz="2600" spc="-5" dirty="0">
                <a:latin typeface="Gabriola"/>
                <a:cs typeface="Gabriola"/>
              </a:rPr>
              <a:t>enters </a:t>
            </a:r>
            <a:r>
              <a:rPr sz="2600" dirty="0">
                <a:latin typeface="Gabriola"/>
                <a:cs typeface="Gabriola"/>
              </a:rPr>
              <a:t>and </a:t>
            </a:r>
            <a:r>
              <a:rPr sz="2600" spc="-5" dirty="0">
                <a:latin typeface="Gabriola"/>
                <a:cs typeface="Gabriola"/>
              </a:rPr>
              <a:t>attempts to comfort Oedipus, telling </a:t>
            </a:r>
            <a:r>
              <a:rPr sz="2600" dirty="0">
                <a:latin typeface="Gabriola"/>
                <a:cs typeface="Gabriola"/>
              </a:rPr>
              <a:t>him he should take no notice </a:t>
            </a:r>
            <a:r>
              <a:rPr sz="2600" spc="-5" dirty="0">
                <a:latin typeface="Gabriola"/>
                <a:cs typeface="Gabriola"/>
              </a:rPr>
              <a:t>of</a:t>
            </a:r>
            <a:r>
              <a:rPr sz="2600" spc="-245" dirty="0">
                <a:latin typeface="Gabriola"/>
                <a:cs typeface="Gabriola"/>
              </a:rPr>
              <a:t> </a:t>
            </a:r>
            <a:r>
              <a:rPr sz="2600" spc="-5" dirty="0">
                <a:latin typeface="Gabriola"/>
                <a:cs typeface="Gabriola"/>
              </a:rPr>
              <a:t>prophets.</a:t>
            </a:r>
            <a:endParaRPr sz="2600">
              <a:latin typeface="Gabriola"/>
              <a:cs typeface="Gabriola"/>
            </a:endParaRPr>
          </a:p>
          <a:p>
            <a:pPr marL="539750" indent="-527685">
              <a:lnSpc>
                <a:spcPts val="4745"/>
              </a:lnSpc>
              <a:buClr>
                <a:srgbClr val="B80D0E"/>
              </a:buClr>
              <a:buSzPct val="159615"/>
              <a:buFont typeface="Wingdings"/>
              <a:buChar char=""/>
              <a:tabLst>
                <a:tab pos="540385" algn="l"/>
              </a:tabLst>
            </a:pPr>
            <a:r>
              <a:rPr sz="2600" dirty="0">
                <a:latin typeface="Gabriola"/>
                <a:cs typeface="Gabriola"/>
              </a:rPr>
              <a:t>Many </a:t>
            </a:r>
            <a:r>
              <a:rPr sz="2600" spc="-5" dirty="0">
                <a:latin typeface="Gabriola"/>
                <a:cs typeface="Gabriola"/>
              </a:rPr>
              <a:t>years </a:t>
            </a:r>
            <a:r>
              <a:rPr sz="2600" dirty="0">
                <a:latin typeface="Gabriola"/>
                <a:cs typeface="Gabriola"/>
              </a:rPr>
              <a:t>ago she and Laius received an </a:t>
            </a:r>
            <a:r>
              <a:rPr sz="2600" spc="-5" dirty="0">
                <a:latin typeface="Gabriola"/>
                <a:cs typeface="Gabriola"/>
              </a:rPr>
              <a:t>oracle which </a:t>
            </a:r>
            <a:r>
              <a:rPr sz="2600" dirty="0">
                <a:latin typeface="Gabriola"/>
                <a:cs typeface="Gabriola"/>
              </a:rPr>
              <a:t>never came</a:t>
            </a:r>
            <a:r>
              <a:rPr sz="2600" spc="-245" dirty="0">
                <a:latin typeface="Gabriola"/>
                <a:cs typeface="Gabriola"/>
              </a:rPr>
              <a:t> </a:t>
            </a:r>
            <a:r>
              <a:rPr sz="2600" spc="-5" dirty="0">
                <a:latin typeface="Gabriola"/>
                <a:cs typeface="Gabriola"/>
              </a:rPr>
              <a:t>true.</a:t>
            </a:r>
            <a:endParaRPr sz="2600">
              <a:latin typeface="Gabriola"/>
              <a:cs typeface="Gabriola"/>
            </a:endParaRPr>
          </a:p>
          <a:p>
            <a:pPr marL="539750" indent="-527685">
              <a:lnSpc>
                <a:spcPts val="4865"/>
              </a:lnSpc>
              <a:buClr>
                <a:srgbClr val="B80D0E"/>
              </a:buClr>
              <a:buSzPct val="159615"/>
              <a:buFont typeface="Wingdings"/>
              <a:buChar char=""/>
              <a:tabLst>
                <a:tab pos="540385" algn="l"/>
              </a:tabLst>
            </a:pPr>
            <a:r>
              <a:rPr sz="2600" spc="-5" dirty="0">
                <a:latin typeface="Gabriola"/>
                <a:cs typeface="Gabriola"/>
              </a:rPr>
              <a:t>It </a:t>
            </a:r>
            <a:r>
              <a:rPr sz="2600" dirty="0">
                <a:latin typeface="Gabriola"/>
                <a:cs typeface="Gabriola"/>
              </a:rPr>
              <a:t>was said </a:t>
            </a:r>
            <a:r>
              <a:rPr sz="2600" spc="-5" dirty="0">
                <a:latin typeface="Gabriola"/>
                <a:cs typeface="Gabriola"/>
              </a:rPr>
              <a:t>that </a:t>
            </a:r>
            <a:r>
              <a:rPr sz="2600" dirty="0">
                <a:latin typeface="Gabriola"/>
                <a:cs typeface="Gabriola"/>
              </a:rPr>
              <a:t>Laius </a:t>
            </a:r>
            <a:r>
              <a:rPr sz="2600" spc="-5" dirty="0">
                <a:latin typeface="Gabriola"/>
                <a:cs typeface="Gabriola"/>
              </a:rPr>
              <a:t>would be killed by </a:t>
            </a:r>
            <a:r>
              <a:rPr sz="2600" dirty="0">
                <a:latin typeface="Gabriola"/>
                <a:cs typeface="Gabriola"/>
              </a:rPr>
              <a:t>his </a:t>
            </a:r>
            <a:r>
              <a:rPr sz="2600" spc="-5" dirty="0">
                <a:latin typeface="Gabriola"/>
                <a:cs typeface="Gabriola"/>
              </a:rPr>
              <a:t>own </a:t>
            </a:r>
            <a:r>
              <a:rPr sz="2600" dirty="0">
                <a:latin typeface="Gabriola"/>
                <a:cs typeface="Gabriola"/>
              </a:rPr>
              <a:t>son, </a:t>
            </a:r>
            <a:r>
              <a:rPr sz="2600" spc="-5" dirty="0">
                <a:latin typeface="Gabriola"/>
                <a:cs typeface="Gabriola"/>
              </a:rPr>
              <a:t>but, </a:t>
            </a:r>
            <a:r>
              <a:rPr sz="2600" dirty="0">
                <a:latin typeface="Gabriola"/>
                <a:cs typeface="Gabriola"/>
              </a:rPr>
              <a:t>as all Thebes </a:t>
            </a:r>
            <a:r>
              <a:rPr sz="2600" spc="-5" dirty="0">
                <a:latin typeface="Gabriola"/>
                <a:cs typeface="Gabriola"/>
              </a:rPr>
              <a:t>knows, </a:t>
            </a:r>
            <a:r>
              <a:rPr sz="2600" dirty="0">
                <a:latin typeface="Gabriola"/>
                <a:cs typeface="Gabriola"/>
              </a:rPr>
              <a:t>Laius was </a:t>
            </a:r>
            <a:r>
              <a:rPr sz="2600" spc="-5" dirty="0">
                <a:latin typeface="Gabriola"/>
                <a:cs typeface="Gabriola"/>
              </a:rPr>
              <a:t>killed</a:t>
            </a:r>
            <a:r>
              <a:rPr sz="2600" spc="-310" dirty="0">
                <a:latin typeface="Gabriola"/>
                <a:cs typeface="Gabriola"/>
              </a:rPr>
              <a:t> </a:t>
            </a:r>
            <a:r>
              <a:rPr sz="2600" spc="-5" dirty="0">
                <a:latin typeface="Gabriola"/>
                <a:cs typeface="Gabriola"/>
              </a:rPr>
              <a:t>by</a:t>
            </a:r>
            <a:endParaRPr sz="2600">
              <a:latin typeface="Gabriola"/>
              <a:cs typeface="Gabriola"/>
            </a:endParaRPr>
          </a:p>
          <a:p>
            <a:pPr marL="240665">
              <a:lnSpc>
                <a:spcPct val="100000"/>
              </a:lnSpc>
              <a:spcBef>
                <a:spcPts val="315"/>
              </a:spcBef>
            </a:pPr>
            <a:r>
              <a:rPr sz="2600" dirty="0">
                <a:latin typeface="Gabriola"/>
                <a:cs typeface="Gabriola"/>
              </a:rPr>
              <a:t>bandits at a crossroads </a:t>
            </a:r>
            <a:r>
              <a:rPr sz="2600" spc="-5" dirty="0">
                <a:latin typeface="Gabriola"/>
                <a:cs typeface="Gabriola"/>
              </a:rPr>
              <a:t>on the </a:t>
            </a:r>
            <a:r>
              <a:rPr sz="2600" dirty="0">
                <a:latin typeface="Gabriola"/>
                <a:cs typeface="Gabriola"/>
              </a:rPr>
              <a:t>way </a:t>
            </a:r>
            <a:r>
              <a:rPr sz="2600" spc="-5" dirty="0">
                <a:latin typeface="Gabriola"/>
                <a:cs typeface="Gabriola"/>
              </a:rPr>
              <a:t>to</a:t>
            </a:r>
            <a:r>
              <a:rPr sz="2600" spc="-175" dirty="0">
                <a:latin typeface="Gabriola"/>
                <a:cs typeface="Gabriola"/>
              </a:rPr>
              <a:t> </a:t>
            </a:r>
            <a:r>
              <a:rPr sz="2600" spc="-5" dirty="0">
                <a:latin typeface="Gabriola"/>
                <a:cs typeface="Gabriola"/>
              </a:rPr>
              <a:t>Delphi.</a:t>
            </a:r>
            <a:endParaRPr sz="2600">
              <a:latin typeface="Gabriola"/>
              <a:cs typeface="Gabriola"/>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0"/>
            <a:ext cx="12103609" cy="6818374"/>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0"/>
            <a:ext cx="11980164" cy="6644640"/>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0" y="0"/>
            <a:ext cx="11748770" cy="6419215"/>
          </a:xfrm>
          <a:custGeom>
            <a:avLst/>
            <a:gdLst/>
            <a:ahLst/>
            <a:cxnLst/>
            <a:rect l="l" t="t" r="r" b="b"/>
            <a:pathLst>
              <a:path w="11748770" h="6419215">
                <a:moveTo>
                  <a:pt x="11725275" y="0"/>
                </a:moveTo>
                <a:lnTo>
                  <a:pt x="11748516" y="6419088"/>
                </a:lnTo>
                <a:lnTo>
                  <a:pt x="0" y="6410635"/>
                </a:lnTo>
              </a:path>
            </a:pathLst>
          </a:custGeom>
          <a:ln w="82296">
            <a:solidFill>
              <a:srgbClr val="7E7E7E"/>
            </a:solidFill>
          </a:ln>
        </p:spPr>
        <p:txBody>
          <a:bodyPr wrap="square" lIns="0" tIns="0" rIns="0" bIns="0" rtlCol="0"/>
          <a:lstStyle/>
          <a:p>
            <a:endParaRPr/>
          </a:p>
        </p:txBody>
      </p:sp>
      <p:sp>
        <p:nvSpPr>
          <p:cNvPr id="5" name="object 5"/>
          <p:cNvSpPr/>
          <p:nvPr/>
        </p:nvSpPr>
        <p:spPr>
          <a:xfrm>
            <a:off x="0" y="5600700"/>
            <a:ext cx="11705844" cy="780288"/>
          </a:xfrm>
          <a:prstGeom prst="rect">
            <a:avLst/>
          </a:prstGeom>
          <a:blipFill>
            <a:blip r:embed="rId4" cstate="print"/>
            <a:stretch>
              <a:fillRect/>
            </a:stretch>
          </a:blipFill>
        </p:spPr>
        <p:txBody>
          <a:bodyPr wrap="square" lIns="0" tIns="0" rIns="0" bIns="0" rtlCol="0"/>
          <a:lstStyle/>
          <a:p>
            <a:endParaRPr/>
          </a:p>
        </p:txBody>
      </p:sp>
      <p:sp>
        <p:nvSpPr>
          <p:cNvPr id="6" name="object 6"/>
          <p:cNvSpPr txBox="1"/>
          <p:nvPr/>
        </p:nvSpPr>
        <p:spPr>
          <a:xfrm>
            <a:off x="360070" y="631647"/>
            <a:ext cx="10915015" cy="3267710"/>
          </a:xfrm>
          <a:prstGeom prst="rect">
            <a:avLst/>
          </a:prstGeom>
        </p:spPr>
        <p:txBody>
          <a:bodyPr vert="horz" wrap="square" lIns="0" tIns="0" rIns="0" bIns="0" rtlCol="0">
            <a:spAutoFit/>
          </a:bodyPr>
          <a:lstStyle/>
          <a:p>
            <a:pPr marL="581025" indent="-568960">
              <a:lnSpc>
                <a:spcPts val="3635"/>
              </a:lnSpc>
              <a:buClr>
                <a:srgbClr val="B80D0E"/>
              </a:buClr>
              <a:buSzPct val="158928"/>
              <a:buFont typeface="Wingdings"/>
              <a:buChar char=""/>
              <a:tabLst>
                <a:tab pos="581660" algn="l"/>
              </a:tabLst>
            </a:pPr>
            <a:r>
              <a:rPr sz="2800" spc="-5" dirty="0">
                <a:latin typeface="Gabriola"/>
                <a:cs typeface="Gabriola"/>
              </a:rPr>
              <a:t>A </a:t>
            </a:r>
            <a:r>
              <a:rPr sz="2800" spc="-10" dirty="0">
                <a:latin typeface="Gabriola"/>
                <a:cs typeface="Gabriola"/>
              </a:rPr>
              <a:t>man </a:t>
            </a:r>
            <a:r>
              <a:rPr sz="2800" dirty="0">
                <a:latin typeface="Gabriola"/>
                <a:cs typeface="Gabriola"/>
              </a:rPr>
              <a:t>arrives </a:t>
            </a:r>
            <a:r>
              <a:rPr sz="2800" spc="-5" dirty="0">
                <a:latin typeface="Gabriola"/>
                <a:cs typeface="Gabriola"/>
              </a:rPr>
              <a:t>from Corinth </a:t>
            </a:r>
            <a:r>
              <a:rPr sz="2800" spc="-10" dirty="0">
                <a:latin typeface="Gabriola"/>
                <a:cs typeface="Gabriola"/>
              </a:rPr>
              <a:t>with </a:t>
            </a:r>
            <a:r>
              <a:rPr sz="2800" spc="-5" dirty="0">
                <a:latin typeface="Gabriola"/>
                <a:cs typeface="Gabriola"/>
              </a:rPr>
              <a:t>the message that Oedipus's father has</a:t>
            </a:r>
            <a:r>
              <a:rPr sz="2800" spc="110" dirty="0">
                <a:latin typeface="Gabriola"/>
                <a:cs typeface="Gabriola"/>
              </a:rPr>
              <a:t> </a:t>
            </a:r>
            <a:r>
              <a:rPr sz="2800" dirty="0">
                <a:latin typeface="Gabriola"/>
                <a:cs typeface="Gabriola"/>
              </a:rPr>
              <a:t>died.</a:t>
            </a:r>
            <a:endParaRPr sz="2800">
              <a:latin typeface="Gabriola"/>
              <a:cs typeface="Gabriola"/>
            </a:endParaRPr>
          </a:p>
          <a:p>
            <a:pPr marL="581025" indent="-568960">
              <a:lnSpc>
                <a:spcPts val="5185"/>
              </a:lnSpc>
              <a:buClr>
                <a:srgbClr val="B80D0E"/>
              </a:buClr>
              <a:buSzPct val="158928"/>
              <a:buFont typeface="Wingdings"/>
              <a:buChar char=""/>
              <a:tabLst>
                <a:tab pos="581660" algn="l"/>
              </a:tabLst>
            </a:pPr>
            <a:r>
              <a:rPr sz="2800" spc="-5" dirty="0">
                <a:latin typeface="Gabriola"/>
                <a:cs typeface="Gabriola"/>
              </a:rPr>
              <a:t>Oedipus, to the surprise of the </a:t>
            </a:r>
            <a:r>
              <a:rPr sz="2800" spc="-10" dirty="0">
                <a:latin typeface="Gabriola"/>
                <a:cs typeface="Gabriola"/>
              </a:rPr>
              <a:t>messenger, </a:t>
            </a:r>
            <a:r>
              <a:rPr sz="2800" spc="-5" dirty="0">
                <a:latin typeface="Gabriola"/>
                <a:cs typeface="Gabriola"/>
              </a:rPr>
              <a:t>is made </a:t>
            </a:r>
            <a:r>
              <a:rPr sz="2800" spc="-10" dirty="0">
                <a:latin typeface="Gabriola"/>
                <a:cs typeface="Gabriola"/>
              </a:rPr>
              <a:t>ecstatic </a:t>
            </a:r>
            <a:r>
              <a:rPr sz="2800" spc="-5" dirty="0">
                <a:latin typeface="Gabriola"/>
                <a:cs typeface="Gabriola"/>
              </a:rPr>
              <a:t>by this news, for it proves one half</a:t>
            </a:r>
            <a:r>
              <a:rPr sz="2800" spc="220" dirty="0">
                <a:latin typeface="Gabriola"/>
                <a:cs typeface="Gabriola"/>
              </a:rPr>
              <a:t> </a:t>
            </a:r>
            <a:r>
              <a:rPr sz="2800" spc="-10" dirty="0">
                <a:latin typeface="Gabriola"/>
                <a:cs typeface="Gabriola"/>
              </a:rPr>
              <a:t>of</a:t>
            </a:r>
            <a:endParaRPr sz="2800">
              <a:latin typeface="Gabriola"/>
              <a:cs typeface="Gabriola"/>
            </a:endParaRPr>
          </a:p>
          <a:p>
            <a:pPr marL="240665">
              <a:lnSpc>
                <a:spcPct val="100000"/>
              </a:lnSpc>
              <a:spcBef>
                <a:spcPts val="340"/>
              </a:spcBef>
            </a:pPr>
            <a:r>
              <a:rPr sz="2800" spc="-5" dirty="0">
                <a:latin typeface="Gabriola"/>
                <a:cs typeface="Gabriola"/>
              </a:rPr>
              <a:t>the </a:t>
            </a:r>
            <a:r>
              <a:rPr sz="2800" spc="-10" dirty="0">
                <a:latin typeface="Gabriola"/>
                <a:cs typeface="Gabriola"/>
              </a:rPr>
              <a:t>prophecy false, </a:t>
            </a:r>
            <a:r>
              <a:rPr sz="2800" spc="-5" dirty="0">
                <a:latin typeface="Gabriola"/>
                <a:cs typeface="Gabriola"/>
              </a:rPr>
              <a:t>for now he can never kill his</a:t>
            </a:r>
            <a:r>
              <a:rPr sz="2800" spc="85" dirty="0">
                <a:latin typeface="Gabriola"/>
                <a:cs typeface="Gabriola"/>
              </a:rPr>
              <a:t> </a:t>
            </a:r>
            <a:r>
              <a:rPr sz="2800" spc="-10" dirty="0">
                <a:latin typeface="Gabriola"/>
                <a:cs typeface="Gabriola"/>
              </a:rPr>
              <a:t>father.</a:t>
            </a:r>
            <a:endParaRPr sz="2800">
              <a:latin typeface="Gabriola"/>
              <a:cs typeface="Gabriola"/>
            </a:endParaRPr>
          </a:p>
          <a:p>
            <a:pPr marL="581025" indent="-568960">
              <a:lnSpc>
                <a:spcPct val="100000"/>
              </a:lnSpc>
              <a:spcBef>
                <a:spcPts val="35"/>
              </a:spcBef>
              <a:buClr>
                <a:srgbClr val="B80D0E"/>
              </a:buClr>
              <a:buSzPct val="158928"/>
              <a:buFont typeface="Wingdings"/>
              <a:buChar char=""/>
              <a:tabLst>
                <a:tab pos="581660" algn="l"/>
              </a:tabLst>
            </a:pPr>
            <a:r>
              <a:rPr sz="2800" spc="-10" dirty="0">
                <a:latin typeface="Gabriola"/>
                <a:cs typeface="Gabriola"/>
              </a:rPr>
              <a:t>However, </a:t>
            </a:r>
            <a:r>
              <a:rPr sz="2800" dirty="0">
                <a:latin typeface="Gabriola"/>
                <a:cs typeface="Gabriola"/>
              </a:rPr>
              <a:t>he </a:t>
            </a:r>
            <a:r>
              <a:rPr sz="2800" spc="-5" dirty="0">
                <a:latin typeface="Gabriola"/>
                <a:cs typeface="Gabriola"/>
              </a:rPr>
              <a:t>still </a:t>
            </a:r>
            <a:r>
              <a:rPr sz="2800" spc="-10" dirty="0">
                <a:latin typeface="Gabriola"/>
                <a:cs typeface="Gabriola"/>
              </a:rPr>
              <a:t>fears </a:t>
            </a:r>
            <a:r>
              <a:rPr sz="2800" spc="-5" dirty="0">
                <a:latin typeface="Gabriola"/>
                <a:cs typeface="Gabriola"/>
              </a:rPr>
              <a:t>that </a:t>
            </a:r>
            <a:r>
              <a:rPr sz="2800" dirty="0">
                <a:latin typeface="Gabriola"/>
                <a:cs typeface="Gabriola"/>
              </a:rPr>
              <a:t>he </a:t>
            </a:r>
            <a:r>
              <a:rPr sz="2800" spc="-10" dirty="0">
                <a:latin typeface="Gabriola"/>
                <a:cs typeface="Gabriola"/>
              </a:rPr>
              <a:t>may </a:t>
            </a:r>
            <a:r>
              <a:rPr sz="2800" spc="-5" dirty="0">
                <a:latin typeface="Gabriola"/>
                <a:cs typeface="Gabriola"/>
              </a:rPr>
              <a:t>somehow commit incest </a:t>
            </a:r>
            <a:r>
              <a:rPr sz="2800" spc="-10" dirty="0">
                <a:latin typeface="Gabriola"/>
                <a:cs typeface="Gabriola"/>
              </a:rPr>
              <a:t>with </a:t>
            </a:r>
            <a:r>
              <a:rPr sz="2800" spc="-5" dirty="0">
                <a:latin typeface="Gabriola"/>
                <a:cs typeface="Gabriola"/>
              </a:rPr>
              <a:t>his mother. The</a:t>
            </a:r>
            <a:r>
              <a:rPr sz="2800" spc="185" dirty="0">
                <a:latin typeface="Gabriola"/>
                <a:cs typeface="Gabriola"/>
              </a:rPr>
              <a:t> </a:t>
            </a:r>
            <a:r>
              <a:rPr sz="2800" spc="-10" dirty="0">
                <a:latin typeface="Gabriola"/>
                <a:cs typeface="Gabriola"/>
              </a:rPr>
              <a:t>messenger,</a:t>
            </a:r>
            <a:endParaRPr sz="2800">
              <a:latin typeface="Gabriola"/>
              <a:cs typeface="Gabriola"/>
            </a:endParaRPr>
          </a:p>
          <a:p>
            <a:pPr marL="240665">
              <a:lnSpc>
                <a:spcPct val="100000"/>
              </a:lnSpc>
              <a:spcBef>
                <a:spcPts val="340"/>
              </a:spcBef>
            </a:pPr>
            <a:r>
              <a:rPr sz="2800" spc="-10" dirty="0">
                <a:latin typeface="Gabriola"/>
                <a:cs typeface="Gabriola"/>
              </a:rPr>
              <a:t>eager </a:t>
            </a:r>
            <a:r>
              <a:rPr sz="2800" spc="-5" dirty="0">
                <a:latin typeface="Gabriola"/>
                <a:cs typeface="Gabriola"/>
              </a:rPr>
              <a:t>to ease Oedipus's mind, tells </a:t>
            </a:r>
            <a:r>
              <a:rPr sz="2800" dirty="0">
                <a:latin typeface="Gabriola"/>
                <a:cs typeface="Gabriola"/>
              </a:rPr>
              <a:t>him </a:t>
            </a:r>
            <a:r>
              <a:rPr sz="2800" spc="-5" dirty="0">
                <a:latin typeface="Gabriola"/>
                <a:cs typeface="Gabriola"/>
              </a:rPr>
              <a:t>not to </a:t>
            </a:r>
            <a:r>
              <a:rPr sz="2800" spc="-10" dirty="0">
                <a:latin typeface="Gabriola"/>
                <a:cs typeface="Gabriola"/>
              </a:rPr>
              <a:t>worry, because </a:t>
            </a:r>
            <a:r>
              <a:rPr sz="2800" spc="-5" dirty="0">
                <a:latin typeface="Gabriola"/>
                <a:cs typeface="Gabriola"/>
              </a:rPr>
              <a:t>Merope </a:t>
            </a:r>
            <a:r>
              <a:rPr sz="2800" spc="-10" dirty="0">
                <a:latin typeface="Gabriola"/>
                <a:cs typeface="Gabriola"/>
              </a:rPr>
              <a:t>was </a:t>
            </a:r>
            <a:r>
              <a:rPr sz="2800" spc="-5" dirty="0">
                <a:latin typeface="Gabriola"/>
                <a:cs typeface="Gabriola"/>
              </a:rPr>
              <a:t>not in </a:t>
            </a:r>
            <a:r>
              <a:rPr sz="2800" spc="-10" dirty="0">
                <a:latin typeface="Gabriola"/>
                <a:cs typeface="Gabriola"/>
              </a:rPr>
              <a:t>fact </a:t>
            </a:r>
            <a:r>
              <a:rPr sz="2800" spc="-5" dirty="0">
                <a:latin typeface="Gabriola"/>
                <a:cs typeface="Gabriola"/>
              </a:rPr>
              <a:t>his</a:t>
            </a:r>
            <a:r>
              <a:rPr sz="2800" spc="225" dirty="0">
                <a:latin typeface="Gabriola"/>
                <a:cs typeface="Gabriola"/>
              </a:rPr>
              <a:t> </a:t>
            </a:r>
            <a:r>
              <a:rPr sz="2800" dirty="0">
                <a:latin typeface="Gabriola"/>
                <a:cs typeface="Gabriola"/>
              </a:rPr>
              <a:t>real</a:t>
            </a:r>
            <a:endParaRPr sz="2800">
              <a:latin typeface="Gabriola"/>
              <a:cs typeface="Gabriola"/>
            </a:endParaRPr>
          </a:p>
          <a:p>
            <a:pPr marL="240665">
              <a:lnSpc>
                <a:spcPct val="100000"/>
              </a:lnSpc>
              <a:spcBef>
                <a:spcPts val="675"/>
              </a:spcBef>
            </a:pPr>
            <a:r>
              <a:rPr sz="2800" spc="-5" dirty="0">
                <a:latin typeface="Gabriola"/>
                <a:cs typeface="Gabriola"/>
              </a:rPr>
              <a:t>mother.</a:t>
            </a:r>
            <a:endParaRPr sz="2800">
              <a:latin typeface="Gabriola"/>
              <a:cs typeface="Gabriola"/>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0"/>
            <a:ext cx="12103609" cy="6818374"/>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0"/>
            <a:ext cx="11980164" cy="6644640"/>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0" y="0"/>
            <a:ext cx="11748770" cy="6419215"/>
          </a:xfrm>
          <a:custGeom>
            <a:avLst/>
            <a:gdLst/>
            <a:ahLst/>
            <a:cxnLst/>
            <a:rect l="l" t="t" r="r" b="b"/>
            <a:pathLst>
              <a:path w="11748770" h="6419215">
                <a:moveTo>
                  <a:pt x="11725275" y="0"/>
                </a:moveTo>
                <a:lnTo>
                  <a:pt x="11748516" y="6419088"/>
                </a:lnTo>
                <a:lnTo>
                  <a:pt x="0" y="6410635"/>
                </a:lnTo>
              </a:path>
            </a:pathLst>
          </a:custGeom>
          <a:ln w="82296">
            <a:solidFill>
              <a:srgbClr val="7E7E7E"/>
            </a:solidFill>
          </a:ln>
        </p:spPr>
        <p:txBody>
          <a:bodyPr wrap="square" lIns="0" tIns="0" rIns="0" bIns="0" rtlCol="0"/>
          <a:lstStyle/>
          <a:p>
            <a:endParaRPr/>
          </a:p>
        </p:txBody>
      </p:sp>
      <p:sp>
        <p:nvSpPr>
          <p:cNvPr id="5" name="object 5"/>
          <p:cNvSpPr/>
          <p:nvPr/>
        </p:nvSpPr>
        <p:spPr>
          <a:xfrm>
            <a:off x="0" y="5600700"/>
            <a:ext cx="11705844" cy="780288"/>
          </a:xfrm>
          <a:prstGeom prst="rect">
            <a:avLst/>
          </a:prstGeom>
          <a:blipFill>
            <a:blip r:embed="rId4" cstate="print"/>
            <a:stretch>
              <a:fillRect/>
            </a:stretch>
          </a:blipFill>
        </p:spPr>
        <p:txBody>
          <a:bodyPr wrap="square" lIns="0" tIns="0" rIns="0" bIns="0" rtlCol="0"/>
          <a:lstStyle/>
          <a:p>
            <a:endParaRPr/>
          </a:p>
        </p:txBody>
      </p:sp>
      <p:sp>
        <p:nvSpPr>
          <p:cNvPr id="6" name="object 6"/>
          <p:cNvSpPr txBox="1"/>
          <p:nvPr/>
        </p:nvSpPr>
        <p:spPr>
          <a:xfrm>
            <a:off x="282651" y="219836"/>
            <a:ext cx="11230610" cy="3394075"/>
          </a:xfrm>
          <a:prstGeom prst="rect">
            <a:avLst/>
          </a:prstGeom>
        </p:spPr>
        <p:txBody>
          <a:bodyPr vert="horz" wrap="square" lIns="0" tIns="0" rIns="0" bIns="0" rtlCol="0">
            <a:spAutoFit/>
          </a:bodyPr>
          <a:lstStyle/>
          <a:p>
            <a:pPr marL="581025" indent="-568960">
              <a:lnSpc>
                <a:spcPts val="3629"/>
              </a:lnSpc>
              <a:buClr>
                <a:srgbClr val="B80D0E"/>
              </a:buClr>
              <a:buSzPct val="158928"/>
              <a:buFont typeface="Wingdings"/>
              <a:buChar char=""/>
              <a:tabLst>
                <a:tab pos="581660" algn="l"/>
              </a:tabLst>
            </a:pPr>
            <a:r>
              <a:rPr sz="2800" spc="-5" dirty="0">
                <a:latin typeface="Gabriola"/>
                <a:cs typeface="Gabriola"/>
              </a:rPr>
              <a:t>Everything is at last revealed, and Oedipus curses himself and fate before leaving the</a:t>
            </a:r>
            <a:r>
              <a:rPr sz="2800" spc="85" dirty="0">
                <a:latin typeface="Gabriola"/>
                <a:cs typeface="Gabriola"/>
              </a:rPr>
              <a:t> </a:t>
            </a:r>
            <a:r>
              <a:rPr sz="2800" spc="-10" dirty="0">
                <a:latin typeface="Gabriola"/>
                <a:cs typeface="Gabriola"/>
              </a:rPr>
              <a:t>stage</a:t>
            </a:r>
            <a:endParaRPr sz="2800">
              <a:latin typeface="Gabriola"/>
              <a:cs typeface="Gabriola"/>
            </a:endParaRPr>
          </a:p>
          <a:p>
            <a:pPr marL="581025" indent="-568960">
              <a:lnSpc>
                <a:spcPts val="5035"/>
              </a:lnSpc>
              <a:buClr>
                <a:srgbClr val="B80D0E"/>
              </a:buClr>
              <a:buSzPct val="158928"/>
              <a:buFont typeface="Wingdings"/>
              <a:buChar char=""/>
              <a:tabLst>
                <a:tab pos="581660" algn="l"/>
              </a:tabLst>
            </a:pPr>
            <a:r>
              <a:rPr sz="2800" spc="-5" dirty="0">
                <a:latin typeface="Gabriola"/>
                <a:cs typeface="Gabriola"/>
              </a:rPr>
              <a:t>When </a:t>
            </a:r>
            <a:r>
              <a:rPr sz="2800" spc="-10" dirty="0">
                <a:latin typeface="Gabriola"/>
                <a:cs typeface="Gabriola"/>
              </a:rPr>
              <a:t>Jocasta </a:t>
            </a:r>
            <a:r>
              <a:rPr sz="2800" spc="-5" dirty="0">
                <a:latin typeface="Gabriola"/>
                <a:cs typeface="Gabriola"/>
              </a:rPr>
              <a:t>enters the house, she </a:t>
            </a:r>
            <a:r>
              <a:rPr sz="2800" dirty="0">
                <a:latin typeface="Gabriola"/>
                <a:cs typeface="Gabriola"/>
              </a:rPr>
              <a:t>runs </a:t>
            </a:r>
            <a:r>
              <a:rPr sz="2800" spc="-10" dirty="0">
                <a:latin typeface="Gabriola"/>
                <a:cs typeface="Gabriola"/>
              </a:rPr>
              <a:t>to </a:t>
            </a:r>
            <a:r>
              <a:rPr sz="2800" spc="-5" dirty="0">
                <a:latin typeface="Gabriola"/>
                <a:cs typeface="Gabriola"/>
              </a:rPr>
              <a:t>the </a:t>
            </a:r>
            <a:r>
              <a:rPr sz="2800" spc="-10" dirty="0">
                <a:latin typeface="Gabriola"/>
                <a:cs typeface="Gabriola"/>
              </a:rPr>
              <a:t>palace </a:t>
            </a:r>
            <a:r>
              <a:rPr sz="2800" spc="-5" dirty="0">
                <a:latin typeface="Gabriola"/>
                <a:cs typeface="Gabriola"/>
              </a:rPr>
              <a:t>bedroom and hangs herself</a:t>
            </a:r>
            <a:r>
              <a:rPr sz="2800" spc="110" dirty="0">
                <a:latin typeface="Gabriola"/>
                <a:cs typeface="Gabriola"/>
              </a:rPr>
              <a:t> </a:t>
            </a:r>
            <a:r>
              <a:rPr sz="2800" spc="-10" dirty="0">
                <a:latin typeface="Gabriola"/>
                <a:cs typeface="Gabriola"/>
              </a:rPr>
              <a:t>there.</a:t>
            </a:r>
            <a:endParaRPr sz="2800">
              <a:latin typeface="Gabriola"/>
              <a:cs typeface="Gabriola"/>
            </a:endParaRPr>
          </a:p>
          <a:p>
            <a:pPr marL="581025" indent="-568960">
              <a:lnSpc>
                <a:spcPts val="5190"/>
              </a:lnSpc>
              <a:buClr>
                <a:srgbClr val="B80D0E"/>
              </a:buClr>
              <a:buSzPct val="158928"/>
              <a:buFont typeface="Wingdings"/>
              <a:buChar char=""/>
              <a:tabLst>
                <a:tab pos="581660" algn="l"/>
              </a:tabLst>
            </a:pPr>
            <a:r>
              <a:rPr sz="2800" spc="-5" dirty="0">
                <a:latin typeface="Gabriola"/>
                <a:cs typeface="Gabriola"/>
              </a:rPr>
              <a:t>Giving a cry, Oedipus takes her down and removes the long </a:t>
            </a:r>
            <a:r>
              <a:rPr sz="2800" spc="-10" dirty="0">
                <a:latin typeface="Gabriola"/>
                <a:cs typeface="Gabriola"/>
              </a:rPr>
              <a:t>gold pins </a:t>
            </a:r>
            <a:r>
              <a:rPr sz="2800" spc="-5" dirty="0">
                <a:latin typeface="Gabriola"/>
                <a:cs typeface="Gabriola"/>
              </a:rPr>
              <a:t>that held her dress</a:t>
            </a:r>
            <a:r>
              <a:rPr sz="2800" spc="204" dirty="0">
                <a:latin typeface="Gabriola"/>
                <a:cs typeface="Gabriola"/>
              </a:rPr>
              <a:t> </a:t>
            </a:r>
            <a:r>
              <a:rPr sz="2800" spc="-10" dirty="0">
                <a:latin typeface="Gabriola"/>
                <a:cs typeface="Gabriola"/>
              </a:rPr>
              <a:t>together,</a:t>
            </a:r>
            <a:endParaRPr sz="2800">
              <a:latin typeface="Gabriola"/>
              <a:cs typeface="Gabriola"/>
            </a:endParaRPr>
          </a:p>
          <a:p>
            <a:pPr marL="241300">
              <a:lnSpc>
                <a:spcPct val="100000"/>
              </a:lnSpc>
              <a:spcBef>
                <a:spcPts val="340"/>
              </a:spcBef>
            </a:pPr>
            <a:r>
              <a:rPr sz="2800" spc="-5" dirty="0">
                <a:latin typeface="Gabriola"/>
                <a:cs typeface="Gabriola"/>
              </a:rPr>
              <a:t>before plunging </a:t>
            </a:r>
            <a:r>
              <a:rPr sz="2800" spc="-10" dirty="0">
                <a:latin typeface="Gabriola"/>
                <a:cs typeface="Gabriola"/>
              </a:rPr>
              <a:t>them </a:t>
            </a:r>
            <a:r>
              <a:rPr sz="2800" spc="-5" dirty="0">
                <a:latin typeface="Gabriola"/>
                <a:cs typeface="Gabriola"/>
              </a:rPr>
              <a:t>into his own eyes in</a:t>
            </a:r>
            <a:r>
              <a:rPr sz="2800" spc="25" dirty="0">
                <a:latin typeface="Gabriola"/>
                <a:cs typeface="Gabriola"/>
              </a:rPr>
              <a:t> </a:t>
            </a:r>
            <a:r>
              <a:rPr sz="2800" spc="-10" dirty="0">
                <a:latin typeface="Gabriola"/>
                <a:cs typeface="Gabriola"/>
              </a:rPr>
              <a:t>despair.</a:t>
            </a:r>
            <a:endParaRPr sz="2800">
              <a:latin typeface="Gabriola"/>
              <a:cs typeface="Gabriola"/>
            </a:endParaRPr>
          </a:p>
          <a:p>
            <a:pPr marL="581025" indent="-568960">
              <a:lnSpc>
                <a:spcPct val="100000"/>
              </a:lnSpc>
              <a:spcBef>
                <a:spcPts val="20"/>
              </a:spcBef>
              <a:buClr>
                <a:srgbClr val="B80D0E"/>
              </a:buClr>
              <a:buSzPct val="158928"/>
              <a:buFont typeface="Wingdings"/>
              <a:buChar char=""/>
              <a:tabLst>
                <a:tab pos="581660" algn="l"/>
              </a:tabLst>
            </a:pPr>
            <a:r>
              <a:rPr sz="2800" spc="-5" dirty="0">
                <a:latin typeface="Gabriola"/>
                <a:cs typeface="Gabriola"/>
              </a:rPr>
              <a:t>Oedipus's </a:t>
            </a:r>
            <a:r>
              <a:rPr sz="2800" spc="-10" dirty="0">
                <a:latin typeface="Gabriola"/>
                <a:cs typeface="Gabriola"/>
              </a:rPr>
              <a:t>two </a:t>
            </a:r>
            <a:r>
              <a:rPr sz="2800" spc="-5" dirty="0">
                <a:latin typeface="Gabriola"/>
                <a:cs typeface="Gabriola"/>
              </a:rPr>
              <a:t>daughters (and half-sisters), </a:t>
            </a:r>
            <a:r>
              <a:rPr sz="2800" spc="-10" dirty="0">
                <a:latin typeface="Gabriola"/>
                <a:cs typeface="Gabriola"/>
              </a:rPr>
              <a:t>Antigone </a:t>
            </a:r>
            <a:r>
              <a:rPr sz="2800" spc="-5" dirty="0">
                <a:latin typeface="Gabriola"/>
                <a:cs typeface="Gabriola"/>
              </a:rPr>
              <a:t>and </a:t>
            </a:r>
            <a:r>
              <a:rPr sz="2800" spc="-10" dirty="0">
                <a:latin typeface="Gabriola"/>
                <a:cs typeface="Gabriola"/>
              </a:rPr>
              <a:t>Ismene, </a:t>
            </a:r>
            <a:r>
              <a:rPr sz="2800" spc="-5" dirty="0">
                <a:latin typeface="Gabriola"/>
                <a:cs typeface="Gabriola"/>
              </a:rPr>
              <a:t>are sent out, and</a:t>
            </a:r>
            <a:r>
              <a:rPr sz="2800" spc="190" dirty="0">
                <a:latin typeface="Gabriola"/>
                <a:cs typeface="Gabriola"/>
              </a:rPr>
              <a:t> </a:t>
            </a:r>
            <a:r>
              <a:rPr sz="2800" spc="-5" dirty="0">
                <a:latin typeface="Gabriola"/>
                <a:cs typeface="Gabriola"/>
              </a:rPr>
              <a:t>Oedipus</a:t>
            </a:r>
            <a:endParaRPr sz="2800">
              <a:latin typeface="Gabriola"/>
              <a:cs typeface="Gabriola"/>
            </a:endParaRPr>
          </a:p>
          <a:p>
            <a:pPr marL="241300">
              <a:lnSpc>
                <a:spcPct val="100000"/>
              </a:lnSpc>
              <a:spcBef>
                <a:spcPts val="345"/>
              </a:spcBef>
            </a:pPr>
            <a:r>
              <a:rPr sz="2800" spc="-10" dirty="0">
                <a:latin typeface="Gabriola"/>
                <a:cs typeface="Gabriola"/>
              </a:rPr>
              <a:t>laments </a:t>
            </a:r>
            <a:r>
              <a:rPr sz="2800" spc="-5" dirty="0">
                <a:latin typeface="Gabriola"/>
                <a:cs typeface="Gabriola"/>
              </a:rPr>
              <a:t>that they should be </a:t>
            </a:r>
            <a:r>
              <a:rPr sz="2800" spc="-10" dirty="0">
                <a:latin typeface="Gabriola"/>
                <a:cs typeface="Gabriola"/>
              </a:rPr>
              <a:t>born to </a:t>
            </a:r>
            <a:r>
              <a:rPr sz="2800" spc="-5" dirty="0">
                <a:latin typeface="Gabriola"/>
                <a:cs typeface="Gabriola"/>
              </a:rPr>
              <a:t>such a cursed</a:t>
            </a:r>
            <a:r>
              <a:rPr sz="2800" spc="45" dirty="0">
                <a:latin typeface="Gabriola"/>
                <a:cs typeface="Gabriola"/>
              </a:rPr>
              <a:t> </a:t>
            </a:r>
            <a:r>
              <a:rPr sz="2800" spc="-10" dirty="0">
                <a:latin typeface="Gabriola"/>
                <a:cs typeface="Gabriola"/>
              </a:rPr>
              <a:t>family.</a:t>
            </a:r>
            <a:endParaRPr sz="2800">
              <a:latin typeface="Gabriola"/>
              <a:cs typeface="Gabriola"/>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996309" y="47955"/>
            <a:ext cx="3726179" cy="848994"/>
          </a:xfrm>
          <a:prstGeom prst="rect">
            <a:avLst/>
          </a:prstGeom>
        </p:spPr>
        <p:txBody>
          <a:bodyPr vert="horz" wrap="square" lIns="0" tIns="12700" rIns="0" bIns="0" rtlCol="0">
            <a:spAutoFit/>
          </a:bodyPr>
          <a:lstStyle/>
          <a:p>
            <a:pPr marL="12700">
              <a:lnSpc>
                <a:spcPct val="100000"/>
              </a:lnSpc>
              <a:spcBef>
                <a:spcPts val="100"/>
              </a:spcBef>
              <a:tabLst>
                <a:tab pos="835660" algn="l"/>
                <a:tab pos="2480310" algn="l"/>
              </a:tabLst>
            </a:pPr>
            <a:r>
              <a:rPr sz="5400" b="1" dirty="0">
                <a:solidFill>
                  <a:srgbClr val="B80D0E"/>
                </a:solidFill>
                <a:latin typeface="Courier New"/>
                <a:cs typeface="Courier New"/>
              </a:rPr>
              <a:t>T	H</a:t>
            </a:r>
            <a:r>
              <a:rPr sz="5400" b="1" spc="-20" dirty="0">
                <a:solidFill>
                  <a:srgbClr val="B80D0E"/>
                </a:solidFill>
                <a:latin typeface="Courier New"/>
                <a:cs typeface="Courier New"/>
              </a:rPr>
              <a:t> </a:t>
            </a:r>
            <a:r>
              <a:rPr sz="5400" b="1" dirty="0">
                <a:solidFill>
                  <a:srgbClr val="B80D0E"/>
                </a:solidFill>
                <a:latin typeface="Courier New"/>
                <a:cs typeface="Courier New"/>
              </a:rPr>
              <a:t>E	M</a:t>
            </a:r>
            <a:r>
              <a:rPr sz="5400" b="1" spc="-114" dirty="0">
                <a:solidFill>
                  <a:srgbClr val="B80D0E"/>
                </a:solidFill>
                <a:latin typeface="Courier New"/>
                <a:cs typeface="Courier New"/>
              </a:rPr>
              <a:t> </a:t>
            </a:r>
            <a:r>
              <a:rPr sz="5400" b="1" dirty="0">
                <a:solidFill>
                  <a:srgbClr val="B80D0E"/>
                </a:solidFill>
                <a:latin typeface="Courier New"/>
                <a:cs typeface="Courier New"/>
              </a:rPr>
              <a:t>E</a:t>
            </a:r>
            <a:endParaRPr sz="5400">
              <a:latin typeface="Courier New"/>
              <a:cs typeface="Courier New"/>
            </a:endParaRPr>
          </a:p>
        </p:txBody>
      </p:sp>
      <p:sp>
        <p:nvSpPr>
          <p:cNvPr id="3" name="object 3"/>
          <p:cNvSpPr txBox="1"/>
          <p:nvPr/>
        </p:nvSpPr>
        <p:spPr>
          <a:xfrm>
            <a:off x="558495" y="1963673"/>
            <a:ext cx="4897755" cy="2413635"/>
          </a:xfrm>
          <a:prstGeom prst="rect">
            <a:avLst/>
          </a:prstGeom>
        </p:spPr>
        <p:txBody>
          <a:bodyPr vert="horz" wrap="square" lIns="0" tIns="0" rIns="0" bIns="0" rtlCol="0">
            <a:spAutoFit/>
          </a:bodyPr>
          <a:lstStyle/>
          <a:p>
            <a:pPr marL="297180" indent="-285115">
              <a:lnSpc>
                <a:spcPts val="4915"/>
              </a:lnSpc>
              <a:buClr>
                <a:srgbClr val="B80D0E"/>
              </a:buClr>
              <a:buSzPct val="157500"/>
              <a:buFont typeface="Arial"/>
              <a:buChar char="•"/>
              <a:tabLst>
                <a:tab pos="297815" algn="l"/>
              </a:tabLst>
            </a:pPr>
            <a:r>
              <a:rPr sz="4000" b="1" spc="5" dirty="0">
                <a:latin typeface="Gabriola"/>
                <a:cs typeface="Gabriola"/>
              </a:rPr>
              <a:t>Quest </a:t>
            </a:r>
            <a:r>
              <a:rPr sz="4000" b="1" spc="10" dirty="0">
                <a:latin typeface="Gabriola"/>
                <a:cs typeface="Gabriola"/>
              </a:rPr>
              <a:t>for </a:t>
            </a:r>
            <a:r>
              <a:rPr sz="4000" b="1" spc="5" dirty="0">
                <a:latin typeface="Gabriola"/>
                <a:cs typeface="Gabriola"/>
              </a:rPr>
              <a:t>identity </a:t>
            </a:r>
            <a:r>
              <a:rPr sz="4000" b="1" spc="15" dirty="0">
                <a:latin typeface="Gabriola"/>
                <a:cs typeface="Gabriola"/>
              </a:rPr>
              <a:t>and</a:t>
            </a:r>
            <a:r>
              <a:rPr sz="4000" b="1" spc="-265" dirty="0">
                <a:latin typeface="Gabriola"/>
                <a:cs typeface="Gabriola"/>
              </a:rPr>
              <a:t> </a:t>
            </a:r>
            <a:r>
              <a:rPr sz="4000" b="1" spc="5" dirty="0">
                <a:latin typeface="Gabriola"/>
                <a:cs typeface="Gabriola"/>
              </a:rPr>
              <a:t>truth</a:t>
            </a:r>
            <a:endParaRPr sz="4000">
              <a:latin typeface="Gabriola"/>
              <a:cs typeface="Gabriola"/>
            </a:endParaRPr>
          </a:p>
          <a:p>
            <a:pPr marL="297815" indent="-285750">
              <a:lnSpc>
                <a:spcPts val="6765"/>
              </a:lnSpc>
              <a:buClr>
                <a:srgbClr val="B80D0E"/>
              </a:buClr>
              <a:buSzPct val="157500"/>
              <a:buFont typeface="Arial"/>
              <a:buChar char="•"/>
              <a:tabLst>
                <a:tab pos="298450" algn="l"/>
              </a:tabLst>
            </a:pPr>
            <a:r>
              <a:rPr sz="4000" b="1" spc="5" dirty="0">
                <a:latin typeface="Gabriola"/>
                <a:cs typeface="Gabriola"/>
              </a:rPr>
              <a:t>Nature </a:t>
            </a:r>
            <a:r>
              <a:rPr sz="4000" b="1" spc="10" dirty="0">
                <a:latin typeface="Gabriola"/>
                <a:cs typeface="Gabriola"/>
              </a:rPr>
              <a:t>of </a:t>
            </a:r>
            <a:r>
              <a:rPr sz="4000" b="1" dirty="0">
                <a:latin typeface="Gabriola"/>
                <a:cs typeface="Gabriola"/>
              </a:rPr>
              <a:t>innocence </a:t>
            </a:r>
            <a:r>
              <a:rPr sz="4000" b="1" spc="15" dirty="0">
                <a:latin typeface="Gabriola"/>
                <a:cs typeface="Gabriola"/>
              </a:rPr>
              <a:t>and</a:t>
            </a:r>
            <a:r>
              <a:rPr sz="4000" b="1" spc="-245" dirty="0">
                <a:latin typeface="Gabriola"/>
                <a:cs typeface="Gabriola"/>
              </a:rPr>
              <a:t> </a:t>
            </a:r>
            <a:r>
              <a:rPr sz="4000" b="1" spc="5" dirty="0">
                <a:latin typeface="Gabriola"/>
                <a:cs typeface="Gabriola"/>
              </a:rPr>
              <a:t>guilt</a:t>
            </a:r>
            <a:endParaRPr sz="4000">
              <a:latin typeface="Gabriola"/>
              <a:cs typeface="Gabriola"/>
            </a:endParaRPr>
          </a:p>
          <a:p>
            <a:pPr marL="297180" indent="-285115">
              <a:lnSpc>
                <a:spcPts val="7225"/>
              </a:lnSpc>
              <a:buClr>
                <a:srgbClr val="B80D0E"/>
              </a:buClr>
              <a:buSzPct val="157500"/>
              <a:buFont typeface="Arial"/>
              <a:buChar char="•"/>
              <a:tabLst>
                <a:tab pos="297815" algn="l"/>
              </a:tabLst>
            </a:pPr>
            <a:r>
              <a:rPr sz="4000" b="1" spc="5" dirty="0">
                <a:latin typeface="Gabriola"/>
                <a:cs typeface="Gabriola"/>
              </a:rPr>
              <a:t>Nature </a:t>
            </a:r>
            <a:r>
              <a:rPr sz="4000" b="1" spc="10" dirty="0">
                <a:latin typeface="Gabriola"/>
                <a:cs typeface="Gabriola"/>
              </a:rPr>
              <a:t>of </a:t>
            </a:r>
            <a:r>
              <a:rPr sz="4000" b="1" spc="5" dirty="0">
                <a:latin typeface="Gabriola"/>
                <a:cs typeface="Gabriola"/>
              </a:rPr>
              <a:t>moral</a:t>
            </a:r>
            <a:r>
              <a:rPr sz="4000" b="1" spc="-229" dirty="0">
                <a:latin typeface="Gabriola"/>
                <a:cs typeface="Gabriola"/>
              </a:rPr>
              <a:t> </a:t>
            </a:r>
            <a:r>
              <a:rPr sz="4000" b="1" dirty="0">
                <a:latin typeface="Gabriola"/>
                <a:cs typeface="Gabriola"/>
              </a:rPr>
              <a:t>responsibility</a:t>
            </a:r>
            <a:endParaRPr sz="4000">
              <a:latin typeface="Gabriola"/>
              <a:cs typeface="Gabriola"/>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0"/>
            <a:ext cx="12103609" cy="6818374"/>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0"/>
            <a:ext cx="11980164" cy="6644640"/>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0" y="0"/>
            <a:ext cx="11748770" cy="6419215"/>
          </a:xfrm>
          <a:custGeom>
            <a:avLst/>
            <a:gdLst/>
            <a:ahLst/>
            <a:cxnLst/>
            <a:rect l="l" t="t" r="r" b="b"/>
            <a:pathLst>
              <a:path w="11748770" h="6419215">
                <a:moveTo>
                  <a:pt x="11725275" y="0"/>
                </a:moveTo>
                <a:lnTo>
                  <a:pt x="11748516" y="6419088"/>
                </a:lnTo>
                <a:lnTo>
                  <a:pt x="0" y="6410635"/>
                </a:lnTo>
              </a:path>
            </a:pathLst>
          </a:custGeom>
          <a:ln w="82296">
            <a:solidFill>
              <a:srgbClr val="7E7E7E"/>
            </a:solidFill>
          </a:ln>
        </p:spPr>
        <p:txBody>
          <a:bodyPr wrap="square" lIns="0" tIns="0" rIns="0" bIns="0" rtlCol="0"/>
          <a:lstStyle/>
          <a:p>
            <a:endParaRPr/>
          </a:p>
        </p:txBody>
      </p:sp>
      <p:sp>
        <p:nvSpPr>
          <p:cNvPr id="5" name="object 5"/>
          <p:cNvSpPr/>
          <p:nvPr/>
        </p:nvSpPr>
        <p:spPr>
          <a:xfrm>
            <a:off x="0" y="5600700"/>
            <a:ext cx="11705844" cy="780288"/>
          </a:xfrm>
          <a:prstGeom prst="rect">
            <a:avLst/>
          </a:prstGeom>
          <a:blipFill>
            <a:blip r:embed="rId4" cstate="print"/>
            <a:stretch>
              <a:fillRect/>
            </a:stretch>
          </a:blipFill>
        </p:spPr>
        <p:txBody>
          <a:bodyPr wrap="square" lIns="0" tIns="0" rIns="0" bIns="0" rtlCol="0"/>
          <a:lstStyle/>
          <a:p>
            <a:endParaRPr/>
          </a:p>
        </p:txBody>
      </p:sp>
      <p:sp>
        <p:nvSpPr>
          <p:cNvPr id="6" name="object 6"/>
          <p:cNvSpPr/>
          <p:nvPr/>
        </p:nvSpPr>
        <p:spPr>
          <a:xfrm>
            <a:off x="7318247" y="3363467"/>
            <a:ext cx="2337816" cy="1231391"/>
          </a:xfrm>
          <a:prstGeom prst="rect">
            <a:avLst/>
          </a:prstGeom>
          <a:blipFill>
            <a:blip r:embed="rId5" cstate="print"/>
            <a:stretch>
              <a:fillRect/>
            </a:stretch>
          </a:blipFill>
        </p:spPr>
        <p:txBody>
          <a:bodyPr wrap="square" lIns="0" tIns="0" rIns="0" bIns="0" rtlCol="0"/>
          <a:lstStyle/>
          <a:p>
            <a:endParaRPr/>
          </a:p>
        </p:txBody>
      </p:sp>
      <p:sp>
        <p:nvSpPr>
          <p:cNvPr id="7" name="object 7"/>
          <p:cNvSpPr/>
          <p:nvPr/>
        </p:nvSpPr>
        <p:spPr>
          <a:xfrm>
            <a:off x="7653528" y="4114800"/>
            <a:ext cx="1667255" cy="77724"/>
          </a:xfrm>
          <a:prstGeom prst="rect">
            <a:avLst/>
          </a:prstGeom>
          <a:blipFill>
            <a:blip r:embed="rId6" cstate="print"/>
            <a:stretch>
              <a:fillRect/>
            </a:stretch>
          </a:blipFill>
        </p:spPr>
        <p:txBody>
          <a:bodyPr wrap="square" lIns="0" tIns="0" rIns="0" bIns="0" rtlCol="0"/>
          <a:lstStyle/>
          <a:p>
            <a:endParaRPr/>
          </a:p>
        </p:txBody>
      </p:sp>
      <p:sp>
        <p:nvSpPr>
          <p:cNvPr id="8" name="object 8"/>
          <p:cNvSpPr txBox="1"/>
          <p:nvPr/>
        </p:nvSpPr>
        <p:spPr>
          <a:xfrm>
            <a:off x="78739" y="0"/>
            <a:ext cx="10875645" cy="4463415"/>
          </a:xfrm>
          <a:prstGeom prst="rect">
            <a:avLst/>
          </a:prstGeom>
        </p:spPr>
        <p:txBody>
          <a:bodyPr vert="horz" wrap="square" lIns="0" tIns="407034" rIns="0" bIns="0" rtlCol="0">
            <a:spAutoFit/>
          </a:bodyPr>
          <a:lstStyle/>
          <a:p>
            <a:pPr marL="12700">
              <a:lnSpc>
                <a:spcPct val="100000"/>
              </a:lnSpc>
              <a:spcBef>
                <a:spcPts val="3204"/>
              </a:spcBef>
            </a:pPr>
            <a:r>
              <a:rPr sz="4400" b="1" dirty="0">
                <a:solidFill>
                  <a:srgbClr val="B80D0E"/>
                </a:solidFill>
                <a:latin typeface="Courier New"/>
                <a:cs typeface="Courier New"/>
              </a:rPr>
              <a:t>I M A G E R</a:t>
            </a:r>
            <a:r>
              <a:rPr sz="4400" b="1" spc="-85" dirty="0">
                <a:solidFill>
                  <a:srgbClr val="B80D0E"/>
                </a:solidFill>
                <a:latin typeface="Courier New"/>
                <a:cs typeface="Courier New"/>
              </a:rPr>
              <a:t> </a:t>
            </a:r>
            <a:r>
              <a:rPr sz="4400" b="1" dirty="0">
                <a:solidFill>
                  <a:srgbClr val="B80D0E"/>
                </a:solidFill>
                <a:latin typeface="Courier New"/>
                <a:cs typeface="Courier New"/>
              </a:rPr>
              <a:t>Y</a:t>
            </a:r>
            <a:endParaRPr sz="4400">
              <a:latin typeface="Courier New"/>
              <a:cs typeface="Courier New"/>
            </a:endParaRPr>
          </a:p>
          <a:p>
            <a:pPr marL="894715" marR="5080" indent="354965">
              <a:lnSpc>
                <a:spcPct val="118000"/>
              </a:lnSpc>
              <a:spcBef>
                <a:spcPts val="3429"/>
              </a:spcBef>
              <a:buClr>
                <a:srgbClr val="B80D0E"/>
              </a:buClr>
              <a:buSzPct val="157954"/>
              <a:buFont typeface="Arial"/>
              <a:buChar char="•"/>
              <a:tabLst>
                <a:tab pos="1564640" algn="l"/>
              </a:tabLst>
            </a:pPr>
            <a:r>
              <a:rPr sz="4400" b="1" dirty="0">
                <a:latin typeface="Gabriola"/>
                <a:cs typeface="Gabriola"/>
              </a:rPr>
              <a:t>References </a:t>
            </a:r>
            <a:r>
              <a:rPr sz="4400" b="1" spc="20" dirty="0">
                <a:latin typeface="Gabriola"/>
                <a:cs typeface="Gabriola"/>
              </a:rPr>
              <a:t>to </a:t>
            </a:r>
            <a:r>
              <a:rPr sz="4400" b="1" spc="10" dirty="0">
                <a:latin typeface="Gabriola"/>
                <a:cs typeface="Gabriola"/>
              </a:rPr>
              <a:t>light </a:t>
            </a:r>
            <a:r>
              <a:rPr sz="4400" b="1" spc="20" dirty="0">
                <a:latin typeface="Gabriola"/>
                <a:cs typeface="Gabriola"/>
              </a:rPr>
              <a:t>and </a:t>
            </a:r>
            <a:r>
              <a:rPr sz="4400" b="1" spc="5" dirty="0">
                <a:latin typeface="Gabriola"/>
                <a:cs typeface="Gabriola"/>
              </a:rPr>
              <a:t>darkness </a:t>
            </a:r>
            <a:r>
              <a:rPr sz="4400" b="1" spc="20" dirty="0">
                <a:latin typeface="Gabriola"/>
                <a:cs typeface="Gabriola"/>
              </a:rPr>
              <a:t>to </a:t>
            </a:r>
            <a:r>
              <a:rPr sz="4400" b="1" spc="5" dirty="0">
                <a:latin typeface="Gabriola"/>
                <a:cs typeface="Gabriola"/>
              </a:rPr>
              <a:t>predict </a:t>
            </a:r>
            <a:r>
              <a:rPr sz="4400" b="1" spc="10" dirty="0">
                <a:latin typeface="Gabriola"/>
                <a:cs typeface="Gabriola"/>
              </a:rPr>
              <a:t>the future  </a:t>
            </a:r>
            <a:r>
              <a:rPr sz="4400" b="1" spc="15" dirty="0">
                <a:latin typeface="Gabriola"/>
                <a:cs typeface="Gabriola"/>
              </a:rPr>
              <a:t>The</a:t>
            </a:r>
            <a:r>
              <a:rPr sz="4400" b="1" spc="-65" dirty="0">
                <a:latin typeface="Gabriola"/>
                <a:cs typeface="Gabriola"/>
              </a:rPr>
              <a:t> </a:t>
            </a:r>
            <a:r>
              <a:rPr sz="4400" b="1" spc="5" dirty="0">
                <a:latin typeface="Gabriola"/>
                <a:cs typeface="Gabriola"/>
              </a:rPr>
              <a:t>priest</a:t>
            </a:r>
            <a:r>
              <a:rPr sz="4400" b="1" spc="-55" dirty="0">
                <a:latin typeface="Gabriola"/>
                <a:cs typeface="Gabriola"/>
              </a:rPr>
              <a:t> </a:t>
            </a:r>
            <a:r>
              <a:rPr sz="4400" b="1" spc="5" dirty="0">
                <a:latin typeface="Gabriola"/>
                <a:cs typeface="Gabriola"/>
              </a:rPr>
              <a:t>says</a:t>
            </a:r>
            <a:r>
              <a:rPr sz="4400" b="1" spc="-65" dirty="0">
                <a:latin typeface="Gabriola"/>
                <a:cs typeface="Gabriola"/>
              </a:rPr>
              <a:t> </a:t>
            </a:r>
            <a:r>
              <a:rPr sz="4400" b="1" spc="15" dirty="0">
                <a:latin typeface="Gabriola"/>
                <a:cs typeface="Gabriola"/>
              </a:rPr>
              <a:t>at</a:t>
            </a:r>
            <a:r>
              <a:rPr sz="4400" b="1" spc="-45" dirty="0">
                <a:latin typeface="Gabriola"/>
                <a:cs typeface="Gabriola"/>
              </a:rPr>
              <a:t> </a:t>
            </a:r>
            <a:r>
              <a:rPr sz="4400" b="1" spc="10" dirty="0">
                <a:latin typeface="Gabriola"/>
                <a:cs typeface="Gabriola"/>
              </a:rPr>
              <a:t>the</a:t>
            </a:r>
            <a:r>
              <a:rPr sz="4400" b="1" spc="-50" dirty="0">
                <a:latin typeface="Gabriola"/>
                <a:cs typeface="Gabriola"/>
              </a:rPr>
              <a:t> </a:t>
            </a:r>
            <a:r>
              <a:rPr sz="4400" b="1" dirty="0">
                <a:latin typeface="Gabriola"/>
                <a:cs typeface="Gabriola"/>
              </a:rPr>
              <a:t>beginning:</a:t>
            </a:r>
            <a:r>
              <a:rPr sz="4400" b="1" spc="-55" dirty="0">
                <a:latin typeface="Gabriola"/>
                <a:cs typeface="Gabriola"/>
              </a:rPr>
              <a:t> </a:t>
            </a:r>
            <a:r>
              <a:rPr sz="4400" b="1" spc="5" dirty="0">
                <a:latin typeface="Gabriola"/>
                <a:cs typeface="Gabriola"/>
              </a:rPr>
              <a:t>"all</a:t>
            </a:r>
            <a:r>
              <a:rPr sz="4400" b="1" spc="-50" dirty="0">
                <a:latin typeface="Gabriola"/>
                <a:cs typeface="Gabriola"/>
              </a:rPr>
              <a:t> </a:t>
            </a:r>
            <a:r>
              <a:rPr sz="4400" b="1" spc="10" dirty="0">
                <a:latin typeface="Gabriola"/>
                <a:cs typeface="Gabriola"/>
              </a:rPr>
              <a:t>the</a:t>
            </a:r>
            <a:r>
              <a:rPr sz="4400" b="1" spc="-60" dirty="0">
                <a:latin typeface="Gabriola"/>
                <a:cs typeface="Gabriola"/>
              </a:rPr>
              <a:t> </a:t>
            </a:r>
            <a:r>
              <a:rPr sz="4400" b="1" spc="10" dirty="0">
                <a:latin typeface="Gabriola"/>
                <a:cs typeface="Gabriola"/>
              </a:rPr>
              <a:t>house</a:t>
            </a:r>
            <a:r>
              <a:rPr sz="4400" b="1" spc="-75" dirty="0">
                <a:latin typeface="Gabriola"/>
                <a:cs typeface="Gabriola"/>
              </a:rPr>
              <a:t> </a:t>
            </a:r>
            <a:r>
              <a:rPr sz="4400" b="1" spc="15" dirty="0">
                <a:latin typeface="Gabriola"/>
                <a:cs typeface="Gabriola"/>
              </a:rPr>
              <a:t>of</a:t>
            </a:r>
            <a:r>
              <a:rPr sz="4400" b="1" dirty="0">
                <a:latin typeface="Gabriola"/>
                <a:cs typeface="Gabriola"/>
              </a:rPr>
              <a:t> </a:t>
            </a:r>
            <a:r>
              <a:rPr sz="4400" b="1" spc="5" dirty="0">
                <a:latin typeface="Gabriola"/>
                <a:cs typeface="Gabriola"/>
              </a:rPr>
              <a:t>kadmos</a:t>
            </a:r>
            <a:r>
              <a:rPr sz="4400" b="1" spc="-65" dirty="0">
                <a:latin typeface="Gabriola"/>
                <a:cs typeface="Gabriola"/>
              </a:rPr>
              <a:t> </a:t>
            </a:r>
            <a:r>
              <a:rPr sz="4400" b="1" spc="15" dirty="0">
                <a:latin typeface="Gabriola"/>
                <a:cs typeface="Gabriola"/>
              </a:rPr>
              <a:t>is</a:t>
            </a:r>
            <a:endParaRPr sz="4400">
              <a:latin typeface="Gabriola"/>
              <a:cs typeface="Gabriola"/>
            </a:endParaRPr>
          </a:p>
          <a:p>
            <a:pPr marL="883919" algn="ctr">
              <a:lnSpc>
                <a:spcPct val="100000"/>
              </a:lnSpc>
              <a:spcBef>
                <a:spcPts val="1060"/>
              </a:spcBef>
            </a:pPr>
            <a:r>
              <a:rPr sz="4400" b="1" spc="15" dirty="0">
                <a:latin typeface="Gabriola"/>
                <a:cs typeface="Gabriola"/>
              </a:rPr>
              <a:t>laid </a:t>
            </a:r>
            <a:r>
              <a:rPr sz="4400" b="1" spc="5" dirty="0">
                <a:latin typeface="Gabriola"/>
                <a:cs typeface="Gabriola"/>
              </a:rPr>
              <a:t>waste; </a:t>
            </a:r>
            <a:r>
              <a:rPr sz="4400" b="1" spc="10" dirty="0">
                <a:latin typeface="Gabriola"/>
                <a:cs typeface="Gabriola"/>
              </a:rPr>
              <a:t>all </a:t>
            </a:r>
            <a:r>
              <a:rPr sz="4400" b="1" dirty="0">
                <a:latin typeface="Gabriola"/>
                <a:cs typeface="Gabriola"/>
              </a:rPr>
              <a:t>emptied, </a:t>
            </a:r>
            <a:r>
              <a:rPr sz="4400" b="1" spc="15" dirty="0">
                <a:latin typeface="Gabriola"/>
                <a:cs typeface="Gabriola"/>
              </a:rPr>
              <a:t>and </a:t>
            </a:r>
            <a:r>
              <a:rPr sz="4400" b="1" spc="10" dirty="0">
                <a:latin typeface="Gabriola"/>
                <a:cs typeface="Gabriola"/>
              </a:rPr>
              <a:t>all</a:t>
            </a:r>
            <a:r>
              <a:rPr sz="4400" b="1" spc="-409" dirty="0">
                <a:latin typeface="Gabriola"/>
                <a:cs typeface="Gabriola"/>
              </a:rPr>
              <a:t> </a:t>
            </a:r>
            <a:r>
              <a:rPr sz="4400" b="1" u="heavy" dirty="0">
                <a:uFill>
                  <a:solidFill>
                    <a:srgbClr val="000000"/>
                  </a:solidFill>
                </a:uFill>
                <a:latin typeface="Gabriola"/>
                <a:cs typeface="Gabriola"/>
              </a:rPr>
              <a:t>darkened</a:t>
            </a:r>
            <a:r>
              <a:rPr sz="4400" b="1" dirty="0">
                <a:latin typeface="Gabriola"/>
                <a:cs typeface="Gabriola"/>
              </a:rPr>
              <a:t>”</a:t>
            </a:r>
            <a:endParaRPr sz="4400">
              <a:latin typeface="Gabriola"/>
              <a:cs typeface="Gabriola"/>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0"/>
            <a:ext cx="12103609" cy="6818374"/>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0"/>
            <a:ext cx="11980164" cy="6644640"/>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0" y="0"/>
            <a:ext cx="11748770" cy="6419215"/>
          </a:xfrm>
          <a:custGeom>
            <a:avLst/>
            <a:gdLst/>
            <a:ahLst/>
            <a:cxnLst/>
            <a:rect l="l" t="t" r="r" b="b"/>
            <a:pathLst>
              <a:path w="11748770" h="6419215">
                <a:moveTo>
                  <a:pt x="11725275" y="0"/>
                </a:moveTo>
                <a:lnTo>
                  <a:pt x="11748516" y="6419088"/>
                </a:lnTo>
                <a:lnTo>
                  <a:pt x="0" y="6410635"/>
                </a:lnTo>
              </a:path>
            </a:pathLst>
          </a:custGeom>
          <a:ln w="82296">
            <a:solidFill>
              <a:srgbClr val="7E7E7E"/>
            </a:solidFill>
          </a:ln>
        </p:spPr>
        <p:txBody>
          <a:bodyPr wrap="square" lIns="0" tIns="0" rIns="0" bIns="0" rtlCol="0"/>
          <a:lstStyle/>
          <a:p>
            <a:endParaRPr/>
          </a:p>
        </p:txBody>
      </p:sp>
      <p:sp>
        <p:nvSpPr>
          <p:cNvPr id="5" name="object 5"/>
          <p:cNvSpPr/>
          <p:nvPr/>
        </p:nvSpPr>
        <p:spPr>
          <a:xfrm>
            <a:off x="0" y="5600700"/>
            <a:ext cx="11705844" cy="780288"/>
          </a:xfrm>
          <a:prstGeom prst="rect">
            <a:avLst/>
          </a:prstGeom>
          <a:blipFill>
            <a:blip r:embed="rId4" cstate="print"/>
            <a:stretch>
              <a:fillRect/>
            </a:stretch>
          </a:blipFill>
        </p:spPr>
        <p:txBody>
          <a:bodyPr wrap="square" lIns="0" tIns="0" rIns="0" bIns="0" rtlCol="0"/>
          <a:lstStyle/>
          <a:p>
            <a:endParaRPr/>
          </a:p>
        </p:txBody>
      </p:sp>
      <p:sp>
        <p:nvSpPr>
          <p:cNvPr id="6" name="object 6"/>
          <p:cNvSpPr txBox="1"/>
          <p:nvPr/>
        </p:nvSpPr>
        <p:spPr>
          <a:xfrm>
            <a:off x="874572" y="142443"/>
            <a:ext cx="10010140" cy="4326890"/>
          </a:xfrm>
          <a:prstGeom prst="rect">
            <a:avLst/>
          </a:prstGeom>
        </p:spPr>
        <p:txBody>
          <a:bodyPr vert="horz" wrap="square" lIns="0" tIns="13335" rIns="0" bIns="0" rtlCol="0">
            <a:spAutoFit/>
          </a:bodyPr>
          <a:lstStyle/>
          <a:p>
            <a:pPr marL="1136015">
              <a:lnSpc>
                <a:spcPct val="100000"/>
              </a:lnSpc>
              <a:spcBef>
                <a:spcPts val="105"/>
              </a:spcBef>
            </a:pPr>
            <a:r>
              <a:rPr sz="4400" b="1" dirty="0">
                <a:solidFill>
                  <a:srgbClr val="B80D0E"/>
                </a:solidFill>
                <a:latin typeface="Courier New"/>
                <a:cs typeface="Courier New"/>
              </a:rPr>
              <a:t>EXAMPLE OF</a:t>
            </a:r>
            <a:r>
              <a:rPr sz="4400" b="1" spc="-110" dirty="0">
                <a:solidFill>
                  <a:srgbClr val="B80D0E"/>
                </a:solidFill>
                <a:latin typeface="Courier New"/>
                <a:cs typeface="Courier New"/>
              </a:rPr>
              <a:t> </a:t>
            </a:r>
            <a:r>
              <a:rPr sz="4400" b="1" spc="-5" dirty="0">
                <a:solidFill>
                  <a:srgbClr val="B80D0E"/>
                </a:solidFill>
                <a:latin typeface="Courier New"/>
                <a:cs typeface="Courier New"/>
              </a:rPr>
              <a:t>FORESHADOWING</a:t>
            </a:r>
            <a:endParaRPr sz="4400">
              <a:latin typeface="Courier New"/>
              <a:cs typeface="Courier New"/>
            </a:endParaRPr>
          </a:p>
          <a:p>
            <a:pPr>
              <a:lnSpc>
                <a:spcPct val="100000"/>
              </a:lnSpc>
              <a:spcBef>
                <a:spcPts val="35"/>
              </a:spcBef>
            </a:pPr>
            <a:endParaRPr sz="5450">
              <a:latin typeface="Times New Roman"/>
              <a:cs typeface="Times New Roman"/>
            </a:endParaRPr>
          </a:p>
          <a:p>
            <a:pPr marL="954405" indent="-447675">
              <a:lnSpc>
                <a:spcPct val="100000"/>
              </a:lnSpc>
              <a:buClr>
                <a:srgbClr val="B80D0E"/>
              </a:buClr>
              <a:buSzPct val="159375"/>
              <a:buFont typeface="Arial"/>
              <a:buChar char="•"/>
              <a:tabLst>
                <a:tab pos="955040" algn="l"/>
              </a:tabLst>
            </a:pPr>
            <a:r>
              <a:rPr sz="4800" b="1" dirty="0">
                <a:latin typeface="Gabriola"/>
                <a:cs typeface="Gabriola"/>
              </a:rPr>
              <a:t>Teiresias</a:t>
            </a:r>
            <a:r>
              <a:rPr sz="4800" b="1" spc="-65" dirty="0">
                <a:latin typeface="Gabriola"/>
                <a:cs typeface="Gabriola"/>
              </a:rPr>
              <a:t> </a:t>
            </a:r>
            <a:r>
              <a:rPr sz="4800" b="1" spc="5" dirty="0">
                <a:latin typeface="Gabriola"/>
                <a:cs typeface="Gabriola"/>
              </a:rPr>
              <a:t>tells</a:t>
            </a:r>
            <a:r>
              <a:rPr sz="4800" b="1" spc="-65" dirty="0">
                <a:latin typeface="Gabriola"/>
                <a:cs typeface="Gabriola"/>
              </a:rPr>
              <a:t> </a:t>
            </a:r>
            <a:r>
              <a:rPr sz="4800" b="1" spc="5" dirty="0">
                <a:latin typeface="Gabriola"/>
                <a:cs typeface="Gabriola"/>
              </a:rPr>
              <a:t>Oedipus</a:t>
            </a:r>
            <a:r>
              <a:rPr sz="4800" b="1" spc="-55" dirty="0">
                <a:latin typeface="Gabriola"/>
                <a:cs typeface="Gabriola"/>
              </a:rPr>
              <a:t> </a:t>
            </a:r>
            <a:r>
              <a:rPr sz="4800" b="1" spc="10" dirty="0">
                <a:latin typeface="Gabriola"/>
                <a:cs typeface="Gabriola"/>
              </a:rPr>
              <a:t>that</a:t>
            </a:r>
            <a:r>
              <a:rPr sz="4800" b="1" spc="-60" dirty="0">
                <a:latin typeface="Gabriola"/>
                <a:cs typeface="Gabriola"/>
              </a:rPr>
              <a:t> </a:t>
            </a:r>
            <a:r>
              <a:rPr sz="4800" b="1" spc="15" dirty="0">
                <a:latin typeface="Gabriola"/>
                <a:cs typeface="Gabriola"/>
              </a:rPr>
              <a:t>it</a:t>
            </a:r>
            <a:r>
              <a:rPr sz="4800" b="1" spc="-55" dirty="0">
                <a:latin typeface="Gabriola"/>
                <a:cs typeface="Gabriola"/>
              </a:rPr>
              <a:t> </a:t>
            </a:r>
            <a:r>
              <a:rPr sz="4800" b="1" spc="15" dirty="0">
                <a:latin typeface="Gabriola"/>
                <a:cs typeface="Gabriola"/>
              </a:rPr>
              <a:t>is</a:t>
            </a:r>
            <a:r>
              <a:rPr sz="4800" b="1" spc="-60" dirty="0">
                <a:latin typeface="Gabriola"/>
                <a:cs typeface="Gabriola"/>
              </a:rPr>
              <a:t> </a:t>
            </a:r>
            <a:r>
              <a:rPr sz="4800" b="1" spc="20" dirty="0">
                <a:latin typeface="Gabriola"/>
                <a:cs typeface="Gabriola"/>
              </a:rPr>
              <a:t>he</a:t>
            </a:r>
            <a:r>
              <a:rPr sz="4800" b="1" spc="-50" dirty="0">
                <a:latin typeface="Gabriola"/>
                <a:cs typeface="Gabriola"/>
              </a:rPr>
              <a:t> </a:t>
            </a:r>
            <a:r>
              <a:rPr sz="4800" b="1" spc="20" dirty="0">
                <a:latin typeface="Gabriola"/>
                <a:cs typeface="Gabriola"/>
              </a:rPr>
              <a:t>who</a:t>
            </a:r>
            <a:r>
              <a:rPr sz="4800" b="1" spc="-60" dirty="0">
                <a:latin typeface="Gabriola"/>
                <a:cs typeface="Gabriola"/>
              </a:rPr>
              <a:t> </a:t>
            </a:r>
            <a:r>
              <a:rPr sz="4800" b="1" spc="15" dirty="0">
                <a:latin typeface="Gabriola"/>
                <a:cs typeface="Gabriola"/>
              </a:rPr>
              <a:t>is</a:t>
            </a:r>
            <a:r>
              <a:rPr sz="4800" b="1" spc="-60" dirty="0">
                <a:latin typeface="Gabriola"/>
                <a:cs typeface="Gabriola"/>
              </a:rPr>
              <a:t> </a:t>
            </a:r>
            <a:r>
              <a:rPr sz="4800" b="1" spc="10" dirty="0">
                <a:latin typeface="Gabriola"/>
                <a:cs typeface="Gabriola"/>
              </a:rPr>
              <a:t>blind</a:t>
            </a:r>
            <a:endParaRPr sz="4800">
              <a:latin typeface="Gabriola"/>
              <a:cs typeface="Gabriola"/>
            </a:endParaRPr>
          </a:p>
          <a:p>
            <a:pPr marL="1316990" marR="5080" indent="-1304925">
              <a:lnSpc>
                <a:spcPct val="110000"/>
              </a:lnSpc>
              <a:spcBef>
                <a:spcPts val="425"/>
              </a:spcBef>
              <a:tabLst>
                <a:tab pos="9284335" algn="l"/>
              </a:tabLst>
            </a:pPr>
            <a:r>
              <a:rPr sz="4800" b="1" spc="25" dirty="0">
                <a:latin typeface="Gabriola"/>
                <a:cs typeface="Gabriola"/>
              </a:rPr>
              <a:t>“</a:t>
            </a:r>
            <a:r>
              <a:rPr sz="4800" b="1" spc="5" dirty="0">
                <a:latin typeface="Gabriola"/>
                <a:cs typeface="Gabriola"/>
              </a:rPr>
              <a:t>B</a:t>
            </a:r>
            <a:r>
              <a:rPr sz="4800" b="1" spc="-10" dirty="0">
                <a:latin typeface="Gabriola"/>
                <a:cs typeface="Gabriola"/>
              </a:rPr>
              <a:t>u</a:t>
            </a:r>
            <a:r>
              <a:rPr sz="4800" b="1" spc="20" dirty="0">
                <a:latin typeface="Gabriola"/>
                <a:cs typeface="Gabriola"/>
              </a:rPr>
              <a:t>t</a:t>
            </a:r>
            <a:r>
              <a:rPr sz="4800" b="1" spc="-60" dirty="0">
                <a:latin typeface="Gabriola"/>
                <a:cs typeface="Gabriola"/>
              </a:rPr>
              <a:t> </a:t>
            </a:r>
            <a:r>
              <a:rPr sz="4800" b="1" spc="20" dirty="0">
                <a:latin typeface="Gabriola"/>
                <a:cs typeface="Gabriola"/>
              </a:rPr>
              <a:t>I</a:t>
            </a:r>
            <a:r>
              <a:rPr sz="4800" b="1" spc="-20" dirty="0">
                <a:latin typeface="Gabriola"/>
                <a:cs typeface="Gabriola"/>
              </a:rPr>
              <a:t> </a:t>
            </a:r>
            <a:r>
              <a:rPr sz="4800" b="1" spc="25" dirty="0">
                <a:latin typeface="Gabriola"/>
                <a:cs typeface="Gabriola"/>
              </a:rPr>
              <a:t>s</a:t>
            </a:r>
            <a:r>
              <a:rPr sz="4800" b="1" dirty="0">
                <a:latin typeface="Gabriola"/>
                <a:cs typeface="Gabriola"/>
              </a:rPr>
              <a:t>a</a:t>
            </a:r>
            <a:r>
              <a:rPr sz="4800" b="1" spc="30" dirty="0">
                <a:latin typeface="Gabriola"/>
                <a:cs typeface="Gabriola"/>
              </a:rPr>
              <a:t>y</a:t>
            </a:r>
            <a:r>
              <a:rPr sz="4800" b="1" spc="-55" dirty="0">
                <a:latin typeface="Gabriola"/>
                <a:cs typeface="Gabriola"/>
              </a:rPr>
              <a:t> </a:t>
            </a:r>
            <a:r>
              <a:rPr sz="4800" b="1" spc="15" dirty="0">
                <a:latin typeface="Gabriola"/>
                <a:cs typeface="Gabriola"/>
              </a:rPr>
              <a:t>t</a:t>
            </a:r>
            <a:r>
              <a:rPr sz="4800" b="1" spc="-5" dirty="0">
                <a:latin typeface="Gabriola"/>
                <a:cs typeface="Gabriola"/>
              </a:rPr>
              <a:t>h</a:t>
            </a:r>
            <a:r>
              <a:rPr sz="4800" b="1" dirty="0">
                <a:latin typeface="Gabriola"/>
                <a:cs typeface="Gabriola"/>
              </a:rPr>
              <a:t>a</a:t>
            </a:r>
            <a:r>
              <a:rPr sz="4800" b="1" spc="20" dirty="0">
                <a:latin typeface="Gabriola"/>
                <a:cs typeface="Gabriola"/>
              </a:rPr>
              <a:t>t</a:t>
            </a:r>
            <a:r>
              <a:rPr sz="4800" b="1" spc="-70" dirty="0">
                <a:latin typeface="Gabriola"/>
                <a:cs typeface="Gabriola"/>
              </a:rPr>
              <a:t> </a:t>
            </a:r>
            <a:r>
              <a:rPr sz="4800" b="1" spc="5" dirty="0">
                <a:latin typeface="Gabriola"/>
                <a:cs typeface="Gabriola"/>
              </a:rPr>
              <a:t>y</a:t>
            </a:r>
            <a:r>
              <a:rPr sz="4800" b="1" spc="25" dirty="0">
                <a:latin typeface="Gabriola"/>
                <a:cs typeface="Gabriola"/>
              </a:rPr>
              <a:t>o</a:t>
            </a:r>
            <a:r>
              <a:rPr sz="4800" b="1" spc="-10" dirty="0">
                <a:latin typeface="Gabriola"/>
                <a:cs typeface="Gabriola"/>
              </a:rPr>
              <a:t>u</a:t>
            </a:r>
            <a:r>
              <a:rPr sz="4800" b="1" spc="10" dirty="0">
                <a:latin typeface="Gabriola"/>
                <a:cs typeface="Gabriola"/>
              </a:rPr>
              <a:t>,</a:t>
            </a:r>
            <a:r>
              <a:rPr sz="4800" b="1" spc="-45" dirty="0">
                <a:latin typeface="Gabriola"/>
                <a:cs typeface="Gabriola"/>
              </a:rPr>
              <a:t> </a:t>
            </a:r>
            <a:r>
              <a:rPr sz="4800" b="1" spc="15" dirty="0">
                <a:latin typeface="Gabriola"/>
                <a:cs typeface="Gabriola"/>
              </a:rPr>
              <a:t>w</a:t>
            </a:r>
            <a:r>
              <a:rPr sz="4800" b="1" spc="10" dirty="0">
                <a:latin typeface="Gabriola"/>
                <a:cs typeface="Gabriola"/>
              </a:rPr>
              <a:t>i</a:t>
            </a:r>
            <a:r>
              <a:rPr sz="4800" b="1" spc="-15" dirty="0">
                <a:latin typeface="Gabriola"/>
                <a:cs typeface="Gabriola"/>
              </a:rPr>
              <a:t>t</a:t>
            </a:r>
            <a:r>
              <a:rPr sz="4800" b="1" spc="35" dirty="0">
                <a:latin typeface="Gabriola"/>
                <a:cs typeface="Gabriola"/>
              </a:rPr>
              <a:t>h</a:t>
            </a:r>
            <a:r>
              <a:rPr sz="4800" b="1" spc="-85" dirty="0">
                <a:latin typeface="Gabriola"/>
                <a:cs typeface="Gabriola"/>
              </a:rPr>
              <a:t> </a:t>
            </a:r>
            <a:r>
              <a:rPr sz="4800" b="1" spc="10" dirty="0">
                <a:latin typeface="Gabriola"/>
                <a:cs typeface="Gabriola"/>
              </a:rPr>
              <a:t>b</a:t>
            </a:r>
            <a:r>
              <a:rPr sz="4800" b="1" spc="25" dirty="0">
                <a:latin typeface="Gabriola"/>
                <a:cs typeface="Gabriola"/>
              </a:rPr>
              <a:t>o</a:t>
            </a:r>
            <a:r>
              <a:rPr sz="4800" b="1" spc="-15" dirty="0">
                <a:latin typeface="Gabriola"/>
                <a:cs typeface="Gabriola"/>
              </a:rPr>
              <a:t>t</a:t>
            </a:r>
            <a:r>
              <a:rPr sz="4800" b="1" spc="35" dirty="0">
                <a:latin typeface="Gabriola"/>
                <a:cs typeface="Gabriola"/>
              </a:rPr>
              <a:t>h</a:t>
            </a:r>
            <a:r>
              <a:rPr sz="4800" b="1" spc="-85" dirty="0">
                <a:latin typeface="Gabriola"/>
                <a:cs typeface="Gabriola"/>
              </a:rPr>
              <a:t> </a:t>
            </a:r>
            <a:r>
              <a:rPr sz="4800" b="1" spc="5" dirty="0">
                <a:latin typeface="Gabriola"/>
                <a:cs typeface="Gabriola"/>
              </a:rPr>
              <a:t>y</a:t>
            </a:r>
            <a:r>
              <a:rPr sz="4800" b="1" spc="25" dirty="0">
                <a:latin typeface="Gabriola"/>
                <a:cs typeface="Gabriola"/>
              </a:rPr>
              <a:t>o</a:t>
            </a:r>
            <a:r>
              <a:rPr sz="4800" b="1" spc="-10" dirty="0">
                <a:latin typeface="Gabriola"/>
                <a:cs typeface="Gabriola"/>
              </a:rPr>
              <a:t>u</a:t>
            </a:r>
            <a:r>
              <a:rPr sz="4800" b="1" spc="25" dirty="0">
                <a:latin typeface="Gabriola"/>
                <a:cs typeface="Gabriola"/>
              </a:rPr>
              <a:t>r</a:t>
            </a:r>
            <a:r>
              <a:rPr sz="4800" b="1" spc="-55" dirty="0">
                <a:latin typeface="Gabriola"/>
                <a:cs typeface="Gabriola"/>
              </a:rPr>
              <a:t> </a:t>
            </a:r>
            <a:r>
              <a:rPr sz="4800" b="1" spc="10" dirty="0">
                <a:latin typeface="Gabriola"/>
                <a:cs typeface="Gabriola"/>
              </a:rPr>
              <a:t>e</a:t>
            </a:r>
            <a:r>
              <a:rPr sz="4800" b="1" spc="5" dirty="0">
                <a:latin typeface="Gabriola"/>
                <a:cs typeface="Gabriola"/>
              </a:rPr>
              <a:t>y</a:t>
            </a:r>
            <a:r>
              <a:rPr sz="4800" b="1" spc="-5" dirty="0">
                <a:latin typeface="Gabriola"/>
                <a:cs typeface="Gabriola"/>
              </a:rPr>
              <a:t>e</a:t>
            </a:r>
            <a:r>
              <a:rPr sz="4800" b="1" dirty="0">
                <a:latin typeface="Gabriola"/>
                <a:cs typeface="Gabriola"/>
              </a:rPr>
              <a:t>s</a:t>
            </a:r>
            <a:r>
              <a:rPr sz="4800" b="1" spc="10" dirty="0">
                <a:latin typeface="Gabriola"/>
                <a:cs typeface="Gabriola"/>
              </a:rPr>
              <a:t>,</a:t>
            </a:r>
            <a:r>
              <a:rPr sz="4800" b="1" spc="-45" dirty="0">
                <a:latin typeface="Gabriola"/>
                <a:cs typeface="Gabriola"/>
              </a:rPr>
              <a:t> </a:t>
            </a:r>
            <a:r>
              <a:rPr sz="4800" b="1" spc="15" dirty="0">
                <a:latin typeface="Gabriola"/>
                <a:cs typeface="Gabriola"/>
              </a:rPr>
              <a:t>a</a:t>
            </a:r>
            <a:r>
              <a:rPr sz="4800" b="1" spc="25" dirty="0">
                <a:latin typeface="Gabriola"/>
                <a:cs typeface="Gabriola"/>
              </a:rPr>
              <a:t>re</a:t>
            </a:r>
            <a:r>
              <a:rPr sz="4800" b="1" spc="-70" dirty="0">
                <a:latin typeface="Gabriola"/>
                <a:cs typeface="Gabriola"/>
              </a:rPr>
              <a:t> </a:t>
            </a:r>
            <a:r>
              <a:rPr sz="4800" b="1" spc="10" dirty="0">
                <a:latin typeface="Gabriola"/>
                <a:cs typeface="Gabriola"/>
              </a:rPr>
              <a:t>b</a:t>
            </a:r>
            <a:r>
              <a:rPr sz="4800" b="1" spc="-5" dirty="0">
                <a:latin typeface="Gabriola"/>
                <a:cs typeface="Gabriola"/>
              </a:rPr>
              <a:t>l</a:t>
            </a:r>
            <a:r>
              <a:rPr sz="4800" b="1" spc="10" dirty="0">
                <a:latin typeface="Gabriola"/>
                <a:cs typeface="Gabriola"/>
              </a:rPr>
              <a:t>i</a:t>
            </a:r>
            <a:r>
              <a:rPr sz="4800" b="1" spc="-5" dirty="0">
                <a:latin typeface="Gabriola"/>
                <a:cs typeface="Gabriola"/>
              </a:rPr>
              <a:t>n</a:t>
            </a:r>
            <a:r>
              <a:rPr sz="4800" b="1" spc="-20" dirty="0">
                <a:latin typeface="Gabriola"/>
                <a:cs typeface="Gabriola"/>
              </a:rPr>
              <a:t>d</a:t>
            </a:r>
            <a:r>
              <a:rPr sz="4800" b="1" spc="10" dirty="0">
                <a:latin typeface="Gabriola"/>
                <a:cs typeface="Gabriola"/>
              </a:rPr>
              <a:t>.</a:t>
            </a:r>
            <a:r>
              <a:rPr sz="4800" b="1" dirty="0">
                <a:latin typeface="Gabriola"/>
                <a:cs typeface="Gabriola"/>
              </a:rPr>
              <a:t>	</a:t>
            </a:r>
            <a:r>
              <a:rPr sz="4800" b="1" spc="-5" dirty="0">
                <a:latin typeface="Gabriola"/>
                <a:cs typeface="Gabriola"/>
              </a:rPr>
              <a:t>Y</a:t>
            </a:r>
            <a:r>
              <a:rPr sz="4800" b="1" dirty="0">
                <a:latin typeface="Gabriola"/>
                <a:cs typeface="Gabriola"/>
              </a:rPr>
              <a:t>o</a:t>
            </a:r>
            <a:r>
              <a:rPr sz="4800" b="1" spc="20" dirty="0">
                <a:latin typeface="Gabriola"/>
                <a:cs typeface="Gabriola"/>
              </a:rPr>
              <a:t>u  </a:t>
            </a:r>
            <a:r>
              <a:rPr sz="4800" b="1" spc="10" dirty="0">
                <a:latin typeface="Gabriola"/>
                <a:cs typeface="Gabriola"/>
              </a:rPr>
              <a:t>cannot </a:t>
            </a:r>
            <a:r>
              <a:rPr sz="4800" b="1" spc="15" dirty="0">
                <a:latin typeface="Gabriola"/>
                <a:cs typeface="Gabriola"/>
              </a:rPr>
              <a:t>see </a:t>
            </a:r>
            <a:r>
              <a:rPr sz="4800" b="1" spc="10" dirty="0">
                <a:latin typeface="Gabriola"/>
                <a:cs typeface="Gabriola"/>
              </a:rPr>
              <a:t>the </a:t>
            </a:r>
            <a:r>
              <a:rPr sz="4800" b="1" dirty="0">
                <a:latin typeface="Gabriola"/>
                <a:cs typeface="Gabriola"/>
              </a:rPr>
              <a:t>wretchedness </a:t>
            </a:r>
            <a:r>
              <a:rPr sz="4800" b="1" spc="20" dirty="0">
                <a:latin typeface="Gabriola"/>
                <a:cs typeface="Gabriola"/>
              </a:rPr>
              <a:t>of </a:t>
            </a:r>
            <a:r>
              <a:rPr sz="4800" b="1" spc="10" dirty="0">
                <a:latin typeface="Gabriola"/>
                <a:cs typeface="Gabriola"/>
              </a:rPr>
              <a:t>your</a:t>
            </a:r>
            <a:r>
              <a:rPr sz="4800" b="1" spc="-405" dirty="0">
                <a:latin typeface="Gabriola"/>
                <a:cs typeface="Gabriola"/>
              </a:rPr>
              <a:t> </a:t>
            </a:r>
            <a:r>
              <a:rPr sz="4800" b="1" spc="5" dirty="0">
                <a:latin typeface="Gabriola"/>
                <a:cs typeface="Gabriola"/>
              </a:rPr>
              <a:t>life”</a:t>
            </a:r>
            <a:endParaRPr sz="4800">
              <a:latin typeface="Gabriola"/>
              <a:cs typeface="Gabriola"/>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565397" y="47955"/>
            <a:ext cx="4549775" cy="848994"/>
          </a:xfrm>
          <a:prstGeom prst="rect">
            <a:avLst/>
          </a:prstGeom>
        </p:spPr>
        <p:txBody>
          <a:bodyPr vert="horz" wrap="square" lIns="0" tIns="12700" rIns="0" bIns="0" rtlCol="0">
            <a:spAutoFit/>
          </a:bodyPr>
          <a:lstStyle/>
          <a:p>
            <a:pPr marL="12700">
              <a:lnSpc>
                <a:spcPct val="100000"/>
              </a:lnSpc>
              <a:spcBef>
                <a:spcPts val="100"/>
              </a:spcBef>
              <a:tabLst>
                <a:tab pos="835660" algn="l"/>
                <a:tab pos="4124960" algn="l"/>
              </a:tabLst>
            </a:pPr>
            <a:r>
              <a:rPr sz="5400" b="1" dirty="0">
                <a:solidFill>
                  <a:srgbClr val="B80D0E"/>
                </a:solidFill>
                <a:latin typeface="Courier New"/>
                <a:cs typeface="Courier New"/>
              </a:rPr>
              <a:t>M	O</a:t>
            </a:r>
            <a:r>
              <a:rPr sz="5400" b="1" spc="-20" dirty="0">
                <a:solidFill>
                  <a:srgbClr val="B80D0E"/>
                </a:solidFill>
                <a:latin typeface="Courier New"/>
                <a:cs typeface="Courier New"/>
              </a:rPr>
              <a:t> </a:t>
            </a:r>
            <a:r>
              <a:rPr sz="5400" b="1" dirty="0">
                <a:solidFill>
                  <a:srgbClr val="B80D0E"/>
                </a:solidFill>
                <a:latin typeface="Courier New"/>
                <a:cs typeface="Courier New"/>
              </a:rPr>
              <a:t>T</a:t>
            </a:r>
            <a:r>
              <a:rPr sz="5400" b="1" spc="-5" dirty="0">
                <a:solidFill>
                  <a:srgbClr val="B80D0E"/>
                </a:solidFill>
                <a:latin typeface="Courier New"/>
                <a:cs typeface="Courier New"/>
              </a:rPr>
              <a:t> </a:t>
            </a:r>
            <a:r>
              <a:rPr sz="5400" b="1" dirty="0">
                <a:solidFill>
                  <a:srgbClr val="B80D0E"/>
                </a:solidFill>
                <a:latin typeface="Courier New"/>
                <a:cs typeface="Courier New"/>
              </a:rPr>
              <a:t>I</a:t>
            </a:r>
            <a:r>
              <a:rPr sz="5400" b="1" spc="-15" dirty="0">
                <a:solidFill>
                  <a:srgbClr val="B80D0E"/>
                </a:solidFill>
                <a:latin typeface="Courier New"/>
                <a:cs typeface="Courier New"/>
              </a:rPr>
              <a:t> </a:t>
            </a:r>
            <a:r>
              <a:rPr sz="5400" b="1" dirty="0">
                <a:solidFill>
                  <a:srgbClr val="B80D0E"/>
                </a:solidFill>
                <a:latin typeface="Courier New"/>
                <a:cs typeface="Courier New"/>
              </a:rPr>
              <a:t>F	S</a:t>
            </a:r>
            <a:endParaRPr sz="5400">
              <a:latin typeface="Courier New"/>
              <a:cs typeface="Courier New"/>
            </a:endParaRPr>
          </a:p>
        </p:txBody>
      </p:sp>
      <p:sp>
        <p:nvSpPr>
          <p:cNvPr id="3" name="object 3"/>
          <p:cNvSpPr txBox="1"/>
          <p:nvPr/>
        </p:nvSpPr>
        <p:spPr>
          <a:xfrm>
            <a:off x="764540" y="1638680"/>
            <a:ext cx="3355975" cy="2413635"/>
          </a:xfrm>
          <a:prstGeom prst="rect">
            <a:avLst/>
          </a:prstGeom>
        </p:spPr>
        <p:txBody>
          <a:bodyPr vert="horz" wrap="square" lIns="0" tIns="0" rIns="0" bIns="0" rtlCol="0">
            <a:spAutoFit/>
          </a:bodyPr>
          <a:lstStyle/>
          <a:p>
            <a:pPr marL="297180" indent="-285115">
              <a:lnSpc>
                <a:spcPts val="4915"/>
              </a:lnSpc>
              <a:buClr>
                <a:srgbClr val="B80D0E"/>
              </a:buClr>
              <a:buSzPct val="157500"/>
              <a:buFont typeface="Arial"/>
              <a:buChar char="•"/>
              <a:tabLst>
                <a:tab pos="297815" algn="l"/>
              </a:tabLst>
            </a:pPr>
            <a:r>
              <a:rPr sz="4000" b="1" dirty="0">
                <a:latin typeface="Gabriola"/>
                <a:cs typeface="Gabriola"/>
              </a:rPr>
              <a:t>Suicide</a:t>
            </a:r>
            <a:endParaRPr sz="4000">
              <a:latin typeface="Gabriola"/>
              <a:cs typeface="Gabriola"/>
            </a:endParaRPr>
          </a:p>
          <a:p>
            <a:pPr marL="297815" indent="-285750">
              <a:lnSpc>
                <a:spcPts val="6765"/>
              </a:lnSpc>
              <a:buClr>
                <a:srgbClr val="B80D0E"/>
              </a:buClr>
              <a:buSzPct val="157500"/>
              <a:buFont typeface="Arial"/>
              <a:buChar char="•"/>
              <a:tabLst>
                <a:tab pos="298450" algn="l"/>
              </a:tabLst>
            </a:pPr>
            <a:r>
              <a:rPr sz="4000" b="1" spc="5" dirty="0">
                <a:latin typeface="Gabriola"/>
                <a:cs typeface="Gabriola"/>
              </a:rPr>
              <a:t>Sight </a:t>
            </a:r>
            <a:r>
              <a:rPr sz="4000" b="1" spc="15" dirty="0">
                <a:latin typeface="Gabriola"/>
                <a:cs typeface="Gabriola"/>
              </a:rPr>
              <a:t>and</a:t>
            </a:r>
            <a:r>
              <a:rPr sz="4000" b="1" spc="-165" dirty="0">
                <a:latin typeface="Gabriola"/>
                <a:cs typeface="Gabriola"/>
              </a:rPr>
              <a:t> </a:t>
            </a:r>
            <a:r>
              <a:rPr sz="4000" b="1" spc="5" dirty="0">
                <a:latin typeface="Gabriola"/>
                <a:cs typeface="Gabriola"/>
              </a:rPr>
              <a:t>blindness</a:t>
            </a:r>
            <a:endParaRPr sz="4000">
              <a:latin typeface="Gabriola"/>
              <a:cs typeface="Gabriola"/>
            </a:endParaRPr>
          </a:p>
          <a:p>
            <a:pPr marL="297180" indent="-285115">
              <a:lnSpc>
                <a:spcPts val="7225"/>
              </a:lnSpc>
              <a:buClr>
                <a:srgbClr val="B80D0E"/>
              </a:buClr>
              <a:buSzPct val="157500"/>
              <a:buFont typeface="Arial"/>
              <a:buChar char="•"/>
              <a:tabLst>
                <a:tab pos="297815" algn="l"/>
              </a:tabLst>
            </a:pPr>
            <a:r>
              <a:rPr sz="4000" b="1" spc="5" dirty="0">
                <a:latin typeface="Gabriola"/>
                <a:cs typeface="Gabriola"/>
              </a:rPr>
              <a:t>Graves </a:t>
            </a:r>
            <a:r>
              <a:rPr sz="4000" b="1" spc="15" dirty="0">
                <a:latin typeface="Gabriola"/>
                <a:cs typeface="Gabriola"/>
              </a:rPr>
              <a:t>and</a:t>
            </a:r>
            <a:r>
              <a:rPr sz="4000" b="1" spc="-125" dirty="0">
                <a:latin typeface="Gabriola"/>
                <a:cs typeface="Gabriola"/>
              </a:rPr>
              <a:t> </a:t>
            </a:r>
            <a:r>
              <a:rPr sz="4000" b="1" spc="5" dirty="0">
                <a:latin typeface="Gabriola"/>
                <a:cs typeface="Gabriola"/>
              </a:rPr>
              <a:t>tombs</a:t>
            </a:r>
            <a:endParaRPr sz="4000">
              <a:latin typeface="Gabriola"/>
              <a:cs typeface="Gabriola"/>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160902" y="47955"/>
            <a:ext cx="5372735" cy="848994"/>
          </a:xfrm>
          <a:prstGeom prst="rect">
            <a:avLst/>
          </a:prstGeom>
        </p:spPr>
        <p:txBody>
          <a:bodyPr vert="horz" wrap="square" lIns="0" tIns="12700" rIns="0" bIns="0" rtlCol="0">
            <a:spAutoFit/>
          </a:bodyPr>
          <a:lstStyle/>
          <a:p>
            <a:pPr marL="12700">
              <a:lnSpc>
                <a:spcPct val="100000"/>
              </a:lnSpc>
              <a:spcBef>
                <a:spcPts val="100"/>
              </a:spcBef>
              <a:tabLst>
                <a:tab pos="835660" algn="l"/>
                <a:tab pos="2480310" algn="l"/>
                <a:tab pos="4124325" algn="l"/>
                <a:tab pos="4947920" algn="l"/>
              </a:tabLst>
            </a:pPr>
            <a:r>
              <a:rPr sz="5400" b="1" dirty="0">
                <a:solidFill>
                  <a:srgbClr val="B80D0E"/>
                </a:solidFill>
                <a:latin typeface="Courier New"/>
                <a:cs typeface="Courier New"/>
              </a:rPr>
              <a:t>S	Y</a:t>
            </a:r>
            <a:r>
              <a:rPr sz="5400" b="1" spc="-20" dirty="0">
                <a:solidFill>
                  <a:srgbClr val="B80D0E"/>
                </a:solidFill>
                <a:latin typeface="Courier New"/>
                <a:cs typeface="Courier New"/>
              </a:rPr>
              <a:t> </a:t>
            </a:r>
            <a:r>
              <a:rPr sz="5400" b="1" dirty="0">
                <a:solidFill>
                  <a:srgbClr val="B80D0E"/>
                </a:solidFill>
                <a:latin typeface="Courier New"/>
                <a:cs typeface="Courier New"/>
              </a:rPr>
              <a:t>M	B</a:t>
            </a:r>
            <a:r>
              <a:rPr sz="5400" b="1" spc="-20" dirty="0">
                <a:solidFill>
                  <a:srgbClr val="B80D0E"/>
                </a:solidFill>
                <a:latin typeface="Courier New"/>
                <a:cs typeface="Courier New"/>
              </a:rPr>
              <a:t> </a:t>
            </a:r>
            <a:r>
              <a:rPr sz="5400" b="1" dirty="0">
                <a:solidFill>
                  <a:srgbClr val="B80D0E"/>
                </a:solidFill>
                <a:latin typeface="Courier New"/>
                <a:cs typeface="Courier New"/>
              </a:rPr>
              <a:t>O	L	S</a:t>
            </a:r>
            <a:endParaRPr sz="5400">
              <a:latin typeface="Courier New"/>
              <a:cs typeface="Courier New"/>
            </a:endParaRPr>
          </a:p>
        </p:txBody>
      </p:sp>
      <p:sp>
        <p:nvSpPr>
          <p:cNvPr id="3" name="object 3"/>
          <p:cNvSpPr txBox="1"/>
          <p:nvPr/>
        </p:nvSpPr>
        <p:spPr>
          <a:xfrm>
            <a:off x="728573" y="2334260"/>
            <a:ext cx="4171315" cy="1553845"/>
          </a:xfrm>
          <a:prstGeom prst="rect">
            <a:avLst/>
          </a:prstGeom>
        </p:spPr>
        <p:txBody>
          <a:bodyPr vert="horz" wrap="square" lIns="0" tIns="0" rIns="0" bIns="0" rtlCol="0">
            <a:spAutoFit/>
          </a:bodyPr>
          <a:lstStyle/>
          <a:p>
            <a:pPr marL="297180" indent="-285115">
              <a:lnSpc>
                <a:spcPts val="4915"/>
              </a:lnSpc>
              <a:buClr>
                <a:srgbClr val="B80D0E"/>
              </a:buClr>
              <a:buSzPct val="157500"/>
              <a:buFont typeface="Arial"/>
              <a:buChar char="•"/>
              <a:tabLst>
                <a:tab pos="297815" algn="l"/>
              </a:tabLst>
            </a:pPr>
            <a:r>
              <a:rPr sz="4000" b="1" spc="5" dirty="0">
                <a:latin typeface="Gabriola"/>
                <a:cs typeface="Gabriola"/>
              </a:rPr>
              <a:t>Oedipus’s swollen</a:t>
            </a:r>
            <a:r>
              <a:rPr sz="4000" b="1" spc="-155" dirty="0">
                <a:latin typeface="Gabriola"/>
                <a:cs typeface="Gabriola"/>
              </a:rPr>
              <a:t> </a:t>
            </a:r>
            <a:r>
              <a:rPr sz="4000" b="1" spc="5" dirty="0">
                <a:latin typeface="Gabriola"/>
                <a:cs typeface="Gabriola"/>
              </a:rPr>
              <a:t>foot</a:t>
            </a:r>
            <a:endParaRPr sz="4000">
              <a:latin typeface="Gabriola"/>
              <a:cs typeface="Gabriola"/>
            </a:endParaRPr>
          </a:p>
          <a:p>
            <a:pPr marL="297815" indent="-285750">
              <a:lnSpc>
                <a:spcPts val="7220"/>
              </a:lnSpc>
              <a:buClr>
                <a:srgbClr val="B80D0E"/>
              </a:buClr>
              <a:buSzPct val="157500"/>
              <a:buFont typeface="Arial"/>
              <a:buChar char="•"/>
              <a:tabLst>
                <a:tab pos="298450" algn="l"/>
              </a:tabLst>
            </a:pPr>
            <a:r>
              <a:rPr sz="4000" b="1" spc="15" dirty="0">
                <a:latin typeface="Gabriola"/>
                <a:cs typeface="Gabriola"/>
              </a:rPr>
              <a:t>The </a:t>
            </a:r>
            <a:r>
              <a:rPr sz="4000" b="1" spc="5" dirty="0">
                <a:latin typeface="Gabriola"/>
                <a:cs typeface="Gabriola"/>
              </a:rPr>
              <a:t>three-way</a:t>
            </a:r>
            <a:r>
              <a:rPr sz="4000" b="1" spc="-185" dirty="0">
                <a:latin typeface="Gabriola"/>
                <a:cs typeface="Gabriola"/>
              </a:rPr>
              <a:t> </a:t>
            </a:r>
            <a:r>
              <a:rPr sz="4000" b="1" dirty="0">
                <a:latin typeface="Gabriola"/>
                <a:cs typeface="Gabriola"/>
              </a:rPr>
              <a:t>crossroads</a:t>
            </a:r>
            <a:endParaRPr sz="4000">
              <a:latin typeface="Gabriola"/>
              <a:cs typeface="Gabriol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0"/>
            <a:ext cx="12103609" cy="6818374"/>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0"/>
            <a:ext cx="11980164" cy="6644640"/>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0" y="0"/>
            <a:ext cx="11748770" cy="6419215"/>
          </a:xfrm>
          <a:custGeom>
            <a:avLst/>
            <a:gdLst/>
            <a:ahLst/>
            <a:cxnLst/>
            <a:rect l="l" t="t" r="r" b="b"/>
            <a:pathLst>
              <a:path w="11748770" h="6419215">
                <a:moveTo>
                  <a:pt x="11725275" y="0"/>
                </a:moveTo>
                <a:lnTo>
                  <a:pt x="11748516" y="6419088"/>
                </a:lnTo>
                <a:lnTo>
                  <a:pt x="0" y="6410635"/>
                </a:lnTo>
              </a:path>
            </a:pathLst>
          </a:custGeom>
          <a:ln w="82296">
            <a:solidFill>
              <a:srgbClr val="7E7E7E"/>
            </a:solidFill>
          </a:ln>
        </p:spPr>
        <p:txBody>
          <a:bodyPr wrap="square" lIns="0" tIns="0" rIns="0" bIns="0" rtlCol="0"/>
          <a:lstStyle/>
          <a:p>
            <a:endParaRPr/>
          </a:p>
        </p:txBody>
      </p:sp>
      <p:sp>
        <p:nvSpPr>
          <p:cNvPr id="5" name="object 5"/>
          <p:cNvSpPr/>
          <p:nvPr/>
        </p:nvSpPr>
        <p:spPr>
          <a:xfrm>
            <a:off x="0" y="5600700"/>
            <a:ext cx="11705844" cy="780288"/>
          </a:xfrm>
          <a:prstGeom prst="rect">
            <a:avLst/>
          </a:prstGeom>
          <a:blipFill>
            <a:blip r:embed="rId4" cstate="print"/>
            <a:stretch>
              <a:fillRect/>
            </a:stretch>
          </a:blipFill>
        </p:spPr>
        <p:txBody>
          <a:bodyPr wrap="square" lIns="0" tIns="0" rIns="0" bIns="0" rtlCol="0"/>
          <a:lstStyle/>
          <a:p>
            <a:endParaRPr/>
          </a:p>
        </p:txBody>
      </p:sp>
      <p:sp>
        <p:nvSpPr>
          <p:cNvPr id="6" name="object 6"/>
          <p:cNvSpPr txBox="1"/>
          <p:nvPr/>
        </p:nvSpPr>
        <p:spPr>
          <a:xfrm>
            <a:off x="764540" y="1402166"/>
            <a:ext cx="9907270" cy="1618615"/>
          </a:xfrm>
          <a:prstGeom prst="rect">
            <a:avLst/>
          </a:prstGeom>
        </p:spPr>
        <p:txBody>
          <a:bodyPr vert="horz" wrap="square" lIns="0" tIns="0" rIns="0" bIns="0" rtlCol="0">
            <a:spAutoFit/>
          </a:bodyPr>
          <a:lstStyle/>
          <a:p>
            <a:pPr marL="523240" indent="-511175">
              <a:lnSpc>
                <a:spcPts val="5255"/>
              </a:lnSpc>
              <a:buClr>
                <a:srgbClr val="B80D0E"/>
              </a:buClr>
              <a:buSzPct val="158928"/>
              <a:buFont typeface="Wingdings"/>
              <a:buChar char=""/>
              <a:tabLst>
                <a:tab pos="523875" algn="l"/>
              </a:tabLst>
            </a:pPr>
            <a:r>
              <a:rPr sz="2800" spc="-5" dirty="0">
                <a:latin typeface="Gabriola"/>
                <a:cs typeface="Gabriola"/>
              </a:rPr>
              <a:t>Toward the end of Sophocles’ life, </a:t>
            </a:r>
            <a:r>
              <a:rPr sz="2800" spc="-10" dirty="0">
                <a:latin typeface="Gabriola"/>
                <a:cs typeface="Gabriola"/>
              </a:rPr>
              <a:t>Athens </a:t>
            </a:r>
            <a:r>
              <a:rPr sz="2800" spc="-5" dirty="0">
                <a:latin typeface="Gabriola"/>
                <a:cs typeface="Gabriola"/>
              </a:rPr>
              <a:t>raged a war against Sparta, their </a:t>
            </a:r>
            <a:r>
              <a:rPr sz="2800" spc="-10" dirty="0">
                <a:latin typeface="Gabriola"/>
                <a:cs typeface="Gabriola"/>
              </a:rPr>
              <a:t>bitter</a:t>
            </a:r>
            <a:r>
              <a:rPr sz="2800" spc="185" dirty="0">
                <a:latin typeface="Gabriola"/>
                <a:cs typeface="Gabriola"/>
              </a:rPr>
              <a:t> </a:t>
            </a:r>
            <a:r>
              <a:rPr sz="2800" spc="-5" dirty="0">
                <a:latin typeface="Gabriola"/>
                <a:cs typeface="Gabriola"/>
              </a:rPr>
              <a:t>rivals</a:t>
            </a:r>
            <a:endParaRPr sz="2800">
              <a:latin typeface="Gabriola"/>
              <a:cs typeface="Gabriola"/>
            </a:endParaRPr>
          </a:p>
          <a:p>
            <a:pPr marL="461009" indent="-448945">
              <a:lnSpc>
                <a:spcPct val="100000"/>
              </a:lnSpc>
              <a:spcBef>
                <a:spcPts val="2039"/>
              </a:spcBef>
              <a:buClr>
                <a:srgbClr val="B80D0E"/>
              </a:buClr>
              <a:buSzPct val="158928"/>
              <a:buFont typeface="Wingdings"/>
              <a:buChar char=""/>
              <a:tabLst>
                <a:tab pos="461645" algn="l"/>
              </a:tabLst>
            </a:pPr>
            <a:r>
              <a:rPr sz="2800" spc="-5" dirty="0">
                <a:latin typeface="Gabriola"/>
                <a:cs typeface="Gabriola"/>
              </a:rPr>
              <a:t>There also </a:t>
            </a:r>
            <a:r>
              <a:rPr sz="2800" spc="-10" dirty="0">
                <a:latin typeface="Gabriola"/>
                <a:cs typeface="Gabriola"/>
              </a:rPr>
              <a:t>was </a:t>
            </a:r>
            <a:r>
              <a:rPr sz="2800" spc="-5" dirty="0">
                <a:latin typeface="Gabriola"/>
                <a:cs typeface="Gabriola"/>
              </a:rPr>
              <a:t>a </a:t>
            </a:r>
            <a:r>
              <a:rPr sz="2800" spc="-10" dirty="0">
                <a:latin typeface="Gabriola"/>
                <a:cs typeface="Gabriola"/>
              </a:rPr>
              <a:t>great plague </a:t>
            </a:r>
            <a:r>
              <a:rPr sz="2800" spc="-5" dirty="0">
                <a:latin typeface="Gabriola"/>
                <a:cs typeface="Gabriola"/>
              </a:rPr>
              <a:t>in </a:t>
            </a:r>
            <a:r>
              <a:rPr sz="2800" spc="-10" dirty="0">
                <a:latin typeface="Gabriola"/>
                <a:cs typeface="Gabriola"/>
              </a:rPr>
              <a:t>430 </a:t>
            </a:r>
            <a:r>
              <a:rPr sz="2800" spc="-5" dirty="0">
                <a:latin typeface="Gabriola"/>
                <a:cs typeface="Gabriola"/>
              </a:rPr>
              <a:t>B.</a:t>
            </a:r>
            <a:r>
              <a:rPr sz="2800" spc="75" dirty="0">
                <a:latin typeface="Gabriola"/>
                <a:cs typeface="Gabriola"/>
              </a:rPr>
              <a:t> </a:t>
            </a:r>
            <a:r>
              <a:rPr sz="2800" dirty="0">
                <a:latin typeface="Gabriola"/>
                <a:cs typeface="Gabriola"/>
              </a:rPr>
              <a:t>C.</a:t>
            </a:r>
            <a:endParaRPr sz="2800">
              <a:latin typeface="Gabriola"/>
              <a:cs typeface="Gabriola"/>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a:xfrm>
            <a:off x="912748" y="1648747"/>
            <a:ext cx="10366502" cy="830997"/>
          </a:xfrm>
        </p:spPr>
        <p:txBody>
          <a:bodyPr/>
          <a:lstStyle/>
          <a:p>
            <a:pPr algn="ctr"/>
            <a:r>
              <a:rPr lang="en-US" sz="5400" b="1" dirty="0" smtClean="0"/>
              <a:t>Thank You</a:t>
            </a:r>
            <a:endParaRPr lang="en-US" sz="5400" b="1" dirty="0"/>
          </a:p>
        </p:txBody>
      </p:sp>
    </p:spTree>
    <p:extLst>
      <p:ext uri="{BB962C8B-B14F-4D97-AF65-F5344CB8AC3E}">
        <p14:creationId xmlns:p14="http://schemas.microsoft.com/office/powerpoint/2010/main" val="29144917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8739" y="144526"/>
            <a:ext cx="3440429" cy="756920"/>
          </a:xfrm>
          <a:prstGeom prst="rect">
            <a:avLst/>
          </a:prstGeom>
        </p:spPr>
        <p:txBody>
          <a:bodyPr vert="horz" wrap="square" lIns="0" tIns="12700" rIns="0" bIns="0" rtlCol="0">
            <a:spAutoFit/>
          </a:bodyPr>
          <a:lstStyle/>
          <a:p>
            <a:pPr marL="12700">
              <a:lnSpc>
                <a:spcPct val="100000"/>
              </a:lnSpc>
              <a:spcBef>
                <a:spcPts val="100"/>
              </a:spcBef>
            </a:pPr>
            <a:r>
              <a:rPr sz="4800" b="1" spc="-5" dirty="0">
                <a:solidFill>
                  <a:srgbClr val="B80D0E"/>
                </a:solidFill>
                <a:latin typeface="Arial Narrow"/>
                <a:cs typeface="Arial Narrow"/>
              </a:rPr>
              <a:t>OEDIPUS</a:t>
            </a:r>
            <a:r>
              <a:rPr sz="4800" b="1" spc="-95" dirty="0">
                <a:solidFill>
                  <a:srgbClr val="B80D0E"/>
                </a:solidFill>
                <a:latin typeface="Arial Narrow"/>
                <a:cs typeface="Arial Narrow"/>
              </a:rPr>
              <a:t> </a:t>
            </a:r>
            <a:r>
              <a:rPr sz="4800" b="1" dirty="0">
                <a:solidFill>
                  <a:srgbClr val="B80D0E"/>
                </a:solidFill>
                <a:latin typeface="Arial Narrow"/>
                <a:cs typeface="Arial Narrow"/>
              </a:rPr>
              <a:t>REX</a:t>
            </a:r>
            <a:endParaRPr sz="4800">
              <a:latin typeface="Arial Narrow"/>
              <a:cs typeface="Arial Narrow"/>
            </a:endParaRPr>
          </a:p>
        </p:txBody>
      </p:sp>
      <p:sp>
        <p:nvSpPr>
          <p:cNvPr id="3" name="object 3"/>
          <p:cNvSpPr txBox="1"/>
          <p:nvPr/>
        </p:nvSpPr>
        <p:spPr>
          <a:xfrm>
            <a:off x="633780" y="1097991"/>
            <a:ext cx="5031740" cy="3933825"/>
          </a:xfrm>
          <a:prstGeom prst="rect">
            <a:avLst/>
          </a:prstGeom>
        </p:spPr>
        <p:txBody>
          <a:bodyPr vert="horz" wrap="square" lIns="0" tIns="0" rIns="0" bIns="0" rtlCol="0">
            <a:spAutoFit/>
          </a:bodyPr>
          <a:lstStyle/>
          <a:p>
            <a:pPr marL="240665">
              <a:lnSpc>
                <a:spcPts val="4004"/>
              </a:lnSpc>
            </a:pPr>
            <a:r>
              <a:rPr sz="4950" spc="5" dirty="0">
                <a:solidFill>
                  <a:srgbClr val="B80D0E"/>
                </a:solidFill>
                <a:latin typeface="Courier New"/>
                <a:cs typeface="Courier New"/>
              </a:rPr>
              <a:t>o</a:t>
            </a:r>
            <a:r>
              <a:rPr sz="4950" spc="-2270" dirty="0">
                <a:solidFill>
                  <a:srgbClr val="B80D0E"/>
                </a:solidFill>
                <a:latin typeface="Courier New"/>
                <a:cs typeface="Courier New"/>
              </a:rPr>
              <a:t> </a:t>
            </a:r>
            <a:r>
              <a:rPr sz="3100" spc="-5" dirty="0">
                <a:latin typeface="Arial Narrow"/>
                <a:cs typeface="Arial Narrow"/>
              </a:rPr>
              <a:t>One of the </a:t>
            </a:r>
            <a:r>
              <a:rPr sz="3100" spc="-10" dirty="0">
                <a:latin typeface="Arial Narrow"/>
                <a:cs typeface="Arial Narrow"/>
              </a:rPr>
              <a:t>world’s </a:t>
            </a:r>
            <a:r>
              <a:rPr sz="3100" spc="-5" dirty="0">
                <a:latin typeface="Arial Narrow"/>
                <a:cs typeface="Arial Narrow"/>
              </a:rPr>
              <a:t>greatest</a:t>
            </a:r>
            <a:endParaRPr sz="3100">
              <a:latin typeface="Arial Narrow"/>
              <a:cs typeface="Arial Narrow"/>
            </a:endParaRPr>
          </a:p>
          <a:p>
            <a:pPr marL="3810" algn="ctr">
              <a:lnSpc>
                <a:spcPts val="3115"/>
              </a:lnSpc>
            </a:pPr>
            <a:r>
              <a:rPr sz="3100" spc="-10" dirty="0">
                <a:latin typeface="Arial Narrow"/>
                <a:cs typeface="Arial Narrow"/>
              </a:rPr>
              <a:t>tragedies</a:t>
            </a:r>
            <a:endParaRPr sz="3100">
              <a:latin typeface="Arial Narrow"/>
              <a:cs typeface="Arial Narrow"/>
            </a:endParaRPr>
          </a:p>
          <a:p>
            <a:pPr marL="29209" marR="19050" indent="485775">
              <a:lnSpc>
                <a:spcPct val="91000"/>
              </a:lnSpc>
              <a:spcBef>
                <a:spcPts val="110"/>
              </a:spcBef>
            </a:pPr>
            <a:r>
              <a:rPr sz="4950" dirty="0">
                <a:solidFill>
                  <a:srgbClr val="B80D0E"/>
                </a:solidFill>
                <a:latin typeface="Courier New"/>
                <a:cs typeface="Courier New"/>
              </a:rPr>
              <a:t>o </a:t>
            </a:r>
            <a:r>
              <a:rPr sz="3100" spc="-5" dirty="0">
                <a:latin typeface="Arial Narrow"/>
                <a:cs typeface="Arial Narrow"/>
              </a:rPr>
              <a:t>an Athenian tragedy </a:t>
            </a:r>
            <a:r>
              <a:rPr sz="3100" spc="-10" dirty="0">
                <a:latin typeface="Arial Narrow"/>
                <a:cs typeface="Arial Narrow"/>
              </a:rPr>
              <a:t>by  </a:t>
            </a:r>
            <a:r>
              <a:rPr sz="3100" spc="-5" dirty="0">
                <a:latin typeface="Arial Narrow"/>
                <a:cs typeface="Arial Narrow"/>
              </a:rPr>
              <a:t>Sophocles that was first</a:t>
            </a:r>
            <a:r>
              <a:rPr sz="3100" spc="45" dirty="0">
                <a:latin typeface="Arial Narrow"/>
                <a:cs typeface="Arial Narrow"/>
              </a:rPr>
              <a:t> </a:t>
            </a:r>
            <a:r>
              <a:rPr sz="3100" spc="-10" dirty="0">
                <a:latin typeface="Arial Narrow"/>
                <a:cs typeface="Arial Narrow"/>
              </a:rPr>
              <a:t>performed</a:t>
            </a:r>
            <a:endParaRPr sz="3100">
              <a:latin typeface="Arial Narrow"/>
              <a:cs typeface="Arial Narrow"/>
            </a:endParaRPr>
          </a:p>
          <a:p>
            <a:pPr marL="12065" marR="5080" algn="ctr">
              <a:lnSpc>
                <a:spcPct val="100000"/>
              </a:lnSpc>
              <a:spcBef>
                <a:spcPts val="5"/>
              </a:spcBef>
            </a:pPr>
            <a:r>
              <a:rPr sz="3100" spc="-5" dirty="0">
                <a:latin typeface="Arial Narrow"/>
                <a:cs typeface="Arial Narrow"/>
              </a:rPr>
              <a:t>about 429 BC. Of his three Theban  Plays that deal with Oedipus,  Oedipus the King was the second  to </a:t>
            </a:r>
            <a:r>
              <a:rPr sz="3100" dirty="0">
                <a:latin typeface="Arial Narrow"/>
                <a:cs typeface="Arial Narrow"/>
              </a:rPr>
              <a:t>be</a:t>
            </a:r>
            <a:r>
              <a:rPr sz="3100" spc="-15" dirty="0">
                <a:latin typeface="Arial Narrow"/>
                <a:cs typeface="Arial Narrow"/>
              </a:rPr>
              <a:t> </a:t>
            </a:r>
            <a:r>
              <a:rPr sz="3100" spc="-5" dirty="0">
                <a:latin typeface="Arial Narrow"/>
                <a:cs typeface="Arial Narrow"/>
              </a:rPr>
              <a:t>written</a:t>
            </a:r>
            <a:endParaRPr sz="3100">
              <a:latin typeface="Arial Narrow"/>
              <a:cs typeface="Arial Narrow"/>
            </a:endParaRPr>
          </a:p>
        </p:txBody>
      </p:sp>
      <p:sp>
        <p:nvSpPr>
          <p:cNvPr id="4" name="object 4"/>
          <p:cNvSpPr/>
          <p:nvPr/>
        </p:nvSpPr>
        <p:spPr>
          <a:xfrm>
            <a:off x="6292596" y="109727"/>
            <a:ext cx="5105400" cy="5273040"/>
          </a:xfrm>
          <a:prstGeom prst="rect">
            <a:avLst/>
          </a:prstGeom>
          <a:blipFill>
            <a:blip r:embed="rId2" cstate="print"/>
            <a:stretch>
              <a:fillRect/>
            </a:stretch>
          </a:blipFill>
        </p:spPr>
        <p:txBody>
          <a:bodyPr wrap="square" lIns="0" tIns="0" rIns="0" bIns="0" rtlCol="0"/>
          <a:lstStyle/>
          <a:p>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56463" y="0"/>
            <a:ext cx="10797540" cy="4050665"/>
          </a:xfrm>
          <a:prstGeom prst="rect">
            <a:avLst/>
          </a:prstGeom>
        </p:spPr>
        <p:txBody>
          <a:bodyPr vert="horz" wrap="square" lIns="0" tIns="12700" rIns="0" bIns="0" rtlCol="0">
            <a:spAutoFit/>
          </a:bodyPr>
          <a:lstStyle/>
          <a:p>
            <a:pPr marL="12700" marR="5080" indent="6985" algn="ctr">
              <a:lnSpc>
                <a:spcPct val="120000"/>
              </a:lnSpc>
              <a:spcBef>
                <a:spcPts val="100"/>
              </a:spcBef>
              <a:tabLst>
                <a:tab pos="1514475" algn="l"/>
              </a:tabLst>
            </a:pPr>
            <a:r>
              <a:rPr sz="4400" dirty="0"/>
              <a:t>A </a:t>
            </a:r>
            <a:r>
              <a:rPr sz="4400" b="1" dirty="0">
                <a:solidFill>
                  <a:srgbClr val="FF0000"/>
                </a:solidFill>
                <a:latin typeface="Arial Narrow"/>
                <a:cs typeface="Arial Narrow"/>
              </a:rPr>
              <a:t>TRAGEDY </a:t>
            </a:r>
            <a:r>
              <a:rPr sz="4400" dirty="0"/>
              <a:t>a </a:t>
            </a:r>
            <a:r>
              <a:rPr sz="4400" spc="-5" dirty="0"/>
              <a:t>form of drama in </a:t>
            </a:r>
            <a:r>
              <a:rPr sz="4400" dirty="0"/>
              <a:t>which </a:t>
            </a:r>
            <a:r>
              <a:rPr sz="4400" spc="-5" dirty="0"/>
              <a:t>the  protagonist, having some quality of greatness </a:t>
            </a:r>
            <a:r>
              <a:rPr sz="4400" dirty="0"/>
              <a:t>(as </a:t>
            </a:r>
            <a:r>
              <a:rPr sz="4400" spc="-5" dirty="0"/>
              <a:t>in  Greek,	</a:t>
            </a:r>
            <a:r>
              <a:rPr sz="4400" dirty="0"/>
              <a:t>Roman </a:t>
            </a:r>
            <a:r>
              <a:rPr sz="4400" spc="-5" dirty="0"/>
              <a:t>and Renaissance tragedy in high  places), comes to disaster through some flaws in </a:t>
            </a:r>
            <a:r>
              <a:rPr sz="4400" spc="-10" dirty="0"/>
              <a:t>him  </a:t>
            </a:r>
            <a:r>
              <a:rPr sz="4400" spc="-5" dirty="0"/>
              <a:t>brings about his inevitable downfall of</a:t>
            </a:r>
            <a:r>
              <a:rPr sz="4400" spc="55" dirty="0"/>
              <a:t> </a:t>
            </a:r>
            <a:r>
              <a:rPr sz="4400" spc="-5" dirty="0"/>
              <a:t>death.</a:t>
            </a:r>
            <a:endParaRPr sz="4400">
              <a:latin typeface="Arial Narrow"/>
              <a:cs typeface="Arial Narrow"/>
            </a:endParaRPr>
          </a:p>
        </p:txBody>
      </p:sp>
      <p:sp>
        <p:nvSpPr>
          <p:cNvPr id="3" name="object 3"/>
          <p:cNvSpPr txBox="1"/>
          <p:nvPr/>
        </p:nvSpPr>
        <p:spPr>
          <a:xfrm>
            <a:off x="6921754" y="4377944"/>
            <a:ext cx="4826635" cy="1031240"/>
          </a:xfrm>
          <a:prstGeom prst="rect">
            <a:avLst/>
          </a:prstGeom>
        </p:spPr>
        <p:txBody>
          <a:bodyPr vert="horz" wrap="square" lIns="0" tIns="12700" rIns="0" bIns="0" rtlCol="0">
            <a:spAutoFit/>
          </a:bodyPr>
          <a:lstStyle/>
          <a:p>
            <a:pPr marL="1287780" marR="43180" indent="-1237615">
              <a:lnSpc>
                <a:spcPct val="100000"/>
              </a:lnSpc>
              <a:spcBef>
                <a:spcPts val="100"/>
              </a:spcBef>
            </a:pPr>
            <a:r>
              <a:rPr sz="3300" spc="-10" dirty="0">
                <a:latin typeface="Arial Narrow"/>
                <a:cs typeface="Arial Narrow"/>
              </a:rPr>
              <a:t>began during </a:t>
            </a:r>
            <a:r>
              <a:rPr sz="3300" spc="-5" dirty="0">
                <a:latin typeface="Arial Narrow"/>
                <a:cs typeface="Arial Narrow"/>
              </a:rPr>
              <a:t>6</a:t>
            </a:r>
            <a:r>
              <a:rPr sz="3300" spc="-7" baseline="25252" dirty="0">
                <a:latin typeface="Arial Narrow"/>
                <a:cs typeface="Arial Narrow"/>
              </a:rPr>
              <a:t>th </a:t>
            </a:r>
            <a:r>
              <a:rPr sz="3300" spc="-5" dirty="0">
                <a:latin typeface="Arial Narrow"/>
                <a:cs typeface="Arial Narrow"/>
              </a:rPr>
              <a:t>century </a:t>
            </a:r>
            <a:r>
              <a:rPr sz="3300" dirty="0">
                <a:latin typeface="Arial Narrow"/>
                <a:cs typeface="Arial Narrow"/>
              </a:rPr>
              <a:t>B.C </a:t>
            </a:r>
            <a:r>
              <a:rPr sz="3300" spc="-5" dirty="0">
                <a:latin typeface="Arial Narrow"/>
                <a:cs typeface="Arial Narrow"/>
              </a:rPr>
              <a:t>in  </a:t>
            </a:r>
            <a:r>
              <a:rPr sz="3300" spc="-10" dirty="0">
                <a:latin typeface="Arial Narrow"/>
                <a:cs typeface="Arial Narrow"/>
              </a:rPr>
              <a:t>ancient</a:t>
            </a:r>
            <a:r>
              <a:rPr sz="3300" spc="-175" dirty="0">
                <a:latin typeface="Arial Narrow"/>
                <a:cs typeface="Arial Narrow"/>
              </a:rPr>
              <a:t> </a:t>
            </a:r>
            <a:r>
              <a:rPr sz="3300" spc="-5" dirty="0">
                <a:latin typeface="Arial Narrow"/>
                <a:cs typeface="Arial Narrow"/>
              </a:rPr>
              <a:t>Athens</a:t>
            </a:r>
            <a:endParaRPr sz="3300">
              <a:latin typeface="Arial Narrow"/>
              <a:cs typeface="Arial Narrow"/>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865623" y="213105"/>
            <a:ext cx="6291580" cy="635000"/>
          </a:xfrm>
          <a:prstGeom prst="rect">
            <a:avLst/>
          </a:prstGeom>
        </p:spPr>
        <p:txBody>
          <a:bodyPr vert="horz" wrap="square" lIns="0" tIns="12065" rIns="0" bIns="0" rtlCol="0">
            <a:spAutoFit/>
          </a:bodyPr>
          <a:lstStyle/>
          <a:p>
            <a:pPr marL="12700">
              <a:lnSpc>
                <a:spcPct val="100000"/>
              </a:lnSpc>
              <a:spcBef>
                <a:spcPts val="95"/>
              </a:spcBef>
            </a:pPr>
            <a:r>
              <a:rPr sz="4000" b="1" spc="-10" dirty="0">
                <a:solidFill>
                  <a:srgbClr val="B80D0E"/>
                </a:solidFill>
                <a:latin typeface="Arial Narrow"/>
                <a:cs typeface="Arial Narrow"/>
              </a:rPr>
              <a:t>OEDIPUS </a:t>
            </a:r>
            <a:r>
              <a:rPr sz="4000" b="1" spc="-5" dirty="0">
                <a:solidFill>
                  <a:srgbClr val="B80D0E"/>
                </a:solidFill>
                <a:latin typeface="Arial Narrow"/>
                <a:cs typeface="Arial Narrow"/>
              </a:rPr>
              <a:t>REX -</a:t>
            </a:r>
            <a:r>
              <a:rPr sz="4000" b="1" spc="-25" dirty="0">
                <a:solidFill>
                  <a:srgbClr val="B80D0E"/>
                </a:solidFill>
                <a:latin typeface="Arial Narrow"/>
                <a:cs typeface="Arial Narrow"/>
              </a:rPr>
              <a:t> </a:t>
            </a:r>
            <a:r>
              <a:rPr sz="4000" b="1" spc="-5" dirty="0">
                <a:solidFill>
                  <a:srgbClr val="B80D0E"/>
                </a:solidFill>
                <a:latin typeface="Arial Narrow"/>
                <a:cs typeface="Arial Narrow"/>
              </a:rPr>
              <a:t>BACKGROUND</a:t>
            </a:r>
            <a:endParaRPr sz="4000">
              <a:latin typeface="Arial Narrow"/>
              <a:cs typeface="Arial Narrow"/>
            </a:endParaRPr>
          </a:p>
        </p:txBody>
      </p:sp>
      <p:sp>
        <p:nvSpPr>
          <p:cNvPr id="3" name="object 3"/>
          <p:cNvSpPr txBox="1"/>
          <p:nvPr/>
        </p:nvSpPr>
        <p:spPr>
          <a:xfrm>
            <a:off x="4174616" y="1325066"/>
            <a:ext cx="7224395" cy="3685540"/>
          </a:xfrm>
          <a:prstGeom prst="rect">
            <a:avLst/>
          </a:prstGeom>
        </p:spPr>
        <p:txBody>
          <a:bodyPr vert="horz" wrap="square" lIns="0" tIns="158115" rIns="0" bIns="0" rtlCol="0">
            <a:spAutoFit/>
          </a:bodyPr>
          <a:lstStyle/>
          <a:p>
            <a:pPr marL="12700" marR="5080" indent="914400">
              <a:lnSpc>
                <a:spcPct val="80100"/>
              </a:lnSpc>
              <a:spcBef>
                <a:spcPts val="1245"/>
              </a:spcBef>
            </a:pPr>
            <a:r>
              <a:rPr sz="4800" dirty="0">
                <a:latin typeface="Arial Narrow"/>
                <a:cs typeface="Arial Narrow"/>
              </a:rPr>
              <a:t>During </a:t>
            </a:r>
            <a:r>
              <a:rPr sz="4800" spc="-5" dirty="0">
                <a:latin typeface="Arial Narrow"/>
                <a:cs typeface="Arial Narrow"/>
              </a:rPr>
              <a:t>the </a:t>
            </a:r>
            <a:r>
              <a:rPr sz="4800" spc="-10" dirty="0">
                <a:latin typeface="Arial Narrow"/>
                <a:cs typeface="Arial Narrow"/>
              </a:rPr>
              <a:t>early years </a:t>
            </a:r>
            <a:r>
              <a:rPr sz="4800" spc="-5" dirty="0">
                <a:latin typeface="Arial Narrow"/>
                <a:cs typeface="Arial Narrow"/>
              </a:rPr>
              <a:t>of the  </a:t>
            </a:r>
            <a:r>
              <a:rPr sz="4800" b="1" spc="-10" dirty="0">
                <a:latin typeface="Arial Narrow"/>
                <a:cs typeface="Arial Narrow"/>
              </a:rPr>
              <a:t>Peloponnesian </a:t>
            </a:r>
            <a:r>
              <a:rPr sz="4800" b="1" spc="-40" dirty="0">
                <a:latin typeface="Arial Narrow"/>
                <a:cs typeface="Arial Narrow"/>
              </a:rPr>
              <a:t>War</a:t>
            </a:r>
            <a:r>
              <a:rPr sz="4800" spc="-40" dirty="0">
                <a:latin typeface="Arial Narrow"/>
                <a:cs typeface="Arial Narrow"/>
              </a:rPr>
              <a:t>, </a:t>
            </a:r>
            <a:r>
              <a:rPr sz="4800" dirty="0">
                <a:latin typeface="Arial Narrow"/>
                <a:cs typeface="Arial Narrow"/>
              </a:rPr>
              <a:t>when  </a:t>
            </a:r>
            <a:r>
              <a:rPr sz="4800" spc="-10" dirty="0">
                <a:latin typeface="Arial Narrow"/>
                <a:cs typeface="Arial Narrow"/>
              </a:rPr>
              <a:t>Oedipus </a:t>
            </a:r>
            <a:r>
              <a:rPr sz="4800" spc="-5" dirty="0">
                <a:latin typeface="Arial Narrow"/>
                <a:cs typeface="Arial Narrow"/>
              </a:rPr>
              <a:t>Rex </a:t>
            </a:r>
            <a:r>
              <a:rPr sz="4800" dirty="0">
                <a:latin typeface="Arial Narrow"/>
                <a:cs typeface="Arial Narrow"/>
              </a:rPr>
              <a:t>was </a:t>
            </a:r>
            <a:r>
              <a:rPr sz="4800" spc="-10" dirty="0">
                <a:latin typeface="Arial Narrow"/>
                <a:cs typeface="Arial Narrow"/>
              </a:rPr>
              <a:t>produced,  </a:t>
            </a:r>
            <a:r>
              <a:rPr sz="4800" spc="-5" dirty="0">
                <a:latin typeface="Arial Narrow"/>
                <a:cs typeface="Arial Narrow"/>
              </a:rPr>
              <a:t>Athens </a:t>
            </a:r>
            <a:r>
              <a:rPr sz="4800" spc="-20" dirty="0">
                <a:latin typeface="Arial Narrow"/>
                <a:cs typeface="Arial Narrow"/>
              </a:rPr>
              <a:t>suffered </a:t>
            </a:r>
            <a:r>
              <a:rPr sz="4800" spc="-5" dirty="0">
                <a:latin typeface="Arial Narrow"/>
                <a:cs typeface="Arial Narrow"/>
              </a:rPr>
              <a:t>from </a:t>
            </a:r>
            <a:r>
              <a:rPr sz="4800" b="1" spc="-5" dirty="0">
                <a:latin typeface="Arial Narrow"/>
                <a:cs typeface="Arial Narrow"/>
              </a:rPr>
              <a:t>political  instability </a:t>
            </a:r>
            <a:r>
              <a:rPr sz="4800" spc="-5" dirty="0">
                <a:latin typeface="Arial Narrow"/>
                <a:cs typeface="Arial Narrow"/>
              </a:rPr>
              <a:t>and </a:t>
            </a:r>
            <a:r>
              <a:rPr sz="4800" b="1" spc="-5" dirty="0">
                <a:latin typeface="Arial Narrow"/>
                <a:cs typeface="Arial Narrow"/>
              </a:rPr>
              <a:t>devastating  plague.</a:t>
            </a:r>
            <a:endParaRPr sz="4800">
              <a:latin typeface="Arial Narrow"/>
              <a:cs typeface="Arial Narrow"/>
            </a:endParaRPr>
          </a:p>
        </p:txBody>
      </p:sp>
      <p:sp>
        <p:nvSpPr>
          <p:cNvPr id="4" name="object 4"/>
          <p:cNvSpPr/>
          <p:nvPr/>
        </p:nvSpPr>
        <p:spPr>
          <a:xfrm>
            <a:off x="109728" y="50292"/>
            <a:ext cx="3869436" cy="4110228"/>
          </a:xfrm>
          <a:prstGeom prst="rect">
            <a:avLst/>
          </a:prstGeom>
          <a:blipFill>
            <a:blip r:embed="rId2" cstate="print"/>
            <a:stretch>
              <a:fillRect/>
            </a:stretch>
          </a:blipFill>
        </p:spPr>
        <p:txBody>
          <a:bodyPr wrap="square" lIns="0" tIns="0" rIns="0" bIns="0" rtlCol="0"/>
          <a:lstStyle/>
          <a:p>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376427" y="190500"/>
            <a:ext cx="9694164" cy="5180076"/>
          </a:xfrm>
          <a:prstGeom prst="rect">
            <a:avLst/>
          </a:prstGeom>
          <a:blipFill>
            <a:blip r:embed="rId2" cstate="print"/>
            <a:stretch>
              <a:fillRect/>
            </a:stretch>
          </a:blipFill>
        </p:spPr>
        <p:txBody>
          <a:bodyPr wrap="square" lIns="0" tIns="0" rIns="0" bIns="0" rtlCol="0"/>
          <a:lstStyle/>
          <a:p>
            <a:endParaRPr/>
          </a:p>
        </p:txBody>
      </p:sp>
      <p:sp>
        <p:nvSpPr>
          <p:cNvPr id="3" name="object 3"/>
          <p:cNvSpPr txBox="1">
            <a:spLocks noGrp="1"/>
          </p:cNvSpPr>
          <p:nvPr>
            <p:ph type="title"/>
          </p:nvPr>
        </p:nvSpPr>
        <p:spPr>
          <a:xfrm>
            <a:off x="7259573" y="5568797"/>
            <a:ext cx="2923540" cy="757555"/>
          </a:xfrm>
          <a:prstGeom prst="rect">
            <a:avLst/>
          </a:prstGeom>
        </p:spPr>
        <p:txBody>
          <a:bodyPr vert="horz" wrap="square" lIns="0" tIns="12700" rIns="0" bIns="0" rtlCol="0">
            <a:spAutoFit/>
          </a:bodyPr>
          <a:lstStyle/>
          <a:p>
            <a:pPr marL="12700">
              <a:lnSpc>
                <a:spcPct val="100000"/>
              </a:lnSpc>
              <a:spcBef>
                <a:spcPts val="100"/>
              </a:spcBef>
            </a:pPr>
            <a:r>
              <a:rPr sz="4800" spc="-5" dirty="0">
                <a:solidFill>
                  <a:srgbClr val="FFFFFF"/>
                </a:solidFill>
                <a:latin typeface="Gabriola"/>
                <a:cs typeface="Gabriola"/>
              </a:rPr>
              <a:t>Ancient</a:t>
            </a:r>
            <a:r>
              <a:rPr sz="4800" spc="-65" dirty="0">
                <a:solidFill>
                  <a:srgbClr val="FFFFFF"/>
                </a:solidFill>
                <a:latin typeface="Gabriola"/>
                <a:cs typeface="Gabriola"/>
              </a:rPr>
              <a:t> </a:t>
            </a:r>
            <a:r>
              <a:rPr sz="4800" spc="-5" dirty="0">
                <a:solidFill>
                  <a:srgbClr val="FFFFFF"/>
                </a:solidFill>
                <a:latin typeface="Gabriola"/>
                <a:cs typeface="Gabriola"/>
              </a:rPr>
              <a:t>Athens</a:t>
            </a:r>
            <a:endParaRPr sz="4800">
              <a:latin typeface="Gabriola"/>
              <a:cs typeface="Gabriol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933701" y="47955"/>
            <a:ext cx="7844790" cy="848994"/>
          </a:xfrm>
          <a:prstGeom prst="rect">
            <a:avLst/>
          </a:prstGeom>
        </p:spPr>
        <p:txBody>
          <a:bodyPr vert="horz" wrap="square" lIns="0" tIns="12700" rIns="0" bIns="0" rtlCol="0">
            <a:spAutoFit/>
          </a:bodyPr>
          <a:lstStyle/>
          <a:p>
            <a:pPr marL="12700">
              <a:lnSpc>
                <a:spcPct val="100000"/>
              </a:lnSpc>
              <a:spcBef>
                <a:spcPts val="100"/>
              </a:spcBef>
              <a:tabLst>
                <a:tab pos="835660" algn="l"/>
                <a:tab pos="1658620" algn="l"/>
                <a:tab pos="2482215" algn="l"/>
                <a:tab pos="4126865" algn="l"/>
                <a:tab pos="4949825" algn="l"/>
                <a:tab pos="5772785" algn="l"/>
                <a:tab pos="6596380" algn="l"/>
                <a:tab pos="7419340" algn="l"/>
              </a:tabLst>
            </a:pPr>
            <a:r>
              <a:rPr sz="5400" dirty="0">
                <a:solidFill>
                  <a:srgbClr val="B80D0E"/>
                </a:solidFill>
                <a:latin typeface="Courier New"/>
                <a:cs typeface="Courier New"/>
              </a:rPr>
              <a:t>C	H	A	R</a:t>
            </a:r>
            <a:r>
              <a:rPr sz="5400" spc="-20" dirty="0">
                <a:solidFill>
                  <a:srgbClr val="B80D0E"/>
                </a:solidFill>
                <a:latin typeface="Courier New"/>
                <a:cs typeface="Courier New"/>
              </a:rPr>
              <a:t> </a:t>
            </a:r>
            <a:r>
              <a:rPr sz="5400" dirty="0">
                <a:solidFill>
                  <a:srgbClr val="B80D0E"/>
                </a:solidFill>
                <a:latin typeface="Courier New"/>
                <a:cs typeface="Courier New"/>
              </a:rPr>
              <a:t>A	C	T	E	R	S</a:t>
            </a:r>
            <a:endParaRPr sz="5400">
              <a:latin typeface="Courier New"/>
              <a:cs typeface="Courier New"/>
            </a:endParaRPr>
          </a:p>
        </p:txBody>
      </p:sp>
      <p:sp>
        <p:nvSpPr>
          <p:cNvPr id="3" name="object 3"/>
          <p:cNvSpPr txBox="1"/>
          <p:nvPr/>
        </p:nvSpPr>
        <p:spPr>
          <a:xfrm>
            <a:off x="78739" y="870622"/>
            <a:ext cx="11512550" cy="4484370"/>
          </a:xfrm>
          <a:prstGeom prst="rect">
            <a:avLst/>
          </a:prstGeom>
        </p:spPr>
        <p:txBody>
          <a:bodyPr vert="horz" wrap="square" lIns="0" tIns="321945" rIns="0" bIns="0" rtlCol="0">
            <a:spAutoFit/>
          </a:bodyPr>
          <a:lstStyle/>
          <a:p>
            <a:pPr marL="12700">
              <a:lnSpc>
                <a:spcPct val="100000"/>
              </a:lnSpc>
              <a:spcBef>
                <a:spcPts val="2535"/>
              </a:spcBef>
              <a:tabLst>
                <a:tab pos="2111375" algn="l"/>
              </a:tabLst>
            </a:pPr>
            <a:r>
              <a:rPr sz="4400" b="1" spc="-5" dirty="0">
                <a:latin typeface="Arial Narrow"/>
                <a:cs typeface="Arial Narrow"/>
              </a:rPr>
              <a:t>Oedipus</a:t>
            </a:r>
            <a:r>
              <a:rPr sz="4400" b="1" spc="-555" dirty="0">
                <a:latin typeface="Arial Narrow"/>
                <a:cs typeface="Arial Narrow"/>
              </a:rPr>
              <a:t> </a:t>
            </a:r>
            <a:r>
              <a:rPr sz="2000" dirty="0">
                <a:latin typeface="Arial Narrow"/>
                <a:cs typeface="Arial Narrow"/>
              </a:rPr>
              <a:t>-	</a:t>
            </a:r>
            <a:r>
              <a:rPr sz="2800" spc="-5" dirty="0">
                <a:latin typeface="Arial Narrow"/>
                <a:cs typeface="Arial Narrow"/>
              </a:rPr>
              <a:t>the</a:t>
            </a:r>
            <a:r>
              <a:rPr sz="2800" spc="-10" dirty="0">
                <a:latin typeface="Arial Narrow"/>
                <a:cs typeface="Arial Narrow"/>
              </a:rPr>
              <a:t> protagonist</a:t>
            </a:r>
            <a:endParaRPr sz="2800">
              <a:latin typeface="Arial Narrow"/>
              <a:cs typeface="Arial Narrow"/>
            </a:endParaRPr>
          </a:p>
          <a:p>
            <a:pPr marL="190500" indent="-178435">
              <a:lnSpc>
                <a:spcPct val="100000"/>
              </a:lnSpc>
              <a:spcBef>
                <a:spcPts val="1540"/>
              </a:spcBef>
              <a:buChar char="-"/>
              <a:tabLst>
                <a:tab pos="191135" algn="l"/>
              </a:tabLst>
            </a:pPr>
            <a:r>
              <a:rPr sz="2800" spc="-10" dirty="0">
                <a:latin typeface="Arial Narrow"/>
                <a:cs typeface="Arial Narrow"/>
              </a:rPr>
              <a:t>becomes </a:t>
            </a:r>
            <a:r>
              <a:rPr sz="2800" spc="-5" dirty="0">
                <a:latin typeface="Arial Narrow"/>
                <a:cs typeface="Arial Narrow"/>
              </a:rPr>
              <a:t>King of</a:t>
            </a:r>
            <a:r>
              <a:rPr sz="2800" spc="-15" dirty="0">
                <a:latin typeface="Arial Narrow"/>
                <a:cs typeface="Arial Narrow"/>
              </a:rPr>
              <a:t> </a:t>
            </a:r>
            <a:r>
              <a:rPr sz="2800" spc="-10" dirty="0">
                <a:latin typeface="Arial Narrow"/>
                <a:cs typeface="Arial Narrow"/>
              </a:rPr>
              <a:t>Thebes</a:t>
            </a:r>
            <a:endParaRPr sz="2800">
              <a:latin typeface="Arial Narrow"/>
              <a:cs typeface="Arial Narrow"/>
            </a:endParaRPr>
          </a:p>
          <a:p>
            <a:pPr marL="190500" indent="-178435">
              <a:lnSpc>
                <a:spcPct val="100000"/>
              </a:lnSpc>
              <a:spcBef>
                <a:spcPts val="1340"/>
              </a:spcBef>
              <a:buChar char="-"/>
              <a:tabLst>
                <a:tab pos="191135" algn="l"/>
              </a:tabLst>
            </a:pPr>
            <a:r>
              <a:rPr sz="2800" spc="-5" dirty="0">
                <a:latin typeface="Arial Narrow"/>
                <a:cs typeface="Arial Narrow"/>
              </a:rPr>
              <a:t>he is renowned for </a:t>
            </a:r>
            <a:r>
              <a:rPr sz="2800" spc="-10" dirty="0">
                <a:latin typeface="Arial Narrow"/>
                <a:cs typeface="Arial Narrow"/>
              </a:rPr>
              <a:t>his intelligence </a:t>
            </a:r>
            <a:r>
              <a:rPr sz="2800" spc="-5" dirty="0">
                <a:latin typeface="Arial Narrow"/>
                <a:cs typeface="Arial Narrow"/>
              </a:rPr>
              <a:t>and </a:t>
            </a:r>
            <a:r>
              <a:rPr sz="2800" spc="-10" dirty="0">
                <a:latin typeface="Arial Narrow"/>
                <a:cs typeface="Arial Narrow"/>
              </a:rPr>
              <a:t>his ability </a:t>
            </a:r>
            <a:r>
              <a:rPr sz="2800" spc="-5" dirty="0">
                <a:latin typeface="Arial Narrow"/>
                <a:cs typeface="Arial Narrow"/>
              </a:rPr>
              <a:t>to </a:t>
            </a:r>
            <a:r>
              <a:rPr sz="2800" spc="-10" dirty="0">
                <a:latin typeface="Arial Narrow"/>
                <a:cs typeface="Arial Narrow"/>
              </a:rPr>
              <a:t>solve</a:t>
            </a:r>
            <a:r>
              <a:rPr sz="2800" spc="130" dirty="0">
                <a:latin typeface="Arial Narrow"/>
                <a:cs typeface="Arial Narrow"/>
              </a:rPr>
              <a:t> </a:t>
            </a:r>
            <a:r>
              <a:rPr sz="2800" spc="-5" dirty="0">
                <a:latin typeface="Arial Narrow"/>
                <a:cs typeface="Arial Narrow"/>
              </a:rPr>
              <a:t>riddles</a:t>
            </a:r>
            <a:endParaRPr sz="2800">
              <a:latin typeface="Arial Narrow"/>
              <a:cs typeface="Arial Narrow"/>
            </a:endParaRPr>
          </a:p>
          <a:p>
            <a:pPr marL="190500" indent="-178435">
              <a:lnSpc>
                <a:spcPct val="100000"/>
              </a:lnSpc>
              <a:spcBef>
                <a:spcPts val="1335"/>
              </a:spcBef>
              <a:buChar char="-"/>
              <a:tabLst>
                <a:tab pos="191135" algn="l"/>
              </a:tabLst>
            </a:pPr>
            <a:r>
              <a:rPr sz="2800" spc="-10" dirty="0">
                <a:latin typeface="Arial Narrow"/>
                <a:cs typeface="Arial Narrow"/>
              </a:rPr>
              <a:t>stubbornly blind </a:t>
            </a:r>
            <a:r>
              <a:rPr sz="2800" spc="-5" dirty="0">
                <a:latin typeface="Arial Narrow"/>
                <a:cs typeface="Arial Narrow"/>
              </a:rPr>
              <a:t>to the </a:t>
            </a:r>
            <a:r>
              <a:rPr sz="2800" spc="-10" dirty="0">
                <a:latin typeface="Arial Narrow"/>
                <a:cs typeface="Arial Narrow"/>
              </a:rPr>
              <a:t>truth about</a:t>
            </a:r>
            <a:r>
              <a:rPr sz="2800" spc="50" dirty="0">
                <a:latin typeface="Arial Narrow"/>
                <a:cs typeface="Arial Narrow"/>
              </a:rPr>
              <a:t> </a:t>
            </a:r>
            <a:r>
              <a:rPr sz="2800" spc="-10" dirty="0">
                <a:latin typeface="Arial Narrow"/>
                <a:cs typeface="Arial Narrow"/>
              </a:rPr>
              <a:t>himself</a:t>
            </a:r>
            <a:endParaRPr sz="2800">
              <a:latin typeface="Arial Narrow"/>
              <a:cs typeface="Arial Narrow"/>
            </a:endParaRPr>
          </a:p>
          <a:p>
            <a:pPr marL="190500" indent="-178435">
              <a:lnSpc>
                <a:spcPct val="100000"/>
              </a:lnSpc>
              <a:spcBef>
                <a:spcPts val="1335"/>
              </a:spcBef>
              <a:buChar char="-"/>
              <a:tabLst>
                <a:tab pos="191135" algn="l"/>
              </a:tabLst>
            </a:pPr>
            <a:r>
              <a:rPr sz="2800" spc="-15" dirty="0">
                <a:latin typeface="Arial Narrow"/>
                <a:cs typeface="Arial Narrow"/>
              </a:rPr>
              <a:t>name’s </a:t>
            </a:r>
            <a:r>
              <a:rPr sz="2800" spc="-10" dirty="0">
                <a:latin typeface="Arial Narrow"/>
                <a:cs typeface="Arial Narrow"/>
              </a:rPr>
              <a:t>literal meaning </a:t>
            </a:r>
            <a:r>
              <a:rPr sz="2800" spc="-5" dirty="0">
                <a:latin typeface="Arial Narrow"/>
                <a:cs typeface="Arial Narrow"/>
              </a:rPr>
              <a:t>(“swollen</a:t>
            </a:r>
            <a:r>
              <a:rPr sz="2800" spc="60" dirty="0">
                <a:latin typeface="Arial Narrow"/>
                <a:cs typeface="Arial Narrow"/>
              </a:rPr>
              <a:t> </a:t>
            </a:r>
            <a:r>
              <a:rPr sz="2800" spc="-5" dirty="0">
                <a:latin typeface="Arial Narrow"/>
                <a:cs typeface="Arial Narrow"/>
              </a:rPr>
              <a:t>foot”)</a:t>
            </a:r>
            <a:endParaRPr sz="2800">
              <a:latin typeface="Arial Narrow"/>
              <a:cs typeface="Arial Narrow"/>
            </a:endParaRPr>
          </a:p>
          <a:p>
            <a:pPr marL="12700" marR="5080">
              <a:lnSpc>
                <a:spcPct val="110000"/>
              </a:lnSpc>
              <a:spcBef>
                <a:spcPts val="1010"/>
              </a:spcBef>
              <a:buChar char="-"/>
              <a:tabLst>
                <a:tab pos="191135" algn="l"/>
              </a:tabLst>
            </a:pPr>
            <a:r>
              <a:rPr sz="2800" spc="-5" dirty="0">
                <a:latin typeface="Arial Narrow"/>
                <a:cs typeface="Arial Narrow"/>
              </a:rPr>
              <a:t>he </a:t>
            </a:r>
            <a:r>
              <a:rPr sz="2800" spc="-10" dirty="0">
                <a:latin typeface="Arial Narrow"/>
                <a:cs typeface="Arial Narrow"/>
              </a:rPr>
              <a:t>killed </a:t>
            </a:r>
            <a:r>
              <a:rPr sz="2800" spc="-5" dirty="0">
                <a:latin typeface="Arial Narrow"/>
                <a:cs typeface="Arial Narrow"/>
              </a:rPr>
              <a:t>his </a:t>
            </a:r>
            <a:r>
              <a:rPr sz="2800" spc="-10" dirty="0">
                <a:latin typeface="Arial Narrow"/>
                <a:cs typeface="Arial Narrow"/>
              </a:rPr>
              <a:t>biological </a:t>
            </a:r>
            <a:r>
              <a:rPr sz="2800" spc="-25" dirty="0">
                <a:latin typeface="Arial Narrow"/>
                <a:cs typeface="Arial Narrow"/>
              </a:rPr>
              <a:t>father, </a:t>
            </a:r>
            <a:r>
              <a:rPr sz="2800" spc="-10" dirty="0">
                <a:latin typeface="Arial Narrow"/>
                <a:cs typeface="Arial Narrow"/>
              </a:rPr>
              <a:t>not knowing </a:t>
            </a:r>
            <a:r>
              <a:rPr sz="2800" spc="-5" dirty="0">
                <a:latin typeface="Arial Narrow"/>
                <a:cs typeface="Arial Narrow"/>
              </a:rPr>
              <a:t>who he was, </a:t>
            </a:r>
            <a:r>
              <a:rPr sz="2800" spc="-10" dirty="0">
                <a:latin typeface="Arial Narrow"/>
                <a:cs typeface="Arial Narrow"/>
              </a:rPr>
              <a:t>and proceeded </a:t>
            </a:r>
            <a:r>
              <a:rPr sz="2800" spc="-5" dirty="0">
                <a:latin typeface="Arial Narrow"/>
                <a:cs typeface="Arial Narrow"/>
              </a:rPr>
              <a:t>to marry </a:t>
            </a:r>
            <a:r>
              <a:rPr sz="2800" spc="-10" dirty="0">
                <a:latin typeface="Arial Narrow"/>
                <a:cs typeface="Arial Narrow"/>
              </a:rPr>
              <a:t>jocasta,  </a:t>
            </a:r>
            <a:r>
              <a:rPr sz="2800" spc="-5" dirty="0">
                <a:latin typeface="Arial Narrow"/>
                <a:cs typeface="Arial Narrow"/>
              </a:rPr>
              <a:t>his </a:t>
            </a:r>
            <a:r>
              <a:rPr sz="2800" spc="-10" dirty="0">
                <a:latin typeface="Arial Narrow"/>
                <a:cs typeface="Arial Narrow"/>
              </a:rPr>
              <a:t>biological</a:t>
            </a:r>
            <a:r>
              <a:rPr sz="2800" spc="25" dirty="0">
                <a:latin typeface="Arial Narrow"/>
                <a:cs typeface="Arial Narrow"/>
              </a:rPr>
              <a:t> </a:t>
            </a:r>
            <a:r>
              <a:rPr sz="2800" spc="-25" dirty="0">
                <a:latin typeface="Arial Narrow"/>
                <a:cs typeface="Arial Narrow"/>
              </a:rPr>
              <a:t>mother.</a:t>
            </a:r>
            <a:endParaRPr sz="2800">
              <a:latin typeface="Arial Narrow"/>
              <a:cs typeface="Arial Narrow"/>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8739" y="76911"/>
            <a:ext cx="8072755" cy="697230"/>
          </a:xfrm>
          <a:prstGeom prst="rect">
            <a:avLst/>
          </a:prstGeom>
        </p:spPr>
        <p:txBody>
          <a:bodyPr vert="horz" wrap="square" lIns="0" tIns="13335" rIns="0" bIns="0" rtlCol="0">
            <a:spAutoFit/>
          </a:bodyPr>
          <a:lstStyle/>
          <a:p>
            <a:pPr marL="12700">
              <a:lnSpc>
                <a:spcPct val="100000"/>
              </a:lnSpc>
              <a:spcBef>
                <a:spcPts val="105"/>
              </a:spcBef>
              <a:tabLst>
                <a:tab pos="2123440" algn="l"/>
              </a:tabLst>
            </a:pPr>
            <a:r>
              <a:rPr sz="4400" b="1" spc="-5" dirty="0">
                <a:latin typeface="Arial Narrow"/>
                <a:cs typeface="Arial Narrow"/>
              </a:rPr>
              <a:t>Jocasta</a:t>
            </a:r>
            <a:r>
              <a:rPr sz="4400" b="1" spc="-150" dirty="0">
                <a:latin typeface="Arial Narrow"/>
                <a:cs typeface="Arial Narrow"/>
              </a:rPr>
              <a:t> </a:t>
            </a:r>
            <a:r>
              <a:rPr sz="3200" dirty="0"/>
              <a:t>-	</a:t>
            </a:r>
            <a:r>
              <a:rPr spc="-15" dirty="0"/>
              <a:t>Oedipus’s </a:t>
            </a:r>
            <a:r>
              <a:rPr spc="-5" dirty="0"/>
              <a:t>wife and </a:t>
            </a:r>
            <a:r>
              <a:rPr spc="-25" dirty="0"/>
              <a:t>mother, </a:t>
            </a:r>
            <a:r>
              <a:rPr spc="-10" dirty="0"/>
              <a:t>and Creon’s</a:t>
            </a:r>
            <a:r>
              <a:rPr spc="100" dirty="0"/>
              <a:t> </a:t>
            </a:r>
            <a:r>
              <a:rPr spc="-10" dirty="0"/>
              <a:t>sister</a:t>
            </a:r>
            <a:endParaRPr sz="3200">
              <a:latin typeface="Arial Narrow"/>
              <a:cs typeface="Arial Narrow"/>
            </a:endParaRPr>
          </a:p>
        </p:txBody>
      </p:sp>
      <p:sp>
        <p:nvSpPr>
          <p:cNvPr id="3" name="object 3"/>
          <p:cNvSpPr/>
          <p:nvPr/>
        </p:nvSpPr>
        <p:spPr>
          <a:xfrm>
            <a:off x="263652" y="1533144"/>
            <a:ext cx="2782824" cy="4075176"/>
          </a:xfrm>
          <a:prstGeom prst="rect">
            <a:avLst/>
          </a:prstGeom>
          <a:blipFill>
            <a:blip r:embed="rId2" cstate="print"/>
            <a:stretch>
              <a:fillRect/>
            </a:stretch>
          </a:blipFill>
        </p:spPr>
        <p:txBody>
          <a:bodyPr wrap="square" lIns="0" tIns="0" rIns="0" bIns="0" rtlCol="0"/>
          <a:lstStyle/>
          <a:p>
            <a:endParaRPr/>
          </a:p>
        </p:txBody>
      </p:sp>
      <p:sp>
        <p:nvSpPr>
          <p:cNvPr id="4" name="object 4"/>
          <p:cNvSpPr txBox="1"/>
          <p:nvPr/>
        </p:nvSpPr>
        <p:spPr>
          <a:xfrm>
            <a:off x="78739" y="993393"/>
            <a:ext cx="9714230" cy="4168140"/>
          </a:xfrm>
          <a:prstGeom prst="rect">
            <a:avLst/>
          </a:prstGeom>
        </p:spPr>
        <p:txBody>
          <a:bodyPr vert="horz" wrap="square" lIns="0" tIns="12065" rIns="0" bIns="0" rtlCol="0">
            <a:spAutoFit/>
          </a:bodyPr>
          <a:lstStyle/>
          <a:p>
            <a:pPr marL="190500" indent="-178435">
              <a:lnSpc>
                <a:spcPct val="100000"/>
              </a:lnSpc>
              <a:spcBef>
                <a:spcPts val="95"/>
              </a:spcBef>
              <a:buChar char="-"/>
              <a:tabLst>
                <a:tab pos="191135" algn="l"/>
              </a:tabLst>
            </a:pPr>
            <a:r>
              <a:rPr sz="2800" spc="-10" dirty="0">
                <a:latin typeface="Arial Narrow"/>
                <a:cs typeface="Arial Narrow"/>
              </a:rPr>
              <a:t>she tells Oedipus </a:t>
            </a:r>
            <a:r>
              <a:rPr sz="2800" spc="-5" dirty="0">
                <a:latin typeface="Arial Narrow"/>
                <a:cs typeface="Arial Narrow"/>
              </a:rPr>
              <a:t>not to trust in the</a:t>
            </a:r>
            <a:r>
              <a:rPr sz="2800" spc="70" dirty="0">
                <a:latin typeface="Arial Narrow"/>
                <a:cs typeface="Arial Narrow"/>
              </a:rPr>
              <a:t> </a:t>
            </a:r>
            <a:r>
              <a:rPr sz="2800" spc="-10" dirty="0">
                <a:latin typeface="Arial Narrow"/>
                <a:cs typeface="Arial Narrow"/>
              </a:rPr>
              <a:t>oracles</a:t>
            </a:r>
            <a:endParaRPr sz="2800">
              <a:latin typeface="Arial Narrow"/>
              <a:cs typeface="Arial Narrow"/>
            </a:endParaRPr>
          </a:p>
          <a:p>
            <a:pPr>
              <a:lnSpc>
                <a:spcPct val="100000"/>
              </a:lnSpc>
              <a:spcBef>
                <a:spcPts val="5"/>
              </a:spcBef>
              <a:buFont typeface="Arial Narrow"/>
              <a:buChar char="-"/>
            </a:pPr>
            <a:endParaRPr sz="4100">
              <a:latin typeface="Times New Roman"/>
              <a:cs typeface="Times New Roman"/>
            </a:endParaRPr>
          </a:p>
          <a:p>
            <a:pPr marL="3322954">
              <a:lnSpc>
                <a:spcPct val="100000"/>
              </a:lnSpc>
              <a:tabLst>
                <a:tab pos="5499100" algn="l"/>
              </a:tabLst>
            </a:pPr>
            <a:r>
              <a:rPr sz="4000" b="1" spc="-5" dirty="0">
                <a:latin typeface="Arial Narrow"/>
                <a:cs typeface="Arial Narrow"/>
              </a:rPr>
              <a:t>Antigone</a:t>
            </a:r>
            <a:r>
              <a:rPr sz="4000" b="1" spc="-10" dirty="0">
                <a:latin typeface="Arial Narrow"/>
                <a:cs typeface="Arial Narrow"/>
              </a:rPr>
              <a:t> </a:t>
            </a:r>
            <a:r>
              <a:rPr sz="2800" spc="-5" dirty="0">
                <a:latin typeface="Arial Narrow"/>
                <a:cs typeface="Arial Narrow"/>
              </a:rPr>
              <a:t>-	Child of </a:t>
            </a:r>
            <a:r>
              <a:rPr sz="2800" spc="-10" dirty="0">
                <a:latin typeface="Arial Narrow"/>
                <a:cs typeface="Arial Narrow"/>
              </a:rPr>
              <a:t>Oedipus and</a:t>
            </a:r>
            <a:r>
              <a:rPr sz="2800" spc="35" dirty="0">
                <a:latin typeface="Arial Narrow"/>
                <a:cs typeface="Arial Narrow"/>
              </a:rPr>
              <a:t> </a:t>
            </a:r>
            <a:r>
              <a:rPr sz="2800" spc="-10" dirty="0">
                <a:latin typeface="Arial Narrow"/>
                <a:cs typeface="Arial Narrow"/>
              </a:rPr>
              <a:t>Jocasta</a:t>
            </a:r>
            <a:endParaRPr sz="2800">
              <a:latin typeface="Arial Narrow"/>
              <a:cs typeface="Arial Narrow"/>
            </a:endParaRPr>
          </a:p>
          <a:p>
            <a:pPr marL="3501390" lvl="1" indent="-178435">
              <a:lnSpc>
                <a:spcPct val="100000"/>
              </a:lnSpc>
              <a:spcBef>
                <a:spcPts val="1860"/>
              </a:spcBef>
              <a:buChar char="-"/>
              <a:tabLst>
                <a:tab pos="3501390" algn="l"/>
              </a:tabLst>
            </a:pPr>
            <a:r>
              <a:rPr sz="2800" spc="-10" dirty="0">
                <a:latin typeface="Arial Narrow"/>
                <a:cs typeface="Arial Narrow"/>
              </a:rPr>
              <a:t>lead </a:t>
            </a:r>
            <a:r>
              <a:rPr sz="2800" spc="-5" dirty="0">
                <a:latin typeface="Arial Narrow"/>
                <a:cs typeface="Arial Narrow"/>
              </a:rPr>
              <a:t>and care for </a:t>
            </a:r>
            <a:r>
              <a:rPr sz="2800" spc="-10" dirty="0">
                <a:latin typeface="Arial Narrow"/>
                <a:cs typeface="Arial Narrow"/>
              </a:rPr>
              <a:t>her old, blind father </a:t>
            </a:r>
            <a:r>
              <a:rPr sz="2800" spc="-5" dirty="0">
                <a:latin typeface="Arial Narrow"/>
                <a:cs typeface="Arial Narrow"/>
              </a:rPr>
              <a:t>in </a:t>
            </a:r>
            <a:r>
              <a:rPr sz="2800" spc="-10" dirty="0">
                <a:latin typeface="Arial Narrow"/>
                <a:cs typeface="Arial Narrow"/>
              </a:rPr>
              <a:t>his</a:t>
            </a:r>
            <a:r>
              <a:rPr sz="2800" spc="90" dirty="0">
                <a:latin typeface="Arial Narrow"/>
                <a:cs typeface="Arial Narrow"/>
              </a:rPr>
              <a:t> </a:t>
            </a:r>
            <a:r>
              <a:rPr sz="2800" spc="-10" dirty="0">
                <a:latin typeface="Arial Narrow"/>
                <a:cs typeface="Arial Narrow"/>
              </a:rPr>
              <a:t>exile</a:t>
            </a:r>
            <a:endParaRPr sz="2800">
              <a:latin typeface="Arial Narrow"/>
              <a:cs typeface="Arial Narrow"/>
            </a:endParaRPr>
          </a:p>
          <a:p>
            <a:pPr lvl="1">
              <a:lnSpc>
                <a:spcPct val="100000"/>
              </a:lnSpc>
              <a:spcBef>
                <a:spcPts val="45"/>
              </a:spcBef>
              <a:buFont typeface="Arial Narrow"/>
              <a:buChar char="-"/>
            </a:pPr>
            <a:endParaRPr sz="3400">
              <a:latin typeface="Times New Roman"/>
              <a:cs typeface="Times New Roman"/>
            </a:endParaRPr>
          </a:p>
          <a:p>
            <a:pPr marL="3322954">
              <a:lnSpc>
                <a:spcPct val="100000"/>
              </a:lnSpc>
            </a:pPr>
            <a:r>
              <a:rPr sz="4400" b="1" spc="-5" dirty="0">
                <a:latin typeface="Arial Narrow"/>
                <a:cs typeface="Arial Narrow"/>
              </a:rPr>
              <a:t>Ismene </a:t>
            </a:r>
            <a:r>
              <a:rPr sz="2800" spc="-5" dirty="0">
                <a:latin typeface="Arial Narrow"/>
                <a:cs typeface="Arial Narrow"/>
              </a:rPr>
              <a:t>- Child of </a:t>
            </a:r>
            <a:r>
              <a:rPr sz="2800" spc="-10" dirty="0">
                <a:latin typeface="Arial Narrow"/>
                <a:cs typeface="Arial Narrow"/>
              </a:rPr>
              <a:t>Oedipus and</a:t>
            </a:r>
            <a:r>
              <a:rPr sz="2800" spc="-315" dirty="0">
                <a:latin typeface="Arial Narrow"/>
                <a:cs typeface="Arial Narrow"/>
              </a:rPr>
              <a:t> </a:t>
            </a:r>
            <a:r>
              <a:rPr sz="2800" spc="-10" dirty="0">
                <a:latin typeface="Arial Narrow"/>
                <a:cs typeface="Arial Narrow"/>
              </a:rPr>
              <a:t>Jocasta</a:t>
            </a:r>
            <a:endParaRPr sz="2800">
              <a:latin typeface="Arial Narrow"/>
              <a:cs typeface="Arial Narrow"/>
            </a:endParaRPr>
          </a:p>
          <a:p>
            <a:pPr marL="3501390" lvl="1" indent="-178435">
              <a:lnSpc>
                <a:spcPct val="100000"/>
              </a:lnSpc>
              <a:spcBef>
                <a:spcPts val="1930"/>
              </a:spcBef>
              <a:buChar char="-"/>
              <a:tabLst>
                <a:tab pos="3501390" algn="l"/>
              </a:tabLst>
            </a:pPr>
            <a:r>
              <a:rPr sz="2800" spc="-10" dirty="0">
                <a:latin typeface="Arial Narrow"/>
                <a:cs typeface="Arial Narrow"/>
              </a:rPr>
              <a:t>underscores </a:t>
            </a:r>
            <a:r>
              <a:rPr sz="2800" spc="-5" dirty="0">
                <a:latin typeface="Arial Narrow"/>
                <a:cs typeface="Arial Narrow"/>
              </a:rPr>
              <a:t>her </a:t>
            </a:r>
            <a:r>
              <a:rPr sz="2800" dirty="0">
                <a:latin typeface="Arial Narrow"/>
                <a:cs typeface="Arial Narrow"/>
              </a:rPr>
              <a:t>sister’s </a:t>
            </a:r>
            <a:r>
              <a:rPr sz="2800" spc="-10" dirty="0">
                <a:latin typeface="Arial Narrow"/>
                <a:cs typeface="Arial Narrow"/>
              </a:rPr>
              <a:t>grandeur and</a:t>
            </a:r>
            <a:r>
              <a:rPr sz="2800" spc="25" dirty="0">
                <a:latin typeface="Arial Narrow"/>
                <a:cs typeface="Arial Narrow"/>
              </a:rPr>
              <a:t> </a:t>
            </a:r>
            <a:r>
              <a:rPr sz="2800" spc="-10" dirty="0">
                <a:latin typeface="Arial Narrow"/>
                <a:cs typeface="Arial Narrow"/>
              </a:rPr>
              <a:t>courage</a:t>
            </a:r>
            <a:endParaRPr sz="2800">
              <a:latin typeface="Arial Narrow"/>
              <a:cs typeface="Arial Narrow"/>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1320</Words>
  <Application>Microsoft Office PowerPoint</Application>
  <PresentationFormat>Custom</PresentationFormat>
  <Paragraphs>136</Paragraphs>
  <Slides>30</Slides>
  <Notes>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Office Theme</vt:lpstr>
      <vt:lpstr>PowerPoint Presentation</vt:lpstr>
      <vt:lpstr>PowerPoint Presentation</vt:lpstr>
      <vt:lpstr>PowerPoint Presentation</vt:lpstr>
      <vt:lpstr>OEDIPUS REX</vt:lpstr>
      <vt:lpstr>A TRAGEDY a form of drama in which the  protagonist, having some quality of greatness (as in  Greek, Roman and Renaissance tragedy in high  places), comes to disaster through some flaws in him  brings about his inevitable downfall of death.</vt:lpstr>
      <vt:lpstr>OEDIPUS REX - BACKGROUND</vt:lpstr>
      <vt:lpstr>Ancient Athens</vt:lpstr>
      <vt:lpstr>C H A R A C T E R S</vt:lpstr>
      <vt:lpstr>Jocasta - Oedipus’s wife and mother, and Creon’s sister</vt:lpstr>
      <vt:lpstr>Polynices - Son of Oedipus, and thus also his  brother - he arrives at Colonus seeking his father’s blessing in  his battle with his brother, Eteocles, for power in  Thebes</vt:lpstr>
      <vt:lpstr>Creon - Oedipus’s brother-in-law</vt:lpstr>
      <vt:lpstr>Tiresias - blind prophet and servant of Apollo</vt:lpstr>
      <vt:lpstr>Shepherd of Laius - reveals his information only after Oedipus threatens his</vt:lpstr>
      <vt:lpstr>SETTING</vt:lpstr>
      <vt:lpstr>SUMMARY:</vt:lpstr>
      <vt:lpstr>PowerPoint Presentation</vt:lpstr>
      <vt:lpstr>PowerPoint Presentation</vt:lpstr>
      <vt:lpstr>PowerPoint Presentation</vt:lpstr>
      <vt:lpstr>PowerPoint Presentation</vt:lpstr>
      <vt:lpstr>THE SPHINX</vt:lpstr>
      <vt:lpstr>PowerPoint Presentation</vt:lpstr>
      <vt:lpstr>PowerPoint Presentation</vt:lpstr>
      <vt:lpstr>PowerPoint Presentation</vt:lpstr>
      <vt:lpstr>PowerPoint Presentation</vt:lpstr>
      <vt:lpstr>T H E M E</vt:lpstr>
      <vt:lpstr>PowerPoint Presentation</vt:lpstr>
      <vt:lpstr>PowerPoint Presentation</vt:lpstr>
      <vt:lpstr>M O T I F S</vt:lpstr>
      <vt:lpstr>S Y M B O L 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Izhar Ahmad</cp:lastModifiedBy>
  <cp:revision>1</cp:revision>
  <dcterms:created xsi:type="dcterms:W3CDTF">2020-04-14T08:21:52Z</dcterms:created>
  <dcterms:modified xsi:type="dcterms:W3CDTF">2020-04-14T08:26:29Z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2016-11-09T00:00:00Z</vt:filetime>
  </property>
  <property fmtid="{D5CDD505-2E9C-101B-9397-08002B2CF9AE}" pid="3" name="Creator">
    <vt:lpwstr>Microsoft® PowerPoint® 2013</vt:lpwstr>
  </property>
  <property fmtid="{D5CDD505-2E9C-101B-9397-08002B2CF9AE}" pid="4" name="LastSaved">
    <vt:filetime>2020-04-14T00:00:00Z</vt:filetime>
  </property>
</Properties>
</file>