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20E7B-7D67-49F7-8F51-DC17A65C5101}" type="datetimeFigureOut">
              <a:rPr lang="en-US" smtClean="0"/>
              <a:t>4/12/2020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939F1-45C9-43BD-8A3F-1D222B5B18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712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939F1-45C9-43BD-8A3F-1D222B5B18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808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CF5A2-08B2-4CE2-AEC2-17C47EF37B5E}" type="datetime1">
              <a:rPr lang="en-US" smtClean="0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CB9F7-5FAB-4B3A-85FC-3D60A7F3EAA8}" type="datetime1">
              <a:rPr lang="en-US" smtClean="0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63BA4-2081-4826-9B3F-C84F3E1E2FD7}" type="datetime1">
              <a:rPr lang="en-US" smtClean="0"/>
              <a:t>4/12/2020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D646F-52A6-485D-B559-D167F3058BD5}" type="datetime1">
              <a:rPr lang="en-US" smtClean="0"/>
              <a:t>4/12/2020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96B09-E721-4E97-847C-3A6C3CB73711}" type="datetime1">
              <a:rPr lang="en-US" smtClean="0"/>
              <a:t>4/12/2020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46425" y="483234"/>
            <a:ext cx="3851148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552320"/>
            <a:ext cx="8072119" cy="3098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D8A4F-3B8B-4FBB-A969-6AC4ECEA1CDC}" type="datetime1">
              <a:rPr lang="en-US" smtClean="0"/>
              <a:t>4/12/2020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685800" y="609600"/>
            <a:ext cx="3479800" cy="352981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en-US" sz="3200" dirty="0" smtClean="0">
                <a:latin typeface="Times New Roman"/>
                <a:cs typeface="Times New Roman"/>
              </a:rPr>
              <a:t/>
            </a:r>
            <a:br>
              <a:rPr lang="en-US" sz="3200" dirty="0" smtClean="0">
                <a:latin typeface="Times New Roman"/>
                <a:cs typeface="Times New Roman"/>
              </a:rPr>
            </a:br>
            <a:r>
              <a:rPr lang="en-US" sz="2800" b="1" dirty="0" smtClean="0">
                <a:latin typeface="Times New Roman"/>
                <a:cs typeface="Times New Roman"/>
              </a:rPr>
              <a:t>Dr. Faustus  </a:t>
            </a:r>
            <a:br>
              <a:rPr lang="en-US" sz="2800" b="1" dirty="0" smtClean="0">
                <a:latin typeface="Times New Roman"/>
                <a:cs typeface="Times New Roman"/>
              </a:rPr>
            </a:br>
            <a:r>
              <a:rPr lang="en-US" sz="2800" b="1" dirty="0" smtClean="0">
                <a:latin typeface="Times New Roman"/>
                <a:cs typeface="Times New Roman"/>
              </a:rPr>
              <a:t>William Shakespeare</a:t>
            </a: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endParaRPr lang="en-US" sz="32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endParaRPr lang="en-US" sz="32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n-US" dirty="0" smtClean="0">
                <a:latin typeface="Times New Roman"/>
                <a:cs typeface="Times New Roman"/>
              </a:rPr>
              <a:t> 	Prepared by :</a:t>
            </a:r>
            <a:br>
              <a:rPr lang="en-US" dirty="0" smtClean="0">
                <a:latin typeface="Times New Roman"/>
                <a:cs typeface="Times New Roman"/>
              </a:rPr>
            </a:br>
            <a:r>
              <a:rPr lang="en-US" dirty="0" smtClean="0">
                <a:latin typeface="Times New Roman"/>
                <a:cs typeface="Times New Roman"/>
              </a:rPr>
              <a:t>  </a:t>
            </a:r>
            <a:r>
              <a:rPr lang="en-US" sz="2400" dirty="0" err="1" smtClean="0">
                <a:latin typeface="Times New Roman"/>
                <a:cs typeface="Times New Roman"/>
              </a:rPr>
              <a:t>Nisar</a:t>
            </a:r>
            <a:r>
              <a:rPr lang="en-US" sz="2400" dirty="0" smtClean="0">
                <a:latin typeface="Times New Roman"/>
                <a:cs typeface="Times New Roman"/>
              </a:rPr>
              <a:t> Ahmad   BS(English)</a:t>
            </a:r>
            <a:r>
              <a:rPr lang="en-US" sz="3200" dirty="0" smtClean="0">
                <a:latin typeface="Times New Roman"/>
                <a:cs typeface="Times New Roman"/>
              </a:rPr>
              <a:t/>
            </a:r>
            <a:br>
              <a:rPr lang="en-US" sz="3200" dirty="0" smtClean="0">
                <a:latin typeface="Times New Roman"/>
                <a:cs typeface="Times New Roman"/>
              </a:rPr>
            </a:b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8578"/>
            <a:ext cx="9144000" cy="67894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76305"/>
            <a:ext cx="9144000" cy="67816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3988" y="1771345"/>
            <a:ext cx="7616190" cy="2952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9600" dirty="0"/>
              <a:t>CHARA</a:t>
            </a:r>
            <a:r>
              <a:rPr sz="9600" spc="15" dirty="0"/>
              <a:t>C</a:t>
            </a:r>
            <a:r>
              <a:rPr sz="9600" dirty="0"/>
              <a:t>TER</a:t>
            </a:r>
            <a:endParaRPr sz="9600"/>
          </a:p>
          <a:p>
            <a:pPr marL="914400" algn="ctr">
              <a:lnSpc>
                <a:spcPct val="100000"/>
              </a:lnSpc>
              <a:spcBef>
                <a:spcPts val="5"/>
              </a:spcBef>
            </a:pPr>
            <a:r>
              <a:rPr sz="9600" dirty="0"/>
              <a:t>S</a:t>
            </a:r>
            <a:endParaRPr sz="96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56561" y="2723845"/>
            <a:ext cx="5108575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600" dirty="0"/>
              <a:t>SYMBOL</a:t>
            </a:r>
            <a:endParaRPr sz="96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6522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7208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386373"/>
            <a:ext cx="3776979" cy="4709160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69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Calibri"/>
                <a:cs typeface="Calibri"/>
              </a:rPr>
              <a:t>River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latin typeface="Calibri"/>
                <a:cs typeface="Calibri"/>
              </a:rPr>
              <a:t>Straw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latin typeface="Calibri"/>
                <a:cs typeface="Calibri"/>
              </a:rPr>
              <a:t>Horse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Calibri"/>
                <a:cs typeface="Calibri"/>
              </a:rPr>
              <a:t>Alexander </a:t>
            </a:r>
            <a:r>
              <a:rPr sz="3200" spc="-5" dirty="0">
                <a:latin typeface="Calibri"/>
                <a:cs typeface="Calibri"/>
              </a:rPr>
              <a:t>The</a:t>
            </a:r>
            <a:r>
              <a:rPr sz="3200" spc="-5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Great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latin typeface="Calibri"/>
                <a:cs typeface="Calibri"/>
              </a:rPr>
              <a:t>Emperor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Calibri"/>
                <a:cs typeface="Calibri"/>
              </a:rPr>
              <a:t>A</a:t>
            </a:r>
            <a:r>
              <a:rPr sz="3200" spc="-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knight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Calibri"/>
                <a:cs typeface="Calibri"/>
              </a:rPr>
              <a:t>Antler </a:t>
            </a:r>
            <a:r>
              <a:rPr sz="3200" spc="-5" dirty="0">
                <a:latin typeface="Calibri"/>
                <a:cs typeface="Calibri"/>
              </a:rPr>
              <a:t>Sprout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latin typeface="Calibri"/>
                <a:cs typeface="Calibri"/>
              </a:rPr>
              <a:t>Scholars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6431076"/>
            <a:ext cx="70421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888888"/>
                </a:solidFill>
                <a:latin typeface="Arial"/>
                <a:cs typeface="Arial"/>
              </a:rPr>
              <a:t>1/21/2016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35940" y="6431076"/>
            <a:ext cx="70421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888888"/>
                </a:solidFill>
                <a:latin typeface="Arial"/>
                <a:cs typeface="Arial"/>
              </a:rPr>
              <a:t>1/21/2016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57753" y="397256"/>
            <a:ext cx="2449830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/>
              <a:t>SETTING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0200" y="1506093"/>
            <a:ext cx="104330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dirty="0">
                <a:latin typeface="Arial"/>
                <a:cs typeface="Arial"/>
              </a:rPr>
              <a:t>Place</a:t>
            </a:r>
            <a:endParaRPr sz="3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73697" y="1557337"/>
            <a:ext cx="113664" cy="454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540"/>
              </a:lnSpc>
            </a:pPr>
            <a:r>
              <a:rPr sz="3200" dirty="0">
                <a:latin typeface="Arial"/>
                <a:cs typeface="Arial"/>
              </a:rPr>
              <a:t>:</a:t>
            </a:r>
            <a:endParaRPr sz="320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475232" y="1557527"/>
            <a:ext cx="2606040" cy="3900170"/>
            <a:chOff x="1475232" y="1557527"/>
            <a:chExt cx="2606040" cy="3900170"/>
          </a:xfrm>
        </p:grpSpPr>
        <p:sp>
          <p:nvSpPr>
            <p:cNvPr id="6" name="object 6"/>
            <p:cNvSpPr/>
            <p:nvPr/>
          </p:nvSpPr>
          <p:spPr>
            <a:xfrm>
              <a:off x="1475232" y="1557527"/>
              <a:ext cx="2161032" cy="389991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637026" y="3213354"/>
              <a:ext cx="431800" cy="504825"/>
            </a:xfrm>
            <a:custGeom>
              <a:avLst/>
              <a:gdLst/>
              <a:ahLst/>
              <a:cxnLst/>
              <a:rect l="l" t="t" r="r" b="b"/>
              <a:pathLst>
                <a:path w="431800" h="504825">
                  <a:moveTo>
                    <a:pt x="215646" y="0"/>
                  </a:moveTo>
                  <a:lnTo>
                    <a:pt x="215646" y="126111"/>
                  </a:lnTo>
                  <a:lnTo>
                    <a:pt x="0" y="126111"/>
                  </a:lnTo>
                  <a:lnTo>
                    <a:pt x="0" y="378333"/>
                  </a:lnTo>
                  <a:lnTo>
                    <a:pt x="215646" y="378333"/>
                  </a:lnTo>
                  <a:lnTo>
                    <a:pt x="215646" y="504444"/>
                  </a:lnTo>
                  <a:lnTo>
                    <a:pt x="431291" y="252222"/>
                  </a:lnTo>
                  <a:lnTo>
                    <a:pt x="215646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637026" y="3213354"/>
              <a:ext cx="431800" cy="504825"/>
            </a:xfrm>
            <a:custGeom>
              <a:avLst/>
              <a:gdLst/>
              <a:ahLst/>
              <a:cxnLst/>
              <a:rect l="l" t="t" r="r" b="b"/>
              <a:pathLst>
                <a:path w="431800" h="504825">
                  <a:moveTo>
                    <a:pt x="0" y="126111"/>
                  </a:moveTo>
                  <a:lnTo>
                    <a:pt x="215646" y="126111"/>
                  </a:lnTo>
                  <a:lnTo>
                    <a:pt x="215646" y="0"/>
                  </a:lnTo>
                  <a:lnTo>
                    <a:pt x="431291" y="252222"/>
                  </a:lnTo>
                  <a:lnTo>
                    <a:pt x="215646" y="504444"/>
                  </a:lnTo>
                  <a:lnTo>
                    <a:pt x="215646" y="378333"/>
                  </a:lnTo>
                  <a:lnTo>
                    <a:pt x="0" y="378333"/>
                  </a:lnTo>
                  <a:lnTo>
                    <a:pt x="0" y="126111"/>
                  </a:lnTo>
                  <a:close/>
                </a:path>
              </a:pathLst>
            </a:custGeom>
            <a:ln w="25907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323850" y="5662421"/>
            <a:ext cx="3313429" cy="935990"/>
          </a:xfrm>
          <a:prstGeom prst="rect">
            <a:avLst/>
          </a:prstGeom>
          <a:solidFill>
            <a:srgbClr val="4F81BC"/>
          </a:solidFill>
          <a:ln w="25907">
            <a:solidFill>
              <a:srgbClr val="385D89"/>
            </a:solidFill>
          </a:ln>
        </p:spPr>
        <p:txBody>
          <a:bodyPr vert="horz" wrap="square" lIns="0" tIns="181610" rIns="0" bIns="0" rtlCol="0">
            <a:spAutoFit/>
          </a:bodyPr>
          <a:lstStyle/>
          <a:p>
            <a:pPr marL="455295">
              <a:lnSpc>
                <a:spcPct val="100000"/>
              </a:lnSpc>
              <a:spcBef>
                <a:spcPts val="1430"/>
              </a:spcBef>
            </a:pPr>
            <a:r>
              <a:rPr sz="3600" spc="-35" dirty="0">
                <a:solidFill>
                  <a:srgbClr val="FFFFFF"/>
                </a:solidFill>
                <a:latin typeface="Arial"/>
                <a:cs typeface="Arial"/>
              </a:rPr>
              <a:t>Time </a:t>
            </a:r>
            <a:r>
              <a:rPr sz="3600" dirty="0">
                <a:solidFill>
                  <a:srgbClr val="FFFFFF"/>
                </a:solidFill>
                <a:latin typeface="Arial"/>
                <a:cs typeface="Arial"/>
              </a:rPr>
              <a:t>: 1580</a:t>
            </a:r>
            <a:endParaRPr sz="36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4271771" y="1616963"/>
            <a:ext cx="4634865" cy="3985260"/>
            <a:chOff x="4271771" y="1616963"/>
            <a:chExt cx="4634865" cy="3985260"/>
          </a:xfrm>
        </p:grpSpPr>
        <p:sp>
          <p:nvSpPr>
            <p:cNvPr id="11" name="object 11"/>
            <p:cNvSpPr/>
            <p:nvPr/>
          </p:nvSpPr>
          <p:spPr>
            <a:xfrm>
              <a:off x="4284725" y="1629917"/>
              <a:ext cx="4608830" cy="3959860"/>
            </a:xfrm>
            <a:custGeom>
              <a:avLst/>
              <a:gdLst/>
              <a:ahLst/>
              <a:cxnLst/>
              <a:rect l="l" t="t" r="r" b="b"/>
              <a:pathLst>
                <a:path w="4608830" h="3959860">
                  <a:moveTo>
                    <a:pt x="3948683" y="0"/>
                  </a:moveTo>
                  <a:lnTo>
                    <a:pt x="659891" y="0"/>
                  </a:lnTo>
                  <a:lnTo>
                    <a:pt x="612760" y="1656"/>
                  </a:lnTo>
                  <a:lnTo>
                    <a:pt x="566523" y="6552"/>
                  </a:lnTo>
                  <a:lnTo>
                    <a:pt x="521293" y="14575"/>
                  </a:lnTo>
                  <a:lnTo>
                    <a:pt x="477182" y="25613"/>
                  </a:lnTo>
                  <a:lnTo>
                    <a:pt x="434301" y="39556"/>
                  </a:lnTo>
                  <a:lnTo>
                    <a:pt x="392761" y="56291"/>
                  </a:lnTo>
                  <a:lnTo>
                    <a:pt x="352675" y="75707"/>
                  </a:lnTo>
                  <a:lnTo>
                    <a:pt x="314153" y="97692"/>
                  </a:lnTo>
                  <a:lnTo>
                    <a:pt x="277308" y="122135"/>
                  </a:lnTo>
                  <a:lnTo>
                    <a:pt x="242251" y="148924"/>
                  </a:lnTo>
                  <a:lnTo>
                    <a:pt x="209093" y="177947"/>
                  </a:lnTo>
                  <a:lnTo>
                    <a:pt x="177947" y="209093"/>
                  </a:lnTo>
                  <a:lnTo>
                    <a:pt x="148924" y="242251"/>
                  </a:lnTo>
                  <a:lnTo>
                    <a:pt x="122135" y="277308"/>
                  </a:lnTo>
                  <a:lnTo>
                    <a:pt x="97692" y="314153"/>
                  </a:lnTo>
                  <a:lnTo>
                    <a:pt x="75707" y="352675"/>
                  </a:lnTo>
                  <a:lnTo>
                    <a:pt x="56291" y="392761"/>
                  </a:lnTo>
                  <a:lnTo>
                    <a:pt x="39556" y="434301"/>
                  </a:lnTo>
                  <a:lnTo>
                    <a:pt x="25613" y="477182"/>
                  </a:lnTo>
                  <a:lnTo>
                    <a:pt x="14575" y="521293"/>
                  </a:lnTo>
                  <a:lnTo>
                    <a:pt x="6552" y="566523"/>
                  </a:lnTo>
                  <a:lnTo>
                    <a:pt x="1656" y="612760"/>
                  </a:lnTo>
                  <a:lnTo>
                    <a:pt x="0" y="659892"/>
                  </a:lnTo>
                  <a:lnTo>
                    <a:pt x="0" y="3299460"/>
                  </a:lnTo>
                  <a:lnTo>
                    <a:pt x="1656" y="3346591"/>
                  </a:lnTo>
                  <a:lnTo>
                    <a:pt x="6552" y="3392828"/>
                  </a:lnTo>
                  <a:lnTo>
                    <a:pt x="14575" y="3438058"/>
                  </a:lnTo>
                  <a:lnTo>
                    <a:pt x="25613" y="3482169"/>
                  </a:lnTo>
                  <a:lnTo>
                    <a:pt x="39556" y="3525050"/>
                  </a:lnTo>
                  <a:lnTo>
                    <a:pt x="56291" y="3566590"/>
                  </a:lnTo>
                  <a:lnTo>
                    <a:pt x="75707" y="3606676"/>
                  </a:lnTo>
                  <a:lnTo>
                    <a:pt x="97692" y="3645198"/>
                  </a:lnTo>
                  <a:lnTo>
                    <a:pt x="122135" y="3682043"/>
                  </a:lnTo>
                  <a:lnTo>
                    <a:pt x="148924" y="3717100"/>
                  </a:lnTo>
                  <a:lnTo>
                    <a:pt x="177947" y="3750258"/>
                  </a:lnTo>
                  <a:lnTo>
                    <a:pt x="209093" y="3781404"/>
                  </a:lnTo>
                  <a:lnTo>
                    <a:pt x="242251" y="3810427"/>
                  </a:lnTo>
                  <a:lnTo>
                    <a:pt x="277308" y="3837216"/>
                  </a:lnTo>
                  <a:lnTo>
                    <a:pt x="314153" y="3861659"/>
                  </a:lnTo>
                  <a:lnTo>
                    <a:pt x="352675" y="3883644"/>
                  </a:lnTo>
                  <a:lnTo>
                    <a:pt x="392761" y="3903060"/>
                  </a:lnTo>
                  <a:lnTo>
                    <a:pt x="434301" y="3919795"/>
                  </a:lnTo>
                  <a:lnTo>
                    <a:pt x="477182" y="3933738"/>
                  </a:lnTo>
                  <a:lnTo>
                    <a:pt x="521293" y="3944776"/>
                  </a:lnTo>
                  <a:lnTo>
                    <a:pt x="566523" y="3952799"/>
                  </a:lnTo>
                  <a:lnTo>
                    <a:pt x="612760" y="3957695"/>
                  </a:lnTo>
                  <a:lnTo>
                    <a:pt x="659891" y="3959352"/>
                  </a:lnTo>
                  <a:lnTo>
                    <a:pt x="3948683" y="3959352"/>
                  </a:lnTo>
                  <a:lnTo>
                    <a:pt x="3995815" y="3957695"/>
                  </a:lnTo>
                  <a:lnTo>
                    <a:pt x="4042052" y="3952799"/>
                  </a:lnTo>
                  <a:lnTo>
                    <a:pt x="4087282" y="3944776"/>
                  </a:lnTo>
                  <a:lnTo>
                    <a:pt x="4131393" y="3933738"/>
                  </a:lnTo>
                  <a:lnTo>
                    <a:pt x="4174274" y="3919795"/>
                  </a:lnTo>
                  <a:lnTo>
                    <a:pt x="4215814" y="3903060"/>
                  </a:lnTo>
                  <a:lnTo>
                    <a:pt x="4255900" y="3883644"/>
                  </a:lnTo>
                  <a:lnTo>
                    <a:pt x="4294422" y="3861659"/>
                  </a:lnTo>
                  <a:lnTo>
                    <a:pt x="4331267" y="3837216"/>
                  </a:lnTo>
                  <a:lnTo>
                    <a:pt x="4366324" y="3810427"/>
                  </a:lnTo>
                  <a:lnTo>
                    <a:pt x="4399482" y="3781404"/>
                  </a:lnTo>
                  <a:lnTo>
                    <a:pt x="4430628" y="3750258"/>
                  </a:lnTo>
                  <a:lnTo>
                    <a:pt x="4459651" y="3717100"/>
                  </a:lnTo>
                  <a:lnTo>
                    <a:pt x="4486440" y="3682043"/>
                  </a:lnTo>
                  <a:lnTo>
                    <a:pt x="4510883" y="3645198"/>
                  </a:lnTo>
                  <a:lnTo>
                    <a:pt x="4532868" y="3606676"/>
                  </a:lnTo>
                  <a:lnTo>
                    <a:pt x="4552284" y="3566590"/>
                  </a:lnTo>
                  <a:lnTo>
                    <a:pt x="4569019" y="3525050"/>
                  </a:lnTo>
                  <a:lnTo>
                    <a:pt x="4582962" y="3482169"/>
                  </a:lnTo>
                  <a:lnTo>
                    <a:pt x="4594000" y="3438058"/>
                  </a:lnTo>
                  <a:lnTo>
                    <a:pt x="4602023" y="3392828"/>
                  </a:lnTo>
                  <a:lnTo>
                    <a:pt x="4606919" y="3346591"/>
                  </a:lnTo>
                  <a:lnTo>
                    <a:pt x="4608576" y="3299460"/>
                  </a:lnTo>
                  <a:lnTo>
                    <a:pt x="4608576" y="659892"/>
                  </a:lnTo>
                  <a:lnTo>
                    <a:pt x="4606919" y="612760"/>
                  </a:lnTo>
                  <a:lnTo>
                    <a:pt x="4602023" y="566523"/>
                  </a:lnTo>
                  <a:lnTo>
                    <a:pt x="4594000" y="521293"/>
                  </a:lnTo>
                  <a:lnTo>
                    <a:pt x="4582962" y="477182"/>
                  </a:lnTo>
                  <a:lnTo>
                    <a:pt x="4569019" y="434301"/>
                  </a:lnTo>
                  <a:lnTo>
                    <a:pt x="4552284" y="392761"/>
                  </a:lnTo>
                  <a:lnTo>
                    <a:pt x="4532868" y="352675"/>
                  </a:lnTo>
                  <a:lnTo>
                    <a:pt x="4510883" y="314153"/>
                  </a:lnTo>
                  <a:lnTo>
                    <a:pt x="4486440" y="277308"/>
                  </a:lnTo>
                  <a:lnTo>
                    <a:pt x="4459651" y="242251"/>
                  </a:lnTo>
                  <a:lnTo>
                    <a:pt x="4430628" y="209093"/>
                  </a:lnTo>
                  <a:lnTo>
                    <a:pt x="4399482" y="177947"/>
                  </a:lnTo>
                  <a:lnTo>
                    <a:pt x="4366324" y="148924"/>
                  </a:lnTo>
                  <a:lnTo>
                    <a:pt x="4331267" y="122135"/>
                  </a:lnTo>
                  <a:lnTo>
                    <a:pt x="4294422" y="97692"/>
                  </a:lnTo>
                  <a:lnTo>
                    <a:pt x="4255900" y="75707"/>
                  </a:lnTo>
                  <a:lnTo>
                    <a:pt x="4215814" y="56291"/>
                  </a:lnTo>
                  <a:lnTo>
                    <a:pt x="4174274" y="39556"/>
                  </a:lnTo>
                  <a:lnTo>
                    <a:pt x="4131393" y="25613"/>
                  </a:lnTo>
                  <a:lnTo>
                    <a:pt x="4087282" y="14575"/>
                  </a:lnTo>
                  <a:lnTo>
                    <a:pt x="4042052" y="6552"/>
                  </a:lnTo>
                  <a:lnTo>
                    <a:pt x="3995815" y="1656"/>
                  </a:lnTo>
                  <a:lnTo>
                    <a:pt x="3948683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284725" y="1629917"/>
              <a:ext cx="4608830" cy="3959860"/>
            </a:xfrm>
            <a:custGeom>
              <a:avLst/>
              <a:gdLst/>
              <a:ahLst/>
              <a:cxnLst/>
              <a:rect l="l" t="t" r="r" b="b"/>
              <a:pathLst>
                <a:path w="4608830" h="3959860">
                  <a:moveTo>
                    <a:pt x="0" y="659892"/>
                  </a:moveTo>
                  <a:lnTo>
                    <a:pt x="1656" y="612760"/>
                  </a:lnTo>
                  <a:lnTo>
                    <a:pt x="6552" y="566523"/>
                  </a:lnTo>
                  <a:lnTo>
                    <a:pt x="14575" y="521293"/>
                  </a:lnTo>
                  <a:lnTo>
                    <a:pt x="25613" y="477182"/>
                  </a:lnTo>
                  <a:lnTo>
                    <a:pt x="39556" y="434301"/>
                  </a:lnTo>
                  <a:lnTo>
                    <a:pt x="56291" y="392761"/>
                  </a:lnTo>
                  <a:lnTo>
                    <a:pt x="75707" y="352675"/>
                  </a:lnTo>
                  <a:lnTo>
                    <a:pt x="97692" y="314153"/>
                  </a:lnTo>
                  <a:lnTo>
                    <a:pt x="122135" y="277308"/>
                  </a:lnTo>
                  <a:lnTo>
                    <a:pt x="148924" y="242251"/>
                  </a:lnTo>
                  <a:lnTo>
                    <a:pt x="177947" y="209093"/>
                  </a:lnTo>
                  <a:lnTo>
                    <a:pt x="209093" y="177947"/>
                  </a:lnTo>
                  <a:lnTo>
                    <a:pt x="242251" y="148924"/>
                  </a:lnTo>
                  <a:lnTo>
                    <a:pt x="277308" y="122135"/>
                  </a:lnTo>
                  <a:lnTo>
                    <a:pt x="314153" y="97692"/>
                  </a:lnTo>
                  <a:lnTo>
                    <a:pt x="352675" y="75707"/>
                  </a:lnTo>
                  <a:lnTo>
                    <a:pt x="392761" y="56291"/>
                  </a:lnTo>
                  <a:lnTo>
                    <a:pt x="434301" y="39556"/>
                  </a:lnTo>
                  <a:lnTo>
                    <a:pt x="477182" y="25613"/>
                  </a:lnTo>
                  <a:lnTo>
                    <a:pt x="521293" y="14575"/>
                  </a:lnTo>
                  <a:lnTo>
                    <a:pt x="566523" y="6552"/>
                  </a:lnTo>
                  <a:lnTo>
                    <a:pt x="612760" y="1656"/>
                  </a:lnTo>
                  <a:lnTo>
                    <a:pt x="659891" y="0"/>
                  </a:lnTo>
                  <a:lnTo>
                    <a:pt x="3948683" y="0"/>
                  </a:lnTo>
                  <a:lnTo>
                    <a:pt x="3995815" y="1656"/>
                  </a:lnTo>
                  <a:lnTo>
                    <a:pt x="4042052" y="6552"/>
                  </a:lnTo>
                  <a:lnTo>
                    <a:pt x="4087282" y="14575"/>
                  </a:lnTo>
                  <a:lnTo>
                    <a:pt x="4131393" y="25613"/>
                  </a:lnTo>
                  <a:lnTo>
                    <a:pt x="4174274" y="39556"/>
                  </a:lnTo>
                  <a:lnTo>
                    <a:pt x="4215814" y="56291"/>
                  </a:lnTo>
                  <a:lnTo>
                    <a:pt x="4255900" y="75707"/>
                  </a:lnTo>
                  <a:lnTo>
                    <a:pt x="4294422" y="97692"/>
                  </a:lnTo>
                  <a:lnTo>
                    <a:pt x="4331267" y="122135"/>
                  </a:lnTo>
                  <a:lnTo>
                    <a:pt x="4366324" y="148924"/>
                  </a:lnTo>
                  <a:lnTo>
                    <a:pt x="4399482" y="177947"/>
                  </a:lnTo>
                  <a:lnTo>
                    <a:pt x="4430628" y="209093"/>
                  </a:lnTo>
                  <a:lnTo>
                    <a:pt x="4459651" y="242251"/>
                  </a:lnTo>
                  <a:lnTo>
                    <a:pt x="4486440" y="277308"/>
                  </a:lnTo>
                  <a:lnTo>
                    <a:pt x="4510883" y="314153"/>
                  </a:lnTo>
                  <a:lnTo>
                    <a:pt x="4532868" y="352675"/>
                  </a:lnTo>
                  <a:lnTo>
                    <a:pt x="4552284" y="392761"/>
                  </a:lnTo>
                  <a:lnTo>
                    <a:pt x="4569019" y="434301"/>
                  </a:lnTo>
                  <a:lnTo>
                    <a:pt x="4582962" y="477182"/>
                  </a:lnTo>
                  <a:lnTo>
                    <a:pt x="4594000" y="521293"/>
                  </a:lnTo>
                  <a:lnTo>
                    <a:pt x="4602023" y="566523"/>
                  </a:lnTo>
                  <a:lnTo>
                    <a:pt x="4606919" y="612760"/>
                  </a:lnTo>
                  <a:lnTo>
                    <a:pt x="4608576" y="659892"/>
                  </a:lnTo>
                  <a:lnTo>
                    <a:pt x="4608576" y="3299460"/>
                  </a:lnTo>
                  <a:lnTo>
                    <a:pt x="4606919" y="3346591"/>
                  </a:lnTo>
                  <a:lnTo>
                    <a:pt x="4602023" y="3392828"/>
                  </a:lnTo>
                  <a:lnTo>
                    <a:pt x="4594000" y="3438058"/>
                  </a:lnTo>
                  <a:lnTo>
                    <a:pt x="4582962" y="3482169"/>
                  </a:lnTo>
                  <a:lnTo>
                    <a:pt x="4569019" y="3525050"/>
                  </a:lnTo>
                  <a:lnTo>
                    <a:pt x="4552284" y="3566590"/>
                  </a:lnTo>
                  <a:lnTo>
                    <a:pt x="4532868" y="3606676"/>
                  </a:lnTo>
                  <a:lnTo>
                    <a:pt x="4510883" y="3645198"/>
                  </a:lnTo>
                  <a:lnTo>
                    <a:pt x="4486440" y="3682043"/>
                  </a:lnTo>
                  <a:lnTo>
                    <a:pt x="4459651" y="3717100"/>
                  </a:lnTo>
                  <a:lnTo>
                    <a:pt x="4430628" y="3750258"/>
                  </a:lnTo>
                  <a:lnTo>
                    <a:pt x="4399482" y="3781404"/>
                  </a:lnTo>
                  <a:lnTo>
                    <a:pt x="4366324" y="3810427"/>
                  </a:lnTo>
                  <a:lnTo>
                    <a:pt x="4331267" y="3837216"/>
                  </a:lnTo>
                  <a:lnTo>
                    <a:pt x="4294422" y="3861659"/>
                  </a:lnTo>
                  <a:lnTo>
                    <a:pt x="4255900" y="3883644"/>
                  </a:lnTo>
                  <a:lnTo>
                    <a:pt x="4215814" y="3903060"/>
                  </a:lnTo>
                  <a:lnTo>
                    <a:pt x="4174274" y="3919795"/>
                  </a:lnTo>
                  <a:lnTo>
                    <a:pt x="4131393" y="3933738"/>
                  </a:lnTo>
                  <a:lnTo>
                    <a:pt x="4087282" y="3944776"/>
                  </a:lnTo>
                  <a:lnTo>
                    <a:pt x="4042052" y="3952799"/>
                  </a:lnTo>
                  <a:lnTo>
                    <a:pt x="3995815" y="3957695"/>
                  </a:lnTo>
                  <a:lnTo>
                    <a:pt x="3948683" y="3959352"/>
                  </a:lnTo>
                  <a:lnTo>
                    <a:pt x="659891" y="3959352"/>
                  </a:lnTo>
                  <a:lnTo>
                    <a:pt x="612760" y="3957695"/>
                  </a:lnTo>
                  <a:lnTo>
                    <a:pt x="566523" y="3952799"/>
                  </a:lnTo>
                  <a:lnTo>
                    <a:pt x="521293" y="3944776"/>
                  </a:lnTo>
                  <a:lnTo>
                    <a:pt x="477182" y="3933738"/>
                  </a:lnTo>
                  <a:lnTo>
                    <a:pt x="434301" y="3919795"/>
                  </a:lnTo>
                  <a:lnTo>
                    <a:pt x="392761" y="3903060"/>
                  </a:lnTo>
                  <a:lnTo>
                    <a:pt x="352675" y="3883644"/>
                  </a:lnTo>
                  <a:lnTo>
                    <a:pt x="314153" y="3861659"/>
                  </a:lnTo>
                  <a:lnTo>
                    <a:pt x="277308" y="3837216"/>
                  </a:lnTo>
                  <a:lnTo>
                    <a:pt x="242251" y="3810427"/>
                  </a:lnTo>
                  <a:lnTo>
                    <a:pt x="209093" y="3781404"/>
                  </a:lnTo>
                  <a:lnTo>
                    <a:pt x="177947" y="3750258"/>
                  </a:lnTo>
                  <a:lnTo>
                    <a:pt x="148924" y="3717100"/>
                  </a:lnTo>
                  <a:lnTo>
                    <a:pt x="122135" y="3682043"/>
                  </a:lnTo>
                  <a:lnTo>
                    <a:pt x="97692" y="3645198"/>
                  </a:lnTo>
                  <a:lnTo>
                    <a:pt x="75707" y="3606676"/>
                  </a:lnTo>
                  <a:lnTo>
                    <a:pt x="56291" y="3566590"/>
                  </a:lnTo>
                  <a:lnTo>
                    <a:pt x="39556" y="3525050"/>
                  </a:lnTo>
                  <a:lnTo>
                    <a:pt x="25613" y="3482169"/>
                  </a:lnTo>
                  <a:lnTo>
                    <a:pt x="14575" y="3438058"/>
                  </a:lnTo>
                  <a:lnTo>
                    <a:pt x="6552" y="3392828"/>
                  </a:lnTo>
                  <a:lnTo>
                    <a:pt x="1656" y="3346591"/>
                  </a:lnTo>
                  <a:lnTo>
                    <a:pt x="0" y="3299460"/>
                  </a:lnTo>
                  <a:lnTo>
                    <a:pt x="0" y="659892"/>
                  </a:lnTo>
                  <a:close/>
                </a:path>
              </a:pathLst>
            </a:custGeom>
            <a:ln w="25908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4556886" y="1664335"/>
            <a:ext cx="3847465" cy="34397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7160" indent="-125095">
              <a:lnSpc>
                <a:spcPct val="100000"/>
              </a:lnSpc>
              <a:spcBef>
                <a:spcPts val="95"/>
              </a:spcBef>
              <a:buSzPct val="96428"/>
              <a:buFont typeface="Arial"/>
              <a:buChar char="•"/>
              <a:tabLst>
                <a:tab pos="137795" algn="l"/>
              </a:tabLst>
            </a:pPr>
            <a:r>
              <a:rPr sz="2800" spc="-5" dirty="0">
                <a:solidFill>
                  <a:srgbClr val="FFFFFF"/>
                </a:solidFill>
                <a:latin typeface="Times New Roman"/>
                <a:cs typeface="Times New Roman"/>
              </a:rPr>
              <a:t>Courts of</a:t>
            </a:r>
            <a:r>
              <a:rPr sz="28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Times New Roman"/>
                <a:cs typeface="Times New Roman"/>
              </a:rPr>
              <a:t>Europe</a:t>
            </a:r>
            <a:endParaRPr sz="2800">
              <a:latin typeface="Times New Roman"/>
              <a:cs typeface="Times New Roman"/>
            </a:endParaRPr>
          </a:p>
          <a:p>
            <a:pPr marL="137160" indent="-125095">
              <a:lnSpc>
                <a:spcPct val="100000"/>
              </a:lnSpc>
              <a:buSzPct val="96428"/>
              <a:buFont typeface="Arial"/>
              <a:buChar char="•"/>
              <a:tabLst>
                <a:tab pos="137795" algn="l"/>
              </a:tabLst>
            </a:pPr>
            <a:r>
              <a:rPr sz="2800" spc="-5" dirty="0">
                <a:solidFill>
                  <a:srgbClr val="FFFFFF"/>
                </a:solidFill>
                <a:latin typeface="Times New Roman"/>
                <a:cs typeface="Times New Roman"/>
              </a:rPr>
              <a:t>Court of </a:t>
            </a:r>
            <a:r>
              <a:rPr sz="2800" spc="-10" dirty="0">
                <a:solidFill>
                  <a:srgbClr val="FFFFFF"/>
                </a:solidFill>
                <a:latin typeface="Times New Roman"/>
                <a:cs typeface="Times New Roman"/>
              </a:rPr>
              <a:t>German</a:t>
            </a:r>
            <a:r>
              <a:rPr sz="28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Times New Roman"/>
                <a:cs typeface="Times New Roman"/>
              </a:rPr>
              <a:t>emperor</a:t>
            </a:r>
            <a:endParaRPr sz="2800">
              <a:latin typeface="Times New Roman"/>
              <a:cs typeface="Times New Roman"/>
            </a:endParaRPr>
          </a:p>
          <a:p>
            <a:pPr marL="137160" indent="-125095">
              <a:lnSpc>
                <a:spcPct val="100000"/>
              </a:lnSpc>
              <a:buSzPct val="96428"/>
              <a:buFont typeface="Arial"/>
              <a:buChar char="•"/>
              <a:tabLst>
                <a:tab pos="137795" algn="l"/>
              </a:tabLst>
            </a:pPr>
            <a:r>
              <a:rPr sz="2800" spc="-5" dirty="0">
                <a:solidFill>
                  <a:srgbClr val="FFFFFF"/>
                </a:solidFill>
                <a:latin typeface="Times New Roman"/>
                <a:cs typeface="Times New Roman"/>
              </a:rPr>
              <a:t>River</a:t>
            </a:r>
            <a:endParaRPr sz="2800">
              <a:latin typeface="Times New Roman"/>
              <a:cs typeface="Times New Roman"/>
            </a:endParaRPr>
          </a:p>
          <a:p>
            <a:pPr marL="12700" marR="742315">
              <a:lnSpc>
                <a:spcPct val="100000"/>
              </a:lnSpc>
              <a:buSzPct val="96428"/>
              <a:buFont typeface="Arial"/>
              <a:buChar char="•"/>
              <a:tabLst>
                <a:tab pos="137795" algn="l"/>
              </a:tabLst>
            </a:pPr>
            <a:r>
              <a:rPr sz="2800" spc="-5" dirty="0">
                <a:solidFill>
                  <a:srgbClr val="FFFFFF"/>
                </a:solidFill>
                <a:latin typeface="Times New Roman"/>
                <a:cs typeface="Times New Roman"/>
              </a:rPr>
              <a:t>Court of the Duke</a:t>
            </a:r>
            <a:r>
              <a:rPr sz="2800" spc="-5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of  </a:t>
            </a:r>
            <a:r>
              <a:rPr sz="2800" spc="-50" dirty="0">
                <a:solidFill>
                  <a:srgbClr val="FFFFFF"/>
                </a:solidFill>
                <a:latin typeface="Times New Roman"/>
                <a:cs typeface="Times New Roman"/>
              </a:rPr>
              <a:t>Vanholt</a:t>
            </a:r>
            <a:endParaRPr sz="2800">
              <a:latin typeface="Times New Roman"/>
              <a:cs typeface="Times New Roman"/>
            </a:endParaRPr>
          </a:p>
          <a:p>
            <a:pPr marL="137160" indent="-125095">
              <a:lnSpc>
                <a:spcPct val="100000"/>
              </a:lnSpc>
              <a:buSzPct val="96428"/>
              <a:buFont typeface="Arial"/>
              <a:buChar char="•"/>
              <a:tabLst>
                <a:tab pos="137795" algn="l"/>
              </a:tabLst>
            </a:pPr>
            <a:r>
              <a:rPr sz="2800" spc="-5" dirty="0">
                <a:solidFill>
                  <a:srgbClr val="FFFFFF"/>
                </a:solidFill>
                <a:latin typeface="Times New Roman"/>
                <a:cs typeface="Times New Roman"/>
              </a:rPr>
              <a:t>Court</a:t>
            </a:r>
            <a:r>
              <a:rPr sz="2800" spc="-6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Times New Roman"/>
                <a:cs typeface="Times New Roman"/>
              </a:rPr>
              <a:t>of</a:t>
            </a:r>
            <a:endParaRPr sz="2800">
              <a:latin typeface="Times New Roman"/>
              <a:cs typeface="Times New Roman"/>
            </a:endParaRPr>
          </a:p>
          <a:p>
            <a:pPr marL="12700" marR="613410">
              <a:lnSpc>
                <a:spcPct val="100000"/>
              </a:lnSpc>
              <a:spcBef>
                <a:spcPts val="5"/>
              </a:spcBef>
              <a:buSzPct val="96428"/>
              <a:buFont typeface="Arial"/>
              <a:buChar char="•"/>
              <a:tabLst>
                <a:tab pos="137795" algn="l"/>
              </a:tabLst>
            </a:pPr>
            <a:r>
              <a:rPr sz="2800" spc="-5" dirty="0">
                <a:solidFill>
                  <a:srgbClr val="FFFFFF"/>
                </a:solidFill>
                <a:latin typeface="Times New Roman"/>
                <a:cs typeface="Times New Roman"/>
              </a:rPr>
              <a:t>Medieval</a:t>
            </a:r>
            <a:r>
              <a:rPr sz="2800" spc="-9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Times New Roman"/>
                <a:cs typeface="Times New Roman"/>
              </a:rPr>
              <a:t>Wittenberg,  </a:t>
            </a:r>
            <a:r>
              <a:rPr sz="2800" spc="-5" dirty="0">
                <a:solidFill>
                  <a:srgbClr val="FFFFFF"/>
                </a:solidFill>
                <a:latin typeface="Times New Roman"/>
                <a:cs typeface="Times New Roman"/>
              </a:rPr>
              <a:t>Germany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761" y="2575001"/>
            <a:ext cx="3211195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600" dirty="0"/>
              <a:t>PLOT</a:t>
            </a:r>
            <a:endParaRPr sz="96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8662" y="0"/>
            <a:ext cx="9085337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078223"/>
            <a:ext cx="9144000" cy="2781300"/>
          </a:xfrm>
          <a:custGeom>
            <a:avLst/>
            <a:gdLst/>
            <a:ahLst/>
            <a:cxnLst/>
            <a:rect l="l" t="t" r="r" b="b"/>
            <a:pathLst>
              <a:path w="9144000" h="2781300">
                <a:moveTo>
                  <a:pt x="9144000" y="0"/>
                </a:moveTo>
                <a:lnTo>
                  <a:pt x="0" y="0"/>
                </a:lnTo>
                <a:lnTo>
                  <a:pt x="0" y="2781300"/>
                </a:lnTo>
                <a:lnTo>
                  <a:pt x="9144000" y="2781300"/>
                </a:lnTo>
                <a:lnTo>
                  <a:pt x="9144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75589" y="1425066"/>
            <a:ext cx="387667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i="1" spc="-5" dirty="0">
                <a:solidFill>
                  <a:srgbClr val="99CC00"/>
                </a:solidFill>
                <a:latin typeface="Arial"/>
                <a:cs typeface="Arial"/>
              </a:rPr>
              <a:t>Thank</a:t>
            </a:r>
            <a:r>
              <a:rPr sz="6000" b="1" i="1" spc="-185" dirty="0">
                <a:solidFill>
                  <a:srgbClr val="99CC00"/>
                </a:solidFill>
                <a:latin typeface="Arial"/>
                <a:cs typeface="Arial"/>
              </a:rPr>
              <a:t> </a:t>
            </a:r>
            <a:r>
              <a:rPr sz="6000" b="1" i="1" spc="-80" dirty="0">
                <a:solidFill>
                  <a:srgbClr val="99CC00"/>
                </a:solidFill>
                <a:latin typeface="Arial"/>
                <a:cs typeface="Arial"/>
              </a:rPr>
              <a:t>You</a:t>
            </a:r>
            <a:endParaRPr sz="60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5589" y="5303926"/>
            <a:ext cx="405892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400" i="1" spc="-5" dirty="0" smtClean="0">
                <a:solidFill>
                  <a:srgbClr val="FFFFFF"/>
                </a:solidFill>
                <a:latin typeface="Monotype Corsiva"/>
                <a:cs typeface="Monotype Corsiva"/>
              </a:rPr>
              <a:t>Prepared</a:t>
            </a:r>
            <a:r>
              <a:rPr sz="2400" i="1" spc="-5" dirty="0" smtClean="0">
                <a:solidFill>
                  <a:srgbClr val="FFFFFF"/>
                </a:solidFill>
                <a:latin typeface="Monotype Corsiva"/>
                <a:cs typeface="Monotype Corsiva"/>
              </a:rPr>
              <a:t> </a:t>
            </a:r>
            <a:r>
              <a:rPr sz="2400" i="1" spc="-5" dirty="0">
                <a:solidFill>
                  <a:srgbClr val="FFFFFF"/>
                </a:solidFill>
                <a:latin typeface="Monotype Corsiva"/>
                <a:cs typeface="Monotype Corsiva"/>
              </a:rPr>
              <a:t>by</a:t>
            </a:r>
            <a:r>
              <a:rPr sz="2400" i="1" spc="-40" dirty="0">
                <a:solidFill>
                  <a:srgbClr val="FFFFFF"/>
                </a:solidFill>
                <a:latin typeface="Monotype Corsiva"/>
                <a:cs typeface="Monotype Corsiva"/>
              </a:rPr>
              <a:t> </a:t>
            </a:r>
            <a:r>
              <a:rPr lang="en-US" sz="2400" i="1" u="heavy" spc="-5" dirty="0" err="1" smtClean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Monotype Corsiva"/>
                <a:cs typeface="Monotype Corsiva"/>
              </a:rPr>
              <a:t>Nisar</a:t>
            </a:r>
            <a:r>
              <a:rPr lang="en-US" sz="2400" i="1" u="heavy" spc="-5" dirty="0" smtClean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Monotype Corsiva"/>
                <a:cs typeface="Monotype Corsiva"/>
              </a:rPr>
              <a:t> Ahmad </a:t>
            </a:r>
            <a:endParaRPr sz="2400" dirty="0">
              <a:latin typeface="Monotype Corsiva"/>
              <a:cs typeface="Monotype Corsiva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705600" y="5562600"/>
            <a:ext cx="291083" cy="3169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042531" y="5590743"/>
            <a:ext cx="152209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u="sng" spc="-5" dirty="0" smtClean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"/>
                <a:cs typeface="Arial"/>
              </a:rPr>
              <a:t>@</a:t>
            </a:r>
            <a:r>
              <a:rPr lang="en-US" sz="1200" b="1" u="sng" spc="-5" dirty="0" smtClean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"/>
                <a:cs typeface="Arial"/>
              </a:rPr>
              <a:t>nisrahmad11449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091298" y="6017463"/>
            <a:ext cx="115189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200" b="1" u="sng" spc="-5" dirty="0" smtClean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"/>
                <a:cs typeface="Arial"/>
              </a:rPr>
              <a:t>@nisarahmad1002</a:t>
            </a:r>
            <a:endParaRPr sz="1200" dirty="0">
              <a:latin typeface="Arial"/>
              <a:cs typeface="Arial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152" y="6038147"/>
            <a:ext cx="333248" cy="333248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2437" y="497281"/>
            <a:ext cx="8068945" cy="1215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  <a:tab pos="1722755" algn="l"/>
                <a:tab pos="1979930" algn="l"/>
              </a:tabLst>
            </a:pPr>
            <a:r>
              <a:rPr sz="2600" b="1" dirty="0">
                <a:latin typeface="Times New Roman"/>
                <a:cs typeface="Times New Roman"/>
              </a:rPr>
              <a:t>Full</a:t>
            </a:r>
            <a:r>
              <a:rPr sz="2600" b="1" spc="-5" dirty="0">
                <a:latin typeface="Times New Roman"/>
                <a:cs typeface="Times New Roman"/>
              </a:rPr>
              <a:t> title	</a:t>
            </a:r>
            <a:r>
              <a:rPr sz="2600" dirty="0">
                <a:latin typeface="Times New Roman"/>
                <a:cs typeface="Times New Roman"/>
              </a:rPr>
              <a:t>:	Published </a:t>
            </a:r>
            <a:r>
              <a:rPr sz="2600" spc="-5" dirty="0">
                <a:latin typeface="Times New Roman"/>
                <a:cs typeface="Times New Roman"/>
              </a:rPr>
              <a:t>initially </a:t>
            </a:r>
            <a:r>
              <a:rPr sz="2600" dirty="0">
                <a:latin typeface="Times New Roman"/>
                <a:cs typeface="Times New Roman"/>
              </a:rPr>
              <a:t>as </a:t>
            </a:r>
            <a:r>
              <a:rPr sz="2600" i="1" dirty="0">
                <a:latin typeface="Times New Roman"/>
                <a:cs typeface="Times New Roman"/>
              </a:rPr>
              <a:t>The Tragicall History</a:t>
            </a:r>
            <a:r>
              <a:rPr sz="2600" i="1" spc="-55" dirty="0">
                <a:latin typeface="Times New Roman"/>
                <a:cs typeface="Times New Roman"/>
              </a:rPr>
              <a:t> </a:t>
            </a:r>
            <a:r>
              <a:rPr sz="2600" i="1" dirty="0">
                <a:latin typeface="Times New Roman"/>
                <a:cs typeface="Times New Roman"/>
              </a:rPr>
              <a:t>of</a:t>
            </a:r>
            <a:endParaRPr sz="2600">
              <a:latin typeface="Times New Roman"/>
              <a:cs typeface="Times New Roman"/>
            </a:endParaRPr>
          </a:p>
          <a:p>
            <a:pPr marL="355600" marR="199390">
              <a:lnSpc>
                <a:spcPct val="100000"/>
              </a:lnSpc>
            </a:pPr>
            <a:r>
              <a:rPr sz="2600" i="1" dirty="0">
                <a:latin typeface="Times New Roman"/>
                <a:cs typeface="Times New Roman"/>
              </a:rPr>
              <a:t>D. Faustus</a:t>
            </a:r>
            <a:r>
              <a:rPr sz="2600" dirty="0">
                <a:latin typeface="Times New Roman"/>
                <a:cs typeface="Times New Roman"/>
              </a:rPr>
              <a:t>, then as </a:t>
            </a:r>
            <a:r>
              <a:rPr sz="2600" i="1" dirty="0">
                <a:latin typeface="Times New Roman"/>
                <a:cs typeface="Times New Roman"/>
              </a:rPr>
              <a:t>The Tragicall History </a:t>
            </a:r>
            <a:r>
              <a:rPr sz="2600" i="1" spc="5" dirty="0">
                <a:latin typeface="Times New Roman"/>
                <a:cs typeface="Times New Roman"/>
              </a:rPr>
              <a:t>of </a:t>
            </a:r>
            <a:r>
              <a:rPr sz="2600" i="1" spc="-5" dirty="0">
                <a:latin typeface="Times New Roman"/>
                <a:cs typeface="Times New Roman"/>
              </a:rPr>
              <a:t>the </a:t>
            </a:r>
            <a:r>
              <a:rPr sz="2600" i="1" dirty="0">
                <a:latin typeface="Times New Roman"/>
                <a:cs typeface="Times New Roman"/>
              </a:rPr>
              <a:t>Life</a:t>
            </a:r>
            <a:r>
              <a:rPr sz="2600" i="1" spc="-130" dirty="0">
                <a:latin typeface="Times New Roman"/>
                <a:cs typeface="Times New Roman"/>
              </a:rPr>
              <a:t> </a:t>
            </a:r>
            <a:r>
              <a:rPr sz="2600" i="1" spc="5" dirty="0">
                <a:latin typeface="Times New Roman"/>
                <a:cs typeface="Times New Roman"/>
              </a:rPr>
              <a:t>and  </a:t>
            </a:r>
            <a:r>
              <a:rPr sz="2600" i="1" dirty="0">
                <a:latin typeface="Times New Roman"/>
                <a:cs typeface="Times New Roman"/>
              </a:rPr>
              <a:t>Death of Doctor</a:t>
            </a:r>
            <a:r>
              <a:rPr sz="2600" i="1" spc="-40" dirty="0">
                <a:latin typeface="Times New Roman"/>
                <a:cs typeface="Times New Roman"/>
              </a:rPr>
              <a:t> </a:t>
            </a:r>
            <a:r>
              <a:rPr sz="2600" i="1" dirty="0">
                <a:latin typeface="Times New Roman"/>
                <a:cs typeface="Times New Roman"/>
              </a:rPr>
              <a:t>Faustus</a:t>
            </a:r>
            <a:endParaRPr sz="26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663177"/>
              </p:ext>
            </p:extLst>
          </p:nvPr>
        </p:nvGraphicFramePr>
        <p:xfrm>
          <a:off x="383387" y="1809834"/>
          <a:ext cx="7348855" cy="32244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0985"/>
                <a:gridCol w="7087870"/>
              </a:tblGrid>
              <a:tr h="423329">
                <a:tc>
                  <a:txBody>
                    <a:bodyPr/>
                    <a:lstStyle/>
                    <a:p>
                      <a:pPr marL="31750">
                        <a:lnSpc>
                          <a:spcPts val="2875"/>
                        </a:lnSpc>
                      </a:pPr>
                      <a:r>
                        <a:rPr sz="2600" dirty="0">
                          <a:latin typeface="Arial"/>
                          <a:cs typeface="Arial"/>
                        </a:rPr>
                        <a:t>•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3030">
                        <a:lnSpc>
                          <a:spcPts val="2875"/>
                        </a:lnSpc>
                        <a:tabLst>
                          <a:tab pos="1304925" algn="l"/>
                          <a:tab pos="1562735" algn="l"/>
                        </a:tabLst>
                      </a:pPr>
                      <a:r>
                        <a:rPr sz="2600" b="1" dirty="0">
                          <a:latin typeface="Times New Roman"/>
                          <a:cs typeface="Times New Roman"/>
                        </a:rPr>
                        <a:t>Author	</a:t>
                      </a:r>
                      <a:r>
                        <a:rPr sz="2600" dirty="0">
                          <a:latin typeface="Times New Roman"/>
                          <a:cs typeface="Times New Roman"/>
                        </a:rPr>
                        <a:t>:	Christopher</a:t>
                      </a:r>
                      <a:r>
                        <a:rPr sz="26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600" dirty="0">
                          <a:latin typeface="Times New Roman"/>
                          <a:cs typeface="Times New Roman"/>
                        </a:rPr>
                        <a:t>Marlowe</a:t>
                      </a: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7561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600" dirty="0">
                          <a:latin typeface="Arial"/>
                          <a:cs typeface="Arial"/>
                        </a:rPr>
                        <a:t>•</a:t>
                      </a:r>
                      <a:endParaRPr sz="2600">
                        <a:latin typeface="Arial"/>
                        <a:cs typeface="Arial"/>
                      </a:endParaRPr>
                    </a:p>
                  </a:txBody>
                  <a:tcPr marL="0" marR="0" marT="21590" marB="0"/>
                </a:tc>
                <a:tc>
                  <a:txBody>
                    <a:bodyPr/>
                    <a:lstStyle/>
                    <a:p>
                      <a:pPr marL="11303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2167890" algn="l"/>
                          <a:tab pos="2425065" algn="l"/>
                        </a:tabLst>
                      </a:pPr>
                      <a:r>
                        <a:rPr sz="2600" b="1" dirty="0">
                          <a:latin typeface="Times New Roman"/>
                          <a:cs typeface="Times New Roman"/>
                        </a:rPr>
                        <a:t>Type</a:t>
                      </a:r>
                      <a:r>
                        <a:rPr sz="26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600" b="1" dirty="0"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sz="2600" b="1" spc="-5" dirty="0">
                          <a:latin typeface="Times New Roman"/>
                          <a:cs typeface="Times New Roman"/>
                        </a:rPr>
                        <a:t> work	</a:t>
                      </a:r>
                      <a:r>
                        <a:rPr sz="2600" dirty="0">
                          <a:latin typeface="Times New Roman"/>
                          <a:cs typeface="Times New Roman"/>
                        </a:rPr>
                        <a:t>:	Play</a:t>
                      </a: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T="21590" marB="0"/>
                </a:tc>
              </a:tr>
              <a:tr h="475488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600" dirty="0">
                          <a:latin typeface="Arial"/>
                          <a:cs typeface="Arial"/>
                        </a:rPr>
                        <a:t>•</a:t>
                      </a:r>
                      <a:endParaRPr sz="2600">
                        <a:latin typeface="Arial"/>
                        <a:cs typeface="Arial"/>
                      </a:endParaRPr>
                    </a:p>
                  </a:txBody>
                  <a:tcPr marL="0" marR="0" marT="21590" marB="0"/>
                </a:tc>
                <a:tc>
                  <a:txBody>
                    <a:bodyPr/>
                    <a:lstStyle/>
                    <a:p>
                      <a:pPr marL="11303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156970" algn="l"/>
                          <a:tab pos="1414780" algn="l"/>
                        </a:tabLst>
                      </a:pPr>
                      <a:r>
                        <a:rPr sz="2600" b="1" dirty="0">
                          <a:latin typeface="Times New Roman"/>
                          <a:cs typeface="Times New Roman"/>
                        </a:rPr>
                        <a:t>Genre	</a:t>
                      </a:r>
                      <a:r>
                        <a:rPr sz="2600" dirty="0">
                          <a:latin typeface="Times New Roman"/>
                          <a:cs typeface="Times New Roman"/>
                        </a:rPr>
                        <a:t>:	Tragedy</a:t>
                      </a: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T="21590" marB="0"/>
                </a:tc>
              </a:tr>
              <a:tr h="47535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600" dirty="0">
                          <a:latin typeface="Arial"/>
                          <a:cs typeface="Arial"/>
                        </a:rPr>
                        <a:t>•</a:t>
                      </a:r>
                      <a:endParaRPr sz="2600">
                        <a:latin typeface="Arial"/>
                        <a:cs typeface="Arial"/>
                      </a:endParaRPr>
                    </a:p>
                  </a:txBody>
                  <a:tcPr marL="0" marR="0" marT="21590" marB="0"/>
                </a:tc>
                <a:tc>
                  <a:txBody>
                    <a:bodyPr/>
                    <a:lstStyle/>
                    <a:p>
                      <a:pPr marL="11303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1673860" algn="l"/>
                          <a:tab pos="1931670" algn="l"/>
                        </a:tabLst>
                      </a:pPr>
                      <a:r>
                        <a:rPr sz="2600" b="1" dirty="0">
                          <a:latin typeface="Times New Roman"/>
                          <a:cs typeface="Times New Roman"/>
                        </a:rPr>
                        <a:t>Language	</a:t>
                      </a:r>
                      <a:r>
                        <a:rPr sz="2600" dirty="0">
                          <a:latin typeface="Times New Roman"/>
                          <a:cs typeface="Times New Roman"/>
                        </a:rPr>
                        <a:t>:	English</a:t>
                      </a: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T="21590" marB="0"/>
                </a:tc>
              </a:tr>
              <a:tr h="47584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600" dirty="0">
                          <a:latin typeface="Arial"/>
                          <a:cs typeface="Arial"/>
                        </a:rPr>
                        <a:t>•</a:t>
                      </a:r>
                      <a:endParaRPr sz="2600">
                        <a:latin typeface="Arial"/>
                        <a:cs typeface="Arial"/>
                      </a:endParaRPr>
                    </a:p>
                  </a:txBody>
                  <a:tcPr marL="0" marR="0" marT="21590" marB="0"/>
                </a:tc>
                <a:tc>
                  <a:txBody>
                    <a:bodyPr/>
                    <a:lstStyle/>
                    <a:p>
                      <a:pPr marL="11303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3552190" algn="l"/>
                          <a:tab pos="3809365" algn="l"/>
                        </a:tabLst>
                      </a:pPr>
                      <a:r>
                        <a:rPr sz="2600" b="1" dirty="0">
                          <a:latin typeface="Times New Roman"/>
                          <a:cs typeface="Times New Roman"/>
                        </a:rPr>
                        <a:t>Time and place</a:t>
                      </a:r>
                      <a:r>
                        <a:rPr sz="26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600" b="1" spc="-5" dirty="0">
                          <a:latin typeface="Times New Roman"/>
                          <a:cs typeface="Times New Roman"/>
                        </a:rPr>
                        <a:t>written	</a:t>
                      </a:r>
                      <a:r>
                        <a:rPr sz="2600" dirty="0">
                          <a:latin typeface="Times New Roman"/>
                          <a:cs typeface="Times New Roman"/>
                        </a:rPr>
                        <a:t>:	</a:t>
                      </a:r>
                      <a:r>
                        <a:rPr sz="2600" spc="-5" dirty="0">
                          <a:latin typeface="Times New Roman"/>
                          <a:cs typeface="Times New Roman"/>
                        </a:rPr>
                        <a:t>Early </a:t>
                      </a:r>
                      <a:r>
                        <a:rPr sz="2600" dirty="0">
                          <a:latin typeface="Times New Roman"/>
                          <a:cs typeface="Times New Roman"/>
                        </a:rPr>
                        <a:t>1590s;</a:t>
                      </a:r>
                      <a:r>
                        <a:rPr sz="26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600" dirty="0">
                          <a:latin typeface="Times New Roman"/>
                          <a:cs typeface="Times New Roman"/>
                        </a:rPr>
                        <a:t>England</a:t>
                      </a: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T="21590" marB="0"/>
                </a:tc>
              </a:tr>
              <a:tr h="47564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600" dirty="0">
                          <a:latin typeface="Arial"/>
                          <a:cs typeface="Arial"/>
                        </a:rPr>
                        <a:t>•</a:t>
                      </a:r>
                      <a:endParaRPr sz="2600">
                        <a:latin typeface="Arial"/>
                        <a:cs typeface="Arial"/>
                      </a:endParaRPr>
                    </a:p>
                  </a:txBody>
                  <a:tcPr marL="0" marR="0" marT="21590" marB="0"/>
                </a:tc>
                <a:tc>
                  <a:txBody>
                    <a:bodyPr/>
                    <a:lstStyle/>
                    <a:p>
                      <a:pPr marL="113030">
                        <a:lnSpc>
                          <a:spcPct val="100000"/>
                        </a:lnSpc>
                        <a:spcBef>
                          <a:spcPts val="170"/>
                        </a:spcBef>
                        <a:tabLst>
                          <a:tab pos="3818890" algn="l"/>
                        </a:tabLst>
                      </a:pPr>
                      <a:r>
                        <a:rPr sz="2600" b="1" dirty="0">
                          <a:latin typeface="Times New Roman"/>
                          <a:cs typeface="Times New Roman"/>
                        </a:rPr>
                        <a:t>Date of </a:t>
                      </a:r>
                      <a:r>
                        <a:rPr sz="2600" b="1" spc="-5" dirty="0">
                          <a:latin typeface="Times New Roman"/>
                          <a:cs typeface="Times New Roman"/>
                        </a:rPr>
                        <a:t>first</a:t>
                      </a:r>
                      <a:r>
                        <a:rPr sz="26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600" b="1" dirty="0">
                          <a:latin typeface="Times New Roman"/>
                          <a:cs typeface="Times New Roman"/>
                        </a:rPr>
                        <a:t>publication</a:t>
                      </a:r>
                      <a:r>
                        <a:rPr sz="2600" b="1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600" dirty="0">
                          <a:latin typeface="Times New Roman"/>
                          <a:cs typeface="Times New Roman"/>
                        </a:rPr>
                        <a:t>:	</a:t>
                      </a:r>
                      <a:r>
                        <a:rPr sz="2600" spc="5" dirty="0">
                          <a:latin typeface="Times New Roman"/>
                          <a:cs typeface="Times New Roman"/>
                        </a:rPr>
                        <a:t>1604</a:t>
                      </a:r>
                      <a:endParaRPr sz="2600">
                        <a:latin typeface="Times New Roman"/>
                        <a:cs typeface="Times New Roman"/>
                      </a:endParaRPr>
                    </a:p>
                  </a:txBody>
                  <a:tcPr marL="0" marR="0" marT="21590" marB="0"/>
                </a:tc>
              </a:tr>
              <a:tr h="423202">
                <a:tc>
                  <a:txBody>
                    <a:bodyPr/>
                    <a:lstStyle/>
                    <a:p>
                      <a:pPr marL="31750">
                        <a:lnSpc>
                          <a:spcPts val="3065"/>
                        </a:lnSpc>
                        <a:spcBef>
                          <a:spcPts val="170"/>
                        </a:spcBef>
                      </a:pPr>
                      <a:endParaRPr sz="2600" dirty="0">
                        <a:latin typeface="Arial"/>
                        <a:cs typeface="Arial"/>
                      </a:endParaRPr>
                    </a:p>
                  </a:txBody>
                  <a:tcPr marL="0" marR="0" marT="21590" marB="0"/>
                </a:tc>
                <a:tc>
                  <a:txBody>
                    <a:bodyPr/>
                    <a:lstStyle/>
                    <a:p>
                      <a:pPr marL="113030">
                        <a:lnSpc>
                          <a:spcPts val="3065"/>
                        </a:lnSpc>
                        <a:spcBef>
                          <a:spcPts val="170"/>
                        </a:spcBef>
                        <a:tabLst>
                          <a:tab pos="1637664" algn="l"/>
                          <a:tab pos="1894839" algn="l"/>
                        </a:tabLst>
                      </a:pPr>
                      <a:endParaRPr sz="2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21590" marB="0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35940" y="6431076"/>
            <a:ext cx="70421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888888"/>
                </a:solidFill>
                <a:latin typeface="Arial"/>
                <a:cs typeface="Arial"/>
              </a:rPr>
              <a:t>1/21/2016</a:t>
            </a:r>
            <a:endParaRPr sz="1200">
              <a:latin typeface="Arial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35940" y="6431076"/>
            <a:ext cx="704215" cy="20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888888"/>
                </a:solidFill>
                <a:latin typeface="Arial"/>
                <a:cs typeface="Arial"/>
              </a:rPr>
              <a:t>1/21/2016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19937" y="284734"/>
            <a:ext cx="7782559" cy="37293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marR="30480" indent="39370" algn="just">
              <a:lnSpc>
                <a:spcPct val="100000"/>
              </a:lnSpc>
              <a:spcBef>
                <a:spcPts val="100"/>
              </a:spcBef>
            </a:pPr>
            <a:r>
              <a:rPr sz="2700" spc="-10" dirty="0">
                <a:latin typeface="Arial"/>
                <a:cs typeface="Arial"/>
              </a:rPr>
              <a:t>He </a:t>
            </a:r>
            <a:r>
              <a:rPr sz="2700" spc="-5" dirty="0">
                <a:latin typeface="Arial"/>
                <a:cs typeface="Arial"/>
              </a:rPr>
              <a:t>was born in England, Canterburry, in middle  16</a:t>
            </a:r>
            <a:r>
              <a:rPr sz="2700" spc="-7" baseline="24691" dirty="0">
                <a:latin typeface="Arial"/>
                <a:cs typeface="Arial"/>
              </a:rPr>
              <a:t>th </a:t>
            </a:r>
            <a:r>
              <a:rPr sz="2700" dirty="0">
                <a:latin typeface="Arial"/>
                <a:cs typeface="Arial"/>
              </a:rPr>
              <a:t>century. In </a:t>
            </a:r>
            <a:r>
              <a:rPr sz="2700" spc="-5" dirty="0">
                <a:latin typeface="Arial"/>
                <a:cs typeface="Arial"/>
              </a:rPr>
              <a:t>Elizabetan Era, </a:t>
            </a:r>
            <a:r>
              <a:rPr sz="2700" spc="-10" dirty="0">
                <a:latin typeface="Arial"/>
                <a:cs typeface="Arial"/>
              </a:rPr>
              <a:t>He </a:t>
            </a:r>
            <a:r>
              <a:rPr sz="2700" spc="-5" dirty="0">
                <a:latin typeface="Arial"/>
                <a:cs typeface="Arial"/>
              </a:rPr>
              <a:t>was an </a:t>
            </a:r>
            <a:r>
              <a:rPr sz="2700" spc="-10" dirty="0">
                <a:latin typeface="Arial"/>
                <a:cs typeface="Arial"/>
              </a:rPr>
              <a:t>English  </a:t>
            </a:r>
            <a:r>
              <a:rPr sz="2700" spc="-5" dirty="0">
                <a:latin typeface="Arial"/>
                <a:cs typeface="Arial"/>
              </a:rPr>
              <a:t>Dramatist, translator, and poet. </a:t>
            </a:r>
            <a:r>
              <a:rPr sz="2700" dirty="0">
                <a:latin typeface="Arial"/>
                <a:cs typeface="Arial"/>
              </a:rPr>
              <a:t>Before </a:t>
            </a:r>
            <a:r>
              <a:rPr sz="2700" spc="-5" dirty="0">
                <a:latin typeface="Arial"/>
                <a:cs typeface="Arial"/>
              </a:rPr>
              <a:t>he died, </a:t>
            </a:r>
            <a:r>
              <a:rPr sz="2700" spc="-10" dirty="0">
                <a:latin typeface="Arial"/>
                <a:cs typeface="Arial"/>
              </a:rPr>
              <a:t>he  </a:t>
            </a:r>
            <a:r>
              <a:rPr sz="2700" dirty="0">
                <a:latin typeface="Arial"/>
                <a:cs typeface="Arial"/>
              </a:rPr>
              <a:t>left </a:t>
            </a:r>
            <a:r>
              <a:rPr sz="2700" spc="-5" dirty="0">
                <a:latin typeface="Arial"/>
                <a:cs typeface="Arial"/>
              </a:rPr>
              <a:t>several </a:t>
            </a:r>
            <a:r>
              <a:rPr sz="2700" dirty="0">
                <a:latin typeface="Arial"/>
                <a:cs typeface="Arial"/>
              </a:rPr>
              <a:t>great works. </a:t>
            </a:r>
            <a:r>
              <a:rPr sz="2700" spc="-5" dirty="0">
                <a:latin typeface="Arial"/>
                <a:cs typeface="Arial"/>
              </a:rPr>
              <a:t>One of </a:t>
            </a:r>
            <a:r>
              <a:rPr sz="2700" dirty="0">
                <a:latin typeface="Arial"/>
                <a:cs typeface="Arial"/>
              </a:rPr>
              <a:t>his great </a:t>
            </a:r>
            <a:r>
              <a:rPr sz="2700" spc="-5" dirty="0">
                <a:latin typeface="Arial"/>
                <a:cs typeface="Arial"/>
              </a:rPr>
              <a:t>works  was ‘Edward </a:t>
            </a:r>
            <a:r>
              <a:rPr sz="2700" dirty="0">
                <a:latin typeface="Arial"/>
                <a:cs typeface="Arial"/>
              </a:rPr>
              <a:t>the </a:t>
            </a:r>
            <a:r>
              <a:rPr sz="2700" spc="-5" dirty="0">
                <a:latin typeface="Arial"/>
                <a:cs typeface="Arial"/>
              </a:rPr>
              <a:t>second’. </a:t>
            </a:r>
            <a:r>
              <a:rPr sz="2700" spc="-10" dirty="0">
                <a:latin typeface="Arial"/>
                <a:cs typeface="Arial"/>
              </a:rPr>
              <a:t>This </a:t>
            </a:r>
            <a:r>
              <a:rPr sz="2700" spc="-5" dirty="0">
                <a:latin typeface="Arial"/>
                <a:cs typeface="Arial"/>
              </a:rPr>
              <a:t>was an English  History play, </a:t>
            </a:r>
            <a:r>
              <a:rPr sz="2700" spc="-10" dirty="0">
                <a:latin typeface="Arial"/>
                <a:cs typeface="Arial"/>
              </a:rPr>
              <a:t>but </a:t>
            </a:r>
            <a:r>
              <a:rPr sz="2700" dirty="0">
                <a:latin typeface="Arial"/>
                <a:cs typeface="Arial"/>
              </a:rPr>
              <a:t>the </a:t>
            </a:r>
            <a:r>
              <a:rPr sz="2700" spc="-5" dirty="0">
                <a:latin typeface="Arial"/>
                <a:cs typeface="Arial"/>
              </a:rPr>
              <a:t>play was </a:t>
            </a:r>
            <a:r>
              <a:rPr sz="2700" dirty="0">
                <a:latin typeface="Arial"/>
                <a:cs typeface="Arial"/>
              </a:rPr>
              <a:t>registered </a:t>
            </a:r>
            <a:r>
              <a:rPr sz="2700" spc="-5" dirty="0">
                <a:latin typeface="Arial"/>
                <a:cs typeface="Arial"/>
              </a:rPr>
              <a:t>after  Marlowe’s death. </a:t>
            </a:r>
            <a:r>
              <a:rPr sz="2700" spc="-10" dirty="0">
                <a:latin typeface="Arial"/>
                <a:cs typeface="Arial"/>
              </a:rPr>
              <a:t>He </a:t>
            </a:r>
            <a:r>
              <a:rPr sz="2700" spc="-5" dirty="0">
                <a:latin typeface="Arial"/>
                <a:cs typeface="Arial"/>
              </a:rPr>
              <a:t>also wrote </a:t>
            </a:r>
            <a:r>
              <a:rPr sz="2700" dirty="0">
                <a:latin typeface="Arial"/>
                <a:cs typeface="Arial"/>
              </a:rPr>
              <a:t>the </a:t>
            </a:r>
            <a:r>
              <a:rPr sz="2700" spc="-5" dirty="0">
                <a:latin typeface="Arial"/>
                <a:cs typeface="Arial"/>
              </a:rPr>
              <a:t>poem ‘Hero  and Leander’. But </a:t>
            </a:r>
            <a:r>
              <a:rPr sz="2700" dirty="0">
                <a:latin typeface="Arial"/>
                <a:cs typeface="Arial"/>
              </a:rPr>
              <a:t>published in </a:t>
            </a:r>
            <a:r>
              <a:rPr sz="2700" spc="-5" dirty="0">
                <a:latin typeface="Arial"/>
                <a:cs typeface="Arial"/>
              </a:rPr>
              <a:t>1598, </a:t>
            </a:r>
            <a:r>
              <a:rPr sz="2700" dirty="0">
                <a:latin typeface="Arial"/>
                <a:cs typeface="Arial"/>
              </a:rPr>
              <a:t>five </a:t>
            </a:r>
            <a:r>
              <a:rPr sz="2700" spc="-5" dirty="0">
                <a:latin typeface="Arial"/>
                <a:cs typeface="Arial"/>
              </a:rPr>
              <a:t>years  </a:t>
            </a:r>
            <a:r>
              <a:rPr sz="2700" dirty="0">
                <a:latin typeface="Arial"/>
                <a:cs typeface="Arial"/>
              </a:rPr>
              <a:t>after</a:t>
            </a:r>
            <a:r>
              <a:rPr sz="2700" spc="330" dirty="0">
                <a:latin typeface="Arial"/>
                <a:cs typeface="Arial"/>
              </a:rPr>
              <a:t> </a:t>
            </a:r>
            <a:r>
              <a:rPr sz="2700" spc="-5" dirty="0">
                <a:latin typeface="Arial"/>
                <a:cs typeface="Arial"/>
              </a:rPr>
              <a:t>he</a:t>
            </a:r>
            <a:r>
              <a:rPr sz="2700" spc="315" dirty="0">
                <a:latin typeface="Arial"/>
                <a:cs typeface="Arial"/>
              </a:rPr>
              <a:t> </a:t>
            </a:r>
            <a:r>
              <a:rPr sz="2700" spc="-5" dirty="0">
                <a:latin typeface="Arial"/>
                <a:cs typeface="Arial"/>
              </a:rPr>
              <a:t>died.</a:t>
            </a:r>
            <a:r>
              <a:rPr sz="2700" spc="335" dirty="0">
                <a:latin typeface="Arial"/>
                <a:cs typeface="Arial"/>
              </a:rPr>
              <a:t> </a:t>
            </a:r>
            <a:r>
              <a:rPr sz="2700" spc="-5" dirty="0">
                <a:latin typeface="Arial"/>
                <a:cs typeface="Arial"/>
              </a:rPr>
              <a:t>And</a:t>
            </a:r>
            <a:r>
              <a:rPr sz="2700" spc="320" dirty="0">
                <a:latin typeface="Arial"/>
                <a:cs typeface="Arial"/>
              </a:rPr>
              <a:t> </a:t>
            </a:r>
            <a:r>
              <a:rPr sz="2700" spc="-5" dirty="0">
                <a:latin typeface="Arial"/>
                <a:cs typeface="Arial"/>
              </a:rPr>
              <a:t>another</a:t>
            </a:r>
            <a:r>
              <a:rPr sz="2700" spc="330" dirty="0">
                <a:latin typeface="Arial"/>
                <a:cs typeface="Arial"/>
              </a:rPr>
              <a:t> </a:t>
            </a:r>
            <a:r>
              <a:rPr sz="2700" spc="-5" dirty="0">
                <a:latin typeface="Arial"/>
                <a:cs typeface="Arial"/>
              </a:rPr>
              <a:t>great</a:t>
            </a:r>
            <a:r>
              <a:rPr sz="2700" spc="330" dirty="0">
                <a:latin typeface="Arial"/>
                <a:cs typeface="Arial"/>
              </a:rPr>
              <a:t> </a:t>
            </a:r>
            <a:r>
              <a:rPr sz="2700" spc="-5" dirty="0">
                <a:latin typeface="Arial"/>
                <a:cs typeface="Arial"/>
              </a:rPr>
              <a:t>play</a:t>
            </a:r>
            <a:r>
              <a:rPr sz="2700" spc="315" dirty="0">
                <a:latin typeface="Arial"/>
                <a:cs typeface="Arial"/>
              </a:rPr>
              <a:t> </a:t>
            </a:r>
            <a:r>
              <a:rPr sz="2700" spc="-5" dirty="0">
                <a:latin typeface="Arial"/>
                <a:cs typeface="Arial"/>
              </a:rPr>
              <a:t>was</a:t>
            </a:r>
            <a:r>
              <a:rPr sz="2700" spc="325" dirty="0">
                <a:latin typeface="Arial"/>
                <a:cs typeface="Arial"/>
              </a:rPr>
              <a:t> </a:t>
            </a:r>
            <a:r>
              <a:rPr sz="2700" spc="-5" dirty="0">
                <a:latin typeface="Arial"/>
                <a:cs typeface="Arial"/>
              </a:rPr>
              <a:t>Doctor</a:t>
            </a:r>
            <a:endParaRPr sz="2700">
              <a:latin typeface="Arial"/>
              <a:cs typeface="Arial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726287" y="4033870"/>
          <a:ext cx="7769858" cy="7945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33195"/>
                <a:gridCol w="840105"/>
                <a:gridCol w="1164589"/>
                <a:gridCol w="3852544"/>
                <a:gridCol w="479425"/>
              </a:tblGrid>
              <a:tr h="397281">
                <a:tc>
                  <a:txBody>
                    <a:bodyPr/>
                    <a:lstStyle/>
                    <a:p>
                      <a:pPr marL="31750">
                        <a:lnSpc>
                          <a:spcPts val="2985"/>
                        </a:lnSpc>
                      </a:pPr>
                      <a:r>
                        <a:rPr sz="2700" spc="-5" dirty="0">
                          <a:latin typeface="Arial"/>
                          <a:cs typeface="Arial"/>
                        </a:rPr>
                        <a:t>Faustus.</a:t>
                      </a:r>
                      <a:endParaRPr sz="27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78740" algn="r">
                        <a:lnSpc>
                          <a:spcPts val="2985"/>
                        </a:lnSpc>
                      </a:pPr>
                      <a:r>
                        <a:rPr sz="2700" dirty="0">
                          <a:latin typeface="Arial"/>
                          <a:cs typeface="Arial"/>
                        </a:rPr>
                        <a:t>Also</a:t>
                      </a:r>
                      <a:endParaRPr sz="27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80010" algn="r">
                        <a:lnSpc>
                          <a:spcPts val="2985"/>
                        </a:lnSpc>
                      </a:pPr>
                      <a:r>
                        <a:rPr sz="2700" dirty="0">
                          <a:latin typeface="Arial"/>
                          <a:cs typeface="Arial"/>
                        </a:rPr>
                        <a:t>kn</a:t>
                      </a:r>
                      <a:r>
                        <a:rPr sz="2700" spc="-10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2700" dirty="0">
                          <a:latin typeface="Arial"/>
                          <a:cs typeface="Arial"/>
                        </a:rPr>
                        <a:t>wn</a:t>
                      </a:r>
                      <a:endParaRPr sz="27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ts val="2985"/>
                        </a:lnSpc>
                        <a:tabLst>
                          <a:tab pos="619760" algn="l"/>
                          <a:tab pos="1383665" algn="l"/>
                          <a:tab pos="2774950" algn="l"/>
                        </a:tabLst>
                      </a:pPr>
                      <a:r>
                        <a:rPr sz="2700" spc="-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2700" dirty="0">
                          <a:latin typeface="Arial"/>
                          <a:cs typeface="Arial"/>
                        </a:rPr>
                        <a:t>s	The	Tragic</a:t>
                      </a:r>
                      <a:r>
                        <a:rPr sz="2700" spc="-15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2700" dirty="0">
                          <a:latin typeface="Arial"/>
                          <a:cs typeface="Arial"/>
                        </a:rPr>
                        <a:t>l	History</a:t>
                      </a:r>
                      <a:endParaRPr sz="27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2985"/>
                        </a:lnSpc>
                      </a:pPr>
                      <a:r>
                        <a:rPr sz="2700" dirty="0">
                          <a:latin typeface="Arial"/>
                          <a:cs typeface="Arial"/>
                        </a:rPr>
                        <a:t>of</a:t>
                      </a:r>
                      <a:endParaRPr sz="27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397281">
                <a:tc>
                  <a:txBody>
                    <a:bodyPr/>
                    <a:lstStyle/>
                    <a:p>
                      <a:pPr marL="31750">
                        <a:lnSpc>
                          <a:spcPts val="3030"/>
                        </a:lnSpc>
                        <a:tabLst>
                          <a:tab pos="776605" algn="l"/>
                        </a:tabLst>
                      </a:pPr>
                      <a:r>
                        <a:rPr sz="2700" spc="-5" dirty="0">
                          <a:latin typeface="Arial"/>
                          <a:cs typeface="Arial"/>
                        </a:rPr>
                        <a:t>the	Life</a:t>
                      </a:r>
                      <a:endParaRPr sz="27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95885" algn="r">
                        <a:lnSpc>
                          <a:spcPts val="3030"/>
                        </a:lnSpc>
                      </a:pPr>
                      <a:r>
                        <a:rPr sz="2700" spc="-5" dirty="0">
                          <a:latin typeface="Arial"/>
                          <a:cs typeface="Arial"/>
                        </a:rPr>
                        <a:t>and</a:t>
                      </a:r>
                      <a:endParaRPr sz="27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77470" algn="r">
                        <a:lnSpc>
                          <a:spcPts val="3030"/>
                        </a:lnSpc>
                      </a:pPr>
                      <a:r>
                        <a:rPr sz="2700" dirty="0">
                          <a:latin typeface="Arial"/>
                          <a:cs typeface="Arial"/>
                        </a:rPr>
                        <a:t>Death</a:t>
                      </a:r>
                      <a:endParaRPr sz="27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82245">
                        <a:lnSpc>
                          <a:spcPts val="3030"/>
                        </a:lnSpc>
                        <a:tabLst>
                          <a:tab pos="735965" algn="l"/>
                          <a:tab pos="2012950" algn="l"/>
                        </a:tabLst>
                      </a:pPr>
                      <a:r>
                        <a:rPr sz="2700" spc="-5" dirty="0">
                          <a:latin typeface="Arial"/>
                          <a:cs typeface="Arial"/>
                        </a:rPr>
                        <a:t>of	Doctor	Faustus.</a:t>
                      </a:r>
                      <a:endParaRPr sz="27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3030"/>
                        </a:lnSpc>
                      </a:pPr>
                      <a:r>
                        <a:rPr sz="2700" spc="-5" dirty="0">
                          <a:latin typeface="Arial"/>
                          <a:cs typeface="Arial"/>
                        </a:rPr>
                        <a:t>He</a:t>
                      </a:r>
                      <a:endParaRPr sz="27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745337" y="4811344"/>
            <a:ext cx="7730490" cy="20840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700" spc="-5" dirty="0">
                <a:latin typeface="Arial"/>
                <a:cs typeface="Arial"/>
              </a:rPr>
              <a:t>influenced William Shakespeare’s works. He was  reputed to be an </a:t>
            </a:r>
            <a:r>
              <a:rPr sz="2700" dirty="0">
                <a:latin typeface="Arial"/>
                <a:cs typeface="Arial"/>
              </a:rPr>
              <a:t>atheist, </a:t>
            </a:r>
            <a:r>
              <a:rPr sz="2700" spc="-10" dirty="0">
                <a:latin typeface="Arial"/>
                <a:cs typeface="Arial"/>
              </a:rPr>
              <a:t>and </a:t>
            </a:r>
            <a:r>
              <a:rPr sz="2700" spc="-5" dirty="0">
                <a:latin typeface="Arial"/>
                <a:cs typeface="Arial"/>
              </a:rPr>
              <a:t>of intending </a:t>
            </a:r>
            <a:r>
              <a:rPr sz="2700" dirty="0">
                <a:latin typeface="Arial"/>
                <a:cs typeface="Arial"/>
              </a:rPr>
              <a:t>to </a:t>
            </a:r>
            <a:r>
              <a:rPr sz="2700" spc="-10" dirty="0">
                <a:latin typeface="Arial"/>
                <a:cs typeface="Arial"/>
              </a:rPr>
              <a:t>go  </a:t>
            </a:r>
            <a:r>
              <a:rPr sz="2700" spc="-5" dirty="0">
                <a:latin typeface="Arial"/>
                <a:cs typeface="Arial"/>
              </a:rPr>
              <a:t>over </a:t>
            </a:r>
            <a:r>
              <a:rPr sz="2700" dirty="0">
                <a:latin typeface="Arial"/>
                <a:cs typeface="Arial"/>
              </a:rPr>
              <a:t>to the </a:t>
            </a:r>
            <a:r>
              <a:rPr sz="2700" spc="-5" dirty="0">
                <a:latin typeface="Arial"/>
                <a:cs typeface="Arial"/>
              </a:rPr>
              <a:t>Chatolic ‘enemy’. But when he was  imprisoned, he wrote </a:t>
            </a:r>
            <a:r>
              <a:rPr sz="2700" dirty="0">
                <a:latin typeface="Arial"/>
                <a:cs typeface="Arial"/>
              </a:rPr>
              <a:t>notes </a:t>
            </a:r>
            <a:r>
              <a:rPr sz="2700" spc="-5" dirty="0">
                <a:latin typeface="Arial"/>
                <a:cs typeface="Arial"/>
              </a:rPr>
              <a:t>which </a:t>
            </a:r>
            <a:r>
              <a:rPr sz="2700" dirty="0">
                <a:latin typeface="Arial"/>
                <a:cs typeface="Arial"/>
              </a:rPr>
              <a:t>implied that </a:t>
            </a:r>
            <a:r>
              <a:rPr sz="2700" spc="-5" dirty="0">
                <a:latin typeface="Arial"/>
                <a:cs typeface="Arial"/>
              </a:rPr>
              <a:t>he  had </a:t>
            </a:r>
            <a:r>
              <a:rPr sz="2700" dirty="0">
                <a:latin typeface="Arial"/>
                <a:cs typeface="Arial"/>
              </a:rPr>
              <a:t>sympathy </a:t>
            </a:r>
            <a:r>
              <a:rPr sz="2700" spc="-5" dirty="0">
                <a:latin typeface="Arial"/>
                <a:cs typeface="Arial"/>
              </a:rPr>
              <a:t>on</a:t>
            </a:r>
            <a:r>
              <a:rPr sz="2700" spc="-25" dirty="0">
                <a:latin typeface="Arial"/>
                <a:cs typeface="Arial"/>
              </a:rPr>
              <a:t> </a:t>
            </a:r>
            <a:r>
              <a:rPr sz="2700" dirty="0">
                <a:latin typeface="Arial"/>
                <a:cs typeface="Arial"/>
              </a:rPr>
              <a:t>Chatolicism.</a:t>
            </a:r>
            <a:endParaRPr sz="2700">
              <a:latin typeface="Arial"/>
              <a:cs typeface="Arial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42085" y="2478735"/>
            <a:ext cx="6258560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600" dirty="0"/>
              <a:t>SUMMARY</a:t>
            </a:r>
            <a:endParaRPr sz="96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52611"/>
            <a:ext cx="9144000" cy="670538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250</Words>
  <Application>Microsoft Office PowerPoint</Application>
  <PresentationFormat>On-screen Show (4:3)</PresentationFormat>
  <Paragraphs>85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CHARACTER S</vt:lpstr>
      <vt:lpstr>PowerPoint Presentation</vt:lpstr>
      <vt:lpstr>PowerPoint Presentation</vt:lpstr>
      <vt:lpstr>PowerPoint Presentation</vt:lpstr>
      <vt:lpstr>SYMBOL</vt:lpstr>
      <vt:lpstr>PowerPoint Presentation</vt:lpstr>
      <vt:lpstr>PowerPoint Presentation</vt:lpstr>
      <vt:lpstr>PowerPoint Presentation</vt:lpstr>
      <vt:lpstr>SETTING</vt:lpstr>
      <vt:lpstr>PLOT</vt:lpstr>
      <vt:lpstr>PowerPoint Presentation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Izhar Ahmad</cp:lastModifiedBy>
  <cp:revision>7</cp:revision>
  <dcterms:created xsi:type="dcterms:W3CDTF">2020-04-12T14:38:32Z</dcterms:created>
  <dcterms:modified xsi:type="dcterms:W3CDTF">2020-04-12T14:57:39Z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2016-01-21T00:00:00Z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2020-04-12T00:00:00Z</vt:filetime>
  </property>
</Properties>
</file>