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01318" y="263093"/>
            <a:ext cx="9789363" cy="14160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0187" y="1530477"/>
            <a:ext cx="10242550" cy="37922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4214" y="1059002"/>
            <a:ext cx="7523480" cy="42621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200"/>
              <a:t>AUTHORI</a:t>
            </a:r>
            <a:r>
              <a:rPr dirty="0" sz="7200" spc="-570"/>
              <a:t>T</a:t>
            </a:r>
            <a:r>
              <a:rPr dirty="0" sz="7200"/>
              <a:t>ARIAN</a:t>
            </a:r>
            <a:endParaRPr sz="7200"/>
          </a:p>
          <a:p>
            <a:pPr>
              <a:lnSpc>
                <a:spcPct val="100000"/>
              </a:lnSpc>
            </a:pPr>
            <a:endParaRPr sz="8000"/>
          </a:p>
          <a:p>
            <a:pPr algn="ctr" marR="271780">
              <a:lnSpc>
                <a:spcPct val="100000"/>
              </a:lnSpc>
              <a:spcBef>
                <a:spcPts val="6880"/>
              </a:spcBef>
            </a:pPr>
            <a:r>
              <a:rPr dirty="0" sz="7200" spc="-70"/>
              <a:t>THEORY</a:t>
            </a:r>
            <a:endParaRPr sz="72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486232"/>
            <a:ext cx="5128260" cy="9404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/>
              <a:t>Religious</a:t>
            </a:r>
            <a:r>
              <a:rPr dirty="0" sz="6000" spc="-85"/>
              <a:t> </a:t>
            </a:r>
            <a:r>
              <a:rPr dirty="0" sz="6000"/>
              <a:t>censor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916939" y="1791970"/>
            <a:ext cx="5996305" cy="304355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41300" marR="5080" indent="-229235">
              <a:lnSpc>
                <a:spcPct val="90000"/>
              </a:lnSpc>
              <a:spcBef>
                <a:spcPts val="530"/>
              </a:spcBef>
              <a:buChar char="•"/>
              <a:tabLst>
                <a:tab pos="241935" algn="l"/>
              </a:tabLst>
            </a:pP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a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form of </a:t>
            </a:r>
            <a:r>
              <a:rPr dirty="0" sz="3600" b="1">
                <a:solidFill>
                  <a:srgbClr val="FFFFFF"/>
                </a:solidFill>
                <a:latin typeface="Arial"/>
                <a:cs typeface="Arial"/>
              </a:rPr>
              <a:t>censorship</a:t>
            </a:r>
            <a:r>
              <a:rPr dirty="0" sz="3600" spc="-10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where  freedom of expression is  controlled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limited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using  </a:t>
            </a:r>
            <a:r>
              <a:rPr dirty="0" sz="3600" spc="-5" b="1">
                <a:solidFill>
                  <a:srgbClr val="FFFFFF"/>
                </a:solidFill>
                <a:latin typeface="Arial"/>
                <a:cs typeface="Arial"/>
              </a:rPr>
              <a:t>religious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authority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or on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the  basis of the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teachings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of the  </a:t>
            </a:r>
            <a:r>
              <a:rPr dirty="0" sz="3600" spc="-5" b="1">
                <a:solidFill>
                  <a:srgbClr val="FFFFFF"/>
                </a:solidFill>
                <a:latin typeface="Arial"/>
                <a:cs typeface="Arial"/>
              </a:rPr>
              <a:t>religion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39572"/>
            <a:ext cx="4236720" cy="8489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/>
              <a:t>Military</a:t>
            </a:r>
            <a:r>
              <a:rPr dirty="0" sz="5400" spc="-85"/>
              <a:t> </a:t>
            </a:r>
            <a:r>
              <a:rPr dirty="0" sz="5400"/>
              <a:t>censor</a:t>
            </a:r>
            <a:endParaRPr sz="5400"/>
          </a:p>
        </p:txBody>
      </p:sp>
      <p:sp>
        <p:nvSpPr>
          <p:cNvPr id="4" name="object 4"/>
          <p:cNvSpPr txBox="1"/>
          <p:nvPr/>
        </p:nvSpPr>
        <p:spPr>
          <a:xfrm>
            <a:off x="916939" y="1798066"/>
            <a:ext cx="5872480" cy="4025900"/>
          </a:xfrm>
          <a:prstGeom prst="rect">
            <a:avLst/>
          </a:prstGeom>
        </p:spPr>
        <p:txBody>
          <a:bodyPr wrap="square" lIns="0" tIns="61594" rIns="0" bIns="0" rtlCol="0" vert="horz">
            <a:spAutoFit/>
          </a:bodyPr>
          <a:lstStyle/>
          <a:p>
            <a:pPr marL="241300" marR="5080" indent="-229235">
              <a:lnSpc>
                <a:spcPct val="90000"/>
              </a:lnSpc>
              <a:spcBef>
                <a:spcPts val="484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refers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requirements</a:t>
            </a:r>
            <a:r>
              <a:rPr dirty="0" sz="32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imposed  by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military 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officials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upon  journalists that the latter</a:t>
            </a:r>
            <a:r>
              <a:rPr dirty="0" sz="32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submit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their dispatches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military  censors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so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that the</a:t>
            </a:r>
            <a:r>
              <a:rPr dirty="0" sz="3200" spc="-1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dispatches  can be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reviewed for material 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content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32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which</a:t>
            </a:r>
            <a:endParaRPr sz="3200">
              <a:latin typeface="Arial"/>
              <a:cs typeface="Arial"/>
            </a:endParaRPr>
          </a:p>
          <a:p>
            <a:pPr marL="241300" marR="407670">
              <a:lnSpc>
                <a:spcPts val="3460"/>
              </a:lnSpc>
              <a:spcBef>
                <a:spcPts val="50"/>
              </a:spcBef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military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does not want</a:t>
            </a:r>
            <a:r>
              <a:rPr dirty="0" sz="3200" spc="-1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to  see</a:t>
            </a:r>
            <a:r>
              <a:rPr dirty="0" sz="32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published.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39572"/>
            <a:ext cx="4733290" cy="8489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/>
              <a:t>Corporate</a:t>
            </a:r>
            <a:r>
              <a:rPr dirty="0" sz="5400" spc="-65"/>
              <a:t> </a:t>
            </a:r>
            <a:r>
              <a:rPr dirty="0" sz="5400"/>
              <a:t>censor</a:t>
            </a:r>
            <a:endParaRPr sz="5400"/>
          </a:p>
        </p:txBody>
      </p:sp>
      <p:sp>
        <p:nvSpPr>
          <p:cNvPr id="4" name="object 4"/>
          <p:cNvSpPr txBox="1"/>
          <p:nvPr/>
        </p:nvSpPr>
        <p:spPr>
          <a:xfrm>
            <a:off x="916939" y="1798066"/>
            <a:ext cx="5981700" cy="402590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indent="-229235">
              <a:lnSpc>
                <a:spcPts val="3650"/>
              </a:lnSpc>
              <a:spcBef>
                <a:spcPts val="105"/>
              </a:spcBef>
              <a:buFont typeface="Arial"/>
              <a:buChar char="•"/>
              <a:tabLst>
                <a:tab pos="241935" algn="l"/>
              </a:tabLst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Corporate</a:t>
            </a:r>
            <a:endParaRPr sz="3200">
              <a:latin typeface="Arial"/>
              <a:cs typeface="Arial"/>
            </a:endParaRPr>
          </a:p>
          <a:p>
            <a:pPr marL="241300" marR="5080">
              <a:lnSpc>
                <a:spcPct val="90000"/>
              </a:lnSpc>
              <a:spcBef>
                <a:spcPts val="190"/>
              </a:spcBef>
            </a:pP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censorship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censorship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by</a:t>
            </a:r>
            <a:r>
              <a:rPr dirty="0" sz="3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c  orporations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. It 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when a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spokesperson,</a:t>
            </a:r>
            <a:r>
              <a:rPr dirty="0" sz="32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25">
                <a:solidFill>
                  <a:srgbClr val="FFFFFF"/>
                </a:solidFill>
                <a:latin typeface="Arial"/>
                <a:cs typeface="Arial"/>
              </a:rPr>
              <a:t>employer,</a:t>
            </a:r>
            <a:endParaRPr sz="3200">
              <a:latin typeface="Arial"/>
              <a:cs typeface="Arial"/>
            </a:endParaRPr>
          </a:p>
          <a:p>
            <a:pPr marL="241300" marR="418465">
              <a:lnSpc>
                <a:spcPct val="90000"/>
              </a:lnSpc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dirty="0" sz="3200" spc="-5" b="1">
                <a:solidFill>
                  <a:srgbClr val="FFFFFF"/>
                </a:solidFill>
                <a:latin typeface="Arial"/>
                <a:cs typeface="Arial"/>
              </a:rPr>
              <a:t>business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associate  sanctions a speaker's</a:t>
            </a:r>
            <a:r>
              <a:rPr dirty="0" sz="3200" spc="-1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speech 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threat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monetary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loss,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employment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loss, or loss of  access to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3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marketplace.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9411" y="687146"/>
            <a:ext cx="949642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/>
              <a:t>Concepts of Authoritarian Theory of</a:t>
            </a:r>
            <a:r>
              <a:rPr dirty="0" sz="4400" spc="-434"/>
              <a:t> </a:t>
            </a:r>
            <a:r>
              <a:rPr dirty="0" sz="4400" spc="-5"/>
              <a:t>Press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99033" y="1656664"/>
            <a:ext cx="10160000" cy="3296920"/>
          </a:xfrm>
          <a:prstGeom prst="rect">
            <a:avLst/>
          </a:prstGeom>
        </p:spPr>
        <p:txBody>
          <a:bodyPr wrap="square" lIns="0" tIns="74930" rIns="0" bIns="0" rtlCol="0" vert="horz">
            <a:spAutoFit/>
          </a:bodyPr>
          <a:lstStyle/>
          <a:p>
            <a:pPr marL="241300" marR="106045" indent="-228600">
              <a:lnSpc>
                <a:spcPts val="3890"/>
              </a:lnSpc>
              <a:spcBef>
                <a:spcPts val="590"/>
              </a:spcBef>
              <a:buClr>
                <a:srgbClr val="FFFFFF"/>
              </a:buClr>
              <a:buFont typeface="Arial"/>
              <a:buChar char="•"/>
              <a:tabLst>
                <a:tab pos="367665" algn="l"/>
                <a:tab pos="368300" algn="l"/>
              </a:tabLst>
            </a:pPr>
            <a:r>
              <a:rPr dirty="0"/>
              <a:t>	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Press is taken as a weapon of the powerful. It</a:t>
            </a:r>
            <a:r>
              <a:rPr dirty="0" sz="3600" spc="-1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is 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used </a:t>
            </a:r>
            <a:r>
              <a:rPr dirty="0" sz="3600" spc="-1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increase the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power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of the</a:t>
            </a:r>
            <a:r>
              <a:rPr dirty="0" sz="36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rulers.</a:t>
            </a:r>
            <a:endParaRPr sz="36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505"/>
              </a:spcBef>
              <a:buChar char="•"/>
              <a:tabLst>
                <a:tab pos="241300" algn="l"/>
              </a:tabLst>
            </a:pP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The authorities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can also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cancel the</a:t>
            </a:r>
            <a:r>
              <a:rPr dirty="0" sz="3600" spc="-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license</a:t>
            </a:r>
            <a:endParaRPr sz="3600">
              <a:latin typeface="Arial"/>
              <a:cs typeface="Arial"/>
            </a:endParaRPr>
          </a:p>
          <a:p>
            <a:pPr marL="241300" marR="5080" indent="-228600">
              <a:lnSpc>
                <a:spcPct val="90000"/>
              </a:lnSpc>
              <a:spcBef>
                <a:spcPts val="994"/>
              </a:spcBef>
              <a:buClr>
                <a:srgbClr val="FFFFFF"/>
              </a:buClr>
              <a:buFont typeface="Arial"/>
              <a:buChar char="•"/>
              <a:tabLst>
                <a:tab pos="343535" algn="l"/>
              </a:tabLst>
            </a:pPr>
            <a:r>
              <a:rPr dirty="0"/>
              <a:t>	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Authoritarian theory is taken as a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theory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used</a:t>
            </a:r>
            <a:r>
              <a:rPr dirty="0" sz="3600" spc="-1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by 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the dictatorship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governments, but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can also be  seen in democratic as well as dictatorial</a:t>
            </a:r>
            <a:r>
              <a:rPr dirty="0" sz="3600" spc="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nations.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8936" y="572465"/>
            <a:ext cx="10358120" cy="7575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Concepts of </a:t>
            </a:r>
            <a:r>
              <a:rPr dirty="0" spc="-5"/>
              <a:t>Authoritarian </a:t>
            </a:r>
            <a:r>
              <a:rPr dirty="0"/>
              <a:t>Theory of</a:t>
            </a:r>
            <a:r>
              <a:rPr dirty="0" spc="-409"/>
              <a:t> </a:t>
            </a:r>
            <a:r>
              <a:rPr dirty="0"/>
              <a:t>Press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8022" y="1811477"/>
            <a:ext cx="9838055" cy="3044190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240665" marR="5080" indent="-228600">
              <a:lnSpc>
                <a:spcPct val="90000"/>
              </a:lnSpc>
              <a:spcBef>
                <a:spcPts val="535"/>
              </a:spcBef>
              <a:buChar char="•"/>
              <a:tabLst>
                <a:tab pos="241300" algn="l"/>
              </a:tabLst>
            </a:pP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Information, when distributed, might put  security at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risk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and cause to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be a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national  threat. Thus, </a:t>
            </a:r>
            <a:r>
              <a:rPr dirty="0" sz="3600" spc="-1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theory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justified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saying  that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state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is greater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than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individual rights</a:t>
            </a:r>
            <a:r>
              <a:rPr dirty="0" sz="36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where  state controls the media, especially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the time  of emergencies like wars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36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conflicts.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591388"/>
            <a:ext cx="7835265" cy="7575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Example of authoritarian</a:t>
            </a:r>
            <a:r>
              <a:rPr dirty="0" spc="-70"/>
              <a:t> </a:t>
            </a:r>
            <a:r>
              <a:rPr dirty="0"/>
              <a:t>theory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19790"/>
            <a:ext cx="10084435" cy="4613275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3200" b="1">
                <a:solidFill>
                  <a:srgbClr val="FFFFFF"/>
                </a:solidFill>
                <a:latin typeface="Arial"/>
                <a:cs typeface="Arial"/>
              </a:rPr>
              <a:t>KING</a:t>
            </a:r>
            <a:endParaRPr sz="3200">
              <a:latin typeface="Arial"/>
              <a:cs typeface="Arial"/>
            </a:endParaRPr>
          </a:p>
          <a:p>
            <a:pPr algn="just" marL="12700" marR="680085">
              <a:lnSpc>
                <a:spcPct val="90000"/>
              </a:lnSpc>
              <a:spcBef>
                <a:spcPts val="1005"/>
              </a:spcBef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King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200" spc="-25">
                <a:solidFill>
                  <a:srgbClr val="FFFFFF"/>
                </a:solidFill>
                <a:latin typeface="Arial"/>
                <a:cs typeface="Arial"/>
              </a:rPr>
              <a:t>authority,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who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has all rights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control the 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communication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no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one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can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question against</a:t>
            </a:r>
            <a:r>
              <a:rPr dirty="0" sz="3200" spc="-1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king.</a:t>
            </a:r>
            <a:endParaRPr sz="32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4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3200" spc="-45" b="1">
                <a:solidFill>
                  <a:srgbClr val="FFFFFF"/>
                </a:solidFill>
                <a:latin typeface="Arial"/>
                <a:cs typeface="Arial"/>
              </a:rPr>
              <a:t>DICTATORSHIP</a:t>
            </a:r>
            <a:endParaRPr sz="3200">
              <a:latin typeface="Arial"/>
              <a:cs typeface="Arial"/>
            </a:endParaRPr>
          </a:p>
          <a:p>
            <a:pPr algn="just" marL="12700" marR="5080">
              <a:lnSpc>
                <a:spcPct val="90000"/>
              </a:lnSpc>
              <a:spcBef>
                <a:spcPts val="1005"/>
              </a:spcBef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Dictatorship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During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world war II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Hitler and Mussolini 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are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two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major authorities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who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controlled the press</a:t>
            </a:r>
            <a:r>
              <a:rPr dirty="0" sz="3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in  Germany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5250" rIns="0" bIns="0" rtlCol="0" vert="horz">
            <a:spAutoFit/>
          </a:bodyPr>
          <a:lstStyle/>
          <a:p>
            <a:pPr marL="3833495" marR="5080" indent="-3821429">
              <a:lnSpc>
                <a:spcPts val="5190"/>
              </a:lnSpc>
              <a:spcBef>
                <a:spcPts val="750"/>
              </a:spcBef>
            </a:pPr>
            <a:r>
              <a:rPr dirty="0" spc="-5"/>
              <a:t>Strengths </a:t>
            </a:r>
            <a:r>
              <a:rPr dirty="0"/>
              <a:t>of </a:t>
            </a:r>
            <a:r>
              <a:rPr dirty="0" spc="-5"/>
              <a:t>Authoritarian </a:t>
            </a:r>
            <a:r>
              <a:rPr dirty="0"/>
              <a:t>Theory</a:t>
            </a:r>
            <a:r>
              <a:rPr dirty="0" spc="-325"/>
              <a:t> </a:t>
            </a:r>
            <a:r>
              <a:rPr dirty="0"/>
              <a:t>of  </a:t>
            </a:r>
            <a:r>
              <a:rPr dirty="0" spc="-5"/>
              <a:t>Press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98066"/>
            <a:ext cx="10112375" cy="3529329"/>
          </a:xfrm>
          <a:prstGeom prst="rect">
            <a:avLst/>
          </a:prstGeom>
        </p:spPr>
        <p:txBody>
          <a:bodyPr wrap="square" lIns="0" tIns="67945" rIns="0" bIns="0" rtlCol="0" vert="horz">
            <a:spAutoFit/>
          </a:bodyPr>
          <a:lstStyle/>
          <a:p>
            <a:pPr marL="241300" marR="185420" indent="-229235">
              <a:lnSpc>
                <a:spcPts val="3460"/>
              </a:lnSpc>
              <a:spcBef>
                <a:spcPts val="535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This approach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sometimes better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for resolving</a:t>
            </a:r>
            <a:r>
              <a:rPr dirty="0" sz="32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social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and cultural</a:t>
            </a:r>
            <a:r>
              <a:rPr dirty="0" sz="32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conflicts.</a:t>
            </a:r>
            <a:endParaRPr sz="3200">
              <a:latin typeface="Arial"/>
              <a:cs typeface="Arial"/>
            </a:endParaRPr>
          </a:p>
          <a:p>
            <a:pPr marL="241300" marR="5080" indent="-229235">
              <a:lnSpc>
                <a:spcPts val="3460"/>
              </a:lnSpc>
              <a:spcBef>
                <a:spcPts val="1005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is also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better sometimes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because it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motivates</a:t>
            </a:r>
            <a:r>
              <a:rPr dirty="0" sz="32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people 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to work for the country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and its</a:t>
            </a:r>
            <a:r>
              <a:rPr dirty="0" sz="32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people.</a:t>
            </a:r>
            <a:endParaRPr sz="3200">
              <a:latin typeface="Arial"/>
              <a:cs typeface="Arial"/>
            </a:endParaRPr>
          </a:p>
          <a:p>
            <a:pPr marL="241300" marR="482600" indent="-229235">
              <a:lnSpc>
                <a:spcPts val="3460"/>
              </a:lnSpc>
              <a:spcBef>
                <a:spcPts val="985"/>
              </a:spcBef>
              <a:buChar char="•"/>
              <a:tabLst>
                <a:tab pos="241935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This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theory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can act as a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gatekeeper and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prevent</a:t>
            </a:r>
            <a:r>
              <a:rPr dirty="0" sz="3200" spc="-1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  media that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act</a:t>
            </a:r>
            <a:r>
              <a:rPr dirty="0" sz="32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20">
                <a:solidFill>
                  <a:srgbClr val="FFFFFF"/>
                </a:solidFill>
                <a:latin typeface="Arial"/>
                <a:cs typeface="Arial"/>
              </a:rPr>
              <a:t>irresponsibly.</a:t>
            </a:r>
            <a:endParaRPr sz="320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560"/>
              </a:spcBef>
              <a:buChar char="•"/>
              <a:tabLst>
                <a:tab pos="241935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theory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can be used for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establishing</a:t>
            </a:r>
            <a:r>
              <a:rPr dirty="0" sz="3200" spc="-1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propaganda.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5885" rIns="0" bIns="0" rtlCol="0" vert="horz">
            <a:spAutoFit/>
          </a:bodyPr>
          <a:lstStyle/>
          <a:p>
            <a:pPr marL="4250690" marR="5080" indent="-3879215">
              <a:lnSpc>
                <a:spcPts val="5180"/>
              </a:lnSpc>
              <a:spcBef>
                <a:spcPts val="755"/>
              </a:spcBef>
            </a:pPr>
            <a:r>
              <a:rPr dirty="0" spc="-50"/>
              <a:t>Weakness </a:t>
            </a:r>
            <a:r>
              <a:rPr dirty="0"/>
              <a:t>of Authoritarian Theory</a:t>
            </a:r>
            <a:r>
              <a:rPr dirty="0" spc="-430"/>
              <a:t> </a:t>
            </a:r>
            <a:r>
              <a:rPr dirty="0"/>
              <a:t>of  Press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16939" y="1784349"/>
            <a:ext cx="9937750" cy="4181475"/>
          </a:xfrm>
          <a:prstGeom prst="rect">
            <a:avLst/>
          </a:prstGeom>
        </p:spPr>
        <p:txBody>
          <a:bodyPr wrap="square" lIns="0" tIns="73025" rIns="0" bIns="0" rtlCol="0" vert="horz">
            <a:spAutoFit/>
          </a:bodyPr>
          <a:lstStyle/>
          <a:p>
            <a:pPr algn="just" marL="241300" marR="1837055" indent="-229235">
              <a:lnSpc>
                <a:spcPct val="90000"/>
              </a:lnSpc>
              <a:spcBef>
                <a:spcPts val="575"/>
              </a:spcBef>
              <a:buClr>
                <a:srgbClr val="FFFFFF"/>
              </a:buClr>
              <a:buFont typeface="Arial"/>
              <a:buChar char="•"/>
              <a:tabLst>
                <a:tab pos="383540" algn="l"/>
              </a:tabLst>
            </a:pPr>
            <a:r>
              <a:rPr dirty="0"/>
              <a:t>	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Common 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people are taken as less  intelligent and as an easy target to  manipulate.</a:t>
            </a:r>
            <a:endParaRPr sz="4000">
              <a:latin typeface="Arial"/>
              <a:cs typeface="Arial"/>
            </a:endParaRPr>
          </a:p>
          <a:p>
            <a:pPr marL="241300" marR="605790" indent="-229235">
              <a:lnSpc>
                <a:spcPts val="4320"/>
              </a:lnSpc>
              <a:spcBef>
                <a:spcPts val="1060"/>
              </a:spcBef>
              <a:buClr>
                <a:srgbClr val="FFFFFF"/>
              </a:buClr>
              <a:buFont typeface="Arial"/>
              <a:buChar char="•"/>
              <a:tabLst>
                <a:tab pos="374650" algn="l"/>
              </a:tabLst>
            </a:pPr>
            <a:r>
              <a:rPr dirty="0"/>
              <a:t>	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The ruling class uses </a:t>
            </a:r>
            <a:r>
              <a:rPr dirty="0" sz="40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media 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only for  their own</a:t>
            </a:r>
            <a:r>
              <a:rPr dirty="0" sz="4000" spc="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benefits.</a:t>
            </a:r>
            <a:endParaRPr sz="4000">
              <a:latin typeface="Arial"/>
              <a:cs typeface="Arial"/>
            </a:endParaRPr>
          </a:p>
          <a:p>
            <a:pPr marL="241300" marR="5080" indent="-229235">
              <a:lnSpc>
                <a:spcPts val="4320"/>
              </a:lnSpc>
              <a:spcBef>
                <a:spcPts val="1010"/>
              </a:spcBef>
              <a:buChar char="•"/>
              <a:tabLst>
                <a:tab pos="241935" algn="l"/>
              </a:tabLst>
            </a:pP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The freedom of expression and information  of normal people is</a:t>
            </a:r>
            <a:r>
              <a:rPr dirty="0" sz="4000" spc="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attacked.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16939" y="1793493"/>
            <a:ext cx="266065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41300" indent="-229235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41935" algn="l"/>
              </a:tabLst>
            </a:pPr>
            <a:r>
              <a:rPr dirty="0" sz="2800" spc="-10">
                <a:latin typeface="Carlito"/>
                <a:cs typeface="Carlito"/>
              </a:rPr>
              <a:t>THANK</a:t>
            </a:r>
            <a:r>
              <a:rPr dirty="0" sz="2800" spc="-40">
                <a:latin typeface="Carlito"/>
                <a:cs typeface="Carlito"/>
              </a:rPr>
              <a:t> </a:t>
            </a:r>
            <a:r>
              <a:rPr dirty="0" sz="2800" spc="-20">
                <a:latin typeface="Carlito"/>
                <a:cs typeface="Carlito"/>
              </a:rPr>
              <a:t>YOUUUU</a:t>
            </a:r>
            <a:endParaRPr sz="280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683818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626440"/>
            <a:ext cx="6975475" cy="6972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4400" spc="-25"/>
              <a:t>AUTHORITARIAN</a:t>
            </a:r>
            <a:r>
              <a:rPr dirty="0" sz="4400" spc="-180"/>
              <a:t> </a:t>
            </a:r>
            <a:r>
              <a:rPr dirty="0" sz="4400" spc="-40"/>
              <a:t>THEORY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559104" y="1614296"/>
            <a:ext cx="9481185" cy="3500120"/>
          </a:xfrm>
          <a:prstGeom prst="rect">
            <a:avLst/>
          </a:prstGeom>
        </p:spPr>
        <p:txBody>
          <a:bodyPr wrap="square" lIns="0" tIns="110489" rIns="0" bIns="0" rtlCol="0" vert="horz">
            <a:spAutoFit/>
          </a:bodyPr>
          <a:lstStyle/>
          <a:p>
            <a:pPr marL="241300" marR="5080" indent="-228600">
              <a:lnSpc>
                <a:spcPct val="80000"/>
              </a:lnSpc>
              <a:spcBef>
                <a:spcPts val="869"/>
              </a:spcBef>
              <a:buChar char="•"/>
              <a:tabLst>
                <a:tab pos="241300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idea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that placed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all forms of</a:t>
            </a:r>
            <a:r>
              <a:rPr dirty="0" sz="32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communication  under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control of a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governing elites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or 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authorities.</a:t>
            </a:r>
            <a:endParaRPr sz="3200">
              <a:latin typeface="Arial"/>
              <a:cs typeface="Arial"/>
            </a:endParaRPr>
          </a:p>
          <a:p>
            <a:pPr marL="241300" marR="198120" indent="-228600">
              <a:lnSpc>
                <a:spcPct val="80000"/>
              </a:lnSpc>
              <a:spcBef>
                <a:spcPts val="1010"/>
              </a:spcBef>
              <a:buChar char="•"/>
              <a:tabLst>
                <a:tab pos="241300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 normative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theory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of mass communication  where mass media is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influenced and</a:t>
            </a:r>
            <a:r>
              <a:rPr dirty="0" sz="32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overpowered  by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power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authority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32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nations.</a:t>
            </a:r>
            <a:endParaRPr sz="3200">
              <a:latin typeface="Arial"/>
              <a:cs typeface="Arial"/>
            </a:endParaRPr>
          </a:p>
          <a:p>
            <a:pPr marL="241300" marR="474980" indent="-228600">
              <a:lnSpc>
                <a:spcPts val="3070"/>
              </a:lnSpc>
              <a:spcBef>
                <a:spcPts val="969"/>
              </a:spcBef>
              <a:buChar char="•"/>
              <a:tabLst>
                <a:tab pos="241300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The press and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media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cannot work</a:t>
            </a:r>
            <a:r>
              <a:rPr dirty="0" sz="32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independently  and their works are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suspected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to</a:t>
            </a:r>
            <a:r>
              <a:rPr dirty="0" sz="3200" spc="-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censorship.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327736"/>
            <a:ext cx="3076575" cy="124587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8000">
                <a:latin typeface="Schoolbook Uralic"/>
                <a:cs typeface="Schoolbook Uralic"/>
              </a:rPr>
              <a:t>Origin</a:t>
            </a:r>
            <a:endParaRPr sz="8000">
              <a:latin typeface="Schoolbook Uralic"/>
              <a:cs typeface="Schoolbook Ural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74295" rIns="0" bIns="0" rtlCol="0" vert="horz">
            <a:spAutoFit/>
          </a:bodyPr>
          <a:lstStyle/>
          <a:p>
            <a:pPr marL="241300" marR="5080" indent="-228600">
              <a:lnSpc>
                <a:spcPts val="3890"/>
              </a:lnSpc>
              <a:spcBef>
                <a:spcPts val="585"/>
              </a:spcBef>
              <a:buChar char="•"/>
              <a:tabLst>
                <a:tab pos="241300" algn="l"/>
              </a:tabLst>
            </a:pPr>
            <a:r>
              <a:rPr dirty="0" spc="30"/>
              <a:t>Originated </a:t>
            </a:r>
            <a:r>
              <a:rPr dirty="0" spc="95"/>
              <a:t>from </a:t>
            </a:r>
            <a:r>
              <a:rPr dirty="0" spc="45"/>
              <a:t>the </a:t>
            </a:r>
            <a:r>
              <a:rPr dirty="0" spc="30"/>
              <a:t>philosophy </a:t>
            </a:r>
            <a:r>
              <a:rPr dirty="0" spc="114"/>
              <a:t>of </a:t>
            </a:r>
            <a:r>
              <a:rPr dirty="0" spc="-35"/>
              <a:t>Plato</a:t>
            </a:r>
            <a:r>
              <a:rPr dirty="0" spc="-445"/>
              <a:t> </a:t>
            </a:r>
            <a:r>
              <a:rPr dirty="0" spc="-30"/>
              <a:t>(407-327  </a:t>
            </a:r>
            <a:r>
              <a:rPr dirty="0" spc="-260"/>
              <a:t>B.C.)</a:t>
            </a:r>
          </a:p>
          <a:p>
            <a:pPr marL="241300" marR="422909" indent="-228600">
              <a:lnSpc>
                <a:spcPct val="90000"/>
              </a:lnSpc>
              <a:spcBef>
                <a:spcPts val="950"/>
              </a:spcBef>
              <a:buChar char="•"/>
              <a:tabLst>
                <a:tab pos="241300" algn="l"/>
              </a:tabLst>
            </a:pPr>
            <a:r>
              <a:rPr dirty="0" spc="-135"/>
              <a:t>The </a:t>
            </a:r>
            <a:r>
              <a:rPr dirty="0" spc="-75"/>
              <a:t>English </a:t>
            </a:r>
            <a:r>
              <a:rPr dirty="0" spc="-35"/>
              <a:t>monarchs </a:t>
            </a:r>
            <a:r>
              <a:rPr dirty="0" spc="-60"/>
              <a:t>used </a:t>
            </a:r>
            <a:r>
              <a:rPr dirty="0" spc="10"/>
              <a:t>this </a:t>
            </a:r>
            <a:r>
              <a:rPr dirty="0" spc="-10"/>
              <a:t>approach </a:t>
            </a:r>
            <a:r>
              <a:rPr dirty="0" spc="-15"/>
              <a:t>when  </a:t>
            </a:r>
            <a:r>
              <a:rPr dirty="0" spc="45"/>
              <a:t>the </a:t>
            </a:r>
            <a:r>
              <a:rPr dirty="0" spc="90"/>
              <a:t>printing </a:t>
            </a:r>
            <a:r>
              <a:rPr dirty="0" spc="-105"/>
              <a:t>press </a:t>
            </a:r>
            <a:r>
              <a:rPr dirty="0" spc="-150"/>
              <a:t>was </a:t>
            </a:r>
            <a:r>
              <a:rPr dirty="0" spc="15"/>
              <a:t>invented </a:t>
            </a:r>
            <a:r>
              <a:rPr dirty="0" spc="25"/>
              <a:t>by </a:t>
            </a:r>
            <a:r>
              <a:rPr dirty="0" spc="-35"/>
              <a:t>censoring,  licensing, </a:t>
            </a:r>
            <a:r>
              <a:rPr dirty="0" spc="20"/>
              <a:t>taxation </a:t>
            </a:r>
            <a:r>
              <a:rPr dirty="0" spc="-10"/>
              <a:t>and </a:t>
            </a:r>
            <a:r>
              <a:rPr dirty="0" spc="20"/>
              <a:t>making</a:t>
            </a:r>
            <a:r>
              <a:rPr dirty="0" spc="-45"/>
              <a:t> </a:t>
            </a:r>
            <a:r>
              <a:rPr dirty="0" spc="-125"/>
              <a:t>laws.</a:t>
            </a:r>
          </a:p>
          <a:p>
            <a:pPr marL="241300" marR="394335" indent="-228600">
              <a:lnSpc>
                <a:spcPts val="3890"/>
              </a:lnSpc>
              <a:spcBef>
                <a:spcPts val="1055"/>
              </a:spcBef>
              <a:buChar char="•"/>
              <a:tabLst>
                <a:tab pos="241300" algn="l"/>
              </a:tabLst>
            </a:pPr>
            <a:r>
              <a:rPr dirty="0" spc="25"/>
              <a:t>Media </a:t>
            </a:r>
            <a:r>
              <a:rPr dirty="0" spc="-105"/>
              <a:t>is </a:t>
            </a:r>
            <a:r>
              <a:rPr dirty="0" spc="10"/>
              <a:t>influenced </a:t>
            </a:r>
            <a:r>
              <a:rPr dirty="0" spc="-10"/>
              <a:t>and </a:t>
            </a:r>
            <a:r>
              <a:rPr dirty="0" spc="10"/>
              <a:t>overpowered </a:t>
            </a:r>
            <a:r>
              <a:rPr dirty="0" spc="25"/>
              <a:t>by power  </a:t>
            </a:r>
            <a:r>
              <a:rPr dirty="0" spc="-5"/>
              <a:t>and </a:t>
            </a:r>
            <a:r>
              <a:rPr dirty="0" spc="55"/>
              <a:t>authority </a:t>
            </a:r>
            <a:r>
              <a:rPr dirty="0" spc="50"/>
              <a:t>in </a:t>
            </a:r>
            <a:r>
              <a:rPr dirty="0" spc="45"/>
              <a:t>the</a:t>
            </a:r>
            <a:r>
              <a:rPr dirty="0" spc="-170"/>
              <a:t> </a:t>
            </a:r>
            <a:r>
              <a:rPr dirty="0" spc="5"/>
              <a:t>nations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48132"/>
            <a:ext cx="5057140" cy="10318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600" spc="-5">
                <a:latin typeface="Schoolbook Uralic"/>
                <a:cs typeface="Schoolbook Uralic"/>
              </a:rPr>
              <a:t>A</a:t>
            </a:r>
            <a:r>
              <a:rPr dirty="0" sz="6600">
                <a:latin typeface="Schoolbook Uralic"/>
                <a:cs typeface="Schoolbook Uralic"/>
              </a:rPr>
              <a:t>ssumptions</a:t>
            </a:r>
            <a:endParaRPr sz="6600">
              <a:latin typeface="Schoolbook Uralic"/>
              <a:cs typeface="Schoolbook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99668" y="1639265"/>
            <a:ext cx="10141585" cy="3815079"/>
          </a:xfrm>
          <a:prstGeom prst="rect">
            <a:avLst/>
          </a:prstGeom>
        </p:spPr>
        <p:txBody>
          <a:bodyPr wrap="square" lIns="0" tIns="130175" rIns="0" bIns="0" rtlCol="0" vert="horz">
            <a:spAutoFit/>
          </a:bodyPr>
          <a:lstStyle/>
          <a:p>
            <a:pPr algn="just" marL="241300" marR="379095" indent="-228600">
              <a:lnSpc>
                <a:spcPts val="3840"/>
              </a:lnSpc>
              <a:spcBef>
                <a:spcPts val="1025"/>
              </a:spcBef>
              <a:buChar char="•"/>
              <a:tabLst>
                <a:tab pos="241300" algn="l"/>
              </a:tabLst>
            </a:pPr>
            <a:r>
              <a:rPr dirty="0" sz="4000" spc="10">
                <a:solidFill>
                  <a:srgbClr val="FFFFFF"/>
                </a:solidFill>
                <a:latin typeface="Arial"/>
                <a:cs typeface="Arial"/>
              </a:rPr>
              <a:t>Authoritarians </a:t>
            </a:r>
            <a:r>
              <a:rPr dirty="0" sz="4000" spc="-90">
                <a:solidFill>
                  <a:srgbClr val="FFFFFF"/>
                </a:solidFill>
                <a:latin typeface="Arial"/>
                <a:cs typeface="Arial"/>
              </a:rPr>
              <a:t>are </a:t>
            </a:r>
            <a:r>
              <a:rPr dirty="0" sz="4000" spc="-140">
                <a:solidFill>
                  <a:srgbClr val="FFFFFF"/>
                </a:solidFill>
                <a:latin typeface="Arial"/>
                <a:cs typeface="Arial"/>
              </a:rPr>
              <a:t>necessary </a:t>
            </a:r>
            <a:r>
              <a:rPr dirty="0" sz="4000" spc="18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4000" spc="70">
                <a:solidFill>
                  <a:srgbClr val="FFFFFF"/>
                </a:solidFill>
                <a:latin typeface="Arial"/>
                <a:cs typeface="Arial"/>
              </a:rPr>
              <a:t>control </a:t>
            </a:r>
            <a:r>
              <a:rPr dirty="0" sz="4000" spc="45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4000" spc="-50">
                <a:solidFill>
                  <a:srgbClr val="FFFFFF"/>
                </a:solidFill>
                <a:latin typeface="Arial"/>
                <a:cs typeface="Arial"/>
              </a:rPr>
              <a:t>media.</a:t>
            </a:r>
            <a:endParaRPr sz="4000">
              <a:latin typeface="Arial"/>
              <a:cs typeface="Arial"/>
            </a:endParaRPr>
          </a:p>
          <a:p>
            <a:pPr algn="just" marL="241300" marR="393700" indent="-228600">
              <a:lnSpc>
                <a:spcPct val="80000"/>
              </a:lnSpc>
              <a:spcBef>
                <a:spcPts val="1030"/>
              </a:spcBef>
              <a:buClr>
                <a:srgbClr val="FFFFFF"/>
              </a:buClr>
              <a:buFont typeface="Arial"/>
              <a:buChar char="•"/>
              <a:tabLst>
                <a:tab pos="381635" algn="l"/>
              </a:tabLst>
            </a:pPr>
            <a:r>
              <a:rPr dirty="0"/>
              <a:t>	</a:t>
            </a:r>
            <a:r>
              <a:rPr dirty="0" sz="4000" spc="-15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4000" spc="-114">
                <a:solidFill>
                  <a:srgbClr val="FFFFFF"/>
                </a:solidFill>
                <a:latin typeface="Arial"/>
                <a:cs typeface="Arial"/>
              </a:rPr>
              <a:t>press </a:t>
            </a:r>
            <a:r>
              <a:rPr dirty="0" sz="4000" spc="-12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4000" spc="-8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dirty="0" sz="4000" spc="35">
                <a:solidFill>
                  <a:srgbClr val="FFFFFF"/>
                </a:solidFill>
                <a:latin typeface="Arial"/>
                <a:cs typeface="Arial"/>
              </a:rPr>
              <a:t>instrument </a:t>
            </a:r>
            <a:r>
              <a:rPr dirty="0" sz="4000" spc="175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4000" spc="-75">
                <a:solidFill>
                  <a:srgbClr val="FFFFFF"/>
                </a:solidFill>
                <a:latin typeface="Arial"/>
                <a:cs typeface="Arial"/>
              </a:rPr>
              <a:t>enhance </a:t>
            </a:r>
            <a:r>
              <a:rPr dirty="0" sz="4000" spc="45">
                <a:solidFill>
                  <a:srgbClr val="FFFFFF"/>
                </a:solidFill>
                <a:latin typeface="Arial"/>
                <a:cs typeface="Arial"/>
              </a:rPr>
              <a:t>the  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ruler's </a:t>
            </a:r>
            <a:r>
              <a:rPr dirty="0" sz="4000" spc="30">
                <a:solidFill>
                  <a:srgbClr val="FFFFFF"/>
                </a:solidFill>
                <a:latin typeface="Arial"/>
                <a:cs typeface="Arial"/>
              </a:rPr>
              <a:t>power </a:t>
            </a:r>
            <a:r>
              <a:rPr dirty="0" sz="4000" spc="6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4000" spc="45">
                <a:solidFill>
                  <a:srgbClr val="FFFFFF"/>
                </a:solidFill>
                <a:latin typeface="Arial"/>
                <a:cs typeface="Arial"/>
              </a:rPr>
              <a:t>the</a:t>
            </a:r>
            <a:r>
              <a:rPr dirty="0" sz="4000" spc="-1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>
                <a:solidFill>
                  <a:srgbClr val="FFFFFF"/>
                </a:solidFill>
                <a:latin typeface="Arial"/>
                <a:cs typeface="Arial"/>
              </a:rPr>
              <a:t>country.</a:t>
            </a:r>
            <a:endParaRPr sz="4000">
              <a:latin typeface="Arial"/>
              <a:cs typeface="Arial"/>
            </a:endParaRPr>
          </a:p>
          <a:p>
            <a:pPr algn="just" marL="241300" marR="5080" indent="-228600">
              <a:lnSpc>
                <a:spcPct val="80000"/>
              </a:lnSpc>
              <a:spcBef>
                <a:spcPts val="1000"/>
              </a:spcBef>
              <a:buClr>
                <a:srgbClr val="FFFFFF"/>
              </a:buClr>
              <a:buFont typeface="Arial"/>
              <a:buChar char="•"/>
              <a:tabLst>
                <a:tab pos="381635" algn="l"/>
              </a:tabLst>
            </a:pPr>
            <a:r>
              <a:rPr dirty="0"/>
              <a:t>	</a:t>
            </a:r>
            <a:r>
              <a:rPr dirty="0" sz="4000" spc="-15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4000" spc="20">
                <a:solidFill>
                  <a:srgbClr val="FFFFFF"/>
                </a:solidFill>
                <a:latin typeface="Arial"/>
                <a:cs typeface="Arial"/>
              </a:rPr>
              <a:t>authorities </a:t>
            </a:r>
            <a:r>
              <a:rPr dirty="0" sz="4000" spc="-95">
                <a:solidFill>
                  <a:srgbClr val="FFFFFF"/>
                </a:solidFill>
                <a:latin typeface="Arial"/>
                <a:cs typeface="Arial"/>
              </a:rPr>
              <a:t>have </a:t>
            </a:r>
            <a:r>
              <a:rPr dirty="0" sz="4000" spc="-15">
                <a:solidFill>
                  <a:srgbClr val="FFFFFF"/>
                </a:solidFill>
                <a:latin typeface="Arial"/>
                <a:cs typeface="Arial"/>
              </a:rPr>
              <a:t>all </a:t>
            </a:r>
            <a:r>
              <a:rPr dirty="0" sz="4000" spc="40">
                <a:solidFill>
                  <a:srgbClr val="FFFFFF"/>
                </a:solidFill>
                <a:latin typeface="Arial"/>
                <a:cs typeface="Arial"/>
              </a:rPr>
              <a:t>rights </a:t>
            </a:r>
            <a:r>
              <a:rPr dirty="0" sz="4000" spc="175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4000" spc="75">
                <a:solidFill>
                  <a:srgbClr val="FFFFFF"/>
                </a:solidFill>
                <a:latin typeface="Arial"/>
                <a:cs typeface="Arial"/>
              </a:rPr>
              <a:t>permit</a:t>
            </a:r>
            <a:r>
              <a:rPr dirty="0" sz="40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 spc="-75">
                <a:solidFill>
                  <a:srgbClr val="FFFFFF"/>
                </a:solidFill>
                <a:latin typeface="Arial"/>
                <a:cs typeface="Arial"/>
              </a:rPr>
              <a:t>any  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media and </a:t>
            </a:r>
            <a:r>
              <a:rPr dirty="0" sz="4000" spc="70">
                <a:solidFill>
                  <a:srgbClr val="FFFFFF"/>
                </a:solidFill>
                <a:latin typeface="Arial"/>
                <a:cs typeface="Arial"/>
              </a:rPr>
              <a:t>control </a:t>
            </a:r>
            <a:r>
              <a:rPr dirty="0" sz="4000" spc="155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4000" spc="25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dirty="0" sz="4000" spc="75">
                <a:solidFill>
                  <a:srgbClr val="FFFFFF"/>
                </a:solidFill>
                <a:latin typeface="Arial"/>
                <a:cs typeface="Arial"/>
              </a:rPr>
              <a:t>providing </a:t>
            </a:r>
            <a:r>
              <a:rPr dirty="0" sz="4000" spc="-80">
                <a:solidFill>
                  <a:srgbClr val="FFFFFF"/>
                </a:solidFill>
                <a:latin typeface="Arial"/>
                <a:cs typeface="Arial"/>
              </a:rPr>
              <a:t>license </a:t>
            </a:r>
            <a:r>
              <a:rPr dirty="0" sz="4000" spc="175">
                <a:solidFill>
                  <a:srgbClr val="FFFFFF"/>
                </a:solidFill>
                <a:latin typeface="Arial"/>
                <a:cs typeface="Arial"/>
              </a:rPr>
              <a:t>to  </a:t>
            </a:r>
            <a:r>
              <a:rPr dirty="0" sz="4000" spc="45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4000" spc="-5">
                <a:solidFill>
                  <a:srgbClr val="FFFFFF"/>
                </a:solidFill>
                <a:latin typeface="Arial"/>
                <a:cs typeface="Arial"/>
              </a:rPr>
              <a:t>media 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4000" spc="-60">
                <a:solidFill>
                  <a:srgbClr val="FFFFFF"/>
                </a:solidFill>
                <a:latin typeface="Arial"/>
                <a:cs typeface="Arial"/>
              </a:rPr>
              <a:t>make </a:t>
            </a:r>
            <a:r>
              <a:rPr dirty="0" sz="4000" spc="-10">
                <a:solidFill>
                  <a:srgbClr val="FFFFFF"/>
                </a:solidFill>
                <a:latin typeface="Arial"/>
                <a:cs typeface="Arial"/>
              </a:rPr>
              <a:t>certain</a:t>
            </a:r>
            <a:r>
              <a:rPr dirty="0" sz="40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4000" spc="-70">
                <a:solidFill>
                  <a:srgbClr val="FFFFFF"/>
                </a:solidFill>
                <a:latin typeface="Arial"/>
                <a:cs typeface="Arial"/>
              </a:rPr>
              <a:t>censorship.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6939" y="499948"/>
            <a:ext cx="7858759" cy="9404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-5">
                <a:latin typeface="Schoolbook Uralic"/>
                <a:cs typeface="Schoolbook Uralic"/>
              </a:rPr>
              <a:t>Historical</a:t>
            </a:r>
            <a:r>
              <a:rPr dirty="0" sz="6000" spc="-70">
                <a:latin typeface="Schoolbook Uralic"/>
                <a:cs typeface="Schoolbook Uralic"/>
              </a:rPr>
              <a:t> </a:t>
            </a:r>
            <a:r>
              <a:rPr dirty="0" sz="6000" spc="-5">
                <a:latin typeface="Schoolbook Uralic"/>
                <a:cs typeface="Schoolbook Uralic"/>
              </a:rPr>
              <a:t>background</a:t>
            </a:r>
            <a:endParaRPr sz="6000">
              <a:latin typeface="Schoolbook Uralic"/>
              <a:cs typeface="Schoolbook Ural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9480" y="1564004"/>
            <a:ext cx="9120505" cy="5075555"/>
          </a:xfrm>
          <a:prstGeom prst="rect">
            <a:avLst/>
          </a:prstGeom>
        </p:spPr>
        <p:txBody>
          <a:bodyPr wrap="square" lIns="0" tIns="64135" rIns="0" bIns="0" rtlCol="0" vert="horz">
            <a:spAutoFit/>
          </a:bodyPr>
          <a:lstStyle/>
          <a:p>
            <a:pPr marL="241300" marR="1203960" indent="-228600">
              <a:lnSpc>
                <a:spcPts val="3240"/>
              </a:lnSpc>
              <a:spcBef>
                <a:spcPts val="505"/>
              </a:spcBef>
              <a:buChar char="•"/>
              <a:tabLst>
                <a:tab pos="241300" algn="l"/>
              </a:tabLst>
            </a:pPr>
            <a:r>
              <a:rPr dirty="0" sz="3000" spc="114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3000" spc="-90">
                <a:solidFill>
                  <a:srgbClr val="FFFFFF"/>
                </a:solidFill>
                <a:latin typeface="Arial"/>
                <a:cs typeface="Arial"/>
              </a:rPr>
              <a:t>is </a:t>
            </a:r>
            <a:r>
              <a:rPr dirty="0" sz="3000" spc="-10">
                <a:solidFill>
                  <a:srgbClr val="FFFFFF"/>
                </a:solidFill>
                <a:latin typeface="Arial"/>
                <a:cs typeface="Arial"/>
              </a:rPr>
              <a:t>recognized </a:t>
            </a:r>
            <a:r>
              <a:rPr dirty="0" sz="3000" spc="4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000" spc="-55">
                <a:solidFill>
                  <a:srgbClr val="FFFFFF"/>
                </a:solidFill>
                <a:latin typeface="Arial"/>
                <a:cs typeface="Arial"/>
              </a:rPr>
              <a:t>1956 </a:t>
            </a:r>
            <a:r>
              <a:rPr dirty="0" sz="3000" spc="20">
                <a:solidFill>
                  <a:srgbClr val="FFFFFF"/>
                </a:solidFill>
                <a:latin typeface="Arial"/>
                <a:cs typeface="Arial"/>
              </a:rPr>
              <a:t>by </a:t>
            </a:r>
            <a:r>
              <a:rPr dirty="0" sz="3000" spc="10">
                <a:solidFill>
                  <a:srgbClr val="FFFFFF"/>
                </a:solidFill>
                <a:latin typeface="Arial"/>
                <a:cs typeface="Arial"/>
              </a:rPr>
              <a:t>three </a:t>
            </a:r>
            <a:r>
              <a:rPr dirty="0" sz="3000" spc="-35">
                <a:solidFill>
                  <a:srgbClr val="FFFFFF"/>
                </a:solidFill>
                <a:latin typeface="Arial"/>
                <a:cs typeface="Arial"/>
              </a:rPr>
              <a:t>professors </a:t>
            </a:r>
            <a:r>
              <a:rPr dirty="0" sz="3000" spc="95">
                <a:solidFill>
                  <a:srgbClr val="FFFFFF"/>
                </a:solidFill>
                <a:latin typeface="Arial"/>
                <a:cs typeface="Arial"/>
              </a:rPr>
              <a:t>of  </a:t>
            </a:r>
            <a:r>
              <a:rPr dirty="0" sz="3000" spc="20">
                <a:solidFill>
                  <a:srgbClr val="FFFFFF"/>
                </a:solidFill>
                <a:latin typeface="Arial"/>
                <a:cs typeface="Arial"/>
              </a:rPr>
              <a:t>communication</a:t>
            </a:r>
            <a:endParaRPr sz="3000">
              <a:latin typeface="Arial"/>
              <a:cs typeface="Arial"/>
            </a:endParaRPr>
          </a:p>
          <a:p>
            <a:pPr lvl="1" marL="1318260" indent="-392430">
              <a:lnSpc>
                <a:spcPct val="100000"/>
              </a:lnSpc>
              <a:spcBef>
                <a:spcPts val="595"/>
              </a:spcBef>
              <a:buAutoNum type="arabicPeriod"/>
              <a:tabLst>
                <a:tab pos="1318895" algn="l"/>
              </a:tabLst>
            </a:pPr>
            <a:r>
              <a:rPr dirty="0" sz="3000" spc="35">
                <a:solidFill>
                  <a:srgbClr val="FFFFFF"/>
                </a:solidFill>
                <a:latin typeface="Arial"/>
                <a:cs typeface="Arial"/>
              </a:rPr>
              <a:t>fred </a:t>
            </a:r>
            <a:r>
              <a:rPr dirty="0" sz="3000" spc="-300">
                <a:solidFill>
                  <a:srgbClr val="FFFFFF"/>
                </a:solidFill>
                <a:latin typeface="Arial"/>
                <a:cs typeface="Arial"/>
              </a:rPr>
              <a:t>S.</a:t>
            </a:r>
            <a:r>
              <a:rPr dirty="0" sz="3000" spc="-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10">
                <a:solidFill>
                  <a:srgbClr val="FFFFFF"/>
                </a:solidFill>
                <a:latin typeface="Arial"/>
                <a:cs typeface="Arial"/>
              </a:rPr>
              <a:t>siebert</a:t>
            </a:r>
            <a:endParaRPr sz="3000">
              <a:latin typeface="Arial"/>
              <a:cs typeface="Arial"/>
            </a:endParaRPr>
          </a:p>
          <a:p>
            <a:pPr lvl="1" marL="1318260" indent="-392430">
              <a:lnSpc>
                <a:spcPct val="100000"/>
              </a:lnSpc>
              <a:spcBef>
                <a:spcPts val="635"/>
              </a:spcBef>
              <a:buAutoNum type="arabicPeriod"/>
              <a:tabLst>
                <a:tab pos="1318895" algn="l"/>
              </a:tabLst>
            </a:pPr>
            <a:r>
              <a:rPr dirty="0" sz="3000" spc="40">
                <a:solidFill>
                  <a:srgbClr val="FFFFFF"/>
                </a:solidFill>
                <a:latin typeface="Arial"/>
                <a:cs typeface="Arial"/>
              </a:rPr>
              <a:t>theodore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 peterson</a:t>
            </a:r>
            <a:endParaRPr sz="3000">
              <a:latin typeface="Arial"/>
              <a:cs typeface="Arial"/>
            </a:endParaRPr>
          </a:p>
          <a:p>
            <a:pPr lvl="1" marL="1318260" indent="-392430">
              <a:lnSpc>
                <a:spcPct val="100000"/>
              </a:lnSpc>
              <a:spcBef>
                <a:spcPts val="645"/>
              </a:spcBef>
              <a:buAutoNum type="arabicPeriod"/>
              <a:tabLst>
                <a:tab pos="1318895" algn="l"/>
              </a:tabLst>
            </a:pPr>
            <a:r>
              <a:rPr dirty="0" sz="3000" spc="45">
                <a:solidFill>
                  <a:srgbClr val="FFFFFF"/>
                </a:solidFill>
                <a:latin typeface="Arial"/>
                <a:cs typeface="Arial"/>
              </a:rPr>
              <a:t>wilbur</a:t>
            </a:r>
            <a:r>
              <a:rPr dirty="0" sz="30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60">
                <a:solidFill>
                  <a:srgbClr val="FFFFFF"/>
                </a:solidFill>
                <a:latin typeface="Arial"/>
                <a:cs typeface="Arial"/>
              </a:rPr>
              <a:t>schramm.</a:t>
            </a:r>
            <a:endParaRPr sz="3000">
              <a:latin typeface="Arial"/>
              <a:cs typeface="Arial"/>
            </a:endParaRPr>
          </a:p>
          <a:p>
            <a:pPr marL="346075" indent="-334010">
              <a:lnSpc>
                <a:spcPct val="100000"/>
              </a:lnSpc>
              <a:spcBef>
                <a:spcPts val="640"/>
              </a:spcBef>
              <a:buChar char="•"/>
              <a:tabLst>
                <a:tab pos="346075" algn="l"/>
                <a:tab pos="346710" algn="l"/>
              </a:tabLst>
            </a:pPr>
            <a:r>
              <a:rPr dirty="0" sz="3000" spc="5">
                <a:solidFill>
                  <a:srgbClr val="FFFFFF"/>
                </a:solidFill>
                <a:latin typeface="Arial"/>
                <a:cs typeface="Arial"/>
              </a:rPr>
              <a:t>developed </a:t>
            </a:r>
            <a:r>
              <a:rPr dirty="0" sz="3000" spc="4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000" spc="35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000" spc="25">
                <a:solidFill>
                  <a:srgbClr val="FFFFFF"/>
                </a:solidFill>
                <a:latin typeface="Arial"/>
                <a:cs typeface="Arial"/>
              </a:rPr>
              <a:t>16th </a:t>
            </a:r>
            <a:r>
              <a:rPr dirty="0" sz="3000" spc="-1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3000" spc="25">
                <a:solidFill>
                  <a:srgbClr val="FFFFFF"/>
                </a:solidFill>
                <a:latin typeface="Arial"/>
                <a:cs typeface="Arial"/>
              </a:rPr>
              <a:t>17th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century </a:t>
            </a:r>
            <a:r>
              <a:rPr dirty="0" sz="3000" spc="4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dirty="0" sz="3000" spc="-25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50">
                <a:solidFill>
                  <a:srgbClr val="FFFFFF"/>
                </a:solidFill>
                <a:latin typeface="Arial"/>
                <a:cs typeface="Arial"/>
              </a:rPr>
              <a:t>England</a:t>
            </a:r>
            <a:endParaRPr sz="3000">
              <a:latin typeface="Arial"/>
              <a:cs typeface="Arial"/>
            </a:endParaRPr>
          </a:p>
          <a:p>
            <a:pPr marL="346075" indent="-334010">
              <a:lnSpc>
                <a:spcPct val="100000"/>
              </a:lnSpc>
              <a:spcBef>
                <a:spcPts val="635"/>
              </a:spcBef>
              <a:buChar char="•"/>
              <a:tabLst>
                <a:tab pos="346075" algn="l"/>
                <a:tab pos="346710" algn="l"/>
              </a:tabLst>
            </a:pPr>
            <a:r>
              <a:rPr dirty="0" sz="3000" spc="25">
                <a:solidFill>
                  <a:srgbClr val="FFFFFF"/>
                </a:solidFill>
                <a:latin typeface="Arial"/>
                <a:cs typeface="Arial"/>
              </a:rPr>
              <a:t>Who </a:t>
            </a:r>
            <a:r>
              <a:rPr dirty="0" sz="3000" spc="-30">
                <a:solidFill>
                  <a:srgbClr val="FFFFFF"/>
                </a:solidFill>
                <a:latin typeface="Arial"/>
                <a:cs typeface="Arial"/>
              </a:rPr>
              <a:t>owns </a:t>
            </a:r>
            <a:r>
              <a:rPr dirty="0" sz="3000" spc="35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media </a:t>
            </a:r>
            <a:r>
              <a:rPr dirty="0" sz="3000" spc="4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000" spc="-60">
                <a:solidFill>
                  <a:srgbClr val="FFFFFF"/>
                </a:solidFill>
                <a:latin typeface="Arial"/>
                <a:cs typeface="Arial"/>
              </a:rPr>
              <a:t>an </a:t>
            </a:r>
            <a:r>
              <a:rPr dirty="0" sz="3000" spc="20">
                <a:solidFill>
                  <a:srgbClr val="FFFFFF"/>
                </a:solidFill>
                <a:latin typeface="Arial"/>
                <a:cs typeface="Arial"/>
              </a:rPr>
              <a:t>authoritarian</a:t>
            </a:r>
            <a:r>
              <a:rPr dirty="0" sz="3000" spc="-9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100">
                <a:solidFill>
                  <a:srgbClr val="FFFFFF"/>
                </a:solidFill>
                <a:latin typeface="Arial"/>
                <a:cs typeface="Arial"/>
              </a:rPr>
              <a:t>system?</a:t>
            </a:r>
            <a:endParaRPr sz="30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650"/>
              </a:spcBef>
              <a:buChar char="•"/>
              <a:tabLst>
                <a:tab pos="241300" algn="l"/>
              </a:tabLst>
            </a:pPr>
            <a:r>
              <a:rPr dirty="0" sz="3000" spc="5">
                <a:solidFill>
                  <a:srgbClr val="FFFFFF"/>
                </a:solidFill>
                <a:latin typeface="Arial"/>
                <a:cs typeface="Arial"/>
              </a:rPr>
              <a:t>History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provides </a:t>
            </a:r>
            <a:r>
              <a:rPr dirty="0" sz="3000" spc="-100">
                <a:solidFill>
                  <a:srgbClr val="FFFFFF"/>
                </a:solidFill>
                <a:latin typeface="Arial"/>
                <a:cs typeface="Arial"/>
              </a:rPr>
              <a:t>us </a:t>
            </a:r>
            <a:r>
              <a:rPr dirty="0" sz="3000" spc="70">
                <a:solidFill>
                  <a:srgbClr val="FFFFFF"/>
                </a:solidFill>
                <a:latin typeface="Arial"/>
                <a:cs typeface="Arial"/>
              </a:rPr>
              <a:t>with </a:t>
            </a:r>
            <a:r>
              <a:rPr dirty="0" sz="3000" spc="-30">
                <a:solidFill>
                  <a:srgbClr val="FFFFFF"/>
                </a:solidFill>
                <a:latin typeface="Arial"/>
                <a:cs typeface="Arial"/>
              </a:rPr>
              <a:t>many </a:t>
            </a:r>
            <a:r>
              <a:rPr dirty="0" sz="3000" spc="-75">
                <a:solidFill>
                  <a:srgbClr val="FFFFFF"/>
                </a:solidFill>
                <a:latin typeface="Arial"/>
                <a:cs typeface="Arial"/>
              </a:rPr>
              <a:t>examples.</a:t>
            </a:r>
            <a:endParaRPr sz="3000">
              <a:latin typeface="Arial"/>
              <a:cs typeface="Arial"/>
            </a:endParaRPr>
          </a:p>
          <a:p>
            <a:pPr marL="12700" marR="5080" indent="104775">
              <a:lnSpc>
                <a:spcPts val="3240"/>
              </a:lnSpc>
              <a:spcBef>
                <a:spcPts val="1045"/>
              </a:spcBef>
            </a:pPr>
            <a:r>
              <a:rPr dirty="0" sz="3000" spc="-60">
                <a:solidFill>
                  <a:srgbClr val="FFFFFF"/>
                </a:solidFill>
                <a:latin typeface="Arial"/>
                <a:cs typeface="Arial"/>
              </a:rPr>
              <a:t>Two </a:t>
            </a:r>
            <a:r>
              <a:rPr dirty="0" sz="3000" spc="-20">
                <a:solidFill>
                  <a:srgbClr val="FFFFFF"/>
                </a:solidFill>
                <a:latin typeface="Arial"/>
                <a:cs typeface="Arial"/>
              </a:rPr>
              <a:t>stand </a:t>
            </a:r>
            <a:r>
              <a:rPr dirty="0" sz="3000" spc="25">
                <a:solidFill>
                  <a:srgbClr val="FFFFFF"/>
                </a:solidFill>
                <a:latin typeface="Arial"/>
                <a:cs typeface="Arial"/>
              </a:rPr>
              <a:t>out: </a:t>
            </a:r>
            <a:r>
              <a:rPr dirty="0" sz="3000" spc="-35">
                <a:solidFill>
                  <a:srgbClr val="FFFFFF"/>
                </a:solidFill>
                <a:latin typeface="Arial"/>
                <a:cs typeface="Arial"/>
              </a:rPr>
              <a:t>“Germany </a:t>
            </a:r>
            <a:r>
              <a:rPr dirty="0" sz="3000" spc="15">
                <a:solidFill>
                  <a:srgbClr val="FFFFFF"/>
                </a:solidFill>
                <a:latin typeface="Arial"/>
                <a:cs typeface="Arial"/>
              </a:rPr>
              <a:t>under </a:t>
            </a:r>
            <a:r>
              <a:rPr dirty="0" sz="3000" spc="35">
                <a:solidFill>
                  <a:srgbClr val="FFFFFF"/>
                </a:solidFill>
                <a:latin typeface="Arial"/>
                <a:cs typeface="Arial"/>
              </a:rPr>
              <a:t>Hitler </a:t>
            </a:r>
            <a:r>
              <a:rPr dirty="0" sz="3000" spc="-10">
                <a:solidFill>
                  <a:srgbClr val="FFFFFF"/>
                </a:solidFill>
                <a:latin typeface="Arial"/>
                <a:cs typeface="Arial"/>
              </a:rPr>
              <a:t>and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Italy </a:t>
            </a:r>
            <a:r>
              <a:rPr dirty="0" sz="3000" spc="15">
                <a:solidFill>
                  <a:srgbClr val="FFFFFF"/>
                </a:solidFill>
                <a:latin typeface="Arial"/>
                <a:cs typeface="Arial"/>
              </a:rPr>
              <a:t>under  </a:t>
            </a:r>
            <a:r>
              <a:rPr dirty="0" sz="3000" spc="10">
                <a:solidFill>
                  <a:srgbClr val="FFFFFF"/>
                </a:solidFill>
                <a:latin typeface="Arial"/>
                <a:cs typeface="Arial"/>
              </a:rPr>
              <a:t>Mussolini”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64591" y="261620"/>
            <a:ext cx="2543810" cy="6965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400"/>
              <a:t>Cens</a:t>
            </a:r>
            <a:r>
              <a:rPr dirty="0" sz="4400" spc="10"/>
              <a:t>o</a:t>
            </a:r>
            <a:r>
              <a:rPr dirty="0" sz="4400"/>
              <a:t>rship</a:t>
            </a:r>
            <a:endParaRPr sz="4400"/>
          </a:p>
        </p:txBody>
      </p:sp>
      <p:sp>
        <p:nvSpPr>
          <p:cNvPr id="4" name="object 4"/>
          <p:cNvSpPr txBox="1"/>
          <p:nvPr/>
        </p:nvSpPr>
        <p:spPr>
          <a:xfrm>
            <a:off x="405485" y="1085545"/>
            <a:ext cx="6514465" cy="4853305"/>
          </a:xfrm>
          <a:prstGeom prst="rect">
            <a:avLst/>
          </a:prstGeom>
        </p:spPr>
        <p:txBody>
          <a:bodyPr wrap="square" lIns="0" tIns="58419" rIns="0" bIns="0" rtlCol="0" vert="horz">
            <a:spAutoFit/>
          </a:bodyPr>
          <a:lstStyle/>
          <a:p>
            <a:pPr marL="241300" marR="258445" indent="-229235">
              <a:lnSpc>
                <a:spcPct val="90000"/>
              </a:lnSpc>
              <a:spcBef>
                <a:spcPts val="459"/>
              </a:spcBef>
              <a:buChar char="•"/>
              <a:tabLst>
                <a:tab pos="241935" algn="l"/>
              </a:tabLst>
            </a:pP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Censorship is a suppression of any 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communication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which may</a:t>
            </a:r>
            <a:r>
              <a:rPr dirty="0" sz="3000" spc="-5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consider  as harmful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to the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people,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King, 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government and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its</a:t>
            </a:r>
            <a:r>
              <a:rPr dirty="0" sz="30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nation.</a:t>
            </a:r>
            <a:endParaRPr sz="3000">
              <a:latin typeface="Arial"/>
              <a:cs typeface="Arial"/>
            </a:endParaRPr>
          </a:p>
          <a:p>
            <a:pPr marL="241300" marR="41910" indent="-229235">
              <a:lnSpc>
                <a:spcPts val="3240"/>
              </a:lnSpc>
              <a:spcBef>
                <a:spcPts val="1045"/>
              </a:spcBef>
              <a:buClr>
                <a:srgbClr val="FFFFFF"/>
              </a:buClr>
              <a:buFont typeface="Arial"/>
              <a:buChar char="•"/>
              <a:tabLst>
                <a:tab pos="347980" algn="l"/>
                <a:tab pos="348615" algn="l"/>
              </a:tabLst>
            </a:pPr>
            <a:r>
              <a:rPr dirty="0"/>
              <a:t>	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In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some other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cases, </a:t>
            </a:r>
            <a:r>
              <a:rPr dirty="0" sz="3000" spc="-1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censorship  helps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to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protect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rulers and  authorities from sensitive</a:t>
            </a:r>
            <a:r>
              <a:rPr dirty="0" sz="30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issues.</a:t>
            </a:r>
            <a:endParaRPr sz="3000">
              <a:latin typeface="Arial"/>
              <a:cs typeface="Arial"/>
            </a:endParaRPr>
          </a:p>
          <a:p>
            <a:pPr marL="241300" marR="5080" indent="-229235">
              <a:lnSpc>
                <a:spcPct val="90000"/>
              </a:lnSpc>
              <a:spcBef>
                <a:spcPts val="960"/>
              </a:spcBef>
              <a:buChar char="•"/>
              <a:tabLst>
                <a:tab pos="241935" algn="l"/>
              </a:tabLst>
            </a:pP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Especially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these censorship</a:t>
            </a:r>
            <a:r>
              <a:rPr dirty="0" sz="3000" spc="-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methods  are much familiar in press which  against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the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freedom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of 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speech and  freedom </a:t>
            </a:r>
            <a:r>
              <a:rPr dirty="0" sz="300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dirty="0" sz="3000" spc="-5">
                <a:solidFill>
                  <a:srgbClr val="FFFFFF"/>
                </a:solidFill>
                <a:latin typeface="Arial"/>
                <a:cs typeface="Arial"/>
              </a:rPr>
              <a:t> expression</a:t>
            </a:r>
            <a:endParaRPr sz="3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486232"/>
            <a:ext cx="5138420" cy="9404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 spc="-85"/>
              <a:t>Types </a:t>
            </a:r>
            <a:r>
              <a:rPr dirty="0" sz="6000"/>
              <a:t>of</a:t>
            </a:r>
            <a:r>
              <a:rPr dirty="0" sz="6000" spc="5"/>
              <a:t> </a:t>
            </a:r>
            <a:r>
              <a:rPr dirty="0" sz="6000"/>
              <a:t>censors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916939" y="1719790"/>
            <a:ext cx="3390900" cy="2857500"/>
          </a:xfrm>
          <a:prstGeom prst="rect">
            <a:avLst/>
          </a:prstGeom>
        </p:spPr>
        <p:txBody>
          <a:bodyPr wrap="square" lIns="0" tIns="91440" rIns="0" bIns="0" rtlCol="0" vert="horz">
            <a:spAutoFit/>
          </a:bodyPr>
          <a:lstStyle/>
          <a:p>
            <a:pPr marL="354330" indent="-341630">
              <a:lnSpc>
                <a:spcPct val="100000"/>
              </a:lnSpc>
              <a:spcBef>
                <a:spcPts val="720"/>
              </a:spcBef>
              <a:buChar char="•"/>
              <a:tabLst>
                <a:tab pos="353695" algn="l"/>
                <a:tab pos="354330" algn="l"/>
              </a:tabLst>
            </a:pP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Political</a:t>
            </a:r>
            <a:r>
              <a:rPr dirty="0" sz="3200" spc="-4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censor</a:t>
            </a:r>
            <a:endParaRPr sz="320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625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Moral</a:t>
            </a:r>
            <a:r>
              <a:rPr dirty="0" sz="32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censor</a:t>
            </a:r>
            <a:endParaRPr sz="320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615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Religious</a:t>
            </a:r>
            <a:r>
              <a:rPr dirty="0" sz="32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censor</a:t>
            </a:r>
            <a:endParaRPr sz="320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610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Military</a:t>
            </a:r>
            <a:r>
              <a:rPr dirty="0" sz="3200" spc="-1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censor</a:t>
            </a:r>
            <a:endParaRPr sz="320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625"/>
              </a:spcBef>
              <a:buChar char="•"/>
              <a:tabLst>
                <a:tab pos="241935" algn="l"/>
              </a:tabLst>
            </a:pPr>
            <a:r>
              <a:rPr dirty="0" sz="3200" spc="-5">
                <a:solidFill>
                  <a:srgbClr val="FFFFFF"/>
                </a:solidFill>
                <a:latin typeface="Arial"/>
                <a:cs typeface="Arial"/>
              </a:rPr>
              <a:t>Corporate</a:t>
            </a:r>
            <a:r>
              <a:rPr dirty="0" sz="3200" spc="-9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200">
                <a:solidFill>
                  <a:srgbClr val="FFFFFF"/>
                </a:solidFill>
                <a:latin typeface="Arial"/>
                <a:cs typeface="Arial"/>
              </a:rPr>
              <a:t>censor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486232"/>
            <a:ext cx="4913630" cy="94043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0"/>
              <a:t>Political</a:t>
            </a:r>
            <a:r>
              <a:rPr dirty="0" sz="6000" spc="-110"/>
              <a:t> </a:t>
            </a:r>
            <a:r>
              <a:rPr dirty="0" sz="6000"/>
              <a:t>Censor</a:t>
            </a:r>
            <a:endParaRPr sz="6000"/>
          </a:p>
        </p:txBody>
      </p:sp>
      <p:sp>
        <p:nvSpPr>
          <p:cNvPr id="4" name="object 4"/>
          <p:cNvSpPr txBox="1"/>
          <p:nvPr/>
        </p:nvSpPr>
        <p:spPr>
          <a:xfrm>
            <a:off x="600862" y="1800605"/>
            <a:ext cx="6783070" cy="403161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41300" marR="5080" indent="-228600">
              <a:lnSpc>
                <a:spcPct val="90000"/>
              </a:lnSpc>
              <a:spcBef>
                <a:spcPts val="53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3600" spc="-5" b="1">
                <a:solidFill>
                  <a:srgbClr val="FFFFFF"/>
                </a:solidFill>
                <a:latin typeface="Arial"/>
                <a:cs typeface="Arial"/>
              </a:rPr>
              <a:t>Political </a:t>
            </a:r>
            <a:r>
              <a:rPr dirty="0" sz="3600" b="1">
                <a:solidFill>
                  <a:srgbClr val="FFFFFF"/>
                </a:solidFill>
                <a:latin typeface="Arial"/>
                <a:cs typeface="Arial"/>
              </a:rPr>
              <a:t>censorship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exists  when a government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attempts </a:t>
            </a:r>
            <a:r>
              <a:rPr dirty="0" sz="3600" spc="-10">
                <a:solidFill>
                  <a:srgbClr val="FFFFFF"/>
                </a:solidFill>
                <a:latin typeface="Arial"/>
                <a:cs typeface="Arial"/>
              </a:rPr>
              <a:t>to 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conceal, fake, distort,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falsify  information that its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citizens 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receive by suppressing or  crowding out </a:t>
            </a:r>
            <a:r>
              <a:rPr dirty="0" sz="3600" spc="-5" b="1">
                <a:solidFill>
                  <a:srgbClr val="FFFFFF"/>
                </a:solidFill>
                <a:latin typeface="Arial"/>
                <a:cs typeface="Arial"/>
              </a:rPr>
              <a:t>political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dirty="0" sz="3600" spc="-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that  the public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might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receive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through 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news</a:t>
            </a:r>
            <a:r>
              <a:rPr dirty="0" sz="3600" spc="-2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outlets.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539572"/>
            <a:ext cx="3665854" cy="848994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400"/>
              <a:t>Moral</a:t>
            </a:r>
            <a:r>
              <a:rPr dirty="0" sz="5400" spc="-75"/>
              <a:t> </a:t>
            </a:r>
            <a:r>
              <a:rPr dirty="0" sz="5400"/>
              <a:t>censor</a:t>
            </a:r>
            <a:endParaRPr sz="5400"/>
          </a:p>
        </p:txBody>
      </p:sp>
      <p:sp>
        <p:nvSpPr>
          <p:cNvPr id="4" name="object 4"/>
          <p:cNvSpPr txBox="1"/>
          <p:nvPr/>
        </p:nvSpPr>
        <p:spPr>
          <a:xfrm>
            <a:off x="916939" y="1791970"/>
            <a:ext cx="5970270" cy="3663950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241300" marR="5080" indent="-229235">
              <a:lnSpc>
                <a:spcPct val="90000"/>
              </a:lnSpc>
              <a:spcBef>
                <a:spcPts val="530"/>
              </a:spcBef>
              <a:buChar char="•"/>
              <a:tabLst>
                <a:tab pos="241935" algn="l"/>
              </a:tabLst>
            </a:pP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the suppression of</a:t>
            </a:r>
            <a:r>
              <a:rPr dirty="0" sz="3600" spc="-8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materials 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that the public considers 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obscene or</a:t>
            </a:r>
            <a:r>
              <a:rPr dirty="0" sz="3600" spc="-1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0">
                <a:solidFill>
                  <a:srgbClr val="FFFFFF"/>
                </a:solidFill>
                <a:latin typeface="Arial"/>
                <a:cs typeface="Arial"/>
              </a:rPr>
              <a:t>offensive.</a:t>
            </a:r>
            <a:endParaRPr sz="3600">
              <a:latin typeface="Arial"/>
              <a:cs typeface="Arial"/>
            </a:endParaRPr>
          </a:p>
          <a:p>
            <a:pPr marL="241300" marR="129539" indent="-229235">
              <a:lnSpc>
                <a:spcPts val="3890"/>
              </a:lnSpc>
              <a:spcBef>
                <a:spcPts val="1050"/>
              </a:spcBef>
              <a:buChar char="•"/>
              <a:tabLst>
                <a:tab pos="241935" algn="l"/>
              </a:tabLst>
            </a:pP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Child pornography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is 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restricted in many</a:t>
            </a:r>
            <a:r>
              <a:rPr dirty="0" sz="3600" spc="-10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countries 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because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it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is seen</a:t>
            </a:r>
            <a:r>
              <a:rPr dirty="0" sz="36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5">
                <a:solidFill>
                  <a:srgbClr val="FFFFFF"/>
                </a:solidFill>
                <a:latin typeface="Arial"/>
                <a:cs typeface="Arial"/>
              </a:rPr>
              <a:t>as</a:t>
            </a:r>
            <a:endParaRPr sz="3600">
              <a:latin typeface="Arial"/>
              <a:cs typeface="Arial"/>
            </a:endParaRPr>
          </a:p>
          <a:p>
            <a:pPr marL="241300">
              <a:lnSpc>
                <a:spcPts val="3829"/>
              </a:lnSpc>
            </a:pP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being </a:t>
            </a:r>
            <a:r>
              <a:rPr dirty="0" sz="3600" b="1">
                <a:solidFill>
                  <a:srgbClr val="FFFFFF"/>
                </a:solidFill>
                <a:latin typeface="Arial"/>
                <a:cs typeface="Arial"/>
              </a:rPr>
              <a:t>morally</a:t>
            </a:r>
            <a:r>
              <a:rPr dirty="0" sz="36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>
                <a:solidFill>
                  <a:srgbClr val="FFFFFF"/>
                </a:solidFill>
                <a:latin typeface="Arial"/>
                <a:cs typeface="Arial"/>
              </a:rPr>
              <a:t>wrong.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2020-04-13T15:23:16Z</dcterms:created>
  <dcterms:modified xsi:type="dcterms:W3CDTF">2020-04-13T15:23:16Z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2020-04-13T00:00:00Z</vt:filetime>
  </property>
</Properties>
</file>