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73C23-F95B-4D6C-A91A-719DD5E2D713}" type="datetimeFigureOut">
              <a:rPr lang="en-US" smtClean="0"/>
              <a:t>3/21/2018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F8FDB4-E44B-445E-ADEC-F76A0433F94E}" type="slidenum">
              <a:rPr lang="en-US" smtClean="0"/>
              <a:t>‹#›</a:t>
            </a:fld>
            <a:endParaRPr lang="en-US"/>
          </a:p>
        </p:txBody>
      </p:sp>
    </p:spTree>
    <p:extLst>
      <p:ext uri="{BB962C8B-B14F-4D97-AF65-F5344CB8AC3E}">
        <p14:creationId xmlns:p14="http://schemas.microsoft.com/office/powerpoint/2010/main" val="1444721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F8FDB4-E44B-445E-ADEC-F76A0433F94E}" type="slidenum">
              <a:rPr lang="en-US" smtClean="0"/>
              <a:t>9</a:t>
            </a:fld>
            <a:endParaRPr lang="en-US"/>
          </a:p>
        </p:txBody>
      </p:sp>
    </p:spTree>
    <p:extLst>
      <p:ext uri="{BB962C8B-B14F-4D97-AF65-F5344CB8AC3E}">
        <p14:creationId xmlns:p14="http://schemas.microsoft.com/office/powerpoint/2010/main" val="3776767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D4C8CF-64C3-4639-A581-8ADC4BF9BD09}"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755428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4C8CF-64C3-4639-A581-8ADC4BF9BD09}"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1957696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4C8CF-64C3-4639-A581-8ADC4BF9BD09}"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2797089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D4C8CF-64C3-4639-A581-8ADC4BF9BD09}"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2523008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D4C8CF-64C3-4639-A581-8ADC4BF9BD09}"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1300641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D4C8CF-64C3-4639-A581-8ADC4BF9BD09}" type="datetimeFigureOut">
              <a:rPr lang="en-US" smtClean="0"/>
              <a:t>3/21/2018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594056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D4C8CF-64C3-4639-A581-8ADC4BF9BD09}" type="datetimeFigureOut">
              <a:rPr lang="en-US" smtClean="0"/>
              <a:t>3/21/2018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1938035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D4C8CF-64C3-4639-A581-8ADC4BF9BD09}" type="datetimeFigureOut">
              <a:rPr lang="en-US" smtClean="0"/>
              <a:t>3/21/2018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2961033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D4C8CF-64C3-4639-A581-8ADC4BF9BD09}" type="datetimeFigureOut">
              <a:rPr lang="en-US" smtClean="0"/>
              <a:t>3/21/2018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1402004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D4C8CF-64C3-4639-A581-8ADC4BF9BD09}" type="datetimeFigureOut">
              <a:rPr lang="en-US" smtClean="0"/>
              <a:t>3/21/2018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1247463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D4C8CF-64C3-4639-A581-8ADC4BF9BD09}" type="datetimeFigureOut">
              <a:rPr lang="en-US" smtClean="0"/>
              <a:t>3/21/2018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A60F01-169E-4C88-A4E3-5293728FD138}" type="slidenum">
              <a:rPr lang="en-US" smtClean="0"/>
              <a:t>‹#›</a:t>
            </a:fld>
            <a:endParaRPr lang="en-US"/>
          </a:p>
        </p:txBody>
      </p:sp>
    </p:spTree>
    <p:extLst>
      <p:ext uri="{BB962C8B-B14F-4D97-AF65-F5344CB8AC3E}">
        <p14:creationId xmlns:p14="http://schemas.microsoft.com/office/powerpoint/2010/main" val="52201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4C8CF-64C3-4639-A581-8ADC4BF9BD09}" type="datetimeFigureOut">
              <a:rPr lang="en-US" smtClean="0"/>
              <a:t>3/21/2018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A60F01-169E-4C88-A4E3-5293728FD138}" type="slidenum">
              <a:rPr lang="en-US" smtClean="0"/>
              <a:t>‹#›</a:t>
            </a:fld>
            <a:endParaRPr lang="en-US"/>
          </a:p>
        </p:txBody>
      </p:sp>
    </p:spTree>
    <p:extLst>
      <p:ext uri="{BB962C8B-B14F-4D97-AF65-F5344CB8AC3E}">
        <p14:creationId xmlns:p14="http://schemas.microsoft.com/office/powerpoint/2010/main" val="3408632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90218"/>
          </a:xfrm>
        </p:spPr>
        <p:txBody>
          <a:bodyPr>
            <a:normAutofit fontScale="90000"/>
          </a:bodyPr>
          <a:lstStyle/>
          <a:p>
            <a:pPr algn="ctr"/>
            <a:r>
              <a:rPr lang="en-US" sz="4000" b="1" dirty="0" smtClean="0">
                <a:latin typeface="Times New Roman" panose="02020603050405020304" pitchFamily="18" charset="0"/>
                <a:cs typeface="Times New Roman" panose="02020603050405020304" pitchFamily="18" charset="0"/>
              </a:rPr>
              <a:t>Handling Insects in Insecticide Tests</a:t>
            </a:r>
            <a:endParaRPr lang="en-US" sz="4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For collecting small or fragile insects or eggs, it is convenient to employ a suction collector.</a:t>
            </a:r>
          </a:p>
          <a:p>
            <a:r>
              <a:rPr lang="en-US" dirty="0" smtClean="0">
                <a:latin typeface="Times New Roman" panose="02020603050405020304" pitchFamily="18" charset="0"/>
                <a:cs typeface="Times New Roman" panose="02020603050405020304" pitchFamily="18" charset="0"/>
              </a:rPr>
              <a:t>Insects are gathered by bringing up the tip of the collection tube and applying suctions. The air current pulls the insects up. Suction is usually provided by mouth, though with dusty or infectious material it is better to use a suction pump. In this case a hole in the suction line provides a bypass which can be closed by covering it with a finger tip.</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838200" y="1098097"/>
            <a:ext cx="4915128" cy="584775"/>
          </a:xfrm>
          <a:prstGeom prst="rect">
            <a:avLst/>
          </a:prstGeom>
          <a:noFill/>
        </p:spPr>
        <p:txBody>
          <a:bodyPr wrap="none" rtlCol="0">
            <a:spAutoFit/>
          </a:bodyPr>
          <a:lstStyle/>
          <a:p>
            <a:r>
              <a:rPr lang="en-US" sz="3200" b="1" dirty="0" smtClean="0">
                <a:latin typeface="Times New Roman" panose="02020603050405020304" pitchFamily="18" charset="0"/>
                <a:cs typeface="Times New Roman" panose="02020603050405020304" pitchFamily="18" charset="0"/>
              </a:rPr>
              <a:t>Collection of </a:t>
            </a:r>
            <a:r>
              <a:rPr lang="en-US" sz="3200" b="1" dirty="0" smtClean="0">
                <a:latin typeface="Times New Roman" panose="02020603050405020304" pitchFamily="18" charset="0"/>
                <a:cs typeface="Times New Roman" panose="02020603050405020304" pitchFamily="18" charset="0"/>
              </a:rPr>
              <a:t>fragile insects</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2055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8457"/>
          </a:xfrm>
        </p:spPr>
        <p:txBody>
          <a:bodyPr>
            <a:normAutofit/>
          </a:bodyPr>
          <a:lstStyle/>
          <a:p>
            <a:r>
              <a:rPr lang="en-US" sz="3200" b="1" dirty="0" smtClean="0">
                <a:latin typeface="Times New Roman" panose="02020603050405020304" pitchFamily="18" charset="0"/>
                <a:cs typeface="Times New Roman" panose="02020603050405020304" pitchFamily="18" charset="0"/>
              </a:rPr>
              <a:t>Handling of Larvae:</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73707"/>
            <a:ext cx="10515600" cy="5003256"/>
          </a:xfrm>
        </p:spPr>
        <p:txBody>
          <a:bodyPr/>
          <a:lstStyle/>
          <a:p>
            <a:r>
              <a:rPr lang="en-US" dirty="0"/>
              <a:t>Do </a:t>
            </a:r>
            <a:r>
              <a:rPr lang="en-US" dirty="0" smtClean="0"/>
              <a:t>not </a:t>
            </a:r>
            <a:r>
              <a:rPr lang="en-US" dirty="0"/>
              <a:t>use nets to transfer the larvae</a:t>
            </a:r>
            <a:r>
              <a:rPr lang="en-US" dirty="0" smtClean="0"/>
              <a:t>.</a:t>
            </a:r>
          </a:p>
          <a:p>
            <a:r>
              <a:rPr lang="en-US" dirty="0" smtClean="0"/>
              <a:t>Use plastic or glass vials to transfer the larvae.</a:t>
            </a:r>
          </a:p>
          <a:p>
            <a:endParaRPr lang="en-US" dirty="0" smtClean="0"/>
          </a:p>
          <a:p>
            <a:endParaRPr lang="en-US" dirty="0"/>
          </a:p>
        </p:txBody>
      </p:sp>
    </p:spTree>
    <p:extLst>
      <p:ext uri="{BB962C8B-B14F-4D97-AF65-F5344CB8AC3E}">
        <p14:creationId xmlns:p14="http://schemas.microsoft.com/office/powerpoint/2010/main" val="4063444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6696"/>
          </a:xfrm>
        </p:spPr>
        <p:txBody>
          <a:bodyPr>
            <a:normAutofit/>
          </a:bodyPr>
          <a:lstStyle/>
          <a:p>
            <a:r>
              <a:rPr lang="en-US" sz="3200" b="1" dirty="0" smtClean="0">
                <a:latin typeface="Times New Roman" panose="02020603050405020304" pitchFamily="18" charset="0"/>
                <a:cs typeface="Times New Roman" panose="02020603050405020304" pitchFamily="18" charset="0"/>
              </a:rPr>
              <a:t>Collection of Adults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55594"/>
            <a:ext cx="7773537" cy="4921369"/>
          </a:xfrm>
        </p:spPr>
        <p:txBody>
          <a:bodyPr/>
          <a:lstStyle/>
          <a:p>
            <a:r>
              <a:rPr lang="en-US" dirty="0">
                <a:latin typeface="Times New Roman" panose="02020603050405020304" pitchFamily="18" charset="0"/>
                <a:cs typeface="Times New Roman" panose="02020603050405020304" pitchFamily="18" charset="0"/>
              </a:rPr>
              <a:t>Most adult flying insects are generally collecting using a fine net</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Individual insects </a:t>
            </a:r>
            <a:r>
              <a:rPr lang="en-US" dirty="0">
                <a:latin typeface="Times New Roman" panose="02020603050405020304" pitchFamily="18" charset="0"/>
                <a:cs typeface="Times New Roman" panose="02020603050405020304" pitchFamily="18" charset="0"/>
              </a:rPr>
              <a:t>can be collected with forceps by searching on plants, under logs and rocks </a:t>
            </a:r>
            <a:r>
              <a:rPr lang="en-US" dirty="0" smtClean="0">
                <a:latin typeface="Times New Roman" panose="02020603050405020304" pitchFamily="18" charset="0"/>
                <a:cs typeface="Times New Roman" panose="02020603050405020304" pitchFamily="18" charset="0"/>
              </a:rPr>
              <a:t>and among </a:t>
            </a:r>
            <a:r>
              <a:rPr lang="en-US" dirty="0">
                <a:latin typeface="Times New Roman" panose="02020603050405020304" pitchFamily="18" charset="0"/>
                <a:cs typeface="Times New Roman" panose="02020603050405020304" pitchFamily="18" charset="0"/>
              </a:rPr>
              <a:t>weeds</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Light traps also used to catch nocturnal flying insects.</a:t>
            </a:r>
          </a:p>
          <a:p>
            <a:r>
              <a:rPr lang="en-US" dirty="0" smtClean="0">
                <a:latin typeface="Times New Roman" panose="02020603050405020304" pitchFamily="18" charset="0"/>
                <a:cs typeface="Times New Roman" panose="02020603050405020304" pitchFamily="18" charset="0"/>
              </a:rPr>
              <a:t>Malaise trap, </a:t>
            </a:r>
            <a:r>
              <a:rPr lang="en-US" dirty="0" err="1" smtClean="0">
                <a:latin typeface="Times New Roman" panose="02020603050405020304" pitchFamily="18" charset="0"/>
                <a:cs typeface="Times New Roman" panose="02020603050405020304" pitchFamily="18" charset="0"/>
              </a:rPr>
              <a:t>berlese</a:t>
            </a:r>
            <a:r>
              <a:rPr lang="en-US" dirty="0" smtClean="0">
                <a:latin typeface="Times New Roman" panose="02020603050405020304" pitchFamily="18" charset="0"/>
                <a:cs typeface="Times New Roman" panose="02020603050405020304" pitchFamily="18" charset="0"/>
              </a:rPr>
              <a:t> funnel etc. can also be used.</a:t>
            </a:r>
          </a:p>
          <a:p>
            <a:r>
              <a:rPr lang="en-US" dirty="0" smtClean="0">
                <a:latin typeface="Times New Roman" panose="02020603050405020304" pitchFamily="18" charset="0"/>
                <a:cs typeface="Times New Roman" panose="02020603050405020304" pitchFamily="18" charset="0"/>
              </a:rPr>
              <a:t>Aspirator is used to collect small bodied insects.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6561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6762"/>
            <a:ext cx="10515600" cy="740344"/>
          </a:xfrm>
        </p:spPr>
        <p:txBody>
          <a:bodyPr>
            <a:normAutofit/>
          </a:bodyPr>
          <a:lstStyle/>
          <a:p>
            <a:r>
              <a:rPr lang="en-US" sz="3200" b="1" dirty="0" smtClean="0">
                <a:latin typeface="Times New Roman" panose="02020603050405020304" pitchFamily="18" charset="0"/>
                <a:cs typeface="Times New Roman" panose="02020603050405020304" pitchFamily="18" charset="0"/>
              </a:rPr>
              <a:t>Collection of Aquatic Insects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887106"/>
            <a:ext cx="10515600" cy="5936775"/>
          </a:xfrm>
        </p:spPr>
        <p:txBody>
          <a:bodyPr>
            <a:noAutofit/>
          </a:bodyPr>
          <a:lstStyle/>
          <a:p>
            <a:pPr marL="0" indent="0">
              <a:buNone/>
            </a:pPr>
            <a:r>
              <a:rPr lang="en-US" dirty="0">
                <a:latin typeface="Times New Roman" panose="02020603050405020304" pitchFamily="18" charset="0"/>
                <a:cs typeface="Times New Roman" panose="02020603050405020304" pitchFamily="18" charset="0"/>
              </a:rPr>
              <a:t>Collecting aquatic insects and </a:t>
            </a:r>
            <a:r>
              <a:rPr lang="en-US" dirty="0" smtClean="0">
                <a:latin typeface="Times New Roman" panose="02020603050405020304" pitchFamily="18" charset="0"/>
                <a:cs typeface="Times New Roman" panose="02020603050405020304" pitchFamily="18" charset="0"/>
              </a:rPr>
              <a:t>macro-invertebrates </a:t>
            </a:r>
            <a:r>
              <a:rPr lang="en-US" dirty="0">
                <a:latin typeface="Times New Roman" panose="02020603050405020304" pitchFamily="18" charset="0"/>
                <a:cs typeface="Times New Roman" panose="02020603050405020304" pitchFamily="18" charset="0"/>
              </a:rPr>
              <a:t>requires only a limited amount of equipment</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rubber boots, hip or chest waders</a:t>
            </a:r>
          </a:p>
          <a:p>
            <a:r>
              <a:rPr lang="en-US" dirty="0">
                <a:latin typeface="Times New Roman" panose="02020603050405020304" pitchFamily="18" charset="0"/>
                <a:cs typeface="Times New Roman" panose="02020603050405020304" pitchFamily="18" charset="0"/>
              </a:rPr>
              <a:t>a long handled net or kitchen sieve</a:t>
            </a:r>
          </a:p>
          <a:p>
            <a:r>
              <a:rPr lang="en-US" dirty="0">
                <a:latin typeface="Times New Roman" panose="02020603050405020304" pitchFamily="18" charset="0"/>
                <a:cs typeface="Times New Roman" panose="02020603050405020304" pitchFamily="18" charset="0"/>
              </a:rPr>
              <a:t>a shallow white pan or bottom of a white plastic pail</a:t>
            </a:r>
          </a:p>
          <a:p>
            <a:r>
              <a:rPr lang="en-US" dirty="0">
                <a:latin typeface="Times New Roman" panose="02020603050405020304" pitchFamily="18" charset="0"/>
                <a:cs typeface="Times New Roman" panose="02020603050405020304" pitchFamily="18" charset="0"/>
              </a:rPr>
              <a:t>an assortment of small liquid proof vials and jars</a:t>
            </a:r>
          </a:p>
          <a:p>
            <a:r>
              <a:rPr lang="en-US" dirty="0">
                <a:latin typeface="Times New Roman" panose="02020603050405020304" pitchFamily="18" charset="0"/>
                <a:cs typeface="Times New Roman" panose="02020603050405020304" pitchFamily="18" charset="0"/>
              </a:rPr>
              <a:t>forceps</a:t>
            </a:r>
          </a:p>
          <a:p>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pooter</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field notebook</a:t>
            </a:r>
          </a:p>
          <a:p>
            <a:r>
              <a:rPr lang="en-US" dirty="0">
                <a:latin typeface="Times New Roman" panose="02020603050405020304" pitchFamily="18" charset="0"/>
                <a:cs typeface="Times New Roman" panose="02020603050405020304" pitchFamily="18" charset="0"/>
              </a:rPr>
              <a:t>90% to 100% alcohol for specimens collected from water</a:t>
            </a:r>
          </a:p>
          <a:p>
            <a:r>
              <a:rPr lang="en-US" dirty="0">
                <a:latin typeface="Times New Roman" panose="02020603050405020304" pitchFamily="18" charset="0"/>
                <a:cs typeface="Times New Roman" panose="02020603050405020304" pitchFamily="18" charset="0"/>
              </a:rPr>
              <a:t>70% to 80% alcohol for specimens collected in aerial sweeps</a:t>
            </a:r>
          </a:p>
          <a:p>
            <a:r>
              <a:rPr lang="en-US" dirty="0">
                <a:latin typeface="Times New Roman" panose="02020603050405020304" pitchFamily="18" charset="0"/>
                <a:cs typeface="Times New Roman" panose="02020603050405020304" pitchFamily="18" charset="0"/>
              </a:rPr>
              <a:t>field bag to carry things such as the vials, forceps, notebook etc.</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309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6696"/>
          </a:xfrm>
        </p:spPr>
        <p:txBody>
          <a:bodyPr>
            <a:normAutofit/>
          </a:bodyPr>
          <a:lstStyle/>
          <a:p>
            <a:r>
              <a:rPr lang="en-US" sz="3200" b="1" dirty="0" smtClean="0">
                <a:latin typeface="Times New Roman" panose="02020603050405020304" pitchFamily="18" charset="0"/>
                <a:cs typeface="Times New Roman" panose="02020603050405020304" pitchFamily="18" charset="0"/>
              </a:rPr>
              <a:t>Aspirators for Holding Single </a:t>
            </a:r>
            <a:r>
              <a:rPr lang="en-US" sz="3200" b="1" dirty="0" smtClean="0">
                <a:latin typeface="Times New Roman" panose="02020603050405020304" pitchFamily="18" charset="0"/>
                <a:cs typeface="Times New Roman" panose="02020603050405020304" pitchFamily="18" charset="0"/>
              </a:rPr>
              <a:t>Insect</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351128"/>
            <a:ext cx="6872785" cy="5363569"/>
          </a:xfrm>
        </p:spPr>
        <p:txBody>
          <a:bodyPr>
            <a:normAutofit lnSpcReduction="10000"/>
          </a:bodyPr>
          <a:lstStyle/>
          <a:p>
            <a:r>
              <a:rPr lang="en-US" dirty="0">
                <a:latin typeface="Times New Roman" panose="02020603050405020304" pitchFamily="18" charset="0"/>
                <a:cs typeface="Times New Roman" panose="02020603050405020304" pitchFamily="18" charset="0"/>
              </a:rPr>
              <a:t>In various new techniques, insects are treated individually with doses </a:t>
            </a:r>
            <a:r>
              <a:rPr lang="en-US" dirty="0" smtClean="0">
                <a:latin typeface="Times New Roman" panose="02020603050405020304" pitchFamily="18" charset="0"/>
                <a:cs typeface="Times New Roman" panose="02020603050405020304" pitchFamily="18" charset="0"/>
              </a:rPr>
              <a:t>of insecticide</a:t>
            </a:r>
            <a:r>
              <a:rPr lang="en-US" dirty="0">
                <a:latin typeface="Times New Roman" panose="02020603050405020304" pitchFamily="18" charset="0"/>
                <a:cs typeface="Times New Roman" panose="02020603050405020304" pitchFamily="18" charset="0"/>
              </a:rPr>
              <a:t>. This may be done by stupefying the </a:t>
            </a:r>
            <a:r>
              <a:rPr lang="en-US" dirty="0" smtClean="0">
                <a:latin typeface="Times New Roman" panose="02020603050405020304" pitchFamily="18" charset="0"/>
                <a:cs typeface="Times New Roman" panose="02020603050405020304" pitchFamily="18" charset="0"/>
              </a:rPr>
              <a:t>insects </a:t>
            </a:r>
            <a:r>
              <a:rPr lang="en-US" dirty="0">
                <a:latin typeface="Times New Roman" panose="02020603050405020304" pitchFamily="18" charset="0"/>
                <a:cs typeface="Times New Roman" panose="02020603050405020304" pitchFamily="18" charset="0"/>
              </a:rPr>
              <a:t>and handling them carefully with forceps</a:t>
            </a:r>
            <a:r>
              <a:rPr lang="en-US" dirty="0" smtClean="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Alternatively, </a:t>
            </a:r>
            <a:r>
              <a:rPr lang="en-US" dirty="0" smtClean="0">
                <a:latin typeface="Times New Roman" panose="02020603050405020304" pitchFamily="18" charset="0"/>
                <a:cs typeface="Times New Roman" panose="02020603050405020304" pitchFamily="18" charset="0"/>
              </a:rPr>
              <a:t>certain suction </a:t>
            </a:r>
            <a:r>
              <a:rPr lang="en-US" dirty="0">
                <a:latin typeface="Times New Roman" panose="02020603050405020304" pitchFamily="18" charset="0"/>
                <a:cs typeface="Times New Roman" panose="02020603050405020304" pitchFamily="18" charset="0"/>
              </a:rPr>
              <a:t>devices can be used to hold the insects firmly, but without </a:t>
            </a:r>
            <a:r>
              <a:rPr lang="en-US" dirty="0" smtClean="0">
                <a:latin typeface="Times New Roman" panose="02020603050405020304" pitchFamily="18" charset="0"/>
                <a:cs typeface="Times New Roman" panose="02020603050405020304" pitchFamily="18" charset="0"/>
              </a:rPr>
              <a:t>harm.</a:t>
            </a:r>
          </a:p>
          <a:p>
            <a:r>
              <a:rPr lang="en-US" dirty="0">
                <a:latin typeface="Times New Roman" panose="02020603050405020304" pitchFamily="18" charset="0"/>
                <a:cs typeface="Times New Roman" panose="02020603050405020304" pitchFamily="18" charset="0"/>
              </a:rPr>
              <a:t>They operate by maintaining a small negative pressure </a:t>
            </a:r>
            <a:r>
              <a:rPr lang="en-US" dirty="0" smtClean="0">
                <a:latin typeface="Times New Roman" panose="02020603050405020304" pitchFamily="18" charset="0"/>
                <a:cs typeface="Times New Roman" panose="02020603050405020304" pitchFamily="18" charset="0"/>
              </a:rPr>
              <a:t>in a tube </a:t>
            </a:r>
            <a:r>
              <a:rPr lang="en-US" dirty="0">
                <a:latin typeface="Times New Roman" panose="02020603050405020304" pitchFamily="18" charset="0"/>
                <a:cs typeface="Times New Roman" panose="02020603050405020304" pitchFamily="18" charset="0"/>
              </a:rPr>
              <a:t>with a small orifice, which is apposed to a selected part of the insect's body</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The insect- can be readily released </a:t>
            </a:r>
            <a:r>
              <a:rPr lang="en-US" dirty="0" smtClean="0">
                <a:latin typeface="Times New Roman" panose="02020603050405020304" pitchFamily="18" charset="0"/>
                <a:cs typeface="Times New Roman" panose="02020603050405020304" pitchFamily="18" charset="0"/>
              </a:rPr>
              <a:t>by temporarily </a:t>
            </a:r>
            <a:r>
              <a:rPr lang="en-US" dirty="0">
                <a:latin typeface="Times New Roman" panose="02020603050405020304" pitchFamily="18" charset="0"/>
                <a:cs typeface="Times New Roman" panose="02020603050405020304" pitchFamily="18" charset="0"/>
              </a:rPr>
              <a:t>closing the suction line.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3221" y="3756593"/>
            <a:ext cx="3048000" cy="2219325"/>
          </a:xfrm>
          <a:prstGeom prst="rect">
            <a:avLst/>
          </a:prstGeom>
        </p:spPr>
      </p:pic>
      <p:sp>
        <p:nvSpPr>
          <p:cNvPr id="6" name="TextBox 5"/>
          <p:cNvSpPr txBox="1"/>
          <p:nvPr/>
        </p:nvSpPr>
        <p:spPr>
          <a:xfrm>
            <a:off x="9512490" y="1473958"/>
            <a:ext cx="184731" cy="369332"/>
          </a:xfrm>
          <a:prstGeom prst="rect">
            <a:avLst/>
          </a:prstGeom>
          <a:noFill/>
        </p:spPr>
        <p:txBody>
          <a:bodyPr wrap="none" rtlCol="0">
            <a:spAutoFit/>
          </a:bodyPr>
          <a:lstStyle/>
          <a:p>
            <a:endParaRPr lang="en-US" dirty="0"/>
          </a:p>
        </p:txBody>
      </p:sp>
      <p:pic>
        <p:nvPicPr>
          <p:cNvPr id="7" name="Picture 6"/>
          <p:cNvPicPr>
            <a:picLocks noChangeAspect="1"/>
          </p:cNvPicPr>
          <p:nvPr/>
        </p:nvPicPr>
        <p:blipFill>
          <a:blip r:embed="rId3"/>
          <a:stretch>
            <a:fillRect/>
          </a:stretch>
        </p:blipFill>
        <p:spPr>
          <a:xfrm>
            <a:off x="8096534" y="646635"/>
            <a:ext cx="3257266" cy="3009331"/>
          </a:xfrm>
          <a:prstGeom prst="rect">
            <a:avLst/>
          </a:prstGeom>
        </p:spPr>
      </p:pic>
    </p:spTree>
    <p:extLst>
      <p:ext uri="{BB962C8B-B14F-4D97-AF65-F5344CB8AC3E}">
        <p14:creationId xmlns:p14="http://schemas.microsoft.com/office/powerpoint/2010/main" val="2913553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7514"/>
          </a:xfrm>
        </p:spPr>
        <p:txBody>
          <a:bodyPr>
            <a:normAutofit/>
          </a:bodyPr>
          <a:lstStyle/>
          <a:p>
            <a:r>
              <a:rPr lang="en-US" sz="3200" b="1" dirty="0">
                <a:latin typeface="Times New Roman" panose="02020603050405020304" pitchFamily="18" charset="0"/>
                <a:cs typeface="Times New Roman" panose="02020603050405020304" pitchFamily="18" charset="0"/>
              </a:rPr>
              <a:t>Stupefaction Methods</a:t>
            </a:r>
          </a:p>
        </p:txBody>
      </p:sp>
      <p:sp>
        <p:nvSpPr>
          <p:cNvPr id="3" name="Content Placeholder 2"/>
          <p:cNvSpPr>
            <a:spLocks noGrp="1"/>
          </p:cNvSpPr>
          <p:nvPr>
            <p:ph idx="1"/>
          </p:nvPr>
        </p:nvSpPr>
        <p:spPr>
          <a:xfrm>
            <a:off x="838200" y="1429840"/>
            <a:ext cx="10515600" cy="4351338"/>
          </a:xfrm>
        </p:spPr>
        <p:txBody>
          <a:bodyPr>
            <a:normAutofit/>
          </a:bodyPr>
          <a:lstStyle/>
          <a:p>
            <a:r>
              <a:rPr lang="en-US" dirty="0">
                <a:latin typeface="Times New Roman" panose="02020603050405020304" pitchFamily="18" charset="0"/>
                <a:cs typeface="Times New Roman" panose="02020603050405020304" pitchFamily="18" charset="0"/>
              </a:rPr>
              <a:t>A stolid or senseless </a:t>
            </a:r>
            <a:r>
              <a:rPr lang="en-US" dirty="0" smtClean="0">
                <a:latin typeface="Times New Roman" panose="02020603050405020304" pitchFamily="18" charset="0"/>
                <a:cs typeface="Times New Roman" panose="02020603050405020304" pitchFamily="18" charset="0"/>
              </a:rPr>
              <a:t>state is known as Stupefaction.</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order to prepare insects for treatment or to manipulate them during </a:t>
            </a:r>
            <a:r>
              <a:rPr lang="en-US" dirty="0" smtClean="0">
                <a:latin typeface="Times New Roman" panose="02020603050405020304" pitchFamily="18" charset="0"/>
                <a:cs typeface="Times New Roman" panose="02020603050405020304" pitchFamily="18" charset="0"/>
              </a:rPr>
              <a:t>treatment, it </a:t>
            </a:r>
            <a:r>
              <a:rPr lang="en-US" dirty="0">
                <a:latin typeface="Times New Roman" panose="02020603050405020304" pitchFamily="18" charset="0"/>
                <a:cs typeface="Times New Roman" panose="02020603050405020304" pitchFamily="18" charset="0"/>
              </a:rPr>
              <a:t>is generally necessary to </a:t>
            </a:r>
            <a:r>
              <a:rPr lang="en-US" dirty="0" smtClean="0">
                <a:latin typeface="Times New Roman" panose="02020603050405020304" pitchFamily="18" charset="0"/>
                <a:cs typeface="Times New Roman" panose="02020603050405020304" pitchFamily="18" charset="0"/>
              </a:rPr>
              <a:t>immobilize </a:t>
            </a:r>
            <a:r>
              <a:rPr lang="en-US" dirty="0">
                <a:latin typeface="Times New Roman" panose="02020603050405020304" pitchFamily="18" charset="0"/>
                <a:cs typeface="Times New Roman" panose="02020603050405020304" pitchFamily="18" charset="0"/>
              </a:rPr>
              <a:t>them in some </a:t>
            </a:r>
            <a:r>
              <a:rPr lang="en-US" dirty="0" smtClean="0">
                <a:latin typeface="Times New Roman" panose="02020603050405020304" pitchFamily="18" charset="0"/>
                <a:cs typeface="Times New Roman" panose="02020603050405020304" pitchFamily="18" charset="0"/>
              </a:rPr>
              <a:t>way.</a:t>
            </a:r>
          </a:p>
          <a:p>
            <a:r>
              <a:rPr lang="en-US" dirty="0" smtClean="0">
                <a:latin typeface="Times New Roman" panose="02020603050405020304" pitchFamily="18" charset="0"/>
                <a:cs typeface="Times New Roman" panose="02020603050405020304" pitchFamily="18" charset="0"/>
              </a:rPr>
              <a:t>Chilling insects in </a:t>
            </a:r>
            <a:r>
              <a:rPr lang="en-US" dirty="0">
                <a:latin typeface="Times New Roman" panose="02020603050405020304" pitchFamily="18" charset="0"/>
                <a:cs typeface="Times New Roman" panose="02020603050405020304" pitchFamily="18" charset="0"/>
              </a:rPr>
              <a:t>a refrigerator to a point below </a:t>
            </a:r>
            <a:r>
              <a:rPr lang="en-US" dirty="0" smtClean="0">
                <a:latin typeface="Times New Roman" panose="02020603050405020304" pitchFamily="18" charset="0"/>
                <a:cs typeface="Times New Roman" panose="02020603050405020304" pitchFamily="18" charset="0"/>
              </a:rPr>
              <a:t>their </a:t>
            </a:r>
            <a:r>
              <a:rPr lang="en-US" dirty="0">
                <a:latin typeface="Times New Roman" panose="02020603050405020304" pitchFamily="18" charset="0"/>
                <a:cs typeface="Times New Roman" panose="02020603050405020304" pitchFamily="18" charset="0"/>
              </a:rPr>
              <a:t>activity threshold</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Insects recover rather rapidly from chilling when they </a:t>
            </a:r>
            <a:r>
              <a:rPr lang="en-US" dirty="0" smtClean="0">
                <a:latin typeface="Times New Roman" panose="02020603050405020304" pitchFamily="18" charset="0"/>
                <a:cs typeface="Times New Roman" panose="02020603050405020304" pitchFamily="18" charset="0"/>
              </a:rPr>
              <a:t>are brought </a:t>
            </a:r>
            <a:r>
              <a:rPr lang="en-US" dirty="0">
                <a:latin typeface="Times New Roman" panose="02020603050405020304" pitchFamily="18" charset="0"/>
                <a:cs typeface="Times New Roman" panose="02020603050405020304" pitchFamily="18" charset="0"/>
              </a:rPr>
              <a:t>into a warm atmosphere, so that it may be necessary to keep a </a:t>
            </a:r>
            <a:r>
              <a:rPr lang="en-US" dirty="0" smtClean="0">
                <a:latin typeface="Times New Roman" panose="02020603050405020304" pitchFamily="18" charset="0"/>
                <a:cs typeface="Times New Roman" panose="02020603050405020304" pitchFamily="18" charset="0"/>
              </a:rPr>
              <a:t>batch on </a:t>
            </a:r>
            <a:r>
              <a:rPr lang="en-US" dirty="0">
                <a:latin typeface="Times New Roman" panose="02020603050405020304" pitchFamily="18" charset="0"/>
                <a:cs typeface="Times New Roman" panose="02020603050405020304" pitchFamily="18" charset="0"/>
              </a:rPr>
              <a:t>a cool surface </a:t>
            </a:r>
            <a:r>
              <a:rPr lang="en-US" dirty="0" smtClean="0">
                <a:latin typeface="Times New Roman" panose="02020603050405020304" pitchFamily="18" charset="0"/>
                <a:cs typeface="Times New Roman" panose="02020603050405020304" pitchFamily="18" charset="0"/>
              </a:rPr>
              <a:t>until </a:t>
            </a:r>
            <a:r>
              <a:rPr lang="en-US" dirty="0">
                <a:latin typeface="Times New Roman" panose="02020603050405020304" pitchFamily="18" charset="0"/>
                <a:cs typeface="Times New Roman" panose="02020603050405020304" pitchFamily="18" charset="0"/>
              </a:rPr>
              <a:t>all are treated.</a:t>
            </a:r>
          </a:p>
        </p:txBody>
      </p:sp>
    </p:spTree>
    <p:extLst>
      <p:ext uri="{BB962C8B-B14F-4D97-AF65-F5344CB8AC3E}">
        <p14:creationId xmlns:p14="http://schemas.microsoft.com/office/powerpoint/2010/main" val="192773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0344"/>
          </a:xfrm>
        </p:spPr>
        <p:txBody>
          <a:bodyPr>
            <a:normAutofit/>
          </a:bodyPr>
          <a:lstStyle/>
          <a:p>
            <a:r>
              <a:rPr lang="en-US" sz="3200" b="1" dirty="0" smtClean="0">
                <a:latin typeface="Times New Roman" panose="02020603050405020304" pitchFamily="18" charset="0"/>
                <a:cs typeface="Times New Roman" panose="02020603050405020304" pitchFamily="18" charset="0"/>
              </a:rPr>
              <a:t>Stupefaction Methods (Conti…)</a:t>
            </a:r>
            <a:endParaRPr lang="en-US" sz="3200" dirty="0"/>
          </a:p>
        </p:txBody>
      </p:sp>
      <p:sp>
        <p:nvSpPr>
          <p:cNvPr id="3" name="Content Placeholder 2"/>
          <p:cNvSpPr>
            <a:spLocks noGrp="1"/>
          </p:cNvSpPr>
          <p:nvPr>
            <p:ph idx="1"/>
          </p:nvPr>
        </p:nvSpPr>
        <p:spPr>
          <a:xfrm>
            <a:off x="838200" y="1105470"/>
            <a:ext cx="7186684" cy="5622876"/>
          </a:xfrm>
        </p:spPr>
        <p:txBody>
          <a:bodyPr>
            <a:normAutofit lnSpcReduction="10000"/>
          </a:bodyPr>
          <a:lstStyle/>
          <a:p>
            <a:r>
              <a:rPr lang="en-US" dirty="0">
                <a:latin typeface="Times New Roman" panose="02020603050405020304" pitchFamily="18" charset="0"/>
                <a:cs typeface="Times New Roman" panose="02020603050405020304" pitchFamily="18" charset="0"/>
              </a:rPr>
              <a:t>As an alternative to chilling, various workers have used </a:t>
            </a:r>
            <a:r>
              <a:rPr lang="en-US" dirty="0" err="1">
                <a:latin typeface="Times New Roman" panose="02020603050405020304" pitchFamily="18" charset="0"/>
                <a:cs typeface="Times New Roman" panose="02020603050405020304" pitchFamily="18" charset="0"/>
              </a:rPr>
              <a:t>anaesthetics</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such as chloroform </a:t>
            </a:r>
            <a:r>
              <a:rPr lang="en-US" dirty="0">
                <a:latin typeface="Times New Roman" panose="02020603050405020304" pitchFamily="18" charset="0"/>
                <a:cs typeface="Times New Roman" panose="02020603050405020304" pitchFamily="18" charset="0"/>
              </a:rPr>
              <a:t>or </a:t>
            </a:r>
            <a:r>
              <a:rPr lang="en-US" dirty="0" err="1">
                <a:latin typeface="Times New Roman" panose="02020603050405020304" pitchFamily="18" charset="0"/>
                <a:cs typeface="Times New Roman" panose="02020603050405020304" pitchFamily="18" charset="0"/>
              </a:rPr>
              <a:t>cyclopropane</a:t>
            </a:r>
            <a:r>
              <a:rPr lang="en-US" dirty="0" smtClean="0">
                <a:latin typeface="Times New Roman" panose="02020603050405020304" pitchFamily="18" charset="0"/>
                <a:cs typeface="Times New Roman" panose="02020603050405020304" pitchFamily="18" charset="0"/>
              </a:rPr>
              <a:t>.</a:t>
            </a:r>
          </a:p>
          <a:p>
            <a:r>
              <a:rPr lang="en-US" dirty="0" err="1">
                <a:latin typeface="Times New Roman" panose="02020603050405020304" pitchFamily="18" charset="0"/>
                <a:cs typeface="Times New Roman" panose="02020603050405020304" pitchFamily="18" charset="0"/>
              </a:rPr>
              <a:t>Anaesthetics</a:t>
            </a:r>
            <a:r>
              <a:rPr lang="en-US" dirty="0">
                <a:latin typeface="Times New Roman" panose="02020603050405020304" pitchFamily="18" charset="0"/>
                <a:cs typeface="Times New Roman" panose="02020603050405020304" pitchFamily="18" charset="0"/>
              </a:rPr>
              <a:t> of this type may affect </a:t>
            </a:r>
            <a:r>
              <a:rPr lang="en-US" dirty="0" smtClean="0">
                <a:latin typeface="Times New Roman" panose="02020603050405020304" pitchFamily="18" charset="0"/>
                <a:cs typeface="Times New Roman" panose="02020603050405020304" pitchFamily="18" charset="0"/>
              </a:rPr>
              <a:t>the general </a:t>
            </a:r>
            <a:r>
              <a:rPr lang="en-US" dirty="0">
                <a:latin typeface="Times New Roman" panose="02020603050405020304" pitchFamily="18" charset="0"/>
                <a:cs typeface="Times New Roman" panose="02020603050405020304" pitchFamily="18" charset="0"/>
              </a:rPr>
              <a:t>metabolism </a:t>
            </a:r>
            <a:r>
              <a:rPr lang="en-US" dirty="0" smtClean="0">
                <a:latin typeface="Times New Roman" panose="02020603050405020304" pitchFamily="18" charset="0"/>
                <a:cs typeface="Times New Roman" panose="02020603050405020304" pitchFamily="18" charset="0"/>
              </a:rPr>
              <a:t>but</a:t>
            </a:r>
            <a:r>
              <a:rPr lang="en-US" dirty="0">
                <a:latin typeface="Times New Roman" panose="02020603050405020304" pitchFamily="18" charset="0"/>
                <a:cs typeface="Times New Roman" panose="02020603050405020304" pitchFamily="18" charset="0"/>
              </a:rPr>
              <a:t>, in addition, their </a:t>
            </a:r>
            <a:r>
              <a:rPr lang="en-US" dirty="0" smtClean="0">
                <a:latin typeface="Times New Roman" panose="02020603050405020304" pitchFamily="18" charset="0"/>
                <a:cs typeface="Times New Roman" panose="02020603050405020304" pitchFamily="18" charset="0"/>
              </a:rPr>
              <a:t>fat-solvent </a:t>
            </a:r>
            <a:r>
              <a:rPr lang="en-US" dirty="0" err="1" smtClean="0">
                <a:latin typeface="Times New Roman" panose="02020603050405020304" pitchFamily="18" charset="0"/>
                <a:cs typeface="Times New Roman" panose="02020603050405020304" pitchFamily="18" charset="0"/>
              </a:rPr>
              <a:t>vapours</a:t>
            </a:r>
            <a:r>
              <a:rPr lang="en-US" dirty="0" smtClean="0">
                <a:latin typeface="Times New Roman" panose="02020603050405020304" pitchFamily="18" charset="0"/>
                <a:cs typeface="Times New Roman" panose="02020603050405020304" pitchFamily="18" charset="0"/>
              </a:rPr>
              <a:t> may </a:t>
            </a:r>
            <a:r>
              <a:rPr lang="en-US" dirty="0">
                <a:latin typeface="Times New Roman" panose="02020603050405020304" pitchFamily="18" charset="0"/>
                <a:cs typeface="Times New Roman" panose="02020603050405020304" pitchFamily="18" charset="0"/>
              </a:rPr>
              <a:t>disrupt the </a:t>
            </a:r>
            <a:r>
              <a:rPr lang="en-US" dirty="0" err="1">
                <a:latin typeface="Times New Roman" panose="02020603050405020304" pitchFamily="18" charset="0"/>
                <a:cs typeface="Times New Roman" panose="02020603050405020304" pitchFamily="18" charset="0"/>
              </a:rPr>
              <a:t>epicuticular</a:t>
            </a:r>
            <a:r>
              <a:rPr lang="en-US" dirty="0">
                <a:latin typeface="Times New Roman" panose="02020603050405020304" pitchFamily="18" charset="0"/>
                <a:cs typeface="Times New Roman" panose="02020603050405020304" pitchFamily="18" charset="0"/>
              </a:rPr>
              <a:t> layer of the insect's cuticle and </a:t>
            </a:r>
            <a:r>
              <a:rPr lang="en-US" dirty="0" smtClean="0">
                <a:latin typeface="Times New Roman" panose="02020603050405020304" pitchFamily="18" charset="0"/>
                <a:cs typeface="Times New Roman" panose="02020603050405020304" pitchFamily="18" charset="0"/>
              </a:rPr>
              <a:t>thus prejudice </a:t>
            </a:r>
            <a:r>
              <a:rPr lang="en-US" dirty="0">
                <a:latin typeface="Times New Roman" panose="02020603050405020304" pitchFamily="18" charset="0"/>
                <a:cs typeface="Times New Roman" panose="02020603050405020304" pitchFamily="18" charset="0"/>
              </a:rPr>
              <a:t>the action of contact insecticides</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In recent years, however, with wide use of injection and topical </a:t>
            </a:r>
            <a:r>
              <a:rPr lang="en-US" dirty="0" smtClean="0">
                <a:latin typeface="Times New Roman" panose="02020603050405020304" pitchFamily="18" charset="0"/>
                <a:cs typeface="Times New Roman" panose="02020603050405020304" pitchFamily="18" charset="0"/>
              </a:rPr>
              <a:t>application </a:t>
            </a:r>
            <a:r>
              <a:rPr lang="en-US" dirty="0">
                <a:latin typeface="Times New Roman" panose="02020603050405020304" pitchFamily="18" charset="0"/>
                <a:cs typeface="Times New Roman" panose="02020603050405020304" pitchFamily="18" charset="0"/>
              </a:rPr>
              <a:t>to single insects, carbon dioxide has been </a:t>
            </a:r>
            <a:r>
              <a:rPr lang="en-US" dirty="0" smtClean="0">
                <a:latin typeface="Times New Roman" panose="02020603050405020304" pitchFamily="18" charset="0"/>
                <a:cs typeface="Times New Roman" panose="02020603050405020304" pitchFamily="18" charset="0"/>
              </a:rPr>
              <a:t>very </a:t>
            </a:r>
            <a:r>
              <a:rPr lang="en-US" dirty="0">
                <a:latin typeface="Times New Roman" panose="02020603050405020304" pitchFamily="18" charset="0"/>
                <a:cs typeface="Times New Roman" panose="02020603050405020304" pitchFamily="18" charset="0"/>
              </a:rPr>
              <a:t>commonly </a:t>
            </a:r>
            <a:r>
              <a:rPr lang="en-US" dirty="0" smtClean="0">
                <a:latin typeface="Times New Roman" panose="02020603050405020304" pitchFamily="18" charset="0"/>
                <a:cs typeface="Times New Roman" panose="02020603050405020304" pitchFamily="18" charset="0"/>
              </a:rPr>
              <a:t>used</a:t>
            </a:r>
            <a:r>
              <a:rPr lang="en-US" dirty="0">
                <a:latin typeface="Times New Roman" panose="02020603050405020304" pitchFamily="18" charset="0"/>
                <a:cs typeface="Times New Roman" panose="02020603050405020304" pitchFamily="18" charset="0"/>
              </a:rPr>
              <a:t>. This </a:t>
            </a:r>
            <a:r>
              <a:rPr lang="en-US" dirty="0" smtClean="0">
                <a:latin typeface="Times New Roman" panose="02020603050405020304" pitchFamily="18" charset="0"/>
                <a:cs typeface="Times New Roman" panose="02020603050405020304" pitchFamily="18" charset="0"/>
              </a:rPr>
              <a:t>has generally </a:t>
            </a:r>
            <a:r>
              <a:rPr lang="en-US" dirty="0">
                <a:latin typeface="Times New Roman" panose="02020603050405020304" pitchFamily="18" charset="0"/>
                <a:cs typeface="Times New Roman" panose="02020603050405020304" pitchFamily="18" charset="0"/>
              </a:rPr>
              <a:t>been considered harmless to most insects because of the very </a:t>
            </a:r>
            <a:r>
              <a:rPr lang="en-US" dirty="0" smtClean="0">
                <a:latin typeface="Times New Roman" panose="02020603050405020304" pitchFamily="18" charset="0"/>
                <a:cs typeface="Times New Roman" panose="02020603050405020304" pitchFamily="18" charset="0"/>
              </a:rPr>
              <a:t>long exposures </a:t>
            </a: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many </a:t>
            </a:r>
            <a:r>
              <a:rPr lang="en-US" dirty="0">
                <a:latin typeface="Times New Roman" panose="02020603050405020304" pitchFamily="18" charset="0"/>
                <a:cs typeface="Times New Roman" panose="02020603050405020304" pitchFamily="18" charset="0"/>
              </a:rPr>
              <a:t>hours) necessary to kill many </a:t>
            </a:r>
            <a:r>
              <a:rPr lang="en-US" dirty="0" smtClean="0">
                <a:latin typeface="Times New Roman" panose="02020603050405020304" pitchFamily="18" charset="0"/>
                <a:cs typeface="Times New Roman" panose="02020603050405020304" pitchFamily="18" charset="0"/>
              </a:rPr>
              <a:t>species.</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8024884" y="1583140"/>
            <a:ext cx="184731"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stretch>
            <a:fillRect/>
          </a:stretch>
        </p:blipFill>
        <p:spPr>
          <a:xfrm>
            <a:off x="8209615" y="1105470"/>
            <a:ext cx="3581400" cy="4762500"/>
          </a:xfrm>
          <a:prstGeom prst="rect">
            <a:avLst/>
          </a:prstGeom>
        </p:spPr>
      </p:pic>
    </p:spTree>
    <p:extLst>
      <p:ext uri="{BB962C8B-B14F-4D97-AF65-F5344CB8AC3E}">
        <p14:creationId xmlns:p14="http://schemas.microsoft.com/office/powerpoint/2010/main" val="1237379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9399"/>
          </a:xfrm>
        </p:spPr>
        <p:txBody>
          <a:bodyPr>
            <a:normAutofit/>
          </a:bodyPr>
          <a:lstStyle/>
          <a:p>
            <a:r>
              <a:rPr lang="en-US" sz="3200" b="1" dirty="0">
                <a:latin typeface="Times New Roman" panose="02020603050405020304" pitchFamily="18" charset="0"/>
                <a:cs typeface="Times New Roman" panose="02020603050405020304" pitchFamily="18" charset="0"/>
              </a:rPr>
              <a:t>Holding or Recovery </a:t>
            </a:r>
            <a:r>
              <a:rPr lang="en-US" sz="3200" b="1" dirty="0" smtClean="0">
                <a:latin typeface="Times New Roman" panose="02020603050405020304" pitchFamily="18" charset="0"/>
                <a:cs typeface="Times New Roman" panose="02020603050405020304" pitchFamily="18" charset="0"/>
              </a:rPr>
              <a:t>Cages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01722" y="1064524"/>
            <a:ext cx="7596117" cy="5691117"/>
          </a:xfrm>
        </p:spPr>
        <p:txBody>
          <a:bodyPr>
            <a:normAutofit/>
          </a:bodyPr>
          <a:lstStyle/>
          <a:p>
            <a:r>
              <a:rPr lang="en-US" dirty="0"/>
              <a:t>Various types of container h</a:t>
            </a:r>
            <a:r>
              <a:rPr lang="en-US" dirty="0" smtClean="0"/>
              <a:t>ave </a:t>
            </a:r>
            <a:r>
              <a:rPr lang="en-US" dirty="0"/>
              <a:t>been used to keep groups of insects </a:t>
            </a:r>
            <a:r>
              <a:rPr lang="en-US" dirty="0" smtClean="0"/>
              <a:t>for observation </a:t>
            </a:r>
            <a:r>
              <a:rPr lang="en-US" dirty="0"/>
              <a:t>at a desired interval after treatment. These are commonly known </a:t>
            </a:r>
            <a:r>
              <a:rPr lang="en-US" dirty="0" smtClean="0"/>
              <a:t>as holding or recovery cages.</a:t>
            </a:r>
          </a:p>
          <a:p>
            <a:r>
              <a:rPr lang="en-US" dirty="0"/>
              <a:t>Glass tubes or jars, usually capped with muslin or wire gauze, have </a:t>
            </a:r>
            <a:r>
              <a:rPr lang="en-US" dirty="0" smtClean="0"/>
              <a:t>been frequently </a:t>
            </a:r>
            <a:r>
              <a:rPr lang="en-US" dirty="0"/>
              <a:t>used for this purpose. Food is readily supplied in suitable </a:t>
            </a:r>
            <a:r>
              <a:rPr lang="en-US" dirty="0" smtClean="0"/>
              <a:t>form.</a:t>
            </a:r>
          </a:p>
          <a:p>
            <a:r>
              <a:rPr lang="en-US" dirty="0"/>
              <a:t>Wire cages have been used to confine flying insects</a:t>
            </a:r>
            <a:r>
              <a:rPr lang="en-US" dirty="0" smtClean="0"/>
              <a:t>.</a:t>
            </a:r>
          </a:p>
          <a:p>
            <a:r>
              <a:rPr lang="en-US" dirty="0" smtClean="0"/>
              <a:t>In </a:t>
            </a:r>
            <a:r>
              <a:rPr lang="en-US" dirty="0"/>
              <a:t>view of the trouble of cleaning glass or metal cages, it is becoming </a:t>
            </a:r>
            <a:r>
              <a:rPr lang="en-US" dirty="0" smtClean="0"/>
              <a:t>more and </a:t>
            </a:r>
            <a:r>
              <a:rPr lang="en-US" dirty="0"/>
              <a:t>more common to use containers of paper or cellophane, which are used </a:t>
            </a:r>
            <a:r>
              <a:rPr lang="en-US" dirty="0" smtClean="0"/>
              <a:t>once only </a:t>
            </a:r>
            <a:r>
              <a:rPr lang="en-US" dirty="0"/>
              <a:t>and discarded.</a:t>
            </a:r>
          </a:p>
        </p:txBody>
      </p:sp>
      <p:sp>
        <p:nvSpPr>
          <p:cNvPr id="4" name="TextBox 3"/>
          <p:cNvSpPr txBox="1"/>
          <p:nvPr/>
        </p:nvSpPr>
        <p:spPr>
          <a:xfrm>
            <a:off x="9307773" y="1310185"/>
            <a:ext cx="184731"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stretch>
            <a:fillRect/>
          </a:stretch>
        </p:blipFill>
        <p:spPr>
          <a:xfrm>
            <a:off x="8434317" y="846160"/>
            <a:ext cx="3055961" cy="2715906"/>
          </a:xfrm>
          <a:prstGeom prst="rect">
            <a:avLst/>
          </a:prstGeom>
        </p:spPr>
      </p:pic>
      <p:pic>
        <p:nvPicPr>
          <p:cNvPr id="7" name="Picture 6"/>
          <p:cNvPicPr>
            <a:picLocks noChangeAspect="1"/>
          </p:cNvPicPr>
          <p:nvPr/>
        </p:nvPicPr>
        <p:blipFill>
          <a:blip r:embed="rId3"/>
          <a:stretch>
            <a:fillRect/>
          </a:stretch>
        </p:blipFill>
        <p:spPr>
          <a:xfrm>
            <a:off x="8297839" y="3659916"/>
            <a:ext cx="3291954" cy="2822772"/>
          </a:xfrm>
          <a:prstGeom prst="rect">
            <a:avLst/>
          </a:prstGeom>
        </p:spPr>
      </p:pic>
    </p:spTree>
    <p:extLst>
      <p:ext uri="{BB962C8B-B14F-4D97-AF65-F5344CB8AC3E}">
        <p14:creationId xmlns:p14="http://schemas.microsoft.com/office/powerpoint/2010/main" val="3921817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7639"/>
          </a:xfrm>
        </p:spPr>
        <p:txBody>
          <a:bodyPr>
            <a:normAutofit/>
          </a:bodyPr>
          <a:lstStyle/>
          <a:p>
            <a:r>
              <a:rPr lang="en-US" sz="3200" b="1" dirty="0">
                <a:latin typeface="Times New Roman" panose="02020603050405020304" pitchFamily="18" charset="0"/>
                <a:cs typeface="Times New Roman" panose="02020603050405020304" pitchFamily="18" charset="0"/>
              </a:rPr>
              <a:t>Humidity Control</a:t>
            </a:r>
          </a:p>
        </p:txBody>
      </p:sp>
      <p:sp>
        <p:nvSpPr>
          <p:cNvPr id="3" name="Content Placeholder 2"/>
          <p:cNvSpPr>
            <a:spLocks noGrp="1"/>
          </p:cNvSpPr>
          <p:nvPr>
            <p:ph idx="1"/>
          </p:nvPr>
        </p:nvSpPr>
        <p:spPr>
          <a:xfrm>
            <a:off x="838200" y="1255593"/>
            <a:ext cx="6954672" cy="5199797"/>
          </a:xfrm>
        </p:spPr>
        <p:txBody>
          <a:bodyPr>
            <a:normAutofit/>
          </a:bodyPr>
          <a:lstStyle/>
          <a:p>
            <a:r>
              <a:rPr lang="en-US" dirty="0">
                <a:latin typeface="Times New Roman" panose="02020603050405020304" pitchFamily="18" charset="0"/>
                <a:cs typeface="Times New Roman" panose="02020603050405020304" pitchFamily="18" charset="0"/>
              </a:rPr>
              <a:t>Well equipped laboratories usually have air-conditioned rooms in </a:t>
            </a:r>
            <a:r>
              <a:rPr lang="en-US" dirty="0" smtClean="0">
                <a:latin typeface="Times New Roman" panose="02020603050405020304" pitchFamily="18" charset="0"/>
                <a:cs typeface="Times New Roman" panose="02020603050405020304" pitchFamily="18" charset="0"/>
              </a:rPr>
              <a:t>which humidity </a:t>
            </a:r>
            <a:r>
              <a:rPr lang="en-US" dirty="0">
                <a:latin typeface="Times New Roman" panose="02020603050405020304" pitchFamily="18" charset="0"/>
                <a:cs typeface="Times New Roman" panose="02020603050405020304" pitchFamily="18" charset="0"/>
              </a:rPr>
              <a:t>is regulated as well as temperature</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Humidity also be control with humidifier.</a:t>
            </a:r>
            <a:endParaRPr lang="en-US" dirty="0" smtClean="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simplest method of maintaining a standard humidity is to enclose </a:t>
            </a:r>
            <a:r>
              <a:rPr lang="en-US" dirty="0" smtClean="0">
                <a:latin typeface="Times New Roman" panose="02020603050405020304" pitchFamily="18" charset="0"/>
                <a:cs typeface="Times New Roman" panose="02020603050405020304" pitchFamily="18" charset="0"/>
              </a:rPr>
              <a:t>a humidifying </a:t>
            </a:r>
            <a:r>
              <a:rPr lang="en-US" dirty="0">
                <a:latin typeface="Times New Roman" panose="02020603050405020304" pitchFamily="18" charset="0"/>
                <a:cs typeface="Times New Roman" panose="02020603050405020304" pitchFamily="18" charset="0"/>
              </a:rPr>
              <a:t>liquid in a sealed vessel, such as a desiccator</a:t>
            </a:r>
            <a:r>
              <a:rPr lang="en-US" dirty="0" smtClean="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Two basic methods of regulating humidity in small vessels are </a:t>
            </a:r>
            <a:r>
              <a:rPr lang="en-US" dirty="0" smtClean="0">
                <a:latin typeface="Times New Roman" panose="02020603050405020304" pitchFamily="18" charset="0"/>
                <a:cs typeface="Times New Roman" panose="02020603050405020304" pitchFamily="18" charset="0"/>
              </a:rPr>
              <a:t>commonly used:</a:t>
            </a:r>
          </a:p>
          <a:p>
            <a:pPr marL="571500" indent="-571500">
              <a:buFont typeface="+mj-lt"/>
              <a:buAutoNum type="arabicPeriod"/>
            </a:pPr>
            <a:r>
              <a:rPr lang="en-US" dirty="0">
                <a:latin typeface="Times New Roman" panose="02020603050405020304" pitchFamily="18" charset="0"/>
                <a:cs typeface="Times New Roman" panose="02020603050405020304" pitchFamily="18" charset="0"/>
              </a:rPr>
              <a:t>by saturated </a:t>
            </a:r>
            <a:r>
              <a:rPr lang="en-US" dirty="0" smtClean="0">
                <a:latin typeface="Times New Roman" panose="02020603050405020304" pitchFamily="18" charset="0"/>
                <a:cs typeface="Times New Roman" panose="02020603050405020304" pitchFamily="18" charset="0"/>
              </a:rPr>
              <a:t>solutions</a:t>
            </a:r>
          </a:p>
          <a:p>
            <a:pPr marL="571500" indent="-571500">
              <a:buFont typeface="+mj-lt"/>
              <a:buAutoNum type="arabicPeriod"/>
            </a:pPr>
            <a:r>
              <a:rPr lang="en-US" dirty="0">
                <a:latin typeface="Times New Roman" panose="02020603050405020304" pitchFamily="18" charset="0"/>
                <a:cs typeface="Times New Roman" panose="02020603050405020304" pitchFamily="18" charset="0"/>
              </a:rPr>
              <a:t>by graded solutions</a:t>
            </a:r>
          </a:p>
        </p:txBody>
      </p:sp>
      <p:pic>
        <p:nvPicPr>
          <p:cNvPr id="5" name="Picture 4"/>
          <p:cNvPicPr>
            <a:picLocks noChangeAspect="1"/>
          </p:cNvPicPr>
          <p:nvPr/>
        </p:nvPicPr>
        <p:blipFill>
          <a:blip r:embed="rId2"/>
          <a:stretch>
            <a:fillRect/>
          </a:stretch>
        </p:blipFill>
        <p:spPr>
          <a:xfrm>
            <a:off x="7879307" y="1255593"/>
            <a:ext cx="3429000" cy="3429000"/>
          </a:xfrm>
          <a:prstGeom prst="rect">
            <a:avLst/>
          </a:prstGeom>
        </p:spPr>
      </p:pic>
    </p:spTree>
    <p:extLst>
      <p:ext uri="{BB962C8B-B14F-4D97-AF65-F5344CB8AC3E}">
        <p14:creationId xmlns:p14="http://schemas.microsoft.com/office/powerpoint/2010/main" val="3659629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31162"/>
          </a:xfrm>
        </p:spPr>
        <p:txBody>
          <a:bodyPr>
            <a:normAutofit/>
          </a:bodyPr>
          <a:lstStyle/>
          <a:p>
            <a:r>
              <a:rPr lang="en-US" sz="3200" b="1" dirty="0" smtClean="0">
                <a:latin typeface="Times New Roman" panose="02020603050405020304" pitchFamily="18" charset="0"/>
                <a:cs typeface="Times New Roman" panose="02020603050405020304" pitchFamily="18" charset="0"/>
              </a:rPr>
              <a:t>1. Saturated Solutions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416191"/>
            <a:ext cx="6586182" cy="4820835"/>
          </a:xfrm>
        </p:spPr>
        <p:txBody>
          <a:bodyPr/>
          <a:lstStyle/>
          <a:p>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is known that saturated solutions of various compounds in water are </a:t>
            </a:r>
            <a:r>
              <a:rPr lang="en-US" dirty="0" smtClean="0">
                <a:latin typeface="Times New Roman" panose="02020603050405020304" pitchFamily="18" charset="0"/>
                <a:cs typeface="Times New Roman" panose="02020603050405020304" pitchFamily="18" charset="0"/>
              </a:rPr>
              <a:t>in equilibrium </a:t>
            </a:r>
            <a:r>
              <a:rPr lang="en-US" dirty="0">
                <a:latin typeface="Times New Roman" panose="02020603050405020304" pitchFamily="18" charset="0"/>
                <a:cs typeface="Times New Roman" panose="02020603050405020304" pitchFamily="18" charset="0"/>
              </a:rPr>
              <a:t>with particular </a:t>
            </a:r>
            <a:r>
              <a:rPr lang="en-US" dirty="0" err="1">
                <a:latin typeface="Times New Roman" panose="02020603050405020304" pitchFamily="18" charset="0"/>
                <a:cs typeface="Times New Roman" panose="02020603050405020304" pitchFamily="18" charset="0"/>
              </a:rPr>
              <a:t>humidities</a:t>
            </a:r>
            <a:r>
              <a:rPr lang="en-US" dirty="0">
                <a:latin typeface="Times New Roman" panose="02020603050405020304" pitchFamily="18" charset="0"/>
                <a:cs typeface="Times New Roman" panose="02020603050405020304" pitchFamily="18" charset="0"/>
              </a:rPr>
              <a:t> and different inorganic salts can be </a:t>
            </a:r>
            <a:r>
              <a:rPr lang="en-US" dirty="0" smtClean="0">
                <a:latin typeface="Times New Roman" panose="02020603050405020304" pitchFamily="18" charset="0"/>
                <a:cs typeface="Times New Roman" panose="02020603050405020304" pitchFamily="18" charset="0"/>
              </a:rPr>
              <a:t>found to </a:t>
            </a:r>
            <a:r>
              <a:rPr lang="en-US" dirty="0">
                <a:latin typeface="Times New Roman" panose="02020603050405020304" pitchFamily="18" charset="0"/>
                <a:cs typeface="Times New Roman" panose="02020603050405020304" pitchFamily="18" charset="0"/>
              </a:rPr>
              <a:t>cover most of the range of relative </a:t>
            </a:r>
            <a:r>
              <a:rPr lang="en-US" dirty="0" err="1">
                <a:latin typeface="Times New Roman" panose="02020603050405020304" pitchFamily="18" charset="0"/>
                <a:cs typeface="Times New Roman" panose="02020603050405020304" pitchFamily="18" charset="0"/>
              </a:rPr>
              <a:t>humidities</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By </a:t>
            </a:r>
            <a:r>
              <a:rPr lang="en-US" dirty="0">
                <a:latin typeface="Times New Roman" panose="02020603050405020304" pitchFamily="18" charset="0"/>
                <a:cs typeface="Times New Roman" panose="02020603050405020304" pitchFamily="18" charset="0"/>
              </a:rPr>
              <a:t>choosing a pure sample </a:t>
            </a:r>
            <a:r>
              <a:rPr lang="en-US" dirty="0" smtClean="0">
                <a:latin typeface="Times New Roman" panose="02020603050405020304" pitchFamily="18" charset="0"/>
                <a:cs typeface="Times New Roman" panose="02020603050405020304" pitchFamily="18" charset="0"/>
              </a:rPr>
              <a:t>of a </a:t>
            </a:r>
            <a:r>
              <a:rPr lang="en-US" dirty="0">
                <a:latin typeface="Times New Roman" panose="02020603050405020304" pitchFamily="18" charset="0"/>
                <a:cs typeface="Times New Roman" panose="02020603050405020304" pitchFamily="18" charset="0"/>
              </a:rPr>
              <a:t>suitable </a:t>
            </a:r>
            <a:r>
              <a:rPr lang="en-US" dirty="0" smtClean="0">
                <a:latin typeface="Times New Roman" panose="02020603050405020304" pitchFamily="18" charset="0"/>
                <a:cs typeface="Times New Roman" panose="02020603050405020304" pitchFamily="18" charset="0"/>
              </a:rPr>
              <a:t>compound</a:t>
            </a:r>
            <a:r>
              <a:rPr lang="en-US" dirty="0">
                <a:latin typeface="Times New Roman" panose="02020603050405020304" pitchFamily="18" charset="0"/>
                <a:cs typeface="Times New Roman" panose="02020603050405020304" pitchFamily="18" charset="0"/>
              </a:rPr>
              <a:t>, a level near to the desired humidity can be </a:t>
            </a:r>
            <a:r>
              <a:rPr lang="en-US" dirty="0" smtClean="0">
                <a:latin typeface="Times New Roman" panose="02020603050405020304" pitchFamily="18" charset="0"/>
                <a:cs typeface="Times New Roman" panose="02020603050405020304" pitchFamily="18" charset="0"/>
              </a:rPr>
              <a:t>maintained.</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7587941" y="1575747"/>
            <a:ext cx="3575928" cy="3446629"/>
          </a:xfrm>
          <a:prstGeom prst="rect">
            <a:avLst/>
          </a:prstGeom>
        </p:spPr>
      </p:pic>
    </p:spTree>
    <p:extLst>
      <p:ext uri="{BB962C8B-B14F-4D97-AF65-F5344CB8AC3E}">
        <p14:creationId xmlns:p14="http://schemas.microsoft.com/office/powerpoint/2010/main" val="3569319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7514"/>
          </a:xfrm>
        </p:spPr>
        <p:txBody>
          <a:bodyPr>
            <a:normAutofit/>
          </a:bodyPr>
          <a:lstStyle/>
          <a:p>
            <a:r>
              <a:rPr lang="en-US" sz="3200" b="1" dirty="0" smtClean="0">
                <a:latin typeface="Times New Roman" panose="02020603050405020304" pitchFamily="18" charset="0"/>
                <a:cs typeface="Times New Roman" panose="02020603050405020304" pitchFamily="18" charset="0"/>
              </a:rPr>
              <a:t>2. Graded Solutions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73707"/>
            <a:ext cx="6012976" cy="5003256"/>
          </a:xfrm>
        </p:spPr>
        <p:txBody>
          <a:bodyPr/>
          <a:lstStyle/>
          <a:p>
            <a:r>
              <a:rPr lang="en-US" dirty="0">
                <a:latin typeface="Times New Roman" panose="02020603050405020304" pitchFamily="18" charset="0"/>
                <a:cs typeface="Times New Roman" panose="02020603050405020304" pitchFamily="18" charset="0"/>
              </a:rPr>
              <a:t>The method just described is rigid and cannot give a precise and evenly </a:t>
            </a:r>
            <a:r>
              <a:rPr lang="en-US" dirty="0" smtClean="0">
                <a:latin typeface="Times New Roman" panose="02020603050405020304" pitchFamily="18" charset="0"/>
                <a:cs typeface="Times New Roman" panose="02020603050405020304" pitchFamily="18" charset="0"/>
              </a:rPr>
              <a:t>graded series </a:t>
            </a:r>
            <a:r>
              <a:rPr lang="en-US" dirty="0">
                <a:latin typeface="Times New Roman" panose="02020603050405020304" pitchFamily="18" charset="0"/>
                <a:cs typeface="Times New Roman" panose="02020603050405020304" pitchFamily="18" charset="0"/>
              </a:rPr>
              <a:t>of </a:t>
            </a:r>
            <a:r>
              <a:rPr lang="en-US" dirty="0" err="1">
                <a:latin typeface="Times New Roman" panose="02020603050405020304" pitchFamily="18" charset="0"/>
                <a:cs typeface="Times New Roman" panose="02020603050405020304" pitchFamily="18" charset="0"/>
              </a:rPr>
              <a:t>humidities</a:t>
            </a:r>
            <a:r>
              <a:rPr lang="en-US" dirty="0">
                <a:latin typeface="Times New Roman" panose="02020603050405020304" pitchFamily="18" charset="0"/>
                <a:cs typeface="Times New Roman" panose="02020603050405020304" pitchFamily="18" charset="0"/>
              </a:rPr>
              <a:t> over the whole range.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This </a:t>
            </a:r>
            <a:r>
              <a:rPr lang="en-US" dirty="0">
                <a:latin typeface="Times New Roman" panose="02020603050405020304" pitchFamily="18" charset="0"/>
                <a:cs typeface="Times New Roman" panose="02020603050405020304" pitchFamily="18" charset="0"/>
              </a:rPr>
              <a:t>can be achieved by </a:t>
            </a:r>
            <a:r>
              <a:rPr lang="en-US" dirty="0" smtClean="0">
                <a:latin typeface="Times New Roman" panose="02020603050405020304" pitchFamily="18" charset="0"/>
                <a:cs typeface="Times New Roman" panose="02020603050405020304" pitchFamily="18" charset="0"/>
              </a:rPr>
              <a:t>preparing solutions </a:t>
            </a:r>
            <a:r>
              <a:rPr lang="en-US" dirty="0">
                <a:latin typeface="Times New Roman" panose="02020603050405020304" pitchFamily="18" charset="0"/>
                <a:cs typeface="Times New Roman" panose="02020603050405020304" pitchFamily="18" charset="0"/>
              </a:rPr>
              <a:t>of different concentrations.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low </a:t>
            </a:r>
            <a:r>
              <a:rPr lang="en-US" dirty="0" err="1">
                <a:latin typeface="Times New Roman" panose="02020603050405020304" pitchFamily="18" charset="0"/>
                <a:cs typeface="Times New Roman" panose="02020603050405020304" pitchFamily="18" charset="0"/>
              </a:rPr>
              <a:t>humidities</a:t>
            </a:r>
            <a:r>
              <a:rPr lang="en-US" dirty="0">
                <a:latin typeface="Times New Roman" panose="02020603050405020304" pitchFamily="18" charset="0"/>
                <a:cs typeface="Times New Roman" panose="02020603050405020304" pitchFamily="18" charset="0"/>
              </a:rPr>
              <a:t> are required, a </a:t>
            </a:r>
            <a:r>
              <a:rPr lang="en-US" dirty="0" smtClean="0">
                <a:latin typeface="Times New Roman" panose="02020603050405020304" pitchFamily="18" charset="0"/>
                <a:cs typeface="Times New Roman" panose="02020603050405020304" pitchFamily="18" charset="0"/>
              </a:rPr>
              <a:t>strongly hygroscopic </a:t>
            </a:r>
            <a:r>
              <a:rPr lang="en-US" dirty="0">
                <a:latin typeface="Times New Roman" panose="02020603050405020304" pitchFamily="18" charset="0"/>
                <a:cs typeface="Times New Roman" panose="02020603050405020304" pitchFamily="18" charset="0"/>
              </a:rPr>
              <a:t>compound is </a:t>
            </a:r>
            <a:r>
              <a:rPr lang="en-US" dirty="0" smtClean="0">
                <a:latin typeface="Times New Roman" panose="02020603050405020304" pitchFamily="18" charset="0"/>
                <a:cs typeface="Times New Roman" panose="02020603050405020304" pitchFamily="18" charset="0"/>
              </a:rPr>
              <a:t>necessary</a:t>
            </a:r>
            <a:r>
              <a:rPr lang="en-US" dirty="0">
                <a:latin typeface="Times New Roman" panose="02020603050405020304" pitchFamily="18" charset="0"/>
                <a:cs typeface="Times New Roman" panose="02020603050405020304" pitchFamily="18" charset="0"/>
              </a:rPr>
              <a:t>; and for this reason </a:t>
            </a:r>
            <a:r>
              <a:rPr lang="en-US" dirty="0" err="1">
                <a:latin typeface="Times New Roman" panose="02020603050405020304" pitchFamily="18" charset="0"/>
                <a:cs typeface="Times New Roman" panose="02020603050405020304" pitchFamily="18" charset="0"/>
              </a:rPr>
              <a:t>sulphuric</a:t>
            </a:r>
            <a:r>
              <a:rPr lang="en-US" dirty="0">
                <a:latin typeface="Times New Roman" panose="02020603050405020304" pitchFamily="18" charset="0"/>
                <a:cs typeface="Times New Roman" panose="02020603050405020304" pitchFamily="18" charset="0"/>
              </a:rPr>
              <a:t> acid </a:t>
            </a:r>
            <a:r>
              <a:rPr lang="en-US" dirty="0" smtClean="0">
                <a:latin typeface="Times New Roman" panose="02020603050405020304" pitchFamily="18" charset="0"/>
                <a:cs typeface="Times New Roman" panose="02020603050405020304" pitchFamily="18" charset="0"/>
              </a:rPr>
              <a:t>and potassium hydroxide have </a:t>
            </a:r>
            <a:r>
              <a:rPr lang="en-US" dirty="0">
                <a:latin typeface="Times New Roman" panose="02020603050405020304" pitchFamily="18" charset="0"/>
                <a:cs typeface="Times New Roman" panose="02020603050405020304" pitchFamily="18" charset="0"/>
              </a:rPr>
              <a:t>been </a:t>
            </a:r>
            <a:r>
              <a:rPr lang="en-US" dirty="0" smtClean="0">
                <a:latin typeface="Times New Roman" panose="02020603050405020304" pitchFamily="18" charset="0"/>
                <a:cs typeface="Times New Roman" panose="02020603050405020304" pitchFamily="18" charset="0"/>
              </a:rPr>
              <a:t>frequently </a:t>
            </a:r>
            <a:r>
              <a:rPr lang="en-US" dirty="0">
                <a:latin typeface="Times New Roman" panose="02020603050405020304" pitchFamily="18" charset="0"/>
                <a:cs typeface="Times New Roman" panose="02020603050405020304" pitchFamily="18" charset="0"/>
              </a:rPr>
              <a:t>used.</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3754" y="1279833"/>
            <a:ext cx="5349923" cy="5088197"/>
          </a:xfrm>
          <a:prstGeom prst="rect">
            <a:avLst/>
          </a:prstGeom>
        </p:spPr>
      </p:pic>
    </p:spTree>
    <p:extLst>
      <p:ext uri="{BB962C8B-B14F-4D97-AF65-F5344CB8AC3E}">
        <p14:creationId xmlns:p14="http://schemas.microsoft.com/office/powerpoint/2010/main" val="2452781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9400"/>
          </a:xfrm>
        </p:spPr>
        <p:txBody>
          <a:bodyPr>
            <a:normAutofit/>
          </a:bodyPr>
          <a:lstStyle/>
          <a:p>
            <a:r>
              <a:rPr lang="en-US" sz="3200" b="1" dirty="0" smtClean="0">
                <a:latin typeface="Times New Roman" panose="02020603050405020304" pitchFamily="18" charset="0"/>
                <a:cs typeface="Times New Roman" panose="02020603050405020304" pitchFamily="18" charset="0"/>
              </a:rPr>
              <a:t>Collection of Larvae</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214651"/>
            <a:ext cx="10243782" cy="4962312"/>
          </a:xfrm>
        </p:spPr>
        <p:txBody>
          <a:bodyPr>
            <a:normAutofit/>
          </a:bodyPr>
          <a:lstStyle/>
          <a:p>
            <a:r>
              <a:rPr lang="en-US" dirty="0">
                <a:latin typeface="Times New Roman" panose="02020603050405020304" pitchFamily="18" charset="0"/>
                <a:cs typeface="Times New Roman" panose="02020603050405020304" pitchFamily="18" charset="0"/>
              </a:rPr>
              <a:t>Some are easier to find and collect. Others may be hidden in logs, plant stems, soil, pond silt, manure and other messy places</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You may need an axe, knife, trowel, sieve or tweezers depending on the habitat </a:t>
            </a:r>
            <a:r>
              <a:rPr lang="en-US" dirty="0" smtClean="0">
                <a:latin typeface="Times New Roman" panose="02020603050405020304" pitchFamily="18" charset="0"/>
                <a:cs typeface="Times New Roman" panose="02020603050405020304" pitchFamily="18" charset="0"/>
              </a:rPr>
              <a:t>you </a:t>
            </a:r>
            <a:r>
              <a:rPr lang="en-US" dirty="0">
                <a:latin typeface="Times New Roman" panose="02020603050405020304" pitchFamily="18" charset="0"/>
                <a:cs typeface="Times New Roman" panose="02020603050405020304" pitchFamily="18" charset="0"/>
              </a:rPr>
              <a:t>are going to search</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eed </a:t>
            </a:r>
            <a:r>
              <a:rPr lang="en-US" dirty="0">
                <a:latin typeface="Times New Roman" panose="02020603050405020304" pitchFamily="18" charset="0"/>
                <a:cs typeface="Times New Roman" panose="02020603050405020304" pitchFamily="18" charset="0"/>
              </a:rPr>
              <a:t>a note pad, pencil and a supply of jars with lids numbered with a china pencil or stick-on label</a:t>
            </a:r>
            <a:r>
              <a:rPr lang="en-US" dirty="0" smtClean="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Use a separate jar for </a:t>
            </a:r>
            <a:r>
              <a:rPr lang="en-US" dirty="0" smtClean="0">
                <a:latin typeface="Times New Roman" panose="02020603050405020304" pitchFamily="18" charset="0"/>
                <a:cs typeface="Times New Roman" panose="02020603050405020304" pitchFamily="18" charset="0"/>
              </a:rPr>
              <a:t>different spp. </a:t>
            </a:r>
            <a:r>
              <a:rPr lang="en-US" dirty="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larvae.</a:t>
            </a:r>
          </a:p>
          <a:p>
            <a:r>
              <a:rPr lang="en-US" dirty="0" smtClean="0">
                <a:latin typeface="Times New Roman" panose="02020603050405020304" pitchFamily="18" charset="0"/>
                <a:cs typeface="Times New Roman" panose="02020603050405020304" pitchFamily="18" charset="0"/>
              </a:rPr>
              <a:t>They picked up manually, with the help of forceps or by using camel brush.</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31452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TotalTime>
  <Words>973</Words>
  <Application>Microsoft Office PowerPoint</Application>
  <PresentationFormat>Widescreen</PresentationFormat>
  <Paragraphs>65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Handling Insects in Insecticide Tests</vt:lpstr>
      <vt:lpstr>Aspirators for Holding Single Insect</vt:lpstr>
      <vt:lpstr>Stupefaction Methods</vt:lpstr>
      <vt:lpstr>Stupefaction Methods (Conti…)</vt:lpstr>
      <vt:lpstr>Holding or Recovery Cages</vt:lpstr>
      <vt:lpstr>Humidity Control</vt:lpstr>
      <vt:lpstr>1. Saturated Solutions</vt:lpstr>
      <vt:lpstr>2. Graded Solutions</vt:lpstr>
      <vt:lpstr>Collection of Larvae</vt:lpstr>
      <vt:lpstr>Handling of Larvae:</vt:lpstr>
      <vt:lpstr>Collection of Adults</vt:lpstr>
      <vt:lpstr>Collection of Aquatic Insects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Insects in Insecticide Tests</dc:title>
  <dc:creator>Microsoft account</dc:creator>
  <cp:lastModifiedBy>Microsoft account</cp:lastModifiedBy>
  <cp:revision>41</cp:revision>
  <dcterms:created xsi:type="dcterms:W3CDTF">2018-03-21T05:59:30Z</dcterms:created>
  <dcterms:modified xsi:type="dcterms:W3CDTF">2018-03-21T10:21:25Z</dcterms:modified>
</cp:coreProperties>
</file>