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762" y="7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4/6/2020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7A9799"/>
                </a:solidFill>
                <a:latin typeface="DejaVu Serif"/>
                <a:cs typeface="DejaVu Serif"/>
              </a:defRPr>
            </a:lvl1pPr>
          </a:lstStyle>
          <a:p>
            <a:endParaRPr/>
          </a:p>
        </p:txBody>
      </p:sp>
      <p:sp>
        <p:nvSpPr>
          <p:cNvPr id="3" name="Holder 3"/>
          <p:cNvSpPr>
            <a:spLocks noGrp="1"/>
          </p:cNvSpPr>
          <p:nvPr>
            <p:ph type="body" idx="1"/>
          </p:nvPr>
        </p:nvSpPr>
        <p:spPr/>
        <p:txBody>
          <a:bodyPr lIns="0" tIns="0" rIns="0" bIns="0"/>
          <a:lstStyle>
            <a:lvl1pPr>
              <a:defRPr sz="2100" b="1" i="0">
                <a:solidFill>
                  <a:srgbClr val="001F5F"/>
                </a:solidFill>
                <a:latin typeface="DejaVu Serif"/>
                <a:cs typeface="DejaVu Serif"/>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4/6/2020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7A9799"/>
                </a:solidFill>
                <a:latin typeface="DejaVu Serif"/>
                <a:cs typeface="DejaVu Serif"/>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4/6/2020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7A9799"/>
                </a:solidFill>
                <a:latin typeface="DejaVu Serif"/>
                <a:cs typeface="DejaVu Serif"/>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4/6/2020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4/6/2020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152400" y="1394460"/>
            <a:ext cx="8839200" cy="4993640"/>
          </a:xfrm>
          <a:custGeom>
            <a:avLst/>
            <a:gdLst/>
            <a:ahLst/>
            <a:cxnLst/>
            <a:rect l="l" t="t" r="r" b="b"/>
            <a:pathLst>
              <a:path w="8839200" h="4993640">
                <a:moveTo>
                  <a:pt x="0" y="4993640"/>
                </a:moveTo>
                <a:lnTo>
                  <a:pt x="8839200" y="4993640"/>
                </a:lnTo>
                <a:lnTo>
                  <a:pt x="8839200" y="0"/>
                </a:lnTo>
                <a:lnTo>
                  <a:pt x="0" y="0"/>
                </a:lnTo>
                <a:lnTo>
                  <a:pt x="0" y="4993640"/>
                </a:lnTo>
                <a:close/>
              </a:path>
            </a:pathLst>
          </a:custGeom>
          <a:solidFill>
            <a:srgbClr val="C4D0D6"/>
          </a:solidFill>
        </p:spPr>
        <p:txBody>
          <a:bodyPr wrap="square" lIns="0" tIns="0" rIns="0" bIns="0" rtlCol="0"/>
          <a:lstStyle/>
          <a:p>
            <a:endParaRPr/>
          </a:p>
        </p:txBody>
      </p:sp>
      <p:sp>
        <p:nvSpPr>
          <p:cNvPr id="17" name="bg object 17"/>
          <p:cNvSpPr/>
          <p:nvPr/>
        </p:nvSpPr>
        <p:spPr>
          <a:xfrm>
            <a:off x="152400" y="6697980"/>
            <a:ext cx="8839200" cy="7620"/>
          </a:xfrm>
          <a:custGeom>
            <a:avLst/>
            <a:gdLst/>
            <a:ahLst/>
            <a:cxnLst/>
            <a:rect l="l" t="t" r="r" b="b"/>
            <a:pathLst>
              <a:path w="8839200" h="7620">
                <a:moveTo>
                  <a:pt x="0" y="7620"/>
                </a:moveTo>
                <a:lnTo>
                  <a:pt x="8839200" y="7620"/>
                </a:lnTo>
                <a:lnTo>
                  <a:pt x="8839200" y="0"/>
                </a:lnTo>
                <a:lnTo>
                  <a:pt x="0" y="0"/>
                </a:lnTo>
                <a:lnTo>
                  <a:pt x="0" y="7620"/>
                </a:lnTo>
                <a:close/>
              </a:path>
            </a:pathLst>
          </a:custGeom>
          <a:solidFill>
            <a:srgbClr val="C4D0D6"/>
          </a:solidFill>
        </p:spPr>
        <p:txBody>
          <a:bodyPr wrap="square" lIns="0" tIns="0" rIns="0" bIns="0" rtlCol="0"/>
          <a:lstStyle/>
          <a:p>
            <a:endParaRPr/>
          </a:p>
        </p:txBody>
      </p:sp>
      <p:sp>
        <p:nvSpPr>
          <p:cNvPr id="18" name="bg object 18"/>
          <p:cNvSpPr/>
          <p:nvPr/>
        </p:nvSpPr>
        <p:spPr>
          <a:xfrm>
            <a:off x="0" y="6705600"/>
            <a:ext cx="9144000" cy="152400"/>
          </a:xfrm>
          <a:custGeom>
            <a:avLst/>
            <a:gdLst/>
            <a:ahLst/>
            <a:cxnLst/>
            <a:rect l="l" t="t" r="r" b="b"/>
            <a:pathLst>
              <a:path w="9144000" h="152400">
                <a:moveTo>
                  <a:pt x="9144000" y="0"/>
                </a:moveTo>
                <a:lnTo>
                  <a:pt x="0" y="0"/>
                </a:lnTo>
                <a:lnTo>
                  <a:pt x="0" y="152400"/>
                </a:lnTo>
                <a:lnTo>
                  <a:pt x="9144000" y="152400"/>
                </a:lnTo>
                <a:close/>
              </a:path>
            </a:pathLst>
          </a:custGeom>
          <a:solidFill>
            <a:srgbClr val="FFFFFF"/>
          </a:solidFill>
        </p:spPr>
        <p:txBody>
          <a:bodyPr wrap="square" lIns="0" tIns="0" rIns="0" bIns="0" rtlCol="0"/>
          <a:lstStyle/>
          <a:p>
            <a:endParaRPr/>
          </a:p>
        </p:txBody>
      </p:sp>
      <p:sp>
        <p:nvSpPr>
          <p:cNvPr id="19" name="bg object 19"/>
          <p:cNvSpPr/>
          <p:nvPr/>
        </p:nvSpPr>
        <p:spPr>
          <a:xfrm>
            <a:off x="0" y="0"/>
            <a:ext cx="9144000" cy="6858000"/>
          </a:xfrm>
          <a:custGeom>
            <a:avLst/>
            <a:gdLst/>
            <a:ahLst/>
            <a:cxnLst/>
            <a:rect l="l" t="t" r="r" b="b"/>
            <a:pathLst>
              <a:path w="9144000" h="6858000">
                <a:moveTo>
                  <a:pt x="9144000" y="0"/>
                </a:moveTo>
                <a:lnTo>
                  <a:pt x="8991600" y="0"/>
                </a:lnTo>
                <a:lnTo>
                  <a:pt x="152400" y="0"/>
                </a:lnTo>
                <a:lnTo>
                  <a:pt x="0" y="0"/>
                </a:lnTo>
                <a:lnTo>
                  <a:pt x="0" y="1394460"/>
                </a:lnTo>
                <a:lnTo>
                  <a:pt x="0" y="6858000"/>
                </a:lnTo>
                <a:lnTo>
                  <a:pt x="152400" y="6858000"/>
                </a:lnTo>
                <a:lnTo>
                  <a:pt x="152400" y="1394460"/>
                </a:lnTo>
                <a:lnTo>
                  <a:pt x="8991600" y="1394460"/>
                </a:lnTo>
                <a:lnTo>
                  <a:pt x="8991600" y="6858000"/>
                </a:lnTo>
                <a:lnTo>
                  <a:pt x="9144000" y="6858000"/>
                </a:lnTo>
                <a:lnTo>
                  <a:pt x="9144000" y="1394460"/>
                </a:lnTo>
                <a:lnTo>
                  <a:pt x="9144000" y="0"/>
                </a:lnTo>
                <a:close/>
              </a:path>
            </a:pathLst>
          </a:custGeom>
          <a:solidFill>
            <a:srgbClr val="FFFFFF"/>
          </a:solidFill>
        </p:spPr>
        <p:txBody>
          <a:bodyPr wrap="square" lIns="0" tIns="0" rIns="0" bIns="0" rtlCol="0"/>
          <a:lstStyle/>
          <a:p>
            <a:endParaRPr/>
          </a:p>
        </p:txBody>
      </p:sp>
      <p:sp>
        <p:nvSpPr>
          <p:cNvPr id="20" name="bg object 20"/>
          <p:cNvSpPr/>
          <p:nvPr/>
        </p:nvSpPr>
        <p:spPr>
          <a:xfrm>
            <a:off x="148589" y="6388100"/>
            <a:ext cx="8832850" cy="309880"/>
          </a:xfrm>
          <a:custGeom>
            <a:avLst/>
            <a:gdLst/>
            <a:ahLst/>
            <a:cxnLst/>
            <a:rect l="l" t="t" r="r" b="b"/>
            <a:pathLst>
              <a:path w="8832850" h="309879">
                <a:moveTo>
                  <a:pt x="8832850" y="0"/>
                </a:moveTo>
                <a:lnTo>
                  <a:pt x="0" y="0"/>
                </a:lnTo>
                <a:lnTo>
                  <a:pt x="0" y="309880"/>
                </a:lnTo>
                <a:lnTo>
                  <a:pt x="8832850" y="309880"/>
                </a:lnTo>
                <a:close/>
              </a:path>
            </a:pathLst>
          </a:custGeom>
          <a:solidFill>
            <a:srgbClr val="8BACAD"/>
          </a:solidFill>
        </p:spPr>
        <p:txBody>
          <a:bodyPr wrap="square" lIns="0" tIns="0" rIns="0" bIns="0" rtlCol="0"/>
          <a:lstStyle/>
          <a:p>
            <a:endParaRPr/>
          </a:p>
        </p:txBody>
      </p:sp>
      <p:sp>
        <p:nvSpPr>
          <p:cNvPr id="21" name="bg object 21"/>
          <p:cNvSpPr/>
          <p:nvPr/>
        </p:nvSpPr>
        <p:spPr>
          <a:xfrm>
            <a:off x="152400" y="154939"/>
            <a:ext cx="8832850" cy="6548120"/>
          </a:xfrm>
          <a:custGeom>
            <a:avLst/>
            <a:gdLst/>
            <a:ahLst/>
            <a:cxnLst/>
            <a:rect l="l" t="t" r="r" b="b"/>
            <a:pathLst>
              <a:path w="8832850" h="6548120">
                <a:moveTo>
                  <a:pt x="4415790" y="6548119"/>
                </a:moveTo>
                <a:lnTo>
                  <a:pt x="0" y="6548119"/>
                </a:lnTo>
                <a:lnTo>
                  <a:pt x="0" y="0"/>
                </a:lnTo>
                <a:lnTo>
                  <a:pt x="8832850" y="0"/>
                </a:lnTo>
                <a:lnTo>
                  <a:pt x="8832850" y="6548119"/>
                </a:lnTo>
                <a:lnTo>
                  <a:pt x="4415790" y="6548119"/>
                </a:lnTo>
                <a:close/>
              </a:path>
            </a:pathLst>
          </a:custGeom>
          <a:ln w="9344">
            <a:solidFill>
              <a:srgbClr val="7A9799"/>
            </a:solidFill>
          </a:ln>
        </p:spPr>
        <p:txBody>
          <a:bodyPr wrap="square" lIns="0" tIns="0" rIns="0" bIns="0" rtlCol="0"/>
          <a:lstStyle/>
          <a:p>
            <a:endParaRPr/>
          </a:p>
        </p:txBody>
      </p:sp>
      <p:sp>
        <p:nvSpPr>
          <p:cNvPr id="22" name="bg object 22"/>
          <p:cNvSpPr/>
          <p:nvPr/>
        </p:nvSpPr>
        <p:spPr>
          <a:xfrm>
            <a:off x="152400" y="1276350"/>
            <a:ext cx="8832850" cy="0"/>
          </a:xfrm>
          <a:custGeom>
            <a:avLst/>
            <a:gdLst/>
            <a:ahLst/>
            <a:cxnLst/>
            <a:rect l="l" t="t" r="r" b="b"/>
            <a:pathLst>
              <a:path w="8832850">
                <a:moveTo>
                  <a:pt x="0" y="0"/>
                </a:moveTo>
                <a:lnTo>
                  <a:pt x="8832850" y="0"/>
                </a:lnTo>
              </a:path>
            </a:pathLst>
          </a:custGeom>
          <a:ln w="8890">
            <a:solidFill>
              <a:srgbClr val="7A9799"/>
            </a:solidFill>
            <a:prstDash val="sysDot"/>
          </a:ln>
        </p:spPr>
        <p:txBody>
          <a:bodyPr wrap="square" lIns="0" tIns="0" rIns="0" bIns="0" rtlCol="0"/>
          <a:lstStyle/>
          <a:p>
            <a:endParaRPr/>
          </a:p>
        </p:txBody>
      </p:sp>
      <p:sp>
        <p:nvSpPr>
          <p:cNvPr id="23" name="bg object 23"/>
          <p:cNvSpPr/>
          <p:nvPr/>
        </p:nvSpPr>
        <p:spPr>
          <a:xfrm>
            <a:off x="4267200" y="955039"/>
            <a:ext cx="609600" cy="609600"/>
          </a:xfrm>
          <a:custGeom>
            <a:avLst/>
            <a:gdLst/>
            <a:ahLst/>
            <a:cxnLst/>
            <a:rect l="l" t="t" r="r" b="b"/>
            <a:pathLst>
              <a:path w="609600" h="609600">
                <a:moveTo>
                  <a:pt x="609600" y="304800"/>
                </a:moveTo>
                <a:lnTo>
                  <a:pt x="605726" y="254304"/>
                </a:lnTo>
                <a:lnTo>
                  <a:pt x="594474" y="206781"/>
                </a:lnTo>
                <a:lnTo>
                  <a:pt x="576402" y="162801"/>
                </a:lnTo>
                <a:lnTo>
                  <a:pt x="552043" y="122897"/>
                </a:lnTo>
                <a:lnTo>
                  <a:pt x="521970" y="87630"/>
                </a:lnTo>
                <a:lnTo>
                  <a:pt x="486702" y="57556"/>
                </a:lnTo>
                <a:lnTo>
                  <a:pt x="446798" y="33197"/>
                </a:lnTo>
                <a:lnTo>
                  <a:pt x="402818" y="15125"/>
                </a:lnTo>
                <a:lnTo>
                  <a:pt x="355295" y="3873"/>
                </a:lnTo>
                <a:lnTo>
                  <a:pt x="304800" y="0"/>
                </a:lnTo>
                <a:lnTo>
                  <a:pt x="254292" y="3873"/>
                </a:lnTo>
                <a:lnTo>
                  <a:pt x="206768" y="15125"/>
                </a:lnTo>
                <a:lnTo>
                  <a:pt x="162788" y="33197"/>
                </a:lnTo>
                <a:lnTo>
                  <a:pt x="122885" y="57556"/>
                </a:lnTo>
                <a:lnTo>
                  <a:pt x="87630" y="87642"/>
                </a:lnTo>
                <a:lnTo>
                  <a:pt x="57543" y="122897"/>
                </a:lnTo>
                <a:lnTo>
                  <a:pt x="33185" y="162801"/>
                </a:lnTo>
                <a:lnTo>
                  <a:pt x="15113" y="206781"/>
                </a:lnTo>
                <a:lnTo>
                  <a:pt x="3860" y="254304"/>
                </a:lnTo>
                <a:lnTo>
                  <a:pt x="0" y="304800"/>
                </a:lnTo>
                <a:lnTo>
                  <a:pt x="3860" y="355307"/>
                </a:lnTo>
                <a:lnTo>
                  <a:pt x="15113" y="402831"/>
                </a:lnTo>
                <a:lnTo>
                  <a:pt x="33185" y="446811"/>
                </a:lnTo>
                <a:lnTo>
                  <a:pt x="57543" y="486714"/>
                </a:lnTo>
                <a:lnTo>
                  <a:pt x="87630" y="521970"/>
                </a:lnTo>
                <a:lnTo>
                  <a:pt x="122885" y="552056"/>
                </a:lnTo>
                <a:lnTo>
                  <a:pt x="162788" y="576414"/>
                </a:lnTo>
                <a:lnTo>
                  <a:pt x="206768" y="594487"/>
                </a:lnTo>
                <a:lnTo>
                  <a:pt x="254292" y="605739"/>
                </a:lnTo>
                <a:lnTo>
                  <a:pt x="304800" y="609600"/>
                </a:lnTo>
                <a:lnTo>
                  <a:pt x="355295" y="605739"/>
                </a:lnTo>
                <a:lnTo>
                  <a:pt x="402818" y="594487"/>
                </a:lnTo>
                <a:lnTo>
                  <a:pt x="446798" y="576414"/>
                </a:lnTo>
                <a:lnTo>
                  <a:pt x="486702" y="552056"/>
                </a:lnTo>
                <a:lnTo>
                  <a:pt x="521957" y="521970"/>
                </a:lnTo>
                <a:lnTo>
                  <a:pt x="552043" y="486714"/>
                </a:lnTo>
                <a:lnTo>
                  <a:pt x="576402" y="446811"/>
                </a:lnTo>
                <a:lnTo>
                  <a:pt x="594474" y="402831"/>
                </a:lnTo>
                <a:lnTo>
                  <a:pt x="605726" y="355307"/>
                </a:lnTo>
                <a:lnTo>
                  <a:pt x="609600" y="304800"/>
                </a:lnTo>
                <a:close/>
              </a:path>
            </a:pathLst>
          </a:custGeom>
          <a:solidFill>
            <a:srgbClr val="FFFFFF"/>
          </a:solidFill>
        </p:spPr>
        <p:txBody>
          <a:bodyPr wrap="square" lIns="0" tIns="0" rIns="0" bIns="0" rtlCol="0"/>
          <a:lstStyle/>
          <a:p>
            <a:endParaRPr/>
          </a:p>
        </p:txBody>
      </p:sp>
      <p:sp>
        <p:nvSpPr>
          <p:cNvPr id="24" name="bg object 24"/>
          <p:cNvSpPr/>
          <p:nvPr/>
        </p:nvSpPr>
        <p:spPr>
          <a:xfrm>
            <a:off x="4362450" y="1050289"/>
            <a:ext cx="419100" cy="421640"/>
          </a:xfrm>
          <a:custGeom>
            <a:avLst/>
            <a:gdLst/>
            <a:ahLst/>
            <a:cxnLst/>
            <a:rect l="l" t="t" r="r" b="b"/>
            <a:pathLst>
              <a:path w="419100" h="421640">
                <a:moveTo>
                  <a:pt x="209550" y="0"/>
                </a:moveTo>
                <a:lnTo>
                  <a:pt x="258746" y="5413"/>
                </a:lnTo>
                <a:lnTo>
                  <a:pt x="303300" y="20912"/>
                </a:lnTo>
                <a:lnTo>
                  <a:pt x="342144" y="45386"/>
                </a:lnTo>
                <a:lnTo>
                  <a:pt x="374213" y="77725"/>
                </a:lnTo>
                <a:lnTo>
                  <a:pt x="398439" y="116817"/>
                </a:lnTo>
                <a:lnTo>
                  <a:pt x="413757" y="161552"/>
                </a:lnTo>
                <a:lnTo>
                  <a:pt x="419100" y="210820"/>
                </a:lnTo>
                <a:lnTo>
                  <a:pt x="413757" y="260087"/>
                </a:lnTo>
                <a:lnTo>
                  <a:pt x="398439" y="304822"/>
                </a:lnTo>
                <a:lnTo>
                  <a:pt x="374213" y="343914"/>
                </a:lnTo>
                <a:lnTo>
                  <a:pt x="342144" y="376253"/>
                </a:lnTo>
                <a:lnTo>
                  <a:pt x="303300" y="400727"/>
                </a:lnTo>
                <a:lnTo>
                  <a:pt x="258746" y="416226"/>
                </a:lnTo>
                <a:lnTo>
                  <a:pt x="209550" y="421639"/>
                </a:lnTo>
                <a:lnTo>
                  <a:pt x="160353" y="416226"/>
                </a:lnTo>
                <a:lnTo>
                  <a:pt x="115799" y="400727"/>
                </a:lnTo>
                <a:lnTo>
                  <a:pt x="76955" y="376253"/>
                </a:lnTo>
                <a:lnTo>
                  <a:pt x="44886" y="343914"/>
                </a:lnTo>
                <a:lnTo>
                  <a:pt x="20660" y="304822"/>
                </a:lnTo>
                <a:lnTo>
                  <a:pt x="5342" y="260087"/>
                </a:lnTo>
                <a:lnTo>
                  <a:pt x="0" y="210820"/>
                </a:lnTo>
                <a:lnTo>
                  <a:pt x="5342" y="161552"/>
                </a:lnTo>
                <a:lnTo>
                  <a:pt x="20660" y="116817"/>
                </a:lnTo>
                <a:lnTo>
                  <a:pt x="44886" y="77725"/>
                </a:lnTo>
                <a:lnTo>
                  <a:pt x="76955" y="45386"/>
                </a:lnTo>
                <a:lnTo>
                  <a:pt x="115799" y="20912"/>
                </a:lnTo>
                <a:lnTo>
                  <a:pt x="160353" y="5413"/>
                </a:lnTo>
                <a:lnTo>
                  <a:pt x="209550" y="0"/>
                </a:lnTo>
                <a:close/>
              </a:path>
              <a:path w="419100" h="421640">
                <a:moveTo>
                  <a:pt x="0" y="0"/>
                </a:moveTo>
                <a:lnTo>
                  <a:pt x="0" y="0"/>
                </a:lnTo>
              </a:path>
              <a:path w="419100" h="421640">
                <a:moveTo>
                  <a:pt x="419100" y="421639"/>
                </a:moveTo>
                <a:lnTo>
                  <a:pt x="419100" y="421639"/>
                </a:lnTo>
              </a:path>
            </a:pathLst>
          </a:custGeom>
          <a:ln w="50676">
            <a:solidFill>
              <a:srgbClr val="7A9799"/>
            </a:solidFill>
          </a:ln>
        </p:spPr>
        <p:txBody>
          <a:bodyPr wrap="square" lIns="0" tIns="0" rIns="0" bIns="0" rtlCol="0"/>
          <a:lstStyle/>
          <a:p>
            <a:endParaRPr/>
          </a:p>
        </p:txBody>
      </p:sp>
      <p:sp>
        <p:nvSpPr>
          <p:cNvPr id="2" name="Holder 2"/>
          <p:cNvSpPr>
            <a:spLocks noGrp="1"/>
          </p:cNvSpPr>
          <p:nvPr>
            <p:ph type="title"/>
          </p:nvPr>
        </p:nvSpPr>
        <p:spPr>
          <a:xfrm>
            <a:off x="789940" y="247650"/>
            <a:ext cx="7564119" cy="938530"/>
          </a:xfrm>
          <a:prstGeom prst="rect">
            <a:avLst/>
          </a:prstGeom>
        </p:spPr>
        <p:txBody>
          <a:bodyPr wrap="square" lIns="0" tIns="0" rIns="0" bIns="0">
            <a:spAutoFit/>
          </a:bodyPr>
          <a:lstStyle>
            <a:lvl1pPr>
              <a:defRPr sz="3000" b="1" i="0">
                <a:solidFill>
                  <a:srgbClr val="7A9799"/>
                </a:solidFill>
                <a:latin typeface="DejaVu Serif"/>
                <a:cs typeface="DejaVu Serif"/>
              </a:defRPr>
            </a:lvl1pPr>
          </a:lstStyle>
          <a:p>
            <a:endParaRPr/>
          </a:p>
        </p:txBody>
      </p:sp>
      <p:sp>
        <p:nvSpPr>
          <p:cNvPr id="3" name="Holder 3"/>
          <p:cNvSpPr>
            <a:spLocks noGrp="1"/>
          </p:cNvSpPr>
          <p:nvPr>
            <p:ph type="body" idx="1"/>
          </p:nvPr>
        </p:nvSpPr>
        <p:spPr>
          <a:xfrm>
            <a:off x="575309" y="2580639"/>
            <a:ext cx="7928609" cy="3239770"/>
          </a:xfrm>
          <a:prstGeom prst="rect">
            <a:avLst/>
          </a:prstGeom>
        </p:spPr>
        <p:txBody>
          <a:bodyPr wrap="square" lIns="0" tIns="0" rIns="0" bIns="0">
            <a:spAutoFit/>
          </a:bodyPr>
          <a:lstStyle>
            <a:lvl1pPr>
              <a:defRPr sz="2100" b="1" i="0">
                <a:solidFill>
                  <a:srgbClr val="001F5F"/>
                </a:solidFill>
                <a:latin typeface="DejaVu Serif"/>
                <a:cs typeface="DejaVu Serif"/>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4/6/2020</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52400" y="2514600"/>
            <a:ext cx="8839200" cy="3876040"/>
          </a:xfrm>
          <a:custGeom>
            <a:avLst/>
            <a:gdLst/>
            <a:ahLst/>
            <a:cxnLst/>
            <a:rect l="l" t="t" r="r" b="b"/>
            <a:pathLst>
              <a:path w="8839200" h="3876040">
                <a:moveTo>
                  <a:pt x="0" y="3876040"/>
                </a:moveTo>
                <a:lnTo>
                  <a:pt x="8839200" y="3876040"/>
                </a:lnTo>
                <a:lnTo>
                  <a:pt x="8839200" y="0"/>
                </a:lnTo>
                <a:lnTo>
                  <a:pt x="0" y="0"/>
                </a:lnTo>
                <a:lnTo>
                  <a:pt x="0" y="3876040"/>
                </a:lnTo>
                <a:close/>
              </a:path>
            </a:pathLst>
          </a:custGeom>
          <a:solidFill>
            <a:srgbClr val="C4D0D6"/>
          </a:solidFill>
        </p:spPr>
        <p:txBody>
          <a:bodyPr wrap="square" lIns="0" tIns="0" rIns="0" bIns="0" rtlCol="0"/>
          <a:lstStyle/>
          <a:p>
            <a:endParaRPr/>
          </a:p>
        </p:txBody>
      </p:sp>
      <p:sp>
        <p:nvSpPr>
          <p:cNvPr id="3" name="object 3"/>
          <p:cNvSpPr/>
          <p:nvPr/>
        </p:nvSpPr>
        <p:spPr>
          <a:xfrm>
            <a:off x="152400" y="6700519"/>
            <a:ext cx="8839200" cy="5080"/>
          </a:xfrm>
          <a:custGeom>
            <a:avLst/>
            <a:gdLst/>
            <a:ahLst/>
            <a:cxnLst/>
            <a:rect l="l" t="t" r="r" b="b"/>
            <a:pathLst>
              <a:path w="8839200" h="5079">
                <a:moveTo>
                  <a:pt x="0" y="5079"/>
                </a:moveTo>
                <a:lnTo>
                  <a:pt x="8839200" y="5079"/>
                </a:lnTo>
                <a:lnTo>
                  <a:pt x="8839200" y="0"/>
                </a:lnTo>
                <a:lnTo>
                  <a:pt x="0" y="0"/>
                </a:lnTo>
                <a:lnTo>
                  <a:pt x="0" y="5079"/>
                </a:lnTo>
                <a:close/>
              </a:path>
            </a:pathLst>
          </a:custGeom>
          <a:solidFill>
            <a:srgbClr val="C4D0D6"/>
          </a:solidFill>
        </p:spPr>
        <p:txBody>
          <a:bodyPr wrap="square" lIns="0" tIns="0" rIns="0" bIns="0" rtlCol="0"/>
          <a:lstStyle/>
          <a:p>
            <a:endParaRPr/>
          </a:p>
        </p:txBody>
      </p:sp>
      <p:sp>
        <p:nvSpPr>
          <p:cNvPr id="4" name="object 4"/>
          <p:cNvSpPr/>
          <p:nvPr/>
        </p:nvSpPr>
        <p:spPr>
          <a:xfrm>
            <a:off x="0" y="6705600"/>
            <a:ext cx="9144000" cy="152400"/>
          </a:xfrm>
          <a:custGeom>
            <a:avLst/>
            <a:gdLst/>
            <a:ahLst/>
            <a:cxnLst/>
            <a:rect l="l" t="t" r="r" b="b"/>
            <a:pathLst>
              <a:path w="9144000" h="152400">
                <a:moveTo>
                  <a:pt x="9144000" y="0"/>
                </a:moveTo>
                <a:lnTo>
                  <a:pt x="0" y="0"/>
                </a:lnTo>
                <a:lnTo>
                  <a:pt x="0" y="152400"/>
                </a:lnTo>
                <a:lnTo>
                  <a:pt x="9144000" y="152400"/>
                </a:lnTo>
                <a:close/>
              </a:path>
            </a:pathLst>
          </a:custGeom>
          <a:solidFill>
            <a:srgbClr val="FFFFFF"/>
          </a:solidFill>
        </p:spPr>
        <p:txBody>
          <a:bodyPr wrap="square" lIns="0" tIns="0" rIns="0" bIns="0" rtlCol="0"/>
          <a:lstStyle/>
          <a:p>
            <a:endParaRPr/>
          </a:p>
        </p:txBody>
      </p:sp>
      <p:sp>
        <p:nvSpPr>
          <p:cNvPr id="5" name="object 5"/>
          <p:cNvSpPr/>
          <p:nvPr/>
        </p:nvSpPr>
        <p:spPr>
          <a:xfrm>
            <a:off x="8991600" y="3810"/>
            <a:ext cx="152400" cy="6854190"/>
          </a:xfrm>
          <a:custGeom>
            <a:avLst/>
            <a:gdLst/>
            <a:ahLst/>
            <a:cxnLst/>
            <a:rect l="l" t="t" r="r" b="b"/>
            <a:pathLst>
              <a:path w="152400" h="6854190">
                <a:moveTo>
                  <a:pt x="152400" y="6854190"/>
                </a:moveTo>
                <a:lnTo>
                  <a:pt x="0" y="6854190"/>
                </a:lnTo>
                <a:lnTo>
                  <a:pt x="0" y="0"/>
                </a:lnTo>
                <a:lnTo>
                  <a:pt x="152400" y="0"/>
                </a:lnTo>
                <a:lnTo>
                  <a:pt x="152400" y="6854190"/>
                </a:lnTo>
                <a:close/>
              </a:path>
            </a:pathLst>
          </a:custGeom>
          <a:solidFill>
            <a:srgbClr val="FFFFFF"/>
          </a:solidFill>
        </p:spPr>
        <p:txBody>
          <a:bodyPr wrap="square" lIns="0" tIns="0" rIns="0" bIns="0" rtlCol="0"/>
          <a:lstStyle/>
          <a:p>
            <a:endParaRPr/>
          </a:p>
        </p:txBody>
      </p:sp>
      <p:grpSp>
        <p:nvGrpSpPr>
          <p:cNvPr id="6" name="object 6"/>
          <p:cNvGrpSpPr/>
          <p:nvPr/>
        </p:nvGrpSpPr>
        <p:grpSpPr>
          <a:xfrm>
            <a:off x="0" y="0"/>
            <a:ext cx="9144000" cy="6858000"/>
            <a:chOff x="0" y="0"/>
            <a:chExt cx="9144000" cy="6858000"/>
          </a:xfrm>
        </p:grpSpPr>
        <p:sp>
          <p:nvSpPr>
            <p:cNvPr id="7" name="object 7"/>
            <p:cNvSpPr/>
            <p:nvPr/>
          </p:nvSpPr>
          <p:spPr>
            <a:xfrm>
              <a:off x="0" y="0"/>
              <a:ext cx="9144000" cy="6858000"/>
            </a:xfrm>
            <a:custGeom>
              <a:avLst/>
              <a:gdLst/>
              <a:ahLst/>
              <a:cxnLst/>
              <a:rect l="l" t="t" r="r" b="b"/>
              <a:pathLst>
                <a:path w="9144000" h="6858000">
                  <a:moveTo>
                    <a:pt x="9144000" y="0"/>
                  </a:moveTo>
                  <a:lnTo>
                    <a:pt x="152400" y="0"/>
                  </a:lnTo>
                  <a:lnTo>
                    <a:pt x="0" y="0"/>
                  </a:lnTo>
                  <a:lnTo>
                    <a:pt x="0" y="2514600"/>
                  </a:lnTo>
                  <a:lnTo>
                    <a:pt x="0" y="6858000"/>
                  </a:lnTo>
                  <a:lnTo>
                    <a:pt x="152400" y="6858000"/>
                  </a:lnTo>
                  <a:lnTo>
                    <a:pt x="152400" y="2514600"/>
                  </a:lnTo>
                  <a:lnTo>
                    <a:pt x="9144000" y="2514600"/>
                  </a:lnTo>
                  <a:lnTo>
                    <a:pt x="9144000" y="0"/>
                  </a:lnTo>
                  <a:close/>
                </a:path>
              </a:pathLst>
            </a:custGeom>
            <a:solidFill>
              <a:srgbClr val="FFFFFF"/>
            </a:solidFill>
          </p:spPr>
          <p:txBody>
            <a:bodyPr wrap="square" lIns="0" tIns="0" rIns="0" bIns="0" rtlCol="0"/>
            <a:lstStyle/>
            <a:p>
              <a:endParaRPr/>
            </a:p>
          </p:txBody>
        </p:sp>
        <p:sp>
          <p:nvSpPr>
            <p:cNvPr id="8" name="object 8"/>
            <p:cNvSpPr/>
            <p:nvPr/>
          </p:nvSpPr>
          <p:spPr>
            <a:xfrm>
              <a:off x="146050" y="6390640"/>
              <a:ext cx="8832850" cy="309880"/>
            </a:xfrm>
            <a:custGeom>
              <a:avLst/>
              <a:gdLst/>
              <a:ahLst/>
              <a:cxnLst/>
              <a:rect l="l" t="t" r="r" b="b"/>
              <a:pathLst>
                <a:path w="8832850" h="309879">
                  <a:moveTo>
                    <a:pt x="8832850" y="0"/>
                  </a:moveTo>
                  <a:lnTo>
                    <a:pt x="0" y="0"/>
                  </a:lnTo>
                  <a:lnTo>
                    <a:pt x="0" y="309880"/>
                  </a:lnTo>
                  <a:lnTo>
                    <a:pt x="8832850" y="309880"/>
                  </a:lnTo>
                  <a:close/>
                </a:path>
              </a:pathLst>
            </a:custGeom>
            <a:solidFill>
              <a:srgbClr val="8BACAD"/>
            </a:solidFill>
          </p:spPr>
          <p:txBody>
            <a:bodyPr wrap="square" lIns="0" tIns="0" rIns="0" bIns="0" rtlCol="0"/>
            <a:lstStyle/>
            <a:p>
              <a:endParaRPr/>
            </a:p>
          </p:txBody>
        </p:sp>
        <p:sp>
          <p:nvSpPr>
            <p:cNvPr id="9" name="object 9"/>
            <p:cNvSpPr/>
            <p:nvPr/>
          </p:nvSpPr>
          <p:spPr>
            <a:xfrm>
              <a:off x="154939" y="2419350"/>
              <a:ext cx="8827770" cy="0"/>
            </a:xfrm>
            <a:custGeom>
              <a:avLst/>
              <a:gdLst/>
              <a:ahLst/>
              <a:cxnLst/>
              <a:rect l="l" t="t" r="r" b="b"/>
              <a:pathLst>
                <a:path w="8827770">
                  <a:moveTo>
                    <a:pt x="0" y="0"/>
                  </a:moveTo>
                  <a:lnTo>
                    <a:pt x="8827769" y="0"/>
                  </a:lnTo>
                </a:path>
              </a:pathLst>
            </a:custGeom>
            <a:ln w="11429">
              <a:solidFill>
                <a:srgbClr val="7A9799"/>
              </a:solidFill>
              <a:prstDash val="sysDot"/>
            </a:ln>
          </p:spPr>
          <p:txBody>
            <a:bodyPr wrap="square" lIns="0" tIns="0" rIns="0" bIns="0" rtlCol="0"/>
            <a:lstStyle/>
            <a:p>
              <a:endParaRPr/>
            </a:p>
          </p:txBody>
        </p:sp>
        <p:sp>
          <p:nvSpPr>
            <p:cNvPr id="10" name="object 10"/>
            <p:cNvSpPr/>
            <p:nvPr/>
          </p:nvSpPr>
          <p:spPr>
            <a:xfrm>
              <a:off x="152400" y="152400"/>
              <a:ext cx="8832850" cy="6546850"/>
            </a:xfrm>
            <a:custGeom>
              <a:avLst/>
              <a:gdLst/>
              <a:ahLst/>
              <a:cxnLst/>
              <a:rect l="l" t="t" r="r" b="b"/>
              <a:pathLst>
                <a:path w="8832850" h="6546850">
                  <a:moveTo>
                    <a:pt x="4415790" y="6546850"/>
                  </a:moveTo>
                  <a:lnTo>
                    <a:pt x="0" y="6546850"/>
                  </a:lnTo>
                  <a:lnTo>
                    <a:pt x="0" y="0"/>
                  </a:lnTo>
                  <a:lnTo>
                    <a:pt x="8832850" y="0"/>
                  </a:lnTo>
                  <a:lnTo>
                    <a:pt x="8832850" y="6546850"/>
                  </a:lnTo>
                  <a:lnTo>
                    <a:pt x="4415790" y="6546850"/>
                  </a:lnTo>
                  <a:close/>
                </a:path>
              </a:pathLst>
            </a:custGeom>
            <a:ln w="9344">
              <a:solidFill>
                <a:srgbClr val="7A9799"/>
              </a:solidFill>
            </a:ln>
          </p:spPr>
          <p:txBody>
            <a:bodyPr wrap="square" lIns="0" tIns="0" rIns="0" bIns="0" rtlCol="0"/>
            <a:lstStyle/>
            <a:p>
              <a:endParaRPr/>
            </a:p>
          </p:txBody>
        </p:sp>
        <p:sp>
          <p:nvSpPr>
            <p:cNvPr id="11" name="object 11"/>
            <p:cNvSpPr/>
            <p:nvPr/>
          </p:nvSpPr>
          <p:spPr>
            <a:xfrm>
              <a:off x="4267200" y="2114549"/>
              <a:ext cx="609600" cy="609600"/>
            </a:xfrm>
            <a:custGeom>
              <a:avLst/>
              <a:gdLst/>
              <a:ahLst/>
              <a:cxnLst/>
              <a:rect l="l" t="t" r="r" b="b"/>
              <a:pathLst>
                <a:path w="609600" h="609600">
                  <a:moveTo>
                    <a:pt x="609600" y="304800"/>
                  </a:moveTo>
                  <a:lnTo>
                    <a:pt x="605726" y="254304"/>
                  </a:lnTo>
                  <a:lnTo>
                    <a:pt x="594474" y="206781"/>
                  </a:lnTo>
                  <a:lnTo>
                    <a:pt x="576402" y="162801"/>
                  </a:lnTo>
                  <a:lnTo>
                    <a:pt x="552043" y="122897"/>
                  </a:lnTo>
                  <a:lnTo>
                    <a:pt x="521970" y="87642"/>
                  </a:lnTo>
                  <a:lnTo>
                    <a:pt x="486702" y="57556"/>
                  </a:lnTo>
                  <a:lnTo>
                    <a:pt x="446798" y="33197"/>
                  </a:lnTo>
                  <a:lnTo>
                    <a:pt x="402818" y="15125"/>
                  </a:lnTo>
                  <a:lnTo>
                    <a:pt x="355295" y="3873"/>
                  </a:lnTo>
                  <a:lnTo>
                    <a:pt x="304800" y="0"/>
                  </a:lnTo>
                  <a:lnTo>
                    <a:pt x="254292" y="3873"/>
                  </a:lnTo>
                  <a:lnTo>
                    <a:pt x="206768" y="15125"/>
                  </a:lnTo>
                  <a:lnTo>
                    <a:pt x="162788" y="33197"/>
                  </a:lnTo>
                  <a:lnTo>
                    <a:pt x="122885" y="57556"/>
                  </a:lnTo>
                  <a:lnTo>
                    <a:pt x="87630" y="87630"/>
                  </a:lnTo>
                  <a:lnTo>
                    <a:pt x="57543" y="122897"/>
                  </a:lnTo>
                  <a:lnTo>
                    <a:pt x="33185" y="162801"/>
                  </a:lnTo>
                  <a:lnTo>
                    <a:pt x="15113" y="206781"/>
                  </a:lnTo>
                  <a:lnTo>
                    <a:pt x="3860" y="254304"/>
                  </a:lnTo>
                  <a:lnTo>
                    <a:pt x="0" y="304800"/>
                  </a:lnTo>
                  <a:lnTo>
                    <a:pt x="3860" y="355307"/>
                  </a:lnTo>
                  <a:lnTo>
                    <a:pt x="15113" y="402831"/>
                  </a:lnTo>
                  <a:lnTo>
                    <a:pt x="33185" y="446811"/>
                  </a:lnTo>
                  <a:lnTo>
                    <a:pt x="57543" y="486714"/>
                  </a:lnTo>
                  <a:lnTo>
                    <a:pt x="87630" y="521970"/>
                  </a:lnTo>
                  <a:lnTo>
                    <a:pt x="122885" y="552056"/>
                  </a:lnTo>
                  <a:lnTo>
                    <a:pt x="162788" y="576414"/>
                  </a:lnTo>
                  <a:lnTo>
                    <a:pt x="206768" y="594487"/>
                  </a:lnTo>
                  <a:lnTo>
                    <a:pt x="254292" y="605739"/>
                  </a:lnTo>
                  <a:lnTo>
                    <a:pt x="304800" y="609600"/>
                  </a:lnTo>
                  <a:lnTo>
                    <a:pt x="355295" y="605739"/>
                  </a:lnTo>
                  <a:lnTo>
                    <a:pt x="402818" y="594487"/>
                  </a:lnTo>
                  <a:lnTo>
                    <a:pt x="446798" y="576414"/>
                  </a:lnTo>
                  <a:lnTo>
                    <a:pt x="486702" y="552056"/>
                  </a:lnTo>
                  <a:lnTo>
                    <a:pt x="521957" y="521970"/>
                  </a:lnTo>
                  <a:lnTo>
                    <a:pt x="552043" y="486714"/>
                  </a:lnTo>
                  <a:lnTo>
                    <a:pt x="576402" y="446811"/>
                  </a:lnTo>
                  <a:lnTo>
                    <a:pt x="594474" y="402831"/>
                  </a:lnTo>
                  <a:lnTo>
                    <a:pt x="605726" y="355307"/>
                  </a:lnTo>
                  <a:lnTo>
                    <a:pt x="609600" y="304800"/>
                  </a:lnTo>
                  <a:close/>
                </a:path>
              </a:pathLst>
            </a:custGeom>
            <a:solidFill>
              <a:srgbClr val="FFFFFF"/>
            </a:solidFill>
          </p:spPr>
          <p:txBody>
            <a:bodyPr wrap="square" lIns="0" tIns="0" rIns="0" bIns="0" rtlCol="0"/>
            <a:lstStyle/>
            <a:p>
              <a:endParaRPr/>
            </a:p>
          </p:txBody>
        </p:sp>
        <p:sp>
          <p:nvSpPr>
            <p:cNvPr id="12" name="object 12"/>
            <p:cNvSpPr/>
            <p:nvPr/>
          </p:nvSpPr>
          <p:spPr>
            <a:xfrm>
              <a:off x="4362450" y="2209800"/>
              <a:ext cx="419100" cy="420370"/>
            </a:xfrm>
            <a:custGeom>
              <a:avLst/>
              <a:gdLst/>
              <a:ahLst/>
              <a:cxnLst/>
              <a:rect l="l" t="t" r="r" b="b"/>
              <a:pathLst>
                <a:path w="419100" h="420369">
                  <a:moveTo>
                    <a:pt x="209550" y="0"/>
                  </a:moveTo>
                  <a:lnTo>
                    <a:pt x="258746" y="5342"/>
                  </a:lnTo>
                  <a:lnTo>
                    <a:pt x="303300" y="20660"/>
                  </a:lnTo>
                  <a:lnTo>
                    <a:pt x="342144" y="44886"/>
                  </a:lnTo>
                  <a:lnTo>
                    <a:pt x="374213" y="76955"/>
                  </a:lnTo>
                  <a:lnTo>
                    <a:pt x="398439" y="115799"/>
                  </a:lnTo>
                  <a:lnTo>
                    <a:pt x="413757" y="160353"/>
                  </a:lnTo>
                  <a:lnTo>
                    <a:pt x="419100" y="209550"/>
                  </a:lnTo>
                  <a:lnTo>
                    <a:pt x="413757" y="258817"/>
                  </a:lnTo>
                  <a:lnTo>
                    <a:pt x="398439" y="303552"/>
                  </a:lnTo>
                  <a:lnTo>
                    <a:pt x="374213" y="342644"/>
                  </a:lnTo>
                  <a:lnTo>
                    <a:pt x="342144" y="374983"/>
                  </a:lnTo>
                  <a:lnTo>
                    <a:pt x="303300" y="399457"/>
                  </a:lnTo>
                  <a:lnTo>
                    <a:pt x="258746" y="414956"/>
                  </a:lnTo>
                  <a:lnTo>
                    <a:pt x="209550" y="420370"/>
                  </a:lnTo>
                  <a:lnTo>
                    <a:pt x="160353" y="414956"/>
                  </a:lnTo>
                  <a:lnTo>
                    <a:pt x="115799" y="399457"/>
                  </a:lnTo>
                  <a:lnTo>
                    <a:pt x="76955" y="374983"/>
                  </a:lnTo>
                  <a:lnTo>
                    <a:pt x="44886" y="342644"/>
                  </a:lnTo>
                  <a:lnTo>
                    <a:pt x="20660" y="303552"/>
                  </a:lnTo>
                  <a:lnTo>
                    <a:pt x="5342" y="258817"/>
                  </a:lnTo>
                  <a:lnTo>
                    <a:pt x="0" y="209550"/>
                  </a:lnTo>
                  <a:lnTo>
                    <a:pt x="5342" y="160353"/>
                  </a:lnTo>
                  <a:lnTo>
                    <a:pt x="20660" y="115799"/>
                  </a:lnTo>
                  <a:lnTo>
                    <a:pt x="44886" y="76955"/>
                  </a:lnTo>
                  <a:lnTo>
                    <a:pt x="76955" y="44886"/>
                  </a:lnTo>
                  <a:lnTo>
                    <a:pt x="115799" y="20660"/>
                  </a:lnTo>
                  <a:lnTo>
                    <a:pt x="160353" y="5342"/>
                  </a:lnTo>
                  <a:lnTo>
                    <a:pt x="209550" y="0"/>
                  </a:lnTo>
                  <a:close/>
                </a:path>
                <a:path w="419100" h="420369">
                  <a:moveTo>
                    <a:pt x="0" y="0"/>
                  </a:moveTo>
                  <a:lnTo>
                    <a:pt x="0" y="0"/>
                  </a:lnTo>
                </a:path>
                <a:path w="419100" h="420369">
                  <a:moveTo>
                    <a:pt x="419100" y="420370"/>
                  </a:moveTo>
                  <a:lnTo>
                    <a:pt x="419100" y="420370"/>
                  </a:lnTo>
                </a:path>
              </a:pathLst>
            </a:custGeom>
            <a:ln w="50676">
              <a:solidFill>
                <a:srgbClr val="7A9799"/>
              </a:solidFill>
            </a:ln>
          </p:spPr>
          <p:txBody>
            <a:bodyPr wrap="square" lIns="0" tIns="0" rIns="0" bIns="0" rtlCol="0"/>
            <a:lstStyle/>
            <a:p>
              <a:endParaRPr/>
            </a:p>
          </p:txBody>
        </p:sp>
      </p:grpSp>
      <p:sp>
        <p:nvSpPr>
          <p:cNvPr id="13" name="object 13"/>
          <p:cNvSpPr txBox="1">
            <a:spLocks noGrp="1"/>
          </p:cNvSpPr>
          <p:nvPr>
            <p:ph type="title"/>
          </p:nvPr>
        </p:nvSpPr>
        <p:spPr>
          <a:xfrm>
            <a:off x="1033780" y="505459"/>
            <a:ext cx="7225665" cy="1671320"/>
          </a:xfrm>
          <a:prstGeom prst="rect">
            <a:avLst/>
          </a:prstGeom>
        </p:spPr>
        <p:txBody>
          <a:bodyPr vert="horz" wrap="square" lIns="0" tIns="12700" rIns="0" bIns="0" rtlCol="0">
            <a:spAutoFit/>
          </a:bodyPr>
          <a:lstStyle/>
          <a:p>
            <a:pPr marL="1622425" marR="5080" indent="-1610360">
              <a:lnSpc>
                <a:spcPct val="100000"/>
              </a:lnSpc>
              <a:spcBef>
                <a:spcPts val="100"/>
              </a:spcBef>
            </a:pPr>
            <a:r>
              <a:rPr sz="5400" spc="-254" dirty="0">
                <a:solidFill>
                  <a:srgbClr val="D06248"/>
                </a:solidFill>
              </a:rPr>
              <a:t>Communication</a:t>
            </a:r>
            <a:r>
              <a:rPr sz="5400" spc="-590" dirty="0">
                <a:solidFill>
                  <a:srgbClr val="D06248"/>
                </a:solidFill>
              </a:rPr>
              <a:t> </a:t>
            </a:r>
            <a:r>
              <a:rPr sz="5400" spc="-235" dirty="0">
                <a:solidFill>
                  <a:srgbClr val="D06248"/>
                </a:solidFill>
              </a:rPr>
              <a:t>and  </a:t>
            </a:r>
            <a:r>
              <a:rPr sz="5400" spc="-250" dirty="0">
                <a:solidFill>
                  <a:srgbClr val="D06248"/>
                </a:solidFill>
              </a:rPr>
              <a:t>Its</a:t>
            </a:r>
            <a:r>
              <a:rPr sz="5400" spc="-525" dirty="0">
                <a:solidFill>
                  <a:srgbClr val="D06248"/>
                </a:solidFill>
              </a:rPr>
              <a:t> </a:t>
            </a:r>
            <a:r>
              <a:rPr sz="5400" spc="-250" dirty="0">
                <a:solidFill>
                  <a:srgbClr val="D06248"/>
                </a:solidFill>
              </a:rPr>
              <a:t>Process</a:t>
            </a:r>
            <a:r>
              <a:rPr sz="4200" b="0" spc="-250" dirty="0">
                <a:solidFill>
                  <a:srgbClr val="D06248"/>
                </a:solidFill>
                <a:latin typeface="DejaVu Serif"/>
                <a:cs typeface="DejaVu Serif"/>
              </a:rPr>
              <a:t>.</a:t>
            </a:r>
            <a:endParaRPr sz="4200">
              <a:latin typeface="DejaVu Serif"/>
              <a:cs typeface="DejaVu Serif"/>
            </a:endParaRPr>
          </a:p>
        </p:txBody>
      </p:sp>
      <p:sp>
        <p:nvSpPr>
          <p:cNvPr id="14" name="object 14"/>
          <p:cNvSpPr/>
          <p:nvPr/>
        </p:nvSpPr>
        <p:spPr>
          <a:xfrm>
            <a:off x="4645659" y="2889250"/>
            <a:ext cx="3529330" cy="3163570"/>
          </a:xfrm>
          <a:prstGeom prst="rect">
            <a:avLst/>
          </a:prstGeom>
          <a:blipFill>
            <a:blip r:embed="rId2" cstate="print"/>
            <a:stretch>
              <a:fillRect/>
            </a:stretch>
          </a:blipFill>
        </p:spPr>
        <p:txBody>
          <a:bodyPr wrap="square" lIns="0" tIns="0" rIns="0" bIns="0" rtlCol="0"/>
          <a:lstStyle/>
          <a:p>
            <a:endParaRPr/>
          </a:p>
        </p:txBody>
      </p:sp>
      <p:sp>
        <p:nvSpPr>
          <p:cNvPr id="15" name="object 5"/>
          <p:cNvSpPr txBox="1">
            <a:spLocks/>
          </p:cNvSpPr>
          <p:nvPr/>
        </p:nvSpPr>
        <p:spPr>
          <a:xfrm>
            <a:off x="304800" y="2509520"/>
            <a:ext cx="6611620" cy="3757439"/>
          </a:xfrm>
          <a:prstGeom prst="rect">
            <a:avLst/>
          </a:prstGeom>
        </p:spPr>
        <p:txBody>
          <a:bodyPr vert="horz" wrap="square" lIns="0" tIns="12700" rIns="0" bIns="0" rtlCol="0">
            <a:spAutoFit/>
          </a:bodyPr>
          <a:lstStyle>
            <a:lvl1pPr>
              <a:defRPr sz="3600" b="1" i="0">
                <a:solidFill>
                  <a:srgbClr val="444D25"/>
                </a:solidFill>
                <a:latin typeface="DejaVu Serif"/>
                <a:ea typeface="+mj-ea"/>
                <a:cs typeface="DejaVu Serif"/>
              </a:defRPr>
            </a:lvl1pPr>
          </a:lstStyle>
          <a:p>
            <a:pPr marL="1436370" marR="5080" indent="-1423670">
              <a:lnSpc>
                <a:spcPct val="150000"/>
              </a:lnSpc>
              <a:spcBef>
                <a:spcPts val="100"/>
              </a:spcBef>
            </a:pPr>
            <a:r>
              <a:rPr lang="en-US" sz="3200" b="0" kern="0" dirty="0" smtClean="0">
                <a:solidFill>
                  <a:schemeClr val="tx2"/>
                </a:solidFill>
                <a:latin typeface="Times New Roman" panose="02020603050405020304" pitchFamily="18" charset="0"/>
                <a:cs typeface="Times New Roman" panose="02020603050405020304" pitchFamily="18" charset="0"/>
              </a:rPr>
              <a:t>Presented By: Mohammad Hamid</a:t>
            </a:r>
          </a:p>
          <a:p>
            <a:pPr marL="1436370" marR="5080" indent="-1423670">
              <a:lnSpc>
                <a:spcPct val="150000"/>
              </a:lnSpc>
              <a:spcBef>
                <a:spcPts val="100"/>
              </a:spcBef>
            </a:pPr>
            <a:r>
              <a:rPr lang="en-US" sz="3200" b="0" kern="0" dirty="0" smtClean="0">
                <a:solidFill>
                  <a:schemeClr val="tx2"/>
                </a:solidFill>
                <a:latin typeface="Times New Roman" panose="02020603050405020304" pitchFamily="18" charset="0"/>
                <a:cs typeface="Times New Roman" panose="02020603050405020304" pitchFamily="18" charset="0"/>
              </a:rPr>
              <a:t>Roll No: 131</a:t>
            </a:r>
          </a:p>
          <a:p>
            <a:pPr marL="1436370" marR="5080" indent="-1423670">
              <a:lnSpc>
                <a:spcPct val="150000"/>
              </a:lnSpc>
              <a:spcBef>
                <a:spcPts val="100"/>
              </a:spcBef>
            </a:pPr>
            <a:r>
              <a:rPr lang="en-US" sz="3200" b="0" kern="0" dirty="0" smtClean="0">
                <a:solidFill>
                  <a:schemeClr val="tx2"/>
                </a:solidFill>
                <a:latin typeface="Times New Roman" panose="02020603050405020304" pitchFamily="18" charset="0"/>
                <a:cs typeface="Times New Roman" panose="02020603050405020304" pitchFamily="18" charset="0"/>
              </a:rPr>
              <a:t>Semester:2</a:t>
            </a:r>
            <a:r>
              <a:rPr lang="en-US" sz="3200" b="0" kern="0" baseline="30000" dirty="0" smtClean="0">
                <a:solidFill>
                  <a:schemeClr val="tx2"/>
                </a:solidFill>
                <a:latin typeface="Times New Roman" panose="02020603050405020304" pitchFamily="18" charset="0"/>
                <a:cs typeface="Times New Roman" panose="02020603050405020304" pitchFamily="18" charset="0"/>
              </a:rPr>
              <a:t>nd</a:t>
            </a:r>
            <a:r>
              <a:rPr lang="en-US" sz="3200" b="0" kern="0" dirty="0" smtClean="0">
                <a:solidFill>
                  <a:schemeClr val="tx2"/>
                </a:solidFill>
                <a:latin typeface="Times New Roman" panose="02020603050405020304" pitchFamily="18" charset="0"/>
                <a:cs typeface="Times New Roman" panose="02020603050405020304" pitchFamily="18" charset="0"/>
              </a:rPr>
              <a:t> (C)</a:t>
            </a:r>
          </a:p>
          <a:p>
            <a:pPr marL="1436370" marR="5080" indent="-1423670">
              <a:lnSpc>
                <a:spcPct val="150000"/>
              </a:lnSpc>
              <a:spcBef>
                <a:spcPts val="100"/>
              </a:spcBef>
            </a:pPr>
            <a:r>
              <a:rPr lang="en-US" sz="3200" b="0" kern="0" dirty="0" smtClean="0">
                <a:solidFill>
                  <a:schemeClr val="tx2"/>
                </a:solidFill>
                <a:latin typeface="Times New Roman" panose="02020603050405020304" pitchFamily="18" charset="0"/>
                <a:cs typeface="Times New Roman" panose="02020603050405020304" pitchFamily="18" charset="0"/>
              </a:rPr>
              <a:t>Presented To :Ms.Latiba</a:t>
            </a:r>
          </a:p>
          <a:p>
            <a:pPr marL="1436370" marR="5080" indent="-1423670">
              <a:lnSpc>
                <a:spcPct val="150000"/>
              </a:lnSpc>
              <a:spcBef>
                <a:spcPts val="100"/>
              </a:spcBef>
            </a:pPr>
            <a:r>
              <a:rPr lang="en-US" sz="3200" b="0" kern="0" dirty="0" smtClean="0">
                <a:solidFill>
                  <a:schemeClr val="tx2"/>
                </a:solidFill>
                <a:latin typeface="Times New Roman" panose="02020603050405020304" pitchFamily="18" charset="0"/>
                <a:cs typeface="Times New Roman" panose="02020603050405020304" pitchFamily="18" charset="0"/>
              </a:rPr>
              <a:t>Subject: English II</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10540" y="1744979"/>
            <a:ext cx="8027670" cy="4537781"/>
          </a:xfrm>
          <a:prstGeom prst="rect">
            <a:avLst/>
          </a:prstGeom>
        </p:spPr>
        <p:txBody>
          <a:bodyPr vert="horz" wrap="square" lIns="0" tIns="53975" rIns="0" bIns="0" rtlCol="0">
            <a:spAutoFit/>
          </a:bodyPr>
          <a:lstStyle/>
          <a:p>
            <a:pPr marL="381000" marR="30480" indent="-342900">
              <a:lnSpc>
                <a:spcPct val="200000"/>
              </a:lnSpc>
              <a:spcBef>
                <a:spcPts val="425"/>
              </a:spcBef>
              <a:buFont typeface="Arial" panose="020B0604020202020204" pitchFamily="34" charset="0"/>
              <a:buChar char="•"/>
            </a:pPr>
            <a:r>
              <a:rPr sz="2400" b="1" dirty="0" smtClean="0">
                <a:latin typeface="DejaVu Serif"/>
                <a:cs typeface="DejaVu Serif"/>
              </a:rPr>
              <a:t>Receiver </a:t>
            </a:r>
            <a:r>
              <a:rPr lang="en-US" sz="2400" b="1" dirty="0" smtClean="0">
                <a:latin typeface="DejaVu Serif"/>
                <a:cs typeface="DejaVu Serif"/>
              </a:rPr>
              <a:t>–</a:t>
            </a:r>
          </a:p>
          <a:p>
            <a:pPr marL="311150" marR="30480" indent="-273050">
              <a:lnSpc>
                <a:spcPct val="200000"/>
              </a:lnSpc>
              <a:spcBef>
                <a:spcPts val="425"/>
              </a:spcBef>
            </a:pPr>
            <a:r>
              <a:rPr lang="en-US" sz="2400" b="1" dirty="0">
                <a:latin typeface="DejaVu Serif"/>
                <a:cs typeface="DejaVu Serif"/>
              </a:rPr>
              <a:t> </a:t>
            </a:r>
            <a:r>
              <a:rPr lang="en-US" sz="2400" b="1" dirty="0" smtClean="0">
                <a:latin typeface="DejaVu Serif"/>
                <a:cs typeface="DejaVu Serif"/>
              </a:rPr>
              <a:t> </a:t>
            </a:r>
            <a:r>
              <a:rPr sz="2400" b="1" dirty="0" smtClean="0">
                <a:latin typeface="DejaVu Serif"/>
                <a:cs typeface="DejaVu Serif"/>
              </a:rPr>
              <a:t> </a:t>
            </a:r>
            <a:r>
              <a:rPr sz="2400" dirty="0">
                <a:latin typeface="DejaVu Serif"/>
                <a:cs typeface="DejaVu Serif"/>
              </a:rPr>
              <a:t>Receiver is a person for whom the message is  intended or aimed. The degree to which the decoder  understands the message is dependent upon various  factors such as knowledge of recipient, their  responsiveness to the message, and the reliance of  encoder on decoder.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54329" y="1560829"/>
            <a:ext cx="8376920" cy="4740016"/>
          </a:xfrm>
          <a:prstGeom prst="rect">
            <a:avLst/>
          </a:prstGeom>
        </p:spPr>
        <p:txBody>
          <a:bodyPr vert="horz" wrap="square" lIns="0" tIns="12700" rIns="0" bIns="0" rtlCol="0">
            <a:spAutoFit/>
          </a:bodyPr>
          <a:lstStyle/>
          <a:p>
            <a:pPr marL="495300" marR="30480" indent="-457200">
              <a:lnSpc>
                <a:spcPct val="150000"/>
              </a:lnSpc>
              <a:spcBef>
                <a:spcPts val="100"/>
              </a:spcBef>
              <a:buFont typeface="Arial" panose="020B0604020202020204" pitchFamily="34" charset="0"/>
              <a:buChar char="•"/>
            </a:pPr>
            <a:r>
              <a:rPr sz="2600" b="1" dirty="0" smtClean="0">
                <a:latin typeface="DejaVu Serif"/>
                <a:cs typeface="DejaVu Serif"/>
              </a:rPr>
              <a:t>Feedback </a:t>
            </a:r>
            <a:r>
              <a:rPr lang="en-US" sz="2600" b="1" dirty="0" smtClean="0">
                <a:latin typeface="DejaVu Serif"/>
                <a:cs typeface="DejaVu Serif"/>
              </a:rPr>
              <a:t>–</a:t>
            </a:r>
            <a:r>
              <a:rPr sz="2600" b="1" dirty="0" smtClean="0">
                <a:latin typeface="DejaVu Serif"/>
                <a:cs typeface="DejaVu Serif"/>
              </a:rPr>
              <a:t> </a:t>
            </a:r>
            <a:endParaRPr lang="en-US" sz="2600" b="1" dirty="0" smtClean="0">
              <a:latin typeface="DejaVu Serif"/>
              <a:cs typeface="DejaVu Serif"/>
            </a:endParaRPr>
          </a:p>
          <a:p>
            <a:pPr marL="311150" marR="30480" indent="-273050">
              <a:lnSpc>
                <a:spcPct val="150000"/>
              </a:lnSpc>
              <a:spcBef>
                <a:spcPts val="100"/>
              </a:spcBef>
            </a:pPr>
            <a:r>
              <a:rPr lang="en-US" sz="2600" b="1" dirty="0">
                <a:latin typeface="DejaVu Serif"/>
                <a:cs typeface="DejaVu Serif"/>
              </a:rPr>
              <a:t> </a:t>
            </a:r>
            <a:r>
              <a:rPr lang="en-US" sz="2600" b="1" dirty="0" smtClean="0">
                <a:latin typeface="DejaVu Serif"/>
                <a:cs typeface="DejaVu Serif"/>
              </a:rPr>
              <a:t>  </a:t>
            </a:r>
            <a:r>
              <a:rPr sz="2600" dirty="0" smtClean="0">
                <a:latin typeface="DejaVu Serif"/>
                <a:cs typeface="DejaVu Serif"/>
              </a:rPr>
              <a:t>Feedback </a:t>
            </a:r>
            <a:r>
              <a:rPr sz="2600" dirty="0">
                <a:latin typeface="DejaVu Serif"/>
                <a:cs typeface="DejaVu Serif"/>
              </a:rPr>
              <a:t>is the main component of  communication process as it permits the sender to  analyze the efficacy of the message. It helps the  sender in confirming the correct interpretation of  message by the decoder. Feedback may be verbal  (through words) or non-verbal (in form of smiles,  sighs, etc.). It may take written form also in form of  memos, reports, etc.</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2400" y="304800"/>
            <a:ext cx="8839200" cy="6096000"/>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00709" y="1494789"/>
            <a:ext cx="108585" cy="297180"/>
          </a:xfrm>
          <a:prstGeom prst="rect">
            <a:avLst/>
          </a:prstGeom>
        </p:spPr>
        <p:txBody>
          <a:bodyPr vert="horz" wrap="square" lIns="0" tIns="16510" rIns="0" bIns="0" rtlCol="0">
            <a:spAutoFit/>
          </a:bodyPr>
          <a:lstStyle/>
          <a:p>
            <a:pPr marL="12700">
              <a:lnSpc>
                <a:spcPct val="100000"/>
              </a:lnSpc>
              <a:spcBef>
                <a:spcPts val="130"/>
              </a:spcBef>
            </a:pPr>
            <a:r>
              <a:rPr sz="1750" spc="-670" dirty="0">
                <a:solidFill>
                  <a:srgbClr val="D06248"/>
                </a:solidFill>
                <a:latin typeface="DejaVu Sans"/>
                <a:cs typeface="DejaVu Sans"/>
              </a:rPr>
              <a:t></a:t>
            </a:r>
            <a:endParaRPr sz="1750">
              <a:latin typeface="DejaVu Sans"/>
              <a:cs typeface="DejaVu Sans"/>
            </a:endParaRPr>
          </a:p>
        </p:txBody>
      </p:sp>
      <p:sp>
        <p:nvSpPr>
          <p:cNvPr id="3" name="object 3"/>
          <p:cNvSpPr txBox="1"/>
          <p:nvPr/>
        </p:nvSpPr>
        <p:spPr>
          <a:xfrm>
            <a:off x="982980" y="1494789"/>
            <a:ext cx="7614284" cy="1113790"/>
          </a:xfrm>
          <a:prstGeom prst="rect">
            <a:avLst/>
          </a:prstGeom>
        </p:spPr>
        <p:txBody>
          <a:bodyPr vert="horz" wrap="square" lIns="0" tIns="76835" rIns="0" bIns="0" rtlCol="0">
            <a:spAutoFit/>
          </a:bodyPr>
          <a:lstStyle/>
          <a:p>
            <a:pPr marL="12700" marR="5080">
              <a:lnSpc>
                <a:spcPct val="80000"/>
              </a:lnSpc>
              <a:spcBef>
                <a:spcPts val="605"/>
              </a:spcBef>
              <a:tabLst>
                <a:tab pos="2368550" algn="l"/>
                <a:tab pos="2743835" algn="l"/>
                <a:tab pos="3326765" algn="l"/>
                <a:tab pos="3873500" algn="l"/>
                <a:tab pos="4290060" algn="l"/>
              </a:tabLst>
            </a:pPr>
            <a:r>
              <a:rPr sz="2100" b="1" dirty="0">
                <a:solidFill>
                  <a:srgbClr val="001F5F"/>
                </a:solidFill>
                <a:latin typeface="DejaVu Serif"/>
                <a:cs typeface="DejaVu Serif"/>
              </a:rPr>
              <a:t>Communication	is	the	art	of	transmitting  information, ideas and attitudes from one person to  another. Communication is the process of meaningful  interaction among human beings.</a:t>
            </a:r>
            <a:endParaRPr sz="2100" dirty="0">
              <a:latin typeface="DejaVu Serif"/>
              <a:cs typeface="DejaVu Serif"/>
            </a:endParaRPr>
          </a:p>
        </p:txBody>
      </p:sp>
      <p:sp>
        <p:nvSpPr>
          <p:cNvPr id="4" name="object 4"/>
          <p:cNvSpPr txBox="1">
            <a:spLocks noGrp="1"/>
          </p:cNvSpPr>
          <p:nvPr>
            <p:ph type="body" idx="1"/>
          </p:nvPr>
        </p:nvSpPr>
        <p:spPr>
          <a:xfrm>
            <a:off x="621664" y="2819400"/>
            <a:ext cx="8021955" cy="3248325"/>
          </a:xfrm>
          <a:prstGeom prst="rect">
            <a:avLst/>
          </a:prstGeom>
        </p:spPr>
        <p:txBody>
          <a:bodyPr vert="horz" wrap="square" lIns="0" tIns="115570" rIns="0" bIns="0" rtlCol="0">
            <a:spAutoFit/>
          </a:bodyPr>
          <a:lstStyle/>
          <a:p>
            <a:pPr marL="420370" indent="-382270">
              <a:lnSpc>
                <a:spcPct val="100000"/>
              </a:lnSpc>
              <a:spcBef>
                <a:spcPts val="910"/>
              </a:spcBef>
              <a:buClr>
                <a:srgbClr val="636A85"/>
              </a:buClr>
              <a:buSzPct val="95238"/>
              <a:buFont typeface="DejaVu Sans"/>
              <a:buChar char=""/>
              <a:tabLst>
                <a:tab pos="419734" algn="l"/>
                <a:tab pos="420370" algn="l"/>
              </a:tabLst>
            </a:pPr>
            <a:r>
              <a:rPr sz="2100" dirty="0"/>
              <a:t>Personal process</a:t>
            </a:r>
          </a:p>
          <a:p>
            <a:pPr marL="420370" indent="-382270">
              <a:lnSpc>
                <a:spcPct val="100000"/>
              </a:lnSpc>
              <a:spcBef>
                <a:spcPts val="810"/>
              </a:spcBef>
              <a:buClr>
                <a:srgbClr val="636A85"/>
              </a:buClr>
              <a:buSzPct val="95238"/>
              <a:buFont typeface="DejaVu Sans"/>
              <a:buChar char=""/>
              <a:tabLst>
                <a:tab pos="419734" algn="l"/>
                <a:tab pos="420370" algn="l"/>
              </a:tabLst>
            </a:pPr>
            <a:r>
              <a:rPr sz="2100" dirty="0"/>
              <a:t>Occurs between people</a:t>
            </a:r>
          </a:p>
          <a:p>
            <a:pPr marL="420370" indent="-382270">
              <a:lnSpc>
                <a:spcPct val="100000"/>
              </a:lnSpc>
              <a:spcBef>
                <a:spcPts val="800"/>
              </a:spcBef>
              <a:buClr>
                <a:srgbClr val="636A85"/>
              </a:buClr>
              <a:buSzPct val="95238"/>
              <a:buFont typeface="DejaVu Sans"/>
              <a:buChar char=""/>
              <a:tabLst>
                <a:tab pos="419734" algn="l"/>
                <a:tab pos="420370" algn="l"/>
              </a:tabLst>
            </a:pPr>
            <a:r>
              <a:rPr sz="2100" dirty="0"/>
              <a:t>Involves change in behaviour</a:t>
            </a:r>
          </a:p>
          <a:p>
            <a:pPr marL="420370" indent="-382270">
              <a:lnSpc>
                <a:spcPct val="100000"/>
              </a:lnSpc>
              <a:spcBef>
                <a:spcPts val="810"/>
              </a:spcBef>
              <a:buClr>
                <a:srgbClr val="636A85"/>
              </a:buClr>
              <a:buSzPct val="95238"/>
              <a:buFont typeface="DejaVu Sans"/>
              <a:buChar char=""/>
              <a:tabLst>
                <a:tab pos="419734" algn="l"/>
                <a:tab pos="420370" algn="l"/>
              </a:tabLst>
            </a:pPr>
            <a:r>
              <a:rPr sz="2100" dirty="0"/>
              <a:t>Means to influence others</a:t>
            </a:r>
          </a:p>
          <a:p>
            <a:pPr marL="420370" marR="30480" indent="-382270">
              <a:lnSpc>
                <a:spcPts val="2020"/>
              </a:lnSpc>
              <a:spcBef>
                <a:spcPts val="1295"/>
              </a:spcBef>
              <a:buClr>
                <a:srgbClr val="636A85"/>
              </a:buClr>
              <a:buSzPct val="95238"/>
              <a:buFont typeface="DejaVu Sans"/>
              <a:buChar char=""/>
              <a:tabLst>
                <a:tab pos="419734" algn="l"/>
                <a:tab pos="420370" algn="l"/>
              </a:tabLst>
            </a:pPr>
            <a:r>
              <a:rPr sz="2100" dirty="0"/>
              <a:t>Expression of thoughts and emotions through words &amp;  actions.</a:t>
            </a:r>
          </a:p>
          <a:p>
            <a:pPr marL="420370" indent="-382270">
              <a:lnSpc>
                <a:spcPct val="100000"/>
              </a:lnSpc>
              <a:spcBef>
                <a:spcPts val="815"/>
              </a:spcBef>
              <a:buClr>
                <a:srgbClr val="636A85"/>
              </a:buClr>
              <a:buSzPct val="95238"/>
              <a:buFont typeface="DejaVu Sans"/>
              <a:buChar char=""/>
              <a:tabLst>
                <a:tab pos="419734" algn="l"/>
                <a:tab pos="420370" algn="l"/>
              </a:tabLst>
            </a:pPr>
            <a:r>
              <a:rPr sz="2100" dirty="0"/>
              <a:t>Tools for controlling and motivating people.</a:t>
            </a:r>
          </a:p>
          <a:p>
            <a:pPr marL="420370" indent="-382270">
              <a:lnSpc>
                <a:spcPct val="100000"/>
              </a:lnSpc>
              <a:spcBef>
                <a:spcPts val="810"/>
              </a:spcBef>
              <a:buClr>
                <a:srgbClr val="636A85"/>
              </a:buClr>
              <a:buSzPct val="95238"/>
              <a:buFont typeface="DejaVu Sans"/>
              <a:buChar char=""/>
              <a:tabLst>
                <a:tab pos="419734" algn="l"/>
                <a:tab pos="420370" algn="l"/>
              </a:tabLst>
            </a:pPr>
            <a:r>
              <a:rPr sz="2100" dirty="0"/>
              <a:t>It is a social and emotional process</a:t>
            </a:r>
            <a:r>
              <a:rPr sz="2100" dirty="0">
                <a:solidFill>
                  <a:srgbClr val="FFFF99"/>
                </a:solidFill>
              </a:rPr>
              <a:t>.</a:t>
            </a:r>
            <a:endParaRPr sz="2100" dirty="0"/>
          </a:p>
        </p:txBody>
      </p:sp>
      <p:sp>
        <p:nvSpPr>
          <p:cNvPr id="5" name="object 5"/>
          <p:cNvSpPr txBox="1">
            <a:spLocks noGrp="1"/>
          </p:cNvSpPr>
          <p:nvPr>
            <p:ph type="title"/>
          </p:nvPr>
        </p:nvSpPr>
        <p:spPr>
          <a:xfrm>
            <a:off x="2258060" y="612140"/>
            <a:ext cx="5103495" cy="574040"/>
          </a:xfrm>
          <a:prstGeom prst="rect">
            <a:avLst/>
          </a:prstGeom>
        </p:spPr>
        <p:txBody>
          <a:bodyPr vert="horz" wrap="square" lIns="0" tIns="12700" rIns="0" bIns="0" rtlCol="0">
            <a:spAutoFit/>
          </a:bodyPr>
          <a:lstStyle/>
          <a:p>
            <a:pPr marL="12700">
              <a:lnSpc>
                <a:spcPct val="100000"/>
              </a:lnSpc>
              <a:spcBef>
                <a:spcPts val="100"/>
              </a:spcBef>
            </a:pPr>
            <a:r>
              <a:rPr sz="3600" b="0" spc="-10" dirty="0">
                <a:solidFill>
                  <a:srgbClr val="D06248"/>
                </a:solidFill>
                <a:latin typeface="Nimbus Sans L"/>
                <a:cs typeface="Nimbus Sans L"/>
              </a:rPr>
              <a:t>What </a:t>
            </a:r>
            <a:r>
              <a:rPr sz="3600" b="0" spc="-5" dirty="0">
                <a:solidFill>
                  <a:srgbClr val="D06248"/>
                </a:solidFill>
                <a:latin typeface="Nimbus Sans L"/>
                <a:cs typeface="Nimbus Sans L"/>
              </a:rPr>
              <a:t>is</a:t>
            </a:r>
            <a:r>
              <a:rPr sz="3600" b="0" spc="-50" dirty="0">
                <a:solidFill>
                  <a:srgbClr val="D06248"/>
                </a:solidFill>
                <a:latin typeface="Nimbus Sans L"/>
                <a:cs typeface="Nimbus Sans L"/>
              </a:rPr>
              <a:t> </a:t>
            </a:r>
            <a:r>
              <a:rPr sz="3600" b="0" spc="-5" dirty="0">
                <a:solidFill>
                  <a:srgbClr val="D06248"/>
                </a:solidFill>
                <a:latin typeface="Nimbus Sans L"/>
                <a:cs typeface="Nimbus Sans L"/>
              </a:rPr>
              <a:t>Communication?</a:t>
            </a:r>
            <a:endParaRPr sz="3600">
              <a:latin typeface="Nimbus Sans L"/>
              <a:cs typeface="Nimbus Sans L"/>
            </a:endParaRPr>
          </a:p>
        </p:txBody>
      </p:sp>
    </p:spTree>
  </p:cSld>
  <p:clrMapOvr>
    <a:masterClrMapping/>
  </p:clrMapOvr>
  <p:transition>
    <p:split orient="vert" dir="in"/>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77389" y="426720"/>
            <a:ext cx="5177790" cy="528320"/>
          </a:xfrm>
          <a:prstGeom prst="rect">
            <a:avLst/>
          </a:prstGeom>
        </p:spPr>
        <p:txBody>
          <a:bodyPr vert="horz" wrap="square" lIns="0" tIns="12700" rIns="0" bIns="0" rtlCol="0">
            <a:spAutoFit/>
          </a:bodyPr>
          <a:lstStyle/>
          <a:p>
            <a:pPr marL="12700">
              <a:lnSpc>
                <a:spcPct val="100000"/>
              </a:lnSpc>
              <a:spcBef>
                <a:spcPts val="100"/>
              </a:spcBef>
            </a:pPr>
            <a:r>
              <a:rPr sz="3300" b="0" spc="-285" dirty="0">
                <a:latin typeface="DejaVu Serif"/>
                <a:cs typeface="DejaVu Serif"/>
              </a:rPr>
              <a:t>Features </a:t>
            </a:r>
            <a:r>
              <a:rPr sz="3300" b="0" spc="-185" dirty="0">
                <a:latin typeface="DejaVu Serif"/>
                <a:cs typeface="DejaVu Serif"/>
              </a:rPr>
              <a:t>of</a:t>
            </a:r>
            <a:r>
              <a:rPr sz="3300" b="0" spc="-305" dirty="0">
                <a:latin typeface="DejaVu Serif"/>
                <a:cs typeface="DejaVu Serif"/>
              </a:rPr>
              <a:t> </a:t>
            </a:r>
            <a:r>
              <a:rPr sz="3300" b="0" spc="-225" dirty="0">
                <a:latin typeface="DejaVu Serif"/>
                <a:cs typeface="DejaVu Serif"/>
              </a:rPr>
              <a:t>Communication</a:t>
            </a:r>
            <a:endParaRPr sz="3300">
              <a:latin typeface="DejaVu Serif"/>
              <a:cs typeface="DejaVu Serif"/>
            </a:endParaRPr>
          </a:p>
        </p:txBody>
      </p:sp>
      <p:sp>
        <p:nvSpPr>
          <p:cNvPr id="3" name="object 3"/>
          <p:cNvSpPr txBox="1"/>
          <p:nvPr/>
        </p:nvSpPr>
        <p:spPr>
          <a:xfrm>
            <a:off x="354329" y="1475739"/>
            <a:ext cx="6498590" cy="5000087"/>
          </a:xfrm>
          <a:prstGeom prst="rect">
            <a:avLst/>
          </a:prstGeom>
        </p:spPr>
        <p:txBody>
          <a:bodyPr vert="horz" wrap="square" lIns="0" tIns="97790" rIns="0" bIns="0" rtlCol="0">
            <a:spAutoFit/>
          </a:bodyPr>
          <a:lstStyle/>
          <a:p>
            <a:pPr marL="495300" indent="-457200">
              <a:lnSpc>
                <a:spcPct val="150000"/>
              </a:lnSpc>
              <a:spcBef>
                <a:spcPts val="770"/>
              </a:spcBef>
              <a:buFont typeface="Arial" panose="020B0604020202020204" pitchFamily="34" charset="0"/>
              <a:buChar char="•"/>
            </a:pPr>
            <a:r>
              <a:rPr sz="2700" dirty="0" smtClean="0">
                <a:latin typeface="DejaVu Serif"/>
                <a:cs typeface="DejaVu Serif"/>
              </a:rPr>
              <a:t>Two-way </a:t>
            </a:r>
            <a:r>
              <a:rPr sz="2700" dirty="0">
                <a:latin typeface="DejaVu Serif"/>
                <a:cs typeface="DejaVu Serif"/>
              </a:rPr>
              <a:t>Process</a:t>
            </a:r>
          </a:p>
          <a:p>
            <a:pPr marL="495300" indent="-457200">
              <a:lnSpc>
                <a:spcPct val="150000"/>
              </a:lnSpc>
              <a:spcBef>
                <a:spcPts val="670"/>
              </a:spcBef>
              <a:buFont typeface="Arial" panose="020B0604020202020204" pitchFamily="34" charset="0"/>
              <a:buChar char="•"/>
            </a:pPr>
            <a:r>
              <a:rPr sz="2700" dirty="0" smtClean="0">
                <a:latin typeface="DejaVu Serif"/>
                <a:cs typeface="DejaVu Serif"/>
              </a:rPr>
              <a:t>Information </a:t>
            </a:r>
            <a:r>
              <a:rPr sz="2700" dirty="0">
                <a:latin typeface="DejaVu Serif"/>
                <a:cs typeface="DejaVu Serif"/>
              </a:rPr>
              <a:t>Sharing and Understanding</a:t>
            </a:r>
          </a:p>
          <a:p>
            <a:pPr marL="495300" indent="-457200">
              <a:lnSpc>
                <a:spcPct val="150000"/>
              </a:lnSpc>
              <a:spcBef>
                <a:spcPts val="680"/>
              </a:spcBef>
              <a:buFont typeface="Arial" panose="020B0604020202020204" pitchFamily="34" charset="0"/>
              <a:buChar char="•"/>
            </a:pPr>
            <a:r>
              <a:rPr sz="2700" dirty="0" smtClean="0">
                <a:latin typeface="DejaVu Serif"/>
                <a:cs typeface="DejaVu Serif"/>
              </a:rPr>
              <a:t>Verbal </a:t>
            </a:r>
            <a:r>
              <a:rPr sz="2700" dirty="0">
                <a:latin typeface="DejaVu Serif"/>
                <a:cs typeface="DejaVu Serif"/>
              </a:rPr>
              <a:t>and Non-Verbal.</a:t>
            </a:r>
          </a:p>
          <a:p>
            <a:pPr marL="495300" indent="-457200">
              <a:lnSpc>
                <a:spcPct val="150000"/>
              </a:lnSpc>
              <a:spcBef>
                <a:spcPts val="670"/>
              </a:spcBef>
              <a:buFont typeface="Arial" panose="020B0604020202020204" pitchFamily="34" charset="0"/>
              <a:buChar char="•"/>
            </a:pPr>
            <a:r>
              <a:rPr sz="2700" dirty="0" smtClean="0">
                <a:latin typeface="DejaVu Serif"/>
                <a:cs typeface="DejaVu Serif"/>
              </a:rPr>
              <a:t>Circular </a:t>
            </a:r>
            <a:r>
              <a:rPr sz="2700" dirty="0">
                <a:latin typeface="DejaVu Serif"/>
                <a:cs typeface="DejaVu Serif"/>
              </a:rPr>
              <a:t>Flow.</a:t>
            </a:r>
          </a:p>
          <a:p>
            <a:pPr marL="495300" indent="-457200">
              <a:lnSpc>
                <a:spcPct val="150000"/>
              </a:lnSpc>
              <a:spcBef>
                <a:spcPts val="670"/>
              </a:spcBef>
              <a:buFont typeface="Arial" panose="020B0604020202020204" pitchFamily="34" charset="0"/>
              <a:buChar char="•"/>
            </a:pPr>
            <a:r>
              <a:rPr sz="2700" dirty="0" smtClean="0">
                <a:latin typeface="DejaVu Serif"/>
                <a:cs typeface="DejaVu Serif"/>
              </a:rPr>
              <a:t>Goal </a:t>
            </a:r>
            <a:r>
              <a:rPr sz="2700" dirty="0">
                <a:latin typeface="DejaVu Serif"/>
                <a:cs typeface="DejaVu Serif"/>
              </a:rPr>
              <a:t>Oriented</a:t>
            </a:r>
            <a:r>
              <a:rPr sz="2700" dirty="0" smtClean="0">
                <a:latin typeface="DejaVu Serif"/>
                <a:cs typeface="DejaVu Serif"/>
              </a:rPr>
              <a:t>.</a:t>
            </a:r>
          </a:p>
          <a:p>
            <a:pPr marL="495300" indent="-457200">
              <a:lnSpc>
                <a:spcPct val="150000"/>
              </a:lnSpc>
              <a:spcBef>
                <a:spcPts val="680"/>
              </a:spcBef>
              <a:buFont typeface="Arial" panose="020B0604020202020204" pitchFamily="34" charset="0"/>
              <a:buChar char="•"/>
            </a:pPr>
            <a:r>
              <a:rPr sz="2700" dirty="0" smtClean="0">
                <a:latin typeface="DejaVu Serif"/>
                <a:cs typeface="DejaVu Serif"/>
              </a:rPr>
              <a:t>Continuous Process</a:t>
            </a:r>
          </a:p>
          <a:p>
            <a:pPr marL="495300" indent="-457200">
              <a:lnSpc>
                <a:spcPct val="150000"/>
              </a:lnSpc>
              <a:spcBef>
                <a:spcPts val="670"/>
              </a:spcBef>
              <a:buFont typeface="Arial" panose="020B0604020202020204" pitchFamily="34" charset="0"/>
              <a:buChar char="•"/>
            </a:pPr>
            <a:r>
              <a:rPr sz="2700" dirty="0" smtClean="0">
                <a:latin typeface="DejaVu Serif"/>
                <a:cs typeface="DejaVu Serif"/>
              </a:rPr>
              <a:t>Pervasive </a:t>
            </a:r>
            <a:r>
              <a:rPr sz="2700" dirty="0">
                <a:latin typeface="DejaVu Serif"/>
                <a:cs typeface="DejaVu Serif"/>
              </a:rPr>
              <a:t>Activity.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9144000" cy="6858000"/>
            <a:chOff x="0" y="0"/>
            <a:chExt cx="9144000" cy="6858000"/>
          </a:xfrm>
        </p:grpSpPr>
        <p:sp>
          <p:nvSpPr>
            <p:cNvPr id="3" name="object 3"/>
            <p:cNvSpPr/>
            <p:nvPr/>
          </p:nvSpPr>
          <p:spPr>
            <a:xfrm>
              <a:off x="102870" y="1447800"/>
              <a:ext cx="8812530" cy="48006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292100" y="226059"/>
              <a:ext cx="8547100" cy="999490"/>
            </a:xfrm>
            <a:prstGeom prst="rect">
              <a:avLst/>
            </a:prstGeom>
            <a:blipFill>
              <a:blip r:embed="rId3" cstate="print"/>
              <a:stretch>
                <a:fillRect/>
              </a:stretch>
            </a:blipFill>
          </p:spPr>
          <p:txBody>
            <a:bodyPr wrap="square" lIns="0" tIns="0" rIns="0" bIns="0" rtlCol="0"/>
            <a:lstStyle/>
            <a:p>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3400" y="1219200"/>
            <a:ext cx="7886700" cy="5142562"/>
          </a:xfrm>
          <a:prstGeom prst="rect">
            <a:avLst/>
          </a:prstGeom>
        </p:spPr>
        <p:txBody>
          <a:bodyPr vert="horz" wrap="square" lIns="0" tIns="85725" rIns="0" bIns="0" rtlCol="0">
            <a:spAutoFit/>
          </a:bodyPr>
          <a:lstStyle/>
          <a:p>
            <a:pPr marL="381000" marR="30480" indent="-342900">
              <a:lnSpc>
                <a:spcPct val="200000"/>
              </a:lnSpc>
              <a:spcBef>
                <a:spcPts val="675"/>
              </a:spcBef>
              <a:buFont typeface="Arial" panose="020B0604020202020204" pitchFamily="34" charset="0"/>
              <a:buChar char="•"/>
            </a:pPr>
            <a:r>
              <a:rPr sz="2400" dirty="0" smtClean="0">
                <a:solidFill>
                  <a:srgbClr val="000000"/>
                </a:solidFill>
                <a:latin typeface="Nimbus Roman No9 L"/>
                <a:cs typeface="Nimbus Roman No9 L"/>
              </a:rPr>
              <a:t>Message</a:t>
            </a:r>
            <a:r>
              <a:rPr sz="2400" b="0" dirty="0">
                <a:solidFill>
                  <a:srgbClr val="000000"/>
                </a:solidFill>
              </a:rPr>
              <a:t>: </a:t>
            </a:r>
            <a:r>
              <a:rPr lang="en-US" sz="2400" b="0" dirty="0" smtClean="0">
                <a:solidFill>
                  <a:srgbClr val="000000"/>
                </a:solidFill>
              </a:rPr>
              <a:t/>
            </a:r>
            <a:br>
              <a:rPr lang="en-US" sz="2400" b="0" dirty="0" smtClean="0">
                <a:solidFill>
                  <a:srgbClr val="000000"/>
                </a:solidFill>
              </a:rPr>
            </a:br>
            <a:r>
              <a:rPr sz="2400" b="0" dirty="0" smtClean="0">
                <a:solidFill>
                  <a:srgbClr val="000000"/>
                </a:solidFill>
              </a:rPr>
              <a:t>Message </a:t>
            </a:r>
            <a:r>
              <a:rPr sz="2400" b="0" dirty="0">
                <a:solidFill>
                  <a:srgbClr val="000000"/>
                </a:solidFill>
              </a:rPr>
              <a:t>is a key idea that the sender wants to  communicate. It is a sign that elicits the response of recipient.  Communication process begins with deciding about the  message to be conveyed. It must be ensured that the main  objective of the message is clear.</a:t>
            </a:r>
            <a:endParaRPr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8575" rIns="0" bIns="0" rtlCol="0">
            <a:spAutoFit/>
          </a:bodyPr>
          <a:lstStyle/>
          <a:p>
            <a:pPr marL="2816860" marR="5080" indent="-2804160">
              <a:lnSpc>
                <a:spcPts val="3590"/>
              </a:lnSpc>
              <a:spcBef>
                <a:spcPts val="225"/>
              </a:spcBef>
            </a:pPr>
            <a:r>
              <a:rPr spc="-200" dirty="0"/>
              <a:t>COMPONENTS </a:t>
            </a:r>
            <a:r>
              <a:rPr spc="-140" dirty="0"/>
              <a:t>OF</a:t>
            </a:r>
            <a:r>
              <a:rPr spc="-400" dirty="0"/>
              <a:t> </a:t>
            </a:r>
            <a:r>
              <a:rPr spc="-180" dirty="0"/>
              <a:t>COMMUNICATION  PROCESS</a:t>
            </a:r>
          </a:p>
        </p:txBody>
      </p:sp>
      <p:sp>
        <p:nvSpPr>
          <p:cNvPr id="3" name="object 3"/>
          <p:cNvSpPr txBox="1"/>
          <p:nvPr/>
        </p:nvSpPr>
        <p:spPr>
          <a:xfrm>
            <a:off x="304798" y="1447800"/>
            <a:ext cx="8534401" cy="4370427"/>
          </a:xfrm>
          <a:prstGeom prst="rect">
            <a:avLst/>
          </a:prstGeom>
        </p:spPr>
        <p:txBody>
          <a:bodyPr vert="horz" wrap="square" lIns="0" tIns="12700" rIns="0" bIns="0" rtlCol="0">
            <a:spAutoFit/>
          </a:bodyPr>
          <a:lstStyle/>
          <a:p>
            <a:pPr marL="495300" indent="-457200">
              <a:lnSpc>
                <a:spcPct val="100000"/>
              </a:lnSpc>
              <a:spcBef>
                <a:spcPts val="100"/>
              </a:spcBef>
              <a:buFont typeface="Arial" panose="020B0604020202020204" pitchFamily="34" charset="0"/>
              <a:buChar char="•"/>
            </a:pPr>
            <a:r>
              <a:rPr sz="2550" spc="-150" baseline="9803" dirty="0" smtClean="0">
                <a:solidFill>
                  <a:srgbClr val="D06248"/>
                </a:solidFill>
                <a:latin typeface="DejaVu Sans"/>
                <a:cs typeface="DejaVu Sans"/>
              </a:rPr>
              <a:t> </a:t>
            </a:r>
            <a:r>
              <a:rPr lang="en-US" sz="2200" b="1" dirty="0" smtClean="0">
                <a:latin typeface="DejaVu Serif"/>
                <a:cs typeface="DejaVu Serif"/>
              </a:rPr>
              <a:t>SENDER / ENCODER</a:t>
            </a:r>
          </a:p>
          <a:p>
            <a:pPr marL="311150" marR="238760" indent="-20320">
              <a:lnSpc>
                <a:spcPct val="150000"/>
              </a:lnSpc>
              <a:spcBef>
                <a:spcPts val="595"/>
              </a:spcBef>
            </a:pPr>
            <a:r>
              <a:rPr sz="2400" spc="-150" dirty="0" smtClean="0">
                <a:latin typeface="DejaVu Serif"/>
                <a:cs typeface="DejaVu Serif"/>
              </a:rPr>
              <a:t>Sender </a:t>
            </a:r>
            <a:r>
              <a:rPr sz="2400" spc="-150" dirty="0">
                <a:latin typeface="DejaVu Serif"/>
                <a:cs typeface="DejaVu Serif"/>
              </a:rPr>
              <a:t>/ Encoder is a person who sends the message. A  sender makes use of symbols (words or graphic or visual  aids) to convey the message and produce the required  response.</a:t>
            </a:r>
          </a:p>
          <a:p>
            <a:pPr marL="311150" marR="30480" indent="20320">
              <a:lnSpc>
                <a:spcPct val="150000"/>
              </a:lnSpc>
              <a:spcBef>
                <a:spcPts val="500"/>
              </a:spcBef>
            </a:pPr>
            <a:r>
              <a:rPr sz="2400" spc="-150" dirty="0">
                <a:latin typeface="DejaVu Serif"/>
                <a:cs typeface="DejaVu Serif"/>
              </a:rPr>
              <a:t>For instance - a training manager conducting training for  new batch of employees. Sender may be an individual or a  group or an organization. The views, background,  approach, skills, competencies, and knowledge of the  sender have a great impact on the message.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54329" y="1560829"/>
            <a:ext cx="8357870" cy="3207866"/>
          </a:xfrm>
          <a:prstGeom prst="rect">
            <a:avLst/>
          </a:prstGeom>
        </p:spPr>
        <p:txBody>
          <a:bodyPr vert="horz" wrap="square" lIns="0" tIns="12700" rIns="0" bIns="0" rtlCol="0">
            <a:spAutoFit/>
          </a:bodyPr>
          <a:lstStyle/>
          <a:p>
            <a:pPr marL="311150" marR="30480" indent="-273050">
              <a:lnSpc>
                <a:spcPct val="200000"/>
              </a:lnSpc>
              <a:spcBef>
                <a:spcPts val="100"/>
              </a:spcBef>
            </a:pPr>
            <a:r>
              <a:rPr sz="3450" b="0" baseline="9661" dirty="0">
                <a:solidFill>
                  <a:srgbClr val="D06248"/>
                </a:solidFill>
                <a:latin typeface="DejaVu Sans"/>
                <a:cs typeface="DejaVu Sans"/>
              </a:rPr>
              <a:t></a:t>
            </a:r>
            <a:r>
              <a:rPr sz="2700" dirty="0">
                <a:solidFill>
                  <a:srgbClr val="000000"/>
                </a:solidFill>
              </a:rPr>
              <a:t>Encoding – </a:t>
            </a:r>
            <a:r>
              <a:rPr lang="en-US" sz="2700" dirty="0" smtClean="0">
                <a:solidFill>
                  <a:srgbClr val="000000"/>
                </a:solidFill>
              </a:rPr>
              <a:t/>
            </a:r>
            <a:br>
              <a:rPr lang="en-US" sz="2700" dirty="0" smtClean="0">
                <a:solidFill>
                  <a:srgbClr val="000000"/>
                </a:solidFill>
              </a:rPr>
            </a:br>
            <a:r>
              <a:rPr sz="2700" b="0" dirty="0" smtClean="0">
                <a:solidFill>
                  <a:srgbClr val="000000"/>
                </a:solidFill>
              </a:rPr>
              <a:t>Encoding </a:t>
            </a:r>
            <a:r>
              <a:rPr sz="2700" b="0" dirty="0">
                <a:solidFill>
                  <a:srgbClr val="000000"/>
                </a:solidFill>
              </a:rPr>
              <a:t>is the process where the  information you would like to communicate gets  transferred into a form to be sent and decoded by the  receiver.</a:t>
            </a:r>
            <a:endParaRPr sz="27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7029" y="1560829"/>
            <a:ext cx="8345170" cy="2228815"/>
          </a:xfrm>
          <a:prstGeom prst="rect">
            <a:avLst/>
          </a:prstGeom>
        </p:spPr>
        <p:txBody>
          <a:bodyPr vert="horz" wrap="square" lIns="0" tIns="12700" rIns="0" bIns="0" rtlCol="0">
            <a:spAutoFit/>
          </a:bodyPr>
          <a:lstStyle/>
          <a:p>
            <a:pPr marL="368300" marR="17780" indent="-342900" algn="l">
              <a:lnSpc>
                <a:spcPct val="100000"/>
              </a:lnSpc>
              <a:spcBef>
                <a:spcPts val="100"/>
              </a:spcBef>
              <a:buFont typeface="Arial" panose="020B0604020202020204" pitchFamily="34" charset="0"/>
              <a:buChar char="•"/>
            </a:pPr>
            <a:r>
              <a:rPr sz="2400" spc="70" dirty="0" smtClean="0">
                <a:solidFill>
                  <a:srgbClr val="000000"/>
                </a:solidFill>
              </a:rPr>
              <a:t>Channel </a:t>
            </a:r>
            <a:r>
              <a:rPr sz="2400" spc="484" dirty="0" smtClean="0">
                <a:solidFill>
                  <a:srgbClr val="000000"/>
                </a:solidFill>
              </a:rPr>
              <a:t>–</a:t>
            </a:r>
            <a:r>
              <a:rPr lang="en-US" sz="2400" spc="484" dirty="0" smtClean="0">
                <a:solidFill>
                  <a:srgbClr val="000000"/>
                </a:solidFill>
              </a:rPr>
              <a:t/>
            </a:r>
            <a:br>
              <a:rPr lang="en-US" sz="2400" spc="484" dirty="0" smtClean="0">
                <a:solidFill>
                  <a:srgbClr val="000000"/>
                </a:solidFill>
              </a:rPr>
            </a:br>
            <a:r>
              <a:rPr sz="2400" spc="484" dirty="0" smtClean="0">
                <a:solidFill>
                  <a:srgbClr val="000000"/>
                </a:solidFill>
              </a:rPr>
              <a:t> </a:t>
            </a:r>
            <a:r>
              <a:rPr sz="2400" b="0" dirty="0">
                <a:solidFill>
                  <a:srgbClr val="000000"/>
                </a:solidFill>
                <a:latin typeface="DejaVu Serif"/>
                <a:cs typeface="DejaVu Serif"/>
              </a:rPr>
              <a:t>Channels are the way you convey your  message. These channels include verbal such as telephone,  and face-to-face conversations as well as non-verbal such as  e-mail and text messaging. Each individual channel has its  strengths and weaknesses in terms of communicating.</a:t>
            </a:r>
            <a:endParaRPr sz="2400" dirty="0">
              <a:latin typeface="DejaVu Serif"/>
              <a:cs typeface="DejaVu Serif"/>
            </a:endParaRPr>
          </a:p>
        </p:txBody>
      </p:sp>
      <p:sp>
        <p:nvSpPr>
          <p:cNvPr id="3" name="object 3"/>
          <p:cNvSpPr txBox="1"/>
          <p:nvPr/>
        </p:nvSpPr>
        <p:spPr>
          <a:xfrm>
            <a:off x="391007" y="3886200"/>
            <a:ext cx="8300720" cy="2303195"/>
          </a:xfrm>
          <a:prstGeom prst="rect">
            <a:avLst/>
          </a:prstGeom>
        </p:spPr>
        <p:txBody>
          <a:bodyPr vert="horz" wrap="square" lIns="0" tIns="12700" rIns="0" bIns="0" rtlCol="0">
            <a:spAutoFit/>
          </a:bodyPr>
          <a:lstStyle/>
          <a:p>
            <a:pPr marL="368300" marR="17780" indent="-342900">
              <a:lnSpc>
                <a:spcPct val="100000"/>
              </a:lnSpc>
              <a:spcBef>
                <a:spcPts val="100"/>
              </a:spcBef>
              <a:buFont typeface="Arial" panose="020B0604020202020204" pitchFamily="34" charset="0"/>
              <a:buChar char="•"/>
            </a:pPr>
            <a:r>
              <a:rPr sz="2400" b="1" dirty="0" smtClean="0">
                <a:latin typeface="DejaVu Serif"/>
                <a:cs typeface="DejaVu Serif"/>
              </a:rPr>
              <a:t>For </a:t>
            </a:r>
            <a:r>
              <a:rPr sz="2400" b="1" dirty="0">
                <a:latin typeface="DejaVu Serif"/>
                <a:cs typeface="DejaVu Serif"/>
              </a:rPr>
              <a:t>instance </a:t>
            </a:r>
            <a:r>
              <a:rPr lang="en-US" sz="2400" b="1" dirty="0" smtClean="0">
                <a:latin typeface="DejaVu Serif"/>
                <a:cs typeface="DejaVu Serif"/>
              </a:rPr>
              <a:t>–</a:t>
            </a:r>
          </a:p>
          <a:p>
            <a:pPr marL="298450" marR="17780" indent="-273050">
              <a:lnSpc>
                <a:spcPct val="100000"/>
              </a:lnSpc>
              <a:spcBef>
                <a:spcPts val="100"/>
              </a:spcBef>
            </a:pPr>
            <a:r>
              <a:rPr sz="2400" dirty="0" smtClean="0">
                <a:latin typeface="DejaVu Serif"/>
                <a:cs typeface="DejaVu Serif"/>
              </a:rPr>
              <a:t> </a:t>
            </a:r>
            <a:r>
              <a:rPr sz="2400" dirty="0">
                <a:latin typeface="DejaVu Serif"/>
                <a:cs typeface="DejaVu Serif"/>
              </a:rPr>
              <a:t>Written medium is chosen when a message has to  be conveyed to a small group of people, while an oral medium is  chosen when spontaneous feedback is required from the recipient  as misunderstandings are cleared then and there</a:t>
            </a:r>
            <a:r>
              <a:rPr sz="2800" dirty="0">
                <a:latin typeface="DejaVu Serif"/>
                <a:cs typeface="DejaVu Serif"/>
              </a:rPr>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54329" y="1560829"/>
            <a:ext cx="8319134" cy="4388381"/>
          </a:xfrm>
          <a:prstGeom prst="rect">
            <a:avLst/>
          </a:prstGeom>
        </p:spPr>
        <p:txBody>
          <a:bodyPr vert="horz" wrap="square" lIns="0" tIns="12700" rIns="0" bIns="0" rtlCol="0">
            <a:spAutoFit/>
          </a:bodyPr>
          <a:lstStyle/>
          <a:p>
            <a:pPr marL="495300" marR="30480" indent="-457200">
              <a:lnSpc>
                <a:spcPct val="150000"/>
              </a:lnSpc>
              <a:spcBef>
                <a:spcPts val="100"/>
              </a:spcBef>
              <a:buFont typeface="Arial" panose="020B0604020202020204" pitchFamily="34" charset="0"/>
              <a:buChar char="•"/>
            </a:pPr>
            <a:r>
              <a:rPr sz="2700" b="1" dirty="0" smtClean="0">
                <a:latin typeface="DejaVu Serif"/>
                <a:cs typeface="DejaVu Serif"/>
              </a:rPr>
              <a:t>Decoding </a:t>
            </a:r>
            <a:r>
              <a:rPr sz="2700" b="1" dirty="0">
                <a:latin typeface="DejaVu Serif"/>
                <a:cs typeface="DejaVu Serif"/>
              </a:rPr>
              <a:t>– </a:t>
            </a:r>
            <a:endParaRPr lang="en-US" sz="2700" b="1" dirty="0" smtClean="0">
              <a:latin typeface="DejaVu Serif"/>
              <a:cs typeface="DejaVu Serif"/>
            </a:endParaRPr>
          </a:p>
          <a:p>
            <a:pPr marL="311150" marR="30480" indent="-273050">
              <a:lnSpc>
                <a:spcPct val="150000"/>
              </a:lnSpc>
              <a:spcBef>
                <a:spcPts val="100"/>
              </a:spcBef>
            </a:pPr>
            <a:r>
              <a:rPr lang="en-US" sz="2700" b="1" dirty="0">
                <a:latin typeface="DejaVu Serif"/>
                <a:cs typeface="DejaVu Serif"/>
              </a:rPr>
              <a:t> </a:t>
            </a:r>
            <a:r>
              <a:rPr lang="en-US" sz="2700" b="1" dirty="0" smtClean="0">
                <a:latin typeface="DejaVu Serif"/>
                <a:cs typeface="DejaVu Serif"/>
              </a:rPr>
              <a:t>  </a:t>
            </a:r>
            <a:r>
              <a:rPr sz="2700" dirty="0" smtClean="0">
                <a:latin typeface="DejaVu Serif"/>
                <a:cs typeface="DejaVu Serif"/>
              </a:rPr>
              <a:t>Decoding </a:t>
            </a:r>
            <a:r>
              <a:rPr sz="2700" dirty="0">
                <a:latin typeface="DejaVu Serif"/>
                <a:cs typeface="DejaVu Serif"/>
              </a:rPr>
              <a:t>is on the receiving end of  communication. This stage is just as important as  encoding. Communication can go downhill at this  stage if the receiver is not practicing active listening  skills or if they do not possess enough information to  accurately decode the message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TotalTime>
  <Words>412</Words>
  <Application>Microsoft Office PowerPoint</Application>
  <PresentationFormat>On-screen Show (4:3)</PresentationFormat>
  <Paragraphs>39</Paragraphs>
  <Slides>12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vt:lpstr>
      <vt:lpstr>Calibri</vt:lpstr>
      <vt:lpstr>DejaVu Sans</vt:lpstr>
      <vt:lpstr>DejaVu Serif</vt:lpstr>
      <vt:lpstr>Nimbus Roman No9 L</vt:lpstr>
      <vt:lpstr>Nimbus Sans L</vt:lpstr>
      <vt:lpstr>Times New Roman</vt:lpstr>
      <vt:lpstr>Office Theme</vt:lpstr>
      <vt:lpstr>Communication and  Its Process.</vt:lpstr>
      <vt:lpstr>What is Communication?</vt:lpstr>
      <vt:lpstr>Features of Communication</vt:lpstr>
      <vt:lpstr>PowerPoint Presentation</vt:lpstr>
      <vt:lpstr>Message:  Message is a key idea that the sender wants to  communicate. It is a sign that elicits the response of recipient.  Communication process begins with deciding about the  message to be conveyed. It must be ensured that the main  objective of the message is clear.</vt:lpstr>
      <vt:lpstr>COMPONENTS OF COMMUNICATION  PROCESS</vt:lpstr>
      <vt:lpstr>Encoding –  Encoding is the process where the  information you would like to communicate gets  transferred into a form to be sent and decoded by the  receiver.</vt:lpstr>
      <vt:lpstr>Channel –  Channels are the way you convey your  message. These channels include verbal such as telephone,  and face-to-face conversations as well as non-verbal such as  e-mail and text messaging. Each individual channel has its  strengths and weaknesses in terms of communicating.</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 and  Its Process.</dc:title>
  <dc:creator>Grace</dc:creator>
  <cp:lastModifiedBy>Grace</cp:lastModifiedBy>
  <cp:revision>8</cp:revision>
  <dcterms:created xsi:type="dcterms:W3CDTF">2020-04-06T04:15:10Z</dcterms:created>
  <dcterms:modified xsi:type="dcterms:W3CDTF">2020-04-06T05:42:06Z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2013-07-25T00:00:00Z</vt:filetime>
  </property>
  <property fmtid="{D5CDD505-2E9C-101B-9397-08002B2CF9AE}" pid="3" name="Creator">
    <vt:lpwstr>pdftk 1.44 - www.pdftk.com</vt:lpwstr>
  </property>
  <property fmtid="{D5CDD505-2E9C-101B-9397-08002B2CF9AE}" pid="4" name="LastSaved">
    <vt:filetime>2020-04-06T00:00:00Z</vt:filetime>
  </property>
</Properties>
</file>