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39"/>
  </p:notesMasterIdLst>
  <p:handoutMasterIdLst>
    <p:handoutMasterId r:id="rId40"/>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7" r:id="rId35"/>
    <p:sldId id="288" r:id="rId36"/>
    <p:sldId id="289" r:id="rId37"/>
    <p:sldId id="290"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712" autoAdjust="0"/>
  </p:normalViewPr>
  <p:slideViewPr>
    <p:cSldViewPr snapToGrid="0">
      <p:cViewPr varScale="1">
        <p:scale>
          <a:sx n="72" d="100"/>
          <a:sy n="72" d="100"/>
        </p:scale>
        <p:origin x="660" y="96"/>
      </p:cViewPr>
      <p:guideLst/>
    </p:cSldViewPr>
  </p:slideViewPr>
  <p:notesTextViewPr>
    <p:cViewPr>
      <p:scale>
        <a:sx n="1" d="1"/>
        <a:sy n="1" d="1"/>
      </p:scale>
      <p:origin x="0" y="0"/>
    </p:cViewPr>
  </p:notesTextViewPr>
  <p:notesViewPr>
    <p:cSldViewPr snapToGrid="0" showGuides="1">
      <p:cViewPr varScale="1">
        <p:scale>
          <a:sx n="60" d="100"/>
          <a:sy n="60" d="100"/>
        </p:scale>
        <p:origin x="3187" y="4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C9DE6C-780E-4260-9743-EE40CD5BD1E9}" type="doc">
      <dgm:prSet loTypeId="urn:microsoft.com/office/officeart/2005/8/layout/process4" loCatId="process" qsTypeId="urn:microsoft.com/office/officeart/2005/8/quickstyle/simple3" qsCatId="simple" csTypeId="urn:microsoft.com/office/officeart/2005/8/colors/accent2_5" csCatId="accent2" phldr="1"/>
      <dgm:spPr/>
      <dgm:t>
        <a:bodyPr/>
        <a:lstStyle/>
        <a:p>
          <a:endParaRPr lang="en-US"/>
        </a:p>
      </dgm:t>
    </dgm:pt>
    <dgm:pt modelId="{87D7FBD8-D7C5-45DA-872B-6338A17EAFCF}">
      <dgm:prSet phldrT="[Text]"/>
      <dgm:spPr/>
      <dgm:t>
        <a:bodyPr/>
        <a:lstStyle/>
        <a:p>
          <a:r>
            <a:rPr lang="en-US" dirty="0"/>
            <a:t>UK Company Legislation</a:t>
          </a:r>
        </a:p>
      </dgm:t>
    </dgm:pt>
    <dgm:pt modelId="{A61CCE69-5ED6-45C8-817D-2D2DDDF5EE69}" type="parTrans" cxnId="{5850F713-57DE-4975-98BA-D4D9FE85E48B}">
      <dgm:prSet/>
      <dgm:spPr/>
      <dgm:t>
        <a:bodyPr/>
        <a:lstStyle/>
        <a:p>
          <a:endParaRPr lang="en-US"/>
        </a:p>
      </dgm:t>
    </dgm:pt>
    <dgm:pt modelId="{994FE552-8645-4312-87DD-217FBBB247E4}" type="sibTrans" cxnId="{5850F713-57DE-4975-98BA-D4D9FE85E48B}">
      <dgm:prSet/>
      <dgm:spPr/>
      <dgm:t>
        <a:bodyPr/>
        <a:lstStyle/>
        <a:p>
          <a:endParaRPr lang="en-US"/>
        </a:p>
      </dgm:t>
    </dgm:pt>
    <dgm:pt modelId="{FD405140-96E4-40DD-B993-4804F74EA80B}">
      <dgm:prSet phldrT="[Text]"/>
      <dgm:spPr/>
      <dgm:t>
        <a:bodyPr/>
        <a:lstStyle/>
        <a:p>
          <a:r>
            <a:rPr lang="en-US" dirty="0"/>
            <a:t>Model Article of Association</a:t>
          </a:r>
        </a:p>
      </dgm:t>
    </dgm:pt>
    <dgm:pt modelId="{9B417614-6AA6-476C-AA03-C300F9E23103}" type="parTrans" cxnId="{61C63292-7C91-4E77-82A5-224B97E9115C}">
      <dgm:prSet/>
      <dgm:spPr/>
      <dgm:t>
        <a:bodyPr/>
        <a:lstStyle/>
        <a:p>
          <a:endParaRPr lang="en-US"/>
        </a:p>
      </dgm:t>
    </dgm:pt>
    <dgm:pt modelId="{4F94A85D-B936-4105-8424-B51DE95C456A}" type="sibTrans" cxnId="{61C63292-7C91-4E77-82A5-224B97E9115C}">
      <dgm:prSet/>
      <dgm:spPr/>
      <dgm:t>
        <a:bodyPr/>
        <a:lstStyle/>
        <a:p>
          <a:endParaRPr lang="en-US"/>
        </a:p>
      </dgm:t>
    </dgm:pt>
    <dgm:pt modelId="{1BE6F0FA-CDCE-4983-905B-25348CC3E835}">
      <dgm:prSet phldrT="[Text]" custT="1"/>
      <dgm:spPr/>
      <dgm:t>
        <a:bodyPr/>
        <a:lstStyle/>
        <a:p>
          <a:r>
            <a:rPr lang="en-US" sz="2600" dirty="0"/>
            <a:t>Article 3</a:t>
          </a:r>
        </a:p>
      </dgm:t>
    </dgm:pt>
    <dgm:pt modelId="{3ABFC686-5D6A-4D47-B2BD-F06EBB6DAE36}" type="parTrans" cxnId="{AE942964-8160-4955-9D17-55D1ADC03EC8}">
      <dgm:prSet/>
      <dgm:spPr/>
      <dgm:t>
        <a:bodyPr/>
        <a:lstStyle/>
        <a:p>
          <a:endParaRPr lang="en-US"/>
        </a:p>
      </dgm:t>
    </dgm:pt>
    <dgm:pt modelId="{C605CBC8-637B-4DC9-A13A-6842DAE9DC89}" type="sibTrans" cxnId="{AE942964-8160-4955-9D17-55D1ADC03EC8}">
      <dgm:prSet/>
      <dgm:spPr/>
      <dgm:t>
        <a:bodyPr/>
        <a:lstStyle/>
        <a:p>
          <a:endParaRPr lang="en-US"/>
        </a:p>
      </dgm:t>
    </dgm:pt>
    <dgm:pt modelId="{FA3CDBB8-46D6-4421-AD45-EEBC4B153076}">
      <dgm:prSet phldrT="[Text]"/>
      <dgm:spPr/>
      <dgm:t>
        <a:bodyPr/>
        <a:lstStyle/>
        <a:p>
          <a:r>
            <a:rPr lang="en-US" dirty="0"/>
            <a:t>Article 5</a:t>
          </a:r>
        </a:p>
      </dgm:t>
    </dgm:pt>
    <dgm:pt modelId="{E580538E-510A-48D2-A19F-05FFECC4B332}" type="parTrans" cxnId="{F3C8C647-4010-4863-B291-66EAAE487AD7}">
      <dgm:prSet/>
      <dgm:spPr/>
      <dgm:t>
        <a:bodyPr/>
        <a:lstStyle/>
        <a:p>
          <a:endParaRPr lang="en-US"/>
        </a:p>
      </dgm:t>
    </dgm:pt>
    <dgm:pt modelId="{88555A0F-34F5-4B22-AEEB-6B3A11996322}" type="sibTrans" cxnId="{F3C8C647-4010-4863-B291-66EAAE487AD7}">
      <dgm:prSet/>
      <dgm:spPr/>
      <dgm:t>
        <a:bodyPr/>
        <a:lstStyle/>
        <a:p>
          <a:endParaRPr lang="en-US"/>
        </a:p>
      </dgm:t>
    </dgm:pt>
    <dgm:pt modelId="{770905CB-B07D-4C19-9ACC-5A6E54CAEBAB}" type="pres">
      <dgm:prSet presAssocID="{DAC9DE6C-780E-4260-9743-EE40CD5BD1E9}" presName="Name0" presStyleCnt="0">
        <dgm:presLayoutVars>
          <dgm:dir/>
          <dgm:animLvl val="lvl"/>
          <dgm:resizeHandles val="exact"/>
        </dgm:presLayoutVars>
      </dgm:prSet>
      <dgm:spPr/>
    </dgm:pt>
    <dgm:pt modelId="{12420EF3-DB52-4C7F-BDE9-FEBFD1E6227B}" type="pres">
      <dgm:prSet presAssocID="{1BE6F0FA-CDCE-4983-905B-25348CC3E835}" presName="boxAndChildren" presStyleCnt="0"/>
      <dgm:spPr/>
    </dgm:pt>
    <dgm:pt modelId="{F0093A83-211D-4220-976D-9C583A291290}" type="pres">
      <dgm:prSet presAssocID="{1BE6F0FA-CDCE-4983-905B-25348CC3E835}" presName="parentTextBox" presStyleLbl="node1" presStyleIdx="0" presStyleCnt="3"/>
      <dgm:spPr/>
    </dgm:pt>
    <dgm:pt modelId="{4E50B218-DBAF-416E-84C3-EE8ADB3A79D8}" type="pres">
      <dgm:prSet presAssocID="{1BE6F0FA-CDCE-4983-905B-25348CC3E835}" presName="entireBox" presStyleLbl="node1" presStyleIdx="0" presStyleCnt="3"/>
      <dgm:spPr/>
    </dgm:pt>
    <dgm:pt modelId="{810E2B3B-86CC-4175-8E21-7250319356AC}" type="pres">
      <dgm:prSet presAssocID="{1BE6F0FA-CDCE-4983-905B-25348CC3E835}" presName="descendantBox" presStyleCnt="0"/>
      <dgm:spPr/>
    </dgm:pt>
    <dgm:pt modelId="{AAB35390-C488-408C-AB98-0040B6C075F0}" type="pres">
      <dgm:prSet presAssocID="{FA3CDBB8-46D6-4421-AD45-EEBC4B153076}" presName="childTextBox" presStyleLbl="fgAccFollowNode1" presStyleIdx="0" presStyleCnt="1">
        <dgm:presLayoutVars>
          <dgm:bulletEnabled val="1"/>
        </dgm:presLayoutVars>
      </dgm:prSet>
      <dgm:spPr/>
    </dgm:pt>
    <dgm:pt modelId="{9CFBF69D-40E1-4283-A1C3-791FBFFBF090}" type="pres">
      <dgm:prSet presAssocID="{4F94A85D-B936-4105-8424-B51DE95C456A}" presName="sp" presStyleCnt="0"/>
      <dgm:spPr/>
    </dgm:pt>
    <dgm:pt modelId="{94815A53-1855-4C2A-98B8-922C490313EA}" type="pres">
      <dgm:prSet presAssocID="{FD405140-96E4-40DD-B993-4804F74EA80B}" presName="arrowAndChildren" presStyleCnt="0"/>
      <dgm:spPr/>
    </dgm:pt>
    <dgm:pt modelId="{9966E65F-4161-44DB-8100-43674F2B9D3B}" type="pres">
      <dgm:prSet presAssocID="{FD405140-96E4-40DD-B993-4804F74EA80B}" presName="parentTextArrow" presStyleLbl="node1" presStyleIdx="1" presStyleCnt="3"/>
      <dgm:spPr/>
    </dgm:pt>
    <dgm:pt modelId="{BA50612A-F4B3-467C-962F-516B1DC8F59B}" type="pres">
      <dgm:prSet presAssocID="{994FE552-8645-4312-87DD-217FBBB247E4}" presName="sp" presStyleCnt="0"/>
      <dgm:spPr/>
    </dgm:pt>
    <dgm:pt modelId="{E5F2BDE8-2673-4E8D-98D3-E7F9D8DD1121}" type="pres">
      <dgm:prSet presAssocID="{87D7FBD8-D7C5-45DA-872B-6338A17EAFCF}" presName="arrowAndChildren" presStyleCnt="0"/>
      <dgm:spPr/>
    </dgm:pt>
    <dgm:pt modelId="{5CBF5FA2-0386-46CF-91C3-D841D885D5AE}" type="pres">
      <dgm:prSet presAssocID="{87D7FBD8-D7C5-45DA-872B-6338A17EAFCF}" presName="parentTextArrow" presStyleLbl="node1" presStyleIdx="2" presStyleCnt="3" custLinFactNeighborY="-2711"/>
      <dgm:spPr/>
    </dgm:pt>
  </dgm:ptLst>
  <dgm:cxnLst>
    <dgm:cxn modelId="{5850F713-57DE-4975-98BA-D4D9FE85E48B}" srcId="{DAC9DE6C-780E-4260-9743-EE40CD5BD1E9}" destId="{87D7FBD8-D7C5-45DA-872B-6338A17EAFCF}" srcOrd="0" destOrd="0" parTransId="{A61CCE69-5ED6-45C8-817D-2D2DDDF5EE69}" sibTransId="{994FE552-8645-4312-87DD-217FBBB247E4}"/>
    <dgm:cxn modelId="{5110F019-621F-435F-AB34-216F07B68C8A}" type="presOf" srcId="{87D7FBD8-D7C5-45DA-872B-6338A17EAFCF}" destId="{5CBF5FA2-0386-46CF-91C3-D841D885D5AE}" srcOrd="0" destOrd="0" presId="urn:microsoft.com/office/officeart/2005/8/layout/process4"/>
    <dgm:cxn modelId="{AE942964-8160-4955-9D17-55D1ADC03EC8}" srcId="{DAC9DE6C-780E-4260-9743-EE40CD5BD1E9}" destId="{1BE6F0FA-CDCE-4983-905B-25348CC3E835}" srcOrd="2" destOrd="0" parTransId="{3ABFC686-5D6A-4D47-B2BD-F06EBB6DAE36}" sibTransId="{C605CBC8-637B-4DC9-A13A-6842DAE9DC89}"/>
    <dgm:cxn modelId="{F3C8C647-4010-4863-B291-66EAAE487AD7}" srcId="{1BE6F0FA-CDCE-4983-905B-25348CC3E835}" destId="{FA3CDBB8-46D6-4421-AD45-EEBC4B153076}" srcOrd="0" destOrd="0" parTransId="{E580538E-510A-48D2-A19F-05FFECC4B332}" sibTransId="{88555A0F-34F5-4B22-AEEB-6B3A11996322}"/>
    <dgm:cxn modelId="{D87EB84C-2BEF-4C74-B42F-3B8E170FEDF6}" type="presOf" srcId="{FA3CDBB8-46D6-4421-AD45-EEBC4B153076}" destId="{AAB35390-C488-408C-AB98-0040B6C075F0}" srcOrd="0" destOrd="0" presId="urn:microsoft.com/office/officeart/2005/8/layout/process4"/>
    <dgm:cxn modelId="{01796F8C-88C1-4F2E-ABFC-F2FC930A9E0E}" type="presOf" srcId="{1BE6F0FA-CDCE-4983-905B-25348CC3E835}" destId="{4E50B218-DBAF-416E-84C3-EE8ADB3A79D8}" srcOrd="1" destOrd="0" presId="urn:microsoft.com/office/officeart/2005/8/layout/process4"/>
    <dgm:cxn modelId="{61C63292-7C91-4E77-82A5-224B97E9115C}" srcId="{DAC9DE6C-780E-4260-9743-EE40CD5BD1E9}" destId="{FD405140-96E4-40DD-B993-4804F74EA80B}" srcOrd="1" destOrd="0" parTransId="{9B417614-6AA6-476C-AA03-C300F9E23103}" sibTransId="{4F94A85D-B936-4105-8424-B51DE95C456A}"/>
    <dgm:cxn modelId="{E490569B-ADFE-41E8-8884-8065AAB4897B}" type="presOf" srcId="{FD405140-96E4-40DD-B993-4804F74EA80B}" destId="{9966E65F-4161-44DB-8100-43674F2B9D3B}" srcOrd="0" destOrd="0" presId="urn:microsoft.com/office/officeart/2005/8/layout/process4"/>
    <dgm:cxn modelId="{3FA82DA2-B9FF-4808-AD80-583701EBAC2B}" type="presOf" srcId="{DAC9DE6C-780E-4260-9743-EE40CD5BD1E9}" destId="{770905CB-B07D-4C19-9ACC-5A6E54CAEBAB}" srcOrd="0" destOrd="0" presId="urn:microsoft.com/office/officeart/2005/8/layout/process4"/>
    <dgm:cxn modelId="{D0CB00CF-87AB-4A2C-AFDF-C1862D7B54BF}" type="presOf" srcId="{1BE6F0FA-CDCE-4983-905B-25348CC3E835}" destId="{F0093A83-211D-4220-976D-9C583A291290}" srcOrd="0" destOrd="0" presId="urn:microsoft.com/office/officeart/2005/8/layout/process4"/>
    <dgm:cxn modelId="{53DB9D0F-F8F9-4102-A7A2-B56DCF8C72F6}" type="presParOf" srcId="{770905CB-B07D-4C19-9ACC-5A6E54CAEBAB}" destId="{12420EF3-DB52-4C7F-BDE9-FEBFD1E6227B}" srcOrd="0" destOrd="0" presId="urn:microsoft.com/office/officeart/2005/8/layout/process4"/>
    <dgm:cxn modelId="{52FBCCDB-0026-4CA9-B838-2230889CB3CC}" type="presParOf" srcId="{12420EF3-DB52-4C7F-BDE9-FEBFD1E6227B}" destId="{F0093A83-211D-4220-976D-9C583A291290}" srcOrd="0" destOrd="0" presId="urn:microsoft.com/office/officeart/2005/8/layout/process4"/>
    <dgm:cxn modelId="{8464CA30-411D-4608-9868-3F4D4DAB951C}" type="presParOf" srcId="{12420EF3-DB52-4C7F-BDE9-FEBFD1E6227B}" destId="{4E50B218-DBAF-416E-84C3-EE8ADB3A79D8}" srcOrd="1" destOrd="0" presId="urn:microsoft.com/office/officeart/2005/8/layout/process4"/>
    <dgm:cxn modelId="{0CFB2009-D59D-4824-AC48-DFEDD6B3F307}" type="presParOf" srcId="{12420EF3-DB52-4C7F-BDE9-FEBFD1E6227B}" destId="{810E2B3B-86CC-4175-8E21-7250319356AC}" srcOrd="2" destOrd="0" presId="urn:microsoft.com/office/officeart/2005/8/layout/process4"/>
    <dgm:cxn modelId="{DCF38CD6-E75E-4AD1-9604-0D698E3AE4F8}" type="presParOf" srcId="{810E2B3B-86CC-4175-8E21-7250319356AC}" destId="{AAB35390-C488-408C-AB98-0040B6C075F0}" srcOrd="0" destOrd="0" presId="urn:microsoft.com/office/officeart/2005/8/layout/process4"/>
    <dgm:cxn modelId="{2CCD3E2C-29E3-4244-924F-AC5FD07480EE}" type="presParOf" srcId="{770905CB-B07D-4C19-9ACC-5A6E54CAEBAB}" destId="{9CFBF69D-40E1-4283-A1C3-791FBFFBF090}" srcOrd="1" destOrd="0" presId="urn:microsoft.com/office/officeart/2005/8/layout/process4"/>
    <dgm:cxn modelId="{F08134FC-17A6-4227-97E1-852E2489FFE5}" type="presParOf" srcId="{770905CB-B07D-4C19-9ACC-5A6E54CAEBAB}" destId="{94815A53-1855-4C2A-98B8-922C490313EA}" srcOrd="2" destOrd="0" presId="urn:microsoft.com/office/officeart/2005/8/layout/process4"/>
    <dgm:cxn modelId="{75F96312-74BA-40BD-B30A-74CFCA692206}" type="presParOf" srcId="{94815A53-1855-4C2A-98B8-922C490313EA}" destId="{9966E65F-4161-44DB-8100-43674F2B9D3B}" srcOrd="0" destOrd="0" presId="urn:microsoft.com/office/officeart/2005/8/layout/process4"/>
    <dgm:cxn modelId="{2E92B944-07F1-4F2B-BF45-C0E950278823}" type="presParOf" srcId="{770905CB-B07D-4C19-9ACC-5A6E54CAEBAB}" destId="{BA50612A-F4B3-467C-962F-516B1DC8F59B}" srcOrd="3" destOrd="0" presId="urn:microsoft.com/office/officeart/2005/8/layout/process4"/>
    <dgm:cxn modelId="{7D90138C-45FC-4243-A16A-FE1B93C69527}" type="presParOf" srcId="{770905CB-B07D-4C19-9ACC-5A6E54CAEBAB}" destId="{E5F2BDE8-2673-4E8D-98D3-E7F9D8DD1121}" srcOrd="4" destOrd="0" presId="urn:microsoft.com/office/officeart/2005/8/layout/process4"/>
    <dgm:cxn modelId="{61C5C9F1-8A37-4712-B0AB-77EB8E1D2449}" type="presParOf" srcId="{E5F2BDE8-2673-4E8D-98D3-E7F9D8DD1121}" destId="{5CBF5FA2-0386-46CF-91C3-D841D885D5AE}"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5B84B4-8ACB-4238-B8BB-9693988A179E}" type="doc">
      <dgm:prSet loTypeId="urn:microsoft.com/office/officeart/2005/8/layout/pyramid2" loCatId="pyramid" qsTypeId="urn:microsoft.com/office/officeart/2005/8/quickstyle/simple3" qsCatId="simple" csTypeId="urn:microsoft.com/office/officeart/2005/8/colors/accent2_4" csCatId="accent2" phldr="1"/>
      <dgm:spPr/>
    </dgm:pt>
    <dgm:pt modelId="{03E0BD21-502F-4202-ADED-D05D3E92F356}">
      <dgm:prSet phldrT="[Text]" custT="1"/>
      <dgm:spPr/>
      <dgm:t>
        <a:bodyPr/>
        <a:lstStyle/>
        <a:p>
          <a:pPr algn="ctr"/>
          <a:r>
            <a:rPr lang="en-US" sz="2000" dirty="0"/>
            <a:t>Accountability and responsibility</a:t>
          </a:r>
        </a:p>
      </dgm:t>
    </dgm:pt>
    <dgm:pt modelId="{FE955B48-A6A9-4E4B-8038-E8C463F197BF}" type="parTrans" cxnId="{58AD19B4-17C8-4695-AF94-F18794509F88}">
      <dgm:prSet/>
      <dgm:spPr/>
      <dgm:t>
        <a:bodyPr/>
        <a:lstStyle/>
        <a:p>
          <a:endParaRPr lang="en-US"/>
        </a:p>
      </dgm:t>
    </dgm:pt>
    <dgm:pt modelId="{B0AE7438-5F95-4187-9600-DC2E2C4E56BC}" type="sibTrans" cxnId="{58AD19B4-17C8-4695-AF94-F18794509F88}">
      <dgm:prSet/>
      <dgm:spPr/>
      <dgm:t>
        <a:bodyPr/>
        <a:lstStyle/>
        <a:p>
          <a:endParaRPr lang="en-US"/>
        </a:p>
      </dgm:t>
    </dgm:pt>
    <dgm:pt modelId="{D189165F-36CB-4D76-A199-3186FEE08F09}">
      <dgm:prSet phldrT="[Text]" custT="1"/>
      <dgm:spPr/>
      <dgm:t>
        <a:bodyPr/>
        <a:lstStyle/>
        <a:p>
          <a:r>
            <a:rPr lang="en-US" sz="2000" dirty="0"/>
            <a:t>Use of power</a:t>
          </a:r>
        </a:p>
      </dgm:t>
    </dgm:pt>
    <dgm:pt modelId="{93397ABF-4C95-4F9A-A77C-D8186B56CD74}" type="parTrans" cxnId="{3C9FB210-617A-42A0-8D2C-F9E9224E1BD6}">
      <dgm:prSet/>
      <dgm:spPr/>
      <dgm:t>
        <a:bodyPr/>
        <a:lstStyle/>
        <a:p>
          <a:endParaRPr lang="en-US"/>
        </a:p>
      </dgm:t>
    </dgm:pt>
    <dgm:pt modelId="{7D29DCD5-E68A-4475-A9A1-2ED6D4AB311F}" type="sibTrans" cxnId="{3C9FB210-617A-42A0-8D2C-F9E9224E1BD6}">
      <dgm:prSet/>
      <dgm:spPr/>
      <dgm:t>
        <a:bodyPr/>
        <a:lstStyle/>
        <a:p>
          <a:endParaRPr lang="en-US"/>
        </a:p>
      </dgm:t>
    </dgm:pt>
    <dgm:pt modelId="{8857B4CB-A509-49C5-A0BD-86EF425FA8D1}">
      <dgm:prSet phldrT="[Text]" custT="1"/>
      <dgm:spPr/>
      <dgm:t>
        <a:bodyPr/>
        <a:lstStyle/>
        <a:p>
          <a:r>
            <a:rPr lang="en-US" sz="2000" dirty="0"/>
            <a:t>Whom are they answerable to?</a:t>
          </a:r>
        </a:p>
      </dgm:t>
    </dgm:pt>
    <dgm:pt modelId="{DBA96EDA-A638-4A1A-9B30-567C81225D80}" type="parTrans" cxnId="{47C454DC-8D99-4B24-95A7-67EAE8470C3E}">
      <dgm:prSet/>
      <dgm:spPr/>
      <dgm:t>
        <a:bodyPr/>
        <a:lstStyle/>
        <a:p>
          <a:endParaRPr lang="en-US"/>
        </a:p>
      </dgm:t>
    </dgm:pt>
    <dgm:pt modelId="{1F9CDD47-34FC-4355-898E-31195E0F6663}" type="sibTrans" cxnId="{47C454DC-8D99-4B24-95A7-67EAE8470C3E}">
      <dgm:prSet/>
      <dgm:spPr/>
      <dgm:t>
        <a:bodyPr/>
        <a:lstStyle/>
        <a:p>
          <a:endParaRPr lang="en-US"/>
        </a:p>
      </dgm:t>
    </dgm:pt>
    <dgm:pt modelId="{66D8FBD1-CC66-41E7-9E8A-FD6DE90CA669}">
      <dgm:prSet phldrT="[Text]" custT="1"/>
      <dgm:spPr/>
      <dgm:t>
        <a:bodyPr/>
        <a:lstStyle/>
        <a:p>
          <a:r>
            <a:rPr lang="en-US" sz="2000" dirty="0"/>
            <a:t>What duties do they have?</a:t>
          </a:r>
        </a:p>
      </dgm:t>
    </dgm:pt>
    <dgm:pt modelId="{2B2D1917-4054-4C01-B0C2-F8557F4027DB}" type="parTrans" cxnId="{D95CF9A7-76D7-40B4-ABE1-04D650CC4034}">
      <dgm:prSet/>
      <dgm:spPr/>
      <dgm:t>
        <a:bodyPr/>
        <a:lstStyle/>
        <a:p>
          <a:endParaRPr lang="en-US"/>
        </a:p>
      </dgm:t>
    </dgm:pt>
    <dgm:pt modelId="{D504957F-BFDF-4161-B14C-A2A03367387D}" type="sibTrans" cxnId="{D95CF9A7-76D7-40B4-ABE1-04D650CC4034}">
      <dgm:prSet/>
      <dgm:spPr/>
      <dgm:t>
        <a:bodyPr/>
        <a:lstStyle/>
        <a:p>
          <a:endParaRPr lang="en-US"/>
        </a:p>
      </dgm:t>
    </dgm:pt>
    <dgm:pt modelId="{F64DF1FD-815E-45A5-9DD2-3AE688AABE68}" type="pres">
      <dgm:prSet presAssocID="{C75B84B4-8ACB-4238-B8BB-9693988A179E}" presName="compositeShape" presStyleCnt="0">
        <dgm:presLayoutVars>
          <dgm:dir/>
          <dgm:resizeHandles/>
        </dgm:presLayoutVars>
      </dgm:prSet>
      <dgm:spPr/>
    </dgm:pt>
    <dgm:pt modelId="{C6DD1A07-1312-4138-BC22-3483734CDFD6}" type="pres">
      <dgm:prSet presAssocID="{C75B84B4-8ACB-4238-B8BB-9693988A179E}" presName="pyramid" presStyleLbl="node1" presStyleIdx="0" presStyleCnt="1"/>
      <dgm:spPr/>
    </dgm:pt>
    <dgm:pt modelId="{D4FCC635-2C98-4390-9D75-2ED5168F9816}" type="pres">
      <dgm:prSet presAssocID="{C75B84B4-8ACB-4238-B8BB-9693988A179E}" presName="theList" presStyleCnt="0"/>
      <dgm:spPr/>
    </dgm:pt>
    <dgm:pt modelId="{0CB28E66-101F-452F-981D-A479418EB4AD}" type="pres">
      <dgm:prSet presAssocID="{03E0BD21-502F-4202-ADED-D05D3E92F356}" presName="aNode" presStyleLbl="fgAcc1" presStyleIdx="0" presStyleCnt="4">
        <dgm:presLayoutVars>
          <dgm:bulletEnabled val="1"/>
        </dgm:presLayoutVars>
      </dgm:prSet>
      <dgm:spPr/>
    </dgm:pt>
    <dgm:pt modelId="{6B0D72F8-A77A-4E67-BA1B-949804C4DADA}" type="pres">
      <dgm:prSet presAssocID="{03E0BD21-502F-4202-ADED-D05D3E92F356}" presName="aSpace" presStyleCnt="0"/>
      <dgm:spPr/>
    </dgm:pt>
    <dgm:pt modelId="{C7814B09-B185-4B23-9567-E153348395B0}" type="pres">
      <dgm:prSet presAssocID="{D189165F-36CB-4D76-A199-3186FEE08F09}" presName="aNode" presStyleLbl="fgAcc1" presStyleIdx="1" presStyleCnt="4">
        <dgm:presLayoutVars>
          <dgm:bulletEnabled val="1"/>
        </dgm:presLayoutVars>
      </dgm:prSet>
      <dgm:spPr/>
    </dgm:pt>
    <dgm:pt modelId="{32B1C45B-4E7B-4ABE-A68B-261CDDB8BA54}" type="pres">
      <dgm:prSet presAssocID="{D189165F-36CB-4D76-A199-3186FEE08F09}" presName="aSpace" presStyleCnt="0"/>
      <dgm:spPr/>
    </dgm:pt>
    <dgm:pt modelId="{0F4C330E-C49A-4289-8A78-98524957FA08}" type="pres">
      <dgm:prSet presAssocID="{8857B4CB-A509-49C5-A0BD-86EF425FA8D1}" presName="aNode" presStyleLbl="fgAcc1" presStyleIdx="2" presStyleCnt="4">
        <dgm:presLayoutVars>
          <dgm:bulletEnabled val="1"/>
        </dgm:presLayoutVars>
      </dgm:prSet>
      <dgm:spPr/>
    </dgm:pt>
    <dgm:pt modelId="{C9B40338-DDF4-4219-9B27-1FECA412FED1}" type="pres">
      <dgm:prSet presAssocID="{8857B4CB-A509-49C5-A0BD-86EF425FA8D1}" presName="aSpace" presStyleCnt="0"/>
      <dgm:spPr/>
    </dgm:pt>
    <dgm:pt modelId="{EB99EEAD-77BB-4902-BC99-26D82F60B03D}" type="pres">
      <dgm:prSet presAssocID="{66D8FBD1-CC66-41E7-9E8A-FD6DE90CA669}" presName="aNode" presStyleLbl="fgAcc1" presStyleIdx="3" presStyleCnt="4">
        <dgm:presLayoutVars>
          <dgm:bulletEnabled val="1"/>
        </dgm:presLayoutVars>
      </dgm:prSet>
      <dgm:spPr/>
    </dgm:pt>
    <dgm:pt modelId="{03518965-9757-471B-A5E6-BDAC74BCD804}" type="pres">
      <dgm:prSet presAssocID="{66D8FBD1-CC66-41E7-9E8A-FD6DE90CA669}" presName="aSpace" presStyleCnt="0"/>
      <dgm:spPr/>
    </dgm:pt>
  </dgm:ptLst>
  <dgm:cxnLst>
    <dgm:cxn modelId="{3C9FB210-617A-42A0-8D2C-F9E9224E1BD6}" srcId="{C75B84B4-8ACB-4238-B8BB-9693988A179E}" destId="{D189165F-36CB-4D76-A199-3186FEE08F09}" srcOrd="1" destOrd="0" parTransId="{93397ABF-4C95-4F9A-A77C-D8186B56CD74}" sibTransId="{7D29DCD5-E68A-4475-A9A1-2ED6D4AB311F}"/>
    <dgm:cxn modelId="{AAF40412-DFA7-4B86-9E58-37413E830ACC}" type="presOf" srcId="{66D8FBD1-CC66-41E7-9E8A-FD6DE90CA669}" destId="{EB99EEAD-77BB-4902-BC99-26D82F60B03D}" srcOrd="0" destOrd="0" presId="urn:microsoft.com/office/officeart/2005/8/layout/pyramid2"/>
    <dgm:cxn modelId="{4AD6ED3F-BD69-479B-A1D2-7B5D68DA97B2}" type="presOf" srcId="{8857B4CB-A509-49C5-A0BD-86EF425FA8D1}" destId="{0F4C330E-C49A-4289-8A78-98524957FA08}" srcOrd="0" destOrd="0" presId="urn:microsoft.com/office/officeart/2005/8/layout/pyramid2"/>
    <dgm:cxn modelId="{31EBD560-5B54-4445-988E-FAEECA91DAE5}" type="presOf" srcId="{D189165F-36CB-4D76-A199-3186FEE08F09}" destId="{C7814B09-B185-4B23-9567-E153348395B0}" srcOrd="0" destOrd="0" presId="urn:microsoft.com/office/officeart/2005/8/layout/pyramid2"/>
    <dgm:cxn modelId="{D95CF9A7-76D7-40B4-ABE1-04D650CC4034}" srcId="{C75B84B4-8ACB-4238-B8BB-9693988A179E}" destId="{66D8FBD1-CC66-41E7-9E8A-FD6DE90CA669}" srcOrd="3" destOrd="0" parTransId="{2B2D1917-4054-4C01-B0C2-F8557F4027DB}" sibTransId="{D504957F-BFDF-4161-B14C-A2A03367387D}"/>
    <dgm:cxn modelId="{58AD19B4-17C8-4695-AF94-F18794509F88}" srcId="{C75B84B4-8ACB-4238-B8BB-9693988A179E}" destId="{03E0BD21-502F-4202-ADED-D05D3E92F356}" srcOrd="0" destOrd="0" parTransId="{FE955B48-A6A9-4E4B-8038-E8C463F197BF}" sibTransId="{B0AE7438-5F95-4187-9600-DC2E2C4E56BC}"/>
    <dgm:cxn modelId="{47C454DC-8D99-4B24-95A7-67EAE8470C3E}" srcId="{C75B84B4-8ACB-4238-B8BB-9693988A179E}" destId="{8857B4CB-A509-49C5-A0BD-86EF425FA8D1}" srcOrd="2" destOrd="0" parTransId="{DBA96EDA-A638-4A1A-9B30-567C81225D80}" sibTransId="{1F9CDD47-34FC-4355-898E-31195E0F6663}"/>
    <dgm:cxn modelId="{D6736CE7-3555-416E-B3B2-4F834BB10E69}" type="presOf" srcId="{C75B84B4-8ACB-4238-B8BB-9693988A179E}" destId="{F64DF1FD-815E-45A5-9DD2-3AE688AABE68}" srcOrd="0" destOrd="0" presId="urn:microsoft.com/office/officeart/2005/8/layout/pyramid2"/>
    <dgm:cxn modelId="{62A2A9F0-DAF8-4F4A-A4C5-C5BB6957B764}" type="presOf" srcId="{03E0BD21-502F-4202-ADED-D05D3E92F356}" destId="{0CB28E66-101F-452F-981D-A479418EB4AD}" srcOrd="0" destOrd="0" presId="urn:microsoft.com/office/officeart/2005/8/layout/pyramid2"/>
    <dgm:cxn modelId="{7455F36D-3824-4039-8505-4FC831573192}" type="presParOf" srcId="{F64DF1FD-815E-45A5-9DD2-3AE688AABE68}" destId="{C6DD1A07-1312-4138-BC22-3483734CDFD6}" srcOrd="0" destOrd="0" presId="urn:microsoft.com/office/officeart/2005/8/layout/pyramid2"/>
    <dgm:cxn modelId="{08EB01F5-0AE3-4739-B535-9ED6436C8FFD}" type="presParOf" srcId="{F64DF1FD-815E-45A5-9DD2-3AE688AABE68}" destId="{D4FCC635-2C98-4390-9D75-2ED5168F9816}" srcOrd="1" destOrd="0" presId="urn:microsoft.com/office/officeart/2005/8/layout/pyramid2"/>
    <dgm:cxn modelId="{D3EA602A-F6D3-495F-A9F2-8E7975123455}" type="presParOf" srcId="{D4FCC635-2C98-4390-9D75-2ED5168F9816}" destId="{0CB28E66-101F-452F-981D-A479418EB4AD}" srcOrd="0" destOrd="0" presId="urn:microsoft.com/office/officeart/2005/8/layout/pyramid2"/>
    <dgm:cxn modelId="{C0BA9BA5-525E-4224-8166-781AAE3792D1}" type="presParOf" srcId="{D4FCC635-2C98-4390-9D75-2ED5168F9816}" destId="{6B0D72F8-A77A-4E67-BA1B-949804C4DADA}" srcOrd="1" destOrd="0" presId="urn:microsoft.com/office/officeart/2005/8/layout/pyramid2"/>
    <dgm:cxn modelId="{78C7EC40-1B13-4A6D-99FF-821B5DA910BA}" type="presParOf" srcId="{D4FCC635-2C98-4390-9D75-2ED5168F9816}" destId="{C7814B09-B185-4B23-9567-E153348395B0}" srcOrd="2" destOrd="0" presId="urn:microsoft.com/office/officeart/2005/8/layout/pyramid2"/>
    <dgm:cxn modelId="{1AD9964D-7925-4E1E-A218-ABBED15E5F7F}" type="presParOf" srcId="{D4FCC635-2C98-4390-9D75-2ED5168F9816}" destId="{32B1C45B-4E7B-4ABE-A68B-261CDDB8BA54}" srcOrd="3" destOrd="0" presId="urn:microsoft.com/office/officeart/2005/8/layout/pyramid2"/>
    <dgm:cxn modelId="{E9E15007-FD3F-400A-B9E2-4D2922837E74}" type="presParOf" srcId="{D4FCC635-2C98-4390-9D75-2ED5168F9816}" destId="{0F4C330E-C49A-4289-8A78-98524957FA08}" srcOrd="4" destOrd="0" presId="urn:microsoft.com/office/officeart/2005/8/layout/pyramid2"/>
    <dgm:cxn modelId="{EB010BF8-C65F-4A09-8938-A752C249D229}" type="presParOf" srcId="{D4FCC635-2C98-4390-9D75-2ED5168F9816}" destId="{C9B40338-DDF4-4219-9B27-1FECA412FED1}" srcOrd="5" destOrd="0" presId="urn:microsoft.com/office/officeart/2005/8/layout/pyramid2"/>
    <dgm:cxn modelId="{7F5DADA1-6639-4CF2-93C0-689EC9FF1E0F}" type="presParOf" srcId="{D4FCC635-2C98-4390-9D75-2ED5168F9816}" destId="{EB99EEAD-77BB-4902-BC99-26D82F60B03D}" srcOrd="6" destOrd="0" presId="urn:microsoft.com/office/officeart/2005/8/layout/pyramid2"/>
    <dgm:cxn modelId="{2E4BD9C8-2C1E-4221-99B7-A98246D884B1}" type="presParOf" srcId="{D4FCC635-2C98-4390-9D75-2ED5168F9816}" destId="{03518965-9757-471B-A5E6-BDAC74BCD804}"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A6B226E-EE42-4B9B-BE5F-A1E77F6BC26E}" type="doc">
      <dgm:prSet loTypeId="urn:microsoft.com/office/officeart/2005/8/layout/default" loCatId="list" qsTypeId="urn:microsoft.com/office/officeart/2005/8/quickstyle/simple1" qsCatId="simple" csTypeId="urn:microsoft.com/office/officeart/2005/8/colors/accent2_5" csCatId="accent2" phldr="1"/>
      <dgm:spPr/>
      <dgm:t>
        <a:bodyPr/>
        <a:lstStyle/>
        <a:p>
          <a:endParaRPr lang="en-US"/>
        </a:p>
      </dgm:t>
    </dgm:pt>
    <dgm:pt modelId="{FE43C074-1081-4EE4-B8E4-C31CABF40404}">
      <dgm:prSet phldrT="[Text]"/>
      <dgm:spPr/>
      <dgm:t>
        <a:bodyPr/>
        <a:lstStyle/>
        <a:p>
          <a:r>
            <a:rPr lang="en-US"/>
            <a:t>act within powers;</a:t>
          </a:r>
        </a:p>
      </dgm:t>
    </dgm:pt>
    <dgm:pt modelId="{D4B06E83-FD29-4701-A496-62D04B5B45B7}" type="parTrans" cxnId="{648415A1-8DEC-429F-B55D-8EC0F8288BB8}">
      <dgm:prSet/>
      <dgm:spPr/>
      <dgm:t>
        <a:bodyPr/>
        <a:lstStyle/>
        <a:p>
          <a:endParaRPr lang="en-US"/>
        </a:p>
      </dgm:t>
    </dgm:pt>
    <dgm:pt modelId="{5572DA90-E64D-469B-A4FD-785D9F1F10E2}" type="sibTrans" cxnId="{648415A1-8DEC-429F-B55D-8EC0F8288BB8}">
      <dgm:prSet/>
      <dgm:spPr/>
      <dgm:t>
        <a:bodyPr/>
        <a:lstStyle/>
        <a:p>
          <a:endParaRPr lang="en-US"/>
        </a:p>
      </dgm:t>
    </dgm:pt>
    <dgm:pt modelId="{09856D5D-9290-4FAF-BBFD-1E77B4B2005C}">
      <dgm:prSet/>
      <dgm:spPr/>
      <dgm:t>
        <a:bodyPr/>
        <a:lstStyle/>
        <a:p>
          <a:r>
            <a:rPr lang="en-US" dirty="0"/>
            <a:t>promote the success of the company;</a:t>
          </a:r>
        </a:p>
      </dgm:t>
    </dgm:pt>
    <dgm:pt modelId="{6FFD4F34-16ED-4B7F-AFA9-48B50E0F21ED}" type="parTrans" cxnId="{486F28AE-FC5E-4B0B-82CF-CDB750930C06}">
      <dgm:prSet/>
      <dgm:spPr/>
      <dgm:t>
        <a:bodyPr/>
        <a:lstStyle/>
        <a:p>
          <a:endParaRPr lang="en-US"/>
        </a:p>
      </dgm:t>
    </dgm:pt>
    <dgm:pt modelId="{5D3FF163-DD59-4044-A925-55905901070F}" type="sibTrans" cxnId="{486F28AE-FC5E-4B0B-82CF-CDB750930C06}">
      <dgm:prSet/>
      <dgm:spPr/>
      <dgm:t>
        <a:bodyPr/>
        <a:lstStyle/>
        <a:p>
          <a:endParaRPr lang="en-US"/>
        </a:p>
      </dgm:t>
    </dgm:pt>
    <dgm:pt modelId="{F259B161-E590-402D-B990-A85C6E28521F}">
      <dgm:prSet/>
      <dgm:spPr/>
      <dgm:t>
        <a:bodyPr/>
        <a:lstStyle/>
        <a:p>
          <a:r>
            <a:rPr lang="en-US" dirty="0"/>
            <a:t>exercise independent judgement;</a:t>
          </a:r>
        </a:p>
      </dgm:t>
    </dgm:pt>
    <dgm:pt modelId="{548EDB32-B5BD-4227-8EBF-993D17793F09}" type="parTrans" cxnId="{8D7A0BAC-1FC1-4106-8A58-13EB70248B88}">
      <dgm:prSet/>
      <dgm:spPr/>
      <dgm:t>
        <a:bodyPr/>
        <a:lstStyle/>
        <a:p>
          <a:endParaRPr lang="en-US"/>
        </a:p>
      </dgm:t>
    </dgm:pt>
    <dgm:pt modelId="{00CA9D27-BDFA-4793-8320-3434A163FE44}" type="sibTrans" cxnId="{8D7A0BAC-1FC1-4106-8A58-13EB70248B88}">
      <dgm:prSet/>
      <dgm:spPr/>
      <dgm:t>
        <a:bodyPr/>
        <a:lstStyle/>
        <a:p>
          <a:endParaRPr lang="en-US"/>
        </a:p>
      </dgm:t>
    </dgm:pt>
    <dgm:pt modelId="{4473C74A-FCB0-452C-A7A3-EABB9D782A60}">
      <dgm:prSet/>
      <dgm:spPr/>
      <dgm:t>
        <a:bodyPr/>
        <a:lstStyle/>
        <a:p>
          <a:r>
            <a:rPr lang="en-US" dirty="0"/>
            <a:t>exercise reasonable care, skill and diligence;</a:t>
          </a:r>
        </a:p>
      </dgm:t>
    </dgm:pt>
    <dgm:pt modelId="{345487A6-4FE0-4F80-96A7-97C36CA93DE8}" type="parTrans" cxnId="{039AA902-6885-4202-B1E9-1F7DB887AC10}">
      <dgm:prSet/>
      <dgm:spPr/>
      <dgm:t>
        <a:bodyPr/>
        <a:lstStyle/>
        <a:p>
          <a:endParaRPr lang="en-US"/>
        </a:p>
      </dgm:t>
    </dgm:pt>
    <dgm:pt modelId="{52DAA807-929A-4DD8-9A3E-B675A9D4E045}" type="sibTrans" cxnId="{039AA902-6885-4202-B1E9-1F7DB887AC10}">
      <dgm:prSet/>
      <dgm:spPr/>
      <dgm:t>
        <a:bodyPr/>
        <a:lstStyle/>
        <a:p>
          <a:endParaRPr lang="en-US"/>
        </a:p>
      </dgm:t>
    </dgm:pt>
    <dgm:pt modelId="{F833989F-98AC-4BC9-A8DC-19C7085A6919}">
      <dgm:prSet/>
      <dgm:spPr/>
      <dgm:t>
        <a:bodyPr/>
        <a:lstStyle/>
        <a:p>
          <a:r>
            <a:rPr lang="en-US" dirty="0"/>
            <a:t>avoid conflicts of interest;</a:t>
          </a:r>
        </a:p>
      </dgm:t>
    </dgm:pt>
    <dgm:pt modelId="{F3AA9069-AD88-4472-AF80-60C90EABF703}" type="parTrans" cxnId="{4E25EAA1-9632-4B26-BDA3-12BD374060F1}">
      <dgm:prSet/>
      <dgm:spPr/>
      <dgm:t>
        <a:bodyPr/>
        <a:lstStyle/>
        <a:p>
          <a:endParaRPr lang="en-US"/>
        </a:p>
      </dgm:t>
    </dgm:pt>
    <dgm:pt modelId="{583DBCB9-F89E-4058-A1A2-D5573613AA6F}" type="sibTrans" cxnId="{4E25EAA1-9632-4B26-BDA3-12BD374060F1}">
      <dgm:prSet/>
      <dgm:spPr/>
      <dgm:t>
        <a:bodyPr/>
        <a:lstStyle/>
        <a:p>
          <a:endParaRPr lang="en-US"/>
        </a:p>
      </dgm:t>
    </dgm:pt>
    <dgm:pt modelId="{6F007BD6-61BF-4E0E-80BD-DF96EA9869C4}">
      <dgm:prSet/>
      <dgm:spPr/>
      <dgm:t>
        <a:bodyPr/>
        <a:lstStyle/>
        <a:p>
          <a:r>
            <a:rPr lang="en-US" dirty="0"/>
            <a:t>not accept benefits from third parties; and</a:t>
          </a:r>
        </a:p>
      </dgm:t>
    </dgm:pt>
    <dgm:pt modelId="{D5029A17-7182-4479-BBA4-A4D5DE3DE0AA}" type="parTrans" cxnId="{3966A27A-6281-4F53-846C-2CD7B0DA4E53}">
      <dgm:prSet/>
      <dgm:spPr/>
      <dgm:t>
        <a:bodyPr/>
        <a:lstStyle/>
        <a:p>
          <a:endParaRPr lang="en-US"/>
        </a:p>
      </dgm:t>
    </dgm:pt>
    <dgm:pt modelId="{F4346B2F-9316-42B9-9EC1-A2C2F2E53611}" type="sibTrans" cxnId="{3966A27A-6281-4F53-846C-2CD7B0DA4E53}">
      <dgm:prSet/>
      <dgm:spPr/>
      <dgm:t>
        <a:bodyPr/>
        <a:lstStyle/>
        <a:p>
          <a:endParaRPr lang="en-US"/>
        </a:p>
      </dgm:t>
    </dgm:pt>
    <dgm:pt modelId="{C243F518-058E-41E9-898F-1376C72E1D49}">
      <dgm:prSet/>
      <dgm:spPr/>
      <dgm:t>
        <a:bodyPr/>
        <a:lstStyle/>
        <a:p>
          <a:r>
            <a:rPr lang="en-US" dirty="0"/>
            <a:t>declare any interest in a proposed transaction or arrangement.</a:t>
          </a:r>
        </a:p>
      </dgm:t>
    </dgm:pt>
    <dgm:pt modelId="{767C9EE7-E60A-4497-A90C-9162C4739EF8}" type="parTrans" cxnId="{225D1EEC-0AE2-46B2-B50B-6F21279FFA42}">
      <dgm:prSet/>
      <dgm:spPr/>
      <dgm:t>
        <a:bodyPr/>
        <a:lstStyle/>
        <a:p>
          <a:endParaRPr lang="en-US"/>
        </a:p>
      </dgm:t>
    </dgm:pt>
    <dgm:pt modelId="{E6A9BA1D-299C-47AA-B483-B45DED5023BC}" type="sibTrans" cxnId="{225D1EEC-0AE2-46B2-B50B-6F21279FFA42}">
      <dgm:prSet/>
      <dgm:spPr/>
      <dgm:t>
        <a:bodyPr/>
        <a:lstStyle/>
        <a:p>
          <a:endParaRPr lang="en-US"/>
        </a:p>
      </dgm:t>
    </dgm:pt>
    <dgm:pt modelId="{5268A73C-F1B0-462B-82F0-9A49F82A1C38}" type="pres">
      <dgm:prSet presAssocID="{0A6B226E-EE42-4B9B-BE5F-A1E77F6BC26E}" presName="diagram" presStyleCnt="0">
        <dgm:presLayoutVars>
          <dgm:dir/>
          <dgm:resizeHandles val="exact"/>
        </dgm:presLayoutVars>
      </dgm:prSet>
      <dgm:spPr/>
    </dgm:pt>
    <dgm:pt modelId="{18FF8FA7-868D-4E6B-9BDE-DD0A71B24E5E}" type="pres">
      <dgm:prSet presAssocID="{FE43C074-1081-4EE4-B8E4-C31CABF40404}" presName="node" presStyleLbl="node1" presStyleIdx="0" presStyleCnt="7">
        <dgm:presLayoutVars>
          <dgm:bulletEnabled val="1"/>
        </dgm:presLayoutVars>
      </dgm:prSet>
      <dgm:spPr/>
    </dgm:pt>
    <dgm:pt modelId="{164F0ECC-2993-4198-84B3-DC2B35180EC1}" type="pres">
      <dgm:prSet presAssocID="{5572DA90-E64D-469B-A4FD-785D9F1F10E2}" presName="sibTrans" presStyleCnt="0"/>
      <dgm:spPr/>
    </dgm:pt>
    <dgm:pt modelId="{CD7BFCAC-F03D-4422-8A13-5E68BB6BC39A}" type="pres">
      <dgm:prSet presAssocID="{09856D5D-9290-4FAF-BBFD-1E77B4B2005C}" presName="node" presStyleLbl="node1" presStyleIdx="1" presStyleCnt="7">
        <dgm:presLayoutVars>
          <dgm:bulletEnabled val="1"/>
        </dgm:presLayoutVars>
      </dgm:prSet>
      <dgm:spPr/>
    </dgm:pt>
    <dgm:pt modelId="{9729A6B7-7BA7-4066-A29C-957010C6FDD5}" type="pres">
      <dgm:prSet presAssocID="{5D3FF163-DD59-4044-A925-55905901070F}" presName="sibTrans" presStyleCnt="0"/>
      <dgm:spPr/>
    </dgm:pt>
    <dgm:pt modelId="{8BD70D9F-88F3-4CA8-BE1E-857522C6117B}" type="pres">
      <dgm:prSet presAssocID="{F259B161-E590-402D-B990-A85C6E28521F}" presName="node" presStyleLbl="node1" presStyleIdx="2" presStyleCnt="7" custLinFactNeighborX="-1001" custLinFactNeighborY="-3093">
        <dgm:presLayoutVars>
          <dgm:bulletEnabled val="1"/>
        </dgm:presLayoutVars>
      </dgm:prSet>
      <dgm:spPr/>
    </dgm:pt>
    <dgm:pt modelId="{69F22908-75D4-454D-B321-1AAC4BC867AC}" type="pres">
      <dgm:prSet presAssocID="{00CA9D27-BDFA-4793-8320-3434A163FE44}" presName="sibTrans" presStyleCnt="0"/>
      <dgm:spPr/>
    </dgm:pt>
    <dgm:pt modelId="{B9831A9D-493B-401D-873E-FA7804F8FBDF}" type="pres">
      <dgm:prSet presAssocID="{4473C74A-FCB0-452C-A7A3-EABB9D782A60}" presName="node" presStyleLbl="node1" presStyleIdx="3" presStyleCnt="7">
        <dgm:presLayoutVars>
          <dgm:bulletEnabled val="1"/>
        </dgm:presLayoutVars>
      </dgm:prSet>
      <dgm:spPr/>
    </dgm:pt>
    <dgm:pt modelId="{3CB6E03B-906F-4EFE-9685-0653E5060CE6}" type="pres">
      <dgm:prSet presAssocID="{52DAA807-929A-4DD8-9A3E-B675A9D4E045}" presName="sibTrans" presStyleCnt="0"/>
      <dgm:spPr/>
    </dgm:pt>
    <dgm:pt modelId="{DA070828-BEEC-4F27-880B-CBA23382FC77}" type="pres">
      <dgm:prSet presAssocID="{F833989F-98AC-4BC9-A8DC-19C7085A6919}" presName="node" presStyleLbl="node1" presStyleIdx="4" presStyleCnt="7">
        <dgm:presLayoutVars>
          <dgm:bulletEnabled val="1"/>
        </dgm:presLayoutVars>
      </dgm:prSet>
      <dgm:spPr/>
    </dgm:pt>
    <dgm:pt modelId="{A08CD3B0-BA25-4B17-8C8D-EFAA698F5EB1}" type="pres">
      <dgm:prSet presAssocID="{583DBCB9-F89E-4058-A1A2-D5573613AA6F}" presName="sibTrans" presStyleCnt="0"/>
      <dgm:spPr/>
    </dgm:pt>
    <dgm:pt modelId="{B6517876-CA5E-467E-A351-5AB193822519}" type="pres">
      <dgm:prSet presAssocID="{6F007BD6-61BF-4E0E-80BD-DF96EA9869C4}" presName="node" presStyleLbl="node1" presStyleIdx="5" presStyleCnt="7">
        <dgm:presLayoutVars>
          <dgm:bulletEnabled val="1"/>
        </dgm:presLayoutVars>
      </dgm:prSet>
      <dgm:spPr/>
    </dgm:pt>
    <dgm:pt modelId="{A90689A2-F7A9-4116-8AE0-C9B41FDFDF34}" type="pres">
      <dgm:prSet presAssocID="{F4346B2F-9316-42B9-9EC1-A2C2F2E53611}" presName="sibTrans" presStyleCnt="0"/>
      <dgm:spPr/>
    </dgm:pt>
    <dgm:pt modelId="{A86BD62C-3B80-4B89-900F-9D052F95ACFF}" type="pres">
      <dgm:prSet presAssocID="{C243F518-058E-41E9-898F-1376C72E1D49}" presName="node" presStyleLbl="node1" presStyleIdx="6" presStyleCnt="7">
        <dgm:presLayoutVars>
          <dgm:bulletEnabled val="1"/>
        </dgm:presLayoutVars>
      </dgm:prSet>
      <dgm:spPr/>
    </dgm:pt>
  </dgm:ptLst>
  <dgm:cxnLst>
    <dgm:cxn modelId="{E5C0FA00-E0DC-4B2D-9901-0436979CB3EE}" type="presOf" srcId="{FE43C074-1081-4EE4-B8E4-C31CABF40404}" destId="{18FF8FA7-868D-4E6B-9BDE-DD0A71B24E5E}" srcOrd="0" destOrd="0" presId="urn:microsoft.com/office/officeart/2005/8/layout/default"/>
    <dgm:cxn modelId="{039AA902-6885-4202-B1E9-1F7DB887AC10}" srcId="{0A6B226E-EE42-4B9B-BE5F-A1E77F6BC26E}" destId="{4473C74A-FCB0-452C-A7A3-EABB9D782A60}" srcOrd="3" destOrd="0" parTransId="{345487A6-4FE0-4F80-96A7-97C36CA93DE8}" sibTransId="{52DAA807-929A-4DD8-9A3E-B675A9D4E045}"/>
    <dgm:cxn modelId="{50570169-71E3-4139-8333-AEDE15D12ADD}" type="presOf" srcId="{6F007BD6-61BF-4E0E-80BD-DF96EA9869C4}" destId="{B6517876-CA5E-467E-A351-5AB193822519}" srcOrd="0" destOrd="0" presId="urn:microsoft.com/office/officeart/2005/8/layout/default"/>
    <dgm:cxn modelId="{3A3FF451-777B-4667-898D-05271E18E295}" type="presOf" srcId="{4473C74A-FCB0-452C-A7A3-EABB9D782A60}" destId="{B9831A9D-493B-401D-873E-FA7804F8FBDF}" srcOrd="0" destOrd="0" presId="urn:microsoft.com/office/officeart/2005/8/layout/default"/>
    <dgm:cxn modelId="{3966A27A-6281-4F53-846C-2CD7B0DA4E53}" srcId="{0A6B226E-EE42-4B9B-BE5F-A1E77F6BC26E}" destId="{6F007BD6-61BF-4E0E-80BD-DF96EA9869C4}" srcOrd="5" destOrd="0" parTransId="{D5029A17-7182-4479-BBA4-A4D5DE3DE0AA}" sibTransId="{F4346B2F-9316-42B9-9EC1-A2C2F2E53611}"/>
    <dgm:cxn modelId="{00C1BF7D-A8B9-4408-A749-0E09240911FC}" type="presOf" srcId="{0A6B226E-EE42-4B9B-BE5F-A1E77F6BC26E}" destId="{5268A73C-F1B0-462B-82F0-9A49F82A1C38}" srcOrd="0" destOrd="0" presId="urn:microsoft.com/office/officeart/2005/8/layout/default"/>
    <dgm:cxn modelId="{E7F42D83-45CA-4CC2-BB84-2B07505E8E23}" type="presOf" srcId="{09856D5D-9290-4FAF-BBFD-1E77B4B2005C}" destId="{CD7BFCAC-F03D-4422-8A13-5E68BB6BC39A}" srcOrd="0" destOrd="0" presId="urn:microsoft.com/office/officeart/2005/8/layout/default"/>
    <dgm:cxn modelId="{BF714D97-5D9F-40C1-9B8A-0DB0E5CF24E8}" type="presOf" srcId="{F833989F-98AC-4BC9-A8DC-19C7085A6919}" destId="{DA070828-BEEC-4F27-880B-CBA23382FC77}" srcOrd="0" destOrd="0" presId="urn:microsoft.com/office/officeart/2005/8/layout/default"/>
    <dgm:cxn modelId="{8595EA97-48FD-42D9-B46A-659C95F2C195}" type="presOf" srcId="{F259B161-E590-402D-B990-A85C6E28521F}" destId="{8BD70D9F-88F3-4CA8-BE1E-857522C6117B}" srcOrd="0" destOrd="0" presId="urn:microsoft.com/office/officeart/2005/8/layout/default"/>
    <dgm:cxn modelId="{648415A1-8DEC-429F-B55D-8EC0F8288BB8}" srcId="{0A6B226E-EE42-4B9B-BE5F-A1E77F6BC26E}" destId="{FE43C074-1081-4EE4-B8E4-C31CABF40404}" srcOrd="0" destOrd="0" parTransId="{D4B06E83-FD29-4701-A496-62D04B5B45B7}" sibTransId="{5572DA90-E64D-469B-A4FD-785D9F1F10E2}"/>
    <dgm:cxn modelId="{4E25EAA1-9632-4B26-BDA3-12BD374060F1}" srcId="{0A6B226E-EE42-4B9B-BE5F-A1E77F6BC26E}" destId="{F833989F-98AC-4BC9-A8DC-19C7085A6919}" srcOrd="4" destOrd="0" parTransId="{F3AA9069-AD88-4472-AF80-60C90EABF703}" sibTransId="{583DBCB9-F89E-4058-A1A2-D5573613AA6F}"/>
    <dgm:cxn modelId="{8D7A0BAC-1FC1-4106-8A58-13EB70248B88}" srcId="{0A6B226E-EE42-4B9B-BE5F-A1E77F6BC26E}" destId="{F259B161-E590-402D-B990-A85C6E28521F}" srcOrd="2" destOrd="0" parTransId="{548EDB32-B5BD-4227-8EBF-993D17793F09}" sibTransId="{00CA9D27-BDFA-4793-8320-3434A163FE44}"/>
    <dgm:cxn modelId="{486F28AE-FC5E-4B0B-82CF-CDB750930C06}" srcId="{0A6B226E-EE42-4B9B-BE5F-A1E77F6BC26E}" destId="{09856D5D-9290-4FAF-BBFD-1E77B4B2005C}" srcOrd="1" destOrd="0" parTransId="{6FFD4F34-16ED-4B7F-AFA9-48B50E0F21ED}" sibTransId="{5D3FF163-DD59-4044-A925-55905901070F}"/>
    <dgm:cxn modelId="{A241B8E3-0D5D-4D11-9BF0-F1E8A66E1B27}" type="presOf" srcId="{C243F518-058E-41E9-898F-1376C72E1D49}" destId="{A86BD62C-3B80-4B89-900F-9D052F95ACFF}" srcOrd="0" destOrd="0" presId="urn:microsoft.com/office/officeart/2005/8/layout/default"/>
    <dgm:cxn modelId="{225D1EEC-0AE2-46B2-B50B-6F21279FFA42}" srcId="{0A6B226E-EE42-4B9B-BE5F-A1E77F6BC26E}" destId="{C243F518-058E-41E9-898F-1376C72E1D49}" srcOrd="6" destOrd="0" parTransId="{767C9EE7-E60A-4497-A90C-9162C4739EF8}" sibTransId="{E6A9BA1D-299C-47AA-B483-B45DED5023BC}"/>
    <dgm:cxn modelId="{6E9E4682-3C9A-4280-9D1C-00E9B78EFE5E}" type="presParOf" srcId="{5268A73C-F1B0-462B-82F0-9A49F82A1C38}" destId="{18FF8FA7-868D-4E6B-9BDE-DD0A71B24E5E}" srcOrd="0" destOrd="0" presId="urn:microsoft.com/office/officeart/2005/8/layout/default"/>
    <dgm:cxn modelId="{99948FC5-A2C4-4B2B-999C-FFAE277F72D9}" type="presParOf" srcId="{5268A73C-F1B0-462B-82F0-9A49F82A1C38}" destId="{164F0ECC-2993-4198-84B3-DC2B35180EC1}" srcOrd="1" destOrd="0" presId="urn:microsoft.com/office/officeart/2005/8/layout/default"/>
    <dgm:cxn modelId="{4832A586-DBAD-4831-A692-4A5280C397AC}" type="presParOf" srcId="{5268A73C-F1B0-462B-82F0-9A49F82A1C38}" destId="{CD7BFCAC-F03D-4422-8A13-5E68BB6BC39A}" srcOrd="2" destOrd="0" presId="urn:microsoft.com/office/officeart/2005/8/layout/default"/>
    <dgm:cxn modelId="{43D60E5B-D2CA-45C6-BBEB-F9EE776E2430}" type="presParOf" srcId="{5268A73C-F1B0-462B-82F0-9A49F82A1C38}" destId="{9729A6B7-7BA7-4066-A29C-957010C6FDD5}" srcOrd="3" destOrd="0" presId="urn:microsoft.com/office/officeart/2005/8/layout/default"/>
    <dgm:cxn modelId="{49BCCF93-28EB-488F-BBE7-2F9D4E429B5C}" type="presParOf" srcId="{5268A73C-F1B0-462B-82F0-9A49F82A1C38}" destId="{8BD70D9F-88F3-4CA8-BE1E-857522C6117B}" srcOrd="4" destOrd="0" presId="urn:microsoft.com/office/officeart/2005/8/layout/default"/>
    <dgm:cxn modelId="{5F510011-D9AE-478B-A511-6B432C6ECFE3}" type="presParOf" srcId="{5268A73C-F1B0-462B-82F0-9A49F82A1C38}" destId="{69F22908-75D4-454D-B321-1AAC4BC867AC}" srcOrd="5" destOrd="0" presId="urn:microsoft.com/office/officeart/2005/8/layout/default"/>
    <dgm:cxn modelId="{87CAC681-CFC6-48B8-BB47-F669FB1C2BDD}" type="presParOf" srcId="{5268A73C-F1B0-462B-82F0-9A49F82A1C38}" destId="{B9831A9D-493B-401D-873E-FA7804F8FBDF}" srcOrd="6" destOrd="0" presId="urn:microsoft.com/office/officeart/2005/8/layout/default"/>
    <dgm:cxn modelId="{96EE0821-F7F8-41EB-895B-58392F4280B0}" type="presParOf" srcId="{5268A73C-F1B0-462B-82F0-9A49F82A1C38}" destId="{3CB6E03B-906F-4EFE-9685-0653E5060CE6}" srcOrd="7" destOrd="0" presId="urn:microsoft.com/office/officeart/2005/8/layout/default"/>
    <dgm:cxn modelId="{085CAED1-4B58-468F-8FED-0C4031FA3F53}" type="presParOf" srcId="{5268A73C-F1B0-462B-82F0-9A49F82A1C38}" destId="{DA070828-BEEC-4F27-880B-CBA23382FC77}" srcOrd="8" destOrd="0" presId="urn:microsoft.com/office/officeart/2005/8/layout/default"/>
    <dgm:cxn modelId="{0D63029E-EDCF-4E0F-9BAE-E0BE615A8173}" type="presParOf" srcId="{5268A73C-F1B0-462B-82F0-9A49F82A1C38}" destId="{A08CD3B0-BA25-4B17-8C8D-EFAA698F5EB1}" srcOrd="9" destOrd="0" presId="urn:microsoft.com/office/officeart/2005/8/layout/default"/>
    <dgm:cxn modelId="{9E0E853B-2F57-4A16-8148-B7FDE8ECB667}" type="presParOf" srcId="{5268A73C-F1B0-462B-82F0-9A49F82A1C38}" destId="{B6517876-CA5E-467E-A351-5AB193822519}" srcOrd="10" destOrd="0" presId="urn:microsoft.com/office/officeart/2005/8/layout/default"/>
    <dgm:cxn modelId="{BB0EA6C2-4561-4F57-9E02-450B63E2FFD8}" type="presParOf" srcId="{5268A73C-F1B0-462B-82F0-9A49F82A1C38}" destId="{A90689A2-F7A9-4116-8AE0-C9B41FDFDF34}" srcOrd="11" destOrd="0" presId="urn:microsoft.com/office/officeart/2005/8/layout/default"/>
    <dgm:cxn modelId="{9ADECDCA-928D-4EF9-BDD9-77459E7B6B09}" type="presParOf" srcId="{5268A73C-F1B0-462B-82F0-9A49F82A1C38}" destId="{A86BD62C-3B80-4B89-900F-9D052F95ACFF}"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11FA932-4C88-48C6-AFD7-9BB0A0E38283}" type="doc">
      <dgm:prSet loTypeId="urn:microsoft.com/office/officeart/2005/8/layout/default" loCatId="list" qsTypeId="urn:microsoft.com/office/officeart/2005/8/quickstyle/simple4" qsCatId="simple" csTypeId="urn:microsoft.com/office/officeart/2005/8/colors/accent2_2" csCatId="accent2" phldr="1"/>
      <dgm:spPr/>
      <dgm:t>
        <a:bodyPr/>
        <a:lstStyle/>
        <a:p>
          <a:endParaRPr lang="en-US"/>
        </a:p>
      </dgm:t>
    </dgm:pt>
    <dgm:pt modelId="{5A2F4EAD-0501-4F08-9276-E05F3A8DBF4B}">
      <dgm:prSet phldrT="[Text]" custT="1"/>
      <dgm:spPr/>
      <dgm:t>
        <a:bodyPr/>
        <a:lstStyle/>
        <a:p>
          <a:r>
            <a:rPr lang="en-US" sz="2200" dirty="0"/>
            <a:t>proposes strategy to the board</a:t>
          </a:r>
        </a:p>
      </dgm:t>
    </dgm:pt>
    <dgm:pt modelId="{CE2CC993-10E4-4948-B761-51835D9D285F}" type="parTrans" cxnId="{8E20937D-A431-42EB-960F-E7352192E347}">
      <dgm:prSet/>
      <dgm:spPr/>
      <dgm:t>
        <a:bodyPr/>
        <a:lstStyle/>
        <a:p>
          <a:endParaRPr lang="en-US"/>
        </a:p>
      </dgm:t>
    </dgm:pt>
    <dgm:pt modelId="{1975BE47-AB09-488D-99E8-D179D1D64CA4}" type="sibTrans" cxnId="{8E20937D-A431-42EB-960F-E7352192E347}">
      <dgm:prSet/>
      <dgm:spPr/>
      <dgm:t>
        <a:bodyPr/>
        <a:lstStyle/>
        <a:p>
          <a:endParaRPr lang="en-US"/>
        </a:p>
      </dgm:t>
    </dgm:pt>
    <dgm:pt modelId="{158F3C1B-DD6D-42D9-89BB-17B51BCBDD89}">
      <dgm:prSet phldrT="[Text]" custT="1"/>
      <dgm:spPr/>
      <dgm:t>
        <a:bodyPr/>
        <a:lstStyle/>
        <a:p>
          <a:r>
            <a:rPr lang="en-US" sz="2200" dirty="0"/>
            <a:t>explain the views of the executive directors to the rest of the board</a:t>
          </a:r>
        </a:p>
      </dgm:t>
    </dgm:pt>
    <dgm:pt modelId="{E7AB6C56-33B4-4618-B371-805FA6F8C225}" type="parTrans" cxnId="{1CB414E3-CBA5-434A-A091-036C85658CB6}">
      <dgm:prSet/>
      <dgm:spPr/>
      <dgm:t>
        <a:bodyPr/>
        <a:lstStyle/>
        <a:p>
          <a:endParaRPr lang="en-US"/>
        </a:p>
      </dgm:t>
    </dgm:pt>
    <dgm:pt modelId="{D7EFC92C-7A8F-4176-A0AF-96222E7C4CA3}" type="sibTrans" cxnId="{1CB414E3-CBA5-434A-A091-036C85658CB6}">
      <dgm:prSet/>
      <dgm:spPr/>
      <dgm:t>
        <a:bodyPr/>
        <a:lstStyle/>
        <a:p>
          <a:endParaRPr lang="en-US"/>
        </a:p>
      </dgm:t>
    </dgm:pt>
    <dgm:pt modelId="{D1919B91-A246-42DC-BCBB-A15EAE45B0B0}">
      <dgm:prSet phldrT="[Text]" custT="1"/>
      <dgm:spPr/>
      <dgm:t>
        <a:bodyPr/>
        <a:lstStyle/>
        <a:p>
          <a:r>
            <a:rPr lang="en-US" sz="2200" dirty="0"/>
            <a:t>communicating to employees the expectations of the board with regard to the company’s culture and values</a:t>
          </a:r>
        </a:p>
      </dgm:t>
    </dgm:pt>
    <dgm:pt modelId="{B9159609-6457-4846-AB39-35190E34AA9F}" type="parTrans" cxnId="{8647F502-134E-4869-AB84-8EAC36B3DCA1}">
      <dgm:prSet/>
      <dgm:spPr/>
      <dgm:t>
        <a:bodyPr/>
        <a:lstStyle/>
        <a:p>
          <a:endParaRPr lang="en-US"/>
        </a:p>
      </dgm:t>
    </dgm:pt>
    <dgm:pt modelId="{75CFF854-C4B8-4226-A5A0-278612954E91}" type="sibTrans" cxnId="{8647F502-134E-4869-AB84-8EAC36B3DCA1}">
      <dgm:prSet/>
      <dgm:spPr/>
      <dgm:t>
        <a:bodyPr/>
        <a:lstStyle/>
        <a:p>
          <a:endParaRPr lang="en-US"/>
        </a:p>
      </dgm:t>
    </dgm:pt>
    <dgm:pt modelId="{0E072F78-DFCE-4928-B181-34D41079A3C3}">
      <dgm:prSet custT="1"/>
      <dgm:spPr/>
      <dgm:t>
        <a:bodyPr/>
        <a:lstStyle/>
        <a:p>
          <a:r>
            <a:rPr lang="en-US" sz="2200" dirty="0"/>
            <a:t>implements strategy as decided by the board.</a:t>
          </a:r>
        </a:p>
      </dgm:t>
    </dgm:pt>
    <dgm:pt modelId="{E9E0AFBD-7C42-4858-99AA-78BA0E54C7CE}" type="parTrans" cxnId="{72CCDF6D-4597-4EA4-8D1A-C4B9B60F5CDC}">
      <dgm:prSet/>
      <dgm:spPr/>
      <dgm:t>
        <a:bodyPr/>
        <a:lstStyle/>
        <a:p>
          <a:endParaRPr lang="en-US"/>
        </a:p>
      </dgm:t>
    </dgm:pt>
    <dgm:pt modelId="{9293C3EB-14F5-404C-9EB1-91DB0C6538D7}" type="sibTrans" cxnId="{72CCDF6D-4597-4EA4-8D1A-C4B9B60F5CDC}">
      <dgm:prSet/>
      <dgm:spPr/>
      <dgm:t>
        <a:bodyPr/>
        <a:lstStyle/>
        <a:p>
          <a:endParaRPr lang="en-US"/>
        </a:p>
      </dgm:t>
    </dgm:pt>
    <dgm:pt modelId="{9BA44F0A-12EE-408E-BBE6-93CBA22A1947}">
      <dgm:prSet custT="1"/>
      <dgm:spPr/>
      <dgm:t>
        <a:bodyPr/>
        <a:lstStyle/>
        <a:p>
          <a:r>
            <a:rPr lang="en-US" sz="2200" dirty="0"/>
            <a:t>explain in a balanced way any differences of opinion within the executive team.</a:t>
          </a:r>
        </a:p>
      </dgm:t>
    </dgm:pt>
    <dgm:pt modelId="{5D6BBFA9-91EB-4DC6-961F-B022660C3158}" type="parTrans" cxnId="{4331BF80-86BF-4C9C-B790-CCB8F760A521}">
      <dgm:prSet/>
      <dgm:spPr/>
      <dgm:t>
        <a:bodyPr/>
        <a:lstStyle/>
        <a:p>
          <a:endParaRPr lang="en-US"/>
        </a:p>
      </dgm:t>
    </dgm:pt>
    <dgm:pt modelId="{D8350EA3-8B3F-4FBC-A6BA-C2790B410CCF}" type="sibTrans" cxnId="{4331BF80-86BF-4C9C-B790-CCB8F760A521}">
      <dgm:prSet/>
      <dgm:spPr/>
      <dgm:t>
        <a:bodyPr/>
        <a:lstStyle/>
        <a:p>
          <a:endParaRPr lang="en-US"/>
        </a:p>
      </dgm:t>
    </dgm:pt>
    <dgm:pt modelId="{A08CB2BB-2715-4BA4-A4F7-AF86A0389814}">
      <dgm:prSet custT="1"/>
      <dgm:spPr/>
      <dgm:t>
        <a:bodyPr/>
        <a:lstStyle/>
        <a:p>
          <a:r>
            <a:rPr lang="en-US" sz="2200" dirty="0"/>
            <a:t>ensuring that appropriate standards of governance are applied at all levels within the organisation.</a:t>
          </a:r>
        </a:p>
      </dgm:t>
    </dgm:pt>
    <dgm:pt modelId="{26ABF2F3-C9B7-4343-BA10-590474032EF2}" type="parTrans" cxnId="{E14F975F-E342-44F4-BE90-A5B32D4587C3}">
      <dgm:prSet/>
      <dgm:spPr/>
      <dgm:t>
        <a:bodyPr/>
        <a:lstStyle/>
        <a:p>
          <a:endParaRPr lang="en-US"/>
        </a:p>
      </dgm:t>
    </dgm:pt>
    <dgm:pt modelId="{5DF1E73F-F12E-440D-A878-05B0FE8143BD}" type="sibTrans" cxnId="{E14F975F-E342-44F4-BE90-A5B32D4587C3}">
      <dgm:prSet/>
      <dgm:spPr/>
      <dgm:t>
        <a:bodyPr/>
        <a:lstStyle/>
        <a:p>
          <a:endParaRPr lang="en-US"/>
        </a:p>
      </dgm:t>
    </dgm:pt>
    <dgm:pt modelId="{BF3CE237-DBBE-4B07-B19D-4F4DC7477C9B}" type="pres">
      <dgm:prSet presAssocID="{F11FA932-4C88-48C6-AFD7-9BB0A0E38283}" presName="diagram" presStyleCnt="0">
        <dgm:presLayoutVars>
          <dgm:dir/>
          <dgm:resizeHandles val="exact"/>
        </dgm:presLayoutVars>
      </dgm:prSet>
      <dgm:spPr/>
    </dgm:pt>
    <dgm:pt modelId="{560E0728-11E7-4004-81A6-91C8D4B68B33}" type="pres">
      <dgm:prSet presAssocID="{5A2F4EAD-0501-4F08-9276-E05F3A8DBF4B}" presName="node" presStyleLbl="node1" presStyleIdx="0" presStyleCnt="6">
        <dgm:presLayoutVars>
          <dgm:bulletEnabled val="1"/>
        </dgm:presLayoutVars>
      </dgm:prSet>
      <dgm:spPr/>
    </dgm:pt>
    <dgm:pt modelId="{407E9E78-15B8-49D7-B473-697ECBF9CD92}" type="pres">
      <dgm:prSet presAssocID="{1975BE47-AB09-488D-99E8-D179D1D64CA4}" presName="sibTrans" presStyleCnt="0"/>
      <dgm:spPr/>
    </dgm:pt>
    <dgm:pt modelId="{E49F359A-547B-45ED-9ECE-D42EBBB25930}" type="pres">
      <dgm:prSet presAssocID="{0E072F78-DFCE-4928-B181-34D41079A3C3}" presName="node" presStyleLbl="node1" presStyleIdx="1" presStyleCnt="6">
        <dgm:presLayoutVars>
          <dgm:bulletEnabled val="1"/>
        </dgm:presLayoutVars>
      </dgm:prSet>
      <dgm:spPr/>
    </dgm:pt>
    <dgm:pt modelId="{DCACB709-26D6-41A5-95CA-CCC69A4CC4D6}" type="pres">
      <dgm:prSet presAssocID="{9293C3EB-14F5-404C-9EB1-91DB0C6538D7}" presName="sibTrans" presStyleCnt="0"/>
      <dgm:spPr/>
    </dgm:pt>
    <dgm:pt modelId="{2A637E60-C841-470A-8EA2-37EF477645C4}" type="pres">
      <dgm:prSet presAssocID="{158F3C1B-DD6D-42D9-89BB-17B51BCBDD89}" presName="node" presStyleLbl="node1" presStyleIdx="2" presStyleCnt="6">
        <dgm:presLayoutVars>
          <dgm:bulletEnabled val="1"/>
        </dgm:presLayoutVars>
      </dgm:prSet>
      <dgm:spPr/>
    </dgm:pt>
    <dgm:pt modelId="{57465797-3FEA-477B-9B36-C3213B603D5A}" type="pres">
      <dgm:prSet presAssocID="{D7EFC92C-7A8F-4176-A0AF-96222E7C4CA3}" presName="sibTrans" presStyleCnt="0"/>
      <dgm:spPr/>
    </dgm:pt>
    <dgm:pt modelId="{E0D2EBEE-7AEF-4B81-AC4F-7FB762D18423}" type="pres">
      <dgm:prSet presAssocID="{9BA44F0A-12EE-408E-BBE6-93CBA22A1947}" presName="node" presStyleLbl="node1" presStyleIdx="3" presStyleCnt="6">
        <dgm:presLayoutVars>
          <dgm:bulletEnabled val="1"/>
        </dgm:presLayoutVars>
      </dgm:prSet>
      <dgm:spPr/>
    </dgm:pt>
    <dgm:pt modelId="{278DCDAA-86CD-40A4-8B8B-A113E4446BF0}" type="pres">
      <dgm:prSet presAssocID="{D8350EA3-8B3F-4FBC-A6BA-C2790B410CCF}" presName="sibTrans" presStyleCnt="0"/>
      <dgm:spPr/>
    </dgm:pt>
    <dgm:pt modelId="{0544DE21-65AE-48F8-9138-097C30002637}" type="pres">
      <dgm:prSet presAssocID="{D1919B91-A246-42DC-BCBB-A15EAE45B0B0}" presName="node" presStyleLbl="node1" presStyleIdx="4" presStyleCnt="6">
        <dgm:presLayoutVars>
          <dgm:bulletEnabled val="1"/>
        </dgm:presLayoutVars>
      </dgm:prSet>
      <dgm:spPr/>
    </dgm:pt>
    <dgm:pt modelId="{661FFEEF-0A74-4580-B628-FA64301CC577}" type="pres">
      <dgm:prSet presAssocID="{75CFF854-C4B8-4226-A5A0-278612954E91}" presName="sibTrans" presStyleCnt="0"/>
      <dgm:spPr/>
    </dgm:pt>
    <dgm:pt modelId="{13B3ADCE-65B6-4036-AB16-5A632106DFED}" type="pres">
      <dgm:prSet presAssocID="{A08CB2BB-2715-4BA4-A4F7-AF86A0389814}" presName="node" presStyleLbl="node1" presStyleIdx="5" presStyleCnt="6">
        <dgm:presLayoutVars>
          <dgm:bulletEnabled val="1"/>
        </dgm:presLayoutVars>
      </dgm:prSet>
      <dgm:spPr/>
    </dgm:pt>
  </dgm:ptLst>
  <dgm:cxnLst>
    <dgm:cxn modelId="{8647F502-134E-4869-AB84-8EAC36B3DCA1}" srcId="{F11FA932-4C88-48C6-AFD7-9BB0A0E38283}" destId="{D1919B91-A246-42DC-BCBB-A15EAE45B0B0}" srcOrd="4" destOrd="0" parTransId="{B9159609-6457-4846-AB39-35190E34AA9F}" sibTransId="{75CFF854-C4B8-4226-A5A0-278612954E91}"/>
    <dgm:cxn modelId="{87C71A31-520B-4408-8AFA-BED143FA4098}" type="presOf" srcId="{9BA44F0A-12EE-408E-BBE6-93CBA22A1947}" destId="{E0D2EBEE-7AEF-4B81-AC4F-7FB762D18423}" srcOrd="0" destOrd="0" presId="urn:microsoft.com/office/officeart/2005/8/layout/default"/>
    <dgm:cxn modelId="{E14F975F-E342-44F4-BE90-A5B32D4587C3}" srcId="{F11FA932-4C88-48C6-AFD7-9BB0A0E38283}" destId="{A08CB2BB-2715-4BA4-A4F7-AF86A0389814}" srcOrd="5" destOrd="0" parTransId="{26ABF2F3-C9B7-4343-BA10-590474032EF2}" sibTransId="{5DF1E73F-F12E-440D-A878-05B0FE8143BD}"/>
    <dgm:cxn modelId="{3FB73F68-141C-4FB7-8C6B-5E13ED8D2DE5}" type="presOf" srcId="{0E072F78-DFCE-4928-B181-34D41079A3C3}" destId="{E49F359A-547B-45ED-9ECE-D42EBBB25930}" srcOrd="0" destOrd="0" presId="urn:microsoft.com/office/officeart/2005/8/layout/default"/>
    <dgm:cxn modelId="{319A1C4B-0114-47D6-BE9A-1F335F5C3087}" type="presOf" srcId="{D1919B91-A246-42DC-BCBB-A15EAE45B0B0}" destId="{0544DE21-65AE-48F8-9138-097C30002637}" srcOrd="0" destOrd="0" presId="urn:microsoft.com/office/officeart/2005/8/layout/default"/>
    <dgm:cxn modelId="{72CCDF6D-4597-4EA4-8D1A-C4B9B60F5CDC}" srcId="{F11FA932-4C88-48C6-AFD7-9BB0A0E38283}" destId="{0E072F78-DFCE-4928-B181-34D41079A3C3}" srcOrd="1" destOrd="0" parTransId="{E9E0AFBD-7C42-4858-99AA-78BA0E54C7CE}" sibTransId="{9293C3EB-14F5-404C-9EB1-91DB0C6538D7}"/>
    <dgm:cxn modelId="{E429F954-0972-4F04-9912-768EC01D2FFB}" type="presOf" srcId="{A08CB2BB-2715-4BA4-A4F7-AF86A0389814}" destId="{13B3ADCE-65B6-4036-AB16-5A632106DFED}" srcOrd="0" destOrd="0" presId="urn:microsoft.com/office/officeart/2005/8/layout/default"/>
    <dgm:cxn modelId="{8E20937D-A431-42EB-960F-E7352192E347}" srcId="{F11FA932-4C88-48C6-AFD7-9BB0A0E38283}" destId="{5A2F4EAD-0501-4F08-9276-E05F3A8DBF4B}" srcOrd="0" destOrd="0" parTransId="{CE2CC993-10E4-4948-B761-51835D9D285F}" sibTransId="{1975BE47-AB09-488D-99E8-D179D1D64CA4}"/>
    <dgm:cxn modelId="{4331BF80-86BF-4C9C-B790-CCB8F760A521}" srcId="{F11FA932-4C88-48C6-AFD7-9BB0A0E38283}" destId="{9BA44F0A-12EE-408E-BBE6-93CBA22A1947}" srcOrd="3" destOrd="0" parTransId="{5D6BBFA9-91EB-4DC6-961F-B022660C3158}" sibTransId="{D8350EA3-8B3F-4FBC-A6BA-C2790B410CCF}"/>
    <dgm:cxn modelId="{1476A0A2-ACC2-4632-BB7B-160508F72110}" type="presOf" srcId="{F11FA932-4C88-48C6-AFD7-9BB0A0E38283}" destId="{BF3CE237-DBBE-4B07-B19D-4F4DC7477C9B}" srcOrd="0" destOrd="0" presId="urn:microsoft.com/office/officeart/2005/8/layout/default"/>
    <dgm:cxn modelId="{4F04DCA6-A03F-4477-9CBE-94D6BE20EC5B}" type="presOf" srcId="{5A2F4EAD-0501-4F08-9276-E05F3A8DBF4B}" destId="{560E0728-11E7-4004-81A6-91C8D4B68B33}" srcOrd="0" destOrd="0" presId="urn:microsoft.com/office/officeart/2005/8/layout/default"/>
    <dgm:cxn modelId="{1CB414E3-CBA5-434A-A091-036C85658CB6}" srcId="{F11FA932-4C88-48C6-AFD7-9BB0A0E38283}" destId="{158F3C1B-DD6D-42D9-89BB-17B51BCBDD89}" srcOrd="2" destOrd="0" parTransId="{E7AB6C56-33B4-4618-B371-805FA6F8C225}" sibTransId="{D7EFC92C-7A8F-4176-A0AF-96222E7C4CA3}"/>
    <dgm:cxn modelId="{68C518F9-38EA-4844-8421-5C1233666B4A}" type="presOf" srcId="{158F3C1B-DD6D-42D9-89BB-17B51BCBDD89}" destId="{2A637E60-C841-470A-8EA2-37EF477645C4}" srcOrd="0" destOrd="0" presId="urn:microsoft.com/office/officeart/2005/8/layout/default"/>
    <dgm:cxn modelId="{7C16DDF0-B4C2-4A08-981A-B7E62D77B828}" type="presParOf" srcId="{BF3CE237-DBBE-4B07-B19D-4F4DC7477C9B}" destId="{560E0728-11E7-4004-81A6-91C8D4B68B33}" srcOrd="0" destOrd="0" presId="urn:microsoft.com/office/officeart/2005/8/layout/default"/>
    <dgm:cxn modelId="{BBCA1151-1566-4F45-94BD-B55678AEF7EF}" type="presParOf" srcId="{BF3CE237-DBBE-4B07-B19D-4F4DC7477C9B}" destId="{407E9E78-15B8-49D7-B473-697ECBF9CD92}" srcOrd="1" destOrd="0" presId="urn:microsoft.com/office/officeart/2005/8/layout/default"/>
    <dgm:cxn modelId="{9218AD70-259D-4FF4-9375-6ED2B135C177}" type="presParOf" srcId="{BF3CE237-DBBE-4B07-B19D-4F4DC7477C9B}" destId="{E49F359A-547B-45ED-9ECE-D42EBBB25930}" srcOrd="2" destOrd="0" presId="urn:microsoft.com/office/officeart/2005/8/layout/default"/>
    <dgm:cxn modelId="{24DC2EB7-0289-4727-8739-8F7BF97E6377}" type="presParOf" srcId="{BF3CE237-DBBE-4B07-B19D-4F4DC7477C9B}" destId="{DCACB709-26D6-41A5-95CA-CCC69A4CC4D6}" srcOrd="3" destOrd="0" presId="urn:microsoft.com/office/officeart/2005/8/layout/default"/>
    <dgm:cxn modelId="{C8B85E0E-BF82-40F6-A7DE-D468A6247192}" type="presParOf" srcId="{BF3CE237-DBBE-4B07-B19D-4F4DC7477C9B}" destId="{2A637E60-C841-470A-8EA2-37EF477645C4}" srcOrd="4" destOrd="0" presId="urn:microsoft.com/office/officeart/2005/8/layout/default"/>
    <dgm:cxn modelId="{5A8AA175-EF74-46A8-99F2-0BF75C4C9B6B}" type="presParOf" srcId="{BF3CE237-DBBE-4B07-B19D-4F4DC7477C9B}" destId="{57465797-3FEA-477B-9B36-C3213B603D5A}" srcOrd="5" destOrd="0" presId="urn:microsoft.com/office/officeart/2005/8/layout/default"/>
    <dgm:cxn modelId="{07BB9C0A-CA37-45E0-B9B7-DFB6E3913177}" type="presParOf" srcId="{BF3CE237-DBBE-4B07-B19D-4F4DC7477C9B}" destId="{E0D2EBEE-7AEF-4B81-AC4F-7FB762D18423}" srcOrd="6" destOrd="0" presId="urn:microsoft.com/office/officeart/2005/8/layout/default"/>
    <dgm:cxn modelId="{E32A0EC3-3917-4727-9BB0-B438F16C14C6}" type="presParOf" srcId="{BF3CE237-DBBE-4B07-B19D-4F4DC7477C9B}" destId="{278DCDAA-86CD-40A4-8B8B-A113E4446BF0}" srcOrd="7" destOrd="0" presId="urn:microsoft.com/office/officeart/2005/8/layout/default"/>
    <dgm:cxn modelId="{DF8B91EB-C245-4915-923E-B070A6E38402}" type="presParOf" srcId="{BF3CE237-DBBE-4B07-B19D-4F4DC7477C9B}" destId="{0544DE21-65AE-48F8-9138-097C30002637}" srcOrd="8" destOrd="0" presId="urn:microsoft.com/office/officeart/2005/8/layout/default"/>
    <dgm:cxn modelId="{26124E4E-D039-4A43-86C3-8CFEDECA36F7}" type="presParOf" srcId="{BF3CE237-DBBE-4B07-B19D-4F4DC7477C9B}" destId="{661FFEEF-0A74-4580-B628-FA64301CC577}" srcOrd="9" destOrd="0" presId="urn:microsoft.com/office/officeart/2005/8/layout/default"/>
    <dgm:cxn modelId="{4E3767E4-9386-4437-986E-44561B82EFCD}" type="presParOf" srcId="{BF3CE237-DBBE-4B07-B19D-4F4DC7477C9B}" destId="{13B3ADCE-65B6-4036-AB16-5A632106DFED}"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9B3DB3C-7ADD-4337-B59D-84B95D65F1C8}" type="doc">
      <dgm:prSet loTypeId="urn:microsoft.com/office/officeart/2005/8/layout/default" loCatId="list" qsTypeId="urn:microsoft.com/office/officeart/2005/8/quickstyle/simple5" qsCatId="simple" csTypeId="urn:microsoft.com/office/officeart/2005/8/colors/accent2_2" csCatId="accent2" phldr="1"/>
      <dgm:spPr/>
      <dgm:t>
        <a:bodyPr/>
        <a:lstStyle/>
        <a:p>
          <a:endParaRPr lang="en-US"/>
        </a:p>
      </dgm:t>
    </dgm:pt>
    <dgm:pt modelId="{0B1DFDD8-29BB-4E47-83A0-7633DDCBF1A3}">
      <dgm:prSet phldrT="[Text]"/>
      <dgm:spPr/>
      <dgm:t>
        <a:bodyPr/>
        <a:lstStyle/>
        <a:p>
          <a:r>
            <a:rPr lang="en-US" dirty="0"/>
            <a:t>set an appropriate agenda for board meetings</a:t>
          </a:r>
        </a:p>
      </dgm:t>
    </dgm:pt>
    <dgm:pt modelId="{3DCD62B7-0006-4B1D-9C83-FC58D834D9D3}" type="parTrans" cxnId="{38B05753-984F-4699-BA05-23C5EC713630}">
      <dgm:prSet/>
      <dgm:spPr/>
      <dgm:t>
        <a:bodyPr/>
        <a:lstStyle/>
        <a:p>
          <a:endParaRPr lang="en-US"/>
        </a:p>
      </dgm:t>
    </dgm:pt>
    <dgm:pt modelId="{BA71166A-B359-4151-B2E9-DC4067A70521}" type="sibTrans" cxnId="{38B05753-984F-4699-BA05-23C5EC713630}">
      <dgm:prSet/>
      <dgm:spPr/>
      <dgm:t>
        <a:bodyPr/>
        <a:lstStyle/>
        <a:p>
          <a:endParaRPr lang="en-US"/>
        </a:p>
      </dgm:t>
    </dgm:pt>
    <dgm:pt modelId="{1E2BA678-FCAB-40C1-BFF7-9DA35B9A26A4}">
      <dgm:prSet/>
      <dgm:spPr/>
      <dgm:t>
        <a:bodyPr/>
        <a:lstStyle/>
        <a:p>
          <a:r>
            <a:rPr lang="en-US" dirty="0"/>
            <a:t>ensure that relevant information is provided to the directors, in advance of the meeting</a:t>
          </a:r>
        </a:p>
      </dgm:t>
    </dgm:pt>
    <dgm:pt modelId="{37F566E6-067A-41A4-9B49-113904E62963}" type="parTrans" cxnId="{3CCDC758-1C70-40A4-BB0A-A072554C57D1}">
      <dgm:prSet/>
      <dgm:spPr/>
      <dgm:t>
        <a:bodyPr/>
        <a:lstStyle/>
        <a:p>
          <a:endParaRPr lang="en-US"/>
        </a:p>
      </dgm:t>
    </dgm:pt>
    <dgm:pt modelId="{2E6BBD22-A2A9-4340-B0C9-AB78457FA7B5}" type="sibTrans" cxnId="{3CCDC758-1C70-40A4-BB0A-A072554C57D1}">
      <dgm:prSet/>
      <dgm:spPr/>
      <dgm:t>
        <a:bodyPr/>
        <a:lstStyle/>
        <a:p>
          <a:endParaRPr lang="en-US"/>
        </a:p>
      </dgm:t>
    </dgm:pt>
    <dgm:pt modelId="{F739C4E6-336D-43F9-8914-2C9609AC232B}">
      <dgm:prSet/>
      <dgm:spPr/>
      <dgm:t>
        <a:bodyPr/>
        <a:lstStyle/>
        <a:p>
          <a:r>
            <a:rPr lang="en-US" dirty="0"/>
            <a:t>encourage open discussions to board meetings, with constructive debate and discussion</a:t>
          </a:r>
        </a:p>
      </dgm:t>
    </dgm:pt>
    <dgm:pt modelId="{199EA624-7503-4647-A369-030E6D7419E8}" type="parTrans" cxnId="{9FABB856-5D6E-4A88-9C35-97384B8D98F4}">
      <dgm:prSet/>
      <dgm:spPr/>
      <dgm:t>
        <a:bodyPr/>
        <a:lstStyle/>
        <a:p>
          <a:endParaRPr lang="en-US"/>
        </a:p>
      </dgm:t>
    </dgm:pt>
    <dgm:pt modelId="{E4CF02EA-7F87-4FE7-8069-F8874F6B2299}" type="sibTrans" cxnId="{9FABB856-5D6E-4A88-9C35-97384B8D98F4}">
      <dgm:prSet/>
      <dgm:spPr/>
      <dgm:t>
        <a:bodyPr/>
        <a:lstStyle/>
        <a:p>
          <a:endParaRPr lang="en-US"/>
        </a:p>
      </dgm:t>
    </dgm:pt>
    <dgm:pt modelId="{121EEBD5-602B-4876-A48E-4A0BD7BBEF60}">
      <dgm:prSet/>
      <dgm:spPr/>
      <dgm:t>
        <a:bodyPr/>
        <a:lstStyle/>
        <a:p>
          <a:r>
            <a:rPr lang="en-US" dirty="0"/>
            <a:t>encourage all directors to contribute to discussions and decision-making.</a:t>
          </a:r>
        </a:p>
      </dgm:t>
    </dgm:pt>
    <dgm:pt modelId="{6B6534B2-6F40-439A-BC87-97C0FB080D89}" type="parTrans" cxnId="{AEC7D4A0-5A49-48EF-8708-5A49E261663F}">
      <dgm:prSet/>
      <dgm:spPr/>
      <dgm:t>
        <a:bodyPr/>
        <a:lstStyle/>
        <a:p>
          <a:endParaRPr lang="en-US"/>
        </a:p>
      </dgm:t>
    </dgm:pt>
    <dgm:pt modelId="{178352D5-C8E2-48FF-A67D-1926D83853E7}" type="sibTrans" cxnId="{AEC7D4A0-5A49-48EF-8708-5A49E261663F}">
      <dgm:prSet/>
      <dgm:spPr/>
      <dgm:t>
        <a:bodyPr/>
        <a:lstStyle/>
        <a:p>
          <a:endParaRPr lang="en-US"/>
        </a:p>
      </dgm:t>
    </dgm:pt>
    <dgm:pt modelId="{88C1CC94-C075-4F5B-8AE1-EE73FF2A1646}" type="pres">
      <dgm:prSet presAssocID="{99B3DB3C-7ADD-4337-B59D-84B95D65F1C8}" presName="diagram" presStyleCnt="0">
        <dgm:presLayoutVars>
          <dgm:dir/>
          <dgm:resizeHandles val="exact"/>
        </dgm:presLayoutVars>
      </dgm:prSet>
      <dgm:spPr/>
    </dgm:pt>
    <dgm:pt modelId="{E2363AAC-5FC1-49B1-85CE-697A2A0EBDE5}" type="pres">
      <dgm:prSet presAssocID="{0B1DFDD8-29BB-4E47-83A0-7633DDCBF1A3}" presName="node" presStyleLbl="node1" presStyleIdx="0" presStyleCnt="4">
        <dgm:presLayoutVars>
          <dgm:bulletEnabled val="1"/>
        </dgm:presLayoutVars>
      </dgm:prSet>
      <dgm:spPr/>
    </dgm:pt>
    <dgm:pt modelId="{7DDBABEF-D8C4-4EBB-AF86-25D73438FF3E}" type="pres">
      <dgm:prSet presAssocID="{BA71166A-B359-4151-B2E9-DC4067A70521}" presName="sibTrans" presStyleCnt="0"/>
      <dgm:spPr/>
    </dgm:pt>
    <dgm:pt modelId="{BFA28F37-BE38-45EC-B0EA-E8E99F893BFD}" type="pres">
      <dgm:prSet presAssocID="{1E2BA678-FCAB-40C1-BFF7-9DA35B9A26A4}" presName="node" presStyleLbl="node1" presStyleIdx="1" presStyleCnt="4">
        <dgm:presLayoutVars>
          <dgm:bulletEnabled val="1"/>
        </dgm:presLayoutVars>
      </dgm:prSet>
      <dgm:spPr/>
    </dgm:pt>
    <dgm:pt modelId="{BC781D24-5C71-4DD5-A2C7-28CAC49892B5}" type="pres">
      <dgm:prSet presAssocID="{2E6BBD22-A2A9-4340-B0C9-AB78457FA7B5}" presName="sibTrans" presStyleCnt="0"/>
      <dgm:spPr/>
    </dgm:pt>
    <dgm:pt modelId="{6BA74836-26D3-437A-8447-BA543068DBB7}" type="pres">
      <dgm:prSet presAssocID="{F739C4E6-336D-43F9-8914-2C9609AC232B}" presName="node" presStyleLbl="node1" presStyleIdx="2" presStyleCnt="4">
        <dgm:presLayoutVars>
          <dgm:bulletEnabled val="1"/>
        </dgm:presLayoutVars>
      </dgm:prSet>
      <dgm:spPr/>
    </dgm:pt>
    <dgm:pt modelId="{C726B47E-D30E-47B8-9C34-8D391C856016}" type="pres">
      <dgm:prSet presAssocID="{E4CF02EA-7F87-4FE7-8069-F8874F6B2299}" presName="sibTrans" presStyleCnt="0"/>
      <dgm:spPr/>
    </dgm:pt>
    <dgm:pt modelId="{ADDD66AF-83D9-4429-9E22-27E9A78822D2}" type="pres">
      <dgm:prSet presAssocID="{121EEBD5-602B-4876-A48E-4A0BD7BBEF60}" presName="node" presStyleLbl="node1" presStyleIdx="3" presStyleCnt="4">
        <dgm:presLayoutVars>
          <dgm:bulletEnabled val="1"/>
        </dgm:presLayoutVars>
      </dgm:prSet>
      <dgm:spPr/>
    </dgm:pt>
  </dgm:ptLst>
  <dgm:cxnLst>
    <dgm:cxn modelId="{C096552C-5F87-46C4-A5FB-7BB9B98A7D56}" type="presOf" srcId="{F739C4E6-336D-43F9-8914-2C9609AC232B}" destId="{6BA74836-26D3-437A-8447-BA543068DBB7}" srcOrd="0" destOrd="0" presId="urn:microsoft.com/office/officeart/2005/8/layout/default"/>
    <dgm:cxn modelId="{7EFCEB6F-6B4E-430F-B64F-358CCD3B5C99}" type="presOf" srcId="{99B3DB3C-7ADD-4337-B59D-84B95D65F1C8}" destId="{88C1CC94-C075-4F5B-8AE1-EE73FF2A1646}" srcOrd="0" destOrd="0" presId="urn:microsoft.com/office/officeart/2005/8/layout/default"/>
    <dgm:cxn modelId="{468AB451-0745-47B4-ADF9-75C914CB5C01}" type="presOf" srcId="{1E2BA678-FCAB-40C1-BFF7-9DA35B9A26A4}" destId="{BFA28F37-BE38-45EC-B0EA-E8E99F893BFD}" srcOrd="0" destOrd="0" presId="urn:microsoft.com/office/officeart/2005/8/layout/default"/>
    <dgm:cxn modelId="{38B05753-984F-4699-BA05-23C5EC713630}" srcId="{99B3DB3C-7ADD-4337-B59D-84B95D65F1C8}" destId="{0B1DFDD8-29BB-4E47-83A0-7633DDCBF1A3}" srcOrd="0" destOrd="0" parTransId="{3DCD62B7-0006-4B1D-9C83-FC58D834D9D3}" sibTransId="{BA71166A-B359-4151-B2E9-DC4067A70521}"/>
    <dgm:cxn modelId="{9FABB856-5D6E-4A88-9C35-97384B8D98F4}" srcId="{99B3DB3C-7ADD-4337-B59D-84B95D65F1C8}" destId="{F739C4E6-336D-43F9-8914-2C9609AC232B}" srcOrd="2" destOrd="0" parTransId="{199EA624-7503-4647-A369-030E6D7419E8}" sibTransId="{E4CF02EA-7F87-4FE7-8069-F8874F6B2299}"/>
    <dgm:cxn modelId="{3CCDC758-1C70-40A4-BB0A-A072554C57D1}" srcId="{99B3DB3C-7ADD-4337-B59D-84B95D65F1C8}" destId="{1E2BA678-FCAB-40C1-BFF7-9DA35B9A26A4}" srcOrd="1" destOrd="0" parTransId="{37F566E6-067A-41A4-9B49-113904E62963}" sibTransId="{2E6BBD22-A2A9-4340-B0C9-AB78457FA7B5}"/>
    <dgm:cxn modelId="{BC35F383-360A-4125-8287-27A8F55501B7}" type="presOf" srcId="{121EEBD5-602B-4876-A48E-4A0BD7BBEF60}" destId="{ADDD66AF-83D9-4429-9E22-27E9A78822D2}" srcOrd="0" destOrd="0" presId="urn:microsoft.com/office/officeart/2005/8/layout/default"/>
    <dgm:cxn modelId="{AEC7D4A0-5A49-48EF-8708-5A49E261663F}" srcId="{99B3DB3C-7ADD-4337-B59D-84B95D65F1C8}" destId="{121EEBD5-602B-4876-A48E-4A0BD7BBEF60}" srcOrd="3" destOrd="0" parTransId="{6B6534B2-6F40-439A-BC87-97C0FB080D89}" sibTransId="{178352D5-C8E2-48FF-A67D-1926D83853E7}"/>
    <dgm:cxn modelId="{6AE2B9FC-F06A-4598-A445-83CF0ECF8C94}" type="presOf" srcId="{0B1DFDD8-29BB-4E47-83A0-7633DDCBF1A3}" destId="{E2363AAC-5FC1-49B1-85CE-697A2A0EBDE5}" srcOrd="0" destOrd="0" presId="urn:microsoft.com/office/officeart/2005/8/layout/default"/>
    <dgm:cxn modelId="{00B8340A-0B77-4B08-B4B7-8067C549180C}" type="presParOf" srcId="{88C1CC94-C075-4F5B-8AE1-EE73FF2A1646}" destId="{E2363AAC-5FC1-49B1-85CE-697A2A0EBDE5}" srcOrd="0" destOrd="0" presId="urn:microsoft.com/office/officeart/2005/8/layout/default"/>
    <dgm:cxn modelId="{AD9C2A95-89B5-4E90-91F7-018E516FFFBF}" type="presParOf" srcId="{88C1CC94-C075-4F5B-8AE1-EE73FF2A1646}" destId="{7DDBABEF-D8C4-4EBB-AF86-25D73438FF3E}" srcOrd="1" destOrd="0" presId="urn:microsoft.com/office/officeart/2005/8/layout/default"/>
    <dgm:cxn modelId="{F11C2C90-D6AC-46B2-B360-903B21306BF9}" type="presParOf" srcId="{88C1CC94-C075-4F5B-8AE1-EE73FF2A1646}" destId="{BFA28F37-BE38-45EC-B0EA-E8E99F893BFD}" srcOrd="2" destOrd="0" presId="urn:microsoft.com/office/officeart/2005/8/layout/default"/>
    <dgm:cxn modelId="{7930F43C-55AA-4A92-9C80-906BCF5F2763}" type="presParOf" srcId="{88C1CC94-C075-4F5B-8AE1-EE73FF2A1646}" destId="{BC781D24-5C71-4DD5-A2C7-28CAC49892B5}" srcOrd="3" destOrd="0" presId="urn:microsoft.com/office/officeart/2005/8/layout/default"/>
    <dgm:cxn modelId="{31EEB925-F752-4107-AF0C-51D7415019B3}" type="presParOf" srcId="{88C1CC94-C075-4F5B-8AE1-EE73FF2A1646}" destId="{6BA74836-26D3-437A-8447-BA543068DBB7}" srcOrd="4" destOrd="0" presId="urn:microsoft.com/office/officeart/2005/8/layout/default"/>
    <dgm:cxn modelId="{3C086D92-85B9-4B5A-85E7-4BFCB0FDF75B}" type="presParOf" srcId="{88C1CC94-C075-4F5B-8AE1-EE73FF2A1646}" destId="{C726B47E-D30E-47B8-9C34-8D391C856016}" srcOrd="5" destOrd="0" presId="urn:microsoft.com/office/officeart/2005/8/layout/default"/>
    <dgm:cxn modelId="{35921A44-A952-44B4-8425-CFC6E2CF8419}" type="presParOf" srcId="{88C1CC94-C075-4F5B-8AE1-EE73FF2A1646}" destId="{ADDD66AF-83D9-4429-9E22-27E9A78822D2}"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9047700-857B-43EA-A8EF-61051E8A3482}" type="doc">
      <dgm:prSet loTypeId="urn:microsoft.com/office/officeart/2005/8/layout/matrix3" loCatId="matrix" qsTypeId="urn:microsoft.com/office/officeart/2005/8/quickstyle/simple3" qsCatId="simple" csTypeId="urn:microsoft.com/office/officeart/2005/8/colors/accent2_4" csCatId="accent2" phldr="1"/>
      <dgm:spPr/>
      <dgm:t>
        <a:bodyPr/>
        <a:lstStyle/>
        <a:p>
          <a:endParaRPr lang="en-US"/>
        </a:p>
      </dgm:t>
    </dgm:pt>
    <dgm:pt modelId="{BCA734B1-3CBD-47AA-811B-E804A98F03F2}">
      <dgm:prSet phldrT="[Text]" custT="1"/>
      <dgm:spPr/>
      <dgm:t>
        <a:bodyPr/>
        <a:lstStyle/>
        <a:p>
          <a:r>
            <a:rPr lang="en-US" sz="1800" dirty="0"/>
            <a:t>All directors on a unitary board have the same duties. The duties or responsibilities of an executive director are not restricted to the area of their executive responsibilities.</a:t>
          </a:r>
        </a:p>
      </dgm:t>
    </dgm:pt>
    <dgm:pt modelId="{B3509A46-B16F-4EE3-9BB2-D46A2981525D}" type="parTrans" cxnId="{7DC9AF6B-775C-4B14-BD53-B6BA848D776B}">
      <dgm:prSet/>
      <dgm:spPr/>
      <dgm:t>
        <a:bodyPr/>
        <a:lstStyle/>
        <a:p>
          <a:endParaRPr lang="en-US"/>
        </a:p>
      </dgm:t>
    </dgm:pt>
    <dgm:pt modelId="{97563FD3-FF6A-477A-B0D0-A859F24B15A7}" type="sibTrans" cxnId="{7DC9AF6B-775C-4B14-BD53-B6BA848D776B}">
      <dgm:prSet/>
      <dgm:spPr/>
      <dgm:t>
        <a:bodyPr/>
        <a:lstStyle/>
        <a:p>
          <a:endParaRPr lang="en-US"/>
        </a:p>
      </dgm:t>
    </dgm:pt>
    <dgm:pt modelId="{A0DF2EE6-F092-4A70-9430-982FD9336FE6}">
      <dgm:prSet phldrT="[Text]" custT="1"/>
      <dgm:spPr/>
      <dgm:t>
        <a:bodyPr/>
        <a:lstStyle/>
        <a:p>
          <a:r>
            <a:rPr lang="en-US" sz="1800" dirty="0"/>
            <a:t>Executive directors should not think of themselves as a member of the CEO’s executive team when they are engaged in board business.</a:t>
          </a:r>
        </a:p>
      </dgm:t>
    </dgm:pt>
    <dgm:pt modelId="{3A3A4DD9-AF6E-4BB6-934A-09E34F2EABEB}" type="parTrans" cxnId="{531E3A6C-6C31-4D0C-A875-C753D0DD3EE4}">
      <dgm:prSet/>
      <dgm:spPr/>
      <dgm:t>
        <a:bodyPr/>
        <a:lstStyle/>
        <a:p>
          <a:endParaRPr lang="en-US"/>
        </a:p>
      </dgm:t>
    </dgm:pt>
    <dgm:pt modelId="{80073EB4-476C-4FBE-9F49-AC5C32396806}" type="sibTrans" cxnId="{531E3A6C-6C31-4D0C-A875-C753D0DD3EE4}">
      <dgm:prSet/>
      <dgm:spPr/>
      <dgm:t>
        <a:bodyPr/>
        <a:lstStyle/>
        <a:p>
          <a:endParaRPr lang="en-US"/>
        </a:p>
      </dgm:t>
    </dgm:pt>
    <dgm:pt modelId="{94CDE28C-7B69-4C28-B94A-C289BFB26DC4}">
      <dgm:prSet phldrT="[Text]" custT="1"/>
      <dgm:spPr/>
      <dgm:t>
        <a:bodyPr/>
        <a:lstStyle/>
        <a:p>
          <a:r>
            <a:rPr lang="en-US" sz="1800" dirty="0"/>
            <a:t>The chairman has a responsibility to ensure that their induction on appointment and subsequent training provide them with suitable guidance on how to carry out their board role.</a:t>
          </a:r>
        </a:p>
      </dgm:t>
    </dgm:pt>
    <dgm:pt modelId="{98CB90F5-8B73-4E21-BFA0-93ED9FCF0A6F}" type="parTrans" cxnId="{AD56F731-E8E6-4EE6-9B57-98211482FA61}">
      <dgm:prSet/>
      <dgm:spPr/>
      <dgm:t>
        <a:bodyPr/>
        <a:lstStyle/>
        <a:p>
          <a:endParaRPr lang="en-US"/>
        </a:p>
      </dgm:t>
    </dgm:pt>
    <dgm:pt modelId="{3377AF70-BD0C-4555-90B1-1A11946FE637}" type="sibTrans" cxnId="{AD56F731-E8E6-4EE6-9B57-98211482FA61}">
      <dgm:prSet/>
      <dgm:spPr/>
      <dgm:t>
        <a:bodyPr/>
        <a:lstStyle/>
        <a:p>
          <a:endParaRPr lang="en-US"/>
        </a:p>
      </dgm:t>
    </dgm:pt>
    <dgm:pt modelId="{6CB7615D-C566-4F5C-97C3-DF0DB8A6B8EE}">
      <dgm:prSet phldrT="[Text]" custT="1"/>
      <dgm:spPr/>
      <dgm:t>
        <a:bodyPr/>
        <a:lstStyle/>
        <a:p>
          <a:r>
            <a:rPr lang="en-US" sz="1800" dirty="0"/>
            <a:t>The understanding of executive directors about their responsibilities as a director may be improved if they are able (and allowed) to take a non-executive directorship position with another company.</a:t>
          </a:r>
        </a:p>
      </dgm:t>
    </dgm:pt>
    <dgm:pt modelId="{8F53232D-DA29-4D48-B6CF-41D4D834ABC5}" type="parTrans" cxnId="{2D394261-36C6-4CEE-BE8B-34DEF348E11D}">
      <dgm:prSet/>
      <dgm:spPr/>
      <dgm:t>
        <a:bodyPr/>
        <a:lstStyle/>
        <a:p>
          <a:endParaRPr lang="en-US"/>
        </a:p>
      </dgm:t>
    </dgm:pt>
    <dgm:pt modelId="{F1E6D66F-5AA8-4304-9613-39096E96C74E}" type="sibTrans" cxnId="{2D394261-36C6-4CEE-BE8B-34DEF348E11D}">
      <dgm:prSet/>
      <dgm:spPr/>
      <dgm:t>
        <a:bodyPr/>
        <a:lstStyle/>
        <a:p>
          <a:endParaRPr lang="en-US"/>
        </a:p>
      </dgm:t>
    </dgm:pt>
    <dgm:pt modelId="{082F5039-C2CE-4E49-B13E-35BE2DC42501}" type="pres">
      <dgm:prSet presAssocID="{B9047700-857B-43EA-A8EF-61051E8A3482}" presName="matrix" presStyleCnt="0">
        <dgm:presLayoutVars>
          <dgm:chMax val="1"/>
          <dgm:dir/>
          <dgm:resizeHandles val="exact"/>
        </dgm:presLayoutVars>
      </dgm:prSet>
      <dgm:spPr/>
    </dgm:pt>
    <dgm:pt modelId="{4C9B9733-D95F-4E9A-9DC1-7201A52EBDA8}" type="pres">
      <dgm:prSet presAssocID="{B9047700-857B-43EA-A8EF-61051E8A3482}" presName="diamond" presStyleLbl="bgShp" presStyleIdx="0" presStyleCnt="1"/>
      <dgm:spPr/>
    </dgm:pt>
    <dgm:pt modelId="{5F0BE2E1-5C98-4AF8-B4D0-F188750A49B5}" type="pres">
      <dgm:prSet presAssocID="{B9047700-857B-43EA-A8EF-61051E8A3482}" presName="quad1" presStyleLbl="node1" presStyleIdx="0" presStyleCnt="4" custScaleX="134607" custScaleY="108580" custLinFactNeighborX="-18594" custLinFactNeighborY="-9844">
        <dgm:presLayoutVars>
          <dgm:chMax val="0"/>
          <dgm:chPref val="0"/>
          <dgm:bulletEnabled val="1"/>
        </dgm:presLayoutVars>
      </dgm:prSet>
      <dgm:spPr/>
    </dgm:pt>
    <dgm:pt modelId="{05C503AE-1ABE-44D8-ABAA-AE99B89E674D}" type="pres">
      <dgm:prSet presAssocID="{B9047700-857B-43EA-A8EF-61051E8A3482}" presName="quad2" presStyleLbl="node1" presStyleIdx="1" presStyleCnt="4" custScaleX="138641" custScaleY="115142" custLinFactNeighborX="17295" custLinFactNeighborY="-4922">
        <dgm:presLayoutVars>
          <dgm:chMax val="0"/>
          <dgm:chPref val="0"/>
          <dgm:bulletEnabled val="1"/>
        </dgm:presLayoutVars>
      </dgm:prSet>
      <dgm:spPr/>
    </dgm:pt>
    <dgm:pt modelId="{FB847284-AD36-4418-ABF1-AD697E5DA615}" type="pres">
      <dgm:prSet presAssocID="{B9047700-857B-43EA-A8EF-61051E8A3482}" presName="quad3" presStyleLbl="node1" presStyleIdx="2" presStyleCnt="4" custScaleX="128987" custScaleY="120527" custLinFactNeighborX="-15313" custLinFactNeighborY="3281">
        <dgm:presLayoutVars>
          <dgm:chMax val="0"/>
          <dgm:chPref val="0"/>
          <dgm:bulletEnabled val="1"/>
        </dgm:presLayoutVars>
      </dgm:prSet>
      <dgm:spPr/>
    </dgm:pt>
    <dgm:pt modelId="{2CAEE77A-10B1-4913-8571-59367DA8B201}" type="pres">
      <dgm:prSet presAssocID="{B9047700-857B-43EA-A8EF-61051E8A3482}" presName="quad4" presStyleLbl="node1" presStyleIdx="3" presStyleCnt="4" custScaleX="138641" custScaleY="113719" custLinFactNeighborX="17295" custLinFactNeighborY="7861">
        <dgm:presLayoutVars>
          <dgm:chMax val="0"/>
          <dgm:chPref val="0"/>
          <dgm:bulletEnabled val="1"/>
        </dgm:presLayoutVars>
      </dgm:prSet>
      <dgm:spPr/>
    </dgm:pt>
  </dgm:ptLst>
  <dgm:cxnLst>
    <dgm:cxn modelId="{FA316609-E266-4237-A4E4-B6D7EB4B2EAF}" type="presOf" srcId="{BCA734B1-3CBD-47AA-811B-E804A98F03F2}" destId="{5F0BE2E1-5C98-4AF8-B4D0-F188750A49B5}" srcOrd="0" destOrd="0" presId="urn:microsoft.com/office/officeart/2005/8/layout/matrix3"/>
    <dgm:cxn modelId="{AD56F731-E8E6-4EE6-9B57-98211482FA61}" srcId="{B9047700-857B-43EA-A8EF-61051E8A3482}" destId="{94CDE28C-7B69-4C28-B94A-C289BFB26DC4}" srcOrd="2" destOrd="0" parTransId="{98CB90F5-8B73-4E21-BFA0-93ED9FCF0A6F}" sibTransId="{3377AF70-BD0C-4555-90B1-1A11946FE637}"/>
    <dgm:cxn modelId="{2D394261-36C6-4CEE-BE8B-34DEF348E11D}" srcId="{B9047700-857B-43EA-A8EF-61051E8A3482}" destId="{6CB7615D-C566-4F5C-97C3-DF0DB8A6B8EE}" srcOrd="3" destOrd="0" parTransId="{8F53232D-DA29-4D48-B6CF-41D4D834ABC5}" sibTransId="{F1E6D66F-5AA8-4304-9613-39096E96C74E}"/>
    <dgm:cxn modelId="{7DC9AF6B-775C-4B14-BD53-B6BA848D776B}" srcId="{B9047700-857B-43EA-A8EF-61051E8A3482}" destId="{BCA734B1-3CBD-47AA-811B-E804A98F03F2}" srcOrd="0" destOrd="0" parTransId="{B3509A46-B16F-4EE3-9BB2-D46A2981525D}" sibTransId="{97563FD3-FF6A-477A-B0D0-A859F24B15A7}"/>
    <dgm:cxn modelId="{531E3A6C-6C31-4D0C-A875-C753D0DD3EE4}" srcId="{B9047700-857B-43EA-A8EF-61051E8A3482}" destId="{A0DF2EE6-F092-4A70-9430-982FD9336FE6}" srcOrd="1" destOrd="0" parTransId="{3A3A4DD9-AF6E-4BB6-934A-09E34F2EABEB}" sibTransId="{80073EB4-476C-4FBE-9F49-AC5C32396806}"/>
    <dgm:cxn modelId="{56F50A6F-53AA-47A3-B37F-32599EBF6EC3}" type="presOf" srcId="{6CB7615D-C566-4F5C-97C3-DF0DB8A6B8EE}" destId="{2CAEE77A-10B1-4913-8571-59367DA8B201}" srcOrd="0" destOrd="0" presId="urn:microsoft.com/office/officeart/2005/8/layout/matrix3"/>
    <dgm:cxn modelId="{4CD05359-A5D7-45A4-991E-769D1315F2BD}" type="presOf" srcId="{94CDE28C-7B69-4C28-B94A-C289BFB26DC4}" destId="{FB847284-AD36-4418-ABF1-AD697E5DA615}" srcOrd="0" destOrd="0" presId="urn:microsoft.com/office/officeart/2005/8/layout/matrix3"/>
    <dgm:cxn modelId="{03EBD2B8-303A-4B21-BEBD-ADA172F99556}" type="presOf" srcId="{B9047700-857B-43EA-A8EF-61051E8A3482}" destId="{082F5039-C2CE-4E49-B13E-35BE2DC42501}" srcOrd="0" destOrd="0" presId="urn:microsoft.com/office/officeart/2005/8/layout/matrix3"/>
    <dgm:cxn modelId="{BB2542BD-A8C3-43A5-B8BB-D7B37A0C4EB3}" type="presOf" srcId="{A0DF2EE6-F092-4A70-9430-982FD9336FE6}" destId="{05C503AE-1ABE-44D8-ABAA-AE99B89E674D}" srcOrd="0" destOrd="0" presId="urn:microsoft.com/office/officeart/2005/8/layout/matrix3"/>
    <dgm:cxn modelId="{40AE96D9-667D-4DD9-9E76-A36908E01456}" type="presParOf" srcId="{082F5039-C2CE-4E49-B13E-35BE2DC42501}" destId="{4C9B9733-D95F-4E9A-9DC1-7201A52EBDA8}" srcOrd="0" destOrd="0" presId="urn:microsoft.com/office/officeart/2005/8/layout/matrix3"/>
    <dgm:cxn modelId="{9674A150-5A8B-414C-922C-794E49981E59}" type="presParOf" srcId="{082F5039-C2CE-4E49-B13E-35BE2DC42501}" destId="{5F0BE2E1-5C98-4AF8-B4D0-F188750A49B5}" srcOrd="1" destOrd="0" presId="urn:microsoft.com/office/officeart/2005/8/layout/matrix3"/>
    <dgm:cxn modelId="{7AAC2C22-5A40-42FF-96E7-C57EE1424BA4}" type="presParOf" srcId="{082F5039-C2CE-4E49-B13E-35BE2DC42501}" destId="{05C503AE-1ABE-44D8-ABAA-AE99B89E674D}" srcOrd="2" destOrd="0" presId="urn:microsoft.com/office/officeart/2005/8/layout/matrix3"/>
    <dgm:cxn modelId="{DA1131C7-9C43-4019-8BDE-2F56FA3E94A4}" type="presParOf" srcId="{082F5039-C2CE-4E49-B13E-35BE2DC42501}" destId="{FB847284-AD36-4418-ABF1-AD697E5DA615}" srcOrd="3" destOrd="0" presId="urn:microsoft.com/office/officeart/2005/8/layout/matrix3"/>
    <dgm:cxn modelId="{F1F1F9E5-17B9-48B0-B88E-443CDF509DF8}" type="presParOf" srcId="{082F5039-C2CE-4E49-B13E-35BE2DC42501}" destId="{2CAEE77A-10B1-4913-8571-59367DA8B201}"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50B218-DBAF-416E-84C3-EE8ADB3A79D8}">
      <dsp:nvSpPr>
        <dsp:cNvPr id="0" name=""/>
        <dsp:cNvSpPr/>
      </dsp:nvSpPr>
      <dsp:spPr>
        <a:xfrm>
          <a:off x="0" y="2735257"/>
          <a:ext cx="8128000" cy="897772"/>
        </a:xfrm>
        <a:prstGeom prst="rect">
          <a:avLst/>
        </a:prstGeom>
        <a:gradFill rotWithShape="0">
          <a:gsLst>
            <a:gs pos="0">
              <a:schemeClr val="accent2">
                <a:alpha val="90000"/>
                <a:hueOff val="0"/>
                <a:satOff val="0"/>
                <a:lumOff val="0"/>
                <a:alphaOff val="0"/>
                <a:lumMod val="110000"/>
                <a:satMod val="105000"/>
                <a:tint val="67000"/>
              </a:schemeClr>
            </a:gs>
            <a:gs pos="50000">
              <a:schemeClr val="accent2">
                <a:alpha val="90000"/>
                <a:hueOff val="0"/>
                <a:satOff val="0"/>
                <a:lumOff val="0"/>
                <a:alphaOff val="0"/>
                <a:lumMod val="105000"/>
                <a:satMod val="103000"/>
                <a:tint val="73000"/>
              </a:schemeClr>
            </a:gs>
            <a:gs pos="100000">
              <a:schemeClr val="accent2">
                <a:alpha val="9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n-US" sz="2600" kern="1200" dirty="0"/>
            <a:t>Article 3</a:t>
          </a:r>
        </a:p>
      </dsp:txBody>
      <dsp:txXfrm>
        <a:off x="0" y="2735257"/>
        <a:ext cx="8128000" cy="484797"/>
      </dsp:txXfrm>
    </dsp:sp>
    <dsp:sp modelId="{AAB35390-C488-408C-AB98-0040B6C075F0}">
      <dsp:nvSpPr>
        <dsp:cNvPr id="0" name=""/>
        <dsp:cNvSpPr/>
      </dsp:nvSpPr>
      <dsp:spPr>
        <a:xfrm>
          <a:off x="0" y="3202098"/>
          <a:ext cx="8128000" cy="412975"/>
        </a:xfrm>
        <a:prstGeom prst="rect">
          <a:avLst/>
        </a:prstGeom>
        <a:solidFill>
          <a:schemeClr val="accent2">
            <a:alpha val="90000"/>
            <a:tint val="40000"/>
            <a:hueOff val="0"/>
            <a:satOff val="0"/>
            <a:lumOff val="0"/>
            <a:alphaOff val="0"/>
          </a:schemeClr>
        </a:solidFill>
        <a:ln w="635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Article 5</a:t>
          </a:r>
        </a:p>
      </dsp:txBody>
      <dsp:txXfrm>
        <a:off x="0" y="3202098"/>
        <a:ext cx="8128000" cy="412975"/>
      </dsp:txXfrm>
    </dsp:sp>
    <dsp:sp modelId="{9966E65F-4161-44DB-8100-43674F2B9D3B}">
      <dsp:nvSpPr>
        <dsp:cNvPr id="0" name=""/>
        <dsp:cNvSpPr/>
      </dsp:nvSpPr>
      <dsp:spPr>
        <a:xfrm rot="10800000">
          <a:off x="0" y="1367949"/>
          <a:ext cx="8128000" cy="1380774"/>
        </a:xfrm>
        <a:prstGeom prst="upArrowCallout">
          <a:avLst/>
        </a:prstGeom>
        <a:gradFill rotWithShape="0">
          <a:gsLst>
            <a:gs pos="0">
              <a:schemeClr val="accent2">
                <a:alpha val="90000"/>
                <a:hueOff val="0"/>
                <a:satOff val="0"/>
                <a:lumOff val="0"/>
                <a:alphaOff val="-20000"/>
                <a:lumMod val="110000"/>
                <a:satMod val="105000"/>
                <a:tint val="67000"/>
              </a:schemeClr>
            </a:gs>
            <a:gs pos="50000">
              <a:schemeClr val="accent2">
                <a:alpha val="90000"/>
                <a:hueOff val="0"/>
                <a:satOff val="0"/>
                <a:lumOff val="0"/>
                <a:alphaOff val="-20000"/>
                <a:lumMod val="105000"/>
                <a:satMod val="103000"/>
                <a:tint val="73000"/>
              </a:schemeClr>
            </a:gs>
            <a:gs pos="100000">
              <a:schemeClr val="accent2">
                <a:alpha val="90000"/>
                <a:hueOff val="0"/>
                <a:satOff val="0"/>
                <a:lumOff val="0"/>
                <a:alphaOff val="-20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en-US" sz="3100" kern="1200" dirty="0"/>
            <a:t>Model Article of Association</a:t>
          </a:r>
        </a:p>
      </dsp:txBody>
      <dsp:txXfrm rot="10800000">
        <a:off x="0" y="1367949"/>
        <a:ext cx="8128000" cy="897186"/>
      </dsp:txXfrm>
    </dsp:sp>
    <dsp:sp modelId="{5CBF5FA2-0386-46CF-91C3-D841D885D5AE}">
      <dsp:nvSpPr>
        <dsp:cNvPr id="0" name=""/>
        <dsp:cNvSpPr/>
      </dsp:nvSpPr>
      <dsp:spPr>
        <a:xfrm rot="10800000">
          <a:off x="0" y="0"/>
          <a:ext cx="8128000" cy="1380774"/>
        </a:xfrm>
        <a:prstGeom prst="upArrowCallout">
          <a:avLst/>
        </a:prstGeom>
        <a:gradFill rotWithShape="0">
          <a:gsLst>
            <a:gs pos="0">
              <a:schemeClr val="accent2">
                <a:alpha val="90000"/>
                <a:hueOff val="0"/>
                <a:satOff val="0"/>
                <a:lumOff val="0"/>
                <a:alphaOff val="-40000"/>
                <a:lumMod val="110000"/>
                <a:satMod val="105000"/>
                <a:tint val="67000"/>
              </a:schemeClr>
            </a:gs>
            <a:gs pos="50000">
              <a:schemeClr val="accent2">
                <a:alpha val="90000"/>
                <a:hueOff val="0"/>
                <a:satOff val="0"/>
                <a:lumOff val="0"/>
                <a:alphaOff val="-40000"/>
                <a:lumMod val="105000"/>
                <a:satMod val="103000"/>
                <a:tint val="73000"/>
              </a:schemeClr>
            </a:gs>
            <a:gs pos="100000">
              <a:schemeClr val="accent2">
                <a:alpha val="90000"/>
                <a:hueOff val="0"/>
                <a:satOff val="0"/>
                <a:lumOff val="0"/>
                <a:alphaOff val="-40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en-US" sz="3100" kern="1200" dirty="0"/>
            <a:t>UK Company Legislation</a:t>
          </a:r>
        </a:p>
      </dsp:txBody>
      <dsp:txXfrm rot="10800000">
        <a:off x="0" y="0"/>
        <a:ext cx="8128000" cy="8971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DD1A07-1312-4138-BC22-3483734CDFD6}">
      <dsp:nvSpPr>
        <dsp:cNvPr id="0" name=""/>
        <dsp:cNvSpPr/>
      </dsp:nvSpPr>
      <dsp:spPr>
        <a:xfrm>
          <a:off x="2543254" y="0"/>
          <a:ext cx="4720949" cy="4720949"/>
        </a:xfrm>
        <a:prstGeom prst="triangle">
          <a:avLst/>
        </a:prstGeom>
        <a:gradFill rotWithShape="0">
          <a:gsLst>
            <a:gs pos="0">
              <a:schemeClr val="accent2">
                <a:shade val="50000"/>
                <a:hueOff val="0"/>
                <a:satOff val="0"/>
                <a:lumOff val="0"/>
                <a:alphaOff val="0"/>
                <a:lumMod val="110000"/>
                <a:satMod val="105000"/>
                <a:tint val="67000"/>
              </a:schemeClr>
            </a:gs>
            <a:gs pos="50000">
              <a:schemeClr val="accent2">
                <a:shade val="50000"/>
                <a:hueOff val="0"/>
                <a:satOff val="0"/>
                <a:lumOff val="0"/>
                <a:alphaOff val="0"/>
                <a:lumMod val="105000"/>
                <a:satMod val="103000"/>
                <a:tint val="73000"/>
              </a:schemeClr>
            </a:gs>
            <a:gs pos="100000">
              <a:schemeClr val="accent2">
                <a:shade val="5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0CB28E66-101F-452F-981D-A479418EB4AD}">
      <dsp:nvSpPr>
        <dsp:cNvPr id="0" name=""/>
        <dsp:cNvSpPr/>
      </dsp:nvSpPr>
      <dsp:spPr>
        <a:xfrm>
          <a:off x="4903728" y="472555"/>
          <a:ext cx="3068616" cy="839074"/>
        </a:xfrm>
        <a:prstGeom prst="roundRect">
          <a:avLst/>
        </a:prstGeom>
        <a:solidFill>
          <a:schemeClr val="lt1">
            <a:alpha val="90000"/>
            <a:hueOff val="0"/>
            <a:satOff val="0"/>
            <a:lumOff val="0"/>
            <a:alphaOff val="0"/>
          </a:schemeClr>
        </a:solidFill>
        <a:ln w="6350" cap="flat" cmpd="sng" algn="ctr">
          <a:solidFill>
            <a:schemeClr val="accent2">
              <a:shade val="5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Accountability and responsibility</a:t>
          </a:r>
        </a:p>
      </dsp:txBody>
      <dsp:txXfrm>
        <a:off x="4944688" y="513515"/>
        <a:ext cx="2986696" cy="757154"/>
      </dsp:txXfrm>
    </dsp:sp>
    <dsp:sp modelId="{C7814B09-B185-4B23-9567-E153348395B0}">
      <dsp:nvSpPr>
        <dsp:cNvPr id="0" name=""/>
        <dsp:cNvSpPr/>
      </dsp:nvSpPr>
      <dsp:spPr>
        <a:xfrm>
          <a:off x="4903728" y="1416515"/>
          <a:ext cx="3068616" cy="839074"/>
        </a:xfrm>
        <a:prstGeom prst="roundRect">
          <a:avLst/>
        </a:prstGeom>
        <a:solidFill>
          <a:schemeClr val="lt1">
            <a:alpha val="90000"/>
            <a:hueOff val="0"/>
            <a:satOff val="0"/>
            <a:lumOff val="0"/>
            <a:alphaOff val="0"/>
          </a:schemeClr>
        </a:solidFill>
        <a:ln w="6350" cap="flat" cmpd="sng" algn="ctr">
          <a:solidFill>
            <a:schemeClr val="accent2">
              <a:shade val="50000"/>
              <a:hueOff val="191559"/>
              <a:satOff val="-15798"/>
              <a:lumOff val="23936"/>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Use of power</a:t>
          </a:r>
        </a:p>
      </dsp:txBody>
      <dsp:txXfrm>
        <a:off x="4944688" y="1457475"/>
        <a:ext cx="2986696" cy="757154"/>
      </dsp:txXfrm>
    </dsp:sp>
    <dsp:sp modelId="{0F4C330E-C49A-4289-8A78-98524957FA08}">
      <dsp:nvSpPr>
        <dsp:cNvPr id="0" name=""/>
        <dsp:cNvSpPr/>
      </dsp:nvSpPr>
      <dsp:spPr>
        <a:xfrm>
          <a:off x="4903728" y="2360474"/>
          <a:ext cx="3068616" cy="839074"/>
        </a:xfrm>
        <a:prstGeom prst="roundRect">
          <a:avLst/>
        </a:prstGeom>
        <a:solidFill>
          <a:schemeClr val="lt1">
            <a:alpha val="90000"/>
            <a:hueOff val="0"/>
            <a:satOff val="0"/>
            <a:lumOff val="0"/>
            <a:alphaOff val="0"/>
          </a:schemeClr>
        </a:solidFill>
        <a:ln w="6350" cap="flat" cmpd="sng" algn="ctr">
          <a:solidFill>
            <a:schemeClr val="accent2">
              <a:shade val="50000"/>
              <a:hueOff val="383119"/>
              <a:satOff val="-31596"/>
              <a:lumOff val="4787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Whom are they answerable to?</a:t>
          </a:r>
        </a:p>
      </dsp:txBody>
      <dsp:txXfrm>
        <a:off x="4944688" y="2401434"/>
        <a:ext cx="2986696" cy="757154"/>
      </dsp:txXfrm>
    </dsp:sp>
    <dsp:sp modelId="{EB99EEAD-77BB-4902-BC99-26D82F60B03D}">
      <dsp:nvSpPr>
        <dsp:cNvPr id="0" name=""/>
        <dsp:cNvSpPr/>
      </dsp:nvSpPr>
      <dsp:spPr>
        <a:xfrm>
          <a:off x="4903728" y="3304433"/>
          <a:ext cx="3068616" cy="839074"/>
        </a:xfrm>
        <a:prstGeom prst="roundRect">
          <a:avLst/>
        </a:prstGeom>
        <a:solidFill>
          <a:schemeClr val="lt1">
            <a:alpha val="90000"/>
            <a:hueOff val="0"/>
            <a:satOff val="0"/>
            <a:lumOff val="0"/>
            <a:alphaOff val="0"/>
          </a:schemeClr>
        </a:solidFill>
        <a:ln w="6350" cap="flat" cmpd="sng" algn="ctr">
          <a:solidFill>
            <a:schemeClr val="accent2">
              <a:shade val="50000"/>
              <a:hueOff val="191559"/>
              <a:satOff val="-15798"/>
              <a:lumOff val="23936"/>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What duties do they have?</a:t>
          </a:r>
        </a:p>
      </dsp:txBody>
      <dsp:txXfrm>
        <a:off x="4944688" y="3345393"/>
        <a:ext cx="2986696" cy="7571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FF8FA7-868D-4E6B-9BDE-DD0A71B24E5E}">
      <dsp:nvSpPr>
        <dsp:cNvPr id="0" name=""/>
        <dsp:cNvSpPr/>
      </dsp:nvSpPr>
      <dsp:spPr>
        <a:xfrm>
          <a:off x="3080" y="587032"/>
          <a:ext cx="2444055" cy="1466433"/>
        </a:xfrm>
        <a:prstGeom prst="rect">
          <a:avLst/>
        </a:prstGeom>
        <a:solidFill>
          <a:schemeClr val="accent2">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act within powers;</a:t>
          </a:r>
        </a:p>
      </dsp:txBody>
      <dsp:txXfrm>
        <a:off x="3080" y="587032"/>
        <a:ext cx="2444055" cy="1466433"/>
      </dsp:txXfrm>
    </dsp:sp>
    <dsp:sp modelId="{CD7BFCAC-F03D-4422-8A13-5E68BB6BC39A}">
      <dsp:nvSpPr>
        <dsp:cNvPr id="0" name=""/>
        <dsp:cNvSpPr/>
      </dsp:nvSpPr>
      <dsp:spPr>
        <a:xfrm>
          <a:off x="2691541" y="587032"/>
          <a:ext cx="2444055" cy="1466433"/>
        </a:xfrm>
        <a:prstGeom prst="rect">
          <a:avLst/>
        </a:prstGeom>
        <a:solidFill>
          <a:schemeClr val="accent2">
            <a:alpha val="90000"/>
            <a:hueOff val="0"/>
            <a:satOff val="0"/>
            <a:lumOff val="0"/>
            <a:alphaOff val="-6667"/>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promote the success of the company;</a:t>
          </a:r>
        </a:p>
      </dsp:txBody>
      <dsp:txXfrm>
        <a:off x="2691541" y="587032"/>
        <a:ext cx="2444055" cy="1466433"/>
      </dsp:txXfrm>
    </dsp:sp>
    <dsp:sp modelId="{8BD70D9F-88F3-4CA8-BE1E-857522C6117B}">
      <dsp:nvSpPr>
        <dsp:cNvPr id="0" name=""/>
        <dsp:cNvSpPr/>
      </dsp:nvSpPr>
      <dsp:spPr>
        <a:xfrm>
          <a:off x="5355537" y="541676"/>
          <a:ext cx="2444055" cy="1466433"/>
        </a:xfrm>
        <a:prstGeom prst="rect">
          <a:avLst/>
        </a:prstGeom>
        <a:solidFill>
          <a:schemeClr val="accent2">
            <a:alpha val="90000"/>
            <a:hueOff val="0"/>
            <a:satOff val="0"/>
            <a:lumOff val="0"/>
            <a:alphaOff val="-13333"/>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exercise independent judgement;</a:t>
          </a:r>
        </a:p>
      </dsp:txBody>
      <dsp:txXfrm>
        <a:off x="5355537" y="541676"/>
        <a:ext cx="2444055" cy="1466433"/>
      </dsp:txXfrm>
    </dsp:sp>
    <dsp:sp modelId="{B9831A9D-493B-401D-873E-FA7804F8FBDF}">
      <dsp:nvSpPr>
        <dsp:cNvPr id="0" name=""/>
        <dsp:cNvSpPr/>
      </dsp:nvSpPr>
      <dsp:spPr>
        <a:xfrm>
          <a:off x="8068463" y="587032"/>
          <a:ext cx="2444055" cy="1466433"/>
        </a:xfrm>
        <a:prstGeom prst="rect">
          <a:avLst/>
        </a:prstGeom>
        <a:solidFill>
          <a:schemeClr val="accent2">
            <a:alpha val="90000"/>
            <a:hueOff val="0"/>
            <a:satOff val="0"/>
            <a:lumOff val="0"/>
            <a:alphaOff val="-2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exercise reasonable care, skill and diligence;</a:t>
          </a:r>
        </a:p>
      </dsp:txBody>
      <dsp:txXfrm>
        <a:off x="8068463" y="587032"/>
        <a:ext cx="2444055" cy="1466433"/>
      </dsp:txXfrm>
    </dsp:sp>
    <dsp:sp modelId="{DA070828-BEEC-4F27-880B-CBA23382FC77}">
      <dsp:nvSpPr>
        <dsp:cNvPr id="0" name=""/>
        <dsp:cNvSpPr/>
      </dsp:nvSpPr>
      <dsp:spPr>
        <a:xfrm>
          <a:off x="1347311" y="2297871"/>
          <a:ext cx="2444055" cy="1466433"/>
        </a:xfrm>
        <a:prstGeom prst="rect">
          <a:avLst/>
        </a:prstGeom>
        <a:solidFill>
          <a:schemeClr val="accent2">
            <a:alpha val="90000"/>
            <a:hueOff val="0"/>
            <a:satOff val="0"/>
            <a:lumOff val="0"/>
            <a:alphaOff val="-26667"/>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avoid conflicts of interest;</a:t>
          </a:r>
        </a:p>
      </dsp:txBody>
      <dsp:txXfrm>
        <a:off x="1347311" y="2297871"/>
        <a:ext cx="2444055" cy="1466433"/>
      </dsp:txXfrm>
    </dsp:sp>
    <dsp:sp modelId="{B6517876-CA5E-467E-A351-5AB193822519}">
      <dsp:nvSpPr>
        <dsp:cNvPr id="0" name=""/>
        <dsp:cNvSpPr/>
      </dsp:nvSpPr>
      <dsp:spPr>
        <a:xfrm>
          <a:off x="4035772" y="2297871"/>
          <a:ext cx="2444055" cy="1466433"/>
        </a:xfrm>
        <a:prstGeom prst="rect">
          <a:avLst/>
        </a:prstGeom>
        <a:solidFill>
          <a:schemeClr val="accent2">
            <a:alpha val="90000"/>
            <a:hueOff val="0"/>
            <a:satOff val="0"/>
            <a:lumOff val="0"/>
            <a:alphaOff val="-33333"/>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not accept benefits from third parties; and</a:t>
          </a:r>
        </a:p>
      </dsp:txBody>
      <dsp:txXfrm>
        <a:off x="4035772" y="2297871"/>
        <a:ext cx="2444055" cy="1466433"/>
      </dsp:txXfrm>
    </dsp:sp>
    <dsp:sp modelId="{A86BD62C-3B80-4B89-900F-9D052F95ACFF}">
      <dsp:nvSpPr>
        <dsp:cNvPr id="0" name=""/>
        <dsp:cNvSpPr/>
      </dsp:nvSpPr>
      <dsp:spPr>
        <a:xfrm>
          <a:off x="6724233" y="2297871"/>
          <a:ext cx="2444055" cy="1466433"/>
        </a:xfrm>
        <a:prstGeom prst="rect">
          <a:avLst/>
        </a:prstGeom>
        <a:solidFill>
          <a:schemeClr val="accent2">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declare any interest in a proposed transaction or arrangement.</a:t>
          </a:r>
        </a:p>
      </dsp:txBody>
      <dsp:txXfrm>
        <a:off x="6724233" y="2297871"/>
        <a:ext cx="2444055" cy="14664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0E0728-11E7-4004-81A6-91C8D4B68B33}">
      <dsp:nvSpPr>
        <dsp:cNvPr id="0" name=""/>
        <dsp:cNvSpPr/>
      </dsp:nvSpPr>
      <dsp:spPr>
        <a:xfrm>
          <a:off x="275973" y="198"/>
          <a:ext cx="3172654" cy="1903592"/>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proposes strategy to the board</a:t>
          </a:r>
        </a:p>
      </dsp:txBody>
      <dsp:txXfrm>
        <a:off x="275973" y="198"/>
        <a:ext cx="3172654" cy="1903592"/>
      </dsp:txXfrm>
    </dsp:sp>
    <dsp:sp modelId="{E49F359A-547B-45ED-9ECE-D42EBBB25930}">
      <dsp:nvSpPr>
        <dsp:cNvPr id="0" name=""/>
        <dsp:cNvSpPr/>
      </dsp:nvSpPr>
      <dsp:spPr>
        <a:xfrm>
          <a:off x="3765894" y="198"/>
          <a:ext cx="3172654" cy="1903592"/>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implements strategy as decided by the board.</a:t>
          </a:r>
        </a:p>
      </dsp:txBody>
      <dsp:txXfrm>
        <a:off x="3765894" y="198"/>
        <a:ext cx="3172654" cy="1903592"/>
      </dsp:txXfrm>
    </dsp:sp>
    <dsp:sp modelId="{2A637E60-C841-470A-8EA2-37EF477645C4}">
      <dsp:nvSpPr>
        <dsp:cNvPr id="0" name=""/>
        <dsp:cNvSpPr/>
      </dsp:nvSpPr>
      <dsp:spPr>
        <a:xfrm>
          <a:off x="7255814" y="198"/>
          <a:ext cx="3172654" cy="1903592"/>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explain the views of the executive directors to the rest of the board</a:t>
          </a:r>
        </a:p>
      </dsp:txBody>
      <dsp:txXfrm>
        <a:off x="7255814" y="198"/>
        <a:ext cx="3172654" cy="1903592"/>
      </dsp:txXfrm>
    </dsp:sp>
    <dsp:sp modelId="{E0D2EBEE-7AEF-4B81-AC4F-7FB762D18423}">
      <dsp:nvSpPr>
        <dsp:cNvPr id="0" name=""/>
        <dsp:cNvSpPr/>
      </dsp:nvSpPr>
      <dsp:spPr>
        <a:xfrm>
          <a:off x="275973" y="2221056"/>
          <a:ext cx="3172654" cy="1903592"/>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explain in a balanced way any differences of opinion within the executive team.</a:t>
          </a:r>
        </a:p>
      </dsp:txBody>
      <dsp:txXfrm>
        <a:off x="275973" y="2221056"/>
        <a:ext cx="3172654" cy="1903592"/>
      </dsp:txXfrm>
    </dsp:sp>
    <dsp:sp modelId="{0544DE21-65AE-48F8-9138-097C30002637}">
      <dsp:nvSpPr>
        <dsp:cNvPr id="0" name=""/>
        <dsp:cNvSpPr/>
      </dsp:nvSpPr>
      <dsp:spPr>
        <a:xfrm>
          <a:off x="3765894" y="2221056"/>
          <a:ext cx="3172654" cy="1903592"/>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communicating to employees the expectations of the board with regard to the company’s culture and values</a:t>
          </a:r>
        </a:p>
      </dsp:txBody>
      <dsp:txXfrm>
        <a:off x="3765894" y="2221056"/>
        <a:ext cx="3172654" cy="1903592"/>
      </dsp:txXfrm>
    </dsp:sp>
    <dsp:sp modelId="{13B3ADCE-65B6-4036-AB16-5A632106DFED}">
      <dsp:nvSpPr>
        <dsp:cNvPr id="0" name=""/>
        <dsp:cNvSpPr/>
      </dsp:nvSpPr>
      <dsp:spPr>
        <a:xfrm>
          <a:off x="7255814" y="2221056"/>
          <a:ext cx="3172654" cy="1903592"/>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ensuring that appropriate standards of governance are applied at all levels within the organisation.</a:t>
          </a:r>
        </a:p>
      </dsp:txBody>
      <dsp:txXfrm>
        <a:off x="7255814" y="2221056"/>
        <a:ext cx="3172654" cy="19035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363AAC-5FC1-49B1-85CE-697A2A0EBDE5}">
      <dsp:nvSpPr>
        <dsp:cNvPr id="0" name=""/>
        <dsp:cNvSpPr/>
      </dsp:nvSpPr>
      <dsp:spPr>
        <a:xfrm>
          <a:off x="1117841" y="1317"/>
          <a:ext cx="2966403" cy="1779842"/>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set an appropriate agenda for board meetings</a:t>
          </a:r>
        </a:p>
      </dsp:txBody>
      <dsp:txXfrm>
        <a:off x="1117841" y="1317"/>
        <a:ext cx="2966403" cy="1779842"/>
      </dsp:txXfrm>
    </dsp:sp>
    <dsp:sp modelId="{BFA28F37-BE38-45EC-B0EA-E8E99F893BFD}">
      <dsp:nvSpPr>
        <dsp:cNvPr id="0" name=""/>
        <dsp:cNvSpPr/>
      </dsp:nvSpPr>
      <dsp:spPr>
        <a:xfrm>
          <a:off x="4380885" y="1317"/>
          <a:ext cx="2966403" cy="1779842"/>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ensure that relevant information is provided to the directors, in advance of the meeting</a:t>
          </a:r>
        </a:p>
      </dsp:txBody>
      <dsp:txXfrm>
        <a:off x="4380885" y="1317"/>
        <a:ext cx="2966403" cy="1779842"/>
      </dsp:txXfrm>
    </dsp:sp>
    <dsp:sp modelId="{6BA74836-26D3-437A-8447-BA543068DBB7}">
      <dsp:nvSpPr>
        <dsp:cNvPr id="0" name=""/>
        <dsp:cNvSpPr/>
      </dsp:nvSpPr>
      <dsp:spPr>
        <a:xfrm>
          <a:off x="7643929" y="1317"/>
          <a:ext cx="2966403" cy="1779842"/>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encourage open discussions to board meetings, with constructive debate and discussion</a:t>
          </a:r>
        </a:p>
      </dsp:txBody>
      <dsp:txXfrm>
        <a:off x="7643929" y="1317"/>
        <a:ext cx="2966403" cy="1779842"/>
      </dsp:txXfrm>
    </dsp:sp>
    <dsp:sp modelId="{ADDD66AF-83D9-4429-9E22-27E9A78822D2}">
      <dsp:nvSpPr>
        <dsp:cNvPr id="0" name=""/>
        <dsp:cNvSpPr/>
      </dsp:nvSpPr>
      <dsp:spPr>
        <a:xfrm>
          <a:off x="4380885" y="2077799"/>
          <a:ext cx="2966403" cy="1779842"/>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encourage all directors to contribute to discussions and decision-making.</a:t>
          </a:r>
        </a:p>
      </dsp:txBody>
      <dsp:txXfrm>
        <a:off x="4380885" y="2077799"/>
        <a:ext cx="2966403" cy="177984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9B9733-D95F-4E9A-9DC1-7201A52EBDA8}">
      <dsp:nvSpPr>
        <dsp:cNvPr id="0" name=""/>
        <dsp:cNvSpPr/>
      </dsp:nvSpPr>
      <dsp:spPr>
        <a:xfrm>
          <a:off x="557074" y="0"/>
          <a:ext cx="6213474" cy="6213474"/>
        </a:xfrm>
        <a:prstGeom prst="diamond">
          <a:avLst/>
        </a:prstGeom>
        <a:solidFill>
          <a:schemeClr val="accent2">
            <a:tint val="55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5F0BE2E1-5C98-4AF8-B4D0-F188750A49B5}">
      <dsp:nvSpPr>
        <dsp:cNvPr id="0" name=""/>
        <dsp:cNvSpPr/>
      </dsp:nvSpPr>
      <dsp:spPr>
        <a:xfrm>
          <a:off x="277466" y="247777"/>
          <a:ext cx="3261871" cy="2631170"/>
        </a:xfrm>
        <a:prstGeom prst="roundRect">
          <a:avLst/>
        </a:prstGeom>
        <a:gradFill rotWithShape="0">
          <a:gsLst>
            <a:gs pos="0">
              <a:schemeClr val="accent2">
                <a:shade val="50000"/>
                <a:hueOff val="0"/>
                <a:satOff val="0"/>
                <a:lumOff val="0"/>
                <a:alphaOff val="0"/>
                <a:lumMod val="110000"/>
                <a:satMod val="105000"/>
                <a:tint val="67000"/>
              </a:schemeClr>
            </a:gs>
            <a:gs pos="50000">
              <a:schemeClr val="accent2">
                <a:shade val="50000"/>
                <a:hueOff val="0"/>
                <a:satOff val="0"/>
                <a:lumOff val="0"/>
                <a:alphaOff val="0"/>
                <a:lumMod val="105000"/>
                <a:satMod val="103000"/>
                <a:tint val="73000"/>
              </a:schemeClr>
            </a:gs>
            <a:gs pos="100000">
              <a:schemeClr val="accent2">
                <a:shade val="5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All directors on a unitary board have the same duties. The duties or responsibilities of an executive director are not restricted to the area of their executive responsibilities.</a:t>
          </a:r>
        </a:p>
      </dsp:txBody>
      <dsp:txXfrm>
        <a:off x="405909" y="376220"/>
        <a:ext cx="3004985" cy="2374284"/>
      </dsp:txXfrm>
    </dsp:sp>
    <dsp:sp modelId="{05C503AE-1ABE-44D8-ABAA-AE99B89E674D}">
      <dsp:nvSpPr>
        <dsp:cNvPr id="0" name=""/>
        <dsp:cNvSpPr/>
      </dsp:nvSpPr>
      <dsp:spPr>
        <a:xfrm>
          <a:off x="3707931" y="287542"/>
          <a:ext cx="3359625" cy="2790184"/>
        </a:xfrm>
        <a:prstGeom prst="roundRect">
          <a:avLst/>
        </a:prstGeom>
        <a:gradFill rotWithShape="0">
          <a:gsLst>
            <a:gs pos="0">
              <a:schemeClr val="accent2">
                <a:shade val="50000"/>
                <a:hueOff val="206680"/>
                <a:satOff val="-16460"/>
                <a:lumOff val="26010"/>
                <a:alphaOff val="0"/>
                <a:lumMod val="110000"/>
                <a:satMod val="105000"/>
                <a:tint val="67000"/>
              </a:schemeClr>
            </a:gs>
            <a:gs pos="50000">
              <a:schemeClr val="accent2">
                <a:shade val="50000"/>
                <a:hueOff val="206680"/>
                <a:satOff val="-16460"/>
                <a:lumOff val="26010"/>
                <a:alphaOff val="0"/>
                <a:lumMod val="105000"/>
                <a:satMod val="103000"/>
                <a:tint val="73000"/>
              </a:schemeClr>
            </a:gs>
            <a:gs pos="100000">
              <a:schemeClr val="accent2">
                <a:shade val="50000"/>
                <a:hueOff val="206680"/>
                <a:satOff val="-16460"/>
                <a:lumOff val="2601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Executive directors should not think of themselves as a member of the CEO’s executive team when they are engaged in board business.</a:t>
          </a:r>
        </a:p>
      </dsp:txBody>
      <dsp:txXfrm>
        <a:off x="3844137" y="423748"/>
        <a:ext cx="3087213" cy="2517772"/>
      </dsp:txXfrm>
    </dsp:sp>
    <dsp:sp modelId="{FB847284-AD36-4418-ABF1-AD697E5DA615}">
      <dsp:nvSpPr>
        <dsp:cNvPr id="0" name=""/>
        <dsp:cNvSpPr/>
      </dsp:nvSpPr>
      <dsp:spPr>
        <a:xfrm>
          <a:off x="425067" y="3030735"/>
          <a:ext cx="3125684" cy="2920676"/>
        </a:xfrm>
        <a:prstGeom prst="roundRect">
          <a:avLst/>
        </a:prstGeom>
        <a:gradFill rotWithShape="0">
          <a:gsLst>
            <a:gs pos="0">
              <a:schemeClr val="accent2">
                <a:shade val="50000"/>
                <a:hueOff val="413361"/>
                <a:satOff val="-32921"/>
                <a:lumOff val="52020"/>
                <a:alphaOff val="0"/>
                <a:lumMod val="110000"/>
                <a:satMod val="105000"/>
                <a:tint val="67000"/>
              </a:schemeClr>
            </a:gs>
            <a:gs pos="50000">
              <a:schemeClr val="accent2">
                <a:shade val="50000"/>
                <a:hueOff val="413361"/>
                <a:satOff val="-32921"/>
                <a:lumOff val="52020"/>
                <a:alphaOff val="0"/>
                <a:lumMod val="105000"/>
                <a:satMod val="103000"/>
                <a:tint val="73000"/>
              </a:schemeClr>
            </a:gs>
            <a:gs pos="100000">
              <a:schemeClr val="accent2">
                <a:shade val="50000"/>
                <a:hueOff val="413361"/>
                <a:satOff val="-32921"/>
                <a:lumOff val="5202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The chairman has a responsibility to ensure that their induction on appointment and subsequent training provide them with suitable guidance on how to carry out their board role.</a:t>
          </a:r>
        </a:p>
      </dsp:txBody>
      <dsp:txXfrm>
        <a:off x="567643" y="3173311"/>
        <a:ext cx="2840532" cy="2635524"/>
      </dsp:txXfrm>
    </dsp:sp>
    <dsp:sp modelId="{2CAEE77A-10B1-4913-8571-59367DA8B201}">
      <dsp:nvSpPr>
        <dsp:cNvPr id="0" name=""/>
        <dsp:cNvSpPr/>
      </dsp:nvSpPr>
      <dsp:spPr>
        <a:xfrm>
          <a:off x="3707931" y="3224208"/>
          <a:ext cx="3359625" cy="2755701"/>
        </a:xfrm>
        <a:prstGeom prst="roundRect">
          <a:avLst/>
        </a:prstGeom>
        <a:gradFill rotWithShape="0">
          <a:gsLst>
            <a:gs pos="0">
              <a:schemeClr val="accent2">
                <a:shade val="50000"/>
                <a:hueOff val="206680"/>
                <a:satOff val="-16460"/>
                <a:lumOff val="26010"/>
                <a:alphaOff val="0"/>
                <a:lumMod val="110000"/>
                <a:satMod val="105000"/>
                <a:tint val="67000"/>
              </a:schemeClr>
            </a:gs>
            <a:gs pos="50000">
              <a:schemeClr val="accent2">
                <a:shade val="50000"/>
                <a:hueOff val="206680"/>
                <a:satOff val="-16460"/>
                <a:lumOff val="26010"/>
                <a:alphaOff val="0"/>
                <a:lumMod val="105000"/>
                <a:satMod val="103000"/>
                <a:tint val="73000"/>
              </a:schemeClr>
            </a:gs>
            <a:gs pos="100000">
              <a:schemeClr val="accent2">
                <a:shade val="50000"/>
                <a:hueOff val="206680"/>
                <a:satOff val="-16460"/>
                <a:lumOff val="2601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The understanding of executive directors about their responsibilities as a director may be improved if they are able (and allowed) to take a non-executive directorship position with another company.</a:t>
          </a:r>
        </a:p>
      </dsp:txBody>
      <dsp:txXfrm>
        <a:off x="3842453" y="3358730"/>
        <a:ext cx="3090581" cy="2486657"/>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BC10188-DC2C-458D-AB41-143A0BE9A31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C9634E15-7196-43FC-B912-C4D8B4A2CE7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8416927-5E9C-4E77-85FE-EE4C81C1DE39}" type="datetimeFigureOut">
              <a:rPr lang="en-US" smtClean="0"/>
              <a:t>4/17/2020</a:t>
            </a:fld>
            <a:endParaRPr lang="en-US" dirty="0"/>
          </a:p>
        </p:txBody>
      </p:sp>
      <p:sp>
        <p:nvSpPr>
          <p:cNvPr id="4" name="Footer Placeholder 3">
            <a:extLst>
              <a:ext uri="{FF2B5EF4-FFF2-40B4-BE49-F238E27FC236}">
                <a16:creationId xmlns:a16="http://schemas.microsoft.com/office/drawing/2014/main" id="{89EA2570-D5B6-41CB-96C2-FFC9944668E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5C31B37-7A69-4C30-9B63-29F8242FC24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89B6C8-888A-401B-9F9B-D41D36B6C3E9}" type="slidenum">
              <a:rPr lang="en-US" smtClean="0"/>
              <a:t>‹#›</a:t>
            </a:fld>
            <a:endParaRPr lang="en-US" dirty="0"/>
          </a:p>
        </p:txBody>
      </p:sp>
    </p:spTree>
    <p:extLst>
      <p:ext uri="{BB962C8B-B14F-4D97-AF65-F5344CB8AC3E}">
        <p14:creationId xmlns:p14="http://schemas.microsoft.com/office/powerpoint/2010/main" val="24131000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798B7E-6604-4F74-86DB-B30627D56244}" type="datetimeFigureOut">
              <a:rPr lang="en-US" smtClean="0"/>
              <a:t>4/17/2020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F28A1F-3E69-47E5-AE93-E7F2155A242D}" type="slidenum">
              <a:rPr lang="en-US" smtClean="0"/>
              <a:t>‹#›</a:t>
            </a:fld>
            <a:endParaRPr lang="en-US" dirty="0"/>
          </a:p>
        </p:txBody>
      </p:sp>
    </p:spTree>
    <p:extLst>
      <p:ext uri="{BB962C8B-B14F-4D97-AF65-F5344CB8AC3E}">
        <p14:creationId xmlns:p14="http://schemas.microsoft.com/office/powerpoint/2010/main" val="2075933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98B13-3B32-4354-B2B5-3165F2F6E65F}"/>
              </a:ext>
            </a:extLst>
          </p:cNvPr>
          <p:cNvSpPr>
            <a:spLocks noGrp="1"/>
          </p:cNvSpPr>
          <p:nvPr>
            <p:ph type="title"/>
          </p:nvPr>
        </p:nvSpPr>
        <p:spPr>
          <a:xfrm>
            <a:off x="7873611" y="1676409"/>
            <a:ext cx="3923999" cy="2436592"/>
          </a:xfrm>
        </p:spPr>
        <p:txBody>
          <a:bodyPr lIns="0" tIns="0" rIns="0" bIns="0" anchor="b">
            <a:noAutofit/>
          </a:bodyPr>
          <a:lstStyle>
            <a:lvl1pPr>
              <a:lnSpc>
                <a:spcPct val="70000"/>
              </a:lnSpc>
              <a:defRPr sz="7200" spc="-300"/>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16BB88CF-DF4F-4857-8602-72BCF5DDCDA1}"/>
              </a:ext>
            </a:extLst>
          </p:cNvPr>
          <p:cNvSpPr>
            <a:spLocks noGrp="1"/>
          </p:cNvSpPr>
          <p:nvPr>
            <p:ph type="body" sz="half" idx="2" hasCustomPrompt="1"/>
          </p:nvPr>
        </p:nvSpPr>
        <p:spPr>
          <a:xfrm>
            <a:off x="7873612" y="4611901"/>
            <a:ext cx="3924000" cy="684000"/>
          </a:xfrm>
        </p:spPr>
        <p:txBody>
          <a:bodyPr lIns="0" tIns="0" rIns="0" bIns="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2" name="Straight Connector 11">
            <a:extLst>
              <a:ext uri="{FF2B5EF4-FFF2-40B4-BE49-F238E27FC236}">
                <a16:creationId xmlns:a16="http://schemas.microsoft.com/office/drawing/2014/main" id="{A7EEBB7C-1679-4665-8688-1FA973E73DC1}"/>
              </a:ext>
            </a:extLst>
          </p:cNvPr>
          <p:cNvCxnSpPr/>
          <p:nvPr userDrawn="1"/>
        </p:nvCxnSpPr>
        <p:spPr>
          <a:xfrm>
            <a:off x="7874732" y="4373775"/>
            <a:ext cx="3924000" cy="0"/>
          </a:xfrm>
          <a:prstGeom prst="line">
            <a:avLst/>
          </a:prstGeom>
          <a:ln w="63500">
            <a:gradFill>
              <a:gsLst>
                <a:gs pos="0">
                  <a:schemeClr val="accent2"/>
                </a:gs>
                <a:gs pos="100000">
                  <a:schemeClr val="accent2">
                    <a:lumMod val="50000"/>
                  </a:schemeClr>
                </a:gs>
              </a:gsLst>
              <a:lin ang="0" scaled="0"/>
            </a:gradFill>
            <a:round/>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F1E3214F-3A93-4A1C-920D-D86BE35A58FB}"/>
              </a:ext>
            </a:extLst>
          </p:cNvPr>
          <p:cNvSpPr/>
          <p:nvPr userDrawn="1"/>
        </p:nvSpPr>
        <p:spPr>
          <a:xfrm>
            <a:off x="0" y="1"/>
            <a:ext cx="7512000" cy="672147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213E97E5-C83B-444A-8C07-35D699E7C342}"/>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2226532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AB651-5612-4E6A-9B35-A555D082EC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1389A2-D77B-40CA-AD1E-0178AEFAD15A}"/>
              </a:ext>
            </a:extLst>
          </p:cNvPr>
          <p:cNvSpPr>
            <a:spLocks noGrp="1"/>
          </p:cNvSpPr>
          <p:nvPr>
            <p:ph sz="half" idx="1"/>
          </p:nvPr>
        </p:nvSpPr>
        <p:spPr>
          <a:xfrm>
            <a:off x="838200" y="1825625"/>
            <a:ext cx="5181600" cy="4351338"/>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1DCA993-CBEA-48C5-BD35-50ABDFF64065}"/>
              </a:ext>
            </a:extLst>
          </p:cNvPr>
          <p:cNvSpPr>
            <a:spLocks noGrp="1"/>
          </p:cNvSpPr>
          <p:nvPr>
            <p:ph sz="half" idx="2"/>
          </p:nvPr>
        </p:nvSpPr>
        <p:spPr>
          <a:xfrm>
            <a:off x="6172200" y="1825625"/>
            <a:ext cx="5181600" cy="4351338"/>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4">
            <a:extLst>
              <a:ext uri="{FF2B5EF4-FFF2-40B4-BE49-F238E27FC236}">
                <a16:creationId xmlns:a16="http://schemas.microsoft.com/office/drawing/2014/main" id="{B88ED8E0-95EC-469F-9B7E-562FBDFDE6C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646344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76F88-2A37-410D-A685-E455AF3D07B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C764B46-B015-44F7-8DC0-AFB8D275E4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D3C8232-2077-497A-9142-B787E2B03A73}"/>
              </a:ext>
            </a:extLst>
          </p:cNvPr>
          <p:cNvSpPr>
            <a:spLocks noGrp="1"/>
          </p:cNvSpPr>
          <p:nvPr>
            <p:ph sz="half" idx="2"/>
          </p:nvPr>
        </p:nvSpPr>
        <p:spPr>
          <a:xfrm>
            <a:off x="839788" y="2505075"/>
            <a:ext cx="5157787" cy="3684588"/>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AAF6077C-D913-4FD0-B6E0-6D70BEFD40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3905DBB-3AA9-4435-AC97-732293FDE7EF}"/>
              </a:ext>
            </a:extLst>
          </p:cNvPr>
          <p:cNvSpPr>
            <a:spLocks noGrp="1"/>
          </p:cNvSpPr>
          <p:nvPr>
            <p:ph sz="quarter" idx="4"/>
          </p:nvPr>
        </p:nvSpPr>
        <p:spPr>
          <a:xfrm>
            <a:off x="6172200" y="2505075"/>
            <a:ext cx="5183188" cy="3684588"/>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1954C901-FCAF-4DFB-A621-6A969641CA73}"/>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2292145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F2623-2255-4BBA-9577-B3A3FD2AE8E8}"/>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5259F0F0-5E7C-4FC9-8E90-6ADCD7A714B6}"/>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1055322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9D3FFB-BE14-4D90-A515-10EDD1BEE6F1}"/>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6276739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51E51-BE82-4B1B-9CB6-89C26464DB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CCBF8C-3CF7-47E6-9AB0-15584178B4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D07DA3C-0298-45CF-AFC3-41031C0763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F7C4FF87-D01E-416B-9EF8-E107C4EDDC42}"/>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98533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98B13-3B32-4354-B2B5-3165F2F6E65F}"/>
              </a:ext>
            </a:extLst>
          </p:cNvPr>
          <p:cNvSpPr>
            <a:spLocks noGrp="1"/>
          </p:cNvSpPr>
          <p:nvPr>
            <p:ph type="title"/>
          </p:nvPr>
        </p:nvSpPr>
        <p:spPr>
          <a:xfrm>
            <a:off x="7873611" y="1676409"/>
            <a:ext cx="3923999" cy="2436592"/>
          </a:xfrm>
        </p:spPr>
        <p:txBody>
          <a:bodyPr lIns="0" tIns="0" rIns="0" bIns="0" anchor="b">
            <a:noAutofit/>
          </a:bodyPr>
          <a:lstStyle>
            <a:lvl1pPr>
              <a:lnSpc>
                <a:spcPct val="70000"/>
              </a:lnSpc>
              <a:defRPr sz="7200" spc="-300"/>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16BB88CF-DF4F-4857-8602-72BCF5DDCDA1}"/>
              </a:ext>
            </a:extLst>
          </p:cNvPr>
          <p:cNvSpPr>
            <a:spLocks noGrp="1"/>
          </p:cNvSpPr>
          <p:nvPr>
            <p:ph type="body" sz="half" idx="2" hasCustomPrompt="1"/>
          </p:nvPr>
        </p:nvSpPr>
        <p:spPr>
          <a:xfrm>
            <a:off x="7873612" y="4611901"/>
            <a:ext cx="3924000" cy="684000"/>
          </a:xfrm>
        </p:spPr>
        <p:txBody>
          <a:bodyPr lIns="0" tIns="0" rIns="0" bIns="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2" name="Straight Connector 11">
            <a:extLst>
              <a:ext uri="{FF2B5EF4-FFF2-40B4-BE49-F238E27FC236}">
                <a16:creationId xmlns:a16="http://schemas.microsoft.com/office/drawing/2014/main" id="{A7EEBB7C-1679-4665-8688-1FA973E73DC1}"/>
              </a:ext>
            </a:extLst>
          </p:cNvPr>
          <p:cNvCxnSpPr/>
          <p:nvPr userDrawn="1"/>
        </p:nvCxnSpPr>
        <p:spPr>
          <a:xfrm>
            <a:off x="7874732" y="4373775"/>
            <a:ext cx="3924000" cy="0"/>
          </a:xfrm>
          <a:prstGeom prst="line">
            <a:avLst/>
          </a:prstGeom>
          <a:ln w="63500">
            <a:gradFill>
              <a:gsLst>
                <a:gs pos="0">
                  <a:schemeClr val="accent2"/>
                </a:gs>
                <a:gs pos="100000">
                  <a:schemeClr val="accent2">
                    <a:lumMod val="50000"/>
                  </a:schemeClr>
                </a:gs>
              </a:gsLst>
              <a:lin ang="0" scaled="0"/>
            </a:gradFill>
            <a:round/>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F1E3214F-3A93-4A1C-920D-D86BE35A58FB}"/>
              </a:ext>
            </a:extLst>
          </p:cNvPr>
          <p:cNvSpPr/>
          <p:nvPr userDrawn="1"/>
        </p:nvSpPr>
        <p:spPr>
          <a:xfrm>
            <a:off x="0" y="1"/>
            <a:ext cx="7512000" cy="672147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213E97E5-C83B-444A-8C07-35D699E7C342}"/>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
        <p:nvSpPr>
          <p:cNvPr id="8" name="Picture Placeholder 2">
            <a:extLst>
              <a:ext uri="{FF2B5EF4-FFF2-40B4-BE49-F238E27FC236}">
                <a16:creationId xmlns:a16="http://schemas.microsoft.com/office/drawing/2014/main" id="{2641ECAC-0557-4843-8433-067E4414E2F5}"/>
              </a:ext>
            </a:extLst>
          </p:cNvPr>
          <p:cNvSpPr>
            <a:spLocks noGrp="1"/>
          </p:cNvSpPr>
          <p:nvPr>
            <p:ph type="pic" idx="1" hasCustomPrompt="1"/>
          </p:nvPr>
        </p:nvSpPr>
        <p:spPr>
          <a:xfrm>
            <a:off x="-1" y="0"/>
            <a:ext cx="7512001" cy="6727855"/>
          </a:xfrm>
          <a:solidFill>
            <a:schemeClr val="tx1">
              <a:lumMod val="85000"/>
              <a:lumOff val="15000"/>
            </a:schemeClr>
          </a:solidFill>
        </p:spPr>
        <p:txBody>
          <a:bodyPr anchor="ctr">
            <a:normAutofit/>
          </a:bodyPr>
          <a:lstStyle>
            <a:lvl1pPr marL="0" indent="0" algn="ctr">
              <a:buNone/>
              <a:defRPr sz="1400" i="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Insert Your Picture Here</a:t>
            </a:r>
          </a:p>
        </p:txBody>
      </p:sp>
    </p:spTree>
    <p:extLst>
      <p:ext uri="{BB962C8B-B14F-4D97-AF65-F5344CB8AC3E}">
        <p14:creationId xmlns:p14="http://schemas.microsoft.com/office/powerpoint/2010/main" val="3394383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1AD08-4E28-4191-9B62-EAD61608E5CF}"/>
              </a:ext>
            </a:extLst>
          </p:cNvPr>
          <p:cNvSpPr>
            <a:spLocks noGrp="1"/>
          </p:cNvSpPr>
          <p:nvPr>
            <p:ph type="title"/>
          </p:nvPr>
        </p:nvSpPr>
        <p:spPr>
          <a:xfrm>
            <a:off x="838200" y="611076"/>
            <a:ext cx="6273800" cy="833663"/>
          </a:xfrm>
          <a:solidFill>
            <a:schemeClr val="accent2">
              <a:lumMod val="50000"/>
            </a:schemeClr>
          </a:solidFill>
        </p:spPr>
        <p:txBody>
          <a:bodyPr tIns="108000" bIns="108000">
            <a:spAutoFit/>
          </a:bodyPr>
          <a:lstStyle>
            <a:lvl1pPr>
              <a:lnSpc>
                <a:spcPct val="100000"/>
              </a:lnSpc>
              <a:defRPr sz="4000"/>
            </a:lvl1pPr>
          </a:lstStyle>
          <a:p>
            <a:r>
              <a:rPr lang="en-US"/>
              <a:t>Click to edit Master title style</a:t>
            </a:r>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838200" y="1825625"/>
            <a:ext cx="6273800" cy="4351338"/>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83923665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Wide">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1AD08-4E28-4191-9B62-EAD61608E5CF}"/>
              </a:ext>
            </a:extLst>
          </p:cNvPr>
          <p:cNvSpPr>
            <a:spLocks noGrp="1"/>
          </p:cNvSpPr>
          <p:nvPr>
            <p:ph type="title"/>
          </p:nvPr>
        </p:nvSpPr>
        <p:spPr>
          <a:xfrm>
            <a:off x="838200" y="611077"/>
            <a:ext cx="6273800" cy="833663"/>
          </a:xfrm>
          <a:solidFill>
            <a:schemeClr val="accent2">
              <a:lumMod val="50000"/>
            </a:schemeClr>
          </a:solidFill>
        </p:spPr>
        <p:txBody>
          <a:bodyPr vert="horz" lIns="91440" tIns="108000" rIns="91440" bIns="108000" rtlCol="0" anchor="ctr">
            <a:spAutoFit/>
          </a:bodyPr>
          <a:lstStyle>
            <a:lvl1pPr>
              <a:defRPr lang="en-US" sz="4000"/>
            </a:lvl1pPr>
          </a:lstStyle>
          <a:p>
            <a:pPr lvl="0">
              <a:lnSpc>
                <a:spcPct val="100000"/>
              </a:lnSpc>
            </a:pPr>
            <a:r>
              <a:rPr lang="en-US"/>
              <a:t>Click to edit Master title style</a:t>
            </a:r>
            <a:endParaRPr lang="en-US" dirty="0"/>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838200" y="1825625"/>
            <a:ext cx="10515600" cy="4351338"/>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159457105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Right">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6D3C5ED2-B01D-4104-B193-BC78D76A4646}"/>
              </a:ext>
            </a:extLst>
          </p:cNvPr>
          <p:cNvSpPr>
            <a:spLocks noGrp="1"/>
          </p:cNvSpPr>
          <p:nvPr>
            <p:ph type="pic" idx="11" hasCustomPrompt="1"/>
          </p:nvPr>
        </p:nvSpPr>
        <p:spPr>
          <a:xfrm>
            <a:off x="0" y="0"/>
            <a:ext cx="6305550" cy="6721475"/>
          </a:xfrm>
          <a:noFill/>
        </p:spPr>
        <p:txBody>
          <a:bodyPr anchor="ctr">
            <a:normAutofit/>
          </a:bodyPr>
          <a:lstStyle>
            <a:lvl1pPr marL="0" indent="0" algn="ctr">
              <a:buNone/>
              <a:defRPr sz="1400" i="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Insert Your Picture Here</a:t>
            </a:r>
          </a:p>
        </p:txBody>
      </p:sp>
      <p:sp>
        <p:nvSpPr>
          <p:cNvPr id="2" name="Title 1">
            <a:extLst>
              <a:ext uri="{FF2B5EF4-FFF2-40B4-BE49-F238E27FC236}">
                <a16:creationId xmlns:a16="http://schemas.microsoft.com/office/drawing/2014/main" id="{FE91AD08-4E28-4191-9B62-EAD61608E5CF}"/>
              </a:ext>
            </a:extLst>
          </p:cNvPr>
          <p:cNvSpPr>
            <a:spLocks noGrp="1"/>
          </p:cNvSpPr>
          <p:nvPr>
            <p:ph type="title" hasCustomPrompt="1"/>
          </p:nvPr>
        </p:nvSpPr>
        <p:spPr>
          <a:xfrm>
            <a:off x="6657974" y="611077"/>
            <a:ext cx="4695825" cy="833663"/>
          </a:xfrm>
          <a:solidFill>
            <a:schemeClr val="accent2">
              <a:lumMod val="50000"/>
            </a:schemeClr>
          </a:solidFill>
        </p:spPr>
        <p:txBody>
          <a:bodyPr wrap="square" tIns="108000" bIns="108000">
            <a:spAutoFit/>
          </a:bodyPr>
          <a:lstStyle>
            <a:lvl1pPr>
              <a:lnSpc>
                <a:spcPct val="100000"/>
              </a:lnSpc>
              <a:defRPr sz="4000"/>
            </a:lvl1pPr>
          </a:lstStyle>
          <a:p>
            <a:r>
              <a:rPr lang="en-US" dirty="0"/>
              <a:t>Edit Master title style</a:t>
            </a:r>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6657974" y="1825625"/>
            <a:ext cx="4695826" cy="4351338"/>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1797904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 Horizontal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1AD08-4E28-4191-9B62-EAD61608E5CF}"/>
              </a:ext>
            </a:extLst>
          </p:cNvPr>
          <p:cNvSpPr>
            <a:spLocks noGrp="1"/>
          </p:cNvSpPr>
          <p:nvPr>
            <p:ph type="title"/>
          </p:nvPr>
        </p:nvSpPr>
        <p:spPr>
          <a:xfrm>
            <a:off x="0" y="1"/>
            <a:ext cx="4305300" cy="6721472"/>
          </a:xfrm>
          <a:gradFill>
            <a:gsLst>
              <a:gs pos="1000">
                <a:schemeClr val="tx1">
                  <a:lumMod val="85000"/>
                  <a:lumOff val="15000"/>
                </a:schemeClr>
              </a:gs>
              <a:gs pos="100000">
                <a:schemeClr val="accent2">
                  <a:lumMod val="50000"/>
                </a:schemeClr>
              </a:gs>
            </a:gsLst>
            <a:lin ang="12600000" scaled="0"/>
          </a:gradFill>
        </p:spPr>
        <p:txBody>
          <a:bodyPr vert="horz" lIns="396000" tIns="0" rIns="396000" bIns="0" rtlCol="0" anchor="ctr">
            <a:noAutofit/>
          </a:bodyPr>
          <a:lstStyle>
            <a:lvl1pPr algn="r">
              <a:lnSpc>
                <a:spcPct val="70000"/>
              </a:lnSpc>
              <a:defRPr lang="en-US" sz="5200" b="0" spc="-150" dirty="0"/>
            </a:lvl1pPr>
          </a:lstStyle>
          <a:p>
            <a:pPr lvl="0" algn="r"/>
            <a:r>
              <a:rPr lang="en-US"/>
              <a:t>Click to edit Master title style</a:t>
            </a:r>
            <a:endParaRPr lang="en-US" dirty="0"/>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4705350" y="365124"/>
            <a:ext cx="6648448" cy="5984875"/>
          </a:xfrm>
        </p:spPr>
        <p:txBody>
          <a:bodyPr lIns="108000" tIns="108000" rIns="108000" bIns="108000" anchor="ct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Slide Number Placeholder 13">
            <a:extLst>
              <a:ext uri="{FF2B5EF4-FFF2-40B4-BE49-F238E27FC236}">
                <a16:creationId xmlns:a16="http://schemas.microsoft.com/office/drawing/2014/main" id="{7746CAFB-2B99-470B-B55B-9BF378E3A04B}"/>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1160496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 Horizontal 2">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65237DA4-112F-40B2-8C8C-EB23506D9C45}"/>
              </a:ext>
            </a:extLst>
          </p:cNvPr>
          <p:cNvSpPr>
            <a:spLocks noGrp="1"/>
          </p:cNvSpPr>
          <p:nvPr>
            <p:ph type="title"/>
          </p:nvPr>
        </p:nvSpPr>
        <p:spPr>
          <a:xfrm>
            <a:off x="7512000" y="0"/>
            <a:ext cx="4680000" cy="6721473"/>
          </a:xfrm>
          <a:gradFill>
            <a:gsLst>
              <a:gs pos="1000">
                <a:schemeClr val="tx1">
                  <a:lumMod val="85000"/>
                  <a:lumOff val="15000"/>
                </a:schemeClr>
              </a:gs>
              <a:gs pos="100000">
                <a:schemeClr val="accent2">
                  <a:lumMod val="50000"/>
                </a:schemeClr>
              </a:gs>
            </a:gsLst>
            <a:lin ang="12600000" scaled="0"/>
          </a:gradFill>
        </p:spPr>
        <p:txBody>
          <a:bodyPr lIns="396000" rIns="396000">
            <a:normAutofit/>
          </a:bodyPr>
          <a:lstStyle>
            <a:lvl1pPr>
              <a:lnSpc>
                <a:spcPct val="70000"/>
              </a:lnSpc>
              <a:defRPr sz="5200" spc="-15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838200" y="365124"/>
            <a:ext cx="6156323" cy="5984875"/>
          </a:xfrm>
        </p:spPr>
        <p:txBody>
          <a:bodyPr lIns="108000" tIns="108000" rIns="108000" bIns="108000"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13">
            <a:extLst>
              <a:ext uri="{FF2B5EF4-FFF2-40B4-BE49-F238E27FC236}">
                <a16:creationId xmlns:a16="http://schemas.microsoft.com/office/drawing/2014/main" id="{7746CAFB-2B99-470B-B55B-9BF378E3A04B}"/>
              </a:ext>
            </a:extLst>
          </p:cNvPr>
          <p:cNvSpPr>
            <a:spLocks noGrp="1"/>
          </p:cNvSpPr>
          <p:nvPr>
            <p:ph type="sldNum" sz="quarter" idx="10"/>
          </p:nvPr>
        </p:nvSpPr>
        <p:spPr>
          <a:solidFill>
            <a:schemeClr val="bg1">
              <a:lumMod val="85000"/>
            </a:schemeClr>
          </a:solidFill>
        </p:spPr>
        <p:txBody>
          <a:bodyPr/>
          <a:lstStyle>
            <a:lvl1pPr>
              <a:defRPr>
                <a:solidFill>
                  <a:schemeClr val="tx1">
                    <a:lumMod val="85000"/>
                    <a:lumOff val="15000"/>
                  </a:schemeClr>
                </a:solidFill>
              </a:defRPr>
            </a:lvl1p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64498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 Horizontal 3">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
        <p:nvSpPr>
          <p:cNvPr id="5" name="Content Placeholder 2">
            <a:extLst>
              <a:ext uri="{FF2B5EF4-FFF2-40B4-BE49-F238E27FC236}">
                <a16:creationId xmlns:a16="http://schemas.microsoft.com/office/drawing/2014/main" id="{D68E6EF2-4B2F-4D0D-9505-CE92872972F7}"/>
              </a:ext>
            </a:extLst>
          </p:cNvPr>
          <p:cNvSpPr>
            <a:spLocks noGrp="1"/>
          </p:cNvSpPr>
          <p:nvPr>
            <p:ph idx="1"/>
          </p:nvPr>
        </p:nvSpPr>
        <p:spPr>
          <a:xfrm>
            <a:off x="4705350" y="611076"/>
            <a:ext cx="6648448" cy="5738923"/>
          </a:xfrm>
        </p:spPr>
        <p:txBody>
          <a:bodyPr lIns="108000" tIns="108000" rIns="108000" bIns="10800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D91A21B9-BA54-413B-940E-027C32E4D429}"/>
              </a:ext>
            </a:extLst>
          </p:cNvPr>
          <p:cNvSpPr>
            <a:spLocks noGrp="1"/>
          </p:cNvSpPr>
          <p:nvPr>
            <p:ph type="title"/>
          </p:nvPr>
        </p:nvSpPr>
        <p:spPr>
          <a:xfrm>
            <a:off x="838200" y="611076"/>
            <a:ext cx="3440502" cy="2064769"/>
          </a:xfrm>
          <a:solidFill>
            <a:schemeClr val="accent2">
              <a:lumMod val="50000"/>
            </a:schemeClr>
          </a:solidFill>
        </p:spPr>
        <p:txBody>
          <a:bodyPr wrap="square" tIns="108000" bIns="108000" anchor="t">
            <a:spAutoFit/>
          </a:bodyPr>
          <a:lstStyle>
            <a:lvl1pPr>
              <a:lnSpc>
                <a:spcPct val="100000"/>
              </a:lnSpc>
              <a:defRPr sz="4000"/>
            </a:lvl1pPr>
          </a:lstStyle>
          <a:p>
            <a:r>
              <a:rPr lang="en-US"/>
              <a:t>Click to edit Master title style</a:t>
            </a:r>
            <a:endParaRPr lang="en-US" dirty="0"/>
          </a:p>
        </p:txBody>
      </p:sp>
    </p:spTree>
    <p:extLst>
      <p:ext uri="{BB962C8B-B14F-4D97-AF65-F5344CB8AC3E}">
        <p14:creationId xmlns:p14="http://schemas.microsoft.com/office/powerpoint/2010/main" val="36100512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2BDA7-8BE9-42D5-ACF1-0F51423A206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1CEF73F-3CCA-4312-8E9C-2B4629DA1F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Slide Number Placeholder 3">
            <a:extLst>
              <a:ext uri="{FF2B5EF4-FFF2-40B4-BE49-F238E27FC236}">
                <a16:creationId xmlns:a16="http://schemas.microsoft.com/office/drawing/2014/main" id="{293BF716-502C-4821-A3A0-19C2C508EED1}"/>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26659831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48E4AFE-E166-4B84-B0C8-9205038D8033}"/>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flipV="1">
            <a:off x="0" y="0"/>
            <a:ext cx="12192000" cy="6858000"/>
          </a:xfrm>
          <a:prstGeom prst="rect">
            <a:avLst/>
          </a:prstGeom>
        </p:spPr>
      </p:pic>
      <p:sp>
        <p:nvSpPr>
          <p:cNvPr id="2" name="Title Placeholder 1">
            <a:extLst>
              <a:ext uri="{FF2B5EF4-FFF2-40B4-BE49-F238E27FC236}">
                <a16:creationId xmlns:a16="http://schemas.microsoft.com/office/drawing/2014/main" id="{6C617517-B672-49BA-AC6E-AB66D0639A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EC92C27-7843-4B22-9200-B7304E6AE4CD}"/>
              </a:ext>
            </a:extLst>
          </p:cNvPr>
          <p:cNvSpPr>
            <a:spLocks noGrp="1"/>
          </p:cNvSpPr>
          <p:nvPr>
            <p:ph type="body" idx="1"/>
          </p:nvPr>
        </p:nvSpPr>
        <p:spPr>
          <a:xfrm>
            <a:off x="838200" y="1825625"/>
            <a:ext cx="10515598"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52DB4F10-F75B-41A8-B994-BFF68949E59A}"/>
              </a:ext>
            </a:extLst>
          </p:cNvPr>
          <p:cNvSpPr>
            <a:spLocks noGrp="1"/>
          </p:cNvSpPr>
          <p:nvPr>
            <p:ph type="sldNum" sz="quarter" idx="4"/>
          </p:nvPr>
        </p:nvSpPr>
        <p:spPr>
          <a:xfrm>
            <a:off x="11353800" y="6361475"/>
            <a:ext cx="838200" cy="360000"/>
          </a:xfrm>
          <a:prstGeom prst="rect">
            <a:avLst/>
          </a:prstGeom>
          <a:solidFill>
            <a:schemeClr val="tx1">
              <a:lumMod val="85000"/>
              <a:lumOff val="15000"/>
            </a:schemeClr>
          </a:solidFill>
        </p:spPr>
        <p:txBody>
          <a:bodyPr vert="horz" lIns="91440" tIns="45720" rIns="91440" bIns="45720" rtlCol="0" anchor="ctr"/>
          <a:lstStyle>
            <a:lvl1pPr algn="ctr">
              <a:defRPr sz="1200">
                <a:solidFill>
                  <a:schemeClr val="bg1"/>
                </a:solidFill>
              </a:defRPr>
            </a:lvl1pPr>
          </a:lstStyle>
          <a:p>
            <a:r>
              <a:rPr lang="en-US" dirty="0"/>
              <a:t>PAGE </a:t>
            </a:r>
            <a:fld id="{4A9B5881-4007-4345-955A-79C2656F0C49}" type="slidenum">
              <a:rPr lang="en-US" smtClean="0"/>
              <a:pPr/>
              <a:t>‹#›</a:t>
            </a:fld>
            <a:endParaRPr lang="en-US" dirty="0"/>
          </a:p>
        </p:txBody>
      </p:sp>
      <p:sp>
        <p:nvSpPr>
          <p:cNvPr id="7" name="Rectangle 6">
            <a:extLst>
              <a:ext uri="{FF2B5EF4-FFF2-40B4-BE49-F238E27FC236}">
                <a16:creationId xmlns:a16="http://schemas.microsoft.com/office/drawing/2014/main" id="{512D21E2-8DEB-4F43-A26E-B8DA900A9230}"/>
              </a:ext>
            </a:extLst>
          </p:cNvPr>
          <p:cNvSpPr/>
          <p:nvPr userDrawn="1"/>
        </p:nvSpPr>
        <p:spPr>
          <a:xfrm>
            <a:off x="0" y="6721475"/>
            <a:ext cx="12192000" cy="136525"/>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35CD3143-7FD1-40EA-AA4A-47C72380AEC2}"/>
              </a:ext>
            </a:extLst>
          </p:cNvPr>
          <p:cNvSpPr/>
          <p:nvPr userDrawn="1"/>
        </p:nvSpPr>
        <p:spPr>
          <a:xfrm>
            <a:off x="11353798" y="6721474"/>
            <a:ext cx="838201" cy="136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53920126"/>
      </p:ext>
    </p:extLst>
  </p:cSld>
  <p:clrMap bg1="lt1" tx1="dk1" bg2="lt2" tx2="dk2" accent1="accent1" accent2="accent2" accent3="accent3" accent4="accent4" accent5="accent5" accent6="accent6" hlink="hlink" folHlink="folHlink"/>
  <p:sldLayoutIdLst>
    <p:sldLayoutId id="2147483661" r:id="rId1"/>
    <p:sldLayoutId id="2147483659" r:id="rId2"/>
    <p:sldLayoutId id="2147483660" r:id="rId3"/>
    <p:sldLayoutId id="2147483665" r:id="rId4"/>
    <p:sldLayoutId id="2147483666" r:id="rId5"/>
    <p:sldLayoutId id="2147483650" r:id="rId6"/>
    <p:sldLayoutId id="2147483663" r:id="rId7"/>
    <p:sldLayoutId id="2147483664" r:id="rId8"/>
    <p:sldLayoutId id="2147483651" r:id="rId9"/>
    <p:sldLayoutId id="2147483652" r:id="rId10"/>
    <p:sldLayoutId id="2147483653" r:id="rId11"/>
    <p:sldLayoutId id="2147483654" r:id="rId12"/>
    <p:sldLayoutId id="2147483655" r:id="rId13"/>
    <p:sldLayoutId id="2147483656" r:id="rId14"/>
  </p:sldLayoutIdLst>
  <p:hf hdr="0" ftr="0" dt="0"/>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2"/>
        </a:buClr>
        <a:buFont typeface="Wingdings" panose="05000000000000000000" pitchFamily="2" charset="2"/>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0C5037-DA4A-44E2-A9FB-84B1498768A7}"/>
              </a:ext>
            </a:extLst>
          </p:cNvPr>
          <p:cNvSpPr>
            <a:spLocks noGrp="1"/>
          </p:cNvSpPr>
          <p:nvPr>
            <p:ph type="title"/>
          </p:nvPr>
        </p:nvSpPr>
        <p:spPr/>
        <p:txBody>
          <a:bodyPr/>
          <a:lstStyle/>
          <a:p>
            <a:r>
              <a:rPr lang="en-US" dirty="0"/>
              <a:t>The board of directors</a:t>
            </a:r>
          </a:p>
        </p:txBody>
      </p:sp>
      <p:sp>
        <p:nvSpPr>
          <p:cNvPr id="6" name="Text Placeholder 5">
            <a:extLst>
              <a:ext uri="{FF2B5EF4-FFF2-40B4-BE49-F238E27FC236}">
                <a16:creationId xmlns:a16="http://schemas.microsoft.com/office/drawing/2014/main" id="{1397C2DB-90F2-4971-AC44-7CDDF5A3B552}"/>
              </a:ext>
            </a:extLst>
          </p:cNvPr>
          <p:cNvSpPr>
            <a:spLocks noGrp="1"/>
          </p:cNvSpPr>
          <p:nvPr>
            <p:ph type="body" sz="half" idx="2"/>
          </p:nvPr>
        </p:nvSpPr>
        <p:spPr/>
        <p:txBody>
          <a:bodyPr>
            <a:normAutofit/>
          </a:bodyPr>
          <a:lstStyle/>
          <a:p>
            <a:r>
              <a:rPr lang="en-US" sz="2000" dirty="0"/>
              <a:t>Chapter 4</a:t>
            </a:r>
          </a:p>
        </p:txBody>
      </p:sp>
      <p:sp>
        <p:nvSpPr>
          <p:cNvPr id="15" name="Slide Number Placeholder 14">
            <a:extLst>
              <a:ext uri="{FF2B5EF4-FFF2-40B4-BE49-F238E27FC236}">
                <a16:creationId xmlns:a16="http://schemas.microsoft.com/office/drawing/2014/main" id="{26F5C050-EB87-421A-8A5C-E6CB30102699}"/>
              </a:ext>
            </a:extLst>
          </p:cNvPr>
          <p:cNvSpPr>
            <a:spLocks noGrp="1"/>
          </p:cNvSpPr>
          <p:nvPr>
            <p:ph type="sldNum" sz="quarter" idx="10"/>
          </p:nvPr>
        </p:nvSpPr>
        <p:spPr/>
        <p:txBody>
          <a:bodyPr/>
          <a:lstStyle/>
          <a:p>
            <a:r>
              <a:rPr lang="en-US" dirty="0"/>
              <a:t>PAGE </a:t>
            </a:r>
            <a:fld id="{4A9B5881-4007-4345-955A-79C2656F0C49}" type="slidenum">
              <a:rPr lang="en-US" smtClean="0"/>
              <a:pPr/>
              <a:t>1</a:t>
            </a:fld>
            <a:endParaRPr lang="en-US" dirty="0"/>
          </a:p>
        </p:txBody>
      </p:sp>
      <p:pic>
        <p:nvPicPr>
          <p:cNvPr id="7" name="Picture Placeholder 6">
            <a:extLst>
              <a:ext uri="{FF2B5EF4-FFF2-40B4-BE49-F238E27FC236}">
                <a16:creationId xmlns:a16="http://schemas.microsoft.com/office/drawing/2014/main" id="{E7218054-1566-43C2-BFC0-2F3E44E1A38F}"/>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1336" r="11336"/>
          <a:stretch>
            <a:fillRect/>
          </a:stretch>
        </p:blipFill>
        <p:spPr/>
      </p:pic>
    </p:spTree>
    <p:extLst>
      <p:ext uri="{BB962C8B-B14F-4D97-AF65-F5344CB8AC3E}">
        <p14:creationId xmlns:p14="http://schemas.microsoft.com/office/powerpoint/2010/main" val="1136250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C5D45-7AFB-4757-AF88-A83B66A18B08}"/>
              </a:ext>
            </a:extLst>
          </p:cNvPr>
          <p:cNvSpPr>
            <a:spLocks noGrp="1"/>
          </p:cNvSpPr>
          <p:nvPr>
            <p:ph type="title"/>
          </p:nvPr>
        </p:nvSpPr>
        <p:spPr>
          <a:xfrm>
            <a:off x="838200" y="332898"/>
            <a:ext cx="10889974" cy="1308215"/>
          </a:xfrm>
        </p:spPr>
        <p:txBody>
          <a:bodyPr>
            <a:normAutofit fontScale="90000"/>
          </a:bodyPr>
          <a:lstStyle/>
          <a:p>
            <a:r>
              <a:rPr lang="en-US" dirty="0"/>
              <a:t>The Guidance also provides a warning about factors that may limit the quality and effectiveness of decision-making:</a:t>
            </a:r>
          </a:p>
        </p:txBody>
      </p:sp>
      <p:sp>
        <p:nvSpPr>
          <p:cNvPr id="4" name="Content Placeholder 3">
            <a:extLst>
              <a:ext uri="{FF2B5EF4-FFF2-40B4-BE49-F238E27FC236}">
                <a16:creationId xmlns:a16="http://schemas.microsoft.com/office/drawing/2014/main" id="{393790F7-7594-4FE2-A600-8D155C7644BC}"/>
              </a:ext>
            </a:extLst>
          </p:cNvPr>
          <p:cNvSpPr>
            <a:spLocks noGrp="1"/>
          </p:cNvSpPr>
          <p:nvPr>
            <p:ph idx="1"/>
          </p:nvPr>
        </p:nvSpPr>
        <p:spPr/>
        <p:txBody>
          <a:bodyPr>
            <a:normAutofit/>
          </a:bodyPr>
          <a:lstStyle/>
          <a:p>
            <a:r>
              <a:rPr lang="en-US" sz="2400" dirty="0"/>
              <a:t>giving insufﬁcient attention to risk and a lack of awareness of signiﬁcant risks in the decision;</a:t>
            </a:r>
          </a:p>
          <a:p>
            <a:r>
              <a:rPr lang="en-US" sz="2400" dirty="0"/>
              <a:t>a weak organizational culture, including inadequate information;</a:t>
            </a:r>
          </a:p>
          <a:p>
            <a:r>
              <a:rPr lang="en-US" sz="2400" dirty="0"/>
              <a:t>weak ethical standards;</a:t>
            </a:r>
          </a:p>
          <a:p>
            <a:r>
              <a:rPr lang="en-US" sz="2400" dirty="0"/>
              <a:t>complacent attitudes;</a:t>
            </a:r>
          </a:p>
          <a:p>
            <a:r>
              <a:rPr lang="en-US" sz="2400" dirty="0"/>
              <a:t>emotional attachments;</a:t>
            </a:r>
          </a:p>
          <a:p>
            <a:r>
              <a:rPr lang="en-US" sz="2400" dirty="0"/>
              <a:t>conflicts of interest;</a:t>
            </a:r>
          </a:p>
          <a:p>
            <a:r>
              <a:rPr lang="en-US" sz="2400" dirty="0"/>
              <a:t>inappropriate reliance on previous experience; and</a:t>
            </a:r>
          </a:p>
          <a:p>
            <a:r>
              <a:rPr lang="en-US" sz="2400" dirty="0"/>
              <a:t>inadequate information about the issue or analysis.</a:t>
            </a:r>
          </a:p>
          <a:p>
            <a:endParaRPr lang="en-US" dirty="0"/>
          </a:p>
        </p:txBody>
      </p:sp>
      <p:sp>
        <p:nvSpPr>
          <p:cNvPr id="7" name="Slide Number Placeholder 6">
            <a:extLst>
              <a:ext uri="{FF2B5EF4-FFF2-40B4-BE49-F238E27FC236}">
                <a16:creationId xmlns:a16="http://schemas.microsoft.com/office/drawing/2014/main" id="{C5EB27D9-EE34-4CDB-A3E7-51D04B8A90EC}"/>
              </a:ext>
            </a:extLst>
          </p:cNvPr>
          <p:cNvSpPr>
            <a:spLocks noGrp="1"/>
          </p:cNvSpPr>
          <p:nvPr>
            <p:ph type="sldNum" sz="quarter" idx="10"/>
          </p:nvPr>
        </p:nvSpPr>
        <p:spPr/>
        <p:txBody>
          <a:bodyPr/>
          <a:lstStyle/>
          <a:p>
            <a:r>
              <a:rPr lang="en-US"/>
              <a:t>PAGE </a:t>
            </a:r>
            <a:fld id="{4A9B5881-4007-4345-955A-79C2656F0C49}" type="slidenum">
              <a:rPr lang="en-US" smtClean="0"/>
              <a:pPr/>
              <a:t>10</a:t>
            </a:fld>
            <a:endParaRPr lang="en-US" dirty="0"/>
          </a:p>
        </p:txBody>
      </p:sp>
    </p:spTree>
    <p:extLst>
      <p:ext uri="{BB962C8B-B14F-4D97-AF65-F5344CB8AC3E}">
        <p14:creationId xmlns:p14="http://schemas.microsoft.com/office/powerpoint/2010/main" val="39454462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C7E9B84-F741-4804-AB13-D63112AD7C38}"/>
              </a:ext>
            </a:extLst>
          </p:cNvPr>
          <p:cNvSpPr>
            <a:spLocks noGrp="1"/>
          </p:cNvSpPr>
          <p:nvPr>
            <p:ph type="sldNum" sz="quarter" idx="10"/>
          </p:nvPr>
        </p:nvSpPr>
        <p:spPr/>
        <p:txBody>
          <a:bodyPr/>
          <a:lstStyle/>
          <a:p>
            <a:r>
              <a:rPr lang="en-US"/>
              <a:t>PAGE </a:t>
            </a:r>
            <a:fld id="{4A9B5881-4007-4345-955A-79C2656F0C49}" type="slidenum">
              <a:rPr lang="en-US" smtClean="0"/>
              <a:pPr/>
              <a:t>11</a:t>
            </a:fld>
            <a:endParaRPr lang="en-US" dirty="0"/>
          </a:p>
        </p:txBody>
      </p:sp>
      <p:pic>
        <p:nvPicPr>
          <p:cNvPr id="6" name="Picture 5">
            <a:extLst>
              <a:ext uri="{FF2B5EF4-FFF2-40B4-BE49-F238E27FC236}">
                <a16:creationId xmlns:a16="http://schemas.microsoft.com/office/drawing/2014/main" id="{11DF721C-D885-4746-B2D5-4E30E17E4FF8}"/>
              </a:ext>
            </a:extLst>
          </p:cNvPr>
          <p:cNvPicPr>
            <a:picLocks noChangeAspect="1"/>
          </p:cNvPicPr>
          <p:nvPr/>
        </p:nvPicPr>
        <p:blipFill rotWithShape="1">
          <a:blip r:embed="rId2"/>
          <a:srcRect l="4782" t="27815" r="21522" b="28106"/>
          <a:stretch/>
        </p:blipFill>
        <p:spPr>
          <a:xfrm>
            <a:off x="0" y="728870"/>
            <a:ext cx="12298017" cy="5049078"/>
          </a:xfrm>
          <a:prstGeom prst="rect">
            <a:avLst/>
          </a:prstGeom>
        </p:spPr>
      </p:pic>
    </p:spTree>
    <p:extLst>
      <p:ext uri="{BB962C8B-B14F-4D97-AF65-F5344CB8AC3E}">
        <p14:creationId xmlns:p14="http://schemas.microsoft.com/office/powerpoint/2010/main" val="646003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89CE7-2F6E-488A-B9E4-6A82A0592EF0}"/>
              </a:ext>
            </a:extLst>
          </p:cNvPr>
          <p:cNvSpPr>
            <a:spLocks noGrp="1"/>
          </p:cNvSpPr>
          <p:nvPr>
            <p:ph type="title"/>
          </p:nvPr>
        </p:nvSpPr>
        <p:spPr/>
        <p:txBody>
          <a:bodyPr/>
          <a:lstStyle/>
          <a:p>
            <a:r>
              <a:rPr lang="en-US" dirty="0"/>
              <a:t>2 Matters reserved for the board</a:t>
            </a:r>
          </a:p>
        </p:txBody>
      </p:sp>
      <p:sp>
        <p:nvSpPr>
          <p:cNvPr id="3" name="Content Placeholder 2">
            <a:extLst>
              <a:ext uri="{FF2B5EF4-FFF2-40B4-BE49-F238E27FC236}">
                <a16:creationId xmlns:a16="http://schemas.microsoft.com/office/drawing/2014/main" id="{1CB582BB-4506-40E9-996B-F35801F8561F}"/>
              </a:ext>
            </a:extLst>
          </p:cNvPr>
          <p:cNvSpPr>
            <a:spLocks noGrp="1"/>
          </p:cNvSpPr>
          <p:nvPr>
            <p:ph idx="1"/>
          </p:nvPr>
        </p:nvSpPr>
        <p:spPr/>
        <p:txBody>
          <a:bodyPr>
            <a:normAutofit/>
          </a:bodyPr>
          <a:lstStyle/>
          <a:p>
            <a:pPr>
              <a:buFont typeface="Wingdings" panose="05000000000000000000" pitchFamily="2" charset="2"/>
              <a:buChar char="Ø"/>
            </a:pPr>
            <a:r>
              <a:rPr lang="en-US" sz="2200" dirty="0"/>
              <a:t>The main decision-making powers belong to the board of directors. Although the board delegates many of the operational decision-making responsibilities to executive management, it should:</a:t>
            </a:r>
          </a:p>
          <a:p>
            <a:pPr>
              <a:buFont typeface="Wingdings" panose="05000000000000000000" pitchFamily="2" charset="2"/>
              <a:buChar char="Ø"/>
            </a:pPr>
            <a:endParaRPr lang="en-US" sz="2200" dirty="0"/>
          </a:p>
          <a:p>
            <a:pPr marL="0" indent="0">
              <a:buNone/>
            </a:pPr>
            <a:endParaRPr lang="en-US" sz="2200" dirty="0"/>
          </a:p>
          <a:p>
            <a:r>
              <a:rPr lang="en-US" sz="2200" dirty="0"/>
              <a:t>retain the most signiﬁcant decisions to itself; and</a:t>
            </a:r>
          </a:p>
          <a:p>
            <a:endParaRPr lang="en-US" sz="2200" dirty="0"/>
          </a:p>
          <a:p>
            <a:r>
              <a:rPr lang="en-US" sz="2200" dirty="0"/>
              <a:t>monitor the performance of the executive management.</a:t>
            </a:r>
          </a:p>
        </p:txBody>
      </p:sp>
      <p:sp>
        <p:nvSpPr>
          <p:cNvPr id="4" name="Slide Number Placeholder 3">
            <a:extLst>
              <a:ext uri="{FF2B5EF4-FFF2-40B4-BE49-F238E27FC236}">
                <a16:creationId xmlns:a16="http://schemas.microsoft.com/office/drawing/2014/main" id="{891C2DE4-10DC-438F-AFBC-8529D0D676B7}"/>
              </a:ext>
            </a:extLst>
          </p:cNvPr>
          <p:cNvSpPr>
            <a:spLocks noGrp="1"/>
          </p:cNvSpPr>
          <p:nvPr>
            <p:ph type="sldNum" sz="quarter" idx="10"/>
          </p:nvPr>
        </p:nvSpPr>
        <p:spPr/>
        <p:txBody>
          <a:bodyPr/>
          <a:lstStyle/>
          <a:p>
            <a:r>
              <a:rPr lang="en-US"/>
              <a:t>PAGE </a:t>
            </a:r>
            <a:fld id="{4A9B5881-4007-4345-955A-79C2656F0C49}" type="slidenum">
              <a:rPr lang="en-US" smtClean="0"/>
              <a:pPr/>
              <a:t>12</a:t>
            </a:fld>
            <a:endParaRPr lang="en-US" dirty="0"/>
          </a:p>
        </p:txBody>
      </p:sp>
    </p:spTree>
    <p:extLst>
      <p:ext uri="{BB962C8B-B14F-4D97-AF65-F5344CB8AC3E}">
        <p14:creationId xmlns:p14="http://schemas.microsoft.com/office/powerpoint/2010/main" val="2222340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E11C2-7FC9-48B3-9E5D-B5512AEC41E6}"/>
              </a:ext>
            </a:extLst>
          </p:cNvPr>
          <p:cNvSpPr>
            <a:spLocks noGrp="1"/>
          </p:cNvSpPr>
          <p:nvPr>
            <p:ph type="title"/>
          </p:nvPr>
        </p:nvSpPr>
        <p:spPr/>
        <p:txBody>
          <a:bodyPr/>
          <a:lstStyle/>
          <a:p>
            <a:pPr algn="l"/>
            <a:r>
              <a:rPr lang="en-US" dirty="0"/>
              <a:t>ICSA guidance on matters reserved for the board’</a:t>
            </a:r>
            <a:br>
              <a:rPr lang="en-US" dirty="0"/>
            </a:br>
            <a:r>
              <a:rPr lang="en-US" dirty="0"/>
              <a:t>(2013)</a:t>
            </a:r>
          </a:p>
        </p:txBody>
      </p:sp>
      <p:sp>
        <p:nvSpPr>
          <p:cNvPr id="3" name="Content Placeholder 2">
            <a:extLst>
              <a:ext uri="{FF2B5EF4-FFF2-40B4-BE49-F238E27FC236}">
                <a16:creationId xmlns:a16="http://schemas.microsoft.com/office/drawing/2014/main" id="{9C9ABCD0-1BDB-4E9E-A36F-AC8C80B5A2C9}"/>
              </a:ext>
            </a:extLst>
          </p:cNvPr>
          <p:cNvSpPr>
            <a:spLocks noGrp="1"/>
          </p:cNvSpPr>
          <p:nvPr>
            <p:ph idx="1"/>
          </p:nvPr>
        </p:nvSpPr>
        <p:spPr/>
        <p:txBody>
          <a:bodyPr>
            <a:normAutofit/>
          </a:bodyPr>
          <a:lstStyle/>
          <a:p>
            <a:r>
              <a:rPr lang="en-US" dirty="0"/>
              <a:t>approval of overall strategy and strategic objectives;</a:t>
            </a:r>
          </a:p>
          <a:p>
            <a:r>
              <a:rPr lang="en-US" dirty="0"/>
              <a:t>approval of annual operating and capital expenditure budgets;</a:t>
            </a:r>
          </a:p>
          <a:p>
            <a:r>
              <a:rPr lang="en-US" dirty="0"/>
              <a:t>compliance with legal and regulatory requirements;</a:t>
            </a:r>
          </a:p>
          <a:p>
            <a:r>
              <a:rPr lang="en-US" dirty="0"/>
              <a:t>management/operational performance review;</a:t>
            </a:r>
          </a:p>
          <a:p>
            <a:r>
              <a:rPr lang="en-US" dirty="0"/>
              <a:t>changes in corporate or capital structure;</a:t>
            </a:r>
          </a:p>
          <a:p>
            <a:r>
              <a:rPr lang="en-US" dirty="0"/>
              <a:t>approving the risk appetite of the company (annual review);</a:t>
            </a:r>
          </a:p>
          <a:p>
            <a:r>
              <a:rPr lang="en-US" dirty="0"/>
              <a:t>approving the annual report and accounts;</a:t>
            </a:r>
          </a:p>
          <a:p>
            <a:r>
              <a:rPr lang="en-US" dirty="0"/>
              <a:t>declaring an interim dividend and recommending a final dividend;</a:t>
            </a:r>
          </a:p>
          <a:p>
            <a:r>
              <a:rPr lang="en-US" dirty="0"/>
              <a:t>approval of formal communications with shareholders;</a:t>
            </a:r>
          </a:p>
          <a:p>
            <a:r>
              <a:rPr lang="en-US" dirty="0"/>
              <a:t>approval of major contracts and investments; and</a:t>
            </a:r>
          </a:p>
          <a:p>
            <a:r>
              <a:rPr lang="en-US" dirty="0"/>
              <a:t>approval of policies on matters such as health and safety, CSR and the environment.</a:t>
            </a:r>
          </a:p>
        </p:txBody>
      </p:sp>
      <p:sp>
        <p:nvSpPr>
          <p:cNvPr id="4" name="Slide Number Placeholder 3">
            <a:extLst>
              <a:ext uri="{FF2B5EF4-FFF2-40B4-BE49-F238E27FC236}">
                <a16:creationId xmlns:a16="http://schemas.microsoft.com/office/drawing/2014/main" id="{CD86115A-9086-4650-9AB3-B5DBB5028AF9}"/>
              </a:ext>
            </a:extLst>
          </p:cNvPr>
          <p:cNvSpPr>
            <a:spLocks noGrp="1"/>
          </p:cNvSpPr>
          <p:nvPr>
            <p:ph type="sldNum" sz="quarter" idx="10"/>
          </p:nvPr>
        </p:nvSpPr>
        <p:spPr/>
        <p:txBody>
          <a:bodyPr/>
          <a:lstStyle/>
          <a:p>
            <a:r>
              <a:rPr lang="en-US"/>
              <a:t>PAGE </a:t>
            </a:r>
            <a:fld id="{4A9B5881-4007-4345-955A-79C2656F0C49}" type="slidenum">
              <a:rPr lang="en-US" smtClean="0"/>
              <a:pPr/>
              <a:t>13</a:t>
            </a:fld>
            <a:endParaRPr lang="en-US" dirty="0"/>
          </a:p>
        </p:txBody>
      </p:sp>
    </p:spTree>
    <p:extLst>
      <p:ext uri="{BB962C8B-B14F-4D97-AF65-F5344CB8AC3E}">
        <p14:creationId xmlns:p14="http://schemas.microsoft.com/office/powerpoint/2010/main" val="12627963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38DD975-106F-46E4-B57F-6521E3C02F07}"/>
              </a:ext>
            </a:extLst>
          </p:cNvPr>
          <p:cNvSpPr>
            <a:spLocks noGrp="1"/>
          </p:cNvSpPr>
          <p:nvPr>
            <p:ph type="title"/>
          </p:nvPr>
        </p:nvSpPr>
        <p:spPr/>
        <p:txBody>
          <a:bodyPr/>
          <a:lstStyle/>
          <a:p>
            <a:r>
              <a:rPr lang="en-US" b="1" dirty="0"/>
              <a:t>3.1 The size of the board</a:t>
            </a:r>
            <a:endParaRPr lang="en-US" sz="3200" dirty="0"/>
          </a:p>
        </p:txBody>
      </p:sp>
      <p:sp>
        <p:nvSpPr>
          <p:cNvPr id="10" name="Content Placeholder 9">
            <a:extLst>
              <a:ext uri="{FF2B5EF4-FFF2-40B4-BE49-F238E27FC236}">
                <a16:creationId xmlns:a16="http://schemas.microsoft.com/office/drawing/2014/main" id="{23A054FA-BDDF-451B-BD44-8A6FB1F12DA1}"/>
              </a:ext>
            </a:extLst>
          </p:cNvPr>
          <p:cNvSpPr>
            <a:spLocks noGrp="1"/>
          </p:cNvSpPr>
          <p:nvPr>
            <p:ph idx="1"/>
          </p:nvPr>
        </p:nvSpPr>
        <p:spPr/>
        <p:txBody>
          <a:bodyPr/>
          <a:lstStyle/>
          <a:p>
            <a:r>
              <a:rPr lang="en-US" dirty="0"/>
              <a:t>A board should not be larger than it needs to be. </a:t>
            </a:r>
          </a:p>
          <a:p>
            <a:endParaRPr lang="en-US" dirty="0"/>
          </a:p>
          <a:p>
            <a:pPr algn="ctr">
              <a:buFont typeface="Wingdings" panose="05000000000000000000" pitchFamily="2" charset="2"/>
              <a:buChar char="ü"/>
            </a:pPr>
            <a:r>
              <a:rPr lang="en-US" dirty="0"/>
              <a:t>Large boards are more difﬁcult to manage, because there are more individuals involved, and board meetings can be very long and waste time.</a:t>
            </a:r>
          </a:p>
          <a:p>
            <a:pPr algn="ctr">
              <a:buFont typeface="Wingdings" panose="05000000000000000000" pitchFamily="2" charset="2"/>
              <a:buChar char="ü"/>
            </a:pPr>
            <a:endParaRPr lang="en-US" dirty="0"/>
          </a:p>
          <a:p>
            <a:r>
              <a:rPr lang="en-US" dirty="0"/>
              <a:t>On the other hand, boards should be sufﬁciently large.</a:t>
            </a:r>
          </a:p>
          <a:p>
            <a:endParaRPr lang="en-US" dirty="0"/>
          </a:p>
          <a:p>
            <a:pPr algn="ctr">
              <a:buFont typeface="Wingdings" panose="05000000000000000000" pitchFamily="2" charset="2"/>
              <a:buChar char="ü"/>
            </a:pPr>
            <a:r>
              <a:rPr lang="en-US" dirty="0"/>
              <a:t>so that their members collectively have the knowledge, skills and experience to make effective decisions. </a:t>
            </a:r>
          </a:p>
        </p:txBody>
      </p:sp>
      <p:sp>
        <p:nvSpPr>
          <p:cNvPr id="4" name="Slide Number Placeholder 3">
            <a:extLst>
              <a:ext uri="{FF2B5EF4-FFF2-40B4-BE49-F238E27FC236}">
                <a16:creationId xmlns:a16="http://schemas.microsoft.com/office/drawing/2014/main" id="{33908046-83B4-4771-B33C-ED6B8ED61EE7}"/>
              </a:ext>
            </a:extLst>
          </p:cNvPr>
          <p:cNvSpPr>
            <a:spLocks noGrp="1"/>
          </p:cNvSpPr>
          <p:nvPr>
            <p:ph type="sldNum" sz="quarter" idx="10"/>
          </p:nvPr>
        </p:nvSpPr>
        <p:spPr/>
        <p:txBody>
          <a:bodyPr/>
          <a:lstStyle/>
          <a:p>
            <a:r>
              <a:rPr lang="en-US"/>
              <a:t>PAGE </a:t>
            </a:r>
            <a:fld id="{4A9B5881-4007-4345-955A-79C2656F0C49}" type="slidenum">
              <a:rPr lang="en-US" smtClean="0"/>
              <a:pPr/>
              <a:t>14</a:t>
            </a:fld>
            <a:endParaRPr lang="en-US" dirty="0"/>
          </a:p>
        </p:txBody>
      </p:sp>
    </p:spTree>
    <p:extLst>
      <p:ext uri="{BB962C8B-B14F-4D97-AF65-F5344CB8AC3E}">
        <p14:creationId xmlns:p14="http://schemas.microsoft.com/office/powerpoint/2010/main" val="14515687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97A7D8E-41F7-44F2-8FA8-4CA6D39EA00D}"/>
              </a:ext>
            </a:extLst>
          </p:cNvPr>
          <p:cNvSpPr>
            <a:spLocks noGrp="1"/>
          </p:cNvSpPr>
          <p:nvPr>
            <p:ph idx="1"/>
          </p:nvPr>
        </p:nvSpPr>
        <p:spPr>
          <a:xfrm>
            <a:off x="838200" y="897973"/>
            <a:ext cx="10515600" cy="4351338"/>
          </a:xfrm>
        </p:spPr>
        <p:txBody>
          <a:bodyPr>
            <a:normAutofit/>
          </a:bodyPr>
          <a:lstStyle/>
          <a:p>
            <a:r>
              <a:rPr lang="en-US" sz="2400" dirty="0"/>
              <a:t>The UK Code also suggests that the board should be sufﬁciently large to avoid a situation in which it becomes over-reliant on one or two individuals, for example, as chairmen of board committees (nominations, remuneration, audit and risk committees). It states:</a:t>
            </a:r>
          </a:p>
          <a:p>
            <a:endParaRPr lang="en-US" sz="2400" dirty="0"/>
          </a:p>
          <a:p>
            <a:endParaRPr lang="en-US" sz="2400" dirty="0"/>
          </a:p>
          <a:p>
            <a:pPr marL="0" indent="0" algn="ctr">
              <a:buNone/>
            </a:pPr>
            <a:r>
              <a:rPr lang="en-US" sz="2400" dirty="0">
                <a:solidFill>
                  <a:srgbClr val="C00000"/>
                </a:solidFill>
              </a:rPr>
              <a:t>‘The board should be of sufﬁcient size that the requirements of the business can be met and that changes to the board’s composition and that of its committees can be managed without disruption, and should not be so large as to be unwieldy.’</a:t>
            </a:r>
          </a:p>
        </p:txBody>
      </p:sp>
      <p:sp>
        <p:nvSpPr>
          <p:cNvPr id="4" name="Slide Number Placeholder 3">
            <a:extLst>
              <a:ext uri="{FF2B5EF4-FFF2-40B4-BE49-F238E27FC236}">
                <a16:creationId xmlns:a16="http://schemas.microsoft.com/office/drawing/2014/main" id="{B2A66FE0-3929-4964-ADB2-ACDFA52185D6}"/>
              </a:ext>
            </a:extLst>
          </p:cNvPr>
          <p:cNvSpPr>
            <a:spLocks noGrp="1"/>
          </p:cNvSpPr>
          <p:nvPr>
            <p:ph type="sldNum" sz="quarter" idx="10"/>
          </p:nvPr>
        </p:nvSpPr>
        <p:spPr/>
        <p:txBody>
          <a:bodyPr/>
          <a:lstStyle/>
          <a:p>
            <a:r>
              <a:rPr lang="en-US"/>
              <a:t>PAGE </a:t>
            </a:r>
            <a:fld id="{4A9B5881-4007-4345-955A-79C2656F0C49}" type="slidenum">
              <a:rPr lang="en-US" smtClean="0"/>
              <a:pPr/>
              <a:t>15</a:t>
            </a:fld>
            <a:endParaRPr lang="en-US" dirty="0"/>
          </a:p>
        </p:txBody>
      </p:sp>
    </p:spTree>
    <p:extLst>
      <p:ext uri="{BB962C8B-B14F-4D97-AF65-F5344CB8AC3E}">
        <p14:creationId xmlns:p14="http://schemas.microsoft.com/office/powerpoint/2010/main" val="797202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4839A5A-D18E-419D-AB7A-1970EEA4F7A6}"/>
              </a:ext>
            </a:extLst>
          </p:cNvPr>
          <p:cNvSpPr>
            <a:spLocks noGrp="1"/>
          </p:cNvSpPr>
          <p:nvPr>
            <p:ph type="sldNum" sz="quarter" idx="10"/>
          </p:nvPr>
        </p:nvSpPr>
        <p:spPr/>
        <p:txBody>
          <a:bodyPr/>
          <a:lstStyle/>
          <a:p>
            <a:r>
              <a:rPr lang="en-US"/>
              <a:t>PAGE </a:t>
            </a:r>
            <a:fld id="{4A9B5881-4007-4345-955A-79C2656F0C49}" type="slidenum">
              <a:rPr lang="en-US" smtClean="0"/>
              <a:pPr/>
              <a:t>16</a:t>
            </a:fld>
            <a:endParaRPr lang="en-US" dirty="0"/>
          </a:p>
        </p:txBody>
      </p:sp>
      <p:pic>
        <p:nvPicPr>
          <p:cNvPr id="6" name="Picture 5">
            <a:extLst>
              <a:ext uri="{FF2B5EF4-FFF2-40B4-BE49-F238E27FC236}">
                <a16:creationId xmlns:a16="http://schemas.microsoft.com/office/drawing/2014/main" id="{6EA70DBD-BCEA-4E6B-92FC-1DEE83EEE653}"/>
              </a:ext>
            </a:extLst>
          </p:cNvPr>
          <p:cNvPicPr>
            <a:picLocks noChangeAspect="1"/>
          </p:cNvPicPr>
          <p:nvPr/>
        </p:nvPicPr>
        <p:blipFill rotWithShape="1">
          <a:blip r:embed="rId2"/>
          <a:srcRect l="2717" t="32068" r="22174" b="14572"/>
          <a:stretch/>
        </p:blipFill>
        <p:spPr>
          <a:xfrm>
            <a:off x="0" y="1010478"/>
            <a:ext cx="12192000" cy="4837043"/>
          </a:xfrm>
          <a:prstGeom prst="rect">
            <a:avLst/>
          </a:prstGeom>
        </p:spPr>
      </p:pic>
    </p:spTree>
    <p:extLst>
      <p:ext uri="{BB962C8B-B14F-4D97-AF65-F5344CB8AC3E}">
        <p14:creationId xmlns:p14="http://schemas.microsoft.com/office/powerpoint/2010/main" val="1315047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AC5ADC-CB78-4331-A76E-425760DD13D1}"/>
              </a:ext>
            </a:extLst>
          </p:cNvPr>
          <p:cNvSpPr>
            <a:spLocks noGrp="1"/>
          </p:cNvSpPr>
          <p:nvPr>
            <p:ph type="title"/>
          </p:nvPr>
        </p:nvSpPr>
        <p:spPr>
          <a:xfrm>
            <a:off x="838200" y="364856"/>
            <a:ext cx="6273800" cy="1326105"/>
          </a:xfrm>
        </p:spPr>
        <p:txBody>
          <a:bodyPr/>
          <a:lstStyle/>
          <a:p>
            <a:r>
              <a:rPr lang="en-US" b="1" dirty="0"/>
              <a:t>3.2 The composition of the board</a:t>
            </a:r>
            <a:endParaRPr lang="en-US" dirty="0"/>
          </a:p>
        </p:txBody>
      </p:sp>
      <p:sp>
        <p:nvSpPr>
          <p:cNvPr id="6" name="Content Placeholder 5">
            <a:extLst>
              <a:ext uri="{FF2B5EF4-FFF2-40B4-BE49-F238E27FC236}">
                <a16:creationId xmlns:a16="http://schemas.microsoft.com/office/drawing/2014/main" id="{3D6FC030-19F6-44F5-81A2-635365D71A65}"/>
              </a:ext>
            </a:extLst>
          </p:cNvPr>
          <p:cNvSpPr>
            <a:spLocks noGrp="1"/>
          </p:cNvSpPr>
          <p:nvPr>
            <p:ph idx="1"/>
          </p:nvPr>
        </p:nvSpPr>
        <p:spPr/>
        <p:txBody>
          <a:bodyPr/>
          <a:lstStyle/>
          <a:p>
            <a:endParaRPr lang="en-US" dirty="0"/>
          </a:p>
          <a:p>
            <a:endParaRPr lang="en-US" dirty="0"/>
          </a:p>
          <a:p>
            <a:r>
              <a:rPr lang="en-US" sz="2200" dirty="0"/>
              <a:t>the board of a large public company commonly consists of:</a:t>
            </a:r>
          </a:p>
          <a:p>
            <a:r>
              <a:rPr lang="en-US" sz="2200" dirty="0"/>
              <a:t>a chairman;</a:t>
            </a:r>
          </a:p>
          <a:p>
            <a:r>
              <a:rPr lang="en-US" sz="2200" dirty="0"/>
              <a:t>possibly a deputy chairman;</a:t>
            </a:r>
          </a:p>
          <a:p>
            <a:r>
              <a:rPr lang="en-US" sz="2200" dirty="0"/>
              <a:t>a chief executive officer (CEO);</a:t>
            </a:r>
          </a:p>
          <a:p>
            <a:r>
              <a:rPr lang="en-US" sz="2200" dirty="0"/>
              <a:t>a SID (who may also be the deputy chairman);</a:t>
            </a:r>
          </a:p>
          <a:p>
            <a:r>
              <a:rPr lang="en-US" sz="2200" dirty="0"/>
              <a:t>executive directors; and</a:t>
            </a:r>
          </a:p>
          <a:p>
            <a:r>
              <a:rPr lang="en-US" sz="2200" dirty="0"/>
              <a:t>non-executive directors (NEDs).</a:t>
            </a:r>
          </a:p>
        </p:txBody>
      </p:sp>
      <p:sp>
        <p:nvSpPr>
          <p:cNvPr id="2" name="Slide Number Placeholder 1">
            <a:extLst>
              <a:ext uri="{FF2B5EF4-FFF2-40B4-BE49-F238E27FC236}">
                <a16:creationId xmlns:a16="http://schemas.microsoft.com/office/drawing/2014/main" id="{F168E6E9-BCB9-43C2-A52B-C94FA0D20DDD}"/>
              </a:ext>
            </a:extLst>
          </p:cNvPr>
          <p:cNvSpPr>
            <a:spLocks noGrp="1"/>
          </p:cNvSpPr>
          <p:nvPr>
            <p:ph type="sldNum" sz="quarter" idx="10"/>
          </p:nvPr>
        </p:nvSpPr>
        <p:spPr/>
        <p:txBody>
          <a:bodyPr/>
          <a:lstStyle/>
          <a:p>
            <a:r>
              <a:rPr lang="en-US"/>
              <a:t>PAGE </a:t>
            </a:r>
            <a:fld id="{4A9B5881-4007-4345-955A-79C2656F0C49}" type="slidenum">
              <a:rPr lang="en-US" smtClean="0"/>
              <a:pPr/>
              <a:t>17</a:t>
            </a:fld>
            <a:endParaRPr lang="en-US" dirty="0"/>
          </a:p>
        </p:txBody>
      </p:sp>
    </p:spTree>
    <p:extLst>
      <p:ext uri="{BB962C8B-B14F-4D97-AF65-F5344CB8AC3E}">
        <p14:creationId xmlns:p14="http://schemas.microsoft.com/office/powerpoint/2010/main" val="28924305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84D7AD7-CD33-4F50-B5E2-9735748B0909}"/>
              </a:ext>
            </a:extLst>
          </p:cNvPr>
          <p:cNvSpPr>
            <a:spLocks noGrp="1"/>
          </p:cNvSpPr>
          <p:nvPr>
            <p:ph type="title"/>
          </p:nvPr>
        </p:nvSpPr>
        <p:spPr/>
        <p:txBody>
          <a:bodyPr/>
          <a:lstStyle/>
          <a:p>
            <a:pPr algn="l"/>
            <a:r>
              <a:rPr lang="en-US" dirty="0"/>
              <a:t>These principles relating to board composition are set out in the UK Code as follows.</a:t>
            </a:r>
            <a:br>
              <a:rPr lang="en-US" dirty="0"/>
            </a:br>
            <a:endParaRPr lang="en-US" dirty="0"/>
          </a:p>
        </p:txBody>
      </p:sp>
      <p:sp>
        <p:nvSpPr>
          <p:cNvPr id="6" name="Content Placeholder 5">
            <a:extLst>
              <a:ext uri="{FF2B5EF4-FFF2-40B4-BE49-F238E27FC236}">
                <a16:creationId xmlns:a16="http://schemas.microsoft.com/office/drawing/2014/main" id="{F0B65F3A-B834-4C45-8FB6-41D15D644C21}"/>
              </a:ext>
            </a:extLst>
          </p:cNvPr>
          <p:cNvSpPr>
            <a:spLocks noGrp="1"/>
          </p:cNvSpPr>
          <p:nvPr>
            <p:ph idx="1"/>
          </p:nvPr>
        </p:nvSpPr>
        <p:spPr/>
        <p:txBody>
          <a:bodyPr>
            <a:normAutofit/>
          </a:bodyPr>
          <a:lstStyle/>
          <a:p>
            <a:r>
              <a:rPr lang="en-US" sz="2200" dirty="0"/>
              <a:t>’The board and its committees should have the appropriate balance of skills, experience, independence and knowledge of the company to enable them to discharge their respective duties and responsibilities effectively.’</a:t>
            </a:r>
          </a:p>
          <a:p>
            <a:endParaRPr lang="en-US" sz="2200" dirty="0"/>
          </a:p>
          <a:p>
            <a:r>
              <a:rPr lang="en-US" sz="2200" dirty="0"/>
              <a:t>’The board should include an appropriate combination of executives and NEDs (and in particular independent NEDs) such that no individual or small group of individuals can dominate the board’s decision-taking.’</a:t>
            </a:r>
          </a:p>
        </p:txBody>
      </p:sp>
      <p:sp>
        <p:nvSpPr>
          <p:cNvPr id="4" name="Slide Number Placeholder 3">
            <a:extLst>
              <a:ext uri="{FF2B5EF4-FFF2-40B4-BE49-F238E27FC236}">
                <a16:creationId xmlns:a16="http://schemas.microsoft.com/office/drawing/2014/main" id="{E07FA75C-688A-40AF-9FCD-E7B64285D6F7}"/>
              </a:ext>
            </a:extLst>
          </p:cNvPr>
          <p:cNvSpPr>
            <a:spLocks noGrp="1"/>
          </p:cNvSpPr>
          <p:nvPr>
            <p:ph type="sldNum" sz="quarter" idx="10"/>
          </p:nvPr>
        </p:nvSpPr>
        <p:spPr/>
        <p:txBody>
          <a:bodyPr/>
          <a:lstStyle/>
          <a:p>
            <a:r>
              <a:rPr lang="en-US"/>
              <a:t>PAGE </a:t>
            </a:r>
            <a:fld id="{4A9B5881-4007-4345-955A-79C2656F0C49}" type="slidenum">
              <a:rPr lang="en-US" smtClean="0"/>
              <a:pPr/>
              <a:t>18</a:t>
            </a:fld>
            <a:endParaRPr lang="en-US" dirty="0"/>
          </a:p>
        </p:txBody>
      </p:sp>
    </p:spTree>
    <p:extLst>
      <p:ext uri="{BB962C8B-B14F-4D97-AF65-F5344CB8AC3E}">
        <p14:creationId xmlns:p14="http://schemas.microsoft.com/office/powerpoint/2010/main" val="16961369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1D7258B-1756-4011-8FC3-BF4BA37052E0}"/>
              </a:ext>
            </a:extLst>
          </p:cNvPr>
          <p:cNvSpPr>
            <a:spLocks noGrp="1"/>
          </p:cNvSpPr>
          <p:nvPr>
            <p:ph type="title"/>
          </p:nvPr>
        </p:nvSpPr>
        <p:spPr>
          <a:xfrm>
            <a:off x="838200" y="641855"/>
            <a:ext cx="6273800" cy="772107"/>
          </a:xfrm>
        </p:spPr>
        <p:txBody>
          <a:bodyPr/>
          <a:lstStyle/>
          <a:p>
            <a:r>
              <a:rPr lang="en-US" dirty="0">
                <a:latin typeface="Frutiger-Black"/>
              </a:rPr>
              <a:t>4. The powers of directors</a:t>
            </a:r>
            <a:endParaRPr lang="en-US" dirty="0"/>
          </a:p>
        </p:txBody>
      </p:sp>
      <p:sp>
        <p:nvSpPr>
          <p:cNvPr id="6" name="Content Placeholder 5">
            <a:extLst>
              <a:ext uri="{FF2B5EF4-FFF2-40B4-BE49-F238E27FC236}">
                <a16:creationId xmlns:a16="http://schemas.microsoft.com/office/drawing/2014/main" id="{07E02FC8-A05D-4004-B84D-A14BAC1AB5D1}"/>
              </a:ext>
            </a:extLst>
          </p:cNvPr>
          <p:cNvSpPr>
            <a:spLocks noGrp="1"/>
          </p:cNvSpPr>
          <p:nvPr>
            <p:ph idx="1"/>
          </p:nvPr>
        </p:nvSpPr>
        <p:spPr/>
        <p:txBody>
          <a:bodyPr/>
          <a:lstStyle/>
          <a:p>
            <a:pPr marL="0" indent="0">
              <a:buNone/>
            </a:pPr>
            <a:r>
              <a:rPr lang="en-US" b="1" dirty="0">
                <a:latin typeface="Frutiger-Bold"/>
              </a:rPr>
              <a:t>4.1 The general powers of directors</a:t>
            </a:r>
          </a:p>
          <a:p>
            <a:pPr marL="0" indent="0">
              <a:buNone/>
            </a:pPr>
            <a:endParaRPr lang="en-US" dirty="0"/>
          </a:p>
        </p:txBody>
      </p:sp>
      <p:sp>
        <p:nvSpPr>
          <p:cNvPr id="4" name="Slide Number Placeholder 3">
            <a:extLst>
              <a:ext uri="{FF2B5EF4-FFF2-40B4-BE49-F238E27FC236}">
                <a16:creationId xmlns:a16="http://schemas.microsoft.com/office/drawing/2014/main" id="{E5196076-2AE8-49C0-8053-4FA88C76EAAE}"/>
              </a:ext>
            </a:extLst>
          </p:cNvPr>
          <p:cNvSpPr>
            <a:spLocks noGrp="1"/>
          </p:cNvSpPr>
          <p:nvPr>
            <p:ph type="sldNum" sz="quarter" idx="10"/>
          </p:nvPr>
        </p:nvSpPr>
        <p:spPr/>
        <p:txBody>
          <a:bodyPr/>
          <a:lstStyle/>
          <a:p>
            <a:r>
              <a:rPr lang="en-US"/>
              <a:t>PAGE </a:t>
            </a:r>
            <a:fld id="{4A9B5881-4007-4345-955A-79C2656F0C49}" type="slidenum">
              <a:rPr lang="en-US" smtClean="0"/>
              <a:pPr/>
              <a:t>19</a:t>
            </a:fld>
            <a:endParaRPr lang="en-US" dirty="0"/>
          </a:p>
        </p:txBody>
      </p:sp>
      <p:graphicFrame>
        <p:nvGraphicFramePr>
          <p:cNvPr id="7" name="Diagram 6">
            <a:extLst>
              <a:ext uri="{FF2B5EF4-FFF2-40B4-BE49-F238E27FC236}">
                <a16:creationId xmlns:a16="http://schemas.microsoft.com/office/drawing/2014/main" id="{09F2FD8B-1E96-4823-AACB-1934A62A72A2}"/>
              </a:ext>
            </a:extLst>
          </p:cNvPr>
          <p:cNvGraphicFramePr/>
          <p:nvPr>
            <p:extLst>
              <p:ext uri="{D42A27DB-BD31-4B8C-83A1-F6EECF244321}">
                <p14:modId xmlns:p14="http://schemas.microsoft.com/office/powerpoint/2010/main" val="637282984"/>
              </p:ext>
            </p:extLst>
          </p:nvPr>
        </p:nvGraphicFramePr>
        <p:xfrm>
          <a:off x="2032000" y="2504661"/>
          <a:ext cx="8128000" cy="3633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15683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F5DD9D5-5120-4CF3-BD29-6F0EC9F0684E}"/>
              </a:ext>
            </a:extLst>
          </p:cNvPr>
          <p:cNvSpPr>
            <a:spLocks noGrp="1"/>
          </p:cNvSpPr>
          <p:nvPr>
            <p:ph type="title"/>
          </p:nvPr>
        </p:nvSpPr>
        <p:spPr>
          <a:xfrm>
            <a:off x="838200" y="641855"/>
            <a:ext cx="6273800" cy="772107"/>
          </a:xfrm>
        </p:spPr>
        <p:txBody>
          <a:bodyPr/>
          <a:lstStyle/>
          <a:p>
            <a:r>
              <a:rPr lang="en-US" dirty="0"/>
              <a:t>Introduction	</a:t>
            </a:r>
          </a:p>
        </p:txBody>
      </p:sp>
      <p:sp>
        <p:nvSpPr>
          <p:cNvPr id="7" name="Content Placeholder 6">
            <a:extLst>
              <a:ext uri="{FF2B5EF4-FFF2-40B4-BE49-F238E27FC236}">
                <a16:creationId xmlns:a16="http://schemas.microsoft.com/office/drawing/2014/main" id="{1AE79D2C-41F8-46F0-AEE7-E71A48887B1B}"/>
              </a:ext>
            </a:extLst>
          </p:cNvPr>
          <p:cNvSpPr>
            <a:spLocks noGrp="1"/>
          </p:cNvSpPr>
          <p:nvPr>
            <p:ph idx="1"/>
          </p:nvPr>
        </p:nvSpPr>
        <p:spPr/>
        <p:txBody>
          <a:bodyPr>
            <a:normAutofit/>
          </a:bodyPr>
          <a:lstStyle/>
          <a:p>
            <a:r>
              <a:rPr lang="en-US" sz="2200" dirty="0"/>
              <a:t>An efﬁcient and effective board of directors is a key requirement of good corporate governance.</a:t>
            </a:r>
          </a:p>
          <a:p>
            <a:endParaRPr lang="en-US" sz="2200" dirty="0"/>
          </a:p>
          <a:p>
            <a:pPr marL="0" indent="0">
              <a:buNone/>
            </a:pPr>
            <a:endParaRPr lang="en-US" sz="2200" dirty="0"/>
          </a:p>
          <a:p>
            <a:r>
              <a:rPr lang="en-US" sz="2200" dirty="0"/>
              <a:t>The board should have a clear idea of its responsibilities, and should fulﬁl these to the best of its abilities.</a:t>
            </a:r>
          </a:p>
          <a:p>
            <a:endParaRPr lang="en-US" sz="2200" dirty="0"/>
          </a:p>
          <a:p>
            <a:endParaRPr lang="en-US" sz="2200" dirty="0"/>
          </a:p>
          <a:p>
            <a:r>
              <a:rPr lang="en-US" sz="2200" dirty="0"/>
              <a:t>There should be a suitable balance of skills and experience, and also power, on the board.</a:t>
            </a:r>
          </a:p>
        </p:txBody>
      </p:sp>
      <p:sp>
        <p:nvSpPr>
          <p:cNvPr id="5" name="Slide Number Placeholder 4">
            <a:extLst>
              <a:ext uri="{FF2B5EF4-FFF2-40B4-BE49-F238E27FC236}">
                <a16:creationId xmlns:a16="http://schemas.microsoft.com/office/drawing/2014/main" id="{FE335B1A-E735-41B2-8CC0-A0E36F1270FA}"/>
              </a:ext>
            </a:extLst>
          </p:cNvPr>
          <p:cNvSpPr>
            <a:spLocks noGrp="1"/>
          </p:cNvSpPr>
          <p:nvPr>
            <p:ph type="sldNum" sz="quarter" idx="10"/>
          </p:nvPr>
        </p:nvSpPr>
        <p:spPr/>
        <p:txBody>
          <a:bodyPr/>
          <a:lstStyle/>
          <a:p>
            <a:r>
              <a:rPr lang="en-US"/>
              <a:t>PAGE </a:t>
            </a:r>
            <a:fld id="{4A9B5881-4007-4345-955A-79C2656F0C49}" type="slidenum">
              <a:rPr lang="en-US" smtClean="0"/>
              <a:pPr/>
              <a:t>2</a:t>
            </a:fld>
            <a:endParaRPr lang="en-US" dirty="0"/>
          </a:p>
        </p:txBody>
      </p:sp>
    </p:spTree>
    <p:extLst>
      <p:ext uri="{BB962C8B-B14F-4D97-AF65-F5344CB8AC3E}">
        <p14:creationId xmlns:p14="http://schemas.microsoft.com/office/powerpoint/2010/main" val="12147477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28036-0FED-429B-8B02-084DEED63B62}"/>
              </a:ext>
            </a:extLst>
          </p:cNvPr>
          <p:cNvSpPr>
            <a:spLocks noGrp="1"/>
          </p:cNvSpPr>
          <p:nvPr>
            <p:ph type="title"/>
          </p:nvPr>
        </p:nvSpPr>
        <p:spPr>
          <a:xfrm>
            <a:off x="838199" y="641855"/>
            <a:ext cx="8888897" cy="772107"/>
          </a:xfrm>
        </p:spPr>
        <p:txBody>
          <a:bodyPr/>
          <a:lstStyle/>
          <a:p>
            <a:r>
              <a:rPr lang="en-US" dirty="0"/>
              <a:t>5. The duties of directors to their company</a:t>
            </a:r>
          </a:p>
        </p:txBody>
      </p:sp>
      <p:graphicFrame>
        <p:nvGraphicFramePr>
          <p:cNvPr id="5" name="Content Placeholder 4">
            <a:extLst>
              <a:ext uri="{FF2B5EF4-FFF2-40B4-BE49-F238E27FC236}">
                <a16:creationId xmlns:a16="http://schemas.microsoft.com/office/drawing/2014/main" id="{4899280F-A897-43C6-8D10-BF9302389520}"/>
              </a:ext>
            </a:extLst>
          </p:cNvPr>
          <p:cNvGraphicFramePr>
            <a:graphicFrameLocks noGrp="1"/>
          </p:cNvGraphicFramePr>
          <p:nvPr>
            <p:ph idx="1"/>
            <p:extLst>
              <p:ext uri="{D42A27DB-BD31-4B8C-83A1-F6EECF244321}">
                <p14:modId xmlns:p14="http://schemas.microsoft.com/office/powerpoint/2010/main" val="2216710677"/>
              </p:ext>
            </p:extLst>
          </p:nvPr>
        </p:nvGraphicFramePr>
        <p:xfrm>
          <a:off x="838200" y="1825624"/>
          <a:ext cx="10515600" cy="47209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32CCDAE0-5EF2-41B5-9916-3F004D279898}"/>
              </a:ext>
            </a:extLst>
          </p:cNvPr>
          <p:cNvSpPr>
            <a:spLocks noGrp="1"/>
          </p:cNvSpPr>
          <p:nvPr>
            <p:ph type="sldNum" sz="quarter" idx="10"/>
          </p:nvPr>
        </p:nvSpPr>
        <p:spPr/>
        <p:txBody>
          <a:bodyPr/>
          <a:lstStyle/>
          <a:p>
            <a:r>
              <a:rPr lang="en-US"/>
              <a:t>PAGE </a:t>
            </a:r>
            <a:fld id="{4A9B5881-4007-4345-955A-79C2656F0C49}" type="slidenum">
              <a:rPr lang="en-US" smtClean="0"/>
              <a:pPr/>
              <a:t>20</a:t>
            </a:fld>
            <a:endParaRPr lang="en-US" dirty="0"/>
          </a:p>
        </p:txBody>
      </p:sp>
    </p:spTree>
    <p:extLst>
      <p:ext uri="{BB962C8B-B14F-4D97-AF65-F5344CB8AC3E}">
        <p14:creationId xmlns:p14="http://schemas.microsoft.com/office/powerpoint/2010/main" val="30572219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7455AAE-94A4-4B8C-A6A0-12A401D2650C}"/>
              </a:ext>
            </a:extLst>
          </p:cNvPr>
          <p:cNvSpPr>
            <a:spLocks noGrp="1"/>
          </p:cNvSpPr>
          <p:nvPr>
            <p:ph idx="1"/>
          </p:nvPr>
        </p:nvSpPr>
        <p:spPr/>
        <p:txBody>
          <a:bodyPr>
            <a:normAutofit/>
          </a:bodyPr>
          <a:lstStyle/>
          <a:p>
            <a:r>
              <a:rPr lang="en-US" sz="2400" b="1" dirty="0"/>
              <a:t>5.1 Common law duties and statutory duties of directors</a:t>
            </a:r>
          </a:p>
          <a:p>
            <a:r>
              <a:rPr lang="en-US" sz="2400" b="1" dirty="0"/>
              <a:t>5.2 Fiduciary duty of directors</a:t>
            </a:r>
          </a:p>
          <a:p>
            <a:r>
              <a:rPr lang="en-US" sz="2400" b="1" dirty="0"/>
              <a:t>5.3 A director’s duty of skill and care</a:t>
            </a:r>
          </a:p>
          <a:p>
            <a:r>
              <a:rPr lang="en-US" sz="2400" b="1" dirty="0"/>
              <a:t>5.4 Wrongful trading and the standard of duty and care</a:t>
            </a:r>
          </a:p>
          <a:p>
            <a:r>
              <a:rPr lang="en-US" sz="2400" b="1" dirty="0"/>
              <a:t>5.5 Duties of directors and delegation</a:t>
            </a:r>
            <a:endParaRPr lang="en-US" sz="2400" dirty="0"/>
          </a:p>
        </p:txBody>
      </p:sp>
      <p:sp>
        <p:nvSpPr>
          <p:cNvPr id="4" name="Slide Number Placeholder 3">
            <a:extLst>
              <a:ext uri="{FF2B5EF4-FFF2-40B4-BE49-F238E27FC236}">
                <a16:creationId xmlns:a16="http://schemas.microsoft.com/office/drawing/2014/main" id="{8B2A91EA-D8BA-4C49-9A63-0F179FD04B45}"/>
              </a:ext>
            </a:extLst>
          </p:cNvPr>
          <p:cNvSpPr>
            <a:spLocks noGrp="1"/>
          </p:cNvSpPr>
          <p:nvPr>
            <p:ph type="sldNum" sz="quarter" idx="10"/>
          </p:nvPr>
        </p:nvSpPr>
        <p:spPr/>
        <p:txBody>
          <a:bodyPr/>
          <a:lstStyle/>
          <a:p>
            <a:r>
              <a:rPr lang="en-US"/>
              <a:t>PAGE </a:t>
            </a:r>
            <a:fld id="{4A9B5881-4007-4345-955A-79C2656F0C49}" type="slidenum">
              <a:rPr lang="en-US" smtClean="0"/>
              <a:pPr/>
              <a:t>21</a:t>
            </a:fld>
            <a:endParaRPr lang="en-US" dirty="0"/>
          </a:p>
        </p:txBody>
      </p:sp>
    </p:spTree>
    <p:extLst>
      <p:ext uri="{BB962C8B-B14F-4D97-AF65-F5344CB8AC3E}">
        <p14:creationId xmlns:p14="http://schemas.microsoft.com/office/powerpoint/2010/main" val="8174325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A19D67-5760-4A73-8F47-88A6EADCD5F5}"/>
              </a:ext>
            </a:extLst>
          </p:cNvPr>
          <p:cNvSpPr>
            <a:spLocks noGrp="1"/>
          </p:cNvSpPr>
          <p:nvPr>
            <p:ph type="sldNum" sz="quarter" idx="10"/>
          </p:nvPr>
        </p:nvSpPr>
        <p:spPr/>
        <p:txBody>
          <a:bodyPr/>
          <a:lstStyle/>
          <a:p>
            <a:r>
              <a:rPr lang="en-US"/>
              <a:t>PAGE </a:t>
            </a:r>
            <a:fld id="{4A9B5881-4007-4345-955A-79C2656F0C49}" type="slidenum">
              <a:rPr lang="en-US" smtClean="0"/>
              <a:pPr/>
              <a:t>22</a:t>
            </a:fld>
            <a:endParaRPr lang="en-US" dirty="0"/>
          </a:p>
        </p:txBody>
      </p:sp>
      <p:pic>
        <p:nvPicPr>
          <p:cNvPr id="6" name="Picture 5">
            <a:extLst>
              <a:ext uri="{FF2B5EF4-FFF2-40B4-BE49-F238E27FC236}">
                <a16:creationId xmlns:a16="http://schemas.microsoft.com/office/drawing/2014/main" id="{0009BE44-99BB-4165-B0A1-67B14F8DC95A}"/>
              </a:ext>
            </a:extLst>
          </p:cNvPr>
          <p:cNvPicPr>
            <a:picLocks noChangeAspect="1"/>
          </p:cNvPicPr>
          <p:nvPr/>
        </p:nvPicPr>
        <p:blipFill rotWithShape="1">
          <a:blip r:embed="rId2"/>
          <a:srcRect l="5762" t="36903" r="19891" b="18438"/>
          <a:stretch/>
        </p:blipFill>
        <p:spPr>
          <a:xfrm>
            <a:off x="0" y="874643"/>
            <a:ext cx="12192000" cy="5009321"/>
          </a:xfrm>
          <a:prstGeom prst="rect">
            <a:avLst/>
          </a:prstGeom>
        </p:spPr>
      </p:pic>
    </p:spTree>
    <p:extLst>
      <p:ext uri="{BB962C8B-B14F-4D97-AF65-F5344CB8AC3E}">
        <p14:creationId xmlns:p14="http://schemas.microsoft.com/office/powerpoint/2010/main" val="21049821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8E1DDD5-5FBC-4474-BDC3-706BA49739AB}"/>
              </a:ext>
            </a:extLst>
          </p:cNvPr>
          <p:cNvSpPr>
            <a:spLocks noGrp="1"/>
          </p:cNvSpPr>
          <p:nvPr>
            <p:ph type="sldNum" sz="quarter" idx="10"/>
          </p:nvPr>
        </p:nvSpPr>
        <p:spPr/>
        <p:txBody>
          <a:bodyPr/>
          <a:lstStyle/>
          <a:p>
            <a:r>
              <a:rPr lang="en-US"/>
              <a:t>PAGE </a:t>
            </a:r>
            <a:fld id="{4A9B5881-4007-4345-955A-79C2656F0C49}" type="slidenum">
              <a:rPr lang="en-US" smtClean="0"/>
              <a:pPr/>
              <a:t>23</a:t>
            </a:fld>
            <a:endParaRPr lang="en-US" dirty="0"/>
          </a:p>
        </p:txBody>
      </p:sp>
      <p:pic>
        <p:nvPicPr>
          <p:cNvPr id="4" name="Picture 3">
            <a:extLst>
              <a:ext uri="{FF2B5EF4-FFF2-40B4-BE49-F238E27FC236}">
                <a16:creationId xmlns:a16="http://schemas.microsoft.com/office/drawing/2014/main" id="{269F293A-6498-4666-B552-F6B5637183F8}"/>
              </a:ext>
            </a:extLst>
          </p:cNvPr>
          <p:cNvPicPr>
            <a:picLocks noChangeAspect="1"/>
          </p:cNvPicPr>
          <p:nvPr/>
        </p:nvPicPr>
        <p:blipFill rotWithShape="1">
          <a:blip r:embed="rId2"/>
          <a:srcRect l="6195" t="35935" r="20979" b="14185"/>
          <a:stretch/>
        </p:blipFill>
        <p:spPr>
          <a:xfrm>
            <a:off x="0" y="659295"/>
            <a:ext cx="12311270" cy="5317435"/>
          </a:xfrm>
          <a:prstGeom prst="rect">
            <a:avLst/>
          </a:prstGeom>
        </p:spPr>
      </p:pic>
    </p:spTree>
    <p:extLst>
      <p:ext uri="{BB962C8B-B14F-4D97-AF65-F5344CB8AC3E}">
        <p14:creationId xmlns:p14="http://schemas.microsoft.com/office/powerpoint/2010/main" val="37521447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858652-1697-41C0-836C-A38968ABE533}"/>
              </a:ext>
            </a:extLst>
          </p:cNvPr>
          <p:cNvSpPr>
            <a:spLocks noGrp="1"/>
          </p:cNvSpPr>
          <p:nvPr>
            <p:ph type="sldNum" sz="quarter" idx="10"/>
          </p:nvPr>
        </p:nvSpPr>
        <p:spPr/>
        <p:txBody>
          <a:bodyPr/>
          <a:lstStyle/>
          <a:p>
            <a:r>
              <a:rPr lang="en-US"/>
              <a:t>PAGE </a:t>
            </a:r>
            <a:fld id="{4A9B5881-4007-4345-955A-79C2656F0C49}" type="slidenum">
              <a:rPr lang="en-US" smtClean="0"/>
              <a:pPr/>
              <a:t>24</a:t>
            </a:fld>
            <a:endParaRPr lang="en-US" dirty="0"/>
          </a:p>
        </p:txBody>
      </p:sp>
      <p:pic>
        <p:nvPicPr>
          <p:cNvPr id="4" name="Picture 3">
            <a:extLst>
              <a:ext uri="{FF2B5EF4-FFF2-40B4-BE49-F238E27FC236}">
                <a16:creationId xmlns:a16="http://schemas.microsoft.com/office/drawing/2014/main" id="{2B24060D-F2AE-4B00-AEA4-DA9701B8C845}"/>
              </a:ext>
            </a:extLst>
          </p:cNvPr>
          <p:cNvPicPr>
            <a:picLocks noChangeAspect="1"/>
          </p:cNvPicPr>
          <p:nvPr/>
        </p:nvPicPr>
        <p:blipFill rotWithShape="1">
          <a:blip r:embed="rId2"/>
          <a:srcRect l="4348" t="27622" r="21087" b="14186"/>
          <a:stretch/>
        </p:blipFill>
        <p:spPr>
          <a:xfrm>
            <a:off x="0" y="745435"/>
            <a:ext cx="12192000" cy="5367130"/>
          </a:xfrm>
          <a:prstGeom prst="rect">
            <a:avLst/>
          </a:prstGeom>
        </p:spPr>
      </p:pic>
    </p:spTree>
    <p:extLst>
      <p:ext uri="{BB962C8B-B14F-4D97-AF65-F5344CB8AC3E}">
        <p14:creationId xmlns:p14="http://schemas.microsoft.com/office/powerpoint/2010/main" val="15984832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9ECECAC-5D93-403E-8E56-236EB76BEBFB}"/>
              </a:ext>
            </a:extLst>
          </p:cNvPr>
          <p:cNvSpPr>
            <a:spLocks noGrp="1"/>
          </p:cNvSpPr>
          <p:nvPr>
            <p:ph type="sldNum" sz="quarter" idx="10"/>
          </p:nvPr>
        </p:nvSpPr>
        <p:spPr/>
        <p:txBody>
          <a:bodyPr/>
          <a:lstStyle/>
          <a:p>
            <a:r>
              <a:rPr lang="en-US"/>
              <a:t>PAGE </a:t>
            </a:r>
            <a:fld id="{4A9B5881-4007-4345-955A-79C2656F0C49}" type="slidenum">
              <a:rPr lang="en-US" smtClean="0"/>
              <a:pPr/>
              <a:t>25</a:t>
            </a:fld>
            <a:endParaRPr lang="en-US" dirty="0"/>
          </a:p>
        </p:txBody>
      </p:sp>
      <p:pic>
        <p:nvPicPr>
          <p:cNvPr id="4" name="Picture 3">
            <a:extLst>
              <a:ext uri="{FF2B5EF4-FFF2-40B4-BE49-F238E27FC236}">
                <a16:creationId xmlns:a16="http://schemas.microsoft.com/office/drawing/2014/main" id="{E8C973BE-38EA-41CA-B1A1-645BBA2B89A5}"/>
              </a:ext>
            </a:extLst>
          </p:cNvPr>
          <p:cNvPicPr>
            <a:picLocks noChangeAspect="1"/>
          </p:cNvPicPr>
          <p:nvPr/>
        </p:nvPicPr>
        <p:blipFill rotWithShape="1">
          <a:blip r:embed="rId2"/>
          <a:srcRect l="11522" t="19310" r="35326" b="5678"/>
          <a:stretch/>
        </p:blipFill>
        <p:spPr>
          <a:xfrm>
            <a:off x="1245705" y="0"/>
            <a:ext cx="9912626" cy="6858000"/>
          </a:xfrm>
          <a:prstGeom prst="rect">
            <a:avLst/>
          </a:prstGeom>
        </p:spPr>
      </p:pic>
    </p:spTree>
    <p:extLst>
      <p:ext uri="{BB962C8B-B14F-4D97-AF65-F5344CB8AC3E}">
        <p14:creationId xmlns:p14="http://schemas.microsoft.com/office/powerpoint/2010/main" val="15079213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2C156A-A771-41F6-A050-3255D7D6A933}"/>
              </a:ext>
            </a:extLst>
          </p:cNvPr>
          <p:cNvSpPr>
            <a:spLocks noGrp="1"/>
          </p:cNvSpPr>
          <p:nvPr>
            <p:ph type="title"/>
          </p:nvPr>
        </p:nvSpPr>
        <p:spPr>
          <a:xfrm>
            <a:off x="533400" y="165039"/>
            <a:ext cx="10929730" cy="1326105"/>
          </a:xfrm>
        </p:spPr>
        <p:txBody>
          <a:bodyPr/>
          <a:lstStyle/>
          <a:p>
            <a:r>
              <a:rPr lang="en-US" dirty="0"/>
              <a:t>6. The statutory general duties of directors:</a:t>
            </a:r>
            <a:br>
              <a:rPr lang="en-US" dirty="0"/>
            </a:br>
            <a:r>
              <a:rPr lang="en-US" dirty="0"/>
              <a:t>Companies Act (CA) 2006</a:t>
            </a:r>
          </a:p>
        </p:txBody>
      </p:sp>
      <p:graphicFrame>
        <p:nvGraphicFramePr>
          <p:cNvPr id="5" name="Content Placeholder 4">
            <a:extLst>
              <a:ext uri="{FF2B5EF4-FFF2-40B4-BE49-F238E27FC236}">
                <a16:creationId xmlns:a16="http://schemas.microsoft.com/office/drawing/2014/main" id="{B5D630D8-19F7-466D-95BA-B1E32DB03240}"/>
              </a:ext>
            </a:extLst>
          </p:cNvPr>
          <p:cNvGraphicFramePr>
            <a:graphicFrameLocks noGrp="1"/>
          </p:cNvGraphicFramePr>
          <p:nvPr>
            <p:ph idx="1"/>
            <p:extLst>
              <p:ext uri="{D42A27DB-BD31-4B8C-83A1-F6EECF244321}">
                <p14:modId xmlns:p14="http://schemas.microsoft.com/office/powerpoint/2010/main" val="3201350390"/>
              </p:ext>
            </p:extLst>
          </p:nvPr>
        </p:nvGraphicFramePr>
        <p:xfrm>
          <a:off x="740465" y="2175670"/>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a:extLst>
              <a:ext uri="{FF2B5EF4-FFF2-40B4-BE49-F238E27FC236}">
                <a16:creationId xmlns:a16="http://schemas.microsoft.com/office/drawing/2014/main" id="{1D6F0340-8F59-476C-9234-60C2DB7A518E}"/>
              </a:ext>
            </a:extLst>
          </p:cNvPr>
          <p:cNvSpPr>
            <a:spLocks noGrp="1"/>
          </p:cNvSpPr>
          <p:nvPr>
            <p:ph type="sldNum" sz="quarter" idx="10"/>
          </p:nvPr>
        </p:nvSpPr>
        <p:spPr/>
        <p:txBody>
          <a:bodyPr/>
          <a:lstStyle/>
          <a:p>
            <a:r>
              <a:rPr lang="en-US"/>
              <a:t>PAGE </a:t>
            </a:r>
            <a:fld id="{4A9B5881-4007-4345-955A-79C2656F0C49}" type="slidenum">
              <a:rPr lang="en-US" smtClean="0"/>
              <a:pPr/>
              <a:t>26</a:t>
            </a:fld>
            <a:endParaRPr lang="en-US" dirty="0"/>
          </a:p>
        </p:txBody>
      </p:sp>
      <p:sp>
        <p:nvSpPr>
          <p:cNvPr id="6" name="TextBox 5">
            <a:extLst>
              <a:ext uri="{FF2B5EF4-FFF2-40B4-BE49-F238E27FC236}">
                <a16:creationId xmlns:a16="http://schemas.microsoft.com/office/drawing/2014/main" id="{8114C1F4-5CCD-48FA-B13C-0AE164409704}"/>
              </a:ext>
            </a:extLst>
          </p:cNvPr>
          <p:cNvSpPr txBox="1"/>
          <p:nvPr/>
        </p:nvSpPr>
        <p:spPr>
          <a:xfrm>
            <a:off x="740465" y="1860331"/>
            <a:ext cx="10515600" cy="646331"/>
          </a:xfrm>
          <a:prstGeom prst="rect">
            <a:avLst/>
          </a:prstGeom>
          <a:noFill/>
        </p:spPr>
        <p:txBody>
          <a:bodyPr wrap="square" rtlCol="0">
            <a:spAutoFit/>
          </a:bodyPr>
          <a:lstStyle/>
          <a:p>
            <a:r>
              <a:rPr lang="en-US" dirty="0">
                <a:solidFill>
                  <a:schemeClr val="bg1"/>
                </a:solidFill>
              </a:rPr>
              <a:t>The duties of directors in common law and equity to their company were introduced into UK</a:t>
            </a:r>
          </a:p>
          <a:p>
            <a:r>
              <a:rPr lang="en-US" dirty="0">
                <a:solidFill>
                  <a:schemeClr val="bg1"/>
                </a:solidFill>
              </a:rPr>
              <a:t>statute law by CA2006 (ss. 171–177). These consist of a duty to:</a:t>
            </a:r>
          </a:p>
        </p:txBody>
      </p:sp>
    </p:spTree>
    <p:extLst>
      <p:ext uri="{BB962C8B-B14F-4D97-AF65-F5344CB8AC3E}">
        <p14:creationId xmlns:p14="http://schemas.microsoft.com/office/powerpoint/2010/main" val="20251411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4BD05-803B-49AB-9399-BC1DD50D1198}"/>
              </a:ext>
            </a:extLst>
          </p:cNvPr>
          <p:cNvSpPr>
            <a:spLocks noGrp="1"/>
          </p:cNvSpPr>
          <p:nvPr>
            <p:ph type="title"/>
          </p:nvPr>
        </p:nvSpPr>
        <p:spPr>
          <a:xfrm>
            <a:off x="838200" y="641855"/>
            <a:ext cx="8133522" cy="772107"/>
          </a:xfrm>
        </p:spPr>
        <p:txBody>
          <a:bodyPr/>
          <a:lstStyle/>
          <a:p>
            <a:r>
              <a:rPr lang="en-US" dirty="0"/>
              <a:t>7. The roles of chairman and CEO</a:t>
            </a:r>
          </a:p>
        </p:txBody>
      </p:sp>
      <p:sp>
        <p:nvSpPr>
          <p:cNvPr id="3" name="Content Placeholder 2">
            <a:extLst>
              <a:ext uri="{FF2B5EF4-FFF2-40B4-BE49-F238E27FC236}">
                <a16:creationId xmlns:a16="http://schemas.microsoft.com/office/drawing/2014/main" id="{E7858AA4-EFE4-4EFF-BD27-56D0FE2CAA2B}"/>
              </a:ext>
            </a:extLst>
          </p:cNvPr>
          <p:cNvSpPr>
            <a:spLocks noGrp="1"/>
          </p:cNvSpPr>
          <p:nvPr>
            <p:ph idx="1"/>
          </p:nvPr>
        </p:nvSpPr>
        <p:spPr/>
        <p:txBody>
          <a:bodyPr/>
          <a:lstStyle/>
          <a:p>
            <a:r>
              <a:rPr lang="en-US" b="1" dirty="0"/>
              <a:t>7.1 The CEO</a:t>
            </a:r>
          </a:p>
          <a:p>
            <a:endParaRPr lang="en-US" dirty="0"/>
          </a:p>
        </p:txBody>
      </p:sp>
      <p:sp>
        <p:nvSpPr>
          <p:cNvPr id="4" name="Slide Number Placeholder 3">
            <a:extLst>
              <a:ext uri="{FF2B5EF4-FFF2-40B4-BE49-F238E27FC236}">
                <a16:creationId xmlns:a16="http://schemas.microsoft.com/office/drawing/2014/main" id="{7D5F61CD-B01A-40AD-9521-83365C82A91B}"/>
              </a:ext>
            </a:extLst>
          </p:cNvPr>
          <p:cNvSpPr>
            <a:spLocks noGrp="1"/>
          </p:cNvSpPr>
          <p:nvPr>
            <p:ph type="sldNum" sz="quarter" idx="10"/>
          </p:nvPr>
        </p:nvSpPr>
        <p:spPr/>
        <p:txBody>
          <a:bodyPr/>
          <a:lstStyle/>
          <a:p>
            <a:r>
              <a:rPr lang="en-US"/>
              <a:t>PAGE </a:t>
            </a:r>
            <a:fld id="{4A9B5881-4007-4345-955A-79C2656F0C49}" type="slidenum">
              <a:rPr lang="en-US" smtClean="0"/>
              <a:pPr/>
              <a:t>27</a:t>
            </a:fld>
            <a:endParaRPr lang="en-US" dirty="0"/>
          </a:p>
        </p:txBody>
      </p:sp>
      <p:graphicFrame>
        <p:nvGraphicFramePr>
          <p:cNvPr id="6" name="Diagram 5">
            <a:extLst>
              <a:ext uri="{FF2B5EF4-FFF2-40B4-BE49-F238E27FC236}">
                <a16:creationId xmlns:a16="http://schemas.microsoft.com/office/drawing/2014/main" id="{69EDE2D2-5D02-4554-8297-6D3E60CC2276}"/>
              </a:ext>
            </a:extLst>
          </p:cNvPr>
          <p:cNvGraphicFramePr/>
          <p:nvPr>
            <p:extLst>
              <p:ext uri="{D42A27DB-BD31-4B8C-83A1-F6EECF244321}">
                <p14:modId xmlns:p14="http://schemas.microsoft.com/office/powerpoint/2010/main" val="3543464195"/>
              </p:ext>
            </p:extLst>
          </p:nvPr>
        </p:nvGraphicFramePr>
        <p:xfrm>
          <a:off x="743778" y="2236627"/>
          <a:ext cx="10704443" cy="4124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036765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C8D54-9650-4096-80B7-196BC7BB9BB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2A1A8F8-E55E-49E7-A1A6-F628524990C3}"/>
              </a:ext>
            </a:extLst>
          </p:cNvPr>
          <p:cNvSpPr>
            <a:spLocks noGrp="1"/>
          </p:cNvSpPr>
          <p:nvPr>
            <p:ph idx="1"/>
          </p:nvPr>
        </p:nvSpPr>
        <p:spPr/>
        <p:txBody>
          <a:bodyPr/>
          <a:lstStyle/>
          <a:p>
            <a:r>
              <a:rPr lang="en-US" b="1" dirty="0"/>
              <a:t>7.2 The chairman</a:t>
            </a:r>
            <a:endParaRPr lang="en-US" dirty="0"/>
          </a:p>
        </p:txBody>
      </p:sp>
      <p:sp>
        <p:nvSpPr>
          <p:cNvPr id="4" name="Slide Number Placeholder 3">
            <a:extLst>
              <a:ext uri="{FF2B5EF4-FFF2-40B4-BE49-F238E27FC236}">
                <a16:creationId xmlns:a16="http://schemas.microsoft.com/office/drawing/2014/main" id="{A5656561-A789-4C14-8FBF-88DA1030B415}"/>
              </a:ext>
            </a:extLst>
          </p:cNvPr>
          <p:cNvSpPr>
            <a:spLocks noGrp="1"/>
          </p:cNvSpPr>
          <p:nvPr>
            <p:ph type="sldNum" sz="quarter" idx="10"/>
          </p:nvPr>
        </p:nvSpPr>
        <p:spPr/>
        <p:txBody>
          <a:bodyPr/>
          <a:lstStyle/>
          <a:p>
            <a:r>
              <a:rPr lang="en-US"/>
              <a:t>PAGE </a:t>
            </a:r>
            <a:fld id="{4A9B5881-4007-4345-955A-79C2656F0C49}" type="slidenum">
              <a:rPr lang="en-US" smtClean="0"/>
              <a:pPr/>
              <a:t>28</a:t>
            </a:fld>
            <a:endParaRPr lang="en-US" dirty="0"/>
          </a:p>
        </p:txBody>
      </p:sp>
      <p:graphicFrame>
        <p:nvGraphicFramePr>
          <p:cNvPr id="5" name="Diagram 4">
            <a:extLst>
              <a:ext uri="{FF2B5EF4-FFF2-40B4-BE49-F238E27FC236}">
                <a16:creationId xmlns:a16="http://schemas.microsoft.com/office/drawing/2014/main" id="{07E7ABDF-95FB-41D0-AE03-11FEB0EB5455}"/>
              </a:ext>
            </a:extLst>
          </p:cNvPr>
          <p:cNvGraphicFramePr/>
          <p:nvPr>
            <p:extLst>
              <p:ext uri="{D42A27DB-BD31-4B8C-83A1-F6EECF244321}">
                <p14:modId xmlns:p14="http://schemas.microsoft.com/office/powerpoint/2010/main" val="1352913600"/>
              </p:ext>
            </p:extLst>
          </p:nvPr>
        </p:nvGraphicFramePr>
        <p:xfrm>
          <a:off x="0" y="2387964"/>
          <a:ext cx="11728174" cy="38589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32020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5AD80-66E2-4616-B802-DF5945A8DF4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0CCA7E8-5E32-44FD-A5D6-307A9BAD6572}"/>
              </a:ext>
            </a:extLst>
          </p:cNvPr>
          <p:cNvSpPr>
            <a:spLocks noGrp="1"/>
          </p:cNvSpPr>
          <p:nvPr>
            <p:ph idx="1"/>
          </p:nvPr>
        </p:nvSpPr>
        <p:spPr/>
        <p:txBody>
          <a:bodyPr/>
          <a:lstStyle/>
          <a:p>
            <a:r>
              <a:rPr lang="en-US" b="1" dirty="0"/>
              <a:t>7.3 Independence of the chairman</a:t>
            </a:r>
          </a:p>
          <a:p>
            <a:endParaRPr lang="en-US" b="1" dirty="0"/>
          </a:p>
          <a:p>
            <a:r>
              <a:rPr lang="en-US" b="1" dirty="0"/>
              <a:t>7.4 Separating the roles of chairman and CEO</a:t>
            </a:r>
          </a:p>
          <a:p>
            <a:endParaRPr lang="en-US" b="1" dirty="0"/>
          </a:p>
          <a:p>
            <a:r>
              <a:rPr lang="en-US" b="1" dirty="0"/>
              <a:t>7.5 Non-compliance with the UK Code on separation of the roles</a:t>
            </a:r>
          </a:p>
          <a:p>
            <a:endParaRPr lang="en-US" b="1" dirty="0"/>
          </a:p>
          <a:p>
            <a:endParaRPr lang="en-US" dirty="0"/>
          </a:p>
        </p:txBody>
      </p:sp>
      <p:sp>
        <p:nvSpPr>
          <p:cNvPr id="4" name="Slide Number Placeholder 3">
            <a:extLst>
              <a:ext uri="{FF2B5EF4-FFF2-40B4-BE49-F238E27FC236}">
                <a16:creationId xmlns:a16="http://schemas.microsoft.com/office/drawing/2014/main" id="{896197F0-4095-41BE-BC2E-E3788C0CD71C}"/>
              </a:ext>
            </a:extLst>
          </p:cNvPr>
          <p:cNvSpPr>
            <a:spLocks noGrp="1"/>
          </p:cNvSpPr>
          <p:nvPr>
            <p:ph type="sldNum" sz="quarter" idx="10"/>
          </p:nvPr>
        </p:nvSpPr>
        <p:spPr/>
        <p:txBody>
          <a:bodyPr/>
          <a:lstStyle/>
          <a:p>
            <a:r>
              <a:rPr lang="en-US"/>
              <a:t>PAGE </a:t>
            </a:r>
            <a:fld id="{4A9B5881-4007-4345-955A-79C2656F0C49}" type="slidenum">
              <a:rPr lang="en-US" smtClean="0"/>
              <a:pPr/>
              <a:t>29</a:t>
            </a:fld>
            <a:endParaRPr lang="en-US" dirty="0"/>
          </a:p>
        </p:txBody>
      </p:sp>
    </p:spTree>
    <p:extLst>
      <p:ext uri="{BB962C8B-B14F-4D97-AF65-F5344CB8AC3E}">
        <p14:creationId xmlns:p14="http://schemas.microsoft.com/office/powerpoint/2010/main" val="29417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FEEAB-D9FA-46BA-B2F0-D1855E5B7379}"/>
              </a:ext>
            </a:extLst>
          </p:cNvPr>
          <p:cNvSpPr>
            <a:spLocks noGrp="1"/>
          </p:cNvSpPr>
          <p:nvPr>
            <p:ph type="title"/>
          </p:nvPr>
        </p:nvSpPr>
        <p:spPr>
          <a:xfrm>
            <a:off x="838200" y="364856"/>
            <a:ext cx="10515600" cy="1326105"/>
          </a:xfrm>
        </p:spPr>
        <p:txBody>
          <a:bodyPr/>
          <a:lstStyle/>
          <a:p>
            <a:r>
              <a:rPr lang="en-US" dirty="0"/>
              <a:t>Governance and the board of directors</a:t>
            </a:r>
          </a:p>
        </p:txBody>
      </p:sp>
      <p:sp>
        <p:nvSpPr>
          <p:cNvPr id="3" name="Content Placeholder 2">
            <a:extLst>
              <a:ext uri="{FF2B5EF4-FFF2-40B4-BE49-F238E27FC236}">
                <a16:creationId xmlns:a16="http://schemas.microsoft.com/office/drawing/2014/main" id="{E3AA699D-385B-4C58-A2BB-3F83AF853515}"/>
              </a:ext>
            </a:extLst>
          </p:cNvPr>
          <p:cNvSpPr>
            <a:spLocks noGrp="1"/>
          </p:cNvSpPr>
          <p:nvPr>
            <p:ph idx="1"/>
          </p:nvPr>
        </p:nvSpPr>
        <p:spPr/>
        <p:txBody>
          <a:bodyPr>
            <a:normAutofit/>
          </a:bodyPr>
          <a:lstStyle/>
          <a:p>
            <a:r>
              <a:rPr lang="en-US" sz="2200" dirty="0"/>
              <a:t>The board of directors is the </a:t>
            </a:r>
            <a:r>
              <a:rPr lang="en-US" sz="2200" b="1" dirty="0"/>
              <a:t>key</a:t>
            </a:r>
            <a:r>
              <a:rPr lang="en-US" sz="2200" dirty="0"/>
              <a:t> decision-making body in a company.</a:t>
            </a:r>
          </a:p>
          <a:p>
            <a:endParaRPr lang="en-US" sz="2200" dirty="0"/>
          </a:p>
          <a:p>
            <a:endParaRPr lang="en-US" sz="2200" dirty="0"/>
          </a:p>
          <a:p>
            <a:r>
              <a:rPr lang="en-US" sz="2200" dirty="0"/>
              <a:t> A company should have an </a:t>
            </a:r>
            <a:r>
              <a:rPr lang="en-US" sz="2200" b="1" dirty="0"/>
              <a:t>effective board of directors</a:t>
            </a:r>
            <a:r>
              <a:rPr lang="en-US" sz="2200" dirty="0"/>
              <a:t> dedicated to ensuring that the company achieves its objectives.</a:t>
            </a:r>
          </a:p>
          <a:p>
            <a:endParaRPr lang="en-US" sz="2200" dirty="0"/>
          </a:p>
          <a:p>
            <a:endParaRPr lang="en-US" sz="2200" dirty="0"/>
          </a:p>
          <a:p>
            <a:r>
              <a:rPr lang="en-US" sz="2200" dirty="0"/>
              <a:t>The board should provide </a:t>
            </a:r>
            <a:r>
              <a:rPr lang="en-US" sz="2200" b="1" dirty="0"/>
              <a:t>entrepreneurial leadership </a:t>
            </a:r>
            <a:r>
              <a:rPr lang="en-US" sz="2200" dirty="0"/>
              <a:t>and direction to the company.</a:t>
            </a:r>
          </a:p>
        </p:txBody>
      </p:sp>
      <p:sp>
        <p:nvSpPr>
          <p:cNvPr id="4" name="Slide Number Placeholder 3">
            <a:extLst>
              <a:ext uri="{FF2B5EF4-FFF2-40B4-BE49-F238E27FC236}">
                <a16:creationId xmlns:a16="http://schemas.microsoft.com/office/drawing/2014/main" id="{2CD84407-A15B-4AC7-A9BA-01F824A261AA}"/>
              </a:ext>
            </a:extLst>
          </p:cNvPr>
          <p:cNvSpPr>
            <a:spLocks noGrp="1"/>
          </p:cNvSpPr>
          <p:nvPr>
            <p:ph type="sldNum" sz="quarter" idx="10"/>
          </p:nvPr>
        </p:nvSpPr>
        <p:spPr/>
        <p:txBody>
          <a:bodyPr/>
          <a:lstStyle/>
          <a:p>
            <a:r>
              <a:rPr lang="en-US"/>
              <a:t>PAGE </a:t>
            </a:r>
            <a:fld id="{4A9B5881-4007-4345-955A-79C2656F0C49}" type="slidenum">
              <a:rPr lang="en-US" smtClean="0"/>
              <a:pPr/>
              <a:t>3</a:t>
            </a:fld>
            <a:endParaRPr lang="en-US" dirty="0"/>
          </a:p>
        </p:txBody>
      </p:sp>
    </p:spTree>
    <p:extLst>
      <p:ext uri="{BB962C8B-B14F-4D97-AF65-F5344CB8AC3E}">
        <p14:creationId xmlns:p14="http://schemas.microsoft.com/office/powerpoint/2010/main" val="39099056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59B046C-C9A2-47FE-9BA2-399243841937}"/>
              </a:ext>
            </a:extLst>
          </p:cNvPr>
          <p:cNvSpPr>
            <a:spLocks noGrp="1"/>
          </p:cNvSpPr>
          <p:nvPr>
            <p:ph type="sldNum" sz="quarter" idx="10"/>
          </p:nvPr>
        </p:nvSpPr>
        <p:spPr/>
        <p:txBody>
          <a:bodyPr/>
          <a:lstStyle/>
          <a:p>
            <a:r>
              <a:rPr lang="en-US"/>
              <a:t>PAGE </a:t>
            </a:r>
            <a:fld id="{4A9B5881-4007-4345-955A-79C2656F0C49}" type="slidenum">
              <a:rPr lang="en-US" smtClean="0"/>
              <a:pPr/>
              <a:t>30</a:t>
            </a:fld>
            <a:endParaRPr lang="en-US" dirty="0"/>
          </a:p>
        </p:txBody>
      </p:sp>
      <p:pic>
        <p:nvPicPr>
          <p:cNvPr id="6" name="Picture 5">
            <a:extLst>
              <a:ext uri="{FF2B5EF4-FFF2-40B4-BE49-F238E27FC236}">
                <a16:creationId xmlns:a16="http://schemas.microsoft.com/office/drawing/2014/main" id="{2921071B-6A6B-41D5-BAB6-E55BBA49E2BD}"/>
              </a:ext>
            </a:extLst>
          </p:cNvPr>
          <p:cNvPicPr>
            <a:picLocks noChangeAspect="1"/>
          </p:cNvPicPr>
          <p:nvPr/>
        </p:nvPicPr>
        <p:blipFill rotWithShape="1">
          <a:blip r:embed="rId2"/>
          <a:srcRect l="3370" t="24722" r="23152" b="28879"/>
          <a:stretch/>
        </p:blipFill>
        <p:spPr>
          <a:xfrm>
            <a:off x="53008" y="791817"/>
            <a:ext cx="12085984" cy="5274365"/>
          </a:xfrm>
          <a:prstGeom prst="rect">
            <a:avLst/>
          </a:prstGeom>
        </p:spPr>
      </p:pic>
    </p:spTree>
    <p:extLst>
      <p:ext uri="{BB962C8B-B14F-4D97-AF65-F5344CB8AC3E}">
        <p14:creationId xmlns:p14="http://schemas.microsoft.com/office/powerpoint/2010/main" val="27752632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C5C3ED5-FA8D-4BE8-AA6C-26F47B5947B1}"/>
              </a:ext>
            </a:extLst>
          </p:cNvPr>
          <p:cNvSpPr>
            <a:spLocks noGrp="1"/>
          </p:cNvSpPr>
          <p:nvPr>
            <p:ph type="sldNum" sz="quarter" idx="10"/>
          </p:nvPr>
        </p:nvSpPr>
        <p:spPr/>
        <p:txBody>
          <a:bodyPr/>
          <a:lstStyle/>
          <a:p>
            <a:r>
              <a:rPr lang="en-US"/>
              <a:t>PAGE </a:t>
            </a:r>
            <a:fld id="{4A9B5881-4007-4345-955A-79C2656F0C49}" type="slidenum">
              <a:rPr lang="en-US" smtClean="0"/>
              <a:pPr/>
              <a:t>31</a:t>
            </a:fld>
            <a:endParaRPr lang="en-US" dirty="0"/>
          </a:p>
        </p:txBody>
      </p:sp>
      <p:pic>
        <p:nvPicPr>
          <p:cNvPr id="4" name="Picture 3">
            <a:extLst>
              <a:ext uri="{FF2B5EF4-FFF2-40B4-BE49-F238E27FC236}">
                <a16:creationId xmlns:a16="http://schemas.microsoft.com/office/drawing/2014/main" id="{00A75A7D-555A-4164-9E28-F257AA2D3B14}"/>
              </a:ext>
            </a:extLst>
          </p:cNvPr>
          <p:cNvPicPr>
            <a:picLocks noChangeAspect="1"/>
          </p:cNvPicPr>
          <p:nvPr/>
        </p:nvPicPr>
        <p:blipFill rotWithShape="1">
          <a:blip r:embed="rId2"/>
          <a:srcRect l="2608" t="39802" r="23044" b="7219"/>
          <a:stretch/>
        </p:blipFill>
        <p:spPr>
          <a:xfrm>
            <a:off x="0" y="738809"/>
            <a:ext cx="12192000" cy="5380382"/>
          </a:xfrm>
          <a:prstGeom prst="rect">
            <a:avLst/>
          </a:prstGeom>
        </p:spPr>
      </p:pic>
    </p:spTree>
    <p:extLst>
      <p:ext uri="{BB962C8B-B14F-4D97-AF65-F5344CB8AC3E}">
        <p14:creationId xmlns:p14="http://schemas.microsoft.com/office/powerpoint/2010/main" val="35206182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96DDEA-5CD3-45EF-8CBB-FC14E7AB16B2}"/>
              </a:ext>
            </a:extLst>
          </p:cNvPr>
          <p:cNvSpPr>
            <a:spLocks noGrp="1"/>
          </p:cNvSpPr>
          <p:nvPr>
            <p:ph type="title"/>
          </p:nvPr>
        </p:nvSpPr>
        <p:spPr/>
        <p:txBody>
          <a:bodyPr/>
          <a:lstStyle/>
          <a:p>
            <a:r>
              <a:rPr lang="en-US" dirty="0"/>
              <a:t>8. Executive directors</a:t>
            </a:r>
          </a:p>
        </p:txBody>
      </p:sp>
      <p:sp>
        <p:nvSpPr>
          <p:cNvPr id="2" name="Slide Number Placeholder 1">
            <a:extLst>
              <a:ext uri="{FF2B5EF4-FFF2-40B4-BE49-F238E27FC236}">
                <a16:creationId xmlns:a16="http://schemas.microsoft.com/office/drawing/2014/main" id="{0ADBA79F-6293-4804-8AB4-031414DC18D7}"/>
              </a:ext>
            </a:extLst>
          </p:cNvPr>
          <p:cNvSpPr>
            <a:spLocks noGrp="1"/>
          </p:cNvSpPr>
          <p:nvPr>
            <p:ph type="sldNum" sz="quarter" idx="10"/>
          </p:nvPr>
        </p:nvSpPr>
        <p:spPr/>
        <p:txBody>
          <a:bodyPr/>
          <a:lstStyle/>
          <a:p>
            <a:r>
              <a:rPr lang="en-US"/>
              <a:t>PAGE </a:t>
            </a:r>
            <a:fld id="{4A9B5881-4007-4345-955A-79C2656F0C49}" type="slidenum">
              <a:rPr lang="en-US" smtClean="0"/>
              <a:pPr/>
              <a:t>32</a:t>
            </a:fld>
            <a:endParaRPr lang="en-US" dirty="0"/>
          </a:p>
        </p:txBody>
      </p:sp>
      <p:graphicFrame>
        <p:nvGraphicFramePr>
          <p:cNvPr id="11" name="Content Placeholder 10">
            <a:extLst>
              <a:ext uri="{FF2B5EF4-FFF2-40B4-BE49-F238E27FC236}">
                <a16:creationId xmlns:a16="http://schemas.microsoft.com/office/drawing/2014/main" id="{9D08D18B-1DC9-4BCD-82A3-FAFFACBB272D}"/>
              </a:ext>
            </a:extLst>
          </p:cNvPr>
          <p:cNvGraphicFramePr>
            <a:graphicFrameLocks noGrp="1"/>
          </p:cNvGraphicFramePr>
          <p:nvPr>
            <p:ph idx="1"/>
            <p:extLst>
              <p:ext uri="{D42A27DB-BD31-4B8C-83A1-F6EECF244321}">
                <p14:modId xmlns:p14="http://schemas.microsoft.com/office/powerpoint/2010/main" val="1601037678"/>
              </p:ext>
            </p:extLst>
          </p:nvPr>
        </p:nvGraphicFramePr>
        <p:xfrm>
          <a:off x="4705350" y="136525"/>
          <a:ext cx="7327624" cy="6213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949894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4E0724-612A-41F2-B340-905EA44D343E}"/>
              </a:ext>
            </a:extLst>
          </p:cNvPr>
          <p:cNvSpPr>
            <a:spLocks noGrp="1"/>
          </p:cNvSpPr>
          <p:nvPr>
            <p:ph type="title"/>
          </p:nvPr>
        </p:nvSpPr>
        <p:spPr/>
        <p:txBody>
          <a:bodyPr/>
          <a:lstStyle/>
          <a:p>
            <a:pPr algn="l"/>
            <a:r>
              <a:rPr lang="en-US" sz="5400" dirty="0">
                <a:latin typeface="Frutiger-Black"/>
              </a:rPr>
              <a:t>9. Non executive directors (NEDs)</a:t>
            </a:r>
            <a:endParaRPr lang="en-US" dirty="0"/>
          </a:p>
        </p:txBody>
      </p:sp>
      <p:sp>
        <p:nvSpPr>
          <p:cNvPr id="3" name="Content Placeholder 2">
            <a:extLst>
              <a:ext uri="{FF2B5EF4-FFF2-40B4-BE49-F238E27FC236}">
                <a16:creationId xmlns:a16="http://schemas.microsoft.com/office/drawing/2014/main" id="{09E9CCEB-B2BC-416F-ABAB-E072574EDA8A}"/>
              </a:ext>
            </a:extLst>
          </p:cNvPr>
          <p:cNvSpPr>
            <a:spLocks noGrp="1"/>
          </p:cNvSpPr>
          <p:nvPr>
            <p:ph idx="1"/>
          </p:nvPr>
        </p:nvSpPr>
        <p:spPr/>
        <p:txBody>
          <a:bodyPr>
            <a:normAutofit/>
          </a:bodyPr>
          <a:lstStyle/>
          <a:p>
            <a:r>
              <a:rPr lang="en-US" sz="2400" dirty="0"/>
              <a:t>are executive directors in other public companies;</a:t>
            </a:r>
          </a:p>
          <a:p>
            <a:r>
              <a:rPr lang="en-US" sz="2400" dirty="0"/>
              <a:t>hold NED positions and chairmanship positions in other public companies;</a:t>
            </a:r>
          </a:p>
          <a:p>
            <a:r>
              <a:rPr lang="en-US" sz="2400" dirty="0"/>
              <a:t>have professional qualifications (e.g. partners in firms of solicitors); and</a:t>
            </a:r>
          </a:p>
          <a:p>
            <a:r>
              <a:rPr lang="en-US" sz="2400" dirty="0"/>
              <a:t>have experience in government, as politicians or former senior civil servants.</a:t>
            </a:r>
          </a:p>
        </p:txBody>
      </p:sp>
      <p:sp>
        <p:nvSpPr>
          <p:cNvPr id="4" name="Slide Number Placeholder 3">
            <a:extLst>
              <a:ext uri="{FF2B5EF4-FFF2-40B4-BE49-F238E27FC236}">
                <a16:creationId xmlns:a16="http://schemas.microsoft.com/office/drawing/2014/main" id="{BC99C847-A8AB-4365-B9EE-EB5054E6AA63}"/>
              </a:ext>
            </a:extLst>
          </p:cNvPr>
          <p:cNvSpPr>
            <a:spLocks noGrp="1"/>
          </p:cNvSpPr>
          <p:nvPr>
            <p:ph type="sldNum" sz="quarter" idx="10"/>
          </p:nvPr>
        </p:nvSpPr>
        <p:spPr/>
        <p:txBody>
          <a:bodyPr/>
          <a:lstStyle/>
          <a:p>
            <a:r>
              <a:rPr lang="en-US"/>
              <a:t>PAGE </a:t>
            </a:r>
            <a:fld id="{4A9B5881-4007-4345-955A-79C2656F0C49}" type="slidenum">
              <a:rPr lang="en-US" smtClean="0"/>
              <a:pPr/>
              <a:t>33</a:t>
            </a:fld>
            <a:endParaRPr lang="en-US" dirty="0"/>
          </a:p>
        </p:txBody>
      </p:sp>
    </p:spTree>
    <p:extLst>
      <p:ext uri="{BB962C8B-B14F-4D97-AF65-F5344CB8AC3E}">
        <p14:creationId xmlns:p14="http://schemas.microsoft.com/office/powerpoint/2010/main" val="21087784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6A115-0A39-440C-BF96-60DFBA52FEA1}"/>
              </a:ext>
            </a:extLst>
          </p:cNvPr>
          <p:cNvSpPr>
            <a:spLocks noGrp="1"/>
          </p:cNvSpPr>
          <p:nvPr>
            <p:ph type="title"/>
          </p:nvPr>
        </p:nvSpPr>
        <p:spPr/>
        <p:txBody>
          <a:bodyPr/>
          <a:lstStyle/>
          <a:p>
            <a:pPr algn="l"/>
            <a:r>
              <a:rPr lang="en-US" b="1" dirty="0"/>
              <a:t>9.1 Higgs Report on the role of the NED</a:t>
            </a:r>
            <a:endParaRPr lang="en-US" dirty="0"/>
          </a:p>
        </p:txBody>
      </p:sp>
      <p:sp>
        <p:nvSpPr>
          <p:cNvPr id="3" name="Content Placeholder 2">
            <a:extLst>
              <a:ext uri="{FF2B5EF4-FFF2-40B4-BE49-F238E27FC236}">
                <a16:creationId xmlns:a16="http://schemas.microsoft.com/office/drawing/2014/main" id="{4778F554-188A-4803-BA56-BD764A4411A4}"/>
              </a:ext>
            </a:extLst>
          </p:cNvPr>
          <p:cNvSpPr>
            <a:spLocks noGrp="1"/>
          </p:cNvSpPr>
          <p:nvPr>
            <p:ph idx="1"/>
          </p:nvPr>
        </p:nvSpPr>
        <p:spPr/>
        <p:txBody>
          <a:bodyPr>
            <a:normAutofit/>
          </a:bodyPr>
          <a:lstStyle/>
          <a:p>
            <a:r>
              <a:rPr lang="en-US" dirty="0"/>
              <a:t>The Higgs Report, published in January 2003 and reviewed in 2006, looked at the role and effectiveness of NEDs, and many of the Higgs recommendations were included in the UK’s governance code.</a:t>
            </a:r>
          </a:p>
          <a:p>
            <a:pPr marL="457200" indent="-457200">
              <a:buFont typeface="+mj-lt"/>
              <a:buAutoNum type="arabicPeriod"/>
            </a:pPr>
            <a:r>
              <a:rPr lang="en-US" b="1" dirty="0"/>
              <a:t>Strategy. </a:t>
            </a:r>
            <a:r>
              <a:rPr lang="en-US" dirty="0"/>
              <a:t>NEDs should constructively challenge and help to develop proposals on strategy.</a:t>
            </a:r>
          </a:p>
          <a:p>
            <a:pPr marL="457200" indent="-457200">
              <a:buFont typeface="+mj-lt"/>
              <a:buAutoNum type="arabicPeriod"/>
            </a:pPr>
            <a:r>
              <a:rPr lang="en-US" b="1" dirty="0"/>
              <a:t>Performance. </a:t>
            </a:r>
            <a:r>
              <a:rPr lang="en-US" dirty="0"/>
              <a:t>NEDs should scrutinize the performance of executive management in achieving agreed goals and objectives, and monitor the reporting of performance.</a:t>
            </a:r>
          </a:p>
          <a:p>
            <a:pPr marL="457200" indent="-457200">
              <a:buFont typeface="+mj-lt"/>
              <a:buAutoNum type="arabicPeriod"/>
            </a:pPr>
            <a:r>
              <a:rPr lang="en-US" b="1" dirty="0"/>
              <a:t>Risk. </a:t>
            </a:r>
            <a:r>
              <a:rPr lang="en-US" dirty="0"/>
              <a:t>NEDs should satisfy themselves about the integrity of ﬁnancial information and that the systems of internal controls and risk management are robust.</a:t>
            </a:r>
          </a:p>
          <a:p>
            <a:pPr marL="457200" indent="-457200">
              <a:buFont typeface="+mj-lt"/>
              <a:buAutoNum type="arabicPeriod"/>
            </a:pPr>
            <a:r>
              <a:rPr lang="en-US" b="1" dirty="0"/>
              <a:t>People. </a:t>
            </a:r>
            <a:r>
              <a:rPr lang="en-US" dirty="0"/>
              <a:t>NEDs are responsible for deciding the level of remuneration for executive directors, and should have a prime role in appointing directors (and removing them where necessary) and in </a:t>
            </a:r>
            <a:r>
              <a:rPr lang="en-US" b="1" dirty="0"/>
              <a:t>succession planning</a:t>
            </a:r>
            <a:endParaRPr lang="en-US" dirty="0"/>
          </a:p>
        </p:txBody>
      </p:sp>
      <p:sp>
        <p:nvSpPr>
          <p:cNvPr id="4" name="Slide Number Placeholder 3">
            <a:extLst>
              <a:ext uri="{FF2B5EF4-FFF2-40B4-BE49-F238E27FC236}">
                <a16:creationId xmlns:a16="http://schemas.microsoft.com/office/drawing/2014/main" id="{962AE8B0-DE16-4322-842A-3198767F5815}"/>
              </a:ext>
            </a:extLst>
          </p:cNvPr>
          <p:cNvSpPr>
            <a:spLocks noGrp="1"/>
          </p:cNvSpPr>
          <p:nvPr>
            <p:ph type="sldNum" sz="quarter" idx="10"/>
          </p:nvPr>
        </p:nvSpPr>
        <p:spPr/>
        <p:txBody>
          <a:bodyPr/>
          <a:lstStyle/>
          <a:p>
            <a:r>
              <a:rPr lang="en-US"/>
              <a:t>PAGE </a:t>
            </a:r>
            <a:fld id="{4A9B5881-4007-4345-955A-79C2656F0C49}" type="slidenum">
              <a:rPr lang="en-US" smtClean="0"/>
              <a:pPr/>
              <a:t>34</a:t>
            </a:fld>
            <a:endParaRPr lang="en-US" dirty="0"/>
          </a:p>
        </p:txBody>
      </p:sp>
    </p:spTree>
    <p:extLst>
      <p:ext uri="{BB962C8B-B14F-4D97-AF65-F5344CB8AC3E}">
        <p14:creationId xmlns:p14="http://schemas.microsoft.com/office/powerpoint/2010/main" val="34291698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CD728-DB6B-4F8A-A94D-B5A540FFEEAB}"/>
              </a:ext>
            </a:extLst>
          </p:cNvPr>
          <p:cNvSpPr>
            <a:spLocks noGrp="1"/>
          </p:cNvSpPr>
          <p:nvPr>
            <p:ph type="title"/>
          </p:nvPr>
        </p:nvSpPr>
        <p:spPr>
          <a:xfrm>
            <a:off x="838200" y="681037"/>
            <a:ext cx="10515600" cy="1326105"/>
          </a:xfrm>
        </p:spPr>
        <p:txBody>
          <a:bodyPr/>
          <a:lstStyle/>
          <a:p>
            <a:r>
              <a:rPr lang="en-US" dirty="0"/>
              <a:t>The UK Corporate Governance Code (‘the UK Code’) states as one of its main principles:</a:t>
            </a:r>
          </a:p>
        </p:txBody>
      </p:sp>
      <p:sp>
        <p:nvSpPr>
          <p:cNvPr id="3" name="Content Placeholder 2">
            <a:extLst>
              <a:ext uri="{FF2B5EF4-FFF2-40B4-BE49-F238E27FC236}">
                <a16:creationId xmlns:a16="http://schemas.microsoft.com/office/drawing/2014/main" id="{87B9AEE1-F62D-4ED4-B406-B011EEE3884D}"/>
              </a:ext>
            </a:extLst>
          </p:cNvPr>
          <p:cNvSpPr>
            <a:spLocks noGrp="1"/>
          </p:cNvSpPr>
          <p:nvPr>
            <p:ph idx="1"/>
          </p:nvPr>
        </p:nvSpPr>
        <p:spPr/>
        <p:txBody>
          <a:bodyPr>
            <a:normAutofit/>
          </a:bodyPr>
          <a:lstStyle/>
          <a:p>
            <a:pPr algn="ctr"/>
            <a:endParaRPr lang="en-US" sz="2600" b="1" dirty="0">
              <a:solidFill>
                <a:srgbClr val="FF0000"/>
              </a:solidFill>
            </a:endParaRPr>
          </a:p>
          <a:p>
            <a:pPr algn="ctr"/>
            <a:endParaRPr lang="en-US" sz="2600" b="1" dirty="0">
              <a:solidFill>
                <a:srgbClr val="FF0000"/>
              </a:solidFill>
            </a:endParaRPr>
          </a:p>
          <a:p>
            <a:pPr algn="ctr"/>
            <a:endParaRPr lang="en-US" sz="2600" b="1" dirty="0">
              <a:solidFill>
                <a:srgbClr val="FF0000"/>
              </a:solidFill>
            </a:endParaRPr>
          </a:p>
          <a:p>
            <a:pPr algn="ctr"/>
            <a:r>
              <a:rPr lang="en-US" sz="3200" b="1" dirty="0">
                <a:solidFill>
                  <a:srgbClr val="FF0000"/>
                </a:solidFill>
              </a:rPr>
              <a:t>‘Every company should be headed by an effective board, which is collectively responsible for the long-term success of the company.’</a:t>
            </a:r>
          </a:p>
        </p:txBody>
      </p:sp>
      <p:sp>
        <p:nvSpPr>
          <p:cNvPr id="4" name="Slide Number Placeholder 3">
            <a:extLst>
              <a:ext uri="{FF2B5EF4-FFF2-40B4-BE49-F238E27FC236}">
                <a16:creationId xmlns:a16="http://schemas.microsoft.com/office/drawing/2014/main" id="{9F16357E-01AC-4C82-B61E-500285C3BA52}"/>
              </a:ext>
            </a:extLst>
          </p:cNvPr>
          <p:cNvSpPr>
            <a:spLocks noGrp="1"/>
          </p:cNvSpPr>
          <p:nvPr>
            <p:ph type="sldNum" sz="quarter" idx="10"/>
          </p:nvPr>
        </p:nvSpPr>
        <p:spPr/>
        <p:txBody>
          <a:bodyPr/>
          <a:lstStyle/>
          <a:p>
            <a:r>
              <a:rPr lang="en-US"/>
              <a:t>PAGE </a:t>
            </a:r>
            <a:fld id="{4A9B5881-4007-4345-955A-79C2656F0C49}" type="slidenum">
              <a:rPr lang="en-US" smtClean="0"/>
              <a:pPr/>
              <a:t>4</a:t>
            </a:fld>
            <a:endParaRPr lang="en-US" dirty="0"/>
          </a:p>
        </p:txBody>
      </p:sp>
    </p:spTree>
    <p:extLst>
      <p:ext uri="{BB962C8B-B14F-4D97-AF65-F5344CB8AC3E}">
        <p14:creationId xmlns:p14="http://schemas.microsoft.com/office/powerpoint/2010/main" val="1290566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A4616-59AC-4EB3-883F-14EFFCA0E1ED}"/>
              </a:ext>
            </a:extLst>
          </p:cNvPr>
          <p:cNvSpPr>
            <a:spLocks noGrp="1"/>
          </p:cNvSpPr>
          <p:nvPr>
            <p:ph type="title"/>
          </p:nvPr>
        </p:nvSpPr>
        <p:spPr>
          <a:xfrm>
            <a:off x="838199" y="364856"/>
            <a:ext cx="7325139" cy="1326105"/>
          </a:xfrm>
        </p:spPr>
        <p:txBody>
          <a:bodyPr/>
          <a:lstStyle/>
          <a:p>
            <a:r>
              <a:rPr lang="en-US" b="1" dirty="0"/>
              <a:t>1.1 Governance role of the board</a:t>
            </a:r>
            <a:endParaRPr lang="en-US" dirty="0"/>
          </a:p>
        </p:txBody>
      </p:sp>
      <p:sp>
        <p:nvSpPr>
          <p:cNvPr id="3" name="Content Placeholder 2">
            <a:extLst>
              <a:ext uri="{FF2B5EF4-FFF2-40B4-BE49-F238E27FC236}">
                <a16:creationId xmlns:a16="http://schemas.microsoft.com/office/drawing/2014/main" id="{BA590E8B-6B72-419E-AB45-9CBCA793836D}"/>
              </a:ext>
            </a:extLst>
          </p:cNvPr>
          <p:cNvSpPr>
            <a:spLocks noGrp="1"/>
          </p:cNvSpPr>
          <p:nvPr>
            <p:ph idx="1"/>
          </p:nvPr>
        </p:nvSpPr>
        <p:spPr/>
        <p:txBody>
          <a:bodyPr/>
          <a:lstStyle/>
          <a:p>
            <a:pPr marL="457200" indent="-457200">
              <a:buAutoNum type="arabicPeriod"/>
            </a:pPr>
            <a:r>
              <a:rPr lang="en-US" dirty="0"/>
              <a:t>The UK Code states that the </a:t>
            </a:r>
            <a:r>
              <a:rPr lang="en-US" b="1" dirty="0"/>
              <a:t>role of the board </a:t>
            </a:r>
            <a:r>
              <a:rPr lang="en-US" dirty="0"/>
              <a:t>should be to:</a:t>
            </a:r>
          </a:p>
          <a:p>
            <a:pPr marL="0" indent="0">
              <a:buNone/>
            </a:pPr>
            <a:endParaRPr lang="en-US" dirty="0"/>
          </a:p>
          <a:p>
            <a:r>
              <a:rPr lang="en-US" sz="2200" dirty="0"/>
              <a:t>provide entrepreneurial leadership for the company within a framework of prudent and effective risk management;</a:t>
            </a:r>
          </a:p>
          <a:p>
            <a:r>
              <a:rPr lang="en-US" sz="2200" dirty="0"/>
              <a:t>set the company’s strategic aims;</a:t>
            </a:r>
          </a:p>
          <a:p>
            <a:r>
              <a:rPr lang="en-US" sz="2200" dirty="0"/>
              <a:t>make sure that the necessary financial and human resources are in place for the company to meet its objectives;</a:t>
            </a:r>
          </a:p>
          <a:p>
            <a:r>
              <a:rPr lang="en-US" sz="2200" dirty="0"/>
              <a:t>review management performance;</a:t>
            </a:r>
          </a:p>
          <a:p>
            <a:r>
              <a:rPr lang="en-US" sz="2200" dirty="0"/>
              <a:t>set the company’s values and standards; and</a:t>
            </a:r>
          </a:p>
          <a:p>
            <a:r>
              <a:rPr lang="en-US" sz="2200" dirty="0"/>
              <a:t>make sure that the company’s obligations to its shareholders are understood and met.</a:t>
            </a:r>
          </a:p>
        </p:txBody>
      </p:sp>
      <p:sp>
        <p:nvSpPr>
          <p:cNvPr id="4" name="Slide Number Placeholder 3">
            <a:extLst>
              <a:ext uri="{FF2B5EF4-FFF2-40B4-BE49-F238E27FC236}">
                <a16:creationId xmlns:a16="http://schemas.microsoft.com/office/drawing/2014/main" id="{E071209C-FB44-45E2-B68C-72DA5A2DA7AD}"/>
              </a:ext>
            </a:extLst>
          </p:cNvPr>
          <p:cNvSpPr>
            <a:spLocks noGrp="1"/>
          </p:cNvSpPr>
          <p:nvPr>
            <p:ph type="sldNum" sz="quarter" idx="10"/>
          </p:nvPr>
        </p:nvSpPr>
        <p:spPr/>
        <p:txBody>
          <a:bodyPr/>
          <a:lstStyle/>
          <a:p>
            <a:r>
              <a:rPr lang="en-US"/>
              <a:t>PAGE </a:t>
            </a:r>
            <a:fld id="{4A9B5881-4007-4345-955A-79C2656F0C49}" type="slidenum">
              <a:rPr lang="en-US" smtClean="0"/>
              <a:pPr/>
              <a:t>5</a:t>
            </a:fld>
            <a:endParaRPr lang="en-US" dirty="0"/>
          </a:p>
        </p:txBody>
      </p:sp>
    </p:spTree>
    <p:extLst>
      <p:ext uri="{BB962C8B-B14F-4D97-AF65-F5344CB8AC3E}">
        <p14:creationId xmlns:p14="http://schemas.microsoft.com/office/powerpoint/2010/main" val="4256958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73899-5C0C-473F-801B-B45FECAAE2C3}"/>
              </a:ext>
            </a:extLst>
          </p:cNvPr>
          <p:cNvSpPr>
            <a:spLocks noGrp="1"/>
          </p:cNvSpPr>
          <p:nvPr>
            <p:ph type="title"/>
          </p:nvPr>
        </p:nvSpPr>
        <p:spPr>
          <a:xfrm>
            <a:off x="838200" y="264205"/>
            <a:ext cx="6273800" cy="833663"/>
          </a:xfrm>
        </p:spPr>
        <p:txBody>
          <a:bodyPr/>
          <a:lstStyle/>
          <a:p>
            <a:endParaRPr lang="en-US" dirty="0"/>
          </a:p>
        </p:txBody>
      </p:sp>
      <p:sp>
        <p:nvSpPr>
          <p:cNvPr id="3" name="Content Placeholder 2">
            <a:extLst>
              <a:ext uri="{FF2B5EF4-FFF2-40B4-BE49-F238E27FC236}">
                <a16:creationId xmlns:a16="http://schemas.microsoft.com/office/drawing/2014/main" id="{797714F1-FB47-4FA2-97C8-03F17460F5D9}"/>
              </a:ext>
            </a:extLst>
          </p:cNvPr>
          <p:cNvSpPr>
            <a:spLocks noGrp="1"/>
          </p:cNvSpPr>
          <p:nvPr>
            <p:ph idx="1"/>
          </p:nvPr>
        </p:nvSpPr>
        <p:spPr>
          <a:xfrm>
            <a:off x="838200" y="1364974"/>
            <a:ext cx="10515600" cy="4811989"/>
          </a:xfrm>
        </p:spPr>
        <p:txBody>
          <a:bodyPr>
            <a:normAutofit fontScale="92500"/>
          </a:bodyPr>
          <a:lstStyle/>
          <a:p>
            <a:pPr marL="0" indent="0">
              <a:buNone/>
            </a:pPr>
            <a:r>
              <a:rPr lang="en-US" dirty="0"/>
              <a:t>2. The FRC Guidance on Board Effectiveness states that </a:t>
            </a:r>
            <a:r>
              <a:rPr lang="en-US" b="1" dirty="0"/>
              <a:t>an effective board </a:t>
            </a:r>
            <a:r>
              <a:rPr lang="en-US" dirty="0"/>
              <a:t>is one that:</a:t>
            </a:r>
          </a:p>
          <a:p>
            <a:pPr marL="0" indent="0">
              <a:buNone/>
            </a:pPr>
            <a:endParaRPr lang="en-US" dirty="0"/>
          </a:p>
          <a:p>
            <a:r>
              <a:rPr lang="en-US" sz="2200" dirty="0"/>
              <a:t>provides direction for management;</a:t>
            </a:r>
          </a:p>
          <a:p>
            <a:r>
              <a:rPr lang="en-US" sz="2200" dirty="0"/>
              <a:t>demonstrates ethical leadership, displaying (and promoting throughout the company) behavior that is consistent with the culture and values it has deﬁned for the organisation;</a:t>
            </a:r>
          </a:p>
          <a:p>
            <a:r>
              <a:rPr lang="en-US" sz="2200" dirty="0"/>
              <a:t>creates a performance culture that drives value creation without exposing the company to excessive risk of value destruction;</a:t>
            </a:r>
          </a:p>
          <a:p>
            <a:r>
              <a:rPr lang="en-US" sz="2200" dirty="0"/>
              <a:t>makes well-informed and high quality decisions based on a clear line of sight into the business;</a:t>
            </a:r>
          </a:p>
          <a:p>
            <a:r>
              <a:rPr lang="en-US" sz="2200" dirty="0"/>
              <a:t>creates the right framework for helping directors meet their statutory duties under CA2006, and other relevant statutory and regulatory regimes;</a:t>
            </a:r>
          </a:p>
          <a:p>
            <a:r>
              <a:rPr lang="en-US" sz="2200" dirty="0"/>
              <a:t>is accountable, particularly to the providers of the company’s capital (shareholders); and</a:t>
            </a:r>
          </a:p>
          <a:p>
            <a:r>
              <a:rPr lang="en-US" sz="2200" dirty="0"/>
              <a:t>thinks carefully about its governance arrangements and embraces evaluation of their effectiveness. </a:t>
            </a:r>
          </a:p>
        </p:txBody>
      </p:sp>
      <p:sp>
        <p:nvSpPr>
          <p:cNvPr id="4" name="Slide Number Placeholder 3">
            <a:extLst>
              <a:ext uri="{FF2B5EF4-FFF2-40B4-BE49-F238E27FC236}">
                <a16:creationId xmlns:a16="http://schemas.microsoft.com/office/drawing/2014/main" id="{40A9E58A-F1A4-4A50-8C75-D95BC9992E6D}"/>
              </a:ext>
            </a:extLst>
          </p:cNvPr>
          <p:cNvSpPr>
            <a:spLocks noGrp="1"/>
          </p:cNvSpPr>
          <p:nvPr>
            <p:ph type="sldNum" sz="quarter" idx="10"/>
          </p:nvPr>
        </p:nvSpPr>
        <p:spPr/>
        <p:txBody>
          <a:bodyPr/>
          <a:lstStyle/>
          <a:p>
            <a:r>
              <a:rPr lang="en-US"/>
              <a:t>PAGE </a:t>
            </a:r>
            <a:fld id="{4A9B5881-4007-4345-955A-79C2656F0C49}" type="slidenum">
              <a:rPr lang="en-US" smtClean="0"/>
              <a:pPr/>
              <a:t>6</a:t>
            </a:fld>
            <a:endParaRPr lang="en-US" dirty="0"/>
          </a:p>
        </p:txBody>
      </p:sp>
    </p:spTree>
    <p:extLst>
      <p:ext uri="{BB962C8B-B14F-4D97-AF65-F5344CB8AC3E}">
        <p14:creationId xmlns:p14="http://schemas.microsoft.com/office/powerpoint/2010/main" val="1961421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B5B6C81-AEE4-4107-BD82-75CA65DB38FF}"/>
              </a:ext>
            </a:extLst>
          </p:cNvPr>
          <p:cNvSpPr>
            <a:spLocks noGrp="1"/>
          </p:cNvSpPr>
          <p:nvPr>
            <p:ph type="title"/>
          </p:nvPr>
        </p:nvSpPr>
        <p:spPr/>
        <p:txBody>
          <a:bodyPr/>
          <a:lstStyle/>
          <a:p>
            <a:r>
              <a:rPr lang="en-US" dirty="0"/>
              <a:t>The Guidance comments:</a:t>
            </a:r>
          </a:p>
        </p:txBody>
      </p:sp>
      <p:sp>
        <p:nvSpPr>
          <p:cNvPr id="6" name="Content Placeholder 5">
            <a:extLst>
              <a:ext uri="{FF2B5EF4-FFF2-40B4-BE49-F238E27FC236}">
                <a16:creationId xmlns:a16="http://schemas.microsoft.com/office/drawing/2014/main" id="{B512EC65-3489-4078-90DE-1C1E47EE99F4}"/>
              </a:ext>
            </a:extLst>
          </p:cNvPr>
          <p:cNvSpPr>
            <a:spLocks noGrp="1"/>
          </p:cNvSpPr>
          <p:nvPr>
            <p:ph idx="1"/>
          </p:nvPr>
        </p:nvSpPr>
        <p:spPr/>
        <p:txBody>
          <a:bodyPr/>
          <a:lstStyle/>
          <a:p>
            <a:pPr algn="ctr"/>
            <a:r>
              <a:rPr lang="en-US" dirty="0"/>
              <a:t>‘</a:t>
            </a:r>
            <a:r>
              <a:rPr lang="en-US" sz="3200" dirty="0">
                <a:solidFill>
                  <a:srgbClr val="FF0000"/>
                </a:solidFill>
              </a:rPr>
              <a:t>An effective board should not necessarily be a comfortable place. Challenge, as well as teamwork, is an essential feature.’</a:t>
            </a:r>
          </a:p>
        </p:txBody>
      </p:sp>
      <p:sp>
        <p:nvSpPr>
          <p:cNvPr id="4" name="Slide Number Placeholder 3">
            <a:extLst>
              <a:ext uri="{FF2B5EF4-FFF2-40B4-BE49-F238E27FC236}">
                <a16:creationId xmlns:a16="http://schemas.microsoft.com/office/drawing/2014/main" id="{A6CCC2F5-DFB3-4AC7-84C9-242A1A6AF17E}"/>
              </a:ext>
            </a:extLst>
          </p:cNvPr>
          <p:cNvSpPr>
            <a:spLocks noGrp="1"/>
          </p:cNvSpPr>
          <p:nvPr>
            <p:ph type="sldNum" sz="quarter" idx="10"/>
          </p:nvPr>
        </p:nvSpPr>
        <p:spPr/>
        <p:txBody>
          <a:bodyPr/>
          <a:lstStyle/>
          <a:p>
            <a:r>
              <a:rPr lang="en-US"/>
              <a:t>PAGE </a:t>
            </a:r>
            <a:fld id="{4A9B5881-4007-4345-955A-79C2656F0C49}" type="slidenum">
              <a:rPr lang="en-US" smtClean="0"/>
              <a:pPr/>
              <a:t>7</a:t>
            </a:fld>
            <a:endParaRPr lang="en-US" dirty="0"/>
          </a:p>
        </p:txBody>
      </p:sp>
    </p:spTree>
    <p:extLst>
      <p:ext uri="{BB962C8B-B14F-4D97-AF65-F5344CB8AC3E}">
        <p14:creationId xmlns:p14="http://schemas.microsoft.com/office/powerpoint/2010/main" val="2464469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97635-7CCA-440E-89EB-91B6614C3B93}"/>
              </a:ext>
            </a:extLst>
          </p:cNvPr>
          <p:cNvSpPr>
            <a:spLocks noGrp="1"/>
          </p:cNvSpPr>
          <p:nvPr>
            <p:ph type="title"/>
          </p:nvPr>
        </p:nvSpPr>
        <p:spPr/>
        <p:txBody>
          <a:bodyPr/>
          <a:lstStyle/>
          <a:p>
            <a:r>
              <a:rPr lang="en-US" b="1" dirty="0"/>
              <a:t>1.2 Decision-making by the board</a:t>
            </a:r>
            <a:endParaRPr lang="en-US" dirty="0"/>
          </a:p>
        </p:txBody>
      </p:sp>
      <p:sp>
        <p:nvSpPr>
          <p:cNvPr id="5" name="Content Placeholder 4">
            <a:extLst>
              <a:ext uri="{FF2B5EF4-FFF2-40B4-BE49-F238E27FC236}">
                <a16:creationId xmlns:a16="http://schemas.microsoft.com/office/drawing/2014/main" id="{CD55033E-6467-4AC9-8D75-C7DF7FE94FC6}"/>
              </a:ext>
            </a:extLst>
          </p:cNvPr>
          <p:cNvSpPr>
            <a:spLocks noGrp="1"/>
          </p:cNvSpPr>
          <p:nvPr>
            <p:ph sz="half" idx="1"/>
          </p:nvPr>
        </p:nvSpPr>
        <p:spPr>
          <a:xfrm>
            <a:off x="838200" y="1690688"/>
            <a:ext cx="5181600" cy="4802187"/>
          </a:xfrm>
        </p:spPr>
        <p:txBody>
          <a:bodyPr>
            <a:normAutofit/>
          </a:bodyPr>
          <a:lstStyle/>
          <a:p>
            <a:r>
              <a:rPr lang="en-US" dirty="0"/>
              <a:t>The board should have clear policies about what matters need a board decision or approval, and the processes required for each type of decision. </a:t>
            </a:r>
          </a:p>
          <a:p>
            <a:pPr marL="0" indent="0">
              <a:buNone/>
            </a:pPr>
            <a:endParaRPr lang="en-US" dirty="0"/>
          </a:p>
          <a:p>
            <a:r>
              <a:rPr lang="en-US" dirty="0"/>
              <a:t>Good decision-making can be improved by</a:t>
            </a:r>
          </a:p>
          <a:p>
            <a:pPr marL="457200" indent="-457200">
              <a:buFont typeface="+mj-lt"/>
              <a:buAutoNum type="arabicPeriod"/>
            </a:pPr>
            <a:r>
              <a:rPr lang="en-US" dirty="0"/>
              <a:t>giving directors sufﬁcient time to prepare for meetings</a:t>
            </a:r>
          </a:p>
          <a:p>
            <a:pPr marL="457200" indent="-457200">
              <a:buFont typeface="+mj-lt"/>
              <a:buAutoNum type="arabicPeriod"/>
            </a:pPr>
            <a:r>
              <a:rPr lang="en-US" dirty="0"/>
              <a:t>allowing sufﬁcient time for issues to be discussed at board meetings</a:t>
            </a:r>
          </a:p>
          <a:p>
            <a:pPr marL="457200" indent="-457200">
              <a:buFont typeface="+mj-lt"/>
              <a:buAutoNum type="arabicPeriod"/>
            </a:pPr>
            <a:r>
              <a:rPr lang="en-US" dirty="0"/>
              <a:t>And making clear to executives what action they must take to implement board decisions.</a:t>
            </a:r>
          </a:p>
        </p:txBody>
      </p:sp>
      <p:sp>
        <p:nvSpPr>
          <p:cNvPr id="6" name="Content Placeholder 5">
            <a:extLst>
              <a:ext uri="{FF2B5EF4-FFF2-40B4-BE49-F238E27FC236}">
                <a16:creationId xmlns:a16="http://schemas.microsoft.com/office/drawing/2014/main" id="{611A4528-1AC8-4BF9-B272-5F33321FA972}"/>
              </a:ext>
            </a:extLst>
          </p:cNvPr>
          <p:cNvSpPr>
            <a:spLocks noGrp="1"/>
          </p:cNvSpPr>
          <p:nvPr>
            <p:ph sz="half" idx="2"/>
          </p:nvPr>
        </p:nvSpPr>
        <p:spPr/>
        <p:txBody>
          <a:bodyPr>
            <a:normAutofit/>
          </a:bodyPr>
          <a:lstStyle/>
          <a:p>
            <a:pPr algn="ctr"/>
            <a:endParaRPr lang="en-US" dirty="0">
              <a:solidFill>
                <a:srgbClr val="FF0000"/>
              </a:solidFill>
            </a:endParaRPr>
          </a:p>
          <a:p>
            <a:pPr algn="ctr"/>
            <a:endParaRPr lang="en-US" dirty="0">
              <a:solidFill>
                <a:srgbClr val="FF0000"/>
              </a:solidFill>
            </a:endParaRPr>
          </a:p>
          <a:p>
            <a:pPr algn="ctr"/>
            <a:r>
              <a:rPr lang="en-US" sz="2200" dirty="0">
                <a:solidFill>
                  <a:srgbClr val="C00000"/>
                </a:solidFill>
              </a:rPr>
              <a:t>The </a:t>
            </a:r>
            <a:r>
              <a:rPr lang="en-US" sz="2200" b="1" dirty="0">
                <a:solidFill>
                  <a:srgbClr val="C00000"/>
                </a:solidFill>
              </a:rPr>
              <a:t>FRC Guidance on Board Effectiveness </a:t>
            </a:r>
            <a:r>
              <a:rPr lang="en-US" sz="2200" dirty="0">
                <a:solidFill>
                  <a:srgbClr val="C00000"/>
                </a:solidFill>
              </a:rPr>
              <a:t>recognizes that there is always a risk of poor decision-making by a board, but states that this risk can be minimized by investing time in the design of decision-making policies and processes.</a:t>
            </a:r>
          </a:p>
          <a:p>
            <a:endParaRPr lang="en-US" dirty="0"/>
          </a:p>
        </p:txBody>
      </p:sp>
      <p:sp>
        <p:nvSpPr>
          <p:cNvPr id="4" name="Slide Number Placeholder 3">
            <a:extLst>
              <a:ext uri="{FF2B5EF4-FFF2-40B4-BE49-F238E27FC236}">
                <a16:creationId xmlns:a16="http://schemas.microsoft.com/office/drawing/2014/main" id="{636CDC4A-DDD1-4CD2-97A3-84074788220B}"/>
              </a:ext>
            </a:extLst>
          </p:cNvPr>
          <p:cNvSpPr>
            <a:spLocks noGrp="1"/>
          </p:cNvSpPr>
          <p:nvPr>
            <p:ph type="sldNum" sz="quarter" idx="10"/>
          </p:nvPr>
        </p:nvSpPr>
        <p:spPr/>
        <p:txBody>
          <a:bodyPr/>
          <a:lstStyle/>
          <a:p>
            <a:r>
              <a:rPr lang="en-US"/>
              <a:t>PAGE </a:t>
            </a:r>
            <a:fld id="{4A9B5881-4007-4345-955A-79C2656F0C49}" type="slidenum">
              <a:rPr lang="en-US" smtClean="0"/>
              <a:pPr/>
              <a:t>8</a:t>
            </a:fld>
            <a:endParaRPr lang="en-US" dirty="0"/>
          </a:p>
        </p:txBody>
      </p:sp>
    </p:spTree>
    <p:extLst>
      <p:ext uri="{BB962C8B-B14F-4D97-AF65-F5344CB8AC3E}">
        <p14:creationId xmlns:p14="http://schemas.microsoft.com/office/powerpoint/2010/main" val="16682520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42988CE6-0019-4BC9-9308-047B21A1B817}"/>
              </a:ext>
            </a:extLst>
          </p:cNvPr>
          <p:cNvSpPr>
            <a:spLocks noGrp="1"/>
          </p:cNvSpPr>
          <p:nvPr>
            <p:ph type="title"/>
          </p:nvPr>
        </p:nvSpPr>
        <p:spPr>
          <a:xfrm>
            <a:off x="838200" y="136525"/>
            <a:ext cx="10863470" cy="1553256"/>
          </a:xfrm>
        </p:spPr>
        <p:txBody>
          <a:bodyPr/>
          <a:lstStyle/>
          <a:p>
            <a:r>
              <a:rPr lang="en-US" dirty="0"/>
              <a:t>The Guidance suggests that good decision-making may be facilitated by:</a:t>
            </a:r>
          </a:p>
        </p:txBody>
      </p:sp>
      <p:sp>
        <p:nvSpPr>
          <p:cNvPr id="8" name="Content Placeholder 7">
            <a:extLst>
              <a:ext uri="{FF2B5EF4-FFF2-40B4-BE49-F238E27FC236}">
                <a16:creationId xmlns:a16="http://schemas.microsoft.com/office/drawing/2014/main" id="{D238A2D5-CDEE-4D2F-B679-A182D8A9F01F}"/>
              </a:ext>
            </a:extLst>
          </p:cNvPr>
          <p:cNvSpPr>
            <a:spLocks noGrp="1"/>
          </p:cNvSpPr>
          <p:nvPr>
            <p:ph idx="1"/>
          </p:nvPr>
        </p:nvSpPr>
        <p:spPr/>
        <p:txBody>
          <a:bodyPr>
            <a:normAutofit/>
          </a:bodyPr>
          <a:lstStyle/>
          <a:p>
            <a:endParaRPr lang="en-US" sz="2400" dirty="0"/>
          </a:p>
          <a:p>
            <a:r>
              <a:rPr lang="en-US" sz="2400" dirty="0"/>
              <a:t>high quality documentation for the board;</a:t>
            </a:r>
          </a:p>
          <a:p>
            <a:r>
              <a:rPr lang="en-US" sz="2400" dirty="0"/>
              <a:t>where appropriate, obtaining the views of an expert;</a:t>
            </a:r>
          </a:p>
          <a:p>
            <a:r>
              <a:rPr lang="en-US" sz="2400" dirty="0"/>
              <a:t>allowing time for debate and challenge about proposals for board decisions;</a:t>
            </a:r>
          </a:p>
          <a:p>
            <a:r>
              <a:rPr lang="en-US" sz="2400" dirty="0"/>
              <a:t>achieving ‘timely closure’ so that issues do not remain unresolved for too long; and</a:t>
            </a:r>
          </a:p>
          <a:p>
            <a:r>
              <a:rPr lang="en-US" sz="2400" dirty="0"/>
              <a:t>when decisions are made, making it clear what actions are required, within what timescales, and who is responsible for carrying them out.</a:t>
            </a:r>
          </a:p>
        </p:txBody>
      </p:sp>
      <p:sp>
        <p:nvSpPr>
          <p:cNvPr id="5" name="Slide Number Placeholder 4">
            <a:extLst>
              <a:ext uri="{FF2B5EF4-FFF2-40B4-BE49-F238E27FC236}">
                <a16:creationId xmlns:a16="http://schemas.microsoft.com/office/drawing/2014/main" id="{B43DCA75-F4D7-47F8-81A4-D7FD1D308B1A}"/>
              </a:ext>
            </a:extLst>
          </p:cNvPr>
          <p:cNvSpPr>
            <a:spLocks noGrp="1"/>
          </p:cNvSpPr>
          <p:nvPr>
            <p:ph type="sldNum" sz="quarter" idx="10"/>
          </p:nvPr>
        </p:nvSpPr>
        <p:spPr/>
        <p:txBody>
          <a:bodyPr/>
          <a:lstStyle/>
          <a:p>
            <a:r>
              <a:rPr lang="en-US"/>
              <a:t>PAGE </a:t>
            </a:r>
            <a:fld id="{4A9B5881-4007-4345-955A-79C2656F0C49}" type="slidenum">
              <a:rPr lang="en-US" smtClean="0"/>
              <a:pPr/>
              <a:t>9</a:t>
            </a:fld>
            <a:endParaRPr lang="en-US" dirty="0"/>
          </a:p>
        </p:txBody>
      </p:sp>
    </p:spTree>
    <p:extLst>
      <p:ext uri="{BB962C8B-B14F-4D97-AF65-F5344CB8AC3E}">
        <p14:creationId xmlns:p14="http://schemas.microsoft.com/office/powerpoint/2010/main" val="1499253078"/>
      </p:ext>
    </p:extLst>
  </p:cSld>
  <p:clrMapOvr>
    <a:masterClrMapping/>
  </p:clrMapOvr>
</p:sld>
</file>

<file path=ppt/theme/theme1.xml><?xml version="1.0" encoding="utf-8"?>
<a:theme xmlns:a="http://schemas.openxmlformats.org/drawingml/2006/main" name="Office Theme">
  <a:themeElements>
    <a:clrScheme name="Custom 254">
      <a:dk1>
        <a:srgbClr val="000000"/>
      </a:dk1>
      <a:lt1>
        <a:srgbClr val="FFFFFF"/>
      </a:lt1>
      <a:dk2>
        <a:srgbClr val="242A41"/>
      </a:dk2>
      <a:lt2>
        <a:srgbClr val="E2E8E3"/>
      </a:lt2>
      <a:accent1>
        <a:srgbClr val="5370C5"/>
      </a:accent1>
      <a:accent2>
        <a:srgbClr val="17B2D1"/>
      </a:accent2>
      <a:accent3>
        <a:srgbClr val="2978E7"/>
      </a:accent3>
      <a:accent4>
        <a:srgbClr val="7829E7"/>
      </a:accent4>
      <a:accent5>
        <a:srgbClr val="B517D5"/>
      </a:accent5>
      <a:accent6>
        <a:srgbClr val="E729B7"/>
      </a:accent6>
      <a:hlink>
        <a:srgbClr val="5370C5"/>
      </a:hlink>
      <a:folHlink>
        <a:srgbClr val="7F7F7F"/>
      </a:folHlink>
    </a:clrScheme>
    <a:fontScheme name="MS Surge Teach Light and Dark">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lassic-Corporate_Teach a Course_Win32_SB - v2" id="{AAA48AC2-5F99-4B13-8624-B64D50F70391}" vid="{7E93EDBA-CDC2-40D2-AD59-7619D791F7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254">
    <a:dk1>
      <a:srgbClr val="000000"/>
    </a:dk1>
    <a:lt1>
      <a:srgbClr val="FFFFFF"/>
    </a:lt1>
    <a:dk2>
      <a:srgbClr val="242A41"/>
    </a:dk2>
    <a:lt2>
      <a:srgbClr val="E2E8E3"/>
    </a:lt2>
    <a:accent1>
      <a:srgbClr val="5370C5"/>
    </a:accent1>
    <a:accent2>
      <a:srgbClr val="17B2D1"/>
    </a:accent2>
    <a:accent3>
      <a:srgbClr val="2978E7"/>
    </a:accent3>
    <a:accent4>
      <a:srgbClr val="7829E7"/>
    </a:accent4>
    <a:accent5>
      <a:srgbClr val="B517D5"/>
    </a:accent5>
    <a:accent6>
      <a:srgbClr val="E729B7"/>
    </a:accent6>
    <a:hlink>
      <a:srgbClr val="5370C5"/>
    </a:hlink>
    <a:folHlink>
      <a:srgbClr val="7F7F7F"/>
    </a:folHlink>
  </a:clrScheme>
</a:themeOverride>
</file>

<file path=ppt/theme/themeOverride2.xml><?xml version="1.0" encoding="utf-8"?>
<a:themeOverride xmlns:a="http://schemas.openxmlformats.org/drawingml/2006/main">
  <a:clrScheme name="Custom 254">
    <a:dk1>
      <a:srgbClr val="000000"/>
    </a:dk1>
    <a:lt1>
      <a:srgbClr val="FFFFFF"/>
    </a:lt1>
    <a:dk2>
      <a:srgbClr val="242A41"/>
    </a:dk2>
    <a:lt2>
      <a:srgbClr val="E2E8E3"/>
    </a:lt2>
    <a:accent1>
      <a:srgbClr val="5370C5"/>
    </a:accent1>
    <a:accent2>
      <a:srgbClr val="17B2D1"/>
    </a:accent2>
    <a:accent3>
      <a:srgbClr val="2978E7"/>
    </a:accent3>
    <a:accent4>
      <a:srgbClr val="7829E7"/>
    </a:accent4>
    <a:accent5>
      <a:srgbClr val="B517D5"/>
    </a:accent5>
    <a:accent6>
      <a:srgbClr val="E729B7"/>
    </a:accent6>
    <a:hlink>
      <a:srgbClr val="5370C5"/>
    </a:hlink>
    <a:folHlink>
      <a:srgbClr val="7F7F7F"/>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a6e671f1cd7e4d96ff9652be322dd5e">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4e2496f70b101db0b8013f30a071bbf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4E32C0B-4052-44CB-9341-8AD8B2CC4712}">
  <ds:schemaRefs>
    <ds:schemaRef ds:uri="http://schemas.openxmlformats.org/package/2006/metadata/core-properties"/>
    <ds:schemaRef ds:uri="16c05727-aa75-4e4a-9b5f-8a80a1165891"/>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71af3243-3dd4-4a8d-8c0d-dd76da1f02a5"/>
    <ds:schemaRef ds:uri="http://www.w3.org/XML/1998/namespace"/>
    <ds:schemaRef ds:uri="http://purl.org/dc/dcmitype/"/>
  </ds:schemaRefs>
</ds:datastoreItem>
</file>

<file path=customXml/itemProps2.xml><?xml version="1.0" encoding="utf-8"?>
<ds:datastoreItem xmlns:ds="http://schemas.openxmlformats.org/officeDocument/2006/customXml" ds:itemID="{D6766BD6-F648-49AA-B7EC-13E75CECB9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BB7C387-AFDC-4FE3-A658-984B7F35F15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Corporate teach a course</Template>
  <TotalTime>0</TotalTime>
  <Words>1843</Words>
  <Application>Microsoft Office PowerPoint</Application>
  <PresentationFormat>Widescreen</PresentationFormat>
  <Paragraphs>208</Paragraphs>
  <Slides>34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Calibri</vt:lpstr>
      <vt:lpstr>Calibri Light</vt:lpstr>
      <vt:lpstr>Frutiger-Black</vt:lpstr>
      <vt:lpstr>Frutiger-Bold</vt:lpstr>
      <vt:lpstr>Wingdings</vt:lpstr>
      <vt:lpstr>Office Theme</vt:lpstr>
      <vt:lpstr>The board of directors</vt:lpstr>
      <vt:lpstr>Introduction </vt:lpstr>
      <vt:lpstr>Governance and the board of directors</vt:lpstr>
      <vt:lpstr>The UK Corporate Governance Code (‘the UK Code’) states as one of its main principles:</vt:lpstr>
      <vt:lpstr>1.1 Governance role of the board</vt:lpstr>
      <vt:lpstr>PowerPoint Presentation</vt:lpstr>
      <vt:lpstr>The Guidance comments:</vt:lpstr>
      <vt:lpstr>1.2 Decision-making by the board</vt:lpstr>
      <vt:lpstr>The Guidance suggests that good decision-making may be facilitated by:</vt:lpstr>
      <vt:lpstr>The Guidance also provides a warning about factors that may limit the quality and effectiveness of decision-making:</vt:lpstr>
      <vt:lpstr>PowerPoint Presentation</vt:lpstr>
      <vt:lpstr>2 Matters reserved for the board</vt:lpstr>
      <vt:lpstr>ICSA guidance on matters reserved for the board’ (2013)</vt:lpstr>
      <vt:lpstr>3.1 The size of the board</vt:lpstr>
      <vt:lpstr>PowerPoint Presentation</vt:lpstr>
      <vt:lpstr>PowerPoint Presentation</vt:lpstr>
      <vt:lpstr>3.2 The composition of the board</vt:lpstr>
      <vt:lpstr>These principles relating to board composition are set out in the UK Code as follows. </vt:lpstr>
      <vt:lpstr>4. The powers of directors</vt:lpstr>
      <vt:lpstr>5. The duties of directors to their company</vt:lpstr>
      <vt:lpstr>PowerPoint Presentation</vt:lpstr>
      <vt:lpstr>PowerPoint Presentation</vt:lpstr>
      <vt:lpstr>PowerPoint Presentation</vt:lpstr>
      <vt:lpstr>PowerPoint Presentation</vt:lpstr>
      <vt:lpstr>PowerPoint Presentation</vt:lpstr>
      <vt:lpstr>6. The statutory general duties of directors: Companies Act (CA) 2006</vt:lpstr>
      <vt:lpstr>7. The roles of chairman and CEO</vt:lpstr>
      <vt:lpstr>PowerPoint Presentation</vt:lpstr>
      <vt:lpstr>PowerPoint Presentation</vt:lpstr>
      <vt:lpstr>PowerPoint Presentation</vt:lpstr>
      <vt:lpstr>PowerPoint Presentation</vt:lpstr>
      <vt:lpstr>8. Executive directors</vt:lpstr>
      <vt:lpstr>9. Non executive directors (NEDs)</vt:lpstr>
      <vt:lpstr>9.1 Higgs Report on the role of the NED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2020-04-14T17:59:29Z</dcterms:created>
  <dcterms:modified xsi:type="dcterms:W3CDTF">2020-04-16T20:00:04Z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