
<file path=[Content_Types].xml><?xml version="1.0" encoding="utf-8"?>
<Types xmlns="http://schemas.openxmlformats.org/package/2006/content-types">
  <Default Extension="jfif" ContentType="image/jpeg"/>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5" r:id="rId4"/>
  </p:sldMasterIdLst>
  <p:notesMasterIdLst>
    <p:notesMasterId r:id="rId48"/>
  </p:notesMasterIdLst>
  <p:sldIdLst>
    <p:sldId id="343" r:id="rId5"/>
    <p:sldId id="344" r:id="rId6"/>
    <p:sldId id="346" r:id="rId7"/>
    <p:sldId id="345"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7" r:id="rId29"/>
    <p:sldId id="368" r:id="rId30"/>
    <p:sldId id="369" r:id="rId31"/>
    <p:sldId id="370" r:id="rId32"/>
    <p:sldId id="371" r:id="rId33"/>
    <p:sldId id="372" r:id="rId34"/>
    <p:sldId id="373" r:id="rId35"/>
    <p:sldId id="374" r:id="rId36"/>
    <p:sldId id="375" r:id="rId37"/>
    <p:sldId id="376" r:id="rId38"/>
    <p:sldId id="377" r:id="rId39"/>
    <p:sldId id="378" r:id="rId40"/>
    <p:sldId id="379" r:id="rId41"/>
    <p:sldId id="380" r:id="rId42"/>
    <p:sldId id="381" r:id="rId43"/>
    <p:sldId id="382" r:id="rId44"/>
    <p:sldId id="383" r:id="rId45"/>
    <p:sldId id="384" r:id="rId46"/>
    <p:sldId id="385"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919"/>
    <a:srgbClr val="EDEFF7"/>
    <a:srgbClr val="D0D1D9"/>
    <a:srgbClr val="F6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320" autoAdjust="0"/>
  </p:normalViewPr>
  <p:slideViewPr>
    <p:cSldViewPr snapToGrid="0">
      <p:cViewPr varScale="1">
        <p:scale>
          <a:sx n="60" d="100"/>
          <a:sy n="60" d="100"/>
        </p:scale>
        <p:origin x="114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41EE8F-D929-4370-8816-2CD8ABE0DF3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604F6039-FC36-44A1-A241-0DF6B08FF4C3}">
      <dgm:prSet phldrT="[Text]"/>
      <dgm:spPr/>
      <dgm:t>
        <a:bodyPr/>
        <a:lstStyle/>
        <a:p>
          <a:r>
            <a:rPr lang="en-US" dirty="0">
              <a:solidFill>
                <a:schemeClr val="tx1"/>
              </a:solidFill>
            </a:rPr>
            <a:t>the board of directors of a company</a:t>
          </a:r>
        </a:p>
      </dgm:t>
    </dgm:pt>
    <dgm:pt modelId="{CB917784-E770-4F5E-9C2A-F06EA172CD1B}" type="parTrans" cxnId="{688CEC90-1D44-41FE-B729-B6F52EA83112}">
      <dgm:prSet/>
      <dgm:spPr/>
      <dgm:t>
        <a:bodyPr/>
        <a:lstStyle/>
        <a:p>
          <a:endParaRPr lang="en-US"/>
        </a:p>
      </dgm:t>
    </dgm:pt>
    <dgm:pt modelId="{BC68AA6B-BE14-4D2C-AC68-33B731DA7107}" type="sibTrans" cxnId="{688CEC90-1D44-41FE-B729-B6F52EA83112}">
      <dgm:prSet/>
      <dgm:spPr/>
      <dgm:t>
        <a:bodyPr/>
        <a:lstStyle/>
        <a:p>
          <a:endParaRPr lang="en-US"/>
        </a:p>
      </dgm:t>
    </dgm:pt>
    <dgm:pt modelId="{18FF0C17-C8A8-42D3-8B94-66E67CA352B4}">
      <dgm:prSet phldrT="[Text]"/>
      <dgm:spPr/>
      <dgm:t>
        <a:bodyPr/>
        <a:lstStyle/>
        <a:p>
          <a:r>
            <a:rPr lang="en-US" dirty="0">
              <a:solidFill>
                <a:schemeClr val="tx1"/>
              </a:solidFill>
            </a:rPr>
            <a:t>its shareholders</a:t>
          </a:r>
        </a:p>
      </dgm:t>
    </dgm:pt>
    <dgm:pt modelId="{48586C09-969C-4957-A11F-456A00C79DE9}" type="parTrans" cxnId="{1E22502A-6CC4-4290-A7F5-7875C0D529B8}">
      <dgm:prSet/>
      <dgm:spPr/>
      <dgm:t>
        <a:bodyPr/>
        <a:lstStyle/>
        <a:p>
          <a:endParaRPr lang="en-US"/>
        </a:p>
      </dgm:t>
    </dgm:pt>
    <dgm:pt modelId="{4D6D7DC7-11A0-4FBE-B298-A1FDBF26C53A}" type="sibTrans" cxnId="{1E22502A-6CC4-4290-A7F5-7875C0D529B8}">
      <dgm:prSet/>
      <dgm:spPr/>
      <dgm:t>
        <a:bodyPr/>
        <a:lstStyle/>
        <a:p>
          <a:endParaRPr lang="en-US"/>
        </a:p>
      </dgm:t>
    </dgm:pt>
    <dgm:pt modelId="{067E76E5-8A77-4972-AEC0-B5BC35034E8F}">
      <dgm:prSet/>
      <dgm:spPr/>
      <dgm:t>
        <a:bodyPr/>
        <a:lstStyle/>
        <a:p>
          <a:r>
            <a:rPr lang="en-US" dirty="0">
              <a:solidFill>
                <a:schemeClr val="tx1"/>
              </a:solidFill>
            </a:rPr>
            <a:t>Management and other stakeholders.</a:t>
          </a:r>
        </a:p>
      </dgm:t>
    </dgm:pt>
    <dgm:pt modelId="{97A6A6CC-F3F2-42A5-9A73-9B07ED097290}" type="parTrans" cxnId="{251DABF2-88B7-4851-B4D0-1E20703390E3}">
      <dgm:prSet/>
      <dgm:spPr/>
      <dgm:t>
        <a:bodyPr/>
        <a:lstStyle/>
        <a:p>
          <a:endParaRPr lang="en-US"/>
        </a:p>
      </dgm:t>
    </dgm:pt>
    <dgm:pt modelId="{23D94CB2-0D8B-42BB-B6FD-33E3F00B9B9B}" type="sibTrans" cxnId="{251DABF2-88B7-4851-B4D0-1E20703390E3}">
      <dgm:prSet/>
      <dgm:spPr/>
      <dgm:t>
        <a:bodyPr/>
        <a:lstStyle/>
        <a:p>
          <a:endParaRPr lang="en-US"/>
        </a:p>
      </dgm:t>
    </dgm:pt>
    <dgm:pt modelId="{B76F39E5-FFD8-4A51-B7EF-39C4AA879B88}" type="pres">
      <dgm:prSet presAssocID="{FE41EE8F-D929-4370-8816-2CD8ABE0DF33}" presName="diagram" presStyleCnt="0">
        <dgm:presLayoutVars>
          <dgm:dir/>
          <dgm:resizeHandles val="exact"/>
        </dgm:presLayoutVars>
      </dgm:prSet>
      <dgm:spPr/>
    </dgm:pt>
    <dgm:pt modelId="{8E042685-7F34-401E-8F68-A779ABE76D95}" type="pres">
      <dgm:prSet presAssocID="{604F6039-FC36-44A1-A241-0DF6B08FF4C3}" presName="node" presStyleLbl="node1" presStyleIdx="0" presStyleCnt="3" custLinFactNeighborX="5410" custLinFactNeighborY="-343">
        <dgm:presLayoutVars>
          <dgm:bulletEnabled val="1"/>
        </dgm:presLayoutVars>
      </dgm:prSet>
      <dgm:spPr/>
    </dgm:pt>
    <dgm:pt modelId="{BDAB9FB8-E7B2-41DC-9B32-939BC0C30DDD}" type="pres">
      <dgm:prSet presAssocID="{BC68AA6B-BE14-4D2C-AC68-33B731DA7107}" presName="sibTrans" presStyleCnt="0"/>
      <dgm:spPr/>
    </dgm:pt>
    <dgm:pt modelId="{CBD9FA37-FED3-4F0E-97FD-762A99B9AB14}" type="pres">
      <dgm:prSet presAssocID="{18FF0C17-C8A8-42D3-8B94-66E67CA352B4}" presName="node" presStyleLbl="node1" presStyleIdx="1" presStyleCnt="3" custLinFactNeighborX="857" custLinFactNeighborY="-343">
        <dgm:presLayoutVars>
          <dgm:bulletEnabled val="1"/>
        </dgm:presLayoutVars>
      </dgm:prSet>
      <dgm:spPr/>
    </dgm:pt>
    <dgm:pt modelId="{E7C54D28-0C1E-4BE1-86DC-B0378F58FA80}" type="pres">
      <dgm:prSet presAssocID="{4D6D7DC7-11A0-4FBE-B298-A1FDBF26C53A}" presName="sibTrans" presStyleCnt="0"/>
      <dgm:spPr/>
    </dgm:pt>
    <dgm:pt modelId="{19BE69EB-588F-4B35-B2C6-6282E35CFB1C}" type="pres">
      <dgm:prSet presAssocID="{067E76E5-8A77-4972-AEC0-B5BC35034E8F}" presName="node" presStyleLbl="node1" presStyleIdx="2" presStyleCnt="3" custLinFactNeighborX="-4508" custLinFactNeighborY="-343">
        <dgm:presLayoutVars>
          <dgm:bulletEnabled val="1"/>
        </dgm:presLayoutVars>
      </dgm:prSet>
      <dgm:spPr/>
    </dgm:pt>
  </dgm:ptLst>
  <dgm:cxnLst>
    <dgm:cxn modelId="{1E22502A-6CC4-4290-A7F5-7875C0D529B8}" srcId="{FE41EE8F-D929-4370-8816-2CD8ABE0DF33}" destId="{18FF0C17-C8A8-42D3-8B94-66E67CA352B4}" srcOrd="1" destOrd="0" parTransId="{48586C09-969C-4957-A11F-456A00C79DE9}" sibTransId="{4D6D7DC7-11A0-4FBE-B298-A1FDBF26C53A}"/>
    <dgm:cxn modelId="{88D92A38-F6E5-43C3-8411-E1F4B5AA0118}" type="presOf" srcId="{FE41EE8F-D929-4370-8816-2CD8ABE0DF33}" destId="{B76F39E5-FFD8-4A51-B7EF-39C4AA879B88}" srcOrd="0" destOrd="0" presId="urn:microsoft.com/office/officeart/2005/8/layout/default"/>
    <dgm:cxn modelId="{FBE20383-B2EF-4C01-8A4D-AD06C4C2F46A}" type="presOf" srcId="{604F6039-FC36-44A1-A241-0DF6B08FF4C3}" destId="{8E042685-7F34-401E-8F68-A779ABE76D95}" srcOrd="0" destOrd="0" presId="urn:microsoft.com/office/officeart/2005/8/layout/default"/>
    <dgm:cxn modelId="{688CEC90-1D44-41FE-B729-B6F52EA83112}" srcId="{FE41EE8F-D929-4370-8816-2CD8ABE0DF33}" destId="{604F6039-FC36-44A1-A241-0DF6B08FF4C3}" srcOrd="0" destOrd="0" parTransId="{CB917784-E770-4F5E-9C2A-F06EA172CD1B}" sibTransId="{BC68AA6B-BE14-4D2C-AC68-33B731DA7107}"/>
    <dgm:cxn modelId="{493D8EAE-6023-47BA-8C7B-B58B183671DD}" type="presOf" srcId="{18FF0C17-C8A8-42D3-8B94-66E67CA352B4}" destId="{CBD9FA37-FED3-4F0E-97FD-762A99B9AB14}" srcOrd="0" destOrd="0" presId="urn:microsoft.com/office/officeart/2005/8/layout/default"/>
    <dgm:cxn modelId="{AA72E0CA-89AB-4388-BE30-E7A995257834}" type="presOf" srcId="{067E76E5-8A77-4972-AEC0-B5BC35034E8F}" destId="{19BE69EB-588F-4B35-B2C6-6282E35CFB1C}" srcOrd="0" destOrd="0" presId="urn:microsoft.com/office/officeart/2005/8/layout/default"/>
    <dgm:cxn modelId="{251DABF2-88B7-4851-B4D0-1E20703390E3}" srcId="{FE41EE8F-D929-4370-8816-2CD8ABE0DF33}" destId="{067E76E5-8A77-4972-AEC0-B5BC35034E8F}" srcOrd="2" destOrd="0" parTransId="{97A6A6CC-F3F2-42A5-9A73-9B07ED097290}" sibTransId="{23D94CB2-0D8B-42BB-B6FD-33E3F00B9B9B}"/>
    <dgm:cxn modelId="{0AAEAB47-90E6-4F63-95CE-B2B7391B509B}" type="presParOf" srcId="{B76F39E5-FFD8-4A51-B7EF-39C4AA879B88}" destId="{8E042685-7F34-401E-8F68-A779ABE76D95}" srcOrd="0" destOrd="0" presId="urn:microsoft.com/office/officeart/2005/8/layout/default"/>
    <dgm:cxn modelId="{CB08F712-EC6D-4081-A680-00092B9921BF}" type="presParOf" srcId="{B76F39E5-FFD8-4A51-B7EF-39C4AA879B88}" destId="{BDAB9FB8-E7B2-41DC-9B32-939BC0C30DDD}" srcOrd="1" destOrd="0" presId="urn:microsoft.com/office/officeart/2005/8/layout/default"/>
    <dgm:cxn modelId="{2DF65C1A-42D2-4717-9485-AA9B58AD7734}" type="presParOf" srcId="{B76F39E5-FFD8-4A51-B7EF-39C4AA879B88}" destId="{CBD9FA37-FED3-4F0E-97FD-762A99B9AB14}" srcOrd="2" destOrd="0" presId="urn:microsoft.com/office/officeart/2005/8/layout/default"/>
    <dgm:cxn modelId="{3F63A9BB-BA1E-4FEE-9C7E-B652A6A1BC78}" type="presParOf" srcId="{B76F39E5-FFD8-4A51-B7EF-39C4AA879B88}" destId="{E7C54D28-0C1E-4BE1-86DC-B0378F58FA80}" srcOrd="3" destOrd="0" presId="urn:microsoft.com/office/officeart/2005/8/layout/default"/>
    <dgm:cxn modelId="{E404C5DB-F3C6-4322-81E0-8B8E0A5F088D}" type="presParOf" srcId="{B76F39E5-FFD8-4A51-B7EF-39C4AA879B88}" destId="{19BE69EB-588F-4B35-B2C6-6282E35CFB1C}"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9278FB-8E33-4E40-8567-B55FCC81EDCA}" type="doc">
      <dgm:prSet loTypeId="urn:microsoft.com/office/officeart/2005/8/layout/hProcess9" loCatId="process" qsTypeId="urn:microsoft.com/office/officeart/2005/8/quickstyle/simple1" qsCatId="simple" csTypeId="urn:microsoft.com/office/officeart/2005/8/colors/accent1_2" csCatId="accent1" phldr="1"/>
      <dgm:spPr/>
    </dgm:pt>
    <dgm:pt modelId="{85149133-1449-4B99-8BDE-A405614D8F01}">
      <dgm:prSet phldrT="[Text]"/>
      <dgm:spPr/>
      <dgm:t>
        <a:bodyPr/>
        <a:lstStyle/>
        <a:p>
          <a:r>
            <a:rPr lang="en-US" dirty="0">
              <a:solidFill>
                <a:srgbClr val="191919"/>
              </a:solidFill>
            </a:rPr>
            <a:t>Companies or investors with huge portfolios invest capital</a:t>
          </a:r>
        </a:p>
      </dgm:t>
    </dgm:pt>
    <dgm:pt modelId="{680BFE66-46DC-4A51-8488-BE0DA93D2B94}" type="parTrans" cxnId="{EBC5B89E-AD4A-4A66-8AA2-DB910F0262DD}">
      <dgm:prSet/>
      <dgm:spPr/>
      <dgm:t>
        <a:bodyPr/>
        <a:lstStyle/>
        <a:p>
          <a:endParaRPr lang="en-US"/>
        </a:p>
      </dgm:t>
    </dgm:pt>
    <dgm:pt modelId="{68C50D6C-6346-407E-8FC8-31EF7BB59FE8}" type="sibTrans" cxnId="{EBC5B89E-AD4A-4A66-8AA2-DB910F0262DD}">
      <dgm:prSet/>
      <dgm:spPr/>
      <dgm:t>
        <a:bodyPr/>
        <a:lstStyle/>
        <a:p>
          <a:endParaRPr lang="en-US"/>
        </a:p>
      </dgm:t>
    </dgm:pt>
    <dgm:pt modelId="{06BF5B3E-965F-41FD-873E-A460A40C32AE}">
      <dgm:prSet phldrT="[Text]"/>
      <dgm:spPr/>
      <dgm:t>
        <a:bodyPr/>
        <a:lstStyle/>
        <a:p>
          <a:r>
            <a:rPr lang="en-US" dirty="0">
              <a:solidFill>
                <a:srgbClr val="191919"/>
              </a:solidFill>
            </a:rPr>
            <a:t>Expectation: high integrity and trust in corporate</a:t>
          </a:r>
        </a:p>
      </dgm:t>
    </dgm:pt>
    <dgm:pt modelId="{818E6A8B-769B-4003-B860-6BDFD8D75B3F}" type="parTrans" cxnId="{249AB8CE-F9D8-491E-AB03-753C6065EE95}">
      <dgm:prSet/>
      <dgm:spPr/>
      <dgm:t>
        <a:bodyPr/>
        <a:lstStyle/>
        <a:p>
          <a:endParaRPr lang="en-US"/>
        </a:p>
      </dgm:t>
    </dgm:pt>
    <dgm:pt modelId="{F4FA9E41-A8CB-44F7-A7CF-32375571CC3F}" type="sibTrans" cxnId="{249AB8CE-F9D8-491E-AB03-753C6065EE95}">
      <dgm:prSet/>
      <dgm:spPr/>
      <dgm:t>
        <a:bodyPr/>
        <a:lstStyle/>
        <a:p>
          <a:endParaRPr lang="en-US"/>
        </a:p>
      </dgm:t>
    </dgm:pt>
    <dgm:pt modelId="{5B1F2F41-1073-4EEE-93F5-AA443ED70E73}">
      <dgm:prSet phldrT="[Text]"/>
      <dgm:spPr/>
      <dgm:t>
        <a:bodyPr/>
        <a:lstStyle/>
        <a:p>
          <a:r>
            <a:rPr lang="en-US" dirty="0">
              <a:solidFill>
                <a:srgbClr val="191919"/>
              </a:solidFill>
            </a:rPr>
            <a:t>Trusting the individuals that are in charge.</a:t>
          </a:r>
        </a:p>
      </dgm:t>
    </dgm:pt>
    <dgm:pt modelId="{90FDC269-7AF8-4CB7-AC06-FDA2CA5C1797}" type="parTrans" cxnId="{6661E16F-05C7-4C50-BEA2-5E8A38BF8190}">
      <dgm:prSet/>
      <dgm:spPr/>
      <dgm:t>
        <a:bodyPr/>
        <a:lstStyle/>
        <a:p>
          <a:endParaRPr lang="en-US"/>
        </a:p>
      </dgm:t>
    </dgm:pt>
    <dgm:pt modelId="{9500188F-7718-4770-8224-BC6B467CB87F}" type="sibTrans" cxnId="{6661E16F-05C7-4C50-BEA2-5E8A38BF8190}">
      <dgm:prSet/>
      <dgm:spPr/>
      <dgm:t>
        <a:bodyPr/>
        <a:lstStyle/>
        <a:p>
          <a:endParaRPr lang="en-US"/>
        </a:p>
      </dgm:t>
    </dgm:pt>
    <dgm:pt modelId="{26198BC9-21D9-4ADB-AEA9-02882C4FD4DB}" type="pres">
      <dgm:prSet presAssocID="{1F9278FB-8E33-4E40-8567-B55FCC81EDCA}" presName="CompostProcess" presStyleCnt="0">
        <dgm:presLayoutVars>
          <dgm:dir/>
          <dgm:resizeHandles val="exact"/>
        </dgm:presLayoutVars>
      </dgm:prSet>
      <dgm:spPr/>
    </dgm:pt>
    <dgm:pt modelId="{3D27D456-B7D4-4193-9141-8293B6DF7A59}" type="pres">
      <dgm:prSet presAssocID="{1F9278FB-8E33-4E40-8567-B55FCC81EDCA}" presName="arrow" presStyleLbl="bgShp" presStyleIdx="0" presStyleCnt="1"/>
      <dgm:spPr/>
    </dgm:pt>
    <dgm:pt modelId="{01220180-3270-4F1D-94AA-02972E878A00}" type="pres">
      <dgm:prSet presAssocID="{1F9278FB-8E33-4E40-8567-B55FCC81EDCA}" presName="linearProcess" presStyleCnt="0"/>
      <dgm:spPr/>
    </dgm:pt>
    <dgm:pt modelId="{F720303C-DEE2-4087-AB87-A07B6B04BEE4}" type="pres">
      <dgm:prSet presAssocID="{85149133-1449-4B99-8BDE-A405614D8F01}" presName="textNode" presStyleLbl="node1" presStyleIdx="0" presStyleCnt="3">
        <dgm:presLayoutVars>
          <dgm:bulletEnabled val="1"/>
        </dgm:presLayoutVars>
      </dgm:prSet>
      <dgm:spPr/>
    </dgm:pt>
    <dgm:pt modelId="{F782FE91-B952-42C4-8913-B47F4B6C8BC2}" type="pres">
      <dgm:prSet presAssocID="{68C50D6C-6346-407E-8FC8-31EF7BB59FE8}" presName="sibTrans" presStyleCnt="0"/>
      <dgm:spPr/>
    </dgm:pt>
    <dgm:pt modelId="{5B940645-3518-4238-AA25-F11E13858881}" type="pres">
      <dgm:prSet presAssocID="{06BF5B3E-965F-41FD-873E-A460A40C32AE}" presName="textNode" presStyleLbl="node1" presStyleIdx="1" presStyleCnt="3">
        <dgm:presLayoutVars>
          <dgm:bulletEnabled val="1"/>
        </dgm:presLayoutVars>
      </dgm:prSet>
      <dgm:spPr/>
    </dgm:pt>
    <dgm:pt modelId="{4DBDEC4C-76DE-4785-A6CB-FD464D99A271}" type="pres">
      <dgm:prSet presAssocID="{F4FA9E41-A8CB-44F7-A7CF-32375571CC3F}" presName="sibTrans" presStyleCnt="0"/>
      <dgm:spPr/>
    </dgm:pt>
    <dgm:pt modelId="{508EE4EA-C44C-46A6-8C05-86661D04778F}" type="pres">
      <dgm:prSet presAssocID="{5B1F2F41-1073-4EEE-93F5-AA443ED70E73}" presName="textNode" presStyleLbl="node1" presStyleIdx="2" presStyleCnt="3">
        <dgm:presLayoutVars>
          <dgm:bulletEnabled val="1"/>
        </dgm:presLayoutVars>
      </dgm:prSet>
      <dgm:spPr/>
    </dgm:pt>
  </dgm:ptLst>
  <dgm:cxnLst>
    <dgm:cxn modelId="{6661E16F-05C7-4C50-BEA2-5E8A38BF8190}" srcId="{1F9278FB-8E33-4E40-8567-B55FCC81EDCA}" destId="{5B1F2F41-1073-4EEE-93F5-AA443ED70E73}" srcOrd="2" destOrd="0" parTransId="{90FDC269-7AF8-4CB7-AC06-FDA2CA5C1797}" sibTransId="{9500188F-7718-4770-8224-BC6B467CB87F}"/>
    <dgm:cxn modelId="{EBC5B89E-AD4A-4A66-8AA2-DB910F0262DD}" srcId="{1F9278FB-8E33-4E40-8567-B55FCC81EDCA}" destId="{85149133-1449-4B99-8BDE-A405614D8F01}" srcOrd="0" destOrd="0" parTransId="{680BFE66-46DC-4A51-8488-BE0DA93D2B94}" sibTransId="{68C50D6C-6346-407E-8FC8-31EF7BB59FE8}"/>
    <dgm:cxn modelId="{B1DAC1C6-10B2-41BF-A691-6CF45CD76C19}" type="presOf" srcId="{1F9278FB-8E33-4E40-8567-B55FCC81EDCA}" destId="{26198BC9-21D9-4ADB-AEA9-02882C4FD4DB}" srcOrd="0" destOrd="0" presId="urn:microsoft.com/office/officeart/2005/8/layout/hProcess9"/>
    <dgm:cxn modelId="{10C2FFCC-83C5-4DBC-892E-424233DD222A}" type="presOf" srcId="{5B1F2F41-1073-4EEE-93F5-AA443ED70E73}" destId="{508EE4EA-C44C-46A6-8C05-86661D04778F}" srcOrd="0" destOrd="0" presId="urn:microsoft.com/office/officeart/2005/8/layout/hProcess9"/>
    <dgm:cxn modelId="{249AB8CE-F9D8-491E-AB03-753C6065EE95}" srcId="{1F9278FB-8E33-4E40-8567-B55FCC81EDCA}" destId="{06BF5B3E-965F-41FD-873E-A460A40C32AE}" srcOrd="1" destOrd="0" parTransId="{818E6A8B-769B-4003-B860-6BDFD8D75B3F}" sibTransId="{F4FA9E41-A8CB-44F7-A7CF-32375571CC3F}"/>
    <dgm:cxn modelId="{CEAF56CF-D97C-433D-94B0-4E59ED3EF4EC}" type="presOf" srcId="{06BF5B3E-965F-41FD-873E-A460A40C32AE}" destId="{5B940645-3518-4238-AA25-F11E13858881}" srcOrd="0" destOrd="0" presId="urn:microsoft.com/office/officeart/2005/8/layout/hProcess9"/>
    <dgm:cxn modelId="{73BC4FFF-7960-43B4-9C8C-4C446340ED01}" type="presOf" srcId="{85149133-1449-4B99-8BDE-A405614D8F01}" destId="{F720303C-DEE2-4087-AB87-A07B6B04BEE4}" srcOrd="0" destOrd="0" presId="urn:microsoft.com/office/officeart/2005/8/layout/hProcess9"/>
    <dgm:cxn modelId="{4B526486-76A6-4847-9A4F-F10A5A4A8803}" type="presParOf" srcId="{26198BC9-21D9-4ADB-AEA9-02882C4FD4DB}" destId="{3D27D456-B7D4-4193-9141-8293B6DF7A59}" srcOrd="0" destOrd="0" presId="urn:microsoft.com/office/officeart/2005/8/layout/hProcess9"/>
    <dgm:cxn modelId="{ABAAB580-E709-44A3-91BD-3C7A4B6DD293}" type="presParOf" srcId="{26198BC9-21D9-4ADB-AEA9-02882C4FD4DB}" destId="{01220180-3270-4F1D-94AA-02972E878A00}" srcOrd="1" destOrd="0" presId="urn:microsoft.com/office/officeart/2005/8/layout/hProcess9"/>
    <dgm:cxn modelId="{26539DDF-EA5F-454A-9170-FDB15EF57CEF}" type="presParOf" srcId="{01220180-3270-4F1D-94AA-02972E878A00}" destId="{F720303C-DEE2-4087-AB87-A07B6B04BEE4}" srcOrd="0" destOrd="0" presId="urn:microsoft.com/office/officeart/2005/8/layout/hProcess9"/>
    <dgm:cxn modelId="{EFFB2E86-945F-410C-B779-447EA07CA259}" type="presParOf" srcId="{01220180-3270-4F1D-94AA-02972E878A00}" destId="{F782FE91-B952-42C4-8913-B47F4B6C8BC2}" srcOrd="1" destOrd="0" presId="urn:microsoft.com/office/officeart/2005/8/layout/hProcess9"/>
    <dgm:cxn modelId="{E2AFAEAE-BF26-4E87-9652-7853E67EC7F6}" type="presParOf" srcId="{01220180-3270-4F1D-94AA-02972E878A00}" destId="{5B940645-3518-4238-AA25-F11E13858881}" srcOrd="2" destOrd="0" presId="urn:microsoft.com/office/officeart/2005/8/layout/hProcess9"/>
    <dgm:cxn modelId="{5311AE29-0AF7-4633-BE74-B99A56C267AD}" type="presParOf" srcId="{01220180-3270-4F1D-94AA-02972E878A00}" destId="{4DBDEC4C-76DE-4785-A6CB-FD464D99A271}" srcOrd="3" destOrd="0" presId="urn:microsoft.com/office/officeart/2005/8/layout/hProcess9"/>
    <dgm:cxn modelId="{94182586-6FD3-4CF5-9697-788EBBDBB42B}" type="presParOf" srcId="{01220180-3270-4F1D-94AA-02972E878A00}" destId="{508EE4EA-C44C-46A6-8C05-86661D04778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47C6EA-A78F-4AE5-B152-258FB796AECE}" type="doc">
      <dgm:prSet loTypeId="urn:microsoft.com/office/officeart/2005/8/layout/cycle8" loCatId="cycle" qsTypeId="urn:microsoft.com/office/officeart/2005/8/quickstyle/simple1" qsCatId="simple" csTypeId="urn:microsoft.com/office/officeart/2005/8/colors/accent1_2" csCatId="accent1" phldr="1"/>
      <dgm:spPr/>
      <dgm:t>
        <a:bodyPr/>
        <a:lstStyle/>
        <a:p>
          <a:endParaRPr lang="en-US"/>
        </a:p>
      </dgm:t>
    </dgm:pt>
    <dgm:pt modelId="{83A335FA-7A83-4385-A19C-150FE0CBAF2F}">
      <dgm:prSet phldrT="[Text]"/>
      <dgm:spPr/>
      <dgm:t>
        <a:bodyPr/>
        <a:lstStyle/>
        <a:p>
          <a:r>
            <a:rPr lang="en-US" dirty="0">
              <a:solidFill>
                <a:schemeClr val="tx1"/>
              </a:solidFill>
            </a:rPr>
            <a:t>they have influence on what the company does. </a:t>
          </a:r>
        </a:p>
      </dgm:t>
    </dgm:pt>
    <dgm:pt modelId="{FD8CEF2C-F658-435E-BE60-1846EC43C2E7}" type="parTrans" cxnId="{045A5808-05C9-4A84-BF83-2779B2B68779}">
      <dgm:prSet/>
      <dgm:spPr/>
      <dgm:t>
        <a:bodyPr/>
        <a:lstStyle/>
        <a:p>
          <a:endParaRPr lang="en-US"/>
        </a:p>
      </dgm:t>
    </dgm:pt>
    <dgm:pt modelId="{F691336A-EA7B-4546-8C99-51B6908F609F}" type="sibTrans" cxnId="{045A5808-05C9-4A84-BF83-2779B2B68779}">
      <dgm:prSet/>
      <dgm:spPr/>
      <dgm:t>
        <a:bodyPr/>
        <a:lstStyle/>
        <a:p>
          <a:endParaRPr lang="en-US"/>
        </a:p>
      </dgm:t>
    </dgm:pt>
    <dgm:pt modelId="{6DA2DB12-1619-420C-8539-2A54FAEA522D}">
      <dgm:prSet phldrT="[Text]"/>
      <dgm:spPr/>
      <dgm:t>
        <a:bodyPr/>
        <a:lstStyle/>
        <a:p>
          <a:r>
            <a:rPr lang="en-US" dirty="0">
              <a:solidFill>
                <a:schemeClr val="tx1"/>
              </a:solidFill>
            </a:rPr>
            <a:t>They expect their interest to be fulfilled</a:t>
          </a:r>
        </a:p>
      </dgm:t>
    </dgm:pt>
    <dgm:pt modelId="{CB51032F-8D7D-4311-815E-414F1AEEA809}" type="parTrans" cxnId="{5C038514-FA20-48AE-BD36-0938A1C9F3FC}">
      <dgm:prSet/>
      <dgm:spPr/>
      <dgm:t>
        <a:bodyPr/>
        <a:lstStyle/>
        <a:p>
          <a:endParaRPr lang="en-US"/>
        </a:p>
      </dgm:t>
    </dgm:pt>
    <dgm:pt modelId="{5B6AEB38-AD40-4774-A6E1-F171F9B01D25}" type="sibTrans" cxnId="{5C038514-FA20-48AE-BD36-0938A1C9F3FC}">
      <dgm:prSet/>
      <dgm:spPr/>
      <dgm:t>
        <a:bodyPr/>
        <a:lstStyle/>
        <a:p>
          <a:endParaRPr lang="en-US"/>
        </a:p>
      </dgm:t>
    </dgm:pt>
    <dgm:pt modelId="{EE13806A-13F7-4107-BE02-D0B24B6246B7}">
      <dgm:prSet phldrT="[Text]"/>
      <dgm:spPr/>
      <dgm:t>
        <a:bodyPr/>
        <a:lstStyle/>
        <a:p>
          <a:r>
            <a:rPr lang="en-US" dirty="0">
              <a:solidFill>
                <a:schemeClr val="tx1"/>
              </a:solidFill>
            </a:rPr>
            <a:t>They have a say in the decisions of the company </a:t>
          </a:r>
        </a:p>
      </dgm:t>
    </dgm:pt>
    <dgm:pt modelId="{9E397D51-3FE9-456C-84C8-ECEE5D15DE89}" type="parTrans" cxnId="{D1896019-57C7-4608-9EE5-EFA19A26C706}">
      <dgm:prSet/>
      <dgm:spPr/>
      <dgm:t>
        <a:bodyPr/>
        <a:lstStyle/>
        <a:p>
          <a:endParaRPr lang="en-US"/>
        </a:p>
      </dgm:t>
    </dgm:pt>
    <dgm:pt modelId="{30A7FA81-32EE-4404-9772-A7B87CB76942}" type="sibTrans" cxnId="{D1896019-57C7-4608-9EE5-EFA19A26C706}">
      <dgm:prSet/>
      <dgm:spPr/>
      <dgm:t>
        <a:bodyPr/>
        <a:lstStyle/>
        <a:p>
          <a:endParaRPr lang="en-US"/>
        </a:p>
      </dgm:t>
    </dgm:pt>
    <dgm:pt modelId="{0B6C695E-0C0F-48A7-A007-DC674C81C6DD}">
      <dgm:prSet phldrT="[Text]"/>
      <dgm:spPr/>
      <dgm:t>
        <a:bodyPr/>
        <a:lstStyle/>
        <a:p>
          <a:r>
            <a:rPr lang="en-US" dirty="0">
              <a:solidFill>
                <a:schemeClr val="tx1"/>
              </a:solidFill>
            </a:rPr>
            <a:t>They expect the company to behave in a certain way </a:t>
          </a:r>
        </a:p>
      </dgm:t>
    </dgm:pt>
    <dgm:pt modelId="{3A5AF424-D651-4E59-9B69-BFD468B8DB9F}" type="parTrans" cxnId="{6BD4C601-46C1-48F5-A9EE-E572AC65F84D}">
      <dgm:prSet/>
      <dgm:spPr/>
      <dgm:t>
        <a:bodyPr/>
        <a:lstStyle/>
        <a:p>
          <a:endParaRPr lang="en-US"/>
        </a:p>
      </dgm:t>
    </dgm:pt>
    <dgm:pt modelId="{9E4A26FD-AC5A-43A0-A35E-446A3BDE317E}" type="sibTrans" cxnId="{6BD4C601-46C1-48F5-A9EE-E572AC65F84D}">
      <dgm:prSet/>
      <dgm:spPr/>
      <dgm:t>
        <a:bodyPr/>
        <a:lstStyle/>
        <a:p>
          <a:endParaRPr lang="en-US"/>
        </a:p>
      </dgm:t>
    </dgm:pt>
    <dgm:pt modelId="{CB4CD5DB-EED9-4E9D-9658-22AD1D0C5D05}" type="pres">
      <dgm:prSet presAssocID="{F947C6EA-A78F-4AE5-B152-258FB796AECE}" presName="compositeShape" presStyleCnt="0">
        <dgm:presLayoutVars>
          <dgm:chMax val="7"/>
          <dgm:dir/>
          <dgm:resizeHandles val="exact"/>
        </dgm:presLayoutVars>
      </dgm:prSet>
      <dgm:spPr/>
    </dgm:pt>
    <dgm:pt modelId="{CA1A5244-AADA-453D-898F-69841D86EDFD}" type="pres">
      <dgm:prSet presAssocID="{F947C6EA-A78F-4AE5-B152-258FB796AECE}" presName="wedge1" presStyleLbl="node1" presStyleIdx="0" presStyleCnt="4"/>
      <dgm:spPr/>
    </dgm:pt>
    <dgm:pt modelId="{36A85521-29D9-4CA1-9661-D5FCC373CF46}" type="pres">
      <dgm:prSet presAssocID="{F947C6EA-A78F-4AE5-B152-258FB796AECE}" presName="dummy1a" presStyleCnt="0"/>
      <dgm:spPr/>
    </dgm:pt>
    <dgm:pt modelId="{45A4A3E2-6591-4FB1-8213-4CA25014DBCD}" type="pres">
      <dgm:prSet presAssocID="{F947C6EA-A78F-4AE5-B152-258FB796AECE}" presName="dummy1b" presStyleCnt="0"/>
      <dgm:spPr/>
    </dgm:pt>
    <dgm:pt modelId="{76A6E993-6EC4-4E5A-9077-D3B44EAB3B5A}" type="pres">
      <dgm:prSet presAssocID="{F947C6EA-A78F-4AE5-B152-258FB796AECE}" presName="wedge1Tx" presStyleLbl="node1" presStyleIdx="0" presStyleCnt="4">
        <dgm:presLayoutVars>
          <dgm:chMax val="0"/>
          <dgm:chPref val="0"/>
          <dgm:bulletEnabled val="1"/>
        </dgm:presLayoutVars>
      </dgm:prSet>
      <dgm:spPr/>
    </dgm:pt>
    <dgm:pt modelId="{3D99C6C5-9186-4420-9AD5-9BB25B273F07}" type="pres">
      <dgm:prSet presAssocID="{F947C6EA-A78F-4AE5-B152-258FB796AECE}" presName="wedge2" presStyleLbl="node1" presStyleIdx="1" presStyleCnt="4"/>
      <dgm:spPr/>
    </dgm:pt>
    <dgm:pt modelId="{DD851F0B-ADFF-4A77-BD7D-1CE134ECB761}" type="pres">
      <dgm:prSet presAssocID="{F947C6EA-A78F-4AE5-B152-258FB796AECE}" presName="dummy2a" presStyleCnt="0"/>
      <dgm:spPr/>
    </dgm:pt>
    <dgm:pt modelId="{2146249A-15CA-4170-A812-4943C1A4436D}" type="pres">
      <dgm:prSet presAssocID="{F947C6EA-A78F-4AE5-B152-258FB796AECE}" presName="dummy2b" presStyleCnt="0"/>
      <dgm:spPr/>
    </dgm:pt>
    <dgm:pt modelId="{42A22793-9AD6-4575-BB8D-B4F97296A3D9}" type="pres">
      <dgm:prSet presAssocID="{F947C6EA-A78F-4AE5-B152-258FB796AECE}" presName="wedge2Tx" presStyleLbl="node1" presStyleIdx="1" presStyleCnt="4">
        <dgm:presLayoutVars>
          <dgm:chMax val="0"/>
          <dgm:chPref val="0"/>
          <dgm:bulletEnabled val="1"/>
        </dgm:presLayoutVars>
      </dgm:prSet>
      <dgm:spPr/>
    </dgm:pt>
    <dgm:pt modelId="{C1228A17-6376-4CE2-A37B-66E3410AAD54}" type="pres">
      <dgm:prSet presAssocID="{F947C6EA-A78F-4AE5-B152-258FB796AECE}" presName="wedge3" presStyleLbl="node1" presStyleIdx="2" presStyleCnt="4"/>
      <dgm:spPr/>
    </dgm:pt>
    <dgm:pt modelId="{330FB9EA-FEDE-4965-AE66-CD8DB3160670}" type="pres">
      <dgm:prSet presAssocID="{F947C6EA-A78F-4AE5-B152-258FB796AECE}" presName="dummy3a" presStyleCnt="0"/>
      <dgm:spPr/>
    </dgm:pt>
    <dgm:pt modelId="{7D5ECEB8-C3AF-4B3D-B2B6-BAE36B4600D0}" type="pres">
      <dgm:prSet presAssocID="{F947C6EA-A78F-4AE5-B152-258FB796AECE}" presName="dummy3b" presStyleCnt="0"/>
      <dgm:spPr/>
    </dgm:pt>
    <dgm:pt modelId="{88CE44A6-1114-4825-8F06-0A7C1D41AAC1}" type="pres">
      <dgm:prSet presAssocID="{F947C6EA-A78F-4AE5-B152-258FB796AECE}" presName="wedge3Tx" presStyleLbl="node1" presStyleIdx="2" presStyleCnt="4">
        <dgm:presLayoutVars>
          <dgm:chMax val="0"/>
          <dgm:chPref val="0"/>
          <dgm:bulletEnabled val="1"/>
        </dgm:presLayoutVars>
      </dgm:prSet>
      <dgm:spPr/>
    </dgm:pt>
    <dgm:pt modelId="{5F8B394D-9B61-4D2A-8147-D17CAD2B8A87}" type="pres">
      <dgm:prSet presAssocID="{F947C6EA-A78F-4AE5-B152-258FB796AECE}" presName="wedge4" presStyleLbl="node1" presStyleIdx="3" presStyleCnt="4"/>
      <dgm:spPr/>
    </dgm:pt>
    <dgm:pt modelId="{B421B2C5-300A-4AD3-8505-90592F7792AB}" type="pres">
      <dgm:prSet presAssocID="{F947C6EA-A78F-4AE5-B152-258FB796AECE}" presName="dummy4a" presStyleCnt="0"/>
      <dgm:spPr/>
    </dgm:pt>
    <dgm:pt modelId="{88886616-553E-4364-9F28-EFF2060DA590}" type="pres">
      <dgm:prSet presAssocID="{F947C6EA-A78F-4AE5-B152-258FB796AECE}" presName="dummy4b" presStyleCnt="0"/>
      <dgm:spPr/>
    </dgm:pt>
    <dgm:pt modelId="{050FC540-7422-4AC3-9092-5AD9434355A2}" type="pres">
      <dgm:prSet presAssocID="{F947C6EA-A78F-4AE5-B152-258FB796AECE}" presName="wedge4Tx" presStyleLbl="node1" presStyleIdx="3" presStyleCnt="4">
        <dgm:presLayoutVars>
          <dgm:chMax val="0"/>
          <dgm:chPref val="0"/>
          <dgm:bulletEnabled val="1"/>
        </dgm:presLayoutVars>
      </dgm:prSet>
      <dgm:spPr/>
    </dgm:pt>
    <dgm:pt modelId="{8232E17D-A90C-4F0D-A365-457671AFA586}" type="pres">
      <dgm:prSet presAssocID="{F691336A-EA7B-4546-8C99-51B6908F609F}" presName="arrowWedge1" presStyleLbl="fgSibTrans2D1" presStyleIdx="0" presStyleCnt="4"/>
      <dgm:spPr/>
    </dgm:pt>
    <dgm:pt modelId="{E20610F1-A24F-45FC-AD00-0059B5B6DCC1}" type="pres">
      <dgm:prSet presAssocID="{5B6AEB38-AD40-4774-A6E1-F171F9B01D25}" presName="arrowWedge2" presStyleLbl="fgSibTrans2D1" presStyleIdx="1" presStyleCnt="4"/>
      <dgm:spPr/>
    </dgm:pt>
    <dgm:pt modelId="{9E8F7522-5436-4B5D-BA65-D2A5FA38DC17}" type="pres">
      <dgm:prSet presAssocID="{30A7FA81-32EE-4404-9772-A7B87CB76942}" presName="arrowWedge3" presStyleLbl="fgSibTrans2D1" presStyleIdx="2" presStyleCnt="4"/>
      <dgm:spPr/>
    </dgm:pt>
    <dgm:pt modelId="{873C7CB9-0119-4A53-B0F2-5F44C974C4BE}" type="pres">
      <dgm:prSet presAssocID="{9E4A26FD-AC5A-43A0-A35E-446A3BDE317E}" presName="arrowWedge4" presStyleLbl="fgSibTrans2D1" presStyleIdx="3" presStyleCnt="4"/>
      <dgm:spPr/>
    </dgm:pt>
  </dgm:ptLst>
  <dgm:cxnLst>
    <dgm:cxn modelId="{6BD4C601-46C1-48F5-A9EE-E572AC65F84D}" srcId="{F947C6EA-A78F-4AE5-B152-258FB796AECE}" destId="{0B6C695E-0C0F-48A7-A007-DC674C81C6DD}" srcOrd="3" destOrd="0" parTransId="{3A5AF424-D651-4E59-9B69-BFD468B8DB9F}" sibTransId="{9E4A26FD-AC5A-43A0-A35E-446A3BDE317E}"/>
    <dgm:cxn modelId="{045A5808-05C9-4A84-BF83-2779B2B68779}" srcId="{F947C6EA-A78F-4AE5-B152-258FB796AECE}" destId="{83A335FA-7A83-4385-A19C-150FE0CBAF2F}" srcOrd="0" destOrd="0" parTransId="{FD8CEF2C-F658-435E-BE60-1846EC43C2E7}" sibTransId="{F691336A-EA7B-4546-8C99-51B6908F609F}"/>
    <dgm:cxn modelId="{5C038514-FA20-48AE-BD36-0938A1C9F3FC}" srcId="{F947C6EA-A78F-4AE5-B152-258FB796AECE}" destId="{6DA2DB12-1619-420C-8539-2A54FAEA522D}" srcOrd="1" destOrd="0" parTransId="{CB51032F-8D7D-4311-815E-414F1AEEA809}" sibTransId="{5B6AEB38-AD40-4774-A6E1-F171F9B01D25}"/>
    <dgm:cxn modelId="{65E77118-6695-4E8D-95B5-063AB48007E3}" type="presOf" srcId="{0B6C695E-0C0F-48A7-A007-DC674C81C6DD}" destId="{050FC540-7422-4AC3-9092-5AD9434355A2}" srcOrd="1" destOrd="0" presId="urn:microsoft.com/office/officeart/2005/8/layout/cycle8"/>
    <dgm:cxn modelId="{D1896019-57C7-4608-9EE5-EFA19A26C706}" srcId="{F947C6EA-A78F-4AE5-B152-258FB796AECE}" destId="{EE13806A-13F7-4107-BE02-D0B24B6246B7}" srcOrd="2" destOrd="0" parTransId="{9E397D51-3FE9-456C-84C8-ECEE5D15DE89}" sibTransId="{30A7FA81-32EE-4404-9772-A7B87CB76942}"/>
    <dgm:cxn modelId="{B1813F28-4C2E-4024-90A9-435FBFD16523}" type="presOf" srcId="{EE13806A-13F7-4107-BE02-D0B24B6246B7}" destId="{88CE44A6-1114-4825-8F06-0A7C1D41AAC1}" srcOrd="1" destOrd="0" presId="urn:microsoft.com/office/officeart/2005/8/layout/cycle8"/>
    <dgm:cxn modelId="{9BA7C280-F808-493D-8695-CFD45D87CBE3}" type="presOf" srcId="{EE13806A-13F7-4107-BE02-D0B24B6246B7}" destId="{C1228A17-6376-4CE2-A37B-66E3410AAD54}" srcOrd="0" destOrd="0" presId="urn:microsoft.com/office/officeart/2005/8/layout/cycle8"/>
    <dgm:cxn modelId="{933C9893-3554-4D90-B88B-76FAFADF1AD4}" type="presOf" srcId="{6DA2DB12-1619-420C-8539-2A54FAEA522D}" destId="{42A22793-9AD6-4575-BB8D-B4F97296A3D9}" srcOrd="1" destOrd="0" presId="urn:microsoft.com/office/officeart/2005/8/layout/cycle8"/>
    <dgm:cxn modelId="{E691D9A3-D592-4D86-B640-B468C211066F}" type="presOf" srcId="{6DA2DB12-1619-420C-8539-2A54FAEA522D}" destId="{3D99C6C5-9186-4420-9AD5-9BB25B273F07}" srcOrd="0" destOrd="0" presId="urn:microsoft.com/office/officeart/2005/8/layout/cycle8"/>
    <dgm:cxn modelId="{3C352BC9-F9F6-48B7-9899-496AED50E5E5}" type="presOf" srcId="{83A335FA-7A83-4385-A19C-150FE0CBAF2F}" destId="{76A6E993-6EC4-4E5A-9077-D3B44EAB3B5A}" srcOrd="1" destOrd="0" presId="urn:microsoft.com/office/officeart/2005/8/layout/cycle8"/>
    <dgm:cxn modelId="{B98567CA-D6C5-4140-88A7-E802D9283F14}" type="presOf" srcId="{83A335FA-7A83-4385-A19C-150FE0CBAF2F}" destId="{CA1A5244-AADA-453D-898F-69841D86EDFD}" srcOrd="0" destOrd="0" presId="urn:microsoft.com/office/officeart/2005/8/layout/cycle8"/>
    <dgm:cxn modelId="{F51D03CD-4748-4403-81E4-A39E4B4E36C5}" type="presOf" srcId="{F947C6EA-A78F-4AE5-B152-258FB796AECE}" destId="{CB4CD5DB-EED9-4E9D-9658-22AD1D0C5D05}" srcOrd="0" destOrd="0" presId="urn:microsoft.com/office/officeart/2005/8/layout/cycle8"/>
    <dgm:cxn modelId="{795358EE-5BCC-4BA3-92F3-2D28218784D3}" type="presOf" srcId="{0B6C695E-0C0F-48A7-A007-DC674C81C6DD}" destId="{5F8B394D-9B61-4D2A-8147-D17CAD2B8A87}" srcOrd="0" destOrd="0" presId="urn:microsoft.com/office/officeart/2005/8/layout/cycle8"/>
    <dgm:cxn modelId="{098A39DF-E8B6-416E-856D-BEC41AFFF414}" type="presParOf" srcId="{CB4CD5DB-EED9-4E9D-9658-22AD1D0C5D05}" destId="{CA1A5244-AADA-453D-898F-69841D86EDFD}" srcOrd="0" destOrd="0" presId="urn:microsoft.com/office/officeart/2005/8/layout/cycle8"/>
    <dgm:cxn modelId="{51B88B68-3749-4134-9902-623DDAA492D1}" type="presParOf" srcId="{CB4CD5DB-EED9-4E9D-9658-22AD1D0C5D05}" destId="{36A85521-29D9-4CA1-9661-D5FCC373CF46}" srcOrd="1" destOrd="0" presId="urn:microsoft.com/office/officeart/2005/8/layout/cycle8"/>
    <dgm:cxn modelId="{3A342F40-69ED-40FF-B446-09D6929AC6FE}" type="presParOf" srcId="{CB4CD5DB-EED9-4E9D-9658-22AD1D0C5D05}" destId="{45A4A3E2-6591-4FB1-8213-4CA25014DBCD}" srcOrd="2" destOrd="0" presId="urn:microsoft.com/office/officeart/2005/8/layout/cycle8"/>
    <dgm:cxn modelId="{930DEB9A-3534-45C3-87AD-EC14FD03BB2C}" type="presParOf" srcId="{CB4CD5DB-EED9-4E9D-9658-22AD1D0C5D05}" destId="{76A6E993-6EC4-4E5A-9077-D3B44EAB3B5A}" srcOrd="3" destOrd="0" presId="urn:microsoft.com/office/officeart/2005/8/layout/cycle8"/>
    <dgm:cxn modelId="{47A339BD-86A7-4105-AA6C-587760F8E5CB}" type="presParOf" srcId="{CB4CD5DB-EED9-4E9D-9658-22AD1D0C5D05}" destId="{3D99C6C5-9186-4420-9AD5-9BB25B273F07}" srcOrd="4" destOrd="0" presId="urn:microsoft.com/office/officeart/2005/8/layout/cycle8"/>
    <dgm:cxn modelId="{52DBFA81-EB57-47E1-A1D3-95EB9B3270E7}" type="presParOf" srcId="{CB4CD5DB-EED9-4E9D-9658-22AD1D0C5D05}" destId="{DD851F0B-ADFF-4A77-BD7D-1CE134ECB761}" srcOrd="5" destOrd="0" presId="urn:microsoft.com/office/officeart/2005/8/layout/cycle8"/>
    <dgm:cxn modelId="{A62B9349-B6A4-4D2F-BBE1-BC257186EC17}" type="presParOf" srcId="{CB4CD5DB-EED9-4E9D-9658-22AD1D0C5D05}" destId="{2146249A-15CA-4170-A812-4943C1A4436D}" srcOrd="6" destOrd="0" presId="urn:microsoft.com/office/officeart/2005/8/layout/cycle8"/>
    <dgm:cxn modelId="{85FBC35C-B432-4643-A230-1ACD2594542F}" type="presParOf" srcId="{CB4CD5DB-EED9-4E9D-9658-22AD1D0C5D05}" destId="{42A22793-9AD6-4575-BB8D-B4F97296A3D9}" srcOrd="7" destOrd="0" presId="urn:microsoft.com/office/officeart/2005/8/layout/cycle8"/>
    <dgm:cxn modelId="{BFAF4095-B2C3-4DBD-98A8-D628DA9765C8}" type="presParOf" srcId="{CB4CD5DB-EED9-4E9D-9658-22AD1D0C5D05}" destId="{C1228A17-6376-4CE2-A37B-66E3410AAD54}" srcOrd="8" destOrd="0" presId="urn:microsoft.com/office/officeart/2005/8/layout/cycle8"/>
    <dgm:cxn modelId="{07206D48-7D0E-418A-9554-C83B84CA88CB}" type="presParOf" srcId="{CB4CD5DB-EED9-4E9D-9658-22AD1D0C5D05}" destId="{330FB9EA-FEDE-4965-AE66-CD8DB3160670}" srcOrd="9" destOrd="0" presId="urn:microsoft.com/office/officeart/2005/8/layout/cycle8"/>
    <dgm:cxn modelId="{EB4E73DB-1EA1-4B1D-92D4-F6A320B3E4FB}" type="presParOf" srcId="{CB4CD5DB-EED9-4E9D-9658-22AD1D0C5D05}" destId="{7D5ECEB8-C3AF-4B3D-B2B6-BAE36B4600D0}" srcOrd="10" destOrd="0" presId="urn:microsoft.com/office/officeart/2005/8/layout/cycle8"/>
    <dgm:cxn modelId="{63F34073-ADDF-47CE-A742-DEFE5E48E99D}" type="presParOf" srcId="{CB4CD5DB-EED9-4E9D-9658-22AD1D0C5D05}" destId="{88CE44A6-1114-4825-8F06-0A7C1D41AAC1}" srcOrd="11" destOrd="0" presId="urn:microsoft.com/office/officeart/2005/8/layout/cycle8"/>
    <dgm:cxn modelId="{4495BFAA-42AD-42FB-956E-A6C72B4E7CF0}" type="presParOf" srcId="{CB4CD5DB-EED9-4E9D-9658-22AD1D0C5D05}" destId="{5F8B394D-9B61-4D2A-8147-D17CAD2B8A87}" srcOrd="12" destOrd="0" presId="urn:microsoft.com/office/officeart/2005/8/layout/cycle8"/>
    <dgm:cxn modelId="{0AD2E6FE-FF25-44B8-8DFC-E770E85F6D7F}" type="presParOf" srcId="{CB4CD5DB-EED9-4E9D-9658-22AD1D0C5D05}" destId="{B421B2C5-300A-4AD3-8505-90592F7792AB}" srcOrd="13" destOrd="0" presId="urn:microsoft.com/office/officeart/2005/8/layout/cycle8"/>
    <dgm:cxn modelId="{C66A4FCF-1FD3-4788-A620-4F99EE32AD20}" type="presParOf" srcId="{CB4CD5DB-EED9-4E9D-9658-22AD1D0C5D05}" destId="{88886616-553E-4364-9F28-EFF2060DA590}" srcOrd="14" destOrd="0" presId="urn:microsoft.com/office/officeart/2005/8/layout/cycle8"/>
    <dgm:cxn modelId="{5DD99824-E5E1-480C-8816-A207462EFE37}" type="presParOf" srcId="{CB4CD5DB-EED9-4E9D-9658-22AD1D0C5D05}" destId="{050FC540-7422-4AC3-9092-5AD9434355A2}" srcOrd="15" destOrd="0" presId="urn:microsoft.com/office/officeart/2005/8/layout/cycle8"/>
    <dgm:cxn modelId="{EC8C1AFE-A937-4AB0-9770-B252FEE4759E}" type="presParOf" srcId="{CB4CD5DB-EED9-4E9D-9658-22AD1D0C5D05}" destId="{8232E17D-A90C-4F0D-A365-457671AFA586}" srcOrd="16" destOrd="0" presId="urn:microsoft.com/office/officeart/2005/8/layout/cycle8"/>
    <dgm:cxn modelId="{9CE078DC-8213-4CBE-9FC9-3A48C687F98A}" type="presParOf" srcId="{CB4CD5DB-EED9-4E9D-9658-22AD1D0C5D05}" destId="{E20610F1-A24F-45FC-AD00-0059B5B6DCC1}" srcOrd="17" destOrd="0" presId="urn:microsoft.com/office/officeart/2005/8/layout/cycle8"/>
    <dgm:cxn modelId="{50259F3D-370D-4132-95AB-C6281505C941}" type="presParOf" srcId="{CB4CD5DB-EED9-4E9D-9658-22AD1D0C5D05}" destId="{9E8F7522-5436-4B5D-BA65-D2A5FA38DC17}" srcOrd="18" destOrd="0" presId="urn:microsoft.com/office/officeart/2005/8/layout/cycle8"/>
    <dgm:cxn modelId="{D12A5750-EBF7-4E69-9850-1D8BE6307657}" type="presParOf" srcId="{CB4CD5DB-EED9-4E9D-9658-22AD1D0C5D05}" destId="{873C7CB9-0119-4A53-B0F2-5F44C974C4BE}"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B60A25-C7D1-47BC-87BF-5F9A21BD0EF8}" type="doc">
      <dgm:prSet loTypeId="urn:microsoft.com/office/officeart/2005/8/layout/list1" loCatId="list" qsTypeId="urn:microsoft.com/office/officeart/2005/8/quickstyle/simple5" qsCatId="simple" csTypeId="urn:microsoft.com/office/officeart/2005/8/colors/colorful3" csCatId="colorful" phldr="1"/>
      <dgm:spPr/>
      <dgm:t>
        <a:bodyPr/>
        <a:lstStyle/>
        <a:p>
          <a:endParaRPr lang="en-US"/>
        </a:p>
      </dgm:t>
    </dgm:pt>
    <dgm:pt modelId="{060C4CA7-0302-4994-BA91-9A99E8745990}">
      <dgm:prSet phldrT="[Text]" custT="1"/>
      <dgm:spPr/>
      <dgm:t>
        <a:bodyPr/>
        <a:lstStyle/>
        <a:p>
          <a:pPr algn="ctr"/>
          <a:r>
            <a:rPr lang="en-US" sz="2600" dirty="0"/>
            <a:t>Directors should consider the interest of all major stakeholders </a:t>
          </a:r>
        </a:p>
      </dgm:t>
    </dgm:pt>
    <dgm:pt modelId="{ACF2DCA9-050E-4BAB-B165-2BF98D705909}" type="parTrans" cxnId="{60B9A529-BB2F-46DC-B94E-6AA09E83B2BA}">
      <dgm:prSet/>
      <dgm:spPr/>
      <dgm:t>
        <a:bodyPr/>
        <a:lstStyle/>
        <a:p>
          <a:endParaRPr lang="en-US"/>
        </a:p>
      </dgm:t>
    </dgm:pt>
    <dgm:pt modelId="{DC8C0000-53C2-4409-AB5D-86A74F879460}" type="sibTrans" cxnId="{60B9A529-BB2F-46DC-B94E-6AA09E83B2BA}">
      <dgm:prSet/>
      <dgm:spPr/>
      <dgm:t>
        <a:bodyPr/>
        <a:lstStyle/>
        <a:p>
          <a:endParaRPr lang="en-US"/>
        </a:p>
      </dgm:t>
    </dgm:pt>
    <dgm:pt modelId="{318C4065-CD97-40EE-BBAF-ED82BB96B42F}">
      <dgm:prSet phldrT="[Text]"/>
      <dgm:spPr/>
      <dgm:t>
        <a:bodyPr/>
        <a:lstStyle/>
        <a:p>
          <a:r>
            <a:rPr lang="en-US" dirty="0"/>
            <a:t>Create a system of priority</a:t>
          </a:r>
        </a:p>
      </dgm:t>
    </dgm:pt>
    <dgm:pt modelId="{3C5962D2-BB83-4E41-95E5-0D53E23AE4DD}" type="parTrans" cxnId="{BDAFE467-B011-4370-8461-FDB398268904}">
      <dgm:prSet/>
      <dgm:spPr/>
      <dgm:t>
        <a:bodyPr/>
        <a:lstStyle/>
        <a:p>
          <a:endParaRPr lang="en-US"/>
        </a:p>
      </dgm:t>
    </dgm:pt>
    <dgm:pt modelId="{AC34F1DE-537E-4F06-B3F6-C5EAD88E8154}" type="sibTrans" cxnId="{BDAFE467-B011-4370-8461-FDB398268904}">
      <dgm:prSet/>
      <dgm:spPr/>
      <dgm:t>
        <a:bodyPr/>
        <a:lstStyle/>
        <a:p>
          <a:endParaRPr lang="en-US"/>
        </a:p>
      </dgm:t>
    </dgm:pt>
    <dgm:pt modelId="{F5A6BD6D-DEA4-4108-8C82-4F243669CD04}">
      <dgm:prSet phldrT="[Text]"/>
      <dgm:spPr/>
      <dgm:t>
        <a:bodyPr/>
        <a:lstStyle/>
        <a:p>
          <a:r>
            <a:rPr lang="en-US" dirty="0"/>
            <a:t>Create a range of objectives</a:t>
          </a:r>
        </a:p>
      </dgm:t>
    </dgm:pt>
    <dgm:pt modelId="{98929F96-0463-44C5-A1EF-85A30EE61AFF}" type="parTrans" cxnId="{418492DA-9494-4AB1-997B-2AE134C796F0}">
      <dgm:prSet/>
      <dgm:spPr/>
      <dgm:t>
        <a:bodyPr/>
        <a:lstStyle/>
        <a:p>
          <a:endParaRPr lang="en-US"/>
        </a:p>
      </dgm:t>
    </dgm:pt>
    <dgm:pt modelId="{8044D853-3B97-4D1D-B4E2-7CB53C8EB384}" type="sibTrans" cxnId="{418492DA-9494-4AB1-997B-2AE134C796F0}">
      <dgm:prSet/>
      <dgm:spPr/>
      <dgm:t>
        <a:bodyPr/>
        <a:lstStyle/>
        <a:p>
          <a:endParaRPr lang="en-US"/>
        </a:p>
      </dgm:t>
    </dgm:pt>
    <dgm:pt modelId="{3707E2C7-179A-4980-8836-8C33EB0D10F8}" type="pres">
      <dgm:prSet presAssocID="{0DB60A25-C7D1-47BC-87BF-5F9A21BD0EF8}" presName="linear" presStyleCnt="0">
        <dgm:presLayoutVars>
          <dgm:dir/>
          <dgm:animLvl val="lvl"/>
          <dgm:resizeHandles val="exact"/>
        </dgm:presLayoutVars>
      </dgm:prSet>
      <dgm:spPr/>
    </dgm:pt>
    <dgm:pt modelId="{B6B3BAC9-4857-40D3-A543-D0E742C361F2}" type="pres">
      <dgm:prSet presAssocID="{060C4CA7-0302-4994-BA91-9A99E8745990}" presName="parentLin" presStyleCnt="0"/>
      <dgm:spPr/>
    </dgm:pt>
    <dgm:pt modelId="{0651C059-D3F5-4EC2-97D2-DED7F0C26313}" type="pres">
      <dgm:prSet presAssocID="{060C4CA7-0302-4994-BA91-9A99E8745990}" presName="parentLeftMargin" presStyleLbl="node1" presStyleIdx="0" presStyleCnt="3"/>
      <dgm:spPr/>
    </dgm:pt>
    <dgm:pt modelId="{D3EA2D9D-2198-4568-8926-96EAC492F6B0}" type="pres">
      <dgm:prSet presAssocID="{060C4CA7-0302-4994-BA91-9A99E8745990}" presName="parentText" presStyleLbl="node1" presStyleIdx="0" presStyleCnt="3" custScaleY="123414">
        <dgm:presLayoutVars>
          <dgm:chMax val="0"/>
          <dgm:bulletEnabled val="1"/>
        </dgm:presLayoutVars>
      </dgm:prSet>
      <dgm:spPr/>
    </dgm:pt>
    <dgm:pt modelId="{04E344DB-52C5-43E3-9C21-CD8439C92F68}" type="pres">
      <dgm:prSet presAssocID="{060C4CA7-0302-4994-BA91-9A99E8745990}" presName="negativeSpace" presStyleCnt="0"/>
      <dgm:spPr/>
    </dgm:pt>
    <dgm:pt modelId="{E3E91D03-5067-4370-AB18-2086FC50CA25}" type="pres">
      <dgm:prSet presAssocID="{060C4CA7-0302-4994-BA91-9A99E8745990}" presName="childText" presStyleLbl="conFgAcc1" presStyleIdx="0" presStyleCnt="3">
        <dgm:presLayoutVars>
          <dgm:bulletEnabled val="1"/>
        </dgm:presLayoutVars>
      </dgm:prSet>
      <dgm:spPr/>
    </dgm:pt>
    <dgm:pt modelId="{5A666495-D51C-4139-8A8B-E866B0D94DEA}" type="pres">
      <dgm:prSet presAssocID="{DC8C0000-53C2-4409-AB5D-86A74F879460}" presName="spaceBetweenRectangles" presStyleCnt="0"/>
      <dgm:spPr/>
    </dgm:pt>
    <dgm:pt modelId="{D04ED2CA-0647-449E-9297-69BD26ABC06A}" type="pres">
      <dgm:prSet presAssocID="{318C4065-CD97-40EE-BBAF-ED82BB96B42F}" presName="parentLin" presStyleCnt="0"/>
      <dgm:spPr/>
    </dgm:pt>
    <dgm:pt modelId="{C621CE5D-24F1-4BED-B416-2058A1CF48B8}" type="pres">
      <dgm:prSet presAssocID="{318C4065-CD97-40EE-BBAF-ED82BB96B42F}" presName="parentLeftMargin" presStyleLbl="node1" presStyleIdx="0" presStyleCnt="3"/>
      <dgm:spPr/>
    </dgm:pt>
    <dgm:pt modelId="{C8F001AA-B1F4-44E7-9670-9E54640113F7}" type="pres">
      <dgm:prSet presAssocID="{318C4065-CD97-40EE-BBAF-ED82BB96B42F}" presName="parentText" presStyleLbl="node1" presStyleIdx="1" presStyleCnt="3">
        <dgm:presLayoutVars>
          <dgm:chMax val="0"/>
          <dgm:bulletEnabled val="1"/>
        </dgm:presLayoutVars>
      </dgm:prSet>
      <dgm:spPr/>
    </dgm:pt>
    <dgm:pt modelId="{AC10DAB8-9A93-44CE-A31E-71E6296A263F}" type="pres">
      <dgm:prSet presAssocID="{318C4065-CD97-40EE-BBAF-ED82BB96B42F}" presName="negativeSpace" presStyleCnt="0"/>
      <dgm:spPr/>
    </dgm:pt>
    <dgm:pt modelId="{F9C08010-9832-42CC-BB50-62199084F35E}" type="pres">
      <dgm:prSet presAssocID="{318C4065-CD97-40EE-BBAF-ED82BB96B42F}" presName="childText" presStyleLbl="conFgAcc1" presStyleIdx="1" presStyleCnt="3">
        <dgm:presLayoutVars>
          <dgm:bulletEnabled val="1"/>
        </dgm:presLayoutVars>
      </dgm:prSet>
      <dgm:spPr/>
    </dgm:pt>
    <dgm:pt modelId="{F68ECAF3-CBE3-4307-BD8D-EF2BB598588E}" type="pres">
      <dgm:prSet presAssocID="{AC34F1DE-537E-4F06-B3F6-C5EAD88E8154}" presName="spaceBetweenRectangles" presStyleCnt="0"/>
      <dgm:spPr/>
    </dgm:pt>
    <dgm:pt modelId="{7858A58B-60FB-40C9-8CDC-51819BCAD8F6}" type="pres">
      <dgm:prSet presAssocID="{F5A6BD6D-DEA4-4108-8C82-4F243669CD04}" presName="parentLin" presStyleCnt="0"/>
      <dgm:spPr/>
    </dgm:pt>
    <dgm:pt modelId="{94E30893-0457-444C-A5CE-D093A79AF728}" type="pres">
      <dgm:prSet presAssocID="{F5A6BD6D-DEA4-4108-8C82-4F243669CD04}" presName="parentLeftMargin" presStyleLbl="node1" presStyleIdx="1" presStyleCnt="3"/>
      <dgm:spPr/>
    </dgm:pt>
    <dgm:pt modelId="{F7DA6B70-4DD3-420A-9A56-6C6CF4FDEEEA}" type="pres">
      <dgm:prSet presAssocID="{F5A6BD6D-DEA4-4108-8C82-4F243669CD04}" presName="parentText" presStyleLbl="node1" presStyleIdx="2" presStyleCnt="3">
        <dgm:presLayoutVars>
          <dgm:chMax val="0"/>
          <dgm:bulletEnabled val="1"/>
        </dgm:presLayoutVars>
      </dgm:prSet>
      <dgm:spPr/>
    </dgm:pt>
    <dgm:pt modelId="{98E45037-68D7-475D-9E14-403F4E291229}" type="pres">
      <dgm:prSet presAssocID="{F5A6BD6D-DEA4-4108-8C82-4F243669CD04}" presName="negativeSpace" presStyleCnt="0"/>
      <dgm:spPr/>
    </dgm:pt>
    <dgm:pt modelId="{7E89AE62-43B6-408C-BC6B-158B6418AB32}" type="pres">
      <dgm:prSet presAssocID="{F5A6BD6D-DEA4-4108-8C82-4F243669CD04}" presName="childText" presStyleLbl="conFgAcc1" presStyleIdx="2" presStyleCnt="3">
        <dgm:presLayoutVars>
          <dgm:bulletEnabled val="1"/>
        </dgm:presLayoutVars>
      </dgm:prSet>
      <dgm:spPr/>
    </dgm:pt>
  </dgm:ptLst>
  <dgm:cxnLst>
    <dgm:cxn modelId="{0CB3010B-A96B-4775-98A0-FACA94B29519}" type="presOf" srcId="{F5A6BD6D-DEA4-4108-8C82-4F243669CD04}" destId="{F7DA6B70-4DD3-420A-9A56-6C6CF4FDEEEA}" srcOrd="1" destOrd="0" presId="urn:microsoft.com/office/officeart/2005/8/layout/list1"/>
    <dgm:cxn modelId="{60B9A529-BB2F-46DC-B94E-6AA09E83B2BA}" srcId="{0DB60A25-C7D1-47BC-87BF-5F9A21BD0EF8}" destId="{060C4CA7-0302-4994-BA91-9A99E8745990}" srcOrd="0" destOrd="0" parTransId="{ACF2DCA9-050E-4BAB-B165-2BF98D705909}" sibTransId="{DC8C0000-53C2-4409-AB5D-86A74F879460}"/>
    <dgm:cxn modelId="{8DE9C860-AEC7-496A-910D-9A3969AD4B40}" type="presOf" srcId="{0DB60A25-C7D1-47BC-87BF-5F9A21BD0EF8}" destId="{3707E2C7-179A-4980-8836-8C33EB0D10F8}" srcOrd="0" destOrd="0" presId="urn:microsoft.com/office/officeart/2005/8/layout/list1"/>
    <dgm:cxn modelId="{BB92F460-2AE6-4B9B-8412-CE34BC8FE6C9}" type="presOf" srcId="{318C4065-CD97-40EE-BBAF-ED82BB96B42F}" destId="{C8F001AA-B1F4-44E7-9670-9E54640113F7}" srcOrd="1" destOrd="0" presId="urn:microsoft.com/office/officeart/2005/8/layout/list1"/>
    <dgm:cxn modelId="{BDAFE467-B011-4370-8461-FDB398268904}" srcId="{0DB60A25-C7D1-47BC-87BF-5F9A21BD0EF8}" destId="{318C4065-CD97-40EE-BBAF-ED82BB96B42F}" srcOrd="1" destOrd="0" parTransId="{3C5962D2-BB83-4E41-95E5-0D53E23AE4DD}" sibTransId="{AC34F1DE-537E-4F06-B3F6-C5EAD88E8154}"/>
    <dgm:cxn modelId="{2BE1418F-D78C-4776-8ED5-5BEA106027CE}" type="presOf" srcId="{060C4CA7-0302-4994-BA91-9A99E8745990}" destId="{D3EA2D9D-2198-4568-8926-96EAC492F6B0}" srcOrd="1" destOrd="0" presId="urn:microsoft.com/office/officeart/2005/8/layout/list1"/>
    <dgm:cxn modelId="{B54B02AB-6C5F-45EC-98D1-3C043204952F}" type="presOf" srcId="{060C4CA7-0302-4994-BA91-9A99E8745990}" destId="{0651C059-D3F5-4EC2-97D2-DED7F0C26313}" srcOrd="0" destOrd="0" presId="urn:microsoft.com/office/officeart/2005/8/layout/list1"/>
    <dgm:cxn modelId="{1DCE9FC2-73D5-4C3A-BF77-12BC93770298}" type="presOf" srcId="{F5A6BD6D-DEA4-4108-8C82-4F243669CD04}" destId="{94E30893-0457-444C-A5CE-D093A79AF728}" srcOrd="0" destOrd="0" presId="urn:microsoft.com/office/officeart/2005/8/layout/list1"/>
    <dgm:cxn modelId="{418492DA-9494-4AB1-997B-2AE134C796F0}" srcId="{0DB60A25-C7D1-47BC-87BF-5F9A21BD0EF8}" destId="{F5A6BD6D-DEA4-4108-8C82-4F243669CD04}" srcOrd="2" destOrd="0" parTransId="{98929F96-0463-44C5-A1EF-85A30EE61AFF}" sibTransId="{8044D853-3B97-4D1D-B4E2-7CB53C8EB384}"/>
    <dgm:cxn modelId="{FF47F3F5-5733-4B18-A95C-33C85E058D2B}" type="presOf" srcId="{318C4065-CD97-40EE-BBAF-ED82BB96B42F}" destId="{C621CE5D-24F1-4BED-B416-2058A1CF48B8}" srcOrd="0" destOrd="0" presId="urn:microsoft.com/office/officeart/2005/8/layout/list1"/>
    <dgm:cxn modelId="{005F86FB-9200-455C-B431-C6A45E7A8E23}" type="presParOf" srcId="{3707E2C7-179A-4980-8836-8C33EB0D10F8}" destId="{B6B3BAC9-4857-40D3-A543-D0E742C361F2}" srcOrd="0" destOrd="0" presId="urn:microsoft.com/office/officeart/2005/8/layout/list1"/>
    <dgm:cxn modelId="{D71559DB-8909-4E30-BB02-74B6006B49FF}" type="presParOf" srcId="{B6B3BAC9-4857-40D3-A543-D0E742C361F2}" destId="{0651C059-D3F5-4EC2-97D2-DED7F0C26313}" srcOrd="0" destOrd="0" presId="urn:microsoft.com/office/officeart/2005/8/layout/list1"/>
    <dgm:cxn modelId="{32BE5683-B23F-41E4-AD69-A9978A4A2E07}" type="presParOf" srcId="{B6B3BAC9-4857-40D3-A543-D0E742C361F2}" destId="{D3EA2D9D-2198-4568-8926-96EAC492F6B0}" srcOrd="1" destOrd="0" presId="urn:microsoft.com/office/officeart/2005/8/layout/list1"/>
    <dgm:cxn modelId="{0B56F6D4-3DAB-456C-8EBF-115DBDD40556}" type="presParOf" srcId="{3707E2C7-179A-4980-8836-8C33EB0D10F8}" destId="{04E344DB-52C5-43E3-9C21-CD8439C92F68}" srcOrd="1" destOrd="0" presId="urn:microsoft.com/office/officeart/2005/8/layout/list1"/>
    <dgm:cxn modelId="{8E29FE37-72D1-4376-83FD-6B995519D247}" type="presParOf" srcId="{3707E2C7-179A-4980-8836-8C33EB0D10F8}" destId="{E3E91D03-5067-4370-AB18-2086FC50CA25}" srcOrd="2" destOrd="0" presId="urn:microsoft.com/office/officeart/2005/8/layout/list1"/>
    <dgm:cxn modelId="{A4766537-3DA0-48E4-A326-A63BDD2B152E}" type="presParOf" srcId="{3707E2C7-179A-4980-8836-8C33EB0D10F8}" destId="{5A666495-D51C-4139-8A8B-E866B0D94DEA}" srcOrd="3" destOrd="0" presId="urn:microsoft.com/office/officeart/2005/8/layout/list1"/>
    <dgm:cxn modelId="{32D87963-65EB-497F-8F29-942A165F3861}" type="presParOf" srcId="{3707E2C7-179A-4980-8836-8C33EB0D10F8}" destId="{D04ED2CA-0647-449E-9297-69BD26ABC06A}" srcOrd="4" destOrd="0" presId="urn:microsoft.com/office/officeart/2005/8/layout/list1"/>
    <dgm:cxn modelId="{ACD58AC0-B38C-425F-8778-55AAECD3BD6B}" type="presParOf" srcId="{D04ED2CA-0647-449E-9297-69BD26ABC06A}" destId="{C621CE5D-24F1-4BED-B416-2058A1CF48B8}" srcOrd="0" destOrd="0" presId="urn:microsoft.com/office/officeart/2005/8/layout/list1"/>
    <dgm:cxn modelId="{4D01E109-9A9E-475A-87EF-C65BDD40569E}" type="presParOf" srcId="{D04ED2CA-0647-449E-9297-69BD26ABC06A}" destId="{C8F001AA-B1F4-44E7-9670-9E54640113F7}" srcOrd="1" destOrd="0" presId="urn:microsoft.com/office/officeart/2005/8/layout/list1"/>
    <dgm:cxn modelId="{0189948C-AFC5-47B8-8611-CF32F3483447}" type="presParOf" srcId="{3707E2C7-179A-4980-8836-8C33EB0D10F8}" destId="{AC10DAB8-9A93-44CE-A31E-71E6296A263F}" srcOrd="5" destOrd="0" presId="urn:microsoft.com/office/officeart/2005/8/layout/list1"/>
    <dgm:cxn modelId="{922ED93C-7AF0-45C1-BDFF-C75CE1A607C8}" type="presParOf" srcId="{3707E2C7-179A-4980-8836-8C33EB0D10F8}" destId="{F9C08010-9832-42CC-BB50-62199084F35E}" srcOrd="6" destOrd="0" presId="urn:microsoft.com/office/officeart/2005/8/layout/list1"/>
    <dgm:cxn modelId="{50B7D18A-FCF2-47CD-A1BF-EF2DE576DA25}" type="presParOf" srcId="{3707E2C7-179A-4980-8836-8C33EB0D10F8}" destId="{F68ECAF3-CBE3-4307-BD8D-EF2BB598588E}" srcOrd="7" destOrd="0" presId="urn:microsoft.com/office/officeart/2005/8/layout/list1"/>
    <dgm:cxn modelId="{69A719D4-0B92-4C45-AA56-5E5C5CFA4D85}" type="presParOf" srcId="{3707E2C7-179A-4980-8836-8C33EB0D10F8}" destId="{7858A58B-60FB-40C9-8CDC-51819BCAD8F6}" srcOrd="8" destOrd="0" presId="urn:microsoft.com/office/officeart/2005/8/layout/list1"/>
    <dgm:cxn modelId="{6265D07E-0267-46C4-B8D2-0D131E5BAB73}" type="presParOf" srcId="{7858A58B-60FB-40C9-8CDC-51819BCAD8F6}" destId="{94E30893-0457-444C-A5CE-D093A79AF728}" srcOrd="0" destOrd="0" presId="urn:microsoft.com/office/officeart/2005/8/layout/list1"/>
    <dgm:cxn modelId="{0908F598-FFF4-4820-B44F-DF3C94C0D657}" type="presParOf" srcId="{7858A58B-60FB-40C9-8CDC-51819BCAD8F6}" destId="{F7DA6B70-4DD3-420A-9A56-6C6CF4FDEEEA}" srcOrd="1" destOrd="0" presId="urn:microsoft.com/office/officeart/2005/8/layout/list1"/>
    <dgm:cxn modelId="{BF5CC543-AF5E-492D-A23C-34092C070866}" type="presParOf" srcId="{3707E2C7-179A-4980-8836-8C33EB0D10F8}" destId="{98E45037-68D7-475D-9E14-403F4E291229}" srcOrd="9" destOrd="0" presId="urn:microsoft.com/office/officeart/2005/8/layout/list1"/>
    <dgm:cxn modelId="{70377AD0-0FFC-4784-8ADB-165C124CA013}" type="presParOf" srcId="{3707E2C7-179A-4980-8836-8C33EB0D10F8}" destId="{7E89AE62-43B6-408C-BC6B-158B6418AB3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042685-7F34-401E-8F68-A779ABE76D95}">
      <dsp:nvSpPr>
        <dsp:cNvPr id="0" name=""/>
        <dsp:cNvSpPr/>
      </dsp:nvSpPr>
      <dsp:spPr>
        <a:xfrm>
          <a:off x="159026" y="664285"/>
          <a:ext cx="2939497" cy="176369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the board of directors of a company</a:t>
          </a:r>
        </a:p>
      </dsp:txBody>
      <dsp:txXfrm>
        <a:off x="159026" y="664285"/>
        <a:ext cx="2939497" cy="1763698"/>
      </dsp:txXfrm>
    </dsp:sp>
    <dsp:sp modelId="{CBD9FA37-FED3-4F0E-97FD-762A99B9AB14}">
      <dsp:nvSpPr>
        <dsp:cNvPr id="0" name=""/>
        <dsp:cNvSpPr/>
      </dsp:nvSpPr>
      <dsp:spPr>
        <a:xfrm>
          <a:off x="3258639" y="664285"/>
          <a:ext cx="2939497" cy="176369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its shareholders</a:t>
          </a:r>
        </a:p>
      </dsp:txBody>
      <dsp:txXfrm>
        <a:off x="3258639" y="664285"/>
        <a:ext cx="2939497" cy="1763698"/>
      </dsp:txXfrm>
    </dsp:sp>
    <dsp:sp modelId="{19BE69EB-588F-4B35-B2C6-6282E35CFB1C}">
      <dsp:nvSpPr>
        <dsp:cNvPr id="0" name=""/>
        <dsp:cNvSpPr/>
      </dsp:nvSpPr>
      <dsp:spPr>
        <a:xfrm>
          <a:off x="6334382" y="664285"/>
          <a:ext cx="2939497" cy="176369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Management and other stakeholders.</a:t>
          </a:r>
        </a:p>
      </dsp:txBody>
      <dsp:txXfrm>
        <a:off x="6334382" y="664285"/>
        <a:ext cx="2939497" cy="17636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7D456-B7D4-4193-9141-8293B6DF7A59}">
      <dsp:nvSpPr>
        <dsp:cNvPr id="0" name=""/>
        <dsp:cNvSpPr/>
      </dsp:nvSpPr>
      <dsp:spPr>
        <a:xfrm>
          <a:off x="701157" y="0"/>
          <a:ext cx="7946448" cy="543494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0303C-DEE2-4087-AB87-A07B6B04BEE4}">
      <dsp:nvSpPr>
        <dsp:cNvPr id="0" name=""/>
        <dsp:cNvSpPr/>
      </dsp:nvSpPr>
      <dsp:spPr>
        <a:xfrm>
          <a:off x="10042" y="1630484"/>
          <a:ext cx="3009133" cy="21739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rgbClr val="191919"/>
              </a:solidFill>
            </a:rPr>
            <a:t>Companies or investors with huge portfolios invest capital</a:t>
          </a:r>
        </a:p>
      </dsp:txBody>
      <dsp:txXfrm>
        <a:off x="116167" y="1736609"/>
        <a:ext cx="2796883" cy="1961729"/>
      </dsp:txXfrm>
    </dsp:sp>
    <dsp:sp modelId="{5B940645-3518-4238-AA25-F11E13858881}">
      <dsp:nvSpPr>
        <dsp:cNvPr id="0" name=""/>
        <dsp:cNvSpPr/>
      </dsp:nvSpPr>
      <dsp:spPr>
        <a:xfrm>
          <a:off x="3169814" y="1630484"/>
          <a:ext cx="3009133" cy="21739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rgbClr val="191919"/>
              </a:solidFill>
            </a:rPr>
            <a:t>Expectation: high integrity and trust in corporate</a:t>
          </a:r>
        </a:p>
      </dsp:txBody>
      <dsp:txXfrm>
        <a:off x="3275939" y="1736609"/>
        <a:ext cx="2796883" cy="1961729"/>
      </dsp:txXfrm>
    </dsp:sp>
    <dsp:sp modelId="{508EE4EA-C44C-46A6-8C05-86661D04778F}">
      <dsp:nvSpPr>
        <dsp:cNvPr id="0" name=""/>
        <dsp:cNvSpPr/>
      </dsp:nvSpPr>
      <dsp:spPr>
        <a:xfrm>
          <a:off x="6329587" y="1630484"/>
          <a:ext cx="3009133" cy="21739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rgbClr val="191919"/>
              </a:solidFill>
            </a:rPr>
            <a:t>Trusting the individuals that are in charge.</a:t>
          </a:r>
        </a:p>
      </dsp:txBody>
      <dsp:txXfrm>
        <a:off x="6435712" y="1736609"/>
        <a:ext cx="2796883" cy="19617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A5244-AADA-453D-898F-69841D86EDFD}">
      <dsp:nvSpPr>
        <dsp:cNvPr id="0" name=""/>
        <dsp:cNvSpPr/>
      </dsp:nvSpPr>
      <dsp:spPr>
        <a:xfrm>
          <a:off x="3394264" y="417718"/>
          <a:ext cx="5553924" cy="5553924"/>
        </a:xfrm>
        <a:prstGeom prst="pie">
          <a:avLst>
            <a:gd name="adj1" fmla="val 16200000"/>
            <a:gd name="adj2" fmla="val 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they have influence on what the company does. </a:t>
          </a:r>
        </a:p>
      </dsp:txBody>
      <dsp:txXfrm>
        <a:off x="6342472" y="1568835"/>
        <a:ext cx="2049662" cy="1520717"/>
      </dsp:txXfrm>
    </dsp:sp>
    <dsp:sp modelId="{3D99C6C5-9186-4420-9AD5-9BB25B273F07}">
      <dsp:nvSpPr>
        <dsp:cNvPr id="0" name=""/>
        <dsp:cNvSpPr/>
      </dsp:nvSpPr>
      <dsp:spPr>
        <a:xfrm>
          <a:off x="3394264" y="604171"/>
          <a:ext cx="5553924" cy="5553924"/>
        </a:xfrm>
        <a:prstGeom prst="pie">
          <a:avLst>
            <a:gd name="adj1" fmla="val 0"/>
            <a:gd name="adj2" fmla="val 54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They expect their interest to be fulfilled</a:t>
          </a:r>
        </a:p>
      </dsp:txBody>
      <dsp:txXfrm>
        <a:off x="6342472" y="3486261"/>
        <a:ext cx="2049662" cy="1520717"/>
      </dsp:txXfrm>
    </dsp:sp>
    <dsp:sp modelId="{C1228A17-6376-4CE2-A37B-66E3410AAD54}">
      <dsp:nvSpPr>
        <dsp:cNvPr id="0" name=""/>
        <dsp:cNvSpPr/>
      </dsp:nvSpPr>
      <dsp:spPr>
        <a:xfrm>
          <a:off x="3207811" y="604171"/>
          <a:ext cx="5553924" cy="5553924"/>
        </a:xfrm>
        <a:prstGeom prst="pie">
          <a:avLst>
            <a:gd name="adj1" fmla="val 5400000"/>
            <a:gd name="adj2" fmla="val 108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They have a say in the decisions of the company </a:t>
          </a:r>
        </a:p>
      </dsp:txBody>
      <dsp:txXfrm>
        <a:off x="3763864" y="3486261"/>
        <a:ext cx="2049662" cy="1520717"/>
      </dsp:txXfrm>
    </dsp:sp>
    <dsp:sp modelId="{5F8B394D-9B61-4D2A-8147-D17CAD2B8A87}">
      <dsp:nvSpPr>
        <dsp:cNvPr id="0" name=""/>
        <dsp:cNvSpPr/>
      </dsp:nvSpPr>
      <dsp:spPr>
        <a:xfrm>
          <a:off x="3207811" y="417718"/>
          <a:ext cx="5553924" cy="5553924"/>
        </a:xfrm>
        <a:prstGeom prst="pie">
          <a:avLst>
            <a:gd name="adj1" fmla="val 108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They expect the company to behave in a certain way </a:t>
          </a:r>
        </a:p>
      </dsp:txBody>
      <dsp:txXfrm>
        <a:off x="3763864" y="1568835"/>
        <a:ext cx="2049662" cy="1520717"/>
      </dsp:txXfrm>
    </dsp:sp>
    <dsp:sp modelId="{8232E17D-A90C-4F0D-A365-457671AFA586}">
      <dsp:nvSpPr>
        <dsp:cNvPr id="0" name=""/>
        <dsp:cNvSpPr/>
      </dsp:nvSpPr>
      <dsp:spPr>
        <a:xfrm>
          <a:off x="3050449" y="73904"/>
          <a:ext cx="6241553" cy="6241553"/>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0610F1-A24F-45FC-AD00-0059B5B6DCC1}">
      <dsp:nvSpPr>
        <dsp:cNvPr id="0" name=""/>
        <dsp:cNvSpPr/>
      </dsp:nvSpPr>
      <dsp:spPr>
        <a:xfrm>
          <a:off x="3050449" y="260357"/>
          <a:ext cx="6241553" cy="6241553"/>
        </a:xfrm>
        <a:prstGeom prst="circularArrow">
          <a:avLst>
            <a:gd name="adj1" fmla="val 5085"/>
            <a:gd name="adj2" fmla="val 327528"/>
            <a:gd name="adj3" fmla="val 5072472"/>
            <a:gd name="adj4" fmla="val 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8F7522-5436-4B5D-BA65-D2A5FA38DC17}">
      <dsp:nvSpPr>
        <dsp:cNvPr id="0" name=""/>
        <dsp:cNvSpPr/>
      </dsp:nvSpPr>
      <dsp:spPr>
        <a:xfrm>
          <a:off x="2863996" y="260357"/>
          <a:ext cx="6241553" cy="6241553"/>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3C7CB9-0119-4A53-B0F2-5F44C974C4BE}">
      <dsp:nvSpPr>
        <dsp:cNvPr id="0" name=""/>
        <dsp:cNvSpPr/>
      </dsp:nvSpPr>
      <dsp:spPr>
        <a:xfrm>
          <a:off x="2863996" y="73904"/>
          <a:ext cx="6241553" cy="6241553"/>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E91D03-5067-4370-AB18-2086FC50CA25}">
      <dsp:nvSpPr>
        <dsp:cNvPr id="0" name=""/>
        <dsp:cNvSpPr/>
      </dsp:nvSpPr>
      <dsp:spPr>
        <a:xfrm>
          <a:off x="0" y="1724513"/>
          <a:ext cx="9245599" cy="8064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D3EA2D9D-2198-4568-8926-96EAC492F6B0}">
      <dsp:nvSpPr>
        <dsp:cNvPr id="0" name=""/>
        <dsp:cNvSpPr/>
      </dsp:nvSpPr>
      <dsp:spPr>
        <a:xfrm>
          <a:off x="462280" y="1031014"/>
          <a:ext cx="6471919" cy="1165818"/>
        </a:xfrm>
        <a:prstGeom prst="round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44623" tIns="0" rIns="244623" bIns="0" numCol="1" spcCol="1270" anchor="ctr" anchorCtr="0">
          <a:noAutofit/>
        </a:bodyPr>
        <a:lstStyle/>
        <a:p>
          <a:pPr marL="0" lvl="0" indent="0" algn="ctr" defTabSz="1155700">
            <a:lnSpc>
              <a:spcPct val="90000"/>
            </a:lnSpc>
            <a:spcBef>
              <a:spcPct val="0"/>
            </a:spcBef>
            <a:spcAft>
              <a:spcPct val="35000"/>
            </a:spcAft>
            <a:buNone/>
          </a:pPr>
          <a:r>
            <a:rPr lang="en-US" sz="2600" kern="1200" dirty="0"/>
            <a:t>Directors should consider the interest of all major stakeholders </a:t>
          </a:r>
        </a:p>
      </dsp:txBody>
      <dsp:txXfrm>
        <a:off x="519191" y="1087925"/>
        <a:ext cx="6358097" cy="1051996"/>
      </dsp:txXfrm>
    </dsp:sp>
    <dsp:sp modelId="{F9C08010-9832-42CC-BB50-62199084F35E}">
      <dsp:nvSpPr>
        <dsp:cNvPr id="0" name=""/>
        <dsp:cNvSpPr/>
      </dsp:nvSpPr>
      <dsp:spPr>
        <a:xfrm>
          <a:off x="0" y="3176033"/>
          <a:ext cx="9245599" cy="806400"/>
        </a:xfrm>
        <a:prstGeom prst="rect">
          <a:avLst/>
        </a:prstGeom>
        <a:solidFill>
          <a:schemeClr val="lt1">
            <a:alpha val="90000"/>
            <a:hueOff val="0"/>
            <a:satOff val="0"/>
            <a:lumOff val="0"/>
            <a:alphaOff val="0"/>
          </a:schemeClr>
        </a:solidFill>
        <a:ln w="12700" cap="flat" cmpd="sng" algn="ctr">
          <a:solidFill>
            <a:schemeClr val="accent3">
              <a:hueOff val="-3374869"/>
              <a:satOff val="-1013"/>
              <a:lumOff val="-28332"/>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C8F001AA-B1F4-44E7-9670-9E54640113F7}">
      <dsp:nvSpPr>
        <dsp:cNvPr id="0" name=""/>
        <dsp:cNvSpPr/>
      </dsp:nvSpPr>
      <dsp:spPr>
        <a:xfrm>
          <a:off x="462280" y="2703713"/>
          <a:ext cx="6471919" cy="944640"/>
        </a:xfrm>
        <a:prstGeom prst="roundRect">
          <a:avLst/>
        </a:prstGeom>
        <a:gradFill rotWithShape="0">
          <a:gsLst>
            <a:gs pos="0">
              <a:schemeClr val="accent3">
                <a:hueOff val="-3374869"/>
                <a:satOff val="-1013"/>
                <a:lumOff val="-28332"/>
                <a:alphaOff val="0"/>
                <a:shade val="85000"/>
                <a:satMod val="130000"/>
              </a:schemeClr>
            </a:gs>
            <a:gs pos="34000">
              <a:schemeClr val="accent3">
                <a:hueOff val="-3374869"/>
                <a:satOff val="-1013"/>
                <a:lumOff val="-28332"/>
                <a:alphaOff val="0"/>
                <a:shade val="87000"/>
                <a:satMod val="125000"/>
              </a:schemeClr>
            </a:gs>
            <a:gs pos="70000">
              <a:schemeClr val="accent3">
                <a:hueOff val="-3374869"/>
                <a:satOff val="-1013"/>
                <a:lumOff val="-28332"/>
                <a:alphaOff val="0"/>
                <a:tint val="100000"/>
                <a:shade val="90000"/>
                <a:satMod val="130000"/>
              </a:schemeClr>
            </a:gs>
            <a:gs pos="100000">
              <a:schemeClr val="accent3">
                <a:hueOff val="-3374869"/>
                <a:satOff val="-1013"/>
                <a:lumOff val="-28332"/>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44623" tIns="0" rIns="244623" bIns="0" numCol="1" spcCol="1270" anchor="ctr" anchorCtr="0">
          <a:noAutofit/>
        </a:bodyPr>
        <a:lstStyle/>
        <a:p>
          <a:pPr marL="0" lvl="0" indent="0" algn="l" defTabSz="1422400">
            <a:lnSpc>
              <a:spcPct val="90000"/>
            </a:lnSpc>
            <a:spcBef>
              <a:spcPct val="0"/>
            </a:spcBef>
            <a:spcAft>
              <a:spcPct val="35000"/>
            </a:spcAft>
            <a:buNone/>
          </a:pPr>
          <a:r>
            <a:rPr lang="en-US" sz="3200" kern="1200" dirty="0"/>
            <a:t>Create a system of priority</a:t>
          </a:r>
        </a:p>
      </dsp:txBody>
      <dsp:txXfrm>
        <a:off x="508394" y="2749827"/>
        <a:ext cx="6379691" cy="852412"/>
      </dsp:txXfrm>
    </dsp:sp>
    <dsp:sp modelId="{7E89AE62-43B6-408C-BC6B-158B6418AB32}">
      <dsp:nvSpPr>
        <dsp:cNvPr id="0" name=""/>
        <dsp:cNvSpPr/>
      </dsp:nvSpPr>
      <dsp:spPr>
        <a:xfrm>
          <a:off x="0" y="4627553"/>
          <a:ext cx="9245599" cy="806400"/>
        </a:xfrm>
        <a:prstGeom prst="rect">
          <a:avLst/>
        </a:prstGeom>
        <a:solidFill>
          <a:schemeClr val="lt1">
            <a:alpha val="90000"/>
            <a:hueOff val="0"/>
            <a:satOff val="0"/>
            <a:lumOff val="0"/>
            <a:alphaOff val="0"/>
          </a:schemeClr>
        </a:solidFill>
        <a:ln w="12700" cap="flat" cmpd="sng" algn="ctr">
          <a:solidFill>
            <a:schemeClr val="accent3">
              <a:hueOff val="-6749738"/>
              <a:satOff val="-2025"/>
              <a:lumOff val="-56665"/>
              <a:alphaOff val="0"/>
            </a:schemeClr>
          </a:solidFill>
          <a:prstDash val="solid"/>
        </a:ln>
        <a:effectLst>
          <a:outerShdw blurRad="38100" dist="25400" dir="2700000" algn="br" rotWithShape="0">
            <a:srgbClr val="000000">
              <a:alpha val="60000"/>
            </a:srgbClr>
          </a:outerShdw>
        </a:effectLst>
      </dsp:spPr>
      <dsp:style>
        <a:lnRef idx="1">
          <a:scrgbClr r="0" g="0" b="0"/>
        </a:lnRef>
        <a:fillRef idx="1">
          <a:scrgbClr r="0" g="0" b="0"/>
        </a:fillRef>
        <a:effectRef idx="2">
          <a:scrgbClr r="0" g="0" b="0"/>
        </a:effectRef>
        <a:fontRef idx="minor"/>
      </dsp:style>
    </dsp:sp>
    <dsp:sp modelId="{F7DA6B70-4DD3-420A-9A56-6C6CF4FDEEEA}">
      <dsp:nvSpPr>
        <dsp:cNvPr id="0" name=""/>
        <dsp:cNvSpPr/>
      </dsp:nvSpPr>
      <dsp:spPr>
        <a:xfrm>
          <a:off x="462280" y="4155233"/>
          <a:ext cx="6471919" cy="944640"/>
        </a:xfrm>
        <a:prstGeom prst="roundRect">
          <a:avLst/>
        </a:prstGeom>
        <a:gradFill rotWithShape="0">
          <a:gsLst>
            <a:gs pos="0">
              <a:schemeClr val="accent3">
                <a:hueOff val="-6749738"/>
                <a:satOff val="-2025"/>
                <a:lumOff val="-56665"/>
                <a:alphaOff val="0"/>
                <a:shade val="85000"/>
                <a:satMod val="130000"/>
              </a:schemeClr>
            </a:gs>
            <a:gs pos="34000">
              <a:schemeClr val="accent3">
                <a:hueOff val="-6749738"/>
                <a:satOff val="-2025"/>
                <a:lumOff val="-56665"/>
                <a:alphaOff val="0"/>
                <a:shade val="87000"/>
                <a:satMod val="125000"/>
              </a:schemeClr>
            </a:gs>
            <a:gs pos="70000">
              <a:schemeClr val="accent3">
                <a:hueOff val="-6749738"/>
                <a:satOff val="-2025"/>
                <a:lumOff val="-56665"/>
                <a:alphaOff val="0"/>
                <a:tint val="100000"/>
                <a:shade val="90000"/>
                <a:satMod val="130000"/>
              </a:schemeClr>
            </a:gs>
            <a:gs pos="100000">
              <a:schemeClr val="accent3">
                <a:hueOff val="-6749738"/>
                <a:satOff val="-2025"/>
                <a:lumOff val="-56665"/>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244623" tIns="0" rIns="244623" bIns="0" numCol="1" spcCol="1270" anchor="ctr" anchorCtr="0">
          <a:noAutofit/>
        </a:bodyPr>
        <a:lstStyle/>
        <a:p>
          <a:pPr marL="0" lvl="0" indent="0" algn="l" defTabSz="1422400">
            <a:lnSpc>
              <a:spcPct val="90000"/>
            </a:lnSpc>
            <a:spcBef>
              <a:spcPct val="0"/>
            </a:spcBef>
            <a:spcAft>
              <a:spcPct val="35000"/>
            </a:spcAft>
            <a:buNone/>
          </a:pPr>
          <a:r>
            <a:rPr lang="en-US" sz="3200" kern="1200" dirty="0"/>
            <a:t>Create a range of objectives</a:t>
          </a:r>
        </a:p>
      </dsp:txBody>
      <dsp:txXfrm>
        <a:off x="508394" y="4201347"/>
        <a:ext cx="6379691" cy="85241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497F0-2E3C-47E5-8B8F-79341A7F5D67}" type="datetimeFigureOut">
              <a:rPr lang="en-US" smtClean="0"/>
              <a:t>3/9/2020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4B95AE-0167-4F32-BC66-FAA1E291097A}" type="slidenum">
              <a:rPr lang="en-US" smtClean="0"/>
              <a:t>‹#›</a:t>
            </a:fld>
            <a:endParaRPr lang="en-US"/>
          </a:p>
        </p:txBody>
      </p:sp>
    </p:spTree>
    <p:extLst>
      <p:ext uri="{BB962C8B-B14F-4D97-AF65-F5344CB8AC3E}">
        <p14:creationId xmlns:p14="http://schemas.microsoft.com/office/powerpoint/2010/main" val="3529027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a:t>
            </a:r>
            <a:r>
              <a:rPr lang="en-US" sz="1200" b="1" i="0" u="none" strike="noStrike" kern="1200" baseline="0" dirty="0">
                <a:solidFill>
                  <a:schemeClr val="tx1"/>
                </a:solidFill>
                <a:latin typeface="+mn-lt"/>
                <a:ea typeface="+mn-ea"/>
                <a:cs typeface="+mn-cs"/>
              </a:rPr>
              <a:t>Organization for Economic Co-operation and Development (OECD) </a:t>
            </a:r>
            <a:r>
              <a:rPr lang="en-US" sz="1200" b="0" i="0" u="none" strike="noStrike" kern="1200" baseline="0" dirty="0">
                <a:solidFill>
                  <a:schemeClr val="tx1"/>
                </a:solidFill>
                <a:latin typeface="+mn-lt"/>
                <a:ea typeface="+mn-ea"/>
                <a:cs typeface="+mn-cs"/>
              </a:rPr>
              <a:t>has suggested that a</a:t>
            </a:r>
          </a:p>
          <a:p>
            <a:r>
              <a:rPr lang="en-US" sz="1200" b="0" i="0" u="none" strike="noStrike" kern="1200" baseline="0" dirty="0">
                <a:solidFill>
                  <a:schemeClr val="tx1"/>
                </a:solidFill>
                <a:latin typeface="+mn-lt"/>
                <a:ea typeface="+mn-ea"/>
                <a:cs typeface="+mn-cs"/>
              </a:rPr>
              <a:t>corporate governance framework has three main elements: It is a set of relationships between the board of directors of a company, its shareholders, management</a:t>
            </a:r>
          </a:p>
          <a:p>
            <a:r>
              <a:rPr lang="en-US" sz="1200" b="0" i="0" u="none" strike="noStrike" kern="1200" baseline="0" dirty="0">
                <a:solidFill>
                  <a:schemeClr val="tx1"/>
                </a:solidFill>
                <a:latin typeface="+mn-lt"/>
                <a:ea typeface="+mn-ea"/>
                <a:cs typeface="+mn-cs"/>
              </a:rPr>
              <a:t>and other stakeholders. It is a structure through which the objectives of the company are set and the means of achieving</a:t>
            </a:r>
          </a:p>
          <a:p>
            <a:r>
              <a:rPr lang="en-US" sz="1200" b="0" i="0" u="none" strike="noStrike" kern="1200" baseline="0" dirty="0">
                <a:solidFill>
                  <a:schemeClr val="tx1"/>
                </a:solidFill>
                <a:latin typeface="+mn-lt"/>
                <a:ea typeface="+mn-ea"/>
                <a:cs typeface="+mn-cs"/>
              </a:rPr>
              <a:t>those objectives and monitoring performance is decided.</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6</a:t>
            </a:fld>
            <a:endParaRPr lang="en-US"/>
          </a:p>
        </p:txBody>
      </p:sp>
    </p:spTree>
    <p:extLst>
      <p:ext uri="{BB962C8B-B14F-4D97-AF65-F5344CB8AC3E}">
        <p14:creationId xmlns:p14="http://schemas.microsoft.com/office/powerpoint/2010/main" val="738573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‘Corporate governance is the system by which companies are directed and controlled. Boards of directors are responsible for the governance of their companies. The shareholders’ role in governance is to appoint the directors and the auditors and to satisfy themselves that an appropriate governance structure is in place.</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8</a:t>
            </a:fld>
            <a:endParaRPr lang="en-US"/>
          </a:p>
        </p:txBody>
      </p:sp>
    </p:spTree>
    <p:extLst>
      <p:ext uri="{BB962C8B-B14F-4D97-AF65-F5344CB8AC3E}">
        <p14:creationId xmlns:p14="http://schemas.microsoft.com/office/powerpoint/2010/main" val="2079484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It is important to recognize the difference between the governance of a company and its management. Powers to manage the affairs of a company are given to the board of directors, but most of these powers are delegated to a chief executive ofﬁcer (CEO) or managing director, and are delegated further to </a:t>
            </a:r>
            <a:r>
              <a:rPr lang="en-US" sz="1200" b="1" i="0" u="none" strike="noStrike" kern="1200" baseline="0" dirty="0">
                <a:solidFill>
                  <a:schemeClr val="tx1"/>
                </a:solidFill>
                <a:latin typeface="+mn-lt"/>
                <a:ea typeface="+mn-ea"/>
                <a:cs typeface="+mn-cs"/>
              </a:rPr>
              <a:t>executive directors </a:t>
            </a:r>
            <a:r>
              <a:rPr lang="en-US" sz="1200" b="0" i="0" u="none" strike="noStrike" kern="1200" baseline="0" dirty="0">
                <a:solidFill>
                  <a:schemeClr val="tx1"/>
                </a:solidFill>
                <a:latin typeface="+mn-lt"/>
                <a:ea typeface="+mn-ea"/>
                <a:cs typeface="+mn-cs"/>
              </a:rPr>
              <a:t>and </a:t>
            </a:r>
            <a:r>
              <a:rPr lang="en-US" sz="1200" b="1" i="0" u="none" strike="noStrike" kern="1200" baseline="0" dirty="0">
                <a:solidFill>
                  <a:schemeClr val="tx1"/>
                </a:solidFill>
                <a:latin typeface="+mn-lt"/>
                <a:ea typeface="+mn-ea"/>
                <a:cs typeface="+mn-cs"/>
              </a:rPr>
              <a:t>executive managers</a:t>
            </a:r>
            <a:r>
              <a:rPr lang="en-US" sz="1200" b="0" i="0" u="none" strike="noStrike" kern="1200" baseline="0" dirty="0">
                <a:solidFill>
                  <a:schemeClr val="tx1"/>
                </a:solidFill>
                <a:latin typeface="+mn-lt"/>
                <a:ea typeface="+mn-ea"/>
                <a:cs typeface="+mn-cs"/>
              </a:rPr>
              <a:t>. The board of directors should retain some powers and responsibilities, and certain matters should be reserved for board decision-making rather than delegated to the management team.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board of directors should also be responsible for monitoring the performance of the management team. However, the board of directors is not responsible for day-to-day management. It is responsible for governing the company. Responsibilities for governance go beyond management, and governance should not be confused with management.</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10</a:t>
            </a:fld>
            <a:endParaRPr lang="en-US"/>
          </a:p>
        </p:txBody>
      </p:sp>
    </p:spTree>
    <p:extLst>
      <p:ext uri="{BB962C8B-B14F-4D97-AF65-F5344CB8AC3E}">
        <p14:creationId xmlns:p14="http://schemas.microsoft.com/office/powerpoint/2010/main" val="1269113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public company has a number of different stakeholder groups, which can be divided into different categories. One method of categorization is to divide stakeholders into </a:t>
            </a:r>
            <a:r>
              <a:rPr lang="en-US" sz="1200" b="1" i="0" u="none" strike="noStrike" kern="1200" baseline="0" dirty="0">
                <a:solidFill>
                  <a:schemeClr val="tx1"/>
                </a:solidFill>
                <a:latin typeface="+mn-lt"/>
                <a:ea typeface="+mn-ea"/>
                <a:cs typeface="+mn-cs"/>
              </a:rPr>
              <a:t>internal stakeholders </a:t>
            </a:r>
            <a:r>
              <a:rPr lang="en-US" sz="1200" b="0" i="0" u="none" strike="noStrike" kern="1200" baseline="0" dirty="0">
                <a:solidFill>
                  <a:schemeClr val="tx1"/>
                </a:solidFill>
                <a:latin typeface="+mn-lt"/>
                <a:ea typeface="+mn-ea"/>
                <a:cs typeface="+mn-cs"/>
              </a:rPr>
              <a:t>(stakeholders inside the organisation: executive directors, management and other employees); </a:t>
            </a:r>
            <a:r>
              <a:rPr lang="en-US" sz="1200" b="1" i="0" u="none" strike="noStrike" kern="1200" baseline="0" dirty="0">
                <a:solidFill>
                  <a:schemeClr val="tx1"/>
                </a:solidFill>
                <a:latin typeface="+mn-lt"/>
                <a:ea typeface="+mn-ea"/>
                <a:cs typeface="+mn-cs"/>
              </a:rPr>
              <a:t>connected stakeholders </a:t>
            </a:r>
            <a:r>
              <a:rPr lang="en-US" sz="1200" b="0" i="0" u="none" strike="noStrike" kern="1200" baseline="0" dirty="0">
                <a:solidFill>
                  <a:schemeClr val="tx1"/>
                </a:solidFill>
                <a:latin typeface="+mn-lt"/>
                <a:ea typeface="+mn-ea"/>
                <a:cs typeface="+mn-cs"/>
              </a:rPr>
              <a:t>(who have close connections with the company without being inside it, such as shareholders, lenders, customers, suppliers and non-executive directors); and </a:t>
            </a:r>
            <a:r>
              <a:rPr lang="en-US" sz="1200" b="1" i="0" u="none" strike="noStrike" kern="1200" baseline="0" dirty="0">
                <a:solidFill>
                  <a:schemeClr val="tx1"/>
                </a:solidFill>
                <a:latin typeface="+mn-lt"/>
                <a:ea typeface="+mn-ea"/>
                <a:cs typeface="+mn-cs"/>
              </a:rPr>
              <a:t>external stakeholders</a:t>
            </a:r>
            <a:r>
              <a:rPr lang="en-US" sz="1200" b="0" i="0" u="none" strike="noStrike" kern="1200" baseline="0" dirty="0">
                <a:solidFill>
                  <a:schemeClr val="tx1"/>
                </a:solidFill>
                <a:latin typeface="+mn-lt"/>
                <a:ea typeface="+mn-ea"/>
                <a:cs typeface="+mn-cs"/>
              </a:rPr>
              <a:t>, such as government, the general public and pressure groups.</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20</a:t>
            </a:fld>
            <a:endParaRPr lang="en-US"/>
          </a:p>
        </p:txBody>
      </p:sp>
    </p:spTree>
    <p:extLst>
      <p:ext uri="{BB962C8B-B14F-4D97-AF65-F5344CB8AC3E}">
        <p14:creationId xmlns:p14="http://schemas.microsoft.com/office/powerpoint/2010/main" val="1746912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Jensen and </a:t>
            </a:r>
            <a:r>
              <a:rPr lang="en-US" sz="1200" b="0" i="0" u="none" strike="noStrike" kern="1200" baseline="0" dirty="0" err="1">
                <a:solidFill>
                  <a:schemeClr val="tx1"/>
                </a:solidFill>
                <a:latin typeface="+mn-lt"/>
                <a:ea typeface="+mn-ea"/>
                <a:cs typeface="+mn-cs"/>
              </a:rPr>
              <a:t>Meckling</a:t>
            </a:r>
            <a:r>
              <a:rPr lang="en-US" sz="1200" b="0" i="0" u="none" strike="noStrike" kern="1200" baseline="0" dirty="0">
                <a:solidFill>
                  <a:schemeClr val="tx1"/>
                </a:solidFill>
                <a:latin typeface="+mn-lt"/>
                <a:ea typeface="+mn-ea"/>
                <a:cs typeface="+mn-cs"/>
              </a:rPr>
              <a:t> deﬁned the agency relationship as a form of contract between a company’s owners and its managers, where the owners (as principal) appoint an</a:t>
            </a:r>
          </a:p>
          <a:p>
            <a:r>
              <a:rPr lang="en-US" sz="1200" b="0" i="0" u="none" strike="noStrike" kern="1200" baseline="0" dirty="0">
                <a:solidFill>
                  <a:schemeClr val="tx1"/>
                </a:solidFill>
                <a:latin typeface="+mn-lt"/>
                <a:ea typeface="+mn-ea"/>
                <a:cs typeface="+mn-cs"/>
              </a:rPr>
              <a:t>agent (the managers) to manage the company on their behalf. As part of this arrangement, the owners must delegate decision-making authority to the management.</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Jensen and </a:t>
            </a:r>
            <a:r>
              <a:rPr lang="en-US" sz="1200" b="0" i="0" u="none" strike="noStrike" kern="1200" baseline="0" dirty="0" err="1">
                <a:solidFill>
                  <a:schemeClr val="tx1"/>
                </a:solidFill>
                <a:latin typeface="+mn-lt"/>
                <a:ea typeface="+mn-ea"/>
                <a:cs typeface="+mn-cs"/>
              </a:rPr>
              <a:t>Meckling</a:t>
            </a:r>
            <a:r>
              <a:rPr lang="en-US" sz="1200" b="0" i="0" u="none" strike="noStrike" kern="1200" baseline="0" dirty="0">
                <a:solidFill>
                  <a:schemeClr val="tx1"/>
                </a:solidFill>
                <a:latin typeface="+mn-lt"/>
                <a:ea typeface="+mn-ea"/>
                <a:cs typeface="+mn-cs"/>
              </a:rPr>
              <a:t> suggested that the nature of governance in a company reflects the</a:t>
            </a:r>
          </a:p>
          <a:p>
            <a:r>
              <a:rPr lang="en-US" sz="1200" b="0" i="0" u="none" strike="noStrike" kern="1200" baseline="0" dirty="0">
                <a:solidFill>
                  <a:schemeClr val="tx1"/>
                </a:solidFill>
                <a:latin typeface="+mn-lt"/>
                <a:ea typeface="+mn-ea"/>
                <a:cs typeface="+mn-cs"/>
              </a:rPr>
              <a:t>conflicts of interest between the company’s owners and managers.</a:t>
            </a:r>
          </a:p>
          <a:p>
            <a:r>
              <a:rPr lang="en-US" sz="1200" b="0" i="0" u="none" strike="noStrike" kern="1200" baseline="0" dirty="0">
                <a:solidFill>
                  <a:schemeClr val="tx1"/>
                </a:solidFill>
                <a:latin typeface="+mn-lt"/>
                <a:ea typeface="+mn-ea"/>
                <a:cs typeface="+mn-cs"/>
              </a:rPr>
              <a:t>■■ The shareholders want to increase their income and wealth over the long term. The value</a:t>
            </a:r>
          </a:p>
          <a:p>
            <a:r>
              <a:rPr lang="en-US" sz="1200" b="0" i="0" u="none" strike="noStrike" kern="1200" baseline="0" dirty="0">
                <a:solidFill>
                  <a:schemeClr val="tx1"/>
                </a:solidFill>
                <a:latin typeface="+mn-lt"/>
                <a:ea typeface="+mn-ea"/>
                <a:cs typeface="+mn-cs"/>
              </a:rPr>
              <a:t>of their shares depends on the long-term financial prospects for the company. Shareholders</a:t>
            </a:r>
          </a:p>
          <a:p>
            <a:r>
              <a:rPr lang="en-US" sz="1200" b="0" i="0" u="none" strike="noStrike" kern="1200" baseline="0" dirty="0">
                <a:solidFill>
                  <a:schemeClr val="tx1"/>
                </a:solidFill>
                <a:latin typeface="+mn-lt"/>
                <a:ea typeface="+mn-ea"/>
                <a:cs typeface="+mn-cs"/>
              </a:rPr>
              <a:t>are therefore concerned not only about short-term profits and dividends; they are even more</a:t>
            </a:r>
          </a:p>
          <a:p>
            <a:r>
              <a:rPr lang="en-US" sz="1200" b="0" i="0" u="none" strike="noStrike" kern="1200" baseline="0" dirty="0">
                <a:solidFill>
                  <a:schemeClr val="tx1"/>
                </a:solidFill>
                <a:latin typeface="+mn-lt"/>
                <a:ea typeface="+mn-ea"/>
                <a:cs typeface="+mn-cs"/>
              </a:rPr>
              <a:t>concerned about long-term profitability.</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The managers run the company on behalf of the shareholders. If they do not own shares in</a:t>
            </a:r>
          </a:p>
          <a:p>
            <a:r>
              <a:rPr lang="en-US" sz="1200" b="0" i="0" u="none" strike="noStrike" kern="1200" baseline="0" dirty="0">
                <a:solidFill>
                  <a:schemeClr val="tx1"/>
                </a:solidFill>
                <a:latin typeface="+mn-lt"/>
                <a:ea typeface="+mn-ea"/>
                <a:cs typeface="+mn-cs"/>
              </a:rPr>
              <a:t>the company, managers have no direct interest in future returns for shareholders or in the</a:t>
            </a:r>
          </a:p>
          <a:p>
            <a:r>
              <a:rPr lang="en-US" sz="1200" b="0" i="0" u="none" strike="noStrike" kern="1200" baseline="0" dirty="0">
                <a:solidFill>
                  <a:schemeClr val="tx1"/>
                </a:solidFill>
                <a:latin typeface="+mn-lt"/>
                <a:ea typeface="+mn-ea"/>
                <a:cs typeface="+mn-cs"/>
              </a:rPr>
              <a:t>value of the shares. They have an employment contract and earn a salary. Unless they own</a:t>
            </a:r>
          </a:p>
          <a:p>
            <a:r>
              <a:rPr lang="en-US" sz="1200" b="0" i="0" u="none" strike="noStrike" kern="1200" baseline="0" dirty="0">
                <a:solidFill>
                  <a:schemeClr val="tx1"/>
                </a:solidFill>
                <a:latin typeface="+mn-lt"/>
                <a:ea typeface="+mn-ea"/>
                <a:cs typeface="+mn-cs"/>
              </a:rPr>
              <a:t>shares, or unless their remuneration is linked to profits or share values, their main interests</a:t>
            </a:r>
          </a:p>
          <a:p>
            <a:r>
              <a:rPr lang="en-US" sz="1200" b="0" i="0" u="none" strike="noStrike" kern="1200" baseline="0" dirty="0">
                <a:solidFill>
                  <a:schemeClr val="tx1"/>
                </a:solidFill>
                <a:latin typeface="+mn-lt"/>
                <a:ea typeface="+mn-ea"/>
                <a:cs typeface="+mn-cs"/>
              </a:rPr>
              <a:t>are likely to be the size of their remuneration package and their status within the company.</a:t>
            </a:r>
          </a:p>
          <a:p>
            <a:r>
              <a:rPr lang="en-US" sz="1200" b="0" i="0" u="none" strike="noStrike" kern="1200" baseline="0" dirty="0">
                <a:solidFill>
                  <a:schemeClr val="tx1"/>
                </a:solidFill>
                <a:latin typeface="+mn-lt"/>
                <a:ea typeface="+mn-ea"/>
                <a:cs typeface="+mn-cs"/>
              </a:rPr>
              <a:t>Ideally, the ‘agency contract’ between the owners and the managers of a company should ensure</a:t>
            </a:r>
          </a:p>
          <a:p>
            <a:r>
              <a:rPr lang="en-US" sz="1200" b="0" i="0" u="none" strike="noStrike" kern="1200" baseline="0" dirty="0">
                <a:solidFill>
                  <a:schemeClr val="tx1"/>
                </a:solidFill>
                <a:latin typeface="+mn-lt"/>
                <a:ea typeface="+mn-ea"/>
                <a:cs typeface="+mn-cs"/>
              </a:rPr>
              <a:t>that the managers always act in the best interests of the owners. However, it is impossible to</a:t>
            </a:r>
          </a:p>
          <a:p>
            <a:r>
              <a:rPr lang="en-US" sz="1200" b="0" i="0" u="none" strike="noStrike" kern="1200" baseline="0" dirty="0">
                <a:solidFill>
                  <a:schemeClr val="tx1"/>
                </a:solidFill>
                <a:latin typeface="+mn-lt"/>
                <a:ea typeface="+mn-ea"/>
                <a:cs typeface="+mn-cs"/>
              </a:rPr>
              <a:t>arrange the ‘perfect’ contract because any decisions managers make affect their personal welfare</a:t>
            </a:r>
          </a:p>
          <a:p>
            <a:r>
              <a:rPr lang="en-US" sz="1200" b="0" i="0" u="none" strike="noStrike" kern="1200" baseline="0" dirty="0">
                <a:solidFill>
                  <a:schemeClr val="tx1"/>
                </a:solidFill>
                <a:latin typeface="+mn-lt"/>
                <a:ea typeface="+mn-ea"/>
                <a:cs typeface="+mn-cs"/>
              </a:rPr>
              <a:t>as well as the interests of the owners.</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24</a:t>
            </a:fld>
            <a:endParaRPr lang="en-US"/>
          </a:p>
        </p:txBody>
      </p:sp>
    </p:spTree>
    <p:extLst>
      <p:ext uri="{BB962C8B-B14F-4D97-AF65-F5344CB8AC3E}">
        <p14:creationId xmlns:p14="http://schemas.microsoft.com/office/powerpoint/2010/main" val="3062708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Agency conflicts are differences in the interests of owners and managers. They arise in several</a:t>
            </a:r>
          </a:p>
          <a:p>
            <a:r>
              <a:rPr lang="en-US" sz="1200" b="0" i="0" u="none" strike="noStrike" kern="1200" baseline="0" dirty="0">
                <a:solidFill>
                  <a:schemeClr val="tx1"/>
                </a:solidFill>
                <a:latin typeface="+mn-lt"/>
                <a:ea typeface="+mn-ea"/>
                <a:cs typeface="+mn-cs"/>
              </a:rPr>
              <a:t>ways.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Moral hazard. </a:t>
            </a:r>
            <a:r>
              <a:rPr lang="en-US" sz="1200" b="0" i="0" u="none" strike="noStrike" kern="1200" baseline="0" dirty="0">
                <a:solidFill>
                  <a:schemeClr val="tx1"/>
                </a:solidFill>
                <a:latin typeface="+mn-lt"/>
                <a:ea typeface="+mn-ea"/>
                <a:cs typeface="+mn-cs"/>
              </a:rPr>
              <a:t>A manager has an interest in receiving beneﬁts from his or her position in the</a:t>
            </a:r>
          </a:p>
          <a:p>
            <a:r>
              <a:rPr lang="en-US" sz="1200" b="0" i="0" u="none" strike="noStrike" kern="1200" baseline="0" dirty="0">
                <a:solidFill>
                  <a:schemeClr val="tx1"/>
                </a:solidFill>
                <a:latin typeface="+mn-lt"/>
                <a:ea typeface="+mn-ea"/>
                <a:cs typeface="+mn-cs"/>
              </a:rPr>
              <a:t>company. These include all the beneﬁts that come from status, such as a company car, use</a:t>
            </a:r>
          </a:p>
          <a:p>
            <a:r>
              <a:rPr lang="en-US" sz="1200" b="0" i="0" u="none" strike="noStrike" kern="1200" baseline="0" dirty="0">
                <a:solidFill>
                  <a:schemeClr val="tx1"/>
                </a:solidFill>
                <a:latin typeface="+mn-lt"/>
                <a:ea typeface="+mn-ea"/>
                <a:cs typeface="+mn-cs"/>
              </a:rPr>
              <a:t>of a company plane, a company house or flat, attendance at sponsored sporting events, and</a:t>
            </a:r>
          </a:p>
          <a:p>
            <a:r>
              <a:rPr lang="en-US" sz="1200" b="0" i="0" u="none" strike="noStrike" kern="1200" baseline="0" dirty="0">
                <a:solidFill>
                  <a:schemeClr val="tx1"/>
                </a:solidFill>
                <a:latin typeface="+mn-lt"/>
                <a:ea typeface="+mn-ea"/>
                <a:cs typeface="+mn-cs"/>
              </a:rPr>
              <a:t>so on. Jensen and </a:t>
            </a:r>
            <a:r>
              <a:rPr lang="en-US" sz="1200" b="0" i="0" u="none" strike="noStrike" kern="1200" baseline="0" dirty="0" err="1">
                <a:solidFill>
                  <a:schemeClr val="tx1"/>
                </a:solidFill>
                <a:latin typeface="+mn-lt"/>
                <a:ea typeface="+mn-ea"/>
                <a:cs typeface="+mn-cs"/>
              </a:rPr>
              <a:t>Meckling</a:t>
            </a:r>
            <a:r>
              <a:rPr lang="en-US" sz="1200" b="0" i="0" u="none" strike="noStrike" kern="1200" baseline="0" dirty="0">
                <a:solidFill>
                  <a:schemeClr val="tx1"/>
                </a:solidFill>
                <a:latin typeface="+mn-lt"/>
                <a:ea typeface="+mn-ea"/>
                <a:cs typeface="+mn-cs"/>
              </a:rPr>
              <a:t> suggested that a manager’s incentive to obtain these beneﬁts is</a:t>
            </a:r>
          </a:p>
          <a:p>
            <a:r>
              <a:rPr lang="en-US" sz="1200" b="0" i="0" u="none" strike="noStrike" kern="1200" baseline="0" dirty="0">
                <a:solidFill>
                  <a:schemeClr val="tx1"/>
                </a:solidFill>
                <a:latin typeface="+mn-lt"/>
                <a:ea typeface="+mn-ea"/>
                <a:cs typeface="+mn-cs"/>
              </a:rPr>
              <a:t>higher when they have no shares, or only a few shares, in the company. For example, senior</a:t>
            </a:r>
          </a:p>
          <a:p>
            <a:r>
              <a:rPr lang="en-US" sz="1200" b="0" i="0" u="none" strike="noStrike" kern="1200" baseline="0" dirty="0">
                <a:solidFill>
                  <a:schemeClr val="tx1"/>
                </a:solidFill>
                <a:latin typeface="+mn-lt"/>
                <a:ea typeface="+mn-ea"/>
                <a:cs typeface="+mn-cs"/>
              </a:rPr>
              <a:t>managers may pursue a strategy of growth through acquisitions, in order to gain more power</a:t>
            </a:r>
          </a:p>
          <a:p>
            <a:r>
              <a:rPr lang="en-US" sz="1200" b="0" i="0" u="none" strike="noStrike" kern="1200" baseline="0" dirty="0">
                <a:solidFill>
                  <a:schemeClr val="tx1"/>
                </a:solidFill>
                <a:latin typeface="+mn-lt"/>
                <a:ea typeface="+mn-ea"/>
                <a:cs typeface="+mn-cs"/>
              </a:rPr>
              <a:t>and ‘earn’ higher remuneration, even though takeovers might not be in the best interests of</a:t>
            </a:r>
          </a:p>
          <a:p>
            <a:r>
              <a:rPr lang="en-US" sz="1200" b="0" i="0" u="none" strike="noStrike" kern="1200" baseline="0" dirty="0">
                <a:solidFill>
                  <a:schemeClr val="tx1"/>
                </a:solidFill>
                <a:latin typeface="+mn-lt"/>
                <a:ea typeface="+mn-ea"/>
                <a:cs typeface="+mn-cs"/>
              </a:rPr>
              <a:t>the company and its shareholders.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Level of effort. </a:t>
            </a:r>
            <a:r>
              <a:rPr lang="en-US" sz="1200" b="0" i="0" u="none" strike="noStrike" kern="1200" baseline="0" dirty="0">
                <a:solidFill>
                  <a:schemeClr val="tx1"/>
                </a:solidFill>
                <a:latin typeface="+mn-lt"/>
                <a:ea typeface="+mn-ea"/>
                <a:cs typeface="+mn-cs"/>
              </a:rPr>
              <a:t>Managers may work less hard than they would if they were the owners of</a:t>
            </a:r>
          </a:p>
          <a:p>
            <a:r>
              <a:rPr lang="en-US" sz="1200" b="0" i="0" u="none" strike="noStrike" kern="1200" baseline="0" dirty="0">
                <a:solidFill>
                  <a:schemeClr val="tx1"/>
                </a:solidFill>
                <a:latin typeface="+mn-lt"/>
                <a:ea typeface="+mn-ea"/>
                <a:cs typeface="+mn-cs"/>
              </a:rPr>
              <a:t>the company. The effect of this lack of effort could be smaller proﬁts and a lower share price.</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Earnings retention. </a:t>
            </a:r>
            <a:r>
              <a:rPr lang="en-US" sz="1200" b="0" i="0" u="none" strike="noStrike" kern="1200" baseline="0" dirty="0">
                <a:solidFill>
                  <a:schemeClr val="tx1"/>
                </a:solidFill>
                <a:latin typeface="+mn-lt"/>
                <a:ea typeface="+mn-ea"/>
                <a:cs typeface="+mn-cs"/>
              </a:rPr>
              <a:t>The remuneration of directors and senior managers is often related to</a:t>
            </a:r>
          </a:p>
          <a:p>
            <a:r>
              <a:rPr lang="en-US" sz="1200" b="0" i="0" u="none" strike="noStrike" kern="1200" baseline="0" dirty="0">
                <a:solidFill>
                  <a:schemeClr val="tx1"/>
                </a:solidFill>
                <a:latin typeface="+mn-lt"/>
                <a:ea typeface="+mn-ea"/>
                <a:cs typeface="+mn-cs"/>
              </a:rPr>
              <a:t>the size of the company (measured by annual sales revenue and value of assets) rather than</a:t>
            </a:r>
          </a:p>
          <a:p>
            <a:r>
              <a:rPr lang="en-US" sz="1200" b="0" i="0" u="none" strike="noStrike" kern="1200" baseline="0" dirty="0">
                <a:solidFill>
                  <a:schemeClr val="tx1"/>
                </a:solidFill>
                <a:latin typeface="+mn-lt"/>
                <a:ea typeface="+mn-ea"/>
                <a:cs typeface="+mn-cs"/>
              </a:rPr>
              <a:t>its proﬁts. This gives managers an incentive to increase the size of the company, rather than</a:t>
            </a:r>
          </a:p>
          <a:p>
            <a:r>
              <a:rPr lang="en-US" sz="1200" b="0" i="0" u="none" strike="noStrike" kern="1200" baseline="0" dirty="0">
                <a:solidFill>
                  <a:schemeClr val="tx1"/>
                </a:solidFill>
                <a:latin typeface="+mn-lt"/>
                <a:ea typeface="+mn-ea"/>
                <a:cs typeface="+mn-cs"/>
              </a:rPr>
              <a:t>to increase the returns to the company’s shareholders. Management are more likely to want</a:t>
            </a:r>
          </a:p>
          <a:p>
            <a:r>
              <a:rPr lang="en-US" sz="1200" b="0" i="0" u="none" strike="noStrike" kern="1200" baseline="0" dirty="0">
                <a:solidFill>
                  <a:schemeClr val="tx1"/>
                </a:solidFill>
                <a:latin typeface="+mn-lt"/>
                <a:ea typeface="+mn-ea"/>
                <a:cs typeface="+mn-cs"/>
              </a:rPr>
              <a:t>to reinvest proﬁts in order to expand the company, rather than pay out the proﬁts as dividends.</a:t>
            </a:r>
          </a:p>
          <a:p>
            <a:r>
              <a:rPr lang="en-US" sz="1200" b="0" i="0" u="none" strike="noStrike" kern="1200" baseline="0" dirty="0">
                <a:solidFill>
                  <a:schemeClr val="tx1"/>
                </a:solidFill>
                <a:latin typeface="+mn-lt"/>
                <a:ea typeface="+mn-ea"/>
                <a:cs typeface="+mn-cs"/>
              </a:rPr>
              <a:t>When this happens, companies might invest in capital investment projects where the</a:t>
            </a:r>
          </a:p>
          <a:p>
            <a:r>
              <a:rPr lang="en-US" sz="1200" b="0" i="0" u="none" strike="noStrike" kern="1200" baseline="0" dirty="0">
                <a:solidFill>
                  <a:schemeClr val="tx1"/>
                </a:solidFill>
                <a:latin typeface="+mn-lt"/>
                <a:ea typeface="+mn-ea"/>
                <a:cs typeface="+mn-cs"/>
              </a:rPr>
              <a:t>expected proﬁtability is quite small, or propose high-priced takeover bids for other companies</a:t>
            </a:r>
          </a:p>
          <a:p>
            <a:r>
              <a:rPr lang="en-US" sz="1200" b="0" i="0" u="none" strike="noStrike" kern="1200" baseline="0" dirty="0">
                <a:solidFill>
                  <a:schemeClr val="tx1"/>
                </a:solidFill>
                <a:latin typeface="+mn-lt"/>
                <a:ea typeface="+mn-ea"/>
                <a:cs typeface="+mn-cs"/>
              </a:rPr>
              <a:t>in order to build a bigger corporate empire.</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Time horizon. </a:t>
            </a:r>
            <a:r>
              <a:rPr lang="en-US" sz="1200" b="0" i="0" u="none" strike="noStrike" kern="1200" baseline="0" dirty="0">
                <a:solidFill>
                  <a:schemeClr val="tx1"/>
                </a:solidFill>
                <a:latin typeface="+mn-lt"/>
                <a:ea typeface="+mn-ea"/>
                <a:cs typeface="+mn-cs"/>
              </a:rPr>
              <a:t>Shareholders are concerned about the long-term ﬁnancial prospects of their</a:t>
            </a:r>
          </a:p>
          <a:p>
            <a:r>
              <a:rPr lang="en-US" sz="1200" b="0" i="0" u="none" strike="noStrike" kern="1200" baseline="0" dirty="0">
                <a:solidFill>
                  <a:schemeClr val="tx1"/>
                </a:solidFill>
                <a:latin typeface="+mn-lt"/>
                <a:ea typeface="+mn-ea"/>
                <a:cs typeface="+mn-cs"/>
              </a:rPr>
              <a:t>company, because the value of their shares depends on expectations for the long-term future.</a:t>
            </a:r>
          </a:p>
          <a:p>
            <a:r>
              <a:rPr lang="en-US" sz="1200" b="0" i="0" u="none" strike="noStrike" kern="1200" baseline="0" dirty="0">
                <a:solidFill>
                  <a:schemeClr val="tx1"/>
                </a:solidFill>
                <a:latin typeface="+mn-lt"/>
                <a:ea typeface="+mn-ea"/>
                <a:cs typeface="+mn-cs"/>
              </a:rPr>
              <a:t>In contrast, managers might only be interested in the short term. This is partly because they</a:t>
            </a:r>
          </a:p>
          <a:p>
            <a:r>
              <a:rPr lang="en-US" sz="1200" b="0" i="0" u="none" strike="noStrike" kern="1200" baseline="0" dirty="0">
                <a:solidFill>
                  <a:schemeClr val="tx1"/>
                </a:solidFill>
                <a:latin typeface="+mn-lt"/>
                <a:ea typeface="+mn-ea"/>
                <a:cs typeface="+mn-cs"/>
              </a:rPr>
              <a:t>might receive annual bonuses based on short-term performance, and partly because they</a:t>
            </a:r>
          </a:p>
          <a:p>
            <a:r>
              <a:rPr lang="en-US" sz="1200" b="0" i="0" u="none" strike="noStrike" kern="1200" baseline="0" dirty="0">
                <a:solidFill>
                  <a:schemeClr val="tx1"/>
                </a:solidFill>
                <a:latin typeface="+mn-lt"/>
                <a:ea typeface="+mn-ea"/>
                <a:cs typeface="+mn-cs"/>
              </a:rPr>
              <a:t>might not expect to be with the company for more than a few years.</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25</a:t>
            </a:fld>
            <a:endParaRPr lang="en-US"/>
          </a:p>
        </p:txBody>
      </p:sp>
    </p:spTree>
    <p:extLst>
      <p:ext uri="{BB962C8B-B14F-4D97-AF65-F5344CB8AC3E}">
        <p14:creationId xmlns:p14="http://schemas.microsoft.com/office/powerpoint/2010/main" val="3993592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Agency costs consist of three elements</a:t>
            </a:r>
          </a:p>
          <a:p>
            <a:r>
              <a:rPr lang="en-US" sz="1200" b="1" i="0" u="none" strike="noStrike" kern="1200" baseline="0" dirty="0">
                <a:solidFill>
                  <a:schemeClr val="tx1"/>
                </a:solidFill>
                <a:latin typeface="+mn-lt"/>
                <a:ea typeface="+mn-ea"/>
                <a:cs typeface="+mn-cs"/>
              </a:rPr>
              <a:t>1 Costs of monitoring. </a:t>
            </a:r>
            <a:r>
              <a:rPr lang="en-US" sz="1200" b="0" i="0" u="none" strike="noStrike" kern="1200" baseline="0" dirty="0">
                <a:solidFill>
                  <a:schemeClr val="tx1"/>
                </a:solidFill>
                <a:latin typeface="+mn-lt"/>
                <a:ea typeface="+mn-ea"/>
                <a:cs typeface="+mn-cs"/>
              </a:rPr>
              <a:t>Shareholders need to establish systems for monitoring the actions</a:t>
            </a:r>
          </a:p>
          <a:p>
            <a:r>
              <a:rPr lang="en-US" sz="1200" b="0" i="0" u="none" strike="noStrike" kern="1200" baseline="0" dirty="0">
                <a:solidFill>
                  <a:schemeClr val="tx1"/>
                </a:solidFill>
                <a:latin typeface="+mn-lt"/>
                <a:ea typeface="+mn-ea"/>
                <a:cs typeface="+mn-cs"/>
              </a:rPr>
              <a:t>and performance of management, to try to ensure that management is acting in their best</a:t>
            </a:r>
          </a:p>
          <a:p>
            <a:r>
              <a:rPr lang="en-US" sz="1200" b="0" i="0" u="none" strike="noStrike" kern="1200" baseline="0" dirty="0">
                <a:solidFill>
                  <a:schemeClr val="tx1"/>
                </a:solidFill>
                <a:latin typeface="+mn-lt"/>
                <a:ea typeface="+mn-ea"/>
                <a:cs typeface="+mn-cs"/>
              </a:rPr>
              <a:t>interests. An example of monitoring is the requirement for the directors to present an</a:t>
            </a:r>
          </a:p>
          <a:p>
            <a:r>
              <a:rPr lang="en-US" sz="1200" b="0" i="0" u="none" strike="noStrike" kern="1200" baseline="0" dirty="0">
                <a:solidFill>
                  <a:schemeClr val="tx1"/>
                </a:solidFill>
                <a:latin typeface="+mn-lt"/>
                <a:ea typeface="+mn-ea"/>
                <a:cs typeface="+mn-cs"/>
              </a:rPr>
              <a:t>annual report and accounts to the shareholders, setting out the ﬁnancial performance and</a:t>
            </a:r>
          </a:p>
          <a:p>
            <a:r>
              <a:rPr lang="en-US" sz="1200" b="0" i="0" u="none" strike="noStrike" kern="1200" baseline="0" dirty="0">
                <a:solidFill>
                  <a:schemeClr val="tx1"/>
                </a:solidFill>
                <a:latin typeface="+mn-lt"/>
                <a:ea typeface="+mn-ea"/>
                <a:cs typeface="+mn-cs"/>
              </a:rPr>
              <a:t>ﬁnancial position of the company. These accounts are audited, and the auditors present a</a:t>
            </a:r>
          </a:p>
          <a:p>
            <a:r>
              <a:rPr lang="en-US" sz="1200" b="0" i="0" u="none" strike="noStrike" kern="1200" baseline="0" dirty="0">
                <a:solidFill>
                  <a:schemeClr val="tx1"/>
                </a:solidFill>
                <a:latin typeface="+mn-lt"/>
                <a:ea typeface="+mn-ea"/>
                <a:cs typeface="+mn-cs"/>
              </a:rPr>
              <a:t>report to the shareholders. Preparing accounts and having them audited has a cost.</a:t>
            </a:r>
          </a:p>
          <a:p>
            <a:r>
              <a:rPr lang="en-US" sz="1200" b="1" i="0" u="none" strike="noStrike" kern="1200" baseline="0" dirty="0">
                <a:solidFill>
                  <a:schemeClr val="tx1"/>
                </a:solidFill>
                <a:latin typeface="+mn-lt"/>
                <a:ea typeface="+mn-ea"/>
                <a:cs typeface="+mn-cs"/>
              </a:rPr>
              <a:t>2 Bonding costs. </a:t>
            </a:r>
            <a:r>
              <a:rPr lang="en-US" sz="1200" b="0" i="0" u="none" strike="noStrike" kern="1200" baseline="0" dirty="0">
                <a:solidFill>
                  <a:schemeClr val="tx1"/>
                </a:solidFill>
                <a:latin typeface="+mn-lt"/>
                <a:ea typeface="+mn-ea"/>
                <a:cs typeface="+mn-cs"/>
              </a:rPr>
              <a:t>Costs may be incurred in providing incentives to managers to act in the best</a:t>
            </a:r>
          </a:p>
          <a:p>
            <a:r>
              <a:rPr lang="en-US" sz="1200" b="0" i="0" u="none" strike="noStrike" kern="1200" baseline="0" dirty="0">
                <a:solidFill>
                  <a:schemeClr val="tx1"/>
                </a:solidFill>
                <a:latin typeface="+mn-lt"/>
                <a:ea typeface="+mn-ea"/>
                <a:cs typeface="+mn-cs"/>
              </a:rPr>
              <a:t>interests of the shareholders. The remuneration packages for directors and senior managers</a:t>
            </a:r>
          </a:p>
          <a:p>
            <a:r>
              <a:rPr lang="en-US" sz="1200" b="0" i="0" u="none" strike="noStrike" kern="1200" baseline="0" dirty="0">
                <a:solidFill>
                  <a:schemeClr val="tx1"/>
                </a:solidFill>
                <a:latin typeface="+mn-lt"/>
                <a:ea typeface="+mn-ea"/>
                <a:cs typeface="+mn-cs"/>
              </a:rPr>
              <a:t>are therefore an important element of agency costs, since they include both long- and </a:t>
            </a:r>
            <a:r>
              <a:rPr lang="en-US" sz="1200" b="0" i="0" u="none" strike="noStrike" kern="1200" baseline="0" dirty="0" err="1">
                <a:solidFill>
                  <a:schemeClr val="tx1"/>
                </a:solidFill>
                <a:latin typeface="+mn-lt"/>
                <a:ea typeface="+mn-ea"/>
                <a:cs typeface="+mn-cs"/>
              </a:rPr>
              <a:t>shortterm</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incentives.</a:t>
            </a:r>
          </a:p>
          <a:p>
            <a:r>
              <a:rPr lang="en-US" sz="1200" b="1" i="0" u="none" strike="noStrike" kern="1200" baseline="0" dirty="0">
                <a:solidFill>
                  <a:schemeClr val="tx1"/>
                </a:solidFill>
                <a:latin typeface="+mn-lt"/>
                <a:ea typeface="+mn-ea"/>
                <a:cs typeface="+mn-cs"/>
              </a:rPr>
              <a:t>3 Residual loss. </a:t>
            </a:r>
            <a:r>
              <a:rPr lang="en-US" sz="1200" b="0" i="0" u="none" strike="noStrike" kern="1200" baseline="0" dirty="0">
                <a:solidFill>
                  <a:schemeClr val="tx1"/>
                </a:solidFill>
                <a:latin typeface="+mn-lt"/>
                <a:ea typeface="+mn-ea"/>
                <a:cs typeface="+mn-cs"/>
              </a:rPr>
              <a:t>Residual loss is the cost to the shareholder which occurs when the managers</a:t>
            </a:r>
          </a:p>
          <a:p>
            <a:r>
              <a:rPr lang="en-US" sz="1200" b="0" i="0" u="none" strike="noStrike" kern="1200" baseline="0" dirty="0">
                <a:solidFill>
                  <a:schemeClr val="tx1"/>
                </a:solidFill>
                <a:latin typeface="+mn-lt"/>
                <a:ea typeface="+mn-ea"/>
                <a:cs typeface="+mn-cs"/>
              </a:rPr>
              <a:t>take decisions that are not in the best interests of the shareholders (but are in the interests</a:t>
            </a:r>
          </a:p>
          <a:p>
            <a:r>
              <a:rPr lang="en-US" sz="1200" b="0" i="0" u="none" strike="noStrike" kern="1200" baseline="0" dirty="0">
                <a:solidFill>
                  <a:schemeClr val="tx1"/>
                </a:solidFill>
                <a:latin typeface="+mn-lt"/>
                <a:ea typeface="+mn-ea"/>
                <a:cs typeface="+mn-cs"/>
              </a:rPr>
              <a:t>of the managers themselves). Residual loss occurs, for example, when managers pay too</a:t>
            </a:r>
          </a:p>
          <a:p>
            <a:r>
              <a:rPr lang="en-US" sz="1200" b="0" i="0" u="none" strike="noStrike" kern="1200" baseline="0" dirty="0">
                <a:solidFill>
                  <a:schemeClr val="tx1"/>
                </a:solidFill>
                <a:latin typeface="+mn-lt"/>
                <a:ea typeface="+mn-ea"/>
                <a:cs typeface="+mn-cs"/>
              </a:rPr>
              <a:t>much for a large acquisition. The managers would gain personally from the enhanced status</a:t>
            </a:r>
          </a:p>
          <a:p>
            <a:r>
              <a:rPr lang="en-US" sz="1200" b="0" i="0" u="none" strike="noStrike" kern="1200" baseline="0" dirty="0">
                <a:solidFill>
                  <a:schemeClr val="tx1"/>
                </a:solidFill>
                <a:latin typeface="+mn-lt"/>
                <a:ea typeface="+mn-ea"/>
                <a:cs typeface="+mn-cs"/>
              </a:rPr>
              <a:t>of managing a larger group of companies. The cost to the shareholders comes from the fall</a:t>
            </a:r>
          </a:p>
          <a:p>
            <a:r>
              <a:rPr lang="en-US" sz="1200" b="0" i="0" u="none" strike="noStrike" kern="1200" baseline="0" dirty="0">
                <a:solidFill>
                  <a:schemeClr val="tx1"/>
                </a:solidFill>
                <a:latin typeface="+mn-lt"/>
                <a:ea typeface="+mn-ea"/>
                <a:cs typeface="+mn-cs"/>
              </a:rPr>
              <a:t>in share price that results from paying too much for the acquisition.</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27</a:t>
            </a:fld>
            <a:endParaRPr lang="en-US"/>
          </a:p>
        </p:txBody>
      </p:sp>
    </p:spTree>
    <p:extLst>
      <p:ext uri="{BB962C8B-B14F-4D97-AF65-F5344CB8AC3E}">
        <p14:creationId xmlns:p14="http://schemas.microsoft.com/office/powerpoint/2010/main" val="765488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35</a:t>
            </a:fld>
            <a:endParaRPr lang="en-US"/>
          </a:p>
        </p:txBody>
      </p:sp>
    </p:spTree>
    <p:extLst>
      <p:ext uri="{BB962C8B-B14F-4D97-AF65-F5344CB8AC3E}">
        <p14:creationId xmlns:p14="http://schemas.microsoft.com/office/powerpoint/2010/main" val="3256984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Financial reporting and auditing. </a:t>
            </a:r>
            <a:r>
              <a:rPr lang="en-US" sz="1200" b="0" i="0" u="none" strike="noStrike" kern="1200" baseline="0" dirty="0">
                <a:solidFill>
                  <a:schemeClr val="tx1"/>
                </a:solidFill>
                <a:latin typeface="+mn-lt"/>
                <a:ea typeface="+mn-ea"/>
                <a:cs typeface="+mn-cs"/>
              </a:rPr>
              <a:t>The directors should be honest and transparent in reporting</a:t>
            </a:r>
          </a:p>
          <a:p>
            <a:r>
              <a:rPr lang="en-US" sz="1200" b="0" i="0" u="none" strike="noStrike" kern="1200" baseline="0" dirty="0">
                <a:solidFill>
                  <a:schemeClr val="tx1"/>
                </a:solidFill>
                <a:latin typeface="+mn-lt"/>
                <a:ea typeface="+mn-ea"/>
                <a:cs typeface="+mn-cs"/>
              </a:rPr>
              <a:t>on the company’s performance to shareholders, and the external auditors should give an</a:t>
            </a:r>
          </a:p>
          <a:p>
            <a:r>
              <a:rPr lang="en-US" sz="1200" b="0" i="0" u="none" strike="noStrike" kern="1200" baseline="0" dirty="0">
                <a:solidFill>
                  <a:schemeClr val="tx1"/>
                </a:solidFill>
                <a:latin typeface="+mn-lt"/>
                <a:ea typeface="+mn-ea"/>
                <a:cs typeface="+mn-cs"/>
              </a:rPr>
              <a:t>independent opinion of the financial statements.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Remuneration of directors and senior executives. </a:t>
            </a:r>
            <a:r>
              <a:rPr lang="en-US" sz="1200" b="0" i="0" u="none" strike="noStrike" kern="1200" baseline="0" dirty="0">
                <a:solidFill>
                  <a:schemeClr val="tx1"/>
                </a:solidFill>
                <a:latin typeface="+mn-lt"/>
                <a:ea typeface="+mn-ea"/>
                <a:cs typeface="+mn-cs"/>
              </a:rPr>
              <a:t>Remuneration policy should be fair and</a:t>
            </a:r>
          </a:p>
          <a:p>
            <a:r>
              <a:rPr lang="en-US" sz="1200" b="0" i="0" u="none" strike="noStrike" kern="1200" baseline="0" dirty="0">
                <a:solidFill>
                  <a:schemeClr val="tx1"/>
                </a:solidFill>
                <a:latin typeface="+mn-lt"/>
                <a:ea typeface="+mn-ea"/>
                <a:cs typeface="+mn-cs"/>
              </a:rPr>
              <a:t>consistent with good governance practice.</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Company–stakeholder relations.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Risk-taking and the management of risk. </a:t>
            </a:r>
            <a:r>
              <a:rPr lang="en-US" sz="1200" b="0" i="0" u="none" strike="noStrike" kern="1200" baseline="0" dirty="0">
                <a:solidFill>
                  <a:schemeClr val="tx1"/>
                </a:solidFill>
                <a:latin typeface="+mn-lt"/>
                <a:ea typeface="+mn-ea"/>
                <a:cs typeface="+mn-cs"/>
              </a:rPr>
              <a:t>There should be effective systems for the management</a:t>
            </a:r>
          </a:p>
          <a:p>
            <a:r>
              <a:rPr lang="en-US" sz="1200" b="0" i="0" u="none" strike="noStrike" kern="1200" baseline="0" dirty="0">
                <a:solidFill>
                  <a:schemeClr val="tx1"/>
                </a:solidFill>
                <a:latin typeface="+mn-lt"/>
                <a:ea typeface="+mn-ea"/>
                <a:cs typeface="+mn-cs"/>
              </a:rPr>
              <a:t>of business risk.</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Effective communication between the directors and shareholders. </a:t>
            </a:r>
            <a:r>
              <a:rPr lang="en-US" sz="1200" b="0" i="0" u="none" strike="noStrike" kern="1200" baseline="0" dirty="0">
                <a:solidFill>
                  <a:schemeClr val="tx1"/>
                </a:solidFill>
                <a:latin typeface="+mn-lt"/>
                <a:ea typeface="+mn-ea"/>
                <a:cs typeface="+mn-cs"/>
              </a:rPr>
              <a:t>Issues in governance</a:t>
            </a:r>
          </a:p>
          <a:p>
            <a:r>
              <a:rPr lang="en-US" sz="1200" b="0" i="0" u="none" strike="noStrike" kern="1200" baseline="0" dirty="0">
                <a:solidFill>
                  <a:schemeClr val="tx1"/>
                </a:solidFill>
                <a:latin typeface="+mn-lt"/>
                <a:ea typeface="+mn-ea"/>
                <a:cs typeface="+mn-cs"/>
              </a:rPr>
              <a:t>are what information should be reported to stakeholders, and the transparency of reporting.</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Ethical conduct and corporate social responsibility (CSR).</a:t>
            </a:r>
            <a:endParaRPr lang="en-US" dirty="0"/>
          </a:p>
        </p:txBody>
      </p:sp>
      <p:sp>
        <p:nvSpPr>
          <p:cNvPr id="4" name="Slide Number Placeholder 3"/>
          <p:cNvSpPr>
            <a:spLocks noGrp="1"/>
          </p:cNvSpPr>
          <p:nvPr>
            <p:ph type="sldNum" sz="quarter" idx="5"/>
          </p:nvPr>
        </p:nvSpPr>
        <p:spPr/>
        <p:txBody>
          <a:bodyPr/>
          <a:lstStyle/>
          <a:p>
            <a:fld id="{AD4B95AE-0167-4F32-BC66-FAA1E291097A}" type="slidenum">
              <a:rPr lang="en-US" smtClean="0"/>
              <a:t>42</a:t>
            </a:fld>
            <a:endParaRPr lang="en-US"/>
          </a:p>
        </p:txBody>
      </p:sp>
    </p:spTree>
    <p:extLst>
      <p:ext uri="{BB962C8B-B14F-4D97-AF65-F5344CB8AC3E}">
        <p14:creationId xmlns:p14="http://schemas.microsoft.com/office/powerpoint/2010/main" val="1437478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F9512BDE-EEA0-404B-8D45-8AA93D61DABC}"/>
              </a:ext>
            </a:extLst>
          </p:cNvPr>
          <p:cNvSpPr/>
          <p:nvPr userDrawn="1"/>
        </p:nvSpPr>
        <p:spPr>
          <a:xfrm flipH="1">
            <a:off x="-1" y="4450188"/>
            <a:ext cx="12192000" cy="2407811"/>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noProof="0" smtClean="0"/>
              <a:t>3/9/2020</a:t>
            </a:fld>
            <a:endParaRPr lang="en-US" noProof="0"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72358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3/9/2020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AA314B25-B4AF-394E-BBDA-7E6BAD315F39}"/>
              </a:ext>
            </a:extLst>
          </p:cNvPr>
          <p:cNvSpPr/>
          <p:nvPr userDrawn="1"/>
        </p:nvSpPr>
        <p:spPr>
          <a:xfrm>
            <a:off x="3351057" y="0"/>
            <a:ext cx="8840943"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737575EF-0D14-6140-A91B-260C9C9DFE4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Title Placeholder 1">
            <a:extLst>
              <a:ext uri="{FF2B5EF4-FFF2-40B4-BE49-F238E27FC236}">
                <a16:creationId xmlns:a16="http://schemas.microsoft.com/office/drawing/2014/main" id="{82544261-8049-494B-A93D-BDFF1BB84722}"/>
              </a:ext>
            </a:extLst>
          </p:cNvPr>
          <p:cNvSpPr>
            <a:spLocks noGrp="1"/>
          </p:cNvSpPr>
          <p:nvPr>
            <p:ph type="title" hasCustomPrompt="1"/>
          </p:nvPr>
        </p:nvSpPr>
        <p:spPr>
          <a:xfrm>
            <a:off x="635000" y="3135207"/>
            <a:ext cx="4886854" cy="587584"/>
          </a:xfrm>
          <a:prstGeom prst="rect">
            <a:avLst/>
          </a:prstGeom>
        </p:spPr>
        <p:txBody>
          <a:bodyPr vert="horz" lIns="91440" tIns="45720" rIns="91440" bIns="45720" rtlCol="0" anchor="ctr">
            <a:normAutofit/>
          </a:bodyPr>
          <a:lstStyle>
            <a:lvl1pPr algn="ctr">
              <a:defRPr cap="all" baseline="0"/>
            </a:lvl1pPr>
          </a:lstStyle>
          <a:p>
            <a:r>
              <a:rPr lang="en-US" noProof="0"/>
              <a:t>Title goes here</a:t>
            </a:r>
          </a:p>
        </p:txBody>
      </p:sp>
      <p:sp>
        <p:nvSpPr>
          <p:cNvPr id="12" name="Content Placeholder 3">
            <a:extLst>
              <a:ext uri="{FF2B5EF4-FFF2-40B4-BE49-F238E27FC236}">
                <a16:creationId xmlns:a16="http://schemas.microsoft.com/office/drawing/2014/main" id="{9214786D-83EE-814C-A5E4-D0EC7D29D0C4}"/>
              </a:ext>
            </a:extLst>
          </p:cNvPr>
          <p:cNvSpPr>
            <a:spLocks noGrp="1"/>
          </p:cNvSpPr>
          <p:nvPr>
            <p:ph sz="half" idx="2"/>
          </p:nvPr>
        </p:nvSpPr>
        <p:spPr>
          <a:xfrm>
            <a:off x="5575829" y="633875"/>
            <a:ext cx="5981171" cy="5590250"/>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solidFill>
                  <a:schemeClr val="tx1"/>
                </a:solidFill>
              </a:defRPr>
            </a:lvl2pPr>
            <a:lvl3pPr marL="612648" indent="-228600">
              <a:buClr>
                <a:schemeClr val="tx1"/>
              </a:buClr>
              <a:buFont typeface="+mj-lt"/>
              <a:buAutoNum type="arabicPeriod"/>
              <a:defRPr sz="1100">
                <a:solidFill>
                  <a:schemeClr val="tx1"/>
                </a:solidFill>
              </a:defRPr>
            </a:lvl3pPr>
            <a:lvl4pPr marL="795528" indent="-228600">
              <a:buClr>
                <a:schemeClr val="tx1"/>
              </a:buClr>
              <a:buFont typeface="+mj-lt"/>
              <a:buAutoNum type="arabicPeriod"/>
              <a:defRPr sz="1100">
                <a:solidFill>
                  <a:schemeClr val="tx1"/>
                </a:solidFill>
              </a:defRPr>
            </a:lvl4pPr>
            <a:lvl5pPr marL="978408" indent="-228600">
              <a:buClr>
                <a:schemeClr val="tx1"/>
              </a:buClr>
              <a:buFont typeface="+mj-lt"/>
              <a:buAutoNum type="arabicPeriod"/>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079185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3/9/2020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2E148DD3-DD87-154B-80B4-2421965D3C83}"/>
              </a:ext>
            </a:extLst>
          </p:cNvPr>
          <p:cNvSpPr/>
          <p:nvPr userDrawn="1"/>
        </p:nvSpPr>
        <p:spPr>
          <a:xfrm>
            <a:off x="1" y="17145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742E4732-0E8F-7B46-BD08-0F2EE0DA8786}"/>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7" name="Title Placeholder 1">
            <a:extLst>
              <a:ext uri="{FF2B5EF4-FFF2-40B4-BE49-F238E27FC236}">
                <a16:creationId xmlns:a16="http://schemas.microsoft.com/office/drawing/2014/main" id="{6E73F81A-7260-5C4F-A7FF-CA2CC731BC33}"/>
              </a:ext>
            </a:extLst>
          </p:cNvPr>
          <p:cNvSpPr>
            <a:spLocks noGrp="1"/>
          </p:cNvSpPr>
          <p:nvPr>
            <p:ph type="title" hasCustomPrompt="1"/>
          </p:nvPr>
        </p:nvSpPr>
        <p:spPr>
          <a:xfrm>
            <a:off x="5443870" y="942871"/>
            <a:ext cx="5711810" cy="587584"/>
          </a:xfrm>
          <a:prstGeom prst="rect">
            <a:avLst/>
          </a:prstGeom>
        </p:spPr>
        <p:txBody>
          <a:bodyPr vert="horz" lIns="91440" tIns="45720" rIns="91440" bIns="45720" rtlCol="0" anchor="ctr">
            <a:normAutofit/>
          </a:bodyPr>
          <a:lstStyle/>
          <a:p>
            <a:r>
              <a:rPr lang="en-US" noProof="0"/>
              <a:t>CLICK TO EDIT MASTER TITLE STYLE</a:t>
            </a:r>
          </a:p>
        </p:txBody>
      </p:sp>
      <p:sp>
        <p:nvSpPr>
          <p:cNvPr id="9" name="Content Placeholder 3">
            <a:extLst>
              <a:ext uri="{FF2B5EF4-FFF2-40B4-BE49-F238E27FC236}">
                <a16:creationId xmlns:a16="http://schemas.microsoft.com/office/drawing/2014/main" id="{4CD13CD4-3E4F-2E41-ACF4-2446257D236F}"/>
              </a:ext>
            </a:extLst>
          </p:cNvPr>
          <p:cNvSpPr>
            <a:spLocks noGrp="1"/>
          </p:cNvSpPr>
          <p:nvPr>
            <p:ph sz="half" idx="2"/>
          </p:nvPr>
        </p:nvSpPr>
        <p:spPr>
          <a:xfrm>
            <a:off x="5443870" y="1973589"/>
            <a:ext cx="5711810" cy="3941540"/>
          </a:xfrm>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Content Placeholder 3">
            <a:extLst>
              <a:ext uri="{FF2B5EF4-FFF2-40B4-BE49-F238E27FC236}">
                <a16:creationId xmlns:a16="http://schemas.microsoft.com/office/drawing/2014/main" id="{D8E69886-8907-DB47-87C2-0621AF156D9F}"/>
              </a:ext>
            </a:extLst>
          </p:cNvPr>
          <p:cNvSpPr>
            <a:spLocks noGrp="1"/>
          </p:cNvSpPr>
          <p:nvPr>
            <p:ph sz="half" idx="14"/>
          </p:nvPr>
        </p:nvSpPr>
        <p:spPr>
          <a:xfrm>
            <a:off x="605170" y="621039"/>
            <a:ext cx="4589130" cy="5603086"/>
          </a:xfrm>
          <a:solidFill>
            <a:srgbClr val="EDEFF7"/>
          </a:solidFill>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6310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id="{9C88DF2D-0421-A94C-82C1-867E1E5E4907}"/>
              </a:ext>
            </a:extLst>
          </p:cNvPr>
          <p:cNvSpPr/>
          <p:nvPr userDrawn="1"/>
        </p:nvSpPr>
        <p:spPr>
          <a:xfrm>
            <a:off x="10993582" y="0"/>
            <a:ext cx="1198418"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334D05A3-7A20-9447-8D39-F2980D85413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8" name="Rectangle 7">
            <a:extLst>
              <a:ext uri="{FF2B5EF4-FFF2-40B4-BE49-F238E27FC236}">
                <a16:creationId xmlns:a16="http://schemas.microsoft.com/office/drawing/2014/main" id="{DA134939-39C0-4522-A125-A13DFDA66490}"/>
              </a:ext>
            </a:extLst>
          </p:cNvPr>
          <p:cNvSpPr/>
          <p:nvPr/>
        </p:nvSpPr>
        <p:spPr>
          <a:xfrm>
            <a:off x="634999" y="3927894"/>
            <a:ext cx="10922000" cy="2326856"/>
          </a:xfrm>
          <a:prstGeom prst="rect">
            <a:avLst/>
          </a:prstGeom>
          <a:solidFill>
            <a:srgbClr val="F6F9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35001" y="603250"/>
            <a:ext cx="10921998" cy="3294019"/>
          </a:xfrm>
          <a:solidFill>
            <a:schemeClr val="bg1"/>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p:cNvSpPr>
            <a:spLocks noGrp="1"/>
          </p:cNvSpPr>
          <p:nvPr>
            <p:ph type="title"/>
          </p:nvPr>
        </p:nvSpPr>
        <p:spPr>
          <a:xfrm>
            <a:off x="1097279" y="4298078"/>
            <a:ext cx="10113645" cy="743682"/>
          </a:xfrm>
          <a:prstGeom prst="rect">
            <a:avLst/>
          </a:prstGeom>
        </p:spPr>
        <p:txBody>
          <a:bodyPr tIns="0" bIns="0" anchor="b">
            <a:noAutofit/>
          </a:bodyPr>
          <a:lstStyle>
            <a:lvl1pPr>
              <a:defRPr sz="3600" b="0">
                <a:solidFill>
                  <a:schemeClr val="tx1"/>
                </a:solidFill>
              </a:defRPr>
            </a:lvl1pPr>
          </a:lstStyle>
          <a:p>
            <a:r>
              <a:rPr lang="en-US" noProof="0"/>
              <a:t>Click to edit Master title style</a:t>
            </a:r>
          </a:p>
        </p:txBody>
      </p:sp>
      <p:sp>
        <p:nvSpPr>
          <p:cNvPr id="4" name="Text Placeholder 3"/>
          <p:cNvSpPr>
            <a:spLocks noGrp="1"/>
          </p:cNvSpPr>
          <p:nvPr>
            <p:ph type="body" sz="half" idx="2"/>
          </p:nvPr>
        </p:nvSpPr>
        <p:spPr>
          <a:xfrm>
            <a:off x="1097279" y="5213716"/>
            <a:ext cx="10113264" cy="609600"/>
          </a:xfrm>
        </p:spPr>
        <p:txBody>
          <a:bodyPr lIns="91440" tIns="0" rIns="91440" bIns="0">
            <a:normAutofit/>
          </a:bodyPr>
          <a:lstStyle>
            <a:lvl1pPr marL="0" indent="0">
              <a:spcBef>
                <a:spcPts val="0"/>
              </a:spcBef>
              <a:spcAft>
                <a:spcPts val="600"/>
              </a:spcAft>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noProof="0" smtClean="0"/>
              <a:t>3/9/2020</a:t>
            </a:fld>
            <a:endParaRPr lang="en-US" noProof="0"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noProof="0" dirty="0"/>
          </a:p>
        </p:txBody>
      </p:sp>
      <p:sp>
        <p:nvSpPr>
          <p:cNvPr id="7" name="Slide Number Placeholder 6"/>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4046387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Section Header">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F9512BDE-EEA0-404B-8D45-8AA93D61DABC}"/>
              </a:ext>
            </a:extLst>
          </p:cNvPr>
          <p:cNvSpPr/>
          <p:nvPr userDrawn="1"/>
        </p:nvSpPr>
        <p:spPr>
          <a:xfrm flipH="1">
            <a:off x="4217870" y="0"/>
            <a:ext cx="3599236" cy="6857999"/>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noProof="0" smtClean="0"/>
              <a:t>3/9/2020</a:t>
            </a:fld>
            <a:endParaRPr lang="en-US" noProof="0"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707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id="{202A34A5-A029-A246-82C6-D288185EB396}"/>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3" name="Rectangle">
            <a:extLst>
              <a:ext uri="{FF2B5EF4-FFF2-40B4-BE49-F238E27FC236}">
                <a16:creationId xmlns:a16="http://schemas.microsoft.com/office/drawing/2014/main" id="{2773E1D8-C87F-EE46-8284-575DCA498E8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noProof="0" smtClean="0"/>
              <a:t>3/9/2020</a:t>
            </a:fld>
            <a:endParaRPr lang="en-US" noProof="0"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noProof="0"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1" name="Title Placeholder 1">
            <a:extLst>
              <a:ext uri="{FF2B5EF4-FFF2-40B4-BE49-F238E27FC236}">
                <a16:creationId xmlns:a16="http://schemas.microsoft.com/office/drawing/2014/main" id="{C429A40D-770E-C144-A5B5-6A4442C09C24}"/>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43240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solidFill>
        <a:effectLst/>
      </p:bgPr>
    </p:bg>
    <p:spTree>
      <p:nvGrpSpPr>
        <p:cNvPr id="1" name=""/>
        <p:cNvGrpSpPr/>
        <p:nvPr/>
      </p:nvGrpSpPr>
      <p:grpSpPr>
        <a:xfrm>
          <a:off x="0" y="0"/>
          <a:ext cx="0" cy="0"/>
          <a:chOff x="0" y="0"/>
          <a:chExt cx="0" cy="0"/>
        </a:xfrm>
      </p:grpSpPr>
      <p:sp>
        <p:nvSpPr>
          <p:cNvPr id="15" name="Rectangle">
            <a:extLst>
              <a:ext uri="{FF2B5EF4-FFF2-40B4-BE49-F238E27FC236}">
                <a16:creationId xmlns:a16="http://schemas.microsoft.com/office/drawing/2014/main" id="{64248D99-2B30-464D-B9B7-4E5C3A1F3FB2}"/>
              </a:ext>
            </a:extLst>
          </p:cNvPr>
          <p:cNvSpPr/>
          <p:nvPr userDrawn="1"/>
        </p:nvSpPr>
        <p:spPr>
          <a:xfrm flipH="1">
            <a:off x="0" y="0"/>
            <a:ext cx="6096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6" name="Rectangle">
            <a:extLst>
              <a:ext uri="{FF2B5EF4-FFF2-40B4-BE49-F238E27FC236}">
                <a16:creationId xmlns:a16="http://schemas.microsoft.com/office/drawing/2014/main" id="{3FAFF55B-FDE6-394B-A39B-22627D8FB6E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p:nvPr>
        </p:nvSpPr>
        <p:spPr>
          <a:xfrm>
            <a:off x="1097280" y="2958274"/>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p:nvPr>
        </p:nvSpPr>
        <p:spPr>
          <a:xfrm>
            <a:off x="6515944" y="2958273"/>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noProof="0" smtClean="0"/>
              <a:t>3/9/2020</a:t>
            </a:fld>
            <a:endParaRPr lang="en-US" noProof="0"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noProof="0"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7" name="Title Placeholder 1">
            <a:extLst>
              <a:ext uri="{FF2B5EF4-FFF2-40B4-BE49-F238E27FC236}">
                <a16:creationId xmlns:a16="http://schemas.microsoft.com/office/drawing/2014/main" id="{99E345E4-E77C-484E-9FBB-E4EC71F08545}"/>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242322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id="{83ACCAC0-2C8A-CE43-8C55-22BB53C73920}"/>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noProof="0" smtClean="0"/>
              <a:t>3/9/2020</a:t>
            </a:fld>
            <a:endParaRPr lang="en-US" noProof="0"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4" name="Title Placeholder 1">
            <a:extLst>
              <a:ext uri="{FF2B5EF4-FFF2-40B4-BE49-F238E27FC236}">
                <a16:creationId xmlns:a16="http://schemas.microsoft.com/office/drawing/2014/main" id="{D4076461-FF7A-8843-B7F9-D041F3FB22FC}"/>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02039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id="{35FB147F-5DC4-B24C-B8CB-D3DA74290381}"/>
              </a:ext>
            </a:extLst>
          </p:cNvPr>
          <p:cNvSpPr/>
          <p:nvPr userDrawn="1"/>
        </p:nvSpPr>
        <p:spPr>
          <a:xfrm>
            <a:off x="1" y="34290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noProof="0" smtClean="0"/>
              <a:t>3/9/2020</a:t>
            </a:fld>
            <a:endParaRPr lang="en-US" noProof="0"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9" name="Picture Placeholder 3">
            <a:extLst>
              <a:ext uri="{FF2B5EF4-FFF2-40B4-BE49-F238E27FC236}">
                <a16:creationId xmlns:a16="http://schemas.microsoft.com/office/drawing/2014/main" id="{B9308E97-4F89-394E-856A-5B4EFCB2E73D}"/>
              </a:ext>
            </a:extLst>
          </p:cNvPr>
          <p:cNvSpPr>
            <a:spLocks noGrp="1"/>
          </p:cNvSpPr>
          <p:nvPr>
            <p:ph type="pic" sz="quarter" idx="13"/>
          </p:nvPr>
        </p:nvSpPr>
        <p:spPr>
          <a:xfrm>
            <a:off x="1097279"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0" name="Picture Placeholder 3">
            <a:extLst>
              <a:ext uri="{FF2B5EF4-FFF2-40B4-BE49-F238E27FC236}">
                <a16:creationId xmlns:a16="http://schemas.microsoft.com/office/drawing/2014/main" id="{A50BECA0-8817-964B-AEDB-A45669684C37}"/>
              </a:ext>
            </a:extLst>
          </p:cNvPr>
          <p:cNvSpPr>
            <a:spLocks noGrp="1"/>
          </p:cNvSpPr>
          <p:nvPr>
            <p:ph type="pic" sz="quarter" idx="14"/>
          </p:nvPr>
        </p:nvSpPr>
        <p:spPr>
          <a:xfrm>
            <a:off x="4659186"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1" name="Picture Placeholder 3">
            <a:extLst>
              <a:ext uri="{FF2B5EF4-FFF2-40B4-BE49-F238E27FC236}">
                <a16:creationId xmlns:a16="http://schemas.microsoft.com/office/drawing/2014/main" id="{EF399F4D-B67A-4C4B-BCF3-36FE110603F1}"/>
              </a:ext>
            </a:extLst>
          </p:cNvPr>
          <p:cNvSpPr>
            <a:spLocks noGrp="1"/>
          </p:cNvSpPr>
          <p:nvPr>
            <p:ph type="pic" sz="quarter" idx="15"/>
          </p:nvPr>
        </p:nvSpPr>
        <p:spPr>
          <a:xfrm>
            <a:off x="8221093"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2" name="Text Placeholder 3">
            <a:extLst>
              <a:ext uri="{FF2B5EF4-FFF2-40B4-BE49-F238E27FC236}">
                <a16:creationId xmlns:a16="http://schemas.microsoft.com/office/drawing/2014/main" id="{08305C84-E25F-EC49-8F2B-4C0181FD3ABF}"/>
              </a:ext>
            </a:extLst>
          </p:cNvPr>
          <p:cNvSpPr>
            <a:spLocks noGrp="1"/>
          </p:cNvSpPr>
          <p:nvPr>
            <p:ph type="body" sz="half" idx="2" hasCustomPrompt="1"/>
          </p:nvPr>
        </p:nvSpPr>
        <p:spPr>
          <a:xfrm>
            <a:off x="1097279"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3" name="Text Placeholder 3">
            <a:extLst>
              <a:ext uri="{FF2B5EF4-FFF2-40B4-BE49-F238E27FC236}">
                <a16:creationId xmlns:a16="http://schemas.microsoft.com/office/drawing/2014/main" id="{A57A1FCE-E6BF-3747-9D43-42DBA6656EC0}"/>
              </a:ext>
            </a:extLst>
          </p:cNvPr>
          <p:cNvSpPr>
            <a:spLocks noGrp="1"/>
          </p:cNvSpPr>
          <p:nvPr>
            <p:ph type="body" sz="half" idx="16" hasCustomPrompt="1"/>
          </p:nvPr>
        </p:nvSpPr>
        <p:spPr>
          <a:xfrm>
            <a:off x="4666773"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4" name="Text Placeholder 3">
            <a:extLst>
              <a:ext uri="{FF2B5EF4-FFF2-40B4-BE49-F238E27FC236}">
                <a16:creationId xmlns:a16="http://schemas.microsoft.com/office/drawing/2014/main" id="{5B4B74C8-96E7-684F-91B9-8CE56CD10F1E}"/>
              </a:ext>
            </a:extLst>
          </p:cNvPr>
          <p:cNvSpPr>
            <a:spLocks noGrp="1"/>
          </p:cNvSpPr>
          <p:nvPr>
            <p:ph type="body" sz="half" idx="17" hasCustomPrompt="1"/>
          </p:nvPr>
        </p:nvSpPr>
        <p:spPr>
          <a:xfrm>
            <a:off x="8236267"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5" name="Title Placeholder 1">
            <a:extLst>
              <a:ext uri="{FF2B5EF4-FFF2-40B4-BE49-F238E27FC236}">
                <a16:creationId xmlns:a16="http://schemas.microsoft.com/office/drawing/2014/main" id="{D522564E-B348-544F-A8E5-CFCAFA48B54B}"/>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1418890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3/9/2020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2472297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3/9/2020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05BFC727-5650-B049-AA2A-2511C08FB35B}"/>
              </a:ext>
            </a:extLst>
          </p:cNvPr>
          <p:cNvSpPr/>
          <p:nvPr userDrawn="1"/>
        </p:nvSpPr>
        <p:spPr>
          <a:xfrm flipH="1">
            <a:off x="0" y="0"/>
            <a:ext cx="1195754"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E700C598-C823-744D-BE16-5114B7625057}"/>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Picture Placeholder 8">
            <a:extLst>
              <a:ext uri="{FF2B5EF4-FFF2-40B4-BE49-F238E27FC236}">
                <a16:creationId xmlns:a16="http://schemas.microsoft.com/office/drawing/2014/main" id="{21BED569-C9C5-8F4D-A42A-ED4914579D63}"/>
              </a:ext>
            </a:extLst>
          </p:cNvPr>
          <p:cNvSpPr>
            <a:spLocks noGrp="1"/>
          </p:cNvSpPr>
          <p:nvPr>
            <p:ph type="pic" sz="quarter" idx="13"/>
          </p:nvPr>
        </p:nvSpPr>
        <p:spPr>
          <a:xfrm>
            <a:off x="5924550" y="633875"/>
            <a:ext cx="5632450" cy="5591175"/>
          </a:xfrm>
          <a:solidFill>
            <a:schemeClr val="tx2"/>
          </a:solidFill>
        </p:spPr>
        <p:txBody>
          <a:bodyPr anchor="ctr"/>
          <a:lstStyle>
            <a:lvl1pPr algn="ctr">
              <a:defRPr>
                <a:solidFill>
                  <a:schemeClr val="bg1"/>
                </a:solidFill>
              </a:defRPr>
            </a:lvl1pPr>
          </a:lstStyle>
          <a:p>
            <a:r>
              <a:rPr lang="en-US" noProof="0"/>
              <a:t>Click icon to add picture</a:t>
            </a:r>
            <a:endParaRPr lang="en-US" noProof="0" dirty="0"/>
          </a:p>
        </p:txBody>
      </p:sp>
      <p:sp>
        <p:nvSpPr>
          <p:cNvPr id="11" name="Title Placeholder 1">
            <a:extLst>
              <a:ext uri="{FF2B5EF4-FFF2-40B4-BE49-F238E27FC236}">
                <a16:creationId xmlns:a16="http://schemas.microsoft.com/office/drawing/2014/main" id="{ACB6E588-2EB7-9A41-A93A-7757596EF9D6}"/>
              </a:ext>
            </a:extLst>
          </p:cNvPr>
          <p:cNvSpPr>
            <a:spLocks noGrp="1"/>
          </p:cNvSpPr>
          <p:nvPr>
            <p:ph type="title" hasCustomPrompt="1"/>
          </p:nvPr>
        </p:nvSpPr>
        <p:spPr>
          <a:xfrm>
            <a:off x="1195754" y="942870"/>
            <a:ext cx="4157296" cy="1292750"/>
          </a:xfrm>
          <a:prstGeom prst="rect">
            <a:avLst/>
          </a:prstGeom>
        </p:spPr>
        <p:txBody>
          <a:bodyPr vert="horz" lIns="91440" tIns="45720" rIns="91440" bIns="45720" rtlCol="0" anchor="ctr">
            <a:normAutofit/>
          </a:bodyPr>
          <a:lstStyle>
            <a:lvl1pPr>
              <a:defRPr cap="all" baseline="0"/>
            </a:lvl1pPr>
          </a:lstStyle>
          <a:p>
            <a:r>
              <a:rPr lang="en-US" noProof="0"/>
              <a:t>Title goes here</a:t>
            </a:r>
          </a:p>
        </p:txBody>
      </p:sp>
      <p:sp>
        <p:nvSpPr>
          <p:cNvPr id="12" name="Content Placeholder 3">
            <a:extLst>
              <a:ext uri="{FF2B5EF4-FFF2-40B4-BE49-F238E27FC236}">
                <a16:creationId xmlns:a16="http://schemas.microsoft.com/office/drawing/2014/main" id="{A6C0FE70-F6BB-3D40-AD3C-E704CABE499C}"/>
              </a:ext>
            </a:extLst>
          </p:cNvPr>
          <p:cNvSpPr>
            <a:spLocks noGrp="1"/>
          </p:cNvSpPr>
          <p:nvPr>
            <p:ph sz="half" idx="2"/>
          </p:nvPr>
        </p:nvSpPr>
        <p:spPr>
          <a:xfrm>
            <a:off x="1195754" y="2281657"/>
            <a:ext cx="4157296" cy="3633471"/>
          </a:xfrm>
        </p:spPr>
        <p:txBody>
          <a:bodyPr>
            <a:normAutofit/>
          </a:bodyPr>
          <a:lstStyle>
            <a:lvl1pPr marL="0" indent="0">
              <a:buClr>
                <a:schemeClr val="tx1"/>
              </a:buClr>
              <a:buNone/>
              <a:defRPr sz="1600">
                <a:solidFill>
                  <a:schemeClr val="tx1"/>
                </a:solidFill>
              </a:defRPr>
            </a:lvl1pPr>
            <a:lvl2pPr marL="201168" indent="0">
              <a:buClr>
                <a:schemeClr val="tx1"/>
              </a:buClr>
              <a:buFont typeface="Arial" panose="020B0604020202020204" pitchFamily="34" charset="0"/>
              <a:buNone/>
              <a:defRPr sz="1400">
                <a:solidFill>
                  <a:schemeClr val="tx1"/>
                </a:solidFill>
              </a:defRPr>
            </a:lvl2pPr>
            <a:lvl3pPr marL="384048" indent="0">
              <a:buClr>
                <a:schemeClr val="tx1"/>
              </a:buClr>
              <a:buFont typeface="Arial" panose="020B0604020202020204" pitchFamily="34" charset="0"/>
              <a:buNone/>
              <a:defRPr sz="1100">
                <a:solidFill>
                  <a:schemeClr val="tx1"/>
                </a:solidFill>
              </a:defRPr>
            </a:lvl3pPr>
            <a:lvl4pPr marL="566928" indent="0">
              <a:buClr>
                <a:schemeClr val="tx1"/>
              </a:buClr>
              <a:buFont typeface="Arial" panose="020B0604020202020204" pitchFamily="34" charset="0"/>
              <a:buNone/>
              <a:defRPr sz="1100">
                <a:solidFill>
                  <a:schemeClr val="tx1"/>
                </a:solidFill>
              </a:defRPr>
            </a:lvl4pPr>
            <a:lvl5pPr marL="749808" indent="0">
              <a:buClr>
                <a:schemeClr val="tx1"/>
              </a:buClr>
              <a:buFont typeface="Arial" panose="020B0604020202020204" pitchFamily="34" charset="0"/>
              <a:buNone/>
              <a:defRPr sz="11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01714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noProof="0" smtClean="0"/>
              <a:t>3/9/2020</a:t>
            </a:fld>
            <a:endParaRPr lang="en-US"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id="{0AB10FFC-D586-994D-8D3D-F4042255CB72}"/>
              </a:ext>
            </a:extLst>
          </p:cNvPr>
          <p:cNvSpPr/>
          <p:nvPr userDrawn="1"/>
        </p:nvSpPr>
        <p:spPr>
          <a:xfrm flipH="1">
            <a:off x="0" y="0"/>
            <a:ext cx="12192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id="{C7B0C08A-E831-D242-B2CE-2DEB004F982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cxnSp>
        <p:nvCxnSpPr>
          <p:cNvPr id="7" name="Straight Connector 6">
            <a:extLst>
              <a:ext uri="{FF2B5EF4-FFF2-40B4-BE49-F238E27FC236}">
                <a16:creationId xmlns:a16="http://schemas.microsoft.com/office/drawing/2014/main" id="{105C2191-88F7-4148-96FD-E129F707E038}"/>
              </a:ext>
            </a:extLst>
          </p:cNvPr>
          <p:cNvCxnSpPr/>
          <p:nvPr userDrawn="1"/>
        </p:nvCxnSpPr>
        <p:spPr>
          <a:xfrm>
            <a:off x="6818393" y="999565"/>
            <a:ext cx="0" cy="4858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Placeholder 1">
            <a:extLst>
              <a:ext uri="{FF2B5EF4-FFF2-40B4-BE49-F238E27FC236}">
                <a16:creationId xmlns:a16="http://schemas.microsoft.com/office/drawing/2014/main" id="{61FB2196-E251-5A40-86F7-6092CEBFA133}"/>
              </a:ext>
            </a:extLst>
          </p:cNvPr>
          <p:cNvSpPr>
            <a:spLocks noGrp="1"/>
          </p:cNvSpPr>
          <p:nvPr>
            <p:ph type="title" hasCustomPrompt="1"/>
          </p:nvPr>
        </p:nvSpPr>
        <p:spPr>
          <a:xfrm>
            <a:off x="635000" y="3135207"/>
            <a:ext cx="5460992" cy="587584"/>
          </a:xfrm>
          <a:prstGeom prst="rect">
            <a:avLst/>
          </a:prstGeom>
        </p:spPr>
        <p:txBody>
          <a:bodyPr vert="horz" lIns="91440" tIns="45720" rIns="91440" bIns="45720" rtlCol="0" anchor="ctr">
            <a:noAutofit/>
          </a:bodyPr>
          <a:lstStyle>
            <a:lvl1pPr algn="r">
              <a:defRPr sz="4800" cap="all" baseline="0"/>
            </a:lvl1pPr>
          </a:lstStyle>
          <a:p>
            <a:r>
              <a:rPr lang="en-US" noProof="0"/>
              <a:t>Title goes here</a:t>
            </a:r>
          </a:p>
        </p:txBody>
      </p:sp>
      <p:sp>
        <p:nvSpPr>
          <p:cNvPr id="12" name="Content Placeholder 3">
            <a:extLst>
              <a:ext uri="{FF2B5EF4-FFF2-40B4-BE49-F238E27FC236}">
                <a16:creationId xmlns:a16="http://schemas.microsoft.com/office/drawing/2014/main" id="{C2FACD1B-0D9C-A547-98A0-D66C341D3D74}"/>
              </a:ext>
            </a:extLst>
          </p:cNvPr>
          <p:cNvSpPr>
            <a:spLocks noGrp="1"/>
          </p:cNvSpPr>
          <p:nvPr>
            <p:ph sz="half" idx="2" hasCustomPrompt="1"/>
          </p:nvPr>
        </p:nvSpPr>
        <p:spPr>
          <a:xfrm>
            <a:off x="7540794" y="831286"/>
            <a:ext cx="4016206" cy="5195425"/>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lvl2pPr>
            <a:lvl3pPr marL="612648" indent="-228600">
              <a:buClr>
                <a:schemeClr val="tx1"/>
              </a:buClr>
              <a:buFont typeface="+mj-lt"/>
              <a:buAutoNum type="arabicPeriod"/>
              <a:defRPr sz="1100"/>
            </a:lvl3pPr>
            <a:lvl4pPr marL="795528" indent="-228600">
              <a:buClr>
                <a:schemeClr val="tx1"/>
              </a:buClr>
              <a:buFont typeface="+mj-lt"/>
              <a:buAutoNum type="arabicPeriod"/>
              <a:defRPr sz="1100"/>
            </a:lvl4pPr>
            <a:lvl5pPr marL="978408" indent="-228600">
              <a:buClr>
                <a:schemeClr val="tx1"/>
              </a:buClr>
              <a:buFont typeface="+mj-lt"/>
              <a:buAutoNum type="arabicPeriod"/>
              <a:defRPr sz="1100"/>
            </a:lvl5pPr>
          </a:lstStyle>
          <a:p>
            <a:pPr lvl="0"/>
            <a:r>
              <a:rPr lang="en-US" noProof="0"/>
              <a:t>Quote Goes Here</a:t>
            </a:r>
          </a:p>
        </p:txBody>
      </p:sp>
    </p:spTree>
    <p:extLst>
      <p:ext uri="{BB962C8B-B14F-4D97-AF65-F5344CB8AC3E}">
        <p14:creationId xmlns:p14="http://schemas.microsoft.com/office/powerpoint/2010/main" val="4184935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id="{1552108B-1F90-0044-A7D4-0956E919F29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Placeholder 1"/>
          <p:cNvSpPr>
            <a:spLocks noGrp="1"/>
          </p:cNvSpPr>
          <p:nvPr>
            <p:ph type="title"/>
          </p:nvPr>
        </p:nvSpPr>
        <p:spPr>
          <a:xfrm>
            <a:off x="1097280" y="942871"/>
            <a:ext cx="10058400" cy="587584"/>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noProof="0" smtClean="0"/>
              <a:t>3/9/2020</a:t>
            </a:fld>
            <a:endParaRPr lang="en-US" noProof="0"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noProof="0"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1050">
                <a:solidFill>
                  <a:srgbClr val="FFFFFF"/>
                </a:solidFill>
              </a:defRPr>
            </a:lvl1p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4360962"/>
      </p:ext>
    </p:extLst>
  </p:cSld>
  <p:clrMap bg1="lt1" tx1="dk1" bg2="lt2" tx2="dk2" accent1="accent1" accent2="accent2" accent3="accent3" accent4="accent4" accent5="accent5" accent6="accent6" hlink="hlink" folHlink="folHlink"/>
  <p:sldLayoutIdLst>
    <p:sldLayoutId id="2147483674" r:id="rId1"/>
    <p:sldLayoutId id="2147483693" r:id="rId2"/>
    <p:sldLayoutId id="2147483675" r:id="rId3"/>
    <p:sldLayoutId id="2147483684" r:id="rId4"/>
    <p:sldLayoutId id="2147483678" r:id="rId5"/>
    <p:sldLayoutId id="2147483688" r:id="rId6"/>
    <p:sldLayoutId id="2147483679" r:id="rId7"/>
    <p:sldLayoutId id="2147483692" r:id="rId8"/>
    <p:sldLayoutId id="2147483691" r:id="rId9"/>
    <p:sldLayoutId id="2147483690" r:id="rId10"/>
    <p:sldLayoutId id="2147483689" r:id="rId11"/>
    <p:sldLayoutId id="2147483683" r:id="rId12"/>
  </p:sldLayoutIdLst>
  <p:hf sldNum="0" hdr="0" ftr="0" dt="0"/>
  <p:txStyles>
    <p:titleStyle>
      <a:lvl1pPr algn="l" defTabSz="914400" rtl="0" eaLnBrk="1" latinLnBrk="0" hangingPunct="1">
        <a:lnSpc>
          <a:spcPct val="90000"/>
        </a:lnSpc>
        <a:spcBef>
          <a:spcPct val="0"/>
        </a:spcBef>
        <a:buNone/>
        <a:defRPr sz="2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lstStyle/>
          <a:p>
            <a:r>
              <a:rPr lang="en-US" dirty="0"/>
              <a:t>Introduction to corporate governance</a:t>
            </a:r>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p:txBody>
          <a:bodyPr/>
          <a:lstStyle/>
          <a:p>
            <a:r>
              <a:rPr lang="en-US" dirty="0"/>
              <a:t>Chapter 1</a:t>
            </a:r>
          </a:p>
        </p:txBody>
      </p:sp>
    </p:spTree>
    <p:extLst>
      <p:ext uri="{BB962C8B-B14F-4D97-AF65-F5344CB8AC3E}">
        <p14:creationId xmlns:p14="http://schemas.microsoft.com/office/powerpoint/2010/main" val="183336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FBBAA6D-2221-4AB3-84B8-3E242B36A333}"/>
              </a:ext>
            </a:extLst>
          </p:cNvPr>
          <p:cNvSpPr>
            <a:spLocks noGrp="1"/>
          </p:cNvSpPr>
          <p:nvPr>
            <p:ph type="body" idx="1"/>
          </p:nvPr>
        </p:nvSpPr>
        <p:spPr>
          <a:xfrm>
            <a:off x="1097280" y="1530455"/>
            <a:ext cx="4639736" cy="736282"/>
          </a:xfrm>
        </p:spPr>
        <p:txBody>
          <a:bodyPr/>
          <a:lstStyle/>
          <a:p>
            <a:r>
              <a:rPr lang="en-US" dirty="0"/>
              <a:t>Governance</a:t>
            </a:r>
          </a:p>
        </p:txBody>
      </p:sp>
      <p:sp>
        <p:nvSpPr>
          <p:cNvPr id="5" name="Content Placeholder 4">
            <a:extLst>
              <a:ext uri="{FF2B5EF4-FFF2-40B4-BE49-F238E27FC236}">
                <a16:creationId xmlns:a16="http://schemas.microsoft.com/office/drawing/2014/main" id="{F1538B53-8006-484C-BB15-2CF443F92A89}"/>
              </a:ext>
            </a:extLst>
          </p:cNvPr>
          <p:cNvSpPr>
            <a:spLocks noGrp="1"/>
          </p:cNvSpPr>
          <p:nvPr>
            <p:ph sz="half" idx="2"/>
          </p:nvPr>
        </p:nvSpPr>
        <p:spPr>
          <a:xfrm>
            <a:off x="1097280" y="2266738"/>
            <a:ext cx="4639736" cy="3602358"/>
          </a:xfrm>
        </p:spPr>
        <p:txBody>
          <a:bodyPr>
            <a:normAutofit/>
          </a:bodyPr>
          <a:lstStyle/>
          <a:p>
            <a:pPr>
              <a:buFont typeface="Arial" panose="020B0604020202020204" pitchFamily="34" charset="0"/>
              <a:buChar char="•"/>
            </a:pPr>
            <a:r>
              <a:rPr lang="en-US" sz="2200" dirty="0"/>
              <a:t>Manage affairs of the company - Board of directors </a:t>
            </a:r>
          </a:p>
          <a:p>
            <a:pPr>
              <a:buFont typeface="Arial" panose="020B0604020202020204" pitchFamily="34" charset="0"/>
              <a:buChar char="•"/>
            </a:pPr>
            <a:r>
              <a:rPr lang="en-US" sz="2200" dirty="0"/>
              <a:t>Retain the power to make certain decisions</a:t>
            </a:r>
          </a:p>
          <a:p>
            <a:pPr>
              <a:buFont typeface="Arial" panose="020B0604020202020204" pitchFamily="34" charset="0"/>
              <a:buChar char="•"/>
            </a:pPr>
            <a:r>
              <a:rPr lang="en-US" sz="2200" dirty="0"/>
              <a:t>Monitor performance of management team</a:t>
            </a:r>
          </a:p>
          <a:p>
            <a:pPr>
              <a:buFont typeface="Arial" panose="020B0604020202020204" pitchFamily="34" charset="0"/>
              <a:buChar char="•"/>
            </a:pPr>
            <a:r>
              <a:rPr lang="en-US" sz="2200" dirty="0"/>
              <a:t>Responsible for governing the company  </a:t>
            </a:r>
          </a:p>
        </p:txBody>
      </p:sp>
      <p:sp>
        <p:nvSpPr>
          <p:cNvPr id="6" name="Text Placeholder 5">
            <a:extLst>
              <a:ext uri="{FF2B5EF4-FFF2-40B4-BE49-F238E27FC236}">
                <a16:creationId xmlns:a16="http://schemas.microsoft.com/office/drawing/2014/main" id="{C5BF5D38-74C8-43C8-AB57-59CA19738FC7}"/>
              </a:ext>
            </a:extLst>
          </p:cNvPr>
          <p:cNvSpPr>
            <a:spLocks noGrp="1"/>
          </p:cNvSpPr>
          <p:nvPr>
            <p:ph type="body" sz="quarter" idx="3"/>
          </p:nvPr>
        </p:nvSpPr>
        <p:spPr>
          <a:xfrm>
            <a:off x="6515944" y="1530455"/>
            <a:ext cx="4639736" cy="736282"/>
          </a:xfrm>
        </p:spPr>
        <p:txBody>
          <a:bodyPr/>
          <a:lstStyle/>
          <a:p>
            <a:r>
              <a:rPr lang="en-US" dirty="0"/>
              <a:t>Management</a:t>
            </a:r>
          </a:p>
        </p:txBody>
      </p:sp>
      <p:sp>
        <p:nvSpPr>
          <p:cNvPr id="7" name="Content Placeholder 6">
            <a:extLst>
              <a:ext uri="{FF2B5EF4-FFF2-40B4-BE49-F238E27FC236}">
                <a16:creationId xmlns:a16="http://schemas.microsoft.com/office/drawing/2014/main" id="{1E393330-BE60-445C-9154-7A482B2EC0B3}"/>
              </a:ext>
            </a:extLst>
          </p:cNvPr>
          <p:cNvSpPr>
            <a:spLocks noGrp="1"/>
          </p:cNvSpPr>
          <p:nvPr>
            <p:ph sz="quarter" idx="4"/>
          </p:nvPr>
        </p:nvSpPr>
        <p:spPr>
          <a:xfrm>
            <a:off x="6515944" y="2266737"/>
            <a:ext cx="4639736" cy="3602358"/>
          </a:xfrm>
        </p:spPr>
        <p:txBody>
          <a:bodyPr>
            <a:noAutofit/>
          </a:bodyPr>
          <a:lstStyle/>
          <a:p>
            <a:pPr>
              <a:buFont typeface="Arial" panose="020B0604020202020204" pitchFamily="34" charset="0"/>
              <a:buChar char="•"/>
            </a:pPr>
            <a:r>
              <a:rPr lang="en-US" sz="2200" dirty="0"/>
              <a:t>Chief executive officer, managing director and other managers.</a:t>
            </a:r>
          </a:p>
          <a:p>
            <a:pPr>
              <a:buFont typeface="Arial" panose="020B0604020202020204" pitchFamily="34" charset="0"/>
              <a:buChar char="•"/>
            </a:pPr>
            <a:r>
              <a:rPr lang="en-US" sz="2200" dirty="0"/>
              <a:t>Delegate the decisions made by board of directors</a:t>
            </a:r>
          </a:p>
          <a:p>
            <a:pPr>
              <a:buFont typeface="Arial" panose="020B0604020202020204" pitchFamily="34" charset="0"/>
              <a:buChar char="•"/>
            </a:pPr>
            <a:r>
              <a:rPr lang="en-US" sz="2200" dirty="0"/>
              <a:t>Responsible for managing day to day activity</a:t>
            </a:r>
          </a:p>
        </p:txBody>
      </p:sp>
      <p:sp>
        <p:nvSpPr>
          <p:cNvPr id="3" name="Title 2">
            <a:extLst>
              <a:ext uri="{FF2B5EF4-FFF2-40B4-BE49-F238E27FC236}">
                <a16:creationId xmlns:a16="http://schemas.microsoft.com/office/drawing/2014/main" id="{0C8D0BCA-64DB-4A04-A3EC-F5682EF49CDE}"/>
              </a:ext>
            </a:extLst>
          </p:cNvPr>
          <p:cNvSpPr>
            <a:spLocks noGrp="1"/>
          </p:cNvSpPr>
          <p:nvPr>
            <p:ph type="title"/>
          </p:nvPr>
        </p:nvSpPr>
        <p:spPr/>
        <p:txBody>
          <a:bodyPr/>
          <a:lstStyle/>
          <a:p>
            <a:r>
              <a:rPr lang="en-US" b="1" dirty="0"/>
              <a:t>Governance and management</a:t>
            </a:r>
            <a:endParaRPr lang="en-US" dirty="0"/>
          </a:p>
        </p:txBody>
      </p:sp>
    </p:spTree>
    <p:extLst>
      <p:ext uri="{BB962C8B-B14F-4D97-AF65-F5344CB8AC3E}">
        <p14:creationId xmlns:p14="http://schemas.microsoft.com/office/powerpoint/2010/main" val="3836646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778D70D-54B1-455E-9611-384517B69C77}"/>
              </a:ext>
            </a:extLst>
          </p:cNvPr>
          <p:cNvSpPr>
            <a:spLocks noGrp="1"/>
          </p:cNvSpPr>
          <p:nvPr>
            <p:ph type="title"/>
          </p:nvPr>
        </p:nvSpPr>
        <p:spPr/>
        <p:txBody>
          <a:bodyPr/>
          <a:lstStyle/>
          <a:p>
            <a:r>
              <a:rPr lang="en-US" dirty="0"/>
              <a:t>Assignment 1 </a:t>
            </a:r>
          </a:p>
        </p:txBody>
      </p:sp>
      <p:sp>
        <p:nvSpPr>
          <p:cNvPr id="8" name="Content Placeholder 7">
            <a:extLst>
              <a:ext uri="{FF2B5EF4-FFF2-40B4-BE49-F238E27FC236}">
                <a16:creationId xmlns:a16="http://schemas.microsoft.com/office/drawing/2014/main" id="{4DF164EE-D19F-4162-887E-15D0B7520FAC}"/>
              </a:ext>
            </a:extLst>
          </p:cNvPr>
          <p:cNvSpPr>
            <a:spLocks noGrp="1"/>
          </p:cNvSpPr>
          <p:nvPr>
            <p:ph sz="half" idx="2"/>
          </p:nvPr>
        </p:nvSpPr>
        <p:spPr/>
        <p:txBody>
          <a:bodyPr>
            <a:normAutofit/>
          </a:bodyPr>
          <a:lstStyle/>
          <a:p>
            <a:r>
              <a:rPr lang="en-US" sz="2200" dirty="0"/>
              <a:t>Why is corporate governance more signiﬁcant for large companies than for small private companies?</a:t>
            </a:r>
          </a:p>
          <a:p>
            <a:r>
              <a:rPr lang="en-US" sz="2200" dirty="0"/>
              <a:t>Submit in professional printed form </a:t>
            </a:r>
          </a:p>
        </p:txBody>
      </p:sp>
    </p:spTree>
    <p:extLst>
      <p:ext uri="{BB962C8B-B14F-4D97-AF65-F5344CB8AC3E}">
        <p14:creationId xmlns:p14="http://schemas.microsoft.com/office/powerpoint/2010/main" val="3713295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537FF0-07EA-4FA8-948F-460F013BA6D9}"/>
              </a:ext>
            </a:extLst>
          </p:cNvPr>
          <p:cNvSpPr>
            <a:spLocks noGrp="1"/>
          </p:cNvSpPr>
          <p:nvPr>
            <p:ph idx="1"/>
          </p:nvPr>
        </p:nvSpPr>
        <p:spPr/>
        <p:txBody>
          <a:bodyPr/>
          <a:lstStyle/>
          <a:p>
            <a:pPr algn="ctr"/>
            <a:endParaRPr lang="en-US" sz="4000" dirty="0"/>
          </a:p>
          <a:p>
            <a:pPr algn="ctr"/>
            <a:r>
              <a:rPr lang="en-US" sz="4000" dirty="0"/>
              <a:t>Why is corporate governance more signiﬁcant for large companies than for small private companies?</a:t>
            </a:r>
          </a:p>
          <a:p>
            <a:endParaRPr lang="en-US" dirty="0"/>
          </a:p>
        </p:txBody>
      </p:sp>
      <p:sp>
        <p:nvSpPr>
          <p:cNvPr id="3" name="Title 2">
            <a:extLst>
              <a:ext uri="{FF2B5EF4-FFF2-40B4-BE49-F238E27FC236}">
                <a16:creationId xmlns:a16="http://schemas.microsoft.com/office/drawing/2014/main" id="{325F7B0B-CD41-4EC6-95FD-17DA08C4BC0D}"/>
              </a:ext>
            </a:extLst>
          </p:cNvPr>
          <p:cNvSpPr>
            <a:spLocks noGrp="1"/>
          </p:cNvSpPr>
          <p:nvPr>
            <p:ph type="title"/>
          </p:nvPr>
        </p:nvSpPr>
        <p:spPr/>
        <p:txBody>
          <a:bodyPr/>
          <a:lstStyle/>
          <a:p>
            <a:r>
              <a:rPr lang="en-US" dirty="0"/>
              <a:t>Consequences of poor corporate governance</a:t>
            </a:r>
          </a:p>
        </p:txBody>
      </p:sp>
    </p:spTree>
    <p:extLst>
      <p:ext uri="{BB962C8B-B14F-4D97-AF65-F5344CB8AC3E}">
        <p14:creationId xmlns:p14="http://schemas.microsoft.com/office/powerpoint/2010/main" val="1755131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C37513CA-EAD8-4432-8866-CA47D0F3D7C6}"/>
              </a:ext>
            </a:extLst>
          </p:cNvPr>
          <p:cNvGraphicFramePr/>
          <p:nvPr>
            <p:extLst>
              <p:ext uri="{D42A27DB-BD31-4B8C-83A1-F6EECF244321}">
                <p14:modId xmlns:p14="http://schemas.microsoft.com/office/powerpoint/2010/main" val="3242836021"/>
              </p:ext>
            </p:extLst>
          </p:nvPr>
        </p:nvGraphicFramePr>
        <p:xfrm>
          <a:off x="1398953" y="711526"/>
          <a:ext cx="9348763" cy="5434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6152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820A1-6741-4D5A-8041-CFB4EA911DF5}"/>
              </a:ext>
            </a:extLst>
          </p:cNvPr>
          <p:cNvSpPr>
            <a:spLocks noGrp="1"/>
          </p:cNvSpPr>
          <p:nvPr>
            <p:ph type="title"/>
          </p:nvPr>
        </p:nvSpPr>
        <p:spPr/>
        <p:txBody>
          <a:bodyPr>
            <a:noAutofit/>
          </a:bodyPr>
          <a:lstStyle/>
          <a:p>
            <a:r>
              <a:rPr lang="en-US" sz="3500" dirty="0"/>
              <a:t>Consequences of weak corporate governance</a:t>
            </a:r>
          </a:p>
        </p:txBody>
      </p:sp>
      <p:sp>
        <p:nvSpPr>
          <p:cNvPr id="3" name="Content Placeholder 2">
            <a:extLst>
              <a:ext uri="{FF2B5EF4-FFF2-40B4-BE49-F238E27FC236}">
                <a16:creationId xmlns:a16="http://schemas.microsoft.com/office/drawing/2014/main" id="{2361A68C-29E7-4182-9E7F-62483059B541}"/>
              </a:ext>
            </a:extLst>
          </p:cNvPr>
          <p:cNvSpPr>
            <a:spLocks noGrp="1"/>
          </p:cNvSpPr>
          <p:nvPr>
            <p:ph sz="half" idx="2"/>
          </p:nvPr>
        </p:nvSpPr>
        <p:spPr/>
        <p:txBody>
          <a:bodyPr>
            <a:normAutofit/>
          </a:bodyPr>
          <a:lstStyle/>
          <a:p>
            <a:r>
              <a:rPr lang="en-US" sz="2200" dirty="0"/>
              <a:t>Struggle to attract foreign investment </a:t>
            </a:r>
          </a:p>
          <a:p>
            <a:pPr marL="0" indent="0" algn="ctr">
              <a:buNone/>
            </a:pPr>
            <a:r>
              <a:rPr lang="en-US" sz="2200" dirty="0">
                <a:solidFill>
                  <a:srgbClr val="C00000"/>
                </a:solidFill>
              </a:rPr>
              <a:t>Arthur Levitt (</a:t>
            </a:r>
            <a:r>
              <a:rPr lang="en-US" sz="2200" b="1" dirty="0">
                <a:solidFill>
                  <a:srgbClr val="C00000"/>
                </a:solidFill>
              </a:rPr>
              <a:t>chairman </a:t>
            </a:r>
            <a:r>
              <a:rPr lang="en-US" sz="2200" dirty="0">
                <a:solidFill>
                  <a:srgbClr val="C00000"/>
                </a:solidFill>
              </a:rPr>
              <a:t>of the Securities and Exchange Commission) said “If a country does not have a reputation for strong corporate governance practice, capital will flow elsewhere”</a:t>
            </a:r>
          </a:p>
          <a:p>
            <a:pPr marL="0" indent="0">
              <a:buNone/>
            </a:pPr>
            <a:r>
              <a:rPr lang="en-US" sz="2200" dirty="0">
                <a:solidFill>
                  <a:srgbClr val="191919"/>
                </a:solidFill>
              </a:rPr>
              <a:t>2. Weak economy</a:t>
            </a:r>
          </a:p>
          <a:p>
            <a:pPr marL="0" indent="0">
              <a:buNone/>
            </a:pPr>
            <a:r>
              <a:rPr lang="en-US" sz="2200" dirty="0">
                <a:solidFill>
                  <a:srgbClr val="191919"/>
                </a:solidFill>
              </a:rPr>
              <a:t>3. Weak financial markets </a:t>
            </a:r>
          </a:p>
          <a:p>
            <a:pPr marL="0" indent="0">
              <a:buNone/>
            </a:pPr>
            <a:r>
              <a:rPr lang="en-US" sz="2200" dirty="0">
                <a:solidFill>
                  <a:srgbClr val="191919"/>
                </a:solidFill>
              </a:rPr>
              <a:t>4. Company share markets/stock markets will suffer.</a:t>
            </a:r>
          </a:p>
        </p:txBody>
      </p:sp>
    </p:spTree>
    <p:extLst>
      <p:ext uri="{BB962C8B-B14F-4D97-AF65-F5344CB8AC3E}">
        <p14:creationId xmlns:p14="http://schemas.microsoft.com/office/powerpoint/2010/main" val="505256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D177BF-7AEF-447F-9EEB-CDE90C644B60}"/>
              </a:ext>
            </a:extLst>
          </p:cNvPr>
          <p:cNvPicPr>
            <a:picLocks noChangeAspect="1"/>
          </p:cNvPicPr>
          <p:nvPr/>
        </p:nvPicPr>
        <p:blipFill rotWithShape="1">
          <a:blip r:embed="rId2"/>
          <a:srcRect l="5077" t="23167" r="24308" b="16496"/>
          <a:stretch/>
        </p:blipFill>
        <p:spPr>
          <a:xfrm>
            <a:off x="9954" y="0"/>
            <a:ext cx="12182046" cy="6858000"/>
          </a:xfrm>
          <a:prstGeom prst="rect">
            <a:avLst/>
          </a:prstGeom>
        </p:spPr>
      </p:pic>
    </p:spTree>
    <p:extLst>
      <p:ext uri="{BB962C8B-B14F-4D97-AF65-F5344CB8AC3E}">
        <p14:creationId xmlns:p14="http://schemas.microsoft.com/office/powerpoint/2010/main" val="3110401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51F10A1-18BE-4F8D-91D8-D7FD7DF92698}"/>
              </a:ext>
            </a:extLst>
          </p:cNvPr>
          <p:cNvSpPr>
            <a:spLocks noGrp="1"/>
          </p:cNvSpPr>
          <p:nvPr>
            <p:ph type="body" idx="1"/>
          </p:nvPr>
        </p:nvSpPr>
        <p:spPr/>
        <p:txBody>
          <a:bodyPr>
            <a:normAutofit fontScale="92500"/>
          </a:bodyPr>
          <a:lstStyle/>
          <a:p>
            <a:r>
              <a:rPr lang="en-US" dirty="0"/>
              <a:t>Corporate scandals that raised questions about governance.</a:t>
            </a:r>
          </a:p>
        </p:txBody>
      </p:sp>
      <p:sp>
        <p:nvSpPr>
          <p:cNvPr id="3" name="Content Placeholder 2">
            <a:extLst>
              <a:ext uri="{FF2B5EF4-FFF2-40B4-BE49-F238E27FC236}">
                <a16:creationId xmlns:a16="http://schemas.microsoft.com/office/drawing/2014/main" id="{17C2FCD0-DA9D-44BB-8649-66B7405A8DC4}"/>
              </a:ext>
            </a:extLst>
          </p:cNvPr>
          <p:cNvSpPr>
            <a:spLocks noGrp="1"/>
          </p:cNvSpPr>
          <p:nvPr>
            <p:ph sz="half" idx="2"/>
          </p:nvPr>
        </p:nvSpPr>
        <p:spPr>
          <a:xfrm>
            <a:off x="1097280" y="2958274"/>
            <a:ext cx="4639736" cy="3118969"/>
          </a:xfrm>
        </p:spPr>
        <p:txBody>
          <a:bodyPr>
            <a:normAutofit/>
          </a:bodyPr>
          <a:lstStyle/>
          <a:p>
            <a:r>
              <a:rPr lang="en-US" sz="1800" dirty="0"/>
              <a:t>1. UK (e.g. Mirror Group Newspapers and Polly Peck International in the early 1990s)</a:t>
            </a:r>
          </a:p>
          <a:p>
            <a:r>
              <a:rPr lang="en-US" sz="1800" dirty="0"/>
              <a:t>2. USA (e.g. Enron and WorldCom in 2001/2002)</a:t>
            </a:r>
          </a:p>
          <a:p>
            <a:r>
              <a:rPr lang="en-US" sz="1800" dirty="0"/>
              <a:t>3. Mainland Europe (e.g. Ahold in the Netherlands, Parmalat in Italy and Siemens in Germany) </a:t>
            </a:r>
          </a:p>
          <a:p>
            <a:r>
              <a:rPr lang="en-US" sz="1800" dirty="0"/>
              <a:t>4. Japan (e.g. Olympus in 2011).</a:t>
            </a:r>
          </a:p>
        </p:txBody>
      </p:sp>
      <p:sp>
        <p:nvSpPr>
          <p:cNvPr id="2" name="Title 1">
            <a:extLst>
              <a:ext uri="{FF2B5EF4-FFF2-40B4-BE49-F238E27FC236}">
                <a16:creationId xmlns:a16="http://schemas.microsoft.com/office/drawing/2014/main" id="{4AAFA4EE-8742-4843-83F4-A7F996E1D365}"/>
              </a:ext>
            </a:extLst>
          </p:cNvPr>
          <p:cNvSpPr>
            <a:spLocks noGrp="1"/>
          </p:cNvSpPr>
          <p:nvPr>
            <p:ph type="title"/>
          </p:nvPr>
        </p:nvSpPr>
        <p:spPr>
          <a:xfrm>
            <a:off x="1097280" y="942870"/>
            <a:ext cx="10058400" cy="949937"/>
          </a:xfrm>
        </p:spPr>
        <p:txBody>
          <a:bodyPr>
            <a:noAutofit/>
          </a:bodyPr>
          <a:lstStyle/>
          <a:p>
            <a:r>
              <a:rPr lang="en-US" sz="2400" dirty="0"/>
              <a:t>Events over the past few decades have shown that it often takes a </a:t>
            </a:r>
            <a:r>
              <a:rPr lang="en-US" sz="2400" dirty="0">
                <a:solidFill>
                  <a:srgbClr val="C00000"/>
                </a:solidFill>
              </a:rPr>
              <a:t>scandal</a:t>
            </a:r>
            <a:r>
              <a:rPr lang="en-US" sz="2400" dirty="0"/>
              <a:t> to focus the attention of the regulators.</a:t>
            </a:r>
          </a:p>
        </p:txBody>
      </p:sp>
      <p:sp>
        <p:nvSpPr>
          <p:cNvPr id="12" name="Content Placeholder 11">
            <a:extLst>
              <a:ext uri="{FF2B5EF4-FFF2-40B4-BE49-F238E27FC236}">
                <a16:creationId xmlns:a16="http://schemas.microsoft.com/office/drawing/2014/main" id="{213E6A79-1645-4CA0-8DD0-A6944B86E56C}"/>
              </a:ext>
            </a:extLst>
          </p:cNvPr>
          <p:cNvSpPr>
            <a:spLocks noGrp="1"/>
          </p:cNvSpPr>
          <p:nvPr>
            <p:ph sz="quarter" idx="4"/>
          </p:nvPr>
        </p:nvSpPr>
        <p:spPr/>
        <p:txBody>
          <a:bodyPr/>
          <a:lstStyle/>
          <a:p>
            <a:endParaRPr lang="en-US" dirty="0"/>
          </a:p>
        </p:txBody>
      </p:sp>
      <p:pic>
        <p:nvPicPr>
          <p:cNvPr id="13" name="Content Placeholder 8">
            <a:extLst>
              <a:ext uri="{FF2B5EF4-FFF2-40B4-BE49-F238E27FC236}">
                <a16:creationId xmlns:a16="http://schemas.microsoft.com/office/drawing/2014/main" id="{B908821D-662E-45C1-85E9-94D0AC4213BE}"/>
              </a:ext>
            </a:extLst>
          </p:cNvPr>
          <p:cNvPicPr>
            <a:picLocks noChangeAspect="1"/>
          </p:cNvPicPr>
          <p:nvPr/>
        </p:nvPicPr>
        <p:blipFill rotWithShape="1">
          <a:blip r:embed="rId2"/>
          <a:srcRect t="23398" b="23035"/>
          <a:stretch/>
        </p:blipFill>
        <p:spPr>
          <a:xfrm>
            <a:off x="7047912" y="1793594"/>
            <a:ext cx="3319976" cy="949937"/>
          </a:xfrm>
          <a:prstGeom prst="rect">
            <a:avLst/>
          </a:prstGeom>
        </p:spPr>
      </p:pic>
      <p:pic>
        <p:nvPicPr>
          <p:cNvPr id="11" name="Picture 10">
            <a:extLst>
              <a:ext uri="{FF2B5EF4-FFF2-40B4-BE49-F238E27FC236}">
                <a16:creationId xmlns:a16="http://schemas.microsoft.com/office/drawing/2014/main" id="{FCC04D2F-3A95-48F0-ADCD-532D93842730}"/>
              </a:ext>
            </a:extLst>
          </p:cNvPr>
          <p:cNvPicPr>
            <a:picLocks noChangeAspect="1"/>
          </p:cNvPicPr>
          <p:nvPr/>
        </p:nvPicPr>
        <p:blipFill>
          <a:blip r:embed="rId3"/>
          <a:stretch>
            <a:fillRect/>
          </a:stretch>
        </p:blipFill>
        <p:spPr>
          <a:xfrm>
            <a:off x="6570523" y="2577123"/>
            <a:ext cx="4585157" cy="3500120"/>
          </a:xfrm>
          <a:prstGeom prst="rect">
            <a:avLst/>
          </a:prstGeom>
        </p:spPr>
      </p:pic>
    </p:spTree>
    <p:extLst>
      <p:ext uri="{BB962C8B-B14F-4D97-AF65-F5344CB8AC3E}">
        <p14:creationId xmlns:p14="http://schemas.microsoft.com/office/powerpoint/2010/main" val="3204366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D4C33D6-CEDC-4C8E-A648-8BC5DCDAA0BA}"/>
              </a:ext>
            </a:extLst>
          </p:cNvPr>
          <p:cNvSpPr>
            <a:spLocks noGrp="1"/>
          </p:cNvSpPr>
          <p:nvPr>
            <p:ph idx="1"/>
          </p:nvPr>
        </p:nvSpPr>
        <p:spPr/>
        <p:txBody>
          <a:bodyPr>
            <a:normAutofit lnSpcReduction="10000"/>
          </a:bodyPr>
          <a:lstStyle/>
          <a:p>
            <a:pPr>
              <a:lnSpc>
                <a:spcPct val="150000"/>
              </a:lnSpc>
            </a:pPr>
            <a:r>
              <a:rPr lang="en-US" sz="2200" dirty="0"/>
              <a:t>1. A board of directors that fails to perform its duties properly</a:t>
            </a:r>
          </a:p>
          <a:p>
            <a:pPr>
              <a:lnSpc>
                <a:spcPct val="150000"/>
              </a:lnSpc>
            </a:pPr>
            <a:r>
              <a:rPr lang="en-US" sz="2200" dirty="0"/>
              <a:t>2. Misleading financial reporting to shareholders and other investors</a:t>
            </a:r>
          </a:p>
          <a:p>
            <a:pPr>
              <a:lnSpc>
                <a:spcPct val="150000"/>
              </a:lnSpc>
            </a:pPr>
            <a:r>
              <a:rPr lang="en-US" sz="2200" dirty="0"/>
              <a:t>3. A poor relationship between the board and the main shareholders</a:t>
            </a:r>
          </a:p>
          <a:p>
            <a:pPr>
              <a:lnSpc>
                <a:spcPct val="150000"/>
              </a:lnSpc>
            </a:pPr>
            <a:r>
              <a:rPr lang="en-US" sz="2200" dirty="0"/>
              <a:t>4. Ineffective systems of risk management</a:t>
            </a:r>
          </a:p>
          <a:p>
            <a:pPr>
              <a:lnSpc>
                <a:spcPct val="150000"/>
              </a:lnSpc>
            </a:pPr>
            <a:r>
              <a:rPr lang="en-US" sz="2200" dirty="0"/>
              <a:t>5. Inappropriate remuneration and reward systems</a:t>
            </a:r>
          </a:p>
          <a:p>
            <a:pPr>
              <a:lnSpc>
                <a:spcPct val="150000"/>
              </a:lnSpc>
            </a:pPr>
            <a:r>
              <a:rPr lang="en-US" sz="2200" dirty="0"/>
              <a:t>6. Unethical business practices.</a:t>
            </a:r>
          </a:p>
        </p:txBody>
      </p:sp>
      <p:sp>
        <p:nvSpPr>
          <p:cNvPr id="8" name="Title 7">
            <a:extLst>
              <a:ext uri="{FF2B5EF4-FFF2-40B4-BE49-F238E27FC236}">
                <a16:creationId xmlns:a16="http://schemas.microsoft.com/office/drawing/2014/main" id="{363FA459-A813-4738-BD82-C791A650A913}"/>
              </a:ext>
            </a:extLst>
          </p:cNvPr>
          <p:cNvSpPr>
            <a:spLocks noGrp="1"/>
          </p:cNvSpPr>
          <p:nvPr>
            <p:ph type="title"/>
          </p:nvPr>
        </p:nvSpPr>
        <p:spPr/>
        <p:txBody>
          <a:bodyPr/>
          <a:lstStyle/>
          <a:p>
            <a:r>
              <a:rPr lang="en-US" b="1" dirty="0"/>
              <a:t>What do we mean by bad corporate governance?</a:t>
            </a:r>
            <a:endParaRPr lang="en-US" dirty="0"/>
          </a:p>
        </p:txBody>
      </p:sp>
    </p:spTree>
    <p:extLst>
      <p:ext uri="{BB962C8B-B14F-4D97-AF65-F5344CB8AC3E}">
        <p14:creationId xmlns:p14="http://schemas.microsoft.com/office/powerpoint/2010/main" val="330413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A695FA-6684-43EB-909F-CD7FDF25FB09}"/>
              </a:ext>
            </a:extLst>
          </p:cNvPr>
          <p:cNvSpPr>
            <a:spLocks noGrp="1"/>
          </p:cNvSpPr>
          <p:nvPr>
            <p:ph idx="1"/>
          </p:nvPr>
        </p:nvSpPr>
        <p:spPr>
          <a:xfrm>
            <a:off x="1097280" y="2644725"/>
            <a:ext cx="10058400" cy="3224367"/>
          </a:xfrm>
        </p:spPr>
        <p:txBody>
          <a:bodyPr>
            <a:normAutofit/>
          </a:bodyPr>
          <a:lstStyle/>
          <a:p>
            <a:pPr algn="ctr"/>
            <a:r>
              <a:rPr lang="en-US" sz="2400" dirty="0">
                <a:solidFill>
                  <a:schemeClr val="accent2">
                    <a:lumMod val="50000"/>
                  </a:schemeClr>
                </a:solidFill>
              </a:rPr>
              <a:t>A stakeholder in a company is someone who has an interest or ‘stake’ in it, and is affected by what the company does.</a:t>
            </a:r>
          </a:p>
          <a:p>
            <a:pPr algn="ctr"/>
            <a:endParaRPr lang="en-US" sz="2400" dirty="0">
              <a:solidFill>
                <a:schemeClr val="accent2">
                  <a:lumMod val="50000"/>
                </a:schemeClr>
              </a:solidFill>
            </a:endParaRPr>
          </a:p>
        </p:txBody>
      </p:sp>
      <p:sp>
        <p:nvSpPr>
          <p:cNvPr id="3" name="Title 2">
            <a:extLst>
              <a:ext uri="{FF2B5EF4-FFF2-40B4-BE49-F238E27FC236}">
                <a16:creationId xmlns:a16="http://schemas.microsoft.com/office/drawing/2014/main" id="{6E452518-6C70-451A-A6BB-7017BA192D3D}"/>
              </a:ext>
            </a:extLst>
          </p:cNvPr>
          <p:cNvSpPr>
            <a:spLocks noGrp="1"/>
          </p:cNvSpPr>
          <p:nvPr>
            <p:ph type="title"/>
          </p:nvPr>
        </p:nvSpPr>
        <p:spPr>
          <a:xfrm>
            <a:off x="1216855" y="988908"/>
            <a:ext cx="2954215" cy="587584"/>
          </a:xfrm>
        </p:spPr>
        <p:txBody>
          <a:bodyPr/>
          <a:lstStyle/>
          <a:p>
            <a:r>
              <a:rPr lang="en-US" dirty="0"/>
              <a:t>stakeholders</a:t>
            </a:r>
          </a:p>
        </p:txBody>
      </p:sp>
    </p:spTree>
    <p:extLst>
      <p:ext uri="{BB962C8B-B14F-4D97-AF65-F5344CB8AC3E}">
        <p14:creationId xmlns:p14="http://schemas.microsoft.com/office/powerpoint/2010/main" val="1398678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5BBE0D5A-A49F-4AA6-88A6-A2F2C56E5C61}"/>
              </a:ext>
            </a:extLst>
          </p:cNvPr>
          <p:cNvGraphicFramePr/>
          <p:nvPr>
            <p:extLst>
              <p:ext uri="{D42A27DB-BD31-4B8C-83A1-F6EECF244321}">
                <p14:modId xmlns:p14="http://schemas.microsoft.com/office/powerpoint/2010/main" val="892895941"/>
              </p:ext>
            </p:extLst>
          </p:nvPr>
        </p:nvGraphicFramePr>
        <p:xfrm>
          <a:off x="0" y="123092"/>
          <a:ext cx="12192000" cy="6611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3521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E1DB917-3914-4A12-A78E-EFBB787BF746}"/>
              </a:ext>
            </a:extLst>
          </p:cNvPr>
          <p:cNvSpPr>
            <a:spLocks noGrp="1"/>
          </p:cNvSpPr>
          <p:nvPr>
            <p:ph idx="1"/>
          </p:nvPr>
        </p:nvSpPr>
        <p:spPr/>
        <p:txBody>
          <a:bodyPr/>
          <a:lstStyle/>
          <a:p>
            <a:r>
              <a:rPr lang="en-US" sz="2200" b="1" u="sng" dirty="0"/>
              <a:t>Corporate</a:t>
            </a:r>
          </a:p>
          <a:p>
            <a:r>
              <a:rPr lang="en-US" altLang="en-US" sz="2200" dirty="0"/>
              <a:t>A mechanism established to allow different parties to contribute capital, expertise and labor for their mutual benefit.</a:t>
            </a:r>
          </a:p>
          <a:p>
            <a:endParaRPr lang="en-US" altLang="en-US" sz="2200" dirty="0"/>
          </a:p>
          <a:p>
            <a:r>
              <a:rPr lang="en-US" altLang="en-US" sz="2200" dirty="0"/>
              <a:t>The corporation is governed by the </a:t>
            </a:r>
            <a:r>
              <a:rPr lang="en-US" altLang="en-US" sz="2200" u="sng" dirty="0"/>
              <a:t>board of directors </a:t>
            </a:r>
            <a:r>
              <a:rPr lang="en-US" altLang="en-US" sz="2200" dirty="0"/>
              <a:t>that oversees top management with the concurrence/agreement of the shareholders.</a:t>
            </a:r>
          </a:p>
          <a:p>
            <a:endParaRPr lang="en-US" altLang="en-US" dirty="0"/>
          </a:p>
          <a:p>
            <a:endParaRPr lang="en-US" dirty="0"/>
          </a:p>
        </p:txBody>
      </p:sp>
      <p:sp>
        <p:nvSpPr>
          <p:cNvPr id="4" name="Title 3">
            <a:extLst>
              <a:ext uri="{FF2B5EF4-FFF2-40B4-BE49-F238E27FC236}">
                <a16:creationId xmlns:a16="http://schemas.microsoft.com/office/drawing/2014/main" id="{3D5B90FB-67C1-4BFF-81CD-DB45836CF3D7}"/>
              </a:ext>
            </a:extLst>
          </p:cNvPr>
          <p:cNvSpPr>
            <a:spLocks noGrp="1"/>
          </p:cNvSpPr>
          <p:nvPr>
            <p:ph type="title"/>
          </p:nvPr>
        </p:nvSpPr>
        <p:spPr>
          <a:xfrm>
            <a:off x="1097280" y="988908"/>
            <a:ext cx="10058400" cy="587584"/>
          </a:xfrm>
        </p:spPr>
        <p:txBody>
          <a:bodyPr/>
          <a:lstStyle/>
          <a:p>
            <a:r>
              <a:rPr lang="en-US" dirty="0"/>
              <a:t>What is corporate governance?	</a:t>
            </a:r>
          </a:p>
        </p:txBody>
      </p:sp>
    </p:spTree>
    <p:extLst>
      <p:ext uri="{BB962C8B-B14F-4D97-AF65-F5344CB8AC3E}">
        <p14:creationId xmlns:p14="http://schemas.microsoft.com/office/powerpoint/2010/main" val="3431607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A8334-ACB2-4F1D-BE5F-A59BDDB98C97}"/>
              </a:ext>
            </a:extLst>
          </p:cNvPr>
          <p:cNvSpPr>
            <a:spLocks noGrp="1"/>
          </p:cNvSpPr>
          <p:nvPr>
            <p:ph type="title"/>
          </p:nvPr>
        </p:nvSpPr>
        <p:spPr/>
        <p:txBody>
          <a:bodyPr/>
          <a:lstStyle/>
          <a:p>
            <a:r>
              <a:rPr lang="en-US" dirty="0"/>
              <a:t>Balance of power</a:t>
            </a:r>
          </a:p>
        </p:txBody>
      </p:sp>
      <p:sp>
        <p:nvSpPr>
          <p:cNvPr id="3" name="Content Placeholder 2">
            <a:extLst>
              <a:ext uri="{FF2B5EF4-FFF2-40B4-BE49-F238E27FC236}">
                <a16:creationId xmlns:a16="http://schemas.microsoft.com/office/drawing/2014/main" id="{C0E89A21-89C7-4FAC-866E-412884B40652}"/>
              </a:ext>
            </a:extLst>
          </p:cNvPr>
          <p:cNvSpPr>
            <a:spLocks noGrp="1"/>
          </p:cNvSpPr>
          <p:nvPr>
            <p:ph idx="1"/>
          </p:nvPr>
        </p:nvSpPr>
        <p:spPr/>
        <p:txBody>
          <a:bodyPr>
            <a:normAutofit/>
          </a:bodyPr>
          <a:lstStyle/>
          <a:p>
            <a:r>
              <a:rPr lang="en-US" sz="2400" dirty="0"/>
              <a:t>A company ay have more than one group of stakeholders. The power must be categorized between these groups. </a:t>
            </a:r>
          </a:p>
          <a:p>
            <a:r>
              <a:rPr lang="en-US" sz="2400" u="sng" dirty="0"/>
              <a:t>Methods of categorization: </a:t>
            </a:r>
          </a:p>
          <a:p>
            <a:r>
              <a:rPr lang="en-US" sz="2400" dirty="0"/>
              <a:t>1. internal stakeholders</a:t>
            </a:r>
          </a:p>
          <a:p>
            <a:r>
              <a:rPr lang="en-US" sz="2400" dirty="0"/>
              <a:t>2. connected stakeholders</a:t>
            </a:r>
          </a:p>
          <a:p>
            <a:r>
              <a:rPr lang="en-US" sz="2400" dirty="0"/>
              <a:t>3. external stakeholders </a:t>
            </a:r>
          </a:p>
        </p:txBody>
      </p:sp>
    </p:spTree>
    <p:extLst>
      <p:ext uri="{BB962C8B-B14F-4D97-AF65-F5344CB8AC3E}">
        <p14:creationId xmlns:p14="http://schemas.microsoft.com/office/powerpoint/2010/main" val="2223682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AE87076-DCB1-493B-984A-64CCFE278729}"/>
              </a:ext>
            </a:extLst>
          </p:cNvPr>
          <p:cNvPicPr>
            <a:picLocks noChangeAspect="1"/>
          </p:cNvPicPr>
          <p:nvPr/>
        </p:nvPicPr>
        <p:blipFill rotWithShape="1">
          <a:blip r:embed="rId2"/>
          <a:srcRect l="1466" t="27139" r="22629" b="11451"/>
          <a:stretch/>
        </p:blipFill>
        <p:spPr>
          <a:xfrm>
            <a:off x="0" y="0"/>
            <a:ext cx="12269824" cy="6858000"/>
          </a:xfrm>
          <a:prstGeom prst="rect">
            <a:avLst/>
          </a:prstGeom>
        </p:spPr>
      </p:pic>
    </p:spTree>
    <p:extLst>
      <p:ext uri="{BB962C8B-B14F-4D97-AF65-F5344CB8AC3E}">
        <p14:creationId xmlns:p14="http://schemas.microsoft.com/office/powerpoint/2010/main" val="2612876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61F42-8469-4F22-846B-DA8A2AD52A6E}"/>
              </a:ext>
            </a:extLst>
          </p:cNvPr>
          <p:cNvSpPr>
            <a:spLocks noGrp="1"/>
          </p:cNvSpPr>
          <p:nvPr>
            <p:ph type="title"/>
          </p:nvPr>
        </p:nvSpPr>
        <p:spPr/>
        <p:txBody>
          <a:bodyPr>
            <a:normAutofit fontScale="90000"/>
          </a:bodyPr>
          <a:lstStyle/>
          <a:p>
            <a:r>
              <a:rPr lang="en-US" sz="2900" dirty="0"/>
              <a:t>theoretical frameworks: </a:t>
            </a:r>
            <a:r>
              <a:rPr lang="en-US" sz="2400" dirty="0"/>
              <a:t>rules or guidelines for corporate Governance system </a:t>
            </a:r>
          </a:p>
        </p:txBody>
      </p:sp>
      <p:sp>
        <p:nvSpPr>
          <p:cNvPr id="3" name="Text Placeholder 2">
            <a:extLst>
              <a:ext uri="{FF2B5EF4-FFF2-40B4-BE49-F238E27FC236}">
                <a16:creationId xmlns:a16="http://schemas.microsoft.com/office/drawing/2014/main" id="{61133FD6-BE93-4CD3-93EA-62BA2F30F0F6}"/>
              </a:ext>
            </a:extLst>
          </p:cNvPr>
          <p:cNvSpPr>
            <a:spLocks noGrp="1"/>
          </p:cNvSpPr>
          <p:nvPr>
            <p:ph type="body" idx="1"/>
          </p:nvPr>
        </p:nvSpPr>
        <p:spPr/>
        <p:txBody>
          <a:bodyPr>
            <a:normAutofit/>
          </a:bodyPr>
          <a:lstStyle/>
          <a:p>
            <a:r>
              <a:rPr lang="en-US" sz="2400" b="1" dirty="0"/>
              <a:t>1 </a:t>
            </a:r>
            <a:r>
              <a:rPr lang="en-US" sz="2400" dirty="0"/>
              <a:t>Agency theory.</a:t>
            </a:r>
          </a:p>
        </p:txBody>
      </p:sp>
      <p:sp>
        <p:nvSpPr>
          <p:cNvPr id="4" name="Content Placeholder 3">
            <a:extLst>
              <a:ext uri="{FF2B5EF4-FFF2-40B4-BE49-F238E27FC236}">
                <a16:creationId xmlns:a16="http://schemas.microsoft.com/office/drawing/2014/main" id="{AE65B9F7-642D-4A28-A5D3-00C2968E09DA}"/>
              </a:ext>
            </a:extLst>
          </p:cNvPr>
          <p:cNvSpPr>
            <a:spLocks noGrp="1"/>
          </p:cNvSpPr>
          <p:nvPr>
            <p:ph sz="half" idx="2"/>
          </p:nvPr>
        </p:nvSpPr>
        <p:spPr/>
        <p:txBody>
          <a:bodyPr>
            <a:normAutofit/>
          </a:bodyPr>
          <a:lstStyle/>
          <a:p>
            <a:r>
              <a:rPr lang="en-US" sz="2200" b="1" dirty="0"/>
              <a:t>Agency theory </a:t>
            </a:r>
            <a:r>
              <a:rPr lang="en-US" sz="2200" dirty="0"/>
              <a:t>can be used to justify a ‘shareholder approach’ to corporate governance.</a:t>
            </a:r>
          </a:p>
        </p:txBody>
      </p:sp>
      <p:sp>
        <p:nvSpPr>
          <p:cNvPr id="5" name="Text Placeholder 4">
            <a:extLst>
              <a:ext uri="{FF2B5EF4-FFF2-40B4-BE49-F238E27FC236}">
                <a16:creationId xmlns:a16="http://schemas.microsoft.com/office/drawing/2014/main" id="{9D38325B-485D-42F8-9B69-06964DC57746}"/>
              </a:ext>
            </a:extLst>
          </p:cNvPr>
          <p:cNvSpPr>
            <a:spLocks noGrp="1"/>
          </p:cNvSpPr>
          <p:nvPr>
            <p:ph type="body" sz="quarter" idx="3"/>
          </p:nvPr>
        </p:nvSpPr>
        <p:spPr/>
        <p:txBody>
          <a:bodyPr>
            <a:normAutofit/>
          </a:bodyPr>
          <a:lstStyle/>
          <a:p>
            <a:r>
              <a:rPr lang="en-US" sz="2400" b="1" dirty="0"/>
              <a:t>2 </a:t>
            </a:r>
            <a:r>
              <a:rPr lang="en-US" sz="2400" dirty="0"/>
              <a:t>Stakeholder theory.</a:t>
            </a:r>
          </a:p>
        </p:txBody>
      </p:sp>
      <p:sp>
        <p:nvSpPr>
          <p:cNvPr id="6" name="Content Placeholder 5">
            <a:extLst>
              <a:ext uri="{FF2B5EF4-FFF2-40B4-BE49-F238E27FC236}">
                <a16:creationId xmlns:a16="http://schemas.microsoft.com/office/drawing/2014/main" id="{21412252-B283-4F59-B8FF-D449B7E076B2}"/>
              </a:ext>
            </a:extLst>
          </p:cNvPr>
          <p:cNvSpPr>
            <a:spLocks noGrp="1"/>
          </p:cNvSpPr>
          <p:nvPr>
            <p:ph sz="quarter" idx="4"/>
          </p:nvPr>
        </p:nvSpPr>
        <p:spPr/>
        <p:txBody>
          <a:bodyPr>
            <a:normAutofit/>
          </a:bodyPr>
          <a:lstStyle/>
          <a:p>
            <a:r>
              <a:rPr lang="en-US" sz="2200" b="1" dirty="0"/>
              <a:t>Stakeholder theory </a:t>
            </a:r>
            <a:r>
              <a:rPr lang="en-US" sz="2200" dirty="0"/>
              <a:t>can be used to justify a ‘stakeholder’ approach. </a:t>
            </a:r>
          </a:p>
        </p:txBody>
      </p:sp>
    </p:spTree>
    <p:extLst>
      <p:ext uri="{BB962C8B-B14F-4D97-AF65-F5344CB8AC3E}">
        <p14:creationId xmlns:p14="http://schemas.microsoft.com/office/powerpoint/2010/main" val="1417191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BDEBE54-A134-4F6F-88B9-BC7158BA08CE}"/>
              </a:ext>
            </a:extLst>
          </p:cNvPr>
          <p:cNvSpPr>
            <a:spLocks noGrp="1"/>
          </p:cNvSpPr>
          <p:nvPr>
            <p:ph type="title"/>
          </p:nvPr>
        </p:nvSpPr>
        <p:spPr/>
        <p:txBody>
          <a:bodyPr/>
          <a:lstStyle/>
          <a:p>
            <a:r>
              <a:rPr lang="en-US" b="1" dirty="0"/>
              <a:t>Agency theory</a:t>
            </a:r>
            <a:endParaRPr lang="en-US" dirty="0"/>
          </a:p>
        </p:txBody>
      </p:sp>
      <p:sp>
        <p:nvSpPr>
          <p:cNvPr id="8" name="Content Placeholder 7">
            <a:extLst>
              <a:ext uri="{FF2B5EF4-FFF2-40B4-BE49-F238E27FC236}">
                <a16:creationId xmlns:a16="http://schemas.microsoft.com/office/drawing/2014/main" id="{2FD6A79D-1DE4-421E-803C-DCE83E18D364}"/>
              </a:ext>
            </a:extLst>
          </p:cNvPr>
          <p:cNvSpPr>
            <a:spLocks noGrp="1"/>
          </p:cNvSpPr>
          <p:nvPr>
            <p:ph sz="half" idx="2"/>
          </p:nvPr>
        </p:nvSpPr>
        <p:spPr/>
        <p:txBody>
          <a:bodyPr/>
          <a:lstStyle/>
          <a:p>
            <a:r>
              <a:rPr lang="en-US" dirty="0"/>
              <a:t>It was developed by US economists Michael Jensen and William </a:t>
            </a:r>
            <a:r>
              <a:rPr lang="en-US" dirty="0" err="1"/>
              <a:t>Meckling</a:t>
            </a:r>
            <a:r>
              <a:rPr lang="en-US" dirty="0"/>
              <a:t> (1976).</a:t>
            </a:r>
          </a:p>
          <a:p>
            <a:r>
              <a:rPr lang="en-US" dirty="0"/>
              <a:t>The theory is based on the separation of ownership and control in a company</a:t>
            </a:r>
          </a:p>
          <a:p>
            <a:r>
              <a:rPr lang="en-US" dirty="0"/>
              <a:t>Ownership by shareholders</a:t>
            </a:r>
          </a:p>
          <a:p>
            <a:r>
              <a:rPr lang="en-US" dirty="0"/>
              <a:t>Control by directors and senior executives </a:t>
            </a:r>
          </a:p>
        </p:txBody>
      </p:sp>
    </p:spTree>
    <p:extLst>
      <p:ext uri="{BB962C8B-B14F-4D97-AF65-F5344CB8AC3E}">
        <p14:creationId xmlns:p14="http://schemas.microsoft.com/office/powerpoint/2010/main" val="2980274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58BF4DC-8484-47E7-900F-B7E6122D9AEE}"/>
              </a:ext>
            </a:extLst>
          </p:cNvPr>
          <p:cNvSpPr>
            <a:spLocks noGrp="1"/>
          </p:cNvSpPr>
          <p:nvPr>
            <p:ph idx="1"/>
          </p:nvPr>
        </p:nvSpPr>
        <p:spPr/>
        <p:txBody>
          <a:bodyPr/>
          <a:lstStyle/>
          <a:p>
            <a:r>
              <a:rPr lang="en-US" dirty="0"/>
              <a:t>1. A contract between the companies owners and its managers.</a:t>
            </a:r>
          </a:p>
          <a:p>
            <a:endParaRPr lang="en-US" dirty="0"/>
          </a:p>
          <a:p>
            <a:r>
              <a:rPr lang="en-US" dirty="0"/>
              <a:t>2. Owners appoint managers to manage the company on their behalf. </a:t>
            </a:r>
          </a:p>
          <a:p>
            <a:endParaRPr lang="en-US" dirty="0"/>
          </a:p>
          <a:p>
            <a:r>
              <a:rPr lang="en-US" dirty="0"/>
              <a:t>3. Nature of governance = conflict of interest between owners and managers </a:t>
            </a:r>
          </a:p>
          <a:p>
            <a:endParaRPr lang="en-US" dirty="0"/>
          </a:p>
          <a:p>
            <a:r>
              <a:rPr lang="en-US" dirty="0"/>
              <a:t>4. Agency contract: Managers should always act in the best interest of the owners </a:t>
            </a:r>
          </a:p>
        </p:txBody>
      </p:sp>
      <p:sp>
        <p:nvSpPr>
          <p:cNvPr id="5" name="Title 4">
            <a:extLst>
              <a:ext uri="{FF2B5EF4-FFF2-40B4-BE49-F238E27FC236}">
                <a16:creationId xmlns:a16="http://schemas.microsoft.com/office/drawing/2014/main" id="{F1B7FA1F-7ACB-4B08-BC72-728D5EF94339}"/>
              </a:ext>
            </a:extLst>
          </p:cNvPr>
          <p:cNvSpPr>
            <a:spLocks noGrp="1"/>
          </p:cNvSpPr>
          <p:nvPr>
            <p:ph type="title"/>
          </p:nvPr>
        </p:nvSpPr>
        <p:spPr/>
        <p:txBody>
          <a:bodyPr/>
          <a:lstStyle/>
          <a:p>
            <a:r>
              <a:rPr lang="en-US" dirty="0"/>
              <a:t>Jensen and </a:t>
            </a:r>
            <a:r>
              <a:rPr lang="en-US" dirty="0" err="1"/>
              <a:t>Meckling</a:t>
            </a:r>
            <a:r>
              <a:rPr lang="en-US" dirty="0"/>
              <a:t> deﬁned the agency theory</a:t>
            </a:r>
          </a:p>
        </p:txBody>
      </p:sp>
    </p:spTree>
    <p:extLst>
      <p:ext uri="{BB962C8B-B14F-4D97-AF65-F5344CB8AC3E}">
        <p14:creationId xmlns:p14="http://schemas.microsoft.com/office/powerpoint/2010/main" val="3540757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691A24-E4C5-4D3D-AD75-E430FDF9908B}"/>
              </a:ext>
            </a:extLst>
          </p:cNvPr>
          <p:cNvSpPr>
            <a:spLocks noGrp="1"/>
          </p:cNvSpPr>
          <p:nvPr>
            <p:ph idx="1"/>
          </p:nvPr>
        </p:nvSpPr>
        <p:spPr>
          <a:xfrm>
            <a:off x="1097280" y="1530455"/>
            <a:ext cx="10058400" cy="4338637"/>
          </a:xfrm>
        </p:spPr>
        <p:txBody>
          <a:bodyPr>
            <a:normAutofit fontScale="92500" lnSpcReduction="20000"/>
          </a:bodyPr>
          <a:lstStyle/>
          <a:p>
            <a:r>
              <a:rPr lang="en-US" dirty="0"/>
              <a:t>Agency conflicts are differences in the interests of owners and managers. They arise in several ways.</a:t>
            </a:r>
          </a:p>
          <a:p>
            <a:r>
              <a:rPr lang="en-US" dirty="0"/>
              <a:t>1. Moral Hazard: managers interest in receiving benefits at the cost of owners</a:t>
            </a:r>
          </a:p>
          <a:p>
            <a:r>
              <a:rPr lang="en-US" dirty="0"/>
              <a:t>E.g. use of company car or plane </a:t>
            </a:r>
          </a:p>
          <a:p>
            <a:endParaRPr lang="en-US" dirty="0"/>
          </a:p>
          <a:p>
            <a:r>
              <a:rPr lang="en-US" dirty="0"/>
              <a:t>2. Level of effort: working less</a:t>
            </a:r>
          </a:p>
          <a:p>
            <a:endParaRPr lang="en-US" dirty="0"/>
          </a:p>
          <a:p>
            <a:r>
              <a:rPr lang="en-US" dirty="0"/>
              <a:t>3. Earning Retentions: Remuneration is directly related to size of the company</a:t>
            </a:r>
          </a:p>
          <a:p>
            <a:endParaRPr lang="en-US" dirty="0"/>
          </a:p>
          <a:p>
            <a:r>
              <a:rPr lang="en-US" dirty="0"/>
              <a:t>4. Time Horizon: Owners interest is long term. Managers interest is short term. </a:t>
            </a:r>
          </a:p>
          <a:p>
            <a:r>
              <a:rPr lang="en-US" dirty="0"/>
              <a:t>E.g. annual bonus in short term performance. </a:t>
            </a:r>
          </a:p>
        </p:txBody>
      </p:sp>
      <p:sp>
        <p:nvSpPr>
          <p:cNvPr id="3" name="Title 2">
            <a:extLst>
              <a:ext uri="{FF2B5EF4-FFF2-40B4-BE49-F238E27FC236}">
                <a16:creationId xmlns:a16="http://schemas.microsoft.com/office/drawing/2014/main" id="{251A38CF-2312-4685-B40A-125A881D2F91}"/>
              </a:ext>
            </a:extLst>
          </p:cNvPr>
          <p:cNvSpPr>
            <a:spLocks noGrp="1"/>
          </p:cNvSpPr>
          <p:nvPr>
            <p:ph type="title"/>
          </p:nvPr>
        </p:nvSpPr>
        <p:spPr/>
        <p:txBody>
          <a:bodyPr/>
          <a:lstStyle/>
          <a:p>
            <a:r>
              <a:rPr lang="en-US" dirty="0"/>
              <a:t>Agency conflict </a:t>
            </a:r>
          </a:p>
        </p:txBody>
      </p:sp>
    </p:spTree>
    <p:extLst>
      <p:ext uri="{BB962C8B-B14F-4D97-AF65-F5344CB8AC3E}">
        <p14:creationId xmlns:p14="http://schemas.microsoft.com/office/powerpoint/2010/main" val="2495158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B19F69-784C-486E-B956-028881F03D94}"/>
              </a:ext>
            </a:extLst>
          </p:cNvPr>
          <p:cNvSpPr>
            <a:spLocks noGrp="1"/>
          </p:cNvSpPr>
          <p:nvPr>
            <p:ph sz="half" idx="2"/>
          </p:nvPr>
        </p:nvSpPr>
        <p:spPr>
          <a:xfrm>
            <a:off x="1097280" y="1876926"/>
            <a:ext cx="4639736" cy="3992169"/>
          </a:xfrm>
        </p:spPr>
        <p:txBody>
          <a:bodyPr>
            <a:normAutofit/>
          </a:bodyPr>
          <a:lstStyle/>
          <a:p>
            <a:r>
              <a:rPr lang="en-US" sz="2400" dirty="0"/>
              <a:t>The costs of having a manager make decisions on behalf of a owner.</a:t>
            </a:r>
          </a:p>
          <a:p>
            <a:endParaRPr lang="en-US" sz="2400" dirty="0"/>
          </a:p>
          <a:p>
            <a:r>
              <a:rPr lang="en-US" sz="2400" dirty="0"/>
              <a:t>The costs that the shareholders incur by having managers run the company on their behalf.</a:t>
            </a:r>
          </a:p>
          <a:p>
            <a:endParaRPr lang="en-US" dirty="0"/>
          </a:p>
        </p:txBody>
      </p:sp>
      <p:sp>
        <p:nvSpPr>
          <p:cNvPr id="6" name="Content Placeholder 5">
            <a:extLst>
              <a:ext uri="{FF2B5EF4-FFF2-40B4-BE49-F238E27FC236}">
                <a16:creationId xmlns:a16="http://schemas.microsoft.com/office/drawing/2014/main" id="{6FB4861A-54D7-4AA4-8014-EFC5084F4B79}"/>
              </a:ext>
            </a:extLst>
          </p:cNvPr>
          <p:cNvSpPr>
            <a:spLocks noGrp="1"/>
          </p:cNvSpPr>
          <p:nvPr>
            <p:ph sz="quarter" idx="4"/>
          </p:nvPr>
        </p:nvSpPr>
        <p:spPr>
          <a:xfrm>
            <a:off x="6515944" y="1876925"/>
            <a:ext cx="4639736" cy="3992169"/>
          </a:xfrm>
        </p:spPr>
        <p:txBody>
          <a:bodyPr>
            <a:normAutofit fontScale="92500" lnSpcReduction="20000"/>
          </a:bodyPr>
          <a:lstStyle/>
          <a:p>
            <a:pPr algn="ctr"/>
            <a:r>
              <a:rPr lang="en-US" sz="2400" dirty="0">
                <a:solidFill>
                  <a:schemeClr val="accent2">
                    <a:lumMod val="75000"/>
                  </a:schemeClr>
                </a:solidFill>
              </a:rPr>
              <a:t>Agency costs are very high in large companies        </a:t>
            </a:r>
          </a:p>
          <a:p>
            <a:pPr algn="ctr"/>
            <a:endParaRPr lang="en-US" sz="2400" dirty="0"/>
          </a:p>
          <a:p>
            <a:pPr algn="ctr"/>
            <a:r>
              <a:rPr lang="en-US" sz="2400" dirty="0"/>
              <a:t> </a:t>
            </a:r>
          </a:p>
          <a:p>
            <a:pPr algn="ctr"/>
            <a:r>
              <a:rPr lang="en-US" sz="2400" dirty="0">
                <a:solidFill>
                  <a:schemeClr val="accent2">
                    <a:lumMod val="50000"/>
                  </a:schemeClr>
                </a:solidFill>
              </a:rPr>
              <a:t>where there are many different shareholders</a:t>
            </a:r>
          </a:p>
          <a:p>
            <a:pPr algn="ctr"/>
            <a:endParaRPr lang="en-US" sz="2400" dirty="0"/>
          </a:p>
          <a:p>
            <a:pPr algn="ctr"/>
            <a:endParaRPr lang="en-US" sz="2400" dirty="0"/>
          </a:p>
          <a:p>
            <a:pPr algn="ctr"/>
            <a:r>
              <a:rPr lang="en-US" sz="2400" dirty="0">
                <a:solidFill>
                  <a:schemeClr val="accent2">
                    <a:lumMod val="25000"/>
                  </a:schemeClr>
                </a:solidFill>
              </a:rPr>
              <a:t>a large professional management.</a:t>
            </a:r>
          </a:p>
          <a:p>
            <a:endParaRPr lang="en-US" dirty="0"/>
          </a:p>
        </p:txBody>
      </p:sp>
      <p:sp>
        <p:nvSpPr>
          <p:cNvPr id="3" name="Title 2">
            <a:extLst>
              <a:ext uri="{FF2B5EF4-FFF2-40B4-BE49-F238E27FC236}">
                <a16:creationId xmlns:a16="http://schemas.microsoft.com/office/drawing/2014/main" id="{3BB2D72D-C049-47A9-9689-6C88217DEF8A}"/>
              </a:ext>
            </a:extLst>
          </p:cNvPr>
          <p:cNvSpPr>
            <a:spLocks noGrp="1"/>
          </p:cNvSpPr>
          <p:nvPr>
            <p:ph type="title"/>
          </p:nvPr>
        </p:nvSpPr>
        <p:spPr/>
        <p:txBody>
          <a:bodyPr/>
          <a:lstStyle/>
          <a:p>
            <a:r>
              <a:rPr lang="en-US" dirty="0"/>
              <a:t>Agency costs</a:t>
            </a:r>
          </a:p>
        </p:txBody>
      </p:sp>
      <p:cxnSp>
        <p:nvCxnSpPr>
          <p:cNvPr id="10" name="Straight Arrow Connector 9">
            <a:extLst>
              <a:ext uri="{FF2B5EF4-FFF2-40B4-BE49-F238E27FC236}">
                <a16:creationId xmlns:a16="http://schemas.microsoft.com/office/drawing/2014/main" id="{025F7608-012C-423B-B35A-2CD1C9A89ABC}"/>
              </a:ext>
            </a:extLst>
          </p:cNvPr>
          <p:cNvCxnSpPr/>
          <p:nvPr/>
        </p:nvCxnSpPr>
        <p:spPr>
          <a:xfrm>
            <a:off x="8807116" y="2464509"/>
            <a:ext cx="0" cy="964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49CBDC19-068E-4456-90FB-E11F5F96EE4D}"/>
              </a:ext>
            </a:extLst>
          </p:cNvPr>
          <p:cNvCxnSpPr/>
          <p:nvPr/>
        </p:nvCxnSpPr>
        <p:spPr>
          <a:xfrm>
            <a:off x="8807116" y="4092783"/>
            <a:ext cx="0" cy="964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46610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60F5FB7-032E-4437-8884-896B97296902}"/>
              </a:ext>
            </a:extLst>
          </p:cNvPr>
          <p:cNvSpPr>
            <a:spLocks noGrp="1"/>
          </p:cNvSpPr>
          <p:nvPr>
            <p:ph type="title"/>
          </p:nvPr>
        </p:nvSpPr>
        <p:spPr>
          <a:xfrm>
            <a:off x="635000" y="3135207"/>
            <a:ext cx="4886854" cy="955530"/>
          </a:xfrm>
        </p:spPr>
        <p:txBody>
          <a:bodyPr>
            <a:normAutofit/>
          </a:bodyPr>
          <a:lstStyle/>
          <a:p>
            <a:r>
              <a:rPr lang="en-US" dirty="0"/>
              <a:t>Agency costs consist of three elements</a:t>
            </a:r>
          </a:p>
        </p:txBody>
      </p:sp>
      <p:sp>
        <p:nvSpPr>
          <p:cNvPr id="8" name="Content Placeholder 7">
            <a:extLst>
              <a:ext uri="{FF2B5EF4-FFF2-40B4-BE49-F238E27FC236}">
                <a16:creationId xmlns:a16="http://schemas.microsoft.com/office/drawing/2014/main" id="{DEAAC6CA-1711-4B81-8D60-87D3FC976431}"/>
              </a:ext>
            </a:extLst>
          </p:cNvPr>
          <p:cNvSpPr>
            <a:spLocks noGrp="1"/>
          </p:cNvSpPr>
          <p:nvPr>
            <p:ph sz="half" idx="2"/>
          </p:nvPr>
        </p:nvSpPr>
        <p:spPr/>
        <p:txBody>
          <a:bodyPr>
            <a:normAutofit/>
          </a:bodyPr>
          <a:lstStyle/>
          <a:p>
            <a:r>
              <a:rPr lang="en-US" sz="2400" dirty="0"/>
              <a:t>Costs of monitoring</a:t>
            </a:r>
          </a:p>
          <a:p>
            <a:r>
              <a:rPr lang="en-US" sz="2400" dirty="0"/>
              <a:t>Bonding costs</a:t>
            </a:r>
          </a:p>
          <a:p>
            <a:r>
              <a:rPr lang="en-US" sz="2400" dirty="0"/>
              <a:t>Residual costs </a:t>
            </a:r>
          </a:p>
        </p:txBody>
      </p:sp>
    </p:spTree>
    <p:extLst>
      <p:ext uri="{BB962C8B-B14F-4D97-AF65-F5344CB8AC3E}">
        <p14:creationId xmlns:p14="http://schemas.microsoft.com/office/powerpoint/2010/main" val="1166583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35CCDF6-220E-48C4-B6FC-A15DD3B1F676}"/>
              </a:ext>
            </a:extLst>
          </p:cNvPr>
          <p:cNvSpPr>
            <a:spLocks noGrp="1"/>
          </p:cNvSpPr>
          <p:nvPr>
            <p:ph idx="1"/>
          </p:nvPr>
        </p:nvSpPr>
        <p:spPr>
          <a:xfrm>
            <a:off x="1097280" y="802105"/>
            <a:ext cx="10058400" cy="5066987"/>
          </a:xfrm>
        </p:spPr>
        <p:txBody>
          <a:bodyPr>
            <a:normAutofit fontScale="92500" lnSpcReduction="10000"/>
          </a:bodyPr>
          <a:lstStyle/>
          <a:p>
            <a:r>
              <a:rPr lang="en-US" sz="2400" dirty="0"/>
              <a:t>The key elements of agency theory:</a:t>
            </a:r>
          </a:p>
          <a:p>
            <a:r>
              <a:rPr lang="en-US" sz="2400" dirty="0"/>
              <a:t>1.</a:t>
            </a:r>
            <a:r>
              <a:rPr lang="en-US" dirty="0"/>
              <a:t> </a:t>
            </a:r>
            <a:r>
              <a:rPr lang="en-US" sz="2400" dirty="0"/>
              <a:t>Agency theory is based on the assumption that the main objective of a company should be to maximize shareholder wealth. </a:t>
            </a:r>
          </a:p>
          <a:p>
            <a:endParaRPr lang="en-US" sz="2400" dirty="0"/>
          </a:p>
          <a:p>
            <a:r>
              <a:rPr lang="en-US" sz="2400" dirty="0"/>
              <a:t>2. Agency theory is based on the view that the system of corporate governance should be designed to minimize the agency problem and reduce agency costs.</a:t>
            </a:r>
          </a:p>
          <a:p>
            <a:endParaRPr lang="en-US" sz="2400" dirty="0"/>
          </a:p>
          <a:p>
            <a:r>
              <a:rPr lang="en-US" sz="2400" dirty="0"/>
              <a:t>3. minimize these costs by improving the monitoring of management </a:t>
            </a:r>
          </a:p>
          <a:p>
            <a:endParaRPr lang="en-US" sz="2400" dirty="0"/>
          </a:p>
          <a:p>
            <a:r>
              <a:rPr lang="en-US" sz="2400" dirty="0"/>
              <a:t>4. providing management with incentives to bring their interests closer to those of the shareholders.</a:t>
            </a:r>
          </a:p>
        </p:txBody>
      </p:sp>
    </p:spTree>
    <p:extLst>
      <p:ext uri="{BB962C8B-B14F-4D97-AF65-F5344CB8AC3E}">
        <p14:creationId xmlns:p14="http://schemas.microsoft.com/office/powerpoint/2010/main" val="878626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8D0118-7F67-431E-A3CE-5D5751BE3E3A}"/>
              </a:ext>
            </a:extLst>
          </p:cNvPr>
          <p:cNvSpPr>
            <a:spLocks noGrp="1"/>
          </p:cNvSpPr>
          <p:nvPr>
            <p:ph idx="1"/>
          </p:nvPr>
        </p:nvSpPr>
        <p:spPr/>
        <p:txBody>
          <a:bodyPr>
            <a:noAutofit/>
          </a:bodyPr>
          <a:lstStyle/>
          <a:p>
            <a:pPr algn="ctr"/>
            <a:r>
              <a:rPr lang="en-US" sz="2400" dirty="0"/>
              <a:t>purpose of corporate governance should be to satisfy</a:t>
            </a:r>
          </a:p>
          <a:p>
            <a:pPr algn="ctr"/>
            <a:endParaRPr lang="en-US" sz="2400" dirty="0"/>
          </a:p>
          <a:p>
            <a:pPr algn="ctr"/>
            <a:r>
              <a:rPr lang="en-US" sz="2400" dirty="0"/>
              <a:t>the objectives of all key stakeholders </a:t>
            </a:r>
          </a:p>
          <a:p>
            <a:pPr marL="0" indent="0" algn="ctr">
              <a:buNone/>
            </a:pPr>
            <a:endParaRPr lang="en-US" sz="2400" dirty="0"/>
          </a:p>
          <a:p>
            <a:pPr algn="ctr"/>
            <a:r>
              <a:rPr lang="en-US" sz="2400" dirty="0"/>
              <a:t>employees, investors, major suppliers and creditors, customers, the government, local communities and the general public.</a:t>
            </a:r>
          </a:p>
        </p:txBody>
      </p:sp>
      <p:sp>
        <p:nvSpPr>
          <p:cNvPr id="3" name="Title 2">
            <a:extLst>
              <a:ext uri="{FF2B5EF4-FFF2-40B4-BE49-F238E27FC236}">
                <a16:creationId xmlns:a16="http://schemas.microsoft.com/office/drawing/2014/main" id="{9F12BEC2-CA10-4F45-989D-2060405EF6E8}"/>
              </a:ext>
            </a:extLst>
          </p:cNvPr>
          <p:cNvSpPr>
            <a:spLocks noGrp="1"/>
          </p:cNvSpPr>
          <p:nvPr>
            <p:ph type="title"/>
          </p:nvPr>
        </p:nvSpPr>
        <p:spPr/>
        <p:txBody>
          <a:bodyPr/>
          <a:lstStyle/>
          <a:p>
            <a:r>
              <a:rPr lang="en-US" dirty="0"/>
              <a:t>Stakeholder theory</a:t>
            </a:r>
          </a:p>
        </p:txBody>
      </p:sp>
      <p:cxnSp>
        <p:nvCxnSpPr>
          <p:cNvPr id="5" name="Straight Arrow Connector 4">
            <a:extLst>
              <a:ext uri="{FF2B5EF4-FFF2-40B4-BE49-F238E27FC236}">
                <a16:creationId xmlns:a16="http://schemas.microsoft.com/office/drawing/2014/main" id="{CB17F34B-1BC9-4994-995A-AACB623AD93E}"/>
              </a:ext>
            </a:extLst>
          </p:cNvPr>
          <p:cNvCxnSpPr/>
          <p:nvPr/>
        </p:nvCxnSpPr>
        <p:spPr>
          <a:xfrm>
            <a:off x="6096000" y="2502568"/>
            <a:ext cx="0" cy="7379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E709ACAA-DD5B-4939-A209-43E9E6C534D6}"/>
              </a:ext>
            </a:extLst>
          </p:cNvPr>
          <p:cNvCxnSpPr/>
          <p:nvPr/>
        </p:nvCxnSpPr>
        <p:spPr>
          <a:xfrm>
            <a:off x="6071937" y="3633537"/>
            <a:ext cx="0" cy="7379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80768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39609E-8CAA-4C6A-A65B-940232C3DEB4}"/>
              </a:ext>
            </a:extLst>
          </p:cNvPr>
          <p:cNvSpPr>
            <a:spLocks noGrp="1"/>
          </p:cNvSpPr>
          <p:nvPr>
            <p:ph idx="1"/>
          </p:nvPr>
        </p:nvSpPr>
        <p:spPr/>
        <p:txBody>
          <a:bodyPr/>
          <a:lstStyle/>
          <a:p>
            <a:r>
              <a:rPr lang="en-US" sz="2200" b="1" u="sng" dirty="0"/>
              <a:t>Governance</a:t>
            </a:r>
          </a:p>
          <a:p>
            <a:r>
              <a:rPr lang="en-US" dirty="0"/>
              <a:t>‘Governance’ refers to the way in which something is ruled or controlled. </a:t>
            </a:r>
          </a:p>
          <a:p>
            <a:r>
              <a:rPr lang="en-US" dirty="0"/>
              <a:t>Example:</a:t>
            </a:r>
          </a:p>
          <a:p>
            <a:r>
              <a:rPr lang="en-US" dirty="0"/>
              <a:t>The governance of a country, refers to the powers and actions of the legislative</a:t>
            </a:r>
          </a:p>
          <a:p>
            <a:r>
              <a:rPr lang="en-US" dirty="0"/>
              <a:t>assembly, the executive government and the judiciary.</a:t>
            </a:r>
          </a:p>
        </p:txBody>
      </p:sp>
      <p:sp>
        <p:nvSpPr>
          <p:cNvPr id="3" name="Title 2">
            <a:extLst>
              <a:ext uri="{FF2B5EF4-FFF2-40B4-BE49-F238E27FC236}">
                <a16:creationId xmlns:a16="http://schemas.microsoft.com/office/drawing/2014/main" id="{3490E1DC-4DFB-49B1-AE89-AE432A2F2494}"/>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629011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76A08198-1940-40E4-B9B8-A94EA595E608}"/>
              </a:ext>
            </a:extLst>
          </p:cNvPr>
          <p:cNvGraphicFramePr/>
          <p:nvPr>
            <p:extLst>
              <p:ext uri="{D42A27DB-BD31-4B8C-83A1-F6EECF244321}">
                <p14:modId xmlns:p14="http://schemas.microsoft.com/office/powerpoint/2010/main" val="2387054752"/>
              </p:ext>
            </p:extLst>
          </p:nvPr>
        </p:nvGraphicFramePr>
        <p:xfrm>
          <a:off x="1630947" y="196516"/>
          <a:ext cx="9245600" cy="6464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6891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22AC19C6-3B2D-433F-A9D9-D085E1E2745F}"/>
              </a:ext>
            </a:extLst>
          </p:cNvPr>
          <p:cNvSpPr>
            <a:spLocks noGrp="1"/>
          </p:cNvSpPr>
          <p:nvPr>
            <p:ph idx="1"/>
          </p:nvPr>
        </p:nvSpPr>
        <p:spPr/>
        <p:txBody>
          <a:bodyPr/>
          <a:lstStyle/>
          <a:p>
            <a:endParaRPr lang="en-US"/>
          </a:p>
        </p:txBody>
      </p:sp>
      <p:sp>
        <p:nvSpPr>
          <p:cNvPr id="5" name="Title 4">
            <a:extLst>
              <a:ext uri="{FF2B5EF4-FFF2-40B4-BE49-F238E27FC236}">
                <a16:creationId xmlns:a16="http://schemas.microsoft.com/office/drawing/2014/main" id="{601B15AC-245F-4317-A02E-9A3BA070CB1F}"/>
              </a:ext>
            </a:extLst>
          </p:cNvPr>
          <p:cNvSpPr>
            <a:spLocks noGrp="1"/>
          </p:cNvSpPr>
          <p:nvPr>
            <p:ph type="title"/>
          </p:nvPr>
        </p:nvSpPr>
        <p:spPr/>
        <p:txBody>
          <a:bodyPr/>
          <a:lstStyle/>
          <a:p>
            <a:r>
              <a:rPr lang="en-US" dirty="0"/>
              <a:t>principles of good corporate governance</a:t>
            </a:r>
          </a:p>
        </p:txBody>
      </p:sp>
      <p:pic>
        <p:nvPicPr>
          <p:cNvPr id="9" name="Content Placeholder 6">
            <a:extLst>
              <a:ext uri="{FF2B5EF4-FFF2-40B4-BE49-F238E27FC236}">
                <a16:creationId xmlns:a16="http://schemas.microsoft.com/office/drawing/2014/main" id="{FF91DA6B-A843-4289-983C-3E39F10D4383}"/>
              </a:ext>
            </a:extLst>
          </p:cNvPr>
          <p:cNvPicPr>
            <a:picLocks noChangeAspect="1"/>
          </p:cNvPicPr>
          <p:nvPr/>
        </p:nvPicPr>
        <p:blipFill rotWithShape="1">
          <a:blip r:embed="rId2"/>
          <a:srcRect l="2064" t="31814" r="23590" b="14013"/>
          <a:stretch/>
        </p:blipFill>
        <p:spPr>
          <a:xfrm>
            <a:off x="760395" y="1723190"/>
            <a:ext cx="10661583" cy="4356768"/>
          </a:xfrm>
          <a:prstGeom prst="rect">
            <a:avLst/>
          </a:prstGeom>
        </p:spPr>
      </p:pic>
    </p:spTree>
    <p:extLst>
      <p:ext uri="{BB962C8B-B14F-4D97-AF65-F5344CB8AC3E}">
        <p14:creationId xmlns:p14="http://schemas.microsoft.com/office/powerpoint/2010/main" val="14321230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B91162-C8CD-45E7-8003-0DB299E6978B}"/>
              </a:ext>
            </a:extLst>
          </p:cNvPr>
          <p:cNvSpPr>
            <a:spLocks noGrp="1"/>
          </p:cNvSpPr>
          <p:nvPr>
            <p:ph type="title"/>
          </p:nvPr>
        </p:nvSpPr>
        <p:spPr/>
        <p:txBody>
          <a:bodyPr/>
          <a:lstStyle/>
          <a:p>
            <a:r>
              <a:rPr lang="en-US" dirty="0"/>
              <a:t>Ethics and corporate governance</a:t>
            </a:r>
          </a:p>
        </p:txBody>
      </p:sp>
      <p:sp>
        <p:nvSpPr>
          <p:cNvPr id="6" name="Content Placeholder 5">
            <a:extLst>
              <a:ext uri="{FF2B5EF4-FFF2-40B4-BE49-F238E27FC236}">
                <a16:creationId xmlns:a16="http://schemas.microsoft.com/office/drawing/2014/main" id="{D9C3ABCD-60B7-4049-8D39-0A653AFB9312}"/>
              </a:ext>
            </a:extLst>
          </p:cNvPr>
          <p:cNvSpPr>
            <a:spLocks noGrp="1"/>
          </p:cNvSpPr>
          <p:nvPr>
            <p:ph idx="1"/>
          </p:nvPr>
        </p:nvSpPr>
        <p:spPr/>
        <p:txBody>
          <a:bodyPr/>
          <a:lstStyle/>
          <a:p>
            <a:r>
              <a:rPr lang="en-US" sz="2600" b="1" u="sng" dirty="0"/>
              <a:t>1. Personal Ethics</a:t>
            </a:r>
          </a:p>
          <a:p>
            <a:pPr algn="ctr"/>
            <a:r>
              <a:rPr lang="en-US" sz="2400" dirty="0"/>
              <a:t>Morality</a:t>
            </a:r>
          </a:p>
          <a:p>
            <a:pPr algn="ctr"/>
            <a:r>
              <a:rPr lang="en-US" sz="2400" dirty="0"/>
              <a:t>View of what is right and wrong</a:t>
            </a:r>
          </a:p>
          <a:p>
            <a:pPr algn="ctr"/>
            <a:r>
              <a:rPr lang="en-US" sz="2400" dirty="0"/>
              <a:t>Standards of behavior</a:t>
            </a:r>
          </a:p>
          <a:p>
            <a:pPr algn="ctr"/>
            <a:r>
              <a:rPr lang="en-US" sz="2400" dirty="0"/>
              <a:t>E.g. selfishness, helping collogues</a:t>
            </a:r>
          </a:p>
        </p:txBody>
      </p:sp>
    </p:spTree>
    <p:extLst>
      <p:ext uri="{BB962C8B-B14F-4D97-AF65-F5344CB8AC3E}">
        <p14:creationId xmlns:p14="http://schemas.microsoft.com/office/powerpoint/2010/main" val="36789151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7151E5-B34B-4E3B-BF09-45DF69E19DC4}"/>
              </a:ext>
            </a:extLst>
          </p:cNvPr>
          <p:cNvSpPr>
            <a:spLocks noGrp="1"/>
          </p:cNvSpPr>
          <p:nvPr>
            <p:ph idx="1"/>
          </p:nvPr>
        </p:nvSpPr>
        <p:spPr/>
        <p:txBody>
          <a:bodyPr/>
          <a:lstStyle/>
          <a:p>
            <a:r>
              <a:rPr lang="en-US" sz="2600" b="1" u="sng" dirty="0"/>
              <a:t>2. Corporate Ethics</a:t>
            </a:r>
          </a:p>
          <a:p>
            <a:endParaRPr lang="en-US" dirty="0"/>
          </a:p>
          <a:p>
            <a:pPr algn="ctr"/>
            <a:r>
              <a:rPr lang="en-US" sz="2400" dirty="0"/>
              <a:t>Corporate ethics are standards of business behavior by companies.</a:t>
            </a:r>
          </a:p>
          <a:p>
            <a:pPr algn="ctr"/>
            <a:r>
              <a:rPr lang="en-US" sz="2400" dirty="0"/>
              <a:t>Influence of employers acts on employees</a:t>
            </a:r>
          </a:p>
          <a:p>
            <a:pPr algn="ctr"/>
            <a:r>
              <a:rPr lang="en-US" sz="2400" dirty="0"/>
              <a:t>Dealing with employees, customers, suppliers, agents, etc.</a:t>
            </a:r>
          </a:p>
          <a:p>
            <a:endParaRPr lang="en-US" dirty="0"/>
          </a:p>
        </p:txBody>
      </p:sp>
    </p:spTree>
    <p:extLst>
      <p:ext uri="{BB962C8B-B14F-4D97-AF65-F5344CB8AC3E}">
        <p14:creationId xmlns:p14="http://schemas.microsoft.com/office/powerpoint/2010/main" val="13578579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FFB71A4-6FE8-4FC3-9AB5-A53B765C48DA}"/>
              </a:ext>
            </a:extLst>
          </p:cNvPr>
          <p:cNvSpPr>
            <a:spLocks noGrp="1"/>
          </p:cNvSpPr>
          <p:nvPr>
            <p:ph type="title"/>
          </p:nvPr>
        </p:nvSpPr>
        <p:spPr>
          <a:xfrm>
            <a:off x="5604291" y="767299"/>
            <a:ext cx="5711810" cy="587584"/>
          </a:xfrm>
        </p:spPr>
        <p:txBody>
          <a:bodyPr>
            <a:normAutofit/>
          </a:bodyPr>
          <a:lstStyle/>
          <a:p>
            <a:r>
              <a:rPr lang="en-US" sz="3000" b="1" dirty="0"/>
              <a:t>A corporate code of ethics</a:t>
            </a:r>
          </a:p>
        </p:txBody>
      </p:sp>
      <p:sp>
        <p:nvSpPr>
          <p:cNvPr id="2" name="Content Placeholder 1">
            <a:extLst>
              <a:ext uri="{FF2B5EF4-FFF2-40B4-BE49-F238E27FC236}">
                <a16:creationId xmlns:a16="http://schemas.microsoft.com/office/drawing/2014/main" id="{FC024582-762B-444A-AA6D-89DB7FA841C1}"/>
              </a:ext>
            </a:extLst>
          </p:cNvPr>
          <p:cNvSpPr>
            <a:spLocks noGrp="1"/>
          </p:cNvSpPr>
          <p:nvPr>
            <p:ph sz="half" idx="2"/>
          </p:nvPr>
        </p:nvSpPr>
        <p:spPr>
          <a:xfrm>
            <a:off x="5604291" y="1458229"/>
            <a:ext cx="5711810" cy="4477349"/>
          </a:xfrm>
        </p:spPr>
        <p:txBody>
          <a:bodyPr>
            <a:normAutofit/>
          </a:bodyPr>
          <a:lstStyle/>
          <a:p>
            <a:pPr>
              <a:buFont typeface="Wingdings" panose="05000000000000000000" pitchFamily="2" charset="2"/>
              <a:buChar char="Ø"/>
            </a:pPr>
            <a:r>
              <a:rPr lang="en-US" sz="2000" dirty="0"/>
              <a:t>It is a statement of business guidelines </a:t>
            </a:r>
          </a:p>
          <a:p>
            <a:pPr>
              <a:buFont typeface="Wingdings" panose="05000000000000000000" pitchFamily="2" charset="2"/>
              <a:buChar char="Ø"/>
            </a:pPr>
            <a:endParaRPr lang="en-US" sz="2000" dirty="0"/>
          </a:p>
          <a:p>
            <a:pPr>
              <a:buFont typeface="Wingdings" panose="05000000000000000000" pitchFamily="2" charset="2"/>
              <a:buChar char="Ø"/>
            </a:pPr>
            <a:r>
              <a:rPr lang="en-US" sz="2000" dirty="0"/>
              <a:t>They inform worker behavior </a:t>
            </a:r>
          </a:p>
          <a:p>
            <a:pPr>
              <a:buFont typeface="Wingdings" panose="05000000000000000000" pitchFamily="2" charset="2"/>
              <a:buChar char="Ø"/>
            </a:pPr>
            <a:endParaRPr lang="en-US" sz="2000" dirty="0"/>
          </a:p>
          <a:p>
            <a:pPr>
              <a:buFont typeface="Wingdings" panose="05000000000000000000" pitchFamily="2" charset="2"/>
              <a:buChar char="Ø"/>
            </a:pPr>
            <a:r>
              <a:rPr lang="en-US" sz="2000" dirty="0"/>
              <a:t>prevent behavior that does not fall in line with the company's mission and greater objectives.</a:t>
            </a:r>
            <a:endParaRPr lang="en-US" sz="2000" u="sng" dirty="0"/>
          </a:p>
        </p:txBody>
      </p:sp>
      <p:sp>
        <p:nvSpPr>
          <p:cNvPr id="5" name="Content Placeholder 4">
            <a:extLst>
              <a:ext uri="{FF2B5EF4-FFF2-40B4-BE49-F238E27FC236}">
                <a16:creationId xmlns:a16="http://schemas.microsoft.com/office/drawing/2014/main" id="{1AEA5881-4ABD-421C-8718-F4C60AD71E8A}"/>
              </a:ext>
            </a:extLst>
          </p:cNvPr>
          <p:cNvSpPr>
            <a:spLocks noGrp="1"/>
          </p:cNvSpPr>
          <p:nvPr>
            <p:ph sz="half" idx="14"/>
          </p:nvPr>
        </p:nvSpPr>
        <p:spPr>
          <a:xfrm>
            <a:off x="188074" y="187902"/>
            <a:ext cx="5255795" cy="5956224"/>
          </a:xfrm>
        </p:spPr>
        <p:txBody>
          <a:bodyPr>
            <a:noAutofit/>
          </a:bodyPr>
          <a:lstStyle/>
          <a:p>
            <a:r>
              <a:rPr lang="en-US" sz="2000" u="sng" dirty="0">
                <a:solidFill>
                  <a:srgbClr val="C00000"/>
                </a:solidFill>
              </a:rPr>
              <a:t>New York Stock Exchange (NYSE)</a:t>
            </a:r>
          </a:p>
          <a:p>
            <a:r>
              <a:rPr lang="en-US" sz="2000" dirty="0">
                <a:solidFill>
                  <a:srgbClr val="C00000"/>
                </a:solidFill>
              </a:rPr>
              <a:t>Code of business conduct and ethics for its directors and employees</a:t>
            </a:r>
          </a:p>
          <a:p>
            <a:r>
              <a:rPr lang="en-US" sz="2000" dirty="0">
                <a:solidFill>
                  <a:srgbClr val="C00000"/>
                </a:solidFill>
              </a:rPr>
              <a:t>Key features of a corporate code of ethics are that:</a:t>
            </a:r>
          </a:p>
          <a:p>
            <a:pPr marL="457200" indent="-457200">
              <a:buFont typeface="+mj-lt"/>
              <a:buAutoNum type="arabicPeriod"/>
            </a:pPr>
            <a:r>
              <a:rPr lang="en-US" sz="2000" dirty="0">
                <a:solidFill>
                  <a:srgbClr val="C00000"/>
                </a:solidFill>
              </a:rPr>
              <a:t>it is a formal document;</a:t>
            </a:r>
          </a:p>
          <a:p>
            <a:pPr marL="457200" indent="-457200">
              <a:buFont typeface="+mj-lt"/>
              <a:buAutoNum type="arabicPeriod"/>
            </a:pPr>
            <a:r>
              <a:rPr lang="en-US" sz="2000" dirty="0">
                <a:solidFill>
                  <a:srgbClr val="C00000"/>
                </a:solidFill>
              </a:rPr>
              <a:t> it is adopted by the board of directors;</a:t>
            </a:r>
          </a:p>
          <a:p>
            <a:pPr marL="457200" indent="-457200">
              <a:buFont typeface="+mj-lt"/>
              <a:buAutoNum type="arabicPeriod"/>
            </a:pPr>
            <a:r>
              <a:rPr lang="en-US" sz="2000" dirty="0">
                <a:solidFill>
                  <a:srgbClr val="C00000"/>
                </a:solidFill>
              </a:rPr>
              <a:t> it is disclosed to employees, public, and any other stakeholders </a:t>
            </a:r>
          </a:p>
          <a:p>
            <a:pPr marL="457200" indent="-457200">
              <a:buFont typeface="+mj-lt"/>
              <a:buAutoNum type="arabicPeriod"/>
            </a:pPr>
            <a:r>
              <a:rPr lang="en-US" sz="2000" dirty="0">
                <a:solidFill>
                  <a:srgbClr val="C00000"/>
                </a:solidFill>
              </a:rPr>
              <a:t> it is made clear to employees that they should comply with the code</a:t>
            </a:r>
          </a:p>
          <a:p>
            <a:pPr marL="457200" indent="-457200">
              <a:buFont typeface="+mj-lt"/>
              <a:buAutoNum type="arabicPeriod"/>
            </a:pPr>
            <a:r>
              <a:rPr lang="en-US" sz="2000" dirty="0">
                <a:solidFill>
                  <a:srgbClr val="C00000"/>
                </a:solidFill>
              </a:rPr>
              <a:t> Breach of code must be dealt with. </a:t>
            </a:r>
          </a:p>
        </p:txBody>
      </p:sp>
    </p:spTree>
    <p:extLst>
      <p:ext uri="{BB962C8B-B14F-4D97-AF65-F5344CB8AC3E}">
        <p14:creationId xmlns:p14="http://schemas.microsoft.com/office/powerpoint/2010/main" val="18271644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7026A16-B469-4A23-B3B9-1ABFA250C775}"/>
              </a:ext>
            </a:extLst>
          </p:cNvPr>
          <p:cNvSpPr>
            <a:spLocks noGrp="1"/>
          </p:cNvSpPr>
          <p:nvPr>
            <p:ph idx="1"/>
          </p:nvPr>
        </p:nvSpPr>
        <p:spPr>
          <a:xfrm>
            <a:off x="1097280" y="930443"/>
            <a:ext cx="10058400" cy="4938650"/>
          </a:xfrm>
        </p:spPr>
        <p:txBody>
          <a:bodyPr>
            <a:normAutofit/>
          </a:bodyPr>
          <a:lstStyle/>
          <a:p>
            <a:pPr>
              <a:buClr>
                <a:schemeClr val="bg2">
                  <a:lumMod val="10000"/>
                </a:schemeClr>
              </a:buClr>
              <a:buFont typeface="Wingdings" panose="05000000000000000000" pitchFamily="2" charset="2"/>
              <a:buChar char="Ø"/>
            </a:pPr>
            <a:r>
              <a:rPr lang="en-US" sz="2800" dirty="0"/>
              <a:t>The effectiveness of a code of ethics depends on the leadership of the company.</a:t>
            </a:r>
          </a:p>
          <a:p>
            <a:pPr marL="0" indent="0" algn="ctr">
              <a:buClr>
                <a:schemeClr val="bg2">
                  <a:lumMod val="10000"/>
                </a:schemeClr>
              </a:buClr>
              <a:buNone/>
            </a:pPr>
            <a:r>
              <a:rPr lang="en-US" sz="2600" dirty="0"/>
              <a:t>its directors and senior managers</a:t>
            </a:r>
          </a:p>
          <a:p>
            <a:pPr marL="0" indent="0" algn="ctr">
              <a:buClr>
                <a:schemeClr val="bg2">
                  <a:lumMod val="10000"/>
                </a:schemeClr>
              </a:buClr>
              <a:buNone/>
            </a:pPr>
            <a:r>
              <a:rPr lang="en-US" sz="2600" dirty="0"/>
              <a:t>must be seen to comply with the ethical code </a:t>
            </a:r>
          </a:p>
          <a:p>
            <a:pPr>
              <a:buClr>
                <a:schemeClr val="bg2">
                  <a:lumMod val="10000"/>
                </a:schemeClr>
              </a:buClr>
              <a:buFont typeface="Wingdings" panose="05000000000000000000" pitchFamily="2" charset="2"/>
              <a:buChar char="Ø"/>
            </a:pPr>
            <a:r>
              <a:rPr lang="en-US" sz="2800" dirty="0"/>
              <a:t> Otherwise employees will see no purpose in complying with the code themselves. </a:t>
            </a:r>
          </a:p>
          <a:p>
            <a:pPr>
              <a:buClr>
                <a:schemeClr val="bg2">
                  <a:lumMod val="10000"/>
                </a:schemeClr>
              </a:buClr>
              <a:buFont typeface="Wingdings" panose="05000000000000000000" pitchFamily="2" charset="2"/>
              <a:buChar char="Ø"/>
            </a:pPr>
            <a:r>
              <a:rPr lang="en-US" sz="2800" dirty="0"/>
              <a:t> The culture of a company drives its ethical behavior</a:t>
            </a:r>
          </a:p>
          <a:p>
            <a:pPr>
              <a:buClr>
                <a:schemeClr val="bg2">
                  <a:lumMod val="10000"/>
                </a:schemeClr>
              </a:buClr>
              <a:buFont typeface="Wingdings" panose="05000000000000000000" pitchFamily="2" charset="2"/>
              <a:buChar char="Ø"/>
            </a:pPr>
            <a:r>
              <a:rPr lang="en-US" sz="2800" dirty="0"/>
              <a:t> code of ethics provides useful guidance.</a:t>
            </a:r>
          </a:p>
        </p:txBody>
      </p:sp>
    </p:spTree>
    <p:extLst>
      <p:ext uri="{BB962C8B-B14F-4D97-AF65-F5344CB8AC3E}">
        <p14:creationId xmlns:p14="http://schemas.microsoft.com/office/powerpoint/2010/main" val="1501928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CEA601-557C-4855-8C73-D0E119EBB214}"/>
              </a:ext>
            </a:extLst>
          </p:cNvPr>
          <p:cNvSpPr>
            <a:spLocks noGrp="1"/>
          </p:cNvSpPr>
          <p:nvPr>
            <p:ph idx="1"/>
          </p:nvPr>
        </p:nvSpPr>
        <p:spPr/>
        <p:txBody>
          <a:bodyPr>
            <a:normAutofit/>
          </a:bodyPr>
          <a:lstStyle/>
          <a:p>
            <a:r>
              <a:rPr lang="en-US" sz="2600" dirty="0"/>
              <a:t>The Institute of Business Ethics (IBE) identiﬁed two styles of ethical code:</a:t>
            </a:r>
          </a:p>
          <a:p>
            <a:r>
              <a:rPr lang="en-US" sz="2600" dirty="0"/>
              <a:t>1. a stakeholder model code </a:t>
            </a:r>
          </a:p>
          <a:p>
            <a:r>
              <a:rPr lang="en-US" sz="2600" dirty="0"/>
              <a:t>2. an issues model code. </a:t>
            </a:r>
          </a:p>
        </p:txBody>
      </p:sp>
      <p:sp>
        <p:nvSpPr>
          <p:cNvPr id="3" name="Title 2">
            <a:extLst>
              <a:ext uri="{FF2B5EF4-FFF2-40B4-BE49-F238E27FC236}">
                <a16:creationId xmlns:a16="http://schemas.microsoft.com/office/drawing/2014/main" id="{9F863091-13BA-4C29-B095-6C8AA44545C4}"/>
              </a:ext>
            </a:extLst>
          </p:cNvPr>
          <p:cNvSpPr>
            <a:spLocks noGrp="1"/>
          </p:cNvSpPr>
          <p:nvPr>
            <p:ph type="title"/>
          </p:nvPr>
        </p:nvSpPr>
        <p:spPr/>
        <p:txBody>
          <a:bodyPr/>
          <a:lstStyle/>
          <a:p>
            <a:r>
              <a:rPr lang="en-US" b="1" dirty="0"/>
              <a:t>Contents of a code of corporate ethics</a:t>
            </a:r>
            <a:endParaRPr lang="en-US" dirty="0"/>
          </a:p>
        </p:txBody>
      </p:sp>
    </p:spTree>
    <p:extLst>
      <p:ext uri="{BB962C8B-B14F-4D97-AF65-F5344CB8AC3E}">
        <p14:creationId xmlns:p14="http://schemas.microsoft.com/office/powerpoint/2010/main" val="569148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059682-7E0B-4307-92B8-3808FF6DA7BE}"/>
              </a:ext>
            </a:extLst>
          </p:cNvPr>
          <p:cNvSpPr>
            <a:spLocks noGrp="1"/>
          </p:cNvSpPr>
          <p:nvPr>
            <p:ph idx="1"/>
          </p:nvPr>
        </p:nvSpPr>
        <p:spPr/>
        <p:txBody>
          <a:bodyPr>
            <a:normAutofit/>
          </a:bodyPr>
          <a:lstStyle/>
          <a:p>
            <a:r>
              <a:rPr lang="en-US" sz="2400" dirty="0"/>
              <a:t>A code should:</a:t>
            </a:r>
          </a:p>
          <a:p>
            <a:r>
              <a:rPr lang="en-US" sz="2400" dirty="0"/>
              <a:t>1. Explain its purpose</a:t>
            </a:r>
          </a:p>
          <a:p>
            <a:r>
              <a:rPr lang="en-US" sz="2400" dirty="0"/>
              <a:t>2. Describe the values that are important to senior management (e.g. integrity, responsibility and reputation). </a:t>
            </a:r>
          </a:p>
          <a:p>
            <a:r>
              <a:rPr lang="en-US" sz="2400" dirty="0"/>
              <a:t>3. Commitment of the directors to maintaining high standards </a:t>
            </a:r>
          </a:p>
          <a:p>
            <a:r>
              <a:rPr lang="en-US" sz="2400" dirty="0"/>
              <a:t>4. Role of the company in the community </a:t>
            </a:r>
          </a:p>
          <a:p>
            <a:r>
              <a:rPr lang="en-US" sz="2400" dirty="0"/>
              <a:t>5. The standard expectation from company’s employees.</a:t>
            </a:r>
          </a:p>
        </p:txBody>
      </p:sp>
      <p:sp>
        <p:nvSpPr>
          <p:cNvPr id="3" name="Title 2">
            <a:extLst>
              <a:ext uri="{FF2B5EF4-FFF2-40B4-BE49-F238E27FC236}">
                <a16:creationId xmlns:a16="http://schemas.microsoft.com/office/drawing/2014/main" id="{9F01E4BD-F1A3-4D07-9FD0-89128AED8686}"/>
              </a:ext>
            </a:extLst>
          </p:cNvPr>
          <p:cNvSpPr>
            <a:spLocks noGrp="1"/>
          </p:cNvSpPr>
          <p:nvPr>
            <p:ph type="title"/>
          </p:nvPr>
        </p:nvSpPr>
        <p:spPr/>
        <p:txBody>
          <a:bodyPr/>
          <a:lstStyle/>
          <a:p>
            <a:r>
              <a:rPr lang="en-US" dirty="0"/>
              <a:t>Preface or introduction</a:t>
            </a:r>
          </a:p>
        </p:txBody>
      </p:sp>
    </p:spTree>
    <p:extLst>
      <p:ext uri="{BB962C8B-B14F-4D97-AF65-F5344CB8AC3E}">
        <p14:creationId xmlns:p14="http://schemas.microsoft.com/office/powerpoint/2010/main" val="33300178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A6EE92-80E8-4678-84EB-617F092384A3}"/>
              </a:ext>
            </a:extLst>
          </p:cNvPr>
          <p:cNvSpPr>
            <a:spLocks noGrp="1"/>
          </p:cNvSpPr>
          <p:nvPr>
            <p:ph idx="1"/>
          </p:nvPr>
        </p:nvSpPr>
        <p:spPr>
          <a:xfrm>
            <a:off x="1097280" y="1530455"/>
            <a:ext cx="10058400" cy="4338637"/>
          </a:xfrm>
        </p:spPr>
        <p:txBody>
          <a:bodyPr/>
          <a:lstStyle/>
          <a:p>
            <a:r>
              <a:rPr lang="en-US" sz="2200" dirty="0"/>
              <a:t>The stakeholder model code focuses on ethical behavior towards stakeholder groups.</a:t>
            </a:r>
          </a:p>
          <a:p>
            <a:r>
              <a:rPr lang="en-US" sz="2200" dirty="0"/>
              <a:t>There must be codes of behavior for each speciﬁc stakeholder group.</a:t>
            </a:r>
          </a:p>
          <a:p>
            <a:r>
              <a:rPr lang="en-US" sz="2200" b="1" u="sng" dirty="0"/>
              <a:t>1. Employees: </a:t>
            </a:r>
          </a:p>
          <a:p>
            <a:r>
              <a:rPr lang="en-US" sz="2200" dirty="0"/>
              <a:t>Value of employee in the corporation</a:t>
            </a:r>
          </a:p>
          <a:p>
            <a:r>
              <a:rPr lang="en-US" sz="2200" dirty="0"/>
              <a:t>State policies for recruitment, development, training, rewards, health and safety/security</a:t>
            </a:r>
          </a:p>
          <a:p>
            <a:r>
              <a:rPr lang="en-US" sz="2200" dirty="0"/>
              <a:t>Guideline for use of company assets ( e.g. motor vehicles)</a:t>
            </a:r>
          </a:p>
        </p:txBody>
      </p:sp>
      <p:sp>
        <p:nvSpPr>
          <p:cNvPr id="3" name="Title 2">
            <a:extLst>
              <a:ext uri="{FF2B5EF4-FFF2-40B4-BE49-F238E27FC236}">
                <a16:creationId xmlns:a16="http://schemas.microsoft.com/office/drawing/2014/main" id="{DFCC0E5F-2F0C-4630-AB15-B1CBCF2C12F2}"/>
              </a:ext>
            </a:extLst>
          </p:cNvPr>
          <p:cNvSpPr>
            <a:spLocks noGrp="1"/>
          </p:cNvSpPr>
          <p:nvPr>
            <p:ph type="title"/>
          </p:nvPr>
        </p:nvSpPr>
        <p:spPr/>
        <p:txBody>
          <a:bodyPr/>
          <a:lstStyle/>
          <a:p>
            <a:r>
              <a:rPr lang="en-US" dirty="0"/>
              <a:t>1. </a:t>
            </a:r>
            <a:r>
              <a:rPr lang="en-US" b="1" dirty="0"/>
              <a:t>Stakeholder model of ethical code</a:t>
            </a:r>
            <a:endParaRPr lang="en-US" dirty="0"/>
          </a:p>
        </p:txBody>
      </p:sp>
    </p:spTree>
    <p:extLst>
      <p:ext uri="{BB962C8B-B14F-4D97-AF65-F5344CB8AC3E}">
        <p14:creationId xmlns:p14="http://schemas.microsoft.com/office/powerpoint/2010/main" val="15863860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584C425-A841-431C-B5A7-7823E0AB2DC7}"/>
              </a:ext>
            </a:extLst>
          </p:cNvPr>
          <p:cNvSpPr>
            <a:spLocks noGrp="1"/>
          </p:cNvSpPr>
          <p:nvPr>
            <p:ph type="body" idx="1"/>
          </p:nvPr>
        </p:nvSpPr>
        <p:spPr>
          <a:xfrm>
            <a:off x="1097280" y="816452"/>
            <a:ext cx="4639736" cy="736282"/>
          </a:xfrm>
        </p:spPr>
        <p:txBody>
          <a:bodyPr>
            <a:normAutofit/>
          </a:bodyPr>
          <a:lstStyle/>
          <a:p>
            <a:r>
              <a:rPr lang="en-US" sz="2800" dirty="0"/>
              <a:t>2. Customer relations</a:t>
            </a:r>
          </a:p>
        </p:txBody>
      </p:sp>
      <p:sp>
        <p:nvSpPr>
          <p:cNvPr id="6" name="Content Placeholder 5">
            <a:extLst>
              <a:ext uri="{FF2B5EF4-FFF2-40B4-BE49-F238E27FC236}">
                <a16:creationId xmlns:a16="http://schemas.microsoft.com/office/drawing/2014/main" id="{B4EF9EB6-8FFA-478B-9ED7-0836A962F763}"/>
              </a:ext>
            </a:extLst>
          </p:cNvPr>
          <p:cNvSpPr>
            <a:spLocks noGrp="1"/>
          </p:cNvSpPr>
          <p:nvPr>
            <p:ph sz="half" idx="2"/>
          </p:nvPr>
        </p:nvSpPr>
        <p:spPr>
          <a:xfrm>
            <a:off x="1097280" y="1777324"/>
            <a:ext cx="4639736" cy="4091771"/>
          </a:xfrm>
        </p:spPr>
        <p:txBody>
          <a:bodyPr>
            <a:normAutofit fontScale="92500" lnSpcReduction="20000"/>
          </a:bodyPr>
          <a:lstStyle/>
          <a:p>
            <a:pPr>
              <a:buFont typeface="Courier New" panose="02070309020205020404" pitchFamily="49" charset="0"/>
              <a:buChar char="o"/>
            </a:pPr>
            <a:r>
              <a:rPr lang="en-US" sz="2200" dirty="0"/>
              <a:t>Importance of customer satisfaction</a:t>
            </a:r>
          </a:p>
          <a:p>
            <a:pPr>
              <a:buFont typeface="Courier New" panose="02070309020205020404" pitchFamily="49" charset="0"/>
              <a:buChar char="o"/>
            </a:pPr>
            <a:endParaRPr lang="en-US" sz="2200" dirty="0"/>
          </a:p>
          <a:p>
            <a:pPr>
              <a:buFont typeface="Courier New" panose="02070309020205020404" pitchFamily="49" charset="0"/>
              <a:buChar char="o"/>
            </a:pPr>
            <a:r>
              <a:rPr lang="en-US" sz="2200" dirty="0"/>
              <a:t>Good fait in all Customer agreement </a:t>
            </a:r>
          </a:p>
          <a:p>
            <a:pPr>
              <a:buFont typeface="Courier New" panose="02070309020205020404" pitchFamily="49" charset="0"/>
              <a:buChar char="o"/>
            </a:pPr>
            <a:endParaRPr lang="en-US" sz="2200" dirty="0"/>
          </a:p>
          <a:p>
            <a:pPr>
              <a:buFont typeface="Courier New" panose="02070309020205020404" pitchFamily="49" charset="0"/>
              <a:buChar char="o"/>
            </a:pPr>
            <a:r>
              <a:rPr lang="en-US" sz="2200" dirty="0"/>
              <a:t>Quality </a:t>
            </a:r>
          </a:p>
          <a:p>
            <a:pPr>
              <a:buFont typeface="Courier New" panose="02070309020205020404" pitchFamily="49" charset="0"/>
              <a:buChar char="o"/>
            </a:pPr>
            <a:endParaRPr lang="en-US" sz="2200" dirty="0"/>
          </a:p>
          <a:p>
            <a:pPr>
              <a:buFont typeface="Courier New" panose="02070309020205020404" pitchFamily="49" charset="0"/>
              <a:buChar char="o"/>
            </a:pPr>
            <a:r>
              <a:rPr lang="en-US" sz="2200" dirty="0"/>
              <a:t>Pricing</a:t>
            </a:r>
          </a:p>
          <a:p>
            <a:pPr>
              <a:buFont typeface="Courier New" panose="02070309020205020404" pitchFamily="49" charset="0"/>
              <a:buChar char="o"/>
            </a:pPr>
            <a:endParaRPr lang="en-US" sz="2200" dirty="0"/>
          </a:p>
          <a:p>
            <a:pPr>
              <a:buFont typeface="Courier New" panose="02070309020205020404" pitchFamily="49" charset="0"/>
              <a:buChar char="o"/>
            </a:pPr>
            <a:r>
              <a:rPr lang="en-US" sz="2200" dirty="0"/>
              <a:t>After sale services </a:t>
            </a:r>
          </a:p>
        </p:txBody>
      </p:sp>
      <p:sp>
        <p:nvSpPr>
          <p:cNvPr id="7" name="Text Placeholder 6">
            <a:extLst>
              <a:ext uri="{FF2B5EF4-FFF2-40B4-BE49-F238E27FC236}">
                <a16:creationId xmlns:a16="http://schemas.microsoft.com/office/drawing/2014/main" id="{96E671A1-3286-4671-8E50-8ADAAD745E52}"/>
              </a:ext>
            </a:extLst>
          </p:cNvPr>
          <p:cNvSpPr>
            <a:spLocks noGrp="1"/>
          </p:cNvSpPr>
          <p:nvPr>
            <p:ph type="body" sz="quarter" idx="3"/>
          </p:nvPr>
        </p:nvSpPr>
        <p:spPr>
          <a:xfrm>
            <a:off x="6336632" y="1041042"/>
            <a:ext cx="4819048" cy="736282"/>
          </a:xfrm>
        </p:spPr>
        <p:txBody>
          <a:bodyPr>
            <a:noAutofit/>
          </a:bodyPr>
          <a:lstStyle/>
          <a:p>
            <a:r>
              <a:rPr lang="en-US" sz="2600" dirty="0"/>
              <a:t>3</a:t>
            </a:r>
            <a:r>
              <a:rPr lang="en-US" sz="2500" dirty="0"/>
              <a:t>. Shareholders and other providers of money</a:t>
            </a:r>
          </a:p>
        </p:txBody>
      </p:sp>
      <p:sp>
        <p:nvSpPr>
          <p:cNvPr id="8" name="Content Placeholder 7">
            <a:extLst>
              <a:ext uri="{FF2B5EF4-FFF2-40B4-BE49-F238E27FC236}">
                <a16:creationId xmlns:a16="http://schemas.microsoft.com/office/drawing/2014/main" id="{B4F0B187-AAC9-427A-8BD1-786871C6B254}"/>
              </a:ext>
            </a:extLst>
          </p:cNvPr>
          <p:cNvSpPr>
            <a:spLocks noGrp="1"/>
          </p:cNvSpPr>
          <p:nvPr>
            <p:ph sz="quarter" idx="4"/>
          </p:nvPr>
        </p:nvSpPr>
        <p:spPr>
          <a:xfrm>
            <a:off x="6515944" y="2057401"/>
            <a:ext cx="4639736" cy="3811694"/>
          </a:xfrm>
        </p:spPr>
        <p:txBody>
          <a:bodyPr>
            <a:noAutofit/>
          </a:bodyPr>
          <a:lstStyle/>
          <a:p>
            <a:r>
              <a:rPr lang="en-US" sz="2600" dirty="0"/>
              <a:t>Protection of investment made</a:t>
            </a:r>
          </a:p>
          <a:p>
            <a:pPr marL="0" indent="0">
              <a:buNone/>
            </a:pPr>
            <a:endParaRPr lang="en-US" sz="2600" dirty="0"/>
          </a:p>
          <a:p>
            <a:pPr>
              <a:buFont typeface="Courier New" panose="02070309020205020404" pitchFamily="49" charset="0"/>
              <a:buChar char="o"/>
            </a:pPr>
            <a:r>
              <a:rPr lang="en-US" sz="2600" dirty="0"/>
              <a:t>Return on investment</a:t>
            </a:r>
          </a:p>
          <a:p>
            <a:pPr>
              <a:buFont typeface="Courier New" panose="02070309020205020404" pitchFamily="49" charset="0"/>
              <a:buChar char="o"/>
            </a:pPr>
            <a:endParaRPr lang="en-US" sz="2600" dirty="0"/>
          </a:p>
          <a:p>
            <a:pPr>
              <a:buFont typeface="Courier New" panose="02070309020205020404" pitchFamily="49" charset="0"/>
              <a:buChar char="o"/>
            </a:pPr>
            <a:r>
              <a:rPr lang="en-US" sz="2600" dirty="0"/>
              <a:t>Accurate disclosure of company performance</a:t>
            </a:r>
          </a:p>
        </p:txBody>
      </p:sp>
    </p:spTree>
    <p:extLst>
      <p:ext uri="{BB962C8B-B14F-4D97-AF65-F5344CB8AC3E}">
        <p14:creationId xmlns:p14="http://schemas.microsoft.com/office/powerpoint/2010/main" val="689024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6F4666-675E-40BD-8077-E52158C99065}"/>
              </a:ext>
            </a:extLst>
          </p:cNvPr>
          <p:cNvSpPr>
            <a:spLocks noGrp="1"/>
          </p:cNvSpPr>
          <p:nvPr>
            <p:ph idx="1"/>
          </p:nvPr>
        </p:nvSpPr>
        <p:spPr>
          <a:xfrm>
            <a:off x="1097280" y="2154238"/>
            <a:ext cx="10058400" cy="3760891"/>
          </a:xfrm>
        </p:spPr>
        <p:txBody>
          <a:bodyPr>
            <a:normAutofit/>
          </a:bodyPr>
          <a:lstStyle/>
          <a:p>
            <a:r>
              <a:rPr lang="en-US" sz="2200" dirty="0"/>
              <a:t>Corporate governance refers to the way in which companies are governed and to what purpose.</a:t>
            </a:r>
          </a:p>
          <a:p>
            <a:endParaRPr lang="en-US" sz="2200" dirty="0"/>
          </a:p>
          <a:p>
            <a:r>
              <a:rPr lang="en-US" sz="2200" dirty="0"/>
              <a:t>Achieves its mission and goals. </a:t>
            </a:r>
          </a:p>
          <a:p>
            <a:endParaRPr lang="en-US" sz="2200" dirty="0"/>
          </a:p>
          <a:p>
            <a:pPr marL="0" indent="0">
              <a:buNone/>
            </a:pPr>
            <a:r>
              <a:rPr lang="en-US" sz="2200" dirty="0"/>
              <a:t> Monitoring and control</a:t>
            </a:r>
            <a:endParaRPr lang="en-US" dirty="0"/>
          </a:p>
        </p:txBody>
      </p:sp>
      <p:sp>
        <p:nvSpPr>
          <p:cNvPr id="3" name="Title 2">
            <a:extLst>
              <a:ext uri="{FF2B5EF4-FFF2-40B4-BE49-F238E27FC236}">
                <a16:creationId xmlns:a16="http://schemas.microsoft.com/office/drawing/2014/main" id="{0A66DFDB-EF9E-4159-BF8D-018845CAD58F}"/>
              </a:ext>
            </a:extLst>
          </p:cNvPr>
          <p:cNvSpPr>
            <a:spLocks noGrp="1"/>
          </p:cNvSpPr>
          <p:nvPr>
            <p:ph type="title"/>
          </p:nvPr>
        </p:nvSpPr>
        <p:spPr/>
        <p:txBody>
          <a:bodyPr/>
          <a:lstStyle/>
          <a:p>
            <a:r>
              <a:rPr lang="en-US" dirty="0"/>
              <a:t>Corporate governess	</a:t>
            </a:r>
          </a:p>
        </p:txBody>
      </p:sp>
    </p:spTree>
    <p:extLst>
      <p:ext uri="{BB962C8B-B14F-4D97-AF65-F5344CB8AC3E}">
        <p14:creationId xmlns:p14="http://schemas.microsoft.com/office/powerpoint/2010/main" val="19553183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312485-9CF6-4CF6-9A57-1B288D10AC65}"/>
              </a:ext>
            </a:extLst>
          </p:cNvPr>
          <p:cNvSpPr>
            <a:spLocks noGrp="1"/>
          </p:cNvSpPr>
          <p:nvPr>
            <p:ph type="body" idx="1"/>
          </p:nvPr>
        </p:nvSpPr>
        <p:spPr>
          <a:xfrm>
            <a:off x="1097280" y="1008958"/>
            <a:ext cx="4639736" cy="736282"/>
          </a:xfrm>
        </p:spPr>
        <p:txBody>
          <a:bodyPr>
            <a:normAutofit/>
          </a:bodyPr>
          <a:lstStyle/>
          <a:p>
            <a:r>
              <a:rPr lang="en-US" sz="2800" dirty="0"/>
              <a:t>4. Suppliers</a:t>
            </a:r>
          </a:p>
        </p:txBody>
      </p:sp>
      <p:sp>
        <p:nvSpPr>
          <p:cNvPr id="3" name="Content Placeholder 2">
            <a:extLst>
              <a:ext uri="{FF2B5EF4-FFF2-40B4-BE49-F238E27FC236}">
                <a16:creationId xmlns:a16="http://schemas.microsoft.com/office/drawing/2014/main" id="{08279800-B033-4229-AA1D-4A10F37C0E5A}"/>
              </a:ext>
            </a:extLst>
          </p:cNvPr>
          <p:cNvSpPr>
            <a:spLocks noGrp="1"/>
          </p:cNvSpPr>
          <p:nvPr>
            <p:ph sz="half" idx="2"/>
          </p:nvPr>
        </p:nvSpPr>
        <p:spPr>
          <a:xfrm>
            <a:off x="1097280" y="2213812"/>
            <a:ext cx="4639736" cy="3655284"/>
          </a:xfrm>
        </p:spPr>
        <p:txBody>
          <a:bodyPr>
            <a:normAutofit/>
          </a:bodyPr>
          <a:lstStyle/>
          <a:p>
            <a:pPr>
              <a:buFont typeface="Wingdings" panose="05000000000000000000" pitchFamily="2" charset="2"/>
              <a:buChar char="Ø"/>
            </a:pPr>
            <a:r>
              <a:rPr lang="en-US" sz="2600" dirty="0"/>
              <a:t>Settlement of invoices</a:t>
            </a:r>
          </a:p>
          <a:p>
            <a:pPr>
              <a:buFont typeface="Wingdings" panose="05000000000000000000" pitchFamily="2" charset="2"/>
              <a:buChar char="Ø"/>
            </a:pPr>
            <a:endParaRPr lang="en-US" sz="2600" dirty="0"/>
          </a:p>
          <a:p>
            <a:pPr>
              <a:buFont typeface="Wingdings" panose="05000000000000000000" pitchFamily="2" charset="2"/>
              <a:buChar char="Ø"/>
            </a:pPr>
            <a:r>
              <a:rPr lang="en-US" sz="2600" dirty="0"/>
              <a:t>Corporation to achieve quality and efficiency</a:t>
            </a:r>
          </a:p>
          <a:p>
            <a:pPr>
              <a:buFont typeface="Wingdings" panose="05000000000000000000" pitchFamily="2" charset="2"/>
              <a:buChar char="Ø"/>
            </a:pPr>
            <a:endParaRPr lang="en-US" sz="2600" dirty="0"/>
          </a:p>
          <a:p>
            <a:pPr>
              <a:buFont typeface="Wingdings" panose="05000000000000000000" pitchFamily="2" charset="2"/>
              <a:buChar char="Ø"/>
            </a:pPr>
            <a:r>
              <a:rPr lang="en-US" sz="2600" dirty="0"/>
              <a:t>Bribery</a:t>
            </a:r>
          </a:p>
        </p:txBody>
      </p:sp>
      <p:sp>
        <p:nvSpPr>
          <p:cNvPr id="4" name="Text Placeholder 3">
            <a:extLst>
              <a:ext uri="{FF2B5EF4-FFF2-40B4-BE49-F238E27FC236}">
                <a16:creationId xmlns:a16="http://schemas.microsoft.com/office/drawing/2014/main" id="{2016F9D5-F8D0-4D65-A015-EE1A4A15184B}"/>
              </a:ext>
            </a:extLst>
          </p:cNvPr>
          <p:cNvSpPr>
            <a:spLocks noGrp="1"/>
          </p:cNvSpPr>
          <p:nvPr>
            <p:ph type="body" sz="quarter" idx="3"/>
          </p:nvPr>
        </p:nvSpPr>
        <p:spPr>
          <a:xfrm>
            <a:off x="6515944" y="988906"/>
            <a:ext cx="4639736" cy="736282"/>
          </a:xfrm>
        </p:spPr>
        <p:txBody>
          <a:bodyPr>
            <a:normAutofit/>
          </a:bodyPr>
          <a:lstStyle/>
          <a:p>
            <a:r>
              <a:rPr lang="en-US" sz="2600" dirty="0"/>
              <a:t>5. Society</a:t>
            </a:r>
          </a:p>
        </p:txBody>
      </p:sp>
      <p:sp>
        <p:nvSpPr>
          <p:cNvPr id="5" name="Content Placeholder 4">
            <a:extLst>
              <a:ext uri="{FF2B5EF4-FFF2-40B4-BE49-F238E27FC236}">
                <a16:creationId xmlns:a16="http://schemas.microsoft.com/office/drawing/2014/main" id="{D711B2E6-995D-46AC-A2C2-8AD1BE135F0B}"/>
              </a:ext>
            </a:extLst>
          </p:cNvPr>
          <p:cNvSpPr>
            <a:spLocks noGrp="1"/>
          </p:cNvSpPr>
          <p:nvPr>
            <p:ph sz="quarter" idx="4"/>
          </p:nvPr>
        </p:nvSpPr>
        <p:spPr>
          <a:xfrm>
            <a:off x="6515944" y="2213811"/>
            <a:ext cx="4639736" cy="3655284"/>
          </a:xfrm>
        </p:spPr>
        <p:txBody>
          <a:bodyPr>
            <a:normAutofit/>
          </a:bodyPr>
          <a:lstStyle/>
          <a:p>
            <a:pPr>
              <a:buFont typeface="Wingdings" panose="05000000000000000000" pitchFamily="2" charset="2"/>
              <a:buChar char="Ø"/>
            </a:pPr>
            <a:r>
              <a:rPr lang="en-US" sz="2400" dirty="0"/>
              <a:t>Protect and preserve the environment</a:t>
            </a:r>
          </a:p>
          <a:p>
            <a:pPr>
              <a:buFont typeface="Wingdings" panose="05000000000000000000" pitchFamily="2" charset="2"/>
              <a:buChar char="Ø"/>
            </a:pPr>
            <a:endParaRPr lang="en-US" sz="2400" dirty="0"/>
          </a:p>
          <a:p>
            <a:pPr>
              <a:buFont typeface="Wingdings" panose="05000000000000000000" pitchFamily="2" charset="2"/>
              <a:buChar char="Ø"/>
            </a:pPr>
            <a:r>
              <a:rPr lang="en-US" sz="2400" dirty="0"/>
              <a:t>Obligation towards laws</a:t>
            </a:r>
          </a:p>
          <a:p>
            <a:pPr>
              <a:buFont typeface="Wingdings" panose="05000000000000000000" pitchFamily="2" charset="2"/>
              <a:buChar char="Ø"/>
            </a:pPr>
            <a:endParaRPr lang="en-US" sz="2400" dirty="0"/>
          </a:p>
          <a:p>
            <a:pPr>
              <a:buFont typeface="Wingdings" panose="05000000000000000000" pitchFamily="2" charset="2"/>
              <a:buChar char="Ø"/>
            </a:pPr>
            <a:r>
              <a:rPr lang="en-US" sz="2400" dirty="0"/>
              <a:t>Responsibility towards education and charities</a:t>
            </a:r>
          </a:p>
        </p:txBody>
      </p:sp>
    </p:spTree>
    <p:extLst>
      <p:ext uri="{BB962C8B-B14F-4D97-AF65-F5344CB8AC3E}">
        <p14:creationId xmlns:p14="http://schemas.microsoft.com/office/powerpoint/2010/main" val="17308139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471B90-96F2-491E-80B2-29AB012190A2}"/>
              </a:ext>
            </a:extLst>
          </p:cNvPr>
          <p:cNvSpPr>
            <a:spLocks noGrp="1"/>
          </p:cNvSpPr>
          <p:nvPr>
            <p:ph type="title"/>
          </p:nvPr>
        </p:nvSpPr>
        <p:spPr>
          <a:xfrm>
            <a:off x="635000" y="3135207"/>
            <a:ext cx="4225758" cy="587584"/>
          </a:xfrm>
        </p:spPr>
        <p:txBody>
          <a:bodyPr>
            <a:noAutofit/>
          </a:bodyPr>
          <a:lstStyle/>
          <a:p>
            <a:r>
              <a:rPr lang="en-US" b="1" dirty="0"/>
              <a:t>2. Issues model of ethical code</a:t>
            </a:r>
          </a:p>
        </p:txBody>
      </p:sp>
      <p:sp>
        <p:nvSpPr>
          <p:cNvPr id="8" name="Content Placeholder 7">
            <a:extLst>
              <a:ext uri="{FF2B5EF4-FFF2-40B4-BE49-F238E27FC236}">
                <a16:creationId xmlns:a16="http://schemas.microsoft.com/office/drawing/2014/main" id="{9CBDD88E-572F-44D6-8323-59BFE0E3D3A1}"/>
              </a:ext>
            </a:extLst>
          </p:cNvPr>
          <p:cNvSpPr>
            <a:spLocks noGrp="1"/>
          </p:cNvSpPr>
          <p:nvPr>
            <p:ph sz="half" idx="2"/>
          </p:nvPr>
        </p:nvSpPr>
        <p:spPr>
          <a:xfrm>
            <a:off x="4668253" y="633875"/>
            <a:ext cx="6888747" cy="5590250"/>
          </a:xfrm>
        </p:spPr>
        <p:txBody>
          <a:bodyPr>
            <a:normAutofit/>
          </a:bodyPr>
          <a:lstStyle/>
          <a:p>
            <a:pPr marL="0" indent="0">
              <a:buNone/>
            </a:pPr>
            <a:r>
              <a:rPr lang="en-US" sz="2000" dirty="0"/>
              <a:t>The issues model focuses on speciﬁc issues relating to ethical or unethical behavior.</a:t>
            </a:r>
          </a:p>
          <a:p>
            <a:pPr marL="0" indent="0">
              <a:buNone/>
            </a:pPr>
            <a:r>
              <a:rPr lang="en-US" sz="2000" dirty="0"/>
              <a:t>An ‘issues model’ of ethical code may contain the following elements:</a:t>
            </a:r>
          </a:p>
          <a:p>
            <a:r>
              <a:rPr lang="en-US" sz="1900" dirty="0"/>
              <a:t>Obeying laws and regulations.</a:t>
            </a:r>
          </a:p>
          <a:p>
            <a:r>
              <a:rPr lang="en-US" sz="1900" dirty="0"/>
              <a:t>Prohibition of bribery. </a:t>
            </a:r>
          </a:p>
          <a:p>
            <a:r>
              <a:rPr lang="en-US" sz="1900" dirty="0"/>
              <a:t>restrictions on giving or receiving gifts, </a:t>
            </a:r>
          </a:p>
          <a:p>
            <a:r>
              <a:rPr lang="en-US" sz="1900" dirty="0"/>
              <a:t>Use of company assets by employees.</a:t>
            </a:r>
          </a:p>
          <a:p>
            <a:r>
              <a:rPr lang="en-US" sz="1900" dirty="0"/>
              <a:t>Safeguarding important information</a:t>
            </a:r>
          </a:p>
          <a:p>
            <a:r>
              <a:rPr lang="en-US" sz="1900" dirty="0"/>
              <a:t>The application of human rights who abuse human rights.</a:t>
            </a:r>
          </a:p>
          <a:p>
            <a:r>
              <a:rPr lang="en-US" sz="1900" dirty="0"/>
              <a:t>Timely payment of suppliers.</a:t>
            </a:r>
          </a:p>
          <a:p>
            <a:r>
              <a:rPr lang="en-US" sz="1900" dirty="0"/>
              <a:t>Environmental responsibilities.</a:t>
            </a:r>
          </a:p>
        </p:txBody>
      </p:sp>
    </p:spTree>
    <p:extLst>
      <p:ext uri="{BB962C8B-B14F-4D97-AF65-F5344CB8AC3E}">
        <p14:creationId xmlns:p14="http://schemas.microsoft.com/office/powerpoint/2010/main" val="2670159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3050967-B85A-47B1-BAF1-7F6103A3AAC8}"/>
              </a:ext>
            </a:extLst>
          </p:cNvPr>
          <p:cNvSpPr>
            <a:spLocks noGrp="1"/>
          </p:cNvSpPr>
          <p:nvPr>
            <p:ph idx="1"/>
          </p:nvPr>
        </p:nvSpPr>
        <p:spPr>
          <a:xfrm>
            <a:off x="1065196" y="2154238"/>
            <a:ext cx="10058400" cy="3760891"/>
          </a:xfrm>
        </p:spPr>
        <p:txBody>
          <a:bodyPr>
            <a:normAutofit/>
          </a:bodyPr>
          <a:lstStyle/>
          <a:p>
            <a:r>
              <a:rPr lang="en-US" sz="2400" dirty="0"/>
              <a:t>1. Financial Reporting and Auditing</a:t>
            </a:r>
          </a:p>
          <a:p>
            <a:r>
              <a:rPr lang="en-US" sz="2400" dirty="0"/>
              <a:t>2. Remuneration of directors and senior executives.</a:t>
            </a:r>
          </a:p>
          <a:p>
            <a:r>
              <a:rPr lang="en-US" sz="2400" dirty="0"/>
              <a:t>3. Company–stakeholder relations.</a:t>
            </a:r>
          </a:p>
          <a:p>
            <a:r>
              <a:rPr lang="en-US" sz="2400" dirty="0"/>
              <a:t>4. Risk-taking and the management of risk. </a:t>
            </a:r>
          </a:p>
          <a:p>
            <a:r>
              <a:rPr lang="en-US" sz="2400" dirty="0"/>
              <a:t>5. Effective communication between the directors and shareholders. </a:t>
            </a:r>
          </a:p>
          <a:p>
            <a:r>
              <a:rPr lang="en-US" sz="2400" dirty="0"/>
              <a:t>6. Ethical conduct and corporate social responsibility (CSR).</a:t>
            </a:r>
          </a:p>
          <a:p>
            <a:endParaRPr lang="en-US" dirty="0"/>
          </a:p>
        </p:txBody>
      </p:sp>
      <p:sp>
        <p:nvSpPr>
          <p:cNvPr id="4" name="Title 3">
            <a:extLst>
              <a:ext uri="{FF2B5EF4-FFF2-40B4-BE49-F238E27FC236}">
                <a16:creationId xmlns:a16="http://schemas.microsoft.com/office/drawing/2014/main" id="{B545A22F-D231-47D7-B8A4-5E547D518E20}"/>
              </a:ext>
            </a:extLst>
          </p:cNvPr>
          <p:cNvSpPr>
            <a:spLocks noGrp="1"/>
          </p:cNvSpPr>
          <p:nvPr>
            <p:ph type="title"/>
          </p:nvPr>
        </p:nvSpPr>
        <p:spPr/>
        <p:txBody>
          <a:bodyPr/>
          <a:lstStyle/>
          <a:p>
            <a:r>
              <a:rPr lang="en-US" dirty="0"/>
              <a:t>Key issues in corporate governance</a:t>
            </a:r>
          </a:p>
        </p:txBody>
      </p:sp>
    </p:spTree>
    <p:extLst>
      <p:ext uri="{BB962C8B-B14F-4D97-AF65-F5344CB8AC3E}">
        <p14:creationId xmlns:p14="http://schemas.microsoft.com/office/powerpoint/2010/main" val="13002093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EB381D-23EE-477A-8FC1-1E335AC15474}"/>
              </a:ext>
            </a:extLst>
          </p:cNvPr>
          <p:cNvPicPr>
            <a:picLocks noChangeAspect="1"/>
          </p:cNvPicPr>
          <p:nvPr/>
        </p:nvPicPr>
        <p:blipFill rotWithShape="1">
          <a:blip r:embed="rId2"/>
          <a:srcRect l="5132" t="19400" r="20921" b="13432"/>
          <a:stretch/>
        </p:blipFill>
        <p:spPr>
          <a:xfrm>
            <a:off x="0" y="0"/>
            <a:ext cx="12192000" cy="6858000"/>
          </a:xfrm>
          <a:prstGeom prst="rect">
            <a:avLst/>
          </a:prstGeom>
        </p:spPr>
      </p:pic>
    </p:spTree>
    <p:extLst>
      <p:ext uri="{BB962C8B-B14F-4D97-AF65-F5344CB8AC3E}">
        <p14:creationId xmlns:p14="http://schemas.microsoft.com/office/powerpoint/2010/main" val="1481766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493E1A-777E-4915-827B-EDE26E58ED0A}"/>
              </a:ext>
            </a:extLst>
          </p:cNvPr>
          <p:cNvSpPr>
            <a:spLocks noGrp="1"/>
          </p:cNvSpPr>
          <p:nvPr>
            <p:ph idx="1"/>
          </p:nvPr>
        </p:nvSpPr>
        <p:spPr/>
        <p:txBody>
          <a:bodyPr/>
          <a:lstStyle/>
          <a:p>
            <a:r>
              <a:rPr lang="en-US" b="1" dirty="0"/>
              <a:t>Shareholders: </a:t>
            </a:r>
            <a:r>
              <a:rPr lang="en-US" dirty="0"/>
              <a:t>Owner of the corporation</a:t>
            </a:r>
          </a:p>
          <a:p>
            <a:endParaRPr lang="en-US" dirty="0"/>
          </a:p>
          <a:p>
            <a:r>
              <a:rPr lang="en-US" b="1" dirty="0"/>
              <a:t>Stakeholder: </a:t>
            </a:r>
            <a:r>
              <a:rPr lang="en-US" dirty="0"/>
              <a:t>employees, customers, suppliers, the communities in which the company operates and the general public.</a:t>
            </a:r>
          </a:p>
          <a:p>
            <a:endParaRPr lang="en-US" dirty="0"/>
          </a:p>
          <a:p>
            <a:r>
              <a:rPr lang="en-US" b="1" dirty="0"/>
              <a:t>Board of directors:</a:t>
            </a:r>
            <a:r>
              <a:rPr lang="en-US" dirty="0"/>
              <a:t> is a group of people who jointly supervise the activities of an organization, which can be either a for-profit business, nonprofit organization, or a government agency.</a:t>
            </a:r>
          </a:p>
        </p:txBody>
      </p:sp>
      <p:sp>
        <p:nvSpPr>
          <p:cNvPr id="3" name="Title 2">
            <a:extLst>
              <a:ext uri="{FF2B5EF4-FFF2-40B4-BE49-F238E27FC236}">
                <a16:creationId xmlns:a16="http://schemas.microsoft.com/office/drawing/2014/main" id="{971053FA-FEE4-4E19-842C-7D86E163226B}"/>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23502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9E7483-2AF9-4FA0-BFB3-93C7B93E989A}"/>
              </a:ext>
            </a:extLst>
          </p:cNvPr>
          <p:cNvSpPr>
            <a:spLocks noGrp="1"/>
          </p:cNvSpPr>
          <p:nvPr>
            <p:ph idx="1"/>
          </p:nvPr>
        </p:nvSpPr>
        <p:spPr/>
        <p:txBody>
          <a:bodyPr/>
          <a:lstStyle/>
          <a:p>
            <a:r>
              <a:rPr lang="en-US" dirty="0"/>
              <a:t>1. The </a:t>
            </a:r>
            <a:r>
              <a:rPr lang="en-US" b="1" dirty="0"/>
              <a:t>Organization for Economic Co-operation and Development (OECD)</a:t>
            </a:r>
          </a:p>
          <a:p>
            <a:r>
              <a:rPr lang="en-US" dirty="0"/>
              <a:t>It is a set of relationships between </a:t>
            </a:r>
          </a:p>
          <a:p>
            <a:endParaRPr lang="en-US" dirty="0"/>
          </a:p>
        </p:txBody>
      </p:sp>
      <p:sp>
        <p:nvSpPr>
          <p:cNvPr id="3" name="Title 2">
            <a:extLst>
              <a:ext uri="{FF2B5EF4-FFF2-40B4-BE49-F238E27FC236}">
                <a16:creationId xmlns:a16="http://schemas.microsoft.com/office/drawing/2014/main" id="{8B5B453D-4824-48D0-8209-D3D27660F9DA}"/>
              </a:ext>
            </a:extLst>
          </p:cNvPr>
          <p:cNvSpPr>
            <a:spLocks noGrp="1"/>
          </p:cNvSpPr>
          <p:nvPr>
            <p:ph type="title"/>
          </p:nvPr>
        </p:nvSpPr>
        <p:spPr/>
        <p:txBody>
          <a:bodyPr/>
          <a:lstStyle/>
          <a:p>
            <a:r>
              <a:rPr lang="en-US" b="1" dirty="0"/>
              <a:t>Alternative definitions of corporate governance</a:t>
            </a:r>
            <a:endParaRPr lang="en-US" dirty="0"/>
          </a:p>
        </p:txBody>
      </p:sp>
      <p:graphicFrame>
        <p:nvGraphicFramePr>
          <p:cNvPr id="4" name="Diagram 3">
            <a:extLst>
              <a:ext uri="{FF2B5EF4-FFF2-40B4-BE49-F238E27FC236}">
                <a16:creationId xmlns:a16="http://schemas.microsoft.com/office/drawing/2014/main" id="{88E23F4B-E656-47C1-862D-8C4520C11451}"/>
              </a:ext>
            </a:extLst>
          </p:cNvPr>
          <p:cNvGraphicFramePr/>
          <p:nvPr>
            <p:extLst>
              <p:ext uri="{D42A27DB-BD31-4B8C-83A1-F6EECF244321}">
                <p14:modId xmlns:p14="http://schemas.microsoft.com/office/powerpoint/2010/main" val="3796604287"/>
              </p:ext>
            </p:extLst>
          </p:nvPr>
        </p:nvGraphicFramePr>
        <p:xfrm>
          <a:off x="1367624" y="2764723"/>
          <a:ext cx="9406393" cy="31043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9580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DADC5F-B36D-4B18-8212-A38F06894AFD}"/>
              </a:ext>
            </a:extLst>
          </p:cNvPr>
          <p:cNvSpPr>
            <a:spLocks noGrp="1"/>
          </p:cNvSpPr>
          <p:nvPr>
            <p:ph type="title"/>
          </p:nvPr>
        </p:nvSpPr>
        <p:spPr/>
        <p:txBody>
          <a:bodyPr/>
          <a:lstStyle/>
          <a:p>
            <a:r>
              <a:rPr lang="en-US" dirty="0"/>
              <a:t>Purpose	</a:t>
            </a:r>
          </a:p>
        </p:txBody>
      </p:sp>
      <p:sp>
        <p:nvSpPr>
          <p:cNvPr id="4" name="Content Placeholder 3">
            <a:extLst>
              <a:ext uri="{FF2B5EF4-FFF2-40B4-BE49-F238E27FC236}">
                <a16:creationId xmlns:a16="http://schemas.microsoft.com/office/drawing/2014/main" id="{93635979-D0CB-47F4-A6B9-70855598C4B8}"/>
              </a:ext>
            </a:extLst>
          </p:cNvPr>
          <p:cNvSpPr>
            <a:spLocks noGrp="1"/>
          </p:cNvSpPr>
          <p:nvPr>
            <p:ph sz="half" idx="2"/>
          </p:nvPr>
        </p:nvSpPr>
        <p:spPr/>
        <p:txBody>
          <a:bodyPr>
            <a:normAutofit/>
          </a:bodyPr>
          <a:lstStyle/>
          <a:p>
            <a:r>
              <a:rPr lang="en-US" sz="2400" dirty="0"/>
              <a:t>Setting objectives</a:t>
            </a:r>
          </a:p>
          <a:p>
            <a:r>
              <a:rPr lang="en-US" sz="2400" dirty="0"/>
              <a:t>Meeting those objectives</a:t>
            </a:r>
          </a:p>
          <a:p>
            <a:r>
              <a:rPr lang="en-US" sz="2400" dirty="0"/>
              <a:t>Monitoring performance</a:t>
            </a:r>
          </a:p>
        </p:txBody>
      </p:sp>
      <p:pic>
        <p:nvPicPr>
          <p:cNvPr id="14" name="Picture 13">
            <a:extLst>
              <a:ext uri="{FF2B5EF4-FFF2-40B4-BE49-F238E27FC236}">
                <a16:creationId xmlns:a16="http://schemas.microsoft.com/office/drawing/2014/main" id="{873BBE81-5096-4B0C-B655-3C7C4C2BAD32}"/>
              </a:ext>
            </a:extLst>
          </p:cNvPr>
          <p:cNvPicPr>
            <a:picLocks noChangeAspect="1"/>
          </p:cNvPicPr>
          <p:nvPr/>
        </p:nvPicPr>
        <p:blipFill>
          <a:blip r:embed="rId2"/>
          <a:stretch>
            <a:fillRect/>
          </a:stretch>
        </p:blipFill>
        <p:spPr>
          <a:xfrm>
            <a:off x="6443527" y="1421338"/>
            <a:ext cx="4445526" cy="3187358"/>
          </a:xfrm>
          <a:prstGeom prst="rect">
            <a:avLst/>
          </a:prstGeom>
        </p:spPr>
      </p:pic>
    </p:spTree>
    <p:extLst>
      <p:ext uri="{BB962C8B-B14F-4D97-AF65-F5344CB8AC3E}">
        <p14:creationId xmlns:p14="http://schemas.microsoft.com/office/powerpoint/2010/main" val="3568111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586E0-729B-4F04-9278-61AAE754C565}"/>
              </a:ext>
            </a:extLst>
          </p:cNvPr>
          <p:cNvSpPr>
            <a:spLocks noGrp="1"/>
          </p:cNvSpPr>
          <p:nvPr>
            <p:ph type="title"/>
          </p:nvPr>
        </p:nvSpPr>
        <p:spPr>
          <a:xfrm>
            <a:off x="635000" y="1356284"/>
            <a:ext cx="4886854" cy="587584"/>
          </a:xfrm>
        </p:spPr>
        <p:txBody>
          <a:bodyPr>
            <a:normAutofit fontScale="90000"/>
          </a:bodyPr>
          <a:lstStyle/>
          <a:p>
            <a:r>
              <a:rPr lang="en-US" dirty="0"/>
              <a:t>2. The </a:t>
            </a:r>
            <a:r>
              <a:rPr lang="en-US" b="1" dirty="0"/>
              <a:t>Cadbury Commission</a:t>
            </a:r>
            <a:r>
              <a:rPr lang="en-US" dirty="0"/>
              <a:t>, provided the following definition:</a:t>
            </a:r>
          </a:p>
        </p:txBody>
      </p:sp>
      <p:sp>
        <p:nvSpPr>
          <p:cNvPr id="3" name="Content Placeholder 2">
            <a:extLst>
              <a:ext uri="{FF2B5EF4-FFF2-40B4-BE49-F238E27FC236}">
                <a16:creationId xmlns:a16="http://schemas.microsoft.com/office/drawing/2014/main" id="{ACAF2E63-B1F4-4D5E-AA9F-3B3B455D0C0E}"/>
              </a:ext>
            </a:extLst>
          </p:cNvPr>
          <p:cNvSpPr>
            <a:spLocks noGrp="1"/>
          </p:cNvSpPr>
          <p:nvPr>
            <p:ph sz="half" idx="2"/>
          </p:nvPr>
        </p:nvSpPr>
        <p:spPr/>
        <p:txBody>
          <a:bodyPr/>
          <a:lstStyle/>
          <a:p>
            <a:pPr>
              <a:buFont typeface="Arial" panose="020B0604020202020204" pitchFamily="34" charset="0"/>
              <a:buChar char="•"/>
            </a:pPr>
            <a:r>
              <a:rPr lang="en-US" sz="2200" dirty="0"/>
              <a:t>System in which companies are directed and controlled.</a:t>
            </a:r>
          </a:p>
          <a:p>
            <a:pPr>
              <a:buFont typeface="Arial" panose="020B0604020202020204" pitchFamily="34" charset="0"/>
              <a:buChar char="•"/>
            </a:pPr>
            <a:r>
              <a:rPr lang="en-US" sz="2200" dirty="0"/>
              <a:t>Boards of directors are responsible for the governance of their companies</a:t>
            </a:r>
          </a:p>
          <a:p>
            <a:pPr>
              <a:buFont typeface="Arial" panose="020B0604020202020204" pitchFamily="34" charset="0"/>
              <a:buChar char="•"/>
            </a:pPr>
            <a:r>
              <a:rPr lang="en-US" sz="2200" dirty="0"/>
              <a:t>Shareholders role: Appointing directors and auditors</a:t>
            </a:r>
          </a:p>
          <a:p>
            <a:pPr marL="0" indent="0">
              <a:buNone/>
            </a:pPr>
            <a:endParaRPr lang="en-US" sz="2200" dirty="0"/>
          </a:p>
          <a:p>
            <a:pPr marL="0" indent="0">
              <a:buNone/>
            </a:pPr>
            <a:endParaRPr lang="en-US" sz="2200" dirty="0"/>
          </a:p>
          <a:p>
            <a:pPr marL="0" indent="0" algn="ctr">
              <a:buNone/>
            </a:pPr>
            <a:r>
              <a:rPr lang="en-US" sz="2200" dirty="0"/>
              <a:t>To set up an appropriate governance structure</a:t>
            </a:r>
          </a:p>
          <a:p>
            <a:endParaRPr lang="en-US" dirty="0"/>
          </a:p>
        </p:txBody>
      </p:sp>
      <p:cxnSp>
        <p:nvCxnSpPr>
          <p:cNvPr id="5" name="Straight Arrow Connector 4">
            <a:extLst>
              <a:ext uri="{FF2B5EF4-FFF2-40B4-BE49-F238E27FC236}">
                <a16:creationId xmlns:a16="http://schemas.microsoft.com/office/drawing/2014/main" id="{9EC3E6E6-2506-40E4-B5A7-6741430DF07F}"/>
              </a:ext>
            </a:extLst>
          </p:cNvPr>
          <p:cNvCxnSpPr>
            <a:cxnSpLocks/>
          </p:cNvCxnSpPr>
          <p:nvPr/>
        </p:nvCxnSpPr>
        <p:spPr>
          <a:xfrm>
            <a:off x="8611986" y="3429000"/>
            <a:ext cx="0" cy="9546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8161570C-5983-46AF-A2E2-D496C60D8F3C}"/>
              </a:ext>
            </a:extLst>
          </p:cNvPr>
          <p:cNvSpPr txBox="1"/>
          <p:nvPr/>
        </p:nvSpPr>
        <p:spPr>
          <a:xfrm>
            <a:off x="914400" y="3607724"/>
            <a:ext cx="4607454" cy="1107996"/>
          </a:xfrm>
          <a:prstGeom prst="rect">
            <a:avLst/>
          </a:prstGeom>
          <a:noFill/>
        </p:spPr>
        <p:txBody>
          <a:bodyPr wrap="square" rtlCol="0">
            <a:spAutoFit/>
          </a:bodyPr>
          <a:lstStyle/>
          <a:p>
            <a:r>
              <a:rPr lang="en-US" sz="2200" dirty="0">
                <a:solidFill>
                  <a:srgbClr val="C00000"/>
                </a:solidFill>
              </a:rPr>
              <a:t>Cadbury Commission produced the first corporate governance code in the UK in 1992.</a:t>
            </a:r>
          </a:p>
        </p:txBody>
      </p:sp>
    </p:spTree>
    <p:extLst>
      <p:ext uri="{BB962C8B-B14F-4D97-AF65-F5344CB8AC3E}">
        <p14:creationId xmlns:p14="http://schemas.microsoft.com/office/powerpoint/2010/main" val="3575567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2216C7-B76D-4E50-835F-8194885BE5F0}"/>
              </a:ext>
            </a:extLst>
          </p:cNvPr>
          <p:cNvSpPr>
            <a:spLocks noGrp="1"/>
          </p:cNvSpPr>
          <p:nvPr>
            <p:ph idx="1"/>
          </p:nvPr>
        </p:nvSpPr>
        <p:spPr/>
        <p:txBody>
          <a:bodyPr>
            <a:normAutofit lnSpcReduction="10000"/>
          </a:bodyPr>
          <a:lstStyle/>
          <a:p>
            <a:r>
              <a:rPr lang="en-US" sz="2200" dirty="0"/>
              <a:t>Corporate governance ensures that a properly structured Board, capable of taking independent &amp; objective decisions is at the helm of affairs of the company.</a:t>
            </a:r>
          </a:p>
          <a:p>
            <a:endParaRPr lang="en-US" sz="2200" dirty="0"/>
          </a:p>
          <a:p>
            <a:r>
              <a:rPr lang="en-US" sz="2200" dirty="0"/>
              <a:t>Corporate governance ensures that the organization has proper objectives and goals. </a:t>
            </a:r>
          </a:p>
          <a:p>
            <a:endParaRPr lang="en-US" sz="2200" dirty="0"/>
          </a:p>
          <a:p>
            <a:r>
              <a:rPr lang="en-US" sz="2200" dirty="0"/>
              <a:t>It continuously helps the management and employees to move towards the achievement of its goals.</a:t>
            </a:r>
          </a:p>
          <a:p>
            <a:endParaRPr lang="en-US" dirty="0"/>
          </a:p>
        </p:txBody>
      </p:sp>
      <p:sp>
        <p:nvSpPr>
          <p:cNvPr id="3" name="Title 2">
            <a:extLst>
              <a:ext uri="{FF2B5EF4-FFF2-40B4-BE49-F238E27FC236}">
                <a16:creationId xmlns:a16="http://schemas.microsoft.com/office/drawing/2014/main" id="{5734DABE-1446-420A-B610-F76AE0EA79E3}"/>
              </a:ext>
            </a:extLst>
          </p:cNvPr>
          <p:cNvSpPr>
            <a:spLocks noGrp="1"/>
          </p:cNvSpPr>
          <p:nvPr>
            <p:ph type="title"/>
          </p:nvPr>
        </p:nvSpPr>
        <p:spPr/>
        <p:txBody>
          <a:bodyPr/>
          <a:lstStyle/>
          <a:p>
            <a:r>
              <a:rPr lang="en-US" b="1" dirty="0"/>
              <a:t>Why is corporate governance important?</a:t>
            </a:r>
            <a:endParaRPr lang="en-US" dirty="0"/>
          </a:p>
        </p:txBody>
      </p:sp>
    </p:spTree>
    <p:extLst>
      <p:ext uri="{BB962C8B-B14F-4D97-AF65-F5344CB8AC3E}">
        <p14:creationId xmlns:p14="http://schemas.microsoft.com/office/powerpoint/2010/main" val="3910606438"/>
      </p:ext>
    </p:extLst>
  </p:cSld>
  <p:clrMapOvr>
    <a:masterClrMapping/>
  </p:clrMapOvr>
</p:sld>
</file>

<file path=ppt/theme/theme1.xml><?xml version="1.0" encoding="utf-8"?>
<a:theme xmlns:a="http://schemas.openxmlformats.org/drawingml/2006/main" name="RetrospectVTI">
  <a:themeElements>
    <a:clrScheme name="MONO">
      <a:dk1>
        <a:srgbClr val="000000"/>
      </a:dk1>
      <a:lt1>
        <a:srgbClr val="ECEEF7"/>
      </a:lt1>
      <a:dk2>
        <a:srgbClr val="000000"/>
      </a:dk2>
      <a:lt2>
        <a:srgbClr val="F5F8FF"/>
      </a:lt2>
      <a:accent1>
        <a:srgbClr val="ECEEF7"/>
      </a:accent1>
      <a:accent2>
        <a:srgbClr val="F5F8FF"/>
      </a:accent2>
      <a:accent3>
        <a:srgbClr val="A1A2A9"/>
      </a:accent3>
      <a:accent4>
        <a:srgbClr val="141514"/>
      </a:accent4>
      <a:accent5>
        <a:srgbClr val="000000"/>
      </a:accent5>
      <a:accent6>
        <a:srgbClr val="96969C"/>
      </a:accent6>
      <a:hlink>
        <a:srgbClr val="5F6063"/>
      </a:hlink>
      <a:folHlink>
        <a:srgbClr val="91919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inimalist_Light_Sales Pitch_02_Win32_AS_v3" id="{A204E388-A84B-4CC6-98FC-54ED9900B3CD}" vid="{1AF041A9-EA2C-4539-9272-70AF2168FE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29FA76-0C86-4BF1-99F1-A3115FBFFAB0}">
  <ds:schemaRefs>
    <ds:schemaRef ds:uri="http://schemas.microsoft.com/sharepoint/v3/contenttype/forms"/>
  </ds:schemaRefs>
</ds:datastoreItem>
</file>

<file path=customXml/itemProps2.xml><?xml version="1.0" encoding="utf-8"?>
<ds:datastoreItem xmlns:ds="http://schemas.openxmlformats.org/officeDocument/2006/customXml" ds:itemID="{44FAF7B5-E40C-46BE-9C83-DA251FCAE61E}">
  <ds:schemaRefs>
    <ds:schemaRef ds:uri="http://schemas.openxmlformats.org/package/2006/metadata/core-properties"/>
    <ds:schemaRef ds:uri="16c05727-aa75-4e4a-9b5f-8a80a1165891"/>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71af3243-3dd4-4a8d-8c0d-dd76da1f02a5"/>
    <ds:schemaRef ds:uri="http://www.w3.org/XML/1998/namespace"/>
    <ds:schemaRef ds:uri="http://purl.org/dc/dcmitype/"/>
  </ds:schemaRefs>
</ds:datastoreItem>
</file>

<file path=customXml/itemProps3.xml><?xml version="1.0" encoding="utf-8"?>
<ds:datastoreItem xmlns:ds="http://schemas.openxmlformats.org/officeDocument/2006/customXml" ds:itemID="{E0A43D08-F4F9-4D95-9CB2-7DE3744160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Minimalist sales pitch</Template>
  <TotalTime>0</TotalTime>
  <Words>3213</Words>
  <Application>Microsoft Office PowerPoint</Application>
  <PresentationFormat>Widescreen</PresentationFormat>
  <Paragraphs>344</Paragraphs>
  <Slides>43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Century Gothic</vt:lpstr>
      <vt:lpstr>Courier New</vt:lpstr>
      <vt:lpstr>Helvetica Neue Medium</vt:lpstr>
      <vt:lpstr>Wingdings</vt:lpstr>
      <vt:lpstr>RetrospectVTI</vt:lpstr>
      <vt:lpstr>Introduction to corporate governance</vt:lpstr>
      <vt:lpstr>What is corporate governance? </vt:lpstr>
      <vt:lpstr>PowerPoint Presentation</vt:lpstr>
      <vt:lpstr>Corporate governess </vt:lpstr>
      <vt:lpstr>PowerPoint Presentation</vt:lpstr>
      <vt:lpstr>Alternative definitions of corporate governance</vt:lpstr>
      <vt:lpstr>Purpose </vt:lpstr>
      <vt:lpstr>2. The Cadbury Commission, provided the following definition:</vt:lpstr>
      <vt:lpstr>Why is corporate governance important?</vt:lpstr>
      <vt:lpstr>Governance and management</vt:lpstr>
      <vt:lpstr>Assignment 1 </vt:lpstr>
      <vt:lpstr>Consequences of poor corporate governance</vt:lpstr>
      <vt:lpstr>PowerPoint Presentation</vt:lpstr>
      <vt:lpstr>Consequences of weak corporate governance</vt:lpstr>
      <vt:lpstr>PowerPoint Presentation</vt:lpstr>
      <vt:lpstr>Events over the past few decades have shown that it often takes a scandal to focus the attention of the regulators.</vt:lpstr>
      <vt:lpstr>What do we mean by bad corporate governance?</vt:lpstr>
      <vt:lpstr>stakeholders</vt:lpstr>
      <vt:lpstr>PowerPoint Presentation</vt:lpstr>
      <vt:lpstr>Balance of power</vt:lpstr>
      <vt:lpstr>PowerPoint Presentation</vt:lpstr>
      <vt:lpstr>theoretical frameworks: rules or guidelines for corporate Governance system </vt:lpstr>
      <vt:lpstr>Agency theory</vt:lpstr>
      <vt:lpstr>Jensen and Meckling deﬁned the agency theory</vt:lpstr>
      <vt:lpstr>Agency conflict </vt:lpstr>
      <vt:lpstr>Agency costs</vt:lpstr>
      <vt:lpstr>Agency costs consist of three elements</vt:lpstr>
      <vt:lpstr>PowerPoint Presentation</vt:lpstr>
      <vt:lpstr>Stakeholder theory</vt:lpstr>
      <vt:lpstr>PowerPoint Presentation</vt:lpstr>
      <vt:lpstr>principles of good corporate governance</vt:lpstr>
      <vt:lpstr>Ethics and corporate governance</vt:lpstr>
      <vt:lpstr>PowerPoint Presentation</vt:lpstr>
      <vt:lpstr>A corporate code of ethics</vt:lpstr>
      <vt:lpstr>PowerPoint Presentation</vt:lpstr>
      <vt:lpstr>Contents of a code of corporate ethics</vt:lpstr>
      <vt:lpstr>Preface or introduction</vt:lpstr>
      <vt:lpstr>1. Stakeholder model of ethical code</vt:lpstr>
      <vt:lpstr>PowerPoint Presentation</vt:lpstr>
      <vt:lpstr>PowerPoint Presentation</vt:lpstr>
      <vt:lpstr>2. Issues model of ethical code</vt:lpstr>
      <vt:lpstr>Key issues in corporate governance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2020-03-06T18:17:39Z</dcterms:created>
  <dcterms:modified xsi:type="dcterms:W3CDTF">2020-03-11T20:04:27Z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