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9" r:id="rId10"/>
    <p:sldId id="263" r:id="rId11"/>
    <p:sldId id="264" r:id="rId12"/>
    <p:sldId id="265" r:id="rId13"/>
    <p:sldId id="270" r:id="rId14"/>
    <p:sldId id="266" r:id="rId15"/>
    <p:sldId id="267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B190E91-45F9-4B9B-ADC2-D3AFF9394686}" type="datetimeFigureOut">
              <a:rPr lang="en-US" smtClean="0"/>
              <a:pPr/>
              <a:t>3/27/2020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99A8958-9F77-49AA-8C6D-2996DBE80B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90E91-45F9-4B9B-ADC2-D3AFF9394686}" type="datetimeFigureOut">
              <a:rPr lang="en-US" smtClean="0"/>
              <a:pPr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9A8958-9F77-49AA-8C6D-2996DBE80B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90E91-45F9-4B9B-ADC2-D3AFF9394686}" type="datetimeFigureOut">
              <a:rPr lang="en-US" smtClean="0"/>
              <a:pPr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9A8958-9F77-49AA-8C6D-2996DBE80B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90E91-45F9-4B9B-ADC2-D3AFF9394686}" type="datetimeFigureOut">
              <a:rPr lang="en-US" smtClean="0"/>
              <a:pPr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9A8958-9F77-49AA-8C6D-2996DBE80B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90E91-45F9-4B9B-ADC2-D3AFF9394686}" type="datetimeFigureOut">
              <a:rPr lang="en-US" smtClean="0"/>
              <a:pPr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9A8958-9F77-49AA-8C6D-2996DBE80B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90E91-45F9-4B9B-ADC2-D3AFF9394686}" type="datetimeFigureOut">
              <a:rPr lang="en-US" smtClean="0"/>
              <a:pPr/>
              <a:t>3/27/2020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9A8958-9F77-49AA-8C6D-2996DBE80B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90E91-45F9-4B9B-ADC2-D3AFF9394686}" type="datetimeFigureOut">
              <a:rPr lang="en-US" smtClean="0"/>
              <a:pPr/>
              <a:t>3/27/2020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9A8958-9F77-49AA-8C6D-2996DBE80B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90E91-45F9-4B9B-ADC2-D3AFF9394686}" type="datetimeFigureOut">
              <a:rPr lang="en-US" smtClean="0"/>
              <a:pPr/>
              <a:t>3/27/2020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9A8958-9F77-49AA-8C6D-2996DBE80B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90E91-45F9-4B9B-ADC2-D3AFF9394686}" type="datetimeFigureOut">
              <a:rPr lang="en-US" smtClean="0"/>
              <a:pPr/>
              <a:t>3/27/2020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9A8958-9F77-49AA-8C6D-2996DBE80B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B190E91-45F9-4B9B-ADC2-D3AFF9394686}" type="datetimeFigureOut">
              <a:rPr lang="en-US" smtClean="0"/>
              <a:pPr/>
              <a:t>3/27/2020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9A8958-9F77-49AA-8C6D-2996DBE80B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B190E91-45F9-4B9B-ADC2-D3AFF9394686}" type="datetimeFigureOut">
              <a:rPr lang="en-US" smtClean="0"/>
              <a:pPr/>
              <a:t>3/27/2020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99A8958-9F77-49AA-8C6D-2996DBE80B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B190E91-45F9-4B9B-ADC2-D3AFF9394686}" type="datetimeFigureOut">
              <a:rPr lang="en-US" smtClean="0"/>
              <a:pPr/>
              <a:t>3/27/2020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99A8958-9F77-49AA-8C6D-2996DBE80B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85800"/>
            <a:ext cx="7772400" cy="13716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i="1" dirty="0" smtClean="0"/>
              <a:t>Science of Track &amp; Field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76800"/>
            <a:ext cx="8229600" cy="1524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i="1" dirty="0" smtClean="0">
                <a:solidFill>
                  <a:srgbClr val="FF0000"/>
                </a:solidFill>
              </a:rPr>
              <a:t>Prepared by :</a:t>
            </a:r>
          </a:p>
          <a:p>
            <a:pPr algn="ctr"/>
            <a:r>
              <a:rPr lang="en-US" b="1" i="1">
                <a:solidFill>
                  <a:srgbClr val="FF0000"/>
                </a:solidFill>
              </a:rPr>
              <a:t>Shafqat Ali</a:t>
            </a:r>
          </a:p>
          <a:p>
            <a:pPr algn="ctr"/>
            <a:endParaRPr lang="en-US" b="1" i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6" name="Picture 2" descr="D:\ahmad study data\PHYSICAL EDUCATION\physical flex\track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3352800" y="838200"/>
            <a:ext cx="2057400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    </a:t>
            </a:r>
            <a:r>
              <a:rPr lang="en-US" b="1" i="1" u="sng" dirty="0" smtClean="0">
                <a:solidFill>
                  <a:srgbClr val="FF0000"/>
                </a:solidFill>
              </a:rPr>
              <a:t>100 meter Race</a:t>
            </a:r>
          </a:p>
          <a:p>
            <a:r>
              <a:rPr lang="en-US" b="1" dirty="0" smtClean="0"/>
              <a:t>In 100 meter race every athlete cover equal distance so no stagger award to any athlete.</a:t>
            </a:r>
          </a:p>
          <a:p>
            <a:pPr algn="ctr">
              <a:buNone/>
            </a:pPr>
            <a:r>
              <a:rPr lang="en-US" b="1" i="1" u="sng" dirty="0" smtClean="0">
                <a:solidFill>
                  <a:srgbClr val="FF0000"/>
                </a:solidFill>
              </a:rPr>
              <a:t>200 meter Race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In 200 meter Race athletes run in a one curve  </a:t>
            </a:r>
          </a:p>
          <a:p>
            <a:pPr>
              <a:buNone/>
            </a:pPr>
            <a:r>
              <a:rPr lang="en-US" b="1" dirty="0" smtClean="0"/>
              <a:t>   and one straight so 200 meter staggers are awarded.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 1</a:t>
            </a:r>
            <a:r>
              <a:rPr lang="en-US" b="1" baseline="30000" dirty="0" smtClean="0"/>
              <a:t>st</a:t>
            </a:r>
            <a:r>
              <a:rPr lang="en-US" b="1" dirty="0" smtClean="0"/>
              <a:t> player run from start point.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 2</a:t>
            </a:r>
            <a:r>
              <a:rPr lang="en-US" b="1" baseline="30000" dirty="0" smtClean="0"/>
              <a:t>nd</a:t>
            </a:r>
            <a:r>
              <a:rPr lang="en-US" b="1" dirty="0" smtClean="0"/>
              <a:t> player stand 3.52 meter front of 1</a:t>
            </a:r>
            <a:r>
              <a:rPr lang="en-US" b="1" baseline="30000" dirty="0" smtClean="0"/>
              <a:t>st</a:t>
            </a:r>
            <a:r>
              <a:rPr lang="en-US" b="1" dirty="0" smtClean="0"/>
              <a:t> player.</a:t>
            </a:r>
          </a:p>
          <a:p>
            <a:pPr>
              <a:buNone/>
            </a:pPr>
            <a:r>
              <a:rPr lang="en-US" b="1" dirty="0" smtClean="0"/>
              <a:t>         ∏ × lane ( 3.14 × 1.12) = 3.52 meter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i="1" dirty="0" smtClean="0"/>
              <a:t>Staggers of  Races</a:t>
            </a:r>
            <a:endParaRPr lang="en-US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55009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en-US" b="1" dirty="0" smtClean="0"/>
              <a:t>3</a:t>
            </a:r>
            <a:r>
              <a:rPr lang="en-US" b="1" baseline="30000" dirty="0" smtClean="0"/>
              <a:t>rd</a:t>
            </a:r>
            <a:r>
              <a:rPr lang="en-US" b="1" dirty="0" smtClean="0"/>
              <a:t> player stand 3.64 meter front of 2</a:t>
            </a:r>
            <a:r>
              <a:rPr lang="en-US" b="1" baseline="30000" dirty="0" smtClean="0"/>
              <a:t>nd</a:t>
            </a:r>
            <a:r>
              <a:rPr lang="en-US" b="1" dirty="0" smtClean="0"/>
              <a:t> player.  </a:t>
            </a:r>
          </a:p>
          <a:p>
            <a:pPr>
              <a:buNone/>
            </a:pPr>
            <a:r>
              <a:rPr lang="en-US" b="1" dirty="0" smtClean="0"/>
              <a:t>             ∏ × lane (3.14 × 1.22) = 3.83 meter                                         </a:t>
            </a:r>
          </a:p>
          <a:p>
            <a:r>
              <a:rPr lang="en-US" b="1" dirty="0" smtClean="0"/>
              <a:t>Next every athlete stand 3.83 meter front of last player.</a:t>
            </a:r>
          </a:p>
          <a:p>
            <a:pPr algn="ctr">
              <a:buNone/>
            </a:pPr>
            <a:r>
              <a:rPr lang="en-US" b="1" dirty="0" smtClean="0"/>
              <a:t>   </a:t>
            </a:r>
            <a:r>
              <a:rPr lang="en-US" b="1" i="1" u="sng" dirty="0" smtClean="0">
                <a:solidFill>
                  <a:srgbClr val="FF0000"/>
                </a:solidFill>
              </a:rPr>
              <a:t>400 meter Race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In 400 meter Race athletes run in a two curves </a:t>
            </a:r>
          </a:p>
          <a:p>
            <a:pPr>
              <a:buNone/>
            </a:pPr>
            <a:r>
              <a:rPr lang="en-US" b="1" dirty="0" smtClean="0"/>
              <a:t>    and two straights so 400 meter staggers are awarded.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 1</a:t>
            </a:r>
            <a:r>
              <a:rPr lang="en-US" b="1" baseline="30000" dirty="0" smtClean="0"/>
              <a:t>st</a:t>
            </a:r>
            <a:r>
              <a:rPr lang="en-US" b="1" dirty="0" smtClean="0"/>
              <a:t> player run from start point.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 2</a:t>
            </a:r>
            <a:r>
              <a:rPr lang="en-US" b="1" baseline="30000" dirty="0" smtClean="0"/>
              <a:t>nd</a:t>
            </a:r>
            <a:r>
              <a:rPr lang="en-US" b="1" dirty="0" smtClean="0"/>
              <a:t> player stand 7.04 meter front of 1</a:t>
            </a:r>
            <a:r>
              <a:rPr lang="en-US" b="1" baseline="30000" dirty="0" smtClean="0"/>
              <a:t>st</a:t>
            </a:r>
            <a:r>
              <a:rPr lang="en-US" b="1" dirty="0" smtClean="0"/>
              <a:t> player.</a:t>
            </a:r>
          </a:p>
          <a:p>
            <a:pPr>
              <a:buNone/>
            </a:pPr>
            <a:r>
              <a:rPr lang="en-US" b="1" dirty="0" smtClean="0"/>
              <a:t>     2 ∏ × lane (2  × 3.14 × 1.12) = 7.04 meter</a:t>
            </a:r>
          </a:p>
          <a:p>
            <a:pPr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55009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b="1" dirty="0" smtClean="0"/>
              <a:t>3</a:t>
            </a:r>
            <a:r>
              <a:rPr lang="en-US" b="1" baseline="30000" dirty="0" smtClean="0"/>
              <a:t>rd</a:t>
            </a:r>
            <a:r>
              <a:rPr lang="en-US" b="1" dirty="0" smtClean="0"/>
              <a:t> player stand 7.66 meter front of 2</a:t>
            </a:r>
            <a:r>
              <a:rPr lang="en-US" b="1" baseline="30000" dirty="0" smtClean="0"/>
              <a:t>nd</a:t>
            </a:r>
            <a:r>
              <a:rPr lang="en-US" b="1" dirty="0" smtClean="0"/>
              <a:t> player.  </a:t>
            </a:r>
          </a:p>
          <a:p>
            <a:pPr>
              <a:buNone/>
            </a:pPr>
            <a:r>
              <a:rPr lang="en-US" b="1" dirty="0" smtClean="0"/>
              <a:t>    2 ∏ × lane (2  × 3.14 × 1.22) = 7.67 meter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smtClean="0"/>
              <a:t>Next every athlete stand 7.67 meter front of last player.</a:t>
            </a:r>
          </a:p>
          <a:p>
            <a:endParaRPr lang="en-US" b="1" dirty="0" smtClean="0"/>
          </a:p>
          <a:p>
            <a:pPr algn="ctr">
              <a:buNone/>
            </a:pPr>
            <a:r>
              <a:rPr lang="en-US" b="1" i="1" u="sng" dirty="0" smtClean="0">
                <a:solidFill>
                  <a:srgbClr val="FF0000"/>
                </a:solidFill>
              </a:rPr>
              <a:t>  4 × 100 meter  Relay Race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1"/>
                </a:solidFill>
              </a:rPr>
              <a:t>In 4 </a:t>
            </a:r>
            <a:r>
              <a:rPr lang="en-US" b="1" dirty="0" smtClean="0"/>
              <a:t>× 100 meter relay race a team consist of 6 players. 4 players run in the track with baton. Every athlete covers 100 meter distance so 4 staggers are awarded. Because 400 meter distance cover so 400 meter staggers are awarded. </a:t>
            </a:r>
            <a:endParaRPr lang="en-US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33601"/>
            <a:ext cx="8229600" cy="36576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Length of Baton = 28 to 30 cm</a:t>
            </a:r>
          </a:p>
          <a:p>
            <a:r>
              <a:rPr lang="en-US" b="1" dirty="0" smtClean="0"/>
              <a:t>Weight of Baton = 50 gram</a:t>
            </a:r>
          </a:p>
          <a:p>
            <a:r>
              <a:rPr lang="en-US" b="1" dirty="0" smtClean="0"/>
              <a:t>Circumference of Baton = 12 to 13 cm</a:t>
            </a:r>
          </a:p>
          <a:p>
            <a:r>
              <a:rPr lang="en-US" b="1" dirty="0" smtClean="0"/>
              <a:t>Color of Baton = Easy Visible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i="1" dirty="0" smtClean="0"/>
              <a:t>Baton</a:t>
            </a:r>
            <a:endParaRPr lang="en-US"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Baton changing zone will be at 10 meter behind and 10 meter forward from every 100 meter line.</a:t>
            </a:r>
          </a:p>
          <a:p>
            <a:r>
              <a:rPr lang="en-US" b="1" dirty="0" smtClean="0"/>
              <a:t>Baton will be changed in this zone to the other player of team.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smtClean="0"/>
              <a:t> </a:t>
            </a:r>
            <a:r>
              <a:rPr lang="en-US" i="1" dirty="0" smtClean="0"/>
              <a:t>Baton Changing zone </a:t>
            </a:r>
            <a:endParaRPr lang="en-US" i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en-US" dirty="0" smtClean="0"/>
              <a:t> </a:t>
            </a:r>
            <a:r>
              <a:rPr lang="en-US" b="1" dirty="0" smtClean="0"/>
              <a:t>Two methods are used to change the Baton.</a:t>
            </a:r>
          </a:p>
          <a:p>
            <a:pPr algn="ctr">
              <a:buFont typeface="Wingdings" pitchFamily="2" charset="2"/>
              <a:buChar char="v"/>
            </a:pPr>
            <a:endParaRPr lang="en-US" b="1" dirty="0" smtClean="0">
              <a:solidFill>
                <a:srgbClr val="00B050"/>
              </a:solidFill>
            </a:endParaRPr>
          </a:p>
          <a:p>
            <a:pPr algn="ctr">
              <a:buFont typeface="Wingdings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 Visual method</a:t>
            </a:r>
          </a:p>
          <a:p>
            <a:pPr algn="ctr">
              <a:buFont typeface="Wingdings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Unvisual method</a:t>
            </a:r>
          </a:p>
          <a:p>
            <a:pPr>
              <a:buFont typeface="Wingdings" pitchFamily="2" charset="2"/>
              <a:buChar char="q"/>
            </a:pPr>
            <a:endParaRPr lang="en-US" b="1" dirty="0" smtClean="0"/>
          </a:p>
          <a:p>
            <a:pPr>
              <a:buFont typeface="Wingdings" pitchFamily="2" charset="2"/>
              <a:buChar char="q"/>
            </a:pPr>
            <a:endParaRPr lang="en-US" b="1" dirty="0" smtClean="0"/>
          </a:p>
          <a:p>
            <a:pPr>
              <a:buFont typeface="Wingdings" pitchFamily="2" charset="2"/>
              <a:buChar char="q"/>
            </a:pPr>
            <a:r>
              <a:rPr lang="en-US" b="1" dirty="0" smtClean="0"/>
              <a:t>In  </a:t>
            </a:r>
            <a:r>
              <a:rPr lang="en-US" b="1" dirty="0" smtClean="0">
                <a:solidFill>
                  <a:schemeClr val="tx1"/>
                </a:solidFill>
              </a:rPr>
              <a:t>4 </a:t>
            </a:r>
            <a:r>
              <a:rPr lang="en-US" b="1" dirty="0" smtClean="0"/>
              <a:t>× 100 meter relay race used unvisual method because it is a sprint race.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smtClean="0"/>
              <a:t> </a:t>
            </a:r>
            <a:r>
              <a:rPr lang="en-US" i="1" dirty="0" smtClean="0"/>
              <a:t>Baton Change Methods </a:t>
            </a:r>
            <a:endParaRPr lang="en-US" i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05001"/>
            <a:ext cx="8229600" cy="38862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In 4 × 400 meter Relay Race 4 player run with Baton and every athlete covers 400 meter distance. </a:t>
            </a:r>
          </a:p>
          <a:p>
            <a:r>
              <a:rPr lang="en-US" b="1" dirty="0" smtClean="0"/>
              <a:t>So 400 meter staggers are awarded 4 times.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i="1" dirty="0" smtClean="0">
                <a:solidFill>
                  <a:schemeClr val="tx1"/>
                </a:solidFill>
              </a:rPr>
              <a:t>4 × 400 meter  Relay Race 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05001"/>
            <a:ext cx="8229600" cy="38862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en-US" b="1" dirty="0" smtClean="0"/>
              <a:t> Two events in Hurdle Races.</a:t>
            </a:r>
          </a:p>
          <a:p>
            <a:pPr algn="ctr">
              <a:buFont typeface="Courier New" pitchFamily="49" charset="0"/>
              <a:buChar char="o"/>
            </a:pPr>
            <a:endParaRPr lang="en-US" sz="2400" dirty="0" smtClean="0"/>
          </a:p>
          <a:p>
            <a:pPr algn="ctr">
              <a:buFont typeface="Courier New" pitchFamily="49" charset="0"/>
              <a:buChar char="o"/>
            </a:pPr>
            <a:r>
              <a:rPr lang="en-US" sz="2400" dirty="0" smtClean="0"/>
              <a:t>Events for men ( 110 m, 400 m Standard event)</a:t>
            </a:r>
          </a:p>
          <a:p>
            <a:pPr algn="ctr">
              <a:buFont typeface="Courier New" pitchFamily="49" charset="0"/>
              <a:buChar char="o"/>
            </a:pPr>
            <a:r>
              <a:rPr lang="en-US" sz="2400" dirty="0" smtClean="0"/>
              <a:t>Events for women ( 100 m, 400 m Standard event)</a:t>
            </a:r>
          </a:p>
          <a:p>
            <a:pPr algn="ctr">
              <a:buFont typeface="Courier New" pitchFamily="49" charset="0"/>
              <a:buChar char="o"/>
            </a:pPr>
            <a:endParaRPr lang="en-US" sz="2400" dirty="0" smtClean="0"/>
          </a:p>
          <a:p>
            <a:pPr algn="ctr">
              <a:buFont typeface="Courier New" pitchFamily="49" charset="0"/>
              <a:buChar char="o"/>
            </a:pPr>
            <a:endParaRPr lang="en-US" sz="2400" b="1" dirty="0" smtClean="0"/>
          </a:p>
          <a:p>
            <a:pPr algn="ctr">
              <a:buFont typeface="Courier New" pitchFamily="49" charset="0"/>
              <a:buChar char="o"/>
            </a:pPr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i="1" dirty="0" smtClean="0">
                <a:solidFill>
                  <a:schemeClr val="tx1"/>
                </a:solidFill>
              </a:rPr>
              <a:t>Hurdle Races 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334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Font typeface="Courier New" pitchFamily="49" charset="0"/>
              <a:buChar char="o"/>
            </a:pPr>
            <a:r>
              <a:rPr lang="en-US" sz="2800" b="1" dirty="0" smtClean="0"/>
              <a:t>Total Hurdles in one event is 10.</a:t>
            </a:r>
          </a:p>
          <a:p>
            <a:r>
              <a:rPr lang="en-US" dirty="0" smtClean="0"/>
              <a:t>Length of Hurdle = 1.18 to 1.20 m</a:t>
            </a:r>
          </a:p>
          <a:p>
            <a:r>
              <a:rPr lang="en-US" dirty="0" smtClean="0"/>
              <a:t>Weight  of Hurdle = 10 kg</a:t>
            </a:r>
          </a:p>
          <a:p>
            <a:r>
              <a:rPr lang="en-US" dirty="0" smtClean="0"/>
              <a:t>Width of Top Bar = 7 cm ± 5 mm</a:t>
            </a:r>
          </a:p>
          <a:p>
            <a:r>
              <a:rPr lang="en-US" dirty="0" smtClean="0"/>
              <a:t>Thickness of Cross Bar = 1 cm to 2.5 cm</a:t>
            </a:r>
          </a:p>
          <a:p>
            <a:r>
              <a:rPr lang="en-US" dirty="0" smtClean="0"/>
              <a:t>Base length = 70 cm</a:t>
            </a:r>
          </a:p>
          <a:p>
            <a:r>
              <a:rPr lang="en-US" dirty="0" smtClean="0"/>
              <a:t>Height of Hurdles in 110 m = 1.067 m</a:t>
            </a:r>
          </a:p>
          <a:p>
            <a:r>
              <a:rPr lang="en-US" dirty="0" smtClean="0"/>
              <a:t>Height of Hurdles in 100 m = 0.838 m</a:t>
            </a:r>
          </a:p>
          <a:p>
            <a:r>
              <a:rPr lang="en-US" sz="2400" dirty="0" smtClean="0"/>
              <a:t>Height of Hurdles in 400 m for Men =0.914 m</a:t>
            </a:r>
          </a:p>
          <a:p>
            <a:r>
              <a:rPr lang="en-US" sz="2400" dirty="0" smtClean="0"/>
              <a:t>Height of Hurdles in 400 m for Women =0.762 m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1020986"/>
              </p:ext>
            </p:extLst>
          </p:nvPr>
        </p:nvGraphicFramePr>
        <p:xfrm>
          <a:off x="381000" y="2057400"/>
          <a:ext cx="8229600" cy="31982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2133600"/>
                <a:gridCol w="2514600"/>
                <a:gridCol w="2362200"/>
              </a:tblGrid>
              <a:tr h="79176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Event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Start  to 1</a:t>
                      </a:r>
                      <a:r>
                        <a:rPr lang="en-US" sz="2400" baseline="30000" dirty="0" smtClean="0">
                          <a:solidFill>
                            <a:srgbClr val="FF0000"/>
                          </a:solidFill>
                        </a:rPr>
                        <a:t>st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Between Hurdles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Last to finish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91766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100 m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13 m 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8.50 m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10.50 m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91766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110</a:t>
                      </a:r>
                      <a:r>
                        <a:rPr lang="en-US" sz="2400" b="1" baseline="0" dirty="0" smtClean="0">
                          <a:solidFill>
                            <a:srgbClr val="FF0000"/>
                          </a:solidFill>
                        </a:rPr>
                        <a:t> m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13.72</a:t>
                      </a:r>
                      <a:r>
                        <a:rPr lang="en-US" sz="2400" b="1" baseline="0" dirty="0" smtClean="0">
                          <a:solidFill>
                            <a:srgbClr val="FF0000"/>
                          </a:solidFill>
                        </a:rPr>
                        <a:t> m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9.14 m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14.02 m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91766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400 m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45 m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35 m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r>
                        <a:rPr lang="en-US" sz="2400" b="1" baseline="0" dirty="0" smtClean="0">
                          <a:solidFill>
                            <a:srgbClr val="FF0000"/>
                          </a:solidFill>
                        </a:rPr>
                        <a:t> m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i="1" dirty="0" smtClean="0"/>
              <a:t>Distance Between Hurdles</a:t>
            </a:r>
            <a:endParaRPr lang="en-US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6021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b="1" dirty="0" smtClean="0"/>
              <a:t>100 meter Race</a:t>
            </a:r>
          </a:p>
          <a:p>
            <a:r>
              <a:rPr lang="en-US" b="1" dirty="0" smtClean="0"/>
              <a:t>200 meter Race</a:t>
            </a:r>
          </a:p>
          <a:p>
            <a:r>
              <a:rPr lang="en-US" b="1" dirty="0" smtClean="0"/>
              <a:t>400 meter Race</a:t>
            </a:r>
          </a:p>
          <a:p>
            <a:r>
              <a:rPr lang="en-US" b="1" dirty="0" smtClean="0"/>
              <a:t>4 × 100 meter Relay Race</a:t>
            </a:r>
          </a:p>
          <a:p>
            <a:r>
              <a:rPr lang="en-US" b="1" dirty="0" smtClean="0"/>
              <a:t>4 × 400 meter Relay Race</a:t>
            </a:r>
          </a:p>
          <a:p>
            <a:r>
              <a:rPr lang="en-US" b="1" dirty="0" smtClean="0"/>
              <a:t>800 meter </a:t>
            </a:r>
          </a:p>
          <a:p>
            <a:r>
              <a:rPr lang="en-US" b="1" dirty="0" smtClean="0"/>
              <a:t>1500 meter </a:t>
            </a:r>
          </a:p>
          <a:p>
            <a:r>
              <a:rPr lang="en-US" b="1" dirty="0" smtClean="0"/>
              <a:t>2000 meter Staple Chase Race</a:t>
            </a:r>
          </a:p>
          <a:p>
            <a:r>
              <a:rPr lang="en-US" b="1" dirty="0" smtClean="0"/>
              <a:t>3000 meter Staple Chase Race</a:t>
            </a:r>
          </a:p>
          <a:p>
            <a:r>
              <a:rPr lang="en-US" b="1" dirty="0" smtClean="0"/>
              <a:t>Hurdle Races ( 100 m, 110 m, 400 m )</a:t>
            </a:r>
          </a:p>
          <a:p>
            <a:r>
              <a:rPr lang="en-US" b="1" dirty="0" smtClean="0"/>
              <a:t>Marathon Race ( 26 Miles/42.195 meter )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i="1" dirty="0" smtClean="0"/>
              <a:t>Races </a:t>
            </a:r>
            <a:endParaRPr lang="en-US" i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429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en-US" b="1" dirty="0" smtClean="0"/>
              <a:t>Two races are include middle distance races.</a:t>
            </a:r>
          </a:p>
          <a:p>
            <a:pPr algn="ctr">
              <a:buFont typeface="Wingdings" pitchFamily="2" charset="2"/>
              <a:buChar char="v"/>
            </a:pPr>
            <a:endParaRPr lang="en-US" dirty="0" smtClean="0"/>
          </a:p>
          <a:p>
            <a:pPr algn="ctr">
              <a:buFont typeface="Wingdings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800 meter race</a:t>
            </a:r>
          </a:p>
          <a:p>
            <a:pPr algn="ctr">
              <a:buFont typeface="Wingdings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1500 meter race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i="1" dirty="0" smtClean="0"/>
              <a:t>Middle Distance Races</a:t>
            </a:r>
            <a:endParaRPr lang="en-US" i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05001"/>
            <a:ext cx="8229600" cy="3810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There are two methods of start in 800 meter race.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 algn="ctr">
              <a:buFont typeface="Wingdings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      Crouch start</a:t>
            </a:r>
          </a:p>
          <a:p>
            <a:pPr algn="ctr">
              <a:buFont typeface="Wingdings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Up Right/ Curve Start</a:t>
            </a:r>
          </a:p>
          <a:p>
            <a:pPr algn="ctr"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800 meter Race also included in Sprint Race and Middle Distance Race.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i="1" dirty="0" smtClean="0"/>
              <a:t>800 meter Race</a:t>
            </a:r>
            <a:endParaRPr lang="en-US" i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05001"/>
            <a:ext cx="8229600" cy="3810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In Crouch Start every athlete cover 400 meter in his own lane and next 400 meter  when they cover 100 m they will go in 1</a:t>
            </a:r>
            <a:r>
              <a:rPr lang="en-US" b="1" baseline="30000" dirty="0" smtClean="0"/>
              <a:t>st</a:t>
            </a:r>
            <a:r>
              <a:rPr lang="en-US" b="1" dirty="0" smtClean="0"/>
              <a:t> lane.</a:t>
            </a:r>
          </a:p>
          <a:p>
            <a:pPr algn="ctr">
              <a:buNone/>
            </a:pPr>
            <a:r>
              <a:rPr lang="en-US" b="1" dirty="0" smtClean="0"/>
              <a:t>    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00B050"/>
                </a:solidFill>
              </a:rPr>
              <a:t>Stagger Formula :</a:t>
            </a:r>
          </a:p>
          <a:p>
            <a:pPr algn="ctr">
              <a:buNone/>
            </a:pPr>
            <a:r>
              <a:rPr lang="en-US" sz="2400" b="1" dirty="0" smtClean="0"/>
              <a:t>400 m stagger ˖ 200 m Stagger ˖ Tangent Value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i="1" dirty="0" smtClean="0"/>
              <a:t>Crouch Start</a:t>
            </a:r>
            <a:endParaRPr lang="en-US" i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05001"/>
            <a:ext cx="8229600" cy="3810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In curve Start every athlete when cover 1</a:t>
            </a:r>
            <a:r>
              <a:rPr lang="en-US" baseline="30000" dirty="0" smtClean="0"/>
              <a:t>st</a:t>
            </a:r>
            <a:r>
              <a:rPr lang="en-US" dirty="0" smtClean="0"/>
              <a:t> curve  they will go in 1</a:t>
            </a:r>
            <a:r>
              <a:rPr lang="en-US" baseline="30000" dirty="0" smtClean="0"/>
              <a:t>st</a:t>
            </a:r>
            <a:r>
              <a:rPr lang="en-US" dirty="0" smtClean="0"/>
              <a:t> lane.</a:t>
            </a:r>
          </a:p>
          <a:p>
            <a:pPr algn="ctr">
              <a:buNone/>
            </a:pPr>
            <a:r>
              <a:rPr lang="en-US" dirty="0" smtClean="0"/>
              <a:t>    </a:t>
            </a:r>
          </a:p>
          <a:p>
            <a:pPr algn="ctr">
              <a:buNone/>
            </a:pPr>
            <a:r>
              <a:rPr lang="en-US" b="1" dirty="0" smtClean="0"/>
              <a:t>Stagger Formula :</a:t>
            </a:r>
          </a:p>
          <a:p>
            <a:pPr algn="ctr">
              <a:buNone/>
            </a:pPr>
            <a:r>
              <a:rPr lang="en-US" sz="2400" dirty="0" smtClean="0"/>
              <a:t> 200 m Stagger ˖ Tangent Value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i="1" dirty="0" smtClean="0"/>
              <a:t>Upright/Curve Start</a:t>
            </a:r>
            <a:endParaRPr lang="en-US" i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05001"/>
            <a:ext cx="8229600" cy="3810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The distance which athlete cover to go in 1</a:t>
            </a:r>
            <a:r>
              <a:rPr lang="en-US" b="1" baseline="30000" dirty="0" smtClean="0"/>
              <a:t>st</a:t>
            </a:r>
            <a:r>
              <a:rPr lang="en-US" b="1" dirty="0" smtClean="0"/>
              <a:t> lane from his own lane is called tangent value.</a:t>
            </a:r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>
                <a:solidFill>
                  <a:srgbClr val="00B050"/>
                </a:solidFill>
              </a:rPr>
              <a:t>Formula of Tangent Value :</a:t>
            </a:r>
          </a:p>
          <a:p>
            <a:pPr>
              <a:buNone/>
            </a:pPr>
            <a:r>
              <a:rPr lang="en-US" b="1" dirty="0" smtClean="0"/>
              <a:t>√(Straight)² ˖ ( lane)²   -  Straight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i="1" dirty="0" smtClean="0"/>
              <a:t>Tangent Value</a:t>
            </a:r>
            <a:endParaRPr lang="en-US" i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914400" y="4114800"/>
            <a:ext cx="3200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257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Example </a:t>
            </a:r>
          </a:p>
          <a:p>
            <a:pPr algn="ctr"/>
            <a:r>
              <a:rPr lang="en-US" dirty="0" smtClean="0">
                <a:solidFill>
                  <a:srgbClr val="00B050"/>
                </a:solidFill>
              </a:rPr>
              <a:t>3</a:t>
            </a:r>
            <a:r>
              <a:rPr lang="en-US" baseline="30000" dirty="0" smtClean="0">
                <a:solidFill>
                  <a:srgbClr val="00B050"/>
                </a:solidFill>
              </a:rPr>
              <a:t>rd</a:t>
            </a:r>
            <a:r>
              <a:rPr lang="en-US" dirty="0" smtClean="0">
                <a:solidFill>
                  <a:srgbClr val="00B050"/>
                </a:solidFill>
              </a:rPr>
              <a:t> lane Tangent Value:</a:t>
            </a:r>
          </a:p>
          <a:p>
            <a:pPr>
              <a:buNone/>
            </a:pPr>
            <a:r>
              <a:rPr lang="en-US" dirty="0" smtClean="0"/>
              <a:t>             </a:t>
            </a: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 </a:t>
            </a:r>
            <a:r>
              <a:rPr lang="en-US" b="1" dirty="0" smtClean="0">
                <a:solidFill>
                  <a:srgbClr val="002060"/>
                </a:solidFill>
              </a:rPr>
              <a:t>e.g. Straight = 84</a:t>
            </a:r>
          </a:p>
          <a:p>
            <a:pPr>
              <a:buNone/>
            </a:pPr>
            <a:r>
              <a:rPr lang="en-US" b="1" dirty="0" smtClean="0"/>
              <a:t>  = √ (84)² + (1.12)² + (1.22)² - 84</a:t>
            </a:r>
          </a:p>
          <a:p>
            <a:pPr>
              <a:buNone/>
            </a:pPr>
            <a:r>
              <a:rPr lang="en-US" b="1" dirty="0" smtClean="0"/>
              <a:t> =√ 70.56 + 1.2544 + 1.4884 – 84</a:t>
            </a:r>
          </a:p>
          <a:p>
            <a:pPr>
              <a:buNone/>
            </a:pPr>
            <a:r>
              <a:rPr lang="en-US" b="1" dirty="0" smtClean="0"/>
              <a:t> = √ 7058.7428 – 84</a:t>
            </a:r>
          </a:p>
          <a:p>
            <a:pPr>
              <a:buNone/>
            </a:pPr>
            <a:r>
              <a:rPr lang="en-US" b="1" dirty="0" smtClean="0"/>
              <a:t> =  84.01632 – 84</a:t>
            </a:r>
          </a:p>
          <a:p>
            <a:pPr>
              <a:buNone/>
            </a:pPr>
            <a:r>
              <a:rPr lang="en-US" b="1" dirty="0" smtClean="0"/>
              <a:t> = 0.01632</a:t>
            </a:r>
          </a:p>
        </p:txBody>
      </p:sp>
      <p:sp>
        <p:nvSpPr>
          <p:cNvPr id="4" name="Rectangle 3"/>
          <p:cNvSpPr/>
          <p:nvPr/>
        </p:nvSpPr>
        <p:spPr>
          <a:xfrm>
            <a:off x="1066800" y="1524000"/>
            <a:ext cx="701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√</a:t>
            </a:r>
            <a:r>
              <a:rPr lang="en-US" sz="2400" b="1" dirty="0" smtClean="0"/>
              <a:t>(Straight)² + ( lane)²   -  Straight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0" y="1524000"/>
            <a:ext cx="2819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524000" y="2286000"/>
            <a:ext cx="396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95400" y="2819400"/>
            <a:ext cx="449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447800" y="3200400"/>
            <a:ext cx="1905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6482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Font typeface="Courier New" pitchFamily="49" charset="0"/>
              <a:buChar char="o"/>
            </a:pPr>
            <a:r>
              <a:rPr lang="en-US" b="1" dirty="0" smtClean="0"/>
              <a:t>There is no Tangent value of 1</a:t>
            </a:r>
            <a:r>
              <a:rPr lang="en-US" b="1" baseline="30000" dirty="0" smtClean="0"/>
              <a:t>st</a:t>
            </a:r>
            <a:r>
              <a:rPr lang="en-US" b="1" dirty="0" smtClean="0"/>
              <a:t> lane.</a:t>
            </a:r>
          </a:p>
          <a:p>
            <a:pPr algn="ctr">
              <a:buFont typeface="Courier New" pitchFamily="49" charset="0"/>
              <a:buChar char="o"/>
            </a:pPr>
            <a:r>
              <a:rPr lang="en-US" b="1" dirty="0" smtClean="0"/>
              <a:t> 2</a:t>
            </a:r>
            <a:r>
              <a:rPr lang="en-US" b="1" baseline="30000" dirty="0" smtClean="0"/>
              <a:t>nd</a:t>
            </a:r>
            <a:r>
              <a:rPr lang="en-US" b="1" dirty="0" smtClean="0"/>
              <a:t> lane Tangent Value = 0.007</a:t>
            </a:r>
          </a:p>
          <a:p>
            <a:pPr algn="ctr">
              <a:buFont typeface="Courier New" pitchFamily="49" charset="0"/>
              <a:buChar char="o"/>
            </a:pPr>
            <a:r>
              <a:rPr lang="en-US" b="1" dirty="0" smtClean="0"/>
              <a:t>3</a:t>
            </a:r>
            <a:r>
              <a:rPr lang="en-US" b="1" baseline="30000" dirty="0" smtClean="0"/>
              <a:t>rd</a:t>
            </a:r>
            <a:r>
              <a:rPr lang="en-US" b="1" dirty="0" smtClean="0"/>
              <a:t>  lane Tangent Value = 0.016</a:t>
            </a:r>
          </a:p>
          <a:p>
            <a:pPr algn="ctr">
              <a:buFont typeface="Courier New" pitchFamily="49" charset="0"/>
              <a:buChar char="o"/>
            </a:pPr>
            <a:r>
              <a:rPr lang="en-US" b="1" dirty="0" smtClean="0"/>
              <a:t>4</a:t>
            </a:r>
            <a:r>
              <a:rPr lang="en-US" b="1" baseline="30000" dirty="0" smtClean="0"/>
              <a:t>th</a:t>
            </a:r>
            <a:r>
              <a:rPr lang="en-US" b="1" dirty="0" smtClean="0"/>
              <a:t>  lane Tangent Value = 0.025</a:t>
            </a:r>
          </a:p>
          <a:p>
            <a:pPr algn="ctr">
              <a:buFont typeface="Courier New" pitchFamily="49" charset="0"/>
              <a:buChar char="o"/>
            </a:pPr>
            <a:r>
              <a:rPr lang="en-US" b="1" baseline="30000" dirty="0" smtClean="0"/>
              <a:t>5th</a:t>
            </a:r>
            <a:r>
              <a:rPr lang="en-US" b="1" dirty="0" smtClean="0"/>
              <a:t>  lane Tangent Value = 0.034</a:t>
            </a:r>
          </a:p>
          <a:p>
            <a:pPr algn="ctr">
              <a:buFont typeface="Courier New" pitchFamily="49" charset="0"/>
              <a:buChar char="o"/>
            </a:pPr>
            <a:r>
              <a:rPr lang="en-US" b="1" baseline="30000" dirty="0" smtClean="0"/>
              <a:t>6th</a:t>
            </a:r>
            <a:r>
              <a:rPr lang="en-US" b="1" dirty="0" smtClean="0"/>
              <a:t>  lane Tangent Value = 0.043</a:t>
            </a:r>
          </a:p>
          <a:p>
            <a:pPr algn="ctr">
              <a:buFont typeface="Courier New" pitchFamily="49" charset="0"/>
              <a:buChar char="o"/>
            </a:pPr>
            <a:r>
              <a:rPr lang="en-US" b="1" baseline="30000" dirty="0" smtClean="0"/>
              <a:t>7th</a:t>
            </a:r>
            <a:r>
              <a:rPr lang="en-US" b="1" dirty="0" smtClean="0"/>
              <a:t>  lane Tangent Value = 0.052</a:t>
            </a:r>
          </a:p>
          <a:p>
            <a:pPr algn="ctr">
              <a:buFont typeface="Courier New" pitchFamily="49" charset="0"/>
              <a:buChar char="o"/>
            </a:pPr>
            <a:r>
              <a:rPr lang="en-US" b="1" baseline="30000" dirty="0" smtClean="0"/>
              <a:t>8th</a:t>
            </a:r>
            <a:r>
              <a:rPr lang="en-US" b="1" dirty="0" smtClean="0"/>
              <a:t>  lane Tangent Value = 0.061</a:t>
            </a:r>
          </a:p>
          <a:p>
            <a:pPr>
              <a:buFont typeface="Courier New" pitchFamily="49" charset="0"/>
              <a:buChar char="o"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endParaRPr lang="en-US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327659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smtClean="0"/>
              <a:t>2000 meter Staple Chase Race</a:t>
            </a:r>
          </a:p>
          <a:p>
            <a:pPr algn="ctr"/>
            <a:r>
              <a:rPr lang="en-US" b="1" dirty="0" smtClean="0"/>
              <a:t>3000 meter Staple Chase Race</a:t>
            </a:r>
          </a:p>
          <a:p>
            <a:pPr algn="ctr"/>
            <a:r>
              <a:rPr lang="en-US" b="1" dirty="0" smtClean="0"/>
              <a:t>Marathon Race ( 26 Miles/42.195 meter 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i="1" dirty="0" smtClean="0"/>
              <a:t>Long Distances Races</a:t>
            </a:r>
            <a:endParaRPr lang="en-US" i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6482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Font typeface="Wingdings" pitchFamily="2" charset="2"/>
              <a:buChar char="v"/>
            </a:pPr>
            <a:r>
              <a:rPr lang="en-US" b="1" dirty="0" smtClean="0"/>
              <a:t>Every athlete cover 5 hurdles and 1 water jump in one round.</a:t>
            </a:r>
          </a:p>
          <a:p>
            <a:pPr algn="ctr">
              <a:buNone/>
            </a:pPr>
            <a:endParaRPr lang="en-US" b="1" dirty="0" smtClean="0"/>
          </a:p>
          <a:p>
            <a:pPr algn="ctr">
              <a:buFont typeface="Wingdings" pitchFamily="2" charset="2"/>
              <a:buChar char="v"/>
            </a:pPr>
            <a:r>
              <a:rPr lang="en-US" b="1" dirty="0" smtClean="0"/>
              <a:t> In 2000 m Race total 5 rounds so every athlete cover 20 Hurdles and 5 water jumps.</a:t>
            </a:r>
          </a:p>
          <a:p>
            <a:pPr algn="ctr">
              <a:buNone/>
            </a:pPr>
            <a:endParaRPr lang="en-US" b="1" dirty="0" smtClean="0"/>
          </a:p>
          <a:p>
            <a:pPr algn="ctr">
              <a:buFont typeface="Wingdings" pitchFamily="2" charset="2"/>
              <a:buChar char="v"/>
            </a:pPr>
            <a:r>
              <a:rPr lang="en-US" b="1" dirty="0" smtClean="0"/>
              <a:t>In 3000 m total 7 round and 200 m so in 200 m there is no hurdle and no water jump, every athlete cover 28 hurdles and 7 water jump.</a:t>
            </a:r>
          </a:p>
          <a:p>
            <a:pPr>
              <a:buFont typeface="Courier New" pitchFamily="49" charset="0"/>
              <a:buChar char="o"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endParaRPr lang="en-US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3434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Font typeface="Wingdings" pitchFamily="2" charset="2"/>
              <a:buChar char="q"/>
            </a:pPr>
            <a:r>
              <a:rPr lang="en-US" b="1" dirty="0" smtClean="0"/>
              <a:t>Water jump may be inside the Track or outside the Track.</a:t>
            </a:r>
          </a:p>
          <a:p>
            <a:pPr algn="ctr">
              <a:buNone/>
            </a:pPr>
            <a:endParaRPr lang="en-US" b="1" dirty="0" smtClean="0"/>
          </a:p>
          <a:p>
            <a:pPr algn="ctr">
              <a:buFont typeface="Wingdings" pitchFamily="2" charset="2"/>
              <a:buChar char="q"/>
            </a:pPr>
            <a:r>
              <a:rPr lang="en-US" b="1" dirty="0" smtClean="0"/>
              <a:t>I</a:t>
            </a:r>
            <a:r>
              <a:rPr lang="en-US" sz="2400" b="1" dirty="0" smtClean="0"/>
              <a:t>f the water jump inside the Track then the distance of 400 m Track increase 10 meter/round.</a:t>
            </a:r>
          </a:p>
          <a:p>
            <a:pPr algn="ctr">
              <a:buFont typeface="Wingdings" pitchFamily="2" charset="2"/>
              <a:buChar char="q"/>
            </a:pPr>
            <a:endParaRPr lang="en-US" sz="2400" b="1" dirty="0" smtClean="0"/>
          </a:p>
          <a:p>
            <a:pPr algn="ctr">
              <a:buFont typeface="Wingdings" pitchFamily="2" charset="2"/>
              <a:buChar char="q"/>
            </a:pPr>
            <a:r>
              <a:rPr lang="en-US" sz="2400" b="1" dirty="0" smtClean="0"/>
              <a:t>If the water jump outside the Track then the distance of 400 m Track less 10 meter/round.</a:t>
            </a:r>
          </a:p>
          <a:p>
            <a:pPr algn="ctr">
              <a:buFont typeface="Wingdings" pitchFamily="2" charset="2"/>
              <a:buChar char="q"/>
            </a:pPr>
            <a:endParaRPr lang="en-US" sz="2400" dirty="0" smtClean="0"/>
          </a:p>
          <a:p>
            <a:pPr>
              <a:buFont typeface="Courier New" pitchFamily="49" charset="0"/>
              <a:buChar char="o"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All Races devided into 3 types.</a:t>
            </a:r>
          </a:p>
          <a:p>
            <a:pPr algn="ctr">
              <a:buFont typeface="Wingdings" pitchFamily="2" charset="2"/>
              <a:buChar char="Ø"/>
            </a:pPr>
            <a:endParaRPr lang="en-US" b="1" dirty="0" smtClean="0"/>
          </a:p>
          <a:p>
            <a:pPr algn="ctr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B050"/>
                </a:solidFill>
              </a:rPr>
              <a:t>Sprint Races</a:t>
            </a:r>
          </a:p>
          <a:p>
            <a:pPr algn="ctr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B050"/>
                </a:solidFill>
              </a:rPr>
              <a:t>Middle Distance Races</a:t>
            </a:r>
          </a:p>
          <a:p>
            <a:pPr algn="ctr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B050"/>
                </a:solidFill>
              </a:rPr>
              <a:t>Long Races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i="1" dirty="0" smtClean="0"/>
              <a:t>Classification of Races</a:t>
            </a:r>
            <a:endParaRPr lang="en-US" i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143000"/>
          <a:ext cx="8458201" cy="5313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5804"/>
                <a:gridCol w="3281199"/>
                <a:gridCol w="3281198"/>
              </a:tblGrid>
              <a:tr h="924650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rgbClr val="FF0000"/>
                          </a:solidFill>
                        </a:rPr>
                        <a:t>Hurdle Distance</a:t>
                      </a:r>
                      <a:endParaRPr lang="en-US" sz="14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rgbClr val="FF0000"/>
                          </a:solidFill>
                        </a:rPr>
                        <a:t>Water jump inside the Track</a:t>
                      </a:r>
                      <a:endParaRPr lang="en-US" sz="14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</a:rPr>
                        <a:t>Water jump outside the Track</a:t>
                      </a:r>
                    </a:p>
                    <a:p>
                      <a:pPr algn="ctr"/>
                      <a:endParaRPr lang="en-US" sz="14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2219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Start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 line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 to </a:t>
                      </a:r>
                    </a:p>
                    <a:p>
                      <a:pPr algn="ctr"/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sz="1400" b="1" baseline="30000" dirty="0" smtClean="0">
                          <a:solidFill>
                            <a:schemeClr val="tx1"/>
                          </a:solidFill>
                        </a:rPr>
                        <a:t>st </a:t>
                      </a:r>
                      <a:r>
                        <a:rPr lang="en-US" sz="1400" b="1" dirty="0" smtClean="0"/>
                        <a:t>Hurdle</a:t>
                      </a:r>
                      <a:endParaRPr lang="en-US" sz="14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10 m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10 m</a:t>
                      </a:r>
                      <a:endParaRPr lang="en-US" sz="1400" b="1" dirty="0"/>
                    </a:p>
                  </a:txBody>
                  <a:tcPr/>
                </a:tc>
              </a:tr>
              <a:tr h="72219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1</a:t>
                      </a:r>
                      <a:r>
                        <a:rPr lang="en-US" sz="1400" b="1" baseline="30000" dirty="0" smtClean="0"/>
                        <a:t>st </a:t>
                      </a:r>
                      <a:r>
                        <a:rPr lang="en-US" sz="1400" b="1" dirty="0" smtClean="0"/>
                        <a:t>Hurdle</a:t>
                      </a:r>
                    </a:p>
                    <a:p>
                      <a:pPr algn="ctr"/>
                      <a:r>
                        <a:rPr lang="en-US" sz="1400" b="1" dirty="0" smtClean="0"/>
                        <a:t> to </a:t>
                      </a:r>
                    </a:p>
                    <a:p>
                      <a:pPr algn="ctr"/>
                      <a:r>
                        <a:rPr lang="en-US" sz="1400" b="1" dirty="0" smtClean="0"/>
                        <a:t> 2</a:t>
                      </a:r>
                      <a:r>
                        <a:rPr lang="en-US" sz="1400" b="1" baseline="30000" dirty="0" smtClean="0"/>
                        <a:t>nd </a:t>
                      </a:r>
                      <a:r>
                        <a:rPr lang="en-US" sz="1400" b="1" dirty="0" smtClean="0"/>
                        <a:t>Hurdle 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78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82</a:t>
                      </a:r>
                      <a:endParaRPr lang="en-US" sz="1400" b="1" dirty="0"/>
                    </a:p>
                  </a:txBody>
                  <a:tcPr/>
                </a:tc>
              </a:tr>
              <a:tr h="72219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</a:t>
                      </a:r>
                      <a:r>
                        <a:rPr lang="en-US" sz="1400" b="1" baseline="30000" dirty="0" smtClean="0"/>
                        <a:t>nd</a:t>
                      </a:r>
                      <a:r>
                        <a:rPr lang="en-US" sz="1400" b="1" dirty="0" smtClean="0"/>
                        <a:t>  Hurdle</a:t>
                      </a:r>
                    </a:p>
                    <a:p>
                      <a:pPr algn="ctr"/>
                      <a:r>
                        <a:rPr lang="en-US" sz="1400" b="1" dirty="0" smtClean="0"/>
                        <a:t>to  </a:t>
                      </a:r>
                    </a:p>
                    <a:p>
                      <a:pPr algn="ctr"/>
                      <a:r>
                        <a:rPr lang="en-US" sz="1400" b="1" dirty="0" smtClean="0"/>
                        <a:t>3</a:t>
                      </a:r>
                      <a:r>
                        <a:rPr lang="en-US" sz="1400" b="1" baseline="30000" dirty="0" smtClean="0"/>
                        <a:t>rd</a:t>
                      </a:r>
                      <a:r>
                        <a:rPr lang="en-US" sz="1400" b="1" dirty="0" smtClean="0"/>
                        <a:t> Hurdle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78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82</a:t>
                      </a:r>
                      <a:endParaRPr lang="en-US" sz="1400" b="1" dirty="0"/>
                    </a:p>
                  </a:txBody>
                  <a:tcPr/>
                </a:tc>
              </a:tr>
              <a:tr h="72219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3</a:t>
                      </a:r>
                      <a:r>
                        <a:rPr lang="en-US" sz="1400" b="1" baseline="30000" dirty="0" smtClean="0"/>
                        <a:t>rd</a:t>
                      </a:r>
                      <a:r>
                        <a:rPr lang="en-US" sz="1400" b="1" dirty="0" smtClean="0"/>
                        <a:t>  Hurdle</a:t>
                      </a:r>
                    </a:p>
                    <a:p>
                      <a:pPr algn="ctr"/>
                      <a:r>
                        <a:rPr lang="en-US" sz="1400" b="1" dirty="0" smtClean="0"/>
                        <a:t>to</a:t>
                      </a:r>
                    </a:p>
                    <a:p>
                      <a:pPr algn="ctr"/>
                      <a:r>
                        <a:rPr lang="en-US" sz="1400" b="1" dirty="0" smtClean="0"/>
                        <a:t> </a:t>
                      </a:r>
                      <a:r>
                        <a:rPr lang="en-US" sz="1400" b="1" baseline="0" dirty="0" smtClean="0"/>
                        <a:t> water jump</a:t>
                      </a:r>
                      <a:r>
                        <a:rPr lang="en-US" sz="1400" b="1" dirty="0" smtClean="0"/>
                        <a:t> 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78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82</a:t>
                      </a:r>
                      <a:endParaRPr lang="en-US" sz="1400" b="1" dirty="0"/>
                    </a:p>
                  </a:txBody>
                  <a:tcPr/>
                </a:tc>
              </a:tr>
              <a:tr h="72219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Water jump</a:t>
                      </a:r>
                    </a:p>
                    <a:p>
                      <a:pPr algn="ctr"/>
                      <a:r>
                        <a:rPr lang="en-US" sz="1400" b="1" dirty="0" smtClean="0"/>
                        <a:t> to</a:t>
                      </a:r>
                    </a:p>
                    <a:p>
                      <a:pPr algn="ctr"/>
                      <a:r>
                        <a:rPr lang="en-US" sz="1400" b="1" dirty="0" smtClean="0"/>
                        <a:t> 4</a:t>
                      </a:r>
                      <a:r>
                        <a:rPr lang="en-US" sz="1400" b="1" baseline="30000" dirty="0" smtClean="0"/>
                        <a:t>th</a:t>
                      </a:r>
                      <a:r>
                        <a:rPr lang="en-US" sz="1400" b="1" dirty="0" smtClean="0"/>
                        <a:t> Hurdle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78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82</a:t>
                      </a:r>
                      <a:endParaRPr lang="en-US" sz="1400" b="1" dirty="0"/>
                    </a:p>
                  </a:txBody>
                  <a:tcPr/>
                </a:tc>
              </a:tr>
              <a:tr h="37075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Finish line</a:t>
                      </a:r>
                    </a:p>
                    <a:p>
                      <a:pPr algn="ctr"/>
                      <a:r>
                        <a:rPr lang="en-US" sz="1400" b="1" dirty="0" smtClean="0"/>
                        <a:t> to </a:t>
                      </a:r>
                    </a:p>
                    <a:p>
                      <a:pPr algn="ctr"/>
                      <a:r>
                        <a:rPr lang="en-US" sz="1400" b="1" dirty="0" smtClean="0"/>
                        <a:t>4</a:t>
                      </a:r>
                      <a:r>
                        <a:rPr lang="en-US" sz="1400" b="1" baseline="30000" dirty="0" smtClean="0"/>
                        <a:t>th</a:t>
                      </a:r>
                      <a:r>
                        <a:rPr lang="en-US" sz="1400" b="1" dirty="0" smtClean="0"/>
                        <a:t> Hurdle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68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72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74638"/>
            <a:ext cx="8458200" cy="71596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i="1" dirty="0" smtClean="0"/>
              <a:t>Hurdle Distances</a:t>
            </a:r>
            <a:endParaRPr lang="en-US" i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i="1" dirty="0" smtClean="0"/>
              <a:t>Hurdle Measurement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1574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Height of Hurdle for Men = 91.4 ± 0.3 cm</a:t>
            </a:r>
          </a:p>
          <a:p>
            <a:r>
              <a:rPr lang="en-US" b="1" dirty="0" smtClean="0"/>
              <a:t>Height of Hurdle for women = 76.2 ± 0.3 cm</a:t>
            </a:r>
          </a:p>
          <a:p>
            <a:r>
              <a:rPr lang="en-US" b="1" dirty="0" smtClean="0"/>
              <a:t>Width of Hurdle = 1.20 to 1.40 m</a:t>
            </a:r>
          </a:p>
          <a:p>
            <a:r>
              <a:rPr lang="en-US" b="1" dirty="0" smtClean="0"/>
              <a:t>Width of Top Bar = 12.7 cm²</a:t>
            </a:r>
          </a:p>
          <a:p>
            <a:r>
              <a:rPr lang="en-US" b="1" dirty="0" smtClean="0"/>
              <a:t>Width of water jump Hurdle = 3.66 ± 0.02 m</a:t>
            </a:r>
          </a:p>
          <a:p>
            <a:r>
              <a:rPr lang="en-US" b="1" dirty="0" smtClean="0"/>
              <a:t>Length of Hurdle = 3.94 m</a:t>
            </a:r>
          </a:p>
          <a:p>
            <a:r>
              <a:rPr lang="en-US" b="1" dirty="0" smtClean="0"/>
              <a:t>Weight of Hurdle = 80 to 100 kg</a:t>
            </a:r>
          </a:p>
          <a:p>
            <a:r>
              <a:rPr lang="en-US" b="1" dirty="0" smtClean="0"/>
              <a:t>Length of Hurdle Base = 1.2 to 1.4 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i="1" dirty="0" smtClean="0"/>
              <a:t>Water Jump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1574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400" b="1" dirty="0" smtClean="0"/>
              <a:t>Length of Water Jump with Hurdle = 3.66 ± 0.02 m </a:t>
            </a:r>
          </a:p>
          <a:p>
            <a:r>
              <a:rPr lang="en-US" sz="2400" b="1" dirty="0" smtClean="0"/>
              <a:t>Width of Water Jump = 3.66 ± 0.02 m </a:t>
            </a:r>
          </a:p>
          <a:p>
            <a:r>
              <a:rPr lang="en-US" sz="2400" b="1" dirty="0" smtClean="0"/>
              <a:t>Depth of Water Jump = 70 cm</a:t>
            </a:r>
            <a:endParaRPr lang="en-US" sz="2400" b="1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1574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800" b="1" i="1" dirty="0" smtClean="0"/>
          </a:p>
          <a:p>
            <a:pPr>
              <a:buNone/>
            </a:pPr>
            <a:r>
              <a:rPr lang="en-US" sz="2800" b="1" i="1" dirty="0" smtClean="0"/>
              <a:t>                      </a:t>
            </a:r>
            <a:r>
              <a:rPr lang="en-GB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THANK YOU!!!</a:t>
            </a:r>
            <a:endParaRPr lang="en-US" sz="2800" b="1" i="1" dirty="0" smtClean="0"/>
          </a:p>
          <a:p>
            <a:pPr>
              <a:buNone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100 meter Race</a:t>
            </a:r>
          </a:p>
          <a:p>
            <a:r>
              <a:rPr lang="en-US" b="1" dirty="0" smtClean="0"/>
              <a:t>200 meter Race</a:t>
            </a:r>
          </a:p>
          <a:p>
            <a:r>
              <a:rPr lang="en-US" b="1" dirty="0" smtClean="0"/>
              <a:t>400 meter Race</a:t>
            </a:r>
          </a:p>
          <a:p>
            <a:r>
              <a:rPr lang="en-US" b="1" dirty="0" smtClean="0"/>
              <a:t>4 × 100 meter Relay Race</a:t>
            </a:r>
          </a:p>
          <a:p>
            <a:r>
              <a:rPr lang="en-US" b="1" dirty="0" smtClean="0"/>
              <a:t>4 × 400 meter Relay Race</a:t>
            </a:r>
          </a:p>
          <a:p>
            <a:r>
              <a:rPr lang="en-US" b="1" dirty="0" smtClean="0"/>
              <a:t>Hurdle races</a:t>
            </a:r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>
                <a:solidFill>
                  <a:srgbClr val="00B050"/>
                </a:solidFill>
              </a:rPr>
              <a:t>All Sprint Races run with Crouch Start.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i="1" dirty="0" smtClean="0"/>
              <a:t>Sprint Races</a:t>
            </a:r>
            <a:endParaRPr lang="en-US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7244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There are 3 steps of Crouch Start.</a:t>
            </a:r>
          </a:p>
          <a:p>
            <a:pPr algn="ctr"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On your marks    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Set                  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Fire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i="1" dirty="0" smtClean="0"/>
              <a:t>Crouch Start</a:t>
            </a:r>
            <a:endParaRPr lang="en-US" i="1" dirty="0"/>
          </a:p>
        </p:txBody>
      </p:sp>
      <p:pic>
        <p:nvPicPr>
          <p:cNvPr id="1027" name="Picture 3" descr="D:\ahmad study data\PHYSICAL EDUCATION\practical data of master classes\practical data\method of crouch start\images (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1828800"/>
            <a:ext cx="1457325" cy="1524000"/>
          </a:xfrm>
          <a:prstGeom prst="rect">
            <a:avLst/>
          </a:prstGeom>
          <a:noFill/>
        </p:spPr>
      </p:pic>
      <p:pic>
        <p:nvPicPr>
          <p:cNvPr id="1029" name="Picture 5" descr="D:\ahmad study data\PHYSICAL EDUCATION\practical data of master classes\practical data\method of crouch start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3429000"/>
            <a:ext cx="1676400" cy="1219200"/>
          </a:xfrm>
          <a:prstGeom prst="rect">
            <a:avLst/>
          </a:prstGeom>
          <a:noFill/>
        </p:spPr>
      </p:pic>
      <p:pic>
        <p:nvPicPr>
          <p:cNvPr id="1030" name="Picture 6" descr="D:\ahmad study data\PHYSICAL EDUCATION\practical data of master classes\practical data\crouch start\downloa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724400"/>
            <a:ext cx="1676400" cy="137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828800"/>
            <a:ext cx="8229600" cy="4525963"/>
          </a:xfr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002060"/>
                </a:solidFill>
              </a:rPr>
              <a:t>There are 3 methods of Crouch Start.</a:t>
            </a:r>
          </a:p>
          <a:p>
            <a:pPr algn="ctr">
              <a:buFont typeface="Wingdings" pitchFamily="2" charset="2"/>
              <a:buChar char="Ø"/>
            </a:pPr>
            <a:endParaRPr lang="en-US" b="1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 </a:t>
            </a:r>
            <a:r>
              <a:rPr lang="en-US" b="1" dirty="0" smtClean="0">
                <a:solidFill>
                  <a:srgbClr val="00B050"/>
                </a:solidFill>
              </a:rPr>
              <a:t>Bullet Start</a:t>
            </a:r>
          </a:p>
          <a:p>
            <a:pPr>
              <a:buNone/>
            </a:pPr>
            <a:endParaRPr lang="en-US" b="1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b="1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B050"/>
                </a:solidFill>
              </a:rPr>
              <a:t> Medium Start   </a:t>
            </a:r>
          </a:p>
          <a:p>
            <a:pPr>
              <a:buNone/>
            </a:pPr>
            <a:endParaRPr lang="en-US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             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B050"/>
                </a:solidFill>
              </a:rPr>
              <a:t> Elongated Start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i="1" dirty="0" smtClean="0"/>
              <a:t>Methods of Crouch Start</a:t>
            </a:r>
            <a:endParaRPr lang="en-US" i="1" dirty="0"/>
          </a:p>
        </p:txBody>
      </p:sp>
      <p:pic>
        <p:nvPicPr>
          <p:cNvPr id="2051" name="Picture 3" descr="D:\ahmad study data\PHYSICAL EDUCATION\practical data of master classes\practical data\method of crouch start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2514600"/>
            <a:ext cx="2238375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i="1" dirty="0" smtClean="0"/>
              <a:t>Standard Track</a:t>
            </a:r>
            <a:endParaRPr lang="en-US" i="1" dirty="0"/>
          </a:p>
        </p:txBody>
      </p:sp>
      <p:pic>
        <p:nvPicPr>
          <p:cNvPr id="3074" name="Picture 2" descr="D:\ahmad study data\PHYSICAL EDUCATION\physical flex\track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2329579" y="-108820"/>
            <a:ext cx="4713443" cy="84582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Standard Track distance is 400 meter.</a:t>
            </a:r>
          </a:p>
          <a:p>
            <a:r>
              <a:rPr lang="en-US" b="1" dirty="0" smtClean="0"/>
              <a:t>One Standard Track has 3 parts.</a:t>
            </a:r>
          </a:p>
          <a:p>
            <a:pPr algn="ctr">
              <a:buNone/>
            </a:pPr>
            <a:r>
              <a:rPr lang="en-US" sz="2400" b="1" dirty="0" smtClean="0"/>
              <a:t>(i) Straight   (ii) Curve  (iii)  diameter</a:t>
            </a:r>
          </a:p>
          <a:p>
            <a:r>
              <a:rPr lang="en-US" b="1" dirty="0" smtClean="0"/>
              <a:t>One Standard Track has 8 lanes.</a:t>
            </a:r>
          </a:p>
          <a:p>
            <a:pPr>
              <a:buNone/>
            </a:pPr>
            <a:r>
              <a:rPr lang="en-US" b="1" dirty="0" smtClean="0"/>
              <a:t>  (</a:t>
            </a:r>
            <a:r>
              <a:rPr lang="en-US" sz="2400" b="1" dirty="0" smtClean="0"/>
              <a:t>The difference between two lines is called lane)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/>
              <a:t>Now a days Standard Track has maximum 9 lanes and minimum 6 lanes.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/>
              <a:t>Ideal length of Standard track 170 meters.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/>
              <a:t>Ideal width of Standard track 93 to 95 meters.</a:t>
            </a:r>
          </a:p>
          <a:p>
            <a:pPr>
              <a:buNone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i="1" dirty="0" smtClean="0"/>
              <a:t>Important things for Standard Track</a:t>
            </a:r>
            <a:endParaRPr lang="en-US" sz="3600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638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sz="2400" dirty="0" smtClean="0"/>
          </a:p>
          <a:p>
            <a:r>
              <a:rPr lang="en-US" sz="2800" b="1" dirty="0" smtClean="0"/>
              <a:t>Ideal Straight of Standard track 79 to 85 meters.</a:t>
            </a:r>
          </a:p>
          <a:p>
            <a:r>
              <a:rPr lang="en-US" sz="2800" b="1" dirty="0" smtClean="0"/>
              <a:t>Ideal curve of Standard track 137 to 139 meters.</a:t>
            </a:r>
          </a:p>
          <a:p>
            <a:r>
              <a:rPr lang="en-US" sz="2800" b="1" dirty="0" smtClean="0"/>
              <a:t>1</a:t>
            </a:r>
            <a:r>
              <a:rPr lang="en-US" sz="2800" b="1" baseline="30000" dirty="0" smtClean="0"/>
              <a:t>st</a:t>
            </a:r>
            <a:r>
              <a:rPr lang="en-US" sz="2800" b="1" dirty="0" smtClean="0"/>
              <a:t> lane difference is 1.12 meters.</a:t>
            </a:r>
          </a:p>
          <a:p>
            <a:r>
              <a:rPr lang="en-US" sz="2800" b="1" dirty="0" smtClean="0"/>
              <a:t>Other all lanes difference is 1.22 meters.</a:t>
            </a:r>
          </a:p>
          <a:p>
            <a:r>
              <a:rPr lang="en-US" sz="2800" b="1" dirty="0" smtClean="0"/>
              <a:t>The 1</a:t>
            </a:r>
            <a:r>
              <a:rPr lang="en-US" sz="2800" b="1" baseline="30000" dirty="0" smtClean="0"/>
              <a:t>st</a:t>
            </a:r>
            <a:r>
              <a:rPr lang="en-US" sz="2800" b="1" dirty="0" smtClean="0"/>
              <a:t> player run 0.30 meter away from inside of line.</a:t>
            </a:r>
          </a:p>
          <a:p>
            <a:r>
              <a:rPr lang="en-US" sz="2800" b="1" dirty="0" smtClean="0"/>
              <a:t>The other player run 0.20 meter away from inside of line.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283</TotalTime>
  <Words>1423</Words>
  <Application>Microsoft Office PowerPoint</Application>
  <PresentationFormat>On-screen Show (4:3)</PresentationFormat>
  <Paragraphs>260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Concourse</vt:lpstr>
      <vt:lpstr>Science of Track &amp; Field</vt:lpstr>
      <vt:lpstr>Races </vt:lpstr>
      <vt:lpstr>Classification of Races</vt:lpstr>
      <vt:lpstr>Sprint Races</vt:lpstr>
      <vt:lpstr>Crouch Start</vt:lpstr>
      <vt:lpstr>Methods of Crouch Start</vt:lpstr>
      <vt:lpstr>Standard Track</vt:lpstr>
      <vt:lpstr>Important things for Standard Track</vt:lpstr>
      <vt:lpstr>PowerPoint Presentation</vt:lpstr>
      <vt:lpstr>Staggers of  Races</vt:lpstr>
      <vt:lpstr>PowerPoint Presentation</vt:lpstr>
      <vt:lpstr>PowerPoint Presentation</vt:lpstr>
      <vt:lpstr>Baton</vt:lpstr>
      <vt:lpstr> Baton Changing zone </vt:lpstr>
      <vt:lpstr> Baton Change Methods </vt:lpstr>
      <vt:lpstr>4 × 400 meter  Relay Race  </vt:lpstr>
      <vt:lpstr>Hurdle Races  </vt:lpstr>
      <vt:lpstr>PowerPoint Presentation</vt:lpstr>
      <vt:lpstr>Distance Between Hurdles</vt:lpstr>
      <vt:lpstr>Middle Distance Races</vt:lpstr>
      <vt:lpstr>800 meter Race</vt:lpstr>
      <vt:lpstr>Crouch Start</vt:lpstr>
      <vt:lpstr>Upright/Curve Start</vt:lpstr>
      <vt:lpstr>Tangent Value</vt:lpstr>
      <vt:lpstr>PowerPoint Presentation</vt:lpstr>
      <vt:lpstr>PowerPoint Presentation</vt:lpstr>
      <vt:lpstr>Long Distances Races</vt:lpstr>
      <vt:lpstr>PowerPoint Presentation</vt:lpstr>
      <vt:lpstr>PowerPoint Presentation</vt:lpstr>
      <vt:lpstr>Hurdle Distances</vt:lpstr>
      <vt:lpstr>Hurdle Measurement</vt:lpstr>
      <vt:lpstr>Water Jump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of Track &amp; Field</dc:title>
  <dc:creator>Aamir</dc:creator>
  <cp:lastModifiedBy>Aamir Ch</cp:lastModifiedBy>
  <cp:revision>42</cp:revision>
  <dcterms:created xsi:type="dcterms:W3CDTF">2015-08-15T15:16:07Z</dcterms:created>
  <dcterms:modified xsi:type="dcterms:W3CDTF">2020-03-27T16:15:38Z</dcterms:modified>
</cp:coreProperties>
</file>