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1" r:id="rId5"/>
    <p:sldId id="263" r:id="rId6"/>
    <p:sldId id="264" r:id="rId7"/>
    <p:sldId id="266" r:id="rId8"/>
    <p:sldId id="265" r:id="rId9"/>
    <p:sldId id="295" r:id="rId10"/>
    <p:sldId id="267" r:id="rId11"/>
    <p:sldId id="268" r:id="rId12"/>
    <p:sldId id="270" r:id="rId13"/>
    <p:sldId id="271" r:id="rId14"/>
    <p:sldId id="290" r:id="rId15"/>
    <p:sldId id="273" r:id="rId16"/>
    <p:sldId id="274" r:id="rId17"/>
    <p:sldId id="275" r:id="rId18"/>
    <p:sldId id="276" r:id="rId19"/>
    <p:sldId id="277" r:id="rId20"/>
    <p:sldId id="278" r:id="rId21"/>
    <p:sldId id="296" r:id="rId22"/>
    <p:sldId id="279" r:id="rId23"/>
    <p:sldId id="280" r:id="rId24"/>
    <p:sldId id="281" r:id="rId25"/>
    <p:sldId id="282" r:id="rId26"/>
    <p:sldId id="284" r:id="rId27"/>
    <p:sldId id="297" r:id="rId28"/>
    <p:sldId id="286" r:id="rId29"/>
    <p:sldId id="287" r:id="rId30"/>
    <p:sldId id="285" r:id="rId31"/>
    <p:sldId id="289" r:id="rId32"/>
    <p:sldId id="292" r:id="rId33"/>
    <p:sldId id="293" r:id="rId34"/>
    <p:sldId id="291" r:id="rId35"/>
    <p:sldId id="29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D9B0CE8-5D7C-45D7-99C4-D410D25BB97F}" type="datetimeFigureOut">
              <a:rPr lang="en-US" smtClean="0"/>
              <a:pPr/>
              <a:t>3/27/2020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60A9266-F6F3-4D93-93FC-EF598F94BCE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9B0CE8-5D7C-45D7-99C4-D410D25BB97F}" type="datetimeFigureOut">
              <a:rPr lang="en-US" smtClean="0"/>
              <a:pPr/>
              <a:t>3/27/2020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60A9266-F6F3-4D93-93FC-EF598F94BC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9B0CE8-5D7C-45D7-99C4-D410D25BB97F}" type="datetimeFigureOut">
              <a:rPr lang="en-US" smtClean="0"/>
              <a:pPr/>
              <a:t>3/27/2020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60A9266-F6F3-4D93-93FC-EF598F94BC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9B0CE8-5D7C-45D7-99C4-D410D25BB97F}" type="datetimeFigureOut">
              <a:rPr lang="en-US" smtClean="0"/>
              <a:pPr/>
              <a:t>3/27/2020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60A9266-F6F3-4D93-93FC-EF598F94BCE3}"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D9B0CE8-5D7C-45D7-99C4-D410D25BB97F}" type="datetimeFigureOut">
              <a:rPr lang="en-US" smtClean="0"/>
              <a:pPr/>
              <a:t>3/27/2020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60A9266-F6F3-4D93-93FC-EF598F94BCE3}"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9B0CE8-5D7C-45D7-99C4-D410D25BB97F}" type="datetimeFigureOut">
              <a:rPr lang="en-US" smtClean="0"/>
              <a:pPr/>
              <a:t>3/27/2020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60A9266-F6F3-4D93-93FC-EF598F94BCE3}"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D9B0CE8-5D7C-45D7-99C4-D410D25BB97F}" type="datetimeFigureOut">
              <a:rPr lang="en-US" smtClean="0"/>
              <a:pPr/>
              <a:t>3/27/2020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60A9266-F6F3-4D93-93FC-EF598F94BCE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D9B0CE8-5D7C-45D7-99C4-D410D25BB97F}" type="datetimeFigureOut">
              <a:rPr lang="en-US" smtClean="0"/>
              <a:pPr/>
              <a:t>3/27/2020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60A9266-F6F3-4D93-93FC-EF598F94BCE3}"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D9B0CE8-5D7C-45D7-99C4-D410D25BB97F}" type="datetimeFigureOut">
              <a:rPr lang="en-US" smtClean="0"/>
              <a:pPr/>
              <a:t>3/27/2020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60A9266-F6F3-4D93-93FC-EF598F94BCE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D9B0CE8-5D7C-45D7-99C4-D410D25BB97F}" type="datetimeFigureOut">
              <a:rPr lang="en-US" smtClean="0"/>
              <a:pPr/>
              <a:t>3/27/2020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60A9266-F6F3-4D93-93FC-EF598F94BCE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D9B0CE8-5D7C-45D7-99C4-D410D25BB97F}" type="datetimeFigureOut">
              <a:rPr lang="en-US" smtClean="0"/>
              <a:pPr/>
              <a:t>3/27/2020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60A9266-F6F3-4D93-93FC-EF598F94BCE3}"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D9B0CE8-5D7C-45D7-99C4-D410D25BB97F}" type="datetimeFigureOut">
              <a:rPr lang="en-US" smtClean="0"/>
              <a:pPr/>
              <a:t>3/27/2020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60A9266-F6F3-4D93-93FC-EF598F94BCE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13.jpeg"/><Relationship Id="rId4" Type="http://schemas.openxmlformats.org/officeDocument/2006/relationships/hyperlink" Target="https://en.wikipedia.org/wiki/File:Pole_Vault_Sequence_3.jp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ideo" Target="file:///E:\M.Sc%20Physical%20Edu\practical%20data%20of%20master%20classes\practical%20data\long%20jump\Long%20jump%20techniques%20-%20YouTube.MP4"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video" Target="file:///E:\M.Sc%20Physical%20Edu\practical%20data%20of%20master%20classes\practical%20data\tripple%20jump\How%20to%20do%20the%20triple%20jump%20by%20Kola%20Adedoyin%20Indoor%20UK%20champion%20-%20YouTube.MP4"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en.wikipedia.org/wiki/File:Triple_Jump,Idowu_Phillips,_Beijing_08.jpg" TargetMode="Externa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File:Yelena_Slesarenko_failing_2007.jpg" TargetMode="External"/><Relationship Id="rId7"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https://en.wikipedia.org/wiki/File:EthelCatherwood1928.jpg" TargetMode="Externa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ideo" Target="file:///E:\M.Sc%20Physical%20Edu\practical%20data%20of%20master%20classes\practical%20data\high%20jump\videoplayback%20(3).mp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848600" cy="1470025"/>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Science of Track &amp; Field</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Subtitle 4"/>
          <p:cNvSpPr>
            <a:spLocks noGrp="1"/>
          </p:cNvSpPr>
          <p:nvPr>
            <p:ph type="subTitle" idx="1"/>
          </p:nvPr>
        </p:nvSpPr>
        <p:spPr>
          <a:xfrm>
            <a:off x="762000" y="5181600"/>
            <a:ext cx="7772400" cy="1199704"/>
          </a:xfrm>
        </p:spPr>
        <p:style>
          <a:lnRef idx="2">
            <a:schemeClr val="accent2"/>
          </a:lnRef>
          <a:fillRef idx="1">
            <a:schemeClr val="lt1"/>
          </a:fillRef>
          <a:effectRef idx="0">
            <a:schemeClr val="accent2"/>
          </a:effectRef>
          <a:fontRef idx="minor">
            <a:schemeClr val="dk1"/>
          </a:fontRef>
        </p:style>
        <p:txBody>
          <a:bodyPr/>
          <a:lstStyle/>
          <a:p>
            <a:pPr algn="ctr"/>
            <a:r>
              <a:rPr lang="en-US" b="1" i="1" dirty="0" smtClean="0">
                <a:solidFill>
                  <a:srgbClr val="FF0000"/>
                </a:solidFill>
              </a:rPr>
              <a:t>Prepared by :</a:t>
            </a:r>
          </a:p>
          <a:p>
            <a:pPr algn="ctr"/>
            <a:r>
              <a:rPr lang="en-US" b="1" i="1">
                <a:solidFill>
                  <a:srgbClr val="FF0000"/>
                </a:solidFill>
              </a:rPr>
              <a:t>Shafqat Ali</a:t>
            </a:r>
          </a:p>
          <a:p>
            <a:pPr algn="ctr"/>
            <a:endParaRPr lang="en-US" b="1" i="1" dirty="0">
              <a:solidFill>
                <a:srgbClr val="FF0000"/>
              </a:solidFill>
            </a:endParaRPr>
          </a:p>
        </p:txBody>
      </p:sp>
      <p:pic>
        <p:nvPicPr>
          <p:cNvPr id="6" name="Picture 5" descr="C:\Users\office\Desktop\download (2).jpg"/>
          <p:cNvPicPr/>
          <p:nvPr/>
        </p:nvPicPr>
        <p:blipFill>
          <a:blip r:embed="rId2"/>
          <a:srcRect/>
          <a:stretch>
            <a:fillRect/>
          </a:stretch>
        </p:blipFill>
        <p:spPr bwMode="auto">
          <a:xfrm>
            <a:off x="1295400" y="2286000"/>
            <a:ext cx="2146935" cy="2146935"/>
          </a:xfrm>
          <a:prstGeom prst="rect">
            <a:avLst/>
          </a:prstGeom>
          <a:noFill/>
          <a:ln w="9525">
            <a:noFill/>
            <a:miter lim="800000"/>
            <a:headEnd/>
            <a:tailEnd/>
          </a:ln>
        </p:spPr>
      </p:pic>
      <p:pic>
        <p:nvPicPr>
          <p:cNvPr id="7" name="Picture 6" descr="C:\Users\office\Desktop\images.jpg"/>
          <p:cNvPicPr/>
          <p:nvPr/>
        </p:nvPicPr>
        <p:blipFill>
          <a:blip r:embed="rId3"/>
          <a:srcRect/>
          <a:stretch>
            <a:fillRect/>
          </a:stretch>
        </p:blipFill>
        <p:spPr bwMode="auto">
          <a:xfrm>
            <a:off x="3962400" y="2286000"/>
            <a:ext cx="3808730" cy="970280"/>
          </a:xfrm>
          <a:prstGeom prst="rect">
            <a:avLst/>
          </a:prstGeom>
          <a:noFill/>
          <a:ln w="9525">
            <a:noFill/>
            <a:miter lim="800000"/>
            <a:headEnd/>
            <a:tailEnd/>
          </a:ln>
        </p:spPr>
      </p:pic>
      <p:pic>
        <p:nvPicPr>
          <p:cNvPr id="8" name="Picture 7" descr="C:\Users\office\Desktop\download (1).jpg"/>
          <p:cNvPicPr/>
          <p:nvPr/>
        </p:nvPicPr>
        <p:blipFill>
          <a:blip r:embed="rId4"/>
          <a:srcRect/>
          <a:stretch>
            <a:fillRect/>
          </a:stretch>
        </p:blipFill>
        <p:spPr bwMode="auto">
          <a:xfrm>
            <a:off x="4572000" y="3352800"/>
            <a:ext cx="2870200" cy="159004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3928872"/>
          </a:xfrm>
        </p:spPr>
        <p:style>
          <a:lnRef idx="2">
            <a:schemeClr val="accent2"/>
          </a:lnRef>
          <a:fillRef idx="1">
            <a:schemeClr val="lt1"/>
          </a:fillRef>
          <a:effectRef idx="0">
            <a:schemeClr val="accent2"/>
          </a:effectRef>
          <a:fontRef idx="minor">
            <a:schemeClr val="dk1"/>
          </a:fontRef>
        </p:style>
        <p:txBody>
          <a:bodyPr/>
          <a:lstStyle/>
          <a:p>
            <a:r>
              <a:rPr lang="en-US" dirty="0" smtClean="0"/>
              <a:t>Touch the cross bar is foul.</a:t>
            </a:r>
          </a:p>
          <a:p>
            <a:r>
              <a:rPr lang="en-US" dirty="0" smtClean="0"/>
              <a:t>Do not jump in landing area is foul.</a:t>
            </a:r>
          </a:p>
          <a:p>
            <a:r>
              <a:rPr lang="en-US" dirty="0" smtClean="0"/>
              <a:t>During jump summer salt is foul.</a:t>
            </a:r>
          </a:p>
          <a:p>
            <a:r>
              <a:rPr lang="en-US" dirty="0" smtClean="0"/>
              <a:t>Do not jump within time is foul.</a:t>
            </a:r>
          </a:p>
          <a:p>
            <a:r>
              <a:rPr lang="en-US" dirty="0" smtClean="0"/>
              <a:t>After jump foot back in landing area is foul.</a:t>
            </a:r>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Fouls of High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4614671"/>
          </a:xfrm>
        </p:spPr>
        <p:style>
          <a:lnRef idx="2">
            <a:schemeClr val="accent2"/>
          </a:lnRef>
          <a:fillRef idx="1">
            <a:schemeClr val="lt1"/>
          </a:fillRef>
          <a:effectRef idx="0">
            <a:schemeClr val="accent2"/>
          </a:effectRef>
          <a:fontRef idx="minor">
            <a:schemeClr val="dk1"/>
          </a:fontRef>
        </p:style>
        <p:txBody>
          <a:bodyPr>
            <a:normAutofit/>
          </a:bodyPr>
          <a:lstStyle/>
          <a:p>
            <a:pPr lvl="0" algn="ctr">
              <a:buFont typeface="Wingdings" pitchFamily="2" charset="2"/>
              <a:buChar char="v"/>
            </a:pPr>
            <a:r>
              <a:rPr lang="en-US" sz="2400" b="1" dirty="0" smtClean="0"/>
              <a:t>Pole vaulting</a:t>
            </a:r>
            <a:r>
              <a:rPr lang="en-US" sz="2400" dirty="0" smtClean="0"/>
              <a:t> is a track and field event in which a person uses a long, flexible </a:t>
            </a:r>
            <a:r>
              <a:rPr lang="en-US" sz="2400" b="1" dirty="0" smtClean="0"/>
              <a:t>pole</a:t>
            </a:r>
            <a:r>
              <a:rPr lang="en-US" sz="2400" dirty="0" smtClean="0"/>
              <a:t> (which today is usually made either of fiberglass or carbon fiber) as  to </a:t>
            </a:r>
            <a:r>
              <a:rPr lang="en-US" sz="2400" b="1" dirty="0" smtClean="0"/>
              <a:t>jump</a:t>
            </a:r>
            <a:r>
              <a:rPr lang="en-US" sz="2400" dirty="0" smtClean="0"/>
              <a:t> over a bar</a:t>
            </a:r>
          </a:p>
          <a:p>
            <a:pPr>
              <a:buNone/>
            </a:pPr>
            <a:endParaRPr lang="en-US" b="1" dirty="0" smtClean="0">
              <a:solidFill>
                <a:srgbClr val="FF0000"/>
              </a:solidFill>
            </a:endParaRPr>
          </a:p>
          <a:p>
            <a:pPr>
              <a:buNone/>
            </a:pPr>
            <a:endParaRPr lang="en-US" dirty="0" smtClean="0">
              <a:solidFill>
                <a:schemeClr val="tx1"/>
              </a:solidFill>
            </a:endParaRPr>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b="1" i="1" dirty="0" smtClean="0"/>
              <a:t> </a:t>
            </a: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pool vault Jump</a:t>
            </a:r>
            <a:endParaRPr lang="en-US" b="1" i="1" dirty="0"/>
          </a:p>
        </p:txBody>
      </p:sp>
      <p:pic>
        <p:nvPicPr>
          <p:cNvPr id="5" name="Picture 4" descr="C:\Users\office\Desktop\images.png"/>
          <p:cNvPicPr/>
          <p:nvPr/>
        </p:nvPicPr>
        <p:blipFill>
          <a:blip r:embed="rId2"/>
          <a:srcRect/>
          <a:stretch>
            <a:fillRect/>
          </a:stretch>
        </p:blipFill>
        <p:spPr bwMode="auto">
          <a:xfrm>
            <a:off x="7315200" y="381000"/>
            <a:ext cx="1166854" cy="914400"/>
          </a:xfrm>
          <a:prstGeom prst="rect">
            <a:avLst/>
          </a:prstGeom>
          <a:noFill/>
          <a:ln w="9525">
            <a:noFill/>
            <a:miter lim="800000"/>
            <a:headEnd/>
            <a:tailEnd/>
          </a:ln>
        </p:spPr>
      </p:pic>
      <p:pic>
        <p:nvPicPr>
          <p:cNvPr id="8" name="Picture 7" descr="C:\Users\office\Desktop\images.jpg"/>
          <p:cNvPicPr/>
          <p:nvPr/>
        </p:nvPicPr>
        <p:blipFill>
          <a:blip r:embed="rId3"/>
          <a:srcRect/>
          <a:stretch>
            <a:fillRect/>
          </a:stretch>
        </p:blipFill>
        <p:spPr bwMode="auto">
          <a:xfrm>
            <a:off x="6172200" y="3124200"/>
            <a:ext cx="2427605" cy="2590800"/>
          </a:xfrm>
          <a:prstGeom prst="rect">
            <a:avLst/>
          </a:prstGeom>
          <a:noFill/>
          <a:ln w="9525">
            <a:noFill/>
            <a:miter lim="800000"/>
            <a:headEnd/>
            <a:tailEnd/>
          </a:ln>
        </p:spPr>
      </p:pic>
      <p:pic>
        <p:nvPicPr>
          <p:cNvPr id="9" name="Picture 8" descr="Pole Vault Sequence 3.jpg">
            <a:hlinkClick r:id="rId4"/>
          </p:cNvPr>
          <p:cNvPicPr/>
          <p:nvPr/>
        </p:nvPicPr>
        <p:blipFill>
          <a:blip r:embed="rId5"/>
          <a:srcRect/>
          <a:stretch>
            <a:fillRect/>
          </a:stretch>
        </p:blipFill>
        <p:spPr bwMode="auto">
          <a:xfrm>
            <a:off x="3733800" y="3048000"/>
            <a:ext cx="2286000" cy="2819400"/>
          </a:xfrm>
          <a:prstGeom prst="rect">
            <a:avLst/>
          </a:prstGeom>
          <a:noFill/>
          <a:ln w="9525">
            <a:noFill/>
            <a:miter lim="800000"/>
            <a:headEnd/>
            <a:tailEnd/>
          </a:ln>
        </p:spPr>
      </p:pic>
      <p:pic>
        <p:nvPicPr>
          <p:cNvPr id="10" name="Picture 9" descr="C:\Users\office\Desktop\download (1).jpg"/>
          <p:cNvPicPr/>
          <p:nvPr/>
        </p:nvPicPr>
        <p:blipFill>
          <a:blip r:embed="rId6"/>
          <a:srcRect/>
          <a:stretch>
            <a:fillRect/>
          </a:stretch>
        </p:blipFill>
        <p:spPr bwMode="auto">
          <a:xfrm>
            <a:off x="533400" y="3352800"/>
            <a:ext cx="3022600" cy="2286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690872"/>
          </a:xfrm>
        </p:spPr>
        <p:style>
          <a:lnRef idx="2">
            <a:schemeClr val="accent2"/>
          </a:lnRef>
          <a:fillRef idx="1">
            <a:schemeClr val="lt1"/>
          </a:fillRef>
          <a:effectRef idx="0">
            <a:schemeClr val="accent2"/>
          </a:effectRef>
          <a:fontRef idx="minor">
            <a:schemeClr val="dk1"/>
          </a:fontRef>
        </p:style>
        <p:txBody>
          <a:bodyPr>
            <a:normAutofit/>
          </a:bodyPr>
          <a:lstStyle/>
          <a:p>
            <a:pPr>
              <a:buFont typeface="Wingdings" pitchFamily="2" charset="2"/>
              <a:buChar char="ü"/>
            </a:pPr>
            <a:r>
              <a:rPr lang="en-US" dirty="0" smtClean="0"/>
              <a:t>Length of cross bar = 4.50 m ± 0.2 m</a:t>
            </a:r>
          </a:p>
          <a:p>
            <a:pPr>
              <a:buFont typeface="Wingdings" pitchFamily="2" charset="2"/>
              <a:buChar char="ü"/>
            </a:pPr>
            <a:r>
              <a:rPr lang="en-US" dirty="0" smtClean="0"/>
              <a:t>Weight of cross bar = 2.25 kg</a:t>
            </a:r>
          </a:p>
          <a:p>
            <a:pPr>
              <a:buFont typeface="Wingdings" pitchFamily="2" charset="2"/>
              <a:buChar char="ü"/>
            </a:pPr>
            <a:r>
              <a:rPr lang="en-US" dirty="0" smtClean="0"/>
              <a:t>Diameter of cross bar = 30 mm ± 1 mm</a:t>
            </a:r>
          </a:p>
          <a:p>
            <a:pPr>
              <a:buFont typeface="Wingdings" pitchFamily="2" charset="2"/>
              <a:buChar char="ü"/>
            </a:pPr>
            <a:r>
              <a:rPr lang="en-US" dirty="0" smtClean="0"/>
              <a:t>Sag in High jump Cross bar = 3 cm</a:t>
            </a:r>
          </a:p>
          <a:p>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Cross Bar of Pool Vault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a:buFont typeface="Wingdings" pitchFamily="2" charset="2"/>
              <a:buChar char="ü"/>
            </a:pPr>
            <a:r>
              <a:rPr lang="en-US" dirty="0" smtClean="0">
                <a:solidFill>
                  <a:schemeClr val="tx1"/>
                </a:solidFill>
              </a:rPr>
              <a:t>Length of runway = 35 to 40 m</a:t>
            </a:r>
          </a:p>
          <a:p>
            <a:pPr>
              <a:buFont typeface="Wingdings" pitchFamily="2" charset="2"/>
              <a:buChar char="ü"/>
            </a:pPr>
            <a:r>
              <a:rPr lang="en-US" dirty="0" smtClean="0">
                <a:solidFill>
                  <a:schemeClr val="tx1"/>
                </a:solidFill>
              </a:rPr>
              <a:t>Landing Area =   5 m × 5 m × 0.7 m</a:t>
            </a:r>
          </a:p>
          <a:p>
            <a:pPr>
              <a:buFont typeface="Wingdings" pitchFamily="2" charset="2"/>
              <a:buChar char="ü"/>
            </a:pPr>
            <a:r>
              <a:rPr lang="en-US" sz="1800" dirty="0" smtClean="0">
                <a:solidFill>
                  <a:schemeClr val="tx1"/>
                </a:solidFill>
              </a:rPr>
              <a:t>                                       (length)     (width )     (height)</a:t>
            </a:r>
          </a:p>
          <a:p>
            <a:pPr>
              <a:buNone/>
            </a:pPr>
            <a:endParaRPr lang="en-US" sz="1800" dirty="0" smtClean="0">
              <a:solidFill>
                <a:schemeClr val="tx1"/>
              </a:solidFill>
            </a:endParaRPr>
          </a:p>
          <a:p>
            <a:pPr>
              <a:buFont typeface="Wingdings" pitchFamily="2" charset="2"/>
              <a:buChar char="ü"/>
            </a:pPr>
            <a:r>
              <a:rPr lang="en-US" dirty="0" smtClean="0">
                <a:solidFill>
                  <a:schemeClr val="tx1"/>
                </a:solidFill>
              </a:rPr>
              <a:t>In pool vault jump cross bar is minimum 5 cm raise and maximum as you wish.</a:t>
            </a:r>
          </a:p>
          <a:p>
            <a:pPr>
              <a:buFont typeface="Wingdings" pitchFamily="2" charset="2"/>
              <a:buChar char="ü"/>
            </a:pPr>
            <a:r>
              <a:rPr lang="en-US" dirty="0" smtClean="0">
                <a:solidFill>
                  <a:schemeClr val="tx1"/>
                </a:solidFill>
              </a:rPr>
              <a:t>The difference between end pieces of cross bar and up rights is 1 cm.</a:t>
            </a:r>
          </a:p>
          <a:p>
            <a:pPr>
              <a:buFont typeface="Wingdings" pitchFamily="2" charset="2"/>
              <a:buChar char="ü"/>
            </a:pPr>
            <a:r>
              <a:rPr lang="en-US" dirty="0" smtClean="0">
                <a:solidFill>
                  <a:schemeClr val="tx1"/>
                </a:solidFill>
              </a:rPr>
              <a:t>The difference between landing area and up rights is 10 cm.</a:t>
            </a:r>
          </a:p>
          <a:p>
            <a:pPr>
              <a:buNone/>
            </a:pPr>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Landing Area Of Pool Vault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r>
              <a:rPr lang="en-US" dirty="0" smtClean="0"/>
              <a:t>3 kg weight hang in the middle of cross bar, if the bar sag 7 cm in High Jump and 11 cm in Pool Vault then the bar is correct.</a:t>
            </a:r>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Sag Check Method</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852672"/>
          </a:xfrm>
        </p:spPr>
        <p:style>
          <a:lnRef idx="2">
            <a:schemeClr val="accent2"/>
          </a:lnRef>
          <a:fillRef idx="1">
            <a:schemeClr val="lt1"/>
          </a:fillRef>
          <a:effectRef idx="0">
            <a:schemeClr val="accent2"/>
          </a:effectRef>
          <a:fontRef idx="minor">
            <a:schemeClr val="dk1"/>
          </a:fontRef>
        </p:style>
        <p:txBody>
          <a:bodyPr/>
          <a:lstStyle/>
          <a:p>
            <a:pPr algn="ctr"/>
            <a:r>
              <a:rPr lang="en-US" b="1" dirty="0" smtClean="0"/>
              <a:t>There are two types of Horizontal jump.</a:t>
            </a:r>
          </a:p>
          <a:p>
            <a:pPr algn="ctr">
              <a:buFont typeface="Wingdings" pitchFamily="2" charset="2"/>
              <a:buChar char="v"/>
            </a:pPr>
            <a:endParaRPr lang="en-US" dirty="0" smtClean="0"/>
          </a:p>
          <a:p>
            <a:pPr algn="ctr">
              <a:buFont typeface="Wingdings" pitchFamily="2" charset="2"/>
              <a:buChar char="v"/>
            </a:pPr>
            <a:r>
              <a:rPr lang="en-US" dirty="0" smtClean="0"/>
              <a:t>Long  Jump</a:t>
            </a:r>
          </a:p>
          <a:p>
            <a:pPr algn="ctr">
              <a:buFont typeface="Wingdings" pitchFamily="2" charset="2"/>
              <a:buChar char="v"/>
            </a:pPr>
            <a:r>
              <a:rPr lang="en-US" dirty="0" smtClean="0"/>
              <a:t>Triple Jump/Hop-Step and jump</a:t>
            </a:r>
          </a:p>
          <a:p>
            <a:pPr algn="ctr">
              <a:buFont typeface="Wingdings" pitchFamily="2" charset="2"/>
              <a:buChar char="v"/>
            </a:pPr>
            <a:endParaRPr lang="en-US" dirty="0" smtClean="0"/>
          </a:p>
          <a:p>
            <a:pPr>
              <a:buFont typeface="Wingdings" pitchFamily="2" charset="2"/>
              <a:buChar char="v"/>
            </a:pPr>
            <a:r>
              <a:rPr lang="en-US" dirty="0" smtClean="0"/>
              <a:t>All vertical and horizontal jump will be on one foot.</a:t>
            </a:r>
            <a:endParaRPr lang="en-US"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Types of Horizontal Jumps</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lvl="0"/>
            <a:r>
              <a:rPr lang="en-US" dirty="0" smtClean="0"/>
              <a:t>An athletic event in which competitors jump as far as possible along the ground in one leap.</a:t>
            </a:r>
          </a:p>
          <a:p>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Long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Picture 3" descr="C:\Users\office\Desktop\images.jpg"/>
          <p:cNvPicPr/>
          <p:nvPr/>
        </p:nvPicPr>
        <p:blipFill>
          <a:blip r:embed="rId2"/>
          <a:srcRect/>
          <a:stretch>
            <a:fillRect/>
          </a:stretch>
        </p:blipFill>
        <p:spPr bwMode="auto">
          <a:xfrm>
            <a:off x="1219200" y="2943860"/>
            <a:ext cx="7010400" cy="193294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458200" cy="1143000"/>
          </a:xfrm>
        </p:spPr>
        <p:style>
          <a:lnRef idx="2">
            <a:schemeClr val="accent2"/>
          </a:lnRef>
          <a:fillRef idx="1">
            <a:schemeClr val="lt1"/>
          </a:fillRef>
          <a:effectRef idx="0">
            <a:schemeClr val="accent2"/>
          </a:effectRef>
          <a:fontRef idx="minor">
            <a:schemeClr val="dk1"/>
          </a:fontRef>
        </p:style>
        <p:txBody>
          <a:bodyPr>
            <a:normAutofit/>
          </a:bodyPr>
          <a:lstStyle/>
          <a:p>
            <a:pPr algn="ctr"/>
            <a:r>
              <a:rPr lang="en-US" sz="3200"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Runway and Landing area of long Jump</a:t>
            </a:r>
            <a:endParaRPr lang="en-US" sz="3200"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Content Placeholder 4"/>
          <p:cNvSpPr>
            <a:spLocks noGrp="1"/>
          </p:cNvSpPr>
          <p:nvPr>
            <p:ph idx="1"/>
          </p:nvPr>
        </p:nvSpPr>
        <p:spPr>
          <a:xfrm>
            <a:off x="457200" y="1481328"/>
            <a:ext cx="8458200" cy="4525963"/>
          </a:xfrm>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t>Length of runway = 40 to 45 m</a:t>
            </a:r>
          </a:p>
          <a:p>
            <a:r>
              <a:rPr lang="en-US" dirty="0" smtClean="0"/>
              <a:t>Width of runway = 1.22 to 1.25 m</a:t>
            </a:r>
          </a:p>
          <a:p>
            <a:r>
              <a:rPr lang="en-US" dirty="0" smtClean="0"/>
              <a:t>Width of plastic indicator line = 7 mm</a:t>
            </a:r>
          </a:p>
          <a:p>
            <a:r>
              <a:rPr lang="en-US" sz="2400" dirty="0" smtClean="0"/>
              <a:t>Distance between runway and landing area =1to 3 m</a:t>
            </a:r>
          </a:p>
          <a:p>
            <a:r>
              <a:rPr lang="en-US" dirty="0" smtClean="0"/>
              <a:t>Length of landing area = 9 m</a:t>
            </a:r>
          </a:p>
          <a:p>
            <a:r>
              <a:rPr lang="en-US" dirty="0" smtClean="0"/>
              <a:t>Width of landing area = 2.75 to 3 m</a:t>
            </a:r>
          </a:p>
          <a:p>
            <a:r>
              <a:rPr lang="en-US" dirty="0" smtClean="0"/>
              <a:t>Length of take off board = 1.22 m</a:t>
            </a:r>
          </a:p>
          <a:p>
            <a:r>
              <a:rPr lang="en-US" dirty="0" smtClean="0"/>
              <a:t>Width of take off board = 20 cm</a:t>
            </a:r>
          </a:p>
          <a:p>
            <a:r>
              <a:rPr lang="en-US" dirty="0" smtClean="0"/>
              <a:t>Thickness of take of board = 10 cm</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office\Desktop\download (2).jpg"/>
          <p:cNvPicPr>
            <a:picLocks noGrp="1"/>
          </p:cNvPicPr>
          <p:nvPr>
            <p:ph idx="1"/>
          </p:nvPr>
        </p:nvPicPr>
        <p:blipFill>
          <a:blip r:embed="rId2"/>
          <a:srcRect/>
          <a:stretch>
            <a:fillRect/>
          </a:stretch>
        </p:blipFill>
        <p:spPr bwMode="auto">
          <a:xfrm>
            <a:off x="914400" y="2982118"/>
            <a:ext cx="7315200" cy="3037682"/>
          </a:xfrm>
          <a:prstGeom prst="rect">
            <a:avLst/>
          </a:prstGeom>
          <a:noFill/>
          <a:ln w="9525">
            <a:noFill/>
            <a:miter lim="800000"/>
            <a:headEnd/>
            <a:tailEnd/>
          </a:ln>
        </p:spPr>
      </p:pic>
      <p:pic>
        <p:nvPicPr>
          <p:cNvPr id="5" name="Picture 4" descr="C:\Users\office\Desktop\images.jpg"/>
          <p:cNvPicPr/>
          <p:nvPr/>
        </p:nvPicPr>
        <p:blipFill>
          <a:blip r:embed="rId3"/>
          <a:srcRect/>
          <a:stretch>
            <a:fillRect/>
          </a:stretch>
        </p:blipFill>
        <p:spPr bwMode="auto">
          <a:xfrm>
            <a:off x="914400" y="762000"/>
            <a:ext cx="7467600" cy="188468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style>
          <a:lnRef idx="2">
            <a:schemeClr val="accent2"/>
          </a:lnRef>
          <a:fillRef idx="1">
            <a:schemeClr val="lt1"/>
          </a:fillRef>
          <a:effectRef idx="0">
            <a:schemeClr val="accent2"/>
          </a:effectRef>
          <a:fontRef idx="minor">
            <a:schemeClr val="dk1"/>
          </a:fontRef>
        </p:style>
        <p:txBody>
          <a:bodyPr>
            <a:normAutofit/>
          </a:bodyPr>
          <a:lstStyle/>
          <a:p>
            <a:pPr algn="ctr"/>
            <a:r>
              <a:rPr lang="en-US" dirty="0" smtClean="0"/>
              <a:t>There are three styles of long jump.</a:t>
            </a:r>
          </a:p>
          <a:p>
            <a:pPr>
              <a:buFont typeface="Wingdings" pitchFamily="2" charset="2"/>
              <a:buChar char="v"/>
            </a:pPr>
            <a:r>
              <a:rPr lang="en-US" dirty="0" smtClean="0"/>
              <a:t>Sailing jump/Straid jump</a:t>
            </a:r>
          </a:p>
          <a:p>
            <a:pPr>
              <a:buNone/>
            </a:pPr>
            <a:endParaRPr lang="en-US" dirty="0" smtClean="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r>
              <a:rPr lang="en-US" dirty="0" smtClean="0"/>
              <a:t>Hanging Style</a:t>
            </a:r>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endParaRPr lang="en-US" dirty="0" smtClean="0"/>
          </a:p>
          <a:p>
            <a:pPr>
              <a:buFont typeface="Wingdings" pitchFamily="2" charset="2"/>
              <a:buChar char="v"/>
            </a:pPr>
            <a:r>
              <a:rPr lang="en-US" dirty="0" smtClean="0"/>
              <a:t>Hitch kitch style </a:t>
            </a:r>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Styles of Long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50" name="Picture 2" descr="C:\Users\Aamir\Downloads\images (4).jpg"/>
          <p:cNvPicPr>
            <a:picLocks noChangeAspect="1" noChangeArrowheads="1"/>
          </p:cNvPicPr>
          <p:nvPr/>
        </p:nvPicPr>
        <p:blipFill>
          <a:blip r:embed="rId2"/>
          <a:srcRect/>
          <a:stretch>
            <a:fillRect/>
          </a:stretch>
        </p:blipFill>
        <p:spPr bwMode="auto">
          <a:xfrm>
            <a:off x="5105400" y="3581401"/>
            <a:ext cx="3429000" cy="1371600"/>
          </a:xfrm>
          <a:prstGeom prst="rect">
            <a:avLst/>
          </a:prstGeom>
          <a:noFill/>
        </p:spPr>
      </p:pic>
      <p:pic>
        <p:nvPicPr>
          <p:cNvPr id="2051" name="Picture 3" descr="C:\Users\Aamir\Downloads\images (5).jpg"/>
          <p:cNvPicPr>
            <a:picLocks noChangeAspect="1" noChangeArrowheads="1"/>
          </p:cNvPicPr>
          <p:nvPr/>
        </p:nvPicPr>
        <p:blipFill>
          <a:blip r:embed="rId3"/>
          <a:srcRect/>
          <a:stretch>
            <a:fillRect/>
          </a:stretch>
        </p:blipFill>
        <p:spPr bwMode="auto">
          <a:xfrm>
            <a:off x="4648200" y="5257800"/>
            <a:ext cx="3810000" cy="1038225"/>
          </a:xfrm>
          <a:prstGeom prst="rect">
            <a:avLst/>
          </a:prstGeom>
          <a:noFill/>
        </p:spPr>
      </p:pic>
      <p:pic>
        <p:nvPicPr>
          <p:cNvPr id="2052" name="Picture 4" descr="C:\Users\Aamir\Downloads\images (6).jpg"/>
          <p:cNvPicPr>
            <a:picLocks noChangeAspect="1" noChangeArrowheads="1"/>
          </p:cNvPicPr>
          <p:nvPr/>
        </p:nvPicPr>
        <p:blipFill>
          <a:blip r:embed="rId4"/>
          <a:srcRect/>
          <a:stretch>
            <a:fillRect/>
          </a:stretch>
        </p:blipFill>
        <p:spPr bwMode="auto">
          <a:xfrm>
            <a:off x="5638800" y="1905000"/>
            <a:ext cx="2857500" cy="13620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852672"/>
          </a:xfrm>
        </p:spPr>
        <p:style>
          <a:lnRef idx="2">
            <a:schemeClr val="accent2"/>
          </a:lnRef>
          <a:fillRef idx="1">
            <a:schemeClr val="lt1"/>
          </a:fillRef>
          <a:effectRef idx="0">
            <a:schemeClr val="accent2"/>
          </a:effectRef>
          <a:fontRef idx="minor">
            <a:schemeClr val="dk1"/>
          </a:fontRef>
        </p:style>
        <p:txBody>
          <a:bodyPr/>
          <a:lstStyle/>
          <a:p>
            <a:pPr algn="ctr"/>
            <a:r>
              <a:rPr lang="en-US" b="1" dirty="0" smtClean="0"/>
              <a:t>There are two types of jump.</a:t>
            </a:r>
          </a:p>
          <a:p>
            <a:pPr algn="ctr">
              <a:buFont typeface="Wingdings" pitchFamily="2" charset="2"/>
              <a:buChar char="v"/>
            </a:pPr>
            <a:endParaRPr lang="en-US" dirty="0" smtClean="0"/>
          </a:p>
          <a:p>
            <a:pPr algn="ctr">
              <a:buFont typeface="Wingdings" pitchFamily="2" charset="2"/>
              <a:buChar char="v"/>
            </a:pPr>
            <a:r>
              <a:rPr lang="en-US" dirty="0" smtClean="0"/>
              <a:t>Vertical jumps</a:t>
            </a:r>
          </a:p>
          <a:p>
            <a:pPr algn="ctr">
              <a:buFont typeface="Wingdings" pitchFamily="2" charset="2"/>
              <a:buChar char="v"/>
            </a:pPr>
            <a:r>
              <a:rPr lang="en-US" dirty="0" smtClean="0"/>
              <a:t>Horizontal Jumps</a:t>
            </a:r>
            <a:endParaRPr lang="en-US"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J</a:t>
            </a: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umps</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t>Touch the indicator line is foul.</a:t>
            </a:r>
          </a:p>
          <a:p>
            <a:r>
              <a:rPr lang="en-US" dirty="0" smtClean="0"/>
              <a:t>Take jump right/left edge of take off board.</a:t>
            </a:r>
          </a:p>
          <a:p>
            <a:r>
              <a:rPr lang="en-US" dirty="0" smtClean="0"/>
              <a:t>Do not jump within time is foul.</a:t>
            </a:r>
          </a:p>
          <a:p>
            <a:r>
              <a:rPr lang="en-US" dirty="0" smtClean="0"/>
              <a:t>Do not jump in landing area is foul.</a:t>
            </a:r>
          </a:p>
          <a:p>
            <a:r>
              <a:rPr lang="en-US" dirty="0" smtClean="0"/>
              <a:t>During jump summer salt is foul.</a:t>
            </a:r>
          </a:p>
          <a:p>
            <a:r>
              <a:rPr lang="en-US" dirty="0" smtClean="0"/>
              <a:t>After jump foot back in landing area is foul.</a:t>
            </a:r>
          </a:p>
          <a:p>
            <a:r>
              <a:rPr lang="en-US" dirty="0" smtClean="0"/>
              <a:t>After jump dropped out between take off board and landing area is foul.</a:t>
            </a:r>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Fouls of Long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Long jump</a:t>
            </a:r>
            <a:endParaRPr lang="en-US"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Long jump techniques - YouTube.MP4">
            <a:hlinkClick r:id="" action="ppaction://media"/>
          </p:cNvPr>
          <p:cNvPicPr>
            <a:picLocks noGrp="1" noRot="1" noChangeAspect="1"/>
          </p:cNvPicPr>
          <p:nvPr>
            <p:ph idx="1"/>
            <a:videoFile r:link="rId1"/>
          </p:nvPr>
        </p:nvPicPr>
        <p:blipFill>
          <a:blip r:embed="rId3"/>
          <a:stretch>
            <a:fillRect/>
          </a:stretch>
        </p:blipFill>
        <p:spPr>
          <a:xfrm>
            <a:off x="762000" y="2057400"/>
            <a:ext cx="7543800" cy="3962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89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lvl="0"/>
            <a:r>
              <a:rPr lang="en-US" dirty="0" smtClean="0"/>
              <a:t>An athletic event in which competitors attempt to jump as far as possible by performing a hop, a step, and a jump from a running start.</a:t>
            </a:r>
          </a:p>
          <a:p>
            <a:pPr lvl="0">
              <a:buNone/>
            </a:pPr>
            <a:endParaRPr lang="en-US" dirty="0" smtClean="0"/>
          </a:p>
          <a:p>
            <a:pPr lvl="0">
              <a:buNone/>
            </a:pPr>
            <a:endParaRPr lang="en-US" dirty="0" smtClean="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Triple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Picture 3" descr="C:\Users\office\Desktop\images (2).jpg"/>
          <p:cNvPicPr/>
          <p:nvPr/>
        </p:nvPicPr>
        <p:blipFill>
          <a:blip r:embed="rId2"/>
          <a:srcRect/>
          <a:stretch>
            <a:fillRect/>
          </a:stretch>
        </p:blipFill>
        <p:spPr bwMode="auto">
          <a:xfrm>
            <a:off x="914400" y="3352800"/>
            <a:ext cx="7391400" cy="24384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algn="ctr"/>
            <a:r>
              <a:rPr lang="en-US" dirty="0" smtClean="0"/>
              <a:t>There are three steps of triple jump.</a:t>
            </a:r>
          </a:p>
          <a:p>
            <a:r>
              <a:rPr lang="en-US" dirty="0" smtClean="0"/>
              <a:t>Hop</a:t>
            </a:r>
          </a:p>
          <a:p>
            <a:r>
              <a:rPr lang="en-US" dirty="0" smtClean="0"/>
              <a:t>Step</a:t>
            </a:r>
          </a:p>
          <a:p>
            <a:r>
              <a:rPr lang="en-US" dirty="0" smtClean="0"/>
              <a:t>Jump</a:t>
            </a:r>
            <a:endParaRPr lang="en-US" dirty="0" smtClean="0">
              <a:solidFill>
                <a:srgbClr val="FF0000"/>
              </a:solidFill>
            </a:endParaRPr>
          </a:p>
          <a:p>
            <a:pPr algn="ctr"/>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Steps of Triple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525963"/>
          </a:xfrm>
        </p:spPr>
        <p:style>
          <a:lnRef idx="2">
            <a:schemeClr val="accent2"/>
          </a:lnRef>
          <a:fillRef idx="1">
            <a:schemeClr val="lt1"/>
          </a:fillRef>
          <a:effectRef idx="0">
            <a:schemeClr val="accent2"/>
          </a:effectRef>
          <a:fontRef idx="minor">
            <a:schemeClr val="dk1"/>
          </a:fontRef>
        </p:style>
        <p:txBody>
          <a:bodyPr/>
          <a:lstStyle/>
          <a:p>
            <a:r>
              <a:rPr lang="en-US" dirty="0" smtClean="0"/>
              <a:t>The jump on same foot is called hop. The hop starts with the athlete jumping from the take off board on one leg. The objective of the hop focusing all momentum forward. </a:t>
            </a:r>
          </a:p>
          <a:p>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i="1" dirty="0" smtClean="0">
                <a:solidFill>
                  <a:srgbClr val="FF0000"/>
                </a:solidFill>
              </a:rPr>
              <a:t/>
            </a:r>
            <a:br>
              <a:rPr lang="en-US" i="1" dirty="0" smtClean="0">
                <a:solidFill>
                  <a:srgbClr val="FF0000"/>
                </a:solidFill>
              </a:rPr>
            </a:b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Hop</a:t>
            </a:r>
            <a:r>
              <a:rPr lang="en-US" i="1" dirty="0" smtClean="0">
                <a:solidFill>
                  <a:schemeClr val="tx1"/>
                </a:solidFill>
              </a:rPr>
              <a:t/>
            </a:r>
            <a:br>
              <a:rPr lang="en-US" i="1" dirty="0" smtClean="0">
                <a:solidFill>
                  <a:schemeClr val="tx1"/>
                </a:solidFill>
              </a:rPr>
            </a:br>
            <a:endParaRPr lang="en-US" i="1" dirty="0"/>
          </a:p>
        </p:txBody>
      </p:sp>
      <p:pic>
        <p:nvPicPr>
          <p:cNvPr id="1026" name="Picture 2" descr="C:\Users\Aamir\Downloads\images (7).jpg"/>
          <p:cNvPicPr>
            <a:picLocks noChangeAspect="1" noChangeArrowheads="1"/>
          </p:cNvPicPr>
          <p:nvPr/>
        </p:nvPicPr>
        <p:blipFill>
          <a:blip r:embed="rId2"/>
          <a:srcRect/>
          <a:stretch>
            <a:fillRect/>
          </a:stretch>
        </p:blipFill>
        <p:spPr bwMode="auto">
          <a:xfrm>
            <a:off x="5181600" y="3352800"/>
            <a:ext cx="3076575" cy="238125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229600" cy="4525963"/>
          </a:xfrm>
        </p:spPr>
        <p:style>
          <a:lnRef idx="2">
            <a:schemeClr val="accent2"/>
          </a:lnRef>
          <a:fillRef idx="1">
            <a:schemeClr val="lt1"/>
          </a:fillRef>
          <a:effectRef idx="0">
            <a:schemeClr val="accent2"/>
          </a:effectRef>
          <a:fontRef idx="minor">
            <a:schemeClr val="dk1"/>
          </a:fontRef>
        </p:style>
        <p:txBody>
          <a:bodyPr/>
          <a:lstStyle/>
          <a:p>
            <a:r>
              <a:rPr lang="en-US" dirty="0" smtClean="0"/>
              <a:t>The jump on different foot is called step. The jumper holds this position for as long as possible to execute a powerful jump forwards. </a:t>
            </a:r>
          </a:p>
          <a:p>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en-US" i="1" dirty="0" smtClean="0">
                <a:solidFill>
                  <a:srgbClr val="FF0000"/>
                </a:solidFill>
              </a:rPr>
              <a:t/>
            </a:r>
            <a:br>
              <a:rPr lang="en-US" i="1" dirty="0" smtClean="0">
                <a:solidFill>
                  <a:srgbClr val="FF0000"/>
                </a:solidFill>
              </a:rPr>
            </a:b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Step</a:t>
            </a:r>
            <a:r>
              <a:rPr lang="en-US" i="1" dirty="0" smtClean="0">
                <a:solidFill>
                  <a:schemeClr val="tx1"/>
                </a:solidFill>
              </a:rPr>
              <a:t/>
            </a:r>
            <a:br>
              <a:rPr lang="en-US" i="1" dirty="0" smtClean="0">
                <a:solidFill>
                  <a:schemeClr val="tx1"/>
                </a:solidFill>
              </a:rPr>
            </a:br>
            <a:endParaRPr lang="en-US" i="1" dirty="0"/>
          </a:p>
        </p:txBody>
      </p:sp>
      <p:pic>
        <p:nvPicPr>
          <p:cNvPr id="2050" name="Picture 2" descr="C:\Users\Aamir\Downloads\images (8).jpg"/>
          <p:cNvPicPr>
            <a:picLocks noChangeAspect="1" noChangeArrowheads="1"/>
          </p:cNvPicPr>
          <p:nvPr/>
        </p:nvPicPr>
        <p:blipFill>
          <a:blip r:embed="rId2"/>
          <a:srcRect/>
          <a:stretch>
            <a:fillRect/>
          </a:stretch>
        </p:blipFill>
        <p:spPr bwMode="auto">
          <a:xfrm>
            <a:off x="5181600" y="3581400"/>
            <a:ext cx="2847975" cy="215265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r>
              <a:rPr lang="en-US" dirty="0" smtClean="0">
                <a:solidFill>
                  <a:schemeClr val="tx1"/>
                </a:solidFill>
              </a:rPr>
              <a:t>Jump on two foot is called Jump.</a:t>
            </a:r>
            <a:r>
              <a:rPr lang="en-US" dirty="0" smtClean="0"/>
              <a:t> The jump phase is very similar to the long jump.</a:t>
            </a:r>
            <a:endParaRPr lang="en-US" dirty="0">
              <a:solidFill>
                <a:schemeClr val="tx1"/>
              </a:solidFill>
            </a:endParaRPr>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Jump</a:t>
            </a:r>
            <a:r>
              <a:rPr lang="en-US" i="1" dirty="0" smtClean="0">
                <a:solidFill>
                  <a:srgbClr val="FF0000"/>
                </a:solidFill>
              </a:rPr>
              <a:t> </a:t>
            </a:r>
            <a:endParaRPr lang="en-US" i="1" dirty="0">
              <a:solidFill>
                <a:srgbClr val="FF0000"/>
              </a:solidFill>
            </a:endParaRPr>
          </a:p>
        </p:txBody>
      </p:sp>
      <p:pic>
        <p:nvPicPr>
          <p:cNvPr id="3074" name="Picture 2" descr="C:\Users\Aamir\Downloads\images (9).jpg"/>
          <p:cNvPicPr>
            <a:picLocks noChangeAspect="1" noChangeArrowheads="1"/>
          </p:cNvPicPr>
          <p:nvPr/>
        </p:nvPicPr>
        <p:blipFill>
          <a:blip r:embed="rId2"/>
          <a:srcRect/>
          <a:stretch>
            <a:fillRect/>
          </a:stretch>
        </p:blipFill>
        <p:spPr bwMode="auto">
          <a:xfrm>
            <a:off x="5029200" y="3048000"/>
            <a:ext cx="3152775" cy="238125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Triple  jump</a:t>
            </a:r>
            <a:endParaRPr lang="en-US"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How to do the triple jump by Kola Adedoyin Indoor UK champion - YouTube.MP4">
            <a:hlinkClick r:id="" action="ppaction://media"/>
          </p:cNvPr>
          <p:cNvPicPr>
            <a:picLocks noGrp="1" noRot="1" noChangeAspect="1"/>
          </p:cNvPicPr>
          <p:nvPr>
            <p:ph idx="1"/>
            <a:videoFile r:link="rId1"/>
          </p:nvPr>
        </p:nvPicPr>
        <p:blipFill>
          <a:blip r:embed="rId3"/>
          <a:stretch>
            <a:fillRect/>
          </a:stretch>
        </p:blipFill>
        <p:spPr>
          <a:xfrm>
            <a:off x="914400" y="2030412"/>
            <a:ext cx="7391400" cy="398938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093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458200" cy="1143000"/>
          </a:xfrm>
        </p:spPr>
        <p:style>
          <a:lnRef idx="2">
            <a:schemeClr val="accent2"/>
          </a:lnRef>
          <a:fillRef idx="1">
            <a:schemeClr val="lt1"/>
          </a:fillRef>
          <a:effectRef idx="0">
            <a:schemeClr val="accent2"/>
          </a:effectRef>
          <a:fontRef idx="minor">
            <a:schemeClr val="dk1"/>
          </a:fontRef>
        </p:style>
        <p:txBody>
          <a:bodyPr>
            <a:normAutofit/>
          </a:bodyPr>
          <a:lstStyle/>
          <a:p>
            <a:pPr algn="ctr"/>
            <a:r>
              <a:rPr lang="en-US" sz="3200"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Runway and Landing area of Triple  Jump</a:t>
            </a:r>
            <a:endParaRPr lang="en-US" sz="3200"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Content Placeholder 4"/>
          <p:cNvSpPr>
            <a:spLocks noGrp="1"/>
          </p:cNvSpPr>
          <p:nvPr>
            <p:ph idx="1"/>
          </p:nvPr>
        </p:nvSpPr>
        <p:spPr>
          <a:xfrm>
            <a:off x="457200" y="1481328"/>
            <a:ext cx="8458200" cy="4525963"/>
          </a:xfrm>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t>Length of runway = 36.6 to 40 m</a:t>
            </a:r>
          </a:p>
          <a:p>
            <a:r>
              <a:rPr lang="en-US" dirty="0" smtClean="0"/>
              <a:t>Width of runway = 1.22 to 1.25 m</a:t>
            </a:r>
          </a:p>
          <a:p>
            <a:r>
              <a:rPr lang="en-US" sz="2000" dirty="0" smtClean="0"/>
              <a:t>Distance between runway and landing area = 11 to 13 </a:t>
            </a:r>
            <a:r>
              <a:rPr lang="en-US" sz="2400" dirty="0" smtClean="0"/>
              <a:t>m</a:t>
            </a:r>
          </a:p>
          <a:p>
            <a:r>
              <a:rPr lang="en-US" dirty="0" smtClean="0"/>
              <a:t>Length of landing area = 9 m</a:t>
            </a:r>
          </a:p>
          <a:p>
            <a:r>
              <a:rPr lang="en-US" dirty="0" smtClean="0"/>
              <a:t>Width of landing area = 2.75 to 3 m</a:t>
            </a:r>
          </a:p>
          <a:p>
            <a:r>
              <a:rPr lang="en-US" dirty="0" smtClean="0"/>
              <a:t>Length of take off board = 1.22 m</a:t>
            </a:r>
          </a:p>
          <a:p>
            <a:r>
              <a:rPr lang="en-US" dirty="0" smtClean="0"/>
              <a:t>Width of take off board = 20 cm</a:t>
            </a:r>
          </a:p>
          <a:p>
            <a:r>
              <a:rPr lang="en-US" dirty="0"/>
              <a:t>Thickness plastic indicator line = 10 cm</a:t>
            </a:r>
          </a:p>
          <a:p>
            <a:pPr marL="109728" indent="0">
              <a:buNone/>
            </a:pPr>
            <a:endParaRPr lang="en-US" dirty="0" smtClean="0"/>
          </a:p>
          <a:p>
            <a:pPr marL="109728" indent="0">
              <a:buNone/>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upload.wikimedia.org/wikipedia/commons/thumb/d/d8/Triple_Jump%2CIdowu_Phillips%2C_Beijing_08.jpg/974px-Triple_Jump%2CIdowu_Phillips%2C_Beijing_08.jpg">
            <a:hlinkClick r:id="rId2"/>
          </p:cNvPr>
          <p:cNvPicPr/>
          <p:nvPr/>
        </p:nvPicPr>
        <p:blipFill>
          <a:blip r:embed="rId3"/>
          <a:srcRect/>
          <a:stretch>
            <a:fillRect/>
          </a:stretch>
        </p:blipFill>
        <p:spPr bwMode="auto">
          <a:xfrm>
            <a:off x="609600" y="990600"/>
            <a:ext cx="7924800" cy="1468755"/>
          </a:xfrm>
          <a:prstGeom prst="rect">
            <a:avLst/>
          </a:prstGeom>
          <a:noFill/>
          <a:ln w="9525">
            <a:noFill/>
            <a:miter lim="800000"/>
            <a:headEnd/>
            <a:tailEnd/>
          </a:ln>
        </p:spPr>
      </p:pic>
      <p:pic>
        <p:nvPicPr>
          <p:cNvPr id="6" name="Content Placeholder 5" descr="C:\Users\office\Desktop\images.png"/>
          <p:cNvPicPr>
            <a:picLocks noGrp="1"/>
          </p:cNvPicPr>
          <p:nvPr>
            <p:ph idx="1"/>
          </p:nvPr>
        </p:nvPicPr>
        <p:blipFill>
          <a:blip r:embed="rId4"/>
          <a:srcRect/>
          <a:stretch>
            <a:fillRect/>
          </a:stretch>
        </p:blipFill>
        <p:spPr bwMode="auto">
          <a:xfrm>
            <a:off x="457200" y="2819400"/>
            <a:ext cx="8077200" cy="34290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852672"/>
          </a:xfrm>
        </p:spPr>
        <p:style>
          <a:lnRef idx="2">
            <a:schemeClr val="accent2"/>
          </a:lnRef>
          <a:fillRef idx="1">
            <a:schemeClr val="lt1"/>
          </a:fillRef>
          <a:effectRef idx="0">
            <a:schemeClr val="accent2"/>
          </a:effectRef>
          <a:fontRef idx="minor">
            <a:schemeClr val="dk1"/>
          </a:fontRef>
        </p:style>
        <p:txBody>
          <a:bodyPr/>
          <a:lstStyle/>
          <a:p>
            <a:pPr algn="ctr"/>
            <a:r>
              <a:rPr lang="en-US" b="1" dirty="0" smtClean="0"/>
              <a:t>There are two types of vertical jump.</a:t>
            </a:r>
          </a:p>
          <a:p>
            <a:pPr algn="ctr">
              <a:buFont typeface="Wingdings" pitchFamily="2" charset="2"/>
              <a:buChar char="v"/>
            </a:pPr>
            <a:endParaRPr lang="en-US" dirty="0" smtClean="0"/>
          </a:p>
          <a:p>
            <a:pPr algn="ctr">
              <a:buFont typeface="Wingdings" pitchFamily="2" charset="2"/>
              <a:buChar char="v"/>
            </a:pPr>
            <a:r>
              <a:rPr lang="en-US" dirty="0" smtClean="0"/>
              <a:t>High Jump</a:t>
            </a:r>
          </a:p>
          <a:p>
            <a:pPr algn="ctr">
              <a:buFont typeface="Wingdings" pitchFamily="2" charset="2"/>
              <a:buChar char="v"/>
            </a:pPr>
            <a:r>
              <a:rPr lang="en-US" dirty="0" smtClean="0"/>
              <a:t>Pool Vault Jump</a:t>
            </a:r>
            <a:endParaRPr lang="en-US" dirty="0"/>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Types of Vertical Jumps</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995672"/>
          </a:xfrm>
        </p:spPr>
        <p:style>
          <a:lnRef idx="2">
            <a:schemeClr val="accent2"/>
          </a:lnRef>
          <a:fillRef idx="1">
            <a:schemeClr val="lt1"/>
          </a:fillRef>
          <a:effectRef idx="0">
            <a:schemeClr val="accent2"/>
          </a:effectRef>
          <a:fontRef idx="minor">
            <a:schemeClr val="dk1"/>
          </a:fontRef>
        </p:style>
        <p:txBody>
          <a:bodyPr>
            <a:normAutofit/>
          </a:bodyPr>
          <a:lstStyle/>
          <a:p>
            <a:r>
              <a:rPr lang="en-US" dirty="0" smtClean="0"/>
              <a:t>Touch the indicator line is foul.</a:t>
            </a:r>
          </a:p>
          <a:p>
            <a:r>
              <a:rPr lang="en-US" dirty="0" smtClean="0"/>
              <a:t>Take jump right/left edge of take off board.</a:t>
            </a:r>
          </a:p>
          <a:p>
            <a:r>
              <a:rPr lang="en-US" dirty="0" smtClean="0"/>
              <a:t>Do not jump within time is foul.</a:t>
            </a:r>
          </a:p>
          <a:p>
            <a:r>
              <a:rPr lang="en-US" dirty="0" smtClean="0"/>
              <a:t>Do not jump in landing area is foul.</a:t>
            </a:r>
          </a:p>
          <a:p>
            <a:r>
              <a:rPr lang="en-US" dirty="0" smtClean="0"/>
              <a:t>During jump summer salt is foul.</a:t>
            </a:r>
          </a:p>
          <a:p>
            <a:r>
              <a:rPr lang="en-US" dirty="0" smtClean="0"/>
              <a:t>After jump foot back in landing area is foul.</a:t>
            </a:r>
          </a:p>
          <a:p>
            <a:r>
              <a:rPr lang="en-US" dirty="0" smtClean="0"/>
              <a:t>After jump dropped out between take off board and landing area is foul.</a:t>
            </a:r>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Fouls of Triple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r>
              <a:rPr lang="en-US" dirty="0" smtClean="0"/>
              <a:t>Measurement is count from the last touch of body.</a:t>
            </a:r>
          </a:p>
          <a:p>
            <a:r>
              <a:rPr lang="en-US" dirty="0" smtClean="0"/>
              <a:t>All the measurement should be in whole centimeters.</a:t>
            </a:r>
          </a:p>
          <a:p>
            <a:r>
              <a:rPr lang="en-US" dirty="0" smtClean="0"/>
              <a:t>Measurement should be perpendicular to the ground.</a:t>
            </a:r>
          </a:p>
          <a:p>
            <a:r>
              <a:rPr lang="en-US" dirty="0" smtClean="0"/>
              <a:t>All lines width = 5 cm</a:t>
            </a:r>
          </a:p>
          <a:p>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Measurement for All Jumps</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r>
              <a:rPr lang="en-US" dirty="0" smtClean="0"/>
              <a:t>If the competitors are more than 8 then awarded 3 tries for each athlete.</a:t>
            </a:r>
          </a:p>
          <a:p>
            <a:r>
              <a:rPr lang="en-US" dirty="0" smtClean="0"/>
              <a:t>If the competitors are less than 8 then awarded 6 tries for each athlete.</a:t>
            </a:r>
          </a:p>
          <a:p>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Tries for All Jumps</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a:buNone/>
            </a:pPr>
            <a:endParaRPr lang="en-US" dirty="0" smtClean="0"/>
          </a:p>
          <a:p>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Tries Time for Jumps</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5" name="Table 4"/>
          <p:cNvGraphicFramePr>
            <a:graphicFrameLocks noGrp="1"/>
          </p:cNvGraphicFramePr>
          <p:nvPr/>
        </p:nvGraphicFramePr>
        <p:xfrm>
          <a:off x="685800" y="1828800"/>
          <a:ext cx="7696200" cy="3657600"/>
        </p:xfrm>
        <a:graphic>
          <a:graphicData uri="http://schemas.openxmlformats.org/drawingml/2006/table">
            <a:tbl>
              <a:tblPr firstRow="1" bandRow="1">
                <a:tableStyleId>{5C22544A-7EE6-4342-B048-85BDC9FD1C3A}</a:tableStyleId>
              </a:tblPr>
              <a:tblGrid>
                <a:gridCol w="1924050"/>
                <a:gridCol w="1924050"/>
                <a:gridCol w="1924050"/>
                <a:gridCol w="1924050"/>
              </a:tblGrid>
              <a:tr h="914400">
                <a:tc>
                  <a:txBody>
                    <a:bodyPr/>
                    <a:lstStyle/>
                    <a:p>
                      <a:pPr algn="ctr"/>
                      <a:r>
                        <a:rPr lang="en-US" i="1" dirty="0" smtClean="0">
                          <a:solidFill>
                            <a:srgbClr val="FF0000"/>
                          </a:solidFill>
                        </a:rPr>
                        <a:t>competitors</a:t>
                      </a:r>
                      <a:endParaRPr lang="en-US" i="1" dirty="0">
                        <a:solidFill>
                          <a:srgbClr val="FF0000"/>
                        </a:solidFill>
                      </a:endParaRPr>
                    </a:p>
                  </a:txBody>
                  <a:tcPr/>
                </a:tc>
                <a:tc>
                  <a:txBody>
                    <a:bodyPr/>
                    <a:lstStyle/>
                    <a:p>
                      <a:pPr algn="ctr"/>
                      <a:r>
                        <a:rPr lang="en-US" i="1" dirty="0" smtClean="0">
                          <a:solidFill>
                            <a:srgbClr val="FF0000"/>
                          </a:solidFill>
                        </a:rPr>
                        <a:t>High Jump</a:t>
                      </a:r>
                      <a:endParaRPr lang="en-US" i="1" dirty="0">
                        <a:solidFill>
                          <a:srgbClr val="FF0000"/>
                        </a:solidFill>
                      </a:endParaRPr>
                    </a:p>
                  </a:txBody>
                  <a:tcPr/>
                </a:tc>
                <a:tc>
                  <a:txBody>
                    <a:bodyPr/>
                    <a:lstStyle/>
                    <a:p>
                      <a:pPr algn="ctr"/>
                      <a:r>
                        <a:rPr lang="en-US" i="1" dirty="0" smtClean="0">
                          <a:solidFill>
                            <a:srgbClr val="FF0000"/>
                          </a:solidFill>
                        </a:rPr>
                        <a:t>Pool Vault</a:t>
                      </a:r>
                      <a:endParaRPr lang="en-US" i="1" dirty="0">
                        <a:solidFill>
                          <a:srgbClr val="FF0000"/>
                        </a:solidFill>
                      </a:endParaRPr>
                    </a:p>
                  </a:txBody>
                  <a:tcPr/>
                </a:tc>
                <a:tc>
                  <a:txBody>
                    <a:bodyPr/>
                    <a:lstStyle/>
                    <a:p>
                      <a:pPr algn="ctr"/>
                      <a:r>
                        <a:rPr lang="en-US" i="1" dirty="0" smtClean="0">
                          <a:solidFill>
                            <a:srgbClr val="FF0000"/>
                          </a:solidFill>
                        </a:rPr>
                        <a:t>Others</a:t>
                      </a:r>
                      <a:endParaRPr lang="en-US" i="1" dirty="0">
                        <a:solidFill>
                          <a:srgbClr val="FF0000"/>
                        </a:solidFill>
                      </a:endParaRPr>
                    </a:p>
                  </a:txBody>
                  <a:tcPr/>
                </a:tc>
              </a:tr>
              <a:tr h="914400">
                <a:tc>
                  <a:txBody>
                    <a:bodyPr/>
                    <a:lstStyle/>
                    <a:p>
                      <a:pPr algn="ctr"/>
                      <a:r>
                        <a:rPr lang="en-US" b="1" dirty="0" smtClean="0"/>
                        <a:t>If More than 3</a:t>
                      </a:r>
                      <a:endParaRPr lang="en-US" b="1" dirty="0"/>
                    </a:p>
                  </a:txBody>
                  <a:tcPr/>
                </a:tc>
                <a:tc>
                  <a:txBody>
                    <a:bodyPr/>
                    <a:lstStyle/>
                    <a:p>
                      <a:pPr algn="ctr"/>
                      <a:r>
                        <a:rPr lang="en-US" b="1" dirty="0" smtClean="0"/>
                        <a:t>1 minute</a:t>
                      </a: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 minute</a:t>
                      </a:r>
                    </a:p>
                    <a:p>
                      <a:pPr algn="ctr"/>
                      <a:endParaRPr lang="en-US"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1 minute</a:t>
                      </a:r>
                    </a:p>
                    <a:p>
                      <a:pPr algn="ctr"/>
                      <a:endParaRPr lang="en-US" b="1" dirty="0"/>
                    </a:p>
                  </a:txBody>
                  <a:tcPr/>
                </a:tc>
              </a:tr>
              <a:tr h="914400">
                <a:tc>
                  <a:txBody>
                    <a:bodyPr/>
                    <a:lstStyle/>
                    <a:p>
                      <a:pPr algn="ctr"/>
                      <a:r>
                        <a:rPr lang="en-US" b="1" dirty="0" smtClean="0"/>
                        <a:t>If 2 or 3</a:t>
                      </a:r>
                      <a:endParaRPr lang="en-US" b="1" dirty="0"/>
                    </a:p>
                  </a:txBody>
                  <a:tcPr/>
                </a:tc>
                <a:tc>
                  <a:txBody>
                    <a:bodyPr/>
                    <a:lstStyle/>
                    <a:p>
                      <a:pPr algn="ctr"/>
                      <a:r>
                        <a:rPr lang="en-US" b="1" dirty="0" smtClean="0"/>
                        <a:t>1.5 minute</a:t>
                      </a:r>
                      <a:endParaRPr lang="en-US" b="1" dirty="0"/>
                    </a:p>
                  </a:txBody>
                  <a:tcPr/>
                </a:tc>
                <a:tc>
                  <a:txBody>
                    <a:bodyPr/>
                    <a:lstStyle/>
                    <a:p>
                      <a:pPr algn="ctr"/>
                      <a:r>
                        <a:rPr lang="en-US" b="1" dirty="0" smtClean="0"/>
                        <a:t>2 minute</a:t>
                      </a:r>
                      <a:endParaRPr lang="en-US" b="1" dirty="0"/>
                    </a:p>
                  </a:txBody>
                  <a:tcPr/>
                </a:tc>
                <a:tc>
                  <a:txBody>
                    <a:bodyPr/>
                    <a:lstStyle/>
                    <a:p>
                      <a:pPr algn="ctr"/>
                      <a:r>
                        <a:rPr lang="en-US" b="1" dirty="0" smtClean="0"/>
                        <a:t>1 minute</a:t>
                      </a:r>
                      <a:endParaRPr lang="en-US" b="1" dirty="0"/>
                    </a:p>
                  </a:txBody>
                  <a:tcPr/>
                </a:tc>
              </a:tr>
              <a:tr h="914400">
                <a:tc>
                  <a:txBody>
                    <a:bodyPr/>
                    <a:lstStyle/>
                    <a:p>
                      <a:pPr algn="ctr"/>
                      <a:r>
                        <a:rPr lang="en-US" b="1" dirty="0" smtClean="0"/>
                        <a:t>If only 1</a:t>
                      </a:r>
                      <a:endParaRPr lang="en-US" b="1" dirty="0"/>
                    </a:p>
                  </a:txBody>
                  <a:tcPr/>
                </a:tc>
                <a:tc>
                  <a:txBody>
                    <a:bodyPr/>
                    <a:lstStyle/>
                    <a:p>
                      <a:pPr algn="ctr"/>
                      <a:r>
                        <a:rPr lang="en-US" b="1" dirty="0" smtClean="0"/>
                        <a:t>3 minute</a:t>
                      </a:r>
                      <a:endParaRPr lang="en-US" b="1" dirty="0"/>
                    </a:p>
                  </a:txBody>
                  <a:tcPr/>
                </a:tc>
                <a:tc>
                  <a:txBody>
                    <a:bodyPr/>
                    <a:lstStyle/>
                    <a:p>
                      <a:pPr algn="ctr"/>
                      <a:r>
                        <a:rPr lang="en-US" b="1" dirty="0" smtClean="0"/>
                        <a:t>5 minute</a:t>
                      </a:r>
                      <a:endParaRPr lang="en-US" b="1" dirty="0"/>
                    </a:p>
                  </a:txBody>
                  <a:tcPr/>
                </a:tc>
                <a:tc>
                  <a:txBody>
                    <a:bodyPr/>
                    <a:lstStyle/>
                    <a:p>
                      <a:pPr algn="ctr"/>
                      <a:r>
                        <a:rPr lang="en-US" b="1" dirty="0" smtClean="0"/>
                        <a:t>3 minute</a:t>
                      </a:r>
                      <a:endParaRPr lang="en-US" b="1" dirty="0"/>
                    </a:p>
                  </a:txBody>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r>
              <a:rPr lang="en-US" dirty="0" smtClean="0"/>
              <a:t>For the 1</a:t>
            </a:r>
            <a:r>
              <a:rPr lang="en-US" baseline="30000" dirty="0" smtClean="0"/>
              <a:t>st</a:t>
            </a:r>
            <a:r>
              <a:rPr lang="en-US" dirty="0" smtClean="0"/>
              <a:t>  position, if the athletes best try is same then see the second best try, if second best try is also same then third best try and so on.</a:t>
            </a:r>
          </a:p>
          <a:p>
            <a:r>
              <a:rPr lang="en-US" dirty="0" smtClean="0"/>
              <a:t>For 2</a:t>
            </a:r>
            <a:r>
              <a:rPr lang="en-US" baseline="30000" dirty="0" smtClean="0"/>
              <a:t>nd</a:t>
            </a:r>
            <a:r>
              <a:rPr lang="en-US" dirty="0" smtClean="0"/>
              <a:t> and 3</a:t>
            </a:r>
            <a:r>
              <a:rPr lang="en-US" baseline="30000" dirty="0" smtClean="0"/>
              <a:t>rd</a:t>
            </a:r>
            <a:r>
              <a:rPr lang="en-US" dirty="0" smtClean="0"/>
              <a:t> position, if the athletes best try is same then the athletes awarded the 2</a:t>
            </a:r>
            <a:r>
              <a:rPr lang="en-US" baseline="30000" dirty="0" smtClean="0"/>
              <a:t>nd</a:t>
            </a:r>
            <a:r>
              <a:rPr lang="en-US" dirty="0" smtClean="0"/>
              <a:t> or 3</a:t>
            </a:r>
            <a:r>
              <a:rPr lang="en-US" baseline="30000" dirty="0" smtClean="0"/>
              <a:t>rd</a:t>
            </a:r>
            <a:r>
              <a:rPr lang="en-US" dirty="0" smtClean="0"/>
              <a:t> position and next position is ended.</a:t>
            </a:r>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Position for All Jumps</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dirty="0" smtClean="0"/>
          </a:p>
          <a:p>
            <a:pPr>
              <a:buNone/>
            </a:pPr>
            <a:endParaRPr lang="en-US" dirty="0" smtClean="0"/>
          </a:p>
          <a:p>
            <a:pPr>
              <a:buNone/>
            </a:pPr>
            <a:endParaRPr lang="en-US" dirty="0" smtClean="0"/>
          </a:p>
          <a:p>
            <a:pPr>
              <a:buNone/>
            </a:pPr>
            <a:endParaRPr lang="en-US" dirty="0" smtClean="0"/>
          </a:p>
          <a:p>
            <a:pPr algn="ctr">
              <a:buNone/>
            </a:pP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Thanks!!!!!!!!!!!!!!!!!!!!</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776471"/>
          </a:xfrm>
        </p:spPr>
        <p:style>
          <a:lnRef idx="2">
            <a:schemeClr val="accent2"/>
          </a:lnRef>
          <a:fillRef idx="1">
            <a:schemeClr val="lt1"/>
          </a:fillRef>
          <a:effectRef idx="0">
            <a:schemeClr val="accent2"/>
          </a:effectRef>
          <a:fontRef idx="minor">
            <a:schemeClr val="dk1"/>
          </a:fontRef>
        </p:style>
        <p:txBody>
          <a:bodyPr>
            <a:normAutofit/>
          </a:bodyPr>
          <a:lstStyle/>
          <a:p>
            <a:pPr lvl="0" algn="ctr">
              <a:buFont typeface="Wingdings" pitchFamily="2" charset="2"/>
              <a:buChar char="v"/>
            </a:pPr>
            <a:r>
              <a:rPr lang="en-US" dirty="0" smtClean="0"/>
              <a:t>An athletic event in which competitors jump high over a bar which is raised until only one competitor can jump it without dislodging it.</a:t>
            </a:r>
          </a:p>
          <a:p>
            <a:pPr>
              <a:buNone/>
            </a:pPr>
            <a:endParaRPr lang="en-US" b="1" dirty="0" smtClean="0">
              <a:solidFill>
                <a:srgbClr val="FF0000"/>
              </a:solidFill>
            </a:endParaRPr>
          </a:p>
          <a:p>
            <a:pPr>
              <a:buNone/>
            </a:pPr>
            <a:r>
              <a:rPr lang="en-US" b="1" dirty="0" smtClean="0">
                <a:solidFill>
                  <a:srgbClr val="FF0000"/>
                </a:solidFill>
              </a:rPr>
              <a:t>Apparatus:</a:t>
            </a:r>
          </a:p>
          <a:p>
            <a:pPr>
              <a:buFont typeface="Wingdings" pitchFamily="2" charset="2"/>
              <a:buChar char="ü"/>
            </a:pPr>
            <a:r>
              <a:rPr lang="en-US" dirty="0" smtClean="0">
                <a:solidFill>
                  <a:schemeClr val="tx1"/>
                </a:solidFill>
              </a:rPr>
              <a:t>Up Rights       </a:t>
            </a:r>
          </a:p>
          <a:p>
            <a:pPr>
              <a:buFont typeface="Wingdings" pitchFamily="2" charset="2"/>
              <a:buChar char="ü"/>
            </a:pPr>
            <a:r>
              <a:rPr lang="en-US" dirty="0" smtClean="0">
                <a:solidFill>
                  <a:schemeClr val="tx1"/>
                </a:solidFill>
              </a:rPr>
              <a:t>Cross Bar</a:t>
            </a:r>
          </a:p>
          <a:p>
            <a:pPr>
              <a:buFont typeface="Wingdings" pitchFamily="2" charset="2"/>
              <a:buChar char="ü"/>
            </a:pPr>
            <a:r>
              <a:rPr lang="en-US" dirty="0" smtClean="0">
                <a:solidFill>
                  <a:schemeClr val="tx1"/>
                </a:solidFill>
              </a:rPr>
              <a:t>Spourts</a:t>
            </a:r>
          </a:p>
        </p:txBody>
      </p:sp>
      <p:sp>
        <p:nvSpPr>
          <p:cNvPr id="2" name="Title 1"/>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b="1" i="1" dirty="0" smtClean="0"/>
              <a:t> Hi</a:t>
            </a: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gh Jump</a:t>
            </a:r>
            <a:endParaRPr lang="en-US" b="1" i="1" dirty="0"/>
          </a:p>
        </p:txBody>
      </p:sp>
      <p:pic>
        <p:nvPicPr>
          <p:cNvPr id="4" name="Picture 3" descr="C:\Users\office\Desktop\download.jpg"/>
          <p:cNvPicPr/>
          <p:nvPr/>
        </p:nvPicPr>
        <p:blipFill>
          <a:blip r:embed="rId2"/>
          <a:srcRect/>
          <a:stretch>
            <a:fillRect/>
          </a:stretch>
        </p:blipFill>
        <p:spPr bwMode="auto">
          <a:xfrm>
            <a:off x="4800600" y="2971800"/>
            <a:ext cx="3216275" cy="21336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229600" cy="4690872"/>
          </a:xfrm>
        </p:spPr>
        <p:style>
          <a:lnRef idx="2">
            <a:schemeClr val="accent2"/>
          </a:lnRef>
          <a:fillRef idx="1">
            <a:schemeClr val="lt1"/>
          </a:fillRef>
          <a:effectRef idx="0">
            <a:schemeClr val="accent2"/>
          </a:effectRef>
          <a:fontRef idx="minor">
            <a:schemeClr val="dk1"/>
          </a:fontRef>
        </p:style>
        <p:txBody>
          <a:bodyPr>
            <a:normAutofit fontScale="92500"/>
          </a:bodyPr>
          <a:lstStyle/>
          <a:p>
            <a:pPr>
              <a:buFont typeface="Wingdings" pitchFamily="2" charset="2"/>
              <a:buChar char="ü"/>
            </a:pPr>
            <a:r>
              <a:rPr lang="en-US" sz="2800" dirty="0" smtClean="0"/>
              <a:t>Cross Bar has 3 parts.</a:t>
            </a:r>
          </a:p>
          <a:p>
            <a:pPr>
              <a:buNone/>
            </a:pPr>
            <a:r>
              <a:rPr lang="en-US" sz="2800" dirty="0" smtClean="0"/>
              <a:t>         (i) Shaft (ii) 2 End Pieces</a:t>
            </a:r>
          </a:p>
          <a:p>
            <a:pPr>
              <a:buFont typeface="Wingdings" pitchFamily="2" charset="2"/>
              <a:buChar char="ü"/>
            </a:pPr>
            <a:r>
              <a:rPr lang="en-US" sz="2800" dirty="0" smtClean="0"/>
              <a:t>Shaft is circular and end pieces is rectangular. </a:t>
            </a:r>
          </a:p>
          <a:p>
            <a:pPr>
              <a:buFont typeface="Wingdings" pitchFamily="2" charset="2"/>
              <a:buChar char="ü"/>
            </a:pPr>
            <a:r>
              <a:rPr lang="en-US" sz="2800" dirty="0" smtClean="0"/>
              <a:t>Cross Bar has 2 end pieces.</a:t>
            </a:r>
          </a:p>
          <a:p>
            <a:pPr>
              <a:buFont typeface="Wingdings" pitchFamily="2" charset="2"/>
              <a:buChar char="ü"/>
            </a:pPr>
            <a:r>
              <a:rPr lang="en-US" sz="2800" dirty="0" smtClean="0"/>
              <a:t>Length of end pieces = 15 to 20 cm</a:t>
            </a:r>
          </a:p>
          <a:p>
            <a:pPr>
              <a:buFont typeface="Wingdings" pitchFamily="2" charset="2"/>
              <a:buChar char="ü"/>
            </a:pPr>
            <a:r>
              <a:rPr lang="en-US" sz="2800" dirty="0" smtClean="0"/>
              <a:t>Width of end pieces = 30 to 35 mm</a:t>
            </a:r>
          </a:p>
          <a:p>
            <a:pPr>
              <a:buFont typeface="Wingdings" pitchFamily="2" charset="2"/>
              <a:buChar char="ü"/>
            </a:pPr>
            <a:r>
              <a:rPr lang="en-US" dirty="0" smtClean="0"/>
              <a:t>Length of cross bar = 4 m ± 0.2 m</a:t>
            </a:r>
          </a:p>
          <a:p>
            <a:pPr>
              <a:buFont typeface="Wingdings" pitchFamily="2" charset="2"/>
              <a:buChar char="ü"/>
            </a:pPr>
            <a:r>
              <a:rPr lang="en-US" dirty="0" smtClean="0"/>
              <a:t>Weight of cross bar = 2 kg</a:t>
            </a:r>
          </a:p>
          <a:p>
            <a:pPr>
              <a:buFont typeface="Wingdings" pitchFamily="2" charset="2"/>
              <a:buChar char="ü"/>
            </a:pPr>
            <a:r>
              <a:rPr lang="en-US" dirty="0" smtClean="0"/>
              <a:t>Diameter of cross bar = 30 mm ± 0.1 m</a:t>
            </a:r>
          </a:p>
          <a:p>
            <a:pPr>
              <a:buFont typeface="Wingdings" pitchFamily="2" charset="2"/>
              <a:buChar char="ü"/>
            </a:pPr>
            <a:r>
              <a:rPr lang="en-US" dirty="0" smtClean="0"/>
              <a:t>Sag in High jump Cross bar = 2 cm</a:t>
            </a:r>
          </a:p>
          <a:p>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Cross Bar of High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r>
              <a:rPr lang="en-US" dirty="0" smtClean="0"/>
              <a:t>Length of spourts = 6 cm</a:t>
            </a:r>
          </a:p>
          <a:p>
            <a:r>
              <a:rPr lang="en-US" dirty="0" smtClean="0"/>
              <a:t>Width of spourts = 4 cm</a:t>
            </a:r>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Spourts of Cross Bar</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2">
            <a:schemeClr val="accent2"/>
          </a:lnRef>
          <a:fillRef idx="1">
            <a:schemeClr val="lt1"/>
          </a:fillRef>
          <a:effectRef idx="0">
            <a:schemeClr val="accent2"/>
          </a:effectRef>
          <a:fontRef idx="minor">
            <a:schemeClr val="dk1"/>
          </a:fontRef>
        </p:style>
        <p:txBody>
          <a:bodyPr/>
          <a:lstStyle/>
          <a:p>
            <a:pPr>
              <a:buFont typeface="Wingdings" pitchFamily="2" charset="2"/>
              <a:buChar char="ü"/>
            </a:pPr>
            <a:r>
              <a:rPr lang="en-US" dirty="0" smtClean="0">
                <a:solidFill>
                  <a:schemeClr val="tx1"/>
                </a:solidFill>
              </a:rPr>
              <a:t>Length of runway = 20 m ± 5m</a:t>
            </a:r>
          </a:p>
          <a:p>
            <a:pPr>
              <a:buFont typeface="Wingdings" pitchFamily="2" charset="2"/>
              <a:buChar char="ü"/>
            </a:pPr>
            <a:r>
              <a:rPr lang="en-US" dirty="0" smtClean="0">
                <a:solidFill>
                  <a:schemeClr val="tx1"/>
                </a:solidFill>
              </a:rPr>
              <a:t>Landing Area =  5 m ×  3 m × 0.7 m</a:t>
            </a:r>
          </a:p>
          <a:p>
            <a:pPr>
              <a:buFont typeface="Wingdings" pitchFamily="2" charset="2"/>
              <a:buChar char="ü"/>
            </a:pPr>
            <a:r>
              <a:rPr lang="en-US" sz="1800" dirty="0" smtClean="0">
                <a:solidFill>
                  <a:schemeClr val="tx1"/>
                </a:solidFill>
              </a:rPr>
              <a:t>                                       (length)     (width )     (height)</a:t>
            </a:r>
          </a:p>
          <a:p>
            <a:pPr>
              <a:buNone/>
            </a:pPr>
            <a:endParaRPr lang="en-US" sz="1800" dirty="0" smtClean="0">
              <a:solidFill>
                <a:schemeClr val="tx1"/>
              </a:solidFill>
            </a:endParaRPr>
          </a:p>
          <a:p>
            <a:pPr>
              <a:buFont typeface="Wingdings" pitchFamily="2" charset="2"/>
              <a:buChar char="ü"/>
            </a:pPr>
            <a:r>
              <a:rPr lang="en-US" dirty="0" smtClean="0">
                <a:solidFill>
                  <a:schemeClr val="tx1"/>
                </a:solidFill>
              </a:rPr>
              <a:t>In high jump cross bar is minimum 2 cm raise and maximum as you wish.</a:t>
            </a:r>
          </a:p>
          <a:p>
            <a:pPr>
              <a:buNone/>
            </a:pPr>
            <a:endParaRPr lang="en-US" dirty="0"/>
          </a:p>
        </p:txBody>
      </p:sp>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Landing Area Of High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229600" cy="5562600"/>
          </a:xfrm>
        </p:spPr>
        <p:style>
          <a:lnRef idx="2">
            <a:schemeClr val="accent2"/>
          </a:lnRef>
          <a:fillRef idx="1">
            <a:schemeClr val="lt1"/>
          </a:fillRef>
          <a:effectRef idx="0">
            <a:schemeClr val="accent2"/>
          </a:effectRef>
          <a:fontRef idx="minor">
            <a:schemeClr val="dk1"/>
          </a:fontRef>
        </p:style>
        <p:txBody>
          <a:bodyPr>
            <a:normAutofit fontScale="62500" lnSpcReduction="20000"/>
          </a:bodyPr>
          <a:lstStyle/>
          <a:p>
            <a:pPr algn="ctr"/>
            <a:endParaRPr lang="en-US" sz="3300" b="1" dirty="0" smtClean="0"/>
          </a:p>
          <a:p>
            <a:pPr algn="ctr"/>
            <a:r>
              <a:rPr lang="en-US" sz="3300" b="1" dirty="0" smtClean="0"/>
              <a:t>There are 4 styles of High Jump.</a:t>
            </a:r>
          </a:p>
          <a:p>
            <a:pPr marL="681228" indent="-571500" algn="ctr">
              <a:buFont typeface="+mj-lt"/>
              <a:buAutoNum type="romanUcPeriod"/>
            </a:pPr>
            <a:endParaRPr lang="en-US" b="1" dirty="0" smtClean="0"/>
          </a:p>
          <a:p>
            <a:pPr marL="681228" indent="-571500">
              <a:buFont typeface="+mj-lt"/>
              <a:buAutoNum type="romanUcPeriod"/>
            </a:pPr>
            <a:endParaRPr lang="en-US" dirty="0" smtClean="0"/>
          </a:p>
          <a:p>
            <a:pPr marL="681228" indent="-571500">
              <a:buFont typeface="+mj-lt"/>
              <a:buAutoNum type="romanUcPeriod"/>
            </a:pPr>
            <a:endParaRPr lang="en-US" dirty="0" smtClean="0"/>
          </a:p>
          <a:p>
            <a:pPr marL="681228" indent="-571500">
              <a:buFont typeface="+mj-lt"/>
              <a:buAutoNum type="romanUcPeriod"/>
            </a:pPr>
            <a:endParaRPr lang="en-US" dirty="0" smtClean="0"/>
          </a:p>
          <a:p>
            <a:pPr marL="681228" indent="-571500">
              <a:buFont typeface="+mj-lt"/>
              <a:buAutoNum type="romanUcPeriod"/>
            </a:pPr>
            <a:endParaRPr lang="en-US" dirty="0" smtClean="0"/>
          </a:p>
          <a:p>
            <a:pPr marL="681228" indent="-571500">
              <a:buFont typeface="+mj-lt"/>
              <a:buAutoNum type="romanUcPeriod"/>
            </a:pPr>
            <a:endParaRPr lang="en-US" dirty="0" smtClean="0"/>
          </a:p>
          <a:p>
            <a:pPr marL="681228" indent="-571500">
              <a:buFont typeface="+mj-lt"/>
              <a:buAutoNum type="romanUcPeriod"/>
            </a:pPr>
            <a:endParaRPr lang="en-US" dirty="0" smtClean="0"/>
          </a:p>
          <a:p>
            <a:pPr marL="681228" indent="-571500">
              <a:buNone/>
            </a:pPr>
            <a:r>
              <a:rPr lang="en-US" dirty="0" smtClean="0"/>
              <a:t>                      </a:t>
            </a:r>
          </a:p>
          <a:p>
            <a:pPr marL="681228" indent="-571500">
              <a:buNone/>
            </a:pPr>
            <a:r>
              <a:rPr lang="en-US" sz="3200" dirty="0" smtClean="0"/>
              <a:t>                  </a:t>
            </a:r>
            <a:r>
              <a:rPr lang="en-US" sz="3200" b="1" dirty="0" smtClean="0"/>
              <a:t>Eastern Roll                                 western Roll                     </a:t>
            </a:r>
            <a:endParaRPr lang="en-US" sz="2600" b="1" dirty="0" smtClean="0"/>
          </a:p>
          <a:p>
            <a:pPr marL="681228" indent="-571500">
              <a:buNone/>
            </a:pPr>
            <a:r>
              <a:rPr lang="en-US" sz="2600" b="1" dirty="0" smtClean="0"/>
              <a:t>                                                                                            </a:t>
            </a:r>
          </a:p>
          <a:p>
            <a:pPr marL="681228" indent="-571500">
              <a:buNone/>
            </a:pPr>
            <a:endParaRPr lang="en-US" sz="3200" dirty="0" smtClean="0"/>
          </a:p>
          <a:p>
            <a:pPr marL="681228" indent="-571500">
              <a:buFont typeface="+mj-lt"/>
              <a:buAutoNum type="romanUcPeriod"/>
            </a:pPr>
            <a:endParaRPr lang="en-US" dirty="0" smtClean="0"/>
          </a:p>
          <a:p>
            <a:pPr marL="681228" indent="-571500">
              <a:buNone/>
            </a:pPr>
            <a:r>
              <a:rPr lang="en-US" dirty="0" smtClean="0"/>
              <a:t>                               </a:t>
            </a:r>
          </a:p>
          <a:p>
            <a:pPr marL="681228" indent="-571500">
              <a:buNone/>
            </a:pPr>
            <a:r>
              <a:rPr lang="en-US" dirty="0" smtClean="0"/>
              <a:t>                                            </a:t>
            </a:r>
          </a:p>
          <a:p>
            <a:pPr marL="681228" indent="-571500">
              <a:buFont typeface="+mj-lt"/>
              <a:buAutoNum type="romanUcPeriod"/>
            </a:pPr>
            <a:endParaRPr lang="en-US" dirty="0" smtClean="0"/>
          </a:p>
          <a:p>
            <a:pPr marL="681228" indent="-571500">
              <a:buFont typeface="+mj-lt"/>
              <a:buAutoNum type="romanUcPeriod"/>
            </a:pPr>
            <a:endParaRPr lang="en-US" dirty="0" smtClean="0"/>
          </a:p>
          <a:p>
            <a:pPr marL="681228" indent="-571500">
              <a:buNone/>
            </a:pPr>
            <a:endParaRPr lang="en-US" dirty="0" smtClean="0"/>
          </a:p>
          <a:p>
            <a:pPr marL="681228" indent="-571500" algn="ctr">
              <a:buNone/>
            </a:pPr>
            <a:r>
              <a:rPr lang="en-US" sz="2900" b="1" dirty="0" smtClean="0"/>
              <a:t>Straddle style                                        Foss berry style  </a:t>
            </a:r>
          </a:p>
          <a:p>
            <a:pPr marL="681228" indent="-571500" algn="ctr">
              <a:buFont typeface="+mj-lt"/>
              <a:buAutoNum type="romanUcPeriod"/>
            </a:pPr>
            <a:endParaRPr lang="en-US" b="1" dirty="0" smtClean="0"/>
          </a:p>
        </p:txBody>
      </p:sp>
      <p:sp>
        <p:nvSpPr>
          <p:cNvPr id="3" name="Title 2"/>
          <p:cNvSpPr>
            <a:spLocks noGrp="1"/>
          </p:cNvSpPr>
          <p:nvPr>
            <p:ph type="title"/>
          </p:nvPr>
        </p:nvSpPr>
        <p:spPr>
          <a:xfrm>
            <a:off x="457200" y="228600"/>
            <a:ext cx="8229600" cy="762000"/>
          </a:xfrm>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Styles of High Jump</a:t>
            </a:r>
            <a:endParaRPr lang="en-US"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Picture 3" descr="C:\Users\office\Downloads\download (3).jpg"/>
          <p:cNvPicPr/>
          <p:nvPr/>
        </p:nvPicPr>
        <p:blipFill>
          <a:blip r:embed="rId2"/>
          <a:srcRect/>
          <a:stretch>
            <a:fillRect/>
          </a:stretch>
        </p:blipFill>
        <p:spPr bwMode="auto">
          <a:xfrm>
            <a:off x="5410200" y="1676400"/>
            <a:ext cx="2713355" cy="1295400"/>
          </a:xfrm>
          <a:prstGeom prst="rect">
            <a:avLst/>
          </a:prstGeom>
          <a:noFill/>
          <a:ln w="9525">
            <a:noFill/>
            <a:miter lim="800000"/>
            <a:headEnd/>
            <a:tailEnd/>
          </a:ln>
        </p:spPr>
      </p:pic>
      <p:pic>
        <p:nvPicPr>
          <p:cNvPr id="5" name="Picture 4" descr="Yelena Slesarenko failing 2007.jpg">
            <a:hlinkClick r:id="rId3"/>
          </p:cNvPr>
          <p:cNvPicPr/>
          <p:nvPr/>
        </p:nvPicPr>
        <p:blipFill>
          <a:blip r:embed="rId4"/>
          <a:srcRect/>
          <a:stretch>
            <a:fillRect/>
          </a:stretch>
        </p:blipFill>
        <p:spPr bwMode="auto">
          <a:xfrm>
            <a:off x="5562600" y="4191000"/>
            <a:ext cx="2667000" cy="1793875"/>
          </a:xfrm>
          <a:prstGeom prst="rect">
            <a:avLst/>
          </a:prstGeom>
          <a:noFill/>
          <a:ln w="9525">
            <a:noFill/>
            <a:miter lim="800000"/>
            <a:headEnd/>
            <a:tailEnd/>
          </a:ln>
        </p:spPr>
      </p:pic>
      <p:pic>
        <p:nvPicPr>
          <p:cNvPr id="6" name="Picture 5" descr="https://upload.wikimedia.org/wikipedia/commons/thumb/b/bd/EthelCatherwood1928.jpg/220px-EthelCatherwood1928.jpg">
            <a:hlinkClick r:id="rId5"/>
          </p:cNvPr>
          <p:cNvPicPr/>
          <p:nvPr/>
        </p:nvPicPr>
        <p:blipFill>
          <a:blip r:embed="rId6"/>
          <a:srcRect/>
          <a:stretch>
            <a:fillRect/>
          </a:stretch>
        </p:blipFill>
        <p:spPr bwMode="auto">
          <a:xfrm>
            <a:off x="990600" y="4191000"/>
            <a:ext cx="3048000" cy="1828800"/>
          </a:xfrm>
          <a:prstGeom prst="rect">
            <a:avLst/>
          </a:prstGeom>
          <a:noFill/>
          <a:ln w="9525">
            <a:noFill/>
            <a:miter lim="800000"/>
            <a:headEnd/>
            <a:tailEnd/>
          </a:ln>
        </p:spPr>
      </p:pic>
      <p:pic>
        <p:nvPicPr>
          <p:cNvPr id="1027" name="Picture 3" descr="C:\Users\Aamir\Downloads\220px-Hochsprung_rollstil_01.jpg"/>
          <p:cNvPicPr>
            <a:picLocks noChangeAspect="1" noChangeArrowheads="1"/>
          </p:cNvPicPr>
          <p:nvPr/>
        </p:nvPicPr>
        <p:blipFill>
          <a:blip r:embed="rId7"/>
          <a:srcRect/>
          <a:stretch>
            <a:fillRect/>
          </a:stretch>
        </p:blipFill>
        <p:spPr bwMode="auto">
          <a:xfrm>
            <a:off x="990600" y="1828800"/>
            <a:ext cx="3429000" cy="14478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2">
            <a:schemeClr val="accent2"/>
          </a:lnRef>
          <a:fillRef idx="1">
            <a:schemeClr val="lt1"/>
          </a:fillRef>
          <a:effectRef idx="0">
            <a:schemeClr val="accent2"/>
          </a:effectRef>
          <a:fontRef idx="minor">
            <a:schemeClr val="dk1"/>
          </a:fontRef>
        </p:style>
        <p:txBody>
          <a:bodyPr/>
          <a:lstStyle/>
          <a:p>
            <a:pPr algn="ctr"/>
            <a:r>
              <a:rPr lang="en-US"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Styles of High Jump</a:t>
            </a:r>
            <a:endParaRPr lang="en-US" dirty="0"/>
          </a:p>
        </p:txBody>
      </p:sp>
      <p:pic>
        <p:nvPicPr>
          <p:cNvPr id="4" name="videoplayback (3).mp4">
            <a:hlinkClick r:id="" action="ppaction://media"/>
          </p:cNvPr>
          <p:cNvPicPr>
            <a:picLocks noGrp="1" noRot="1" noChangeAspect="1"/>
          </p:cNvPicPr>
          <p:nvPr>
            <p:ph idx="1"/>
            <a:videoFile r:link="rId1"/>
          </p:nvPr>
        </p:nvPicPr>
        <p:blipFill>
          <a:blip r:embed="rId3"/>
          <a:stretch>
            <a:fillRect/>
          </a:stretch>
        </p:blipFill>
        <p:spPr>
          <a:xfrm>
            <a:off x="838200" y="2030413"/>
            <a:ext cx="7467600"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67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281</TotalTime>
  <Words>1134</Words>
  <Application>Microsoft Office PowerPoint</Application>
  <PresentationFormat>On-screen Show (4:3)</PresentationFormat>
  <Paragraphs>188</Paragraphs>
  <Slides>35</Slides>
  <Notes>0</Notes>
  <HiddenSlides>0</HiddenSlides>
  <MMClips>3</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Concourse</vt:lpstr>
      <vt:lpstr>Science of Track &amp; Field</vt:lpstr>
      <vt:lpstr>Jumps</vt:lpstr>
      <vt:lpstr>Types of Vertical Jumps</vt:lpstr>
      <vt:lpstr> High Jump</vt:lpstr>
      <vt:lpstr>Cross Bar of High Jump</vt:lpstr>
      <vt:lpstr>Spourts of Cross Bar</vt:lpstr>
      <vt:lpstr>Landing Area Of High Jump</vt:lpstr>
      <vt:lpstr>Styles of High Jump</vt:lpstr>
      <vt:lpstr>Styles of High Jump</vt:lpstr>
      <vt:lpstr>Fouls of High Jump</vt:lpstr>
      <vt:lpstr> pool vault Jump</vt:lpstr>
      <vt:lpstr>Cross Bar of Pool Vault Jump</vt:lpstr>
      <vt:lpstr>Landing Area Of Pool Vault Jump</vt:lpstr>
      <vt:lpstr>Sag Check Method</vt:lpstr>
      <vt:lpstr>Types of Horizontal Jumps</vt:lpstr>
      <vt:lpstr>Long Jump</vt:lpstr>
      <vt:lpstr>Runway and Landing area of long Jump</vt:lpstr>
      <vt:lpstr>PowerPoint Presentation</vt:lpstr>
      <vt:lpstr>Styles of Long Jump</vt:lpstr>
      <vt:lpstr>Fouls of Long Jump</vt:lpstr>
      <vt:lpstr>Long jump</vt:lpstr>
      <vt:lpstr>Triple Jump</vt:lpstr>
      <vt:lpstr>Steps of Triple Jump</vt:lpstr>
      <vt:lpstr> Hop </vt:lpstr>
      <vt:lpstr> Step </vt:lpstr>
      <vt:lpstr>Jump </vt:lpstr>
      <vt:lpstr>Triple  jump</vt:lpstr>
      <vt:lpstr>Runway and Landing area of Triple  Jump</vt:lpstr>
      <vt:lpstr>PowerPoint Presentation</vt:lpstr>
      <vt:lpstr>Fouls of Triple Jump</vt:lpstr>
      <vt:lpstr>Measurement for All Jumps</vt:lpstr>
      <vt:lpstr>Tries for All Jumps</vt:lpstr>
      <vt:lpstr>Tries Time for Jumps</vt:lpstr>
      <vt:lpstr>Position for All Jumps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of Track &amp; Field</dc:title>
  <dc:creator>Aamir</dc:creator>
  <cp:lastModifiedBy>Aamir Ch</cp:lastModifiedBy>
  <cp:revision>42</cp:revision>
  <dcterms:created xsi:type="dcterms:W3CDTF">2015-08-17T16:52:58Z</dcterms:created>
  <dcterms:modified xsi:type="dcterms:W3CDTF">2020-03-27T16:15:13Z</dcterms:modified>
</cp:coreProperties>
</file>