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7" r:id="rId2"/>
    <p:sldId id="258" r:id="rId3"/>
    <p:sldId id="259" r:id="rId4"/>
    <p:sldId id="313" r:id="rId5"/>
    <p:sldId id="325" r:id="rId6"/>
    <p:sldId id="260" r:id="rId7"/>
    <p:sldId id="261" r:id="rId8"/>
    <p:sldId id="314" r:id="rId9"/>
    <p:sldId id="263" r:id="rId10"/>
    <p:sldId id="304" r:id="rId11"/>
    <p:sldId id="264" r:id="rId12"/>
    <p:sldId id="310" r:id="rId13"/>
    <p:sldId id="311" r:id="rId14"/>
    <p:sldId id="265" r:id="rId15"/>
    <p:sldId id="326" r:id="rId16"/>
    <p:sldId id="307" r:id="rId17"/>
    <p:sldId id="308" r:id="rId18"/>
    <p:sldId id="312" r:id="rId19"/>
    <p:sldId id="306" r:id="rId20"/>
    <p:sldId id="305" r:id="rId21"/>
    <p:sldId id="271" r:id="rId22"/>
    <p:sldId id="315" r:id="rId23"/>
    <p:sldId id="316" r:id="rId24"/>
    <p:sldId id="272" r:id="rId25"/>
    <p:sldId id="319" r:id="rId26"/>
    <p:sldId id="318" r:id="rId27"/>
    <p:sldId id="317" r:id="rId28"/>
    <p:sldId id="278" r:id="rId29"/>
    <p:sldId id="320" r:id="rId30"/>
    <p:sldId id="321" r:id="rId31"/>
    <p:sldId id="279" r:id="rId32"/>
    <p:sldId id="322" r:id="rId33"/>
    <p:sldId id="323" r:id="rId34"/>
    <p:sldId id="324" r:id="rId35"/>
    <p:sldId id="285" r:id="rId36"/>
    <p:sldId id="29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79FB44-CF6A-4E13-95F8-31D1EBFD38B1}" type="datetimeFigureOut">
              <a:rPr lang="en-US" smtClean="0"/>
              <a:pPr/>
              <a:t>3/27/2020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CE22E5-D6FC-4529-9501-502308426F1A}" type="slidenum">
              <a:rPr lang="en-US" smtClean="0"/>
              <a:pPr/>
              <a:t>‹#›</a:t>
            </a:fld>
            <a:endParaRPr lang="en-US"/>
          </a:p>
        </p:txBody>
      </p:sp>
    </p:spTree>
    <p:extLst>
      <p:ext uri="{BB962C8B-B14F-4D97-AF65-F5344CB8AC3E}">
        <p14:creationId xmlns:p14="http://schemas.microsoft.com/office/powerpoint/2010/main" val="205994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5</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6</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26</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27</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28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29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30</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31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32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33</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34</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7</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CE22E5-D6FC-4529-9501-502308426F1A}"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75826D-47F0-4A0C-80AC-3A24976A49AB}"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B08D1-12A1-4FFC-8856-4294113712E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75826D-47F0-4A0C-80AC-3A24976A49AB}"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B08D1-12A1-4FFC-8856-4294113712E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75826D-47F0-4A0C-80AC-3A24976A49AB}"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B08D1-12A1-4FFC-8856-4294113712E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75826D-47F0-4A0C-80AC-3A24976A49AB}"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B08D1-12A1-4FFC-8856-4294113712E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75826D-47F0-4A0C-80AC-3A24976A49AB}" type="datetimeFigureOut">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B08D1-12A1-4FFC-8856-4294113712E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75826D-47F0-4A0C-80AC-3A24976A49AB}"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B08D1-12A1-4FFC-8856-4294113712E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75826D-47F0-4A0C-80AC-3A24976A49AB}" type="datetimeFigureOut">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8B08D1-12A1-4FFC-8856-4294113712E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75826D-47F0-4A0C-80AC-3A24976A49AB}" type="datetimeFigureOut">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8B08D1-12A1-4FFC-8856-4294113712E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75826D-47F0-4A0C-80AC-3A24976A49AB}" type="datetimeFigureOut">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8B08D1-12A1-4FFC-8856-4294113712E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75826D-47F0-4A0C-80AC-3A24976A49AB}"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B08D1-12A1-4FFC-8856-4294113712E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75826D-47F0-4A0C-80AC-3A24976A49AB}" type="datetimeFigureOut">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B08D1-12A1-4FFC-8856-4294113712E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75826D-47F0-4A0C-80AC-3A24976A49AB}" type="datetimeFigureOut">
              <a:rPr lang="en-US" smtClean="0"/>
              <a:pPr/>
              <a:t>3/27/2020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8B08D1-12A1-4FFC-8856-4294113712E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85800"/>
            <a:ext cx="7924800" cy="1371600"/>
          </a:xfrm>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THROWS</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Subtitle 2"/>
          <p:cNvSpPr>
            <a:spLocks noGrp="1"/>
          </p:cNvSpPr>
          <p:nvPr>
            <p:ph type="subTitle" idx="1"/>
          </p:nvPr>
        </p:nvSpPr>
        <p:spPr>
          <a:xfrm>
            <a:off x="457200" y="4876800"/>
            <a:ext cx="8229600" cy="1524000"/>
          </a:xfrm>
        </p:spPr>
        <p:style>
          <a:lnRef idx="1">
            <a:schemeClr val="accent2"/>
          </a:lnRef>
          <a:fillRef idx="2">
            <a:schemeClr val="accent2"/>
          </a:fillRef>
          <a:effectRef idx="1">
            <a:schemeClr val="accent2"/>
          </a:effectRef>
          <a:fontRef idx="minor">
            <a:schemeClr val="dk1"/>
          </a:fontRef>
        </p:style>
        <p:txBody>
          <a:bodyPr/>
          <a:lstStyle/>
          <a:p>
            <a:pPr algn="ctr"/>
            <a:r>
              <a:rPr lang="en-US" b="1" i="1" dirty="0" smtClean="0">
                <a:solidFill>
                  <a:srgbClr val="FF0000"/>
                </a:solidFill>
              </a:rPr>
              <a:t>Prepared by :</a:t>
            </a:r>
          </a:p>
          <a:p>
            <a:r>
              <a:rPr lang="en-US" b="1" i="1" dirty="0">
                <a:solidFill>
                  <a:srgbClr val="FF0000"/>
                </a:solidFill>
              </a:rPr>
              <a:t>Shafqat Ali</a:t>
            </a:r>
          </a:p>
          <a:p>
            <a:pPr algn="ctr"/>
            <a:endParaRPr lang="en-US" b="1" i="1" smtClean="0">
              <a:solidFill>
                <a:srgbClr val="FF0000"/>
              </a:solidFill>
            </a:endParaRPr>
          </a:p>
          <a:p>
            <a:pPr algn="ctr"/>
            <a:endParaRPr lang="en-US" b="1" i="1" dirty="0" smtClean="0">
              <a:solidFill>
                <a:srgbClr val="FF0000"/>
              </a:solidFill>
            </a:endParaRPr>
          </a:p>
          <a:p>
            <a:endParaRPr lang="en-US" dirty="0"/>
          </a:p>
        </p:txBody>
      </p:sp>
      <p:pic>
        <p:nvPicPr>
          <p:cNvPr id="2050" name="Picture 2" descr="E:\M.Sc Physical Edu\practical data of master classes\practical data\discus\images (10).jpg"/>
          <p:cNvPicPr>
            <a:picLocks noChangeAspect="1" noChangeArrowheads="1"/>
          </p:cNvPicPr>
          <p:nvPr/>
        </p:nvPicPr>
        <p:blipFill>
          <a:blip r:embed="rId2"/>
          <a:srcRect/>
          <a:stretch>
            <a:fillRect/>
          </a:stretch>
        </p:blipFill>
        <p:spPr bwMode="auto">
          <a:xfrm>
            <a:off x="762000" y="2514600"/>
            <a:ext cx="1828800" cy="2133600"/>
          </a:xfrm>
          <a:prstGeom prst="rect">
            <a:avLst/>
          </a:prstGeom>
          <a:noFill/>
        </p:spPr>
      </p:pic>
      <p:pic>
        <p:nvPicPr>
          <p:cNvPr id="2051" name="Picture 3" descr="E:\M.Sc Physical Edu\practical data of master classes\practical data\shotput\images (6).jpg"/>
          <p:cNvPicPr>
            <a:picLocks noChangeAspect="1" noChangeArrowheads="1"/>
          </p:cNvPicPr>
          <p:nvPr/>
        </p:nvPicPr>
        <p:blipFill>
          <a:blip r:embed="rId3"/>
          <a:srcRect/>
          <a:stretch>
            <a:fillRect/>
          </a:stretch>
        </p:blipFill>
        <p:spPr bwMode="auto">
          <a:xfrm>
            <a:off x="5105400" y="2438400"/>
            <a:ext cx="1676400" cy="2209800"/>
          </a:xfrm>
          <a:prstGeom prst="rect">
            <a:avLst/>
          </a:prstGeom>
          <a:noFill/>
        </p:spPr>
      </p:pic>
      <p:pic>
        <p:nvPicPr>
          <p:cNvPr id="2052" name="Picture 4" descr="E:\M.Sc Physical Edu\practical data of master classes\practical data\javlin\images (6).jpg"/>
          <p:cNvPicPr>
            <a:picLocks noChangeAspect="1" noChangeArrowheads="1"/>
          </p:cNvPicPr>
          <p:nvPr/>
        </p:nvPicPr>
        <p:blipFill>
          <a:blip r:embed="rId4"/>
          <a:srcRect/>
          <a:stretch>
            <a:fillRect/>
          </a:stretch>
        </p:blipFill>
        <p:spPr bwMode="auto">
          <a:xfrm>
            <a:off x="7162800" y="2209800"/>
            <a:ext cx="1495425" cy="2543175"/>
          </a:xfrm>
          <a:prstGeom prst="rect">
            <a:avLst/>
          </a:prstGeom>
          <a:noFill/>
        </p:spPr>
      </p:pic>
      <p:pic>
        <p:nvPicPr>
          <p:cNvPr id="2053" name="Picture 5" descr="C:\Users\Aamir\Downloads\jerome-bortoluzzi.jpg"/>
          <p:cNvPicPr>
            <a:picLocks noChangeAspect="1" noChangeArrowheads="1"/>
          </p:cNvPicPr>
          <p:nvPr/>
        </p:nvPicPr>
        <p:blipFill>
          <a:blip r:embed="rId5"/>
          <a:srcRect/>
          <a:stretch>
            <a:fillRect/>
          </a:stretch>
        </p:blipFill>
        <p:spPr bwMode="auto">
          <a:xfrm>
            <a:off x="3124200" y="2514600"/>
            <a:ext cx="1752600" cy="21336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Fouls of Discus throw</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lstStyle/>
          <a:p>
            <a:r>
              <a:rPr lang="en-US" b="1" dirty="0" smtClean="0"/>
              <a:t>Throw the Discus with 2 hands</a:t>
            </a:r>
          </a:p>
          <a:p>
            <a:r>
              <a:rPr lang="en-US" b="1" dirty="0" smtClean="0"/>
              <a:t>Throw the Discus with wrong style</a:t>
            </a:r>
          </a:p>
          <a:p>
            <a:r>
              <a:rPr lang="en-US" b="1" dirty="0" smtClean="0"/>
              <a:t>Do not attempt within 1 minute</a:t>
            </a:r>
          </a:p>
          <a:p>
            <a:r>
              <a:rPr lang="en-US" b="1" dirty="0" smtClean="0"/>
              <a:t>Fall the Discus outside the sector</a:t>
            </a:r>
          </a:p>
          <a:p>
            <a:r>
              <a:rPr lang="en-US" b="1" dirty="0" smtClean="0"/>
              <a:t>During throwing touch the outside of sector</a:t>
            </a:r>
          </a:p>
          <a:p>
            <a:r>
              <a:rPr lang="en-US" b="1" dirty="0" smtClean="0"/>
              <a:t>Enter and exit the next forward quarter of the sector </a:t>
            </a:r>
          </a:p>
          <a:p>
            <a:r>
              <a:rPr lang="en-US" b="1" dirty="0" smtClean="0"/>
              <a:t>Do not throw on your turn</a:t>
            </a:r>
          </a:p>
          <a:p>
            <a:endParaRPr lang="en-US" dirty="0" smtClean="0"/>
          </a:p>
          <a:p>
            <a:endParaRPr lang="en-US" dirty="0" smtClean="0"/>
          </a:p>
          <a:p>
            <a:endParaRPr lang="en-US" dirty="0"/>
          </a:p>
        </p:txBody>
      </p:sp>
    </p:spTree>
    <p:extLst>
      <p:ext uri="{BB962C8B-B14F-4D97-AF65-F5344CB8AC3E}">
        <p14:creationId xmlns:p14="http://schemas.microsoft.com/office/powerpoint/2010/main" val="3550069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Shot-put throw</a:t>
            </a:r>
            <a:r>
              <a:rPr lang="en-US" i="1" dirty="0" smtClean="0"/>
              <a:t> </a:t>
            </a:r>
            <a:endParaRPr lang="en-US" i="1" dirty="0"/>
          </a:p>
        </p:txBody>
      </p:sp>
      <p:sp>
        <p:nvSpPr>
          <p:cNvPr id="7" name="Content Placeholder 6"/>
          <p:cNvSpPr>
            <a:spLocks noGrp="1"/>
          </p:cNvSpPr>
          <p:nvPr>
            <p:ph idx="1"/>
          </p:nvPr>
        </p:nvSpPr>
        <p:spPr>
          <a:xfrm>
            <a:off x="457200" y="1600200"/>
            <a:ext cx="8229600" cy="5105400"/>
          </a:xfrm>
        </p:spPr>
        <p:style>
          <a:lnRef idx="1">
            <a:schemeClr val="accent2"/>
          </a:lnRef>
          <a:fillRef idx="2">
            <a:schemeClr val="accent2"/>
          </a:fillRef>
          <a:effectRef idx="1">
            <a:schemeClr val="accent2"/>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indent="0">
              <a:buNone/>
            </a:pPr>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8194" name="Picture 2" descr="C:\Users\Aamir\Downloads\download (1).png"/>
          <p:cNvPicPr>
            <a:picLocks noChangeAspect="1" noChangeArrowheads="1"/>
          </p:cNvPicPr>
          <p:nvPr/>
        </p:nvPicPr>
        <p:blipFill>
          <a:blip r:embed="rId3"/>
          <a:srcRect/>
          <a:stretch>
            <a:fillRect/>
          </a:stretch>
        </p:blipFill>
        <p:spPr bwMode="auto">
          <a:xfrm>
            <a:off x="1676400" y="1752600"/>
            <a:ext cx="5486400" cy="47625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Throwing Circle</a:t>
            </a:r>
          </a:p>
        </p:txBody>
      </p:sp>
      <p:sp>
        <p:nvSpPr>
          <p:cNvPr id="7" name="Content Placeholder 6"/>
          <p:cNvSpPr>
            <a:spLocks noGrp="1"/>
          </p:cNvSpPr>
          <p:nvPr>
            <p:ph idx="1"/>
          </p:nvPr>
        </p:nvSpPr>
        <p:spPr>
          <a:xfrm>
            <a:off x="457200" y="1600200"/>
            <a:ext cx="8229600" cy="5105400"/>
          </a:xfrm>
        </p:spPr>
        <p:style>
          <a:lnRef idx="1">
            <a:schemeClr val="accent2"/>
          </a:lnRef>
          <a:fillRef idx="2">
            <a:schemeClr val="accent2"/>
          </a:fillRef>
          <a:effectRef idx="1">
            <a:schemeClr val="accent2"/>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dirty="0" smtClean="0">
                <a:solidFill>
                  <a:schemeClr val="tx1"/>
                </a:solidFill>
              </a:rPr>
              <a:t>Circumference </a:t>
            </a:r>
            <a:r>
              <a:rPr lang="en-US" b="1" dirty="0">
                <a:solidFill>
                  <a:schemeClr val="tx1"/>
                </a:solidFill>
              </a:rPr>
              <a:t>of circle =  2.135 m ± 5 </a:t>
            </a:r>
            <a:r>
              <a:rPr lang="en-US" b="1" dirty="0" smtClean="0">
                <a:solidFill>
                  <a:schemeClr val="tx1"/>
                </a:solidFill>
              </a:rPr>
              <a:t>mm</a:t>
            </a:r>
          </a:p>
          <a:p>
            <a:r>
              <a:rPr lang="en-US" b="1" dirty="0" smtClean="0">
                <a:solidFill>
                  <a:schemeClr val="tx1"/>
                </a:solidFill>
              </a:rPr>
              <a:t>The Rim of circle shall be made of iron, steel or any hard material.</a:t>
            </a:r>
          </a:p>
          <a:p>
            <a:r>
              <a:rPr lang="en-US" b="1" dirty="0" smtClean="0">
                <a:solidFill>
                  <a:schemeClr val="tx1"/>
                </a:solidFill>
              </a:rPr>
              <a:t>The surface of Rim shall be smooth.</a:t>
            </a:r>
          </a:p>
          <a:p>
            <a:r>
              <a:rPr lang="en-US" b="1" dirty="0" smtClean="0">
                <a:solidFill>
                  <a:schemeClr val="tx1"/>
                </a:solidFill>
              </a:rPr>
              <a:t>The width of Rim shall be 6mm and color is White.</a:t>
            </a:r>
          </a:p>
          <a:p>
            <a:r>
              <a:rPr lang="en-US" b="1" dirty="0" smtClean="0">
                <a:solidFill>
                  <a:schemeClr val="tx1"/>
                </a:solidFill>
              </a:rPr>
              <a:t>The length of side lines of circle 75 cm and width 5 cm made of wooden or any suitable material with White paint.</a:t>
            </a:r>
            <a:endParaRPr lang="en-US" b="1" dirty="0">
              <a:solidFill>
                <a:schemeClr val="tx1"/>
              </a:solidFill>
            </a:endParaRPr>
          </a:p>
          <a:p>
            <a:pPr marL="0" indent="0">
              <a:buNone/>
            </a:pPr>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449698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Landing Sector</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Content Placeholder 6"/>
          <p:cNvSpPr>
            <a:spLocks noGrp="1"/>
          </p:cNvSpPr>
          <p:nvPr>
            <p:ph idx="1"/>
          </p:nvPr>
        </p:nvSpPr>
        <p:spPr>
          <a:xfrm>
            <a:off x="457200" y="1600200"/>
            <a:ext cx="8229600" cy="5105400"/>
          </a:xfrm>
        </p:spPr>
        <p:style>
          <a:lnRef idx="1">
            <a:schemeClr val="accent2"/>
          </a:lnRef>
          <a:fillRef idx="2">
            <a:schemeClr val="accent2"/>
          </a:fillRef>
          <a:effectRef idx="1">
            <a:schemeClr val="accent2"/>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dirty="0" smtClean="0">
                <a:solidFill>
                  <a:schemeClr val="tx1"/>
                </a:solidFill>
              </a:rPr>
              <a:t>Landing Area shall be made of grass or any suitable material so that when shot touch the landing sector clear visible.</a:t>
            </a:r>
          </a:p>
          <a:p>
            <a:r>
              <a:rPr lang="en-US" b="1" dirty="0" smtClean="0">
                <a:solidFill>
                  <a:schemeClr val="tx1"/>
                </a:solidFill>
              </a:rPr>
              <a:t>The width of Sector lines 5 cm and color is white.</a:t>
            </a:r>
          </a:p>
          <a:p>
            <a:r>
              <a:rPr lang="en-US" b="1" dirty="0" smtClean="0">
                <a:solidFill>
                  <a:schemeClr val="tx1"/>
                </a:solidFill>
              </a:rPr>
              <a:t>The angle of landing area sector lines is 34.92°. </a:t>
            </a:r>
          </a:p>
          <a:p>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642915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1371600"/>
            <a:ext cx="8229600" cy="5105400"/>
          </a:xfrm>
        </p:spPr>
        <p:style>
          <a:lnRef idx="1">
            <a:schemeClr val="accent2"/>
          </a:lnRef>
          <a:fillRef idx="2">
            <a:schemeClr val="accent2"/>
          </a:fillRef>
          <a:effectRef idx="1">
            <a:schemeClr val="accent2"/>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dirty="0" smtClean="0">
                <a:solidFill>
                  <a:schemeClr val="tx1"/>
                </a:solidFill>
              </a:rPr>
              <a:t>Weight of shot-put for Male = 7.260 kg</a:t>
            </a:r>
          </a:p>
          <a:p>
            <a:r>
              <a:rPr lang="en-US" b="1" dirty="0" smtClean="0">
                <a:solidFill>
                  <a:schemeClr val="tx1"/>
                </a:solidFill>
              </a:rPr>
              <a:t>Weight of shot-put for Female = 4 kg</a:t>
            </a:r>
          </a:p>
          <a:p>
            <a:r>
              <a:rPr lang="en-US" b="1" dirty="0" smtClean="0">
                <a:solidFill>
                  <a:schemeClr val="tx1"/>
                </a:solidFill>
              </a:rPr>
              <a:t>Circumference of shot for female = 95 mm to 110 mm</a:t>
            </a:r>
          </a:p>
          <a:p>
            <a:r>
              <a:rPr lang="en-US" b="1" dirty="0" smtClean="0">
                <a:solidFill>
                  <a:schemeClr val="tx1"/>
                </a:solidFill>
              </a:rPr>
              <a:t>Circumference </a:t>
            </a:r>
            <a:r>
              <a:rPr lang="en-US" b="1" dirty="0">
                <a:solidFill>
                  <a:schemeClr val="tx1"/>
                </a:solidFill>
              </a:rPr>
              <a:t>of shot for </a:t>
            </a:r>
            <a:r>
              <a:rPr lang="en-US" b="1" dirty="0" smtClean="0">
                <a:solidFill>
                  <a:schemeClr val="tx1"/>
                </a:solidFill>
              </a:rPr>
              <a:t>male = 110 mm to 130mm</a:t>
            </a:r>
          </a:p>
          <a:p>
            <a:pPr>
              <a:buNone/>
            </a:pPr>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itle 2"/>
          <p:cNvSpPr txBox="1">
            <a:spLocks/>
          </p:cNvSpPr>
          <p:nvPr/>
        </p:nvSpPr>
        <p:spPr>
          <a:xfrm>
            <a:off x="457200" y="228600"/>
            <a:ext cx="8229600" cy="1143000"/>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1" u="none" strike="noStrike" kern="1200" cap="all" spc="0"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mn-lt"/>
                <a:ea typeface="+mn-ea"/>
                <a:cs typeface="+mn-cs"/>
              </a:rPr>
              <a:t>Shot-put </a:t>
            </a:r>
            <a:r>
              <a:rPr kumimoji="0" lang="en-US" sz="4400" b="0" i="1" u="none" strike="noStrike" kern="1200" cap="none" spc="0" normalizeH="0" baseline="0" noProof="0" dirty="0" smtClean="0">
                <a:ln>
                  <a:noFill/>
                </a:ln>
                <a:solidFill>
                  <a:schemeClr val="dk1"/>
                </a:solidFill>
                <a:effectLst/>
                <a:uLnTx/>
                <a:uFillTx/>
                <a:latin typeface="+mn-lt"/>
                <a:ea typeface="+mn-ea"/>
                <a:cs typeface="+mn-cs"/>
              </a:rPr>
              <a:t> </a:t>
            </a:r>
            <a:endParaRPr kumimoji="0" lang="en-US" sz="4400" b="0" i="1" u="none" strike="noStrike" kern="1200" cap="none" spc="0" normalizeH="0" baseline="0" noProof="0" dirty="0">
              <a:ln>
                <a:noFill/>
              </a:ln>
              <a:solidFill>
                <a:schemeClr val="dk1"/>
              </a:solidFill>
              <a:effectLst/>
              <a:uLnTx/>
              <a:uFillTx/>
              <a:latin typeface="+mn-lt"/>
              <a:ea typeface="+mn-ea"/>
              <a:cs typeface="+mn-cs"/>
            </a:endParaRPr>
          </a:p>
        </p:txBody>
      </p:sp>
      <p:pic>
        <p:nvPicPr>
          <p:cNvPr id="9218" name="Picture 2" descr="C:\Users\Aamir\Downloads\images (14).jpg"/>
          <p:cNvPicPr>
            <a:picLocks noChangeAspect="1" noChangeArrowheads="1"/>
          </p:cNvPicPr>
          <p:nvPr/>
        </p:nvPicPr>
        <p:blipFill>
          <a:blip r:embed="rId3"/>
          <a:srcRect/>
          <a:stretch>
            <a:fillRect/>
          </a:stretch>
        </p:blipFill>
        <p:spPr bwMode="auto">
          <a:xfrm>
            <a:off x="5831462" y="4419600"/>
            <a:ext cx="2657475" cy="17526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Construction of Shot - Put</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solidFill>
                  <a:schemeClr val="tx1"/>
                </a:solidFill>
              </a:rPr>
              <a:t>The Shot shall be made of solid iron, Brass or any metal not softer than brass.</a:t>
            </a:r>
          </a:p>
          <a:p>
            <a:r>
              <a:rPr lang="en-US" b="1" spc="50" dirty="0" smtClean="0">
                <a:ln w="11430"/>
                <a:solidFill>
                  <a:schemeClr val="tx1"/>
                </a:solidFill>
              </a:rPr>
              <a:t>It shall be spherical in shape.</a:t>
            </a:r>
          </a:p>
          <a:p>
            <a:r>
              <a:rPr lang="en-US" b="1" spc="50" dirty="0" smtClean="0">
                <a:ln w="11430"/>
                <a:solidFill>
                  <a:schemeClr val="tx1"/>
                </a:solidFill>
              </a:rPr>
              <a:t>Its surface shall have no roughness.</a:t>
            </a:r>
          </a:p>
          <a:p>
            <a:r>
              <a:rPr lang="en-US" b="1" spc="50" dirty="0" smtClean="0">
                <a:ln w="11430"/>
                <a:solidFill>
                  <a:schemeClr val="tx1"/>
                </a:solidFill>
              </a:rPr>
              <a:t>Its finishing shall be smooth.</a:t>
            </a:r>
          </a:p>
        </p:txBody>
      </p:sp>
    </p:spTree>
    <p:extLst>
      <p:ext uri="{BB962C8B-B14F-4D97-AF65-F5344CB8AC3E}">
        <p14:creationId xmlns:p14="http://schemas.microsoft.com/office/powerpoint/2010/main" val="2924261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Stop Board</a:t>
            </a:r>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solidFill>
                  <a:schemeClr val="tx1"/>
                </a:solidFill>
              </a:rPr>
              <a:t>The board shall be white and made of wood or other suitable material in the shape of an arc so the inner edge coincides with the inner edge of the rim of circle.</a:t>
            </a:r>
          </a:p>
          <a:p>
            <a:r>
              <a:rPr lang="en-US" b="1" spc="50" dirty="0" smtClean="0">
                <a:ln w="11430"/>
                <a:solidFill>
                  <a:schemeClr val="tx1"/>
                </a:solidFill>
              </a:rPr>
              <a:t>It shall be placed mid way between the sector lines and it can be firmly fixed to the ground.</a:t>
            </a:r>
          </a:p>
        </p:txBody>
      </p:sp>
    </p:spTree>
    <p:extLst>
      <p:ext uri="{BB962C8B-B14F-4D97-AF65-F5344CB8AC3E}">
        <p14:creationId xmlns:p14="http://schemas.microsoft.com/office/powerpoint/2010/main" val="11445254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Measurement of Stop </a:t>
            </a:r>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Board</a:t>
            </a:r>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solidFill>
                  <a:schemeClr val="tx1"/>
                </a:solidFill>
              </a:rPr>
              <a:t>The board shall be measure      11.2 cm to 30 cm wide.</a:t>
            </a:r>
          </a:p>
          <a:p>
            <a:r>
              <a:rPr lang="en-US" b="1" spc="50" dirty="0" smtClean="0">
                <a:ln w="11430"/>
                <a:solidFill>
                  <a:schemeClr val="tx1"/>
                </a:solidFill>
              </a:rPr>
              <a:t>10 cm ± 0.2 cm High</a:t>
            </a:r>
          </a:p>
          <a:p>
            <a:r>
              <a:rPr lang="en-US" b="1" spc="50" dirty="0" smtClean="0">
                <a:ln w="11430"/>
                <a:solidFill>
                  <a:schemeClr val="tx1"/>
                </a:solidFill>
              </a:rPr>
              <a:t>1.21 m ± 0.01 m for an arc of the same radius as the circle.</a:t>
            </a:r>
          </a:p>
        </p:txBody>
      </p:sp>
    </p:spTree>
    <p:extLst>
      <p:ext uri="{BB962C8B-B14F-4D97-AF65-F5344CB8AC3E}">
        <p14:creationId xmlns:p14="http://schemas.microsoft.com/office/powerpoint/2010/main" val="1275103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Measurement of Throwing</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Content Placeholder 6"/>
          <p:cNvSpPr>
            <a:spLocks noGrp="1"/>
          </p:cNvSpPr>
          <p:nvPr>
            <p:ph idx="1"/>
          </p:nvPr>
        </p:nvSpPr>
        <p:spPr>
          <a:xfrm>
            <a:off x="457200" y="1600200"/>
            <a:ext cx="8229600" cy="5029200"/>
          </a:xfrm>
        </p:spPr>
        <p:style>
          <a:lnRef idx="1">
            <a:schemeClr val="accent2"/>
          </a:lnRef>
          <a:fillRef idx="2">
            <a:schemeClr val="accent2"/>
          </a:fillRef>
          <a:effectRef idx="1">
            <a:schemeClr val="accent2"/>
          </a:effectRef>
          <a:fontRef idx="minor">
            <a:schemeClr val="dk1"/>
          </a:fontRef>
        </p:style>
        <p:txBody>
          <a:bodyPr>
            <a:normAutofit fontScale="92500" lnSpcReduction="1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dirty="0" smtClean="0"/>
              <a:t>The measurement in throwing competition shall be take 0.01 m.</a:t>
            </a:r>
          </a:p>
          <a:p>
            <a:r>
              <a:rPr lang="en-US" b="1" dirty="0"/>
              <a:t>The throw should be measured from the inside of </a:t>
            </a:r>
            <a:r>
              <a:rPr lang="en-US" b="1" dirty="0" smtClean="0"/>
              <a:t>the circle.</a:t>
            </a:r>
          </a:p>
          <a:p>
            <a:r>
              <a:rPr lang="en-US" b="1" spc="50" dirty="0" smtClean="0">
                <a:ln w="11430"/>
                <a:solidFill>
                  <a:schemeClr val="tx1"/>
                </a:solidFill>
              </a:rPr>
              <a:t>After every successful effort </a:t>
            </a:r>
            <a:r>
              <a:rPr lang="en-US" b="1" dirty="0" smtClean="0"/>
              <a:t>the </a:t>
            </a:r>
            <a:r>
              <a:rPr lang="en-US" b="1" dirty="0"/>
              <a:t>throw should be measured </a:t>
            </a:r>
            <a:r>
              <a:rPr lang="en-US" b="1" dirty="0" smtClean="0"/>
              <a:t>immediately.</a:t>
            </a:r>
          </a:p>
          <a:p>
            <a:r>
              <a:rPr lang="en-US" b="1" spc="50" dirty="0" smtClean="0">
                <a:ln w="11430"/>
                <a:solidFill>
                  <a:schemeClr val="tx1"/>
                </a:solidFill>
              </a:rPr>
              <a:t>Outer side of the sector lines a  flag shall be placed to show  the best throw of every athlete.</a:t>
            </a:r>
          </a:p>
          <a:p>
            <a:r>
              <a:rPr lang="en-US" b="1" spc="50" dirty="0" smtClean="0">
                <a:ln w="11430"/>
                <a:solidFill>
                  <a:schemeClr val="tx1"/>
                </a:solidFill>
              </a:rPr>
              <a:t>The measuring tape should be enhance from the center point of circle.</a:t>
            </a:r>
          </a:p>
        </p:txBody>
      </p:sp>
    </p:spTree>
    <p:extLst>
      <p:ext uri="{BB962C8B-B14F-4D97-AF65-F5344CB8AC3E}">
        <p14:creationId xmlns:p14="http://schemas.microsoft.com/office/powerpoint/2010/main" val="33878255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Rules of shot-put throw</a:t>
            </a:r>
            <a:r>
              <a:rPr lang="en-US" i="1" dirty="0" smtClean="0"/>
              <a:t> </a:t>
            </a:r>
            <a:endParaRPr lang="en-US" i="1" dirty="0"/>
          </a:p>
        </p:txBody>
      </p:sp>
      <p:sp>
        <p:nvSpPr>
          <p:cNvPr id="7" name="Content Placeholder 6"/>
          <p:cNvSpPr>
            <a:spLocks noGrp="1"/>
          </p:cNvSpPr>
          <p:nvPr>
            <p:ph idx="1"/>
          </p:nvPr>
        </p:nvSpPr>
        <p:spPr>
          <a:xfrm>
            <a:off x="457200" y="1371600"/>
            <a:ext cx="8229600" cy="5334000"/>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en-US" b="1" dirty="0" smtClean="0"/>
              <a:t>The Shot shall be put from the shoulder with one hand only.</a:t>
            </a:r>
          </a:p>
          <a:p>
            <a:r>
              <a:rPr lang="en-US" b="1" dirty="0" smtClean="0"/>
              <a:t>During the action of putting the shot shall touch or be close to the neck or chin and hands shall not be dropped below in this position.</a:t>
            </a:r>
          </a:p>
          <a:p>
            <a:r>
              <a:rPr lang="en-US" b="1" dirty="0" smtClean="0"/>
              <a:t>The Shot shall not be taken behind the line of the shoulder.</a:t>
            </a:r>
          </a:p>
          <a:p>
            <a:r>
              <a:rPr lang="en-US" b="1" dirty="0" smtClean="0"/>
              <a:t>If the compotators are more than 8 then every athlete awarded 3 trials.</a:t>
            </a:r>
          </a:p>
          <a:p>
            <a:r>
              <a:rPr lang="en-US" b="1" dirty="0"/>
              <a:t>If the compotators are </a:t>
            </a:r>
            <a:r>
              <a:rPr lang="en-US" b="1" dirty="0" smtClean="0"/>
              <a:t>8 or less than 8 then </a:t>
            </a:r>
            <a:r>
              <a:rPr lang="en-US" b="1" dirty="0"/>
              <a:t>every athlete awarded </a:t>
            </a:r>
            <a:r>
              <a:rPr lang="en-US" b="1" dirty="0" smtClean="0"/>
              <a:t>6 </a:t>
            </a:r>
            <a:r>
              <a:rPr lang="en-US" b="1" dirty="0"/>
              <a:t>trials</a:t>
            </a:r>
            <a:r>
              <a:rPr lang="en-US" b="1" dirty="0" smtClean="0"/>
              <a:t>.</a:t>
            </a:r>
          </a:p>
          <a:p>
            <a:r>
              <a:rPr lang="en-US" b="1" dirty="0" smtClean="0"/>
              <a:t>The best Throw of every athlete is considered for result.</a:t>
            </a:r>
            <a:endParaRPr lang="en-US" b="1" dirty="0"/>
          </a:p>
          <a:p>
            <a:endParaRPr lang="en-US" b="1" dirty="0" smtClean="0"/>
          </a:p>
          <a:p>
            <a:endParaRPr lang="en-US" b="1" dirty="0" smtClean="0"/>
          </a:p>
        </p:txBody>
      </p:sp>
    </p:spTree>
    <p:extLst>
      <p:ext uri="{BB962C8B-B14F-4D97-AF65-F5344CB8AC3E}">
        <p14:creationId xmlns:p14="http://schemas.microsoft.com/office/powerpoint/2010/main" val="1144525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676400"/>
            <a:ext cx="8229600" cy="4602163"/>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b="1" dirty="0" smtClean="0">
                <a:solidFill>
                  <a:srgbClr val="002060"/>
                </a:solidFill>
              </a:rPr>
              <a:t>There are 4 types of Throws.</a:t>
            </a:r>
          </a:p>
          <a:p>
            <a:pPr marL="571500" indent="-571500">
              <a:buFont typeface="+mj-lt"/>
              <a:buAutoNum type="romanLcPeriod"/>
            </a:pPr>
            <a:r>
              <a:rPr lang="en-US" b="1" dirty="0" smtClean="0">
                <a:solidFill>
                  <a:srgbClr val="00B050"/>
                </a:solidFill>
              </a:rPr>
              <a:t>Discus Throw</a:t>
            </a:r>
          </a:p>
          <a:p>
            <a:pPr marL="571500" indent="-571500">
              <a:buFont typeface="+mj-lt"/>
              <a:buAutoNum type="romanLcPeriod"/>
            </a:pPr>
            <a:r>
              <a:rPr lang="en-US" b="1" dirty="0" smtClean="0">
                <a:solidFill>
                  <a:srgbClr val="00B050"/>
                </a:solidFill>
              </a:rPr>
              <a:t>Shot-put Throw</a:t>
            </a:r>
          </a:p>
          <a:p>
            <a:pPr marL="571500" indent="-571500">
              <a:buFont typeface="+mj-lt"/>
              <a:buAutoNum type="romanLcPeriod"/>
            </a:pPr>
            <a:r>
              <a:rPr lang="en-US" b="1" dirty="0" smtClean="0">
                <a:solidFill>
                  <a:srgbClr val="00B050"/>
                </a:solidFill>
              </a:rPr>
              <a:t>Javelin Throw</a:t>
            </a:r>
          </a:p>
          <a:p>
            <a:pPr marL="571500" indent="-571500">
              <a:buFont typeface="+mj-lt"/>
              <a:buAutoNum type="romanLcPeriod"/>
            </a:pPr>
            <a:r>
              <a:rPr lang="en-US" b="1" dirty="0">
                <a:solidFill>
                  <a:srgbClr val="00B050"/>
                </a:solidFill>
              </a:rPr>
              <a:t>Hammer Throw</a:t>
            </a:r>
          </a:p>
          <a:p>
            <a:pPr marL="0" indent="0">
              <a:buNone/>
            </a:pPr>
            <a:endParaRPr lang="en-US" b="1" dirty="0" smtClean="0">
              <a:solidFill>
                <a:srgbClr val="00B050"/>
              </a:solidFill>
            </a:endParaRPr>
          </a:p>
          <a:p>
            <a:pPr>
              <a:buNone/>
            </a:pPr>
            <a:endParaRPr lang="en-US" dirty="0"/>
          </a:p>
        </p:txBody>
      </p:sp>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throws</a:t>
            </a:r>
            <a:r>
              <a:rPr lang="en-US" i="1" dirty="0" smtClean="0"/>
              <a:t> </a:t>
            </a:r>
            <a:endParaRPr lang="en-US"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Fouls of shot-put throw</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lstStyle/>
          <a:p>
            <a:r>
              <a:rPr lang="en-US" b="1" dirty="0" smtClean="0"/>
              <a:t>Throw the Shot-put with 2 hands</a:t>
            </a:r>
          </a:p>
          <a:p>
            <a:r>
              <a:rPr lang="en-US" b="1" dirty="0" smtClean="0"/>
              <a:t>Throw the Shot-put with wrong style</a:t>
            </a:r>
          </a:p>
          <a:p>
            <a:r>
              <a:rPr lang="en-US" b="1" dirty="0" smtClean="0"/>
              <a:t>Do not attempt within 1 minute</a:t>
            </a:r>
          </a:p>
          <a:p>
            <a:r>
              <a:rPr lang="en-US" b="1" dirty="0" smtClean="0"/>
              <a:t>Fall the Shot-put outside the sector</a:t>
            </a:r>
          </a:p>
          <a:p>
            <a:r>
              <a:rPr lang="en-US" b="1" dirty="0" smtClean="0"/>
              <a:t>During throwing touch the outside of sector</a:t>
            </a:r>
          </a:p>
          <a:p>
            <a:r>
              <a:rPr lang="en-US" b="1" dirty="0" smtClean="0"/>
              <a:t>Enter and exit the next forward quarter of the sector </a:t>
            </a:r>
          </a:p>
          <a:p>
            <a:r>
              <a:rPr lang="en-US" b="1" dirty="0" smtClean="0"/>
              <a:t>Do not throw on your turn</a:t>
            </a:r>
          </a:p>
        </p:txBody>
      </p:sp>
    </p:spTree>
    <p:extLst>
      <p:ext uri="{BB962C8B-B14F-4D97-AF65-F5344CB8AC3E}">
        <p14:creationId xmlns:p14="http://schemas.microsoft.com/office/powerpoint/2010/main" val="11445254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Javelin throw</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lstStyle/>
          <a:p>
            <a:endParaRPr lang="en-US" dirty="0" smtClean="0"/>
          </a:p>
          <a:p>
            <a:endParaRPr lang="en-US" dirty="0"/>
          </a:p>
        </p:txBody>
      </p:sp>
      <p:pic>
        <p:nvPicPr>
          <p:cNvPr id="14338" name="Picture 2" descr="E:\PHYSICAL EDUCATION\physical flex\Javelin_sector.jpg"/>
          <p:cNvPicPr>
            <a:picLocks noChangeAspect="1" noChangeArrowheads="1"/>
          </p:cNvPicPr>
          <p:nvPr/>
        </p:nvPicPr>
        <p:blipFill>
          <a:blip r:embed="rId3"/>
          <a:srcRect/>
          <a:stretch>
            <a:fillRect/>
          </a:stretch>
        </p:blipFill>
        <p:spPr bwMode="auto">
          <a:xfrm>
            <a:off x="2590800" y="1905000"/>
            <a:ext cx="3810000" cy="440055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Runway </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lstStyle/>
          <a:p>
            <a:r>
              <a:rPr lang="en-US" b="1" dirty="0" smtClean="0"/>
              <a:t>Minimum length of runway shall be 30 m where condition permit minimum length shall be 33.5 m and maximum 36.5 m.</a:t>
            </a:r>
          </a:p>
          <a:p>
            <a:r>
              <a:rPr lang="en-US" b="1" dirty="0"/>
              <a:t>Width of Runway = 4 </a:t>
            </a:r>
            <a:r>
              <a:rPr lang="en-US" b="1" dirty="0" smtClean="0"/>
              <a:t>m</a:t>
            </a:r>
          </a:p>
          <a:p>
            <a:r>
              <a:rPr lang="en-US" b="1" dirty="0" smtClean="0"/>
              <a:t>It shall be marked with two parallel lines 5 cm wide and 4 cm apart.</a:t>
            </a:r>
          </a:p>
          <a:p>
            <a:r>
              <a:rPr lang="en-US" b="1" dirty="0" smtClean="0"/>
              <a:t>Width of arc line 7 cm and colour is white.</a:t>
            </a:r>
          </a:p>
          <a:p>
            <a:r>
              <a:rPr lang="en-US" b="1" dirty="0" smtClean="0"/>
              <a:t>All lines with is 5 </a:t>
            </a:r>
            <a:r>
              <a:rPr lang="en-US" b="1" dirty="0"/>
              <a:t>cm</a:t>
            </a:r>
            <a:r>
              <a:rPr lang="en-US" b="1" dirty="0" smtClean="0"/>
              <a:t>.</a:t>
            </a:r>
          </a:p>
          <a:p>
            <a:pPr marL="0" indent="0">
              <a:buNone/>
            </a:pPr>
            <a:endParaRPr lang="en-US" b="1" dirty="0" smtClean="0"/>
          </a:p>
          <a:p>
            <a:endParaRPr lang="en-US" dirty="0"/>
          </a:p>
        </p:txBody>
      </p:sp>
    </p:spTree>
    <p:extLst>
      <p:ext uri="{BB962C8B-B14F-4D97-AF65-F5344CB8AC3E}">
        <p14:creationId xmlns:p14="http://schemas.microsoft.com/office/powerpoint/2010/main" val="2412680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Landing area </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normAutofit lnSpcReduction="10000"/>
          </a:bodyPr>
          <a:lstStyle/>
          <a:p>
            <a:r>
              <a:rPr lang="en-US" b="1" dirty="0" smtClean="0"/>
              <a:t>The landing area shall consist of grass or other suitable material on which the javelin makes an imprint.</a:t>
            </a:r>
          </a:p>
          <a:p>
            <a:r>
              <a:rPr lang="en-US" b="1" dirty="0" smtClean="0"/>
              <a:t>The landing area shall be marked with white lines 5 cm wide.</a:t>
            </a:r>
          </a:p>
          <a:p>
            <a:r>
              <a:rPr lang="en-US" b="1" dirty="0" smtClean="0"/>
              <a:t>The inner edge of lines if extending would pass throw the inter section of the inner edge of the arc and parallel lines marking the runway interset at the center of the circle of which the arc is part.</a:t>
            </a:r>
          </a:p>
          <a:p>
            <a:endParaRPr lang="en-US" dirty="0"/>
          </a:p>
        </p:txBody>
      </p:sp>
    </p:spTree>
    <p:extLst>
      <p:ext uri="{BB962C8B-B14F-4D97-AF65-F5344CB8AC3E}">
        <p14:creationId xmlns:p14="http://schemas.microsoft.com/office/powerpoint/2010/main" val="26092033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944562"/>
          </a:xfrm>
        </p:spPr>
        <p:style>
          <a:lnRef idx="1">
            <a:schemeClr val="accent2"/>
          </a:lnRef>
          <a:fillRef idx="2">
            <a:schemeClr val="accent2"/>
          </a:fillRef>
          <a:effectRef idx="1">
            <a:schemeClr val="accent2"/>
          </a:effectRef>
          <a:fontRef idx="minor">
            <a:schemeClr val="dk1"/>
          </a:fontRef>
        </p:style>
        <p:txBody>
          <a:bodyPr/>
          <a:lstStyle/>
          <a:p>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Javelin</a:t>
            </a:r>
            <a:endParaRPr lang="en-US" i="1" dirty="0"/>
          </a:p>
        </p:txBody>
      </p:sp>
      <p:sp>
        <p:nvSpPr>
          <p:cNvPr id="7" name="Content Placeholder 6"/>
          <p:cNvSpPr>
            <a:spLocks noGrp="1"/>
          </p:cNvSpPr>
          <p:nvPr>
            <p:ph idx="1"/>
          </p:nvPr>
        </p:nvSpPr>
        <p:spPr>
          <a:xfrm>
            <a:off x="457200" y="1295400"/>
            <a:ext cx="8229600" cy="5334000"/>
          </a:xfrm>
        </p:spPr>
        <p:style>
          <a:lnRef idx="1">
            <a:schemeClr val="accent2"/>
          </a:lnRef>
          <a:fillRef idx="2">
            <a:schemeClr val="accent2"/>
          </a:fillRef>
          <a:effectRef idx="1">
            <a:schemeClr val="accent2"/>
          </a:effectRef>
          <a:fontRef idx="minor">
            <a:schemeClr val="dk1"/>
          </a:fontRef>
        </p:style>
        <p:txBody>
          <a:bodyPr/>
          <a:lstStyle/>
          <a:p>
            <a:r>
              <a:rPr lang="en-US" b="1" dirty="0" smtClean="0"/>
              <a:t>Weight of javelin for Men = 800 g</a:t>
            </a:r>
          </a:p>
          <a:p>
            <a:r>
              <a:rPr lang="en-US" b="1" dirty="0" smtClean="0"/>
              <a:t>Weight of javelin for Women = 600 g</a:t>
            </a:r>
          </a:p>
          <a:p>
            <a:r>
              <a:rPr lang="en-US" b="1" dirty="0" smtClean="0"/>
              <a:t>Length of Javelin for Men = 2600 to 2700 mm</a:t>
            </a:r>
          </a:p>
          <a:p>
            <a:r>
              <a:rPr lang="en-US" b="1" dirty="0" smtClean="0"/>
              <a:t>Length of Javelin for Women = </a:t>
            </a:r>
            <a:r>
              <a:rPr lang="en-US" sz="2800" b="1" dirty="0" smtClean="0"/>
              <a:t>2200 to 2300mm</a:t>
            </a:r>
          </a:p>
          <a:p>
            <a:r>
              <a:rPr lang="en-US" sz="2800" b="1" dirty="0" smtClean="0"/>
              <a:t>Diameter </a:t>
            </a:r>
            <a:r>
              <a:rPr lang="en-US" sz="2800" b="1" dirty="0"/>
              <a:t>of Javelin for Men </a:t>
            </a:r>
            <a:r>
              <a:rPr lang="en-US" sz="2800" b="1" dirty="0" smtClean="0"/>
              <a:t>= 25 to 30 mm</a:t>
            </a:r>
          </a:p>
          <a:p>
            <a:r>
              <a:rPr lang="en-US" sz="2800" b="1" dirty="0"/>
              <a:t>Diameter </a:t>
            </a:r>
            <a:r>
              <a:rPr lang="en-US" sz="2800" b="1" dirty="0" smtClean="0"/>
              <a:t>of </a:t>
            </a:r>
            <a:r>
              <a:rPr lang="en-US" sz="2800" b="1" dirty="0"/>
              <a:t>Javelin for Women =</a:t>
            </a:r>
            <a:r>
              <a:rPr lang="en-US" sz="2800" b="1" dirty="0" smtClean="0"/>
              <a:t> 20 to 25 mm</a:t>
            </a:r>
          </a:p>
          <a:p>
            <a:pPr algn="ctr"/>
            <a:r>
              <a:rPr lang="en-US" b="1" dirty="0" smtClean="0">
                <a:solidFill>
                  <a:srgbClr val="00B050"/>
                </a:solidFill>
              </a:rPr>
              <a:t>Parts of Javelin (3 Parts)</a:t>
            </a:r>
          </a:p>
          <a:p>
            <a:pPr>
              <a:buNone/>
            </a:pPr>
            <a:r>
              <a:rPr lang="en-US" b="1" dirty="0" smtClean="0"/>
              <a:t>(</a:t>
            </a:r>
            <a:r>
              <a:rPr lang="en-US" b="1" dirty="0" err="1" smtClean="0"/>
              <a:t>i</a:t>
            </a:r>
            <a:r>
              <a:rPr lang="en-US" b="1" dirty="0" smtClean="0"/>
              <a:t>) Head    (ii) Shaft      (iii) Cord Grip</a:t>
            </a:r>
          </a:p>
        </p:txBody>
      </p:sp>
      <p:pic>
        <p:nvPicPr>
          <p:cNvPr id="15362" name="Picture 2" descr="C:\Users\Aamir\Downloads\images (15).jpg"/>
          <p:cNvPicPr>
            <a:picLocks noChangeAspect="1" noChangeArrowheads="1"/>
          </p:cNvPicPr>
          <p:nvPr/>
        </p:nvPicPr>
        <p:blipFill>
          <a:blip r:embed="rId3"/>
          <a:srcRect/>
          <a:stretch>
            <a:fillRect/>
          </a:stretch>
        </p:blipFill>
        <p:spPr bwMode="auto">
          <a:xfrm>
            <a:off x="6858000" y="5121664"/>
            <a:ext cx="1763857" cy="1431536"/>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Putting the javelin</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en-US" b="1" dirty="0"/>
              <a:t>The </a:t>
            </a:r>
            <a:r>
              <a:rPr lang="en-US" b="1" dirty="0" smtClean="0"/>
              <a:t>Javelin </a:t>
            </a:r>
            <a:r>
              <a:rPr lang="en-US" b="1" dirty="0"/>
              <a:t>shall be put from the shoulder with one hand only.</a:t>
            </a:r>
          </a:p>
          <a:p>
            <a:r>
              <a:rPr lang="en-US" b="1" dirty="0"/>
              <a:t>During the action of putting the </a:t>
            </a:r>
            <a:r>
              <a:rPr lang="en-US" b="1" dirty="0" smtClean="0"/>
              <a:t>javelin </a:t>
            </a:r>
            <a:r>
              <a:rPr lang="en-US" b="1" dirty="0"/>
              <a:t>shall </a:t>
            </a:r>
            <a:r>
              <a:rPr lang="en-US" b="1" dirty="0" smtClean="0"/>
              <a:t>touch finger tips and palm. </a:t>
            </a:r>
          </a:p>
          <a:p>
            <a:r>
              <a:rPr lang="en-US" b="1" dirty="0" smtClean="0"/>
              <a:t>If </a:t>
            </a:r>
            <a:r>
              <a:rPr lang="en-US" b="1" dirty="0"/>
              <a:t>the compotators are more than 8 then every athlete awarded 3 trials.</a:t>
            </a:r>
          </a:p>
          <a:p>
            <a:r>
              <a:rPr lang="en-US" b="1" dirty="0"/>
              <a:t>If the compotators are 8 or less than 8 then every athlete awarded 6 trials.</a:t>
            </a:r>
          </a:p>
          <a:p>
            <a:r>
              <a:rPr lang="en-US" b="1" dirty="0"/>
              <a:t>The best Throw of every athlete is considered for result.</a:t>
            </a:r>
          </a:p>
          <a:p>
            <a:endParaRPr lang="en-US" dirty="0"/>
          </a:p>
        </p:txBody>
      </p:sp>
    </p:spTree>
    <p:extLst>
      <p:ext uri="{BB962C8B-B14F-4D97-AF65-F5344CB8AC3E}">
        <p14:creationId xmlns:p14="http://schemas.microsoft.com/office/powerpoint/2010/main" val="33012156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Measurement of Throwing</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Content Placeholder 6"/>
          <p:cNvSpPr>
            <a:spLocks noGrp="1"/>
          </p:cNvSpPr>
          <p:nvPr>
            <p:ph idx="1"/>
          </p:nvPr>
        </p:nvSpPr>
        <p:spPr>
          <a:xfrm>
            <a:off x="457200" y="1600200"/>
            <a:ext cx="8229600" cy="5029200"/>
          </a:xfrm>
        </p:spPr>
        <p:style>
          <a:lnRef idx="1">
            <a:schemeClr val="accent2"/>
          </a:lnRef>
          <a:fillRef idx="2">
            <a:schemeClr val="accent2"/>
          </a:fillRef>
          <a:effectRef idx="1">
            <a:schemeClr val="accent2"/>
          </a:effectRef>
          <a:fontRef idx="minor">
            <a:schemeClr val="dk1"/>
          </a:fontRef>
        </p:style>
        <p:txBody>
          <a:bodyPr>
            <a:normAutofit fontScale="92500" lnSpcReduction="1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dirty="0" smtClean="0"/>
              <a:t>The measurement in throwing competition shall be take 0.01 m.</a:t>
            </a:r>
          </a:p>
          <a:p>
            <a:r>
              <a:rPr lang="en-US" b="1" dirty="0"/>
              <a:t>The throw should be measured from the inside of </a:t>
            </a:r>
            <a:r>
              <a:rPr lang="en-US" b="1" dirty="0" smtClean="0"/>
              <a:t>the circle.</a:t>
            </a:r>
          </a:p>
          <a:p>
            <a:r>
              <a:rPr lang="en-US" b="1" spc="50" dirty="0" smtClean="0">
                <a:ln w="11430"/>
                <a:solidFill>
                  <a:schemeClr val="tx1"/>
                </a:solidFill>
              </a:rPr>
              <a:t>After every successful effort </a:t>
            </a:r>
            <a:r>
              <a:rPr lang="en-US" b="1" dirty="0" smtClean="0"/>
              <a:t>the </a:t>
            </a:r>
            <a:r>
              <a:rPr lang="en-US" b="1" dirty="0"/>
              <a:t>throw should be measured </a:t>
            </a:r>
            <a:r>
              <a:rPr lang="en-US" b="1" dirty="0" smtClean="0"/>
              <a:t>immediately.</a:t>
            </a:r>
          </a:p>
          <a:p>
            <a:r>
              <a:rPr lang="en-US" b="1" spc="50" dirty="0" smtClean="0">
                <a:ln w="11430"/>
                <a:solidFill>
                  <a:schemeClr val="tx1"/>
                </a:solidFill>
              </a:rPr>
              <a:t>Outer side of the sector lines a  flag shall be placed to show  the best throw of every athlete.</a:t>
            </a:r>
          </a:p>
          <a:p>
            <a:r>
              <a:rPr lang="en-US" b="1" spc="50" dirty="0" smtClean="0">
                <a:ln w="11430"/>
                <a:solidFill>
                  <a:schemeClr val="tx1"/>
                </a:solidFill>
              </a:rPr>
              <a:t>The measuring tape should be enhance from the center point of circle.</a:t>
            </a:r>
          </a:p>
        </p:txBody>
      </p:sp>
    </p:spTree>
    <p:extLst>
      <p:ext uri="{BB962C8B-B14F-4D97-AF65-F5344CB8AC3E}">
        <p14:creationId xmlns:p14="http://schemas.microsoft.com/office/powerpoint/2010/main" val="7032623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Fouls of javelin throw</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lstStyle/>
          <a:p>
            <a:r>
              <a:rPr lang="en-US" b="1" dirty="0" smtClean="0"/>
              <a:t>Throw the Javelin with 2 hands</a:t>
            </a:r>
          </a:p>
          <a:p>
            <a:r>
              <a:rPr lang="en-US" b="1" dirty="0" smtClean="0"/>
              <a:t>Throw the Javelin with wrong style</a:t>
            </a:r>
          </a:p>
          <a:p>
            <a:r>
              <a:rPr lang="en-US" b="1" dirty="0" smtClean="0"/>
              <a:t>Do not attempt within 1 minute</a:t>
            </a:r>
          </a:p>
          <a:p>
            <a:r>
              <a:rPr lang="en-US" b="1" dirty="0" smtClean="0"/>
              <a:t>Fall the  Javelin outside the Landing area</a:t>
            </a:r>
          </a:p>
          <a:p>
            <a:r>
              <a:rPr lang="en-US" b="1" dirty="0" smtClean="0"/>
              <a:t>During throwing cross the curve of runway</a:t>
            </a:r>
          </a:p>
          <a:p>
            <a:r>
              <a:rPr lang="en-US" b="1" dirty="0" smtClean="0"/>
              <a:t>Do not throw on your turn</a:t>
            </a:r>
          </a:p>
          <a:p>
            <a:r>
              <a:rPr lang="en-US" b="1" dirty="0" smtClean="0"/>
              <a:t>Run outside the runway</a:t>
            </a:r>
          </a:p>
          <a:p>
            <a:pPr>
              <a:buNone/>
            </a:pPr>
            <a:endParaRPr lang="en-US" dirty="0" smtClean="0"/>
          </a:p>
        </p:txBody>
      </p:sp>
    </p:spTree>
    <p:extLst>
      <p:ext uri="{BB962C8B-B14F-4D97-AF65-F5344CB8AC3E}">
        <p14:creationId xmlns:p14="http://schemas.microsoft.com/office/powerpoint/2010/main" val="24368702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hammer throw</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lstStyle/>
          <a:p>
            <a:endParaRPr lang="en-US" dirty="0" smtClean="0"/>
          </a:p>
          <a:p>
            <a:endParaRPr lang="en-US" dirty="0"/>
          </a:p>
        </p:txBody>
      </p:sp>
      <p:pic>
        <p:nvPicPr>
          <p:cNvPr id="1026" name="Picture 2" descr="C:\Users\Aamir\Downloads\download (3).png"/>
          <p:cNvPicPr>
            <a:picLocks noChangeAspect="1" noChangeArrowheads="1"/>
          </p:cNvPicPr>
          <p:nvPr/>
        </p:nvPicPr>
        <p:blipFill>
          <a:blip r:embed="rId3"/>
          <a:srcRect/>
          <a:stretch>
            <a:fillRect/>
          </a:stretch>
        </p:blipFill>
        <p:spPr bwMode="auto">
          <a:xfrm>
            <a:off x="1905000" y="2309812"/>
            <a:ext cx="5486400" cy="3633788"/>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Throwing Circle</a:t>
            </a:r>
          </a:p>
        </p:txBody>
      </p:sp>
      <p:sp>
        <p:nvSpPr>
          <p:cNvPr id="7" name="Content Placeholder 6"/>
          <p:cNvSpPr>
            <a:spLocks noGrp="1"/>
          </p:cNvSpPr>
          <p:nvPr>
            <p:ph idx="1"/>
          </p:nvPr>
        </p:nvSpPr>
        <p:spPr>
          <a:xfrm>
            <a:off x="457200" y="1600200"/>
            <a:ext cx="8229600" cy="5105400"/>
          </a:xfrm>
        </p:spPr>
        <p:style>
          <a:lnRef idx="1">
            <a:schemeClr val="accent2"/>
          </a:lnRef>
          <a:fillRef idx="2">
            <a:schemeClr val="accent2"/>
          </a:fillRef>
          <a:effectRef idx="1">
            <a:schemeClr val="accent2"/>
          </a:effectRef>
          <a:fontRef idx="minor">
            <a:schemeClr val="dk1"/>
          </a:fontRef>
        </p:style>
        <p:txBody>
          <a:bodyPr>
            <a:normAutofit fontScale="92500" lnSpcReduction="1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dirty="0" smtClean="0">
                <a:solidFill>
                  <a:schemeClr val="tx1"/>
                </a:solidFill>
              </a:rPr>
              <a:t>Circumference </a:t>
            </a:r>
            <a:r>
              <a:rPr lang="en-US" b="1" dirty="0">
                <a:solidFill>
                  <a:schemeClr val="tx1"/>
                </a:solidFill>
              </a:rPr>
              <a:t>of circle =  2.135 m ± 5 </a:t>
            </a:r>
            <a:r>
              <a:rPr lang="en-US" b="1" dirty="0" smtClean="0">
                <a:solidFill>
                  <a:schemeClr val="tx1"/>
                </a:solidFill>
              </a:rPr>
              <a:t>mm</a:t>
            </a:r>
          </a:p>
          <a:p>
            <a:r>
              <a:rPr lang="en-US" b="1" dirty="0" smtClean="0">
                <a:solidFill>
                  <a:schemeClr val="tx1"/>
                </a:solidFill>
              </a:rPr>
              <a:t>The Rim of circle shall be made of iron, steel or any hard material.</a:t>
            </a:r>
          </a:p>
          <a:p>
            <a:r>
              <a:rPr lang="en-US" b="1" dirty="0" smtClean="0">
                <a:solidFill>
                  <a:schemeClr val="tx1"/>
                </a:solidFill>
              </a:rPr>
              <a:t>The surface of Rim shall be smooth.</a:t>
            </a:r>
          </a:p>
          <a:p>
            <a:r>
              <a:rPr lang="en-US" b="1" dirty="0" smtClean="0">
                <a:solidFill>
                  <a:schemeClr val="tx1"/>
                </a:solidFill>
              </a:rPr>
              <a:t>The width of Rim shall be 6mm and color is White.</a:t>
            </a:r>
          </a:p>
          <a:p>
            <a:r>
              <a:rPr lang="en-US" b="1" dirty="0" smtClean="0">
                <a:solidFill>
                  <a:schemeClr val="tx1"/>
                </a:solidFill>
              </a:rPr>
              <a:t>The length of side lines of circle 75 cm and width 5 cm made of wooden or any suitable material with White paint.</a:t>
            </a:r>
          </a:p>
          <a:p>
            <a:r>
              <a:rPr lang="en-US" b="1" dirty="0" smtClean="0"/>
              <a:t>6 </a:t>
            </a:r>
            <a:r>
              <a:rPr lang="en-US" b="1" dirty="0"/>
              <a:t>m wide and 4 m high cage fixed around the circle to prevent the people from Discus.</a:t>
            </a:r>
          </a:p>
          <a:p>
            <a:endParaRPr lang="en-US" b="1" dirty="0">
              <a:solidFill>
                <a:schemeClr val="tx1"/>
              </a:solidFill>
            </a:endParaRPr>
          </a:p>
          <a:p>
            <a:pPr marL="0" indent="0">
              <a:buNone/>
            </a:pPr>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502302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Discus throw</a:t>
            </a:r>
            <a:r>
              <a:rPr lang="en-US" i="1" dirty="0" smtClean="0"/>
              <a:t> </a:t>
            </a:r>
            <a:endParaRPr lang="en-US" i="1" dirty="0"/>
          </a:p>
        </p:txBody>
      </p:sp>
      <p:sp>
        <p:nvSpPr>
          <p:cNvPr id="7" name="Content Placeholder 6"/>
          <p:cNvSpPr txBox="1">
            <a:spLocks/>
          </p:cNvSpPr>
          <p:nvPr/>
        </p:nvSpPr>
        <p:spPr>
          <a:xfrm>
            <a:off x="457200" y="1752600"/>
            <a:ext cx="8229600" cy="4724400"/>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dk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dk1"/>
              </a:solidFill>
              <a:effectLst/>
              <a:uLnTx/>
              <a:uFillTx/>
              <a:latin typeface="+mn-lt"/>
              <a:ea typeface="+mn-ea"/>
              <a:cs typeface="+mn-cs"/>
            </a:endParaRPr>
          </a:p>
        </p:txBody>
      </p:sp>
      <p:pic>
        <p:nvPicPr>
          <p:cNvPr id="9" name="Picture 3" descr="C:\Users\Aamir\Downloads\images (10).jpg"/>
          <p:cNvPicPr>
            <a:picLocks noGrp="1" noChangeAspect="1" noChangeArrowheads="1"/>
          </p:cNvPicPr>
          <p:nvPr>
            <p:ph idx="1"/>
          </p:nvPr>
        </p:nvPicPr>
        <p:blipFill>
          <a:blip r:embed="rId2"/>
          <a:srcRect/>
          <a:stretch>
            <a:fillRect/>
          </a:stretch>
        </p:blipFill>
        <p:spPr bwMode="auto">
          <a:xfrm>
            <a:off x="1981200" y="2057400"/>
            <a:ext cx="4724399" cy="403860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Landing Sector</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Content Placeholder 6"/>
          <p:cNvSpPr>
            <a:spLocks noGrp="1"/>
          </p:cNvSpPr>
          <p:nvPr>
            <p:ph idx="1"/>
          </p:nvPr>
        </p:nvSpPr>
        <p:spPr>
          <a:xfrm>
            <a:off x="457200" y="1600200"/>
            <a:ext cx="8229600" cy="5105400"/>
          </a:xfrm>
        </p:spPr>
        <p:style>
          <a:lnRef idx="1">
            <a:schemeClr val="accent2"/>
          </a:lnRef>
          <a:fillRef idx="2">
            <a:schemeClr val="accent2"/>
          </a:fillRef>
          <a:effectRef idx="1">
            <a:schemeClr val="accent2"/>
          </a:effectRef>
          <a:fontRef idx="minor">
            <a:schemeClr val="dk1"/>
          </a:fontRef>
        </p:style>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dirty="0" smtClean="0">
                <a:solidFill>
                  <a:schemeClr val="tx1"/>
                </a:solidFill>
              </a:rPr>
              <a:t>Landing Area shall be made of grass or any suitable material so that when shot touch the landing sector clear visible.</a:t>
            </a:r>
          </a:p>
          <a:p>
            <a:r>
              <a:rPr lang="en-US" b="1" dirty="0" smtClean="0">
                <a:solidFill>
                  <a:schemeClr val="tx1"/>
                </a:solidFill>
              </a:rPr>
              <a:t>The width of Sector lines 5 cm and color is white.</a:t>
            </a:r>
          </a:p>
          <a:p>
            <a:r>
              <a:rPr lang="en-US" b="1" dirty="0" smtClean="0">
                <a:solidFill>
                  <a:schemeClr val="tx1"/>
                </a:solidFill>
              </a:rPr>
              <a:t>The angle of landing area sector lines is 34.92°. </a:t>
            </a:r>
          </a:p>
          <a:p>
            <a:endParaRPr 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10431996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hammer </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lstStyle/>
          <a:p>
            <a:r>
              <a:rPr lang="en-US" b="1" dirty="0" smtClean="0"/>
              <a:t>Circumference of circle =  2.135 m ± 5 mm</a:t>
            </a:r>
          </a:p>
          <a:p>
            <a:r>
              <a:rPr lang="en-US" b="1" dirty="0" smtClean="0"/>
              <a:t>Weight of Hammer for Male = 7.260 kg</a:t>
            </a:r>
          </a:p>
          <a:p>
            <a:r>
              <a:rPr lang="en-US" b="1" dirty="0" smtClean="0"/>
              <a:t>Weight of Hammer for Female = 4 kg</a:t>
            </a:r>
          </a:p>
          <a:p>
            <a:r>
              <a:rPr lang="en-US" b="1" dirty="0" smtClean="0"/>
              <a:t>Circumference of Hammer for Male = </a:t>
            </a:r>
            <a:r>
              <a:rPr lang="en-US" sz="2400" b="1" dirty="0" smtClean="0"/>
              <a:t>11 to 13 cm</a:t>
            </a:r>
          </a:p>
          <a:p>
            <a:r>
              <a:rPr lang="en-US" b="1" dirty="0" smtClean="0"/>
              <a:t>Circumference of Hammer for Female </a:t>
            </a:r>
            <a:r>
              <a:rPr lang="en-US" sz="2000" b="1" dirty="0" smtClean="0"/>
              <a:t>=  </a:t>
            </a:r>
            <a:r>
              <a:rPr lang="en-US" sz="2800" b="1" dirty="0" smtClean="0"/>
              <a:t>9.5 to 10 cm</a:t>
            </a:r>
          </a:p>
          <a:p>
            <a:r>
              <a:rPr lang="en-US" sz="2800" b="1" dirty="0" smtClean="0"/>
              <a:t>Length of chain for Male = 117 t0 121.5 cm</a:t>
            </a:r>
          </a:p>
          <a:p>
            <a:r>
              <a:rPr lang="en-US" sz="2800" b="1" dirty="0" smtClean="0"/>
              <a:t>Length of chain for Female = 116 t0 119.5 cm</a:t>
            </a:r>
          </a:p>
          <a:p>
            <a:endParaRPr lang="en-US" sz="2800" dirty="0" smtClean="0"/>
          </a:p>
          <a:p>
            <a:endParaRPr 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Stop Board</a:t>
            </a:r>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solidFill>
                  <a:schemeClr val="tx1"/>
                </a:solidFill>
              </a:rPr>
              <a:t>The board shall be white and made of wood or other suitable material in the shape of an arc so the inner edge coincides with the inner edge of the rim of circle.</a:t>
            </a:r>
          </a:p>
          <a:p>
            <a:r>
              <a:rPr lang="en-US" b="1" spc="50" dirty="0" smtClean="0">
                <a:ln w="11430"/>
                <a:solidFill>
                  <a:schemeClr val="tx1"/>
                </a:solidFill>
              </a:rPr>
              <a:t>It shall be placed mid way between the sector lines and it can be firmly fixed to the ground.</a:t>
            </a:r>
          </a:p>
        </p:txBody>
      </p:sp>
    </p:spTree>
    <p:extLst>
      <p:ext uri="{BB962C8B-B14F-4D97-AF65-F5344CB8AC3E}">
        <p14:creationId xmlns:p14="http://schemas.microsoft.com/office/powerpoint/2010/main" val="4390466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Measurement of Stop </a:t>
            </a:r>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Board</a:t>
            </a:r>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solidFill>
                  <a:schemeClr val="tx1"/>
                </a:solidFill>
              </a:rPr>
              <a:t>The board shall be measure      11.2 cm to 30 cm wide.</a:t>
            </a:r>
          </a:p>
          <a:p>
            <a:r>
              <a:rPr lang="en-US" b="1" spc="50" dirty="0" smtClean="0">
                <a:ln w="11430"/>
                <a:solidFill>
                  <a:schemeClr val="tx1"/>
                </a:solidFill>
              </a:rPr>
              <a:t>10 cm ± 0.2 cm High</a:t>
            </a:r>
          </a:p>
          <a:p>
            <a:r>
              <a:rPr lang="en-US" b="1" spc="50" dirty="0" smtClean="0">
                <a:ln w="11430"/>
                <a:solidFill>
                  <a:schemeClr val="tx1"/>
                </a:solidFill>
              </a:rPr>
              <a:t>1.21 m ± 0.01 m for an arc of the same radius as the circle.</a:t>
            </a:r>
          </a:p>
        </p:txBody>
      </p:sp>
    </p:spTree>
    <p:extLst>
      <p:ext uri="{BB962C8B-B14F-4D97-AF65-F5344CB8AC3E}">
        <p14:creationId xmlns:p14="http://schemas.microsoft.com/office/powerpoint/2010/main" val="16151951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marL="0" indent="0"/>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Measurement of Throwing</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Content Placeholder 6"/>
          <p:cNvSpPr>
            <a:spLocks noGrp="1"/>
          </p:cNvSpPr>
          <p:nvPr>
            <p:ph idx="1"/>
          </p:nvPr>
        </p:nvSpPr>
        <p:spPr>
          <a:xfrm>
            <a:off x="457200" y="1600200"/>
            <a:ext cx="8229600" cy="5029200"/>
          </a:xfrm>
        </p:spPr>
        <p:style>
          <a:lnRef idx="1">
            <a:schemeClr val="accent2"/>
          </a:lnRef>
          <a:fillRef idx="2">
            <a:schemeClr val="accent2"/>
          </a:fillRef>
          <a:effectRef idx="1">
            <a:schemeClr val="accent2"/>
          </a:effectRef>
          <a:fontRef idx="minor">
            <a:schemeClr val="dk1"/>
          </a:fontRef>
        </p:style>
        <p:txBody>
          <a:bodyPr>
            <a:normAutofit fontScale="92500" lnSpcReduction="1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dirty="0" smtClean="0"/>
              <a:t>The measurement in throwing competition shall be take 0.01 m.</a:t>
            </a:r>
          </a:p>
          <a:p>
            <a:r>
              <a:rPr lang="en-US" b="1" dirty="0"/>
              <a:t>The throw should be measured from the inside of </a:t>
            </a:r>
            <a:r>
              <a:rPr lang="en-US" b="1" dirty="0" smtClean="0"/>
              <a:t>the circle.</a:t>
            </a:r>
          </a:p>
          <a:p>
            <a:r>
              <a:rPr lang="en-US" b="1" spc="50" dirty="0" smtClean="0">
                <a:ln w="11430"/>
                <a:solidFill>
                  <a:schemeClr val="tx1"/>
                </a:solidFill>
              </a:rPr>
              <a:t>After every successful effort </a:t>
            </a:r>
            <a:r>
              <a:rPr lang="en-US" b="1" dirty="0" smtClean="0"/>
              <a:t>the </a:t>
            </a:r>
            <a:r>
              <a:rPr lang="en-US" b="1" dirty="0"/>
              <a:t>throw should be measured </a:t>
            </a:r>
            <a:r>
              <a:rPr lang="en-US" b="1" dirty="0" smtClean="0"/>
              <a:t>immediately.</a:t>
            </a:r>
          </a:p>
          <a:p>
            <a:r>
              <a:rPr lang="en-US" b="1" spc="50" dirty="0" smtClean="0">
                <a:ln w="11430"/>
                <a:solidFill>
                  <a:schemeClr val="tx1"/>
                </a:solidFill>
              </a:rPr>
              <a:t>Outer side of the sector lines a  flag shall be placed to show  the best throw of every athlete.</a:t>
            </a:r>
          </a:p>
          <a:p>
            <a:r>
              <a:rPr lang="en-US" b="1" spc="50" dirty="0" smtClean="0">
                <a:ln w="11430"/>
                <a:solidFill>
                  <a:schemeClr val="tx1"/>
                </a:solidFill>
              </a:rPr>
              <a:t>The measuring tape should be enhance from the center point of circle.</a:t>
            </a:r>
          </a:p>
        </p:txBody>
      </p:sp>
    </p:spTree>
    <p:extLst>
      <p:ext uri="{BB962C8B-B14F-4D97-AF65-F5344CB8AC3E}">
        <p14:creationId xmlns:p14="http://schemas.microsoft.com/office/powerpoint/2010/main" val="31330767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Fouls of hammer throw</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lstStyle/>
          <a:p>
            <a:r>
              <a:rPr lang="en-US" b="1" dirty="0" smtClean="0"/>
              <a:t>Throw the Hammer from wrong style</a:t>
            </a:r>
          </a:p>
          <a:p>
            <a:r>
              <a:rPr lang="en-US" b="1" dirty="0" smtClean="0"/>
              <a:t>Fall the Hammer outside the sector</a:t>
            </a:r>
          </a:p>
          <a:p>
            <a:r>
              <a:rPr lang="en-US" b="1" dirty="0" smtClean="0"/>
              <a:t>During throwing touch the outside of sector</a:t>
            </a:r>
          </a:p>
          <a:p>
            <a:r>
              <a:rPr lang="en-US" b="1" dirty="0" smtClean="0"/>
              <a:t>Throwing the Hammer without chain and handle</a:t>
            </a:r>
          </a:p>
          <a:p>
            <a:r>
              <a:rPr lang="en-US" b="1" dirty="0" smtClean="0"/>
              <a:t>Do not attempt within 1 minute</a:t>
            </a:r>
          </a:p>
          <a:p>
            <a:r>
              <a:rPr lang="en-US" b="1" dirty="0" smtClean="0"/>
              <a:t>Enter and exit the next forward quarter of the sector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914400"/>
            <a:ext cx="8229600" cy="4876800"/>
          </a:xfrm>
        </p:spPr>
        <p:style>
          <a:lnRef idx="1">
            <a:schemeClr val="accent2"/>
          </a:lnRef>
          <a:fillRef idx="2">
            <a:schemeClr val="accent2"/>
          </a:fillRef>
          <a:effectRef idx="1">
            <a:schemeClr val="accent2"/>
          </a:effectRef>
          <a:fontRef idx="minor">
            <a:schemeClr val="dk1"/>
          </a:fontRef>
        </p:style>
        <p:txBody>
          <a:bodyPr/>
          <a:lstStyle/>
          <a:p>
            <a:pPr>
              <a:buNone/>
            </a:pPr>
            <a:endPar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buNone/>
            </a:pPr>
            <a:endPar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buNone/>
            </a:pPr>
            <a:endPar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buNone/>
            </a:pPr>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Thanks!!!!!!!!!!!!!!!</a:t>
            </a:r>
            <a:endPar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throwing circle</a:t>
            </a:r>
            <a:r>
              <a:rPr lang="en-US" i="1" dirty="0" smtClean="0"/>
              <a:t> </a:t>
            </a:r>
            <a:endParaRPr lang="en-US" i="1" dirty="0"/>
          </a:p>
        </p:txBody>
      </p:sp>
      <p:sp>
        <p:nvSpPr>
          <p:cNvPr id="7" name="Content Placeholder 6"/>
          <p:cNvSpPr txBox="1">
            <a:spLocks/>
          </p:cNvSpPr>
          <p:nvPr/>
        </p:nvSpPr>
        <p:spPr>
          <a:xfrm>
            <a:off x="457200" y="1752600"/>
            <a:ext cx="8229600" cy="4724400"/>
          </a:xfrm>
          <a:prstGeom prst="rect">
            <a:avLst/>
          </a:prstGeom>
        </p:spPr>
        <p:style>
          <a:lnRef idx="1">
            <a:schemeClr val="accent2"/>
          </a:lnRef>
          <a:fillRef idx="2">
            <a:schemeClr val="accent2"/>
          </a:fillRef>
          <a:effectRef idx="1">
            <a:schemeClr val="accent2"/>
          </a:effectRef>
          <a:fontRef idx="minor">
            <a:schemeClr val="dk1"/>
          </a:fontRef>
        </p:style>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dk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dk1"/>
              </a:solidFill>
              <a:effectLst/>
              <a:uLnTx/>
              <a:uFillTx/>
              <a:latin typeface="+mn-lt"/>
              <a:ea typeface="+mn-ea"/>
              <a:cs typeface="+mn-cs"/>
            </a:endParaRPr>
          </a:p>
        </p:txBody>
      </p:sp>
      <p:sp>
        <p:nvSpPr>
          <p:cNvPr id="2" name="Content Placeholder 1"/>
          <p:cNvSpPr>
            <a:spLocks noGrp="1"/>
          </p:cNvSpPr>
          <p:nvPr>
            <p:ph idx="1"/>
          </p:nvPr>
        </p:nvSpPr>
        <p:spPr>
          <a:xfrm>
            <a:off x="457200" y="1752600"/>
            <a:ext cx="8229600" cy="4724400"/>
          </a:xfrm>
        </p:spPr>
        <p:txBody>
          <a:bodyPr>
            <a:normAutofit fontScale="92500" lnSpcReduction="20000"/>
          </a:bodyPr>
          <a:lstStyle/>
          <a:p>
            <a:r>
              <a:rPr lang="en-US" b="1" dirty="0" smtClean="0"/>
              <a:t>Diamete</a:t>
            </a:r>
            <a:r>
              <a:rPr lang="en-US" b="1" dirty="0"/>
              <a:t>r</a:t>
            </a:r>
            <a:r>
              <a:rPr lang="en-US" b="1" dirty="0" smtClean="0"/>
              <a:t> </a:t>
            </a:r>
            <a:r>
              <a:rPr lang="en-US" b="1" dirty="0"/>
              <a:t>of circle = 2.50 m ± 5 </a:t>
            </a:r>
            <a:r>
              <a:rPr lang="en-US" b="1" dirty="0" smtClean="0"/>
              <a:t>mm</a:t>
            </a:r>
          </a:p>
          <a:p>
            <a:r>
              <a:rPr lang="en-US" b="1" dirty="0"/>
              <a:t>The Rim of circle shall be made of iron, steel or any hard material.</a:t>
            </a:r>
          </a:p>
          <a:p>
            <a:r>
              <a:rPr lang="en-US" b="1" dirty="0"/>
              <a:t>The surface of Rim shall be smooth.</a:t>
            </a:r>
          </a:p>
          <a:p>
            <a:r>
              <a:rPr lang="en-US" b="1" dirty="0"/>
              <a:t>The width of Rim shall be 6mm and color is White.</a:t>
            </a:r>
          </a:p>
          <a:p>
            <a:r>
              <a:rPr lang="en-US" b="1" dirty="0"/>
              <a:t>The length of side lines of circle 75 cm and width 5 cm made of wooden or any suitable material with White paint.</a:t>
            </a:r>
          </a:p>
          <a:p>
            <a:r>
              <a:rPr lang="en-US" b="1" dirty="0" smtClean="0"/>
              <a:t>6 m wide and 4 m high cage fixed around the circle to prevent the people from Discus.</a:t>
            </a:r>
            <a:endParaRPr lang="en-US" b="1" dirty="0"/>
          </a:p>
          <a:p>
            <a:endParaRPr lang="en-US" dirty="0"/>
          </a:p>
        </p:txBody>
      </p:sp>
    </p:spTree>
    <p:extLst>
      <p:ext uri="{BB962C8B-B14F-4D97-AF65-F5344CB8AC3E}">
        <p14:creationId xmlns:p14="http://schemas.microsoft.com/office/powerpoint/2010/main" val="3636826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Landing Area</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lstStyle/>
          <a:p>
            <a:r>
              <a:rPr lang="en-US" b="1" dirty="0">
                <a:solidFill>
                  <a:schemeClr val="tx1"/>
                </a:solidFill>
              </a:rPr>
              <a:t>Landing Area shall be made of grass or any suitable material so that when shot touch the landing sector clear visible.</a:t>
            </a:r>
          </a:p>
          <a:p>
            <a:r>
              <a:rPr lang="en-US" b="1" dirty="0">
                <a:solidFill>
                  <a:schemeClr val="tx1"/>
                </a:solidFill>
              </a:rPr>
              <a:t>The width of Sector lines 5 cm and color is white.</a:t>
            </a:r>
          </a:p>
          <a:p>
            <a:r>
              <a:rPr lang="en-US" b="1" dirty="0">
                <a:solidFill>
                  <a:schemeClr val="tx1"/>
                </a:solidFill>
              </a:rPr>
              <a:t>The angle of landing area sector lines is 34.92°. </a:t>
            </a:r>
          </a:p>
          <a:p>
            <a:pPr marL="0" indent="0">
              <a:buNone/>
            </a:pPr>
            <a:endParaRPr lang="en-US" dirty="0" smtClean="0"/>
          </a:p>
          <a:p>
            <a:endParaRPr lang="en-US" dirty="0"/>
          </a:p>
        </p:txBody>
      </p:sp>
    </p:spTree>
    <p:extLst>
      <p:ext uri="{BB962C8B-B14F-4D97-AF65-F5344CB8AC3E}">
        <p14:creationId xmlns:p14="http://schemas.microsoft.com/office/powerpoint/2010/main" val="1735706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Discus </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lstStyle/>
          <a:p>
            <a:r>
              <a:rPr lang="en-US" b="1" dirty="0" smtClean="0"/>
              <a:t>Weight of discus for Men = 2 kg</a:t>
            </a:r>
          </a:p>
          <a:p>
            <a:r>
              <a:rPr lang="en-US" b="1" dirty="0" smtClean="0"/>
              <a:t> Weight of discus for Women = 1 kg</a:t>
            </a:r>
          </a:p>
          <a:p>
            <a:r>
              <a:rPr lang="en-US" b="1" dirty="0" smtClean="0"/>
              <a:t>Thickness for Men Discus = 37 to 39 mm</a:t>
            </a:r>
          </a:p>
          <a:p>
            <a:r>
              <a:rPr lang="en-US" b="1" dirty="0" smtClean="0"/>
              <a:t>Thickness for Women Discus = 44 to 46 mm</a:t>
            </a:r>
          </a:p>
          <a:p>
            <a:endParaRPr lang="en-US" dirty="0" smtClean="0"/>
          </a:p>
          <a:p>
            <a:endParaRPr lang="en-US" dirty="0"/>
          </a:p>
        </p:txBody>
      </p:sp>
      <p:pic>
        <p:nvPicPr>
          <p:cNvPr id="4100" name="Picture 4" descr="C:\Users\Aamir\Downloads\images (11).jpg"/>
          <p:cNvPicPr>
            <a:picLocks noChangeAspect="1" noChangeArrowheads="1"/>
          </p:cNvPicPr>
          <p:nvPr/>
        </p:nvPicPr>
        <p:blipFill>
          <a:blip r:embed="rId3"/>
          <a:srcRect/>
          <a:stretch>
            <a:fillRect/>
          </a:stretch>
        </p:blipFill>
        <p:spPr bwMode="auto">
          <a:xfrm>
            <a:off x="6096000" y="4724400"/>
            <a:ext cx="1905000" cy="16764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Construction of Discus </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lstStyle/>
          <a:p>
            <a:r>
              <a:rPr lang="en-US" b="1" dirty="0" smtClean="0"/>
              <a:t>The body of Discus may be solid or hollow and shall be made of wood or other suitable material with a metal rim, the edge of which shall be circular.</a:t>
            </a:r>
          </a:p>
          <a:p>
            <a:r>
              <a:rPr lang="en-US" b="1" dirty="0" smtClean="0"/>
              <a:t>The diameter of the edge will be 6mm.</a:t>
            </a:r>
          </a:p>
          <a:p>
            <a:r>
              <a:rPr lang="en-US" b="1" dirty="0" smtClean="0"/>
              <a:t>The Discus including the surface of the rim shall have no roughness and the finish shall be smooth.</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Putting the Discus</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p>
            <a:r>
              <a:rPr lang="en-US" b="1" dirty="0"/>
              <a:t>The </a:t>
            </a:r>
            <a:r>
              <a:rPr lang="en-US" b="1" dirty="0" smtClean="0"/>
              <a:t>Discus </a:t>
            </a:r>
            <a:r>
              <a:rPr lang="en-US" b="1" dirty="0"/>
              <a:t>shall be put from the shoulder with one hand only.</a:t>
            </a:r>
          </a:p>
          <a:p>
            <a:r>
              <a:rPr lang="en-US" b="1" dirty="0"/>
              <a:t>During the action of putting the </a:t>
            </a:r>
            <a:r>
              <a:rPr lang="en-US" b="1" dirty="0" smtClean="0"/>
              <a:t>Discus </a:t>
            </a:r>
            <a:r>
              <a:rPr lang="en-US" b="1" dirty="0"/>
              <a:t>shall </a:t>
            </a:r>
            <a:r>
              <a:rPr lang="en-US" b="1" dirty="0" smtClean="0"/>
              <a:t>touch finger tips and palm. </a:t>
            </a:r>
          </a:p>
          <a:p>
            <a:r>
              <a:rPr lang="en-US" b="1" dirty="0" smtClean="0"/>
              <a:t>If </a:t>
            </a:r>
            <a:r>
              <a:rPr lang="en-US" b="1" dirty="0"/>
              <a:t>the compotators are more than 8 then every athlete awarded 3 trials.</a:t>
            </a:r>
          </a:p>
          <a:p>
            <a:r>
              <a:rPr lang="en-US" b="1" dirty="0"/>
              <a:t>If the compotators are 8 or less than 8 then every athlete awarded 6 trials.</a:t>
            </a:r>
          </a:p>
          <a:p>
            <a:r>
              <a:rPr lang="en-US" b="1" dirty="0"/>
              <a:t>The best Throw of every athlete is considered for result.</a:t>
            </a:r>
          </a:p>
          <a:p>
            <a:endParaRPr lang="en-US" dirty="0"/>
          </a:p>
        </p:txBody>
      </p:sp>
    </p:spTree>
    <p:extLst>
      <p:ext uri="{BB962C8B-B14F-4D97-AF65-F5344CB8AC3E}">
        <p14:creationId xmlns:p14="http://schemas.microsoft.com/office/powerpoint/2010/main" val="3959692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pPr algn="ctr"/>
            <a:r>
              <a:rPr lang="en-US" b="1"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Measurement of Throw</a:t>
            </a:r>
            <a:r>
              <a:rPr lang="en-US" i="1" dirty="0" smtClean="0"/>
              <a:t> </a:t>
            </a:r>
            <a:endParaRPr lang="en-US" i="1" dirty="0"/>
          </a:p>
        </p:txBody>
      </p:sp>
      <p:sp>
        <p:nvSpPr>
          <p:cNvPr id="7" name="Content Placeholder 6"/>
          <p:cNvSpPr>
            <a:spLocks noGrp="1"/>
          </p:cNvSpPr>
          <p:nvPr>
            <p:ph idx="1"/>
          </p:nvPr>
        </p:nvSpPr>
        <p:spPr>
          <a:xfrm>
            <a:off x="457200" y="1600200"/>
            <a:ext cx="8229600" cy="4876800"/>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en-US" b="1" dirty="0"/>
              <a:t>The measurement in throwing competition shall be take 0.01 m.</a:t>
            </a:r>
          </a:p>
          <a:p>
            <a:r>
              <a:rPr lang="en-US" b="1" dirty="0"/>
              <a:t>The throw should be measured from the inside of the circle.</a:t>
            </a:r>
          </a:p>
          <a:p>
            <a:r>
              <a:rPr lang="en-US" b="1" spc="50" dirty="0">
                <a:ln w="11430"/>
                <a:solidFill>
                  <a:schemeClr val="tx1"/>
                </a:solidFill>
              </a:rPr>
              <a:t>After every successful effort </a:t>
            </a:r>
            <a:r>
              <a:rPr lang="en-US" b="1" dirty="0"/>
              <a:t>the throw should be measured immediately.</a:t>
            </a:r>
          </a:p>
          <a:p>
            <a:r>
              <a:rPr lang="en-US" b="1" spc="50" dirty="0">
                <a:ln w="11430"/>
                <a:solidFill>
                  <a:schemeClr val="tx1"/>
                </a:solidFill>
              </a:rPr>
              <a:t>Outer side of the sector lines a  flag shall be placed to show  the best throw of every athlete.</a:t>
            </a:r>
          </a:p>
          <a:p>
            <a:r>
              <a:rPr lang="en-US" b="1" spc="50" dirty="0">
                <a:ln w="11430"/>
                <a:solidFill>
                  <a:schemeClr val="tx1"/>
                </a:solidFill>
              </a:rPr>
              <a:t>The measuring tape should be enhance from the center point of circle.</a:t>
            </a:r>
          </a:p>
          <a:p>
            <a:pPr marL="0" indent="0">
              <a:buNone/>
            </a:pPr>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TotalTime>
  <Words>1815</Words>
  <Application>Microsoft Office PowerPoint</Application>
  <PresentationFormat>On-screen Show (4:3)</PresentationFormat>
  <Paragraphs>216</Paragraphs>
  <Slides>36</Slides>
  <Notes>30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THROWS</vt:lpstr>
      <vt:lpstr>throws </vt:lpstr>
      <vt:lpstr>Discus throw </vt:lpstr>
      <vt:lpstr> throwing circle </vt:lpstr>
      <vt:lpstr>Landing Area</vt:lpstr>
      <vt:lpstr>Discus  </vt:lpstr>
      <vt:lpstr>Construction of Discus  </vt:lpstr>
      <vt:lpstr>Putting the Discus</vt:lpstr>
      <vt:lpstr>Measurement of Throw </vt:lpstr>
      <vt:lpstr>Fouls of Discus throw </vt:lpstr>
      <vt:lpstr>Shot-put throw </vt:lpstr>
      <vt:lpstr>Throwing Circle</vt:lpstr>
      <vt:lpstr>Landing Sector</vt:lpstr>
      <vt:lpstr>PowerPoint Presentation</vt:lpstr>
      <vt:lpstr>Construction of Shot - Put</vt:lpstr>
      <vt:lpstr>Stop Board</vt:lpstr>
      <vt:lpstr>Measurement of Stop Board</vt:lpstr>
      <vt:lpstr>Measurement of Throwing</vt:lpstr>
      <vt:lpstr>Rules of shot-put throw </vt:lpstr>
      <vt:lpstr>Fouls of shot-put throw </vt:lpstr>
      <vt:lpstr>Javelin throw </vt:lpstr>
      <vt:lpstr>Runway  </vt:lpstr>
      <vt:lpstr>Landing area  </vt:lpstr>
      <vt:lpstr>Javelin</vt:lpstr>
      <vt:lpstr>Putting the javelin</vt:lpstr>
      <vt:lpstr>Measurement of Throwing</vt:lpstr>
      <vt:lpstr>Fouls of javelin throw </vt:lpstr>
      <vt:lpstr>hammer throw </vt:lpstr>
      <vt:lpstr>Throwing Circle</vt:lpstr>
      <vt:lpstr>Landing Sector</vt:lpstr>
      <vt:lpstr>hammer  </vt:lpstr>
      <vt:lpstr>Stop Board</vt:lpstr>
      <vt:lpstr>Measurement of Stop Board</vt:lpstr>
      <vt:lpstr>Measurement of Throwing</vt:lpstr>
      <vt:lpstr>Fouls of hammer throw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THROWS</dc:title>
  <dc:creator>Aamir</dc:creator>
  <cp:lastModifiedBy>Aamir Ch</cp:lastModifiedBy>
  <cp:revision>41</cp:revision>
  <dcterms:created xsi:type="dcterms:W3CDTF">2015-09-28T14:01:19Z</dcterms:created>
  <dcterms:modified xsi:type="dcterms:W3CDTF">2020-03-27T16:16:04Z</dcterms:modified>
</cp:coreProperties>
</file>