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" Type="http://schemas.openxmlformats.org/officeDocument/2006/relationships/image" Target="../media/image6.png"/><Relationship Id="rId16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jpeg"/><Relationship Id="rId10" Type="http://schemas.openxmlformats.org/officeDocument/2006/relationships/image" Target="../media/image12.png"/><Relationship Id="rId19" Type="http://schemas.openxmlformats.org/officeDocument/2006/relationships/image" Target="../media/image21.jpeg"/><Relationship Id="rId4" Type="http://schemas.openxmlformats.org/officeDocument/2006/relationships/image" Target="../media/image3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 u="heavy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8151876" y="0"/>
            <a:ext cx="992124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665476" y="0"/>
            <a:ext cx="6478524" cy="68579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2667000" y="6573519"/>
            <a:ext cx="0" cy="284480"/>
          </a:xfrm>
          <a:custGeom>
            <a:avLst/>
            <a:gdLst/>
            <a:ahLst/>
            <a:cxnLst/>
            <a:rect l="l" t="t" r="r" b="b"/>
            <a:pathLst>
              <a:path h="284479">
                <a:moveTo>
                  <a:pt x="0" y="0"/>
                </a:moveTo>
                <a:lnTo>
                  <a:pt x="0" y="28447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2667000" y="4690109"/>
            <a:ext cx="0" cy="1830070"/>
          </a:xfrm>
          <a:custGeom>
            <a:avLst/>
            <a:gdLst/>
            <a:ahLst/>
            <a:cxnLst/>
            <a:rect l="l" t="t" r="r" b="b"/>
            <a:pathLst>
              <a:path h="1830070">
                <a:moveTo>
                  <a:pt x="0" y="0"/>
                </a:moveTo>
                <a:lnTo>
                  <a:pt x="0" y="183007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2667000" y="3685540"/>
            <a:ext cx="0" cy="951230"/>
          </a:xfrm>
          <a:custGeom>
            <a:avLst/>
            <a:gdLst/>
            <a:ahLst/>
            <a:cxnLst/>
            <a:rect l="l" t="t" r="r" b="b"/>
            <a:pathLst>
              <a:path h="951229">
                <a:moveTo>
                  <a:pt x="0" y="0"/>
                </a:moveTo>
                <a:lnTo>
                  <a:pt x="0" y="95123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2667000" y="1809750"/>
            <a:ext cx="0" cy="1822450"/>
          </a:xfrm>
          <a:custGeom>
            <a:avLst/>
            <a:gdLst/>
            <a:ahLst/>
            <a:cxnLst/>
            <a:rect l="l" t="t" r="r" b="b"/>
            <a:pathLst>
              <a:path h="1822450">
                <a:moveTo>
                  <a:pt x="0" y="0"/>
                </a:moveTo>
                <a:lnTo>
                  <a:pt x="0" y="182245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2666999" y="0"/>
            <a:ext cx="0" cy="1756410"/>
          </a:xfrm>
          <a:custGeom>
            <a:avLst/>
            <a:gdLst/>
            <a:ahLst/>
            <a:cxnLst/>
            <a:rect l="l" t="t" r="r" b="b"/>
            <a:pathLst>
              <a:path h="1756410">
                <a:moveTo>
                  <a:pt x="0" y="0"/>
                </a:moveTo>
                <a:lnTo>
                  <a:pt x="0" y="175640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609599" y="1844039"/>
            <a:ext cx="2740152" cy="17541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522655" y="1756409"/>
            <a:ext cx="2914650" cy="1929130"/>
          </a:xfrm>
          <a:custGeom>
            <a:avLst/>
            <a:gdLst/>
            <a:ahLst/>
            <a:cxnLst/>
            <a:rect l="l" t="t" r="r" b="b"/>
            <a:pathLst>
              <a:path w="2914650" h="1929129">
                <a:moveTo>
                  <a:pt x="2842971" y="71120"/>
                </a:moveTo>
                <a:lnTo>
                  <a:pt x="2825191" y="71120"/>
                </a:lnTo>
                <a:lnTo>
                  <a:pt x="2825191" y="88900"/>
                </a:lnTo>
                <a:lnTo>
                  <a:pt x="2825191" y="1840230"/>
                </a:lnTo>
                <a:lnTo>
                  <a:pt x="88900" y="1840230"/>
                </a:lnTo>
                <a:lnTo>
                  <a:pt x="88900" y="88900"/>
                </a:lnTo>
                <a:lnTo>
                  <a:pt x="2825191" y="88900"/>
                </a:lnTo>
                <a:lnTo>
                  <a:pt x="2825191" y="71120"/>
                </a:lnTo>
                <a:lnTo>
                  <a:pt x="71120" y="71120"/>
                </a:lnTo>
                <a:lnTo>
                  <a:pt x="71120" y="88900"/>
                </a:lnTo>
                <a:lnTo>
                  <a:pt x="71120" y="1840230"/>
                </a:lnTo>
                <a:lnTo>
                  <a:pt x="71120" y="1858010"/>
                </a:lnTo>
                <a:lnTo>
                  <a:pt x="2842971" y="1858010"/>
                </a:lnTo>
                <a:lnTo>
                  <a:pt x="2842971" y="1840496"/>
                </a:lnTo>
                <a:lnTo>
                  <a:pt x="2842971" y="1840230"/>
                </a:lnTo>
                <a:lnTo>
                  <a:pt x="2842971" y="88900"/>
                </a:lnTo>
                <a:lnTo>
                  <a:pt x="2842971" y="88392"/>
                </a:lnTo>
                <a:lnTo>
                  <a:pt x="2842971" y="71120"/>
                </a:lnTo>
                <a:close/>
              </a:path>
              <a:path w="2914650" h="1929129">
                <a:moveTo>
                  <a:pt x="2914091" y="0"/>
                </a:moveTo>
                <a:lnTo>
                  <a:pt x="2860751" y="0"/>
                </a:lnTo>
                <a:lnTo>
                  <a:pt x="2860751" y="53340"/>
                </a:lnTo>
                <a:lnTo>
                  <a:pt x="2860751" y="1875790"/>
                </a:lnTo>
                <a:lnTo>
                  <a:pt x="53340" y="1875790"/>
                </a:lnTo>
                <a:lnTo>
                  <a:pt x="53340" y="53340"/>
                </a:lnTo>
                <a:lnTo>
                  <a:pt x="2860751" y="53340"/>
                </a:lnTo>
                <a:lnTo>
                  <a:pt x="2860751" y="0"/>
                </a:lnTo>
                <a:lnTo>
                  <a:pt x="0" y="0"/>
                </a:lnTo>
                <a:lnTo>
                  <a:pt x="0" y="53340"/>
                </a:lnTo>
                <a:lnTo>
                  <a:pt x="0" y="1875790"/>
                </a:lnTo>
                <a:lnTo>
                  <a:pt x="0" y="1929130"/>
                </a:lnTo>
                <a:lnTo>
                  <a:pt x="2914091" y="1929130"/>
                </a:lnTo>
                <a:lnTo>
                  <a:pt x="2914091" y="1876044"/>
                </a:lnTo>
                <a:lnTo>
                  <a:pt x="2914091" y="1875790"/>
                </a:lnTo>
                <a:lnTo>
                  <a:pt x="2914091" y="53340"/>
                </a:lnTo>
                <a:lnTo>
                  <a:pt x="2914091" y="52832"/>
                </a:lnTo>
                <a:lnTo>
                  <a:pt x="291409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609599" y="4722876"/>
            <a:ext cx="2761488" cy="176326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522655" y="4636769"/>
            <a:ext cx="2936240" cy="1936750"/>
          </a:xfrm>
          <a:custGeom>
            <a:avLst/>
            <a:gdLst/>
            <a:ahLst/>
            <a:cxnLst/>
            <a:rect l="l" t="t" r="r" b="b"/>
            <a:pathLst>
              <a:path w="2936240" h="1936750">
                <a:moveTo>
                  <a:pt x="2864688" y="71120"/>
                </a:moveTo>
                <a:lnTo>
                  <a:pt x="71120" y="71120"/>
                </a:lnTo>
                <a:lnTo>
                  <a:pt x="71120" y="88900"/>
                </a:lnTo>
                <a:lnTo>
                  <a:pt x="71120" y="1847850"/>
                </a:lnTo>
                <a:lnTo>
                  <a:pt x="71120" y="1865630"/>
                </a:lnTo>
                <a:lnTo>
                  <a:pt x="2864688" y="1865630"/>
                </a:lnTo>
                <a:lnTo>
                  <a:pt x="2864688" y="1847850"/>
                </a:lnTo>
                <a:lnTo>
                  <a:pt x="88900" y="1847850"/>
                </a:lnTo>
                <a:lnTo>
                  <a:pt x="88900" y="88900"/>
                </a:lnTo>
                <a:lnTo>
                  <a:pt x="2846908" y="88900"/>
                </a:lnTo>
                <a:lnTo>
                  <a:pt x="2846908" y="1847443"/>
                </a:lnTo>
                <a:lnTo>
                  <a:pt x="2864688" y="1847456"/>
                </a:lnTo>
                <a:lnTo>
                  <a:pt x="2864688" y="88900"/>
                </a:lnTo>
                <a:lnTo>
                  <a:pt x="2864688" y="88392"/>
                </a:lnTo>
                <a:lnTo>
                  <a:pt x="2864688" y="71120"/>
                </a:lnTo>
                <a:close/>
              </a:path>
              <a:path w="2936240" h="1936750">
                <a:moveTo>
                  <a:pt x="2935808" y="0"/>
                </a:moveTo>
                <a:lnTo>
                  <a:pt x="0" y="0"/>
                </a:lnTo>
                <a:lnTo>
                  <a:pt x="0" y="53340"/>
                </a:lnTo>
                <a:lnTo>
                  <a:pt x="0" y="1883410"/>
                </a:lnTo>
                <a:lnTo>
                  <a:pt x="0" y="1936750"/>
                </a:lnTo>
                <a:lnTo>
                  <a:pt x="2935808" y="1936750"/>
                </a:lnTo>
                <a:lnTo>
                  <a:pt x="2935808" y="1883410"/>
                </a:lnTo>
                <a:lnTo>
                  <a:pt x="53340" y="1883410"/>
                </a:lnTo>
                <a:lnTo>
                  <a:pt x="53340" y="53340"/>
                </a:lnTo>
                <a:lnTo>
                  <a:pt x="2882468" y="53340"/>
                </a:lnTo>
                <a:lnTo>
                  <a:pt x="2882468" y="1883003"/>
                </a:lnTo>
                <a:lnTo>
                  <a:pt x="2935808" y="1883003"/>
                </a:lnTo>
                <a:lnTo>
                  <a:pt x="2935808" y="53340"/>
                </a:lnTo>
                <a:lnTo>
                  <a:pt x="2935808" y="52832"/>
                </a:lnTo>
                <a:lnTo>
                  <a:pt x="293580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8151876" y="0"/>
            <a:ext cx="992124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665476" y="0"/>
            <a:ext cx="6478524" cy="68579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2667000" y="4526279"/>
            <a:ext cx="0" cy="2331720"/>
          </a:xfrm>
          <a:custGeom>
            <a:avLst/>
            <a:gdLst/>
            <a:ahLst/>
            <a:cxnLst/>
            <a:rect l="l" t="t" r="r" b="b"/>
            <a:pathLst>
              <a:path h="2331720">
                <a:moveTo>
                  <a:pt x="0" y="0"/>
                </a:moveTo>
                <a:lnTo>
                  <a:pt x="0" y="233171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2667000" y="1017269"/>
            <a:ext cx="0" cy="3455670"/>
          </a:xfrm>
          <a:custGeom>
            <a:avLst/>
            <a:gdLst/>
            <a:ahLst/>
            <a:cxnLst/>
            <a:rect l="l" t="t" r="r" b="b"/>
            <a:pathLst>
              <a:path h="3455670">
                <a:moveTo>
                  <a:pt x="0" y="0"/>
                </a:moveTo>
                <a:lnTo>
                  <a:pt x="0" y="345567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2667000" y="0"/>
            <a:ext cx="0" cy="963930"/>
          </a:xfrm>
          <a:custGeom>
            <a:avLst/>
            <a:gdLst/>
            <a:ahLst/>
            <a:cxnLst/>
            <a:rect l="l" t="t" r="r" b="b"/>
            <a:pathLst>
              <a:path h="963930">
                <a:moveTo>
                  <a:pt x="0" y="0"/>
                </a:moveTo>
                <a:lnTo>
                  <a:pt x="0" y="96392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394716" y="1051560"/>
            <a:ext cx="4395216" cy="338632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306641" y="963929"/>
            <a:ext cx="4570730" cy="3562350"/>
          </a:xfrm>
          <a:custGeom>
            <a:avLst/>
            <a:gdLst/>
            <a:ahLst/>
            <a:cxnLst/>
            <a:rect l="l" t="t" r="r" b="b"/>
            <a:pathLst>
              <a:path w="4570730" h="3562350">
                <a:moveTo>
                  <a:pt x="4499165" y="71120"/>
                </a:moveTo>
                <a:lnTo>
                  <a:pt x="71120" y="71120"/>
                </a:lnTo>
                <a:lnTo>
                  <a:pt x="71120" y="88900"/>
                </a:lnTo>
                <a:lnTo>
                  <a:pt x="71120" y="3473450"/>
                </a:lnTo>
                <a:lnTo>
                  <a:pt x="71120" y="3491230"/>
                </a:lnTo>
                <a:lnTo>
                  <a:pt x="4499165" y="3491230"/>
                </a:lnTo>
                <a:lnTo>
                  <a:pt x="4499165" y="3473450"/>
                </a:lnTo>
                <a:lnTo>
                  <a:pt x="88900" y="3473450"/>
                </a:lnTo>
                <a:lnTo>
                  <a:pt x="88900" y="88900"/>
                </a:lnTo>
                <a:lnTo>
                  <a:pt x="4481385" y="88900"/>
                </a:lnTo>
                <a:lnTo>
                  <a:pt x="4481385" y="3473196"/>
                </a:lnTo>
                <a:lnTo>
                  <a:pt x="4499165" y="3473196"/>
                </a:lnTo>
                <a:lnTo>
                  <a:pt x="4499165" y="88900"/>
                </a:lnTo>
                <a:lnTo>
                  <a:pt x="4499165" y="88773"/>
                </a:lnTo>
                <a:lnTo>
                  <a:pt x="4499165" y="71120"/>
                </a:lnTo>
                <a:close/>
              </a:path>
              <a:path w="4570730" h="3562350">
                <a:moveTo>
                  <a:pt x="4570285" y="0"/>
                </a:moveTo>
                <a:lnTo>
                  <a:pt x="0" y="0"/>
                </a:lnTo>
                <a:lnTo>
                  <a:pt x="0" y="53340"/>
                </a:lnTo>
                <a:lnTo>
                  <a:pt x="0" y="3509010"/>
                </a:lnTo>
                <a:lnTo>
                  <a:pt x="0" y="3562350"/>
                </a:lnTo>
                <a:lnTo>
                  <a:pt x="4570285" y="3562350"/>
                </a:lnTo>
                <a:lnTo>
                  <a:pt x="4570285" y="3509010"/>
                </a:lnTo>
                <a:lnTo>
                  <a:pt x="53340" y="3509010"/>
                </a:lnTo>
                <a:lnTo>
                  <a:pt x="53340" y="53340"/>
                </a:lnTo>
                <a:lnTo>
                  <a:pt x="4516945" y="53340"/>
                </a:lnTo>
                <a:lnTo>
                  <a:pt x="4516945" y="3508756"/>
                </a:lnTo>
                <a:lnTo>
                  <a:pt x="4570285" y="3508756"/>
                </a:lnTo>
                <a:lnTo>
                  <a:pt x="4570285" y="53340"/>
                </a:lnTo>
                <a:lnTo>
                  <a:pt x="4570285" y="53213"/>
                </a:lnTo>
                <a:lnTo>
                  <a:pt x="45702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618744" y="268224"/>
            <a:ext cx="534924" cy="5638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683577" y="332613"/>
            <a:ext cx="352425" cy="3809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664527" y="313563"/>
            <a:ext cx="390525" cy="419100"/>
          </a:xfrm>
          <a:custGeom>
            <a:avLst/>
            <a:gdLst/>
            <a:ahLst/>
            <a:cxnLst/>
            <a:rect l="l" t="t" r="r" b="b"/>
            <a:pathLst>
              <a:path w="390525" h="419100">
                <a:moveTo>
                  <a:pt x="0" y="419099"/>
                </a:moveTo>
                <a:lnTo>
                  <a:pt x="390525" y="419099"/>
                </a:lnTo>
                <a:lnTo>
                  <a:pt x="390525" y="0"/>
                </a:lnTo>
                <a:lnTo>
                  <a:pt x="0" y="0"/>
                </a:lnTo>
                <a:lnTo>
                  <a:pt x="0" y="419099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2267711" y="260705"/>
            <a:ext cx="3024378" cy="46167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2267711" y="260705"/>
            <a:ext cx="3024505" cy="462280"/>
          </a:xfrm>
          <a:custGeom>
            <a:avLst/>
            <a:gdLst/>
            <a:ahLst/>
            <a:cxnLst/>
            <a:rect l="l" t="t" r="r" b="b"/>
            <a:pathLst>
              <a:path w="3024504" h="462280">
                <a:moveTo>
                  <a:pt x="0" y="461670"/>
                </a:moveTo>
                <a:lnTo>
                  <a:pt x="3024378" y="461670"/>
                </a:lnTo>
                <a:lnTo>
                  <a:pt x="3024378" y="0"/>
                </a:lnTo>
                <a:lnTo>
                  <a:pt x="0" y="0"/>
                </a:lnTo>
                <a:lnTo>
                  <a:pt x="0" y="461670"/>
                </a:lnTo>
                <a:close/>
              </a:path>
            </a:pathLst>
          </a:custGeom>
          <a:ln w="571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2417698" y="384428"/>
            <a:ext cx="2617851" cy="22898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4988052" y="1184148"/>
            <a:ext cx="269748" cy="31699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5004054" y="908685"/>
            <a:ext cx="238125" cy="285750"/>
          </a:xfrm>
          <a:custGeom>
            <a:avLst/>
            <a:gdLst/>
            <a:ahLst/>
            <a:cxnLst/>
            <a:rect l="l" t="t" r="r" b="b"/>
            <a:pathLst>
              <a:path w="238125" h="285750">
                <a:moveTo>
                  <a:pt x="217678" y="0"/>
                </a:moveTo>
                <a:lnTo>
                  <a:pt x="20447" y="0"/>
                </a:lnTo>
                <a:lnTo>
                  <a:pt x="12483" y="1605"/>
                </a:lnTo>
                <a:lnTo>
                  <a:pt x="5984" y="5984"/>
                </a:lnTo>
                <a:lnTo>
                  <a:pt x="1605" y="12483"/>
                </a:lnTo>
                <a:lnTo>
                  <a:pt x="0" y="20447"/>
                </a:lnTo>
                <a:lnTo>
                  <a:pt x="0" y="265302"/>
                </a:lnTo>
                <a:lnTo>
                  <a:pt x="1605" y="273266"/>
                </a:lnTo>
                <a:lnTo>
                  <a:pt x="5984" y="279765"/>
                </a:lnTo>
                <a:lnTo>
                  <a:pt x="12483" y="284144"/>
                </a:lnTo>
                <a:lnTo>
                  <a:pt x="20447" y="285750"/>
                </a:lnTo>
                <a:lnTo>
                  <a:pt x="217678" y="285750"/>
                </a:lnTo>
                <a:lnTo>
                  <a:pt x="225641" y="284144"/>
                </a:lnTo>
                <a:lnTo>
                  <a:pt x="232140" y="279765"/>
                </a:lnTo>
                <a:lnTo>
                  <a:pt x="236519" y="273266"/>
                </a:lnTo>
                <a:lnTo>
                  <a:pt x="238125" y="265302"/>
                </a:lnTo>
                <a:lnTo>
                  <a:pt x="238125" y="20447"/>
                </a:lnTo>
                <a:lnTo>
                  <a:pt x="236519" y="12483"/>
                </a:lnTo>
                <a:lnTo>
                  <a:pt x="232140" y="5984"/>
                </a:lnTo>
                <a:lnTo>
                  <a:pt x="225641" y="1605"/>
                </a:lnTo>
                <a:lnTo>
                  <a:pt x="217678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5004054" y="908685"/>
            <a:ext cx="238125" cy="28575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5004053" y="3212973"/>
            <a:ext cx="247650" cy="24765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5004053" y="2420873"/>
            <a:ext cx="257175" cy="25717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5004053" y="3933063"/>
            <a:ext cx="257175" cy="25717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323532" y="4653153"/>
            <a:ext cx="228600" cy="25717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323532" y="5085207"/>
            <a:ext cx="285750" cy="20955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323532" y="5445226"/>
            <a:ext cx="257175" cy="23812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323532" y="5877268"/>
            <a:ext cx="247650" cy="200025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5004053" y="1700783"/>
            <a:ext cx="257175" cy="20955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07869" y="352170"/>
            <a:ext cx="5128260" cy="5137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6323" y="1436878"/>
            <a:ext cx="8531352" cy="17665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 u="heavy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950711" y="6625639"/>
            <a:ext cx="629284" cy="172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111877" y="6627468"/>
            <a:ext cx="557529" cy="172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284464" y="6609712"/>
            <a:ext cx="222884" cy="188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3.png"/><Relationship Id="rId9" Type="http://schemas.openxmlformats.org/officeDocument/2006/relationships/image" Target="../media/image2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2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2.png"/><Relationship Id="rId7" Type="http://schemas.openxmlformats.org/officeDocument/2006/relationships/image" Target="../media/image7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3.png"/><Relationship Id="rId9" Type="http://schemas.openxmlformats.org/officeDocument/2006/relationships/image" Target="../media/image7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2.png"/><Relationship Id="rId7" Type="http://schemas.openxmlformats.org/officeDocument/2006/relationships/image" Target="../media/image7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3.png"/><Relationship Id="rId9" Type="http://schemas.openxmlformats.org/officeDocument/2006/relationships/image" Target="../media/image7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2.png"/><Relationship Id="rId7" Type="http://schemas.openxmlformats.org/officeDocument/2006/relationships/image" Target="../media/image83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10" Type="http://schemas.openxmlformats.org/officeDocument/2006/relationships/image" Target="../media/image86.png"/><Relationship Id="rId4" Type="http://schemas.openxmlformats.org/officeDocument/2006/relationships/image" Target="../media/image3.png"/><Relationship Id="rId9" Type="http://schemas.openxmlformats.org/officeDocument/2006/relationships/image" Target="../media/image8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2.png"/><Relationship Id="rId7" Type="http://schemas.openxmlformats.org/officeDocument/2006/relationships/image" Target="../media/image8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10" Type="http://schemas.openxmlformats.org/officeDocument/2006/relationships/image" Target="../media/image84.png"/><Relationship Id="rId4" Type="http://schemas.openxmlformats.org/officeDocument/2006/relationships/image" Target="../media/image3.png"/><Relationship Id="rId9" Type="http://schemas.openxmlformats.org/officeDocument/2006/relationships/image" Target="../media/image9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2.png"/><Relationship Id="rId7" Type="http://schemas.openxmlformats.org/officeDocument/2006/relationships/image" Target="../media/image9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10" Type="http://schemas.openxmlformats.org/officeDocument/2006/relationships/image" Target="../media/image84.png"/><Relationship Id="rId4" Type="http://schemas.openxmlformats.org/officeDocument/2006/relationships/image" Target="../media/image3.png"/><Relationship Id="rId9" Type="http://schemas.openxmlformats.org/officeDocument/2006/relationships/image" Target="../media/image9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2.png"/><Relationship Id="rId7" Type="http://schemas.openxmlformats.org/officeDocument/2006/relationships/image" Target="../media/image9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2.png"/><Relationship Id="rId7" Type="http://schemas.openxmlformats.org/officeDocument/2006/relationships/image" Target="../media/image103.png"/><Relationship Id="rId12" Type="http://schemas.openxmlformats.org/officeDocument/2006/relationships/image" Target="../media/image108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11" Type="http://schemas.openxmlformats.org/officeDocument/2006/relationships/image" Target="../media/image107.png"/><Relationship Id="rId5" Type="http://schemas.openxmlformats.org/officeDocument/2006/relationships/image" Target="../media/image101.png"/><Relationship Id="rId10" Type="http://schemas.openxmlformats.org/officeDocument/2006/relationships/image" Target="../media/image106.png"/><Relationship Id="rId4" Type="http://schemas.openxmlformats.org/officeDocument/2006/relationships/image" Target="../media/image3.png"/><Relationship Id="rId9" Type="http://schemas.openxmlformats.org/officeDocument/2006/relationships/image" Target="../media/image10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2.png"/><Relationship Id="rId7" Type="http://schemas.openxmlformats.org/officeDocument/2006/relationships/image" Target="../media/image1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11" Type="http://schemas.openxmlformats.org/officeDocument/2006/relationships/image" Target="../media/image114.png"/><Relationship Id="rId5" Type="http://schemas.openxmlformats.org/officeDocument/2006/relationships/image" Target="../media/image99.png"/><Relationship Id="rId10" Type="http://schemas.openxmlformats.org/officeDocument/2006/relationships/image" Target="../media/image113.png"/><Relationship Id="rId4" Type="http://schemas.openxmlformats.org/officeDocument/2006/relationships/image" Target="../media/image3.png"/><Relationship Id="rId9" Type="http://schemas.openxmlformats.org/officeDocument/2006/relationships/image" Target="../media/image11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2.png"/><Relationship Id="rId7" Type="http://schemas.openxmlformats.org/officeDocument/2006/relationships/image" Target="../media/image1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3.png"/><Relationship Id="rId9" Type="http://schemas.openxmlformats.org/officeDocument/2006/relationships/image" Target="../media/image11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image" Target="../media/image2.png"/><Relationship Id="rId7" Type="http://schemas.openxmlformats.org/officeDocument/2006/relationships/image" Target="../media/image123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3" Type="http://schemas.openxmlformats.org/officeDocument/2006/relationships/image" Target="../media/image2.png"/><Relationship Id="rId7" Type="http://schemas.openxmlformats.org/officeDocument/2006/relationships/image" Target="../media/image128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image" Target="../media/image2.png"/><Relationship Id="rId7" Type="http://schemas.openxmlformats.org/officeDocument/2006/relationships/image" Target="../media/image13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png"/><Relationship Id="rId11" Type="http://schemas.openxmlformats.org/officeDocument/2006/relationships/image" Target="../media/image136.png"/><Relationship Id="rId5" Type="http://schemas.openxmlformats.org/officeDocument/2006/relationships/image" Target="../media/image130.png"/><Relationship Id="rId10" Type="http://schemas.openxmlformats.org/officeDocument/2006/relationships/image" Target="../media/image135.png"/><Relationship Id="rId4" Type="http://schemas.openxmlformats.org/officeDocument/2006/relationships/image" Target="../media/image3.png"/><Relationship Id="rId9" Type="http://schemas.openxmlformats.org/officeDocument/2006/relationships/image" Target="../media/image1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1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3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3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2.pn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jpeg"/><Relationship Id="rId4" Type="http://schemas.openxmlformats.org/officeDocument/2006/relationships/image" Target="../media/image3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4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620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087043" y="0"/>
            <a:ext cx="6682105" cy="6870700"/>
            <a:chOff x="1087043" y="0"/>
            <a:chExt cx="6682105" cy="6870700"/>
          </a:xfrm>
        </p:grpSpPr>
        <p:sp>
          <p:nvSpPr>
            <p:cNvPr id="7" name="object 7"/>
            <p:cNvSpPr/>
            <p:nvPr/>
          </p:nvSpPr>
          <p:spPr>
            <a:xfrm>
              <a:off x="2667000" y="0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6857999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15618" y="404622"/>
              <a:ext cx="6624700" cy="107721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15618" y="404622"/>
              <a:ext cx="6624955" cy="1077595"/>
            </a:xfrm>
            <a:custGeom>
              <a:avLst/>
              <a:gdLst/>
              <a:ahLst/>
              <a:cxnLst/>
              <a:rect l="l" t="t" r="r" b="b"/>
              <a:pathLst>
                <a:path w="6624955" h="1077595">
                  <a:moveTo>
                    <a:pt x="0" y="1077214"/>
                  </a:moveTo>
                  <a:lnTo>
                    <a:pt x="6624700" y="1077214"/>
                  </a:lnTo>
                  <a:lnTo>
                    <a:pt x="6624700" y="0"/>
                  </a:lnTo>
                  <a:lnTo>
                    <a:pt x="0" y="0"/>
                  </a:lnTo>
                  <a:lnTo>
                    <a:pt x="0" y="1077214"/>
                  </a:lnTo>
                  <a:close/>
                </a:path>
              </a:pathLst>
            </a:custGeom>
            <a:ln w="571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194612" y="424052"/>
            <a:ext cx="636333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b="1" spc="210" dirty="0" smtClean="0">
                <a:latin typeface="Berlin Sans FB Demi" pitchFamily="34" charset="0"/>
              </a:rPr>
              <a:t>INTRODUCTION TO</a:t>
            </a:r>
            <a:endParaRPr b="1" spc="105" dirty="0">
              <a:latin typeface="Berlin Sans FB Demi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84419" y="911808"/>
            <a:ext cx="2311781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3200" b="1" dirty="0" smtClean="0">
                <a:latin typeface="Berlin Sans FB Demi" pitchFamily="34" charset="0"/>
                <a:cs typeface="Arial"/>
              </a:rPr>
              <a:t>M.S EXCEL</a:t>
            </a:r>
            <a:endParaRPr sz="3200" b="1">
              <a:latin typeface="Berlin Sans FB Demi" pitchFamily="34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502663" y="1834515"/>
            <a:ext cx="5862955" cy="5252085"/>
            <a:chOff x="1502663" y="1606296"/>
            <a:chExt cx="5862955" cy="5252085"/>
          </a:xfrm>
        </p:grpSpPr>
        <p:sp>
          <p:nvSpPr>
            <p:cNvPr id="13" name="object 13"/>
            <p:cNvSpPr/>
            <p:nvPr/>
          </p:nvSpPr>
          <p:spPr>
            <a:xfrm>
              <a:off x="1502663" y="1606296"/>
              <a:ext cx="5862828" cy="10180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528571" y="1638935"/>
              <a:ext cx="5776468" cy="93230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24374" y="2419350"/>
              <a:ext cx="2686050" cy="443864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695450" y="2505075"/>
              <a:ext cx="2371725" cy="4352923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8357616" y="6609712"/>
            <a:ext cx="149860" cy="188595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100" dirty="0">
                <a:solidFill>
                  <a:srgbClr val="FFFFFF"/>
                </a:solidFill>
                <a:latin typeface="Trebuchet MS"/>
                <a:cs typeface="Trebuchet MS"/>
              </a:rPr>
              <a:pPr marL="38100">
                <a:lnSpc>
                  <a:spcPct val="100000"/>
                </a:lnSpc>
                <a:spcBef>
                  <a:spcPts val="35"/>
                </a:spcBef>
              </a:pPr>
              <a:t>1</a:t>
            </a:fld>
            <a:endParaRPr sz="11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21" name="object 2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3655059"/>
            <a:ext cx="0" cy="3202940"/>
          </a:xfrm>
          <a:custGeom>
            <a:avLst/>
            <a:gdLst/>
            <a:ahLst/>
            <a:cxnLst/>
            <a:rect l="l" t="t" r="r" b="b"/>
            <a:pathLst>
              <a:path h="3202940">
                <a:moveTo>
                  <a:pt x="0" y="0"/>
                </a:moveTo>
                <a:lnTo>
                  <a:pt x="0" y="320293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1737360"/>
            <a:ext cx="0" cy="1864360"/>
          </a:xfrm>
          <a:custGeom>
            <a:avLst/>
            <a:gdLst/>
            <a:ahLst/>
            <a:cxnLst/>
            <a:rect l="l" t="t" r="r" b="b"/>
            <a:pathLst>
              <a:path h="1864360">
                <a:moveTo>
                  <a:pt x="0" y="0"/>
                </a:moveTo>
                <a:lnTo>
                  <a:pt x="0" y="186436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2311145" y="0"/>
            <a:ext cx="4737735" cy="1696720"/>
            <a:chOff x="2311145" y="0"/>
            <a:chExt cx="4737735" cy="1696720"/>
          </a:xfrm>
        </p:grpSpPr>
        <p:sp>
          <p:nvSpPr>
            <p:cNvPr id="9" name="object 9"/>
            <p:cNvSpPr/>
            <p:nvPr/>
          </p:nvSpPr>
          <p:spPr>
            <a:xfrm>
              <a:off x="2666999" y="0"/>
              <a:ext cx="0" cy="1684020"/>
            </a:xfrm>
            <a:custGeom>
              <a:avLst/>
              <a:gdLst/>
              <a:ahLst/>
              <a:cxnLst/>
              <a:rect l="l" t="t" r="r" b="b"/>
              <a:pathLst>
                <a:path h="1684020">
                  <a:moveTo>
                    <a:pt x="0" y="0"/>
                  </a:moveTo>
                  <a:lnTo>
                    <a:pt x="0" y="168401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39720" y="260629"/>
              <a:ext cx="4680458" cy="52321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39720" y="260629"/>
              <a:ext cx="4680585" cy="523240"/>
            </a:xfrm>
            <a:custGeom>
              <a:avLst/>
              <a:gdLst/>
              <a:ahLst/>
              <a:cxnLst/>
              <a:rect l="l" t="t" r="r" b="b"/>
              <a:pathLst>
                <a:path w="4680584" h="523240">
                  <a:moveTo>
                    <a:pt x="0" y="523214"/>
                  </a:moveTo>
                  <a:lnTo>
                    <a:pt x="4680458" y="523214"/>
                  </a:lnTo>
                  <a:lnTo>
                    <a:pt x="4680458" y="0"/>
                  </a:lnTo>
                  <a:lnTo>
                    <a:pt x="0" y="0"/>
                  </a:lnTo>
                  <a:lnTo>
                    <a:pt x="0" y="523214"/>
                  </a:lnTo>
                  <a:close/>
                </a:path>
              </a:pathLst>
            </a:custGeom>
            <a:ln w="571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2673350" y="282905"/>
            <a:ext cx="431863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1760">
              <a:lnSpc>
                <a:spcPct val="100000"/>
              </a:lnSpc>
              <a:spcBef>
                <a:spcPts val="95"/>
              </a:spcBef>
              <a:tabLst>
                <a:tab pos="2823210" algn="l"/>
              </a:tabLst>
            </a:pPr>
            <a:r>
              <a:rPr sz="2800" spc="135" dirty="0"/>
              <a:t>FORMATTING	</a:t>
            </a:r>
            <a:r>
              <a:rPr sz="2800" spc="180" dirty="0"/>
              <a:t>TEXT</a:t>
            </a:r>
            <a:endParaRPr sz="2800"/>
          </a:p>
        </p:txBody>
      </p:sp>
      <p:grpSp>
        <p:nvGrpSpPr>
          <p:cNvPr id="13" name="object 13"/>
          <p:cNvGrpSpPr/>
          <p:nvPr/>
        </p:nvGrpSpPr>
        <p:grpSpPr>
          <a:xfrm>
            <a:off x="378637" y="1323339"/>
            <a:ext cx="7882890" cy="2715260"/>
            <a:chOff x="378637" y="1323339"/>
            <a:chExt cx="7882890" cy="2715260"/>
          </a:xfrm>
        </p:grpSpPr>
        <p:sp>
          <p:nvSpPr>
            <p:cNvPr id="14" name="object 14"/>
            <p:cNvSpPr/>
            <p:nvPr/>
          </p:nvSpPr>
          <p:spPr>
            <a:xfrm>
              <a:off x="466343" y="1770887"/>
              <a:ext cx="3374135" cy="179679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78637" y="1684019"/>
              <a:ext cx="3549650" cy="1971039"/>
            </a:xfrm>
            <a:custGeom>
              <a:avLst/>
              <a:gdLst/>
              <a:ahLst/>
              <a:cxnLst/>
              <a:rect l="l" t="t" r="r" b="b"/>
              <a:pathLst>
                <a:path w="3549650" h="1971039">
                  <a:moveTo>
                    <a:pt x="3478479" y="71120"/>
                  </a:moveTo>
                  <a:lnTo>
                    <a:pt x="3460699" y="71120"/>
                  </a:lnTo>
                  <a:lnTo>
                    <a:pt x="3460699" y="88900"/>
                  </a:lnTo>
                  <a:lnTo>
                    <a:pt x="3460699" y="1882140"/>
                  </a:lnTo>
                  <a:lnTo>
                    <a:pt x="88900" y="1882140"/>
                  </a:lnTo>
                  <a:lnTo>
                    <a:pt x="88900" y="88900"/>
                  </a:lnTo>
                  <a:lnTo>
                    <a:pt x="3460699" y="88900"/>
                  </a:lnTo>
                  <a:lnTo>
                    <a:pt x="3460699" y="71120"/>
                  </a:lnTo>
                  <a:lnTo>
                    <a:pt x="71120" y="71120"/>
                  </a:lnTo>
                  <a:lnTo>
                    <a:pt x="71120" y="88900"/>
                  </a:lnTo>
                  <a:lnTo>
                    <a:pt x="71120" y="1882140"/>
                  </a:lnTo>
                  <a:lnTo>
                    <a:pt x="71120" y="1899920"/>
                  </a:lnTo>
                  <a:lnTo>
                    <a:pt x="3478479" y="1899920"/>
                  </a:lnTo>
                  <a:lnTo>
                    <a:pt x="3478479" y="1882660"/>
                  </a:lnTo>
                  <a:lnTo>
                    <a:pt x="3478479" y="1882140"/>
                  </a:lnTo>
                  <a:lnTo>
                    <a:pt x="3478479" y="88900"/>
                  </a:lnTo>
                  <a:lnTo>
                    <a:pt x="3478479" y="88773"/>
                  </a:lnTo>
                  <a:lnTo>
                    <a:pt x="3478479" y="71120"/>
                  </a:lnTo>
                  <a:close/>
                </a:path>
                <a:path w="3549650" h="1971039">
                  <a:moveTo>
                    <a:pt x="3549599" y="0"/>
                  </a:moveTo>
                  <a:lnTo>
                    <a:pt x="3496259" y="0"/>
                  </a:lnTo>
                  <a:lnTo>
                    <a:pt x="3496259" y="53340"/>
                  </a:lnTo>
                  <a:lnTo>
                    <a:pt x="3496259" y="1917700"/>
                  </a:lnTo>
                  <a:lnTo>
                    <a:pt x="53340" y="1917700"/>
                  </a:lnTo>
                  <a:lnTo>
                    <a:pt x="53340" y="53340"/>
                  </a:lnTo>
                  <a:lnTo>
                    <a:pt x="3496259" y="53340"/>
                  </a:lnTo>
                  <a:lnTo>
                    <a:pt x="3496259" y="0"/>
                  </a:lnTo>
                  <a:lnTo>
                    <a:pt x="0" y="0"/>
                  </a:lnTo>
                  <a:lnTo>
                    <a:pt x="0" y="53340"/>
                  </a:lnTo>
                  <a:lnTo>
                    <a:pt x="0" y="1917700"/>
                  </a:lnTo>
                  <a:lnTo>
                    <a:pt x="0" y="1971040"/>
                  </a:lnTo>
                  <a:lnTo>
                    <a:pt x="3549599" y="1971040"/>
                  </a:lnTo>
                  <a:lnTo>
                    <a:pt x="3549599" y="1918208"/>
                  </a:lnTo>
                  <a:lnTo>
                    <a:pt x="3549599" y="1917700"/>
                  </a:lnTo>
                  <a:lnTo>
                    <a:pt x="3549599" y="53340"/>
                  </a:lnTo>
                  <a:lnTo>
                    <a:pt x="3549599" y="53213"/>
                  </a:lnTo>
                  <a:lnTo>
                    <a:pt x="354959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70476" y="1411223"/>
              <a:ext cx="3602735" cy="254050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483100" y="1323339"/>
              <a:ext cx="3778250" cy="2715260"/>
            </a:xfrm>
            <a:custGeom>
              <a:avLst/>
              <a:gdLst/>
              <a:ahLst/>
              <a:cxnLst/>
              <a:rect l="l" t="t" r="r" b="b"/>
              <a:pathLst>
                <a:path w="3778250" h="2715260">
                  <a:moveTo>
                    <a:pt x="3707130" y="89408"/>
                  </a:moveTo>
                  <a:lnTo>
                    <a:pt x="3689350" y="89408"/>
                  </a:lnTo>
                  <a:lnTo>
                    <a:pt x="3689350" y="2626106"/>
                  </a:lnTo>
                  <a:lnTo>
                    <a:pt x="3707130" y="2626118"/>
                  </a:lnTo>
                  <a:lnTo>
                    <a:pt x="3707130" y="89408"/>
                  </a:lnTo>
                  <a:close/>
                </a:path>
                <a:path w="3778250" h="2715260">
                  <a:moveTo>
                    <a:pt x="3707130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2626360"/>
                  </a:lnTo>
                  <a:lnTo>
                    <a:pt x="71120" y="2644140"/>
                  </a:lnTo>
                  <a:lnTo>
                    <a:pt x="3707130" y="2644140"/>
                  </a:lnTo>
                  <a:lnTo>
                    <a:pt x="3707130" y="2626360"/>
                  </a:lnTo>
                  <a:lnTo>
                    <a:pt x="88900" y="2626360"/>
                  </a:lnTo>
                  <a:lnTo>
                    <a:pt x="88900" y="88900"/>
                  </a:lnTo>
                  <a:lnTo>
                    <a:pt x="3707130" y="88900"/>
                  </a:lnTo>
                  <a:lnTo>
                    <a:pt x="3707130" y="71120"/>
                  </a:lnTo>
                  <a:close/>
                </a:path>
                <a:path w="3778250" h="2715260">
                  <a:moveTo>
                    <a:pt x="3778250" y="53848"/>
                  </a:moveTo>
                  <a:lnTo>
                    <a:pt x="3724910" y="53848"/>
                  </a:lnTo>
                  <a:lnTo>
                    <a:pt x="3724910" y="2661666"/>
                  </a:lnTo>
                  <a:lnTo>
                    <a:pt x="3778250" y="2661666"/>
                  </a:lnTo>
                  <a:lnTo>
                    <a:pt x="3778250" y="53848"/>
                  </a:lnTo>
                  <a:close/>
                </a:path>
                <a:path w="3778250" h="2715260">
                  <a:moveTo>
                    <a:pt x="3778250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2661920"/>
                  </a:lnTo>
                  <a:lnTo>
                    <a:pt x="0" y="2715260"/>
                  </a:lnTo>
                  <a:lnTo>
                    <a:pt x="3778250" y="2715260"/>
                  </a:lnTo>
                  <a:lnTo>
                    <a:pt x="3778250" y="2661920"/>
                  </a:lnTo>
                  <a:lnTo>
                    <a:pt x="53340" y="2661920"/>
                  </a:lnTo>
                  <a:lnTo>
                    <a:pt x="53340" y="53340"/>
                  </a:lnTo>
                  <a:lnTo>
                    <a:pt x="3778250" y="53340"/>
                  </a:lnTo>
                  <a:lnTo>
                    <a:pt x="37782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402437" y="4245686"/>
            <a:ext cx="39757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80" dirty="0">
                <a:latin typeface="Trebuchet MS"/>
                <a:cs typeface="Trebuchet MS"/>
              </a:rPr>
              <a:t>TO </a:t>
            </a:r>
            <a:r>
              <a:rPr sz="2400" b="1" spc="-5" dirty="0">
                <a:latin typeface="Trebuchet MS"/>
                <a:cs typeface="Trebuchet MS"/>
              </a:rPr>
              <a:t>CHANGE </a:t>
            </a:r>
            <a:r>
              <a:rPr sz="2400" b="1" dirty="0">
                <a:latin typeface="Trebuchet MS"/>
                <a:cs typeface="Trebuchet MS"/>
              </a:rPr>
              <a:t>THE </a:t>
            </a:r>
            <a:r>
              <a:rPr sz="2400" b="1" spc="-5" dirty="0">
                <a:latin typeface="Trebuchet MS"/>
                <a:cs typeface="Trebuchet MS"/>
              </a:rPr>
              <a:t>FONT</a:t>
            </a:r>
            <a:r>
              <a:rPr sz="2400" b="1" spc="-105" dirty="0">
                <a:latin typeface="Trebuchet MS"/>
                <a:cs typeface="Trebuchet MS"/>
              </a:rPr>
              <a:t> </a:t>
            </a:r>
            <a:r>
              <a:rPr sz="2400" b="1" spc="-5" dirty="0">
                <a:latin typeface="Trebuchet MS"/>
                <a:cs typeface="Trebuchet MS"/>
              </a:rPr>
              <a:t>SIZE: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14972" y="4600575"/>
            <a:ext cx="3950335" cy="30480"/>
          </a:xfrm>
          <a:custGeom>
            <a:avLst/>
            <a:gdLst/>
            <a:ahLst/>
            <a:cxnLst/>
            <a:rect l="l" t="t" r="r" b="b"/>
            <a:pathLst>
              <a:path w="3950335" h="30479">
                <a:moveTo>
                  <a:pt x="3950208" y="0"/>
                </a:moveTo>
                <a:lnTo>
                  <a:pt x="0" y="0"/>
                </a:lnTo>
                <a:lnTo>
                  <a:pt x="0" y="30480"/>
                </a:lnTo>
                <a:lnTo>
                  <a:pt x="3950208" y="30480"/>
                </a:lnTo>
                <a:lnTo>
                  <a:pt x="395020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402437" y="4614798"/>
            <a:ext cx="35985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rebuchet MS"/>
                <a:cs typeface="Trebuchet MS"/>
              </a:rPr>
              <a:t>Select </a:t>
            </a:r>
            <a:r>
              <a:rPr sz="1800" spc="-5" dirty="0">
                <a:latin typeface="Trebuchet MS"/>
                <a:cs typeface="Trebuchet MS"/>
              </a:rPr>
              <a:t>the cell or cells you want</a:t>
            </a:r>
            <a:r>
              <a:rPr sz="1800" spc="-114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to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10</a:t>
            </a:fld>
            <a:endParaRPr dirty="0"/>
          </a:p>
        </p:txBody>
      </p:sp>
      <p:sp>
        <p:nvSpPr>
          <p:cNvPr id="25" name="object 2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402437" y="4889119"/>
            <a:ext cx="8051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rebuchet MS"/>
                <a:cs typeface="Trebuchet MS"/>
              </a:rPr>
              <a:t>f</a:t>
            </a:r>
            <a:r>
              <a:rPr sz="1800" spc="-10" dirty="0">
                <a:latin typeface="Trebuchet MS"/>
                <a:cs typeface="Trebuchet MS"/>
              </a:rPr>
              <a:t>o</a:t>
            </a:r>
            <a:r>
              <a:rPr sz="1800" dirty="0">
                <a:latin typeface="Trebuchet MS"/>
                <a:cs typeface="Trebuchet MS"/>
              </a:rPr>
              <a:t>rmat.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02437" y="5163439"/>
            <a:ext cx="3999229" cy="84264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5080">
              <a:lnSpc>
                <a:spcPct val="98900"/>
              </a:lnSpc>
              <a:spcBef>
                <a:spcPts val="120"/>
              </a:spcBef>
            </a:pPr>
            <a:r>
              <a:rPr sz="1800" spc="-10" dirty="0">
                <a:latin typeface="Trebuchet MS"/>
                <a:cs typeface="Trebuchet MS"/>
              </a:rPr>
              <a:t>Left-click </a:t>
            </a:r>
            <a:r>
              <a:rPr sz="1800" spc="-5" dirty="0">
                <a:latin typeface="Trebuchet MS"/>
                <a:cs typeface="Trebuchet MS"/>
              </a:rPr>
              <a:t>the </a:t>
            </a:r>
            <a:r>
              <a:rPr sz="1800" b="1" spc="-5" dirty="0">
                <a:latin typeface="Trebuchet MS"/>
                <a:cs typeface="Trebuchet MS"/>
              </a:rPr>
              <a:t>drop-down </a:t>
            </a:r>
            <a:r>
              <a:rPr sz="1800" b="1" dirty="0">
                <a:latin typeface="Trebuchet MS"/>
                <a:cs typeface="Trebuchet MS"/>
              </a:rPr>
              <a:t>arrow </a:t>
            </a:r>
            <a:r>
              <a:rPr sz="1800" spc="-5" dirty="0">
                <a:latin typeface="Trebuchet MS"/>
                <a:cs typeface="Trebuchet MS"/>
              </a:rPr>
              <a:t>next  to the </a:t>
            </a:r>
            <a:r>
              <a:rPr sz="1800" b="1" spc="-20" dirty="0">
                <a:latin typeface="Trebuchet MS"/>
                <a:cs typeface="Trebuchet MS"/>
              </a:rPr>
              <a:t>Font </a:t>
            </a:r>
            <a:r>
              <a:rPr sz="1800" b="1" spc="-5" dirty="0">
                <a:latin typeface="Trebuchet MS"/>
                <a:cs typeface="Trebuchet MS"/>
              </a:rPr>
              <a:t>Size </a:t>
            </a:r>
            <a:r>
              <a:rPr sz="1800" spc="-5" dirty="0">
                <a:latin typeface="Trebuchet MS"/>
                <a:cs typeface="Trebuchet MS"/>
              </a:rPr>
              <a:t>box on the Home tab.  Select </a:t>
            </a:r>
            <a:r>
              <a:rPr sz="1800" dirty="0">
                <a:latin typeface="Trebuchet MS"/>
                <a:cs typeface="Trebuchet MS"/>
              </a:rPr>
              <a:t>a </a:t>
            </a:r>
            <a:r>
              <a:rPr sz="1800" b="1" spc="-5" dirty="0">
                <a:latin typeface="Trebuchet MS"/>
                <a:cs typeface="Trebuchet MS"/>
              </a:rPr>
              <a:t>font </a:t>
            </a:r>
            <a:r>
              <a:rPr sz="1800" b="1" dirty="0">
                <a:latin typeface="Trebuchet MS"/>
                <a:cs typeface="Trebuchet MS"/>
              </a:rPr>
              <a:t>size </a:t>
            </a:r>
            <a:r>
              <a:rPr sz="1800" spc="-5" dirty="0">
                <a:latin typeface="Trebuchet MS"/>
                <a:cs typeface="Trebuchet MS"/>
              </a:rPr>
              <a:t>from the</a:t>
            </a:r>
            <a:r>
              <a:rPr sz="1800" spc="-3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list</a:t>
            </a:r>
            <a:r>
              <a:rPr sz="1800" spc="-5" dirty="0">
                <a:latin typeface="Carlito"/>
                <a:cs typeface="Carlito"/>
              </a:rPr>
              <a:t>.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795520" y="4245686"/>
            <a:ext cx="4060190" cy="1766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u="heavy" spc="-8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TO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ADD </a:t>
            </a:r>
            <a:r>
              <a:rPr sz="2400" b="1" u="heavy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A</a:t>
            </a:r>
            <a:r>
              <a:rPr sz="2400" b="1" u="heavy" spc="-34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BORDER:</a:t>
            </a:r>
            <a:endParaRPr sz="2400">
              <a:latin typeface="Trebuchet MS"/>
              <a:cs typeface="Trebuchet MS"/>
            </a:endParaRPr>
          </a:p>
          <a:p>
            <a:pPr marL="12700" marR="466090">
              <a:lnSpc>
                <a:spcPct val="100000"/>
              </a:lnSpc>
              <a:spcBef>
                <a:spcPts val="25"/>
              </a:spcBef>
            </a:pPr>
            <a:r>
              <a:rPr sz="1800" dirty="0">
                <a:latin typeface="Trebuchet MS"/>
                <a:cs typeface="Trebuchet MS"/>
              </a:rPr>
              <a:t>Select </a:t>
            </a:r>
            <a:r>
              <a:rPr sz="1800" spc="-5" dirty="0">
                <a:latin typeface="Trebuchet MS"/>
                <a:cs typeface="Trebuchet MS"/>
              </a:rPr>
              <a:t>the cell or cells you want</a:t>
            </a:r>
            <a:r>
              <a:rPr sz="1800" spc="-114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to  format.</a:t>
            </a:r>
            <a:endParaRPr sz="18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Click the </a:t>
            </a:r>
            <a:r>
              <a:rPr sz="1800" b="1" spc="-5" dirty="0">
                <a:latin typeface="Trebuchet MS"/>
                <a:cs typeface="Trebuchet MS"/>
              </a:rPr>
              <a:t>drop-down </a:t>
            </a:r>
            <a:r>
              <a:rPr sz="1800" b="1" dirty="0">
                <a:latin typeface="Trebuchet MS"/>
                <a:cs typeface="Trebuchet MS"/>
              </a:rPr>
              <a:t>arrow </a:t>
            </a:r>
            <a:r>
              <a:rPr sz="1800" spc="-5" dirty="0">
                <a:latin typeface="Trebuchet MS"/>
                <a:cs typeface="Trebuchet MS"/>
              </a:rPr>
              <a:t>next to </a:t>
            </a:r>
            <a:r>
              <a:rPr sz="1800" spc="-10" dirty="0">
                <a:latin typeface="Trebuchet MS"/>
                <a:cs typeface="Trebuchet MS"/>
              </a:rPr>
              <a:t>the  </a:t>
            </a:r>
            <a:r>
              <a:rPr sz="1800" b="1" spc="-5" dirty="0">
                <a:latin typeface="Trebuchet MS"/>
                <a:cs typeface="Trebuchet MS"/>
              </a:rPr>
              <a:t>Borders </a:t>
            </a:r>
            <a:r>
              <a:rPr sz="1800" spc="-5" dirty="0">
                <a:latin typeface="Trebuchet MS"/>
                <a:cs typeface="Trebuchet MS"/>
              </a:rPr>
              <a:t>command on the Home tab. </a:t>
            </a:r>
            <a:r>
              <a:rPr sz="1800" dirty="0">
                <a:latin typeface="Trebuchet MS"/>
                <a:cs typeface="Trebuchet MS"/>
              </a:rPr>
              <a:t>A  </a:t>
            </a:r>
            <a:r>
              <a:rPr sz="1800" spc="-5" dirty="0">
                <a:latin typeface="Trebuchet MS"/>
                <a:cs typeface="Trebuchet MS"/>
              </a:rPr>
              <a:t>menu will appear with border</a:t>
            </a:r>
            <a:r>
              <a:rPr sz="1800" spc="-5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options.</a:t>
            </a:r>
            <a:endParaRPr sz="18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4131309"/>
            <a:ext cx="0" cy="2726690"/>
          </a:xfrm>
          <a:custGeom>
            <a:avLst/>
            <a:gdLst/>
            <a:ahLst/>
            <a:cxnLst/>
            <a:rect l="l" t="t" r="r" b="b"/>
            <a:pathLst>
              <a:path h="2726690">
                <a:moveTo>
                  <a:pt x="0" y="0"/>
                </a:moveTo>
                <a:lnTo>
                  <a:pt x="0" y="272668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1160780"/>
            <a:ext cx="0" cy="2917190"/>
          </a:xfrm>
          <a:custGeom>
            <a:avLst/>
            <a:gdLst/>
            <a:ahLst/>
            <a:cxnLst/>
            <a:rect l="l" t="t" r="r" b="b"/>
            <a:pathLst>
              <a:path h="2917190">
                <a:moveTo>
                  <a:pt x="0" y="0"/>
                </a:moveTo>
                <a:lnTo>
                  <a:pt x="0" y="291719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2311145" y="0"/>
            <a:ext cx="4737735" cy="1120140"/>
            <a:chOff x="2311145" y="0"/>
            <a:chExt cx="4737735" cy="1120140"/>
          </a:xfrm>
        </p:grpSpPr>
        <p:sp>
          <p:nvSpPr>
            <p:cNvPr id="9" name="object 9"/>
            <p:cNvSpPr/>
            <p:nvPr/>
          </p:nvSpPr>
          <p:spPr>
            <a:xfrm>
              <a:off x="2666999" y="0"/>
              <a:ext cx="0" cy="1107440"/>
            </a:xfrm>
            <a:custGeom>
              <a:avLst/>
              <a:gdLst/>
              <a:ahLst/>
              <a:cxnLst/>
              <a:rect l="l" t="t" r="r" b="b"/>
              <a:pathLst>
                <a:path h="1107440">
                  <a:moveTo>
                    <a:pt x="0" y="0"/>
                  </a:moveTo>
                  <a:lnTo>
                    <a:pt x="0" y="110743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39720" y="260629"/>
              <a:ext cx="4680458" cy="52321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39720" y="260629"/>
              <a:ext cx="4680585" cy="523240"/>
            </a:xfrm>
            <a:custGeom>
              <a:avLst/>
              <a:gdLst/>
              <a:ahLst/>
              <a:cxnLst/>
              <a:rect l="l" t="t" r="r" b="b"/>
              <a:pathLst>
                <a:path w="4680584" h="523240">
                  <a:moveTo>
                    <a:pt x="0" y="523214"/>
                  </a:moveTo>
                  <a:lnTo>
                    <a:pt x="4680458" y="523214"/>
                  </a:lnTo>
                  <a:lnTo>
                    <a:pt x="4680458" y="0"/>
                  </a:lnTo>
                  <a:lnTo>
                    <a:pt x="0" y="0"/>
                  </a:lnTo>
                  <a:lnTo>
                    <a:pt x="0" y="523214"/>
                  </a:lnTo>
                  <a:close/>
                </a:path>
              </a:pathLst>
            </a:custGeom>
            <a:ln w="571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2673350" y="282905"/>
            <a:ext cx="431863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1760">
              <a:lnSpc>
                <a:spcPct val="100000"/>
              </a:lnSpc>
              <a:spcBef>
                <a:spcPts val="95"/>
              </a:spcBef>
              <a:tabLst>
                <a:tab pos="2823210" algn="l"/>
              </a:tabLst>
            </a:pPr>
            <a:r>
              <a:rPr sz="2800" spc="135" dirty="0"/>
              <a:t>FORMATTING	</a:t>
            </a:r>
            <a:r>
              <a:rPr sz="2800" spc="180" dirty="0"/>
              <a:t>TEXT</a:t>
            </a:r>
            <a:endParaRPr sz="2800"/>
          </a:p>
        </p:txBody>
      </p:sp>
      <p:grpSp>
        <p:nvGrpSpPr>
          <p:cNvPr id="13" name="object 13"/>
          <p:cNvGrpSpPr/>
          <p:nvPr/>
        </p:nvGrpSpPr>
        <p:grpSpPr>
          <a:xfrm>
            <a:off x="234632" y="1107439"/>
            <a:ext cx="8572500" cy="3023870"/>
            <a:chOff x="234632" y="1107439"/>
            <a:chExt cx="8572500" cy="3023870"/>
          </a:xfrm>
        </p:grpSpPr>
        <p:sp>
          <p:nvSpPr>
            <p:cNvPr id="14" name="object 14"/>
            <p:cNvSpPr/>
            <p:nvPr/>
          </p:nvSpPr>
          <p:spPr>
            <a:xfrm>
              <a:off x="321564" y="1194815"/>
              <a:ext cx="4251960" cy="284835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34632" y="1107439"/>
              <a:ext cx="4426585" cy="3023870"/>
            </a:xfrm>
            <a:custGeom>
              <a:avLst/>
              <a:gdLst/>
              <a:ahLst/>
              <a:cxnLst/>
              <a:rect l="l" t="t" r="r" b="b"/>
              <a:pathLst>
                <a:path w="4426585" h="3023870">
                  <a:moveTo>
                    <a:pt x="4355147" y="89281"/>
                  </a:moveTo>
                  <a:lnTo>
                    <a:pt x="4337367" y="89281"/>
                  </a:lnTo>
                  <a:lnTo>
                    <a:pt x="4337367" y="2934589"/>
                  </a:lnTo>
                  <a:lnTo>
                    <a:pt x="4355147" y="2934589"/>
                  </a:lnTo>
                  <a:lnTo>
                    <a:pt x="4355147" y="89281"/>
                  </a:lnTo>
                  <a:close/>
                </a:path>
                <a:path w="4426585" h="3023870">
                  <a:moveTo>
                    <a:pt x="4355147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2934970"/>
                  </a:lnTo>
                  <a:lnTo>
                    <a:pt x="71120" y="2952750"/>
                  </a:lnTo>
                  <a:lnTo>
                    <a:pt x="4355147" y="2952750"/>
                  </a:lnTo>
                  <a:lnTo>
                    <a:pt x="4355147" y="2934970"/>
                  </a:lnTo>
                  <a:lnTo>
                    <a:pt x="88900" y="2934970"/>
                  </a:lnTo>
                  <a:lnTo>
                    <a:pt x="88900" y="88900"/>
                  </a:lnTo>
                  <a:lnTo>
                    <a:pt x="4355147" y="88900"/>
                  </a:lnTo>
                  <a:lnTo>
                    <a:pt x="4355147" y="71120"/>
                  </a:lnTo>
                  <a:close/>
                </a:path>
                <a:path w="4426585" h="3023870">
                  <a:moveTo>
                    <a:pt x="4426267" y="53721"/>
                  </a:moveTo>
                  <a:lnTo>
                    <a:pt x="4372927" y="53721"/>
                  </a:lnTo>
                  <a:lnTo>
                    <a:pt x="4372927" y="2970149"/>
                  </a:lnTo>
                  <a:lnTo>
                    <a:pt x="4426267" y="2970149"/>
                  </a:lnTo>
                  <a:lnTo>
                    <a:pt x="4426267" y="53721"/>
                  </a:lnTo>
                  <a:close/>
                </a:path>
                <a:path w="4426585" h="3023870">
                  <a:moveTo>
                    <a:pt x="4426267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2970530"/>
                  </a:lnTo>
                  <a:lnTo>
                    <a:pt x="0" y="3023870"/>
                  </a:lnTo>
                  <a:lnTo>
                    <a:pt x="4426267" y="3023870"/>
                  </a:lnTo>
                  <a:lnTo>
                    <a:pt x="4426267" y="2970530"/>
                  </a:lnTo>
                  <a:lnTo>
                    <a:pt x="53340" y="2970530"/>
                  </a:lnTo>
                  <a:lnTo>
                    <a:pt x="53340" y="53340"/>
                  </a:lnTo>
                  <a:lnTo>
                    <a:pt x="4426267" y="53340"/>
                  </a:lnTo>
                  <a:lnTo>
                    <a:pt x="442626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30140" y="1339595"/>
              <a:ext cx="3788664" cy="259537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843145" y="1252219"/>
              <a:ext cx="3963670" cy="2769870"/>
            </a:xfrm>
            <a:custGeom>
              <a:avLst/>
              <a:gdLst/>
              <a:ahLst/>
              <a:cxnLst/>
              <a:rect l="l" t="t" r="r" b="b"/>
              <a:pathLst>
                <a:path w="3963670" h="2769870">
                  <a:moveTo>
                    <a:pt x="3892550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2680970"/>
                  </a:lnTo>
                  <a:lnTo>
                    <a:pt x="71120" y="2698750"/>
                  </a:lnTo>
                  <a:lnTo>
                    <a:pt x="3892550" y="2698750"/>
                  </a:lnTo>
                  <a:lnTo>
                    <a:pt x="3892550" y="2680970"/>
                  </a:lnTo>
                  <a:lnTo>
                    <a:pt x="88900" y="2680970"/>
                  </a:lnTo>
                  <a:lnTo>
                    <a:pt x="88900" y="88900"/>
                  </a:lnTo>
                  <a:lnTo>
                    <a:pt x="3874770" y="88900"/>
                  </a:lnTo>
                  <a:lnTo>
                    <a:pt x="3874770" y="2680843"/>
                  </a:lnTo>
                  <a:lnTo>
                    <a:pt x="3892550" y="2680843"/>
                  </a:lnTo>
                  <a:lnTo>
                    <a:pt x="3892550" y="88900"/>
                  </a:lnTo>
                  <a:lnTo>
                    <a:pt x="3892550" y="88519"/>
                  </a:lnTo>
                  <a:lnTo>
                    <a:pt x="3892550" y="71120"/>
                  </a:lnTo>
                  <a:close/>
                </a:path>
                <a:path w="3963670" h="2769870">
                  <a:moveTo>
                    <a:pt x="3963670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2716530"/>
                  </a:lnTo>
                  <a:lnTo>
                    <a:pt x="0" y="2769870"/>
                  </a:lnTo>
                  <a:lnTo>
                    <a:pt x="3963670" y="2769870"/>
                  </a:lnTo>
                  <a:lnTo>
                    <a:pt x="3963670" y="2716530"/>
                  </a:lnTo>
                  <a:lnTo>
                    <a:pt x="53340" y="2716530"/>
                  </a:lnTo>
                  <a:lnTo>
                    <a:pt x="53340" y="53340"/>
                  </a:lnTo>
                  <a:lnTo>
                    <a:pt x="3910330" y="53340"/>
                  </a:lnTo>
                  <a:lnTo>
                    <a:pt x="3910330" y="2716403"/>
                  </a:lnTo>
                  <a:lnTo>
                    <a:pt x="3963670" y="2716415"/>
                  </a:lnTo>
                  <a:lnTo>
                    <a:pt x="3963670" y="53340"/>
                  </a:lnTo>
                  <a:lnTo>
                    <a:pt x="3963670" y="52959"/>
                  </a:lnTo>
                  <a:lnTo>
                    <a:pt x="396367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/>
          <p:nvPr/>
        </p:nvSpPr>
        <p:spPr>
          <a:xfrm>
            <a:off x="342963" y="4672584"/>
            <a:ext cx="4483735" cy="30480"/>
          </a:xfrm>
          <a:custGeom>
            <a:avLst/>
            <a:gdLst/>
            <a:ahLst/>
            <a:cxnLst/>
            <a:rect l="l" t="t" r="r" b="b"/>
            <a:pathLst>
              <a:path w="4483735" h="30479">
                <a:moveTo>
                  <a:pt x="4483608" y="0"/>
                </a:moveTo>
                <a:lnTo>
                  <a:pt x="0" y="0"/>
                </a:lnTo>
                <a:lnTo>
                  <a:pt x="0" y="30480"/>
                </a:lnTo>
                <a:lnTo>
                  <a:pt x="4483608" y="30480"/>
                </a:lnTo>
                <a:lnTo>
                  <a:pt x="448360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30200" y="4686680"/>
            <a:ext cx="444627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rebuchet MS"/>
                <a:cs typeface="Trebuchet MS"/>
              </a:rPr>
              <a:t>Select </a:t>
            </a:r>
            <a:r>
              <a:rPr sz="1800" spc="-5" dirty="0">
                <a:latin typeface="Trebuchet MS"/>
                <a:cs typeface="Trebuchet MS"/>
              </a:rPr>
              <a:t>the cell or cells you want to format.  Left-click the </a:t>
            </a:r>
            <a:r>
              <a:rPr sz="1800" b="1" spc="-5" dirty="0">
                <a:latin typeface="Trebuchet MS"/>
                <a:cs typeface="Trebuchet MS"/>
              </a:rPr>
              <a:t>drop-down </a:t>
            </a:r>
            <a:r>
              <a:rPr sz="1800" b="1" dirty="0">
                <a:latin typeface="Trebuchet MS"/>
                <a:cs typeface="Trebuchet MS"/>
              </a:rPr>
              <a:t>arrow </a:t>
            </a:r>
            <a:r>
              <a:rPr sz="1800" spc="-5" dirty="0">
                <a:latin typeface="Trebuchet MS"/>
                <a:cs typeface="Trebuchet MS"/>
              </a:rPr>
              <a:t>next to  the </a:t>
            </a:r>
            <a:r>
              <a:rPr sz="1800" b="1" spc="-50" dirty="0">
                <a:latin typeface="Trebuchet MS"/>
                <a:cs typeface="Trebuchet MS"/>
              </a:rPr>
              <a:t>Text </a:t>
            </a:r>
            <a:r>
              <a:rPr sz="1800" b="1" dirty="0">
                <a:latin typeface="Trebuchet MS"/>
                <a:cs typeface="Trebuchet MS"/>
              </a:rPr>
              <a:t>Color </a:t>
            </a:r>
            <a:r>
              <a:rPr sz="1800" spc="-5" dirty="0">
                <a:latin typeface="Trebuchet MS"/>
                <a:cs typeface="Trebuchet MS"/>
              </a:rPr>
              <a:t>command. </a:t>
            </a:r>
            <a:r>
              <a:rPr sz="1800" dirty="0">
                <a:latin typeface="Trebuchet MS"/>
                <a:cs typeface="Trebuchet MS"/>
              </a:rPr>
              <a:t>A </a:t>
            </a:r>
            <a:r>
              <a:rPr sz="1800" spc="-10" dirty="0">
                <a:latin typeface="Trebuchet MS"/>
                <a:cs typeface="Trebuchet MS"/>
              </a:rPr>
              <a:t>color</a:t>
            </a:r>
            <a:r>
              <a:rPr sz="1800" spc="-21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palette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11</a:t>
            </a:fld>
            <a:endParaRPr dirty="0"/>
          </a:p>
        </p:txBody>
      </p:sp>
      <p:sp>
        <p:nvSpPr>
          <p:cNvPr id="25" name="object 2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330200" y="5509971"/>
            <a:ext cx="12223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rebuchet MS"/>
                <a:cs typeface="Trebuchet MS"/>
              </a:rPr>
              <a:t>will</a:t>
            </a:r>
            <a:r>
              <a:rPr sz="1800" spc="-105" dirty="0">
                <a:latin typeface="Trebuchet MS"/>
                <a:cs typeface="Trebuchet MS"/>
              </a:rPr>
              <a:t> </a:t>
            </a:r>
            <a:r>
              <a:rPr sz="1800" spc="-40" dirty="0">
                <a:latin typeface="Trebuchet MS"/>
                <a:cs typeface="Trebuchet MS"/>
              </a:rPr>
              <a:t>appear.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30200" y="5784291"/>
            <a:ext cx="32835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rebuchet MS"/>
                <a:cs typeface="Trebuchet MS"/>
              </a:rPr>
              <a:t>Select a </a:t>
            </a:r>
            <a:r>
              <a:rPr sz="1800" spc="-5" dirty="0">
                <a:latin typeface="Trebuchet MS"/>
                <a:cs typeface="Trebuchet MS"/>
              </a:rPr>
              <a:t>color from the</a:t>
            </a:r>
            <a:r>
              <a:rPr sz="1800" spc="-10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palette.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30200" y="4317872"/>
            <a:ext cx="80594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93920" algn="l"/>
              </a:tabLst>
            </a:pPr>
            <a:r>
              <a:rPr sz="2400" b="1" spc="-75" dirty="0">
                <a:latin typeface="Trebuchet MS"/>
                <a:cs typeface="Trebuchet MS"/>
              </a:rPr>
              <a:t>TO </a:t>
            </a:r>
            <a:r>
              <a:rPr sz="2400" b="1" dirty="0">
                <a:latin typeface="Trebuchet MS"/>
                <a:cs typeface="Trebuchet MS"/>
              </a:rPr>
              <a:t>CHANGE THE</a:t>
            </a:r>
            <a:r>
              <a:rPr sz="2400" b="1" spc="-40" dirty="0">
                <a:latin typeface="Trebuchet MS"/>
                <a:cs typeface="Trebuchet MS"/>
              </a:rPr>
              <a:t> </a:t>
            </a:r>
            <a:r>
              <a:rPr sz="2400" b="1" dirty="0">
                <a:latin typeface="Trebuchet MS"/>
                <a:cs typeface="Trebuchet MS"/>
              </a:rPr>
              <a:t>TEXT</a:t>
            </a:r>
            <a:r>
              <a:rPr sz="2400" b="1" spc="-55" dirty="0">
                <a:latin typeface="Trebuchet MS"/>
                <a:cs typeface="Trebuchet MS"/>
              </a:rPr>
              <a:t> </a:t>
            </a:r>
            <a:r>
              <a:rPr sz="2400" b="1" spc="-5" dirty="0">
                <a:latin typeface="Trebuchet MS"/>
                <a:cs typeface="Trebuchet MS"/>
              </a:rPr>
              <a:t>COLOUR:	</a:t>
            </a:r>
            <a:r>
              <a:rPr sz="2400" b="1" u="heavy" spc="-7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TO </a:t>
            </a:r>
            <a:r>
              <a:rPr sz="2400" b="1" u="heavy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ADD A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FILL</a:t>
            </a:r>
            <a:r>
              <a:rPr sz="2400" b="1" u="heavy" spc="-5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400" b="1" u="heavy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COLOUR: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011673" y="4686680"/>
            <a:ext cx="3598545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rebuchet MS"/>
                <a:cs typeface="Trebuchet MS"/>
              </a:rPr>
              <a:t>Select </a:t>
            </a:r>
            <a:r>
              <a:rPr sz="1800" spc="-5" dirty="0">
                <a:latin typeface="Trebuchet MS"/>
                <a:cs typeface="Trebuchet MS"/>
              </a:rPr>
              <a:t>the cell or cells you want</a:t>
            </a:r>
            <a:r>
              <a:rPr sz="1800" spc="-114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to  format.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Click the </a:t>
            </a:r>
            <a:r>
              <a:rPr sz="1800" b="1" spc="-5" dirty="0">
                <a:latin typeface="Trebuchet MS"/>
                <a:cs typeface="Trebuchet MS"/>
              </a:rPr>
              <a:t>Fill </a:t>
            </a:r>
            <a:r>
              <a:rPr sz="1800" b="1" dirty="0">
                <a:latin typeface="Trebuchet MS"/>
                <a:cs typeface="Trebuchet MS"/>
              </a:rPr>
              <a:t>command</a:t>
            </a:r>
            <a:r>
              <a:rPr sz="1800" dirty="0">
                <a:latin typeface="Trebuchet MS"/>
                <a:cs typeface="Trebuchet MS"/>
              </a:rPr>
              <a:t>. A</a:t>
            </a:r>
            <a:r>
              <a:rPr sz="1800" spc="-265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color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palette </a:t>
            </a:r>
            <a:r>
              <a:rPr sz="1800" dirty="0">
                <a:latin typeface="Trebuchet MS"/>
                <a:cs typeface="Trebuchet MS"/>
              </a:rPr>
              <a:t>will</a:t>
            </a:r>
            <a:r>
              <a:rPr sz="1800" spc="-40" dirty="0">
                <a:latin typeface="Trebuchet MS"/>
                <a:cs typeface="Trebuchet MS"/>
              </a:rPr>
              <a:t> appear.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Trebuchet MS"/>
                <a:cs typeface="Trebuchet MS"/>
              </a:rPr>
              <a:t>Select a </a:t>
            </a:r>
            <a:r>
              <a:rPr sz="1800" spc="-5" dirty="0">
                <a:latin typeface="Trebuchet MS"/>
                <a:cs typeface="Trebuchet MS"/>
              </a:rPr>
              <a:t>color from the</a:t>
            </a:r>
            <a:r>
              <a:rPr sz="1800" spc="-6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palette.</a:t>
            </a:r>
            <a:endParaRPr sz="18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6633209"/>
            <a:ext cx="0" cy="224790"/>
          </a:xfrm>
          <a:custGeom>
            <a:avLst/>
            <a:gdLst/>
            <a:ahLst/>
            <a:cxnLst/>
            <a:rect l="l" t="t" r="r" b="b"/>
            <a:pathLst>
              <a:path h="224790">
                <a:moveTo>
                  <a:pt x="0" y="0"/>
                </a:moveTo>
                <a:lnTo>
                  <a:pt x="0" y="22478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3970020"/>
            <a:ext cx="0" cy="2609850"/>
          </a:xfrm>
          <a:custGeom>
            <a:avLst/>
            <a:gdLst/>
            <a:ahLst/>
            <a:cxnLst/>
            <a:rect l="l" t="t" r="r" b="b"/>
            <a:pathLst>
              <a:path h="2609850">
                <a:moveTo>
                  <a:pt x="0" y="0"/>
                </a:moveTo>
                <a:lnTo>
                  <a:pt x="0" y="260984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1447038" y="0"/>
            <a:ext cx="6537959" cy="3929379"/>
            <a:chOff x="1447038" y="0"/>
            <a:chExt cx="6537959" cy="3929379"/>
          </a:xfrm>
        </p:grpSpPr>
        <p:sp>
          <p:nvSpPr>
            <p:cNvPr id="9" name="object 9"/>
            <p:cNvSpPr/>
            <p:nvPr/>
          </p:nvSpPr>
          <p:spPr>
            <a:xfrm>
              <a:off x="2667000" y="0"/>
              <a:ext cx="0" cy="3916679"/>
            </a:xfrm>
            <a:custGeom>
              <a:avLst/>
              <a:gdLst/>
              <a:ahLst/>
              <a:cxnLst/>
              <a:rect l="l" t="t" r="r" b="b"/>
              <a:pathLst>
                <a:path h="3916679">
                  <a:moveTo>
                    <a:pt x="0" y="0"/>
                  </a:moveTo>
                  <a:lnTo>
                    <a:pt x="0" y="391667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75613" y="260667"/>
              <a:ext cx="6480683" cy="5847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75613" y="260667"/>
              <a:ext cx="6480810" cy="584835"/>
            </a:xfrm>
            <a:custGeom>
              <a:avLst/>
              <a:gdLst/>
              <a:ahLst/>
              <a:cxnLst/>
              <a:rect l="l" t="t" r="r" b="b"/>
              <a:pathLst>
                <a:path w="6480809" h="584835">
                  <a:moveTo>
                    <a:pt x="0" y="584771"/>
                  </a:moveTo>
                  <a:lnTo>
                    <a:pt x="6480683" y="584771"/>
                  </a:lnTo>
                  <a:lnTo>
                    <a:pt x="6480683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554607" y="279857"/>
            <a:ext cx="603631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165" dirty="0"/>
              <a:t>CONDITIONAL</a:t>
            </a:r>
            <a:r>
              <a:rPr spc="-160" dirty="0"/>
              <a:t> </a:t>
            </a:r>
            <a:r>
              <a:rPr spc="160" dirty="0"/>
              <a:t>FORMATTING</a:t>
            </a:r>
          </a:p>
        </p:txBody>
      </p:sp>
      <p:grpSp>
        <p:nvGrpSpPr>
          <p:cNvPr id="13" name="object 13"/>
          <p:cNvGrpSpPr/>
          <p:nvPr/>
        </p:nvGrpSpPr>
        <p:grpSpPr>
          <a:xfrm>
            <a:off x="90611" y="1107439"/>
            <a:ext cx="2914650" cy="5525770"/>
            <a:chOff x="90611" y="1107439"/>
            <a:chExt cx="2914650" cy="5525770"/>
          </a:xfrm>
        </p:grpSpPr>
        <p:sp>
          <p:nvSpPr>
            <p:cNvPr id="14" name="object 14"/>
            <p:cNvSpPr/>
            <p:nvPr/>
          </p:nvSpPr>
          <p:spPr>
            <a:xfrm>
              <a:off x="394715" y="1194815"/>
              <a:ext cx="2019300" cy="237896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06641" y="1107439"/>
              <a:ext cx="2194560" cy="2553970"/>
            </a:xfrm>
            <a:custGeom>
              <a:avLst/>
              <a:gdLst/>
              <a:ahLst/>
              <a:cxnLst/>
              <a:rect l="l" t="t" r="r" b="b"/>
              <a:pathLst>
                <a:path w="2194560" h="2553970">
                  <a:moveTo>
                    <a:pt x="2122868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2465070"/>
                  </a:lnTo>
                  <a:lnTo>
                    <a:pt x="71120" y="2482850"/>
                  </a:lnTo>
                  <a:lnTo>
                    <a:pt x="2122868" y="2482850"/>
                  </a:lnTo>
                  <a:lnTo>
                    <a:pt x="2122868" y="2465578"/>
                  </a:lnTo>
                  <a:lnTo>
                    <a:pt x="2122868" y="2465070"/>
                  </a:lnTo>
                  <a:lnTo>
                    <a:pt x="2122868" y="89281"/>
                  </a:lnTo>
                  <a:lnTo>
                    <a:pt x="2105088" y="89281"/>
                  </a:lnTo>
                  <a:lnTo>
                    <a:pt x="2105088" y="2465070"/>
                  </a:lnTo>
                  <a:lnTo>
                    <a:pt x="88900" y="2465070"/>
                  </a:lnTo>
                  <a:lnTo>
                    <a:pt x="88900" y="88900"/>
                  </a:lnTo>
                  <a:lnTo>
                    <a:pt x="2122868" y="88900"/>
                  </a:lnTo>
                  <a:lnTo>
                    <a:pt x="2122868" y="71120"/>
                  </a:lnTo>
                  <a:close/>
                </a:path>
                <a:path w="2194560" h="2553970">
                  <a:moveTo>
                    <a:pt x="2193988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2500630"/>
                  </a:lnTo>
                  <a:lnTo>
                    <a:pt x="0" y="2553970"/>
                  </a:lnTo>
                  <a:lnTo>
                    <a:pt x="2193988" y="2553970"/>
                  </a:lnTo>
                  <a:lnTo>
                    <a:pt x="2193988" y="2501138"/>
                  </a:lnTo>
                  <a:lnTo>
                    <a:pt x="2193988" y="2500630"/>
                  </a:lnTo>
                  <a:lnTo>
                    <a:pt x="2193988" y="53721"/>
                  </a:lnTo>
                  <a:lnTo>
                    <a:pt x="2140648" y="53721"/>
                  </a:lnTo>
                  <a:lnTo>
                    <a:pt x="2140648" y="2500630"/>
                  </a:lnTo>
                  <a:lnTo>
                    <a:pt x="53340" y="2500630"/>
                  </a:lnTo>
                  <a:lnTo>
                    <a:pt x="53340" y="53340"/>
                  </a:lnTo>
                  <a:lnTo>
                    <a:pt x="2193988" y="53340"/>
                  </a:lnTo>
                  <a:lnTo>
                    <a:pt x="219398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78307" y="4003547"/>
              <a:ext cx="2738628" cy="254203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90601" y="3916679"/>
              <a:ext cx="2914650" cy="2716530"/>
            </a:xfrm>
            <a:custGeom>
              <a:avLst/>
              <a:gdLst/>
              <a:ahLst/>
              <a:cxnLst/>
              <a:rect l="l" t="t" r="r" b="b"/>
              <a:pathLst>
                <a:path w="2914650" h="2716529">
                  <a:moveTo>
                    <a:pt x="2842971" y="71120"/>
                  </a:moveTo>
                  <a:lnTo>
                    <a:pt x="71132" y="71120"/>
                  </a:lnTo>
                  <a:lnTo>
                    <a:pt x="71132" y="88900"/>
                  </a:lnTo>
                  <a:lnTo>
                    <a:pt x="71132" y="2627630"/>
                  </a:lnTo>
                  <a:lnTo>
                    <a:pt x="71132" y="2645410"/>
                  </a:lnTo>
                  <a:lnTo>
                    <a:pt x="2842971" y="2645410"/>
                  </a:lnTo>
                  <a:lnTo>
                    <a:pt x="2842971" y="2627630"/>
                  </a:lnTo>
                  <a:lnTo>
                    <a:pt x="88912" y="2627630"/>
                  </a:lnTo>
                  <a:lnTo>
                    <a:pt x="88912" y="88900"/>
                  </a:lnTo>
                  <a:lnTo>
                    <a:pt x="2825191" y="88900"/>
                  </a:lnTo>
                  <a:lnTo>
                    <a:pt x="2825191" y="2627223"/>
                  </a:lnTo>
                  <a:lnTo>
                    <a:pt x="2842971" y="2627223"/>
                  </a:lnTo>
                  <a:lnTo>
                    <a:pt x="2842971" y="88900"/>
                  </a:lnTo>
                  <a:lnTo>
                    <a:pt x="2842971" y="88392"/>
                  </a:lnTo>
                  <a:lnTo>
                    <a:pt x="2842971" y="71120"/>
                  </a:lnTo>
                  <a:close/>
                </a:path>
                <a:path w="2914650" h="2716529">
                  <a:moveTo>
                    <a:pt x="2914091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2663190"/>
                  </a:lnTo>
                  <a:lnTo>
                    <a:pt x="0" y="2716530"/>
                  </a:lnTo>
                  <a:lnTo>
                    <a:pt x="2914091" y="2716530"/>
                  </a:lnTo>
                  <a:lnTo>
                    <a:pt x="2914091" y="2663190"/>
                  </a:lnTo>
                  <a:lnTo>
                    <a:pt x="53352" y="2663190"/>
                  </a:lnTo>
                  <a:lnTo>
                    <a:pt x="53352" y="53340"/>
                  </a:lnTo>
                  <a:lnTo>
                    <a:pt x="2860751" y="53340"/>
                  </a:lnTo>
                  <a:lnTo>
                    <a:pt x="2860751" y="2662783"/>
                  </a:lnTo>
                  <a:lnTo>
                    <a:pt x="2914091" y="2662796"/>
                  </a:lnTo>
                  <a:lnTo>
                    <a:pt x="2914091" y="53340"/>
                  </a:lnTo>
                  <a:lnTo>
                    <a:pt x="2914091" y="52832"/>
                  </a:lnTo>
                  <a:lnTo>
                    <a:pt x="291409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01290">
              <a:lnSpc>
                <a:spcPct val="100000"/>
              </a:lnSpc>
              <a:spcBef>
                <a:spcPts val="100"/>
              </a:spcBef>
            </a:pPr>
            <a:r>
              <a:rPr spc="-75" dirty="0"/>
              <a:t>TO </a:t>
            </a:r>
            <a:r>
              <a:rPr spc="-40" dirty="0"/>
              <a:t>APPLY </a:t>
            </a:r>
            <a:r>
              <a:rPr spc="-5" dirty="0"/>
              <a:t>CONDITIONAL</a:t>
            </a:r>
            <a:r>
              <a:rPr spc="-210" dirty="0"/>
              <a:t> </a:t>
            </a:r>
            <a:r>
              <a:rPr spc="-25" dirty="0"/>
              <a:t>FORMATTING:</a:t>
            </a:r>
          </a:p>
          <a:p>
            <a:pPr marL="2701290">
              <a:lnSpc>
                <a:spcPct val="100000"/>
              </a:lnSpc>
              <a:spcBef>
                <a:spcPts val="20"/>
              </a:spcBef>
            </a:pPr>
            <a:r>
              <a:rPr sz="1800" b="0" u="none" dirty="0">
                <a:latin typeface="Trebuchet MS"/>
                <a:cs typeface="Trebuchet MS"/>
              </a:rPr>
              <a:t>Select </a:t>
            </a:r>
            <a:r>
              <a:rPr sz="1800" b="0" u="none" spc="-5" dirty="0">
                <a:latin typeface="Trebuchet MS"/>
                <a:cs typeface="Trebuchet MS"/>
              </a:rPr>
              <a:t>the cells you would </a:t>
            </a:r>
            <a:r>
              <a:rPr sz="1800" b="0" u="none" dirty="0">
                <a:latin typeface="Trebuchet MS"/>
                <a:cs typeface="Trebuchet MS"/>
              </a:rPr>
              <a:t>like </a:t>
            </a:r>
            <a:r>
              <a:rPr sz="1800" b="0" u="none" spc="-5" dirty="0">
                <a:latin typeface="Trebuchet MS"/>
                <a:cs typeface="Trebuchet MS"/>
              </a:rPr>
              <a:t>to</a:t>
            </a:r>
            <a:r>
              <a:rPr sz="1800" b="0" u="none" spc="-60" dirty="0">
                <a:latin typeface="Trebuchet MS"/>
                <a:cs typeface="Trebuchet MS"/>
              </a:rPr>
              <a:t> </a:t>
            </a:r>
            <a:r>
              <a:rPr sz="1800" b="0" u="none" spc="-5" dirty="0">
                <a:latin typeface="Trebuchet MS"/>
                <a:cs typeface="Trebuchet MS"/>
              </a:rPr>
              <a:t>format.</a:t>
            </a:r>
            <a:endParaRPr sz="1800">
              <a:latin typeface="Trebuchet MS"/>
              <a:cs typeface="Trebuchet MS"/>
            </a:endParaRPr>
          </a:p>
          <a:p>
            <a:pPr marL="2701290">
              <a:lnSpc>
                <a:spcPct val="100000"/>
              </a:lnSpc>
              <a:spcBef>
                <a:spcPts val="5"/>
              </a:spcBef>
            </a:pPr>
            <a:r>
              <a:rPr sz="1800" b="0" u="none" spc="-5" dirty="0">
                <a:latin typeface="Trebuchet MS"/>
                <a:cs typeface="Trebuchet MS"/>
              </a:rPr>
              <a:t>Select the </a:t>
            </a:r>
            <a:r>
              <a:rPr sz="1800" u="none" dirty="0"/>
              <a:t>Home</a:t>
            </a:r>
            <a:r>
              <a:rPr sz="1800" u="none" spc="-25" dirty="0"/>
              <a:t> </a:t>
            </a:r>
            <a:r>
              <a:rPr sz="1800" b="0" u="none" spc="-5" dirty="0">
                <a:latin typeface="Trebuchet MS"/>
                <a:cs typeface="Trebuchet MS"/>
              </a:rPr>
              <a:t>tab.</a:t>
            </a:r>
            <a:endParaRPr sz="1800">
              <a:latin typeface="Trebuchet MS"/>
              <a:cs typeface="Trebuchet MS"/>
            </a:endParaRPr>
          </a:p>
          <a:p>
            <a:pPr marL="2701290">
              <a:lnSpc>
                <a:spcPct val="100000"/>
              </a:lnSpc>
            </a:pPr>
            <a:r>
              <a:rPr sz="1800" b="0" u="none" spc="-5" dirty="0">
                <a:latin typeface="Trebuchet MS"/>
                <a:cs typeface="Trebuchet MS"/>
              </a:rPr>
              <a:t>Locate the </a:t>
            </a:r>
            <a:r>
              <a:rPr sz="1800" u="none" spc="-5" dirty="0"/>
              <a:t>Styles</a:t>
            </a:r>
            <a:r>
              <a:rPr sz="1800" u="none" spc="10" dirty="0"/>
              <a:t> </a:t>
            </a:r>
            <a:r>
              <a:rPr sz="1800" b="0" u="none" spc="-5" dirty="0">
                <a:latin typeface="Trebuchet MS"/>
                <a:cs typeface="Trebuchet MS"/>
              </a:rPr>
              <a:t>group.</a:t>
            </a:r>
            <a:endParaRPr sz="1800">
              <a:latin typeface="Trebuchet MS"/>
              <a:cs typeface="Trebuchet MS"/>
            </a:endParaRPr>
          </a:p>
          <a:p>
            <a:pPr marL="2701290" marR="5080">
              <a:lnSpc>
                <a:spcPct val="100000"/>
              </a:lnSpc>
            </a:pPr>
            <a:r>
              <a:rPr sz="1800" b="0" u="none" spc="-5" dirty="0">
                <a:latin typeface="Trebuchet MS"/>
                <a:cs typeface="Trebuchet MS"/>
              </a:rPr>
              <a:t>Click the </a:t>
            </a:r>
            <a:r>
              <a:rPr sz="1800" u="none" dirty="0"/>
              <a:t>Conditional </a:t>
            </a:r>
            <a:r>
              <a:rPr sz="1800" u="none" spc="-10" dirty="0"/>
              <a:t>Formatting </a:t>
            </a:r>
            <a:r>
              <a:rPr sz="1800" b="0" u="none" spc="-5" dirty="0">
                <a:latin typeface="Trebuchet MS"/>
                <a:cs typeface="Trebuchet MS"/>
              </a:rPr>
              <a:t>command. </a:t>
            </a:r>
            <a:r>
              <a:rPr sz="1800" b="0" u="none" dirty="0">
                <a:latin typeface="Trebuchet MS"/>
                <a:cs typeface="Trebuchet MS"/>
              </a:rPr>
              <a:t>A </a:t>
            </a:r>
            <a:r>
              <a:rPr sz="1800" b="0" u="none" spc="-5" dirty="0">
                <a:latin typeface="Trebuchet MS"/>
                <a:cs typeface="Trebuchet MS"/>
              </a:rPr>
              <a:t>menu</a:t>
            </a:r>
            <a:r>
              <a:rPr sz="1800" b="0" u="none" spc="-290" dirty="0">
                <a:latin typeface="Trebuchet MS"/>
                <a:cs typeface="Trebuchet MS"/>
              </a:rPr>
              <a:t> </a:t>
            </a:r>
            <a:r>
              <a:rPr sz="1800" b="0" u="none" dirty="0">
                <a:latin typeface="Trebuchet MS"/>
                <a:cs typeface="Trebuchet MS"/>
              </a:rPr>
              <a:t>will  </a:t>
            </a:r>
            <a:r>
              <a:rPr sz="1800" b="0" u="none" spc="-5" dirty="0">
                <a:latin typeface="Trebuchet MS"/>
                <a:cs typeface="Trebuchet MS"/>
              </a:rPr>
              <a:t>appear with your formatting</a:t>
            </a:r>
            <a:r>
              <a:rPr sz="1800" b="0" u="none" spc="-25" dirty="0">
                <a:latin typeface="Trebuchet MS"/>
                <a:cs typeface="Trebuchet MS"/>
              </a:rPr>
              <a:t> </a:t>
            </a:r>
            <a:r>
              <a:rPr sz="1800" b="0" u="none" spc="-10" dirty="0">
                <a:latin typeface="Trebuchet MS"/>
                <a:cs typeface="Trebuchet MS"/>
              </a:rPr>
              <a:t>options.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12</a:t>
            </a:fld>
            <a:endParaRPr dirty="0"/>
          </a:p>
        </p:txBody>
      </p:sp>
      <p:sp>
        <p:nvSpPr>
          <p:cNvPr id="21" name="object 2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3102610" y="4317872"/>
            <a:ext cx="5741035" cy="14922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u="heavy" spc="-7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TO </a:t>
            </a:r>
            <a:r>
              <a:rPr sz="2400" b="1" u="heavy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REMOVE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CONDITIONAL</a:t>
            </a:r>
            <a:r>
              <a:rPr sz="2400" b="1" u="heavy" spc="-10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400" b="1" u="heavy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FORMATTING:</a:t>
            </a:r>
            <a:endParaRPr sz="2400">
              <a:latin typeface="Trebuchet MS"/>
              <a:cs typeface="Trebuchet MS"/>
            </a:endParaRPr>
          </a:p>
          <a:p>
            <a:pPr marL="12700" marR="1155065">
              <a:lnSpc>
                <a:spcPct val="100000"/>
              </a:lnSpc>
              <a:spcBef>
                <a:spcPts val="20"/>
              </a:spcBef>
            </a:pPr>
            <a:r>
              <a:rPr sz="1800" spc="-5" dirty="0">
                <a:latin typeface="Trebuchet MS"/>
                <a:cs typeface="Trebuchet MS"/>
              </a:rPr>
              <a:t>Click the </a:t>
            </a:r>
            <a:r>
              <a:rPr sz="1800" b="1" dirty="0">
                <a:latin typeface="Trebuchet MS"/>
                <a:cs typeface="Trebuchet MS"/>
              </a:rPr>
              <a:t>Conditional </a:t>
            </a:r>
            <a:r>
              <a:rPr sz="1800" b="1" spc="-10" dirty="0">
                <a:latin typeface="Trebuchet MS"/>
                <a:cs typeface="Trebuchet MS"/>
              </a:rPr>
              <a:t>Formatting</a:t>
            </a:r>
            <a:r>
              <a:rPr sz="1800" b="1" spc="-10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command.  </a:t>
            </a:r>
            <a:r>
              <a:rPr sz="1800" dirty="0">
                <a:latin typeface="Trebuchet MS"/>
                <a:cs typeface="Trebuchet MS"/>
              </a:rPr>
              <a:t>Select </a:t>
            </a:r>
            <a:r>
              <a:rPr sz="1800" b="1" dirty="0">
                <a:latin typeface="Trebuchet MS"/>
                <a:cs typeface="Trebuchet MS"/>
              </a:rPr>
              <a:t>Clear</a:t>
            </a:r>
            <a:r>
              <a:rPr sz="1800" b="1" spc="-25" dirty="0">
                <a:latin typeface="Trebuchet MS"/>
                <a:cs typeface="Trebuchet MS"/>
              </a:rPr>
              <a:t> </a:t>
            </a:r>
            <a:r>
              <a:rPr sz="1800" b="1" spc="-5" dirty="0">
                <a:latin typeface="Trebuchet MS"/>
                <a:cs typeface="Trebuchet MS"/>
              </a:rPr>
              <a:t>Rules</a:t>
            </a:r>
            <a:r>
              <a:rPr sz="1800" spc="-5" dirty="0">
                <a:latin typeface="Trebuchet MS"/>
                <a:cs typeface="Trebuchet MS"/>
              </a:rPr>
              <a:t>.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Choose to clear rules </a:t>
            </a:r>
            <a:r>
              <a:rPr sz="1800" spc="-10" dirty="0">
                <a:latin typeface="Trebuchet MS"/>
                <a:cs typeface="Trebuchet MS"/>
              </a:rPr>
              <a:t>from </a:t>
            </a:r>
            <a:r>
              <a:rPr sz="1800" spc="-5" dirty="0">
                <a:latin typeface="Trebuchet MS"/>
                <a:cs typeface="Trebuchet MS"/>
              </a:rPr>
              <a:t>the </a:t>
            </a:r>
            <a:r>
              <a:rPr sz="1800" b="1" dirty="0">
                <a:latin typeface="Trebuchet MS"/>
                <a:cs typeface="Trebuchet MS"/>
              </a:rPr>
              <a:t>entire </a:t>
            </a:r>
            <a:r>
              <a:rPr sz="1800" b="1" spc="-5" dirty="0">
                <a:latin typeface="Trebuchet MS"/>
                <a:cs typeface="Trebuchet MS"/>
              </a:rPr>
              <a:t>worksheet </a:t>
            </a:r>
            <a:r>
              <a:rPr sz="1800" spc="-5" dirty="0">
                <a:latin typeface="Trebuchet MS"/>
                <a:cs typeface="Trebuchet MS"/>
              </a:rPr>
              <a:t>or</a:t>
            </a:r>
            <a:r>
              <a:rPr sz="1800" spc="-1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the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spc="-5" dirty="0">
                <a:latin typeface="Trebuchet MS"/>
                <a:cs typeface="Trebuchet MS"/>
              </a:rPr>
              <a:t>selected</a:t>
            </a:r>
            <a:r>
              <a:rPr sz="1800" b="1" spc="-15" dirty="0">
                <a:latin typeface="Trebuchet MS"/>
                <a:cs typeface="Trebuchet MS"/>
              </a:rPr>
              <a:t> </a:t>
            </a:r>
            <a:r>
              <a:rPr sz="1800" b="1" spc="-5" dirty="0">
                <a:latin typeface="Trebuchet MS"/>
                <a:cs typeface="Trebuchet MS"/>
              </a:rPr>
              <a:t>cells</a:t>
            </a:r>
            <a:r>
              <a:rPr sz="1800" spc="-5" dirty="0">
                <a:latin typeface="Trebuchet MS"/>
                <a:cs typeface="Trebuchet MS"/>
              </a:rPr>
              <a:t>.</a:t>
            </a:r>
            <a:endParaRPr sz="18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4165600"/>
            <a:ext cx="0" cy="2692400"/>
          </a:xfrm>
          <a:custGeom>
            <a:avLst/>
            <a:gdLst/>
            <a:ahLst/>
            <a:cxnLst/>
            <a:rect l="l" t="t" r="r" b="b"/>
            <a:pathLst>
              <a:path h="2692400">
                <a:moveTo>
                  <a:pt x="0" y="0"/>
                </a:moveTo>
                <a:lnTo>
                  <a:pt x="0" y="269239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1089660"/>
            <a:ext cx="0" cy="3022600"/>
          </a:xfrm>
          <a:custGeom>
            <a:avLst/>
            <a:gdLst/>
            <a:ahLst/>
            <a:cxnLst/>
            <a:rect l="l" t="t" r="r" b="b"/>
            <a:pathLst>
              <a:path h="3022600">
                <a:moveTo>
                  <a:pt x="0" y="0"/>
                </a:moveTo>
                <a:lnTo>
                  <a:pt x="0" y="302260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1447038" y="0"/>
            <a:ext cx="6537959" cy="1049020"/>
            <a:chOff x="1447038" y="0"/>
            <a:chExt cx="6537959" cy="1049020"/>
          </a:xfrm>
        </p:grpSpPr>
        <p:sp>
          <p:nvSpPr>
            <p:cNvPr id="9" name="object 9"/>
            <p:cNvSpPr/>
            <p:nvPr/>
          </p:nvSpPr>
          <p:spPr>
            <a:xfrm>
              <a:off x="2667000" y="0"/>
              <a:ext cx="0" cy="1036319"/>
            </a:xfrm>
            <a:custGeom>
              <a:avLst/>
              <a:gdLst/>
              <a:ahLst/>
              <a:cxnLst/>
              <a:rect l="l" t="t" r="r" b="b"/>
              <a:pathLst>
                <a:path h="1036319">
                  <a:moveTo>
                    <a:pt x="0" y="0"/>
                  </a:moveTo>
                  <a:lnTo>
                    <a:pt x="0" y="103631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75613" y="260667"/>
              <a:ext cx="6480683" cy="5847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75613" y="260667"/>
              <a:ext cx="6480810" cy="584835"/>
            </a:xfrm>
            <a:custGeom>
              <a:avLst/>
              <a:gdLst/>
              <a:ahLst/>
              <a:cxnLst/>
              <a:rect l="l" t="t" r="r" b="b"/>
              <a:pathLst>
                <a:path w="6480809" h="584835">
                  <a:moveTo>
                    <a:pt x="0" y="584771"/>
                  </a:moveTo>
                  <a:lnTo>
                    <a:pt x="6480683" y="584771"/>
                  </a:lnTo>
                  <a:lnTo>
                    <a:pt x="6480683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504188" y="279857"/>
            <a:ext cx="126365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2865">
              <a:lnSpc>
                <a:spcPct val="100000"/>
              </a:lnSpc>
              <a:spcBef>
                <a:spcPts val="105"/>
              </a:spcBef>
            </a:pPr>
            <a:r>
              <a:rPr spc="-60" dirty="0"/>
              <a:t>C</a:t>
            </a:r>
            <a:r>
              <a:rPr spc="-70" dirty="0"/>
              <a:t>O</a:t>
            </a:r>
            <a:r>
              <a:rPr spc="65" dirty="0"/>
              <a:t>ND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2673350" y="279857"/>
            <a:ext cx="525462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3345">
              <a:lnSpc>
                <a:spcPct val="100000"/>
              </a:lnSpc>
              <a:spcBef>
                <a:spcPts val="105"/>
              </a:spcBef>
            </a:pPr>
            <a:r>
              <a:rPr sz="3200" spc="260" dirty="0">
                <a:latin typeface="Arial"/>
                <a:cs typeface="Arial"/>
              </a:rPr>
              <a:t>ITIONAL</a:t>
            </a:r>
            <a:r>
              <a:rPr sz="3200" spc="-130" dirty="0">
                <a:latin typeface="Arial"/>
                <a:cs typeface="Arial"/>
              </a:rPr>
              <a:t> </a:t>
            </a:r>
            <a:r>
              <a:rPr sz="3200" spc="160" dirty="0">
                <a:latin typeface="Arial"/>
                <a:cs typeface="Arial"/>
              </a:rPr>
              <a:t>FORMATTING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62623" y="1036319"/>
            <a:ext cx="8494395" cy="3129280"/>
            <a:chOff x="162623" y="1036319"/>
            <a:chExt cx="8494395" cy="3129280"/>
          </a:xfrm>
        </p:grpSpPr>
        <p:sp>
          <p:nvSpPr>
            <p:cNvPr id="15" name="object 15"/>
            <p:cNvSpPr/>
            <p:nvPr/>
          </p:nvSpPr>
          <p:spPr>
            <a:xfrm>
              <a:off x="249936" y="1123187"/>
              <a:ext cx="3459479" cy="295503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62623" y="1036319"/>
              <a:ext cx="3634740" cy="3129280"/>
            </a:xfrm>
            <a:custGeom>
              <a:avLst/>
              <a:gdLst/>
              <a:ahLst/>
              <a:cxnLst/>
              <a:rect l="l" t="t" r="r" b="b"/>
              <a:pathLst>
                <a:path w="3634740" h="3129279">
                  <a:moveTo>
                    <a:pt x="3563048" y="71120"/>
                  </a:moveTo>
                  <a:lnTo>
                    <a:pt x="3545268" y="71120"/>
                  </a:lnTo>
                  <a:lnTo>
                    <a:pt x="3545268" y="88900"/>
                  </a:lnTo>
                  <a:lnTo>
                    <a:pt x="3545268" y="3040380"/>
                  </a:lnTo>
                  <a:lnTo>
                    <a:pt x="88900" y="3040380"/>
                  </a:lnTo>
                  <a:lnTo>
                    <a:pt x="88900" y="88900"/>
                  </a:lnTo>
                  <a:lnTo>
                    <a:pt x="3545268" y="88900"/>
                  </a:lnTo>
                  <a:lnTo>
                    <a:pt x="3545268" y="71120"/>
                  </a:lnTo>
                  <a:lnTo>
                    <a:pt x="71120" y="71120"/>
                  </a:lnTo>
                  <a:lnTo>
                    <a:pt x="71120" y="88900"/>
                  </a:lnTo>
                  <a:lnTo>
                    <a:pt x="71120" y="3040380"/>
                  </a:lnTo>
                  <a:lnTo>
                    <a:pt x="71120" y="3058160"/>
                  </a:lnTo>
                  <a:lnTo>
                    <a:pt x="3563048" y="3058160"/>
                  </a:lnTo>
                  <a:lnTo>
                    <a:pt x="3563048" y="3040761"/>
                  </a:lnTo>
                  <a:lnTo>
                    <a:pt x="3563048" y="3040380"/>
                  </a:lnTo>
                  <a:lnTo>
                    <a:pt x="3563048" y="88900"/>
                  </a:lnTo>
                  <a:lnTo>
                    <a:pt x="3563048" y="88392"/>
                  </a:lnTo>
                  <a:lnTo>
                    <a:pt x="3563048" y="71120"/>
                  </a:lnTo>
                  <a:close/>
                </a:path>
                <a:path w="3634740" h="3129279">
                  <a:moveTo>
                    <a:pt x="3634168" y="0"/>
                  </a:moveTo>
                  <a:lnTo>
                    <a:pt x="3580828" y="0"/>
                  </a:lnTo>
                  <a:lnTo>
                    <a:pt x="3580828" y="53340"/>
                  </a:lnTo>
                  <a:lnTo>
                    <a:pt x="3580828" y="3075940"/>
                  </a:lnTo>
                  <a:lnTo>
                    <a:pt x="53340" y="3075940"/>
                  </a:lnTo>
                  <a:lnTo>
                    <a:pt x="53340" y="53340"/>
                  </a:lnTo>
                  <a:lnTo>
                    <a:pt x="3580828" y="53340"/>
                  </a:lnTo>
                  <a:lnTo>
                    <a:pt x="3580828" y="0"/>
                  </a:lnTo>
                  <a:lnTo>
                    <a:pt x="0" y="0"/>
                  </a:lnTo>
                  <a:lnTo>
                    <a:pt x="0" y="53340"/>
                  </a:lnTo>
                  <a:lnTo>
                    <a:pt x="0" y="3075940"/>
                  </a:lnTo>
                  <a:lnTo>
                    <a:pt x="0" y="3129280"/>
                  </a:lnTo>
                  <a:lnTo>
                    <a:pt x="3634168" y="3129280"/>
                  </a:lnTo>
                  <a:lnTo>
                    <a:pt x="3634168" y="3076321"/>
                  </a:lnTo>
                  <a:lnTo>
                    <a:pt x="3634168" y="3075940"/>
                  </a:lnTo>
                  <a:lnTo>
                    <a:pt x="3634168" y="53340"/>
                  </a:lnTo>
                  <a:lnTo>
                    <a:pt x="3634168" y="52832"/>
                  </a:lnTo>
                  <a:lnTo>
                    <a:pt x="36341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642103" y="1123187"/>
              <a:ext cx="3927348" cy="288340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5109" y="1036319"/>
              <a:ext cx="4102100" cy="3058160"/>
            </a:xfrm>
            <a:custGeom>
              <a:avLst/>
              <a:gdLst/>
              <a:ahLst/>
              <a:cxnLst/>
              <a:rect l="l" t="t" r="r" b="b"/>
              <a:pathLst>
                <a:path w="4102100" h="3058160">
                  <a:moveTo>
                    <a:pt x="4030599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2969260"/>
                  </a:lnTo>
                  <a:lnTo>
                    <a:pt x="71120" y="2987040"/>
                  </a:lnTo>
                  <a:lnTo>
                    <a:pt x="4030599" y="2987040"/>
                  </a:lnTo>
                  <a:lnTo>
                    <a:pt x="4030599" y="2969260"/>
                  </a:lnTo>
                  <a:lnTo>
                    <a:pt x="88900" y="2969260"/>
                  </a:lnTo>
                  <a:lnTo>
                    <a:pt x="88900" y="88900"/>
                  </a:lnTo>
                  <a:lnTo>
                    <a:pt x="4012819" y="88900"/>
                  </a:lnTo>
                  <a:lnTo>
                    <a:pt x="4012819" y="2968752"/>
                  </a:lnTo>
                  <a:lnTo>
                    <a:pt x="4030599" y="2968764"/>
                  </a:lnTo>
                  <a:lnTo>
                    <a:pt x="4030599" y="88900"/>
                  </a:lnTo>
                  <a:lnTo>
                    <a:pt x="4030599" y="88392"/>
                  </a:lnTo>
                  <a:lnTo>
                    <a:pt x="4030599" y="71120"/>
                  </a:lnTo>
                  <a:close/>
                </a:path>
                <a:path w="4102100" h="3058160">
                  <a:moveTo>
                    <a:pt x="4101719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3004820"/>
                  </a:lnTo>
                  <a:lnTo>
                    <a:pt x="0" y="3058160"/>
                  </a:lnTo>
                  <a:lnTo>
                    <a:pt x="4101719" y="3058160"/>
                  </a:lnTo>
                  <a:lnTo>
                    <a:pt x="4101719" y="3004820"/>
                  </a:lnTo>
                  <a:lnTo>
                    <a:pt x="53340" y="3004820"/>
                  </a:lnTo>
                  <a:lnTo>
                    <a:pt x="53340" y="53340"/>
                  </a:lnTo>
                  <a:lnTo>
                    <a:pt x="4048379" y="53340"/>
                  </a:lnTo>
                  <a:lnTo>
                    <a:pt x="4048379" y="3004312"/>
                  </a:lnTo>
                  <a:lnTo>
                    <a:pt x="4101719" y="3004324"/>
                  </a:lnTo>
                  <a:lnTo>
                    <a:pt x="4101719" y="53340"/>
                  </a:lnTo>
                  <a:lnTo>
                    <a:pt x="4101719" y="52832"/>
                  </a:lnTo>
                  <a:lnTo>
                    <a:pt x="41017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4182871" y="4391405"/>
            <a:ext cx="4854575" cy="17037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u="heavy" spc="-6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TO </a:t>
            </a:r>
            <a:r>
              <a:rPr sz="20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MANAGE CONDITIONAL</a:t>
            </a:r>
            <a:r>
              <a:rPr sz="2000" b="1" u="heavy" spc="-8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heavy" spc="-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FORMATTING:</a:t>
            </a:r>
            <a:endParaRPr sz="2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10"/>
              </a:spcBef>
            </a:pPr>
            <a:r>
              <a:rPr sz="1800" spc="-5" dirty="0">
                <a:latin typeface="Trebuchet MS"/>
                <a:cs typeface="Trebuchet MS"/>
              </a:rPr>
              <a:t>Click the </a:t>
            </a:r>
            <a:r>
              <a:rPr sz="1800" b="1" dirty="0">
                <a:latin typeface="Trebuchet MS"/>
                <a:cs typeface="Trebuchet MS"/>
              </a:rPr>
              <a:t>Conditional </a:t>
            </a:r>
            <a:r>
              <a:rPr sz="1800" b="1" spc="-10" dirty="0">
                <a:latin typeface="Trebuchet MS"/>
                <a:cs typeface="Trebuchet MS"/>
              </a:rPr>
              <a:t>Formatting </a:t>
            </a:r>
            <a:r>
              <a:rPr sz="1800" spc="-5" dirty="0">
                <a:latin typeface="Trebuchet MS"/>
                <a:cs typeface="Trebuchet MS"/>
              </a:rPr>
              <a:t>command.  Select </a:t>
            </a:r>
            <a:r>
              <a:rPr sz="1800" b="1" spc="-5" dirty="0">
                <a:latin typeface="Trebuchet MS"/>
                <a:cs typeface="Trebuchet MS"/>
              </a:rPr>
              <a:t>Manage Rules </a:t>
            </a:r>
            <a:r>
              <a:rPr sz="1800" spc="-5" dirty="0">
                <a:latin typeface="Trebuchet MS"/>
                <a:cs typeface="Trebuchet MS"/>
              </a:rPr>
              <a:t>from the menu. </a:t>
            </a:r>
            <a:r>
              <a:rPr sz="1800" dirty="0">
                <a:latin typeface="Trebuchet MS"/>
                <a:cs typeface="Trebuchet MS"/>
              </a:rPr>
              <a:t>The  </a:t>
            </a:r>
            <a:r>
              <a:rPr sz="1800" spc="-5" dirty="0">
                <a:latin typeface="Trebuchet MS"/>
                <a:cs typeface="Trebuchet MS"/>
              </a:rPr>
              <a:t>Conditional Formatting </a:t>
            </a:r>
            <a:r>
              <a:rPr sz="1800" spc="-15" dirty="0">
                <a:latin typeface="Trebuchet MS"/>
                <a:cs typeface="Trebuchet MS"/>
              </a:rPr>
              <a:t>Rules </a:t>
            </a:r>
            <a:r>
              <a:rPr sz="1800" spc="-5" dirty="0">
                <a:latin typeface="Trebuchet MS"/>
                <a:cs typeface="Trebuchet MS"/>
              </a:rPr>
              <a:t>Manager dialog  box </a:t>
            </a:r>
            <a:r>
              <a:rPr sz="1800" dirty="0">
                <a:latin typeface="Trebuchet MS"/>
                <a:cs typeface="Trebuchet MS"/>
              </a:rPr>
              <a:t>will </a:t>
            </a:r>
            <a:r>
              <a:rPr sz="1800" spc="-40" dirty="0">
                <a:latin typeface="Trebuchet MS"/>
                <a:cs typeface="Trebuchet MS"/>
              </a:rPr>
              <a:t>appear. </a:t>
            </a:r>
            <a:r>
              <a:rPr sz="1800" spc="-5" dirty="0">
                <a:latin typeface="Trebuchet MS"/>
                <a:cs typeface="Trebuchet MS"/>
              </a:rPr>
              <a:t>From here you can edit </a:t>
            </a:r>
            <a:r>
              <a:rPr sz="1800" dirty="0">
                <a:latin typeface="Trebuchet MS"/>
                <a:cs typeface="Trebuchet MS"/>
              </a:rPr>
              <a:t>a </a:t>
            </a:r>
            <a:r>
              <a:rPr sz="1800" spc="-10" dirty="0">
                <a:latin typeface="Trebuchet MS"/>
                <a:cs typeface="Trebuchet MS"/>
              </a:rPr>
              <a:t>rule,  </a:t>
            </a:r>
            <a:r>
              <a:rPr sz="1800" spc="-5" dirty="0">
                <a:latin typeface="Trebuchet MS"/>
                <a:cs typeface="Trebuchet MS"/>
              </a:rPr>
              <a:t>delete </a:t>
            </a:r>
            <a:r>
              <a:rPr sz="1800" dirty="0">
                <a:latin typeface="Trebuchet MS"/>
                <a:cs typeface="Trebuchet MS"/>
              </a:rPr>
              <a:t>a rule, </a:t>
            </a:r>
            <a:r>
              <a:rPr sz="1800" spc="-5" dirty="0">
                <a:latin typeface="Trebuchet MS"/>
                <a:cs typeface="Trebuchet MS"/>
              </a:rPr>
              <a:t>or change the order of</a:t>
            </a:r>
            <a:r>
              <a:rPr sz="1800" spc="-3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rules.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30200" y="4391405"/>
            <a:ext cx="344868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60" dirty="0">
                <a:latin typeface="Trebuchet MS"/>
                <a:cs typeface="Trebuchet MS"/>
              </a:rPr>
              <a:t>TO </a:t>
            </a:r>
            <a:r>
              <a:rPr sz="2000" b="1" spc="-35" dirty="0">
                <a:latin typeface="Trebuchet MS"/>
                <a:cs typeface="Trebuchet MS"/>
              </a:rPr>
              <a:t>APPLY </a:t>
            </a:r>
            <a:r>
              <a:rPr sz="2000" b="1" spc="-5" dirty="0">
                <a:latin typeface="Trebuchet MS"/>
                <a:cs typeface="Trebuchet MS"/>
              </a:rPr>
              <a:t>NEW</a:t>
            </a:r>
            <a:r>
              <a:rPr sz="2000" b="1" spc="-170" dirty="0">
                <a:latin typeface="Trebuchet MS"/>
                <a:cs typeface="Trebuchet MS"/>
              </a:rPr>
              <a:t> </a:t>
            </a:r>
            <a:r>
              <a:rPr sz="2000" b="1" spc="-20" dirty="0">
                <a:latin typeface="Trebuchet MS"/>
                <a:cs typeface="Trebuchet MS"/>
              </a:rPr>
              <a:t>FORMATTING: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42963" y="4689728"/>
            <a:ext cx="3423285" cy="24765"/>
          </a:xfrm>
          <a:custGeom>
            <a:avLst/>
            <a:gdLst/>
            <a:ahLst/>
            <a:cxnLst/>
            <a:rect l="l" t="t" r="r" b="b"/>
            <a:pathLst>
              <a:path w="3423285" h="24764">
                <a:moveTo>
                  <a:pt x="3422904" y="0"/>
                </a:moveTo>
                <a:lnTo>
                  <a:pt x="0" y="0"/>
                </a:lnTo>
                <a:lnTo>
                  <a:pt x="0" y="24384"/>
                </a:lnTo>
                <a:lnTo>
                  <a:pt x="3422904" y="24384"/>
                </a:lnTo>
                <a:lnTo>
                  <a:pt x="34229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330200" y="4697729"/>
            <a:ext cx="3557270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rebuchet MS"/>
                <a:cs typeface="Trebuchet MS"/>
              </a:rPr>
              <a:t>Click the </a:t>
            </a:r>
            <a:r>
              <a:rPr sz="1800" b="1" dirty="0">
                <a:latin typeface="Trebuchet MS"/>
                <a:cs typeface="Trebuchet MS"/>
              </a:rPr>
              <a:t>Conditional </a:t>
            </a:r>
            <a:r>
              <a:rPr sz="1800" b="1" spc="-10" dirty="0">
                <a:latin typeface="Trebuchet MS"/>
                <a:cs typeface="Trebuchet MS"/>
              </a:rPr>
              <a:t>Formatting  </a:t>
            </a:r>
            <a:r>
              <a:rPr sz="1800" spc="-5" dirty="0">
                <a:latin typeface="Trebuchet MS"/>
                <a:cs typeface="Trebuchet MS"/>
              </a:rPr>
              <a:t>command. Select </a:t>
            </a:r>
            <a:r>
              <a:rPr sz="1800" b="1" spc="-5" dirty="0">
                <a:latin typeface="Trebuchet MS"/>
                <a:cs typeface="Trebuchet MS"/>
              </a:rPr>
              <a:t>New Rules </a:t>
            </a:r>
            <a:r>
              <a:rPr sz="1800" spc="-5" dirty="0">
                <a:latin typeface="Trebuchet MS"/>
                <a:cs typeface="Trebuchet MS"/>
              </a:rPr>
              <a:t>from  the menu. </a:t>
            </a:r>
            <a:r>
              <a:rPr sz="1800" dirty="0">
                <a:latin typeface="Trebuchet MS"/>
                <a:cs typeface="Trebuchet MS"/>
              </a:rPr>
              <a:t>There </a:t>
            </a:r>
            <a:r>
              <a:rPr sz="1800" spc="-5" dirty="0">
                <a:latin typeface="Trebuchet MS"/>
                <a:cs typeface="Trebuchet MS"/>
              </a:rPr>
              <a:t>are different  rules, you can </a:t>
            </a:r>
            <a:r>
              <a:rPr sz="1800" dirty="0">
                <a:latin typeface="Trebuchet MS"/>
                <a:cs typeface="Trebuchet MS"/>
              </a:rPr>
              <a:t>apply </a:t>
            </a:r>
            <a:r>
              <a:rPr sz="1800" spc="-5" dirty="0">
                <a:latin typeface="Trebuchet MS"/>
                <a:cs typeface="Trebuchet MS"/>
              </a:rPr>
              <a:t>these rules</a:t>
            </a:r>
            <a:r>
              <a:rPr sz="1800" spc="-10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to  differentiate particular</a:t>
            </a:r>
            <a:r>
              <a:rPr sz="1800" spc="-2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cell.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13</a:t>
            </a:fld>
            <a:endParaRPr dirty="0"/>
          </a:p>
        </p:txBody>
      </p:sp>
      <p:sp>
        <p:nvSpPr>
          <p:cNvPr id="24" name="object 2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3549650"/>
            <a:ext cx="0" cy="3308350"/>
          </a:xfrm>
          <a:custGeom>
            <a:avLst/>
            <a:gdLst/>
            <a:ahLst/>
            <a:cxnLst/>
            <a:rect l="l" t="t" r="r" b="b"/>
            <a:pathLst>
              <a:path h="3308350">
                <a:moveTo>
                  <a:pt x="0" y="0"/>
                </a:moveTo>
                <a:lnTo>
                  <a:pt x="0" y="330834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1160780"/>
            <a:ext cx="0" cy="2335530"/>
          </a:xfrm>
          <a:custGeom>
            <a:avLst/>
            <a:gdLst/>
            <a:ahLst/>
            <a:cxnLst/>
            <a:rect l="l" t="t" r="r" b="b"/>
            <a:pathLst>
              <a:path h="2335529">
                <a:moveTo>
                  <a:pt x="0" y="0"/>
                </a:moveTo>
                <a:lnTo>
                  <a:pt x="0" y="233553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1807082" y="0"/>
            <a:ext cx="5673725" cy="1120140"/>
            <a:chOff x="1807082" y="0"/>
            <a:chExt cx="5673725" cy="1120140"/>
          </a:xfrm>
        </p:grpSpPr>
        <p:sp>
          <p:nvSpPr>
            <p:cNvPr id="9" name="object 9"/>
            <p:cNvSpPr/>
            <p:nvPr/>
          </p:nvSpPr>
          <p:spPr>
            <a:xfrm>
              <a:off x="2666999" y="0"/>
              <a:ext cx="0" cy="1107440"/>
            </a:xfrm>
            <a:custGeom>
              <a:avLst/>
              <a:gdLst/>
              <a:ahLst/>
              <a:cxnLst/>
              <a:rect l="l" t="t" r="r" b="b"/>
              <a:pathLst>
                <a:path h="1107440">
                  <a:moveTo>
                    <a:pt x="0" y="0"/>
                  </a:moveTo>
                  <a:lnTo>
                    <a:pt x="0" y="110743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35657" y="332638"/>
              <a:ext cx="5616575" cy="52321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35657" y="332638"/>
              <a:ext cx="5616575" cy="523240"/>
            </a:xfrm>
            <a:custGeom>
              <a:avLst/>
              <a:gdLst/>
              <a:ahLst/>
              <a:cxnLst/>
              <a:rect l="l" t="t" r="r" b="b"/>
              <a:pathLst>
                <a:path w="5616575" h="523240">
                  <a:moveTo>
                    <a:pt x="0" y="523214"/>
                  </a:moveTo>
                  <a:lnTo>
                    <a:pt x="5616575" y="523214"/>
                  </a:lnTo>
                  <a:lnTo>
                    <a:pt x="5616575" y="0"/>
                  </a:lnTo>
                  <a:lnTo>
                    <a:pt x="0" y="0"/>
                  </a:lnTo>
                  <a:lnTo>
                    <a:pt x="0" y="523214"/>
                  </a:lnTo>
                  <a:close/>
                </a:path>
              </a:pathLst>
            </a:custGeom>
            <a:ln w="571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864232" y="355218"/>
            <a:ext cx="105156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2865">
              <a:lnSpc>
                <a:spcPct val="100000"/>
              </a:lnSpc>
              <a:spcBef>
                <a:spcPts val="95"/>
              </a:spcBef>
            </a:pPr>
            <a:r>
              <a:rPr sz="2800" spc="-10" dirty="0"/>
              <a:t>TO</a:t>
            </a:r>
            <a:r>
              <a:rPr sz="2800" spc="-180" dirty="0"/>
              <a:t> </a:t>
            </a:r>
            <a:r>
              <a:rPr sz="2800" spc="200" dirty="0"/>
              <a:t>IN</a:t>
            </a:r>
            <a:endParaRPr sz="2800"/>
          </a:p>
        </p:txBody>
      </p:sp>
      <p:sp>
        <p:nvSpPr>
          <p:cNvPr id="13" name="object 13"/>
          <p:cNvSpPr txBox="1"/>
          <p:nvPr/>
        </p:nvSpPr>
        <p:spPr>
          <a:xfrm>
            <a:off x="2673350" y="355218"/>
            <a:ext cx="475043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935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latin typeface="Arial"/>
                <a:cs typeface="Arial"/>
              </a:rPr>
              <a:t>SERT </a:t>
            </a:r>
            <a:r>
              <a:rPr sz="2800" spc="-40" dirty="0">
                <a:latin typeface="Arial"/>
                <a:cs typeface="Arial"/>
              </a:rPr>
              <a:t>ROWS </a:t>
            </a:r>
            <a:r>
              <a:rPr sz="2800" spc="265" dirty="0">
                <a:latin typeface="Arial"/>
                <a:cs typeface="Arial"/>
              </a:rPr>
              <a:t>&amp;</a:t>
            </a:r>
            <a:r>
              <a:rPr sz="2800" spc="-220" dirty="0">
                <a:latin typeface="Arial"/>
                <a:cs typeface="Arial"/>
              </a:rPr>
              <a:t> </a:t>
            </a:r>
            <a:r>
              <a:rPr sz="2800" spc="20" dirty="0">
                <a:latin typeface="Arial"/>
                <a:cs typeface="Arial"/>
              </a:rPr>
              <a:t>COLOUMS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78637" y="1107439"/>
            <a:ext cx="5035550" cy="2442210"/>
            <a:chOff x="378637" y="1107439"/>
            <a:chExt cx="5035550" cy="2442210"/>
          </a:xfrm>
        </p:grpSpPr>
        <p:sp>
          <p:nvSpPr>
            <p:cNvPr id="15" name="object 15"/>
            <p:cNvSpPr/>
            <p:nvPr/>
          </p:nvSpPr>
          <p:spPr>
            <a:xfrm>
              <a:off x="466343" y="1194815"/>
              <a:ext cx="4860035" cy="226771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78637" y="1107439"/>
              <a:ext cx="5035550" cy="2442210"/>
            </a:xfrm>
            <a:custGeom>
              <a:avLst/>
              <a:gdLst/>
              <a:ahLst/>
              <a:cxnLst/>
              <a:rect l="l" t="t" r="r" b="b"/>
              <a:pathLst>
                <a:path w="5035550" h="2442210">
                  <a:moveTo>
                    <a:pt x="4964379" y="89281"/>
                  </a:moveTo>
                  <a:lnTo>
                    <a:pt x="4946599" y="89281"/>
                  </a:lnTo>
                  <a:lnTo>
                    <a:pt x="4946599" y="2353056"/>
                  </a:lnTo>
                  <a:lnTo>
                    <a:pt x="4964379" y="2353056"/>
                  </a:lnTo>
                  <a:lnTo>
                    <a:pt x="4964379" y="89281"/>
                  </a:lnTo>
                  <a:close/>
                </a:path>
                <a:path w="5035550" h="2442210">
                  <a:moveTo>
                    <a:pt x="4964379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2353310"/>
                  </a:lnTo>
                  <a:lnTo>
                    <a:pt x="71120" y="2371090"/>
                  </a:lnTo>
                  <a:lnTo>
                    <a:pt x="4964379" y="2371090"/>
                  </a:lnTo>
                  <a:lnTo>
                    <a:pt x="4964379" y="2353310"/>
                  </a:lnTo>
                  <a:lnTo>
                    <a:pt x="88900" y="2353310"/>
                  </a:lnTo>
                  <a:lnTo>
                    <a:pt x="88900" y="88900"/>
                  </a:lnTo>
                  <a:lnTo>
                    <a:pt x="4964379" y="88900"/>
                  </a:lnTo>
                  <a:lnTo>
                    <a:pt x="4964379" y="71120"/>
                  </a:lnTo>
                  <a:close/>
                </a:path>
                <a:path w="5035550" h="2442210">
                  <a:moveTo>
                    <a:pt x="5035499" y="53721"/>
                  </a:moveTo>
                  <a:lnTo>
                    <a:pt x="4982159" y="53721"/>
                  </a:lnTo>
                  <a:lnTo>
                    <a:pt x="4982159" y="2388616"/>
                  </a:lnTo>
                  <a:lnTo>
                    <a:pt x="5035499" y="2388616"/>
                  </a:lnTo>
                  <a:lnTo>
                    <a:pt x="5035499" y="53721"/>
                  </a:lnTo>
                  <a:close/>
                </a:path>
                <a:path w="5035550" h="2442210">
                  <a:moveTo>
                    <a:pt x="5035499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2388870"/>
                  </a:lnTo>
                  <a:lnTo>
                    <a:pt x="0" y="2442210"/>
                  </a:lnTo>
                  <a:lnTo>
                    <a:pt x="5035499" y="2442210"/>
                  </a:lnTo>
                  <a:lnTo>
                    <a:pt x="5035499" y="2388870"/>
                  </a:lnTo>
                  <a:lnTo>
                    <a:pt x="53340" y="2388870"/>
                  </a:lnTo>
                  <a:lnTo>
                    <a:pt x="53340" y="53340"/>
                  </a:lnTo>
                  <a:lnTo>
                    <a:pt x="5035499" y="53340"/>
                  </a:lnTo>
                  <a:lnTo>
                    <a:pt x="503549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/>
          <p:nvPr/>
        </p:nvSpPr>
        <p:spPr>
          <a:xfrm>
            <a:off x="630986" y="4168521"/>
            <a:ext cx="2444750" cy="30480"/>
          </a:xfrm>
          <a:custGeom>
            <a:avLst/>
            <a:gdLst/>
            <a:ahLst/>
            <a:cxnLst/>
            <a:rect l="l" t="t" r="r" b="b"/>
            <a:pathLst>
              <a:path w="2444750" h="30479">
                <a:moveTo>
                  <a:pt x="2444496" y="0"/>
                </a:moveTo>
                <a:lnTo>
                  <a:pt x="0" y="0"/>
                </a:lnTo>
                <a:lnTo>
                  <a:pt x="0" y="30479"/>
                </a:lnTo>
                <a:lnTo>
                  <a:pt x="2444496" y="30479"/>
                </a:lnTo>
                <a:lnTo>
                  <a:pt x="244449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58977" y="5464683"/>
            <a:ext cx="2607945" cy="30480"/>
          </a:xfrm>
          <a:custGeom>
            <a:avLst/>
            <a:gdLst/>
            <a:ahLst/>
            <a:cxnLst/>
            <a:rect l="l" t="t" r="r" b="b"/>
            <a:pathLst>
              <a:path w="2607945" h="30479">
                <a:moveTo>
                  <a:pt x="2607564" y="0"/>
                </a:moveTo>
                <a:lnTo>
                  <a:pt x="0" y="0"/>
                </a:lnTo>
                <a:lnTo>
                  <a:pt x="0" y="30480"/>
                </a:lnTo>
                <a:lnTo>
                  <a:pt x="2607564" y="30480"/>
                </a:lnTo>
                <a:lnTo>
                  <a:pt x="260756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46303" y="3813809"/>
            <a:ext cx="7820659" cy="2513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4455">
              <a:lnSpc>
                <a:spcPct val="100000"/>
              </a:lnSpc>
              <a:spcBef>
                <a:spcPts val="100"/>
              </a:spcBef>
            </a:pPr>
            <a:r>
              <a:rPr sz="2400" b="1" spc="-75" dirty="0">
                <a:latin typeface="Trebuchet MS"/>
                <a:cs typeface="Trebuchet MS"/>
              </a:rPr>
              <a:t>TO </a:t>
            </a:r>
            <a:r>
              <a:rPr sz="2400" b="1" spc="-20" dirty="0">
                <a:latin typeface="Trebuchet MS"/>
                <a:cs typeface="Trebuchet MS"/>
              </a:rPr>
              <a:t>INSERT</a:t>
            </a:r>
            <a:r>
              <a:rPr sz="2400" b="1" dirty="0">
                <a:latin typeface="Trebuchet MS"/>
                <a:cs typeface="Trebuchet MS"/>
              </a:rPr>
              <a:t> ROWS</a:t>
            </a:r>
            <a:r>
              <a:rPr sz="1800" b="1" dirty="0">
                <a:latin typeface="Trebuchet MS"/>
                <a:cs typeface="Trebuchet MS"/>
              </a:rPr>
              <a:t>:</a:t>
            </a:r>
            <a:endParaRPr sz="1800">
              <a:latin typeface="Trebuchet MS"/>
              <a:cs typeface="Trebuchet MS"/>
            </a:endParaRPr>
          </a:p>
          <a:p>
            <a:pPr marL="84455">
              <a:lnSpc>
                <a:spcPct val="100000"/>
              </a:lnSpc>
              <a:spcBef>
                <a:spcPts val="20"/>
              </a:spcBef>
            </a:pPr>
            <a:r>
              <a:rPr sz="1800" dirty="0">
                <a:latin typeface="Trebuchet MS"/>
                <a:cs typeface="Trebuchet MS"/>
              </a:rPr>
              <a:t>Select </a:t>
            </a:r>
            <a:r>
              <a:rPr sz="1800" spc="-5" dirty="0">
                <a:latin typeface="Trebuchet MS"/>
                <a:cs typeface="Trebuchet MS"/>
              </a:rPr>
              <a:t>the row </a:t>
            </a:r>
            <a:r>
              <a:rPr sz="1800" b="1" spc="-5" dirty="0">
                <a:latin typeface="Trebuchet MS"/>
                <a:cs typeface="Trebuchet MS"/>
              </a:rPr>
              <a:t>below </a:t>
            </a:r>
            <a:r>
              <a:rPr sz="1800" spc="-5" dirty="0">
                <a:latin typeface="Trebuchet MS"/>
                <a:cs typeface="Trebuchet MS"/>
              </a:rPr>
              <a:t>where you want the new row to</a:t>
            </a:r>
            <a:r>
              <a:rPr sz="1800" spc="-10" dirty="0">
                <a:latin typeface="Trebuchet MS"/>
                <a:cs typeface="Trebuchet MS"/>
              </a:rPr>
              <a:t> </a:t>
            </a:r>
            <a:r>
              <a:rPr sz="1800" spc="-40" dirty="0">
                <a:latin typeface="Trebuchet MS"/>
                <a:cs typeface="Trebuchet MS"/>
              </a:rPr>
              <a:t>appear.</a:t>
            </a:r>
            <a:endParaRPr sz="1800">
              <a:latin typeface="Trebuchet MS"/>
              <a:cs typeface="Trebuchet MS"/>
            </a:endParaRPr>
          </a:p>
          <a:p>
            <a:pPr marL="84455" marR="5080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Click the </a:t>
            </a:r>
            <a:r>
              <a:rPr sz="1800" b="1" dirty="0">
                <a:latin typeface="Trebuchet MS"/>
                <a:cs typeface="Trebuchet MS"/>
              </a:rPr>
              <a:t>Insert </a:t>
            </a:r>
            <a:r>
              <a:rPr sz="1800" spc="-5" dirty="0">
                <a:latin typeface="Trebuchet MS"/>
                <a:cs typeface="Trebuchet MS"/>
              </a:rPr>
              <a:t>command in the Cells group on the Home tab. </a:t>
            </a:r>
            <a:r>
              <a:rPr sz="1800" dirty="0">
                <a:latin typeface="Trebuchet MS"/>
                <a:cs typeface="Trebuchet MS"/>
              </a:rPr>
              <a:t>The </a:t>
            </a:r>
            <a:r>
              <a:rPr sz="1800" spc="-5" dirty="0">
                <a:latin typeface="Trebuchet MS"/>
                <a:cs typeface="Trebuchet MS"/>
              </a:rPr>
              <a:t>row will  </a:t>
            </a:r>
            <a:r>
              <a:rPr sz="1800" spc="-40" dirty="0">
                <a:latin typeface="Trebuchet MS"/>
                <a:cs typeface="Trebuchet MS"/>
              </a:rPr>
              <a:t>appear.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sz="2400" b="1" spc="-160" dirty="0">
                <a:latin typeface="Trebuchet MS"/>
                <a:cs typeface="Trebuchet MS"/>
              </a:rPr>
              <a:t>To </a:t>
            </a:r>
            <a:r>
              <a:rPr sz="2400" b="1" spc="-5" dirty="0">
                <a:latin typeface="Trebuchet MS"/>
                <a:cs typeface="Trebuchet MS"/>
              </a:rPr>
              <a:t>Insert</a:t>
            </a:r>
            <a:r>
              <a:rPr sz="2400" b="1" spc="145" dirty="0">
                <a:latin typeface="Trebuchet MS"/>
                <a:cs typeface="Trebuchet MS"/>
              </a:rPr>
              <a:t> </a:t>
            </a:r>
            <a:r>
              <a:rPr sz="2400" b="1" spc="-5" dirty="0">
                <a:latin typeface="Trebuchet MS"/>
                <a:cs typeface="Trebuchet MS"/>
              </a:rPr>
              <a:t>Columns</a:t>
            </a:r>
            <a:r>
              <a:rPr sz="1800" b="1" spc="-5" dirty="0">
                <a:latin typeface="Trebuchet MS"/>
                <a:cs typeface="Trebuchet MS"/>
              </a:rPr>
              <a:t>:</a:t>
            </a:r>
            <a:endParaRPr sz="1800">
              <a:latin typeface="Trebuchet MS"/>
              <a:cs typeface="Trebuchet MS"/>
            </a:endParaRPr>
          </a:p>
          <a:p>
            <a:pPr marL="12700" marR="153035">
              <a:lnSpc>
                <a:spcPct val="100000"/>
              </a:lnSpc>
              <a:spcBef>
                <a:spcPts val="25"/>
              </a:spcBef>
            </a:pPr>
            <a:r>
              <a:rPr sz="1800" dirty="0">
                <a:latin typeface="Trebuchet MS"/>
                <a:cs typeface="Trebuchet MS"/>
              </a:rPr>
              <a:t>Select </a:t>
            </a:r>
            <a:r>
              <a:rPr sz="1800" spc="-5" dirty="0">
                <a:latin typeface="Trebuchet MS"/>
                <a:cs typeface="Trebuchet MS"/>
              </a:rPr>
              <a:t>the column to the </a:t>
            </a:r>
            <a:r>
              <a:rPr sz="1800" dirty="0">
                <a:latin typeface="Trebuchet MS"/>
                <a:cs typeface="Trebuchet MS"/>
              </a:rPr>
              <a:t>right </a:t>
            </a:r>
            <a:r>
              <a:rPr sz="1800" spc="-5" dirty="0">
                <a:latin typeface="Trebuchet MS"/>
                <a:cs typeface="Trebuchet MS"/>
              </a:rPr>
              <a:t>of where you want the column to </a:t>
            </a:r>
            <a:r>
              <a:rPr sz="1800" spc="-40" dirty="0">
                <a:latin typeface="Trebuchet MS"/>
                <a:cs typeface="Trebuchet MS"/>
              </a:rPr>
              <a:t>appear.  </a:t>
            </a:r>
            <a:r>
              <a:rPr sz="1800" spc="-5" dirty="0">
                <a:latin typeface="Trebuchet MS"/>
                <a:cs typeface="Trebuchet MS"/>
              </a:rPr>
              <a:t>Click the </a:t>
            </a:r>
            <a:r>
              <a:rPr sz="1800" b="1" dirty="0">
                <a:latin typeface="Trebuchet MS"/>
                <a:cs typeface="Trebuchet MS"/>
              </a:rPr>
              <a:t>Insert </a:t>
            </a:r>
            <a:r>
              <a:rPr sz="1800" spc="-5" dirty="0">
                <a:latin typeface="Trebuchet MS"/>
                <a:cs typeface="Trebuchet MS"/>
              </a:rPr>
              <a:t>command in the Cells group on the Home tab. </a:t>
            </a:r>
            <a:r>
              <a:rPr sz="1800" dirty="0">
                <a:latin typeface="Trebuchet MS"/>
                <a:cs typeface="Trebuchet MS"/>
              </a:rPr>
              <a:t>The </a:t>
            </a:r>
            <a:r>
              <a:rPr sz="1800" spc="-5" dirty="0">
                <a:latin typeface="Trebuchet MS"/>
                <a:cs typeface="Trebuchet MS"/>
              </a:rPr>
              <a:t>column  </a:t>
            </a:r>
            <a:r>
              <a:rPr sz="1800" dirty="0">
                <a:latin typeface="Trebuchet MS"/>
                <a:cs typeface="Trebuchet MS"/>
              </a:rPr>
              <a:t>will</a:t>
            </a:r>
            <a:r>
              <a:rPr sz="1800" spc="-50" dirty="0">
                <a:latin typeface="Trebuchet MS"/>
                <a:cs typeface="Trebuchet MS"/>
              </a:rPr>
              <a:t> </a:t>
            </a:r>
            <a:r>
              <a:rPr sz="1800" spc="-40" dirty="0">
                <a:latin typeface="Trebuchet MS"/>
                <a:cs typeface="Trebuchet MS"/>
              </a:rPr>
              <a:t>appear.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14</a:t>
            </a:fld>
            <a:endParaRPr dirty="0"/>
          </a:p>
        </p:txBody>
      </p:sp>
      <p:sp>
        <p:nvSpPr>
          <p:cNvPr id="23" name="object 2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5658865" y="1101979"/>
            <a:ext cx="20396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00430" algn="l"/>
              </a:tabLst>
            </a:pPr>
            <a:r>
              <a:rPr sz="2800" u="heavy" spc="-8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r>
              <a:rPr sz="2800" u="heavy" spc="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N</a:t>
            </a:r>
            <a:r>
              <a:rPr sz="2800" u="heavy" spc="-24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</a:t>
            </a:r>
            <a:r>
              <a:rPr sz="2800" u="heavy" spc="16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TE:</a:t>
            </a:r>
            <a:endParaRPr sz="28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659628" y="1807590"/>
            <a:ext cx="2924810" cy="1946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3384" marR="431165" indent="-40132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413384" algn="l"/>
                <a:tab pos="414020" algn="l"/>
              </a:tabLst>
            </a:pPr>
            <a:r>
              <a:rPr sz="1800" dirty="0">
                <a:latin typeface="Trebuchet MS"/>
                <a:cs typeface="Trebuchet MS"/>
              </a:rPr>
              <a:t>The </a:t>
            </a:r>
            <a:r>
              <a:rPr sz="1800" spc="-5" dirty="0">
                <a:latin typeface="Trebuchet MS"/>
                <a:cs typeface="Trebuchet MS"/>
              </a:rPr>
              <a:t>new row</a:t>
            </a:r>
            <a:r>
              <a:rPr sz="1800" spc="-9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always  appears above the  selected</a:t>
            </a:r>
            <a:r>
              <a:rPr sz="1800" spc="-30" dirty="0">
                <a:latin typeface="Trebuchet MS"/>
                <a:cs typeface="Trebuchet MS"/>
              </a:rPr>
              <a:t> </a:t>
            </a:r>
            <a:r>
              <a:rPr sz="1800" spc="-55" dirty="0">
                <a:latin typeface="Trebuchet MS"/>
                <a:cs typeface="Trebuchet MS"/>
              </a:rPr>
              <a:t>row.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Trebuchet MS"/>
              <a:buAutoNum type="arabicPeriod"/>
            </a:pPr>
            <a:endParaRPr sz="1850">
              <a:latin typeface="Trebuchet MS"/>
              <a:cs typeface="Trebuchet MS"/>
            </a:endParaRPr>
          </a:p>
          <a:p>
            <a:pPr marL="413384" marR="5080" indent="-401320">
              <a:lnSpc>
                <a:spcPct val="100000"/>
              </a:lnSpc>
              <a:buFont typeface="Trebuchet MS"/>
              <a:buAutoNum type="arabicPeriod"/>
              <a:tabLst>
                <a:tab pos="475615" algn="l"/>
                <a:tab pos="476250" algn="l"/>
              </a:tabLst>
            </a:pPr>
            <a:r>
              <a:rPr dirty="0"/>
              <a:t>	</a:t>
            </a:r>
            <a:r>
              <a:rPr sz="1800" dirty="0">
                <a:latin typeface="Trebuchet MS"/>
                <a:cs typeface="Trebuchet MS"/>
              </a:rPr>
              <a:t>The </a:t>
            </a:r>
            <a:r>
              <a:rPr sz="1800" spc="-5" dirty="0">
                <a:latin typeface="Trebuchet MS"/>
                <a:cs typeface="Trebuchet MS"/>
              </a:rPr>
              <a:t>new column</a:t>
            </a:r>
            <a:r>
              <a:rPr sz="1800" spc="-6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always  appears to the left of  the </a:t>
            </a:r>
            <a:r>
              <a:rPr sz="1800" dirty="0">
                <a:latin typeface="Trebuchet MS"/>
                <a:cs typeface="Trebuchet MS"/>
              </a:rPr>
              <a:t>selected</a:t>
            </a:r>
            <a:r>
              <a:rPr sz="1800" spc="-3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column.</a:t>
            </a:r>
            <a:endParaRPr sz="18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6369050"/>
            <a:ext cx="0" cy="488950"/>
          </a:xfrm>
          <a:custGeom>
            <a:avLst/>
            <a:gdLst/>
            <a:ahLst/>
            <a:cxnLst/>
            <a:rect l="l" t="t" r="r" b="b"/>
            <a:pathLst>
              <a:path h="488950">
                <a:moveTo>
                  <a:pt x="0" y="0"/>
                </a:moveTo>
                <a:lnTo>
                  <a:pt x="0" y="48894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1983" y="4185920"/>
            <a:ext cx="0" cy="2129790"/>
          </a:xfrm>
          <a:custGeom>
            <a:avLst/>
            <a:gdLst/>
            <a:ahLst/>
            <a:cxnLst/>
            <a:rect l="l" t="t" r="r" b="b"/>
            <a:pathLst>
              <a:path h="2129790">
                <a:moveTo>
                  <a:pt x="0" y="0"/>
                </a:moveTo>
                <a:lnTo>
                  <a:pt x="0" y="2129790"/>
                </a:lnTo>
              </a:path>
            </a:pathLst>
          </a:custGeom>
          <a:ln w="3175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667000" y="3590290"/>
            <a:ext cx="0" cy="542290"/>
          </a:xfrm>
          <a:custGeom>
            <a:avLst/>
            <a:gdLst/>
            <a:ahLst/>
            <a:cxnLst/>
            <a:rect l="l" t="t" r="r" b="b"/>
            <a:pathLst>
              <a:path h="542289">
                <a:moveTo>
                  <a:pt x="0" y="0"/>
                </a:moveTo>
                <a:lnTo>
                  <a:pt x="0" y="54228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60650" y="1376680"/>
            <a:ext cx="12700" cy="2160270"/>
          </a:xfrm>
          <a:custGeom>
            <a:avLst/>
            <a:gdLst/>
            <a:ahLst/>
            <a:cxnLst/>
            <a:rect l="l" t="t" r="r" b="b"/>
            <a:pathLst>
              <a:path w="12700" h="2160270">
                <a:moveTo>
                  <a:pt x="0" y="2160270"/>
                </a:moveTo>
                <a:lnTo>
                  <a:pt x="12700" y="2160270"/>
                </a:lnTo>
                <a:lnTo>
                  <a:pt x="12700" y="0"/>
                </a:lnTo>
                <a:lnTo>
                  <a:pt x="0" y="0"/>
                </a:lnTo>
                <a:lnTo>
                  <a:pt x="0" y="2160270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1807082" y="0"/>
            <a:ext cx="4090035" cy="1336040"/>
            <a:chOff x="1807082" y="0"/>
            <a:chExt cx="4090035" cy="1336040"/>
          </a:xfrm>
        </p:grpSpPr>
        <p:sp>
          <p:nvSpPr>
            <p:cNvPr id="11" name="object 11"/>
            <p:cNvSpPr/>
            <p:nvPr/>
          </p:nvSpPr>
          <p:spPr>
            <a:xfrm>
              <a:off x="2666999" y="0"/>
              <a:ext cx="0" cy="1323340"/>
            </a:xfrm>
            <a:custGeom>
              <a:avLst/>
              <a:gdLst/>
              <a:ahLst/>
              <a:cxnLst/>
              <a:rect l="l" t="t" r="r" b="b"/>
              <a:pathLst>
                <a:path h="1323340">
                  <a:moveTo>
                    <a:pt x="0" y="0"/>
                  </a:moveTo>
                  <a:lnTo>
                    <a:pt x="0" y="132333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35657" y="332676"/>
              <a:ext cx="4032504" cy="5847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835657" y="332676"/>
              <a:ext cx="4032885" cy="584835"/>
            </a:xfrm>
            <a:custGeom>
              <a:avLst/>
              <a:gdLst/>
              <a:ahLst/>
              <a:cxnLst/>
              <a:rect l="l" t="t" r="r" b="b"/>
              <a:pathLst>
                <a:path w="4032885" h="584835">
                  <a:moveTo>
                    <a:pt x="0" y="584771"/>
                  </a:moveTo>
                  <a:lnTo>
                    <a:pt x="4032504" y="584771"/>
                  </a:lnTo>
                  <a:lnTo>
                    <a:pt x="4032504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320289" y="352170"/>
            <a:ext cx="305181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55" dirty="0"/>
              <a:t>EDITING-</a:t>
            </a:r>
            <a:r>
              <a:rPr spc="-150" dirty="0"/>
              <a:t> </a:t>
            </a:r>
            <a:r>
              <a:rPr spc="315" dirty="0"/>
              <a:t>FILL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2923158" y="1080008"/>
            <a:ext cx="5963285" cy="5421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Wingdings"/>
              <a:buChar char=""/>
              <a:tabLst>
                <a:tab pos="354965" algn="l"/>
                <a:tab pos="355600" algn="l"/>
              </a:tabLst>
            </a:pPr>
            <a:r>
              <a:rPr sz="1800" spc="-5" dirty="0">
                <a:latin typeface="Trebuchet MS"/>
                <a:cs typeface="Trebuchet MS"/>
              </a:rPr>
              <a:t>IN </a:t>
            </a:r>
            <a:r>
              <a:rPr sz="1800" dirty="0">
                <a:latin typeface="Trebuchet MS"/>
                <a:cs typeface="Trebuchet MS"/>
              </a:rPr>
              <a:t>THE </a:t>
            </a:r>
            <a:r>
              <a:rPr sz="1800" spc="-5" dirty="0">
                <a:latin typeface="Trebuchet MS"/>
                <a:cs typeface="Trebuchet MS"/>
              </a:rPr>
              <a:t>LOWER RIGHT HAND CORNER </a:t>
            </a:r>
            <a:r>
              <a:rPr sz="1800" dirty="0">
                <a:latin typeface="Trebuchet MS"/>
                <a:cs typeface="Trebuchet MS"/>
              </a:rPr>
              <a:t>OF THE </a:t>
            </a:r>
            <a:r>
              <a:rPr sz="1800" spc="-5" dirty="0">
                <a:latin typeface="Trebuchet MS"/>
                <a:cs typeface="Trebuchet MS"/>
              </a:rPr>
              <a:t>ACTIVE  CELL IS </a:t>
            </a:r>
            <a:r>
              <a:rPr sz="1800" spc="-35" dirty="0">
                <a:latin typeface="Trebuchet MS"/>
                <a:cs typeface="Trebuchet MS"/>
              </a:rPr>
              <a:t>EXCEL’S </a:t>
            </a:r>
            <a:r>
              <a:rPr sz="1800" spc="-5" dirty="0">
                <a:latin typeface="Trebuchet MS"/>
                <a:cs typeface="Trebuchet MS"/>
              </a:rPr>
              <a:t>“FILL HANDLE”.WHEN </a:t>
            </a:r>
            <a:r>
              <a:rPr sz="1800" dirty="0">
                <a:latin typeface="Trebuchet MS"/>
                <a:cs typeface="Trebuchet MS"/>
              </a:rPr>
              <a:t>YOU </a:t>
            </a:r>
            <a:r>
              <a:rPr sz="1800" spc="-5" dirty="0">
                <a:latin typeface="Trebuchet MS"/>
                <a:cs typeface="Trebuchet MS"/>
              </a:rPr>
              <a:t>HOLD  </a:t>
            </a:r>
            <a:r>
              <a:rPr sz="1800" dirty="0">
                <a:latin typeface="Trebuchet MS"/>
                <a:cs typeface="Trebuchet MS"/>
              </a:rPr>
              <a:t>YOUR </a:t>
            </a:r>
            <a:r>
              <a:rPr sz="1800" spc="-5" dirty="0">
                <a:latin typeface="Trebuchet MS"/>
                <a:cs typeface="Trebuchet MS"/>
              </a:rPr>
              <a:t>MOUSE OVER </a:t>
            </a:r>
            <a:r>
              <a:rPr sz="1800" dirty="0">
                <a:latin typeface="Trebuchet MS"/>
                <a:cs typeface="Trebuchet MS"/>
              </a:rPr>
              <a:t>THE </a:t>
            </a:r>
            <a:r>
              <a:rPr sz="1800" spc="-35" dirty="0">
                <a:latin typeface="Trebuchet MS"/>
                <a:cs typeface="Trebuchet MS"/>
              </a:rPr>
              <a:t>TOP </a:t>
            </a:r>
            <a:r>
              <a:rPr sz="1800" dirty="0">
                <a:latin typeface="Trebuchet MS"/>
                <a:cs typeface="Trebuchet MS"/>
              </a:rPr>
              <a:t>OF </a:t>
            </a:r>
            <a:r>
              <a:rPr sz="1800" spc="-105" dirty="0">
                <a:latin typeface="Trebuchet MS"/>
                <a:cs typeface="Trebuchet MS"/>
              </a:rPr>
              <a:t>IT, </a:t>
            </a:r>
            <a:r>
              <a:rPr sz="1800" dirty="0">
                <a:latin typeface="Trebuchet MS"/>
                <a:cs typeface="Trebuchet MS"/>
              </a:rPr>
              <a:t>YOUR </a:t>
            </a:r>
            <a:r>
              <a:rPr sz="1800" spc="-5" dirty="0">
                <a:latin typeface="Trebuchet MS"/>
                <a:cs typeface="Trebuchet MS"/>
              </a:rPr>
              <a:t>CURSOR</a:t>
            </a:r>
            <a:r>
              <a:rPr sz="1800" spc="-12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WILL  TURN </a:t>
            </a:r>
            <a:r>
              <a:rPr sz="1800" spc="-50" dirty="0">
                <a:latin typeface="Trebuchet MS"/>
                <a:cs typeface="Trebuchet MS"/>
              </a:rPr>
              <a:t>TO </a:t>
            </a:r>
            <a:r>
              <a:rPr sz="1800" dirty="0">
                <a:latin typeface="Trebuchet MS"/>
                <a:cs typeface="Trebuchet MS"/>
              </a:rPr>
              <a:t>A</a:t>
            </a:r>
            <a:r>
              <a:rPr sz="1800" spc="-20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CROSSHAIR.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Wingdings"/>
              <a:buChar char=""/>
            </a:pPr>
            <a:endParaRPr sz="2850">
              <a:latin typeface="Trebuchet MS"/>
              <a:cs typeface="Trebuchet MS"/>
            </a:endParaRPr>
          </a:p>
          <a:p>
            <a:pPr marL="355600" marR="173990" indent="-342900">
              <a:lnSpc>
                <a:spcPct val="100000"/>
              </a:lnSpc>
              <a:buFont typeface="Wingdings"/>
              <a:buChar char=""/>
              <a:tabLst>
                <a:tab pos="354965" algn="l"/>
                <a:tab pos="355600" algn="l"/>
              </a:tabLst>
            </a:pPr>
            <a:r>
              <a:rPr sz="1800" spc="-5" dirty="0">
                <a:latin typeface="Trebuchet MS"/>
                <a:cs typeface="Trebuchet MS"/>
              </a:rPr>
              <a:t>IF </a:t>
            </a:r>
            <a:r>
              <a:rPr sz="1800" dirty="0">
                <a:latin typeface="Trebuchet MS"/>
                <a:cs typeface="Trebuchet MS"/>
              </a:rPr>
              <a:t>YOU </a:t>
            </a:r>
            <a:r>
              <a:rPr sz="1800" spc="-45" dirty="0">
                <a:latin typeface="Trebuchet MS"/>
                <a:cs typeface="Trebuchet MS"/>
              </a:rPr>
              <a:t>HAVE </a:t>
            </a:r>
            <a:r>
              <a:rPr sz="1800" spc="-5" dirty="0">
                <a:latin typeface="Trebuchet MS"/>
                <a:cs typeface="Trebuchet MS"/>
              </a:rPr>
              <a:t>JUST </a:t>
            </a:r>
            <a:r>
              <a:rPr sz="1800" dirty="0">
                <a:latin typeface="Trebuchet MS"/>
                <a:cs typeface="Trebuchet MS"/>
              </a:rPr>
              <a:t>ONE </a:t>
            </a:r>
            <a:r>
              <a:rPr sz="1800" spc="-5" dirty="0">
                <a:latin typeface="Trebuchet MS"/>
                <a:cs typeface="Trebuchet MS"/>
              </a:rPr>
              <a:t>CELL SELECTED, IF </a:t>
            </a:r>
            <a:r>
              <a:rPr sz="1800" dirty="0">
                <a:latin typeface="Trebuchet MS"/>
                <a:cs typeface="Trebuchet MS"/>
              </a:rPr>
              <a:t>YOU</a:t>
            </a:r>
            <a:r>
              <a:rPr sz="1800" spc="-24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CLICK  AND DRAG </a:t>
            </a:r>
            <a:r>
              <a:rPr sz="1800" spc="-50" dirty="0">
                <a:latin typeface="Trebuchet MS"/>
                <a:cs typeface="Trebuchet MS"/>
              </a:rPr>
              <a:t>TO </a:t>
            </a:r>
            <a:r>
              <a:rPr sz="1800" dirty="0">
                <a:latin typeface="Trebuchet MS"/>
                <a:cs typeface="Trebuchet MS"/>
              </a:rPr>
              <a:t>FILL </a:t>
            </a:r>
            <a:r>
              <a:rPr sz="1800" spc="-5" dirty="0">
                <a:latin typeface="Trebuchet MS"/>
                <a:cs typeface="Trebuchet MS"/>
              </a:rPr>
              <a:t>DOWN </a:t>
            </a:r>
            <a:r>
              <a:rPr sz="1800" dirty="0">
                <a:latin typeface="Trebuchet MS"/>
                <a:cs typeface="Trebuchet MS"/>
              </a:rPr>
              <a:t>A </a:t>
            </a:r>
            <a:r>
              <a:rPr sz="1800" spc="-5" dirty="0">
                <a:latin typeface="Trebuchet MS"/>
                <a:cs typeface="Trebuchet MS"/>
              </a:rPr>
              <a:t>COLUMN </a:t>
            </a:r>
            <a:r>
              <a:rPr sz="1800" dirty="0">
                <a:latin typeface="Trebuchet MS"/>
                <a:cs typeface="Trebuchet MS"/>
              </a:rPr>
              <a:t>OR </a:t>
            </a:r>
            <a:r>
              <a:rPr sz="1800" spc="-5" dirty="0">
                <a:latin typeface="Trebuchet MS"/>
                <a:cs typeface="Trebuchet MS"/>
              </a:rPr>
              <a:t>ACROSS </a:t>
            </a:r>
            <a:r>
              <a:rPr sz="1800" dirty="0">
                <a:latin typeface="Trebuchet MS"/>
                <a:cs typeface="Trebuchet MS"/>
              </a:rPr>
              <a:t>A  </a:t>
            </a:r>
            <a:r>
              <a:rPr sz="1800" spc="-50" dirty="0">
                <a:latin typeface="Trebuchet MS"/>
                <a:cs typeface="Trebuchet MS"/>
              </a:rPr>
              <a:t>ROW, </a:t>
            </a:r>
            <a:r>
              <a:rPr sz="1800" spc="-5" dirty="0">
                <a:latin typeface="Trebuchet MS"/>
                <a:cs typeface="Trebuchet MS"/>
              </a:rPr>
              <a:t>IT WILL COPY </a:t>
            </a:r>
            <a:r>
              <a:rPr sz="1800" spc="-50" dirty="0">
                <a:latin typeface="Trebuchet MS"/>
                <a:cs typeface="Trebuchet MS"/>
              </a:rPr>
              <a:t>THAT </a:t>
            </a:r>
            <a:r>
              <a:rPr sz="1800" spc="-5" dirty="0">
                <a:latin typeface="Trebuchet MS"/>
                <a:cs typeface="Trebuchet MS"/>
              </a:rPr>
              <a:t>NUMBER </a:t>
            </a:r>
            <a:r>
              <a:rPr sz="1800" dirty="0">
                <a:latin typeface="Trebuchet MS"/>
                <a:cs typeface="Trebuchet MS"/>
              </a:rPr>
              <a:t>OR </a:t>
            </a:r>
            <a:r>
              <a:rPr sz="1800" spc="-5" dirty="0">
                <a:latin typeface="Trebuchet MS"/>
                <a:cs typeface="Trebuchet MS"/>
              </a:rPr>
              <a:t>TEXT </a:t>
            </a:r>
            <a:r>
              <a:rPr sz="1800" spc="-50" dirty="0">
                <a:latin typeface="Trebuchet MS"/>
                <a:cs typeface="Trebuchet MS"/>
              </a:rPr>
              <a:t>TO </a:t>
            </a:r>
            <a:r>
              <a:rPr sz="1800" spc="-10" dirty="0">
                <a:latin typeface="Trebuchet MS"/>
                <a:cs typeface="Trebuchet MS"/>
              </a:rPr>
              <a:t>EACH  </a:t>
            </a:r>
            <a:r>
              <a:rPr sz="1800" dirty="0">
                <a:latin typeface="Trebuchet MS"/>
                <a:cs typeface="Trebuchet MS"/>
              </a:rPr>
              <a:t>OF THE </a:t>
            </a:r>
            <a:r>
              <a:rPr sz="1800" spc="-5" dirty="0">
                <a:latin typeface="Trebuchet MS"/>
                <a:cs typeface="Trebuchet MS"/>
              </a:rPr>
              <a:t>OTHER</a:t>
            </a:r>
            <a:r>
              <a:rPr sz="1800" spc="-5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CELLS.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Wingdings"/>
              <a:buChar char=""/>
            </a:pPr>
            <a:endParaRPr sz="2850">
              <a:latin typeface="Trebuchet MS"/>
              <a:cs typeface="Trebuchet MS"/>
            </a:endParaRPr>
          </a:p>
          <a:p>
            <a:pPr marL="355600" marR="113664" indent="-342900">
              <a:lnSpc>
                <a:spcPct val="100000"/>
              </a:lnSpc>
              <a:buFont typeface="Wingdings"/>
              <a:buChar char=""/>
              <a:tabLst>
                <a:tab pos="354965" algn="l"/>
                <a:tab pos="355600" algn="l"/>
              </a:tabLst>
            </a:pPr>
            <a:r>
              <a:rPr sz="1800" spc="-5" dirty="0">
                <a:latin typeface="Trebuchet MS"/>
                <a:cs typeface="Trebuchet MS"/>
              </a:rPr>
              <a:t>IF </a:t>
            </a:r>
            <a:r>
              <a:rPr sz="1800" dirty="0">
                <a:latin typeface="Trebuchet MS"/>
                <a:cs typeface="Trebuchet MS"/>
              </a:rPr>
              <a:t>YOU </a:t>
            </a:r>
            <a:r>
              <a:rPr sz="1800" spc="-45" dirty="0">
                <a:latin typeface="Trebuchet MS"/>
                <a:cs typeface="Trebuchet MS"/>
              </a:rPr>
              <a:t>HAVE </a:t>
            </a:r>
            <a:r>
              <a:rPr sz="1800" dirty="0">
                <a:latin typeface="Trebuchet MS"/>
                <a:cs typeface="Trebuchet MS"/>
              </a:rPr>
              <a:t>TWO </a:t>
            </a:r>
            <a:r>
              <a:rPr sz="1800" spc="-5" dirty="0">
                <a:latin typeface="Trebuchet MS"/>
                <a:cs typeface="Trebuchet MS"/>
              </a:rPr>
              <a:t>CELLS SELECTED, </a:t>
            </a:r>
            <a:r>
              <a:rPr sz="1800" spc="-10" dirty="0">
                <a:latin typeface="Trebuchet MS"/>
                <a:cs typeface="Trebuchet MS"/>
              </a:rPr>
              <a:t>EXCEL </a:t>
            </a:r>
            <a:r>
              <a:rPr sz="1800" spc="-5" dirty="0">
                <a:latin typeface="Trebuchet MS"/>
                <a:cs typeface="Trebuchet MS"/>
              </a:rPr>
              <a:t>WILL </a:t>
            </a:r>
            <a:r>
              <a:rPr sz="1800" dirty="0">
                <a:latin typeface="Trebuchet MS"/>
                <a:cs typeface="Trebuchet MS"/>
              </a:rPr>
              <a:t>FILL  </a:t>
            </a:r>
            <a:r>
              <a:rPr sz="1800" spc="-5" dirty="0">
                <a:latin typeface="Trebuchet MS"/>
                <a:cs typeface="Trebuchet MS"/>
              </a:rPr>
              <a:t>IN </a:t>
            </a:r>
            <a:r>
              <a:rPr sz="1800" dirty="0">
                <a:latin typeface="Trebuchet MS"/>
                <a:cs typeface="Trebuchet MS"/>
              </a:rPr>
              <a:t>A </a:t>
            </a:r>
            <a:r>
              <a:rPr sz="1800" spc="-5" dirty="0">
                <a:latin typeface="Trebuchet MS"/>
                <a:cs typeface="Trebuchet MS"/>
              </a:rPr>
              <a:t>SERIES. IT WILL COMPLETE </a:t>
            </a:r>
            <a:r>
              <a:rPr sz="1800" dirty="0">
                <a:latin typeface="Trebuchet MS"/>
                <a:cs typeface="Trebuchet MS"/>
              </a:rPr>
              <a:t>THE </a:t>
            </a:r>
            <a:r>
              <a:rPr sz="1800" spc="-40" dirty="0">
                <a:latin typeface="Trebuchet MS"/>
                <a:cs typeface="Trebuchet MS"/>
              </a:rPr>
              <a:t>PATTERN.FOR  </a:t>
            </a:r>
            <a:r>
              <a:rPr sz="1800" spc="-10" dirty="0">
                <a:latin typeface="Trebuchet MS"/>
                <a:cs typeface="Trebuchet MS"/>
              </a:rPr>
              <a:t>EXAMPLE,IF </a:t>
            </a:r>
            <a:r>
              <a:rPr sz="1800" dirty="0">
                <a:latin typeface="Trebuchet MS"/>
                <a:cs typeface="Trebuchet MS"/>
              </a:rPr>
              <a:t>YOU PUT 4 </a:t>
            </a:r>
            <a:r>
              <a:rPr sz="1800" spc="-5" dirty="0">
                <a:latin typeface="Trebuchet MS"/>
                <a:cs typeface="Trebuchet MS"/>
              </a:rPr>
              <a:t>AND </a:t>
            </a:r>
            <a:r>
              <a:rPr sz="1800" dirty="0">
                <a:latin typeface="Trebuchet MS"/>
                <a:cs typeface="Trebuchet MS"/>
              </a:rPr>
              <a:t>8 </a:t>
            </a:r>
            <a:r>
              <a:rPr sz="1800" spc="-5" dirty="0">
                <a:latin typeface="Trebuchet MS"/>
                <a:cs typeface="Trebuchet MS"/>
              </a:rPr>
              <a:t>IN </a:t>
            </a:r>
            <a:r>
              <a:rPr sz="1800" dirty="0">
                <a:latin typeface="Trebuchet MS"/>
                <a:cs typeface="Trebuchet MS"/>
              </a:rPr>
              <a:t>TWO </a:t>
            </a:r>
            <a:r>
              <a:rPr sz="1800" spc="-5" dirty="0">
                <a:latin typeface="Trebuchet MS"/>
                <a:cs typeface="Trebuchet MS"/>
              </a:rPr>
              <a:t>CELLS SELECT  THEM,CLICK AND DRAG </a:t>
            </a:r>
            <a:r>
              <a:rPr sz="1800" dirty="0">
                <a:latin typeface="Trebuchet MS"/>
                <a:cs typeface="Trebuchet MS"/>
              </a:rPr>
              <a:t>THE FILL </a:t>
            </a:r>
            <a:r>
              <a:rPr sz="1800" spc="-5" dirty="0">
                <a:latin typeface="Trebuchet MS"/>
                <a:cs typeface="Trebuchet MS"/>
              </a:rPr>
              <a:t>HANDLE </a:t>
            </a:r>
            <a:r>
              <a:rPr sz="1800" spc="-10" dirty="0">
                <a:latin typeface="Trebuchet MS"/>
                <a:cs typeface="Trebuchet MS"/>
              </a:rPr>
              <a:t>,EXCEL</a:t>
            </a:r>
            <a:r>
              <a:rPr sz="1800" spc="-34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WILL  CONTINUE </a:t>
            </a:r>
            <a:r>
              <a:rPr sz="1800" dirty="0">
                <a:latin typeface="Trebuchet MS"/>
                <a:cs typeface="Trebuchet MS"/>
              </a:rPr>
              <a:t>THE </a:t>
            </a:r>
            <a:r>
              <a:rPr sz="1800" spc="-60" dirty="0">
                <a:latin typeface="Trebuchet MS"/>
                <a:cs typeface="Trebuchet MS"/>
              </a:rPr>
              <a:t>PATTERN </a:t>
            </a:r>
            <a:r>
              <a:rPr sz="1800" spc="-5" dirty="0">
                <a:latin typeface="Trebuchet MS"/>
                <a:cs typeface="Trebuchet MS"/>
              </a:rPr>
              <a:t>WITH</a:t>
            </a:r>
            <a:r>
              <a:rPr sz="1800" spc="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12,16,20.ETC.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Wingdings"/>
              <a:buChar char=""/>
            </a:pPr>
            <a:endParaRPr sz="2850">
              <a:latin typeface="Trebuchet MS"/>
              <a:cs typeface="Trebuchet MS"/>
            </a:endParaRPr>
          </a:p>
          <a:p>
            <a:pPr marL="355600" marR="178435" indent="-342900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354965" algn="l"/>
                <a:tab pos="355600" algn="l"/>
              </a:tabLst>
            </a:pPr>
            <a:r>
              <a:rPr sz="1800" spc="-5" dirty="0">
                <a:latin typeface="Trebuchet MS"/>
                <a:cs typeface="Trebuchet MS"/>
              </a:rPr>
              <a:t>EXCEL CAN ALSO </a:t>
            </a:r>
            <a:r>
              <a:rPr sz="1800" spc="-25" dirty="0">
                <a:latin typeface="Trebuchet MS"/>
                <a:cs typeface="Trebuchet MS"/>
              </a:rPr>
              <a:t>AUTO- </a:t>
            </a:r>
            <a:r>
              <a:rPr sz="1800" dirty="0">
                <a:latin typeface="Trebuchet MS"/>
                <a:cs typeface="Trebuchet MS"/>
              </a:rPr>
              <a:t>FILL </a:t>
            </a:r>
            <a:r>
              <a:rPr sz="1800" spc="-5" dirty="0">
                <a:latin typeface="Trebuchet MS"/>
                <a:cs typeface="Trebuchet MS"/>
              </a:rPr>
              <a:t>SERIES </a:t>
            </a:r>
            <a:r>
              <a:rPr sz="1800" dirty="0">
                <a:latin typeface="Trebuchet MS"/>
                <a:cs typeface="Trebuchet MS"/>
              </a:rPr>
              <a:t>OF</a:t>
            </a:r>
            <a:r>
              <a:rPr sz="1800" spc="-380" dirty="0">
                <a:latin typeface="Trebuchet MS"/>
                <a:cs typeface="Trebuchet MS"/>
              </a:rPr>
              <a:t> </a:t>
            </a:r>
            <a:r>
              <a:rPr sz="1800" spc="-35" dirty="0">
                <a:latin typeface="Trebuchet MS"/>
                <a:cs typeface="Trebuchet MS"/>
              </a:rPr>
              <a:t>DATES, </a:t>
            </a:r>
            <a:r>
              <a:rPr sz="1800" spc="-5" dirty="0">
                <a:latin typeface="Trebuchet MS"/>
                <a:cs typeface="Trebuchet MS"/>
              </a:rPr>
              <a:t>TIMES,  </a:t>
            </a:r>
            <a:r>
              <a:rPr sz="1800" spc="-55" dirty="0">
                <a:latin typeface="Trebuchet MS"/>
                <a:cs typeface="Trebuchet MS"/>
              </a:rPr>
              <a:t>DAYS </a:t>
            </a:r>
            <a:r>
              <a:rPr sz="1800" dirty="0">
                <a:latin typeface="Trebuchet MS"/>
                <a:cs typeface="Trebuchet MS"/>
              </a:rPr>
              <a:t>OF THE </a:t>
            </a:r>
            <a:r>
              <a:rPr sz="1800" spc="-5" dirty="0">
                <a:latin typeface="Trebuchet MS"/>
                <a:cs typeface="Trebuchet MS"/>
              </a:rPr>
              <a:t>WEEK,</a:t>
            </a:r>
            <a:r>
              <a:rPr sz="1800" spc="-2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MONTHS.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90611" y="1323339"/>
            <a:ext cx="3061335" cy="2273300"/>
            <a:chOff x="90611" y="1323339"/>
            <a:chExt cx="3061335" cy="2273300"/>
          </a:xfrm>
        </p:grpSpPr>
        <p:sp>
          <p:nvSpPr>
            <p:cNvPr id="17" name="object 17"/>
            <p:cNvSpPr/>
            <p:nvPr/>
          </p:nvSpPr>
          <p:spPr>
            <a:xfrm>
              <a:off x="178307" y="1411223"/>
              <a:ext cx="1170432" cy="209854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0601" y="1323339"/>
              <a:ext cx="1345565" cy="2273300"/>
            </a:xfrm>
            <a:custGeom>
              <a:avLst/>
              <a:gdLst/>
              <a:ahLst/>
              <a:cxnLst/>
              <a:rect l="l" t="t" r="r" b="b"/>
              <a:pathLst>
                <a:path w="1345565" h="2273300">
                  <a:moveTo>
                    <a:pt x="1274267" y="71120"/>
                  </a:moveTo>
                  <a:lnTo>
                    <a:pt x="71132" y="71120"/>
                  </a:lnTo>
                  <a:lnTo>
                    <a:pt x="71132" y="88900"/>
                  </a:lnTo>
                  <a:lnTo>
                    <a:pt x="71132" y="2184400"/>
                  </a:lnTo>
                  <a:lnTo>
                    <a:pt x="71132" y="2202180"/>
                  </a:lnTo>
                  <a:lnTo>
                    <a:pt x="1274267" y="2202180"/>
                  </a:lnTo>
                  <a:lnTo>
                    <a:pt x="1274267" y="2184781"/>
                  </a:lnTo>
                  <a:lnTo>
                    <a:pt x="1274267" y="2184400"/>
                  </a:lnTo>
                  <a:lnTo>
                    <a:pt x="1274267" y="89408"/>
                  </a:lnTo>
                  <a:lnTo>
                    <a:pt x="1256487" y="89408"/>
                  </a:lnTo>
                  <a:lnTo>
                    <a:pt x="1256487" y="2184400"/>
                  </a:lnTo>
                  <a:lnTo>
                    <a:pt x="88912" y="2184400"/>
                  </a:lnTo>
                  <a:lnTo>
                    <a:pt x="88912" y="88900"/>
                  </a:lnTo>
                  <a:lnTo>
                    <a:pt x="1274267" y="88900"/>
                  </a:lnTo>
                  <a:lnTo>
                    <a:pt x="1274267" y="71120"/>
                  </a:lnTo>
                  <a:close/>
                </a:path>
                <a:path w="1345565" h="2273300">
                  <a:moveTo>
                    <a:pt x="1345387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2219960"/>
                  </a:lnTo>
                  <a:lnTo>
                    <a:pt x="0" y="2273300"/>
                  </a:lnTo>
                  <a:lnTo>
                    <a:pt x="1345387" y="2273300"/>
                  </a:lnTo>
                  <a:lnTo>
                    <a:pt x="1345387" y="2220341"/>
                  </a:lnTo>
                  <a:lnTo>
                    <a:pt x="1345387" y="2219960"/>
                  </a:lnTo>
                  <a:lnTo>
                    <a:pt x="1345387" y="53848"/>
                  </a:lnTo>
                  <a:lnTo>
                    <a:pt x="1292047" y="53848"/>
                  </a:lnTo>
                  <a:lnTo>
                    <a:pt x="1292047" y="2219960"/>
                  </a:lnTo>
                  <a:lnTo>
                    <a:pt x="53352" y="2219960"/>
                  </a:lnTo>
                  <a:lnTo>
                    <a:pt x="53352" y="53340"/>
                  </a:lnTo>
                  <a:lnTo>
                    <a:pt x="1345387" y="53340"/>
                  </a:lnTo>
                  <a:lnTo>
                    <a:pt x="134538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473707" y="1411223"/>
              <a:ext cx="1168908" cy="20909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386713" y="1323339"/>
              <a:ext cx="1343025" cy="2266950"/>
            </a:xfrm>
            <a:custGeom>
              <a:avLst/>
              <a:gdLst/>
              <a:ahLst/>
              <a:cxnLst/>
              <a:rect l="l" t="t" r="r" b="b"/>
              <a:pathLst>
                <a:path w="1343025" h="2266950">
                  <a:moveTo>
                    <a:pt x="1271524" y="89408"/>
                  </a:moveTo>
                  <a:lnTo>
                    <a:pt x="1253744" y="89408"/>
                  </a:lnTo>
                  <a:lnTo>
                    <a:pt x="1253744" y="2177669"/>
                  </a:lnTo>
                  <a:lnTo>
                    <a:pt x="1271524" y="2177681"/>
                  </a:lnTo>
                  <a:lnTo>
                    <a:pt x="1271524" y="89408"/>
                  </a:lnTo>
                  <a:close/>
                </a:path>
                <a:path w="1343025" h="2266950">
                  <a:moveTo>
                    <a:pt x="1271524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2178050"/>
                  </a:lnTo>
                  <a:lnTo>
                    <a:pt x="71120" y="2195830"/>
                  </a:lnTo>
                  <a:lnTo>
                    <a:pt x="1271524" y="2195830"/>
                  </a:lnTo>
                  <a:lnTo>
                    <a:pt x="1271524" y="2178050"/>
                  </a:lnTo>
                  <a:lnTo>
                    <a:pt x="88900" y="2178050"/>
                  </a:lnTo>
                  <a:lnTo>
                    <a:pt x="88900" y="88900"/>
                  </a:lnTo>
                  <a:lnTo>
                    <a:pt x="1271524" y="88900"/>
                  </a:lnTo>
                  <a:lnTo>
                    <a:pt x="1271524" y="71120"/>
                  </a:lnTo>
                  <a:close/>
                </a:path>
                <a:path w="1343025" h="2266950">
                  <a:moveTo>
                    <a:pt x="1342644" y="53848"/>
                  </a:moveTo>
                  <a:lnTo>
                    <a:pt x="1289304" y="53848"/>
                  </a:lnTo>
                  <a:lnTo>
                    <a:pt x="1289304" y="2213241"/>
                  </a:lnTo>
                  <a:lnTo>
                    <a:pt x="1342644" y="2213241"/>
                  </a:lnTo>
                  <a:lnTo>
                    <a:pt x="1342644" y="53848"/>
                  </a:lnTo>
                  <a:close/>
                </a:path>
                <a:path w="1343025" h="2266950">
                  <a:moveTo>
                    <a:pt x="1342644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2213610"/>
                  </a:lnTo>
                  <a:lnTo>
                    <a:pt x="0" y="2266950"/>
                  </a:lnTo>
                  <a:lnTo>
                    <a:pt x="1342644" y="2266950"/>
                  </a:lnTo>
                  <a:lnTo>
                    <a:pt x="1342644" y="2213610"/>
                  </a:lnTo>
                  <a:lnTo>
                    <a:pt x="53340" y="2213610"/>
                  </a:lnTo>
                  <a:lnTo>
                    <a:pt x="53340" y="53340"/>
                  </a:lnTo>
                  <a:lnTo>
                    <a:pt x="1342644" y="53340"/>
                  </a:lnTo>
                  <a:lnTo>
                    <a:pt x="134264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627757" y="3068954"/>
              <a:ext cx="504063" cy="2160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627757" y="3068954"/>
              <a:ext cx="504190" cy="216535"/>
            </a:xfrm>
            <a:custGeom>
              <a:avLst/>
              <a:gdLst/>
              <a:ahLst/>
              <a:cxnLst/>
              <a:rect l="l" t="t" r="r" b="b"/>
              <a:pathLst>
                <a:path w="504189" h="216535">
                  <a:moveTo>
                    <a:pt x="0" y="53975"/>
                  </a:moveTo>
                  <a:lnTo>
                    <a:pt x="396113" y="53975"/>
                  </a:lnTo>
                  <a:lnTo>
                    <a:pt x="396113" y="0"/>
                  </a:lnTo>
                  <a:lnTo>
                    <a:pt x="504063" y="108077"/>
                  </a:lnTo>
                  <a:lnTo>
                    <a:pt x="396113" y="216027"/>
                  </a:lnTo>
                  <a:lnTo>
                    <a:pt x="396113" y="162052"/>
                  </a:lnTo>
                  <a:lnTo>
                    <a:pt x="0" y="162052"/>
                  </a:lnTo>
                  <a:lnTo>
                    <a:pt x="0" y="53975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90613" y="4132579"/>
            <a:ext cx="3061335" cy="2236470"/>
            <a:chOff x="90613" y="4132579"/>
            <a:chExt cx="3061335" cy="2236470"/>
          </a:xfrm>
        </p:grpSpPr>
        <p:sp>
          <p:nvSpPr>
            <p:cNvPr id="24" name="object 24"/>
            <p:cNvSpPr/>
            <p:nvPr/>
          </p:nvSpPr>
          <p:spPr>
            <a:xfrm>
              <a:off x="178307" y="4219955"/>
              <a:ext cx="1155192" cy="206044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90601" y="4132579"/>
              <a:ext cx="1330325" cy="2236470"/>
            </a:xfrm>
            <a:custGeom>
              <a:avLst/>
              <a:gdLst/>
              <a:ahLst/>
              <a:cxnLst/>
              <a:rect l="l" t="t" r="r" b="b"/>
              <a:pathLst>
                <a:path w="1330325" h="2236470">
                  <a:moveTo>
                    <a:pt x="1258773" y="71120"/>
                  </a:moveTo>
                  <a:lnTo>
                    <a:pt x="71132" y="71120"/>
                  </a:lnTo>
                  <a:lnTo>
                    <a:pt x="71132" y="88900"/>
                  </a:lnTo>
                  <a:lnTo>
                    <a:pt x="71132" y="2147570"/>
                  </a:lnTo>
                  <a:lnTo>
                    <a:pt x="71132" y="2165350"/>
                  </a:lnTo>
                  <a:lnTo>
                    <a:pt x="1258773" y="2165350"/>
                  </a:lnTo>
                  <a:lnTo>
                    <a:pt x="1258773" y="2147570"/>
                  </a:lnTo>
                  <a:lnTo>
                    <a:pt x="88912" y="2147570"/>
                  </a:lnTo>
                  <a:lnTo>
                    <a:pt x="88912" y="88900"/>
                  </a:lnTo>
                  <a:lnTo>
                    <a:pt x="1240993" y="88900"/>
                  </a:lnTo>
                  <a:lnTo>
                    <a:pt x="1240993" y="2147049"/>
                  </a:lnTo>
                  <a:lnTo>
                    <a:pt x="1258773" y="2147062"/>
                  </a:lnTo>
                  <a:lnTo>
                    <a:pt x="1258773" y="88900"/>
                  </a:lnTo>
                  <a:lnTo>
                    <a:pt x="1258773" y="88519"/>
                  </a:lnTo>
                  <a:lnTo>
                    <a:pt x="1258773" y="71120"/>
                  </a:lnTo>
                  <a:close/>
                </a:path>
                <a:path w="1330325" h="2236470">
                  <a:moveTo>
                    <a:pt x="1329893" y="2183130"/>
                  </a:moveTo>
                  <a:lnTo>
                    <a:pt x="53352" y="2183130"/>
                  </a:lnTo>
                  <a:lnTo>
                    <a:pt x="53352" y="53352"/>
                  </a:lnTo>
                  <a:lnTo>
                    <a:pt x="0" y="53352"/>
                  </a:lnTo>
                  <a:lnTo>
                    <a:pt x="0" y="2183130"/>
                  </a:lnTo>
                  <a:lnTo>
                    <a:pt x="0" y="2236470"/>
                  </a:lnTo>
                  <a:lnTo>
                    <a:pt x="1329893" y="2236470"/>
                  </a:lnTo>
                  <a:lnTo>
                    <a:pt x="1329893" y="2183130"/>
                  </a:lnTo>
                  <a:close/>
                </a:path>
                <a:path w="1330325" h="2236470">
                  <a:moveTo>
                    <a:pt x="1329893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1276553" y="53340"/>
                  </a:lnTo>
                  <a:lnTo>
                    <a:pt x="1276553" y="2182609"/>
                  </a:lnTo>
                  <a:lnTo>
                    <a:pt x="1329893" y="2182622"/>
                  </a:lnTo>
                  <a:lnTo>
                    <a:pt x="1329893" y="53340"/>
                  </a:lnTo>
                  <a:lnTo>
                    <a:pt x="1329893" y="52959"/>
                  </a:lnTo>
                  <a:lnTo>
                    <a:pt x="132989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473707" y="4219955"/>
              <a:ext cx="1155192" cy="206197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386713" y="4132579"/>
              <a:ext cx="1330325" cy="2236470"/>
            </a:xfrm>
            <a:custGeom>
              <a:avLst/>
              <a:gdLst/>
              <a:ahLst/>
              <a:cxnLst/>
              <a:rect l="l" t="t" r="r" b="b"/>
              <a:pathLst>
                <a:path w="1330325" h="2236470">
                  <a:moveTo>
                    <a:pt x="1258824" y="71120"/>
                  </a:moveTo>
                  <a:lnTo>
                    <a:pt x="1241044" y="71120"/>
                  </a:lnTo>
                  <a:lnTo>
                    <a:pt x="1241044" y="88900"/>
                  </a:lnTo>
                  <a:lnTo>
                    <a:pt x="1241044" y="2147570"/>
                  </a:lnTo>
                  <a:lnTo>
                    <a:pt x="88900" y="2147570"/>
                  </a:lnTo>
                  <a:lnTo>
                    <a:pt x="88900" y="88900"/>
                  </a:lnTo>
                  <a:lnTo>
                    <a:pt x="1241044" y="88900"/>
                  </a:lnTo>
                  <a:lnTo>
                    <a:pt x="1241044" y="71120"/>
                  </a:lnTo>
                  <a:lnTo>
                    <a:pt x="71120" y="71120"/>
                  </a:lnTo>
                  <a:lnTo>
                    <a:pt x="71120" y="88900"/>
                  </a:lnTo>
                  <a:lnTo>
                    <a:pt x="71120" y="2147570"/>
                  </a:lnTo>
                  <a:lnTo>
                    <a:pt x="71120" y="2165350"/>
                  </a:lnTo>
                  <a:lnTo>
                    <a:pt x="1258824" y="2165350"/>
                  </a:lnTo>
                  <a:lnTo>
                    <a:pt x="1258824" y="2148090"/>
                  </a:lnTo>
                  <a:lnTo>
                    <a:pt x="1258824" y="2147570"/>
                  </a:lnTo>
                  <a:lnTo>
                    <a:pt x="1258824" y="88900"/>
                  </a:lnTo>
                  <a:lnTo>
                    <a:pt x="1258824" y="88519"/>
                  </a:lnTo>
                  <a:lnTo>
                    <a:pt x="1258824" y="71120"/>
                  </a:lnTo>
                  <a:close/>
                </a:path>
                <a:path w="1330325" h="2236470">
                  <a:moveTo>
                    <a:pt x="1329944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1276604" y="53340"/>
                  </a:lnTo>
                  <a:lnTo>
                    <a:pt x="1276604" y="2183130"/>
                  </a:lnTo>
                  <a:lnTo>
                    <a:pt x="53340" y="2183130"/>
                  </a:lnTo>
                  <a:lnTo>
                    <a:pt x="53340" y="53352"/>
                  </a:lnTo>
                  <a:lnTo>
                    <a:pt x="0" y="53352"/>
                  </a:lnTo>
                  <a:lnTo>
                    <a:pt x="0" y="2183130"/>
                  </a:lnTo>
                  <a:lnTo>
                    <a:pt x="0" y="2236470"/>
                  </a:lnTo>
                  <a:lnTo>
                    <a:pt x="1329944" y="2236470"/>
                  </a:lnTo>
                  <a:lnTo>
                    <a:pt x="1329944" y="2183663"/>
                  </a:lnTo>
                  <a:lnTo>
                    <a:pt x="1329944" y="2183130"/>
                  </a:lnTo>
                  <a:lnTo>
                    <a:pt x="1329944" y="53340"/>
                  </a:lnTo>
                  <a:lnTo>
                    <a:pt x="1329944" y="52959"/>
                  </a:lnTo>
                  <a:lnTo>
                    <a:pt x="132994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627757" y="4869179"/>
              <a:ext cx="504063" cy="216026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627757" y="4869179"/>
              <a:ext cx="504190" cy="216535"/>
            </a:xfrm>
            <a:custGeom>
              <a:avLst/>
              <a:gdLst/>
              <a:ahLst/>
              <a:cxnLst/>
              <a:rect l="l" t="t" r="r" b="b"/>
              <a:pathLst>
                <a:path w="504189" h="216535">
                  <a:moveTo>
                    <a:pt x="0" y="53975"/>
                  </a:moveTo>
                  <a:lnTo>
                    <a:pt x="396113" y="53975"/>
                  </a:lnTo>
                  <a:lnTo>
                    <a:pt x="396113" y="0"/>
                  </a:lnTo>
                  <a:lnTo>
                    <a:pt x="504063" y="107950"/>
                  </a:lnTo>
                  <a:lnTo>
                    <a:pt x="396113" y="216027"/>
                  </a:lnTo>
                  <a:lnTo>
                    <a:pt x="396113" y="162052"/>
                  </a:lnTo>
                  <a:lnTo>
                    <a:pt x="0" y="162052"/>
                  </a:lnTo>
                  <a:lnTo>
                    <a:pt x="0" y="53975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15</a:t>
            </a:fld>
            <a:endParaRPr dirty="0"/>
          </a:p>
        </p:txBody>
      </p:sp>
      <p:sp>
        <p:nvSpPr>
          <p:cNvPr id="31" name="object 3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32" name="object 3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6487159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83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3754120"/>
            <a:ext cx="0" cy="2680970"/>
          </a:xfrm>
          <a:custGeom>
            <a:avLst/>
            <a:gdLst/>
            <a:ahLst/>
            <a:cxnLst/>
            <a:rect l="l" t="t" r="r" b="b"/>
            <a:pathLst>
              <a:path h="2680970">
                <a:moveTo>
                  <a:pt x="0" y="0"/>
                </a:moveTo>
                <a:lnTo>
                  <a:pt x="0" y="268096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667000" y="3482340"/>
            <a:ext cx="0" cy="218440"/>
          </a:xfrm>
          <a:custGeom>
            <a:avLst/>
            <a:gdLst/>
            <a:ahLst/>
            <a:cxnLst/>
            <a:rect l="l" t="t" r="r" b="b"/>
            <a:pathLst>
              <a:path h="218439">
                <a:moveTo>
                  <a:pt x="0" y="0"/>
                </a:moveTo>
                <a:lnTo>
                  <a:pt x="0" y="21843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67000" y="728980"/>
            <a:ext cx="0" cy="2700020"/>
          </a:xfrm>
          <a:custGeom>
            <a:avLst/>
            <a:gdLst/>
            <a:ahLst/>
            <a:cxnLst/>
            <a:rect l="l" t="t" r="r" b="b"/>
            <a:pathLst>
              <a:path h="2700020">
                <a:moveTo>
                  <a:pt x="0" y="0"/>
                </a:moveTo>
                <a:lnTo>
                  <a:pt x="0" y="270002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667000" y="0"/>
            <a:ext cx="0" cy="675640"/>
          </a:xfrm>
          <a:custGeom>
            <a:avLst/>
            <a:gdLst/>
            <a:ahLst/>
            <a:cxnLst/>
            <a:rect l="l" t="t" r="r" b="b"/>
            <a:pathLst>
              <a:path h="675640">
                <a:moveTo>
                  <a:pt x="0" y="0"/>
                </a:moveTo>
                <a:lnTo>
                  <a:pt x="0" y="67563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347846" y="260667"/>
            <a:ext cx="2592324" cy="58477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3347846" y="260667"/>
            <a:ext cx="2592705" cy="584835"/>
          </a:xfrm>
          <a:prstGeom prst="rect">
            <a:avLst/>
          </a:prstGeom>
          <a:ln w="57150">
            <a:solidFill>
              <a:srgbClr val="000000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394970">
              <a:lnSpc>
                <a:spcPct val="100000"/>
              </a:lnSpc>
              <a:spcBef>
                <a:spcPts val="254"/>
              </a:spcBef>
            </a:pPr>
            <a:r>
              <a:rPr spc="45" dirty="0"/>
              <a:t>SORTING</a:t>
            </a:r>
          </a:p>
        </p:txBody>
      </p:sp>
      <p:grpSp>
        <p:nvGrpSpPr>
          <p:cNvPr id="13" name="object 13"/>
          <p:cNvGrpSpPr/>
          <p:nvPr/>
        </p:nvGrpSpPr>
        <p:grpSpPr>
          <a:xfrm>
            <a:off x="378637" y="675640"/>
            <a:ext cx="3192780" cy="2810510"/>
            <a:chOff x="378637" y="675640"/>
            <a:chExt cx="3192780" cy="2810510"/>
          </a:xfrm>
        </p:grpSpPr>
        <p:sp>
          <p:nvSpPr>
            <p:cNvPr id="14" name="object 14"/>
            <p:cNvSpPr/>
            <p:nvPr/>
          </p:nvSpPr>
          <p:spPr>
            <a:xfrm>
              <a:off x="2842259" y="1844040"/>
              <a:ext cx="641603" cy="155447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754884" y="1756409"/>
              <a:ext cx="815975" cy="1729739"/>
            </a:xfrm>
            <a:custGeom>
              <a:avLst/>
              <a:gdLst/>
              <a:ahLst/>
              <a:cxnLst/>
              <a:rect l="l" t="t" r="r" b="b"/>
              <a:pathLst>
                <a:path w="815975" h="1729739">
                  <a:moveTo>
                    <a:pt x="744855" y="71120"/>
                  </a:moveTo>
                  <a:lnTo>
                    <a:pt x="727075" y="71120"/>
                  </a:lnTo>
                  <a:lnTo>
                    <a:pt x="727075" y="88900"/>
                  </a:lnTo>
                  <a:lnTo>
                    <a:pt x="727075" y="1640840"/>
                  </a:lnTo>
                  <a:lnTo>
                    <a:pt x="88900" y="1640840"/>
                  </a:lnTo>
                  <a:lnTo>
                    <a:pt x="88900" y="88900"/>
                  </a:lnTo>
                  <a:lnTo>
                    <a:pt x="727075" y="88900"/>
                  </a:lnTo>
                  <a:lnTo>
                    <a:pt x="727075" y="71120"/>
                  </a:lnTo>
                  <a:lnTo>
                    <a:pt x="71120" y="71120"/>
                  </a:lnTo>
                  <a:lnTo>
                    <a:pt x="71120" y="88900"/>
                  </a:lnTo>
                  <a:lnTo>
                    <a:pt x="71120" y="1640840"/>
                  </a:lnTo>
                  <a:lnTo>
                    <a:pt x="71120" y="1658620"/>
                  </a:lnTo>
                  <a:lnTo>
                    <a:pt x="744855" y="1658620"/>
                  </a:lnTo>
                  <a:lnTo>
                    <a:pt x="744855" y="1640967"/>
                  </a:lnTo>
                  <a:lnTo>
                    <a:pt x="744855" y="1640840"/>
                  </a:lnTo>
                  <a:lnTo>
                    <a:pt x="744855" y="88900"/>
                  </a:lnTo>
                  <a:lnTo>
                    <a:pt x="744855" y="88392"/>
                  </a:lnTo>
                  <a:lnTo>
                    <a:pt x="744855" y="71120"/>
                  </a:lnTo>
                  <a:close/>
                </a:path>
                <a:path w="815975" h="1729739">
                  <a:moveTo>
                    <a:pt x="815975" y="0"/>
                  </a:moveTo>
                  <a:lnTo>
                    <a:pt x="762635" y="0"/>
                  </a:lnTo>
                  <a:lnTo>
                    <a:pt x="762635" y="53340"/>
                  </a:lnTo>
                  <a:lnTo>
                    <a:pt x="762635" y="1676400"/>
                  </a:lnTo>
                  <a:lnTo>
                    <a:pt x="53340" y="1676400"/>
                  </a:lnTo>
                  <a:lnTo>
                    <a:pt x="53340" y="53340"/>
                  </a:lnTo>
                  <a:lnTo>
                    <a:pt x="762635" y="53340"/>
                  </a:lnTo>
                  <a:lnTo>
                    <a:pt x="762635" y="0"/>
                  </a:lnTo>
                  <a:lnTo>
                    <a:pt x="0" y="0"/>
                  </a:lnTo>
                  <a:lnTo>
                    <a:pt x="0" y="53340"/>
                  </a:lnTo>
                  <a:lnTo>
                    <a:pt x="0" y="1676400"/>
                  </a:lnTo>
                  <a:lnTo>
                    <a:pt x="0" y="1729740"/>
                  </a:lnTo>
                  <a:lnTo>
                    <a:pt x="815975" y="1729740"/>
                  </a:lnTo>
                  <a:lnTo>
                    <a:pt x="815975" y="1676527"/>
                  </a:lnTo>
                  <a:lnTo>
                    <a:pt x="815975" y="1676400"/>
                  </a:lnTo>
                  <a:lnTo>
                    <a:pt x="815975" y="53340"/>
                  </a:lnTo>
                  <a:lnTo>
                    <a:pt x="815975" y="52832"/>
                  </a:lnTo>
                  <a:lnTo>
                    <a:pt x="81597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66343" y="763524"/>
              <a:ext cx="2250948" cy="263194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78637" y="675639"/>
              <a:ext cx="2425700" cy="2806700"/>
            </a:xfrm>
            <a:custGeom>
              <a:avLst/>
              <a:gdLst/>
              <a:ahLst/>
              <a:cxnLst/>
              <a:rect l="l" t="t" r="r" b="b"/>
              <a:pathLst>
                <a:path w="2425700" h="2806700">
                  <a:moveTo>
                    <a:pt x="2354529" y="89027"/>
                  </a:moveTo>
                  <a:lnTo>
                    <a:pt x="2336749" y="89027"/>
                  </a:lnTo>
                  <a:lnTo>
                    <a:pt x="2336749" y="2717800"/>
                  </a:lnTo>
                  <a:lnTo>
                    <a:pt x="88900" y="2717800"/>
                  </a:lnTo>
                  <a:lnTo>
                    <a:pt x="88900" y="88900"/>
                  </a:lnTo>
                  <a:lnTo>
                    <a:pt x="2354516" y="88900"/>
                  </a:lnTo>
                  <a:lnTo>
                    <a:pt x="2354516" y="71120"/>
                  </a:lnTo>
                  <a:lnTo>
                    <a:pt x="71120" y="71120"/>
                  </a:lnTo>
                  <a:lnTo>
                    <a:pt x="71120" y="88900"/>
                  </a:lnTo>
                  <a:lnTo>
                    <a:pt x="71120" y="2717800"/>
                  </a:lnTo>
                  <a:lnTo>
                    <a:pt x="71120" y="2735580"/>
                  </a:lnTo>
                  <a:lnTo>
                    <a:pt x="2354516" y="2735580"/>
                  </a:lnTo>
                  <a:lnTo>
                    <a:pt x="2354516" y="2717927"/>
                  </a:lnTo>
                  <a:lnTo>
                    <a:pt x="2354529" y="89027"/>
                  </a:lnTo>
                  <a:close/>
                </a:path>
                <a:path w="2425700" h="2806700">
                  <a:moveTo>
                    <a:pt x="2425649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2753360"/>
                  </a:lnTo>
                  <a:lnTo>
                    <a:pt x="0" y="2806700"/>
                  </a:lnTo>
                  <a:lnTo>
                    <a:pt x="2425649" y="2806700"/>
                  </a:lnTo>
                  <a:lnTo>
                    <a:pt x="2425649" y="2753487"/>
                  </a:lnTo>
                  <a:lnTo>
                    <a:pt x="2425649" y="2753360"/>
                  </a:lnTo>
                  <a:lnTo>
                    <a:pt x="2425649" y="53467"/>
                  </a:lnTo>
                  <a:lnTo>
                    <a:pt x="2372309" y="53467"/>
                  </a:lnTo>
                  <a:lnTo>
                    <a:pt x="2372309" y="2753360"/>
                  </a:lnTo>
                  <a:lnTo>
                    <a:pt x="53340" y="2753360"/>
                  </a:lnTo>
                  <a:lnTo>
                    <a:pt x="53340" y="53340"/>
                  </a:lnTo>
                  <a:lnTo>
                    <a:pt x="2425649" y="53340"/>
                  </a:lnTo>
                  <a:lnTo>
                    <a:pt x="242564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378637" y="3700779"/>
            <a:ext cx="3183255" cy="2819400"/>
            <a:chOff x="378637" y="3700779"/>
            <a:chExt cx="3183255" cy="2819400"/>
          </a:xfrm>
        </p:grpSpPr>
        <p:sp>
          <p:nvSpPr>
            <p:cNvPr id="19" name="object 19"/>
            <p:cNvSpPr/>
            <p:nvPr/>
          </p:nvSpPr>
          <p:spPr>
            <a:xfrm>
              <a:off x="466343" y="3787139"/>
              <a:ext cx="2260092" cy="261366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78637" y="3700779"/>
              <a:ext cx="2435225" cy="2787650"/>
            </a:xfrm>
            <a:custGeom>
              <a:avLst/>
              <a:gdLst/>
              <a:ahLst/>
              <a:cxnLst/>
              <a:rect l="l" t="t" r="r" b="b"/>
              <a:pathLst>
                <a:path w="2435225" h="2787650">
                  <a:moveTo>
                    <a:pt x="2364054" y="88265"/>
                  </a:moveTo>
                  <a:lnTo>
                    <a:pt x="2364041" y="71120"/>
                  </a:lnTo>
                  <a:lnTo>
                    <a:pt x="2346274" y="71120"/>
                  </a:lnTo>
                  <a:lnTo>
                    <a:pt x="2346274" y="88900"/>
                  </a:lnTo>
                  <a:lnTo>
                    <a:pt x="2346274" y="2697480"/>
                  </a:lnTo>
                  <a:lnTo>
                    <a:pt x="88900" y="2697480"/>
                  </a:lnTo>
                  <a:lnTo>
                    <a:pt x="88900" y="88900"/>
                  </a:lnTo>
                  <a:lnTo>
                    <a:pt x="2346274" y="88900"/>
                  </a:lnTo>
                  <a:lnTo>
                    <a:pt x="2346274" y="71120"/>
                  </a:lnTo>
                  <a:lnTo>
                    <a:pt x="71120" y="71120"/>
                  </a:lnTo>
                  <a:lnTo>
                    <a:pt x="71120" y="88900"/>
                  </a:lnTo>
                  <a:lnTo>
                    <a:pt x="71120" y="2697480"/>
                  </a:lnTo>
                  <a:lnTo>
                    <a:pt x="71120" y="2716530"/>
                  </a:lnTo>
                  <a:lnTo>
                    <a:pt x="2364041" y="2716530"/>
                  </a:lnTo>
                  <a:lnTo>
                    <a:pt x="2364041" y="2698115"/>
                  </a:lnTo>
                  <a:lnTo>
                    <a:pt x="2364054" y="88265"/>
                  </a:lnTo>
                  <a:close/>
                </a:path>
                <a:path w="2435225" h="2787650">
                  <a:moveTo>
                    <a:pt x="2435174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2734310"/>
                  </a:lnTo>
                  <a:lnTo>
                    <a:pt x="0" y="2786380"/>
                  </a:lnTo>
                  <a:lnTo>
                    <a:pt x="0" y="2787650"/>
                  </a:lnTo>
                  <a:lnTo>
                    <a:pt x="2435174" y="2787650"/>
                  </a:lnTo>
                  <a:lnTo>
                    <a:pt x="2435174" y="2786380"/>
                  </a:lnTo>
                  <a:lnTo>
                    <a:pt x="2435174" y="2734310"/>
                  </a:lnTo>
                  <a:lnTo>
                    <a:pt x="53340" y="2734310"/>
                  </a:lnTo>
                  <a:lnTo>
                    <a:pt x="53340" y="53340"/>
                  </a:lnTo>
                  <a:lnTo>
                    <a:pt x="2381834" y="53340"/>
                  </a:lnTo>
                  <a:lnTo>
                    <a:pt x="2381834" y="2733675"/>
                  </a:lnTo>
                  <a:lnTo>
                    <a:pt x="2435174" y="2733687"/>
                  </a:lnTo>
                  <a:lnTo>
                    <a:pt x="2435174" y="53340"/>
                  </a:lnTo>
                  <a:lnTo>
                    <a:pt x="2435174" y="52705"/>
                  </a:lnTo>
                  <a:lnTo>
                    <a:pt x="243517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842259" y="4867655"/>
              <a:ext cx="632460" cy="156514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754884" y="4780279"/>
              <a:ext cx="806450" cy="1739900"/>
            </a:xfrm>
            <a:custGeom>
              <a:avLst/>
              <a:gdLst/>
              <a:ahLst/>
              <a:cxnLst/>
              <a:rect l="l" t="t" r="r" b="b"/>
              <a:pathLst>
                <a:path w="806450" h="1739900">
                  <a:moveTo>
                    <a:pt x="735330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1651000"/>
                  </a:lnTo>
                  <a:lnTo>
                    <a:pt x="71120" y="1668780"/>
                  </a:lnTo>
                  <a:lnTo>
                    <a:pt x="735330" y="1668780"/>
                  </a:lnTo>
                  <a:lnTo>
                    <a:pt x="735330" y="1651000"/>
                  </a:lnTo>
                  <a:lnTo>
                    <a:pt x="88900" y="1651000"/>
                  </a:lnTo>
                  <a:lnTo>
                    <a:pt x="88900" y="88900"/>
                  </a:lnTo>
                  <a:lnTo>
                    <a:pt x="717550" y="88900"/>
                  </a:lnTo>
                  <a:lnTo>
                    <a:pt x="717550" y="1650974"/>
                  </a:lnTo>
                  <a:lnTo>
                    <a:pt x="735330" y="1650974"/>
                  </a:lnTo>
                  <a:lnTo>
                    <a:pt x="735330" y="88900"/>
                  </a:lnTo>
                  <a:lnTo>
                    <a:pt x="735330" y="71120"/>
                  </a:lnTo>
                  <a:close/>
                </a:path>
                <a:path w="806450" h="1739900">
                  <a:moveTo>
                    <a:pt x="806450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1686560"/>
                  </a:lnTo>
                  <a:lnTo>
                    <a:pt x="0" y="1739900"/>
                  </a:lnTo>
                  <a:lnTo>
                    <a:pt x="806450" y="1739900"/>
                  </a:lnTo>
                  <a:lnTo>
                    <a:pt x="806450" y="1686560"/>
                  </a:lnTo>
                  <a:lnTo>
                    <a:pt x="53340" y="1686560"/>
                  </a:lnTo>
                  <a:lnTo>
                    <a:pt x="53340" y="53340"/>
                  </a:lnTo>
                  <a:lnTo>
                    <a:pt x="753110" y="53340"/>
                  </a:lnTo>
                  <a:lnTo>
                    <a:pt x="753110" y="1686534"/>
                  </a:lnTo>
                  <a:lnTo>
                    <a:pt x="806450" y="1686547"/>
                  </a:lnTo>
                  <a:lnTo>
                    <a:pt x="806450" y="53340"/>
                  </a:lnTo>
                  <a:lnTo>
                    <a:pt x="8064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4075303" y="1078483"/>
            <a:ext cx="4428490" cy="52635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4455">
              <a:lnSpc>
                <a:spcPct val="100000"/>
              </a:lnSpc>
              <a:spcBef>
                <a:spcPts val="105"/>
              </a:spcBef>
            </a:pPr>
            <a:r>
              <a:rPr sz="2000" b="1" u="heavy" spc="-6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TO </a:t>
            </a:r>
            <a:r>
              <a:rPr sz="2000" b="1" u="heavy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SORT </a:t>
            </a:r>
            <a:r>
              <a:rPr sz="20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IN ALPHABETICAL</a:t>
            </a:r>
            <a:r>
              <a:rPr sz="2000" b="1" u="heavy" spc="-19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ORDER:</a:t>
            </a:r>
            <a:endParaRPr sz="2000">
              <a:latin typeface="Trebuchet MS"/>
              <a:cs typeface="Trebuchet MS"/>
            </a:endParaRPr>
          </a:p>
          <a:p>
            <a:pPr marL="84455" marR="121285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Trebuchet MS"/>
                <a:cs typeface="Trebuchet MS"/>
              </a:rPr>
              <a:t>Select a </a:t>
            </a:r>
            <a:r>
              <a:rPr sz="1800" spc="-5" dirty="0">
                <a:latin typeface="Trebuchet MS"/>
                <a:cs typeface="Trebuchet MS"/>
              </a:rPr>
              <a:t>cell in the column you want to  sort (In this </a:t>
            </a:r>
            <a:r>
              <a:rPr sz="1800" dirty="0">
                <a:latin typeface="Trebuchet MS"/>
                <a:cs typeface="Trebuchet MS"/>
              </a:rPr>
              <a:t>example, </a:t>
            </a:r>
            <a:r>
              <a:rPr sz="1800" spc="-5" dirty="0">
                <a:latin typeface="Trebuchet MS"/>
                <a:cs typeface="Trebuchet MS"/>
              </a:rPr>
              <a:t>we choose </a:t>
            </a:r>
            <a:r>
              <a:rPr sz="1800" dirty="0">
                <a:latin typeface="Trebuchet MS"/>
                <a:cs typeface="Trebuchet MS"/>
              </a:rPr>
              <a:t>a </a:t>
            </a:r>
            <a:r>
              <a:rPr sz="1800" spc="-5" dirty="0">
                <a:latin typeface="Trebuchet MS"/>
                <a:cs typeface="Trebuchet MS"/>
              </a:rPr>
              <a:t>cell</a:t>
            </a:r>
            <a:r>
              <a:rPr sz="1800" spc="-10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in  column</a:t>
            </a:r>
            <a:r>
              <a:rPr sz="1800" spc="-2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Q).</a:t>
            </a:r>
            <a:endParaRPr sz="1800">
              <a:latin typeface="Trebuchet MS"/>
              <a:cs typeface="Trebuchet MS"/>
            </a:endParaRPr>
          </a:p>
          <a:p>
            <a:pPr marL="84455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Click the </a:t>
            </a:r>
            <a:r>
              <a:rPr sz="1800" b="1" spc="-5" dirty="0">
                <a:latin typeface="Trebuchet MS"/>
                <a:cs typeface="Trebuchet MS"/>
              </a:rPr>
              <a:t>Sort </a:t>
            </a:r>
            <a:r>
              <a:rPr sz="1800" b="1" dirty="0">
                <a:latin typeface="Trebuchet MS"/>
                <a:cs typeface="Trebuchet MS"/>
              </a:rPr>
              <a:t>&amp; </a:t>
            </a:r>
            <a:r>
              <a:rPr sz="1800" b="1" spc="-5" dirty="0">
                <a:latin typeface="Trebuchet MS"/>
                <a:cs typeface="Trebuchet MS"/>
              </a:rPr>
              <a:t>Filter </a:t>
            </a:r>
            <a:r>
              <a:rPr sz="1800" spc="-5" dirty="0">
                <a:latin typeface="Trebuchet MS"/>
                <a:cs typeface="Trebuchet MS"/>
              </a:rPr>
              <a:t>command in</a:t>
            </a:r>
            <a:r>
              <a:rPr sz="1800" spc="-4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the</a:t>
            </a:r>
            <a:endParaRPr sz="1800">
              <a:latin typeface="Trebuchet MS"/>
              <a:cs typeface="Trebuchet MS"/>
            </a:endParaRPr>
          </a:p>
          <a:p>
            <a:pPr marL="84455">
              <a:lnSpc>
                <a:spcPct val="100000"/>
              </a:lnSpc>
            </a:pPr>
            <a:r>
              <a:rPr sz="1800" b="1" spc="-5" dirty="0">
                <a:latin typeface="Trebuchet MS"/>
                <a:cs typeface="Trebuchet MS"/>
              </a:rPr>
              <a:t>Editing </a:t>
            </a:r>
            <a:r>
              <a:rPr sz="1800" spc="-5" dirty="0">
                <a:latin typeface="Trebuchet MS"/>
                <a:cs typeface="Trebuchet MS"/>
              </a:rPr>
              <a:t>group on the Home</a:t>
            </a:r>
            <a:r>
              <a:rPr sz="1800" spc="-1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tab.</a:t>
            </a:r>
            <a:endParaRPr sz="1800">
              <a:latin typeface="Trebuchet MS"/>
              <a:cs typeface="Trebuchet MS"/>
            </a:endParaRPr>
          </a:p>
          <a:p>
            <a:pPr marL="84455" marR="508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Trebuchet MS"/>
                <a:cs typeface="Trebuchet MS"/>
              </a:rPr>
              <a:t>Select </a:t>
            </a:r>
            <a:r>
              <a:rPr sz="1800" b="1" spc="-5" dirty="0">
                <a:latin typeface="Trebuchet MS"/>
                <a:cs typeface="Trebuchet MS"/>
              </a:rPr>
              <a:t>Sort </a:t>
            </a:r>
            <a:r>
              <a:rPr sz="1800" b="1" dirty="0">
                <a:latin typeface="Trebuchet MS"/>
                <a:cs typeface="Trebuchet MS"/>
              </a:rPr>
              <a:t>A </a:t>
            </a:r>
            <a:r>
              <a:rPr sz="1800" b="1" spc="-5" dirty="0">
                <a:latin typeface="Trebuchet MS"/>
                <a:cs typeface="Trebuchet MS"/>
              </a:rPr>
              <a:t>to </a:t>
            </a:r>
            <a:r>
              <a:rPr sz="1800" b="1" dirty="0">
                <a:latin typeface="Trebuchet MS"/>
                <a:cs typeface="Trebuchet MS"/>
              </a:rPr>
              <a:t>Z</a:t>
            </a:r>
            <a:r>
              <a:rPr sz="1800" dirty="0">
                <a:latin typeface="Trebuchet MS"/>
                <a:cs typeface="Trebuchet MS"/>
              </a:rPr>
              <a:t>. </a:t>
            </a:r>
            <a:r>
              <a:rPr sz="1800" spc="-5" dirty="0">
                <a:latin typeface="Trebuchet MS"/>
                <a:cs typeface="Trebuchet MS"/>
              </a:rPr>
              <a:t>Now the information</a:t>
            </a:r>
            <a:r>
              <a:rPr sz="1800" spc="-27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in  the Category column is organized in  alphabetical</a:t>
            </a:r>
            <a:r>
              <a:rPr sz="1800" spc="-35" dirty="0">
                <a:latin typeface="Trebuchet MS"/>
                <a:cs typeface="Trebuchet MS"/>
              </a:rPr>
              <a:t> </a:t>
            </a:r>
            <a:r>
              <a:rPr sz="1800" spc="-45" dirty="0">
                <a:latin typeface="Trebuchet MS"/>
                <a:cs typeface="Trebuchet MS"/>
              </a:rPr>
              <a:t>order.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785"/>
              </a:spcBef>
            </a:pPr>
            <a:r>
              <a:rPr sz="2000" b="1" u="heavy" spc="-2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TO </a:t>
            </a:r>
            <a:r>
              <a:rPr sz="2000" b="1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SORT FROM SMALLEST </a:t>
            </a:r>
            <a:r>
              <a:rPr sz="2000" b="1" u="heavy" spc="-2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TO</a:t>
            </a:r>
            <a:r>
              <a:rPr sz="2000" b="1" u="heavy" spc="-9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spc="-2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LARGEST:</a:t>
            </a:r>
            <a:endParaRPr sz="2000">
              <a:latin typeface="Carlito"/>
              <a:cs typeface="Carlito"/>
            </a:endParaRPr>
          </a:p>
          <a:p>
            <a:pPr marL="12700" marR="193040">
              <a:lnSpc>
                <a:spcPct val="100000"/>
              </a:lnSpc>
              <a:spcBef>
                <a:spcPts val="80"/>
              </a:spcBef>
            </a:pPr>
            <a:r>
              <a:rPr sz="1800" dirty="0">
                <a:latin typeface="Trebuchet MS"/>
                <a:cs typeface="Trebuchet MS"/>
              </a:rPr>
              <a:t>Select a </a:t>
            </a:r>
            <a:r>
              <a:rPr sz="1800" spc="-5" dirty="0">
                <a:latin typeface="Trebuchet MS"/>
                <a:cs typeface="Trebuchet MS"/>
              </a:rPr>
              <a:t>cell in the column you want to  sort (In this </a:t>
            </a:r>
            <a:r>
              <a:rPr sz="1800" dirty="0">
                <a:latin typeface="Trebuchet MS"/>
                <a:cs typeface="Trebuchet MS"/>
              </a:rPr>
              <a:t>example, </a:t>
            </a:r>
            <a:r>
              <a:rPr sz="1800" spc="-5" dirty="0">
                <a:latin typeface="Trebuchet MS"/>
                <a:cs typeface="Trebuchet MS"/>
              </a:rPr>
              <a:t>we choose </a:t>
            </a:r>
            <a:r>
              <a:rPr sz="1800" dirty="0">
                <a:latin typeface="Trebuchet MS"/>
                <a:cs typeface="Trebuchet MS"/>
              </a:rPr>
              <a:t>a </a:t>
            </a:r>
            <a:r>
              <a:rPr sz="1800" spc="-5" dirty="0">
                <a:latin typeface="Trebuchet MS"/>
                <a:cs typeface="Trebuchet MS"/>
              </a:rPr>
              <a:t>cell</a:t>
            </a:r>
            <a:r>
              <a:rPr sz="1800" spc="-10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in  column</a:t>
            </a:r>
            <a:r>
              <a:rPr sz="1800" spc="-2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Q).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Trebuchet MS"/>
                <a:cs typeface="Trebuchet MS"/>
              </a:rPr>
              <a:t>Click the </a:t>
            </a:r>
            <a:r>
              <a:rPr sz="1800" b="1" spc="-5" dirty="0">
                <a:latin typeface="Trebuchet MS"/>
                <a:cs typeface="Trebuchet MS"/>
              </a:rPr>
              <a:t>Sort </a:t>
            </a:r>
            <a:r>
              <a:rPr sz="1800" b="1" dirty="0">
                <a:latin typeface="Trebuchet MS"/>
                <a:cs typeface="Trebuchet MS"/>
              </a:rPr>
              <a:t>&amp; </a:t>
            </a:r>
            <a:r>
              <a:rPr sz="1800" b="1" spc="-5" dirty="0">
                <a:latin typeface="Trebuchet MS"/>
                <a:cs typeface="Trebuchet MS"/>
              </a:rPr>
              <a:t>Filter </a:t>
            </a:r>
            <a:r>
              <a:rPr sz="1800" spc="-5" dirty="0">
                <a:latin typeface="Trebuchet MS"/>
                <a:cs typeface="Trebuchet MS"/>
              </a:rPr>
              <a:t>command in</a:t>
            </a:r>
            <a:r>
              <a:rPr sz="1800" spc="-3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the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800" b="1" spc="-5" dirty="0">
                <a:latin typeface="Trebuchet MS"/>
                <a:cs typeface="Trebuchet MS"/>
              </a:rPr>
              <a:t>Editing </a:t>
            </a:r>
            <a:r>
              <a:rPr sz="1800" spc="-5" dirty="0">
                <a:latin typeface="Trebuchet MS"/>
                <a:cs typeface="Trebuchet MS"/>
              </a:rPr>
              <a:t>group on the Home</a:t>
            </a:r>
            <a:r>
              <a:rPr sz="1800" spc="-2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tab.</a:t>
            </a:r>
            <a:endParaRPr sz="1800">
              <a:latin typeface="Trebuchet MS"/>
              <a:cs typeface="Trebuchet MS"/>
            </a:endParaRPr>
          </a:p>
          <a:p>
            <a:pPr marL="12700" marR="42545" algn="just">
              <a:lnSpc>
                <a:spcPct val="100000"/>
              </a:lnSpc>
            </a:pPr>
            <a:r>
              <a:rPr sz="1800" dirty="0">
                <a:latin typeface="Trebuchet MS"/>
                <a:cs typeface="Trebuchet MS"/>
              </a:rPr>
              <a:t>Select </a:t>
            </a:r>
            <a:r>
              <a:rPr sz="1800" b="1" spc="-5" dirty="0">
                <a:latin typeface="Trebuchet MS"/>
                <a:cs typeface="Trebuchet MS"/>
              </a:rPr>
              <a:t>From Smallest to Largest</a:t>
            </a:r>
            <a:r>
              <a:rPr sz="1800" spc="-5" dirty="0">
                <a:latin typeface="Trebuchet MS"/>
                <a:cs typeface="Trebuchet MS"/>
              </a:rPr>
              <a:t>. Now the  information is organized </a:t>
            </a:r>
            <a:r>
              <a:rPr sz="1800" spc="-10" dirty="0">
                <a:latin typeface="Trebuchet MS"/>
                <a:cs typeface="Trebuchet MS"/>
              </a:rPr>
              <a:t>from </a:t>
            </a:r>
            <a:r>
              <a:rPr sz="1800" spc="-5" dirty="0">
                <a:latin typeface="Trebuchet MS"/>
                <a:cs typeface="Trebuchet MS"/>
              </a:rPr>
              <a:t>the smallest  to largest</a:t>
            </a:r>
            <a:r>
              <a:rPr sz="1800" spc="-4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amount.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16</a:t>
            </a:fld>
            <a:endParaRPr dirty="0"/>
          </a:p>
        </p:txBody>
      </p:sp>
      <p:sp>
        <p:nvSpPr>
          <p:cNvPr id="25" name="object 2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6614159"/>
            <a:ext cx="0" cy="243840"/>
          </a:xfrm>
          <a:custGeom>
            <a:avLst/>
            <a:gdLst/>
            <a:ahLst/>
            <a:cxnLst/>
            <a:rect l="l" t="t" r="r" b="b"/>
            <a:pathLst>
              <a:path h="243840">
                <a:moveTo>
                  <a:pt x="0" y="0"/>
                </a:moveTo>
                <a:lnTo>
                  <a:pt x="0" y="24383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5410200"/>
            <a:ext cx="0" cy="1150620"/>
          </a:xfrm>
          <a:custGeom>
            <a:avLst/>
            <a:gdLst/>
            <a:ahLst/>
            <a:cxnLst/>
            <a:rect l="l" t="t" r="r" b="b"/>
            <a:pathLst>
              <a:path h="1150620">
                <a:moveTo>
                  <a:pt x="0" y="0"/>
                </a:moveTo>
                <a:lnTo>
                  <a:pt x="0" y="115062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667000" y="3013710"/>
            <a:ext cx="0" cy="2343150"/>
          </a:xfrm>
          <a:custGeom>
            <a:avLst/>
            <a:gdLst/>
            <a:ahLst/>
            <a:cxnLst/>
            <a:rect l="l" t="t" r="r" b="b"/>
            <a:pathLst>
              <a:path h="2343150">
                <a:moveTo>
                  <a:pt x="0" y="0"/>
                </a:moveTo>
                <a:lnTo>
                  <a:pt x="0" y="234315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67000" y="1772920"/>
            <a:ext cx="0" cy="1187450"/>
          </a:xfrm>
          <a:custGeom>
            <a:avLst/>
            <a:gdLst/>
            <a:ahLst/>
            <a:cxnLst/>
            <a:rect l="l" t="t" r="r" b="b"/>
            <a:pathLst>
              <a:path h="1187450">
                <a:moveTo>
                  <a:pt x="0" y="0"/>
                </a:moveTo>
                <a:lnTo>
                  <a:pt x="0" y="118745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2023110" y="0"/>
            <a:ext cx="5170170" cy="1732280"/>
            <a:chOff x="2023110" y="0"/>
            <a:chExt cx="5170170" cy="1732280"/>
          </a:xfrm>
        </p:grpSpPr>
        <p:sp>
          <p:nvSpPr>
            <p:cNvPr id="11" name="object 11"/>
            <p:cNvSpPr/>
            <p:nvPr/>
          </p:nvSpPr>
          <p:spPr>
            <a:xfrm>
              <a:off x="2667000" y="0"/>
              <a:ext cx="0" cy="1719580"/>
            </a:xfrm>
            <a:custGeom>
              <a:avLst/>
              <a:gdLst/>
              <a:ahLst/>
              <a:cxnLst/>
              <a:rect l="l" t="t" r="r" b="b"/>
              <a:pathLst>
                <a:path h="1719580">
                  <a:moveTo>
                    <a:pt x="0" y="0"/>
                  </a:moveTo>
                  <a:lnTo>
                    <a:pt x="0" y="171957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051685" y="332676"/>
              <a:ext cx="5112512" cy="5847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051685" y="332676"/>
              <a:ext cx="5113020" cy="584835"/>
            </a:xfrm>
            <a:custGeom>
              <a:avLst/>
              <a:gdLst/>
              <a:ahLst/>
              <a:cxnLst/>
              <a:rect l="l" t="t" r="r" b="b"/>
              <a:pathLst>
                <a:path w="5113020" h="584835">
                  <a:moveTo>
                    <a:pt x="0" y="584771"/>
                  </a:moveTo>
                  <a:lnTo>
                    <a:pt x="5112512" y="584771"/>
                  </a:lnTo>
                  <a:lnTo>
                    <a:pt x="5112512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8784">
              <a:lnSpc>
                <a:spcPct val="100000"/>
              </a:lnSpc>
              <a:spcBef>
                <a:spcPts val="100"/>
              </a:spcBef>
            </a:pPr>
            <a:r>
              <a:rPr spc="170" dirty="0"/>
              <a:t>CELL</a:t>
            </a:r>
            <a:r>
              <a:rPr spc="-130" dirty="0"/>
              <a:t> </a:t>
            </a:r>
            <a:r>
              <a:rPr spc="80" dirty="0"/>
              <a:t>REFERENCING</a:t>
            </a:r>
          </a:p>
        </p:txBody>
      </p:sp>
      <p:grpSp>
        <p:nvGrpSpPr>
          <p:cNvPr id="15" name="object 15"/>
          <p:cNvGrpSpPr/>
          <p:nvPr/>
        </p:nvGrpSpPr>
        <p:grpSpPr>
          <a:xfrm>
            <a:off x="162623" y="952500"/>
            <a:ext cx="6012815" cy="5661660"/>
            <a:chOff x="162623" y="952500"/>
            <a:chExt cx="6012815" cy="5661660"/>
          </a:xfrm>
        </p:grpSpPr>
        <p:sp>
          <p:nvSpPr>
            <p:cNvPr id="16" name="object 16"/>
            <p:cNvSpPr/>
            <p:nvPr/>
          </p:nvSpPr>
          <p:spPr>
            <a:xfrm>
              <a:off x="276225" y="952500"/>
              <a:ext cx="4333875" cy="73342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49936" y="1807463"/>
              <a:ext cx="2595372" cy="11186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62623" y="1719579"/>
              <a:ext cx="2770505" cy="1294130"/>
            </a:xfrm>
            <a:custGeom>
              <a:avLst/>
              <a:gdLst/>
              <a:ahLst/>
              <a:cxnLst/>
              <a:rect l="l" t="t" r="r" b="b"/>
              <a:pathLst>
                <a:path w="2770505" h="1294130">
                  <a:moveTo>
                    <a:pt x="2698940" y="71120"/>
                  </a:moveTo>
                  <a:lnTo>
                    <a:pt x="2681160" y="71120"/>
                  </a:lnTo>
                  <a:lnTo>
                    <a:pt x="2681160" y="88900"/>
                  </a:lnTo>
                  <a:lnTo>
                    <a:pt x="2681160" y="1205230"/>
                  </a:lnTo>
                  <a:lnTo>
                    <a:pt x="88900" y="1205230"/>
                  </a:lnTo>
                  <a:lnTo>
                    <a:pt x="88900" y="88900"/>
                  </a:lnTo>
                  <a:lnTo>
                    <a:pt x="2681160" y="88900"/>
                  </a:lnTo>
                  <a:lnTo>
                    <a:pt x="2681160" y="71120"/>
                  </a:lnTo>
                  <a:lnTo>
                    <a:pt x="71120" y="71120"/>
                  </a:lnTo>
                  <a:lnTo>
                    <a:pt x="71120" y="88900"/>
                  </a:lnTo>
                  <a:lnTo>
                    <a:pt x="71120" y="1205230"/>
                  </a:lnTo>
                  <a:lnTo>
                    <a:pt x="71120" y="1223010"/>
                  </a:lnTo>
                  <a:lnTo>
                    <a:pt x="2698940" y="1223010"/>
                  </a:lnTo>
                  <a:lnTo>
                    <a:pt x="2698940" y="1205357"/>
                  </a:lnTo>
                  <a:lnTo>
                    <a:pt x="2698940" y="1205230"/>
                  </a:lnTo>
                  <a:lnTo>
                    <a:pt x="2698940" y="88900"/>
                  </a:lnTo>
                  <a:lnTo>
                    <a:pt x="2698940" y="71120"/>
                  </a:lnTo>
                  <a:close/>
                </a:path>
                <a:path w="2770505" h="1294130">
                  <a:moveTo>
                    <a:pt x="2770060" y="0"/>
                  </a:moveTo>
                  <a:lnTo>
                    <a:pt x="2716720" y="0"/>
                  </a:lnTo>
                  <a:lnTo>
                    <a:pt x="2716720" y="53340"/>
                  </a:lnTo>
                  <a:lnTo>
                    <a:pt x="2716720" y="1240790"/>
                  </a:lnTo>
                  <a:lnTo>
                    <a:pt x="53340" y="1240790"/>
                  </a:lnTo>
                  <a:lnTo>
                    <a:pt x="53340" y="53340"/>
                  </a:lnTo>
                  <a:lnTo>
                    <a:pt x="2716720" y="53340"/>
                  </a:lnTo>
                  <a:lnTo>
                    <a:pt x="2716720" y="0"/>
                  </a:lnTo>
                  <a:lnTo>
                    <a:pt x="0" y="0"/>
                  </a:lnTo>
                  <a:lnTo>
                    <a:pt x="0" y="53340"/>
                  </a:lnTo>
                  <a:lnTo>
                    <a:pt x="0" y="1240790"/>
                  </a:lnTo>
                  <a:lnTo>
                    <a:pt x="0" y="1294130"/>
                  </a:lnTo>
                  <a:lnTo>
                    <a:pt x="2770060" y="1294130"/>
                  </a:lnTo>
                  <a:lnTo>
                    <a:pt x="2770060" y="1240917"/>
                  </a:lnTo>
                  <a:lnTo>
                    <a:pt x="2770060" y="1240790"/>
                  </a:lnTo>
                  <a:lnTo>
                    <a:pt x="2770060" y="53340"/>
                  </a:lnTo>
                  <a:lnTo>
                    <a:pt x="277006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346703" y="1770888"/>
              <a:ext cx="2522220" cy="1136903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258947" y="1684019"/>
              <a:ext cx="2698115" cy="1310640"/>
            </a:xfrm>
            <a:custGeom>
              <a:avLst/>
              <a:gdLst/>
              <a:ahLst/>
              <a:cxnLst/>
              <a:rect l="l" t="t" r="r" b="b"/>
              <a:pathLst>
                <a:path w="2698115" h="1310639">
                  <a:moveTo>
                    <a:pt x="2626995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1221740"/>
                  </a:lnTo>
                  <a:lnTo>
                    <a:pt x="71120" y="1239520"/>
                  </a:lnTo>
                  <a:lnTo>
                    <a:pt x="2626995" y="1239520"/>
                  </a:lnTo>
                  <a:lnTo>
                    <a:pt x="2626995" y="1221740"/>
                  </a:lnTo>
                  <a:lnTo>
                    <a:pt x="88900" y="1221740"/>
                  </a:lnTo>
                  <a:lnTo>
                    <a:pt x="88900" y="88900"/>
                  </a:lnTo>
                  <a:lnTo>
                    <a:pt x="2609215" y="88900"/>
                  </a:lnTo>
                  <a:lnTo>
                    <a:pt x="2609215" y="1221613"/>
                  </a:lnTo>
                  <a:lnTo>
                    <a:pt x="2626995" y="1221613"/>
                  </a:lnTo>
                  <a:lnTo>
                    <a:pt x="2626995" y="88900"/>
                  </a:lnTo>
                  <a:lnTo>
                    <a:pt x="2626995" y="88773"/>
                  </a:lnTo>
                  <a:lnTo>
                    <a:pt x="2626995" y="71120"/>
                  </a:lnTo>
                  <a:close/>
                </a:path>
                <a:path w="2698115" h="1310639">
                  <a:moveTo>
                    <a:pt x="2698115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1257300"/>
                  </a:lnTo>
                  <a:lnTo>
                    <a:pt x="0" y="1310640"/>
                  </a:lnTo>
                  <a:lnTo>
                    <a:pt x="2698115" y="1310640"/>
                  </a:lnTo>
                  <a:lnTo>
                    <a:pt x="2698115" y="1257300"/>
                  </a:lnTo>
                  <a:lnTo>
                    <a:pt x="53340" y="1257300"/>
                  </a:lnTo>
                  <a:lnTo>
                    <a:pt x="53340" y="53340"/>
                  </a:lnTo>
                  <a:lnTo>
                    <a:pt x="2644775" y="53340"/>
                  </a:lnTo>
                  <a:lnTo>
                    <a:pt x="2644775" y="1257173"/>
                  </a:lnTo>
                  <a:lnTo>
                    <a:pt x="2698115" y="1257173"/>
                  </a:lnTo>
                  <a:lnTo>
                    <a:pt x="2698115" y="53340"/>
                  </a:lnTo>
                  <a:lnTo>
                    <a:pt x="2698115" y="53213"/>
                  </a:lnTo>
                  <a:lnTo>
                    <a:pt x="26981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51523" y="3284982"/>
              <a:ext cx="5904865" cy="1477645"/>
            </a:xfrm>
            <a:custGeom>
              <a:avLst/>
              <a:gdLst/>
              <a:ahLst/>
              <a:cxnLst/>
              <a:rect l="l" t="t" r="r" b="b"/>
              <a:pathLst>
                <a:path w="5904865" h="1477645">
                  <a:moveTo>
                    <a:pt x="0" y="1477390"/>
                  </a:moveTo>
                  <a:lnTo>
                    <a:pt x="5904611" y="1477390"/>
                  </a:lnTo>
                  <a:lnTo>
                    <a:pt x="5904611" y="0"/>
                  </a:lnTo>
                  <a:lnTo>
                    <a:pt x="0" y="0"/>
                  </a:lnTo>
                  <a:lnTo>
                    <a:pt x="0" y="147739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49936" y="5443728"/>
              <a:ext cx="2575560" cy="1083564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62623" y="5356859"/>
              <a:ext cx="2749550" cy="1257300"/>
            </a:xfrm>
            <a:custGeom>
              <a:avLst/>
              <a:gdLst/>
              <a:ahLst/>
              <a:cxnLst/>
              <a:rect l="l" t="t" r="r" b="b"/>
              <a:pathLst>
                <a:path w="2749550" h="1257300">
                  <a:moveTo>
                    <a:pt x="2678366" y="71120"/>
                  </a:moveTo>
                  <a:lnTo>
                    <a:pt x="2660586" y="71120"/>
                  </a:lnTo>
                  <a:lnTo>
                    <a:pt x="2660586" y="88900"/>
                  </a:lnTo>
                  <a:lnTo>
                    <a:pt x="2660586" y="1168400"/>
                  </a:lnTo>
                  <a:lnTo>
                    <a:pt x="88900" y="1168400"/>
                  </a:lnTo>
                  <a:lnTo>
                    <a:pt x="88900" y="88900"/>
                  </a:lnTo>
                  <a:lnTo>
                    <a:pt x="2660586" y="88900"/>
                  </a:lnTo>
                  <a:lnTo>
                    <a:pt x="2660586" y="71120"/>
                  </a:lnTo>
                  <a:lnTo>
                    <a:pt x="71120" y="71120"/>
                  </a:lnTo>
                  <a:lnTo>
                    <a:pt x="71120" y="88900"/>
                  </a:lnTo>
                  <a:lnTo>
                    <a:pt x="71120" y="1168400"/>
                  </a:lnTo>
                  <a:lnTo>
                    <a:pt x="71120" y="1186180"/>
                  </a:lnTo>
                  <a:lnTo>
                    <a:pt x="2678366" y="1186180"/>
                  </a:lnTo>
                  <a:lnTo>
                    <a:pt x="2678366" y="1168488"/>
                  </a:lnTo>
                  <a:lnTo>
                    <a:pt x="2678366" y="88900"/>
                  </a:lnTo>
                  <a:lnTo>
                    <a:pt x="2678366" y="88392"/>
                  </a:lnTo>
                  <a:lnTo>
                    <a:pt x="2678366" y="71120"/>
                  </a:lnTo>
                  <a:close/>
                </a:path>
                <a:path w="2749550" h="1257300">
                  <a:moveTo>
                    <a:pt x="2749486" y="0"/>
                  </a:moveTo>
                  <a:lnTo>
                    <a:pt x="2696146" y="0"/>
                  </a:lnTo>
                  <a:lnTo>
                    <a:pt x="2696146" y="53340"/>
                  </a:lnTo>
                  <a:lnTo>
                    <a:pt x="2696146" y="1203960"/>
                  </a:lnTo>
                  <a:lnTo>
                    <a:pt x="53340" y="1203960"/>
                  </a:lnTo>
                  <a:lnTo>
                    <a:pt x="53340" y="53340"/>
                  </a:lnTo>
                  <a:lnTo>
                    <a:pt x="2696146" y="53340"/>
                  </a:lnTo>
                  <a:lnTo>
                    <a:pt x="2696146" y="0"/>
                  </a:lnTo>
                  <a:lnTo>
                    <a:pt x="0" y="0"/>
                  </a:lnTo>
                  <a:lnTo>
                    <a:pt x="0" y="53340"/>
                  </a:lnTo>
                  <a:lnTo>
                    <a:pt x="0" y="1203960"/>
                  </a:lnTo>
                  <a:lnTo>
                    <a:pt x="0" y="1257300"/>
                  </a:lnTo>
                  <a:lnTo>
                    <a:pt x="2749486" y="1257300"/>
                  </a:lnTo>
                  <a:lnTo>
                    <a:pt x="2749486" y="1204048"/>
                  </a:lnTo>
                  <a:lnTo>
                    <a:pt x="2749486" y="53340"/>
                  </a:lnTo>
                  <a:lnTo>
                    <a:pt x="2749486" y="52832"/>
                  </a:lnTo>
                  <a:lnTo>
                    <a:pt x="274948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346703" y="5443728"/>
              <a:ext cx="2526792" cy="1060704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258947" y="5356859"/>
              <a:ext cx="2701925" cy="1234440"/>
            </a:xfrm>
            <a:custGeom>
              <a:avLst/>
              <a:gdLst/>
              <a:ahLst/>
              <a:cxnLst/>
              <a:rect l="l" t="t" r="r" b="b"/>
              <a:pathLst>
                <a:path w="2701925" h="1234440">
                  <a:moveTo>
                    <a:pt x="2630805" y="71120"/>
                  </a:moveTo>
                  <a:lnTo>
                    <a:pt x="2613025" y="71120"/>
                  </a:lnTo>
                  <a:lnTo>
                    <a:pt x="2613025" y="88900"/>
                  </a:lnTo>
                  <a:lnTo>
                    <a:pt x="2613025" y="1145540"/>
                  </a:lnTo>
                  <a:lnTo>
                    <a:pt x="88900" y="1145540"/>
                  </a:lnTo>
                  <a:lnTo>
                    <a:pt x="88900" y="88900"/>
                  </a:lnTo>
                  <a:lnTo>
                    <a:pt x="2613025" y="88900"/>
                  </a:lnTo>
                  <a:lnTo>
                    <a:pt x="2613025" y="71120"/>
                  </a:lnTo>
                  <a:lnTo>
                    <a:pt x="71120" y="71120"/>
                  </a:lnTo>
                  <a:lnTo>
                    <a:pt x="71120" y="88900"/>
                  </a:lnTo>
                  <a:lnTo>
                    <a:pt x="71120" y="1145540"/>
                  </a:lnTo>
                  <a:lnTo>
                    <a:pt x="71120" y="1163320"/>
                  </a:lnTo>
                  <a:lnTo>
                    <a:pt x="2630805" y="1163320"/>
                  </a:lnTo>
                  <a:lnTo>
                    <a:pt x="2630805" y="1145641"/>
                  </a:lnTo>
                  <a:lnTo>
                    <a:pt x="2630805" y="88900"/>
                  </a:lnTo>
                  <a:lnTo>
                    <a:pt x="2630805" y="88392"/>
                  </a:lnTo>
                  <a:lnTo>
                    <a:pt x="2630805" y="71120"/>
                  </a:lnTo>
                  <a:close/>
                </a:path>
                <a:path w="2701925" h="1234440">
                  <a:moveTo>
                    <a:pt x="2701925" y="0"/>
                  </a:moveTo>
                  <a:lnTo>
                    <a:pt x="2648585" y="0"/>
                  </a:lnTo>
                  <a:lnTo>
                    <a:pt x="2648585" y="53340"/>
                  </a:lnTo>
                  <a:lnTo>
                    <a:pt x="2648585" y="1181100"/>
                  </a:lnTo>
                  <a:lnTo>
                    <a:pt x="53340" y="1181100"/>
                  </a:lnTo>
                  <a:lnTo>
                    <a:pt x="53340" y="53340"/>
                  </a:lnTo>
                  <a:lnTo>
                    <a:pt x="2648585" y="53340"/>
                  </a:lnTo>
                  <a:lnTo>
                    <a:pt x="2648585" y="0"/>
                  </a:lnTo>
                  <a:lnTo>
                    <a:pt x="0" y="0"/>
                  </a:lnTo>
                  <a:lnTo>
                    <a:pt x="0" y="53340"/>
                  </a:lnTo>
                  <a:lnTo>
                    <a:pt x="0" y="1181100"/>
                  </a:lnTo>
                  <a:lnTo>
                    <a:pt x="0" y="1234440"/>
                  </a:lnTo>
                  <a:lnTo>
                    <a:pt x="2701925" y="1234440"/>
                  </a:lnTo>
                  <a:lnTo>
                    <a:pt x="2701925" y="1181214"/>
                  </a:lnTo>
                  <a:lnTo>
                    <a:pt x="2701925" y="53340"/>
                  </a:lnTo>
                  <a:lnTo>
                    <a:pt x="2701925" y="52832"/>
                  </a:lnTo>
                  <a:lnTo>
                    <a:pt x="270192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6620636" y="1222375"/>
            <a:ext cx="1735455" cy="52089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Trebuchet MS"/>
                <a:cs typeface="Trebuchet MS"/>
              </a:rPr>
              <a:t>A </a:t>
            </a:r>
            <a:r>
              <a:rPr sz="2000" b="1" spc="-25" dirty="0">
                <a:latin typeface="Trebuchet MS"/>
                <a:cs typeface="Trebuchet MS"/>
              </a:rPr>
              <a:t>RELATIVE  </a:t>
            </a:r>
            <a:r>
              <a:rPr sz="2000" b="1" spc="-5" dirty="0">
                <a:latin typeface="Trebuchet MS"/>
                <a:cs typeface="Trebuchet MS"/>
              </a:rPr>
              <a:t>CELL  REFERENCE</a:t>
            </a:r>
            <a:r>
              <a:rPr sz="2000" b="1" spc="-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AS  (A1) </a:t>
            </a:r>
            <a:r>
              <a:rPr sz="2000" spc="-5" dirty="0">
                <a:latin typeface="Trebuchet MS"/>
                <a:cs typeface="Trebuchet MS"/>
              </a:rPr>
              <a:t>IS </a:t>
            </a:r>
            <a:r>
              <a:rPr sz="2000" dirty="0">
                <a:latin typeface="Trebuchet MS"/>
                <a:cs typeface="Trebuchet MS"/>
              </a:rPr>
              <a:t>BASED  ON THE  </a:t>
            </a:r>
            <a:r>
              <a:rPr sz="2000" spc="-25" dirty="0">
                <a:latin typeface="Trebuchet MS"/>
                <a:cs typeface="Trebuchet MS"/>
              </a:rPr>
              <a:t>RELATIVE  </a:t>
            </a:r>
            <a:r>
              <a:rPr sz="2000" spc="-5" dirty="0">
                <a:latin typeface="Trebuchet MS"/>
                <a:cs typeface="Trebuchet MS"/>
              </a:rPr>
              <a:t>POSITION </a:t>
            </a:r>
            <a:r>
              <a:rPr sz="2000" dirty="0">
                <a:latin typeface="Trebuchet MS"/>
                <a:cs typeface="Trebuchet MS"/>
              </a:rPr>
              <a:t>OF  THE </a:t>
            </a:r>
            <a:r>
              <a:rPr sz="2000" spc="-5" dirty="0">
                <a:latin typeface="Trebuchet MS"/>
                <a:cs typeface="Trebuchet MS"/>
              </a:rPr>
              <a:t>CELL. IF  </a:t>
            </a:r>
            <a:r>
              <a:rPr sz="2000" dirty="0">
                <a:latin typeface="Trebuchet MS"/>
                <a:cs typeface="Trebuchet MS"/>
              </a:rPr>
              <a:t>THE POSITION  OF THE </a:t>
            </a:r>
            <a:r>
              <a:rPr sz="2000" spc="-5" dirty="0">
                <a:latin typeface="Trebuchet MS"/>
                <a:cs typeface="Trebuchet MS"/>
              </a:rPr>
              <a:t>CELL  </a:t>
            </a:r>
            <a:r>
              <a:rPr sz="2000" spc="-50" dirty="0">
                <a:latin typeface="Trebuchet MS"/>
                <a:cs typeface="Trebuchet MS"/>
              </a:rPr>
              <a:t>THAT  </a:t>
            </a:r>
            <a:r>
              <a:rPr sz="2000" spc="-25" dirty="0">
                <a:latin typeface="Trebuchet MS"/>
                <a:cs typeface="Trebuchet MS"/>
              </a:rPr>
              <a:t>CONTAINS </a:t>
            </a:r>
            <a:r>
              <a:rPr sz="2000" dirty="0">
                <a:latin typeface="Trebuchet MS"/>
                <a:cs typeface="Trebuchet MS"/>
              </a:rPr>
              <a:t>THE  </a:t>
            </a:r>
            <a:r>
              <a:rPr sz="2000" spc="-5" dirty="0">
                <a:latin typeface="Trebuchet MS"/>
                <a:cs typeface="Trebuchet MS"/>
              </a:rPr>
              <a:t>REFERENCE  CHANGES, </a:t>
            </a:r>
            <a:r>
              <a:rPr sz="2000" dirty="0">
                <a:latin typeface="Trebuchet MS"/>
                <a:cs typeface="Trebuchet MS"/>
              </a:rPr>
              <a:t>THE  </a:t>
            </a:r>
            <a:r>
              <a:rPr sz="2000" spc="-5" dirty="0">
                <a:latin typeface="Trebuchet MS"/>
                <a:cs typeface="Trebuchet MS"/>
              </a:rPr>
              <a:t>REFERENCE  ITSELF IS  CHANGED.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30200" y="3312667"/>
            <a:ext cx="5696585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rebuchet MS"/>
                <a:cs typeface="Trebuchet MS"/>
              </a:rPr>
              <a:t>IN CELL (C1) SUM </a:t>
            </a:r>
            <a:r>
              <a:rPr sz="1800" dirty="0">
                <a:latin typeface="Trebuchet MS"/>
                <a:cs typeface="Trebuchet MS"/>
              </a:rPr>
              <a:t>FUNCTION </a:t>
            </a:r>
            <a:r>
              <a:rPr sz="1800" spc="-5" dirty="0">
                <a:latin typeface="Trebuchet MS"/>
                <a:cs typeface="Trebuchet MS"/>
              </a:rPr>
              <a:t>IS</a:t>
            </a:r>
            <a:r>
              <a:rPr sz="1800" spc="-12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USED.</a:t>
            </a:r>
            <a:endParaRPr sz="18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THEN </a:t>
            </a:r>
            <a:r>
              <a:rPr sz="1800" dirty="0">
                <a:latin typeface="Trebuchet MS"/>
                <a:cs typeface="Trebuchet MS"/>
              </a:rPr>
              <a:t>FUNCTION FROM </a:t>
            </a:r>
            <a:r>
              <a:rPr sz="1800" spc="-5" dirty="0">
                <a:latin typeface="Trebuchet MS"/>
                <a:cs typeface="Trebuchet MS"/>
              </a:rPr>
              <a:t>CELL (C1) IS COPY </a:t>
            </a:r>
            <a:r>
              <a:rPr sz="1800" spc="-50" dirty="0">
                <a:latin typeface="Trebuchet MS"/>
                <a:cs typeface="Trebuchet MS"/>
              </a:rPr>
              <a:t>TO </a:t>
            </a:r>
            <a:r>
              <a:rPr sz="1800" spc="-5" dirty="0">
                <a:latin typeface="Trebuchet MS"/>
                <a:cs typeface="Trebuchet MS"/>
              </a:rPr>
              <a:t>CELL</a:t>
            </a:r>
            <a:r>
              <a:rPr sz="1800" spc="-25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(D3).  WHEN </a:t>
            </a:r>
            <a:r>
              <a:rPr sz="1800" dirty="0">
                <a:latin typeface="Trebuchet MS"/>
                <a:cs typeface="Trebuchet MS"/>
              </a:rPr>
              <a:t>THE POSITION OF THE </a:t>
            </a:r>
            <a:r>
              <a:rPr sz="1800" spc="-5" dirty="0">
                <a:latin typeface="Trebuchet MS"/>
                <a:cs typeface="Trebuchet MS"/>
              </a:rPr>
              <a:t>CELL IS CHANGED </a:t>
            </a:r>
            <a:r>
              <a:rPr sz="1800" dirty="0">
                <a:latin typeface="Trebuchet MS"/>
                <a:cs typeface="Trebuchet MS"/>
              </a:rPr>
              <a:t>FROM  </a:t>
            </a:r>
            <a:r>
              <a:rPr sz="1800" spc="-5" dirty="0">
                <a:latin typeface="Trebuchet MS"/>
                <a:cs typeface="Trebuchet MS"/>
              </a:rPr>
              <a:t>(C1) </a:t>
            </a:r>
            <a:r>
              <a:rPr sz="1800" spc="-50" dirty="0">
                <a:latin typeface="Trebuchet MS"/>
                <a:cs typeface="Trebuchet MS"/>
              </a:rPr>
              <a:t>TO </a:t>
            </a:r>
            <a:r>
              <a:rPr sz="1800" spc="-5" dirty="0">
                <a:latin typeface="Trebuchet MS"/>
                <a:cs typeface="Trebuchet MS"/>
              </a:rPr>
              <a:t>(D3),THEN </a:t>
            </a:r>
            <a:r>
              <a:rPr sz="1800" dirty="0">
                <a:latin typeface="Trebuchet MS"/>
                <a:cs typeface="Trebuchet MS"/>
              </a:rPr>
              <a:t>THE </a:t>
            </a:r>
            <a:r>
              <a:rPr sz="1800" spc="-5" dirty="0">
                <a:latin typeface="Trebuchet MS"/>
                <a:cs typeface="Trebuchet MS"/>
              </a:rPr>
              <a:t>REFERENCE IS ALSO </a:t>
            </a:r>
            <a:r>
              <a:rPr sz="1800" spc="-10" dirty="0">
                <a:latin typeface="Trebuchet MS"/>
                <a:cs typeface="Trebuchet MS"/>
              </a:rPr>
              <a:t>CHANGED  </a:t>
            </a:r>
            <a:r>
              <a:rPr sz="1800" spc="-5" dirty="0">
                <a:latin typeface="Trebuchet MS"/>
                <a:cs typeface="Trebuchet MS"/>
              </a:rPr>
              <a:t>FROM (A1,B1) </a:t>
            </a:r>
            <a:r>
              <a:rPr sz="1800" spc="-50" dirty="0">
                <a:latin typeface="Trebuchet MS"/>
                <a:cs typeface="Trebuchet MS"/>
              </a:rPr>
              <a:t>TO</a:t>
            </a:r>
            <a:r>
              <a:rPr sz="1800" spc="-3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(B3,C3).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2546288" y="2330007"/>
            <a:ext cx="2731770" cy="3821429"/>
            <a:chOff x="2546288" y="2330007"/>
            <a:chExt cx="2731770" cy="3821429"/>
          </a:xfrm>
        </p:grpSpPr>
        <p:sp>
          <p:nvSpPr>
            <p:cNvPr id="29" name="object 29"/>
            <p:cNvSpPr/>
            <p:nvPr/>
          </p:nvSpPr>
          <p:spPr>
            <a:xfrm>
              <a:off x="2645536" y="2350007"/>
              <a:ext cx="2437130" cy="97790"/>
            </a:xfrm>
            <a:custGeom>
              <a:avLst/>
              <a:gdLst/>
              <a:ahLst/>
              <a:cxnLst/>
              <a:rect l="l" t="t" r="r" b="b"/>
              <a:pathLst>
                <a:path w="2437129" h="97789">
                  <a:moveTo>
                    <a:pt x="78867" y="15239"/>
                  </a:moveTo>
                  <a:lnTo>
                    <a:pt x="0" y="29844"/>
                  </a:lnTo>
                  <a:lnTo>
                    <a:pt x="43306" y="97281"/>
                  </a:lnTo>
                  <a:lnTo>
                    <a:pt x="78867" y="15239"/>
                  </a:lnTo>
                  <a:close/>
                </a:path>
                <a:path w="2437129" h="97789">
                  <a:moveTo>
                    <a:pt x="2422143" y="0"/>
                  </a:moveTo>
                  <a:lnTo>
                    <a:pt x="2354579" y="43306"/>
                  </a:lnTo>
                  <a:lnTo>
                    <a:pt x="2436622" y="78866"/>
                  </a:lnTo>
                  <a:lnTo>
                    <a:pt x="242214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645536" y="2350007"/>
              <a:ext cx="2437130" cy="909319"/>
            </a:xfrm>
            <a:custGeom>
              <a:avLst/>
              <a:gdLst/>
              <a:ahLst/>
              <a:cxnLst/>
              <a:rect l="l" t="t" r="r" b="b"/>
              <a:pathLst>
                <a:path w="2437129" h="909320">
                  <a:moveTo>
                    <a:pt x="0" y="29844"/>
                  </a:moveTo>
                  <a:lnTo>
                    <a:pt x="78867" y="15239"/>
                  </a:lnTo>
                  <a:lnTo>
                    <a:pt x="61087" y="56261"/>
                  </a:lnTo>
                  <a:lnTo>
                    <a:pt x="2028316" y="908812"/>
                  </a:lnTo>
                  <a:lnTo>
                    <a:pt x="2395601" y="61087"/>
                  </a:lnTo>
                  <a:lnTo>
                    <a:pt x="2354579" y="43306"/>
                  </a:lnTo>
                  <a:lnTo>
                    <a:pt x="2422143" y="0"/>
                  </a:lnTo>
                  <a:lnTo>
                    <a:pt x="2436622" y="78866"/>
                  </a:lnTo>
                  <a:lnTo>
                    <a:pt x="2395601" y="61087"/>
                  </a:lnTo>
                  <a:lnTo>
                    <a:pt x="2028316" y="908812"/>
                  </a:lnTo>
                  <a:lnTo>
                    <a:pt x="61087" y="56261"/>
                  </a:lnTo>
                  <a:lnTo>
                    <a:pt x="43306" y="97281"/>
                  </a:lnTo>
                  <a:lnTo>
                    <a:pt x="0" y="29844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566288" y="5953747"/>
              <a:ext cx="2691765" cy="177165"/>
            </a:xfrm>
            <a:custGeom>
              <a:avLst/>
              <a:gdLst/>
              <a:ahLst/>
              <a:cxnLst/>
              <a:rect l="l" t="t" r="r" b="b"/>
              <a:pathLst>
                <a:path w="2691765" h="177164">
                  <a:moveTo>
                    <a:pt x="2660523" y="30543"/>
                  </a:moveTo>
                  <a:lnTo>
                    <a:pt x="2544318" y="150634"/>
                  </a:lnTo>
                  <a:lnTo>
                    <a:pt x="2691765" y="177063"/>
                  </a:lnTo>
                  <a:lnTo>
                    <a:pt x="2660523" y="30543"/>
                  </a:lnTo>
                  <a:close/>
                </a:path>
                <a:path w="2691765" h="177164">
                  <a:moveTo>
                    <a:pt x="26416" y="0"/>
                  </a:moveTo>
                  <a:lnTo>
                    <a:pt x="0" y="147447"/>
                  </a:lnTo>
                  <a:lnTo>
                    <a:pt x="146558" y="116268"/>
                  </a:lnTo>
                  <a:lnTo>
                    <a:pt x="2641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566288" y="4771262"/>
              <a:ext cx="2691765" cy="1360170"/>
            </a:xfrm>
            <a:custGeom>
              <a:avLst/>
              <a:gdLst/>
              <a:ahLst/>
              <a:cxnLst/>
              <a:rect l="l" t="t" r="r" b="b"/>
              <a:pathLst>
                <a:path w="2691765" h="1360170">
                  <a:moveTo>
                    <a:pt x="0" y="1329931"/>
                  </a:moveTo>
                  <a:lnTo>
                    <a:pt x="146558" y="1298752"/>
                  </a:lnTo>
                  <a:lnTo>
                    <a:pt x="86487" y="1240612"/>
                  </a:lnTo>
                  <a:lnTo>
                    <a:pt x="1287526" y="0"/>
                  </a:lnTo>
                  <a:lnTo>
                    <a:pt x="2602484" y="1273073"/>
                  </a:lnTo>
                  <a:lnTo>
                    <a:pt x="2544318" y="1333119"/>
                  </a:lnTo>
                  <a:lnTo>
                    <a:pt x="2691765" y="1359547"/>
                  </a:lnTo>
                  <a:lnTo>
                    <a:pt x="2660523" y="1213027"/>
                  </a:lnTo>
                  <a:lnTo>
                    <a:pt x="2602484" y="1273073"/>
                  </a:lnTo>
                  <a:lnTo>
                    <a:pt x="1287526" y="0"/>
                  </a:lnTo>
                  <a:lnTo>
                    <a:pt x="86487" y="1240612"/>
                  </a:lnTo>
                  <a:lnTo>
                    <a:pt x="26416" y="1182484"/>
                  </a:lnTo>
                  <a:lnTo>
                    <a:pt x="0" y="1329931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17</a:t>
            </a:fld>
            <a:endParaRPr dirty="0"/>
          </a:p>
        </p:txBody>
      </p:sp>
      <p:sp>
        <p:nvSpPr>
          <p:cNvPr id="34" name="object 3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35" name="object 3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6625590"/>
            <a:ext cx="0" cy="232410"/>
          </a:xfrm>
          <a:custGeom>
            <a:avLst/>
            <a:gdLst/>
            <a:ahLst/>
            <a:cxnLst/>
            <a:rect l="l" t="t" r="r" b="b"/>
            <a:pathLst>
              <a:path h="232409">
                <a:moveTo>
                  <a:pt x="0" y="0"/>
                </a:moveTo>
                <a:lnTo>
                  <a:pt x="0" y="23240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5337809"/>
            <a:ext cx="0" cy="1234440"/>
          </a:xfrm>
          <a:custGeom>
            <a:avLst/>
            <a:gdLst/>
            <a:ahLst/>
            <a:cxnLst/>
            <a:rect l="l" t="t" r="r" b="b"/>
            <a:pathLst>
              <a:path h="1234440">
                <a:moveTo>
                  <a:pt x="0" y="0"/>
                </a:moveTo>
                <a:lnTo>
                  <a:pt x="0" y="123443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667000" y="2997200"/>
            <a:ext cx="0" cy="2287270"/>
          </a:xfrm>
          <a:custGeom>
            <a:avLst/>
            <a:gdLst/>
            <a:ahLst/>
            <a:cxnLst/>
            <a:rect l="l" t="t" r="r" b="b"/>
            <a:pathLst>
              <a:path h="2287270">
                <a:moveTo>
                  <a:pt x="0" y="0"/>
                </a:moveTo>
                <a:lnTo>
                  <a:pt x="0" y="228727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67000" y="1737360"/>
            <a:ext cx="0" cy="1206500"/>
          </a:xfrm>
          <a:custGeom>
            <a:avLst/>
            <a:gdLst/>
            <a:ahLst/>
            <a:cxnLst/>
            <a:rect l="l" t="t" r="r" b="b"/>
            <a:pathLst>
              <a:path h="1206500">
                <a:moveTo>
                  <a:pt x="0" y="0"/>
                </a:moveTo>
                <a:lnTo>
                  <a:pt x="0" y="120650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667000" y="0"/>
            <a:ext cx="0" cy="1684020"/>
          </a:xfrm>
          <a:custGeom>
            <a:avLst/>
            <a:gdLst/>
            <a:ahLst/>
            <a:cxnLst/>
            <a:rect l="l" t="t" r="r" b="b"/>
            <a:pathLst>
              <a:path h="1684020">
                <a:moveTo>
                  <a:pt x="0" y="0"/>
                </a:moveTo>
                <a:lnTo>
                  <a:pt x="0" y="168401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object 11"/>
          <p:cNvGrpSpPr/>
          <p:nvPr/>
        </p:nvGrpSpPr>
        <p:grpSpPr>
          <a:xfrm>
            <a:off x="3186938" y="5284470"/>
            <a:ext cx="2770505" cy="1350010"/>
            <a:chOff x="3186938" y="5284470"/>
            <a:chExt cx="2770505" cy="1350010"/>
          </a:xfrm>
        </p:grpSpPr>
        <p:sp>
          <p:nvSpPr>
            <p:cNvPr id="12" name="object 12"/>
            <p:cNvSpPr/>
            <p:nvPr/>
          </p:nvSpPr>
          <p:spPr>
            <a:xfrm>
              <a:off x="3275076" y="5372100"/>
              <a:ext cx="2593848" cy="117500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186938" y="5284470"/>
              <a:ext cx="2770505" cy="1350010"/>
            </a:xfrm>
            <a:custGeom>
              <a:avLst/>
              <a:gdLst/>
              <a:ahLst/>
              <a:cxnLst/>
              <a:rect l="l" t="t" r="r" b="b"/>
              <a:pathLst>
                <a:path w="2770504" h="1350009">
                  <a:moveTo>
                    <a:pt x="2699004" y="71120"/>
                  </a:moveTo>
                  <a:lnTo>
                    <a:pt x="2681224" y="71120"/>
                  </a:lnTo>
                  <a:lnTo>
                    <a:pt x="2681224" y="88900"/>
                  </a:lnTo>
                  <a:lnTo>
                    <a:pt x="2681224" y="1261110"/>
                  </a:lnTo>
                  <a:lnTo>
                    <a:pt x="88900" y="1261110"/>
                  </a:lnTo>
                  <a:lnTo>
                    <a:pt x="88900" y="88900"/>
                  </a:lnTo>
                  <a:lnTo>
                    <a:pt x="2681224" y="88900"/>
                  </a:lnTo>
                  <a:lnTo>
                    <a:pt x="2681224" y="71120"/>
                  </a:lnTo>
                  <a:lnTo>
                    <a:pt x="71120" y="71120"/>
                  </a:lnTo>
                  <a:lnTo>
                    <a:pt x="71120" y="88900"/>
                  </a:lnTo>
                  <a:lnTo>
                    <a:pt x="71120" y="1261110"/>
                  </a:lnTo>
                  <a:lnTo>
                    <a:pt x="71120" y="1278890"/>
                  </a:lnTo>
                  <a:lnTo>
                    <a:pt x="2699004" y="1278890"/>
                  </a:lnTo>
                  <a:lnTo>
                    <a:pt x="2699004" y="1261465"/>
                  </a:lnTo>
                  <a:lnTo>
                    <a:pt x="2699004" y="1261110"/>
                  </a:lnTo>
                  <a:lnTo>
                    <a:pt x="2699004" y="88900"/>
                  </a:lnTo>
                  <a:lnTo>
                    <a:pt x="2699004" y="88773"/>
                  </a:lnTo>
                  <a:lnTo>
                    <a:pt x="2699004" y="71120"/>
                  </a:lnTo>
                  <a:close/>
                </a:path>
                <a:path w="2770504" h="1350009">
                  <a:moveTo>
                    <a:pt x="2770124" y="0"/>
                  </a:moveTo>
                  <a:lnTo>
                    <a:pt x="2716784" y="0"/>
                  </a:lnTo>
                  <a:lnTo>
                    <a:pt x="2716784" y="53340"/>
                  </a:lnTo>
                  <a:lnTo>
                    <a:pt x="2716784" y="1296670"/>
                  </a:lnTo>
                  <a:lnTo>
                    <a:pt x="53340" y="1296670"/>
                  </a:lnTo>
                  <a:lnTo>
                    <a:pt x="53340" y="53340"/>
                  </a:lnTo>
                  <a:lnTo>
                    <a:pt x="2716784" y="53340"/>
                  </a:lnTo>
                  <a:lnTo>
                    <a:pt x="2716784" y="0"/>
                  </a:lnTo>
                  <a:lnTo>
                    <a:pt x="0" y="0"/>
                  </a:lnTo>
                  <a:lnTo>
                    <a:pt x="0" y="53340"/>
                  </a:lnTo>
                  <a:lnTo>
                    <a:pt x="0" y="1296670"/>
                  </a:lnTo>
                  <a:lnTo>
                    <a:pt x="0" y="1350010"/>
                  </a:lnTo>
                  <a:lnTo>
                    <a:pt x="2770124" y="1350010"/>
                  </a:lnTo>
                  <a:lnTo>
                    <a:pt x="2770124" y="1297038"/>
                  </a:lnTo>
                  <a:lnTo>
                    <a:pt x="2770124" y="1296670"/>
                  </a:lnTo>
                  <a:lnTo>
                    <a:pt x="2770124" y="53340"/>
                  </a:lnTo>
                  <a:lnTo>
                    <a:pt x="2770124" y="53213"/>
                  </a:lnTo>
                  <a:lnTo>
                    <a:pt x="277012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162623" y="5284470"/>
            <a:ext cx="2914650" cy="1341120"/>
            <a:chOff x="162623" y="5284470"/>
            <a:chExt cx="2914650" cy="1341120"/>
          </a:xfrm>
        </p:grpSpPr>
        <p:sp>
          <p:nvSpPr>
            <p:cNvPr id="15" name="object 15"/>
            <p:cNvSpPr/>
            <p:nvPr/>
          </p:nvSpPr>
          <p:spPr>
            <a:xfrm>
              <a:off x="249936" y="5372100"/>
              <a:ext cx="2740152" cy="116586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62623" y="5284470"/>
              <a:ext cx="2914650" cy="1341120"/>
            </a:xfrm>
            <a:custGeom>
              <a:avLst/>
              <a:gdLst/>
              <a:ahLst/>
              <a:cxnLst/>
              <a:rect l="l" t="t" r="r" b="b"/>
              <a:pathLst>
                <a:path w="2914650" h="1341120">
                  <a:moveTo>
                    <a:pt x="2842958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1252220"/>
                  </a:lnTo>
                  <a:lnTo>
                    <a:pt x="71120" y="1270000"/>
                  </a:lnTo>
                  <a:lnTo>
                    <a:pt x="2842958" y="1270000"/>
                  </a:lnTo>
                  <a:lnTo>
                    <a:pt x="2842958" y="1252220"/>
                  </a:lnTo>
                  <a:lnTo>
                    <a:pt x="88900" y="1252220"/>
                  </a:lnTo>
                  <a:lnTo>
                    <a:pt x="88900" y="88900"/>
                  </a:lnTo>
                  <a:lnTo>
                    <a:pt x="2825178" y="88900"/>
                  </a:lnTo>
                  <a:lnTo>
                    <a:pt x="2825178" y="1251940"/>
                  </a:lnTo>
                  <a:lnTo>
                    <a:pt x="2842958" y="1251940"/>
                  </a:lnTo>
                  <a:lnTo>
                    <a:pt x="2842958" y="88900"/>
                  </a:lnTo>
                  <a:lnTo>
                    <a:pt x="2842958" y="88773"/>
                  </a:lnTo>
                  <a:lnTo>
                    <a:pt x="2842958" y="71120"/>
                  </a:lnTo>
                  <a:close/>
                </a:path>
                <a:path w="2914650" h="1341120">
                  <a:moveTo>
                    <a:pt x="2914078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1287780"/>
                  </a:lnTo>
                  <a:lnTo>
                    <a:pt x="0" y="1341120"/>
                  </a:lnTo>
                  <a:lnTo>
                    <a:pt x="2914078" y="1341120"/>
                  </a:lnTo>
                  <a:lnTo>
                    <a:pt x="2914078" y="1287780"/>
                  </a:lnTo>
                  <a:lnTo>
                    <a:pt x="53340" y="1287780"/>
                  </a:lnTo>
                  <a:lnTo>
                    <a:pt x="53340" y="53340"/>
                  </a:lnTo>
                  <a:lnTo>
                    <a:pt x="2860738" y="53340"/>
                  </a:lnTo>
                  <a:lnTo>
                    <a:pt x="2860738" y="1287500"/>
                  </a:lnTo>
                  <a:lnTo>
                    <a:pt x="2914078" y="1287513"/>
                  </a:lnTo>
                  <a:lnTo>
                    <a:pt x="2914078" y="53340"/>
                  </a:lnTo>
                  <a:lnTo>
                    <a:pt x="2914078" y="53213"/>
                  </a:lnTo>
                  <a:lnTo>
                    <a:pt x="291407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378637" y="1684020"/>
            <a:ext cx="2743200" cy="1313180"/>
            <a:chOff x="378637" y="1684020"/>
            <a:chExt cx="2743200" cy="1313180"/>
          </a:xfrm>
        </p:grpSpPr>
        <p:sp>
          <p:nvSpPr>
            <p:cNvPr id="18" name="object 18"/>
            <p:cNvSpPr/>
            <p:nvPr/>
          </p:nvSpPr>
          <p:spPr>
            <a:xfrm>
              <a:off x="466343" y="1770888"/>
              <a:ext cx="2567940" cy="113995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78637" y="1684019"/>
              <a:ext cx="2743200" cy="1313180"/>
            </a:xfrm>
            <a:custGeom>
              <a:avLst/>
              <a:gdLst/>
              <a:ahLst/>
              <a:cxnLst/>
              <a:rect l="l" t="t" r="r" b="b"/>
              <a:pathLst>
                <a:path w="2743200" h="1313180">
                  <a:moveTo>
                    <a:pt x="2671648" y="71120"/>
                  </a:moveTo>
                  <a:lnTo>
                    <a:pt x="2653868" y="71120"/>
                  </a:lnTo>
                  <a:lnTo>
                    <a:pt x="2653868" y="88900"/>
                  </a:lnTo>
                  <a:lnTo>
                    <a:pt x="2653868" y="1224280"/>
                  </a:lnTo>
                  <a:lnTo>
                    <a:pt x="88900" y="1224280"/>
                  </a:lnTo>
                  <a:lnTo>
                    <a:pt x="88900" y="88900"/>
                  </a:lnTo>
                  <a:lnTo>
                    <a:pt x="2653868" y="88900"/>
                  </a:lnTo>
                  <a:lnTo>
                    <a:pt x="2653868" y="71120"/>
                  </a:lnTo>
                  <a:lnTo>
                    <a:pt x="71120" y="71120"/>
                  </a:lnTo>
                  <a:lnTo>
                    <a:pt x="71120" y="88900"/>
                  </a:lnTo>
                  <a:lnTo>
                    <a:pt x="71120" y="1224280"/>
                  </a:lnTo>
                  <a:lnTo>
                    <a:pt x="71120" y="1242060"/>
                  </a:lnTo>
                  <a:lnTo>
                    <a:pt x="2671648" y="1242060"/>
                  </a:lnTo>
                  <a:lnTo>
                    <a:pt x="2671648" y="1224534"/>
                  </a:lnTo>
                  <a:lnTo>
                    <a:pt x="2671648" y="1224280"/>
                  </a:lnTo>
                  <a:lnTo>
                    <a:pt x="2671648" y="88900"/>
                  </a:lnTo>
                  <a:lnTo>
                    <a:pt x="2671648" y="88773"/>
                  </a:lnTo>
                  <a:lnTo>
                    <a:pt x="2671648" y="71120"/>
                  </a:lnTo>
                  <a:close/>
                </a:path>
                <a:path w="2743200" h="1313180">
                  <a:moveTo>
                    <a:pt x="2742768" y="0"/>
                  </a:moveTo>
                  <a:lnTo>
                    <a:pt x="2689428" y="0"/>
                  </a:lnTo>
                  <a:lnTo>
                    <a:pt x="2689428" y="53340"/>
                  </a:lnTo>
                  <a:lnTo>
                    <a:pt x="2689428" y="1259840"/>
                  </a:lnTo>
                  <a:lnTo>
                    <a:pt x="53340" y="1259840"/>
                  </a:lnTo>
                  <a:lnTo>
                    <a:pt x="53340" y="53340"/>
                  </a:lnTo>
                  <a:lnTo>
                    <a:pt x="2689428" y="53340"/>
                  </a:lnTo>
                  <a:lnTo>
                    <a:pt x="2689428" y="0"/>
                  </a:lnTo>
                  <a:lnTo>
                    <a:pt x="0" y="0"/>
                  </a:lnTo>
                  <a:lnTo>
                    <a:pt x="0" y="53340"/>
                  </a:lnTo>
                  <a:lnTo>
                    <a:pt x="0" y="1259840"/>
                  </a:lnTo>
                  <a:lnTo>
                    <a:pt x="0" y="1313180"/>
                  </a:lnTo>
                  <a:lnTo>
                    <a:pt x="2742768" y="1313180"/>
                  </a:lnTo>
                  <a:lnTo>
                    <a:pt x="2742768" y="1260094"/>
                  </a:lnTo>
                  <a:lnTo>
                    <a:pt x="2742768" y="1259840"/>
                  </a:lnTo>
                  <a:lnTo>
                    <a:pt x="2742768" y="53340"/>
                  </a:lnTo>
                  <a:lnTo>
                    <a:pt x="2742768" y="53213"/>
                  </a:lnTo>
                  <a:lnTo>
                    <a:pt x="2742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2023110" y="304101"/>
            <a:ext cx="5170170" cy="641985"/>
            <a:chOff x="2023110" y="304101"/>
            <a:chExt cx="5170170" cy="641985"/>
          </a:xfrm>
        </p:grpSpPr>
        <p:sp>
          <p:nvSpPr>
            <p:cNvPr id="21" name="object 21"/>
            <p:cNvSpPr/>
            <p:nvPr/>
          </p:nvSpPr>
          <p:spPr>
            <a:xfrm>
              <a:off x="2051685" y="332676"/>
              <a:ext cx="5112512" cy="58477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051685" y="332676"/>
              <a:ext cx="5113020" cy="584835"/>
            </a:xfrm>
            <a:custGeom>
              <a:avLst/>
              <a:gdLst/>
              <a:ahLst/>
              <a:cxnLst/>
              <a:rect l="l" t="t" r="r" b="b"/>
              <a:pathLst>
                <a:path w="5113020" h="584835">
                  <a:moveTo>
                    <a:pt x="0" y="584771"/>
                  </a:moveTo>
                  <a:lnTo>
                    <a:pt x="5112512" y="584771"/>
                  </a:lnTo>
                  <a:lnTo>
                    <a:pt x="5112512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8784">
              <a:lnSpc>
                <a:spcPct val="100000"/>
              </a:lnSpc>
              <a:spcBef>
                <a:spcPts val="100"/>
              </a:spcBef>
            </a:pPr>
            <a:r>
              <a:rPr spc="170" dirty="0"/>
              <a:t>CELL</a:t>
            </a:r>
            <a:r>
              <a:rPr spc="-130" dirty="0"/>
              <a:t> </a:t>
            </a:r>
            <a:r>
              <a:rPr spc="80" dirty="0"/>
              <a:t>REFERENCING</a:t>
            </a:r>
          </a:p>
        </p:txBody>
      </p:sp>
      <p:grpSp>
        <p:nvGrpSpPr>
          <p:cNvPr id="24" name="object 24"/>
          <p:cNvGrpSpPr/>
          <p:nvPr/>
        </p:nvGrpSpPr>
        <p:grpSpPr>
          <a:xfrm>
            <a:off x="232473" y="952500"/>
            <a:ext cx="6303010" cy="5198745"/>
            <a:chOff x="232473" y="952500"/>
            <a:chExt cx="6303010" cy="5198745"/>
          </a:xfrm>
        </p:grpSpPr>
        <p:sp>
          <p:nvSpPr>
            <p:cNvPr id="25" name="object 25"/>
            <p:cNvSpPr/>
            <p:nvPr/>
          </p:nvSpPr>
          <p:spPr>
            <a:xfrm>
              <a:off x="381000" y="952500"/>
              <a:ext cx="4410075" cy="733425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346703" y="1770888"/>
              <a:ext cx="2522220" cy="1136903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645537" y="1684019"/>
              <a:ext cx="3311525" cy="1310640"/>
            </a:xfrm>
            <a:custGeom>
              <a:avLst/>
              <a:gdLst/>
              <a:ahLst/>
              <a:cxnLst/>
              <a:rect l="l" t="t" r="r" b="b"/>
              <a:pathLst>
                <a:path w="3311525" h="1310639">
                  <a:moveTo>
                    <a:pt x="78867" y="681228"/>
                  </a:moveTo>
                  <a:lnTo>
                    <a:pt x="0" y="695833"/>
                  </a:lnTo>
                  <a:lnTo>
                    <a:pt x="43307" y="763270"/>
                  </a:lnTo>
                  <a:lnTo>
                    <a:pt x="78867" y="681228"/>
                  </a:lnTo>
                  <a:close/>
                </a:path>
                <a:path w="3311525" h="1310639">
                  <a:moveTo>
                    <a:pt x="2436622" y="744855"/>
                  </a:moveTo>
                  <a:lnTo>
                    <a:pt x="2422144" y="665988"/>
                  </a:lnTo>
                  <a:lnTo>
                    <a:pt x="2354580" y="709295"/>
                  </a:lnTo>
                  <a:lnTo>
                    <a:pt x="2436622" y="744855"/>
                  </a:lnTo>
                  <a:close/>
                </a:path>
                <a:path w="3311525" h="1310639">
                  <a:moveTo>
                    <a:pt x="3240405" y="71120"/>
                  </a:moveTo>
                  <a:lnTo>
                    <a:pt x="684530" y="71120"/>
                  </a:lnTo>
                  <a:lnTo>
                    <a:pt x="684530" y="88900"/>
                  </a:lnTo>
                  <a:lnTo>
                    <a:pt x="684530" y="1221740"/>
                  </a:lnTo>
                  <a:lnTo>
                    <a:pt x="684530" y="1239520"/>
                  </a:lnTo>
                  <a:lnTo>
                    <a:pt x="3240405" y="1239520"/>
                  </a:lnTo>
                  <a:lnTo>
                    <a:pt x="3240405" y="1221740"/>
                  </a:lnTo>
                  <a:lnTo>
                    <a:pt x="702310" y="1221740"/>
                  </a:lnTo>
                  <a:lnTo>
                    <a:pt x="702310" y="88900"/>
                  </a:lnTo>
                  <a:lnTo>
                    <a:pt x="3222625" y="88900"/>
                  </a:lnTo>
                  <a:lnTo>
                    <a:pt x="3222625" y="1221613"/>
                  </a:lnTo>
                  <a:lnTo>
                    <a:pt x="3240405" y="1221613"/>
                  </a:lnTo>
                  <a:lnTo>
                    <a:pt x="3240405" y="88900"/>
                  </a:lnTo>
                  <a:lnTo>
                    <a:pt x="3240405" y="88773"/>
                  </a:lnTo>
                  <a:lnTo>
                    <a:pt x="3240405" y="71120"/>
                  </a:lnTo>
                  <a:close/>
                </a:path>
                <a:path w="3311525" h="1310639">
                  <a:moveTo>
                    <a:pt x="3311525" y="0"/>
                  </a:moveTo>
                  <a:lnTo>
                    <a:pt x="613410" y="0"/>
                  </a:lnTo>
                  <a:lnTo>
                    <a:pt x="613410" y="53340"/>
                  </a:lnTo>
                  <a:lnTo>
                    <a:pt x="613410" y="1257300"/>
                  </a:lnTo>
                  <a:lnTo>
                    <a:pt x="613410" y="1310640"/>
                  </a:lnTo>
                  <a:lnTo>
                    <a:pt x="3311525" y="1310640"/>
                  </a:lnTo>
                  <a:lnTo>
                    <a:pt x="3311525" y="1257300"/>
                  </a:lnTo>
                  <a:lnTo>
                    <a:pt x="666750" y="1257300"/>
                  </a:lnTo>
                  <a:lnTo>
                    <a:pt x="666750" y="53340"/>
                  </a:lnTo>
                  <a:lnTo>
                    <a:pt x="3258185" y="53340"/>
                  </a:lnTo>
                  <a:lnTo>
                    <a:pt x="3258185" y="1257173"/>
                  </a:lnTo>
                  <a:lnTo>
                    <a:pt x="3311525" y="1257173"/>
                  </a:lnTo>
                  <a:lnTo>
                    <a:pt x="3311525" y="53340"/>
                  </a:lnTo>
                  <a:lnTo>
                    <a:pt x="3311525" y="53213"/>
                  </a:lnTo>
                  <a:lnTo>
                    <a:pt x="331152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645537" y="2350008"/>
              <a:ext cx="2437130" cy="909319"/>
            </a:xfrm>
            <a:custGeom>
              <a:avLst/>
              <a:gdLst/>
              <a:ahLst/>
              <a:cxnLst/>
              <a:rect l="l" t="t" r="r" b="b"/>
              <a:pathLst>
                <a:path w="2437129" h="909320">
                  <a:moveTo>
                    <a:pt x="0" y="29844"/>
                  </a:moveTo>
                  <a:lnTo>
                    <a:pt x="78867" y="15239"/>
                  </a:lnTo>
                  <a:lnTo>
                    <a:pt x="61087" y="56261"/>
                  </a:lnTo>
                  <a:lnTo>
                    <a:pt x="2028316" y="908812"/>
                  </a:lnTo>
                  <a:lnTo>
                    <a:pt x="2395601" y="61087"/>
                  </a:lnTo>
                  <a:lnTo>
                    <a:pt x="2354579" y="43306"/>
                  </a:lnTo>
                  <a:lnTo>
                    <a:pt x="2422143" y="0"/>
                  </a:lnTo>
                  <a:lnTo>
                    <a:pt x="2436622" y="78866"/>
                  </a:lnTo>
                  <a:lnTo>
                    <a:pt x="2395601" y="61087"/>
                  </a:lnTo>
                  <a:lnTo>
                    <a:pt x="2028316" y="908812"/>
                  </a:lnTo>
                  <a:lnTo>
                    <a:pt x="61087" y="56261"/>
                  </a:lnTo>
                  <a:lnTo>
                    <a:pt x="43306" y="97281"/>
                  </a:lnTo>
                  <a:lnTo>
                    <a:pt x="0" y="29844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566288" y="5953747"/>
              <a:ext cx="2691765" cy="177165"/>
            </a:xfrm>
            <a:custGeom>
              <a:avLst/>
              <a:gdLst/>
              <a:ahLst/>
              <a:cxnLst/>
              <a:rect l="l" t="t" r="r" b="b"/>
              <a:pathLst>
                <a:path w="2691765" h="177164">
                  <a:moveTo>
                    <a:pt x="2660523" y="30543"/>
                  </a:moveTo>
                  <a:lnTo>
                    <a:pt x="2544318" y="150634"/>
                  </a:lnTo>
                  <a:lnTo>
                    <a:pt x="2691765" y="177063"/>
                  </a:lnTo>
                  <a:lnTo>
                    <a:pt x="2660523" y="30543"/>
                  </a:lnTo>
                  <a:close/>
                </a:path>
                <a:path w="2691765" h="177164">
                  <a:moveTo>
                    <a:pt x="26416" y="0"/>
                  </a:moveTo>
                  <a:lnTo>
                    <a:pt x="0" y="147447"/>
                  </a:lnTo>
                  <a:lnTo>
                    <a:pt x="146558" y="116268"/>
                  </a:lnTo>
                  <a:lnTo>
                    <a:pt x="2641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566288" y="4771263"/>
              <a:ext cx="2691765" cy="1360170"/>
            </a:xfrm>
            <a:custGeom>
              <a:avLst/>
              <a:gdLst/>
              <a:ahLst/>
              <a:cxnLst/>
              <a:rect l="l" t="t" r="r" b="b"/>
              <a:pathLst>
                <a:path w="2691765" h="1360170">
                  <a:moveTo>
                    <a:pt x="0" y="1329931"/>
                  </a:moveTo>
                  <a:lnTo>
                    <a:pt x="146558" y="1298752"/>
                  </a:lnTo>
                  <a:lnTo>
                    <a:pt x="86487" y="1240612"/>
                  </a:lnTo>
                  <a:lnTo>
                    <a:pt x="1287526" y="0"/>
                  </a:lnTo>
                  <a:lnTo>
                    <a:pt x="2602484" y="1273073"/>
                  </a:lnTo>
                  <a:lnTo>
                    <a:pt x="2544318" y="1333119"/>
                  </a:lnTo>
                  <a:lnTo>
                    <a:pt x="2691765" y="1359547"/>
                  </a:lnTo>
                  <a:lnTo>
                    <a:pt x="2660523" y="1213027"/>
                  </a:lnTo>
                  <a:lnTo>
                    <a:pt x="2602484" y="1273073"/>
                  </a:lnTo>
                  <a:lnTo>
                    <a:pt x="1287526" y="0"/>
                  </a:lnTo>
                  <a:lnTo>
                    <a:pt x="86487" y="1240612"/>
                  </a:lnTo>
                  <a:lnTo>
                    <a:pt x="26416" y="1182484"/>
                  </a:lnTo>
                  <a:lnTo>
                    <a:pt x="0" y="1329931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51523" y="3284982"/>
              <a:ext cx="6264910" cy="1477645"/>
            </a:xfrm>
            <a:custGeom>
              <a:avLst/>
              <a:gdLst/>
              <a:ahLst/>
              <a:cxnLst/>
              <a:rect l="l" t="t" r="r" b="b"/>
              <a:pathLst>
                <a:path w="6264909" h="1477645">
                  <a:moveTo>
                    <a:pt x="0" y="1477390"/>
                  </a:moveTo>
                  <a:lnTo>
                    <a:pt x="6264655" y="1477390"/>
                  </a:lnTo>
                  <a:lnTo>
                    <a:pt x="6264655" y="0"/>
                  </a:lnTo>
                  <a:lnTo>
                    <a:pt x="0" y="0"/>
                  </a:lnTo>
                  <a:lnTo>
                    <a:pt x="0" y="147739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709927" y="4679441"/>
              <a:ext cx="4605655" cy="22860"/>
            </a:xfrm>
            <a:custGeom>
              <a:avLst/>
              <a:gdLst/>
              <a:ahLst/>
              <a:cxnLst/>
              <a:rect l="l" t="t" r="r" b="b"/>
              <a:pathLst>
                <a:path w="4605655" h="22860">
                  <a:moveTo>
                    <a:pt x="4605528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4605528" y="22860"/>
                  </a:lnTo>
                  <a:lnTo>
                    <a:pt x="460552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6733793" y="1294333"/>
            <a:ext cx="1800225" cy="4904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Trebuchet MS"/>
                <a:cs typeface="Trebuchet MS"/>
              </a:rPr>
              <a:t>AN </a:t>
            </a:r>
            <a:r>
              <a:rPr sz="2000" b="1" spc="-5" dirty="0">
                <a:latin typeface="Trebuchet MS"/>
                <a:cs typeface="Trebuchet MS"/>
              </a:rPr>
              <a:t>ABSOLUTE  CELL  REFERENCE </a:t>
            </a:r>
            <a:r>
              <a:rPr sz="2000" spc="5" dirty="0">
                <a:latin typeface="Trebuchet MS"/>
                <a:cs typeface="Trebuchet MS"/>
              </a:rPr>
              <a:t>AS  </a:t>
            </a:r>
            <a:r>
              <a:rPr sz="2000" dirty="0">
                <a:latin typeface="Trebuchet MS"/>
                <a:cs typeface="Trebuchet MS"/>
              </a:rPr>
              <a:t>($A$1) </a:t>
            </a:r>
            <a:r>
              <a:rPr sz="2000" spc="-110" dirty="0">
                <a:latin typeface="Trebuchet MS"/>
                <a:cs typeface="Trebuchet MS"/>
              </a:rPr>
              <a:t>ALWAYS  </a:t>
            </a:r>
            <a:r>
              <a:rPr sz="2000" spc="-5" dirty="0">
                <a:latin typeface="Trebuchet MS"/>
                <a:cs typeface="Trebuchet MS"/>
              </a:rPr>
              <a:t>REFERS </a:t>
            </a:r>
            <a:r>
              <a:rPr sz="2000" spc="-55" dirty="0">
                <a:latin typeface="Trebuchet MS"/>
                <a:cs typeface="Trebuchet MS"/>
              </a:rPr>
              <a:t>TO </a:t>
            </a:r>
            <a:r>
              <a:rPr sz="2000" dirty="0">
                <a:latin typeface="Trebuchet MS"/>
                <a:cs typeface="Trebuchet MS"/>
              </a:rPr>
              <a:t>A  </a:t>
            </a:r>
            <a:r>
              <a:rPr sz="2000" spc="-5" dirty="0">
                <a:latin typeface="Trebuchet MS"/>
                <a:cs typeface="Trebuchet MS"/>
              </a:rPr>
              <a:t>CELL </a:t>
            </a:r>
            <a:r>
              <a:rPr sz="2000" dirty="0">
                <a:latin typeface="Trebuchet MS"/>
                <a:cs typeface="Trebuchet MS"/>
              </a:rPr>
              <a:t>IN A  </a:t>
            </a:r>
            <a:r>
              <a:rPr sz="2000" spc="-5" dirty="0">
                <a:latin typeface="Trebuchet MS"/>
                <a:cs typeface="Trebuchet MS"/>
              </a:rPr>
              <a:t>SPECIFIC  </a:t>
            </a:r>
            <a:r>
              <a:rPr sz="2000" spc="-20" dirty="0">
                <a:latin typeface="Trebuchet MS"/>
                <a:cs typeface="Trebuchet MS"/>
              </a:rPr>
              <a:t>LOCATION. </a:t>
            </a:r>
            <a:r>
              <a:rPr sz="2000" spc="-5" dirty="0">
                <a:latin typeface="Trebuchet MS"/>
                <a:cs typeface="Trebuchet MS"/>
              </a:rPr>
              <a:t>IF  </a:t>
            </a:r>
            <a:r>
              <a:rPr sz="2000" dirty="0">
                <a:latin typeface="Trebuchet MS"/>
                <a:cs typeface="Trebuchet MS"/>
              </a:rPr>
              <a:t>THE POSITION  OF THE </a:t>
            </a:r>
            <a:r>
              <a:rPr sz="2000" spc="-5" dirty="0">
                <a:latin typeface="Trebuchet MS"/>
                <a:cs typeface="Trebuchet MS"/>
              </a:rPr>
              <a:t>CELL  </a:t>
            </a:r>
            <a:r>
              <a:rPr sz="2000" spc="-45" dirty="0">
                <a:latin typeface="Trebuchet MS"/>
                <a:cs typeface="Trebuchet MS"/>
              </a:rPr>
              <a:t>THAT</a:t>
            </a:r>
            <a:r>
              <a:rPr sz="2000" spc="-135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CONTAINS  </a:t>
            </a:r>
            <a:r>
              <a:rPr sz="2000" dirty="0">
                <a:latin typeface="Trebuchet MS"/>
                <a:cs typeface="Trebuchet MS"/>
              </a:rPr>
              <a:t>THE FORMULA  </a:t>
            </a:r>
            <a:r>
              <a:rPr sz="2000" spc="-5" dirty="0">
                <a:latin typeface="Trebuchet MS"/>
                <a:cs typeface="Trebuchet MS"/>
              </a:rPr>
              <a:t>CHANGES, </a:t>
            </a:r>
            <a:r>
              <a:rPr sz="2000" dirty="0">
                <a:latin typeface="Trebuchet MS"/>
                <a:cs typeface="Trebuchet MS"/>
              </a:rPr>
              <a:t>THE  ABSOLUTE  </a:t>
            </a:r>
            <a:r>
              <a:rPr sz="2000" spc="-5" dirty="0">
                <a:latin typeface="Trebuchet MS"/>
                <a:cs typeface="Trebuchet MS"/>
              </a:rPr>
              <a:t>REFERENCE  REMAINS</a:t>
            </a:r>
            <a:r>
              <a:rPr sz="2000" spc="-7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THE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279385" y="6187835"/>
            <a:ext cx="707390" cy="321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sz="2000" dirty="0">
                <a:latin typeface="Trebuchet MS"/>
                <a:cs typeface="Trebuchet MS"/>
              </a:rPr>
              <a:t>SAM</a:t>
            </a:r>
            <a:r>
              <a:rPr sz="2000" spc="-10" dirty="0">
                <a:latin typeface="Trebuchet MS"/>
                <a:cs typeface="Trebuchet MS"/>
              </a:rPr>
              <a:t>E</a:t>
            </a:r>
            <a:r>
              <a:rPr sz="2000" dirty="0">
                <a:latin typeface="Trebuchet MS"/>
                <a:cs typeface="Trebuchet MS"/>
              </a:rPr>
              <a:t>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18</a:t>
            </a:fld>
            <a:endParaRPr dirty="0"/>
          </a:p>
        </p:txBody>
      </p:sp>
      <p:sp>
        <p:nvSpPr>
          <p:cNvPr id="37" name="object 3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38" name="object 3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34" name="object 34"/>
          <p:cNvSpPr txBox="1"/>
          <p:nvPr/>
        </p:nvSpPr>
        <p:spPr>
          <a:xfrm>
            <a:off x="330200" y="3312667"/>
            <a:ext cx="6083300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rebuchet MS"/>
                <a:cs typeface="Trebuchet MS"/>
              </a:rPr>
              <a:t>IN CELL (C1) SUM </a:t>
            </a:r>
            <a:r>
              <a:rPr sz="1800" dirty="0">
                <a:latin typeface="Trebuchet MS"/>
                <a:cs typeface="Trebuchet MS"/>
              </a:rPr>
              <a:t>FUNCTION </a:t>
            </a:r>
            <a:r>
              <a:rPr sz="1800" spc="-5" dirty="0">
                <a:latin typeface="Trebuchet MS"/>
                <a:cs typeface="Trebuchet MS"/>
              </a:rPr>
              <a:t>IS</a:t>
            </a:r>
            <a:r>
              <a:rPr sz="1800" spc="-12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USED.</a:t>
            </a:r>
            <a:endParaRPr sz="18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THEN </a:t>
            </a:r>
            <a:r>
              <a:rPr sz="1800" dirty="0">
                <a:latin typeface="Trebuchet MS"/>
                <a:cs typeface="Trebuchet MS"/>
              </a:rPr>
              <a:t>FUNCTION FROM </a:t>
            </a:r>
            <a:r>
              <a:rPr sz="1800" spc="-5" dirty="0">
                <a:latin typeface="Trebuchet MS"/>
                <a:cs typeface="Trebuchet MS"/>
              </a:rPr>
              <a:t>CELL (C1) IS COPY </a:t>
            </a:r>
            <a:r>
              <a:rPr sz="1800" spc="-50" dirty="0">
                <a:latin typeface="Trebuchet MS"/>
                <a:cs typeface="Trebuchet MS"/>
              </a:rPr>
              <a:t>TO </a:t>
            </a:r>
            <a:r>
              <a:rPr sz="1800" spc="-5" dirty="0">
                <a:latin typeface="Trebuchet MS"/>
                <a:cs typeface="Trebuchet MS"/>
              </a:rPr>
              <a:t>CELL (D3).  WHEN </a:t>
            </a:r>
            <a:r>
              <a:rPr sz="1800" dirty="0">
                <a:latin typeface="Trebuchet MS"/>
                <a:cs typeface="Trebuchet MS"/>
              </a:rPr>
              <a:t>THE POSITION OF THE </a:t>
            </a:r>
            <a:r>
              <a:rPr sz="1800" spc="-5" dirty="0">
                <a:latin typeface="Trebuchet MS"/>
                <a:cs typeface="Trebuchet MS"/>
              </a:rPr>
              <a:t>CELL IS CHANGED </a:t>
            </a:r>
            <a:r>
              <a:rPr sz="1800" dirty="0">
                <a:latin typeface="Trebuchet MS"/>
                <a:cs typeface="Trebuchet MS"/>
              </a:rPr>
              <a:t>FROM </a:t>
            </a:r>
            <a:r>
              <a:rPr sz="1800" spc="-5" dirty="0">
                <a:latin typeface="Trebuchet MS"/>
                <a:cs typeface="Trebuchet MS"/>
              </a:rPr>
              <a:t>(C1)  </a:t>
            </a:r>
            <a:r>
              <a:rPr sz="1800" spc="-50" dirty="0">
                <a:latin typeface="Trebuchet MS"/>
                <a:cs typeface="Trebuchet MS"/>
              </a:rPr>
              <a:t>TO </a:t>
            </a:r>
            <a:r>
              <a:rPr sz="1800" spc="-5" dirty="0">
                <a:latin typeface="Trebuchet MS"/>
                <a:cs typeface="Trebuchet MS"/>
              </a:rPr>
              <a:t>(D3),THEN </a:t>
            </a:r>
            <a:r>
              <a:rPr sz="1800" dirty="0">
                <a:latin typeface="Trebuchet MS"/>
                <a:cs typeface="Trebuchet MS"/>
              </a:rPr>
              <a:t>THE </a:t>
            </a:r>
            <a:r>
              <a:rPr sz="1800" spc="-5" dirty="0">
                <a:latin typeface="Trebuchet MS"/>
                <a:cs typeface="Trebuchet MS"/>
              </a:rPr>
              <a:t>ABSOLUTE REFERENCE </a:t>
            </a:r>
            <a:r>
              <a:rPr sz="1800" spc="-10" dirty="0">
                <a:latin typeface="Trebuchet MS"/>
                <a:cs typeface="Trebuchet MS"/>
              </a:rPr>
              <a:t>REMAINS </a:t>
            </a:r>
            <a:r>
              <a:rPr sz="1800" dirty="0">
                <a:latin typeface="Trebuchet MS"/>
                <a:cs typeface="Trebuchet MS"/>
              </a:rPr>
              <a:t>THE  </a:t>
            </a:r>
            <a:r>
              <a:rPr sz="1800" spc="-5" dirty="0">
                <a:latin typeface="Trebuchet MS"/>
                <a:cs typeface="Trebuchet MS"/>
              </a:rPr>
              <a:t>SAME(A1,B1).</a:t>
            </a:r>
            <a:r>
              <a:rPr sz="1800" b="1" spc="-5" dirty="0">
                <a:latin typeface="Trebuchet MS"/>
                <a:cs typeface="Trebuchet MS"/>
              </a:rPr>
              <a:t>$ IS USED FOR </a:t>
            </a:r>
            <a:r>
              <a:rPr sz="1800" b="1" spc="-25" dirty="0">
                <a:latin typeface="Trebuchet MS"/>
                <a:cs typeface="Trebuchet MS"/>
              </a:rPr>
              <a:t>CONSTANT </a:t>
            </a:r>
            <a:r>
              <a:rPr sz="1800" b="1" dirty="0">
                <a:latin typeface="Trebuchet MS"/>
                <a:cs typeface="Trebuchet MS"/>
              </a:rPr>
              <a:t>ROW </a:t>
            </a:r>
            <a:r>
              <a:rPr sz="1800" b="1" spc="-5" dirty="0">
                <a:latin typeface="Trebuchet MS"/>
                <a:cs typeface="Trebuchet MS"/>
              </a:rPr>
              <a:t>OR</a:t>
            </a:r>
            <a:r>
              <a:rPr sz="1800" b="1" spc="-80" dirty="0">
                <a:latin typeface="Trebuchet MS"/>
                <a:cs typeface="Trebuchet MS"/>
              </a:rPr>
              <a:t> </a:t>
            </a:r>
            <a:r>
              <a:rPr sz="1800" b="1" dirty="0">
                <a:latin typeface="Trebuchet MS"/>
                <a:cs typeface="Trebuchet MS"/>
              </a:rPr>
              <a:t>COLUMN.</a:t>
            </a:r>
            <a:endParaRPr sz="18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6658609"/>
            <a:ext cx="0" cy="199390"/>
          </a:xfrm>
          <a:custGeom>
            <a:avLst/>
            <a:gdLst/>
            <a:ahLst/>
            <a:cxnLst/>
            <a:rect l="l" t="t" r="r" b="b"/>
            <a:pathLst>
              <a:path h="199390">
                <a:moveTo>
                  <a:pt x="0" y="0"/>
                </a:moveTo>
                <a:lnTo>
                  <a:pt x="0" y="19938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5337809"/>
            <a:ext cx="0" cy="1267460"/>
          </a:xfrm>
          <a:custGeom>
            <a:avLst/>
            <a:gdLst/>
            <a:ahLst/>
            <a:cxnLst/>
            <a:rect l="l" t="t" r="r" b="b"/>
            <a:pathLst>
              <a:path h="1267459">
                <a:moveTo>
                  <a:pt x="0" y="0"/>
                </a:moveTo>
                <a:lnTo>
                  <a:pt x="0" y="126745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667000" y="2997200"/>
            <a:ext cx="0" cy="2287270"/>
          </a:xfrm>
          <a:custGeom>
            <a:avLst/>
            <a:gdLst/>
            <a:ahLst/>
            <a:cxnLst/>
            <a:rect l="l" t="t" r="r" b="b"/>
            <a:pathLst>
              <a:path h="2287270">
                <a:moveTo>
                  <a:pt x="0" y="0"/>
                </a:moveTo>
                <a:lnTo>
                  <a:pt x="0" y="228727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67000" y="1737360"/>
            <a:ext cx="0" cy="1206500"/>
          </a:xfrm>
          <a:custGeom>
            <a:avLst/>
            <a:gdLst/>
            <a:ahLst/>
            <a:cxnLst/>
            <a:rect l="l" t="t" r="r" b="b"/>
            <a:pathLst>
              <a:path h="1206500">
                <a:moveTo>
                  <a:pt x="0" y="0"/>
                </a:moveTo>
                <a:lnTo>
                  <a:pt x="0" y="120650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667000" y="0"/>
            <a:ext cx="0" cy="1684020"/>
          </a:xfrm>
          <a:custGeom>
            <a:avLst/>
            <a:gdLst/>
            <a:ahLst/>
            <a:cxnLst/>
            <a:rect l="l" t="t" r="r" b="b"/>
            <a:pathLst>
              <a:path h="1684020">
                <a:moveTo>
                  <a:pt x="0" y="0"/>
                </a:moveTo>
                <a:lnTo>
                  <a:pt x="0" y="168401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object 11"/>
          <p:cNvGrpSpPr/>
          <p:nvPr/>
        </p:nvGrpSpPr>
        <p:grpSpPr>
          <a:xfrm>
            <a:off x="3211829" y="5284470"/>
            <a:ext cx="2818130" cy="1384300"/>
            <a:chOff x="3211829" y="5284470"/>
            <a:chExt cx="2818130" cy="1384300"/>
          </a:xfrm>
        </p:grpSpPr>
        <p:sp>
          <p:nvSpPr>
            <p:cNvPr id="12" name="object 12"/>
            <p:cNvSpPr/>
            <p:nvPr/>
          </p:nvSpPr>
          <p:spPr>
            <a:xfrm>
              <a:off x="3299459" y="5372100"/>
              <a:ext cx="2642616" cy="12085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211830" y="5284470"/>
              <a:ext cx="2818130" cy="1384300"/>
            </a:xfrm>
            <a:custGeom>
              <a:avLst/>
              <a:gdLst/>
              <a:ahLst/>
              <a:cxnLst/>
              <a:rect l="l" t="t" r="r" b="b"/>
              <a:pathLst>
                <a:path w="2818129" h="1384300">
                  <a:moveTo>
                    <a:pt x="2746883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1295400"/>
                  </a:lnTo>
                  <a:lnTo>
                    <a:pt x="71120" y="1313180"/>
                  </a:lnTo>
                  <a:lnTo>
                    <a:pt x="2746883" y="1313180"/>
                  </a:lnTo>
                  <a:lnTo>
                    <a:pt x="2746883" y="1295400"/>
                  </a:lnTo>
                  <a:lnTo>
                    <a:pt x="88887" y="1295400"/>
                  </a:lnTo>
                  <a:lnTo>
                    <a:pt x="88887" y="88900"/>
                  </a:lnTo>
                  <a:lnTo>
                    <a:pt x="2729103" y="88900"/>
                  </a:lnTo>
                  <a:lnTo>
                    <a:pt x="2729103" y="1295361"/>
                  </a:lnTo>
                  <a:lnTo>
                    <a:pt x="2746883" y="1295374"/>
                  </a:lnTo>
                  <a:lnTo>
                    <a:pt x="2746883" y="88900"/>
                  </a:lnTo>
                  <a:lnTo>
                    <a:pt x="2746883" y="88773"/>
                  </a:lnTo>
                  <a:lnTo>
                    <a:pt x="2746883" y="71120"/>
                  </a:lnTo>
                  <a:close/>
                </a:path>
                <a:path w="2818129" h="1384300">
                  <a:moveTo>
                    <a:pt x="2818003" y="1330960"/>
                  </a:moveTo>
                  <a:lnTo>
                    <a:pt x="53340" y="1330960"/>
                  </a:lnTo>
                  <a:lnTo>
                    <a:pt x="53340" y="53352"/>
                  </a:lnTo>
                  <a:lnTo>
                    <a:pt x="0" y="53352"/>
                  </a:lnTo>
                  <a:lnTo>
                    <a:pt x="0" y="1330960"/>
                  </a:lnTo>
                  <a:lnTo>
                    <a:pt x="0" y="1384300"/>
                  </a:lnTo>
                  <a:lnTo>
                    <a:pt x="2818003" y="1384300"/>
                  </a:lnTo>
                  <a:lnTo>
                    <a:pt x="2818003" y="1330960"/>
                  </a:lnTo>
                  <a:close/>
                </a:path>
                <a:path w="2818129" h="1384300">
                  <a:moveTo>
                    <a:pt x="2818003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2764663" y="53340"/>
                  </a:lnTo>
                  <a:lnTo>
                    <a:pt x="2764663" y="1330921"/>
                  </a:lnTo>
                  <a:lnTo>
                    <a:pt x="2818003" y="1330921"/>
                  </a:lnTo>
                  <a:lnTo>
                    <a:pt x="2818003" y="53340"/>
                  </a:lnTo>
                  <a:lnTo>
                    <a:pt x="2818003" y="53213"/>
                  </a:lnTo>
                  <a:lnTo>
                    <a:pt x="281800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378637" y="5284470"/>
            <a:ext cx="2626360" cy="1374140"/>
            <a:chOff x="378637" y="5284470"/>
            <a:chExt cx="2626360" cy="1374140"/>
          </a:xfrm>
        </p:grpSpPr>
        <p:sp>
          <p:nvSpPr>
            <p:cNvPr id="15" name="object 15"/>
            <p:cNvSpPr/>
            <p:nvPr/>
          </p:nvSpPr>
          <p:spPr>
            <a:xfrm>
              <a:off x="466343" y="5372100"/>
              <a:ext cx="2450592" cy="119938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78637" y="5284470"/>
              <a:ext cx="2626360" cy="1374140"/>
            </a:xfrm>
            <a:custGeom>
              <a:avLst/>
              <a:gdLst/>
              <a:ahLst/>
              <a:cxnLst/>
              <a:rect l="l" t="t" r="r" b="b"/>
              <a:pathLst>
                <a:path w="2626360" h="1374140">
                  <a:moveTo>
                    <a:pt x="2554935" y="71120"/>
                  </a:moveTo>
                  <a:lnTo>
                    <a:pt x="2537155" y="71120"/>
                  </a:lnTo>
                  <a:lnTo>
                    <a:pt x="2537155" y="88900"/>
                  </a:lnTo>
                  <a:lnTo>
                    <a:pt x="2537155" y="1285240"/>
                  </a:lnTo>
                  <a:lnTo>
                    <a:pt x="88900" y="1285240"/>
                  </a:lnTo>
                  <a:lnTo>
                    <a:pt x="88900" y="88900"/>
                  </a:lnTo>
                  <a:lnTo>
                    <a:pt x="2537155" y="88900"/>
                  </a:lnTo>
                  <a:lnTo>
                    <a:pt x="2537155" y="71120"/>
                  </a:lnTo>
                  <a:lnTo>
                    <a:pt x="71120" y="71120"/>
                  </a:lnTo>
                  <a:lnTo>
                    <a:pt x="71120" y="88900"/>
                  </a:lnTo>
                  <a:lnTo>
                    <a:pt x="71120" y="1285240"/>
                  </a:lnTo>
                  <a:lnTo>
                    <a:pt x="71120" y="1303020"/>
                  </a:lnTo>
                  <a:lnTo>
                    <a:pt x="2554935" y="1303020"/>
                  </a:lnTo>
                  <a:lnTo>
                    <a:pt x="2554935" y="1285494"/>
                  </a:lnTo>
                  <a:lnTo>
                    <a:pt x="2554935" y="1285240"/>
                  </a:lnTo>
                  <a:lnTo>
                    <a:pt x="2554935" y="88900"/>
                  </a:lnTo>
                  <a:lnTo>
                    <a:pt x="2554935" y="88773"/>
                  </a:lnTo>
                  <a:lnTo>
                    <a:pt x="2554935" y="71120"/>
                  </a:lnTo>
                  <a:close/>
                </a:path>
                <a:path w="2626360" h="1374140">
                  <a:moveTo>
                    <a:pt x="2626055" y="0"/>
                  </a:moveTo>
                  <a:lnTo>
                    <a:pt x="2572715" y="0"/>
                  </a:lnTo>
                  <a:lnTo>
                    <a:pt x="2572715" y="53340"/>
                  </a:lnTo>
                  <a:lnTo>
                    <a:pt x="2572715" y="1320800"/>
                  </a:lnTo>
                  <a:lnTo>
                    <a:pt x="53340" y="1320800"/>
                  </a:lnTo>
                  <a:lnTo>
                    <a:pt x="53340" y="53340"/>
                  </a:lnTo>
                  <a:lnTo>
                    <a:pt x="2572715" y="53340"/>
                  </a:lnTo>
                  <a:lnTo>
                    <a:pt x="2572715" y="0"/>
                  </a:lnTo>
                  <a:lnTo>
                    <a:pt x="0" y="0"/>
                  </a:lnTo>
                  <a:lnTo>
                    <a:pt x="0" y="53340"/>
                  </a:lnTo>
                  <a:lnTo>
                    <a:pt x="0" y="1320800"/>
                  </a:lnTo>
                  <a:lnTo>
                    <a:pt x="0" y="1374140"/>
                  </a:lnTo>
                  <a:lnTo>
                    <a:pt x="2626055" y="1374140"/>
                  </a:lnTo>
                  <a:lnTo>
                    <a:pt x="2626055" y="1321066"/>
                  </a:lnTo>
                  <a:lnTo>
                    <a:pt x="2626055" y="1320800"/>
                  </a:lnTo>
                  <a:lnTo>
                    <a:pt x="2626055" y="53340"/>
                  </a:lnTo>
                  <a:lnTo>
                    <a:pt x="2626055" y="53213"/>
                  </a:lnTo>
                  <a:lnTo>
                    <a:pt x="262605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306641" y="1684020"/>
            <a:ext cx="2717800" cy="1313180"/>
            <a:chOff x="306641" y="1684020"/>
            <a:chExt cx="2717800" cy="1313180"/>
          </a:xfrm>
        </p:grpSpPr>
        <p:sp>
          <p:nvSpPr>
            <p:cNvPr id="18" name="object 18"/>
            <p:cNvSpPr/>
            <p:nvPr/>
          </p:nvSpPr>
          <p:spPr>
            <a:xfrm>
              <a:off x="394716" y="1770888"/>
              <a:ext cx="2542032" cy="113995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06641" y="1684019"/>
              <a:ext cx="2717800" cy="1313180"/>
            </a:xfrm>
            <a:custGeom>
              <a:avLst/>
              <a:gdLst/>
              <a:ahLst/>
              <a:cxnLst/>
              <a:rect l="l" t="t" r="r" b="b"/>
              <a:pathLst>
                <a:path w="2717800" h="1313180">
                  <a:moveTo>
                    <a:pt x="2646235" y="71120"/>
                  </a:moveTo>
                  <a:lnTo>
                    <a:pt x="2628455" y="71120"/>
                  </a:lnTo>
                  <a:lnTo>
                    <a:pt x="2628455" y="88900"/>
                  </a:lnTo>
                  <a:lnTo>
                    <a:pt x="2628455" y="1224280"/>
                  </a:lnTo>
                  <a:lnTo>
                    <a:pt x="88900" y="1224280"/>
                  </a:lnTo>
                  <a:lnTo>
                    <a:pt x="88900" y="88900"/>
                  </a:lnTo>
                  <a:lnTo>
                    <a:pt x="2628455" y="88900"/>
                  </a:lnTo>
                  <a:lnTo>
                    <a:pt x="2628455" y="71120"/>
                  </a:lnTo>
                  <a:lnTo>
                    <a:pt x="71120" y="71120"/>
                  </a:lnTo>
                  <a:lnTo>
                    <a:pt x="71120" y="88900"/>
                  </a:lnTo>
                  <a:lnTo>
                    <a:pt x="71120" y="1224280"/>
                  </a:lnTo>
                  <a:lnTo>
                    <a:pt x="71120" y="1242060"/>
                  </a:lnTo>
                  <a:lnTo>
                    <a:pt x="2646235" y="1242060"/>
                  </a:lnTo>
                  <a:lnTo>
                    <a:pt x="2646235" y="1224534"/>
                  </a:lnTo>
                  <a:lnTo>
                    <a:pt x="2646235" y="1224280"/>
                  </a:lnTo>
                  <a:lnTo>
                    <a:pt x="2646235" y="88900"/>
                  </a:lnTo>
                  <a:lnTo>
                    <a:pt x="2646235" y="88773"/>
                  </a:lnTo>
                  <a:lnTo>
                    <a:pt x="2646235" y="71120"/>
                  </a:lnTo>
                  <a:close/>
                </a:path>
                <a:path w="2717800" h="1313180">
                  <a:moveTo>
                    <a:pt x="2717355" y="0"/>
                  </a:moveTo>
                  <a:lnTo>
                    <a:pt x="2664015" y="0"/>
                  </a:lnTo>
                  <a:lnTo>
                    <a:pt x="2664015" y="53340"/>
                  </a:lnTo>
                  <a:lnTo>
                    <a:pt x="2664015" y="1259840"/>
                  </a:lnTo>
                  <a:lnTo>
                    <a:pt x="53340" y="1259840"/>
                  </a:lnTo>
                  <a:lnTo>
                    <a:pt x="53340" y="53340"/>
                  </a:lnTo>
                  <a:lnTo>
                    <a:pt x="2664015" y="53340"/>
                  </a:lnTo>
                  <a:lnTo>
                    <a:pt x="2664015" y="0"/>
                  </a:lnTo>
                  <a:lnTo>
                    <a:pt x="0" y="0"/>
                  </a:lnTo>
                  <a:lnTo>
                    <a:pt x="0" y="53340"/>
                  </a:lnTo>
                  <a:lnTo>
                    <a:pt x="0" y="1259840"/>
                  </a:lnTo>
                  <a:lnTo>
                    <a:pt x="0" y="1313180"/>
                  </a:lnTo>
                  <a:lnTo>
                    <a:pt x="2717355" y="1313180"/>
                  </a:lnTo>
                  <a:lnTo>
                    <a:pt x="2717355" y="1260094"/>
                  </a:lnTo>
                  <a:lnTo>
                    <a:pt x="2717355" y="1259840"/>
                  </a:lnTo>
                  <a:lnTo>
                    <a:pt x="2717355" y="53340"/>
                  </a:lnTo>
                  <a:lnTo>
                    <a:pt x="2717355" y="53213"/>
                  </a:lnTo>
                  <a:lnTo>
                    <a:pt x="271735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2023110" y="304101"/>
            <a:ext cx="5170170" cy="641985"/>
            <a:chOff x="2023110" y="304101"/>
            <a:chExt cx="5170170" cy="641985"/>
          </a:xfrm>
        </p:grpSpPr>
        <p:sp>
          <p:nvSpPr>
            <p:cNvPr id="21" name="object 21"/>
            <p:cNvSpPr/>
            <p:nvPr/>
          </p:nvSpPr>
          <p:spPr>
            <a:xfrm>
              <a:off x="2051685" y="332676"/>
              <a:ext cx="5112512" cy="58477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051685" y="332676"/>
              <a:ext cx="5113020" cy="584835"/>
            </a:xfrm>
            <a:custGeom>
              <a:avLst/>
              <a:gdLst/>
              <a:ahLst/>
              <a:cxnLst/>
              <a:rect l="l" t="t" r="r" b="b"/>
              <a:pathLst>
                <a:path w="5113020" h="584835">
                  <a:moveTo>
                    <a:pt x="0" y="584771"/>
                  </a:moveTo>
                  <a:lnTo>
                    <a:pt x="5112512" y="584771"/>
                  </a:lnTo>
                  <a:lnTo>
                    <a:pt x="5112512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8784">
              <a:lnSpc>
                <a:spcPct val="100000"/>
              </a:lnSpc>
              <a:spcBef>
                <a:spcPts val="100"/>
              </a:spcBef>
            </a:pPr>
            <a:r>
              <a:rPr spc="170" dirty="0"/>
              <a:t>CELL</a:t>
            </a:r>
            <a:r>
              <a:rPr spc="-130" dirty="0"/>
              <a:t> </a:t>
            </a:r>
            <a:r>
              <a:rPr spc="80" dirty="0"/>
              <a:t>REFERENCING</a:t>
            </a:r>
          </a:p>
        </p:txBody>
      </p:sp>
      <p:grpSp>
        <p:nvGrpSpPr>
          <p:cNvPr id="24" name="object 24"/>
          <p:cNvGrpSpPr/>
          <p:nvPr/>
        </p:nvGrpSpPr>
        <p:grpSpPr>
          <a:xfrm>
            <a:off x="232473" y="952500"/>
            <a:ext cx="6087110" cy="3829050"/>
            <a:chOff x="232473" y="952500"/>
            <a:chExt cx="6087110" cy="3829050"/>
          </a:xfrm>
        </p:grpSpPr>
        <p:sp>
          <p:nvSpPr>
            <p:cNvPr id="25" name="object 25"/>
            <p:cNvSpPr/>
            <p:nvPr/>
          </p:nvSpPr>
          <p:spPr>
            <a:xfrm>
              <a:off x="647700" y="952500"/>
              <a:ext cx="3667125" cy="733425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346703" y="1770888"/>
              <a:ext cx="2522220" cy="1136903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645537" y="1684019"/>
              <a:ext cx="3311525" cy="1310640"/>
            </a:xfrm>
            <a:custGeom>
              <a:avLst/>
              <a:gdLst/>
              <a:ahLst/>
              <a:cxnLst/>
              <a:rect l="l" t="t" r="r" b="b"/>
              <a:pathLst>
                <a:path w="3311525" h="1310639">
                  <a:moveTo>
                    <a:pt x="78867" y="681228"/>
                  </a:moveTo>
                  <a:lnTo>
                    <a:pt x="0" y="695833"/>
                  </a:lnTo>
                  <a:lnTo>
                    <a:pt x="43307" y="763270"/>
                  </a:lnTo>
                  <a:lnTo>
                    <a:pt x="78867" y="681228"/>
                  </a:lnTo>
                  <a:close/>
                </a:path>
                <a:path w="3311525" h="1310639">
                  <a:moveTo>
                    <a:pt x="2436622" y="744855"/>
                  </a:moveTo>
                  <a:lnTo>
                    <a:pt x="2422144" y="665988"/>
                  </a:lnTo>
                  <a:lnTo>
                    <a:pt x="2354580" y="709295"/>
                  </a:lnTo>
                  <a:lnTo>
                    <a:pt x="2436622" y="744855"/>
                  </a:lnTo>
                  <a:close/>
                </a:path>
                <a:path w="3311525" h="1310639">
                  <a:moveTo>
                    <a:pt x="3240405" y="71120"/>
                  </a:moveTo>
                  <a:lnTo>
                    <a:pt x="684530" y="71120"/>
                  </a:lnTo>
                  <a:lnTo>
                    <a:pt x="684530" y="88900"/>
                  </a:lnTo>
                  <a:lnTo>
                    <a:pt x="684530" y="1221740"/>
                  </a:lnTo>
                  <a:lnTo>
                    <a:pt x="684530" y="1239520"/>
                  </a:lnTo>
                  <a:lnTo>
                    <a:pt x="3240405" y="1239520"/>
                  </a:lnTo>
                  <a:lnTo>
                    <a:pt x="3240405" y="1221740"/>
                  </a:lnTo>
                  <a:lnTo>
                    <a:pt x="702310" y="1221740"/>
                  </a:lnTo>
                  <a:lnTo>
                    <a:pt x="702310" y="88900"/>
                  </a:lnTo>
                  <a:lnTo>
                    <a:pt x="3222625" y="88900"/>
                  </a:lnTo>
                  <a:lnTo>
                    <a:pt x="3222625" y="1221613"/>
                  </a:lnTo>
                  <a:lnTo>
                    <a:pt x="3240405" y="1221613"/>
                  </a:lnTo>
                  <a:lnTo>
                    <a:pt x="3240405" y="88900"/>
                  </a:lnTo>
                  <a:lnTo>
                    <a:pt x="3240405" y="88773"/>
                  </a:lnTo>
                  <a:lnTo>
                    <a:pt x="3240405" y="71120"/>
                  </a:lnTo>
                  <a:close/>
                </a:path>
                <a:path w="3311525" h="1310639">
                  <a:moveTo>
                    <a:pt x="3311525" y="0"/>
                  </a:moveTo>
                  <a:lnTo>
                    <a:pt x="613410" y="0"/>
                  </a:lnTo>
                  <a:lnTo>
                    <a:pt x="613410" y="53340"/>
                  </a:lnTo>
                  <a:lnTo>
                    <a:pt x="613410" y="1257300"/>
                  </a:lnTo>
                  <a:lnTo>
                    <a:pt x="613410" y="1310640"/>
                  </a:lnTo>
                  <a:lnTo>
                    <a:pt x="3311525" y="1310640"/>
                  </a:lnTo>
                  <a:lnTo>
                    <a:pt x="3311525" y="1257300"/>
                  </a:lnTo>
                  <a:lnTo>
                    <a:pt x="666750" y="1257300"/>
                  </a:lnTo>
                  <a:lnTo>
                    <a:pt x="666750" y="53340"/>
                  </a:lnTo>
                  <a:lnTo>
                    <a:pt x="3258185" y="53340"/>
                  </a:lnTo>
                  <a:lnTo>
                    <a:pt x="3258185" y="1257173"/>
                  </a:lnTo>
                  <a:lnTo>
                    <a:pt x="3311525" y="1257173"/>
                  </a:lnTo>
                  <a:lnTo>
                    <a:pt x="3311525" y="53340"/>
                  </a:lnTo>
                  <a:lnTo>
                    <a:pt x="3311525" y="53213"/>
                  </a:lnTo>
                  <a:lnTo>
                    <a:pt x="331152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645537" y="2350008"/>
              <a:ext cx="2437130" cy="909319"/>
            </a:xfrm>
            <a:custGeom>
              <a:avLst/>
              <a:gdLst/>
              <a:ahLst/>
              <a:cxnLst/>
              <a:rect l="l" t="t" r="r" b="b"/>
              <a:pathLst>
                <a:path w="2437129" h="909320">
                  <a:moveTo>
                    <a:pt x="0" y="29844"/>
                  </a:moveTo>
                  <a:lnTo>
                    <a:pt x="78867" y="15239"/>
                  </a:lnTo>
                  <a:lnTo>
                    <a:pt x="61087" y="56261"/>
                  </a:lnTo>
                  <a:lnTo>
                    <a:pt x="2028316" y="908812"/>
                  </a:lnTo>
                  <a:lnTo>
                    <a:pt x="2395601" y="61087"/>
                  </a:lnTo>
                  <a:lnTo>
                    <a:pt x="2354579" y="43306"/>
                  </a:lnTo>
                  <a:lnTo>
                    <a:pt x="2422143" y="0"/>
                  </a:lnTo>
                  <a:lnTo>
                    <a:pt x="2436622" y="78866"/>
                  </a:lnTo>
                  <a:lnTo>
                    <a:pt x="2395601" y="61087"/>
                  </a:lnTo>
                  <a:lnTo>
                    <a:pt x="2028316" y="908812"/>
                  </a:lnTo>
                  <a:lnTo>
                    <a:pt x="61087" y="56261"/>
                  </a:lnTo>
                  <a:lnTo>
                    <a:pt x="43306" y="97281"/>
                  </a:lnTo>
                  <a:lnTo>
                    <a:pt x="0" y="29844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51523" y="3284982"/>
              <a:ext cx="6049010" cy="1477645"/>
            </a:xfrm>
            <a:custGeom>
              <a:avLst/>
              <a:gdLst/>
              <a:ahLst/>
              <a:cxnLst/>
              <a:rect l="l" t="t" r="r" b="b"/>
              <a:pathLst>
                <a:path w="6049010" h="1477645">
                  <a:moveTo>
                    <a:pt x="0" y="1477390"/>
                  </a:moveTo>
                  <a:lnTo>
                    <a:pt x="6048629" y="1477390"/>
                  </a:lnTo>
                  <a:lnTo>
                    <a:pt x="6048629" y="0"/>
                  </a:lnTo>
                  <a:lnTo>
                    <a:pt x="0" y="0"/>
                  </a:lnTo>
                  <a:lnTo>
                    <a:pt x="0" y="147739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330200" y="3312667"/>
            <a:ext cx="5831205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rebuchet MS"/>
                <a:cs typeface="Trebuchet MS"/>
              </a:rPr>
              <a:t>IN CELL (C1) SUM </a:t>
            </a:r>
            <a:r>
              <a:rPr sz="1800" dirty="0">
                <a:latin typeface="Trebuchet MS"/>
                <a:cs typeface="Trebuchet MS"/>
              </a:rPr>
              <a:t>FUNCTION </a:t>
            </a:r>
            <a:r>
              <a:rPr sz="1800" spc="-5" dirty="0">
                <a:latin typeface="Trebuchet MS"/>
                <a:cs typeface="Trebuchet MS"/>
              </a:rPr>
              <a:t>IS</a:t>
            </a:r>
            <a:r>
              <a:rPr sz="1800" spc="-12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USED.</a:t>
            </a:r>
            <a:endParaRPr sz="18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THEN </a:t>
            </a:r>
            <a:r>
              <a:rPr sz="1800" dirty="0">
                <a:latin typeface="Trebuchet MS"/>
                <a:cs typeface="Trebuchet MS"/>
              </a:rPr>
              <a:t>FUNCTION FROM </a:t>
            </a:r>
            <a:r>
              <a:rPr sz="1800" spc="-5" dirty="0">
                <a:latin typeface="Trebuchet MS"/>
                <a:cs typeface="Trebuchet MS"/>
              </a:rPr>
              <a:t>CELL (C1) IS COPY </a:t>
            </a:r>
            <a:r>
              <a:rPr sz="1800" spc="-50" dirty="0">
                <a:latin typeface="Trebuchet MS"/>
                <a:cs typeface="Trebuchet MS"/>
              </a:rPr>
              <a:t>TO </a:t>
            </a:r>
            <a:r>
              <a:rPr sz="1800" spc="-5" dirty="0">
                <a:latin typeface="Trebuchet MS"/>
                <a:cs typeface="Trebuchet MS"/>
              </a:rPr>
              <a:t>CELL (D3).  WHEN </a:t>
            </a:r>
            <a:r>
              <a:rPr sz="1800" dirty="0">
                <a:latin typeface="Trebuchet MS"/>
                <a:cs typeface="Trebuchet MS"/>
              </a:rPr>
              <a:t>THE POSITION OF THE </a:t>
            </a:r>
            <a:r>
              <a:rPr sz="1800" spc="-5" dirty="0">
                <a:latin typeface="Trebuchet MS"/>
                <a:cs typeface="Trebuchet MS"/>
              </a:rPr>
              <a:t>CELL IS CHANGED </a:t>
            </a:r>
            <a:r>
              <a:rPr sz="1800" dirty="0">
                <a:latin typeface="Trebuchet MS"/>
                <a:cs typeface="Trebuchet MS"/>
              </a:rPr>
              <a:t>FROM  </a:t>
            </a:r>
            <a:r>
              <a:rPr sz="1800" spc="-5" dirty="0">
                <a:latin typeface="Trebuchet MS"/>
                <a:cs typeface="Trebuchet MS"/>
              </a:rPr>
              <a:t>(C1) </a:t>
            </a:r>
            <a:r>
              <a:rPr sz="1800" spc="-50" dirty="0">
                <a:latin typeface="Trebuchet MS"/>
                <a:cs typeface="Trebuchet MS"/>
              </a:rPr>
              <a:t>TO </a:t>
            </a:r>
            <a:r>
              <a:rPr sz="1800" spc="-5" dirty="0">
                <a:latin typeface="Trebuchet MS"/>
                <a:cs typeface="Trebuchet MS"/>
              </a:rPr>
              <a:t>(D3),THEN ROW REFERENCE IS CHANGED(FROM </a:t>
            </a:r>
            <a:r>
              <a:rPr sz="1800" dirty="0">
                <a:latin typeface="Trebuchet MS"/>
                <a:cs typeface="Trebuchet MS"/>
              </a:rPr>
              <a:t>1  </a:t>
            </a:r>
            <a:r>
              <a:rPr sz="1800" spc="-50" dirty="0">
                <a:latin typeface="Trebuchet MS"/>
                <a:cs typeface="Trebuchet MS"/>
              </a:rPr>
              <a:t>TO </a:t>
            </a:r>
            <a:r>
              <a:rPr sz="1800" spc="-5" dirty="0">
                <a:latin typeface="Trebuchet MS"/>
                <a:cs typeface="Trebuchet MS"/>
              </a:rPr>
              <a:t>3) </a:t>
            </a:r>
            <a:r>
              <a:rPr sz="1800" dirty="0">
                <a:latin typeface="Trebuchet MS"/>
                <a:cs typeface="Trebuchet MS"/>
              </a:rPr>
              <a:t>BUT </a:t>
            </a:r>
            <a:r>
              <a:rPr sz="1800" spc="-5" dirty="0">
                <a:latin typeface="Trebuchet MS"/>
                <a:cs typeface="Trebuchet MS"/>
              </a:rPr>
              <a:t>COLUMN REFERENCE </a:t>
            </a:r>
            <a:r>
              <a:rPr sz="1800" spc="-10" dirty="0">
                <a:latin typeface="Trebuchet MS"/>
                <a:cs typeface="Trebuchet MS"/>
              </a:rPr>
              <a:t>REMAINS SAME(A,B).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2546288" y="4751263"/>
            <a:ext cx="2731770" cy="1400175"/>
            <a:chOff x="2546288" y="4751263"/>
            <a:chExt cx="2731770" cy="1400175"/>
          </a:xfrm>
        </p:grpSpPr>
        <p:sp>
          <p:nvSpPr>
            <p:cNvPr id="32" name="object 32"/>
            <p:cNvSpPr/>
            <p:nvPr/>
          </p:nvSpPr>
          <p:spPr>
            <a:xfrm>
              <a:off x="2566288" y="5953747"/>
              <a:ext cx="2691765" cy="177165"/>
            </a:xfrm>
            <a:custGeom>
              <a:avLst/>
              <a:gdLst/>
              <a:ahLst/>
              <a:cxnLst/>
              <a:rect l="l" t="t" r="r" b="b"/>
              <a:pathLst>
                <a:path w="2691765" h="177164">
                  <a:moveTo>
                    <a:pt x="2660523" y="30543"/>
                  </a:moveTo>
                  <a:lnTo>
                    <a:pt x="2544318" y="150634"/>
                  </a:lnTo>
                  <a:lnTo>
                    <a:pt x="2691765" y="177063"/>
                  </a:lnTo>
                  <a:lnTo>
                    <a:pt x="2660523" y="30543"/>
                  </a:lnTo>
                  <a:close/>
                </a:path>
                <a:path w="2691765" h="177164">
                  <a:moveTo>
                    <a:pt x="26416" y="0"/>
                  </a:moveTo>
                  <a:lnTo>
                    <a:pt x="0" y="147447"/>
                  </a:lnTo>
                  <a:lnTo>
                    <a:pt x="146558" y="116268"/>
                  </a:lnTo>
                  <a:lnTo>
                    <a:pt x="2641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566288" y="4771263"/>
              <a:ext cx="2691765" cy="1360170"/>
            </a:xfrm>
            <a:custGeom>
              <a:avLst/>
              <a:gdLst/>
              <a:ahLst/>
              <a:cxnLst/>
              <a:rect l="l" t="t" r="r" b="b"/>
              <a:pathLst>
                <a:path w="2691765" h="1360170">
                  <a:moveTo>
                    <a:pt x="0" y="1329931"/>
                  </a:moveTo>
                  <a:lnTo>
                    <a:pt x="146558" y="1298752"/>
                  </a:lnTo>
                  <a:lnTo>
                    <a:pt x="86487" y="1240612"/>
                  </a:lnTo>
                  <a:lnTo>
                    <a:pt x="1287526" y="0"/>
                  </a:lnTo>
                  <a:lnTo>
                    <a:pt x="2602484" y="1273073"/>
                  </a:lnTo>
                  <a:lnTo>
                    <a:pt x="2544318" y="1333119"/>
                  </a:lnTo>
                  <a:lnTo>
                    <a:pt x="2691765" y="1359547"/>
                  </a:lnTo>
                  <a:lnTo>
                    <a:pt x="2660523" y="1213027"/>
                  </a:lnTo>
                  <a:lnTo>
                    <a:pt x="2602484" y="1273073"/>
                  </a:lnTo>
                  <a:lnTo>
                    <a:pt x="1287526" y="0"/>
                  </a:lnTo>
                  <a:lnTo>
                    <a:pt x="86487" y="1240612"/>
                  </a:lnTo>
                  <a:lnTo>
                    <a:pt x="26416" y="1182484"/>
                  </a:lnTo>
                  <a:lnTo>
                    <a:pt x="0" y="1329931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6622542" y="1366520"/>
            <a:ext cx="2073910" cy="4904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Trebuchet MS"/>
                <a:cs typeface="Trebuchet MS"/>
              </a:rPr>
              <a:t>A </a:t>
            </a:r>
            <a:r>
              <a:rPr sz="2000" spc="-5" dirty="0">
                <a:latin typeface="Trebuchet MS"/>
                <a:cs typeface="Trebuchet MS"/>
              </a:rPr>
              <a:t>MIXED  REFERENCE HAS  EITHER </a:t>
            </a:r>
            <a:r>
              <a:rPr sz="2000" dirty="0">
                <a:latin typeface="Trebuchet MS"/>
                <a:cs typeface="Trebuchet MS"/>
              </a:rPr>
              <a:t>AN  ABSOLUTE  </a:t>
            </a:r>
            <a:r>
              <a:rPr sz="2000" spc="-5" dirty="0">
                <a:latin typeface="Trebuchet MS"/>
                <a:cs typeface="Trebuchet MS"/>
              </a:rPr>
              <a:t>COLUMN </a:t>
            </a:r>
            <a:r>
              <a:rPr sz="2000" spc="5" dirty="0">
                <a:latin typeface="Trebuchet MS"/>
                <a:cs typeface="Trebuchet MS"/>
              </a:rPr>
              <a:t>AND  </a:t>
            </a:r>
            <a:r>
              <a:rPr sz="2000" spc="-25" dirty="0">
                <a:latin typeface="Trebuchet MS"/>
                <a:cs typeface="Trebuchet MS"/>
              </a:rPr>
              <a:t>RELATIVE </a:t>
            </a:r>
            <a:r>
              <a:rPr sz="2000" spc="-5" dirty="0">
                <a:latin typeface="Trebuchet MS"/>
                <a:cs typeface="Trebuchet MS"/>
              </a:rPr>
              <a:t>ROW</a:t>
            </a:r>
            <a:r>
              <a:rPr sz="2000" spc="-9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OR  ABSOLUTE </a:t>
            </a:r>
            <a:r>
              <a:rPr sz="2000" spc="-5" dirty="0">
                <a:latin typeface="Trebuchet MS"/>
                <a:cs typeface="Trebuchet MS"/>
              </a:rPr>
              <a:t>ROW  </a:t>
            </a:r>
            <a:r>
              <a:rPr sz="2000" spc="5" dirty="0">
                <a:latin typeface="Trebuchet MS"/>
                <a:cs typeface="Trebuchet MS"/>
              </a:rPr>
              <a:t>AND </a:t>
            </a:r>
            <a:r>
              <a:rPr sz="2000" spc="-25" dirty="0">
                <a:latin typeface="Trebuchet MS"/>
                <a:cs typeface="Trebuchet MS"/>
              </a:rPr>
              <a:t>RELATIVE  </a:t>
            </a:r>
            <a:r>
              <a:rPr sz="2000" spc="-5" dirty="0">
                <a:latin typeface="Trebuchet MS"/>
                <a:cs typeface="Trebuchet MS"/>
              </a:rPr>
              <a:t>COLUMN. </a:t>
            </a:r>
            <a:r>
              <a:rPr sz="2000" dirty="0">
                <a:latin typeface="Trebuchet MS"/>
                <a:cs typeface="Trebuchet MS"/>
              </a:rPr>
              <a:t>AN  ABSOLUTE  </a:t>
            </a:r>
            <a:r>
              <a:rPr sz="2000" spc="-5" dirty="0">
                <a:latin typeface="Trebuchet MS"/>
                <a:cs typeface="Trebuchet MS"/>
              </a:rPr>
              <a:t>COLUMN  REFERENCE</a:t>
            </a:r>
            <a:r>
              <a:rPr sz="2000" spc="-85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TAKES  </a:t>
            </a:r>
            <a:r>
              <a:rPr sz="2000" dirty="0">
                <a:latin typeface="Trebuchet MS"/>
                <a:cs typeface="Trebuchet MS"/>
              </a:rPr>
              <a:t>THE FORM</a:t>
            </a:r>
            <a:r>
              <a:rPr sz="2000" spc="-60" dirty="0">
                <a:latin typeface="Trebuchet MS"/>
                <a:cs typeface="Trebuchet MS"/>
              </a:rPr>
              <a:t> </a:t>
            </a:r>
            <a:r>
              <a:rPr sz="2000" spc="-5" dirty="0">
                <a:latin typeface="Trebuchet MS"/>
                <a:cs typeface="Trebuchet MS"/>
              </a:rPr>
              <a:t>$A1,</a:t>
            </a:r>
            <a:endParaRPr sz="2000">
              <a:latin typeface="Trebuchet MS"/>
              <a:cs typeface="Trebuchet MS"/>
            </a:endParaRPr>
          </a:p>
          <a:p>
            <a:pPr marL="82550" marR="6350" indent="-67310" algn="just">
              <a:lnSpc>
                <a:spcPct val="100000"/>
              </a:lnSpc>
            </a:pPr>
            <a:r>
              <a:rPr sz="2000" dirty="0">
                <a:latin typeface="Trebuchet MS"/>
                <a:cs typeface="Trebuchet MS"/>
              </a:rPr>
              <a:t>$B1.AN</a:t>
            </a:r>
            <a:r>
              <a:rPr sz="2000" spc="-22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ABSOLUTE  </a:t>
            </a:r>
            <a:r>
              <a:rPr sz="2000" spc="-5" dirty="0">
                <a:latin typeface="Trebuchet MS"/>
                <a:cs typeface="Trebuchet MS"/>
              </a:rPr>
              <a:t>ROW REFERENCE  </a:t>
            </a:r>
            <a:r>
              <a:rPr sz="2000" spc="-40" dirty="0">
                <a:latin typeface="Trebuchet MS"/>
                <a:cs typeface="Trebuchet MS"/>
              </a:rPr>
              <a:t>TAKES </a:t>
            </a:r>
            <a:r>
              <a:rPr sz="2000" dirty="0">
                <a:latin typeface="Trebuchet MS"/>
                <a:cs typeface="Trebuchet MS"/>
              </a:rPr>
              <a:t>THE</a:t>
            </a:r>
            <a:r>
              <a:rPr sz="2000" spc="-8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FORM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102602" y="6259768"/>
            <a:ext cx="1114425" cy="321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sz="2000" dirty="0">
                <a:latin typeface="Trebuchet MS"/>
                <a:cs typeface="Trebuchet MS"/>
              </a:rPr>
              <a:t>A$1,</a:t>
            </a:r>
            <a:r>
              <a:rPr sz="2000" spc="-1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B$1.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19</a:t>
            </a:fld>
            <a:endParaRPr dirty="0"/>
          </a:p>
        </p:txBody>
      </p:sp>
      <p:sp>
        <p:nvSpPr>
          <p:cNvPr id="37" name="object 3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38" name="object 3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6857999"/>
                </a:moveTo>
                <a:lnTo>
                  <a:pt x="0" y="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059810" y="260667"/>
            <a:ext cx="2664333" cy="58477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059810" y="260667"/>
            <a:ext cx="2664460" cy="584835"/>
          </a:xfrm>
          <a:prstGeom prst="rect">
            <a:avLst/>
          </a:prstGeom>
          <a:ln w="57150">
            <a:solidFill>
              <a:srgbClr val="000000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597535">
              <a:lnSpc>
                <a:spcPct val="100000"/>
              </a:lnSpc>
              <a:spcBef>
                <a:spcPts val="254"/>
              </a:spcBef>
            </a:pPr>
            <a:r>
              <a:rPr spc="185" dirty="0"/>
              <a:t>INDEX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357616" y="6609712"/>
            <a:ext cx="149860" cy="188595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100" dirty="0">
                <a:solidFill>
                  <a:srgbClr val="FFFFFF"/>
                </a:solidFill>
                <a:latin typeface="Trebuchet MS"/>
                <a:cs typeface="Trebuchet MS"/>
              </a:rPr>
              <a:pPr marL="38100">
                <a:lnSpc>
                  <a:spcPct val="100000"/>
                </a:lnSpc>
                <a:spcBef>
                  <a:spcPts val="35"/>
                </a:spcBef>
              </a:pPr>
              <a:t>2</a:t>
            </a:fld>
            <a:endParaRPr sz="11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04800" y="1220546"/>
            <a:ext cx="8186420" cy="5147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76910" indent="-639445">
              <a:lnSpc>
                <a:spcPct val="100000"/>
              </a:lnSpc>
              <a:spcBef>
                <a:spcPts val="100"/>
              </a:spcBef>
              <a:buFont typeface="Wingdings"/>
              <a:buChar char=""/>
              <a:tabLst>
                <a:tab pos="676275" algn="l"/>
                <a:tab pos="677545" algn="l"/>
              </a:tabLst>
            </a:pPr>
            <a:r>
              <a:rPr sz="2400" spc="-5" dirty="0">
                <a:latin typeface="Trebuchet MS"/>
                <a:cs typeface="Trebuchet MS"/>
              </a:rPr>
              <a:t>INTRODUCTION </a:t>
            </a:r>
            <a:r>
              <a:rPr sz="2400" spc="-70" dirty="0">
                <a:latin typeface="Trebuchet MS"/>
                <a:cs typeface="Trebuchet MS"/>
              </a:rPr>
              <a:t>TO </a:t>
            </a:r>
            <a:r>
              <a:rPr sz="2400" dirty="0">
                <a:latin typeface="Trebuchet MS"/>
                <a:cs typeface="Trebuchet MS"/>
              </a:rPr>
              <a:t>EXCEL…………………………………...</a:t>
            </a:r>
            <a:r>
              <a:rPr sz="3600" baseline="-12731" dirty="0">
                <a:latin typeface="Trebuchet MS"/>
                <a:cs typeface="Trebuchet MS"/>
              </a:rPr>
              <a:t>3</a:t>
            </a:r>
            <a:endParaRPr sz="3600" baseline="-12731">
              <a:latin typeface="Trebuchet MS"/>
              <a:cs typeface="Trebuchet MS"/>
            </a:endParaRPr>
          </a:p>
          <a:p>
            <a:pPr marL="676910" indent="-639445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676275" algn="l"/>
                <a:tab pos="677545" algn="l"/>
              </a:tabLst>
            </a:pPr>
            <a:r>
              <a:rPr sz="2400" spc="-20" dirty="0">
                <a:latin typeface="Trebuchet MS"/>
                <a:cs typeface="Trebuchet MS"/>
              </a:rPr>
              <a:t>OVERVIEW </a:t>
            </a:r>
            <a:r>
              <a:rPr sz="2400" dirty="0">
                <a:latin typeface="Trebuchet MS"/>
                <a:cs typeface="Trebuchet MS"/>
              </a:rPr>
              <a:t>OF</a:t>
            </a:r>
            <a:r>
              <a:rPr sz="2400" spc="30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EXCEL…………………………………………...</a:t>
            </a:r>
            <a:r>
              <a:rPr sz="3600" spc="-7" baseline="-12731" dirty="0">
                <a:latin typeface="Trebuchet MS"/>
                <a:cs typeface="Trebuchet MS"/>
              </a:rPr>
              <a:t>4</a:t>
            </a:r>
            <a:endParaRPr sz="3600" baseline="-12731">
              <a:latin typeface="Trebuchet MS"/>
              <a:cs typeface="Trebuchet MS"/>
            </a:endParaRPr>
          </a:p>
          <a:p>
            <a:pPr marL="676910" indent="-639445">
              <a:lnSpc>
                <a:spcPct val="100000"/>
              </a:lnSpc>
              <a:buFont typeface="Wingdings"/>
              <a:buChar char=""/>
              <a:tabLst>
                <a:tab pos="676275" algn="l"/>
                <a:tab pos="677545" algn="l"/>
              </a:tabLst>
            </a:pPr>
            <a:r>
              <a:rPr sz="2400" dirty="0">
                <a:latin typeface="Trebuchet MS"/>
                <a:cs typeface="Trebuchet MS"/>
              </a:rPr>
              <a:t>OFFICE </a:t>
            </a:r>
            <a:r>
              <a:rPr sz="2400" spc="-10" dirty="0">
                <a:latin typeface="Trebuchet MS"/>
                <a:cs typeface="Trebuchet MS"/>
              </a:rPr>
              <a:t>BUTTON………………………………………..........</a:t>
            </a:r>
            <a:r>
              <a:rPr sz="2400" spc="-150" dirty="0">
                <a:latin typeface="Trebuchet MS"/>
                <a:cs typeface="Trebuchet MS"/>
              </a:rPr>
              <a:t> </a:t>
            </a:r>
            <a:r>
              <a:rPr sz="3600" baseline="-12731" dirty="0">
                <a:latin typeface="Trebuchet MS"/>
                <a:cs typeface="Trebuchet MS"/>
              </a:rPr>
              <a:t>5</a:t>
            </a:r>
            <a:endParaRPr sz="3600" baseline="-12731">
              <a:latin typeface="Trebuchet MS"/>
              <a:cs typeface="Trebuchet MS"/>
            </a:endParaRPr>
          </a:p>
          <a:p>
            <a:pPr marL="676910" indent="-639445">
              <a:lnSpc>
                <a:spcPct val="100000"/>
              </a:lnSpc>
              <a:buFont typeface="Wingdings"/>
              <a:buChar char=""/>
              <a:tabLst>
                <a:tab pos="676275" algn="l"/>
                <a:tab pos="677545" algn="l"/>
              </a:tabLst>
            </a:pPr>
            <a:r>
              <a:rPr sz="2400" spc="-5" dirty="0">
                <a:latin typeface="Trebuchet MS"/>
                <a:cs typeface="Trebuchet MS"/>
              </a:rPr>
              <a:t>RIBBONS……………………………………………………………….</a:t>
            </a:r>
            <a:r>
              <a:rPr sz="2400" spc="-240" dirty="0">
                <a:latin typeface="Trebuchet MS"/>
                <a:cs typeface="Trebuchet MS"/>
              </a:rPr>
              <a:t> </a:t>
            </a:r>
            <a:r>
              <a:rPr sz="3600" baseline="-12731" dirty="0">
                <a:latin typeface="Trebuchet MS"/>
                <a:cs typeface="Trebuchet MS"/>
              </a:rPr>
              <a:t>6</a:t>
            </a:r>
            <a:endParaRPr sz="3600" baseline="-12731">
              <a:latin typeface="Trebuchet MS"/>
              <a:cs typeface="Trebuchet MS"/>
            </a:endParaRPr>
          </a:p>
          <a:p>
            <a:pPr marL="676910" indent="-639445">
              <a:lnSpc>
                <a:spcPct val="100000"/>
              </a:lnSpc>
              <a:buFont typeface="Wingdings"/>
              <a:buChar char=""/>
              <a:tabLst>
                <a:tab pos="676275" algn="l"/>
                <a:tab pos="677545" algn="l"/>
              </a:tabLst>
            </a:pPr>
            <a:r>
              <a:rPr sz="2400" spc="-5" dirty="0">
                <a:latin typeface="Trebuchet MS"/>
                <a:cs typeface="Trebuchet MS"/>
              </a:rPr>
              <a:t>WORKING WITH CELLS……………………………………....</a:t>
            </a:r>
            <a:r>
              <a:rPr sz="2400" spc="175" dirty="0">
                <a:latin typeface="Trebuchet MS"/>
                <a:cs typeface="Trebuchet MS"/>
              </a:rPr>
              <a:t> </a:t>
            </a:r>
            <a:r>
              <a:rPr sz="3600" spc="-7" baseline="-12731" dirty="0">
                <a:latin typeface="Trebuchet MS"/>
                <a:cs typeface="Trebuchet MS"/>
              </a:rPr>
              <a:t>7-8</a:t>
            </a:r>
            <a:endParaRPr sz="3600" baseline="-12731">
              <a:latin typeface="Trebuchet MS"/>
              <a:cs typeface="Trebuchet MS"/>
            </a:endParaRPr>
          </a:p>
          <a:p>
            <a:pPr marL="676910" indent="-639445">
              <a:lnSpc>
                <a:spcPct val="100000"/>
              </a:lnSpc>
              <a:buFont typeface="Wingdings"/>
              <a:buChar char=""/>
              <a:tabLst>
                <a:tab pos="676275" algn="l"/>
                <a:tab pos="677545" algn="l"/>
              </a:tabLst>
            </a:pPr>
            <a:r>
              <a:rPr sz="2400" spc="-25" dirty="0">
                <a:latin typeface="Trebuchet MS"/>
                <a:cs typeface="Trebuchet MS"/>
              </a:rPr>
              <a:t>FORMATTING </a:t>
            </a:r>
            <a:r>
              <a:rPr sz="2400" spc="-5" dirty="0">
                <a:latin typeface="Trebuchet MS"/>
                <a:cs typeface="Trebuchet MS"/>
              </a:rPr>
              <a:t>TEXT……………………………………………...</a:t>
            </a:r>
            <a:r>
              <a:rPr sz="2400" spc="-430" dirty="0">
                <a:latin typeface="Trebuchet MS"/>
                <a:cs typeface="Trebuchet MS"/>
              </a:rPr>
              <a:t> </a:t>
            </a:r>
            <a:r>
              <a:rPr sz="3600" spc="-7" baseline="-12731" dirty="0">
                <a:latin typeface="Trebuchet MS"/>
                <a:cs typeface="Trebuchet MS"/>
              </a:rPr>
              <a:t>9-11</a:t>
            </a:r>
            <a:endParaRPr sz="3600" baseline="-12731">
              <a:latin typeface="Trebuchet MS"/>
              <a:cs typeface="Trebuchet MS"/>
            </a:endParaRPr>
          </a:p>
          <a:p>
            <a:pPr marL="676910" indent="-639445">
              <a:lnSpc>
                <a:spcPct val="100000"/>
              </a:lnSpc>
              <a:buFont typeface="Wingdings"/>
              <a:buChar char=""/>
              <a:tabLst>
                <a:tab pos="676275" algn="l"/>
                <a:tab pos="677545" algn="l"/>
              </a:tabLst>
            </a:pPr>
            <a:r>
              <a:rPr sz="2400" dirty="0">
                <a:latin typeface="Trebuchet MS"/>
                <a:cs typeface="Trebuchet MS"/>
              </a:rPr>
              <a:t>CONDITIONAL</a:t>
            </a:r>
            <a:r>
              <a:rPr sz="2400" spc="-155" dirty="0">
                <a:latin typeface="Trebuchet MS"/>
                <a:cs typeface="Trebuchet MS"/>
              </a:rPr>
              <a:t> </a:t>
            </a:r>
            <a:r>
              <a:rPr sz="2400" spc="-10" dirty="0">
                <a:latin typeface="Trebuchet MS"/>
                <a:cs typeface="Trebuchet MS"/>
              </a:rPr>
              <a:t>FORMATTING…………………………….....</a:t>
            </a:r>
            <a:r>
              <a:rPr sz="3600" spc="-15" baseline="-12731" dirty="0">
                <a:latin typeface="Trebuchet MS"/>
                <a:cs typeface="Trebuchet MS"/>
              </a:rPr>
              <a:t>12-13</a:t>
            </a:r>
            <a:endParaRPr sz="3600" baseline="-12731">
              <a:latin typeface="Trebuchet MS"/>
              <a:cs typeface="Trebuchet MS"/>
            </a:endParaRPr>
          </a:p>
          <a:p>
            <a:pPr marL="670560" indent="-633095">
              <a:lnSpc>
                <a:spcPct val="100000"/>
              </a:lnSpc>
              <a:buFont typeface="Wingdings"/>
              <a:buChar char=""/>
              <a:tabLst>
                <a:tab pos="670560" algn="l"/>
                <a:tab pos="671195" algn="l"/>
              </a:tabLst>
            </a:pPr>
            <a:r>
              <a:rPr sz="2400" spc="-70" dirty="0">
                <a:latin typeface="Trebuchet MS"/>
                <a:cs typeface="Trebuchet MS"/>
              </a:rPr>
              <a:t>TO </a:t>
            </a:r>
            <a:r>
              <a:rPr sz="2400" spc="-20" dirty="0">
                <a:latin typeface="Trebuchet MS"/>
                <a:cs typeface="Trebuchet MS"/>
              </a:rPr>
              <a:t>INSERT </a:t>
            </a:r>
            <a:r>
              <a:rPr sz="2400" spc="-5" dirty="0">
                <a:latin typeface="Trebuchet MS"/>
                <a:cs typeface="Trebuchet MS"/>
              </a:rPr>
              <a:t>ROWS </a:t>
            </a:r>
            <a:r>
              <a:rPr sz="2400" dirty="0">
                <a:latin typeface="Trebuchet MS"/>
                <a:cs typeface="Trebuchet MS"/>
              </a:rPr>
              <a:t>&amp; </a:t>
            </a:r>
            <a:r>
              <a:rPr sz="2400" spc="-5" dirty="0">
                <a:latin typeface="Trebuchet MS"/>
                <a:cs typeface="Trebuchet MS"/>
              </a:rPr>
              <a:t>COLUMNS…………………………....</a:t>
            </a:r>
            <a:r>
              <a:rPr sz="2400" spc="-175" dirty="0">
                <a:latin typeface="Trebuchet MS"/>
                <a:cs typeface="Trebuchet MS"/>
              </a:rPr>
              <a:t> </a:t>
            </a:r>
            <a:r>
              <a:rPr sz="3600" baseline="-12731" dirty="0">
                <a:latin typeface="Trebuchet MS"/>
                <a:cs typeface="Trebuchet MS"/>
              </a:rPr>
              <a:t>14</a:t>
            </a:r>
            <a:endParaRPr sz="3600" baseline="-12731">
              <a:latin typeface="Trebuchet MS"/>
              <a:cs typeface="Trebuchet MS"/>
            </a:endParaRPr>
          </a:p>
          <a:p>
            <a:pPr marL="676910" indent="-639445">
              <a:lnSpc>
                <a:spcPct val="100000"/>
              </a:lnSpc>
              <a:buFont typeface="Wingdings"/>
              <a:buChar char=""/>
              <a:tabLst>
                <a:tab pos="676275" algn="l"/>
                <a:tab pos="677545" algn="l"/>
              </a:tabLst>
            </a:pPr>
            <a:r>
              <a:rPr sz="2400" dirty="0">
                <a:latin typeface="Trebuchet MS"/>
                <a:cs typeface="Trebuchet MS"/>
              </a:rPr>
              <a:t>EDITING –</a:t>
            </a:r>
            <a:r>
              <a:rPr sz="2400" spc="-30" dirty="0">
                <a:latin typeface="Trebuchet MS"/>
                <a:cs typeface="Trebuchet MS"/>
              </a:rPr>
              <a:t> </a:t>
            </a:r>
            <a:r>
              <a:rPr sz="2400" spc="-20" dirty="0">
                <a:latin typeface="Trebuchet MS"/>
                <a:cs typeface="Trebuchet MS"/>
              </a:rPr>
              <a:t>FILL……………………………………………………….</a:t>
            </a:r>
            <a:r>
              <a:rPr sz="3600" spc="-30" baseline="-12731" dirty="0">
                <a:latin typeface="Trebuchet MS"/>
                <a:cs typeface="Trebuchet MS"/>
              </a:rPr>
              <a:t>15</a:t>
            </a:r>
            <a:endParaRPr sz="3600" baseline="-12731">
              <a:latin typeface="Trebuchet MS"/>
              <a:cs typeface="Trebuchet MS"/>
            </a:endParaRPr>
          </a:p>
          <a:p>
            <a:pPr marL="676910" indent="-639445">
              <a:lnSpc>
                <a:spcPct val="100000"/>
              </a:lnSpc>
              <a:buFont typeface="Wingdings"/>
              <a:buChar char=""/>
              <a:tabLst>
                <a:tab pos="676275" algn="l"/>
                <a:tab pos="677545" algn="l"/>
              </a:tabLst>
            </a:pPr>
            <a:r>
              <a:rPr sz="2400" spc="-10" dirty="0">
                <a:latin typeface="Trebuchet MS"/>
                <a:cs typeface="Trebuchet MS"/>
              </a:rPr>
              <a:t>SORTING………………………………………………………….....</a:t>
            </a:r>
            <a:r>
              <a:rPr sz="2400" spc="-385" dirty="0">
                <a:latin typeface="Trebuchet MS"/>
                <a:cs typeface="Trebuchet MS"/>
              </a:rPr>
              <a:t> </a:t>
            </a:r>
            <a:r>
              <a:rPr sz="3600" baseline="-12731" dirty="0">
                <a:latin typeface="Trebuchet MS"/>
                <a:cs typeface="Trebuchet MS"/>
              </a:rPr>
              <a:t>16</a:t>
            </a:r>
            <a:endParaRPr sz="3600" baseline="-12731">
              <a:latin typeface="Trebuchet MS"/>
              <a:cs typeface="Trebuchet MS"/>
            </a:endParaRPr>
          </a:p>
          <a:p>
            <a:pPr marL="676910" indent="-639445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676275" algn="l"/>
                <a:tab pos="677545" algn="l"/>
              </a:tabLst>
            </a:pPr>
            <a:r>
              <a:rPr sz="2400" spc="-5" dirty="0">
                <a:latin typeface="Trebuchet MS"/>
                <a:cs typeface="Trebuchet MS"/>
              </a:rPr>
              <a:t>CELL REFERENCING……………………………………........</a:t>
            </a:r>
            <a:r>
              <a:rPr sz="2400" spc="-220" dirty="0">
                <a:latin typeface="Trebuchet MS"/>
                <a:cs typeface="Trebuchet MS"/>
              </a:rPr>
              <a:t> </a:t>
            </a:r>
            <a:r>
              <a:rPr sz="3600" spc="-7" baseline="-12731" dirty="0">
                <a:latin typeface="Trebuchet MS"/>
                <a:cs typeface="Trebuchet MS"/>
              </a:rPr>
              <a:t>17-19</a:t>
            </a:r>
            <a:endParaRPr sz="3600" baseline="-12731">
              <a:latin typeface="Trebuchet MS"/>
              <a:cs typeface="Trebuchet MS"/>
            </a:endParaRPr>
          </a:p>
          <a:p>
            <a:pPr marL="676910" indent="-639445">
              <a:lnSpc>
                <a:spcPct val="100000"/>
              </a:lnSpc>
              <a:buFont typeface="Wingdings"/>
              <a:buChar char=""/>
              <a:tabLst>
                <a:tab pos="676275" algn="l"/>
                <a:tab pos="677545" algn="l"/>
              </a:tabLst>
            </a:pPr>
            <a:r>
              <a:rPr sz="2400" dirty="0">
                <a:latin typeface="Trebuchet MS"/>
                <a:cs typeface="Trebuchet MS"/>
              </a:rPr>
              <a:t>FUNCTIONS……………………………………………………..…..</a:t>
            </a:r>
            <a:r>
              <a:rPr sz="3600" baseline="-12731" dirty="0">
                <a:latin typeface="Trebuchet MS"/>
                <a:cs typeface="Trebuchet MS"/>
              </a:rPr>
              <a:t>20-26</a:t>
            </a:r>
            <a:endParaRPr sz="3600" baseline="-12731">
              <a:latin typeface="Trebuchet MS"/>
              <a:cs typeface="Trebuchet MS"/>
            </a:endParaRPr>
          </a:p>
          <a:p>
            <a:pPr marL="676910" indent="-639445">
              <a:lnSpc>
                <a:spcPct val="100000"/>
              </a:lnSpc>
              <a:buFont typeface="Wingdings"/>
              <a:buChar char=""/>
              <a:tabLst>
                <a:tab pos="676275" algn="l"/>
                <a:tab pos="677545" algn="l"/>
              </a:tabLst>
            </a:pPr>
            <a:r>
              <a:rPr sz="2400" spc="-5" dirty="0">
                <a:latin typeface="Trebuchet MS"/>
                <a:cs typeface="Trebuchet MS"/>
              </a:rPr>
              <a:t>FUNCTION</a:t>
            </a:r>
            <a:r>
              <a:rPr sz="2400" spc="-140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AUDITING…………………………………………...</a:t>
            </a:r>
            <a:r>
              <a:rPr sz="3600" spc="-7" baseline="-12731" dirty="0">
                <a:latin typeface="Trebuchet MS"/>
                <a:cs typeface="Trebuchet MS"/>
              </a:rPr>
              <a:t>27</a:t>
            </a:r>
            <a:endParaRPr sz="3600" baseline="-12731">
              <a:latin typeface="Trebuchet MS"/>
              <a:cs typeface="Trebuchet MS"/>
            </a:endParaRPr>
          </a:p>
          <a:p>
            <a:pPr marL="676910" indent="-639445">
              <a:lnSpc>
                <a:spcPct val="100000"/>
              </a:lnSpc>
              <a:buFont typeface="Wingdings"/>
              <a:buChar char=""/>
              <a:tabLst>
                <a:tab pos="676275" algn="l"/>
                <a:tab pos="677545" algn="l"/>
              </a:tabLst>
            </a:pPr>
            <a:r>
              <a:rPr sz="2400" spc="-15" dirty="0">
                <a:latin typeface="Trebuchet MS"/>
                <a:cs typeface="Trebuchet MS"/>
              </a:rPr>
              <a:t>SHORTCUT </a:t>
            </a:r>
            <a:r>
              <a:rPr sz="2400" spc="-5" dirty="0">
                <a:latin typeface="Trebuchet MS"/>
                <a:cs typeface="Trebuchet MS"/>
              </a:rPr>
              <a:t>KEYS………………………………………..........</a:t>
            </a:r>
            <a:r>
              <a:rPr sz="2400" spc="-505" dirty="0">
                <a:latin typeface="Trebuchet MS"/>
                <a:cs typeface="Trebuchet MS"/>
              </a:rPr>
              <a:t> </a:t>
            </a:r>
            <a:r>
              <a:rPr sz="3600" spc="-7" baseline="-12731" dirty="0">
                <a:latin typeface="Trebuchet MS"/>
                <a:cs typeface="Trebuchet MS"/>
              </a:rPr>
              <a:t>28-30</a:t>
            </a:r>
            <a:endParaRPr sz="3600" baseline="-12731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0"/>
            <a:ext cx="0" cy="1972310"/>
          </a:xfrm>
          <a:custGeom>
            <a:avLst/>
            <a:gdLst/>
            <a:ahLst/>
            <a:cxnLst/>
            <a:rect l="l" t="t" r="r" b="b"/>
            <a:pathLst>
              <a:path h="1972310">
                <a:moveTo>
                  <a:pt x="0" y="0"/>
                </a:moveTo>
                <a:lnTo>
                  <a:pt x="0" y="197230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537972" y="2058923"/>
            <a:ext cx="7222490" cy="4486910"/>
            <a:chOff x="537972" y="2058923"/>
            <a:chExt cx="7222490" cy="4486910"/>
          </a:xfrm>
        </p:grpSpPr>
        <p:sp>
          <p:nvSpPr>
            <p:cNvPr id="8" name="object 8"/>
            <p:cNvSpPr/>
            <p:nvPr/>
          </p:nvSpPr>
          <p:spPr>
            <a:xfrm>
              <a:off x="537972" y="2058923"/>
              <a:ext cx="4503420" cy="277520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484243" y="4414011"/>
              <a:ext cx="3256153" cy="211133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484243" y="4414011"/>
              <a:ext cx="3256279" cy="2111375"/>
            </a:xfrm>
            <a:custGeom>
              <a:avLst/>
              <a:gdLst/>
              <a:ahLst/>
              <a:cxnLst/>
              <a:rect l="l" t="t" r="r" b="b"/>
              <a:pathLst>
                <a:path w="3256279" h="2111375">
                  <a:moveTo>
                    <a:pt x="1527937" y="815213"/>
                  </a:moveTo>
                  <a:lnTo>
                    <a:pt x="1815973" y="815213"/>
                  </a:lnTo>
                  <a:lnTo>
                    <a:pt x="2248027" y="815213"/>
                  </a:lnTo>
                  <a:lnTo>
                    <a:pt x="3256153" y="815213"/>
                  </a:lnTo>
                  <a:lnTo>
                    <a:pt x="3256153" y="1031240"/>
                  </a:lnTo>
                  <a:lnTo>
                    <a:pt x="3256153" y="1355242"/>
                  </a:lnTo>
                  <a:lnTo>
                    <a:pt x="3256153" y="2111336"/>
                  </a:lnTo>
                  <a:lnTo>
                    <a:pt x="2248027" y="2111336"/>
                  </a:lnTo>
                  <a:lnTo>
                    <a:pt x="1815973" y="2111336"/>
                  </a:lnTo>
                  <a:lnTo>
                    <a:pt x="1527937" y="2111336"/>
                  </a:lnTo>
                  <a:lnTo>
                    <a:pt x="1527937" y="1355242"/>
                  </a:lnTo>
                  <a:lnTo>
                    <a:pt x="0" y="0"/>
                  </a:lnTo>
                  <a:lnTo>
                    <a:pt x="1527937" y="1031240"/>
                  </a:lnTo>
                  <a:lnTo>
                    <a:pt x="1527937" y="815213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2599182" y="232092"/>
            <a:ext cx="3729990" cy="641985"/>
            <a:chOff x="2599182" y="232092"/>
            <a:chExt cx="3729990" cy="641985"/>
          </a:xfrm>
        </p:grpSpPr>
        <p:sp>
          <p:nvSpPr>
            <p:cNvPr id="12" name="object 12"/>
            <p:cNvSpPr/>
            <p:nvPr/>
          </p:nvSpPr>
          <p:spPr>
            <a:xfrm>
              <a:off x="2627757" y="260667"/>
              <a:ext cx="3672459" cy="58477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27757" y="260667"/>
              <a:ext cx="3672840" cy="584835"/>
            </a:xfrm>
            <a:custGeom>
              <a:avLst/>
              <a:gdLst/>
              <a:ahLst/>
              <a:cxnLst/>
              <a:rect l="l" t="t" r="r" b="b"/>
              <a:pathLst>
                <a:path w="3672840" h="584835">
                  <a:moveTo>
                    <a:pt x="0" y="584771"/>
                  </a:moveTo>
                  <a:lnTo>
                    <a:pt x="3672459" y="584771"/>
                  </a:lnTo>
                  <a:lnTo>
                    <a:pt x="3672459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673350" y="279857"/>
            <a:ext cx="359854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51815">
              <a:lnSpc>
                <a:spcPct val="100000"/>
              </a:lnSpc>
              <a:spcBef>
                <a:spcPts val="105"/>
              </a:spcBef>
            </a:pPr>
            <a:r>
              <a:rPr spc="75" dirty="0"/>
              <a:t>FUNCTIONS</a:t>
            </a:r>
          </a:p>
        </p:txBody>
      </p:sp>
      <p:sp>
        <p:nvSpPr>
          <p:cNvPr id="15" name="object 15"/>
          <p:cNvSpPr/>
          <p:nvPr/>
        </p:nvSpPr>
        <p:spPr>
          <a:xfrm>
            <a:off x="342900" y="952500"/>
            <a:ext cx="3838575" cy="73342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4182871" y="1004696"/>
            <a:ext cx="4775200" cy="54298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9215" algn="ctr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latin typeface="Trebuchet MS"/>
                <a:cs typeface="Trebuchet MS"/>
              </a:rPr>
              <a:t>SYNTAX </a:t>
            </a:r>
            <a:r>
              <a:rPr sz="2400" b="1" spc="-5" dirty="0">
                <a:latin typeface="Trebuchet MS"/>
                <a:cs typeface="Trebuchet MS"/>
              </a:rPr>
              <a:t>OF</a:t>
            </a:r>
            <a:r>
              <a:rPr sz="2400" b="1" spc="30" dirty="0">
                <a:latin typeface="Trebuchet MS"/>
                <a:cs typeface="Trebuchet MS"/>
              </a:rPr>
              <a:t> </a:t>
            </a:r>
            <a:r>
              <a:rPr sz="2400" b="1" spc="-35" dirty="0">
                <a:latin typeface="Trebuchet MS"/>
                <a:cs typeface="Trebuchet MS"/>
              </a:rPr>
              <a:t>DATEDIF</a:t>
            </a:r>
            <a:endParaRPr sz="2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800" spc="-30" dirty="0">
                <a:latin typeface="Trebuchet MS"/>
                <a:cs typeface="Trebuchet MS"/>
              </a:rPr>
              <a:t>=DATEDIF(START_DATE,END_DATE,”INTERVAL”)</a:t>
            </a:r>
            <a:endParaRPr sz="1800">
              <a:latin typeface="Trebuchet MS"/>
              <a:cs typeface="Trebuchet MS"/>
            </a:endParaRPr>
          </a:p>
          <a:p>
            <a:pPr marL="1273175">
              <a:lnSpc>
                <a:spcPct val="100000"/>
              </a:lnSpc>
              <a:spcBef>
                <a:spcPts val="1755"/>
              </a:spcBef>
            </a:pPr>
            <a:r>
              <a:rPr sz="2000" b="1" u="heavy" spc="-6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START </a:t>
            </a:r>
            <a:r>
              <a:rPr sz="2000" b="1" u="heavy" spc="-4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DATE</a:t>
            </a:r>
            <a:r>
              <a:rPr sz="2000" spc="-40" dirty="0">
                <a:latin typeface="Trebuchet MS"/>
                <a:cs typeface="Trebuchet MS"/>
              </a:rPr>
              <a:t>-</a:t>
            </a:r>
            <a:endParaRPr sz="2000">
              <a:latin typeface="Trebuchet MS"/>
              <a:cs typeface="Trebuchet MS"/>
            </a:endParaRPr>
          </a:p>
          <a:p>
            <a:pPr marL="1273175" marR="749300">
              <a:lnSpc>
                <a:spcPct val="100000"/>
              </a:lnSpc>
              <a:spcBef>
                <a:spcPts val="10"/>
              </a:spcBef>
            </a:pPr>
            <a:r>
              <a:rPr sz="1800" spc="-5" dirty="0">
                <a:latin typeface="Trebuchet MS"/>
                <a:cs typeface="Trebuchet MS"/>
              </a:rPr>
              <a:t>Date from which </a:t>
            </a:r>
            <a:r>
              <a:rPr sz="1800" dirty="0">
                <a:latin typeface="Trebuchet MS"/>
                <a:cs typeface="Trebuchet MS"/>
              </a:rPr>
              <a:t>u </a:t>
            </a:r>
            <a:r>
              <a:rPr sz="1800" spc="-5" dirty="0">
                <a:latin typeface="Trebuchet MS"/>
                <a:cs typeface="Trebuchet MS"/>
              </a:rPr>
              <a:t>want</a:t>
            </a:r>
            <a:r>
              <a:rPr sz="1800" spc="-8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to  calculate</a:t>
            </a:r>
            <a:r>
              <a:rPr sz="1800" spc="-3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difference.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850">
              <a:latin typeface="Trebuchet MS"/>
              <a:cs typeface="Trebuchet MS"/>
            </a:endParaRPr>
          </a:p>
          <a:p>
            <a:pPr marL="1273175">
              <a:lnSpc>
                <a:spcPct val="100000"/>
              </a:lnSpc>
            </a:pPr>
            <a:r>
              <a:rPr sz="2000" b="1" u="heavy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END</a:t>
            </a:r>
            <a:r>
              <a:rPr sz="2000" b="1" u="heavy" spc="-1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heavy" spc="-4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DATE</a:t>
            </a:r>
            <a:r>
              <a:rPr sz="2000" spc="-40" dirty="0">
                <a:latin typeface="Trebuchet MS"/>
                <a:cs typeface="Trebuchet MS"/>
              </a:rPr>
              <a:t>-</a:t>
            </a:r>
            <a:endParaRPr sz="2000">
              <a:latin typeface="Trebuchet MS"/>
              <a:cs typeface="Trebuchet MS"/>
            </a:endParaRPr>
          </a:p>
          <a:p>
            <a:pPr marL="1273175" marR="702310">
              <a:lnSpc>
                <a:spcPct val="100000"/>
              </a:lnSpc>
              <a:spcBef>
                <a:spcPts val="10"/>
              </a:spcBef>
            </a:pPr>
            <a:r>
              <a:rPr sz="1800" spc="-5" dirty="0">
                <a:latin typeface="Trebuchet MS"/>
                <a:cs typeface="Trebuchet MS"/>
              </a:rPr>
              <a:t>Date up to which </a:t>
            </a:r>
            <a:r>
              <a:rPr sz="1800" dirty="0">
                <a:latin typeface="Trebuchet MS"/>
                <a:cs typeface="Trebuchet MS"/>
              </a:rPr>
              <a:t>u </a:t>
            </a:r>
            <a:r>
              <a:rPr sz="1800" spc="-5" dirty="0">
                <a:latin typeface="Trebuchet MS"/>
                <a:cs typeface="Trebuchet MS"/>
              </a:rPr>
              <a:t>want</a:t>
            </a:r>
            <a:r>
              <a:rPr sz="1800" spc="-9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to  calculate</a:t>
            </a:r>
            <a:r>
              <a:rPr sz="1800" spc="-3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difference.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850">
              <a:latin typeface="Trebuchet MS"/>
              <a:cs typeface="Trebuchet MS"/>
            </a:endParaRPr>
          </a:p>
          <a:p>
            <a:pPr marL="1273175">
              <a:lnSpc>
                <a:spcPct val="100000"/>
              </a:lnSpc>
            </a:pPr>
            <a:r>
              <a:rPr sz="2000" b="1" u="heavy" spc="-3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INTERVAL</a:t>
            </a:r>
            <a:r>
              <a:rPr sz="1800" spc="-30" dirty="0">
                <a:latin typeface="Trebuchet MS"/>
                <a:cs typeface="Trebuchet MS"/>
              </a:rPr>
              <a:t>-</a:t>
            </a:r>
            <a:endParaRPr sz="1800">
              <a:latin typeface="Trebuchet MS"/>
              <a:cs typeface="Trebuchet MS"/>
            </a:endParaRPr>
          </a:p>
          <a:p>
            <a:pPr marL="1273175">
              <a:lnSpc>
                <a:spcPct val="100000"/>
              </a:lnSpc>
              <a:spcBef>
                <a:spcPts val="10"/>
              </a:spcBef>
            </a:pPr>
            <a:r>
              <a:rPr sz="1800" spc="-5" dirty="0">
                <a:latin typeface="Trebuchet MS"/>
                <a:cs typeface="Trebuchet MS"/>
              </a:rPr>
              <a:t>Form in which </a:t>
            </a:r>
            <a:r>
              <a:rPr sz="1800" dirty="0">
                <a:latin typeface="Trebuchet MS"/>
                <a:cs typeface="Trebuchet MS"/>
              </a:rPr>
              <a:t>u </a:t>
            </a:r>
            <a:r>
              <a:rPr sz="1800" spc="-5" dirty="0">
                <a:latin typeface="Trebuchet MS"/>
                <a:cs typeface="Trebuchet MS"/>
              </a:rPr>
              <a:t>want</a:t>
            </a:r>
            <a:r>
              <a:rPr sz="1800" spc="-4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to</a:t>
            </a:r>
            <a:endParaRPr sz="1800">
              <a:latin typeface="Trebuchet MS"/>
              <a:cs typeface="Trebuchet MS"/>
            </a:endParaRPr>
          </a:p>
          <a:p>
            <a:pPr marL="1273175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calculate</a:t>
            </a:r>
            <a:r>
              <a:rPr sz="1800" spc="-12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difference.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200">
              <a:latin typeface="Trebuchet MS"/>
              <a:cs typeface="Trebuchet MS"/>
            </a:endParaRPr>
          </a:p>
          <a:p>
            <a:pPr marL="1931035" marR="1310005" algn="ctr">
              <a:lnSpc>
                <a:spcPct val="100000"/>
              </a:lnSpc>
            </a:pPr>
            <a:r>
              <a:rPr sz="1800" dirty="0">
                <a:latin typeface="Trebuchet MS"/>
                <a:cs typeface="Trebuchet MS"/>
              </a:rPr>
              <a:t>This </a:t>
            </a:r>
            <a:r>
              <a:rPr sz="1800" spc="-5" dirty="0">
                <a:latin typeface="Trebuchet MS"/>
                <a:cs typeface="Trebuchet MS"/>
              </a:rPr>
              <a:t>says that</a:t>
            </a:r>
            <a:r>
              <a:rPr sz="1800" spc="-114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I  </a:t>
            </a:r>
            <a:r>
              <a:rPr sz="1800" spc="-5" dirty="0">
                <a:latin typeface="Trebuchet MS"/>
                <a:cs typeface="Trebuchet MS"/>
              </a:rPr>
              <a:t>am 19 years</a:t>
            </a:r>
            <a:r>
              <a:rPr sz="1800" spc="-7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6</a:t>
            </a:r>
            <a:endParaRPr sz="1800">
              <a:latin typeface="Trebuchet MS"/>
              <a:cs typeface="Trebuchet MS"/>
            </a:endParaRPr>
          </a:p>
          <a:p>
            <a:pPr marL="612140" algn="ctr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months </a:t>
            </a:r>
            <a:r>
              <a:rPr sz="1800" dirty="0">
                <a:latin typeface="Trebuchet MS"/>
                <a:cs typeface="Trebuchet MS"/>
              </a:rPr>
              <a:t>&amp;</a:t>
            </a:r>
            <a:r>
              <a:rPr sz="1800" spc="-2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18</a:t>
            </a:r>
            <a:endParaRPr sz="1800">
              <a:latin typeface="Trebuchet MS"/>
              <a:cs typeface="Trebuchet MS"/>
            </a:endParaRPr>
          </a:p>
          <a:p>
            <a:pPr marL="612140" algn="ctr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Trebuchet MS"/>
                <a:cs typeface="Trebuchet MS"/>
              </a:rPr>
              <a:t>days</a:t>
            </a:r>
            <a:r>
              <a:rPr sz="1800" spc="-3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old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309864" y="6609712"/>
            <a:ext cx="172085" cy="188595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 spc="-5" dirty="0">
                <a:solidFill>
                  <a:srgbClr val="FFFFFF"/>
                </a:solidFill>
                <a:latin typeface="Trebuchet MS"/>
                <a:cs typeface="Trebuchet MS"/>
              </a:rPr>
              <a:t>20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graphicFrame>
        <p:nvGraphicFramePr>
          <p:cNvPr id="17" name="object 17"/>
          <p:cNvGraphicFramePr>
            <a:graphicFrameLocks noGrp="1"/>
          </p:cNvGraphicFramePr>
          <p:nvPr/>
        </p:nvGraphicFramePr>
        <p:xfrm>
          <a:off x="468426" y="1990089"/>
          <a:ext cx="4678680" cy="48679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81225"/>
                <a:gridCol w="2416810"/>
              </a:tblGrid>
              <a:tr h="1320038"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R="3175"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R="3175"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R="3175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R="339090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dirty="0">
                          <a:latin typeface="Carlito"/>
                          <a:cs typeface="Carlito"/>
                        </a:rPr>
                        <a:t>=</a:t>
                      </a:r>
                      <a:endParaRPr sz="18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8F8F8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8F8F8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74319">
                <a:tc>
                  <a:txBody>
                    <a:bodyPr/>
                    <a:lstStyle/>
                    <a:p>
                      <a:pPr marR="339090" algn="r">
                        <a:lnSpc>
                          <a:spcPts val="1889"/>
                        </a:lnSpc>
                      </a:pPr>
                      <a:r>
                        <a:rPr sz="1800" dirty="0">
                          <a:latin typeface="Carlito"/>
                          <a:cs typeface="Carlito"/>
                        </a:rPr>
                        <a:t>=</a:t>
                      </a:r>
                      <a:endParaRPr sz="18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8F8F8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8F8F8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6966">
                <a:tc>
                  <a:txBody>
                    <a:bodyPr/>
                    <a:lstStyle/>
                    <a:p>
                      <a:pPr marR="339090" algn="r">
                        <a:lnSpc>
                          <a:spcPts val="1889"/>
                        </a:lnSpc>
                      </a:pPr>
                      <a:r>
                        <a:rPr sz="1800" dirty="0">
                          <a:latin typeface="Carlito"/>
                          <a:cs typeface="Carlito"/>
                        </a:rPr>
                        <a:t>=</a:t>
                      </a:r>
                      <a:endParaRPr sz="18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8F8F8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8F8F8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6966">
                <a:tc>
                  <a:txBody>
                    <a:bodyPr/>
                    <a:lstStyle/>
                    <a:p>
                      <a:pPr marR="358775" algn="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800" dirty="0">
                          <a:latin typeface="Carlito"/>
                          <a:cs typeface="Carlito"/>
                        </a:rPr>
                        <a:t>=</a:t>
                      </a:r>
                      <a:endParaRPr sz="1800">
                        <a:latin typeface="Carlito"/>
                        <a:cs typeface="Carlito"/>
                      </a:endParaRPr>
                    </a:p>
                  </a:txBody>
                  <a:tcPr marL="0" marR="0" marT="58419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8F8F8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8F8F8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R="358775" algn="r">
                        <a:lnSpc>
                          <a:spcPts val="1889"/>
                        </a:lnSpc>
                      </a:pPr>
                      <a:r>
                        <a:rPr sz="1800" dirty="0">
                          <a:latin typeface="Carlito"/>
                          <a:cs typeface="Carlito"/>
                        </a:rPr>
                        <a:t>=</a:t>
                      </a:r>
                      <a:endParaRPr sz="18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8F8F8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8F8F8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8699">
                <a:tc>
                  <a:txBody>
                    <a:bodyPr/>
                    <a:lstStyle/>
                    <a:p>
                      <a:pPr marR="358775" algn="r">
                        <a:lnSpc>
                          <a:spcPts val="1889"/>
                        </a:lnSpc>
                      </a:pPr>
                      <a:r>
                        <a:rPr sz="1800" dirty="0">
                          <a:latin typeface="Carlito"/>
                          <a:cs typeface="Carlito"/>
                        </a:rPr>
                        <a:t>=</a:t>
                      </a:r>
                      <a:endParaRPr sz="18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8F8F8"/>
                      </a:solidFill>
                      <a:prstDash val="solid"/>
                    </a:lnR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8F8F8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1594"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135890" marR="3175">
                        <a:lnSpc>
                          <a:spcPts val="2135"/>
                        </a:lnSpc>
                        <a:tabLst>
                          <a:tab pos="891540" algn="l"/>
                        </a:tabLst>
                      </a:pPr>
                      <a:r>
                        <a:rPr sz="1800" b="1" dirty="0">
                          <a:latin typeface="Trebuchet MS"/>
                          <a:cs typeface="Trebuchet MS"/>
                        </a:rPr>
                        <a:t>“</a:t>
                      </a:r>
                      <a:r>
                        <a:rPr sz="1800" b="1" spc="-2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dirty="0">
                          <a:latin typeface="Trebuchet MS"/>
                          <a:cs typeface="Trebuchet MS"/>
                        </a:rPr>
                        <a:t>D</a:t>
                      </a:r>
                      <a:r>
                        <a:rPr sz="1800" b="1" spc="-2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dirty="0">
                          <a:latin typeface="Trebuchet MS"/>
                          <a:cs typeface="Trebuchet MS"/>
                        </a:rPr>
                        <a:t>”</a:t>
                      </a:r>
                      <a:r>
                        <a:rPr sz="1800" b="1" spc="-2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dirty="0">
                          <a:latin typeface="Trebuchet MS"/>
                          <a:cs typeface="Trebuchet MS"/>
                        </a:rPr>
                        <a:t>-	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D</a:t>
                      </a:r>
                      <a:r>
                        <a:rPr sz="1800" spc="-2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spc="50" dirty="0">
                          <a:latin typeface="Trebuchet MS"/>
                          <a:cs typeface="Trebuchet MS"/>
                        </a:rPr>
                        <a:t>AY</a:t>
                      </a:r>
                      <a:r>
                        <a:rPr sz="1800" spc="-2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S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6350" marB="0">
                    <a:lnR w="12700">
                      <a:solidFill>
                        <a:srgbClr val="F8F8F8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8F8F8"/>
                      </a:solidFill>
                      <a:prstDash val="solid"/>
                    </a:lnL>
                    <a:lnT w="53975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274307">
                <a:tc>
                  <a:txBody>
                    <a:bodyPr/>
                    <a:lstStyle/>
                    <a:p>
                      <a:pPr marL="135890" marR="3175">
                        <a:lnSpc>
                          <a:spcPts val="2060"/>
                        </a:lnSpc>
                        <a:tabLst>
                          <a:tab pos="913130" algn="l"/>
                        </a:tabLst>
                      </a:pPr>
                      <a:r>
                        <a:rPr sz="1800" b="1" dirty="0">
                          <a:latin typeface="Trebuchet MS"/>
                          <a:cs typeface="Trebuchet MS"/>
                        </a:rPr>
                        <a:t>“</a:t>
                      </a:r>
                      <a:r>
                        <a:rPr sz="1800" b="1" spc="-2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dirty="0">
                          <a:latin typeface="Trebuchet MS"/>
                          <a:cs typeface="Trebuchet MS"/>
                        </a:rPr>
                        <a:t>M</a:t>
                      </a:r>
                      <a:r>
                        <a:rPr sz="1800" b="1" spc="-2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dirty="0">
                          <a:latin typeface="Trebuchet MS"/>
                          <a:cs typeface="Trebuchet MS"/>
                        </a:rPr>
                        <a:t>”</a:t>
                      </a:r>
                      <a:r>
                        <a:rPr sz="1800" b="1" spc="-2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-	M</a:t>
                      </a:r>
                      <a:r>
                        <a:rPr sz="1800" spc="-2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O</a:t>
                      </a:r>
                      <a:r>
                        <a:rPr sz="1800" spc="-25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N</a:t>
                      </a:r>
                      <a:r>
                        <a:rPr sz="1800" spc="-25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T</a:t>
                      </a:r>
                      <a:r>
                        <a:rPr sz="1800" spc="-25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H</a:t>
                      </a:r>
                      <a:r>
                        <a:rPr sz="1800" spc="-2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S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12700">
                      <a:solidFill>
                        <a:srgbClr val="F8F8F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8F8F8"/>
                      </a:solidFill>
                      <a:prstDash val="solid"/>
                    </a:lnL>
                  </a:tcPr>
                </a:tc>
              </a:tr>
              <a:tr h="274472">
                <a:tc>
                  <a:txBody>
                    <a:bodyPr/>
                    <a:lstStyle/>
                    <a:p>
                      <a:pPr marL="135890" marR="3175">
                        <a:lnSpc>
                          <a:spcPts val="2060"/>
                        </a:lnSpc>
                        <a:tabLst>
                          <a:tab pos="883919" algn="l"/>
                        </a:tabLst>
                      </a:pPr>
                      <a:r>
                        <a:rPr sz="1800" b="1" spc="200" dirty="0">
                          <a:latin typeface="Trebuchet MS"/>
                          <a:cs typeface="Trebuchet MS"/>
                        </a:rPr>
                        <a:t>“Y”</a:t>
                      </a:r>
                      <a:r>
                        <a:rPr sz="1800" b="1" spc="-2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dirty="0">
                          <a:latin typeface="Trebuchet MS"/>
                          <a:cs typeface="Trebuchet MS"/>
                        </a:rPr>
                        <a:t>-	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1800" spc="-2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E</a:t>
                      </a:r>
                      <a:r>
                        <a:rPr sz="1800" spc="-25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A</a:t>
                      </a:r>
                      <a:r>
                        <a:rPr sz="1800" spc="-2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R</a:t>
                      </a:r>
                      <a:r>
                        <a:rPr sz="1800" spc="-25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S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12700">
                      <a:solidFill>
                        <a:srgbClr val="F8F8F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8F8F8"/>
                      </a:solidFill>
                      <a:prstDash val="solid"/>
                    </a:lnL>
                  </a:tcPr>
                </a:tc>
              </a:tr>
              <a:tr h="274472">
                <a:tc>
                  <a:txBody>
                    <a:bodyPr/>
                    <a:lstStyle/>
                    <a:p>
                      <a:pPr marL="135890" marR="3175">
                        <a:lnSpc>
                          <a:spcPts val="2060"/>
                        </a:lnSpc>
                        <a:tabLst>
                          <a:tab pos="1091565" algn="l"/>
                        </a:tabLst>
                      </a:pPr>
                      <a:r>
                        <a:rPr sz="1800" b="1" dirty="0">
                          <a:latin typeface="Trebuchet MS"/>
                          <a:cs typeface="Trebuchet MS"/>
                        </a:rPr>
                        <a:t>“</a:t>
                      </a:r>
                      <a:r>
                        <a:rPr sz="1800" b="1" spc="-2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dirty="0"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1800" b="1" spc="-2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dirty="0">
                          <a:latin typeface="Trebuchet MS"/>
                          <a:cs typeface="Trebuchet MS"/>
                        </a:rPr>
                        <a:t>M</a:t>
                      </a:r>
                      <a:r>
                        <a:rPr sz="1800" b="1" spc="-2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dirty="0">
                          <a:latin typeface="Trebuchet MS"/>
                          <a:cs typeface="Trebuchet MS"/>
                        </a:rPr>
                        <a:t>”</a:t>
                      </a:r>
                      <a:r>
                        <a:rPr sz="1800" b="1" spc="-2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dirty="0">
                          <a:latin typeface="Trebuchet MS"/>
                          <a:cs typeface="Trebuchet MS"/>
                        </a:rPr>
                        <a:t>-	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M</a:t>
                      </a:r>
                      <a:r>
                        <a:rPr sz="1800" spc="-2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O</a:t>
                      </a:r>
                      <a:r>
                        <a:rPr sz="1800" spc="-2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N</a:t>
                      </a:r>
                      <a:r>
                        <a:rPr sz="1800" spc="-2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T</a:t>
                      </a:r>
                      <a:r>
                        <a:rPr sz="1800" spc="-2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H</a:t>
                      </a:r>
                      <a:r>
                        <a:rPr sz="1800" spc="-2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S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12700">
                      <a:solidFill>
                        <a:srgbClr val="F8F8F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ts val="2060"/>
                        </a:lnSpc>
                        <a:tabLst>
                          <a:tab pos="905510" algn="l"/>
                        </a:tabLst>
                      </a:pPr>
                      <a:r>
                        <a:rPr sz="1800" dirty="0">
                          <a:latin typeface="Trebuchet MS"/>
                          <a:cs typeface="Trebuchet MS"/>
                        </a:rPr>
                        <a:t>O</a:t>
                      </a:r>
                      <a:r>
                        <a:rPr sz="1800" spc="-2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V</a:t>
                      </a:r>
                      <a:r>
                        <a:rPr sz="1800" spc="-2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E</a:t>
                      </a:r>
                      <a:r>
                        <a:rPr sz="1800" spc="-2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R	Y</a:t>
                      </a:r>
                      <a:r>
                        <a:rPr sz="1800" spc="-2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E</a:t>
                      </a:r>
                      <a:r>
                        <a:rPr sz="1800" spc="-25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A</a:t>
                      </a:r>
                      <a:r>
                        <a:rPr sz="1800" spc="-2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R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F8F8F8"/>
                      </a:solidFill>
                      <a:prstDash val="solid"/>
                    </a:lnL>
                  </a:tcPr>
                </a:tc>
              </a:tr>
              <a:tr h="625083">
                <a:tc>
                  <a:txBody>
                    <a:bodyPr/>
                    <a:lstStyle/>
                    <a:p>
                      <a:pPr marL="135890">
                        <a:lnSpc>
                          <a:spcPts val="2085"/>
                        </a:lnSpc>
                        <a:tabLst>
                          <a:tab pos="1099185" algn="l"/>
                          <a:tab pos="1847850" algn="l"/>
                        </a:tabLst>
                      </a:pPr>
                      <a:r>
                        <a:rPr sz="1800" b="1" dirty="0">
                          <a:latin typeface="Trebuchet MS"/>
                          <a:cs typeface="Trebuchet MS"/>
                        </a:rPr>
                        <a:t>“</a:t>
                      </a:r>
                      <a:r>
                        <a:rPr sz="1800" b="1" spc="-2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dirty="0">
                          <a:latin typeface="Trebuchet MS"/>
                          <a:cs typeface="Trebuchet MS"/>
                        </a:rPr>
                        <a:t>M</a:t>
                      </a:r>
                      <a:r>
                        <a:rPr sz="1800" b="1" spc="-2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dirty="0">
                          <a:latin typeface="Trebuchet MS"/>
                          <a:cs typeface="Trebuchet MS"/>
                        </a:rPr>
                        <a:t>D</a:t>
                      </a:r>
                      <a:r>
                        <a:rPr sz="1800" b="1" spc="-2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dirty="0">
                          <a:latin typeface="Trebuchet MS"/>
                          <a:cs typeface="Trebuchet MS"/>
                        </a:rPr>
                        <a:t>”</a:t>
                      </a:r>
                      <a:r>
                        <a:rPr sz="1800" b="1" spc="-2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dirty="0">
                          <a:latin typeface="Trebuchet MS"/>
                          <a:cs typeface="Trebuchet MS"/>
                        </a:rPr>
                        <a:t>-	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D</a:t>
                      </a:r>
                      <a:r>
                        <a:rPr sz="1800" spc="-2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spc="50" dirty="0">
                          <a:latin typeface="Trebuchet MS"/>
                          <a:cs typeface="Trebuchet MS"/>
                        </a:rPr>
                        <a:t>AY</a:t>
                      </a:r>
                      <a:r>
                        <a:rPr sz="1800" spc="-2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S	O</a:t>
                      </a:r>
                      <a:r>
                        <a:rPr sz="1800" spc="-3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V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12700">
                      <a:solidFill>
                        <a:srgbClr val="F8F8F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370">
                        <a:lnSpc>
                          <a:spcPts val="2085"/>
                        </a:lnSpc>
                        <a:tabLst>
                          <a:tab pos="477520" algn="l"/>
                        </a:tabLst>
                      </a:pPr>
                      <a:r>
                        <a:rPr sz="1800" dirty="0">
                          <a:latin typeface="Trebuchet MS"/>
                          <a:cs typeface="Trebuchet MS"/>
                        </a:rPr>
                        <a:t>E</a:t>
                      </a:r>
                      <a:r>
                        <a:rPr sz="1800" spc="-2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R	M</a:t>
                      </a:r>
                      <a:r>
                        <a:rPr sz="1800" spc="-25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O</a:t>
                      </a:r>
                      <a:r>
                        <a:rPr sz="1800" spc="-2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N</a:t>
                      </a:r>
                      <a:r>
                        <a:rPr sz="1800" spc="-2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T</a:t>
                      </a:r>
                      <a:r>
                        <a:rPr sz="1800" spc="-2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H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F8F8F8"/>
                      </a:solidFill>
                      <a:prstDash val="soli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4902200"/>
            <a:ext cx="0" cy="1955800"/>
          </a:xfrm>
          <a:custGeom>
            <a:avLst/>
            <a:gdLst/>
            <a:ahLst/>
            <a:cxnLst/>
            <a:rect l="l" t="t" r="r" b="b"/>
            <a:pathLst>
              <a:path h="1955800">
                <a:moveTo>
                  <a:pt x="0" y="0"/>
                </a:moveTo>
                <a:lnTo>
                  <a:pt x="0" y="195579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1809750"/>
            <a:ext cx="0" cy="3039110"/>
          </a:xfrm>
          <a:custGeom>
            <a:avLst/>
            <a:gdLst/>
            <a:ahLst/>
            <a:cxnLst/>
            <a:rect l="l" t="t" r="r" b="b"/>
            <a:pathLst>
              <a:path h="3039110">
                <a:moveTo>
                  <a:pt x="0" y="0"/>
                </a:moveTo>
                <a:lnTo>
                  <a:pt x="0" y="303911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2599182" y="0"/>
            <a:ext cx="3729990" cy="1769110"/>
            <a:chOff x="2599182" y="0"/>
            <a:chExt cx="3729990" cy="1769110"/>
          </a:xfrm>
        </p:grpSpPr>
        <p:sp>
          <p:nvSpPr>
            <p:cNvPr id="9" name="object 9"/>
            <p:cNvSpPr/>
            <p:nvPr/>
          </p:nvSpPr>
          <p:spPr>
            <a:xfrm>
              <a:off x="2667000" y="0"/>
              <a:ext cx="0" cy="1756410"/>
            </a:xfrm>
            <a:custGeom>
              <a:avLst/>
              <a:gdLst/>
              <a:ahLst/>
              <a:cxnLst/>
              <a:rect l="l" t="t" r="r" b="b"/>
              <a:pathLst>
                <a:path h="1756410">
                  <a:moveTo>
                    <a:pt x="0" y="0"/>
                  </a:moveTo>
                  <a:lnTo>
                    <a:pt x="0" y="175640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627757" y="260667"/>
              <a:ext cx="3672459" cy="5847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627757" y="260667"/>
              <a:ext cx="3672840" cy="584835"/>
            </a:xfrm>
            <a:custGeom>
              <a:avLst/>
              <a:gdLst/>
              <a:ahLst/>
              <a:cxnLst/>
              <a:rect l="l" t="t" r="r" b="b"/>
              <a:pathLst>
                <a:path w="3672840" h="584835">
                  <a:moveTo>
                    <a:pt x="0" y="584771"/>
                  </a:moveTo>
                  <a:lnTo>
                    <a:pt x="3672459" y="584771"/>
                  </a:lnTo>
                  <a:lnTo>
                    <a:pt x="3672459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2673350" y="279857"/>
            <a:ext cx="359854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51815">
              <a:lnSpc>
                <a:spcPct val="100000"/>
              </a:lnSpc>
              <a:spcBef>
                <a:spcPts val="105"/>
              </a:spcBef>
            </a:pPr>
            <a:r>
              <a:rPr spc="75" dirty="0"/>
              <a:t>FUNCTIONS</a:t>
            </a:r>
          </a:p>
        </p:txBody>
      </p:sp>
      <p:grpSp>
        <p:nvGrpSpPr>
          <p:cNvPr id="13" name="object 13"/>
          <p:cNvGrpSpPr/>
          <p:nvPr/>
        </p:nvGrpSpPr>
        <p:grpSpPr>
          <a:xfrm>
            <a:off x="519544" y="952500"/>
            <a:ext cx="3471545" cy="5593080"/>
            <a:chOff x="519544" y="952500"/>
            <a:chExt cx="3471545" cy="5593080"/>
          </a:xfrm>
        </p:grpSpPr>
        <p:sp>
          <p:nvSpPr>
            <p:cNvPr id="14" name="object 14"/>
            <p:cNvSpPr/>
            <p:nvPr/>
          </p:nvSpPr>
          <p:spPr>
            <a:xfrm>
              <a:off x="533400" y="952500"/>
              <a:ext cx="3457575" cy="73342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82752" y="1844039"/>
              <a:ext cx="3102864" cy="297027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94664" y="1756409"/>
              <a:ext cx="3279140" cy="3145790"/>
            </a:xfrm>
            <a:custGeom>
              <a:avLst/>
              <a:gdLst/>
              <a:ahLst/>
              <a:cxnLst/>
              <a:rect l="l" t="t" r="r" b="b"/>
              <a:pathLst>
                <a:path w="3279140" h="3145790">
                  <a:moveTo>
                    <a:pt x="3207588" y="71120"/>
                  </a:moveTo>
                  <a:lnTo>
                    <a:pt x="3189808" y="71120"/>
                  </a:lnTo>
                  <a:lnTo>
                    <a:pt x="3189808" y="88900"/>
                  </a:lnTo>
                  <a:lnTo>
                    <a:pt x="3189808" y="3056890"/>
                  </a:lnTo>
                  <a:lnTo>
                    <a:pt x="88900" y="3056890"/>
                  </a:lnTo>
                  <a:lnTo>
                    <a:pt x="88900" y="88900"/>
                  </a:lnTo>
                  <a:lnTo>
                    <a:pt x="3189808" y="88900"/>
                  </a:lnTo>
                  <a:lnTo>
                    <a:pt x="3189808" y="71120"/>
                  </a:lnTo>
                  <a:lnTo>
                    <a:pt x="71120" y="71120"/>
                  </a:lnTo>
                  <a:lnTo>
                    <a:pt x="71120" y="88900"/>
                  </a:lnTo>
                  <a:lnTo>
                    <a:pt x="71120" y="3056890"/>
                  </a:lnTo>
                  <a:lnTo>
                    <a:pt x="71120" y="3074670"/>
                  </a:lnTo>
                  <a:lnTo>
                    <a:pt x="3207588" y="3074670"/>
                  </a:lnTo>
                  <a:lnTo>
                    <a:pt x="3207588" y="3057156"/>
                  </a:lnTo>
                  <a:lnTo>
                    <a:pt x="3207588" y="3056890"/>
                  </a:lnTo>
                  <a:lnTo>
                    <a:pt x="3207588" y="88900"/>
                  </a:lnTo>
                  <a:lnTo>
                    <a:pt x="3207588" y="88392"/>
                  </a:lnTo>
                  <a:lnTo>
                    <a:pt x="3207588" y="71120"/>
                  </a:lnTo>
                  <a:close/>
                </a:path>
                <a:path w="3279140" h="3145790">
                  <a:moveTo>
                    <a:pt x="3278708" y="0"/>
                  </a:moveTo>
                  <a:lnTo>
                    <a:pt x="3225368" y="0"/>
                  </a:lnTo>
                  <a:lnTo>
                    <a:pt x="3225368" y="53340"/>
                  </a:lnTo>
                  <a:lnTo>
                    <a:pt x="3225368" y="3092450"/>
                  </a:lnTo>
                  <a:lnTo>
                    <a:pt x="53340" y="3092450"/>
                  </a:lnTo>
                  <a:lnTo>
                    <a:pt x="53340" y="53340"/>
                  </a:lnTo>
                  <a:lnTo>
                    <a:pt x="3225368" y="53340"/>
                  </a:lnTo>
                  <a:lnTo>
                    <a:pt x="3225368" y="0"/>
                  </a:lnTo>
                  <a:lnTo>
                    <a:pt x="0" y="0"/>
                  </a:lnTo>
                  <a:lnTo>
                    <a:pt x="0" y="53340"/>
                  </a:lnTo>
                  <a:lnTo>
                    <a:pt x="0" y="3092450"/>
                  </a:lnTo>
                  <a:lnTo>
                    <a:pt x="0" y="3145790"/>
                  </a:lnTo>
                  <a:lnTo>
                    <a:pt x="3278708" y="3145790"/>
                  </a:lnTo>
                  <a:lnTo>
                    <a:pt x="3278708" y="3092716"/>
                  </a:lnTo>
                  <a:lnTo>
                    <a:pt x="3278708" y="3092450"/>
                  </a:lnTo>
                  <a:lnTo>
                    <a:pt x="3278708" y="53340"/>
                  </a:lnTo>
                  <a:lnTo>
                    <a:pt x="3278708" y="52832"/>
                  </a:lnTo>
                  <a:lnTo>
                    <a:pt x="327870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39546" y="4282821"/>
              <a:ext cx="2581910" cy="2242820"/>
            </a:xfrm>
            <a:custGeom>
              <a:avLst/>
              <a:gdLst/>
              <a:ahLst/>
              <a:cxnLst/>
              <a:rect l="l" t="t" r="r" b="b"/>
              <a:pathLst>
                <a:path w="2581910" h="2242820">
                  <a:moveTo>
                    <a:pt x="2581605" y="0"/>
                  </a:moveTo>
                  <a:lnTo>
                    <a:pt x="1008075" y="1306423"/>
                  </a:lnTo>
                  <a:lnTo>
                    <a:pt x="0" y="1306423"/>
                  </a:lnTo>
                  <a:lnTo>
                    <a:pt x="0" y="2242527"/>
                  </a:lnTo>
                  <a:lnTo>
                    <a:pt x="1728165" y="2242527"/>
                  </a:lnTo>
                  <a:lnTo>
                    <a:pt x="1728165" y="1306423"/>
                  </a:lnTo>
                  <a:lnTo>
                    <a:pt x="1440129" y="1306423"/>
                  </a:lnTo>
                  <a:lnTo>
                    <a:pt x="2581605" y="0"/>
                  </a:lnTo>
                  <a:close/>
                </a:path>
              </a:pathLst>
            </a:custGeom>
            <a:solidFill>
              <a:srgbClr val="0084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39546" y="4282821"/>
              <a:ext cx="2581910" cy="2242820"/>
            </a:xfrm>
            <a:custGeom>
              <a:avLst/>
              <a:gdLst/>
              <a:ahLst/>
              <a:cxnLst/>
              <a:rect l="l" t="t" r="r" b="b"/>
              <a:pathLst>
                <a:path w="2581910" h="2242820">
                  <a:moveTo>
                    <a:pt x="0" y="1306423"/>
                  </a:moveTo>
                  <a:lnTo>
                    <a:pt x="1008075" y="1306423"/>
                  </a:lnTo>
                  <a:lnTo>
                    <a:pt x="2581605" y="0"/>
                  </a:lnTo>
                  <a:lnTo>
                    <a:pt x="1440129" y="1306423"/>
                  </a:lnTo>
                  <a:lnTo>
                    <a:pt x="1728165" y="1306423"/>
                  </a:lnTo>
                  <a:lnTo>
                    <a:pt x="1728165" y="1462430"/>
                  </a:lnTo>
                  <a:lnTo>
                    <a:pt x="1728165" y="1696465"/>
                  </a:lnTo>
                  <a:lnTo>
                    <a:pt x="1728165" y="2242527"/>
                  </a:lnTo>
                  <a:lnTo>
                    <a:pt x="1440129" y="2242527"/>
                  </a:lnTo>
                  <a:lnTo>
                    <a:pt x="1008075" y="2242527"/>
                  </a:lnTo>
                  <a:lnTo>
                    <a:pt x="0" y="2242527"/>
                  </a:lnTo>
                  <a:lnTo>
                    <a:pt x="0" y="1696465"/>
                  </a:lnTo>
                  <a:lnTo>
                    <a:pt x="0" y="1462430"/>
                  </a:lnTo>
                  <a:lnTo>
                    <a:pt x="0" y="1306423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40663" y="5711952"/>
              <a:ext cx="1380744" cy="37033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98932" y="5986271"/>
              <a:ext cx="1600200" cy="37033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4219447" y="1004696"/>
            <a:ext cx="3919854" cy="294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9055" algn="ctr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latin typeface="Trebuchet MS"/>
                <a:cs typeface="Trebuchet MS"/>
              </a:rPr>
              <a:t>SYNTAX </a:t>
            </a:r>
            <a:r>
              <a:rPr sz="2400" b="1" spc="-5" dirty="0">
                <a:latin typeface="Trebuchet MS"/>
                <a:cs typeface="Trebuchet MS"/>
              </a:rPr>
              <a:t>OF</a:t>
            </a:r>
            <a:r>
              <a:rPr sz="2400" b="1" spc="-150" dirty="0">
                <a:latin typeface="Trebuchet MS"/>
                <a:cs typeface="Trebuchet MS"/>
              </a:rPr>
              <a:t> </a:t>
            </a:r>
            <a:r>
              <a:rPr sz="2400" b="1" spc="-5" dirty="0">
                <a:latin typeface="Trebuchet MS"/>
                <a:cs typeface="Trebuchet MS"/>
              </a:rPr>
              <a:t>SUMIF</a:t>
            </a:r>
            <a:endParaRPr sz="24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1800" spc="-10" dirty="0">
                <a:latin typeface="Trebuchet MS"/>
                <a:cs typeface="Trebuchet MS"/>
              </a:rPr>
              <a:t>=SUMIF(RANGE,CRITERIA,SUM_RANGE)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000">
              <a:latin typeface="Trebuchet MS"/>
              <a:cs typeface="Trebuchet MS"/>
            </a:endParaRPr>
          </a:p>
          <a:p>
            <a:pPr marL="300355">
              <a:lnSpc>
                <a:spcPct val="100000"/>
              </a:lnSpc>
            </a:pPr>
            <a:r>
              <a:rPr sz="2000" b="1" u="heavy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RANGE-</a:t>
            </a:r>
            <a:endParaRPr sz="2000">
              <a:latin typeface="Trebuchet MS"/>
              <a:cs typeface="Trebuchet MS"/>
            </a:endParaRPr>
          </a:p>
          <a:p>
            <a:pPr marL="300355">
              <a:lnSpc>
                <a:spcPct val="100000"/>
              </a:lnSpc>
              <a:spcBef>
                <a:spcPts val="10"/>
              </a:spcBef>
            </a:pPr>
            <a:r>
              <a:rPr sz="1800" spc="-5" dirty="0">
                <a:latin typeface="Trebuchet MS"/>
                <a:cs typeface="Trebuchet MS"/>
              </a:rPr>
              <a:t>Range of cells on which</a:t>
            </a:r>
            <a:r>
              <a:rPr sz="1800" spc="-5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conditions</a:t>
            </a:r>
            <a:endParaRPr sz="1800">
              <a:latin typeface="Trebuchet MS"/>
              <a:cs typeface="Trebuchet MS"/>
            </a:endParaRPr>
          </a:p>
          <a:p>
            <a:pPr marL="300355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are</a:t>
            </a:r>
            <a:r>
              <a:rPr sz="1800" spc="-1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applied.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850">
              <a:latin typeface="Trebuchet MS"/>
              <a:cs typeface="Trebuchet MS"/>
            </a:endParaRPr>
          </a:p>
          <a:p>
            <a:pPr marL="300355">
              <a:lnSpc>
                <a:spcPct val="100000"/>
              </a:lnSpc>
            </a:pPr>
            <a:r>
              <a:rPr sz="20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CRITERIA-</a:t>
            </a:r>
            <a:endParaRPr sz="2000">
              <a:latin typeface="Trebuchet MS"/>
              <a:cs typeface="Trebuchet MS"/>
            </a:endParaRPr>
          </a:p>
          <a:p>
            <a:pPr marL="300355" marR="21971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Trebuchet MS"/>
                <a:cs typeface="Trebuchet MS"/>
              </a:rPr>
              <a:t>Condition that defines which cell  or cells </a:t>
            </a:r>
            <a:r>
              <a:rPr sz="1800" dirty="0">
                <a:latin typeface="Trebuchet MS"/>
                <a:cs typeface="Trebuchet MS"/>
              </a:rPr>
              <a:t>will be</a:t>
            </a:r>
            <a:r>
              <a:rPr sz="1800" spc="-8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added.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507484" y="4198746"/>
            <a:ext cx="2048510" cy="606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SUM</a:t>
            </a:r>
            <a:r>
              <a:rPr sz="2000" b="1" u="heavy" spc="-3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RANGE-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800" spc="-10" dirty="0">
                <a:latin typeface="Trebuchet MS"/>
                <a:cs typeface="Trebuchet MS"/>
              </a:rPr>
              <a:t>Actual </a:t>
            </a:r>
            <a:r>
              <a:rPr sz="1800" spc="-5" dirty="0">
                <a:latin typeface="Trebuchet MS"/>
                <a:cs typeface="Trebuchet MS"/>
              </a:rPr>
              <a:t>cells to</a:t>
            </a:r>
            <a:r>
              <a:rPr sz="1800" spc="-7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sum.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507484" y="5052186"/>
            <a:ext cx="3636645" cy="8807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NOTE:-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800" spc="-5" dirty="0">
                <a:latin typeface="Trebuchet MS"/>
                <a:cs typeface="Trebuchet MS"/>
              </a:rPr>
              <a:t>If </a:t>
            </a:r>
            <a:r>
              <a:rPr sz="1800" dirty="0">
                <a:latin typeface="Trebuchet MS"/>
                <a:cs typeface="Trebuchet MS"/>
              </a:rPr>
              <a:t>sum range </a:t>
            </a:r>
            <a:r>
              <a:rPr sz="1800" spc="-5" dirty="0">
                <a:latin typeface="Trebuchet MS"/>
                <a:cs typeface="Trebuchet MS"/>
              </a:rPr>
              <a:t>is not used then</a:t>
            </a:r>
            <a:r>
              <a:rPr sz="1800" spc="-10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range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Trebuchet MS"/>
                <a:cs typeface="Trebuchet MS"/>
              </a:rPr>
              <a:t>is used </a:t>
            </a:r>
            <a:r>
              <a:rPr sz="1800" spc="-10" dirty="0">
                <a:latin typeface="Trebuchet MS"/>
                <a:cs typeface="Trebuchet MS"/>
              </a:rPr>
              <a:t>for</a:t>
            </a:r>
            <a:r>
              <a:rPr sz="1800" spc="-3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sum.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41984" y="5765393"/>
            <a:ext cx="13233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41605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Trebuchet MS"/>
                <a:cs typeface="Trebuchet MS"/>
              </a:rPr>
              <a:t>WITHOUT  S</a:t>
            </a:r>
            <a:r>
              <a:rPr sz="1800" b="1" spc="5" dirty="0">
                <a:latin typeface="Trebuchet MS"/>
                <a:cs typeface="Trebuchet MS"/>
              </a:rPr>
              <a:t>U</a:t>
            </a:r>
            <a:r>
              <a:rPr sz="1800" b="1" spc="-5" dirty="0">
                <a:latin typeface="Trebuchet MS"/>
                <a:cs typeface="Trebuchet MS"/>
              </a:rPr>
              <a:t>M_</a:t>
            </a:r>
            <a:r>
              <a:rPr sz="1800" b="1" spc="5" dirty="0">
                <a:latin typeface="Trebuchet MS"/>
                <a:cs typeface="Trebuchet MS"/>
              </a:rPr>
              <a:t>R</a:t>
            </a:r>
            <a:r>
              <a:rPr sz="1800" b="1" spc="-5" dirty="0">
                <a:latin typeface="Trebuchet MS"/>
                <a:cs typeface="Trebuchet MS"/>
              </a:rPr>
              <a:t>ANGE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751775" y="4577653"/>
            <a:ext cx="1696720" cy="1967864"/>
            <a:chOff x="2751775" y="4577653"/>
            <a:chExt cx="1696720" cy="1967864"/>
          </a:xfrm>
        </p:grpSpPr>
        <p:sp>
          <p:nvSpPr>
            <p:cNvPr id="26" name="object 26"/>
            <p:cNvSpPr/>
            <p:nvPr/>
          </p:nvSpPr>
          <p:spPr>
            <a:xfrm>
              <a:off x="2771775" y="4597653"/>
              <a:ext cx="1656207" cy="1927694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771775" y="4597653"/>
              <a:ext cx="1656714" cy="1927860"/>
            </a:xfrm>
            <a:custGeom>
              <a:avLst/>
              <a:gdLst/>
              <a:ahLst/>
              <a:cxnLst/>
              <a:rect l="l" t="t" r="r" b="b"/>
              <a:pathLst>
                <a:path w="1656714" h="1927859">
                  <a:moveTo>
                    <a:pt x="0" y="991590"/>
                  </a:moveTo>
                  <a:lnTo>
                    <a:pt x="276098" y="991590"/>
                  </a:lnTo>
                  <a:lnTo>
                    <a:pt x="495808" y="0"/>
                  </a:lnTo>
                  <a:lnTo>
                    <a:pt x="690117" y="991590"/>
                  </a:lnTo>
                  <a:lnTo>
                    <a:pt x="1656207" y="991590"/>
                  </a:lnTo>
                  <a:lnTo>
                    <a:pt x="1656207" y="1147597"/>
                  </a:lnTo>
                  <a:lnTo>
                    <a:pt x="1656207" y="1381633"/>
                  </a:lnTo>
                  <a:lnTo>
                    <a:pt x="1656207" y="1927694"/>
                  </a:lnTo>
                  <a:lnTo>
                    <a:pt x="690117" y="1927694"/>
                  </a:lnTo>
                  <a:lnTo>
                    <a:pt x="276098" y="1927694"/>
                  </a:lnTo>
                  <a:lnTo>
                    <a:pt x="0" y="1927694"/>
                  </a:lnTo>
                  <a:lnTo>
                    <a:pt x="0" y="1381633"/>
                  </a:lnTo>
                  <a:lnTo>
                    <a:pt x="0" y="1147597"/>
                  </a:lnTo>
                  <a:lnTo>
                    <a:pt x="0" y="991590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331083" y="5841949"/>
              <a:ext cx="523240" cy="166370"/>
            </a:xfrm>
            <a:custGeom>
              <a:avLst/>
              <a:gdLst/>
              <a:ahLst/>
              <a:cxnLst/>
              <a:rect l="l" t="t" r="r" b="b"/>
              <a:pathLst>
                <a:path w="523239" h="166370">
                  <a:moveTo>
                    <a:pt x="429259" y="0"/>
                  </a:moveTo>
                  <a:lnTo>
                    <a:pt x="407034" y="0"/>
                  </a:lnTo>
                  <a:lnTo>
                    <a:pt x="407034" y="163525"/>
                  </a:lnTo>
                  <a:lnTo>
                    <a:pt x="429259" y="163525"/>
                  </a:lnTo>
                  <a:lnTo>
                    <a:pt x="429259" y="84505"/>
                  </a:lnTo>
                  <a:lnTo>
                    <a:pt x="523113" y="84505"/>
                  </a:lnTo>
                  <a:lnTo>
                    <a:pt x="523113" y="65519"/>
                  </a:lnTo>
                  <a:lnTo>
                    <a:pt x="429259" y="65519"/>
                  </a:lnTo>
                  <a:lnTo>
                    <a:pt x="429259" y="0"/>
                  </a:lnTo>
                  <a:close/>
                </a:path>
                <a:path w="523239" h="166370">
                  <a:moveTo>
                    <a:pt x="523113" y="84505"/>
                  </a:moveTo>
                  <a:lnTo>
                    <a:pt x="500761" y="84505"/>
                  </a:lnTo>
                  <a:lnTo>
                    <a:pt x="500761" y="163525"/>
                  </a:lnTo>
                  <a:lnTo>
                    <a:pt x="523113" y="163525"/>
                  </a:lnTo>
                  <a:lnTo>
                    <a:pt x="523113" y="84505"/>
                  </a:lnTo>
                  <a:close/>
                </a:path>
                <a:path w="523239" h="166370">
                  <a:moveTo>
                    <a:pt x="523113" y="0"/>
                  </a:moveTo>
                  <a:lnTo>
                    <a:pt x="500761" y="0"/>
                  </a:lnTo>
                  <a:lnTo>
                    <a:pt x="500761" y="65519"/>
                  </a:lnTo>
                  <a:lnTo>
                    <a:pt x="523113" y="65519"/>
                  </a:lnTo>
                  <a:lnTo>
                    <a:pt x="523113" y="0"/>
                  </a:lnTo>
                  <a:close/>
                </a:path>
                <a:path w="523239" h="166370">
                  <a:moveTo>
                    <a:pt x="334009" y="20091"/>
                  </a:moveTo>
                  <a:lnTo>
                    <a:pt x="311657" y="20091"/>
                  </a:lnTo>
                  <a:lnTo>
                    <a:pt x="311657" y="163525"/>
                  </a:lnTo>
                  <a:lnTo>
                    <a:pt x="334009" y="163525"/>
                  </a:lnTo>
                  <a:lnTo>
                    <a:pt x="334009" y="20091"/>
                  </a:lnTo>
                  <a:close/>
                </a:path>
                <a:path w="523239" h="166370">
                  <a:moveTo>
                    <a:pt x="388365" y="0"/>
                  </a:moveTo>
                  <a:lnTo>
                    <a:pt x="259714" y="0"/>
                  </a:lnTo>
                  <a:lnTo>
                    <a:pt x="259714" y="20091"/>
                  </a:lnTo>
                  <a:lnTo>
                    <a:pt x="388365" y="20091"/>
                  </a:lnTo>
                  <a:lnTo>
                    <a:pt x="388365" y="0"/>
                  </a:lnTo>
                  <a:close/>
                </a:path>
                <a:path w="523239" h="166370">
                  <a:moveTo>
                    <a:pt x="236600" y="0"/>
                  </a:moveTo>
                  <a:lnTo>
                    <a:pt x="214249" y="0"/>
                  </a:lnTo>
                  <a:lnTo>
                    <a:pt x="214249" y="163525"/>
                  </a:lnTo>
                  <a:lnTo>
                    <a:pt x="236600" y="163525"/>
                  </a:lnTo>
                  <a:lnTo>
                    <a:pt x="236600" y="0"/>
                  </a:lnTo>
                  <a:close/>
                </a:path>
                <a:path w="523239" h="166370">
                  <a:moveTo>
                    <a:pt x="23240" y="0"/>
                  </a:moveTo>
                  <a:lnTo>
                    <a:pt x="0" y="0"/>
                  </a:lnTo>
                  <a:lnTo>
                    <a:pt x="51562" y="165760"/>
                  </a:lnTo>
                  <a:lnTo>
                    <a:pt x="58674" y="165760"/>
                  </a:lnTo>
                  <a:lnTo>
                    <a:pt x="75290" y="114185"/>
                  </a:lnTo>
                  <a:lnTo>
                    <a:pt x="56006" y="114185"/>
                  </a:lnTo>
                  <a:lnTo>
                    <a:pt x="23240" y="0"/>
                  </a:lnTo>
                  <a:close/>
                </a:path>
                <a:path w="523239" h="166370">
                  <a:moveTo>
                    <a:pt x="116365" y="53022"/>
                  </a:moveTo>
                  <a:lnTo>
                    <a:pt x="94995" y="53022"/>
                  </a:lnTo>
                  <a:lnTo>
                    <a:pt x="133984" y="165760"/>
                  </a:lnTo>
                  <a:lnTo>
                    <a:pt x="140969" y="165760"/>
                  </a:lnTo>
                  <a:lnTo>
                    <a:pt x="156881" y="113969"/>
                  </a:lnTo>
                  <a:lnTo>
                    <a:pt x="135381" y="113969"/>
                  </a:lnTo>
                  <a:lnTo>
                    <a:pt x="116365" y="53022"/>
                  </a:lnTo>
                  <a:close/>
                </a:path>
                <a:path w="523239" h="166370">
                  <a:moveTo>
                    <a:pt x="99821" y="0"/>
                  </a:moveTo>
                  <a:lnTo>
                    <a:pt x="91947" y="0"/>
                  </a:lnTo>
                  <a:lnTo>
                    <a:pt x="56006" y="114185"/>
                  </a:lnTo>
                  <a:lnTo>
                    <a:pt x="75290" y="114185"/>
                  </a:lnTo>
                  <a:lnTo>
                    <a:pt x="94995" y="53022"/>
                  </a:lnTo>
                  <a:lnTo>
                    <a:pt x="116365" y="53022"/>
                  </a:lnTo>
                  <a:lnTo>
                    <a:pt x="99821" y="0"/>
                  </a:lnTo>
                  <a:close/>
                </a:path>
                <a:path w="523239" h="166370">
                  <a:moveTo>
                    <a:pt x="191896" y="0"/>
                  </a:moveTo>
                  <a:lnTo>
                    <a:pt x="168655" y="0"/>
                  </a:lnTo>
                  <a:lnTo>
                    <a:pt x="135381" y="113969"/>
                  </a:lnTo>
                  <a:lnTo>
                    <a:pt x="156881" y="113969"/>
                  </a:lnTo>
                  <a:lnTo>
                    <a:pt x="19189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545331" y="5841949"/>
              <a:ext cx="309245" cy="163830"/>
            </a:xfrm>
            <a:custGeom>
              <a:avLst/>
              <a:gdLst/>
              <a:ahLst/>
              <a:cxnLst/>
              <a:rect l="l" t="t" r="r" b="b"/>
              <a:pathLst>
                <a:path w="309245" h="163829">
                  <a:moveTo>
                    <a:pt x="192785" y="0"/>
                  </a:moveTo>
                  <a:lnTo>
                    <a:pt x="215010" y="0"/>
                  </a:lnTo>
                  <a:lnTo>
                    <a:pt x="215010" y="65519"/>
                  </a:lnTo>
                  <a:lnTo>
                    <a:pt x="286512" y="65519"/>
                  </a:lnTo>
                  <a:lnTo>
                    <a:pt x="286512" y="0"/>
                  </a:lnTo>
                  <a:lnTo>
                    <a:pt x="308863" y="0"/>
                  </a:lnTo>
                  <a:lnTo>
                    <a:pt x="308863" y="163525"/>
                  </a:lnTo>
                  <a:lnTo>
                    <a:pt x="286512" y="163525"/>
                  </a:lnTo>
                  <a:lnTo>
                    <a:pt x="286512" y="84505"/>
                  </a:lnTo>
                  <a:lnTo>
                    <a:pt x="215010" y="84505"/>
                  </a:lnTo>
                  <a:lnTo>
                    <a:pt x="215010" y="163525"/>
                  </a:lnTo>
                  <a:lnTo>
                    <a:pt x="192785" y="163525"/>
                  </a:lnTo>
                  <a:lnTo>
                    <a:pt x="192785" y="0"/>
                  </a:lnTo>
                  <a:close/>
                </a:path>
                <a:path w="309245" h="163829">
                  <a:moveTo>
                    <a:pt x="45465" y="0"/>
                  </a:moveTo>
                  <a:lnTo>
                    <a:pt x="174116" y="0"/>
                  </a:lnTo>
                  <a:lnTo>
                    <a:pt x="174116" y="20091"/>
                  </a:lnTo>
                  <a:lnTo>
                    <a:pt x="119760" y="20091"/>
                  </a:lnTo>
                  <a:lnTo>
                    <a:pt x="119760" y="163525"/>
                  </a:lnTo>
                  <a:lnTo>
                    <a:pt x="97408" y="163525"/>
                  </a:lnTo>
                  <a:lnTo>
                    <a:pt x="97408" y="20091"/>
                  </a:lnTo>
                  <a:lnTo>
                    <a:pt x="45465" y="20091"/>
                  </a:lnTo>
                  <a:lnTo>
                    <a:pt x="45465" y="0"/>
                  </a:lnTo>
                  <a:close/>
                </a:path>
                <a:path w="309245" h="163829">
                  <a:moveTo>
                    <a:pt x="0" y="0"/>
                  </a:moveTo>
                  <a:lnTo>
                    <a:pt x="22351" y="0"/>
                  </a:lnTo>
                  <a:lnTo>
                    <a:pt x="22351" y="163525"/>
                  </a:lnTo>
                  <a:lnTo>
                    <a:pt x="0" y="16352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329559" y="5840425"/>
              <a:ext cx="194944" cy="16880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992628" y="6111951"/>
              <a:ext cx="1215009" cy="197726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847039" y="4095750"/>
            <a:ext cx="127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rlito"/>
                <a:cs typeface="Carlito"/>
              </a:rPr>
              <a:t>=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21</a:t>
            </a:fld>
            <a:endParaRPr dirty="0"/>
          </a:p>
        </p:txBody>
      </p:sp>
      <p:sp>
        <p:nvSpPr>
          <p:cNvPr id="35" name="object 3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36" name="object 3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33" name="object 33"/>
          <p:cNvSpPr txBox="1"/>
          <p:nvPr/>
        </p:nvSpPr>
        <p:spPr>
          <a:xfrm>
            <a:off x="703173" y="4311777"/>
            <a:ext cx="127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rlito"/>
                <a:cs typeface="Carlito"/>
              </a:rPr>
              <a:t>=</a:t>
            </a:r>
            <a:endParaRPr sz="18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4453890"/>
            <a:ext cx="0" cy="2404110"/>
          </a:xfrm>
          <a:custGeom>
            <a:avLst/>
            <a:gdLst/>
            <a:ahLst/>
            <a:cxnLst/>
            <a:rect l="l" t="t" r="r" b="b"/>
            <a:pathLst>
              <a:path h="2404109">
                <a:moveTo>
                  <a:pt x="0" y="0"/>
                </a:moveTo>
                <a:lnTo>
                  <a:pt x="0" y="240410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1880870"/>
            <a:ext cx="0" cy="2519680"/>
          </a:xfrm>
          <a:custGeom>
            <a:avLst/>
            <a:gdLst/>
            <a:ahLst/>
            <a:cxnLst/>
            <a:rect l="l" t="t" r="r" b="b"/>
            <a:pathLst>
              <a:path h="2519679">
                <a:moveTo>
                  <a:pt x="0" y="0"/>
                </a:moveTo>
                <a:lnTo>
                  <a:pt x="0" y="251968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2599182" y="0"/>
            <a:ext cx="3729990" cy="1840230"/>
            <a:chOff x="2599182" y="0"/>
            <a:chExt cx="3729990" cy="1840230"/>
          </a:xfrm>
        </p:grpSpPr>
        <p:sp>
          <p:nvSpPr>
            <p:cNvPr id="9" name="object 9"/>
            <p:cNvSpPr/>
            <p:nvPr/>
          </p:nvSpPr>
          <p:spPr>
            <a:xfrm>
              <a:off x="2667000" y="0"/>
              <a:ext cx="0" cy="1827530"/>
            </a:xfrm>
            <a:custGeom>
              <a:avLst/>
              <a:gdLst/>
              <a:ahLst/>
              <a:cxnLst/>
              <a:rect l="l" t="t" r="r" b="b"/>
              <a:pathLst>
                <a:path h="1827530">
                  <a:moveTo>
                    <a:pt x="0" y="0"/>
                  </a:moveTo>
                  <a:lnTo>
                    <a:pt x="0" y="182752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627757" y="260667"/>
              <a:ext cx="3672459" cy="5847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627757" y="260667"/>
              <a:ext cx="3672840" cy="584835"/>
            </a:xfrm>
            <a:custGeom>
              <a:avLst/>
              <a:gdLst/>
              <a:ahLst/>
              <a:cxnLst/>
              <a:rect l="l" t="t" r="r" b="b"/>
              <a:pathLst>
                <a:path w="3672840" h="584835">
                  <a:moveTo>
                    <a:pt x="0" y="584771"/>
                  </a:moveTo>
                  <a:lnTo>
                    <a:pt x="3672459" y="584771"/>
                  </a:lnTo>
                  <a:lnTo>
                    <a:pt x="3672459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2673350" y="279857"/>
            <a:ext cx="359854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51815">
              <a:lnSpc>
                <a:spcPct val="100000"/>
              </a:lnSpc>
              <a:spcBef>
                <a:spcPts val="105"/>
              </a:spcBef>
            </a:pPr>
            <a:r>
              <a:rPr spc="75" dirty="0"/>
              <a:t>FUNCTIONS</a:t>
            </a:r>
          </a:p>
        </p:txBody>
      </p:sp>
      <p:sp>
        <p:nvSpPr>
          <p:cNvPr id="13" name="object 13"/>
          <p:cNvSpPr/>
          <p:nvPr/>
        </p:nvSpPr>
        <p:spPr>
          <a:xfrm>
            <a:off x="895350" y="952500"/>
            <a:ext cx="2743200" cy="7334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3787266" y="1004696"/>
            <a:ext cx="5224145" cy="6692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328930" algn="ctr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latin typeface="Trebuchet MS"/>
                <a:cs typeface="Trebuchet MS"/>
              </a:rPr>
              <a:t>SYNTAX </a:t>
            </a:r>
            <a:r>
              <a:rPr sz="2400" b="1" spc="-5" dirty="0">
                <a:latin typeface="Trebuchet MS"/>
                <a:cs typeface="Trebuchet MS"/>
              </a:rPr>
              <a:t>OF</a:t>
            </a:r>
            <a:r>
              <a:rPr sz="2400" b="1" spc="40" dirty="0">
                <a:latin typeface="Trebuchet MS"/>
                <a:cs typeface="Trebuchet MS"/>
              </a:rPr>
              <a:t> </a:t>
            </a:r>
            <a:r>
              <a:rPr sz="2400" b="1" spc="-5" dirty="0">
                <a:latin typeface="Trebuchet MS"/>
                <a:cs typeface="Trebuchet MS"/>
              </a:rPr>
              <a:t>IF</a:t>
            </a:r>
            <a:endParaRPr sz="2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800" dirty="0">
                <a:latin typeface="Trebuchet MS"/>
                <a:cs typeface="Trebuchet MS"/>
              </a:rPr>
              <a:t>=IF(LOGICAL </a:t>
            </a:r>
            <a:r>
              <a:rPr sz="1800" spc="-65" dirty="0">
                <a:latin typeface="Trebuchet MS"/>
                <a:cs typeface="Trebuchet MS"/>
              </a:rPr>
              <a:t>TEXT, </a:t>
            </a:r>
            <a:r>
              <a:rPr sz="1800" spc="-45" dirty="0">
                <a:latin typeface="Trebuchet MS"/>
                <a:cs typeface="Trebuchet MS"/>
              </a:rPr>
              <a:t>VALUE </a:t>
            </a:r>
            <a:r>
              <a:rPr sz="1800" spc="-5" dirty="0">
                <a:latin typeface="Trebuchet MS"/>
                <a:cs typeface="Trebuchet MS"/>
              </a:rPr>
              <a:t>IF TRUE, </a:t>
            </a:r>
            <a:r>
              <a:rPr sz="1800" spc="-45" dirty="0">
                <a:latin typeface="Trebuchet MS"/>
                <a:cs typeface="Trebuchet MS"/>
              </a:rPr>
              <a:t>VALUE </a:t>
            </a:r>
            <a:r>
              <a:rPr sz="1800" spc="-5" dirty="0">
                <a:latin typeface="Trebuchet MS"/>
                <a:cs typeface="Trebuchet MS"/>
              </a:rPr>
              <a:t>IF</a:t>
            </a:r>
            <a:r>
              <a:rPr sz="1800" spc="-15" dirty="0">
                <a:latin typeface="Trebuchet MS"/>
                <a:cs typeface="Trebuchet MS"/>
              </a:rPr>
              <a:t> </a:t>
            </a:r>
            <a:r>
              <a:rPr sz="1800" spc="-40" dirty="0">
                <a:latin typeface="Trebuchet MS"/>
                <a:cs typeface="Trebuchet MS"/>
              </a:rPr>
              <a:t>FALSE)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95520" y="1870710"/>
            <a:ext cx="3361690" cy="88074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LOGICAL</a:t>
            </a:r>
            <a:r>
              <a:rPr sz="2000" b="1" u="heavy" spc="-14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TEXT-</a:t>
            </a:r>
            <a:endParaRPr sz="2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Trebuchet MS"/>
                <a:cs typeface="Trebuchet MS"/>
              </a:rPr>
              <a:t>Any value or expression that can  </a:t>
            </a:r>
            <a:r>
              <a:rPr sz="1800" dirty="0">
                <a:latin typeface="Trebuchet MS"/>
                <a:cs typeface="Trebuchet MS"/>
              </a:rPr>
              <a:t>be </a:t>
            </a:r>
            <a:r>
              <a:rPr sz="1800" spc="-5" dirty="0">
                <a:latin typeface="Trebuchet MS"/>
                <a:cs typeface="Trebuchet MS"/>
              </a:rPr>
              <a:t>evaluated to TRUE or</a:t>
            </a:r>
            <a:r>
              <a:rPr sz="1800" spc="-90" dirty="0">
                <a:latin typeface="Trebuchet MS"/>
                <a:cs typeface="Trebuchet MS"/>
              </a:rPr>
              <a:t> </a:t>
            </a:r>
            <a:r>
              <a:rPr sz="1800" spc="-40" dirty="0">
                <a:latin typeface="Trebuchet MS"/>
                <a:cs typeface="Trebuchet MS"/>
              </a:rPr>
              <a:t>FALSE.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795520" y="2998724"/>
            <a:ext cx="3218815" cy="88074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u="heavy" spc="-3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VALUE </a:t>
            </a:r>
            <a:r>
              <a:rPr sz="20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IF</a:t>
            </a:r>
            <a:r>
              <a:rPr sz="2000" b="1" u="heavy" spc="-7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TRUE-</a:t>
            </a:r>
            <a:endParaRPr sz="2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800" spc="-35" dirty="0">
                <a:latin typeface="Trebuchet MS"/>
                <a:cs typeface="Trebuchet MS"/>
              </a:rPr>
              <a:t>Value </a:t>
            </a:r>
            <a:r>
              <a:rPr sz="1800" spc="-5" dirty="0">
                <a:latin typeface="Trebuchet MS"/>
                <a:cs typeface="Trebuchet MS"/>
              </a:rPr>
              <a:t>that is returned if logical  text is</a:t>
            </a:r>
            <a:r>
              <a:rPr sz="1800" spc="-7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TRUE.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795520" y="4126484"/>
            <a:ext cx="3218180" cy="8807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u="heavy" spc="-3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VALUE </a:t>
            </a:r>
            <a:r>
              <a:rPr sz="20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IF</a:t>
            </a:r>
            <a:r>
              <a:rPr sz="2000" b="1" u="heavy" spc="-4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heavy" spc="-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FALSE-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800" spc="-35" dirty="0">
                <a:latin typeface="Trebuchet MS"/>
                <a:cs typeface="Trebuchet MS"/>
              </a:rPr>
              <a:t>Value </a:t>
            </a:r>
            <a:r>
              <a:rPr sz="1800" spc="-5" dirty="0">
                <a:latin typeface="Trebuchet MS"/>
                <a:cs typeface="Trebuchet MS"/>
              </a:rPr>
              <a:t>that </a:t>
            </a:r>
            <a:r>
              <a:rPr sz="1800" dirty="0">
                <a:latin typeface="Trebuchet MS"/>
                <a:cs typeface="Trebuchet MS"/>
              </a:rPr>
              <a:t>is </a:t>
            </a:r>
            <a:r>
              <a:rPr sz="1800" spc="-5" dirty="0">
                <a:latin typeface="Trebuchet MS"/>
                <a:cs typeface="Trebuchet MS"/>
              </a:rPr>
              <a:t>returned if</a:t>
            </a:r>
            <a:r>
              <a:rPr sz="1800" spc="-2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logical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text is</a:t>
            </a:r>
            <a:r>
              <a:rPr sz="1800" spc="-25" dirty="0">
                <a:latin typeface="Trebuchet MS"/>
                <a:cs typeface="Trebuchet MS"/>
              </a:rPr>
              <a:t> </a:t>
            </a:r>
            <a:r>
              <a:rPr sz="1800" spc="-40" dirty="0">
                <a:latin typeface="Trebuchet MS"/>
                <a:cs typeface="Trebuchet MS"/>
              </a:rPr>
              <a:t>FALSE.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306641" y="1827529"/>
            <a:ext cx="6828155" cy="4811395"/>
            <a:chOff x="306641" y="1827529"/>
            <a:chExt cx="6828155" cy="4811395"/>
          </a:xfrm>
        </p:grpSpPr>
        <p:sp>
          <p:nvSpPr>
            <p:cNvPr id="19" name="object 19"/>
            <p:cNvSpPr/>
            <p:nvPr/>
          </p:nvSpPr>
          <p:spPr>
            <a:xfrm>
              <a:off x="394716" y="1915667"/>
              <a:ext cx="3858767" cy="245059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06641" y="1827529"/>
              <a:ext cx="4034790" cy="2626360"/>
            </a:xfrm>
            <a:custGeom>
              <a:avLst/>
              <a:gdLst/>
              <a:ahLst/>
              <a:cxnLst/>
              <a:rect l="l" t="t" r="r" b="b"/>
              <a:pathLst>
                <a:path w="4034790" h="2626360">
                  <a:moveTo>
                    <a:pt x="3963225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2537460"/>
                  </a:lnTo>
                  <a:lnTo>
                    <a:pt x="71120" y="2555240"/>
                  </a:lnTo>
                  <a:lnTo>
                    <a:pt x="3963225" y="2555240"/>
                  </a:lnTo>
                  <a:lnTo>
                    <a:pt x="3963225" y="2537587"/>
                  </a:lnTo>
                  <a:lnTo>
                    <a:pt x="3963225" y="2537460"/>
                  </a:lnTo>
                  <a:lnTo>
                    <a:pt x="3963225" y="89281"/>
                  </a:lnTo>
                  <a:lnTo>
                    <a:pt x="3945445" y="89281"/>
                  </a:lnTo>
                  <a:lnTo>
                    <a:pt x="3945445" y="2537460"/>
                  </a:lnTo>
                  <a:lnTo>
                    <a:pt x="88900" y="2537460"/>
                  </a:lnTo>
                  <a:lnTo>
                    <a:pt x="88900" y="88900"/>
                  </a:lnTo>
                  <a:lnTo>
                    <a:pt x="3963225" y="88900"/>
                  </a:lnTo>
                  <a:lnTo>
                    <a:pt x="3963225" y="71120"/>
                  </a:lnTo>
                  <a:close/>
                </a:path>
                <a:path w="4034790" h="2626360">
                  <a:moveTo>
                    <a:pt x="4034345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2573020"/>
                  </a:lnTo>
                  <a:lnTo>
                    <a:pt x="0" y="2626360"/>
                  </a:lnTo>
                  <a:lnTo>
                    <a:pt x="4034345" y="2626360"/>
                  </a:lnTo>
                  <a:lnTo>
                    <a:pt x="4034345" y="2573147"/>
                  </a:lnTo>
                  <a:lnTo>
                    <a:pt x="4034345" y="2573020"/>
                  </a:lnTo>
                  <a:lnTo>
                    <a:pt x="4034345" y="53721"/>
                  </a:lnTo>
                  <a:lnTo>
                    <a:pt x="3981005" y="53721"/>
                  </a:lnTo>
                  <a:lnTo>
                    <a:pt x="3981005" y="2573020"/>
                  </a:lnTo>
                  <a:lnTo>
                    <a:pt x="53340" y="2573020"/>
                  </a:lnTo>
                  <a:lnTo>
                    <a:pt x="53340" y="53340"/>
                  </a:lnTo>
                  <a:lnTo>
                    <a:pt x="4034345" y="53340"/>
                  </a:lnTo>
                  <a:lnTo>
                    <a:pt x="403434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923925" y="2419349"/>
              <a:ext cx="6210300" cy="4219575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33272" y="5303520"/>
              <a:ext cx="6047232" cy="41148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138428" y="5608320"/>
              <a:ext cx="5852160" cy="411480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570987" y="5913120"/>
              <a:ext cx="2909316" cy="411480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194003" y="5364886"/>
            <a:ext cx="567626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latin typeface="Trebuchet MS"/>
                <a:cs typeface="Trebuchet MS"/>
              </a:rPr>
              <a:t>IN COLUMN </a:t>
            </a:r>
            <a:r>
              <a:rPr sz="2000" b="1" dirty="0">
                <a:latin typeface="Trebuchet MS"/>
                <a:cs typeface="Trebuchet MS"/>
              </a:rPr>
              <a:t>B </a:t>
            </a:r>
            <a:r>
              <a:rPr sz="2000" b="1" spc="-5" dirty="0">
                <a:latin typeface="Trebuchet MS"/>
                <a:cs typeface="Trebuchet MS"/>
              </a:rPr>
              <a:t>DIFFERENT CONDITIONS ARE</a:t>
            </a:r>
            <a:r>
              <a:rPr sz="2000" b="1" spc="-114" dirty="0">
                <a:latin typeface="Trebuchet MS"/>
                <a:cs typeface="Trebuchet MS"/>
              </a:rPr>
              <a:t> </a:t>
            </a:r>
            <a:r>
              <a:rPr sz="2000" b="1" spc="-5" dirty="0">
                <a:latin typeface="Trebuchet MS"/>
                <a:cs typeface="Trebuchet MS"/>
              </a:rPr>
              <a:t>USED  AND BASED ON THIS, IN COLUMN </a:t>
            </a:r>
            <a:r>
              <a:rPr sz="2000" b="1" dirty="0">
                <a:latin typeface="Trebuchet MS"/>
                <a:cs typeface="Trebuchet MS"/>
              </a:rPr>
              <a:t>C </a:t>
            </a:r>
            <a:r>
              <a:rPr sz="2000" b="1" spc="-5" dirty="0">
                <a:latin typeface="Trebuchet MS"/>
                <a:cs typeface="Trebuchet MS"/>
              </a:rPr>
              <a:t>DIFFERENT  </a:t>
            </a:r>
            <a:r>
              <a:rPr sz="2000" b="1" spc="-25" dirty="0">
                <a:latin typeface="Trebuchet MS"/>
                <a:cs typeface="Trebuchet MS"/>
              </a:rPr>
              <a:t>RESULTS </a:t>
            </a:r>
            <a:r>
              <a:rPr sz="2000" b="1" spc="-5" dirty="0">
                <a:latin typeface="Trebuchet MS"/>
                <a:cs typeface="Trebuchet MS"/>
              </a:rPr>
              <a:t>ARE</a:t>
            </a:r>
            <a:r>
              <a:rPr sz="2000" b="1" spc="-135" dirty="0">
                <a:latin typeface="Trebuchet MS"/>
                <a:cs typeface="Trebuchet MS"/>
              </a:rPr>
              <a:t> </a:t>
            </a:r>
            <a:r>
              <a:rPr sz="2000" b="1" spc="-5" dirty="0">
                <a:latin typeface="Trebuchet MS"/>
                <a:cs typeface="Trebuchet MS"/>
              </a:rPr>
              <a:t>SHOWN.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22</a:t>
            </a:fld>
            <a:endParaRPr dirty="0"/>
          </a:p>
        </p:txBody>
      </p:sp>
      <p:sp>
        <p:nvSpPr>
          <p:cNvPr id="29" name="object 2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1279271" y="2510993"/>
            <a:ext cx="12700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rlito"/>
                <a:cs typeface="Carlito"/>
              </a:rPr>
              <a:t>=</a:t>
            </a:r>
            <a:endParaRPr sz="1800">
              <a:latin typeface="Carlito"/>
              <a:cs typeface="Carlito"/>
            </a:endParaRPr>
          </a:p>
          <a:p>
            <a:pPr>
              <a:lnSpc>
                <a:spcPct val="100000"/>
              </a:lnSpc>
            </a:pPr>
            <a:r>
              <a:rPr sz="1800" dirty="0">
                <a:latin typeface="Carlito"/>
                <a:cs typeface="Carlito"/>
              </a:rPr>
              <a:t>=</a:t>
            </a:r>
            <a:endParaRPr sz="1800">
              <a:latin typeface="Carlito"/>
              <a:cs typeface="Carlito"/>
            </a:endParaRPr>
          </a:p>
          <a:p>
            <a:pPr>
              <a:lnSpc>
                <a:spcPct val="100000"/>
              </a:lnSpc>
            </a:pPr>
            <a:r>
              <a:rPr sz="1800" dirty="0">
                <a:latin typeface="Carlito"/>
                <a:cs typeface="Carlito"/>
              </a:rPr>
              <a:t>=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495297" y="3303523"/>
            <a:ext cx="198755" cy="1050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1755">
              <a:lnSpc>
                <a:spcPts val="1875"/>
              </a:lnSpc>
              <a:spcBef>
                <a:spcPts val="100"/>
              </a:spcBef>
            </a:pPr>
            <a:r>
              <a:rPr sz="1800" dirty="0">
                <a:latin typeface="Carlito"/>
                <a:cs typeface="Carlito"/>
              </a:rPr>
              <a:t>=</a:t>
            </a:r>
            <a:endParaRPr sz="1800">
              <a:latin typeface="Carlito"/>
              <a:cs typeface="Carlito"/>
            </a:endParaRPr>
          </a:p>
          <a:p>
            <a:pPr>
              <a:lnSpc>
                <a:spcPts val="1875"/>
              </a:lnSpc>
            </a:pPr>
            <a:r>
              <a:rPr sz="1800" dirty="0">
                <a:latin typeface="Carlito"/>
                <a:cs typeface="Carlito"/>
              </a:rPr>
              <a:t>=</a:t>
            </a:r>
            <a:endParaRPr sz="1800">
              <a:latin typeface="Carlito"/>
              <a:cs typeface="Carlito"/>
            </a:endParaRPr>
          </a:p>
          <a:p>
            <a:pPr>
              <a:lnSpc>
                <a:spcPct val="100000"/>
              </a:lnSpc>
            </a:pPr>
            <a:r>
              <a:rPr sz="1800" dirty="0">
                <a:latin typeface="Carlito"/>
                <a:cs typeface="Carlito"/>
              </a:rPr>
              <a:t>=</a:t>
            </a:r>
            <a:endParaRPr sz="1800">
              <a:latin typeface="Carlito"/>
              <a:cs typeface="Carlito"/>
            </a:endParaRPr>
          </a:p>
          <a:p>
            <a:pPr>
              <a:lnSpc>
                <a:spcPct val="100000"/>
              </a:lnSpc>
            </a:pPr>
            <a:r>
              <a:rPr sz="1800" dirty="0">
                <a:latin typeface="Carlito"/>
                <a:cs typeface="Carlito"/>
              </a:rPr>
              <a:t>=</a:t>
            </a:r>
            <a:endParaRPr sz="18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735073" y="0"/>
            <a:ext cx="5170170" cy="1468120"/>
            <a:chOff x="1735073" y="0"/>
            <a:chExt cx="5170170" cy="1468120"/>
          </a:xfrm>
        </p:grpSpPr>
        <p:sp>
          <p:nvSpPr>
            <p:cNvPr id="7" name="object 7"/>
            <p:cNvSpPr/>
            <p:nvPr/>
          </p:nvSpPr>
          <p:spPr>
            <a:xfrm>
              <a:off x="2666999" y="0"/>
              <a:ext cx="0" cy="1468120"/>
            </a:xfrm>
            <a:custGeom>
              <a:avLst/>
              <a:gdLst/>
              <a:ahLst/>
              <a:cxnLst/>
              <a:rect l="l" t="t" r="r" b="b"/>
              <a:pathLst>
                <a:path h="1468120">
                  <a:moveTo>
                    <a:pt x="0" y="0"/>
                  </a:moveTo>
                  <a:lnTo>
                    <a:pt x="0" y="146811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763648" y="260667"/>
              <a:ext cx="5112512" cy="5847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763648" y="260667"/>
              <a:ext cx="5113020" cy="584835"/>
            </a:xfrm>
            <a:custGeom>
              <a:avLst/>
              <a:gdLst/>
              <a:ahLst/>
              <a:cxnLst/>
              <a:rect l="l" t="t" r="r" b="b"/>
              <a:pathLst>
                <a:path w="5113020" h="584835">
                  <a:moveTo>
                    <a:pt x="0" y="584771"/>
                  </a:moveTo>
                  <a:lnTo>
                    <a:pt x="5112512" y="584771"/>
                  </a:lnTo>
                  <a:lnTo>
                    <a:pt x="5112512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792223" y="279857"/>
            <a:ext cx="505587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7995">
              <a:lnSpc>
                <a:spcPct val="100000"/>
              </a:lnSpc>
              <a:spcBef>
                <a:spcPts val="105"/>
              </a:spcBef>
              <a:tabLst>
                <a:tab pos="2149475" algn="l"/>
              </a:tabLst>
            </a:pPr>
            <a:r>
              <a:rPr spc="50" dirty="0"/>
              <a:t>COUNT	</a:t>
            </a:r>
            <a:r>
              <a:rPr spc="75" dirty="0"/>
              <a:t>FUNCTIONS</a:t>
            </a:r>
          </a:p>
        </p:txBody>
      </p:sp>
      <p:sp>
        <p:nvSpPr>
          <p:cNvPr id="11" name="object 11"/>
          <p:cNvSpPr/>
          <p:nvPr/>
        </p:nvSpPr>
        <p:spPr>
          <a:xfrm>
            <a:off x="537972" y="1556003"/>
            <a:ext cx="3785616" cy="26319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807711" y="859281"/>
            <a:ext cx="38449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u="heavy" spc="-5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SYNTAX </a:t>
            </a:r>
            <a:r>
              <a:rPr sz="2800" b="1" u="heavy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OF </a:t>
            </a:r>
            <a:r>
              <a:rPr sz="28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FUNCTIONS</a:t>
            </a:r>
            <a:endParaRPr sz="28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795520" y="1287526"/>
            <a:ext cx="3155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Trebuchet MS"/>
                <a:cs typeface="Trebuchet MS"/>
              </a:rPr>
              <a:t>1.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545328" y="1337818"/>
            <a:ext cx="2868930" cy="6184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2583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Trebuchet MS"/>
                <a:cs typeface="Trebuchet MS"/>
              </a:rPr>
              <a:t>COUNT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Trebuchet MS"/>
                <a:cs typeface="Trebuchet MS"/>
              </a:rPr>
              <a:t>=COUNT(VALUE1,VALUE2,…)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95520" y="2202307"/>
            <a:ext cx="3162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rebuchet MS"/>
                <a:cs typeface="Trebuchet MS"/>
              </a:rPr>
              <a:t>2.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545328" y="2252599"/>
            <a:ext cx="2980055" cy="6184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41069">
              <a:lnSpc>
                <a:spcPct val="100000"/>
              </a:lnSpc>
              <a:spcBef>
                <a:spcPts val="105"/>
              </a:spcBef>
            </a:pPr>
            <a:r>
              <a:rPr sz="2000" b="1" spc="-35" dirty="0">
                <a:latin typeface="Trebuchet MS"/>
                <a:cs typeface="Trebuchet MS"/>
              </a:rPr>
              <a:t>COUNTA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30" dirty="0">
                <a:latin typeface="Trebuchet MS"/>
                <a:cs typeface="Trebuchet MS"/>
              </a:rPr>
              <a:t>=COUNTA(VALUE1,VALUE2,…)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795520" y="3116707"/>
            <a:ext cx="3162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rebuchet MS"/>
                <a:cs typeface="Trebuchet MS"/>
              </a:rPr>
              <a:t>3.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545328" y="3166999"/>
            <a:ext cx="2376805" cy="619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74345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Trebuchet MS"/>
                <a:cs typeface="Trebuchet MS"/>
              </a:rPr>
              <a:t>COUNTBLANK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800" spc="-5" dirty="0">
                <a:latin typeface="Trebuchet MS"/>
                <a:cs typeface="Trebuchet MS"/>
              </a:rPr>
              <a:t>=COUNTBLANK(RANGE)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795520" y="4031360"/>
            <a:ext cx="3162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rebuchet MS"/>
                <a:cs typeface="Trebuchet MS"/>
              </a:rPr>
              <a:t>4.</a:t>
            </a:r>
            <a:endParaRPr sz="2400">
              <a:latin typeface="Trebuchet MS"/>
              <a:cs typeface="Trebuchet MS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75541" y="5064571"/>
            <a:ext cx="1984375" cy="1553210"/>
            <a:chOff x="375541" y="5064571"/>
            <a:chExt cx="1984375" cy="1553210"/>
          </a:xfrm>
        </p:grpSpPr>
        <p:sp>
          <p:nvSpPr>
            <p:cNvPr id="21" name="object 21"/>
            <p:cNvSpPr/>
            <p:nvPr/>
          </p:nvSpPr>
          <p:spPr>
            <a:xfrm>
              <a:off x="395541" y="5084571"/>
              <a:ext cx="1944370" cy="1513205"/>
            </a:xfrm>
            <a:custGeom>
              <a:avLst/>
              <a:gdLst/>
              <a:ahLst/>
              <a:cxnLst/>
              <a:rect l="l" t="t" r="r" b="b"/>
              <a:pathLst>
                <a:path w="1944370" h="1513204">
                  <a:moveTo>
                    <a:pt x="1171257" y="0"/>
                  </a:moveTo>
                  <a:lnTo>
                    <a:pt x="1134173" y="634"/>
                  </a:lnTo>
                  <a:lnTo>
                    <a:pt x="0" y="634"/>
                  </a:lnTo>
                  <a:lnTo>
                    <a:pt x="0" y="1512785"/>
                  </a:lnTo>
                  <a:lnTo>
                    <a:pt x="1944179" y="1512785"/>
                  </a:lnTo>
                  <a:lnTo>
                    <a:pt x="1944179" y="634"/>
                  </a:lnTo>
                  <a:lnTo>
                    <a:pt x="1620202" y="634"/>
                  </a:lnTo>
                  <a:lnTo>
                    <a:pt x="1171257" y="0"/>
                  </a:lnTo>
                  <a:close/>
                </a:path>
              </a:pathLst>
            </a:custGeom>
            <a:solidFill>
              <a:srgbClr val="0084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95541" y="5084571"/>
              <a:ext cx="1944370" cy="1513205"/>
            </a:xfrm>
            <a:custGeom>
              <a:avLst/>
              <a:gdLst/>
              <a:ahLst/>
              <a:cxnLst/>
              <a:rect l="l" t="t" r="r" b="b"/>
              <a:pathLst>
                <a:path w="1944370" h="1513204">
                  <a:moveTo>
                    <a:pt x="0" y="634"/>
                  </a:moveTo>
                  <a:lnTo>
                    <a:pt x="1134173" y="634"/>
                  </a:lnTo>
                  <a:lnTo>
                    <a:pt x="1171257" y="0"/>
                  </a:lnTo>
                  <a:lnTo>
                    <a:pt x="1620202" y="634"/>
                  </a:lnTo>
                  <a:lnTo>
                    <a:pt x="1944179" y="634"/>
                  </a:lnTo>
                  <a:lnTo>
                    <a:pt x="1944179" y="252602"/>
                  </a:lnTo>
                  <a:lnTo>
                    <a:pt x="1944179" y="630681"/>
                  </a:lnTo>
                  <a:lnTo>
                    <a:pt x="1944179" y="1512785"/>
                  </a:lnTo>
                  <a:lnTo>
                    <a:pt x="1620202" y="1512785"/>
                  </a:lnTo>
                  <a:lnTo>
                    <a:pt x="1134173" y="1512785"/>
                  </a:lnTo>
                  <a:lnTo>
                    <a:pt x="0" y="1512785"/>
                  </a:lnTo>
                  <a:lnTo>
                    <a:pt x="0" y="630681"/>
                  </a:lnTo>
                  <a:lnTo>
                    <a:pt x="0" y="252602"/>
                  </a:lnTo>
                  <a:lnTo>
                    <a:pt x="0" y="634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2751775" y="5065207"/>
            <a:ext cx="1696720" cy="1552575"/>
            <a:chOff x="2751775" y="5065207"/>
            <a:chExt cx="1696720" cy="1552575"/>
          </a:xfrm>
        </p:grpSpPr>
        <p:sp>
          <p:nvSpPr>
            <p:cNvPr id="24" name="object 24"/>
            <p:cNvSpPr/>
            <p:nvPr/>
          </p:nvSpPr>
          <p:spPr>
            <a:xfrm>
              <a:off x="2771775" y="5085207"/>
              <a:ext cx="1656207" cy="151215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771775" y="5085207"/>
              <a:ext cx="1656714" cy="1512570"/>
            </a:xfrm>
            <a:custGeom>
              <a:avLst/>
              <a:gdLst/>
              <a:ahLst/>
              <a:cxnLst/>
              <a:rect l="l" t="t" r="r" b="b"/>
              <a:pathLst>
                <a:path w="1656714" h="1512570">
                  <a:moveTo>
                    <a:pt x="0" y="0"/>
                  </a:moveTo>
                  <a:lnTo>
                    <a:pt x="276098" y="0"/>
                  </a:lnTo>
                  <a:lnTo>
                    <a:pt x="449325" y="75565"/>
                  </a:lnTo>
                  <a:lnTo>
                    <a:pt x="690117" y="0"/>
                  </a:lnTo>
                  <a:lnTo>
                    <a:pt x="1656207" y="0"/>
                  </a:lnTo>
                  <a:lnTo>
                    <a:pt x="1656207" y="251968"/>
                  </a:lnTo>
                  <a:lnTo>
                    <a:pt x="1656207" y="630047"/>
                  </a:lnTo>
                  <a:lnTo>
                    <a:pt x="1656207" y="1512150"/>
                  </a:lnTo>
                  <a:lnTo>
                    <a:pt x="690117" y="1512150"/>
                  </a:lnTo>
                  <a:lnTo>
                    <a:pt x="276098" y="1512150"/>
                  </a:lnTo>
                  <a:lnTo>
                    <a:pt x="0" y="1512150"/>
                  </a:lnTo>
                  <a:lnTo>
                    <a:pt x="0" y="630047"/>
                  </a:lnTo>
                  <a:lnTo>
                    <a:pt x="0" y="251968"/>
                  </a:lnTo>
                  <a:lnTo>
                    <a:pt x="0" y="0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/>
          <p:nvPr/>
        </p:nvSpPr>
        <p:spPr>
          <a:xfrm>
            <a:off x="4860035" y="5092700"/>
            <a:ext cx="1656207" cy="150495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4860035" y="5087111"/>
            <a:ext cx="1656714" cy="1510665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12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2300">
              <a:latin typeface="Times New Roman"/>
              <a:cs typeface="Times New Roman"/>
            </a:endParaRPr>
          </a:p>
          <a:p>
            <a:pPr marL="137795" marR="129539" algn="ctr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Trebuchet MS"/>
                <a:cs typeface="Trebuchet MS"/>
              </a:rPr>
              <a:t>COUNT</a:t>
            </a:r>
            <a:r>
              <a:rPr sz="1800" spc="-14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CELLS  </a:t>
            </a:r>
            <a:r>
              <a:rPr sz="1800" spc="-50" dirty="0">
                <a:latin typeface="Trebuchet MS"/>
                <a:cs typeface="Trebuchet MS"/>
              </a:rPr>
              <a:t>THAT </a:t>
            </a:r>
            <a:r>
              <a:rPr sz="1800" spc="-10" dirty="0">
                <a:latin typeface="Trebuchet MS"/>
                <a:cs typeface="Trebuchet MS"/>
              </a:rPr>
              <a:t>ARE  </a:t>
            </a:r>
            <a:r>
              <a:rPr sz="1800" dirty="0">
                <a:latin typeface="Trebuchet MS"/>
                <a:cs typeface="Trebuchet MS"/>
              </a:rPr>
              <a:t>BLANK.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6948296" y="5085207"/>
            <a:ext cx="1872233" cy="151215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6948296" y="5090445"/>
            <a:ext cx="1872614" cy="1507490"/>
          </a:xfrm>
          <a:prstGeom prst="rect">
            <a:avLst/>
          </a:prstGeom>
          <a:ln w="39999">
            <a:solidFill>
              <a:srgbClr val="000000"/>
            </a:solidFill>
          </a:ln>
        </p:spPr>
        <p:txBody>
          <a:bodyPr vert="horz" wrap="square" lIns="0" tIns="196850" rIns="0" bIns="0" rtlCol="0">
            <a:spAutoFit/>
          </a:bodyPr>
          <a:lstStyle/>
          <a:p>
            <a:pPr marL="182245" marR="175260" algn="ctr">
              <a:lnSpc>
                <a:spcPct val="100000"/>
              </a:lnSpc>
              <a:spcBef>
                <a:spcPts val="1550"/>
              </a:spcBef>
            </a:pPr>
            <a:r>
              <a:rPr sz="1800" spc="-5" dirty="0">
                <a:latin typeface="Trebuchet MS"/>
                <a:cs typeface="Trebuchet MS"/>
              </a:rPr>
              <a:t>COUNT NO.</a:t>
            </a:r>
            <a:r>
              <a:rPr sz="1800" spc="-14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OF  </a:t>
            </a:r>
            <a:r>
              <a:rPr sz="1800" spc="-5" dirty="0">
                <a:latin typeface="Trebuchet MS"/>
                <a:cs typeface="Trebuchet MS"/>
              </a:rPr>
              <a:t>CELLS </a:t>
            </a:r>
            <a:r>
              <a:rPr sz="1800" spc="-50" dirty="0">
                <a:latin typeface="Trebuchet MS"/>
                <a:cs typeface="Trebuchet MS"/>
              </a:rPr>
              <a:t>THAT  </a:t>
            </a:r>
            <a:r>
              <a:rPr sz="1800" spc="-5" dirty="0">
                <a:latin typeface="Trebuchet MS"/>
                <a:cs typeface="Trebuchet MS"/>
              </a:rPr>
              <a:t>MEET </a:t>
            </a:r>
            <a:r>
              <a:rPr sz="1800" spc="-10" dirty="0">
                <a:latin typeface="Trebuchet MS"/>
                <a:cs typeface="Trebuchet MS"/>
              </a:rPr>
              <a:t>GIVEN  </a:t>
            </a:r>
            <a:r>
              <a:rPr sz="1800" spc="-5" dirty="0">
                <a:latin typeface="Trebuchet MS"/>
                <a:cs typeface="Trebuchet MS"/>
              </a:rPr>
              <a:t>CONDITION.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23</a:t>
            </a:fld>
            <a:endParaRPr dirty="0"/>
          </a:p>
        </p:txBody>
      </p:sp>
      <p:sp>
        <p:nvSpPr>
          <p:cNvPr id="33" name="object 3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30" name="object 30"/>
          <p:cNvSpPr txBox="1"/>
          <p:nvPr/>
        </p:nvSpPr>
        <p:spPr>
          <a:xfrm>
            <a:off x="5505551" y="4081652"/>
            <a:ext cx="2947670" cy="987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66165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latin typeface="Trebuchet MS"/>
                <a:cs typeface="Trebuchet MS"/>
              </a:rPr>
              <a:t>COUNTIF</a:t>
            </a:r>
            <a:endParaRPr sz="2000">
              <a:latin typeface="Trebuchet MS"/>
              <a:cs typeface="Trebuchet MS"/>
            </a:endParaRPr>
          </a:p>
          <a:p>
            <a:pPr marL="52069">
              <a:lnSpc>
                <a:spcPct val="100000"/>
              </a:lnSpc>
              <a:spcBef>
                <a:spcPts val="105"/>
              </a:spcBef>
            </a:pPr>
            <a:r>
              <a:rPr sz="1800" spc="-5" dirty="0">
                <a:latin typeface="Trebuchet MS"/>
                <a:cs typeface="Trebuchet MS"/>
              </a:rPr>
              <a:t>=COUNTIF(RANGE,CRITERIA)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  <a:tabLst>
                <a:tab pos="2235835" algn="l"/>
              </a:tabLst>
            </a:pPr>
            <a:r>
              <a:rPr sz="2400" b="1" dirty="0">
                <a:latin typeface="Trebuchet MS"/>
                <a:cs typeface="Trebuchet MS"/>
              </a:rPr>
              <a:t>3.	4.</a:t>
            </a:r>
            <a:endParaRPr sz="2400">
              <a:latin typeface="Trebuchet MS"/>
              <a:cs typeface="Trebuchet MS"/>
            </a:endParaRPr>
          </a:p>
        </p:txBody>
      </p:sp>
      <p:graphicFrame>
        <p:nvGraphicFramePr>
          <p:cNvPr id="31" name="object 31"/>
          <p:cNvGraphicFramePr>
            <a:graphicFrameLocks noGrp="1"/>
          </p:cNvGraphicFramePr>
          <p:nvPr/>
        </p:nvGraphicFramePr>
        <p:xfrm>
          <a:off x="468426" y="1485900"/>
          <a:ext cx="3952240" cy="5372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71700"/>
                <a:gridCol w="1699895"/>
              </a:tblGrid>
              <a:tr h="8878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2150">
                        <a:latin typeface="Times New Roman"/>
                        <a:cs typeface="Times New Roman"/>
                      </a:endParaRPr>
                    </a:p>
                    <a:p>
                      <a:pPr marR="762000" algn="r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rlito"/>
                          <a:cs typeface="Carlito"/>
                        </a:rPr>
                        <a:t>=</a:t>
                      </a:r>
                      <a:endParaRPr sz="18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8F8F8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8F8F8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5976">
                <a:tc>
                  <a:txBody>
                    <a:bodyPr/>
                    <a:lstStyle/>
                    <a:p>
                      <a:pPr marR="762000" algn="r">
                        <a:lnSpc>
                          <a:spcPts val="1600"/>
                        </a:lnSpc>
                      </a:pPr>
                      <a:r>
                        <a:rPr sz="1800" dirty="0">
                          <a:latin typeface="Carlito"/>
                          <a:cs typeface="Carlito"/>
                        </a:rPr>
                        <a:t>=</a:t>
                      </a:r>
                      <a:endParaRPr sz="18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8F8F8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8F8F8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6242">
                <a:tc>
                  <a:txBody>
                    <a:bodyPr/>
                    <a:lstStyle/>
                    <a:p>
                      <a:pPr marL="229870" algn="ctr">
                        <a:lnSpc>
                          <a:spcPts val="1430"/>
                        </a:lnSpc>
                      </a:pPr>
                      <a:r>
                        <a:rPr sz="1800" dirty="0">
                          <a:latin typeface="Carlito"/>
                          <a:cs typeface="Carlito"/>
                        </a:rPr>
                        <a:t>=</a:t>
                      </a:r>
                      <a:endParaRPr sz="18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8F8F8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8F8F8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397723">
                <a:tc>
                  <a:txBody>
                    <a:bodyPr/>
                    <a:lstStyle/>
                    <a:p>
                      <a:pPr marL="229870" algn="ctr">
                        <a:lnSpc>
                          <a:spcPts val="1889"/>
                        </a:lnSpc>
                      </a:pPr>
                      <a:r>
                        <a:rPr sz="1800" dirty="0">
                          <a:latin typeface="Carlito"/>
                          <a:cs typeface="Carlito"/>
                        </a:rPr>
                        <a:t>=</a:t>
                      </a:r>
                      <a:endParaRPr sz="18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8F8F8"/>
                      </a:solidFill>
                      <a:prstDash val="solid"/>
                    </a:lnR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8F8F8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519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150">
                        <a:latin typeface="Times New Roman"/>
                        <a:cs typeface="Times New Roman"/>
                      </a:endParaRPr>
                    </a:p>
                    <a:p>
                      <a:pPr marR="356870" algn="ctr">
                        <a:lnSpc>
                          <a:spcPct val="100000"/>
                        </a:lnSpc>
                      </a:pPr>
                      <a:r>
                        <a:rPr sz="2400" b="1" dirty="0">
                          <a:latin typeface="Trebuchet MS"/>
                          <a:cs typeface="Trebuchet MS"/>
                        </a:rPr>
                        <a:t>1.</a:t>
                      </a:r>
                      <a:endParaRPr sz="2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12700">
                      <a:solidFill>
                        <a:srgbClr val="F8F8F8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150">
                        <a:latin typeface="Times New Roman"/>
                        <a:cs typeface="Times New Roman"/>
                      </a:endParaRPr>
                    </a:p>
                    <a:p>
                      <a:pPr marL="213360" algn="ctr">
                        <a:lnSpc>
                          <a:spcPct val="100000"/>
                        </a:lnSpc>
                      </a:pPr>
                      <a:r>
                        <a:rPr sz="2400" b="1" dirty="0">
                          <a:latin typeface="Trebuchet MS"/>
                          <a:cs typeface="Trebuchet MS"/>
                        </a:rPr>
                        <a:t>2.</a:t>
                      </a:r>
                      <a:endParaRPr sz="2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F8F8F8"/>
                      </a:solidFill>
                      <a:prstDash val="solid"/>
                    </a:lnL>
                    <a:lnT w="53975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1675633">
                <a:tc>
                  <a:txBody>
                    <a:bodyPr/>
                    <a:lstStyle/>
                    <a:p>
                      <a:pPr marL="189865" marR="607060" algn="ctr">
                        <a:lnSpc>
                          <a:spcPct val="100000"/>
                        </a:lnSpc>
                        <a:spcBef>
                          <a:spcPts val="825"/>
                        </a:spcBef>
                        <a:tabLst>
                          <a:tab pos="1038860" algn="l"/>
                        </a:tabLst>
                      </a:pPr>
                      <a:r>
                        <a:rPr sz="1800" spc="-5" dirty="0">
                          <a:latin typeface="Trebuchet MS"/>
                          <a:cs typeface="Trebuchet MS"/>
                        </a:rPr>
                        <a:t>COUN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T	ON</a:t>
                      </a:r>
                      <a:r>
                        <a:rPr sz="1800" spc="-229" dirty="0">
                          <a:latin typeface="Trebuchet MS"/>
                          <a:cs typeface="Trebuchet MS"/>
                        </a:rPr>
                        <a:t>L</a:t>
                      </a:r>
                      <a:r>
                        <a:rPr sz="1800" dirty="0">
                          <a:latin typeface="Trebuchet MS"/>
                          <a:cs typeface="Trebuchet MS"/>
                        </a:rPr>
                        <a:t>Y  </a:t>
                      </a:r>
                      <a:r>
                        <a:rPr sz="1800" spc="-5" dirty="0">
                          <a:latin typeface="Trebuchet MS"/>
                          <a:cs typeface="Trebuchet MS"/>
                        </a:rPr>
                        <a:t>CELLS </a:t>
                      </a:r>
                      <a:r>
                        <a:rPr sz="1800" spc="-50" dirty="0">
                          <a:latin typeface="Trebuchet MS"/>
                          <a:cs typeface="Trebuchet MS"/>
                        </a:rPr>
                        <a:t>THAT  </a:t>
                      </a:r>
                      <a:r>
                        <a:rPr sz="1800" spc="-30" dirty="0">
                          <a:latin typeface="Trebuchet MS"/>
                          <a:cs typeface="Trebuchet MS"/>
                        </a:rPr>
                        <a:t>CONTAINS  </a:t>
                      </a:r>
                      <a:r>
                        <a:rPr sz="1800" spc="-10" dirty="0">
                          <a:latin typeface="Trebuchet MS"/>
                          <a:cs typeface="Trebuchet MS"/>
                        </a:rPr>
                        <a:t>NUMBER.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104775" marB="0">
                    <a:lnR w="12700">
                      <a:solidFill>
                        <a:srgbClr val="F8F8F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199390" marR="22225" indent="-5080" algn="ctr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Trebuchet MS"/>
                          <a:cs typeface="Trebuchet MS"/>
                        </a:rPr>
                        <a:t>COUNT CELLS  </a:t>
                      </a:r>
                      <a:r>
                        <a:rPr sz="1800" spc="-50" dirty="0">
                          <a:latin typeface="Trebuchet MS"/>
                          <a:cs typeface="Trebuchet MS"/>
                        </a:rPr>
                        <a:t>THAT </a:t>
                      </a:r>
                      <a:r>
                        <a:rPr sz="1800" spc="-5" dirty="0">
                          <a:latin typeface="Trebuchet MS"/>
                          <a:cs typeface="Trebuchet MS"/>
                        </a:rPr>
                        <a:t>ARE</a:t>
                      </a:r>
                      <a:r>
                        <a:rPr sz="1800" spc="-1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spc="-5" dirty="0">
                          <a:latin typeface="Trebuchet MS"/>
                          <a:cs typeface="Trebuchet MS"/>
                        </a:rPr>
                        <a:t>NOT  </a:t>
                      </a:r>
                      <a:r>
                        <a:rPr sz="1800" spc="-50" dirty="0">
                          <a:latin typeface="Trebuchet MS"/>
                          <a:cs typeface="Trebuchet MS"/>
                        </a:rPr>
                        <a:t>EMPTY.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8F8F8"/>
                      </a:solidFill>
                      <a:prstDash val="soli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4237990"/>
            <a:ext cx="0" cy="2620010"/>
          </a:xfrm>
          <a:custGeom>
            <a:avLst/>
            <a:gdLst/>
            <a:ahLst/>
            <a:cxnLst/>
            <a:rect l="l" t="t" r="r" b="b"/>
            <a:pathLst>
              <a:path h="2620009">
                <a:moveTo>
                  <a:pt x="0" y="0"/>
                </a:moveTo>
                <a:lnTo>
                  <a:pt x="0" y="262000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1160780"/>
            <a:ext cx="0" cy="3023870"/>
          </a:xfrm>
          <a:custGeom>
            <a:avLst/>
            <a:gdLst/>
            <a:ahLst/>
            <a:cxnLst/>
            <a:rect l="l" t="t" r="r" b="b"/>
            <a:pathLst>
              <a:path h="3023870">
                <a:moveTo>
                  <a:pt x="0" y="0"/>
                </a:moveTo>
                <a:lnTo>
                  <a:pt x="0" y="302387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1735073" y="0"/>
            <a:ext cx="5170170" cy="1120140"/>
            <a:chOff x="1735073" y="0"/>
            <a:chExt cx="5170170" cy="1120140"/>
          </a:xfrm>
        </p:grpSpPr>
        <p:sp>
          <p:nvSpPr>
            <p:cNvPr id="9" name="object 9"/>
            <p:cNvSpPr/>
            <p:nvPr/>
          </p:nvSpPr>
          <p:spPr>
            <a:xfrm>
              <a:off x="2666999" y="0"/>
              <a:ext cx="0" cy="1107440"/>
            </a:xfrm>
            <a:custGeom>
              <a:avLst/>
              <a:gdLst/>
              <a:ahLst/>
              <a:cxnLst/>
              <a:rect l="l" t="t" r="r" b="b"/>
              <a:pathLst>
                <a:path h="1107440">
                  <a:moveTo>
                    <a:pt x="0" y="0"/>
                  </a:moveTo>
                  <a:lnTo>
                    <a:pt x="0" y="110743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763648" y="251904"/>
              <a:ext cx="5112512" cy="5847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763648" y="251904"/>
              <a:ext cx="5113020" cy="584835"/>
            </a:xfrm>
            <a:custGeom>
              <a:avLst/>
              <a:gdLst/>
              <a:ahLst/>
              <a:cxnLst/>
              <a:rect l="l" t="t" r="r" b="b"/>
              <a:pathLst>
                <a:path w="5113020" h="584835">
                  <a:moveTo>
                    <a:pt x="0" y="584771"/>
                  </a:moveTo>
                  <a:lnTo>
                    <a:pt x="5112512" y="584771"/>
                  </a:lnTo>
                  <a:lnTo>
                    <a:pt x="5112512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792223" y="271399"/>
            <a:ext cx="505587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7995">
              <a:lnSpc>
                <a:spcPct val="100000"/>
              </a:lnSpc>
              <a:spcBef>
                <a:spcPts val="100"/>
              </a:spcBef>
              <a:tabLst>
                <a:tab pos="1816735" algn="l"/>
              </a:tabLst>
            </a:pPr>
            <a:r>
              <a:rPr spc="210" dirty="0"/>
              <a:t>TEXT	</a:t>
            </a:r>
            <a:r>
              <a:rPr spc="75" dirty="0"/>
              <a:t>FUNCTIONS</a:t>
            </a:r>
          </a:p>
        </p:txBody>
      </p:sp>
      <p:grpSp>
        <p:nvGrpSpPr>
          <p:cNvPr id="13" name="object 13"/>
          <p:cNvGrpSpPr/>
          <p:nvPr/>
        </p:nvGrpSpPr>
        <p:grpSpPr>
          <a:xfrm>
            <a:off x="306641" y="1107439"/>
            <a:ext cx="4786630" cy="3130550"/>
            <a:chOff x="306641" y="1107439"/>
            <a:chExt cx="4786630" cy="3130550"/>
          </a:xfrm>
        </p:grpSpPr>
        <p:sp>
          <p:nvSpPr>
            <p:cNvPr id="14" name="object 14"/>
            <p:cNvSpPr/>
            <p:nvPr/>
          </p:nvSpPr>
          <p:spPr>
            <a:xfrm>
              <a:off x="394716" y="1194815"/>
              <a:ext cx="4610100" cy="295503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06641" y="1107439"/>
              <a:ext cx="4786630" cy="3130550"/>
            </a:xfrm>
            <a:custGeom>
              <a:avLst/>
              <a:gdLst/>
              <a:ahLst/>
              <a:cxnLst/>
              <a:rect l="l" t="t" r="r" b="b"/>
              <a:pathLst>
                <a:path w="4786630" h="3130550">
                  <a:moveTo>
                    <a:pt x="4715192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3041650"/>
                  </a:lnTo>
                  <a:lnTo>
                    <a:pt x="71120" y="3059430"/>
                  </a:lnTo>
                  <a:lnTo>
                    <a:pt x="4715192" y="3059430"/>
                  </a:lnTo>
                  <a:lnTo>
                    <a:pt x="4715192" y="3041662"/>
                  </a:lnTo>
                  <a:lnTo>
                    <a:pt x="4715192" y="89281"/>
                  </a:lnTo>
                  <a:lnTo>
                    <a:pt x="4697412" y="89281"/>
                  </a:lnTo>
                  <a:lnTo>
                    <a:pt x="4697412" y="3041650"/>
                  </a:lnTo>
                  <a:lnTo>
                    <a:pt x="88900" y="3041650"/>
                  </a:lnTo>
                  <a:lnTo>
                    <a:pt x="88900" y="88900"/>
                  </a:lnTo>
                  <a:lnTo>
                    <a:pt x="4715192" y="88900"/>
                  </a:lnTo>
                  <a:lnTo>
                    <a:pt x="4715192" y="71120"/>
                  </a:lnTo>
                  <a:close/>
                </a:path>
                <a:path w="4786630" h="3130550">
                  <a:moveTo>
                    <a:pt x="4786312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3077210"/>
                  </a:lnTo>
                  <a:lnTo>
                    <a:pt x="0" y="3130550"/>
                  </a:lnTo>
                  <a:lnTo>
                    <a:pt x="4786312" y="3130550"/>
                  </a:lnTo>
                  <a:lnTo>
                    <a:pt x="4786312" y="3077210"/>
                  </a:lnTo>
                  <a:lnTo>
                    <a:pt x="4786312" y="53721"/>
                  </a:lnTo>
                  <a:lnTo>
                    <a:pt x="4732972" y="53721"/>
                  </a:lnTo>
                  <a:lnTo>
                    <a:pt x="4732972" y="3077210"/>
                  </a:lnTo>
                  <a:lnTo>
                    <a:pt x="53340" y="3077210"/>
                  </a:lnTo>
                  <a:lnTo>
                    <a:pt x="53340" y="53340"/>
                  </a:lnTo>
                  <a:lnTo>
                    <a:pt x="4786312" y="53340"/>
                  </a:lnTo>
                  <a:lnTo>
                    <a:pt x="47863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5299709" y="1076959"/>
            <a:ext cx="3297554" cy="29552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u="heavy" spc="-4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SYNTAX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OF</a:t>
            </a:r>
            <a:r>
              <a:rPr sz="2400" b="1" u="heavy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FUNCTIONS</a:t>
            </a:r>
            <a:endParaRPr sz="2400">
              <a:latin typeface="Trebuchet MS"/>
              <a:cs typeface="Trebuchet MS"/>
            </a:endParaRPr>
          </a:p>
          <a:p>
            <a:pPr marL="634365" indent="-622300">
              <a:lnSpc>
                <a:spcPct val="100000"/>
              </a:lnSpc>
              <a:spcBef>
                <a:spcPts val="2175"/>
              </a:spcBef>
              <a:buAutoNum type="arabicPeriod"/>
              <a:tabLst>
                <a:tab pos="634365" algn="l"/>
                <a:tab pos="635000" algn="l"/>
              </a:tabLst>
            </a:pPr>
            <a:r>
              <a:rPr sz="2000" b="1" dirty="0">
                <a:latin typeface="Trebuchet MS"/>
                <a:cs typeface="Trebuchet MS"/>
              </a:rPr>
              <a:t>LOWER</a:t>
            </a:r>
            <a:r>
              <a:rPr sz="2000" b="1" spc="-30" dirty="0">
                <a:latin typeface="Trebuchet MS"/>
                <a:cs typeface="Trebuchet MS"/>
              </a:rPr>
              <a:t> </a:t>
            </a:r>
            <a:r>
              <a:rPr sz="2000" b="1" spc="-5" dirty="0">
                <a:latin typeface="Trebuchet MS"/>
                <a:cs typeface="Trebuchet MS"/>
              </a:rPr>
              <a:t>FUNCTION</a:t>
            </a:r>
            <a:endParaRPr sz="2000">
              <a:latin typeface="Trebuchet MS"/>
              <a:cs typeface="Trebuchet MS"/>
            </a:endParaRPr>
          </a:p>
          <a:p>
            <a:pPr marL="897890">
              <a:lnSpc>
                <a:spcPct val="100000"/>
              </a:lnSpc>
              <a:spcBef>
                <a:spcPts val="10"/>
              </a:spcBef>
            </a:pPr>
            <a:r>
              <a:rPr sz="1800" spc="-5" dirty="0">
                <a:latin typeface="Trebuchet MS"/>
                <a:cs typeface="Trebuchet MS"/>
              </a:rPr>
              <a:t>=LOWER(TEXT)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850">
              <a:latin typeface="Trebuchet MS"/>
              <a:cs typeface="Trebuchet MS"/>
            </a:endParaRPr>
          </a:p>
          <a:p>
            <a:pPr marL="711200" indent="-699135">
              <a:lnSpc>
                <a:spcPct val="100000"/>
              </a:lnSpc>
              <a:spcBef>
                <a:spcPts val="5"/>
              </a:spcBef>
              <a:buAutoNum type="arabicPeriod" startAt="2"/>
              <a:tabLst>
                <a:tab pos="711200" algn="l"/>
                <a:tab pos="711835" algn="l"/>
              </a:tabLst>
            </a:pPr>
            <a:r>
              <a:rPr sz="2000" b="1" dirty="0">
                <a:latin typeface="Trebuchet MS"/>
                <a:cs typeface="Trebuchet MS"/>
              </a:rPr>
              <a:t>UPPER</a:t>
            </a:r>
            <a:r>
              <a:rPr sz="2000" b="1" spc="-10" dirty="0">
                <a:latin typeface="Trebuchet MS"/>
                <a:cs typeface="Trebuchet MS"/>
              </a:rPr>
              <a:t> </a:t>
            </a:r>
            <a:r>
              <a:rPr sz="2000" b="1" spc="-5" dirty="0">
                <a:latin typeface="Trebuchet MS"/>
                <a:cs typeface="Trebuchet MS"/>
              </a:rPr>
              <a:t>FUNCTION</a:t>
            </a:r>
            <a:endParaRPr sz="2000">
              <a:latin typeface="Trebuchet MS"/>
              <a:cs typeface="Trebuchet MS"/>
            </a:endParaRPr>
          </a:p>
          <a:p>
            <a:pPr marL="966469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Trebuchet MS"/>
                <a:cs typeface="Trebuchet MS"/>
              </a:rPr>
              <a:t>=UPPER(TEXT)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850">
              <a:latin typeface="Trebuchet MS"/>
              <a:cs typeface="Trebuchet MS"/>
            </a:endParaRPr>
          </a:p>
          <a:p>
            <a:pPr marL="558800" indent="-546735">
              <a:lnSpc>
                <a:spcPct val="100000"/>
              </a:lnSpc>
              <a:buAutoNum type="arabicPeriod" startAt="3"/>
              <a:tabLst>
                <a:tab pos="558800" algn="l"/>
                <a:tab pos="559435" algn="l"/>
              </a:tabLst>
            </a:pPr>
            <a:r>
              <a:rPr sz="2000" b="1" dirty="0">
                <a:latin typeface="Trebuchet MS"/>
                <a:cs typeface="Trebuchet MS"/>
              </a:rPr>
              <a:t>PROPER</a:t>
            </a:r>
            <a:r>
              <a:rPr sz="2000" b="1" spc="-10" dirty="0">
                <a:latin typeface="Trebuchet MS"/>
                <a:cs typeface="Trebuchet MS"/>
              </a:rPr>
              <a:t> </a:t>
            </a:r>
            <a:r>
              <a:rPr sz="2000" b="1" spc="-5" dirty="0">
                <a:latin typeface="Trebuchet MS"/>
                <a:cs typeface="Trebuchet MS"/>
              </a:rPr>
              <a:t>FUNCTION</a:t>
            </a:r>
            <a:endParaRPr sz="2000">
              <a:latin typeface="Trebuchet MS"/>
              <a:cs typeface="Trebuchet MS"/>
            </a:endParaRPr>
          </a:p>
          <a:p>
            <a:pPr marL="829310">
              <a:lnSpc>
                <a:spcPct val="100000"/>
              </a:lnSpc>
              <a:spcBef>
                <a:spcPts val="10"/>
              </a:spcBef>
            </a:pPr>
            <a:r>
              <a:rPr sz="1800" spc="-5" dirty="0">
                <a:latin typeface="Trebuchet MS"/>
                <a:cs typeface="Trebuchet MS"/>
              </a:rPr>
              <a:t>=PROPER(TEXT)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303532" y="4849141"/>
            <a:ext cx="2200275" cy="1696720"/>
            <a:chOff x="303532" y="4849141"/>
            <a:chExt cx="2200275" cy="1696720"/>
          </a:xfrm>
        </p:grpSpPr>
        <p:sp>
          <p:nvSpPr>
            <p:cNvPr id="18" name="object 18"/>
            <p:cNvSpPr/>
            <p:nvPr/>
          </p:nvSpPr>
          <p:spPr>
            <a:xfrm>
              <a:off x="323532" y="4869141"/>
              <a:ext cx="2160270" cy="1656714"/>
            </a:xfrm>
            <a:custGeom>
              <a:avLst/>
              <a:gdLst/>
              <a:ahLst/>
              <a:cxnLst/>
              <a:rect l="l" t="t" r="r" b="b"/>
              <a:pathLst>
                <a:path w="2160270" h="1656715">
                  <a:moveTo>
                    <a:pt x="2160270" y="0"/>
                  </a:moveTo>
                  <a:lnTo>
                    <a:pt x="0" y="0"/>
                  </a:lnTo>
                  <a:lnTo>
                    <a:pt x="0" y="1656207"/>
                  </a:lnTo>
                  <a:lnTo>
                    <a:pt x="2160270" y="1656207"/>
                  </a:lnTo>
                  <a:lnTo>
                    <a:pt x="2160270" y="0"/>
                  </a:lnTo>
                  <a:close/>
                </a:path>
              </a:pathLst>
            </a:custGeom>
            <a:solidFill>
              <a:srgbClr val="0084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23532" y="4869141"/>
              <a:ext cx="2160270" cy="1656714"/>
            </a:xfrm>
            <a:custGeom>
              <a:avLst/>
              <a:gdLst/>
              <a:ahLst/>
              <a:cxnLst/>
              <a:rect l="l" t="t" r="r" b="b"/>
              <a:pathLst>
                <a:path w="2160270" h="1656715">
                  <a:moveTo>
                    <a:pt x="0" y="1656207"/>
                  </a:moveTo>
                  <a:lnTo>
                    <a:pt x="2160270" y="1656207"/>
                  </a:lnTo>
                  <a:lnTo>
                    <a:pt x="2160270" y="0"/>
                  </a:lnTo>
                  <a:lnTo>
                    <a:pt x="0" y="0"/>
                  </a:lnTo>
                  <a:lnTo>
                    <a:pt x="0" y="1656207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323532" y="4869141"/>
            <a:ext cx="2160270" cy="1656714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2800">
              <a:latin typeface="Times New Roman"/>
              <a:cs typeface="Times New Roman"/>
            </a:endParaRPr>
          </a:p>
          <a:p>
            <a:pPr marL="149225" marR="137160" algn="ctr">
              <a:lnSpc>
                <a:spcPct val="100000"/>
              </a:lnSpc>
            </a:pPr>
            <a:r>
              <a:rPr sz="1800" spc="-50" dirty="0">
                <a:latin typeface="Trebuchet MS"/>
                <a:cs typeface="Trebuchet MS"/>
              </a:rPr>
              <a:t>TO </a:t>
            </a:r>
            <a:r>
              <a:rPr sz="1800" spc="-15" dirty="0">
                <a:latin typeface="Trebuchet MS"/>
                <a:cs typeface="Trebuchet MS"/>
              </a:rPr>
              <a:t>CONVERT</a:t>
            </a:r>
            <a:r>
              <a:rPr sz="1800" spc="-13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TEXT  FROM </a:t>
            </a:r>
            <a:r>
              <a:rPr sz="1800" spc="-30" dirty="0">
                <a:latin typeface="Trebuchet MS"/>
                <a:cs typeface="Trebuchet MS"/>
              </a:rPr>
              <a:t>CAPITAL </a:t>
            </a:r>
            <a:r>
              <a:rPr sz="1800" spc="-50" dirty="0">
                <a:latin typeface="Trebuchet MS"/>
                <a:cs typeface="Trebuchet MS"/>
              </a:rPr>
              <a:t>TO  </a:t>
            </a:r>
            <a:r>
              <a:rPr sz="1800" spc="-10" dirty="0">
                <a:latin typeface="Trebuchet MS"/>
                <a:cs typeface="Trebuchet MS"/>
              </a:rPr>
              <a:t>SMALL.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012179" y="4869141"/>
            <a:ext cx="2304287" cy="158419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012179" y="4869141"/>
            <a:ext cx="2304415" cy="1584325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endParaRPr sz="2550">
              <a:latin typeface="Times New Roman"/>
              <a:cs typeface="Times New Roman"/>
            </a:endParaRPr>
          </a:p>
          <a:p>
            <a:pPr marL="353060" marR="343535" algn="ctr">
              <a:lnSpc>
                <a:spcPct val="100000"/>
              </a:lnSpc>
            </a:pPr>
            <a:r>
              <a:rPr sz="1800" spc="-50" dirty="0">
                <a:latin typeface="Trebuchet MS"/>
                <a:cs typeface="Trebuchet MS"/>
              </a:rPr>
              <a:t>TO</a:t>
            </a:r>
            <a:r>
              <a:rPr sz="1800" spc="-75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CAPITALISED  </a:t>
            </a:r>
            <a:r>
              <a:rPr sz="1800" spc="-5" dirty="0">
                <a:latin typeface="Trebuchet MS"/>
                <a:cs typeface="Trebuchet MS"/>
              </a:rPr>
              <a:t>EACH WORD </a:t>
            </a:r>
            <a:r>
              <a:rPr sz="1800" dirty="0">
                <a:latin typeface="Trebuchet MS"/>
                <a:cs typeface="Trebuchet MS"/>
              </a:rPr>
              <a:t>OF  </a:t>
            </a:r>
            <a:r>
              <a:rPr sz="1800" spc="-65" dirty="0">
                <a:latin typeface="Trebuchet MS"/>
                <a:cs typeface="Trebuchet MS"/>
              </a:rPr>
              <a:t>TEXT.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131820" y="4869141"/>
            <a:ext cx="2304287" cy="158419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3131820" y="4869141"/>
            <a:ext cx="2304415" cy="1584325"/>
          </a:xfrm>
          <a:prstGeom prst="rect">
            <a:avLst/>
          </a:prstGeom>
          <a:ln w="39999">
            <a:solidFill>
              <a:srgbClr val="000000"/>
            </a:solidFill>
          </a:ln>
        </p:spPr>
        <p:txBody>
          <a:bodyPr vert="horz" wrap="square" lIns="0" tIns="31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endParaRPr sz="2550">
              <a:latin typeface="Times New Roman"/>
              <a:cs typeface="Times New Roman"/>
            </a:endParaRPr>
          </a:p>
          <a:p>
            <a:pPr marL="221615" marR="209550" algn="ctr">
              <a:lnSpc>
                <a:spcPct val="100000"/>
              </a:lnSpc>
            </a:pPr>
            <a:r>
              <a:rPr sz="1800" spc="-50" dirty="0">
                <a:latin typeface="Trebuchet MS"/>
                <a:cs typeface="Trebuchet MS"/>
              </a:rPr>
              <a:t>TO </a:t>
            </a:r>
            <a:r>
              <a:rPr sz="1800" spc="-15" dirty="0">
                <a:latin typeface="Trebuchet MS"/>
                <a:cs typeface="Trebuchet MS"/>
              </a:rPr>
              <a:t>CONVERT</a:t>
            </a:r>
            <a:r>
              <a:rPr sz="1800" spc="-13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TEXT  </a:t>
            </a:r>
            <a:r>
              <a:rPr sz="1800" dirty="0">
                <a:latin typeface="Trebuchet MS"/>
                <a:cs typeface="Trebuchet MS"/>
              </a:rPr>
              <a:t>FROM </a:t>
            </a:r>
            <a:r>
              <a:rPr sz="1800" spc="-5" dirty="0">
                <a:latin typeface="Trebuchet MS"/>
                <a:cs typeface="Trebuchet MS"/>
              </a:rPr>
              <a:t>SMALL </a:t>
            </a:r>
            <a:r>
              <a:rPr sz="1800" spc="-50" dirty="0">
                <a:latin typeface="Trebuchet MS"/>
                <a:cs typeface="Trebuchet MS"/>
              </a:rPr>
              <a:t>TO  </a:t>
            </a:r>
            <a:r>
              <a:rPr sz="1800" spc="-30" dirty="0">
                <a:latin typeface="Trebuchet MS"/>
                <a:cs typeface="Trebuchet MS"/>
              </a:rPr>
              <a:t>CAPITAL.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24</a:t>
            </a:fld>
            <a:endParaRPr dirty="0"/>
          </a:p>
        </p:txBody>
      </p:sp>
      <p:sp>
        <p:nvSpPr>
          <p:cNvPr id="29" name="object 2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1162913" y="4463288"/>
            <a:ext cx="2686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Trebuchet MS"/>
                <a:cs typeface="Trebuchet MS"/>
              </a:rPr>
              <a:t>1.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073562" y="4463288"/>
            <a:ext cx="2686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Trebuchet MS"/>
                <a:cs typeface="Trebuchet MS"/>
              </a:rPr>
              <a:t>2.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908877" y="4463288"/>
            <a:ext cx="2686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Trebuchet MS"/>
                <a:cs typeface="Trebuchet MS"/>
              </a:rPr>
              <a:t>3.</a:t>
            </a:r>
            <a:endParaRPr sz="2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4334509"/>
            <a:ext cx="0" cy="2523490"/>
          </a:xfrm>
          <a:custGeom>
            <a:avLst/>
            <a:gdLst/>
            <a:ahLst/>
            <a:cxnLst/>
            <a:rect l="l" t="t" r="r" b="b"/>
            <a:pathLst>
              <a:path h="2523490">
                <a:moveTo>
                  <a:pt x="0" y="0"/>
                </a:moveTo>
                <a:lnTo>
                  <a:pt x="0" y="252348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1233169"/>
            <a:ext cx="0" cy="3048000"/>
          </a:xfrm>
          <a:custGeom>
            <a:avLst/>
            <a:gdLst/>
            <a:ahLst/>
            <a:cxnLst/>
            <a:rect l="l" t="t" r="r" b="b"/>
            <a:pathLst>
              <a:path h="3048000">
                <a:moveTo>
                  <a:pt x="0" y="0"/>
                </a:moveTo>
                <a:lnTo>
                  <a:pt x="0" y="304800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1735073" y="0"/>
            <a:ext cx="5170170" cy="1192530"/>
            <a:chOff x="1735073" y="0"/>
            <a:chExt cx="5170170" cy="1192530"/>
          </a:xfrm>
        </p:grpSpPr>
        <p:sp>
          <p:nvSpPr>
            <p:cNvPr id="9" name="object 9"/>
            <p:cNvSpPr/>
            <p:nvPr/>
          </p:nvSpPr>
          <p:spPr>
            <a:xfrm>
              <a:off x="2666999" y="0"/>
              <a:ext cx="0" cy="1179830"/>
            </a:xfrm>
            <a:custGeom>
              <a:avLst/>
              <a:gdLst/>
              <a:ahLst/>
              <a:cxnLst/>
              <a:rect l="l" t="t" r="r" b="b"/>
              <a:pathLst>
                <a:path h="1179830">
                  <a:moveTo>
                    <a:pt x="0" y="0"/>
                  </a:moveTo>
                  <a:lnTo>
                    <a:pt x="0" y="117982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763648" y="251904"/>
              <a:ext cx="5112512" cy="5847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763648" y="251904"/>
              <a:ext cx="5113020" cy="584835"/>
            </a:xfrm>
            <a:custGeom>
              <a:avLst/>
              <a:gdLst/>
              <a:ahLst/>
              <a:cxnLst/>
              <a:rect l="l" t="t" r="r" b="b"/>
              <a:pathLst>
                <a:path w="5113020" h="584835">
                  <a:moveTo>
                    <a:pt x="0" y="584771"/>
                  </a:moveTo>
                  <a:lnTo>
                    <a:pt x="5112512" y="584771"/>
                  </a:lnTo>
                  <a:lnTo>
                    <a:pt x="5112512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792223" y="271399"/>
            <a:ext cx="505587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7995">
              <a:lnSpc>
                <a:spcPct val="100000"/>
              </a:lnSpc>
              <a:spcBef>
                <a:spcPts val="100"/>
              </a:spcBef>
              <a:tabLst>
                <a:tab pos="1816735" algn="l"/>
              </a:tabLst>
            </a:pPr>
            <a:r>
              <a:rPr spc="210" dirty="0"/>
              <a:t>TEXT	</a:t>
            </a:r>
            <a:r>
              <a:rPr spc="75" dirty="0"/>
              <a:t>FUNCTIONS</a:t>
            </a:r>
          </a:p>
        </p:txBody>
      </p:sp>
      <p:grpSp>
        <p:nvGrpSpPr>
          <p:cNvPr id="13" name="object 13"/>
          <p:cNvGrpSpPr/>
          <p:nvPr/>
        </p:nvGrpSpPr>
        <p:grpSpPr>
          <a:xfrm>
            <a:off x="306641" y="1179830"/>
            <a:ext cx="4974590" cy="3154680"/>
            <a:chOff x="306641" y="1179830"/>
            <a:chExt cx="4974590" cy="3154680"/>
          </a:xfrm>
        </p:grpSpPr>
        <p:sp>
          <p:nvSpPr>
            <p:cNvPr id="14" name="object 14"/>
            <p:cNvSpPr/>
            <p:nvPr/>
          </p:nvSpPr>
          <p:spPr>
            <a:xfrm>
              <a:off x="394716" y="1267968"/>
              <a:ext cx="4799076" cy="297941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06641" y="1179829"/>
              <a:ext cx="4974590" cy="3154680"/>
            </a:xfrm>
            <a:custGeom>
              <a:avLst/>
              <a:gdLst/>
              <a:ahLst/>
              <a:cxnLst/>
              <a:rect l="l" t="t" r="r" b="b"/>
              <a:pathLst>
                <a:path w="4974590" h="3154679">
                  <a:moveTo>
                    <a:pt x="4902898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3065780"/>
                  </a:lnTo>
                  <a:lnTo>
                    <a:pt x="71120" y="3083560"/>
                  </a:lnTo>
                  <a:lnTo>
                    <a:pt x="4902898" y="3083560"/>
                  </a:lnTo>
                  <a:lnTo>
                    <a:pt x="4902898" y="3065780"/>
                  </a:lnTo>
                  <a:lnTo>
                    <a:pt x="88900" y="3065780"/>
                  </a:lnTo>
                  <a:lnTo>
                    <a:pt x="88900" y="88900"/>
                  </a:lnTo>
                  <a:lnTo>
                    <a:pt x="4885118" y="88900"/>
                  </a:lnTo>
                  <a:lnTo>
                    <a:pt x="4885118" y="3065526"/>
                  </a:lnTo>
                  <a:lnTo>
                    <a:pt x="4902898" y="3065526"/>
                  </a:lnTo>
                  <a:lnTo>
                    <a:pt x="4902898" y="88900"/>
                  </a:lnTo>
                  <a:lnTo>
                    <a:pt x="4902898" y="71120"/>
                  </a:lnTo>
                  <a:close/>
                </a:path>
                <a:path w="4974590" h="3154679">
                  <a:moveTo>
                    <a:pt x="4974018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3101340"/>
                  </a:lnTo>
                  <a:lnTo>
                    <a:pt x="0" y="3154680"/>
                  </a:lnTo>
                  <a:lnTo>
                    <a:pt x="4974018" y="3154680"/>
                  </a:lnTo>
                  <a:lnTo>
                    <a:pt x="4974018" y="3101340"/>
                  </a:lnTo>
                  <a:lnTo>
                    <a:pt x="53340" y="3101340"/>
                  </a:lnTo>
                  <a:lnTo>
                    <a:pt x="53340" y="53340"/>
                  </a:lnTo>
                  <a:lnTo>
                    <a:pt x="4920678" y="53340"/>
                  </a:lnTo>
                  <a:lnTo>
                    <a:pt x="4920678" y="3101086"/>
                  </a:lnTo>
                  <a:lnTo>
                    <a:pt x="4974018" y="3101086"/>
                  </a:lnTo>
                  <a:lnTo>
                    <a:pt x="4974018" y="53340"/>
                  </a:lnTo>
                  <a:lnTo>
                    <a:pt x="497401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686051" y="2154174"/>
            <a:ext cx="928369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latin typeface="Carlito"/>
                <a:cs typeface="Carlito"/>
              </a:rPr>
              <a:t>=LEFT(A</a:t>
            </a:r>
            <a:r>
              <a:rPr sz="1350" spc="-7" baseline="-21604" dirty="0">
                <a:latin typeface="Carlito"/>
                <a:cs typeface="Carlito"/>
              </a:rPr>
              <a:t>n</a:t>
            </a:r>
            <a:r>
              <a:rPr sz="1350" spc="97" baseline="-21604" dirty="0">
                <a:latin typeface="Carlito"/>
                <a:cs typeface="Carlito"/>
              </a:rPr>
              <a:t> </a:t>
            </a:r>
            <a:r>
              <a:rPr sz="1400" spc="-5" dirty="0">
                <a:latin typeface="Carlito"/>
                <a:cs typeface="Carlito"/>
              </a:rPr>
              <a:t>,3)</a:t>
            </a:r>
            <a:endParaRPr sz="1400">
              <a:latin typeface="Carlito"/>
              <a:cs typeface="Carlito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838195" y="2154174"/>
            <a:ext cx="103822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Carlito"/>
                <a:cs typeface="Carlito"/>
              </a:rPr>
              <a:t>=RIGHT(A</a:t>
            </a:r>
            <a:r>
              <a:rPr sz="1350" baseline="-21604" dirty="0">
                <a:latin typeface="Carlito"/>
                <a:cs typeface="Carlito"/>
              </a:rPr>
              <a:t>n</a:t>
            </a:r>
            <a:r>
              <a:rPr sz="1350" spc="-60" baseline="-21604" dirty="0">
                <a:latin typeface="Carlito"/>
                <a:cs typeface="Carlito"/>
              </a:rPr>
              <a:t> </a:t>
            </a:r>
            <a:r>
              <a:rPr sz="1400" spc="-5" dirty="0">
                <a:latin typeface="Carlito"/>
                <a:cs typeface="Carlito"/>
              </a:rPr>
              <a:t>,3)</a:t>
            </a:r>
            <a:endParaRPr sz="1400">
              <a:latin typeface="Carlito"/>
              <a:cs typeface="Carlito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34484" y="2154174"/>
            <a:ext cx="103886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Carlito"/>
                <a:cs typeface="Carlito"/>
              </a:rPr>
              <a:t>=MID(A</a:t>
            </a:r>
            <a:r>
              <a:rPr sz="1350" baseline="-21604" dirty="0">
                <a:latin typeface="Carlito"/>
                <a:cs typeface="Carlito"/>
              </a:rPr>
              <a:t>n</a:t>
            </a:r>
            <a:r>
              <a:rPr sz="1350" spc="75" baseline="-21604" dirty="0">
                <a:latin typeface="Carlito"/>
                <a:cs typeface="Carlito"/>
              </a:rPr>
              <a:t> </a:t>
            </a:r>
            <a:r>
              <a:rPr sz="1400" spc="-5" dirty="0">
                <a:latin typeface="Carlito"/>
                <a:cs typeface="Carlito"/>
              </a:rPr>
              <a:t>,2,3)</a:t>
            </a:r>
            <a:endParaRPr sz="1400">
              <a:latin typeface="Carlito"/>
              <a:cs typeface="Carlito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299709" y="1220851"/>
            <a:ext cx="329755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u="heavy" spc="-4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SYNTAX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OF</a:t>
            </a:r>
            <a:r>
              <a:rPr sz="2400" b="1" u="heavy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FUNCTIONS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299709" y="1862708"/>
            <a:ext cx="3060700" cy="606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72795" algn="l"/>
              </a:tabLst>
            </a:pPr>
            <a:r>
              <a:rPr sz="2000" b="1" dirty="0">
                <a:latin typeface="Trebuchet MS"/>
                <a:cs typeface="Trebuchet MS"/>
              </a:rPr>
              <a:t>1.	</a:t>
            </a:r>
            <a:r>
              <a:rPr sz="2000" b="1" spc="-5" dirty="0">
                <a:latin typeface="Trebuchet MS"/>
                <a:cs typeface="Trebuchet MS"/>
              </a:rPr>
              <a:t>LEFT</a:t>
            </a:r>
            <a:r>
              <a:rPr sz="2000" b="1" spc="-70" dirty="0">
                <a:latin typeface="Trebuchet MS"/>
                <a:cs typeface="Trebuchet MS"/>
              </a:rPr>
              <a:t> </a:t>
            </a:r>
            <a:r>
              <a:rPr sz="2000" b="1" spc="-5" dirty="0">
                <a:latin typeface="Trebuchet MS"/>
                <a:cs typeface="Trebuchet MS"/>
              </a:rPr>
              <a:t>FUNCTION</a:t>
            </a:r>
            <a:endParaRPr sz="2000">
              <a:latin typeface="Trebuchet MS"/>
              <a:cs typeface="Trebuchet MS"/>
            </a:endParaRPr>
          </a:p>
          <a:p>
            <a:pPr marL="469900">
              <a:lnSpc>
                <a:spcPct val="100000"/>
              </a:lnSpc>
              <a:spcBef>
                <a:spcPts val="5"/>
              </a:spcBef>
            </a:pPr>
            <a:r>
              <a:rPr sz="1800" spc="-20" dirty="0">
                <a:latin typeface="Trebuchet MS"/>
                <a:cs typeface="Trebuchet MS"/>
              </a:rPr>
              <a:t>=LEFT(TEXT,NUM_CHARS)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299709" y="2716149"/>
            <a:ext cx="3586479" cy="14598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96595" indent="-684530">
              <a:lnSpc>
                <a:spcPct val="100000"/>
              </a:lnSpc>
              <a:spcBef>
                <a:spcPts val="105"/>
              </a:spcBef>
              <a:buAutoNum type="arabicPeriod" startAt="2"/>
              <a:tabLst>
                <a:tab pos="696595" algn="l"/>
                <a:tab pos="697230" algn="l"/>
              </a:tabLst>
            </a:pPr>
            <a:r>
              <a:rPr sz="2000" b="1" dirty="0">
                <a:latin typeface="Trebuchet MS"/>
                <a:cs typeface="Trebuchet MS"/>
              </a:rPr>
              <a:t>RIGHT</a:t>
            </a:r>
            <a:r>
              <a:rPr sz="2000" b="1" spc="-55" dirty="0">
                <a:latin typeface="Trebuchet MS"/>
                <a:cs typeface="Trebuchet MS"/>
              </a:rPr>
              <a:t> </a:t>
            </a:r>
            <a:r>
              <a:rPr sz="2000" b="1" spc="-5" dirty="0">
                <a:latin typeface="Trebuchet MS"/>
                <a:cs typeface="Trebuchet MS"/>
              </a:rPr>
              <a:t>FUNCTION</a:t>
            </a:r>
            <a:endParaRPr sz="2000">
              <a:latin typeface="Trebuchet MS"/>
              <a:cs typeface="Trebuchet MS"/>
            </a:endParaRPr>
          </a:p>
          <a:p>
            <a:pPr marL="469900">
              <a:lnSpc>
                <a:spcPct val="100000"/>
              </a:lnSpc>
              <a:spcBef>
                <a:spcPts val="5"/>
              </a:spcBef>
            </a:pPr>
            <a:r>
              <a:rPr sz="1800" spc="-20" dirty="0">
                <a:latin typeface="Trebuchet MS"/>
                <a:cs typeface="Trebuchet MS"/>
              </a:rPr>
              <a:t>=RIGHT(TEXT,NUM_CHARS)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850">
              <a:latin typeface="Trebuchet MS"/>
              <a:cs typeface="Trebuchet MS"/>
            </a:endParaRPr>
          </a:p>
          <a:p>
            <a:pPr marL="1001394" indent="-989330">
              <a:lnSpc>
                <a:spcPct val="100000"/>
              </a:lnSpc>
              <a:buAutoNum type="arabicPeriod" startAt="3"/>
              <a:tabLst>
                <a:tab pos="1001394" algn="l"/>
                <a:tab pos="1002030" algn="l"/>
              </a:tabLst>
            </a:pPr>
            <a:r>
              <a:rPr sz="2000" b="1" spc="-5" dirty="0">
                <a:latin typeface="Trebuchet MS"/>
                <a:cs typeface="Trebuchet MS"/>
              </a:rPr>
              <a:t>MID</a:t>
            </a:r>
            <a:r>
              <a:rPr sz="2000" b="1" spc="-10" dirty="0">
                <a:latin typeface="Trebuchet MS"/>
                <a:cs typeface="Trebuchet MS"/>
              </a:rPr>
              <a:t> </a:t>
            </a:r>
            <a:r>
              <a:rPr sz="2000" b="1" spc="-5" dirty="0">
                <a:latin typeface="Trebuchet MS"/>
                <a:cs typeface="Trebuchet MS"/>
              </a:rPr>
              <a:t>FUNCTION</a:t>
            </a:r>
            <a:endParaRPr sz="2000">
              <a:latin typeface="Trebuchet MS"/>
              <a:cs typeface="Trebuchet MS"/>
            </a:endParaRPr>
          </a:p>
          <a:p>
            <a:pPr marL="79375">
              <a:lnSpc>
                <a:spcPct val="100000"/>
              </a:lnSpc>
              <a:spcBef>
                <a:spcPts val="10"/>
              </a:spcBef>
            </a:pPr>
            <a:r>
              <a:rPr sz="1800" spc="-25" dirty="0">
                <a:latin typeface="Trebuchet MS"/>
                <a:cs typeface="Trebuchet MS"/>
              </a:rPr>
              <a:t>=MID(TEXT,STARTNUM,NUM_CHAR)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303532" y="4993159"/>
            <a:ext cx="2272665" cy="1624330"/>
            <a:chOff x="303532" y="4993159"/>
            <a:chExt cx="2272665" cy="1624330"/>
          </a:xfrm>
        </p:grpSpPr>
        <p:sp>
          <p:nvSpPr>
            <p:cNvPr id="23" name="object 23"/>
            <p:cNvSpPr/>
            <p:nvPr/>
          </p:nvSpPr>
          <p:spPr>
            <a:xfrm>
              <a:off x="323532" y="5013159"/>
              <a:ext cx="2232660" cy="1584325"/>
            </a:xfrm>
            <a:custGeom>
              <a:avLst/>
              <a:gdLst/>
              <a:ahLst/>
              <a:cxnLst/>
              <a:rect l="l" t="t" r="r" b="b"/>
              <a:pathLst>
                <a:path w="2232660" h="1584325">
                  <a:moveTo>
                    <a:pt x="2232279" y="0"/>
                  </a:moveTo>
                  <a:lnTo>
                    <a:pt x="0" y="0"/>
                  </a:lnTo>
                  <a:lnTo>
                    <a:pt x="0" y="1584198"/>
                  </a:lnTo>
                  <a:lnTo>
                    <a:pt x="2232279" y="1584198"/>
                  </a:lnTo>
                  <a:lnTo>
                    <a:pt x="2232279" y="0"/>
                  </a:lnTo>
                  <a:close/>
                </a:path>
              </a:pathLst>
            </a:custGeom>
            <a:solidFill>
              <a:srgbClr val="0084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23532" y="5013159"/>
              <a:ext cx="2232660" cy="1584325"/>
            </a:xfrm>
            <a:custGeom>
              <a:avLst/>
              <a:gdLst/>
              <a:ahLst/>
              <a:cxnLst/>
              <a:rect l="l" t="t" r="r" b="b"/>
              <a:pathLst>
                <a:path w="2232660" h="1584325">
                  <a:moveTo>
                    <a:pt x="0" y="1584198"/>
                  </a:moveTo>
                  <a:lnTo>
                    <a:pt x="2232279" y="1584198"/>
                  </a:lnTo>
                  <a:lnTo>
                    <a:pt x="2232279" y="0"/>
                  </a:lnTo>
                  <a:lnTo>
                    <a:pt x="0" y="0"/>
                  </a:lnTo>
                  <a:lnTo>
                    <a:pt x="0" y="1584198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323532" y="5013159"/>
            <a:ext cx="2232660" cy="1584325"/>
          </a:xfrm>
          <a:prstGeom prst="rect">
            <a:avLst/>
          </a:prstGeom>
        </p:spPr>
        <p:txBody>
          <a:bodyPr vert="horz" wrap="square" lIns="0" tIns="238125" rIns="0" bIns="0" rtlCol="0">
            <a:spAutoFit/>
          </a:bodyPr>
          <a:lstStyle/>
          <a:p>
            <a:pPr marL="113030" marR="104775" algn="ctr">
              <a:lnSpc>
                <a:spcPct val="100000"/>
              </a:lnSpc>
              <a:spcBef>
                <a:spcPts val="1875"/>
              </a:spcBef>
            </a:pPr>
            <a:r>
              <a:rPr sz="1800" spc="-5" dirty="0">
                <a:latin typeface="Trebuchet MS"/>
                <a:cs typeface="Trebuchet MS"/>
              </a:rPr>
              <a:t>RETURN </a:t>
            </a:r>
            <a:r>
              <a:rPr sz="1800" dirty="0">
                <a:latin typeface="Trebuchet MS"/>
                <a:cs typeface="Trebuchet MS"/>
              </a:rPr>
              <a:t>SPECIFIED  </a:t>
            </a:r>
            <a:r>
              <a:rPr sz="1800" spc="-5" dirty="0">
                <a:latin typeface="Trebuchet MS"/>
                <a:cs typeface="Trebuchet MS"/>
              </a:rPr>
              <a:t>NO. </a:t>
            </a:r>
            <a:r>
              <a:rPr sz="1800" dirty="0">
                <a:latin typeface="Trebuchet MS"/>
                <a:cs typeface="Trebuchet MS"/>
              </a:rPr>
              <a:t>OF</a:t>
            </a:r>
            <a:r>
              <a:rPr sz="1800" spc="-7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CHARACTER  </a:t>
            </a:r>
            <a:r>
              <a:rPr sz="1800" dirty="0">
                <a:latin typeface="Trebuchet MS"/>
                <a:cs typeface="Trebuchet MS"/>
              </a:rPr>
              <a:t>FROM </a:t>
            </a:r>
            <a:r>
              <a:rPr sz="1800" spc="-60" dirty="0">
                <a:latin typeface="Trebuchet MS"/>
                <a:cs typeface="Trebuchet MS"/>
              </a:rPr>
              <a:t>START </a:t>
            </a:r>
            <a:r>
              <a:rPr sz="1800" dirty="0">
                <a:latin typeface="Trebuchet MS"/>
                <a:cs typeface="Trebuchet MS"/>
              </a:rPr>
              <a:t>OF  </a:t>
            </a:r>
            <a:r>
              <a:rPr sz="1800" spc="-65" dirty="0">
                <a:latin typeface="Trebuchet MS"/>
                <a:cs typeface="Trebuchet MS"/>
              </a:rPr>
              <a:t>TEXT.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203829" y="5013159"/>
            <a:ext cx="2232279" cy="158419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3203829" y="5013159"/>
            <a:ext cx="2232660" cy="1584325"/>
          </a:xfrm>
          <a:prstGeom prst="rect">
            <a:avLst/>
          </a:prstGeom>
          <a:ln w="39999">
            <a:solidFill>
              <a:srgbClr val="000000"/>
            </a:solidFill>
          </a:ln>
        </p:spPr>
        <p:txBody>
          <a:bodyPr vert="horz" wrap="square" lIns="0" tIns="31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endParaRPr sz="2550">
              <a:latin typeface="Times New Roman"/>
              <a:cs typeface="Times New Roman"/>
            </a:endParaRPr>
          </a:p>
          <a:p>
            <a:pPr marL="110489" marR="99695" indent="60960" algn="just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RETURN SPECIFIED  </a:t>
            </a:r>
            <a:r>
              <a:rPr sz="1800" dirty="0">
                <a:latin typeface="Trebuchet MS"/>
                <a:cs typeface="Trebuchet MS"/>
              </a:rPr>
              <a:t>NO. OF </a:t>
            </a:r>
            <a:r>
              <a:rPr sz="1800" spc="-5" dirty="0">
                <a:latin typeface="Trebuchet MS"/>
                <a:cs typeface="Trebuchet MS"/>
              </a:rPr>
              <a:t>CHRACTER  </a:t>
            </a:r>
            <a:r>
              <a:rPr sz="1800" dirty="0">
                <a:latin typeface="Trebuchet MS"/>
                <a:cs typeface="Trebuchet MS"/>
              </a:rPr>
              <a:t>FROM </a:t>
            </a:r>
            <a:r>
              <a:rPr sz="1800" spc="-5" dirty="0">
                <a:latin typeface="Trebuchet MS"/>
                <a:cs typeface="Trebuchet MS"/>
              </a:rPr>
              <a:t>END </a:t>
            </a:r>
            <a:r>
              <a:rPr sz="1800" dirty="0">
                <a:latin typeface="Trebuchet MS"/>
                <a:cs typeface="Trebuchet MS"/>
              </a:rPr>
              <a:t>OF</a:t>
            </a:r>
            <a:r>
              <a:rPr sz="1800" spc="-120" dirty="0">
                <a:latin typeface="Trebuchet MS"/>
                <a:cs typeface="Trebuchet MS"/>
              </a:rPr>
              <a:t> </a:t>
            </a:r>
            <a:r>
              <a:rPr sz="1800" spc="-65" dirty="0">
                <a:latin typeface="Trebuchet MS"/>
                <a:cs typeface="Trebuchet MS"/>
              </a:rPr>
              <a:t>TEXT.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6012179" y="5013159"/>
            <a:ext cx="2304287" cy="158419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6012179" y="5013159"/>
            <a:ext cx="2304415" cy="1584325"/>
          </a:xfrm>
          <a:prstGeom prst="rect">
            <a:avLst/>
          </a:prstGeom>
          <a:ln w="39999">
            <a:solidFill>
              <a:srgbClr val="000000"/>
            </a:solidFill>
          </a:ln>
        </p:spPr>
        <p:txBody>
          <a:bodyPr vert="horz" wrap="square" lIns="0" tIns="238125" rIns="0" bIns="0" rtlCol="0">
            <a:spAutoFit/>
          </a:bodyPr>
          <a:lstStyle/>
          <a:p>
            <a:pPr marL="106045" marR="95250" algn="ctr">
              <a:lnSpc>
                <a:spcPct val="100000"/>
              </a:lnSpc>
              <a:spcBef>
                <a:spcPts val="1875"/>
              </a:spcBef>
            </a:pPr>
            <a:r>
              <a:rPr sz="1800" spc="-5" dirty="0">
                <a:latin typeface="Trebuchet MS"/>
                <a:cs typeface="Trebuchet MS"/>
              </a:rPr>
              <a:t>RETURN</a:t>
            </a:r>
            <a:r>
              <a:rPr sz="1800" spc="-6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CHARACTER  </a:t>
            </a:r>
            <a:r>
              <a:rPr sz="1800" dirty="0">
                <a:latin typeface="Trebuchet MS"/>
                <a:cs typeface="Trebuchet MS"/>
              </a:rPr>
              <a:t>FROM </a:t>
            </a:r>
            <a:r>
              <a:rPr sz="1800" spc="-5" dirty="0">
                <a:latin typeface="Trebuchet MS"/>
                <a:cs typeface="Trebuchet MS"/>
              </a:rPr>
              <a:t>MIDDLE </a:t>
            </a:r>
            <a:r>
              <a:rPr sz="1800" dirty="0">
                <a:latin typeface="Trebuchet MS"/>
                <a:cs typeface="Trebuchet MS"/>
              </a:rPr>
              <a:t>OF  </a:t>
            </a:r>
            <a:r>
              <a:rPr sz="1800" spc="-40" dirty="0">
                <a:latin typeface="Trebuchet MS"/>
                <a:cs typeface="Trebuchet MS"/>
              </a:rPr>
              <a:t>TEXT,GIVEN </a:t>
            </a:r>
            <a:r>
              <a:rPr sz="1800" dirty="0">
                <a:latin typeface="Trebuchet MS"/>
                <a:cs typeface="Trebuchet MS"/>
              </a:rPr>
              <a:t>A  </a:t>
            </a:r>
            <a:r>
              <a:rPr sz="1800" spc="-35" dirty="0">
                <a:latin typeface="Trebuchet MS"/>
                <a:cs typeface="Trebuchet MS"/>
              </a:rPr>
              <a:t>STARTING</a:t>
            </a:r>
            <a:r>
              <a:rPr sz="1800" spc="-9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POSITION.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25</a:t>
            </a:fld>
            <a:endParaRPr dirty="0"/>
          </a:p>
        </p:txBody>
      </p:sp>
      <p:sp>
        <p:nvSpPr>
          <p:cNvPr id="34" name="object 3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35" name="object 3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30" name="object 30"/>
          <p:cNvSpPr txBox="1"/>
          <p:nvPr/>
        </p:nvSpPr>
        <p:spPr>
          <a:xfrm>
            <a:off x="1162913" y="4607433"/>
            <a:ext cx="2686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Trebuchet MS"/>
                <a:cs typeface="Trebuchet MS"/>
              </a:rPr>
              <a:t>1.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073562" y="4607433"/>
            <a:ext cx="2686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Trebuchet MS"/>
                <a:cs typeface="Trebuchet MS"/>
              </a:rPr>
              <a:t>2.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908877" y="4607433"/>
            <a:ext cx="2686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Trebuchet MS"/>
                <a:cs typeface="Trebuchet MS"/>
              </a:rPr>
              <a:t>3.</a:t>
            </a:r>
            <a:endParaRPr sz="2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6470650"/>
            <a:ext cx="0" cy="387350"/>
          </a:xfrm>
          <a:custGeom>
            <a:avLst/>
            <a:gdLst/>
            <a:ahLst/>
            <a:cxnLst/>
            <a:rect l="l" t="t" r="r" b="b"/>
            <a:pathLst>
              <a:path h="387350">
                <a:moveTo>
                  <a:pt x="0" y="0"/>
                </a:moveTo>
                <a:lnTo>
                  <a:pt x="0" y="38734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1160780"/>
            <a:ext cx="0" cy="5256530"/>
          </a:xfrm>
          <a:custGeom>
            <a:avLst/>
            <a:gdLst/>
            <a:ahLst/>
            <a:cxnLst/>
            <a:rect l="l" t="t" r="r" b="b"/>
            <a:pathLst>
              <a:path h="5256530">
                <a:moveTo>
                  <a:pt x="0" y="0"/>
                </a:moveTo>
                <a:lnTo>
                  <a:pt x="0" y="525653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1663064" y="0"/>
            <a:ext cx="4881880" cy="1120140"/>
            <a:chOff x="1663064" y="0"/>
            <a:chExt cx="4881880" cy="1120140"/>
          </a:xfrm>
        </p:grpSpPr>
        <p:sp>
          <p:nvSpPr>
            <p:cNvPr id="9" name="object 9"/>
            <p:cNvSpPr/>
            <p:nvPr/>
          </p:nvSpPr>
          <p:spPr>
            <a:xfrm>
              <a:off x="2667000" y="0"/>
              <a:ext cx="0" cy="1107440"/>
            </a:xfrm>
            <a:custGeom>
              <a:avLst/>
              <a:gdLst/>
              <a:ahLst/>
              <a:cxnLst/>
              <a:rect l="l" t="t" r="r" b="b"/>
              <a:pathLst>
                <a:path h="1107440">
                  <a:moveTo>
                    <a:pt x="0" y="0"/>
                  </a:moveTo>
                  <a:lnTo>
                    <a:pt x="0" y="110743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691639" y="251904"/>
              <a:ext cx="4824475" cy="5847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691639" y="251904"/>
              <a:ext cx="4824730" cy="584835"/>
            </a:xfrm>
            <a:custGeom>
              <a:avLst/>
              <a:gdLst/>
              <a:ahLst/>
              <a:cxnLst/>
              <a:rect l="l" t="t" r="r" b="b"/>
              <a:pathLst>
                <a:path w="4824730" h="584835">
                  <a:moveTo>
                    <a:pt x="0" y="584771"/>
                  </a:moveTo>
                  <a:lnTo>
                    <a:pt x="4824475" y="584771"/>
                  </a:lnTo>
                  <a:lnTo>
                    <a:pt x="4824475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691639" y="271399"/>
            <a:ext cx="482473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4970">
              <a:lnSpc>
                <a:spcPct val="100000"/>
              </a:lnSpc>
              <a:spcBef>
                <a:spcPts val="100"/>
              </a:spcBef>
            </a:pPr>
            <a:r>
              <a:rPr spc="45" dirty="0"/>
              <a:t>OTHER</a:t>
            </a:r>
            <a:r>
              <a:rPr spc="-105" dirty="0"/>
              <a:t> </a:t>
            </a:r>
            <a:r>
              <a:rPr spc="70" dirty="0"/>
              <a:t>FUNCTIONS</a:t>
            </a:r>
          </a:p>
        </p:txBody>
      </p:sp>
      <p:grpSp>
        <p:nvGrpSpPr>
          <p:cNvPr id="13" name="object 13"/>
          <p:cNvGrpSpPr/>
          <p:nvPr/>
        </p:nvGrpSpPr>
        <p:grpSpPr>
          <a:xfrm>
            <a:off x="306641" y="1107439"/>
            <a:ext cx="2804795" cy="5363210"/>
            <a:chOff x="306641" y="1107439"/>
            <a:chExt cx="2804795" cy="5363210"/>
          </a:xfrm>
        </p:grpSpPr>
        <p:sp>
          <p:nvSpPr>
            <p:cNvPr id="14" name="object 14"/>
            <p:cNvSpPr/>
            <p:nvPr/>
          </p:nvSpPr>
          <p:spPr>
            <a:xfrm>
              <a:off x="394716" y="1194815"/>
              <a:ext cx="2628900" cy="518769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06641" y="1107439"/>
              <a:ext cx="2804795" cy="5363210"/>
            </a:xfrm>
            <a:custGeom>
              <a:avLst/>
              <a:gdLst/>
              <a:ahLst/>
              <a:cxnLst/>
              <a:rect l="l" t="t" r="r" b="b"/>
              <a:pathLst>
                <a:path w="2804795" h="5363210">
                  <a:moveTo>
                    <a:pt x="2733611" y="89281"/>
                  </a:moveTo>
                  <a:lnTo>
                    <a:pt x="2715831" y="89281"/>
                  </a:lnTo>
                  <a:lnTo>
                    <a:pt x="2715831" y="5273891"/>
                  </a:lnTo>
                  <a:lnTo>
                    <a:pt x="2733611" y="5273891"/>
                  </a:lnTo>
                  <a:lnTo>
                    <a:pt x="2733611" y="89281"/>
                  </a:lnTo>
                  <a:close/>
                </a:path>
                <a:path w="2804795" h="5363210">
                  <a:moveTo>
                    <a:pt x="2733611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5274310"/>
                  </a:lnTo>
                  <a:lnTo>
                    <a:pt x="71120" y="5292090"/>
                  </a:lnTo>
                  <a:lnTo>
                    <a:pt x="2733611" y="5292090"/>
                  </a:lnTo>
                  <a:lnTo>
                    <a:pt x="2733611" y="5274310"/>
                  </a:lnTo>
                  <a:lnTo>
                    <a:pt x="88900" y="5274310"/>
                  </a:lnTo>
                  <a:lnTo>
                    <a:pt x="88900" y="88900"/>
                  </a:lnTo>
                  <a:lnTo>
                    <a:pt x="2733611" y="88900"/>
                  </a:lnTo>
                  <a:lnTo>
                    <a:pt x="2733611" y="71120"/>
                  </a:lnTo>
                  <a:close/>
                </a:path>
                <a:path w="2804795" h="5363210">
                  <a:moveTo>
                    <a:pt x="2804731" y="53721"/>
                  </a:moveTo>
                  <a:lnTo>
                    <a:pt x="2751391" y="53721"/>
                  </a:lnTo>
                  <a:lnTo>
                    <a:pt x="2751391" y="5309451"/>
                  </a:lnTo>
                  <a:lnTo>
                    <a:pt x="2804731" y="5309451"/>
                  </a:lnTo>
                  <a:lnTo>
                    <a:pt x="2804731" y="53721"/>
                  </a:lnTo>
                  <a:close/>
                </a:path>
                <a:path w="2804795" h="5363210">
                  <a:moveTo>
                    <a:pt x="2804731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5309870"/>
                  </a:lnTo>
                  <a:lnTo>
                    <a:pt x="0" y="5363210"/>
                  </a:lnTo>
                  <a:lnTo>
                    <a:pt x="2804731" y="5363210"/>
                  </a:lnTo>
                  <a:lnTo>
                    <a:pt x="2804731" y="5309870"/>
                  </a:lnTo>
                  <a:lnTo>
                    <a:pt x="53340" y="5309870"/>
                  </a:lnTo>
                  <a:lnTo>
                    <a:pt x="53340" y="53340"/>
                  </a:lnTo>
                  <a:lnTo>
                    <a:pt x="2804731" y="53340"/>
                  </a:lnTo>
                  <a:lnTo>
                    <a:pt x="28047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847039" y="2151126"/>
            <a:ext cx="127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rlito"/>
                <a:cs typeface="Carlito"/>
              </a:rPr>
              <a:t>=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75106" y="3951478"/>
            <a:ext cx="127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rlito"/>
                <a:cs typeface="Carlito"/>
              </a:rPr>
              <a:t>=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733038" y="2085213"/>
            <a:ext cx="47701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34110" algn="l"/>
              </a:tabLst>
            </a:pPr>
            <a:r>
              <a:rPr sz="2400" b="1" spc="-5" dirty="0">
                <a:latin typeface="Trebuchet MS"/>
                <a:cs typeface="Trebuchet MS"/>
              </a:rPr>
              <a:t>NOW	</a:t>
            </a:r>
            <a:r>
              <a:rPr sz="1800" spc="-5" dirty="0">
                <a:latin typeface="Trebuchet MS"/>
                <a:cs typeface="Trebuchet MS"/>
              </a:rPr>
              <a:t>RETURNS CURRENT </a:t>
            </a:r>
            <a:r>
              <a:rPr sz="1800" spc="-50" dirty="0">
                <a:latin typeface="Trebuchet MS"/>
                <a:cs typeface="Trebuchet MS"/>
              </a:rPr>
              <a:t>DATE </a:t>
            </a:r>
            <a:r>
              <a:rPr sz="1800" spc="-5" dirty="0">
                <a:latin typeface="Trebuchet MS"/>
                <a:cs typeface="Trebuchet MS"/>
              </a:rPr>
              <a:t>AND</a:t>
            </a:r>
            <a:r>
              <a:rPr sz="1800" spc="-16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TIME.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728465" y="2999613"/>
            <a:ext cx="9575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50" dirty="0">
                <a:latin typeface="Trebuchet MS"/>
                <a:cs typeface="Trebuchet MS"/>
              </a:rPr>
              <a:t>T</a:t>
            </a:r>
            <a:r>
              <a:rPr sz="2400" b="1" spc="-5" dirty="0">
                <a:latin typeface="Trebuchet MS"/>
                <a:cs typeface="Trebuchet MS"/>
              </a:rPr>
              <a:t>O</a:t>
            </a:r>
            <a:r>
              <a:rPr sz="2400" b="1" spc="5" dirty="0">
                <a:latin typeface="Trebuchet MS"/>
                <a:cs typeface="Trebuchet MS"/>
              </a:rPr>
              <a:t>D</a:t>
            </a:r>
            <a:r>
              <a:rPr sz="2400" b="1" spc="-215" dirty="0">
                <a:latin typeface="Trebuchet MS"/>
                <a:cs typeface="Trebuchet MS"/>
              </a:rPr>
              <a:t>A</a:t>
            </a:r>
            <a:r>
              <a:rPr sz="2400" b="1" dirty="0">
                <a:latin typeface="Trebuchet MS"/>
                <a:cs typeface="Trebuchet MS"/>
              </a:rPr>
              <a:t>Y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838191" y="3075813"/>
            <a:ext cx="31769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rebuchet MS"/>
                <a:cs typeface="Trebuchet MS"/>
              </a:rPr>
              <a:t>RETURNS CURRENT </a:t>
            </a:r>
            <a:r>
              <a:rPr sz="1800" spc="-50" dirty="0">
                <a:latin typeface="Trebuchet MS"/>
                <a:cs typeface="Trebuchet MS"/>
              </a:rPr>
              <a:t>DATE</a:t>
            </a:r>
            <a:r>
              <a:rPr sz="1800" spc="-80" dirty="0">
                <a:latin typeface="Trebuchet MS"/>
                <a:cs typeface="Trebuchet MS"/>
              </a:rPr>
              <a:t> </a:t>
            </a:r>
            <a:r>
              <a:rPr sz="1800" spc="-105" dirty="0">
                <a:latin typeface="Trebuchet MS"/>
                <a:cs typeface="Trebuchet MS"/>
              </a:rPr>
              <a:t>ONLY.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733038" y="3914394"/>
            <a:ext cx="5047615" cy="668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82675" algn="l"/>
              </a:tabLst>
            </a:pPr>
            <a:r>
              <a:rPr sz="2400" b="1" spc="-5" dirty="0">
                <a:latin typeface="Trebuchet MS"/>
                <a:cs typeface="Trebuchet MS"/>
              </a:rPr>
              <a:t>MOD	</a:t>
            </a:r>
            <a:r>
              <a:rPr sz="1800" spc="-5" dirty="0">
                <a:latin typeface="Trebuchet MS"/>
                <a:cs typeface="Trebuchet MS"/>
              </a:rPr>
              <a:t>RETURNS </a:t>
            </a:r>
            <a:r>
              <a:rPr sz="1800" dirty="0">
                <a:latin typeface="Trebuchet MS"/>
                <a:cs typeface="Trebuchet MS"/>
              </a:rPr>
              <a:t>THE </a:t>
            </a:r>
            <a:r>
              <a:rPr sz="1800" spc="-5" dirty="0">
                <a:latin typeface="Trebuchet MS"/>
                <a:cs typeface="Trebuchet MS"/>
              </a:rPr>
              <a:t>REMAINDER AFTER </a:t>
            </a:r>
            <a:r>
              <a:rPr sz="1800" dirty="0">
                <a:latin typeface="Trebuchet MS"/>
                <a:cs typeface="Trebuchet MS"/>
              </a:rPr>
              <a:t>A</a:t>
            </a:r>
            <a:r>
              <a:rPr sz="1800" spc="-37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NO.</a:t>
            </a:r>
            <a:endParaRPr sz="1800">
              <a:latin typeface="Trebuchet MS"/>
              <a:cs typeface="Trebuchet MS"/>
            </a:endParaRPr>
          </a:p>
          <a:p>
            <a:pPr marL="1628139">
              <a:lnSpc>
                <a:spcPct val="100000"/>
              </a:lnSpc>
              <a:spcBef>
                <a:spcPts val="20"/>
              </a:spcBef>
            </a:pPr>
            <a:r>
              <a:rPr sz="1800" spc="-5" dirty="0">
                <a:latin typeface="Trebuchet MS"/>
                <a:cs typeface="Trebuchet MS"/>
              </a:rPr>
              <a:t>IS DIVIDED </a:t>
            </a:r>
            <a:r>
              <a:rPr sz="1800" dirty="0">
                <a:latin typeface="Trebuchet MS"/>
                <a:cs typeface="Trebuchet MS"/>
              </a:rPr>
              <a:t>BY A</a:t>
            </a:r>
            <a:r>
              <a:rPr sz="1800" spc="-28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DIVISOR.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733038" y="4828743"/>
            <a:ext cx="5125085" cy="6692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62355" algn="l"/>
              </a:tabLst>
            </a:pPr>
            <a:r>
              <a:rPr sz="2400" b="1" dirty="0">
                <a:latin typeface="Trebuchet MS"/>
                <a:cs typeface="Trebuchet MS"/>
              </a:rPr>
              <a:t>LEN	</a:t>
            </a:r>
            <a:r>
              <a:rPr sz="1800" spc="-5" dirty="0">
                <a:latin typeface="Trebuchet MS"/>
                <a:cs typeface="Trebuchet MS"/>
              </a:rPr>
              <a:t>RETURNS THE NO. OF </a:t>
            </a:r>
            <a:r>
              <a:rPr sz="1800" spc="-10" dirty="0">
                <a:latin typeface="Trebuchet MS"/>
                <a:cs typeface="Trebuchet MS"/>
              </a:rPr>
              <a:t>CHARACTERS </a:t>
            </a:r>
            <a:r>
              <a:rPr sz="1800" spc="-5" dirty="0">
                <a:latin typeface="Trebuchet MS"/>
                <a:cs typeface="Trebuchet MS"/>
              </a:rPr>
              <a:t>IN</a:t>
            </a:r>
            <a:r>
              <a:rPr sz="1800" spc="-13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A</a:t>
            </a:r>
            <a:endParaRPr sz="1800">
              <a:latin typeface="Trebuchet MS"/>
              <a:cs typeface="Trebuchet MS"/>
            </a:endParaRPr>
          </a:p>
          <a:p>
            <a:pPr marL="481330" algn="ctr">
              <a:lnSpc>
                <a:spcPct val="100000"/>
              </a:lnSpc>
              <a:spcBef>
                <a:spcPts val="25"/>
              </a:spcBef>
            </a:pPr>
            <a:r>
              <a:rPr sz="1800" spc="-5" dirty="0">
                <a:latin typeface="Trebuchet MS"/>
                <a:cs typeface="Trebuchet MS"/>
              </a:rPr>
              <a:t>TEXT</a:t>
            </a:r>
            <a:r>
              <a:rPr sz="1800" spc="-3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STRING.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733038" y="5743447"/>
            <a:ext cx="350710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94740" algn="l"/>
              </a:tabLst>
            </a:pPr>
            <a:r>
              <a:rPr sz="2400" b="1" spc="-5" dirty="0">
                <a:latin typeface="Trebuchet MS"/>
                <a:cs typeface="Trebuchet MS"/>
              </a:rPr>
              <a:t>SUM	</a:t>
            </a:r>
            <a:r>
              <a:rPr sz="1800" spc="-5" dirty="0">
                <a:latin typeface="Trebuchet MS"/>
                <a:cs typeface="Trebuchet MS"/>
              </a:rPr>
              <a:t>ADD ALL </a:t>
            </a:r>
            <a:r>
              <a:rPr sz="1800" dirty="0">
                <a:latin typeface="Trebuchet MS"/>
                <a:cs typeface="Trebuchet MS"/>
              </a:rPr>
              <a:t>THE</a:t>
            </a:r>
            <a:r>
              <a:rPr sz="1800" spc="-26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NUMBERS.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931158" y="1147317"/>
            <a:ext cx="33953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USES </a:t>
            </a:r>
            <a:r>
              <a:rPr sz="2800" b="1" u="heavy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OF</a:t>
            </a:r>
            <a:r>
              <a:rPr sz="2800" b="1" u="heavy" spc="-3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8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FUNCTIONS</a:t>
            </a:r>
            <a:endParaRPr sz="2800">
              <a:latin typeface="Trebuchet MS"/>
              <a:cs typeface="Trebuchet MS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3111820" y="2184847"/>
            <a:ext cx="544195" cy="3856990"/>
            <a:chOff x="3111820" y="2184847"/>
            <a:chExt cx="544195" cy="3856990"/>
          </a:xfrm>
        </p:grpSpPr>
        <p:sp>
          <p:nvSpPr>
            <p:cNvPr id="26" name="object 26"/>
            <p:cNvSpPr/>
            <p:nvPr/>
          </p:nvSpPr>
          <p:spPr>
            <a:xfrm>
              <a:off x="3131820" y="2204847"/>
              <a:ext cx="504063" cy="21602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131820" y="2204847"/>
              <a:ext cx="504190" cy="216535"/>
            </a:xfrm>
            <a:custGeom>
              <a:avLst/>
              <a:gdLst/>
              <a:ahLst/>
              <a:cxnLst/>
              <a:rect l="l" t="t" r="r" b="b"/>
              <a:pathLst>
                <a:path w="504189" h="216535">
                  <a:moveTo>
                    <a:pt x="0" y="53975"/>
                  </a:moveTo>
                  <a:lnTo>
                    <a:pt x="396113" y="53975"/>
                  </a:lnTo>
                  <a:lnTo>
                    <a:pt x="396113" y="0"/>
                  </a:lnTo>
                  <a:lnTo>
                    <a:pt x="504063" y="108076"/>
                  </a:lnTo>
                  <a:lnTo>
                    <a:pt x="396113" y="216026"/>
                  </a:lnTo>
                  <a:lnTo>
                    <a:pt x="396113" y="162051"/>
                  </a:lnTo>
                  <a:lnTo>
                    <a:pt x="0" y="162051"/>
                  </a:lnTo>
                  <a:lnTo>
                    <a:pt x="0" y="53975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131820" y="5805259"/>
              <a:ext cx="504063" cy="2160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131820" y="5805259"/>
              <a:ext cx="504190" cy="216535"/>
            </a:xfrm>
            <a:custGeom>
              <a:avLst/>
              <a:gdLst/>
              <a:ahLst/>
              <a:cxnLst/>
              <a:rect l="l" t="t" r="r" b="b"/>
              <a:pathLst>
                <a:path w="504189" h="216535">
                  <a:moveTo>
                    <a:pt x="0" y="54013"/>
                  </a:moveTo>
                  <a:lnTo>
                    <a:pt x="396113" y="54013"/>
                  </a:lnTo>
                  <a:lnTo>
                    <a:pt x="396113" y="0"/>
                  </a:lnTo>
                  <a:lnTo>
                    <a:pt x="504063" y="108013"/>
                  </a:lnTo>
                  <a:lnTo>
                    <a:pt x="396113" y="216027"/>
                  </a:lnTo>
                  <a:lnTo>
                    <a:pt x="396113" y="162026"/>
                  </a:lnTo>
                  <a:lnTo>
                    <a:pt x="0" y="162026"/>
                  </a:lnTo>
                  <a:lnTo>
                    <a:pt x="0" y="54013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131820" y="4941189"/>
              <a:ext cx="504063" cy="216027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131820" y="4941189"/>
              <a:ext cx="504190" cy="216535"/>
            </a:xfrm>
            <a:custGeom>
              <a:avLst/>
              <a:gdLst/>
              <a:ahLst/>
              <a:cxnLst/>
              <a:rect l="l" t="t" r="r" b="b"/>
              <a:pathLst>
                <a:path w="504189" h="216535">
                  <a:moveTo>
                    <a:pt x="0" y="53975"/>
                  </a:moveTo>
                  <a:lnTo>
                    <a:pt x="396113" y="53975"/>
                  </a:lnTo>
                  <a:lnTo>
                    <a:pt x="396113" y="0"/>
                  </a:lnTo>
                  <a:lnTo>
                    <a:pt x="504063" y="107950"/>
                  </a:lnTo>
                  <a:lnTo>
                    <a:pt x="396113" y="216027"/>
                  </a:lnTo>
                  <a:lnTo>
                    <a:pt x="396113" y="162052"/>
                  </a:lnTo>
                  <a:lnTo>
                    <a:pt x="0" y="162052"/>
                  </a:lnTo>
                  <a:lnTo>
                    <a:pt x="0" y="53975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131820" y="4005072"/>
              <a:ext cx="504063" cy="216026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131820" y="4005072"/>
              <a:ext cx="504190" cy="216535"/>
            </a:xfrm>
            <a:custGeom>
              <a:avLst/>
              <a:gdLst/>
              <a:ahLst/>
              <a:cxnLst/>
              <a:rect l="l" t="t" r="r" b="b"/>
              <a:pathLst>
                <a:path w="504189" h="216535">
                  <a:moveTo>
                    <a:pt x="0" y="53975"/>
                  </a:moveTo>
                  <a:lnTo>
                    <a:pt x="396113" y="53975"/>
                  </a:lnTo>
                  <a:lnTo>
                    <a:pt x="396113" y="0"/>
                  </a:lnTo>
                  <a:lnTo>
                    <a:pt x="504063" y="107950"/>
                  </a:lnTo>
                  <a:lnTo>
                    <a:pt x="396113" y="216026"/>
                  </a:lnTo>
                  <a:lnTo>
                    <a:pt x="396113" y="162051"/>
                  </a:lnTo>
                  <a:lnTo>
                    <a:pt x="0" y="162051"/>
                  </a:lnTo>
                  <a:lnTo>
                    <a:pt x="0" y="53975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131820" y="3068955"/>
              <a:ext cx="504063" cy="2160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131820" y="3068955"/>
              <a:ext cx="504190" cy="216535"/>
            </a:xfrm>
            <a:custGeom>
              <a:avLst/>
              <a:gdLst/>
              <a:ahLst/>
              <a:cxnLst/>
              <a:rect l="l" t="t" r="r" b="b"/>
              <a:pathLst>
                <a:path w="504189" h="216535">
                  <a:moveTo>
                    <a:pt x="0" y="53975"/>
                  </a:moveTo>
                  <a:lnTo>
                    <a:pt x="396113" y="53975"/>
                  </a:lnTo>
                  <a:lnTo>
                    <a:pt x="396113" y="0"/>
                  </a:lnTo>
                  <a:lnTo>
                    <a:pt x="504063" y="108077"/>
                  </a:lnTo>
                  <a:lnTo>
                    <a:pt x="396113" y="216027"/>
                  </a:lnTo>
                  <a:lnTo>
                    <a:pt x="396113" y="162052"/>
                  </a:lnTo>
                  <a:lnTo>
                    <a:pt x="0" y="162052"/>
                  </a:lnTo>
                  <a:lnTo>
                    <a:pt x="0" y="53975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847039" y="3087370"/>
            <a:ext cx="127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rlito"/>
                <a:cs typeface="Carlito"/>
              </a:rPr>
              <a:t>=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39" name="object 3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26</a:t>
            </a:fld>
            <a:endParaRPr dirty="0"/>
          </a:p>
        </p:txBody>
      </p:sp>
      <p:sp>
        <p:nvSpPr>
          <p:cNvPr id="40" name="object 40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41" name="object 4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37" name="object 37"/>
          <p:cNvSpPr txBox="1"/>
          <p:nvPr/>
        </p:nvSpPr>
        <p:spPr>
          <a:xfrm>
            <a:off x="847039" y="4815967"/>
            <a:ext cx="127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rlito"/>
                <a:cs typeface="Carlito"/>
              </a:rPr>
              <a:t>=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75106" y="5752287"/>
            <a:ext cx="127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rlito"/>
                <a:cs typeface="Carlito"/>
              </a:rPr>
              <a:t>=</a:t>
            </a:r>
            <a:endParaRPr sz="18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63339" y="1222375"/>
            <a:ext cx="4313555" cy="527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Trebuchet MS"/>
                <a:cs typeface="Trebuchet MS"/>
              </a:rPr>
              <a:t>SHOW </a:t>
            </a:r>
            <a:r>
              <a:rPr sz="2000" spc="-5" dirty="0">
                <a:latin typeface="Trebuchet MS"/>
                <a:cs typeface="Trebuchet MS"/>
              </a:rPr>
              <a:t>ARROW </a:t>
            </a:r>
            <a:r>
              <a:rPr sz="2000" spc="-50" dirty="0">
                <a:latin typeface="Trebuchet MS"/>
                <a:cs typeface="Trebuchet MS"/>
              </a:rPr>
              <a:t>THAT </a:t>
            </a:r>
            <a:r>
              <a:rPr sz="2000" spc="-30" dirty="0">
                <a:latin typeface="Trebuchet MS"/>
                <a:cs typeface="Trebuchet MS"/>
              </a:rPr>
              <a:t>INDICATE </a:t>
            </a:r>
            <a:r>
              <a:rPr sz="2000" spc="-55" dirty="0">
                <a:latin typeface="Trebuchet MS"/>
                <a:cs typeface="Trebuchet MS"/>
              </a:rPr>
              <a:t>WHAT  </a:t>
            </a:r>
            <a:r>
              <a:rPr sz="2000" dirty="0">
                <a:latin typeface="Trebuchet MS"/>
                <a:cs typeface="Trebuchet MS"/>
              </a:rPr>
              <a:t>CELLS </a:t>
            </a:r>
            <a:r>
              <a:rPr sz="2000" spc="-5" dirty="0">
                <a:latin typeface="Trebuchet MS"/>
                <a:cs typeface="Trebuchet MS"/>
              </a:rPr>
              <a:t>AFFECT </a:t>
            </a:r>
            <a:r>
              <a:rPr sz="2000" dirty="0">
                <a:latin typeface="Trebuchet MS"/>
                <a:cs typeface="Trebuchet MS"/>
              </a:rPr>
              <a:t>THE </a:t>
            </a:r>
            <a:r>
              <a:rPr sz="2000" spc="-40" dirty="0">
                <a:latin typeface="Trebuchet MS"/>
                <a:cs typeface="Trebuchet MS"/>
              </a:rPr>
              <a:t>VALUE</a:t>
            </a:r>
            <a:r>
              <a:rPr sz="2000" spc="52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OF THE  </a:t>
            </a:r>
            <a:r>
              <a:rPr sz="2000" spc="-35" dirty="0">
                <a:latin typeface="Trebuchet MS"/>
                <a:cs typeface="Trebuchet MS"/>
              </a:rPr>
              <a:t>CURRENTLY </a:t>
            </a:r>
            <a:r>
              <a:rPr sz="2000" spc="-5" dirty="0">
                <a:latin typeface="Trebuchet MS"/>
                <a:cs typeface="Trebuchet MS"/>
              </a:rPr>
              <a:t>SELECTED</a:t>
            </a:r>
            <a:r>
              <a:rPr sz="2000" spc="-2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CELL.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050">
              <a:latin typeface="Trebuchet MS"/>
              <a:cs typeface="Trebuchet MS"/>
            </a:endParaRPr>
          </a:p>
          <a:p>
            <a:pPr marL="12700" marR="9525" algn="just">
              <a:lnSpc>
                <a:spcPct val="100000"/>
              </a:lnSpc>
            </a:pPr>
            <a:r>
              <a:rPr sz="2000" spc="-5" dirty="0">
                <a:latin typeface="Trebuchet MS"/>
                <a:cs typeface="Trebuchet MS"/>
              </a:rPr>
              <a:t>IN THIS EXAMPLE </a:t>
            </a:r>
            <a:r>
              <a:rPr sz="2000" dirty="0">
                <a:latin typeface="Trebuchet MS"/>
                <a:cs typeface="Trebuchet MS"/>
              </a:rPr>
              <a:t>CELLS </a:t>
            </a:r>
            <a:r>
              <a:rPr sz="2000" b="1" dirty="0">
                <a:latin typeface="Trebuchet MS"/>
                <a:cs typeface="Trebuchet MS"/>
              </a:rPr>
              <a:t>A1 </a:t>
            </a:r>
            <a:r>
              <a:rPr sz="2000" dirty="0">
                <a:latin typeface="Trebuchet MS"/>
                <a:cs typeface="Trebuchet MS"/>
              </a:rPr>
              <a:t>&amp; </a:t>
            </a:r>
            <a:r>
              <a:rPr sz="2000" b="1" spc="-5" dirty="0">
                <a:latin typeface="Trebuchet MS"/>
                <a:cs typeface="Trebuchet MS"/>
              </a:rPr>
              <a:t>A3  </a:t>
            </a:r>
            <a:r>
              <a:rPr sz="2000" spc="-5" dirty="0">
                <a:latin typeface="Trebuchet MS"/>
                <a:cs typeface="Trebuchet MS"/>
              </a:rPr>
              <a:t>AFFECT </a:t>
            </a:r>
            <a:r>
              <a:rPr sz="2000" dirty="0">
                <a:latin typeface="Trebuchet MS"/>
                <a:cs typeface="Trebuchet MS"/>
              </a:rPr>
              <a:t>THE </a:t>
            </a:r>
            <a:r>
              <a:rPr sz="2000" spc="-40" dirty="0">
                <a:latin typeface="Trebuchet MS"/>
                <a:cs typeface="Trebuchet MS"/>
              </a:rPr>
              <a:t>VALUE </a:t>
            </a:r>
            <a:r>
              <a:rPr sz="2000" dirty="0">
                <a:latin typeface="Trebuchet MS"/>
                <a:cs typeface="Trebuchet MS"/>
              </a:rPr>
              <a:t>OF </a:t>
            </a:r>
            <a:r>
              <a:rPr sz="2000" spc="-5" dirty="0">
                <a:latin typeface="Trebuchet MS"/>
                <a:cs typeface="Trebuchet MS"/>
              </a:rPr>
              <a:t>CELL </a:t>
            </a:r>
            <a:r>
              <a:rPr sz="2000" b="1" spc="-5" dirty="0">
                <a:latin typeface="Trebuchet MS"/>
                <a:cs typeface="Trebuchet MS"/>
              </a:rPr>
              <a:t>C2 </a:t>
            </a:r>
            <a:r>
              <a:rPr sz="2000" dirty="0">
                <a:latin typeface="Trebuchet MS"/>
                <a:cs typeface="Trebuchet MS"/>
              </a:rPr>
              <a:t>&amp;  CELLS </a:t>
            </a:r>
            <a:r>
              <a:rPr sz="2000" b="1" dirty="0">
                <a:latin typeface="Trebuchet MS"/>
                <a:cs typeface="Trebuchet MS"/>
              </a:rPr>
              <a:t>A1 </a:t>
            </a:r>
            <a:r>
              <a:rPr sz="2000" dirty="0">
                <a:latin typeface="Trebuchet MS"/>
                <a:cs typeface="Trebuchet MS"/>
              </a:rPr>
              <a:t>&amp; </a:t>
            </a:r>
            <a:r>
              <a:rPr sz="2000" b="1" dirty="0">
                <a:latin typeface="Trebuchet MS"/>
                <a:cs typeface="Trebuchet MS"/>
              </a:rPr>
              <a:t>A4 </a:t>
            </a:r>
            <a:r>
              <a:rPr sz="2000" spc="-5" dirty="0">
                <a:latin typeface="Trebuchet MS"/>
                <a:cs typeface="Trebuchet MS"/>
              </a:rPr>
              <a:t>AFFECT </a:t>
            </a:r>
            <a:r>
              <a:rPr sz="2000" dirty="0">
                <a:latin typeface="Trebuchet MS"/>
                <a:cs typeface="Trebuchet MS"/>
              </a:rPr>
              <a:t>THE </a:t>
            </a:r>
            <a:r>
              <a:rPr sz="2000" spc="-40" dirty="0">
                <a:latin typeface="Trebuchet MS"/>
                <a:cs typeface="Trebuchet MS"/>
              </a:rPr>
              <a:t>VALUE  </a:t>
            </a:r>
            <a:r>
              <a:rPr sz="2000" dirty="0">
                <a:latin typeface="Trebuchet MS"/>
                <a:cs typeface="Trebuchet MS"/>
              </a:rPr>
              <a:t>OF </a:t>
            </a:r>
            <a:r>
              <a:rPr sz="2000" spc="-5" dirty="0">
                <a:latin typeface="Trebuchet MS"/>
                <a:cs typeface="Trebuchet MS"/>
              </a:rPr>
              <a:t>CELL</a:t>
            </a:r>
            <a:r>
              <a:rPr sz="2000" spc="-110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C6</a:t>
            </a:r>
            <a:r>
              <a:rPr sz="2000" dirty="0">
                <a:latin typeface="Trebuchet MS"/>
                <a:cs typeface="Trebuchet MS"/>
              </a:rPr>
              <a:t>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500">
              <a:latin typeface="Trebuchet MS"/>
              <a:cs typeface="Trebuchet MS"/>
            </a:endParaRPr>
          </a:p>
          <a:p>
            <a:pPr marL="12700" marR="78105" algn="just">
              <a:lnSpc>
                <a:spcPct val="100000"/>
              </a:lnSpc>
            </a:pPr>
            <a:r>
              <a:rPr sz="2000" dirty="0">
                <a:latin typeface="Trebuchet MS"/>
                <a:cs typeface="Trebuchet MS"/>
              </a:rPr>
              <a:t>SHOW </a:t>
            </a:r>
            <a:r>
              <a:rPr sz="2000" spc="-5" dirty="0">
                <a:latin typeface="Trebuchet MS"/>
                <a:cs typeface="Trebuchet MS"/>
              </a:rPr>
              <a:t>ARROW </a:t>
            </a:r>
            <a:r>
              <a:rPr sz="2000" spc="-50" dirty="0">
                <a:latin typeface="Trebuchet MS"/>
                <a:cs typeface="Trebuchet MS"/>
              </a:rPr>
              <a:t>THAT </a:t>
            </a:r>
            <a:r>
              <a:rPr sz="2000" spc="-30" dirty="0">
                <a:latin typeface="Trebuchet MS"/>
                <a:cs typeface="Trebuchet MS"/>
              </a:rPr>
              <a:t>INDICATE </a:t>
            </a:r>
            <a:r>
              <a:rPr sz="2000" spc="-55" dirty="0">
                <a:latin typeface="Trebuchet MS"/>
                <a:cs typeface="Trebuchet MS"/>
              </a:rPr>
              <a:t>WHAT  </a:t>
            </a:r>
            <a:r>
              <a:rPr sz="2000" dirty="0">
                <a:latin typeface="Trebuchet MS"/>
                <a:cs typeface="Trebuchet MS"/>
              </a:rPr>
              <a:t>CELLS ARE </a:t>
            </a:r>
            <a:r>
              <a:rPr sz="2000" spc="-5" dirty="0">
                <a:latin typeface="Trebuchet MS"/>
                <a:cs typeface="Trebuchet MS"/>
              </a:rPr>
              <a:t>AFFECTED </a:t>
            </a:r>
            <a:r>
              <a:rPr sz="2000" dirty="0">
                <a:latin typeface="Trebuchet MS"/>
                <a:cs typeface="Trebuchet MS"/>
              </a:rPr>
              <a:t>BY THE </a:t>
            </a:r>
            <a:r>
              <a:rPr sz="2000" spc="-40" dirty="0">
                <a:latin typeface="Trebuchet MS"/>
                <a:cs typeface="Trebuchet MS"/>
              </a:rPr>
              <a:t>VALUE  </a:t>
            </a:r>
            <a:r>
              <a:rPr sz="2000" dirty="0">
                <a:latin typeface="Trebuchet MS"/>
                <a:cs typeface="Trebuchet MS"/>
              </a:rPr>
              <a:t>OF THE </a:t>
            </a:r>
            <a:r>
              <a:rPr sz="2000" spc="-35" dirty="0">
                <a:latin typeface="Trebuchet MS"/>
                <a:cs typeface="Trebuchet MS"/>
              </a:rPr>
              <a:t>CURRENTLY </a:t>
            </a:r>
            <a:r>
              <a:rPr sz="2000" spc="-5" dirty="0">
                <a:latin typeface="Trebuchet MS"/>
                <a:cs typeface="Trebuchet MS"/>
              </a:rPr>
              <a:t>SELECTED</a:t>
            </a:r>
            <a:r>
              <a:rPr sz="2000" spc="-5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CELL.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050">
              <a:latin typeface="Trebuchet MS"/>
              <a:cs typeface="Trebuchet MS"/>
            </a:endParaRPr>
          </a:p>
          <a:p>
            <a:pPr marL="12700" marR="81280" algn="just">
              <a:lnSpc>
                <a:spcPct val="100000"/>
              </a:lnSpc>
            </a:pPr>
            <a:r>
              <a:rPr sz="2000" spc="-5" dirty="0">
                <a:latin typeface="Trebuchet MS"/>
                <a:cs typeface="Trebuchet MS"/>
              </a:rPr>
              <a:t>IN THIS </a:t>
            </a:r>
            <a:r>
              <a:rPr sz="2000" dirty="0">
                <a:latin typeface="Trebuchet MS"/>
                <a:cs typeface="Trebuchet MS"/>
              </a:rPr>
              <a:t>EXAMPLE </a:t>
            </a:r>
            <a:r>
              <a:rPr sz="2000" spc="-5" dirty="0">
                <a:latin typeface="Trebuchet MS"/>
                <a:cs typeface="Trebuchet MS"/>
              </a:rPr>
              <a:t>CELL </a:t>
            </a:r>
            <a:r>
              <a:rPr sz="2000" b="1" dirty="0">
                <a:latin typeface="Trebuchet MS"/>
                <a:cs typeface="Trebuchet MS"/>
              </a:rPr>
              <a:t>C2 </a:t>
            </a:r>
            <a:r>
              <a:rPr sz="2000" dirty="0">
                <a:latin typeface="Trebuchet MS"/>
                <a:cs typeface="Trebuchet MS"/>
              </a:rPr>
              <a:t>&amp; </a:t>
            </a:r>
            <a:r>
              <a:rPr sz="2000" b="1" dirty="0">
                <a:latin typeface="Trebuchet MS"/>
                <a:cs typeface="Trebuchet MS"/>
              </a:rPr>
              <a:t>C6 </a:t>
            </a:r>
            <a:r>
              <a:rPr sz="2000" dirty="0">
                <a:latin typeface="Trebuchet MS"/>
                <a:cs typeface="Trebuchet MS"/>
              </a:rPr>
              <a:t>ARE  </a:t>
            </a:r>
            <a:r>
              <a:rPr sz="2000" spc="-5" dirty="0">
                <a:latin typeface="Trebuchet MS"/>
                <a:cs typeface="Trebuchet MS"/>
              </a:rPr>
              <a:t>AFFECTED </a:t>
            </a:r>
            <a:r>
              <a:rPr sz="2000" dirty="0">
                <a:latin typeface="Trebuchet MS"/>
                <a:cs typeface="Trebuchet MS"/>
              </a:rPr>
              <a:t>BY THE </a:t>
            </a:r>
            <a:r>
              <a:rPr sz="2000" spc="-40" dirty="0">
                <a:latin typeface="Trebuchet MS"/>
                <a:cs typeface="Trebuchet MS"/>
              </a:rPr>
              <a:t>VALUE </a:t>
            </a:r>
            <a:r>
              <a:rPr sz="2000" dirty="0">
                <a:latin typeface="Trebuchet MS"/>
                <a:cs typeface="Trebuchet MS"/>
              </a:rPr>
              <a:t>OF </a:t>
            </a:r>
            <a:r>
              <a:rPr sz="2000" spc="-5" dirty="0">
                <a:latin typeface="Trebuchet MS"/>
                <a:cs typeface="Trebuchet MS"/>
              </a:rPr>
              <a:t>CELL </a:t>
            </a:r>
            <a:r>
              <a:rPr sz="2000" b="1" dirty="0">
                <a:latin typeface="Trebuchet MS"/>
                <a:cs typeface="Trebuchet MS"/>
              </a:rPr>
              <a:t>A2  </a:t>
            </a:r>
            <a:r>
              <a:rPr sz="2000" dirty="0">
                <a:latin typeface="Trebuchet MS"/>
                <a:cs typeface="Trebuchet MS"/>
              </a:rPr>
              <a:t>&amp; </a:t>
            </a:r>
            <a:r>
              <a:rPr sz="2000" spc="-5" dirty="0">
                <a:latin typeface="Trebuchet MS"/>
                <a:cs typeface="Trebuchet MS"/>
              </a:rPr>
              <a:t>CELL </a:t>
            </a:r>
            <a:r>
              <a:rPr sz="2000" b="1" spc="-5" dirty="0">
                <a:latin typeface="Trebuchet MS"/>
                <a:cs typeface="Trebuchet MS"/>
              </a:rPr>
              <a:t>C6 </a:t>
            </a:r>
            <a:r>
              <a:rPr sz="2000" spc="-5" dirty="0">
                <a:latin typeface="Trebuchet MS"/>
                <a:cs typeface="Trebuchet MS"/>
              </a:rPr>
              <a:t>IS ALSO AFFECTED </a:t>
            </a:r>
            <a:r>
              <a:rPr sz="2000" dirty="0">
                <a:latin typeface="Trebuchet MS"/>
                <a:cs typeface="Trebuchet MS"/>
              </a:rPr>
              <a:t>BY THE  </a:t>
            </a:r>
            <a:r>
              <a:rPr sz="2000" spc="-5" dirty="0">
                <a:latin typeface="Trebuchet MS"/>
                <a:cs typeface="Trebuchet MS"/>
              </a:rPr>
              <a:t>CELL</a:t>
            </a:r>
            <a:r>
              <a:rPr sz="2000" spc="-100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A4</a:t>
            </a:r>
            <a:r>
              <a:rPr sz="2000" dirty="0">
                <a:latin typeface="Trebuchet MS"/>
                <a:cs typeface="Trebuchet MS"/>
              </a:rPr>
              <a:t>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46303" y="1075436"/>
            <a:ext cx="3326129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Trebuchet MS"/>
                <a:cs typeface="Trebuchet MS"/>
              </a:rPr>
              <a:t>TRACE</a:t>
            </a:r>
            <a:r>
              <a:rPr sz="2800" b="1" spc="-60" dirty="0">
                <a:latin typeface="Trebuchet MS"/>
                <a:cs typeface="Trebuchet MS"/>
              </a:rPr>
              <a:t> </a:t>
            </a:r>
            <a:r>
              <a:rPr sz="2800" b="1" spc="-5" dirty="0">
                <a:latin typeface="Trebuchet MS"/>
                <a:cs typeface="Trebuchet MS"/>
              </a:rPr>
              <a:t>PRECEDENTS</a:t>
            </a:r>
            <a:endParaRPr sz="280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58977" y="223329"/>
            <a:ext cx="6346190" cy="2721610"/>
            <a:chOff x="558977" y="223329"/>
            <a:chExt cx="6346190" cy="2721610"/>
          </a:xfrm>
        </p:grpSpPr>
        <p:sp>
          <p:nvSpPr>
            <p:cNvPr id="5" name="object 5"/>
            <p:cNvSpPr/>
            <p:nvPr/>
          </p:nvSpPr>
          <p:spPr>
            <a:xfrm>
              <a:off x="558977" y="1488566"/>
              <a:ext cx="3301365" cy="35560"/>
            </a:xfrm>
            <a:custGeom>
              <a:avLst/>
              <a:gdLst/>
              <a:ahLst/>
              <a:cxnLst/>
              <a:rect l="l" t="t" r="r" b="b"/>
              <a:pathLst>
                <a:path w="3301365" h="35559">
                  <a:moveTo>
                    <a:pt x="3300984" y="0"/>
                  </a:moveTo>
                  <a:lnTo>
                    <a:pt x="0" y="0"/>
                  </a:lnTo>
                  <a:lnTo>
                    <a:pt x="0" y="35051"/>
                  </a:lnTo>
                  <a:lnTo>
                    <a:pt x="3300984" y="35051"/>
                  </a:lnTo>
                  <a:lnTo>
                    <a:pt x="330098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63874" y="2636900"/>
              <a:ext cx="648080" cy="28803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563874" y="2636900"/>
              <a:ext cx="648335" cy="288290"/>
            </a:xfrm>
            <a:custGeom>
              <a:avLst/>
              <a:gdLst/>
              <a:ahLst/>
              <a:cxnLst/>
              <a:rect l="l" t="t" r="r" b="b"/>
              <a:pathLst>
                <a:path w="648335" h="288289">
                  <a:moveTo>
                    <a:pt x="0" y="72009"/>
                  </a:moveTo>
                  <a:lnTo>
                    <a:pt x="504063" y="72009"/>
                  </a:lnTo>
                  <a:lnTo>
                    <a:pt x="504063" y="0"/>
                  </a:lnTo>
                  <a:lnTo>
                    <a:pt x="648080" y="144018"/>
                  </a:lnTo>
                  <a:lnTo>
                    <a:pt x="504063" y="288036"/>
                  </a:lnTo>
                  <a:lnTo>
                    <a:pt x="504063" y="216026"/>
                  </a:lnTo>
                  <a:lnTo>
                    <a:pt x="0" y="216026"/>
                  </a:lnTo>
                  <a:lnTo>
                    <a:pt x="0" y="72009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763649" y="251904"/>
              <a:ext cx="5112512" cy="58477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763649" y="251904"/>
              <a:ext cx="5113020" cy="584835"/>
            </a:xfrm>
            <a:custGeom>
              <a:avLst/>
              <a:gdLst/>
              <a:ahLst/>
              <a:cxnLst/>
              <a:rect l="l" t="t" r="r" b="b"/>
              <a:pathLst>
                <a:path w="5113020" h="584835">
                  <a:moveTo>
                    <a:pt x="0" y="584771"/>
                  </a:moveTo>
                  <a:lnTo>
                    <a:pt x="5112512" y="584771"/>
                  </a:lnTo>
                  <a:lnTo>
                    <a:pt x="5112512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46303" y="3956126"/>
            <a:ext cx="33572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Trebuchet MS"/>
                <a:cs typeface="Trebuchet MS"/>
              </a:rPr>
              <a:t>TRACE</a:t>
            </a:r>
            <a:r>
              <a:rPr sz="2800" b="1" spc="-65" dirty="0">
                <a:latin typeface="Trebuchet MS"/>
                <a:cs typeface="Trebuchet MS"/>
              </a:rPr>
              <a:t> </a:t>
            </a:r>
            <a:r>
              <a:rPr sz="2800" b="1" spc="-5" dirty="0">
                <a:latin typeface="Trebuchet MS"/>
                <a:cs typeface="Trebuchet MS"/>
              </a:rPr>
              <a:t>DEPENDENTS</a:t>
            </a:r>
            <a:endParaRPr sz="280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58977" y="4368927"/>
            <a:ext cx="3333115" cy="35560"/>
          </a:xfrm>
          <a:custGeom>
            <a:avLst/>
            <a:gdLst/>
            <a:ahLst/>
            <a:cxnLst/>
            <a:rect l="l" t="t" r="r" b="b"/>
            <a:pathLst>
              <a:path w="3333115" h="35560">
                <a:moveTo>
                  <a:pt x="3332988" y="0"/>
                </a:moveTo>
                <a:lnTo>
                  <a:pt x="0" y="0"/>
                </a:lnTo>
                <a:lnTo>
                  <a:pt x="0" y="35052"/>
                </a:lnTo>
                <a:lnTo>
                  <a:pt x="3332988" y="35052"/>
                </a:lnTo>
                <a:lnTo>
                  <a:pt x="333298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12"/>
          <p:cNvGrpSpPr/>
          <p:nvPr/>
        </p:nvGrpSpPr>
        <p:grpSpPr>
          <a:xfrm>
            <a:off x="3543873" y="5497260"/>
            <a:ext cx="616585" cy="328295"/>
            <a:chOff x="3543873" y="5497260"/>
            <a:chExt cx="616585" cy="328295"/>
          </a:xfrm>
        </p:grpSpPr>
        <p:sp>
          <p:nvSpPr>
            <p:cNvPr id="13" name="object 13"/>
            <p:cNvSpPr/>
            <p:nvPr/>
          </p:nvSpPr>
          <p:spPr>
            <a:xfrm>
              <a:off x="3563873" y="5517260"/>
              <a:ext cx="576072" cy="28799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563873" y="5517260"/>
              <a:ext cx="576580" cy="288290"/>
            </a:xfrm>
            <a:custGeom>
              <a:avLst/>
              <a:gdLst/>
              <a:ahLst/>
              <a:cxnLst/>
              <a:rect l="l" t="t" r="r" b="b"/>
              <a:pathLst>
                <a:path w="576579" h="288289">
                  <a:moveTo>
                    <a:pt x="0" y="71983"/>
                  </a:moveTo>
                  <a:lnTo>
                    <a:pt x="432053" y="71983"/>
                  </a:lnTo>
                  <a:lnTo>
                    <a:pt x="432053" y="0"/>
                  </a:lnTo>
                  <a:lnTo>
                    <a:pt x="576072" y="143992"/>
                  </a:lnTo>
                  <a:lnTo>
                    <a:pt x="432053" y="287997"/>
                  </a:lnTo>
                  <a:lnTo>
                    <a:pt x="432053" y="215988"/>
                  </a:lnTo>
                  <a:lnTo>
                    <a:pt x="0" y="215988"/>
                  </a:lnTo>
                  <a:lnTo>
                    <a:pt x="0" y="71983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1792223" y="271399"/>
            <a:ext cx="505587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5430">
              <a:lnSpc>
                <a:spcPct val="100000"/>
              </a:lnSpc>
              <a:spcBef>
                <a:spcPts val="100"/>
              </a:spcBef>
            </a:pPr>
            <a:r>
              <a:rPr spc="110" dirty="0"/>
              <a:t>FUNCTION</a:t>
            </a:r>
            <a:r>
              <a:rPr spc="-114" dirty="0"/>
              <a:t> </a:t>
            </a:r>
            <a:r>
              <a:rPr spc="190" dirty="0"/>
              <a:t>AUDITING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27</a:t>
            </a:fld>
            <a:endParaRPr dirty="0"/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807082" y="0"/>
            <a:ext cx="4737735" cy="6870700"/>
            <a:chOff x="1807082" y="0"/>
            <a:chExt cx="4737735" cy="6870700"/>
          </a:xfrm>
        </p:grpSpPr>
        <p:sp>
          <p:nvSpPr>
            <p:cNvPr id="7" name="object 7"/>
            <p:cNvSpPr/>
            <p:nvPr/>
          </p:nvSpPr>
          <p:spPr>
            <a:xfrm>
              <a:off x="2666999" y="0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6857999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835657" y="188658"/>
              <a:ext cx="4680458" cy="5847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35657" y="188658"/>
              <a:ext cx="4680585" cy="584835"/>
            </a:xfrm>
            <a:custGeom>
              <a:avLst/>
              <a:gdLst/>
              <a:ahLst/>
              <a:cxnLst/>
              <a:rect l="l" t="t" r="r" b="b"/>
              <a:pathLst>
                <a:path w="4680584" h="584835">
                  <a:moveTo>
                    <a:pt x="0" y="584771"/>
                  </a:moveTo>
                  <a:lnTo>
                    <a:pt x="4680458" y="584771"/>
                  </a:lnTo>
                  <a:lnTo>
                    <a:pt x="4680458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320289" y="208026"/>
            <a:ext cx="360362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87930" algn="l"/>
              </a:tabLst>
            </a:pPr>
            <a:r>
              <a:rPr spc="-60" dirty="0"/>
              <a:t>SHO</a:t>
            </a:r>
            <a:r>
              <a:rPr spc="-65" dirty="0"/>
              <a:t>R</a:t>
            </a:r>
            <a:r>
              <a:rPr spc="45" dirty="0"/>
              <a:t>T</a:t>
            </a:r>
            <a:r>
              <a:rPr spc="15" dirty="0"/>
              <a:t>C</a:t>
            </a:r>
            <a:r>
              <a:rPr spc="25" dirty="0"/>
              <a:t>U</a:t>
            </a:r>
            <a:r>
              <a:rPr spc="254" dirty="0"/>
              <a:t>T</a:t>
            </a:r>
            <a:r>
              <a:rPr dirty="0"/>
              <a:t>	</a:t>
            </a:r>
            <a:r>
              <a:rPr spc="110" dirty="0"/>
              <a:t>K</a:t>
            </a:r>
            <a:r>
              <a:rPr spc="114" dirty="0"/>
              <a:t>E</a:t>
            </a:r>
            <a:r>
              <a:rPr spc="130" dirty="0"/>
              <a:t>Y</a:t>
            </a:r>
            <a:r>
              <a:rPr spc="-225" dirty="0"/>
              <a:t>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673098" y="929766"/>
            <a:ext cx="25488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240" dirty="0">
                <a:latin typeface="Trebuchet MS"/>
                <a:cs typeface="Trebuchet MS"/>
              </a:rPr>
              <a:t>P</a:t>
            </a:r>
            <a:r>
              <a:rPr sz="3200" b="1" spc="-5" dirty="0">
                <a:latin typeface="Trebuchet MS"/>
                <a:cs typeface="Trebuchet MS"/>
              </a:rPr>
              <a:t>A</a:t>
            </a:r>
            <a:r>
              <a:rPr sz="3200" b="1" spc="-135" dirty="0">
                <a:latin typeface="Trebuchet MS"/>
                <a:cs typeface="Trebuchet MS"/>
              </a:rPr>
              <a:t>R</a:t>
            </a:r>
            <a:r>
              <a:rPr sz="3200" b="1" dirty="0">
                <a:latin typeface="Trebuchet MS"/>
                <a:cs typeface="Trebuchet MS"/>
              </a:rPr>
              <a:t>TI</a:t>
            </a:r>
            <a:r>
              <a:rPr sz="3200" b="1" spc="-15" dirty="0">
                <a:latin typeface="Trebuchet MS"/>
                <a:cs typeface="Trebuchet MS"/>
              </a:rPr>
              <a:t>C</a:t>
            </a:r>
            <a:r>
              <a:rPr sz="3200" b="1" dirty="0">
                <a:latin typeface="Trebuchet MS"/>
                <a:cs typeface="Trebuchet MS"/>
              </a:rPr>
              <a:t>ULARS</a:t>
            </a:r>
            <a:endParaRPr sz="3200">
              <a:latin typeface="Trebuchet MS"/>
              <a:cs typeface="Trebuchet M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685544" y="1400936"/>
            <a:ext cx="2522220" cy="40005"/>
          </a:xfrm>
          <a:custGeom>
            <a:avLst/>
            <a:gdLst/>
            <a:ahLst/>
            <a:cxnLst/>
            <a:rect l="l" t="t" r="r" b="b"/>
            <a:pathLst>
              <a:path w="2522220" h="40005">
                <a:moveTo>
                  <a:pt x="2522220" y="0"/>
                </a:moveTo>
                <a:lnTo>
                  <a:pt x="0" y="0"/>
                </a:lnTo>
                <a:lnTo>
                  <a:pt x="0" y="39624"/>
                </a:lnTo>
                <a:lnTo>
                  <a:pt x="2522220" y="39624"/>
                </a:lnTo>
                <a:lnTo>
                  <a:pt x="25222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30200" y="1786509"/>
            <a:ext cx="5683885" cy="4781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8230" indent="-1065530">
              <a:lnSpc>
                <a:spcPct val="100000"/>
              </a:lnSpc>
              <a:spcBef>
                <a:spcPts val="100"/>
              </a:spcBef>
              <a:buFont typeface="Wingdings"/>
              <a:buChar char=""/>
              <a:tabLst>
                <a:tab pos="1077595" algn="l"/>
                <a:tab pos="1078230" algn="l"/>
              </a:tabLst>
            </a:pPr>
            <a:r>
              <a:rPr sz="2400" dirty="0">
                <a:latin typeface="Trebuchet MS"/>
                <a:cs typeface="Trebuchet MS"/>
              </a:rPr>
              <a:t>EDIT THE ACTIVE</a:t>
            </a:r>
            <a:r>
              <a:rPr sz="2400" spc="-254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CELL</a:t>
            </a:r>
            <a:endParaRPr sz="2400">
              <a:latin typeface="Trebuchet MS"/>
              <a:cs typeface="Trebuchet MS"/>
            </a:endParaRPr>
          </a:p>
          <a:p>
            <a:pPr marL="1052195" indent="-1040130">
              <a:lnSpc>
                <a:spcPct val="100000"/>
              </a:lnSpc>
              <a:buFont typeface="Wingdings"/>
              <a:buChar char=""/>
              <a:tabLst>
                <a:tab pos="1052195" algn="l"/>
                <a:tab pos="1052830" algn="l"/>
              </a:tabLst>
            </a:pPr>
            <a:r>
              <a:rPr sz="2400" spc="-45" dirty="0">
                <a:latin typeface="Trebuchet MS"/>
                <a:cs typeface="Trebuchet MS"/>
              </a:rPr>
              <a:t>CREATE </a:t>
            </a:r>
            <a:r>
              <a:rPr sz="2400" dirty="0">
                <a:latin typeface="Trebuchet MS"/>
                <a:cs typeface="Trebuchet MS"/>
              </a:rPr>
              <a:t>A</a:t>
            </a:r>
            <a:r>
              <a:rPr sz="2400" spc="-235" dirty="0">
                <a:latin typeface="Trebuchet MS"/>
                <a:cs typeface="Trebuchet MS"/>
              </a:rPr>
              <a:t> </a:t>
            </a:r>
            <a:r>
              <a:rPr sz="2400" spc="-25" dirty="0">
                <a:latin typeface="Trebuchet MS"/>
                <a:cs typeface="Trebuchet MS"/>
              </a:rPr>
              <a:t>CHART</a:t>
            </a:r>
            <a:endParaRPr sz="2400">
              <a:latin typeface="Trebuchet MS"/>
              <a:cs typeface="Trebuchet MS"/>
            </a:endParaRPr>
          </a:p>
          <a:p>
            <a:pPr marL="1078230" indent="-1065530">
              <a:lnSpc>
                <a:spcPct val="100000"/>
              </a:lnSpc>
              <a:buFont typeface="Wingdings"/>
              <a:buChar char=""/>
              <a:tabLst>
                <a:tab pos="1077595" algn="l"/>
                <a:tab pos="1078230" algn="l"/>
              </a:tabLst>
            </a:pPr>
            <a:r>
              <a:rPr sz="2400" spc="-20" dirty="0">
                <a:latin typeface="Trebuchet MS"/>
                <a:cs typeface="Trebuchet MS"/>
              </a:rPr>
              <a:t>INSERT </a:t>
            </a:r>
            <a:r>
              <a:rPr sz="2400" spc="-5" dirty="0">
                <a:latin typeface="Trebuchet MS"/>
                <a:cs typeface="Trebuchet MS"/>
              </a:rPr>
              <a:t>CELL</a:t>
            </a:r>
            <a:r>
              <a:rPr sz="2400" spc="-125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COMMENT</a:t>
            </a:r>
            <a:endParaRPr sz="2400">
              <a:latin typeface="Trebuchet MS"/>
              <a:cs typeface="Trebuchet MS"/>
            </a:endParaRPr>
          </a:p>
          <a:p>
            <a:pPr marL="1052195" indent="-1040130">
              <a:lnSpc>
                <a:spcPct val="100000"/>
              </a:lnSpc>
              <a:buFont typeface="Wingdings"/>
              <a:buChar char=""/>
              <a:tabLst>
                <a:tab pos="1052195" algn="l"/>
                <a:tab pos="1052830" algn="l"/>
              </a:tabLst>
            </a:pPr>
            <a:r>
              <a:rPr sz="2400" spc="-5" dirty="0">
                <a:latin typeface="Trebuchet MS"/>
                <a:cs typeface="Trebuchet MS"/>
              </a:rPr>
              <a:t>FUNCTION </a:t>
            </a:r>
            <a:r>
              <a:rPr sz="2400" dirty="0">
                <a:latin typeface="Trebuchet MS"/>
                <a:cs typeface="Trebuchet MS"/>
              </a:rPr>
              <a:t>DIALOGUE</a:t>
            </a:r>
            <a:r>
              <a:rPr sz="2400" spc="-30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BOX</a:t>
            </a:r>
            <a:endParaRPr sz="2400">
              <a:latin typeface="Trebuchet MS"/>
              <a:cs typeface="Trebuchet MS"/>
            </a:endParaRPr>
          </a:p>
          <a:p>
            <a:pPr marL="1052195" indent="-1040130">
              <a:lnSpc>
                <a:spcPct val="100000"/>
              </a:lnSpc>
              <a:buFont typeface="Wingdings"/>
              <a:buChar char=""/>
              <a:tabLst>
                <a:tab pos="1052195" algn="l"/>
                <a:tab pos="1052830" algn="l"/>
              </a:tabLst>
            </a:pPr>
            <a:r>
              <a:rPr sz="2400" spc="-20" dirty="0">
                <a:latin typeface="Trebuchet MS"/>
                <a:cs typeface="Trebuchet MS"/>
              </a:rPr>
              <a:t>INSERT </a:t>
            </a:r>
            <a:r>
              <a:rPr sz="2400" dirty="0">
                <a:latin typeface="Trebuchet MS"/>
                <a:cs typeface="Trebuchet MS"/>
              </a:rPr>
              <a:t>A </a:t>
            </a:r>
            <a:r>
              <a:rPr sz="2400" spc="-5" dirty="0">
                <a:latin typeface="Trebuchet MS"/>
                <a:cs typeface="Trebuchet MS"/>
              </a:rPr>
              <a:t>NEW</a:t>
            </a:r>
            <a:r>
              <a:rPr sz="2400" spc="-310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WORKSHEET</a:t>
            </a:r>
            <a:endParaRPr sz="2400">
              <a:latin typeface="Trebuchet MS"/>
              <a:cs typeface="Trebuchet MS"/>
            </a:endParaRPr>
          </a:p>
          <a:p>
            <a:pPr marL="956310" indent="-943610">
              <a:lnSpc>
                <a:spcPct val="100000"/>
              </a:lnSpc>
              <a:buFont typeface="Wingdings"/>
              <a:buChar char=""/>
              <a:tabLst>
                <a:tab pos="955675" algn="l"/>
                <a:tab pos="956310" algn="l"/>
              </a:tabLst>
            </a:pPr>
            <a:r>
              <a:rPr sz="2400" spc="-5" dirty="0">
                <a:latin typeface="Trebuchet MS"/>
                <a:cs typeface="Trebuchet MS"/>
              </a:rPr>
              <a:t>NAME MANAGER </a:t>
            </a:r>
            <a:r>
              <a:rPr sz="2400" dirty="0">
                <a:latin typeface="Trebuchet MS"/>
                <a:cs typeface="Trebuchet MS"/>
              </a:rPr>
              <a:t>DIALOGUE</a:t>
            </a:r>
            <a:r>
              <a:rPr sz="2400" spc="-30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BOX</a:t>
            </a:r>
            <a:endParaRPr sz="2400">
              <a:latin typeface="Trebuchet MS"/>
              <a:cs typeface="Trebuchet MS"/>
            </a:endParaRPr>
          </a:p>
          <a:p>
            <a:pPr marL="956310" indent="-943610">
              <a:lnSpc>
                <a:spcPct val="100000"/>
              </a:lnSpc>
              <a:buFont typeface="Wingdings"/>
              <a:buChar char=""/>
              <a:tabLst>
                <a:tab pos="955675" algn="l"/>
                <a:tab pos="956310" algn="l"/>
              </a:tabLst>
            </a:pPr>
            <a:r>
              <a:rPr sz="2400" spc="-5" dirty="0">
                <a:latin typeface="Trebuchet MS"/>
                <a:cs typeface="Trebuchet MS"/>
              </a:rPr>
              <a:t>VISUAL </a:t>
            </a:r>
            <a:r>
              <a:rPr sz="2400" dirty="0">
                <a:latin typeface="Trebuchet MS"/>
                <a:cs typeface="Trebuchet MS"/>
              </a:rPr>
              <a:t>BASIC</a:t>
            </a:r>
            <a:r>
              <a:rPr sz="2400" spc="-100" dirty="0">
                <a:latin typeface="Trebuchet MS"/>
                <a:cs typeface="Trebuchet MS"/>
              </a:rPr>
              <a:t> </a:t>
            </a:r>
            <a:r>
              <a:rPr sz="2400" spc="-25" dirty="0">
                <a:latin typeface="Trebuchet MS"/>
                <a:cs typeface="Trebuchet MS"/>
              </a:rPr>
              <a:t>EDITOR</a:t>
            </a:r>
            <a:endParaRPr sz="2400">
              <a:latin typeface="Trebuchet MS"/>
              <a:cs typeface="Trebuchet MS"/>
            </a:endParaRPr>
          </a:p>
          <a:p>
            <a:pPr marL="956310" indent="-943610">
              <a:lnSpc>
                <a:spcPct val="100000"/>
              </a:lnSpc>
              <a:buFont typeface="Wingdings"/>
              <a:buChar char=""/>
              <a:tabLst>
                <a:tab pos="955675" algn="l"/>
                <a:tab pos="956310" algn="l"/>
              </a:tabLst>
            </a:pPr>
            <a:r>
              <a:rPr sz="2400" spc="-5" dirty="0">
                <a:latin typeface="Trebuchet MS"/>
                <a:cs typeface="Trebuchet MS"/>
              </a:rPr>
              <a:t>MACRO DIALOGUE</a:t>
            </a:r>
            <a:r>
              <a:rPr sz="2400" spc="-10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BOX</a:t>
            </a:r>
            <a:endParaRPr sz="2400">
              <a:latin typeface="Trebuchet MS"/>
              <a:cs typeface="Trebuchet MS"/>
            </a:endParaRPr>
          </a:p>
          <a:p>
            <a:pPr marL="986790" indent="-974090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986155" algn="l"/>
                <a:tab pos="986790" algn="l"/>
              </a:tabLst>
            </a:pPr>
            <a:r>
              <a:rPr sz="2400" spc="-5" dirty="0">
                <a:latin typeface="Trebuchet MS"/>
                <a:cs typeface="Trebuchet MS"/>
              </a:rPr>
              <a:t>HIDE </a:t>
            </a:r>
            <a:r>
              <a:rPr sz="2400" dirty="0">
                <a:latin typeface="Trebuchet MS"/>
                <a:cs typeface="Trebuchet MS"/>
              </a:rPr>
              <a:t>THE </a:t>
            </a:r>
            <a:r>
              <a:rPr sz="2400" spc="-5" dirty="0">
                <a:latin typeface="Trebuchet MS"/>
                <a:cs typeface="Trebuchet MS"/>
              </a:rPr>
              <a:t>SELECTED</a:t>
            </a:r>
            <a:r>
              <a:rPr sz="2400" spc="-65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COLUMNS</a:t>
            </a:r>
            <a:endParaRPr sz="2400">
              <a:latin typeface="Trebuchet MS"/>
              <a:cs typeface="Trebuchet MS"/>
            </a:endParaRPr>
          </a:p>
          <a:p>
            <a:pPr marL="986790" indent="-974090">
              <a:lnSpc>
                <a:spcPct val="100000"/>
              </a:lnSpc>
              <a:buFont typeface="Wingdings"/>
              <a:buChar char=""/>
              <a:tabLst>
                <a:tab pos="986155" algn="l"/>
                <a:tab pos="986790" algn="l"/>
              </a:tabLst>
            </a:pPr>
            <a:r>
              <a:rPr sz="2400" spc="-5" dirty="0">
                <a:latin typeface="Trebuchet MS"/>
                <a:cs typeface="Trebuchet MS"/>
              </a:rPr>
              <a:t>UNHIDE </a:t>
            </a:r>
            <a:r>
              <a:rPr sz="2400" dirty="0">
                <a:latin typeface="Trebuchet MS"/>
                <a:cs typeface="Trebuchet MS"/>
              </a:rPr>
              <a:t>THE</a:t>
            </a:r>
            <a:r>
              <a:rPr sz="2400" spc="-45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COLUMNS</a:t>
            </a:r>
            <a:endParaRPr sz="2400">
              <a:latin typeface="Trebuchet MS"/>
              <a:cs typeface="Trebuchet MS"/>
            </a:endParaRPr>
          </a:p>
          <a:p>
            <a:pPr marL="986790" indent="-974090">
              <a:lnSpc>
                <a:spcPct val="100000"/>
              </a:lnSpc>
              <a:buFont typeface="Wingdings"/>
              <a:buChar char=""/>
              <a:tabLst>
                <a:tab pos="986155" algn="l"/>
                <a:tab pos="986790" algn="l"/>
              </a:tabLst>
            </a:pPr>
            <a:r>
              <a:rPr sz="2400" spc="-5" dirty="0">
                <a:latin typeface="Trebuchet MS"/>
                <a:cs typeface="Trebuchet MS"/>
              </a:rPr>
              <a:t>HIDE </a:t>
            </a:r>
            <a:r>
              <a:rPr sz="2400" dirty="0">
                <a:latin typeface="Trebuchet MS"/>
                <a:cs typeface="Trebuchet MS"/>
              </a:rPr>
              <a:t>THE </a:t>
            </a:r>
            <a:r>
              <a:rPr sz="2400" spc="-5" dirty="0">
                <a:latin typeface="Trebuchet MS"/>
                <a:cs typeface="Trebuchet MS"/>
              </a:rPr>
              <a:t>SELECTED</a:t>
            </a:r>
            <a:r>
              <a:rPr sz="2400" spc="-45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ROWS</a:t>
            </a:r>
            <a:endParaRPr sz="2400">
              <a:latin typeface="Trebuchet MS"/>
              <a:cs typeface="Trebuchet MS"/>
            </a:endParaRPr>
          </a:p>
          <a:p>
            <a:pPr marL="986790" indent="-974090">
              <a:lnSpc>
                <a:spcPct val="100000"/>
              </a:lnSpc>
              <a:buFont typeface="Wingdings"/>
              <a:buChar char=""/>
              <a:tabLst>
                <a:tab pos="986155" algn="l"/>
                <a:tab pos="986790" algn="l"/>
              </a:tabLst>
            </a:pPr>
            <a:r>
              <a:rPr sz="2400" spc="-5" dirty="0">
                <a:latin typeface="Trebuchet MS"/>
                <a:cs typeface="Trebuchet MS"/>
              </a:rPr>
              <a:t>UNHIDE </a:t>
            </a:r>
            <a:r>
              <a:rPr sz="2400" dirty="0">
                <a:latin typeface="Trebuchet MS"/>
                <a:cs typeface="Trebuchet MS"/>
              </a:rPr>
              <a:t>THE</a:t>
            </a:r>
            <a:r>
              <a:rPr sz="2400" spc="-45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ROWS</a:t>
            </a:r>
            <a:endParaRPr sz="2400">
              <a:latin typeface="Trebuchet MS"/>
              <a:cs typeface="Trebuchet MS"/>
            </a:endParaRPr>
          </a:p>
          <a:p>
            <a:pPr marL="986790" indent="-974090">
              <a:lnSpc>
                <a:spcPct val="100000"/>
              </a:lnSpc>
              <a:buFont typeface="Wingdings"/>
              <a:buChar char=""/>
              <a:tabLst>
                <a:tab pos="986155" algn="l"/>
                <a:tab pos="986790" algn="l"/>
              </a:tabLst>
            </a:pPr>
            <a:r>
              <a:rPr sz="2400" spc="-5" dirty="0">
                <a:latin typeface="Trebuchet MS"/>
                <a:cs typeface="Trebuchet MS"/>
              </a:rPr>
              <a:t>SELECT </a:t>
            </a:r>
            <a:r>
              <a:rPr sz="2400" dirty="0">
                <a:latin typeface="Trebuchet MS"/>
                <a:cs typeface="Trebuchet MS"/>
              </a:rPr>
              <a:t>ALL </a:t>
            </a:r>
            <a:r>
              <a:rPr sz="2400" spc="-5" dirty="0">
                <a:latin typeface="Trebuchet MS"/>
                <a:cs typeface="Trebuchet MS"/>
              </a:rPr>
              <a:t>CELLS WITH</a:t>
            </a:r>
            <a:r>
              <a:rPr sz="2400" spc="-335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COMMENT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28</a:t>
            </a:fld>
            <a:endParaRPr dirty="0"/>
          </a:p>
        </p:txBody>
      </p:sp>
      <p:sp>
        <p:nvSpPr>
          <p:cNvPr id="16" name="object 1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426453" y="929766"/>
            <a:ext cx="2409825" cy="56381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32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KEYS</a:t>
            </a:r>
            <a:endParaRPr sz="3200">
              <a:latin typeface="Trebuchet MS"/>
              <a:cs typeface="Trebuchet MS"/>
            </a:endParaRPr>
          </a:p>
          <a:p>
            <a:pPr marL="38100" marR="1990089">
              <a:lnSpc>
                <a:spcPct val="120400"/>
              </a:lnSpc>
              <a:spcBef>
                <a:spcPts val="2310"/>
              </a:spcBef>
            </a:pPr>
            <a:r>
              <a:rPr sz="2400" spc="-5" dirty="0">
                <a:latin typeface="Trebuchet MS"/>
                <a:cs typeface="Trebuchet MS"/>
              </a:rPr>
              <a:t>F</a:t>
            </a:r>
            <a:r>
              <a:rPr sz="2400" spc="-7" baseline="-20833" dirty="0">
                <a:latin typeface="Trebuchet MS"/>
                <a:cs typeface="Trebuchet MS"/>
              </a:rPr>
              <a:t>2  </a:t>
            </a:r>
            <a:r>
              <a:rPr sz="3600" baseline="13888" dirty="0">
                <a:latin typeface="Trebuchet MS"/>
                <a:cs typeface="Trebuchet MS"/>
              </a:rPr>
              <a:t>F</a:t>
            </a:r>
            <a:r>
              <a:rPr sz="1600" spc="-5" dirty="0">
                <a:latin typeface="Trebuchet MS"/>
                <a:cs typeface="Trebuchet MS"/>
              </a:rPr>
              <a:t>11</a:t>
            </a:r>
            <a:endParaRPr sz="1600">
              <a:latin typeface="Trebuchet MS"/>
              <a:cs typeface="Trebuchet MS"/>
            </a:endParaRPr>
          </a:p>
          <a:p>
            <a:pPr marL="38100">
              <a:lnSpc>
                <a:spcPts val="2290"/>
              </a:lnSpc>
            </a:pPr>
            <a:r>
              <a:rPr sz="2400" dirty="0">
                <a:latin typeface="Trebuchet MS"/>
                <a:cs typeface="Trebuchet MS"/>
              </a:rPr>
              <a:t>SHIFT +</a:t>
            </a:r>
            <a:r>
              <a:rPr sz="2400" spc="-75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F</a:t>
            </a:r>
            <a:r>
              <a:rPr sz="2400" baseline="-20833" dirty="0">
                <a:latin typeface="Trebuchet MS"/>
                <a:cs typeface="Trebuchet MS"/>
              </a:rPr>
              <a:t>2</a:t>
            </a:r>
            <a:endParaRPr sz="2400" baseline="-20833">
              <a:latin typeface="Trebuchet MS"/>
              <a:cs typeface="Trebuchet MS"/>
            </a:endParaRPr>
          </a:p>
          <a:p>
            <a:pPr marL="38100" marR="885190">
              <a:lnSpc>
                <a:spcPct val="100000"/>
              </a:lnSpc>
            </a:pPr>
            <a:r>
              <a:rPr sz="2400" dirty="0">
                <a:latin typeface="Trebuchet MS"/>
                <a:cs typeface="Trebuchet MS"/>
              </a:rPr>
              <a:t>SHIFT + F</a:t>
            </a:r>
            <a:r>
              <a:rPr sz="2400" baseline="-20833" dirty="0">
                <a:latin typeface="Trebuchet MS"/>
                <a:cs typeface="Trebuchet MS"/>
              </a:rPr>
              <a:t>3  </a:t>
            </a:r>
            <a:r>
              <a:rPr sz="2400" dirty="0">
                <a:latin typeface="Trebuchet MS"/>
                <a:cs typeface="Trebuchet MS"/>
              </a:rPr>
              <a:t>SHIFT +</a:t>
            </a:r>
            <a:r>
              <a:rPr sz="2400" spc="-140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F</a:t>
            </a:r>
            <a:r>
              <a:rPr sz="2400" spc="-7" baseline="-20833" dirty="0">
                <a:latin typeface="Trebuchet MS"/>
                <a:cs typeface="Trebuchet MS"/>
              </a:rPr>
              <a:t>11  </a:t>
            </a: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F</a:t>
            </a:r>
            <a:r>
              <a:rPr sz="2400" baseline="-20833" dirty="0">
                <a:latin typeface="Trebuchet MS"/>
                <a:cs typeface="Trebuchet MS"/>
              </a:rPr>
              <a:t>3  </a:t>
            </a:r>
            <a:r>
              <a:rPr sz="2400" spc="-85" dirty="0">
                <a:latin typeface="Trebuchet MS"/>
                <a:cs typeface="Trebuchet MS"/>
              </a:rPr>
              <a:t>ALT </a:t>
            </a:r>
            <a:r>
              <a:rPr sz="2400" dirty="0">
                <a:latin typeface="Trebuchet MS"/>
                <a:cs typeface="Trebuchet MS"/>
              </a:rPr>
              <a:t>+ </a:t>
            </a:r>
            <a:r>
              <a:rPr sz="2400" spc="-5" dirty="0">
                <a:latin typeface="Trebuchet MS"/>
                <a:cs typeface="Trebuchet MS"/>
              </a:rPr>
              <a:t>F</a:t>
            </a:r>
            <a:r>
              <a:rPr sz="2400" spc="-7" baseline="-20833" dirty="0">
                <a:latin typeface="Trebuchet MS"/>
                <a:cs typeface="Trebuchet MS"/>
              </a:rPr>
              <a:t>11  </a:t>
            </a:r>
            <a:r>
              <a:rPr sz="2400" spc="-85" dirty="0">
                <a:latin typeface="Trebuchet MS"/>
                <a:cs typeface="Trebuchet MS"/>
              </a:rPr>
              <a:t>ALT </a:t>
            </a:r>
            <a:r>
              <a:rPr sz="2400" dirty="0">
                <a:latin typeface="Trebuchet MS"/>
                <a:cs typeface="Trebuchet MS"/>
              </a:rPr>
              <a:t>+ </a:t>
            </a:r>
            <a:r>
              <a:rPr sz="2400" spc="-5" dirty="0">
                <a:latin typeface="Trebuchet MS"/>
                <a:cs typeface="Trebuchet MS"/>
              </a:rPr>
              <a:t>F</a:t>
            </a:r>
            <a:r>
              <a:rPr sz="2400" spc="-7" baseline="-20833" dirty="0">
                <a:latin typeface="Trebuchet MS"/>
                <a:cs typeface="Trebuchet MS"/>
              </a:rPr>
              <a:t>8  </a:t>
            </a: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</a:t>
            </a:r>
            <a:r>
              <a:rPr sz="2400" spc="-135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0</a:t>
            </a:r>
            <a:endParaRPr sz="2400">
              <a:latin typeface="Trebuchet MS"/>
              <a:cs typeface="Trebuchet MS"/>
            </a:endParaRPr>
          </a:p>
          <a:p>
            <a:pPr marL="38100" marR="7620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SHIFT +</a:t>
            </a:r>
            <a:r>
              <a:rPr sz="2400" spc="-245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0  </a:t>
            </a: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</a:t>
            </a:r>
            <a:r>
              <a:rPr sz="2400" spc="-110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9</a:t>
            </a:r>
            <a:endParaRPr sz="2400">
              <a:latin typeface="Trebuchet MS"/>
              <a:cs typeface="Trebuchet MS"/>
            </a:endParaRPr>
          </a:p>
          <a:p>
            <a:pPr marL="38100" marR="30480">
              <a:lnSpc>
                <a:spcPct val="100000"/>
              </a:lnSpc>
            </a:pP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SHIFT + 9  </a:t>
            </a: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SHIFT +</a:t>
            </a:r>
            <a:r>
              <a:rPr sz="2400" spc="-240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O</a:t>
            </a:r>
            <a:endParaRPr sz="2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807082" y="0"/>
            <a:ext cx="4737735" cy="6870700"/>
            <a:chOff x="1807082" y="0"/>
            <a:chExt cx="4737735" cy="6870700"/>
          </a:xfrm>
        </p:grpSpPr>
        <p:sp>
          <p:nvSpPr>
            <p:cNvPr id="7" name="object 7"/>
            <p:cNvSpPr/>
            <p:nvPr/>
          </p:nvSpPr>
          <p:spPr>
            <a:xfrm>
              <a:off x="2666999" y="0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6857999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835657" y="188658"/>
              <a:ext cx="4680458" cy="5847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35657" y="188658"/>
              <a:ext cx="4680585" cy="584835"/>
            </a:xfrm>
            <a:custGeom>
              <a:avLst/>
              <a:gdLst/>
              <a:ahLst/>
              <a:cxnLst/>
              <a:rect l="l" t="t" r="r" b="b"/>
              <a:pathLst>
                <a:path w="4680584" h="584835">
                  <a:moveTo>
                    <a:pt x="0" y="584771"/>
                  </a:moveTo>
                  <a:lnTo>
                    <a:pt x="4680458" y="584771"/>
                  </a:lnTo>
                  <a:lnTo>
                    <a:pt x="4680458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320289" y="208026"/>
            <a:ext cx="360362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87930" algn="l"/>
              </a:tabLst>
            </a:pPr>
            <a:r>
              <a:rPr spc="-60" dirty="0"/>
              <a:t>SHO</a:t>
            </a:r>
            <a:r>
              <a:rPr spc="-65" dirty="0"/>
              <a:t>R</a:t>
            </a:r>
            <a:r>
              <a:rPr spc="45" dirty="0"/>
              <a:t>T</a:t>
            </a:r>
            <a:r>
              <a:rPr spc="15" dirty="0"/>
              <a:t>C</a:t>
            </a:r>
            <a:r>
              <a:rPr spc="25" dirty="0"/>
              <a:t>U</a:t>
            </a:r>
            <a:r>
              <a:rPr spc="254" dirty="0"/>
              <a:t>T</a:t>
            </a:r>
            <a:r>
              <a:rPr dirty="0"/>
              <a:t>	</a:t>
            </a:r>
            <a:r>
              <a:rPr spc="110" dirty="0"/>
              <a:t>K</a:t>
            </a:r>
            <a:r>
              <a:rPr spc="114" dirty="0"/>
              <a:t>E</a:t>
            </a:r>
            <a:r>
              <a:rPr spc="130" dirty="0"/>
              <a:t>Y</a:t>
            </a:r>
            <a:r>
              <a:rPr spc="-225" dirty="0"/>
              <a:t>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429258" y="929766"/>
            <a:ext cx="25488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240" dirty="0">
                <a:latin typeface="Trebuchet MS"/>
                <a:cs typeface="Trebuchet MS"/>
              </a:rPr>
              <a:t>P</a:t>
            </a:r>
            <a:r>
              <a:rPr sz="3200" b="1" spc="-5" dirty="0">
                <a:latin typeface="Trebuchet MS"/>
                <a:cs typeface="Trebuchet MS"/>
              </a:rPr>
              <a:t>A</a:t>
            </a:r>
            <a:r>
              <a:rPr sz="3200" b="1" spc="-135" dirty="0">
                <a:latin typeface="Trebuchet MS"/>
                <a:cs typeface="Trebuchet MS"/>
              </a:rPr>
              <a:t>R</a:t>
            </a:r>
            <a:r>
              <a:rPr sz="3200" b="1" dirty="0">
                <a:latin typeface="Trebuchet MS"/>
                <a:cs typeface="Trebuchet MS"/>
              </a:rPr>
              <a:t>TI</a:t>
            </a:r>
            <a:r>
              <a:rPr sz="3200" b="1" spc="-15" dirty="0">
                <a:latin typeface="Trebuchet MS"/>
                <a:cs typeface="Trebuchet MS"/>
              </a:rPr>
              <a:t>C</a:t>
            </a:r>
            <a:r>
              <a:rPr sz="3200" b="1" dirty="0">
                <a:latin typeface="Trebuchet MS"/>
                <a:cs typeface="Trebuchet MS"/>
              </a:rPr>
              <a:t>ULARS</a:t>
            </a:r>
            <a:endParaRPr sz="3200">
              <a:latin typeface="Trebuchet MS"/>
              <a:cs typeface="Trebuchet M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441703" y="1400936"/>
            <a:ext cx="2522220" cy="40005"/>
          </a:xfrm>
          <a:custGeom>
            <a:avLst/>
            <a:gdLst/>
            <a:ahLst/>
            <a:cxnLst/>
            <a:rect l="l" t="t" r="r" b="b"/>
            <a:pathLst>
              <a:path w="2522220" h="40005">
                <a:moveTo>
                  <a:pt x="2522220" y="0"/>
                </a:moveTo>
                <a:lnTo>
                  <a:pt x="0" y="0"/>
                </a:lnTo>
                <a:lnTo>
                  <a:pt x="0" y="39624"/>
                </a:lnTo>
                <a:lnTo>
                  <a:pt x="2522220" y="39624"/>
                </a:lnTo>
                <a:lnTo>
                  <a:pt x="25222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30200" y="1786509"/>
            <a:ext cx="5525135" cy="4781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8230" indent="-1065530">
              <a:lnSpc>
                <a:spcPct val="100000"/>
              </a:lnSpc>
              <a:spcBef>
                <a:spcPts val="100"/>
              </a:spcBef>
              <a:buFont typeface="Wingdings"/>
              <a:buChar char=""/>
              <a:tabLst>
                <a:tab pos="1077595" algn="l"/>
                <a:tab pos="1078230" algn="l"/>
              </a:tabLst>
            </a:pPr>
            <a:r>
              <a:rPr sz="2400" spc="-5" dirty="0">
                <a:latin typeface="Trebuchet MS"/>
                <a:cs typeface="Trebuchet MS"/>
              </a:rPr>
              <a:t>DOWN</a:t>
            </a:r>
            <a:r>
              <a:rPr sz="2400" spc="-85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FILL</a:t>
            </a:r>
            <a:endParaRPr sz="2400">
              <a:latin typeface="Trebuchet MS"/>
              <a:cs typeface="Trebuchet MS"/>
            </a:endParaRPr>
          </a:p>
          <a:p>
            <a:pPr marL="1078230" indent="-1065530">
              <a:lnSpc>
                <a:spcPct val="100000"/>
              </a:lnSpc>
              <a:buFont typeface="Wingdings"/>
              <a:buChar char=""/>
              <a:tabLst>
                <a:tab pos="1077595" algn="l"/>
                <a:tab pos="1078230" algn="l"/>
              </a:tabLst>
            </a:pPr>
            <a:r>
              <a:rPr sz="2400" spc="-5" dirty="0">
                <a:latin typeface="Trebuchet MS"/>
                <a:cs typeface="Trebuchet MS"/>
              </a:rPr>
              <a:t>RIGHT</a:t>
            </a:r>
            <a:r>
              <a:rPr sz="2400" spc="-140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FILL</a:t>
            </a:r>
            <a:endParaRPr sz="2400">
              <a:latin typeface="Trebuchet MS"/>
              <a:cs typeface="Trebuchet MS"/>
            </a:endParaRPr>
          </a:p>
          <a:p>
            <a:pPr marL="1078230" indent="-1065530">
              <a:lnSpc>
                <a:spcPct val="100000"/>
              </a:lnSpc>
              <a:buFont typeface="Wingdings"/>
              <a:buChar char=""/>
              <a:tabLst>
                <a:tab pos="1077595" algn="l"/>
                <a:tab pos="1078230" algn="l"/>
              </a:tabLst>
            </a:pPr>
            <a:r>
              <a:rPr sz="2400" dirty="0">
                <a:latin typeface="Trebuchet MS"/>
                <a:cs typeface="Trebuchet MS"/>
              </a:rPr>
              <a:t>ENTER SUM FUNCTION </a:t>
            </a:r>
            <a:r>
              <a:rPr sz="2400" spc="-5" dirty="0">
                <a:latin typeface="Trebuchet MS"/>
                <a:cs typeface="Trebuchet MS"/>
              </a:rPr>
              <a:t>IN</a:t>
            </a:r>
            <a:r>
              <a:rPr sz="2400" spc="-50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CELL</a:t>
            </a:r>
            <a:endParaRPr sz="2400">
              <a:latin typeface="Trebuchet MS"/>
              <a:cs typeface="Trebuchet MS"/>
            </a:endParaRPr>
          </a:p>
          <a:p>
            <a:pPr marL="1078230" indent="-1065530">
              <a:lnSpc>
                <a:spcPct val="100000"/>
              </a:lnSpc>
              <a:buFont typeface="Wingdings"/>
              <a:buChar char=""/>
              <a:tabLst>
                <a:tab pos="1077595" algn="l"/>
                <a:tab pos="1078230" algn="l"/>
              </a:tabLst>
            </a:pPr>
            <a:r>
              <a:rPr sz="2400" dirty="0">
                <a:latin typeface="Trebuchet MS"/>
                <a:cs typeface="Trebuchet MS"/>
              </a:rPr>
              <a:t>EURO SYMBOL</a:t>
            </a:r>
            <a:endParaRPr sz="2400">
              <a:latin typeface="Trebuchet MS"/>
              <a:cs typeface="Trebuchet MS"/>
            </a:endParaRPr>
          </a:p>
          <a:p>
            <a:pPr marL="1078230" indent="-1065530">
              <a:lnSpc>
                <a:spcPct val="100000"/>
              </a:lnSpc>
              <a:buFont typeface="Wingdings"/>
              <a:buChar char=""/>
              <a:tabLst>
                <a:tab pos="1077595" algn="l"/>
                <a:tab pos="1078230" algn="l"/>
              </a:tabLst>
            </a:pPr>
            <a:r>
              <a:rPr sz="2400" spc="-5" dirty="0">
                <a:latin typeface="Trebuchet MS"/>
                <a:cs typeface="Trebuchet MS"/>
              </a:rPr>
              <a:t>CENT</a:t>
            </a:r>
            <a:r>
              <a:rPr sz="2400" spc="-50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SYMBOL</a:t>
            </a:r>
            <a:endParaRPr sz="2400">
              <a:latin typeface="Trebuchet MS"/>
              <a:cs typeface="Trebuchet MS"/>
            </a:endParaRPr>
          </a:p>
          <a:p>
            <a:pPr marL="1078230" indent="-1065530">
              <a:lnSpc>
                <a:spcPct val="100000"/>
              </a:lnSpc>
              <a:buFont typeface="Wingdings"/>
              <a:buChar char=""/>
              <a:tabLst>
                <a:tab pos="1077595" algn="l"/>
                <a:tab pos="1078230" algn="l"/>
              </a:tabLst>
            </a:pPr>
            <a:r>
              <a:rPr sz="2400" dirty="0">
                <a:latin typeface="Trebuchet MS"/>
                <a:cs typeface="Trebuchet MS"/>
              </a:rPr>
              <a:t>POUND SYMBOL</a:t>
            </a:r>
            <a:endParaRPr sz="2400">
              <a:latin typeface="Trebuchet MS"/>
              <a:cs typeface="Trebuchet MS"/>
            </a:endParaRPr>
          </a:p>
          <a:p>
            <a:pPr marL="1073150" indent="-1061085">
              <a:lnSpc>
                <a:spcPct val="100000"/>
              </a:lnSpc>
              <a:buFont typeface="Wingdings"/>
              <a:buChar char=""/>
              <a:tabLst>
                <a:tab pos="1073150" algn="l"/>
                <a:tab pos="1073785" algn="l"/>
              </a:tabLst>
            </a:pPr>
            <a:r>
              <a:rPr sz="2400" spc="-5" dirty="0">
                <a:latin typeface="Trebuchet MS"/>
                <a:cs typeface="Trebuchet MS"/>
              </a:rPr>
              <a:t>YEN</a:t>
            </a:r>
            <a:r>
              <a:rPr sz="2400" dirty="0">
                <a:latin typeface="Trebuchet MS"/>
                <a:cs typeface="Trebuchet MS"/>
              </a:rPr>
              <a:t> SYMBOL</a:t>
            </a:r>
            <a:endParaRPr sz="2400">
              <a:latin typeface="Trebuchet MS"/>
              <a:cs typeface="Trebuchet MS"/>
            </a:endParaRPr>
          </a:p>
          <a:p>
            <a:pPr marL="1078230" indent="-1065530">
              <a:lnSpc>
                <a:spcPct val="100000"/>
              </a:lnSpc>
              <a:buFont typeface="Wingdings"/>
              <a:buChar char=""/>
              <a:tabLst>
                <a:tab pos="1077595" algn="l"/>
                <a:tab pos="1078230" algn="l"/>
              </a:tabLst>
            </a:pPr>
            <a:r>
              <a:rPr sz="2400" dirty="0">
                <a:latin typeface="Trebuchet MS"/>
                <a:cs typeface="Trebuchet MS"/>
              </a:rPr>
              <a:t>ENTER </a:t>
            </a:r>
            <a:r>
              <a:rPr sz="2400" spc="-5" dirty="0">
                <a:latin typeface="Trebuchet MS"/>
                <a:cs typeface="Trebuchet MS"/>
              </a:rPr>
              <a:t>NEW LINE IN </a:t>
            </a:r>
            <a:r>
              <a:rPr sz="2400" dirty="0">
                <a:latin typeface="Trebuchet MS"/>
                <a:cs typeface="Trebuchet MS"/>
              </a:rPr>
              <a:t>ACTIVE</a:t>
            </a:r>
            <a:r>
              <a:rPr sz="2400" spc="-195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CELL</a:t>
            </a:r>
            <a:endParaRPr sz="2400">
              <a:latin typeface="Trebuchet MS"/>
              <a:cs typeface="Trebuchet MS"/>
            </a:endParaRPr>
          </a:p>
          <a:p>
            <a:pPr marL="1078230" indent="-1065530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1077595" algn="l"/>
                <a:tab pos="1078230" algn="l"/>
              </a:tabLst>
            </a:pPr>
            <a:r>
              <a:rPr sz="2400" spc="-5" dirty="0">
                <a:latin typeface="Trebuchet MS"/>
                <a:cs typeface="Trebuchet MS"/>
              </a:rPr>
              <a:t>CURRENT</a:t>
            </a:r>
            <a:r>
              <a:rPr sz="2400" spc="-25" dirty="0">
                <a:latin typeface="Trebuchet MS"/>
                <a:cs typeface="Trebuchet MS"/>
              </a:rPr>
              <a:t> </a:t>
            </a:r>
            <a:r>
              <a:rPr sz="2400" spc="-60" dirty="0">
                <a:latin typeface="Trebuchet MS"/>
                <a:cs typeface="Trebuchet MS"/>
              </a:rPr>
              <a:t>DATE</a:t>
            </a:r>
            <a:endParaRPr sz="2400">
              <a:latin typeface="Trebuchet MS"/>
              <a:cs typeface="Trebuchet MS"/>
            </a:endParaRPr>
          </a:p>
          <a:p>
            <a:pPr marL="1078230" indent="-1065530">
              <a:lnSpc>
                <a:spcPct val="100000"/>
              </a:lnSpc>
              <a:buFont typeface="Wingdings"/>
              <a:buChar char=""/>
              <a:tabLst>
                <a:tab pos="1077595" algn="l"/>
                <a:tab pos="1078230" algn="l"/>
              </a:tabLst>
            </a:pPr>
            <a:r>
              <a:rPr sz="2400" spc="-5" dirty="0">
                <a:latin typeface="Trebuchet MS"/>
                <a:cs typeface="Trebuchet MS"/>
              </a:rPr>
              <a:t>CURRENT</a:t>
            </a:r>
            <a:r>
              <a:rPr sz="2400" spc="-70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TIME</a:t>
            </a:r>
            <a:endParaRPr sz="2400">
              <a:latin typeface="Trebuchet MS"/>
              <a:cs typeface="Trebuchet MS"/>
            </a:endParaRPr>
          </a:p>
          <a:p>
            <a:pPr marL="1078230" indent="-1065530">
              <a:lnSpc>
                <a:spcPct val="100000"/>
              </a:lnSpc>
              <a:buFont typeface="Wingdings"/>
              <a:buChar char=""/>
              <a:tabLst>
                <a:tab pos="1077595" algn="l"/>
                <a:tab pos="1078230" algn="l"/>
              </a:tabLst>
            </a:pPr>
            <a:r>
              <a:rPr sz="2400" dirty="0">
                <a:latin typeface="Trebuchet MS"/>
                <a:cs typeface="Trebuchet MS"/>
              </a:rPr>
              <a:t>SHOW FORMULA</a:t>
            </a:r>
            <a:endParaRPr sz="2400">
              <a:latin typeface="Trebuchet MS"/>
              <a:cs typeface="Trebuchet MS"/>
            </a:endParaRPr>
          </a:p>
          <a:p>
            <a:pPr marL="1078230" indent="-1065530">
              <a:lnSpc>
                <a:spcPct val="100000"/>
              </a:lnSpc>
              <a:buFont typeface="Wingdings"/>
              <a:buChar char=""/>
              <a:tabLst>
                <a:tab pos="1077595" algn="l"/>
                <a:tab pos="1078230" algn="l"/>
              </a:tabLst>
            </a:pPr>
            <a:r>
              <a:rPr sz="2400" spc="-5" dirty="0">
                <a:latin typeface="Trebuchet MS"/>
                <a:cs typeface="Trebuchet MS"/>
              </a:rPr>
              <a:t>SELECT </a:t>
            </a:r>
            <a:r>
              <a:rPr sz="2400" dirty="0">
                <a:latin typeface="Trebuchet MS"/>
                <a:cs typeface="Trebuchet MS"/>
              </a:rPr>
              <a:t>ENTIRE</a:t>
            </a:r>
            <a:r>
              <a:rPr sz="2400" spc="-45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COLUMN</a:t>
            </a:r>
            <a:endParaRPr sz="2400">
              <a:latin typeface="Trebuchet MS"/>
              <a:cs typeface="Trebuchet MS"/>
            </a:endParaRPr>
          </a:p>
          <a:p>
            <a:pPr marL="1078230" indent="-1065530">
              <a:lnSpc>
                <a:spcPct val="100000"/>
              </a:lnSpc>
              <a:buFont typeface="Wingdings"/>
              <a:buChar char=""/>
              <a:tabLst>
                <a:tab pos="1077595" algn="l"/>
                <a:tab pos="1078230" algn="l"/>
              </a:tabLst>
            </a:pPr>
            <a:r>
              <a:rPr sz="2400" spc="-5" dirty="0">
                <a:latin typeface="Trebuchet MS"/>
                <a:cs typeface="Trebuchet MS"/>
              </a:rPr>
              <a:t>SELECT </a:t>
            </a:r>
            <a:r>
              <a:rPr sz="2400" dirty="0">
                <a:latin typeface="Trebuchet MS"/>
                <a:cs typeface="Trebuchet MS"/>
              </a:rPr>
              <a:t>ENTIRE</a:t>
            </a:r>
            <a:r>
              <a:rPr sz="2400" spc="-55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ROW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29</a:t>
            </a:fld>
            <a:endParaRPr dirty="0"/>
          </a:p>
        </p:txBody>
      </p:sp>
      <p:sp>
        <p:nvSpPr>
          <p:cNvPr id="16" name="object 1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307963" y="929766"/>
            <a:ext cx="2470150" cy="56381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KEYS</a:t>
            </a:r>
            <a:endParaRPr sz="3200">
              <a:latin typeface="Trebuchet MS"/>
              <a:cs typeface="Trebuchet MS"/>
            </a:endParaRPr>
          </a:p>
          <a:p>
            <a:pPr marL="12700" marR="994410">
              <a:lnSpc>
                <a:spcPct val="100000"/>
              </a:lnSpc>
              <a:spcBef>
                <a:spcPts val="2900"/>
              </a:spcBef>
            </a:pP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D  </a:t>
            </a: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R  </a:t>
            </a:r>
            <a:r>
              <a:rPr sz="2400" spc="-85" dirty="0">
                <a:latin typeface="Trebuchet MS"/>
                <a:cs typeface="Trebuchet MS"/>
              </a:rPr>
              <a:t>ALT </a:t>
            </a:r>
            <a:r>
              <a:rPr sz="2400" dirty="0">
                <a:latin typeface="Trebuchet MS"/>
                <a:cs typeface="Trebuchet MS"/>
              </a:rPr>
              <a:t>+ =  </a:t>
            </a:r>
            <a:r>
              <a:rPr sz="2400" spc="-85" dirty="0">
                <a:latin typeface="Trebuchet MS"/>
                <a:cs typeface="Trebuchet MS"/>
              </a:rPr>
              <a:t>ALT </a:t>
            </a:r>
            <a:r>
              <a:rPr sz="2400" dirty="0">
                <a:latin typeface="Trebuchet MS"/>
                <a:cs typeface="Trebuchet MS"/>
              </a:rPr>
              <a:t>+</a:t>
            </a:r>
            <a:r>
              <a:rPr sz="2400" spc="-65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0128</a:t>
            </a:r>
            <a:endParaRPr sz="2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400" spc="-85" dirty="0">
                <a:latin typeface="Trebuchet MS"/>
                <a:cs typeface="Trebuchet MS"/>
              </a:rPr>
              <a:t>ALT </a:t>
            </a:r>
            <a:r>
              <a:rPr sz="2400" dirty="0">
                <a:latin typeface="Trebuchet MS"/>
                <a:cs typeface="Trebuchet MS"/>
              </a:rPr>
              <a:t>+</a:t>
            </a:r>
            <a:r>
              <a:rPr sz="2400" spc="-70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0162</a:t>
            </a:r>
            <a:endParaRPr sz="2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400" spc="-85" dirty="0">
                <a:latin typeface="Trebuchet MS"/>
                <a:cs typeface="Trebuchet MS"/>
              </a:rPr>
              <a:t>ALT </a:t>
            </a:r>
            <a:r>
              <a:rPr sz="2400" dirty="0">
                <a:latin typeface="Trebuchet MS"/>
                <a:cs typeface="Trebuchet MS"/>
              </a:rPr>
              <a:t>+</a:t>
            </a:r>
            <a:r>
              <a:rPr sz="2400" spc="-65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0163</a:t>
            </a:r>
            <a:endParaRPr sz="2400">
              <a:latin typeface="Trebuchet MS"/>
              <a:cs typeface="Trebuchet MS"/>
            </a:endParaRPr>
          </a:p>
          <a:p>
            <a:pPr marL="12700" marR="758190">
              <a:lnSpc>
                <a:spcPct val="100000"/>
              </a:lnSpc>
            </a:pPr>
            <a:r>
              <a:rPr sz="2400" spc="-85" dirty="0">
                <a:latin typeface="Trebuchet MS"/>
                <a:cs typeface="Trebuchet MS"/>
              </a:rPr>
              <a:t>ALT </a:t>
            </a:r>
            <a:r>
              <a:rPr sz="2400" dirty="0">
                <a:latin typeface="Trebuchet MS"/>
                <a:cs typeface="Trebuchet MS"/>
              </a:rPr>
              <a:t>+ </a:t>
            </a:r>
            <a:r>
              <a:rPr sz="2400" spc="-5" dirty="0">
                <a:latin typeface="Trebuchet MS"/>
                <a:cs typeface="Trebuchet MS"/>
              </a:rPr>
              <a:t>0165  </a:t>
            </a:r>
            <a:r>
              <a:rPr sz="2400" spc="-85" dirty="0">
                <a:latin typeface="Trebuchet MS"/>
                <a:cs typeface="Trebuchet MS"/>
              </a:rPr>
              <a:t>ALT </a:t>
            </a:r>
            <a:r>
              <a:rPr sz="2400" dirty="0">
                <a:latin typeface="Trebuchet MS"/>
                <a:cs typeface="Trebuchet MS"/>
              </a:rPr>
              <a:t>+</a:t>
            </a:r>
            <a:r>
              <a:rPr sz="2400" spc="-75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ENTER  </a:t>
            </a: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</a:t>
            </a:r>
            <a:r>
              <a:rPr sz="2400" spc="-125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;</a:t>
            </a:r>
            <a:endParaRPr sz="2400">
              <a:latin typeface="Trebuchet MS"/>
              <a:cs typeface="Trebuchet MS"/>
            </a:endParaRPr>
          </a:p>
          <a:p>
            <a:pPr marL="12700" marR="210185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SHIFT +</a:t>
            </a:r>
            <a:r>
              <a:rPr sz="2400" spc="-245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;  </a:t>
            </a: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</a:t>
            </a:r>
            <a:r>
              <a:rPr sz="2400" spc="-110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`</a:t>
            </a:r>
            <a:endParaRPr sz="24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</a:t>
            </a:r>
            <a:r>
              <a:rPr sz="2400" spc="-35" dirty="0">
                <a:latin typeface="Trebuchet MS"/>
                <a:cs typeface="Trebuchet MS"/>
              </a:rPr>
              <a:t>SPACEBAR  </a:t>
            </a:r>
            <a:r>
              <a:rPr sz="2400" dirty="0">
                <a:latin typeface="Trebuchet MS"/>
                <a:cs typeface="Trebuchet MS"/>
              </a:rPr>
              <a:t>SHIFT +</a:t>
            </a:r>
            <a:r>
              <a:rPr sz="2400" spc="-130" dirty="0">
                <a:latin typeface="Trebuchet MS"/>
                <a:cs typeface="Trebuchet MS"/>
              </a:rPr>
              <a:t> </a:t>
            </a:r>
            <a:r>
              <a:rPr sz="2400" spc="-35" dirty="0">
                <a:latin typeface="Trebuchet MS"/>
                <a:cs typeface="Trebuchet MS"/>
              </a:rPr>
              <a:t>SPACEBAR</a:t>
            </a:r>
            <a:endParaRPr sz="2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2095119" y="0"/>
            <a:ext cx="4881880" cy="6858000"/>
            <a:chOff x="2095119" y="0"/>
            <a:chExt cx="4881880" cy="6858000"/>
          </a:xfrm>
        </p:grpSpPr>
        <p:sp>
          <p:nvSpPr>
            <p:cNvPr id="7" name="object 7"/>
            <p:cNvSpPr/>
            <p:nvPr/>
          </p:nvSpPr>
          <p:spPr>
            <a:xfrm>
              <a:off x="2667000" y="0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6857999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23694" y="260604"/>
              <a:ext cx="4824476" cy="107721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23694" y="260604"/>
              <a:ext cx="4824730" cy="1077595"/>
            </a:xfrm>
            <a:custGeom>
              <a:avLst/>
              <a:gdLst/>
              <a:ahLst/>
              <a:cxnLst/>
              <a:rect l="l" t="t" r="r" b="b"/>
              <a:pathLst>
                <a:path w="4824730" h="1077595">
                  <a:moveTo>
                    <a:pt x="0" y="1077214"/>
                  </a:moveTo>
                  <a:lnTo>
                    <a:pt x="4824476" y="1077214"/>
                  </a:lnTo>
                  <a:lnTo>
                    <a:pt x="4824476" y="0"/>
                  </a:lnTo>
                  <a:lnTo>
                    <a:pt x="0" y="0"/>
                  </a:lnTo>
                  <a:lnTo>
                    <a:pt x="0" y="1077214"/>
                  </a:lnTo>
                  <a:close/>
                </a:path>
              </a:pathLst>
            </a:custGeom>
            <a:ln w="571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581401" y="279857"/>
            <a:ext cx="40093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130" dirty="0"/>
              <a:t>INTRODUCTION</a:t>
            </a:r>
            <a:r>
              <a:rPr spc="-175" dirty="0"/>
              <a:t> </a:t>
            </a:r>
            <a:r>
              <a:rPr spc="-5" dirty="0"/>
              <a:t>TO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8357616" y="6609712"/>
            <a:ext cx="149860" cy="188595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100" dirty="0">
                <a:solidFill>
                  <a:srgbClr val="FFFFFF"/>
                </a:solidFill>
                <a:latin typeface="Trebuchet MS"/>
                <a:cs typeface="Trebuchet MS"/>
              </a:rPr>
              <a:pPr marL="38100">
                <a:lnSpc>
                  <a:spcPct val="100000"/>
                </a:lnSpc>
                <a:spcBef>
                  <a:spcPts val="35"/>
                </a:spcBef>
              </a:pPr>
              <a:t>3</a:t>
            </a:fld>
            <a:endParaRPr sz="11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74370" y="767841"/>
            <a:ext cx="8308340" cy="55949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176530" algn="ctr">
              <a:lnSpc>
                <a:spcPct val="100000"/>
              </a:lnSpc>
              <a:spcBef>
                <a:spcPts val="105"/>
              </a:spcBef>
            </a:pPr>
            <a:r>
              <a:rPr sz="3200" spc="90" dirty="0">
                <a:latin typeface="Arial"/>
                <a:cs typeface="Arial"/>
              </a:rPr>
              <a:t>MS-EXCEL</a:t>
            </a:r>
            <a:endParaRPr sz="3200">
              <a:latin typeface="Arial"/>
              <a:cs typeface="Arial"/>
            </a:endParaRPr>
          </a:p>
          <a:p>
            <a:pPr marL="527685" marR="325120" indent="-515620">
              <a:lnSpc>
                <a:spcPct val="100000"/>
              </a:lnSpc>
              <a:spcBef>
                <a:spcPts val="2560"/>
              </a:spcBef>
              <a:buFont typeface="Wingdings"/>
              <a:buChar char=""/>
              <a:tabLst>
                <a:tab pos="527685" algn="l"/>
                <a:tab pos="528320" algn="l"/>
              </a:tabLst>
            </a:pPr>
            <a:r>
              <a:rPr sz="2400" dirty="0">
                <a:latin typeface="Trebuchet MS"/>
                <a:cs typeface="Trebuchet MS"/>
              </a:rPr>
              <a:t>Excel </a:t>
            </a:r>
            <a:r>
              <a:rPr sz="2400" spc="-5" dirty="0">
                <a:latin typeface="Trebuchet MS"/>
                <a:cs typeface="Trebuchet MS"/>
              </a:rPr>
              <a:t>is </a:t>
            </a:r>
            <a:r>
              <a:rPr sz="2400" dirty="0">
                <a:latin typeface="Trebuchet MS"/>
                <a:cs typeface="Trebuchet MS"/>
              </a:rPr>
              <a:t>a </a:t>
            </a:r>
            <a:r>
              <a:rPr sz="2400" spc="-5" dirty="0">
                <a:latin typeface="Trebuchet MS"/>
                <a:cs typeface="Trebuchet MS"/>
              </a:rPr>
              <a:t>computer program used to create electronic  spreadsheets.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Wingdings"/>
              <a:buChar char=""/>
            </a:pPr>
            <a:endParaRPr sz="2450">
              <a:latin typeface="Trebuchet MS"/>
              <a:cs typeface="Trebuchet MS"/>
            </a:endParaRPr>
          </a:p>
          <a:p>
            <a:pPr marL="527685" indent="-515620">
              <a:lnSpc>
                <a:spcPct val="100000"/>
              </a:lnSpc>
              <a:buFont typeface="Wingdings"/>
              <a:buChar char=""/>
              <a:tabLst>
                <a:tab pos="527685" algn="l"/>
                <a:tab pos="528320" algn="l"/>
              </a:tabLst>
            </a:pPr>
            <a:r>
              <a:rPr sz="2400" spc="-15" dirty="0">
                <a:latin typeface="Trebuchet MS"/>
                <a:cs typeface="Trebuchet MS"/>
              </a:rPr>
              <a:t>Within </a:t>
            </a:r>
            <a:r>
              <a:rPr sz="2400" spc="-5" dirty="0">
                <a:latin typeface="Trebuchet MS"/>
                <a:cs typeface="Trebuchet MS"/>
              </a:rPr>
              <a:t>excel user can organize data ,create chart</a:t>
            </a:r>
            <a:r>
              <a:rPr sz="2400" spc="85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and</a:t>
            </a:r>
            <a:endParaRPr sz="2400">
              <a:latin typeface="Trebuchet MS"/>
              <a:cs typeface="Trebuchet MS"/>
            </a:endParaRPr>
          </a:p>
          <a:p>
            <a:pPr marL="527685">
              <a:lnSpc>
                <a:spcPct val="100000"/>
              </a:lnSpc>
            </a:pPr>
            <a:r>
              <a:rPr sz="2400" spc="-5" dirty="0">
                <a:latin typeface="Trebuchet MS"/>
                <a:cs typeface="Trebuchet MS"/>
              </a:rPr>
              <a:t>perform </a:t>
            </a:r>
            <a:r>
              <a:rPr sz="2400" spc="-10" dirty="0">
                <a:latin typeface="Trebuchet MS"/>
                <a:cs typeface="Trebuchet MS"/>
              </a:rPr>
              <a:t>calculations.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450">
              <a:latin typeface="Trebuchet MS"/>
              <a:cs typeface="Trebuchet MS"/>
            </a:endParaRPr>
          </a:p>
          <a:p>
            <a:pPr marL="527685" marR="5080" indent="-515620">
              <a:lnSpc>
                <a:spcPct val="100000"/>
              </a:lnSpc>
              <a:buFont typeface="Wingdings"/>
              <a:buChar char=""/>
              <a:tabLst>
                <a:tab pos="527685" algn="l"/>
                <a:tab pos="528320" algn="l"/>
              </a:tabLst>
            </a:pPr>
            <a:r>
              <a:rPr sz="2400" dirty="0">
                <a:latin typeface="Trebuchet MS"/>
                <a:cs typeface="Trebuchet MS"/>
              </a:rPr>
              <a:t>Excel </a:t>
            </a:r>
            <a:r>
              <a:rPr sz="2400" spc="-5" dirty="0">
                <a:latin typeface="Trebuchet MS"/>
                <a:cs typeface="Trebuchet MS"/>
              </a:rPr>
              <a:t>is </a:t>
            </a:r>
            <a:r>
              <a:rPr sz="2400" dirty="0">
                <a:latin typeface="Trebuchet MS"/>
                <a:cs typeface="Trebuchet MS"/>
              </a:rPr>
              <a:t>a </a:t>
            </a:r>
            <a:r>
              <a:rPr sz="2400" spc="-5" dirty="0">
                <a:latin typeface="Trebuchet MS"/>
                <a:cs typeface="Trebuchet MS"/>
              </a:rPr>
              <a:t>convenient program because it </a:t>
            </a:r>
            <a:r>
              <a:rPr sz="2400" spc="-10" dirty="0">
                <a:latin typeface="Trebuchet MS"/>
                <a:cs typeface="Trebuchet MS"/>
              </a:rPr>
              <a:t>allow </a:t>
            </a:r>
            <a:r>
              <a:rPr sz="2400" spc="-5" dirty="0">
                <a:latin typeface="Trebuchet MS"/>
                <a:cs typeface="Trebuchet MS"/>
              </a:rPr>
              <a:t>user to  create </a:t>
            </a:r>
            <a:r>
              <a:rPr sz="2400" dirty="0">
                <a:latin typeface="Trebuchet MS"/>
                <a:cs typeface="Trebuchet MS"/>
              </a:rPr>
              <a:t>large </a:t>
            </a:r>
            <a:r>
              <a:rPr sz="2400" spc="-5" dirty="0">
                <a:latin typeface="Trebuchet MS"/>
                <a:cs typeface="Trebuchet MS"/>
              </a:rPr>
              <a:t>spreadsheets, </a:t>
            </a:r>
            <a:r>
              <a:rPr sz="2400" dirty="0">
                <a:latin typeface="Trebuchet MS"/>
                <a:cs typeface="Trebuchet MS"/>
              </a:rPr>
              <a:t>reference </a:t>
            </a:r>
            <a:r>
              <a:rPr sz="2400" spc="-10" dirty="0">
                <a:latin typeface="Trebuchet MS"/>
                <a:cs typeface="Trebuchet MS"/>
              </a:rPr>
              <a:t>information, </a:t>
            </a:r>
            <a:r>
              <a:rPr sz="2400" spc="-5" dirty="0">
                <a:latin typeface="Trebuchet MS"/>
                <a:cs typeface="Trebuchet MS"/>
              </a:rPr>
              <a:t>and it  allows </a:t>
            </a:r>
            <a:r>
              <a:rPr sz="2400" dirty="0">
                <a:latin typeface="Trebuchet MS"/>
                <a:cs typeface="Trebuchet MS"/>
              </a:rPr>
              <a:t>for </a:t>
            </a:r>
            <a:r>
              <a:rPr sz="2400" spc="-5" dirty="0">
                <a:latin typeface="Trebuchet MS"/>
                <a:cs typeface="Trebuchet MS"/>
              </a:rPr>
              <a:t>better storage </a:t>
            </a:r>
            <a:r>
              <a:rPr sz="2400" dirty="0">
                <a:latin typeface="Trebuchet MS"/>
                <a:cs typeface="Trebuchet MS"/>
              </a:rPr>
              <a:t>of</a:t>
            </a:r>
            <a:r>
              <a:rPr sz="2400" spc="40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information.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Wingdings"/>
              <a:buChar char=""/>
            </a:pPr>
            <a:endParaRPr sz="2450">
              <a:latin typeface="Trebuchet MS"/>
              <a:cs typeface="Trebuchet MS"/>
            </a:endParaRPr>
          </a:p>
          <a:p>
            <a:pPr marL="527685" marR="48895" indent="-515620">
              <a:lnSpc>
                <a:spcPct val="100000"/>
              </a:lnSpc>
              <a:buFont typeface="Wingdings"/>
              <a:buChar char=""/>
              <a:tabLst>
                <a:tab pos="527685" algn="l"/>
                <a:tab pos="528320" algn="l"/>
              </a:tabLst>
            </a:pPr>
            <a:r>
              <a:rPr sz="2400" dirty="0">
                <a:latin typeface="Trebuchet MS"/>
                <a:cs typeface="Trebuchet MS"/>
              </a:rPr>
              <a:t>Excels operates like </a:t>
            </a:r>
            <a:r>
              <a:rPr sz="2400" spc="-5" dirty="0">
                <a:latin typeface="Trebuchet MS"/>
                <a:cs typeface="Trebuchet MS"/>
              </a:rPr>
              <a:t>other </a:t>
            </a:r>
            <a:r>
              <a:rPr sz="2400" spc="-10" dirty="0">
                <a:latin typeface="Trebuchet MS"/>
                <a:cs typeface="Trebuchet MS"/>
              </a:rPr>
              <a:t>Microsoft(MS) </a:t>
            </a:r>
            <a:r>
              <a:rPr sz="2400" dirty="0">
                <a:latin typeface="Trebuchet MS"/>
                <a:cs typeface="Trebuchet MS"/>
              </a:rPr>
              <a:t>office </a:t>
            </a:r>
            <a:r>
              <a:rPr sz="2400" spc="-5" dirty="0">
                <a:latin typeface="Trebuchet MS"/>
                <a:cs typeface="Trebuchet MS"/>
              </a:rPr>
              <a:t>programs  and has many </a:t>
            </a:r>
            <a:r>
              <a:rPr sz="2400" dirty="0">
                <a:latin typeface="Trebuchet MS"/>
                <a:cs typeface="Trebuchet MS"/>
              </a:rPr>
              <a:t>of </a:t>
            </a:r>
            <a:r>
              <a:rPr sz="2400" spc="-5" dirty="0">
                <a:latin typeface="Trebuchet MS"/>
                <a:cs typeface="Trebuchet MS"/>
              </a:rPr>
              <a:t>the </a:t>
            </a:r>
            <a:r>
              <a:rPr sz="2400" dirty="0">
                <a:latin typeface="Trebuchet MS"/>
                <a:cs typeface="Trebuchet MS"/>
              </a:rPr>
              <a:t>same </a:t>
            </a:r>
            <a:r>
              <a:rPr sz="2400" spc="-5" dirty="0">
                <a:latin typeface="Trebuchet MS"/>
                <a:cs typeface="Trebuchet MS"/>
              </a:rPr>
              <a:t>functions and shortcuts </a:t>
            </a:r>
            <a:r>
              <a:rPr sz="2400" dirty="0">
                <a:latin typeface="Trebuchet MS"/>
                <a:cs typeface="Trebuchet MS"/>
              </a:rPr>
              <a:t>of  </a:t>
            </a:r>
            <a:r>
              <a:rPr sz="2400" spc="-5" dirty="0">
                <a:latin typeface="Trebuchet MS"/>
                <a:cs typeface="Trebuchet MS"/>
              </a:rPr>
              <a:t>other MS</a:t>
            </a:r>
            <a:r>
              <a:rPr sz="2400" spc="-10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programs.</a:t>
            </a:r>
            <a:endParaRPr sz="2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807082" y="0"/>
            <a:ext cx="4737735" cy="6870700"/>
            <a:chOff x="1807082" y="0"/>
            <a:chExt cx="4737735" cy="6870700"/>
          </a:xfrm>
        </p:grpSpPr>
        <p:sp>
          <p:nvSpPr>
            <p:cNvPr id="7" name="object 7"/>
            <p:cNvSpPr/>
            <p:nvPr/>
          </p:nvSpPr>
          <p:spPr>
            <a:xfrm>
              <a:off x="2666999" y="0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6857999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835657" y="188658"/>
              <a:ext cx="4680458" cy="5847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35657" y="188658"/>
              <a:ext cx="4680585" cy="584835"/>
            </a:xfrm>
            <a:custGeom>
              <a:avLst/>
              <a:gdLst/>
              <a:ahLst/>
              <a:cxnLst/>
              <a:rect l="l" t="t" r="r" b="b"/>
              <a:pathLst>
                <a:path w="4680584" h="584835">
                  <a:moveTo>
                    <a:pt x="0" y="584771"/>
                  </a:moveTo>
                  <a:lnTo>
                    <a:pt x="4680458" y="584771"/>
                  </a:lnTo>
                  <a:lnTo>
                    <a:pt x="4680458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320289" y="208026"/>
            <a:ext cx="360362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87930" algn="l"/>
              </a:tabLst>
            </a:pPr>
            <a:r>
              <a:rPr spc="-60" dirty="0"/>
              <a:t>SHO</a:t>
            </a:r>
            <a:r>
              <a:rPr spc="-65" dirty="0"/>
              <a:t>R</a:t>
            </a:r>
            <a:r>
              <a:rPr spc="45" dirty="0"/>
              <a:t>T</a:t>
            </a:r>
            <a:r>
              <a:rPr spc="15" dirty="0"/>
              <a:t>C</a:t>
            </a:r>
            <a:r>
              <a:rPr spc="25" dirty="0"/>
              <a:t>U</a:t>
            </a:r>
            <a:r>
              <a:rPr spc="254" dirty="0"/>
              <a:t>T</a:t>
            </a:r>
            <a:r>
              <a:rPr dirty="0"/>
              <a:t>	</a:t>
            </a:r>
            <a:r>
              <a:rPr spc="110" dirty="0"/>
              <a:t>K</a:t>
            </a:r>
            <a:r>
              <a:rPr spc="114" dirty="0"/>
              <a:t>E</a:t>
            </a:r>
            <a:r>
              <a:rPr spc="130" dirty="0"/>
              <a:t>Y</a:t>
            </a:r>
            <a:r>
              <a:rPr spc="-225" dirty="0"/>
              <a:t>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673098" y="929766"/>
            <a:ext cx="25488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240" dirty="0">
                <a:latin typeface="Trebuchet MS"/>
                <a:cs typeface="Trebuchet MS"/>
              </a:rPr>
              <a:t>P</a:t>
            </a:r>
            <a:r>
              <a:rPr sz="3200" b="1" spc="-5" dirty="0">
                <a:latin typeface="Trebuchet MS"/>
                <a:cs typeface="Trebuchet MS"/>
              </a:rPr>
              <a:t>A</a:t>
            </a:r>
            <a:r>
              <a:rPr sz="3200" b="1" spc="-135" dirty="0">
                <a:latin typeface="Trebuchet MS"/>
                <a:cs typeface="Trebuchet MS"/>
              </a:rPr>
              <a:t>R</a:t>
            </a:r>
            <a:r>
              <a:rPr sz="3200" b="1" dirty="0">
                <a:latin typeface="Trebuchet MS"/>
                <a:cs typeface="Trebuchet MS"/>
              </a:rPr>
              <a:t>TI</a:t>
            </a:r>
            <a:r>
              <a:rPr sz="3200" b="1" spc="-15" dirty="0">
                <a:latin typeface="Trebuchet MS"/>
                <a:cs typeface="Trebuchet MS"/>
              </a:rPr>
              <a:t>C</a:t>
            </a:r>
            <a:r>
              <a:rPr sz="3200" b="1" dirty="0">
                <a:latin typeface="Trebuchet MS"/>
                <a:cs typeface="Trebuchet MS"/>
              </a:rPr>
              <a:t>ULARS</a:t>
            </a:r>
            <a:endParaRPr sz="3200">
              <a:latin typeface="Trebuchet MS"/>
              <a:cs typeface="Trebuchet M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685544" y="1400936"/>
            <a:ext cx="2522220" cy="40005"/>
          </a:xfrm>
          <a:custGeom>
            <a:avLst/>
            <a:gdLst/>
            <a:ahLst/>
            <a:cxnLst/>
            <a:rect l="l" t="t" r="r" b="b"/>
            <a:pathLst>
              <a:path w="2522220" h="40005">
                <a:moveTo>
                  <a:pt x="2522220" y="0"/>
                </a:moveTo>
                <a:lnTo>
                  <a:pt x="0" y="0"/>
                </a:lnTo>
                <a:lnTo>
                  <a:pt x="0" y="39624"/>
                </a:lnTo>
                <a:lnTo>
                  <a:pt x="2522220" y="39624"/>
                </a:lnTo>
                <a:lnTo>
                  <a:pt x="25222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30200" y="1786509"/>
            <a:ext cx="5164455" cy="3318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69644" indent="-957580">
              <a:lnSpc>
                <a:spcPct val="100000"/>
              </a:lnSpc>
              <a:spcBef>
                <a:spcPts val="100"/>
              </a:spcBef>
              <a:buFont typeface="Wingdings"/>
              <a:buChar char=""/>
              <a:tabLst>
                <a:tab pos="969644" algn="l"/>
                <a:tab pos="970280" algn="l"/>
              </a:tabLst>
            </a:pPr>
            <a:r>
              <a:rPr sz="2400" spc="-5" dirty="0">
                <a:latin typeface="Trebuchet MS"/>
                <a:cs typeface="Trebuchet MS"/>
              </a:rPr>
              <a:t>APPLIES NUMBER</a:t>
            </a:r>
            <a:r>
              <a:rPr sz="2400" spc="-70" dirty="0">
                <a:latin typeface="Trebuchet MS"/>
                <a:cs typeface="Trebuchet MS"/>
              </a:rPr>
              <a:t> </a:t>
            </a:r>
            <a:r>
              <a:rPr sz="2400" spc="-40" dirty="0">
                <a:latin typeface="Trebuchet MS"/>
                <a:cs typeface="Trebuchet MS"/>
              </a:rPr>
              <a:t>FORMAT</a:t>
            </a:r>
            <a:endParaRPr sz="2400">
              <a:latin typeface="Trebuchet MS"/>
              <a:cs typeface="Trebuchet MS"/>
            </a:endParaRPr>
          </a:p>
          <a:p>
            <a:pPr marL="969644" indent="-957580">
              <a:lnSpc>
                <a:spcPct val="100000"/>
              </a:lnSpc>
              <a:buFont typeface="Wingdings"/>
              <a:buChar char=""/>
              <a:tabLst>
                <a:tab pos="969644" algn="l"/>
                <a:tab pos="970280" algn="l"/>
              </a:tabLst>
            </a:pPr>
            <a:r>
              <a:rPr sz="2400" spc="-5" dirty="0">
                <a:latin typeface="Trebuchet MS"/>
                <a:cs typeface="Trebuchet MS"/>
              </a:rPr>
              <a:t>APPLIES CURRENCY</a:t>
            </a:r>
            <a:r>
              <a:rPr sz="2400" spc="-80" dirty="0">
                <a:latin typeface="Trebuchet MS"/>
                <a:cs typeface="Trebuchet MS"/>
              </a:rPr>
              <a:t> </a:t>
            </a:r>
            <a:r>
              <a:rPr sz="2400" spc="-40" dirty="0">
                <a:latin typeface="Trebuchet MS"/>
                <a:cs typeface="Trebuchet MS"/>
              </a:rPr>
              <a:t>FORMAT</a:t>
            </a:r>
            <a:endParaRPr sz="2400">
              <a:latin typeface="Trebuchet MS"/>
              <a:cs typeface="Trebuchet MS"/>
            </a:endParaRPr>
          </a:p>
          <a:p>
            <a:pPr marL="969644" indent="-957580">
              <a:lnSpc>
                <a:spcPct val="100000"/>
              </a:lnSpc>
              <a:buFont typeface="Wingdings"/>
              <a:buChar char=""/>
              <a:tabLst>
                <a:tab pos="969644" algn="l"/>
                <a:tab pos="970280" algn="l"/>
              </a:tabLst>
            </a:pPr>
            <a:r>
              <a:rPr sz="2400" spc="-5" dirty="0">
                <a:latin typeface="Trebuchet MS"/>
                <a:cs typeface="Trebuchet MS"/>
              </a:rPr>
              <a:t>APPLIES </a:t>
            </a:r>
            <a:r>
              <a:rPr sz="2400" spc="-25" dirty="0">
                <a:latin typeface="Trebuchet MS"/>
                <a:cs typeface="Trebuchet MS"/>
              </a:rPr>
              <a:t>PERCENTAGE</a:t>
            </a:r>
            <a:r>
              <a:rPr sz="2400" spc="-65" dirty="0">
                <a:latin typeface="Trebuchet MS"/>
                <a:cs typeface="Trebuchet MS"/>
              </a:rPr>
              <a:t> </a:t>
            </a:r>
            <a:r>
              <a:rPr sz="2400" spc="-40" dirty="0">
                <a:latin typeface="Trebuchet MS"/>
                <a:cs typeface="Trebuchet MS"/>
              </a:rPr>
              <a:t>FORMAT</a:t>
            </a:r>
            <a:endParaRPr sz="2400">
              <a:latin typeface="Trebuchet MS"/>
              <a:cs typeface="Trebuchet MS"/>
            </a:endParaRPr>
          </a:p>
          <a:p>
            <a:pPr marL="969644" indent="-957580">
              <a:lnSpc>
                <a:spcPct val="100000"/>
              </a:lnSpc>
              <a:buFont typeface="Wingdings"/>
              <a:buChar char=""/>
              <a:tabLst>
                <a:tab pos="969644" algn="l"/>
                <a:tab pos="970280" algn="l"/>
              </a:tabLst>
            </a:pPr>
            <a:r>
              <a:rPr sz="2400" spc="-5" dirty="0">
                <a:latin typeface="Trebuchet MS"/>
                <a:cs typeface="Trebuchet MS"/>
              </a:rPr>
              <a:t>APPLIES </a:t>
            </a:r>
            <a:r>
              <a:rPr sz="2400" dirty="0">
                <a:latin typeface="Trebuchet MS"/>
                <a:cs typeface="Trebuchet MS"/>
              </a:rPr>
              <a:t>EXPONENTIAL</a:t>
            </a:r>
            <a:r>
              <a:rPr sz="2400" spc="-190" dirty="0">
                <a:latin typeface="Trebuchet MS"/>
                <a:cs typeface="Trebuchet MS"/>
              </a:rPr>
              <a:t> </a:t>
            </a:r>
            <a:r>
              <a:rPr sz="2400" spc="-40" dirty="0">
                <a:latin typeface="Trebuchet MS"/>
                <a:cs typeface="Trebuchet MS"/>
              </a:rPr>
              <a:t>FORMAT</a:t>
            </a:r>
            <a:endParaRPr sz="2400">
              <a:latin typeface="Trebuchet MS"/>
              <a:cs typeface="Trebuchet MS"/>
            </a:endParaRPr>
          </a:p>
          <a:p>
            <a:pPr marL="969644" indent="-957580">
              <a:lnSpc>
                <a:spcPct val="100000"/>
              </a:lnSpc>
              <a:buFont typeface="Wingdings"/>
              <a:buChar char=""/>
              <a:tabLst>
                <a:tab pos="969644" algn="l"/>
                <a:tab pos="970280" algn="l"/>
              </a:tabLst>
            </a:pPr>
            <a:r>
              <a:rPr sz="2400" dirty="0">
                <a:latin typeface="Trebuchet MS"/>
                <a:cs typeface="Trebuchet MS"/>
              </a:rPr>
              <a:t>APPLIES </a:t>
            </a:r>
            <a:r>
              <a:rPr sz="2400" spc="-5" dirty="0">
                <a:latin typeface="Trebuchet MS"/>
                <a:cs typeface="Trebuchet MS"/>
              </a:rPr>
              <a:t>GENERAL NO.</a:t>
            </a:r>
            <a:r>
              <a:rPr sz="2400" spc="-165" dirty="0">
                <a:latin typeface="Trebuchet MS"/>
                <a:cs typeface="Trebuchet MS"/>
              </a:rPr>
              <a:t> </a:t>
            </a:r>
            <a:r>
              <a:rPr sz="2400" spc="-40" dirty="0">
                <a:latin typeface="Trebuchet MS"/>
                <a:cs typeface="Trebuchet MS"/>
              </a:rPr>
              <a:t>FORMAT</a:t>
            </a:r>
            <a:endParaRPr sz="2400">
              <a:latin typeface="Trebuchet MS"/>
              <a:cs typeface="Trebuchet MS"/>
            </a:endParaRPr>
          </a:p>
          <a:p>
            <a:pPr marL="969644" indent="-957580">
              <a:lnSpc>
                <a:spcPct val="100000"/>
              </a:lnSpc>
              <a:buFont typeface="Wingdings"/>
              <a:buChar char=""/>
              <a:tabLst>
                <a:tab pos="969644" algn="l"/>
                <a:tab pos="970280" algn="l"/>
              </a:tabLst>
            </a:pPr>
            <a:r>
              <a:rPr sz="2400" spc="-5" dirty="0">
                <a:latin typeface="Trebuchet MS"/>
                <a:cs typeface="Trebuchet MS"/>
              </a:rPr>
              <a:t>APPLIES </a:t>
            </a:r>
            <a:r>
              <a:rPr sz="2400" dirty="0">
                <a:latin typeface="Trebuchet MS"/>
                <a:cs typeface="Trebuchet MS"/>
              </a:rPr>
              <a:t>TIME</a:t>
            </a:r>
            <a:r>
              <a:rPr sz="2400" spc="-90" dirty="0">
                <a:latin typeface="Trebuchet MS"/>
                <a:cs typeface="Trebuchet MS"/>
              </a:rPr>
              <a:t> </a:t>
            </a:r>
            <a:r>
              <a:rPr sz="2400" spc="-40" dirty="0">
                <a:latin typeface="Trebuchet MS"/>
                <a:cs typeface="Trebuchet MS"/>
              </a:rPr>
              <a:t>FORMAT</a:t>
            </a:r>
            <a:endParaRPr sz="2400">
              <a:latin typeface="Trebuchet MS"/>
              <a:cs typeface="Trebuchet MS"/>
            </a:endParaRPr>
          </a:p>
          <a:p>
            <a:pPr marL="969644" indent="-957580">
              <a:lnSpc>
                <a:spcPct val="100000"/>
              </a:lnSpc>
              <a:buFont typeface="Wingdings"/>
              <a:buChar char=""/>
              <a:tabLst>
                <a:tab pos="969644" algn="l"/>
                <a:tab pos="970280" algn="l"/>
              </a:tabLst>
            </a:pPr>
            <a:r>
              <a:rPr sz="2400" spc="-5" dirty="0">
                <a:latin typeface="Trebuchet MS"/>
                <a:cs typeface="Trebuchet MS"/>
              </a:rPr>
              <a:t>APPLIES </a:t>
            </a:r>
            <a:r>
              <a:rPr sz="2400" spc="-60" dirty="0">
                <a:latin typeface="Trebuchet MS"/>
                <a:cs typeface="Trebuchet MS"/>
              </a:rPr>
              <a:t>DATE</a:t>
            </a:r>
            <a:r>
              <a:rPr sz="2400" spc="-50" dirty="0">
                <a:latin typeface="Trebuchet MS"/>
                <a:cs typeface="Trebuchet MS"/>
              </a:rPr>
              <a:t> </a:t>
            </a:r>
            <a:r>
              <a:rPr sz="2400" spc="-40" dirty="0">
                <a:latin typeface="Trebuchet MS"/>
                <a:cs typeface="Trebuchet MS"/>
              </a:rPr>
              <a:t>FORMAT</a:t>
            </a:r>
            <a:endParaRPr sz="2400">
              <a:latin typeface="Trebuchet MS"/>
              <a:cs typeface="Trebuchet MS"/>
            </a:endParaRPr>
          </a:p>
          <a:p>
            <a:pPr marL="969644" indent="-957580">
              <a:lnSpc>
                <a:spcPct val="100000"/>
              </a:lnSpc>
              <a:buFont typeface="Wingdings"/>
              <a:buChar char=""/>
              <a:tabLst>
                <a:tab pos="969644" algn="l"/>
                <a:tab pos="970280" algn="l"/>
              </a:tabLst>
            </a:pPr>
            <a:r>
              <a:rPr sz="2400" spc="-5" dirty="0">
                <a:latin typeface="Trebuchet MS"/>
                <a:cs typeface="Trebuchet MS"/>
              </a:rPr>
              <a:t>APPLIES </a:t>
            </a:r>
            <a:r>
              <a:rPr sz="2400" dirty="0">
                <a:latin typeface="Trebuchet MS"/>
                <a:cs typeface="Trebuchet MS"/>
              </a:rPr>
              <a:t>OUTLINE</a:t>
            </a:r>
            <a:r>
              <a:rPr sz="2400" spc="-100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BORDER</a:t>
            </a:r>
            <a:endParaRPr sz="2400">
              <a:latin typeface="Trebuchet MS"/>
              <a:cs typeface="Trebuchet MS"/>
            </a:endParaRPr>
          </a:p>
          <a:p>
            <a:pPr marL="986790" indent="-974090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986155" algn="l"/>
                <a:tab pos="986790" algn="l"/>
              </a:tabLst>
            </a:pPr>
            <a:r>
              <a:rPr sz="2400" spc="-5" dirty="0">
                <a:latin typeface="Trebuchet MS"/>
                <a:cs typeface="Trebuchet MS"/>
              </a:rPr>
              <a:t>REMOVE </a:t>
            </a:r>
            <a:r>
              <a:rPr sz="2400" dirty="0">
                <a:latin typeface="Trebuchet MS"/>
                <a:cs typeface="Trebuchet MS"/>
              </a:rPr>
              <a:t>OUTLINE</a:t>
            </a:r>
            <a:r>
              <a:rPr sz="2400" spc="-75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BORDER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30</a:t>
            </a:fld>
            <a:endParaRPr dirty="0"/>
          </a:p>
        </p:txBody>
      </p:sp>
      <p:sp>
        <p:nvSpPr>
          <p:cNvPr id="16" name="object 1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307963" y="929766"/>
            <a:ext cx="2387600" cy="4175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KEYS</a:t>
            </a:r>
            <a:endParaRPr sz="32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2900"/>
              </a:spcBef>
            </a:pP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SHIFT + !  </a:t>
            </a: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SHIFT + $  </a:t>
            </a: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SHIFT + %  </a:t>
            </a: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SHIFT + ^  </a:t>
            </a: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SHIFT + ~  </a:t>
            </a: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SHIFT +</a:t>
            </a:r>
            <a:r>
              <a:rPr sz="2400" spc="-245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@  </a:t>
            </a: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SHIFT + #  </a:t>
            </a: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SHIFT +</a:t>
            </a:r>
            <a:r>
              <a:rPr sz="2400" spc="-240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&amp;  </a:t>
            </a:r>
            <a:r>
              <a:rPr sz="2400" spc="-5" dirty="0">
                <a:latin typeface="Trebuchet MS"/>
                <a:cs typeface="Trebuchet MS"/>
              </a:rPr>
              <a:t>CTRL </a:t>
            </a:r>
            <a:r>
              <a:rPr sz="2400" dirty="0">
                <a:latin typeface="Trebuchet MS"/>
                <a:cs typeface="Trebuchet MS"/>
              </a:rPr>
              <a:t>+ SHIFT +</a:t>
            </a:r>
            <a:r>
              <a:rPr sz="2400" spc="-225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_</a:t>
            </a:r>
            <a:endParaRPr sz="2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5966459"/>
            <a:ext cx="0" cy="891540"/>
          </a:xfrm>
          <a:custGeom>
            <a:avLst/>
            <a:gdLst/>
            <a:ahLst/>
            <a:cxnLst/>
            <a:rect l="l" t="t" r="r" b="b"/>
            <a:pathLst>
              <a:path h="891540">
                <a:moveTo>
                  <a:pt x="0" y="0"/>
                </a:moveTo>
                <a:lnTo>
                  <a:pt x="0" y="89153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1305560"/>
            <a:ext cx="0" cy="4607560"/>
          </a:xfrm>
          <a:custGeom>
            <a:avLst/>
            <a:gdLst/>
            <a:ahLst/>
            <a:cxnLst/>
            <a:rect l="l" t="t" r="r" b="b"/>
            <a:pathLst>
              <a:path h="4607560">
                <a:moveTo>
                  <a:pt x="0" y="0"/>
                </a:moveTo>
                <a:lnTo>
                  <a:pt x="0" y="460756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2095119" y="0"/>
            <a:ext cx="4881880" cy="1264920"/>
            <a:chOff x="2095119" y="0"/>
            <a:chExt cx="4881880" cy="1264920"/>
          </a:xfrm>
        </p:grpSpPr>
        <p:sp>
          <p:nvSpPr>
            <p:cNvPr id="9" name="object 9"/>
            <p:cNvSpPr/>
            <p:nvPr/>
          </p:nvSpPr>
          <p:spPr>
            <a:xfrm>
              <a:off x="2667000" y="0"/>
              <a:ext cx="0" cy="1252220"/>
            </a:xfrm>
            <a:custGeom>
              <a:avLst/>
              <a:gdLst/>
              <a:ahLst/>
              <a:cxnLst/>
              <a:rect l="l" t="t" r="r" b="b"/>
              <a:pathLst>
                <a:path h="1252220">
                  <a:moveTo>
                    <a:pt x="0" y="0"/>
                  </a:moveTo>
                  <a:lnTo>
                    <a:pt x="0" y="125221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123694" y="260667"/>
              <a:ext cx="4824476" cy="5847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123694" y="260667"/>
              <a:ext cx="4824730" cy="584835"/>
            </a:xfrm>
            <a:custGeom>
              <a:avLst/>
              <a:gdLst/>
              <a:ahLst/>
              <a:cxnLst/>
              <a:rect l="l" t="t" r="r" b="b"/>
              <a:pathLst>
                <a:path w="4824730" h="584835">
                  <a:moveTo>
                    <a:pt x="0" y="584771"/>
                  </a:moveTo>
                  <a:lnTo>
                    <a:pt x="4824476" y="584771"/>
                  </a:lnTo>
                  <a:lnTo>
                    <a:pt x="4824476" y="0"/>
                  </a:lnTo>
                  <a:lnTo>
                    <a:pt x="0" y="0"/>
                  </a:lnTo>
                  <a:lnTo>
                    <a:pt x="0" y="584771"/>
                  </a:lnTo>
                  <a:close/>
                </a:path>
              </a:pathLst>
            </a:custGeom>
            <a:ln w="571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2152269" y="279857"/>
            <a:ext cx="476758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4460">
              <a:lnSpc>
                <a:spcPct val="100000"/>
              </a:lnSpc>
              <a:spcBef>
                <a:spcPts val="105"/>
              </a:spcBef>
            </a:pPr>
            <a:r>
              <a:rPr spc="145" dirty="0"/>
              <a:t>OVERVIEW </a:t>
            </a:r>
            <a:r>
              <a:rPr spc="35" dirty="0"/>
              <a:t>OF</a:t>
            </a:r>
            <a:r>
              <a:rPr spc="-380" dirty="0"/>
              <a:t> </a:t>
            </a:r>
            <a:r>
              <a:rPr spc="110" dirty="0"/>
              <a:t>EXCEL</a:t>
            </a:r>
          </a:p>
        </p:txBody>
      </p:sp>
      <p:grpSp>
        <p:nvGrpSpPr>
          <p:cNvPr id="13" name="object 13"/>
          <p:cNvGrpSpPr/>
          <p:nvPr/>
        </p:nvGrpSpPr>
        <p:grpSpPr>
          <a:xfrm>
            <a:off x="162623" y="1252219"/>
            <a:ext cx="3696970" cy="4714240"/>
            <a:chOff x="162623" y="1252219"/>
            <a:chExt cx="3696970" cy="4714240"/>
          </a:xfrm>
        </p:grpSpPr>
        <p:sp>
          <p:nvSpPr>
            <p:cNvPr id="14" name="object 14"/>
            <p:cNvSpPr/>
            <p:nvPr/>
          </p:nvSpPr>
          <p:spPr>
            <a:xfrm>
              <a:off x="249936" y="1339595"/>
              <a:ext cx="3521964" cy="453847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62623" y="1252219"/>
              <a:ext cx="3696970" cy="4714240"/>
            </a:xfrm>
            <a:custGeom>
              <a:avLst/>
              <a:gdLst/>
              <a:ahLst/>
              <a:cxnLst/>
              <a:rect l="l" t="t" r="r" b="b"/>
              <a:pathLst>
                <a:path w="3696970" h="4714240">
                  <a:moveTo>
                    <a:pt x="3625659" y="88519"/>
                  </a:moveTo>
                  <a:lnTo>
                    <a:pt x="3625646" y="71120"/>
                  </a:lnTo>
                  <a:lnTo>
                    <a:pt x="71120" y="71120"/>
                  </a:lnTo>
                  <a:lnTo>
                    <a:pt x="71120" y="88900"/>
                  </a:lnTo>
                  <a:lnTo>
                    <a:pt x="71120" y="4625340"/>
                  </a:lnTo>
                  <a:lnTo>
                    <a:pt x="71120" y="4643120"/>
                  </a:lnTo>
                  <a:lnTo>
                    <a:pt x="3625646" y="4643120"/>
                  </a:lnTo>
                  <a:lnTo>
                    <a:pt x="3625646" y="4625340"/>
                  </a:lnTo>
                  <a:lnTo>
                    <a:pt x="88900" y="4625340"/>
                  </a:lnTo>
                  <a:lnTo>
                    <a:pt x="88900" y="88900"/>
                  </a:lnTo>
                  <a:lnTo>
                    <a:pt x="3607879" y="88900"/>
                  </a:lnTo>
                  <a:lnTo>
                    <a:pt x="3607879" y="4625048"/>
                  </a:lnTo>
                  <a:lnTo>
                    <a:pt x="3625659" y="4625060"/>
                  </a:lnTo>
                  <a:lnTo>
                    <a:pt x="3625659" y="88519"/>
                  </a:lnTo>
                  <a:close/>
                </a:path>
                <a:path w="3696970" h="4714240">
                  <a:moveTo>
                    <a:pt x="3696779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4660900"/>
                  </a:lnTo>
                  <a:lnTo>
                    <a:pt x="0" y="4714240"/>
                  </a:lnTo>
                  <a:lnTo>
                    <a:pt x="3696779" y="4714240"/>
                  </a:lnTo>
                  <a:lnTo>
                    <a:pt x="3696779" y="4660900"/>
                  </a:lnTo>
                  <a:lnTo>
                    <a:pt x="53340" y="4660900"/>
                  </a:lnTo>
                  <a:lnTo>
                    <a:pt x="53340" y="53340"/>
                  </a:lnTo>
                  <a:lnTo>
                    <a:pt x="3643439" y="53340"/>
                  </a:lnTo>
                  <a:lnTo>
                    <a:pt x="3643439" y="4660608"/>
                  </a:lnTo>
                  <a:lnTo>
                    <a:pt x="3696779" y="4660608"/>
                  </a:lnTo>
                  <a:lnTo>
                    <a:pt x="3696779" y="53340"/>
                  </a:lnTo>
                  <a:lnTo>
                    <a:pt x="3696779" y="52959"/>
                  </a:lnTo>
                  <a:lnTo>
                    <a:pt x="369677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3931158" y="1222375"/>
            <a:ext cx="4994275" cy="52089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27685" marR="6350" indent="-515620" algn="just">
              <a:lnSpc>
                <a:spcPct val="100000"/>
              </a:lnSpc>
              <a:spcBef>
                <a:spcPts val="105"/>
              </a:spcBef>
              <a:buFont typeface="Wingdings"/>
              <a:buChar char=""/>
              <a:tabLst>
                <a:tab pos="528320" algn="l"/>
              </a:tabLst>
            </a:pPr>
            <a:r>
              <a:rPr sz="2000" spc="-5" dirty="0">
                <a:latin typeface="Trebuchet MS"/>
                <a:cs typeface="Trebuchet MS"/>
              </a:rPr>
              <a:t>Microsoft </a:t>
            </a:r>
            <a:r>
              <a:rPr sz="2000" spc="-10" dirty="0">
                <a:latin typeface="Trebuchet MS"/>
                <a:cs typeface="Trebuchet MS"/>
              </a:rPr>
              <a:t>excel </a:t>
            </a:r>
            <a:r>
              <a:rPr sz="2000" spc="-5" dirty="0">
                <a:latin typeface="Trebuchet MS"/>
                <a:cs typeface="Trebuchet MS"/>
              </a:rPr>
              <a:t>consists of workbooks.  </a:t>
            </a:r>
            <a:r>
              <a:rPr sz="2000" spc="-10" dirty="0">
                <a:latin typeface="Trebuchet MS"/>
                <a:cs typeface="Trebuchet MS"/>
              </a:rPr>
              <a:t>Within </a:t>
            </a:r>
            <a:r>
              <a:rPr sz="2000" spc="-5" dirty="0">
                <a:latin typeface="Trebuchet MS"/>
                <a:cs typeface="Trebuchet MS"/>
              </a:rPr>
              <a:t>each </a:t>
            </a:r>
            <a:r>
              <a:rPr sz="2000" dirty="0">
                <a:latin typeface="Trebuchet MS"/>
                <a:cs typeface="Trebuchet MS"/>
              </a:rPr>
              <a:t>workbook, </a:t>
            </a:r>
            <a:r>
              <a:rPr sz="2000" spc="-5" dirty="0">
                <a:latin typeface="Trebuchet MS"/>
                <a:cs typeface="Trebuchet MS"/>
              </a:rPr>
              <a:t>there </a:t>
            </a:r>
            <a:r>
              <a:rPr sz="2000" dirty="0">
                <a:latin typeface="Trebuchet MS"/>
                <a:cs typeface="Trebuchet MS"/>
              </a:rPr>
              <a:t>is </a:t>
            </a:r>
            <a:r>
              <a:rPr sz="2000" spc="-10" dirty="0">
                <a:latin typeface="Trebuchet MS"/>
                <a:cs typeface="Trebuchet MS"/>
              </a:rPr>
              <a:t>an  </a:t>
            </a:r>
            <a:r>
              <a:rPr sz="2000" spc="-5" dirty="0">
                <a:latin typeface="Trebuchet MS"/>
                <a:cs typeface="Trebuchet MS"/>
              </a:rPr>
              <a:t>infinite number </a:t>
            </a:r>
            <a:r>
              <a:rPr sz="2000" dirty="0">
                <a:latin typeface="Trebuchet MS"/>
                <a:cs typeface="Trebuchet MS"/>
              </a:rPr>
              <a:t>of</a:t>
            </a:r>
            <a:r>
              <a:rPr sz="2000" spc="-95" dirty="0">
                <a:latin typeface="Trebuchet MS"/>
                <a:cs typeface="Trebuchet MS"/>
              </a:rPr>
              <a:t> </a:t>
            </a:r>
            <a:r>
              <a:rPr sz="2000" spc="-5" dirty="0">
                <a:latin typeface="Trebuchet MS"/>
                <a:cs typeface="Trebuchet MS"/>
              </a:rPr>
              <a:t>worksheets.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Wingdings"/>
              <a:buChar char=""/>
            </a:pPr>
            <a:endParaRPr sz="2050">
              <a:latin typeface="Trebuchet MS"/>
              <a:cs typeface="Trebuchet MS"/>
            </a:endParaRPr>
          </a:p>
          <a:p>
            <a:pPr marL="527685" marR="5080" indent="-515620" algn="just">
              <a:lnSpc>
                <a:spcPct val="100000"/>
              </a:lnSpc>
              <a:buFont typeface="Wingdings"/>
              <a:buChar char=""/>
              <a:tabLst>
                <a:tab pos="528320" algn="l"/>
              </a:tabLst>
            </a:pPr>
            <a:r>
              <a:rPr sz="2000" dirty="0">
                <a:latin typeface="Trebuchet MS"/>
                <a:cs typeface="Trebuchet MS"/>
              </a:rPr>
              <a:t>Each </a:t>
            </a:r>
            <a:r>
              <a:rPr sz="2000" spc="-5" dirty="0">
                <a:latin typeface="Trebuchet MS"/>
                <a:cs typeface="Trebuchet MS"/>
              </a:rPr>
              <a:t>worksheet contains </a:t>
            </a:r>
            <a:r>
              <a:rPr sz="2000" b="1" dirty="0">
                <a:latin typeface="Trebuchet MS"/>
                <a:cs typeface="Trebuchet MS"/>
              </a:rPr>
              <a:t>Columns and  Rows.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Wingdings"/>
              <a:buChar char=""/>
            </a:pPr>
            <a:endParaRPr sz="2050">
              <a:latin typeface="Trebuchet MS"/>
              <a:cs typeface="Trebuchet MS"/>
            </a:endParaRPr>
          </a:p>
          <a:p>
            <a:pPr marL="527685" marR="5715" indent="-515620" algn="just">
              <a:lnSpc>
                <a:spcPct val="100000"/>
              </a:lnSpc>
              <a:buFont typeface="Wingdings"/>
              <a:buChar char=""/>
              <a:tabLst>
                <a:tab pos="528320" algn="l"/>
              </a:tabLst>
            </a:pPr>
            <a:r>
              <a:rPr sz="2000" spc="-5" dirty="0">
                <a:latin typeface="Trebuchet MS"/>
                <a:cs typeface="Trebuchet MS"/>
              </a:rPr>
              <a:t>Where </a:t>
            </a:r>
            <a:r>
              <a:rPr sz="2000" dirty="0">
                <a:latin typeface="Trebuchet MS"/>
                <a:cs typeface="Trebuchet MS"/>
              </a:rPr>
              <a:t>a </a:t>
            </a:r>
            <a:r>
              <a:rPr sz="2000" spc="-5" dirty="0">
                <a:latin typeface="Trebuchet MS"/>
                <a:cs typeface="Trebuchet MS"/>
              </a:rPr>
              <a:t>column </a:t>
            </a:r>
            <a:r>
              <a:rPr sz="2000" dirty="0">
                <a:latin typeface="Trebuchet MS"/>
                <a:cs typeface="Trebuchet MS"/>
              </a:rPr>
              <a:t>and a </a:t>
            </a:r>
            <a:r>
              <a:rPr sz="2000" spc="-5" dirty="0">
                <a:latin typeface="Trebuchet MS"/>
                <a:cs typeface="Trebuchet MS"/>
              </a:rPr>
              <a:t>row intersect </a:t>
            </a:r>
            <a:r>
              <a:rPr sz="2000" spc="-10" dirty="0">
                <a:latin typeface="Trebuchet MS"/>
                <a:cs typeface="Trebuchet MS"/>
              </a:rPr>
              <a:t>is  </a:t>
            </a:r>
            <a:r>
              <a:rPr sz="2000" spc="-5" dirty="0">
                <a:latin typeface="Trebuchet MS"/>
                <a:cs typeface="Trebuchet MS"/>
              </a:rPr>
              <a:t>called </a:t>
            </a:r>
            <a:r>
              <a:rPr sz="2000" dirty="0">
                <a:latin typeface="Trebuchet MS"/>
                <a:cs typeface="Trebuchet MS"/>
              </a:rPr>
              <a:t>a </a:t>
            </a:r>
            <a:r>
              <a:rPr sz="2000" b="1" spc="-5" dirty="0">
                <a:latin typeface="Trebuchet MS"/>
                <a:cs typeface="Trebuchet MS"/>
              </a:rPr>
              <a:t>cell. </a:t>
            </a:r>
            <a:r>
              <a:rPr sz="2000" spc="5" dirty="0">
                <a:latin typeface="Trebuchet MS"/>
                <a:cs typeface="Trebuchet MS"/>
              </a:rPr>
              <a:t>For </a:t>
            </a:r>
            <a:r>
              <a:rPr sz="2000" spc="-5" dirty="0">
                <a:latin typeface="Trebuchet MS"/>
                <a:cs typeface="Trebuchet MS"/>
              </a:rPr>
              <a:t>e.g. </a:t>
            </a:r>
            <a:r>
              <a:rPr sz="2000" dirty="0">
                <a:latin typeface="Trebuchet MS"/>
                <a:cs typeface="Trebuchet MS"/>
              </a:rPr>
              <a:t>cell </a:t>
            </a:r>
            <a:r>
              <a:rPr sz="2000" b="1" dirty="0">
                <a:latin typeface="Trebuchet MS"/>
                <a:cs typeface="Trebuchet MS"/>
              </a:rPr>
              <a:t>D5 </a:t>
            </a:r>
            <a:r>
              <a:rPr sz="2000" dirty="0">
                <a:latin typeface="Trebuchet MS"/>
                <a:cs typeface="Trebuchet MS"/>
              </a:rPr>
              <a:t>is  located </a:t>
            </a:r>
            <a:r>
              <a:rPr sz="2000" spc="-5" dirty="0">
                <a:latin typeface="Trebuchet MS"/>
                <a:cs typeface="Trebuchet MS"/>
              </a:rPr>
              <a:t>where column </a:t>
            </a:r>
            <a:r>
              <a:rPr sz="2000" b="1" dirty="0">
                <a:latin typeface="Trebuchet MS"/>
                <a:cs typeface="Trebuchet MS"/>
              </a:rPr>
              <a:t>D </a:t>
            </a:r>
            <a:r>
              <a:rPr sz="2000" dirty="0">
                <a:latin typeface="Trebuchet MS"/>
                <a:cs typeface="Trebuchet MS"/>
              </a:rPr>
              <a:t>and </a:t>
            </a:r>
            <a:r>
              <a:rPr sz="2000" spc="-5" dirty="0">
                <a:latin typeface="Trebuchet MS"/>
                <a:cs typeface="Trebuchet MS"/>
              </a:rPr>
              <a:t>row </a:t>
            </a:r>
            <a:r>
              <a:rPr sz="2000" b="1" dirty="0">
                <a:latin typeface="Trebuchet MS"/>
                <a:cs typeface="Trebuchet MS"/>
              </a:rPr>
              <a:t>5  </a:t>
            </a:r>
            <a:r>
              <a:rPr sz="2000" dirty="0">
                <a:latin typeface="Trebuchet MS"/>
                <a:cs typeface="Trebuchet MS"/>
              </a:rPr>
              <a:t>meet.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Wingdings"/>
              <a:buChar char=""/>
            </a:pPr>
            <a:endParaRPr sz="2050">
              <a:latin typeface="Trebuchet MS"/>
              <a:cs typeface="Trebuchet MS"/>
            </a:endParaRPr>
          </a:p>
          <a:p>
            <a:pPr marL="527685" marR="5080" indent="-515620" algn="just">
              <a:lnSpc>
                <a:spcPct val="100000"/>
              </a:lnSpc>
              <a:buFont typeface="Wingdings"/>
              <a:buChar char=""/>
              <a:tabLst>
                <a:tab pos="528320" algn="l"/>
              </a:tabLst>
            </a:pPr>
            <a:r>
              <a:rPr sz="2000" dirty="0">
                <a:latin typeface="Trebuchet MS"/>
                <a:cs typeface="Trebuchet MS"/>
              </a:rPr>
              <a:t>The </a:t>
            </a:r>
            <a:r>
              <a:rPr sz="2000" spc="-5" dirty="0">
                <a:latin typeface="Trebuchet MS"/>
                <a:cs typeface="Trebuchet MS"/>
              </a:rPr>
              <a:t>tabs at the bottom of the screen  </a:t>
            </a:r>
            <a:r>
              <a:rPr sz="2000" dirty="0">
                <a:latin typeface="Trebuchet MS"/>
                <a:cs typeface="Trebuchet MS"/>
              </a:rPr>
              <a:t>represent </a:t>
            </a:r>
            <a:r>
              <a:rPr sz="2000" spc="-5" dirty="0">
                <a:latin typeface="Trebuchet MS"/>
                <a:cs typeface="Trebuchet MS"/>
              </a:rPr>
              <a:t>different worksheets within  </a:t>
            </a:r>
            <a:r>
              <a:rPr sz="2000" dirty="0">
                <a:latin typeface="Trebuchet MS"/>
                <a:cs typeface="Trebuchet MS"/>
              </a:rPr>
              <a:t>a </a:t>
            </a:r>
            <a:r>
              <a:rPr sz="2000" spc="-5" dirty="0">
                <a:latin typeface="Trebuchet MS"/>
                <a:cs typeface="Trebuchet MS"/>
              </a:rPr>
              <a:t>workbook. </a:t>
            </a:r>
            <a:r>
              <a:rPr sz="2000" spc="-80" dirty="0">
                <a:latin typeface="Trebuchet MS"/>
                <a:cs typeface="Trebuchet MS"/>
              </a:rPr>
              <a:t>You </a:t>
            </a:r>
            <a:r>
              <a:rPr sz="2000" spc="-5" dirty="0">
                <a:latin typeface="Trebuchet MS"/>
                <a:cs typeface="Trebuchet MS"/>
              </a:rPr>
              <a:t>can use the scrolling  buttons </a:t>
            </a:r>
            <a:r>
              <a:rPr sz="2000" dirty="0">
                <a:latin typeface="Trebuchet MS"/>
                <a:cs typeface="Trebuchet MS"/>
              </a:rPr>
              <a:t>on </a:t>
            </a:r>
            <a:r>
              <a:rPr sz="2000" spc="-5" dirty="0">
                <a:latin typeface="Trebuchet MS"/>
                <a:cs typeface="Trebuchet MS"/>
              </a:rPr>
              <a:t>the left </a:t>
            </a:r>
            <a:r>
              <a:rPr sz="2000" spc="-10" dirty="0">
                <a:latin typeface="Trebuchet MS"/>
                <a:cs typeface="Trebuchet MS"/>
              </a:rPr>
              <a:t>to </a:t>
            </a:r>
            <a:r>
              <a:rPr sz="2000" spc="-5" dirty="0">
                <a:latin typeface="Trebuchet MS"/>
                <a:cs typeface="Trebuchet MS"/>
              </a:rPr>
              <a:t>bring other  worksheets into</a:t>
            </a:r>
            <a:r>
              <a:rPr sz="2000" spc="-65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view.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555621" y="3760850"/>
            <a:ext cx="1805939" cy="1838325"/>
          </a:xfrm>
          <a:custGeom>
            <a:avLst/>
            <a:gdLst/>
            <a:ahLst/>
            <a:cxnLst/>
            <a:rect l="l" t="t" r="r" b="b"/>
            <a:pathLst>
              <a:path w="1805939" h="1838325">
                <a:moveTo>
                  <a:pt x="1660779" y="56388"/>
                </a:moveTo>
                <a:lnTo>
                  <a:pt x="1651889" y="0"/>
                </a:lnTo>
                <a:lnTo>
                  <a:pt x="444055" y="190652"/>
                </a:lnTo>
                <a:lnTo>
                  <a:pt x="515874" y="131953"/>
                </a:lnTo>
                <a:lnTo>
                  <a:pt x="519938" y="91821"/>
                </a:lnTo>
                <a:lnTo>
                  <a:pt x="500722" y="81407"/>
                </a:lnTo>
                <a:lnTo>
                  <a:pt x="489826" y="82435"/>
                </a:lnTo>
                <a:lnTo>
                  <a:pt x="479806" y="87757"/>
                </a:lnTo>
                <a:lnTo>
                  <a:pt x="288036" y="244221"/>
                </a:lnTo>
                <a:lnTo>
                  <a:pt x="518668" y="334010"/>
                </a:lnTo>
                <a:lnTo>
                  <a:pt x="529844" y="336016"/>
                </a:lnTo>
                <a:lnTo>
                  <a:pt x="540524" y="333603"/>
                </a:lnTo>
                <a:lnTo>
                  <a:pt x="549503" y="327342"/>
                </a:lnTo>
                <a:lnTo>
                  <a:pt x="555625" y="317754"/>
                </a:lnTo>
                <a:lnTo>
                  <a:pt x="557555" y="306628"/>
                </a:lnTo>
                <a:lnTo>
                  <a:pt x="555155" y="295948"/>
                </a:lnTo>
                <a:lnTo>
                  <a:pt x="548919" y="286931"/>
                </a:lnTo>
                <a:lnTo>
                  <a:pt x="539369" y="280797"/>
                </a:lnTo>
                <a:lnTo>
                  <a:pt x="495338" y="263652"/>
                </a:lnTo>
                <a:lnTo>
                  <a:pt x="452958" y="247154"/>
                </a:lnTo>
                <a:lnTo>
                  <a:pt x="1660779" y="56388"/>
                </a:lnTo>
                <a:close/>
              </a:path>
              <a:path w="1805939" h="1838325">
                <a:moveTo>
                  <a:pt x="1805940" y="1424305"/>
                </a:moveTo>
                <a:lnTo>
                  <a:pt x="1794764" y="1368298"/>
                </a:lnTo>
                <a:lnTo>
                  <a:pt x="153670" y="1696567"/>
                </a:lnTo>
                <a:lnTo>
                  <a:pt x="111213" y="1734210"/>
                </a:lnTo>
                <a:lnTo>
                  <a:pt x="129133" y="1718310"/>
                </a:lnTo>
                <a:lnTo>
                  <a:pt x="223139" y="1634998"/>
                </a:lnTo>
                <a:lnTo>
                  <a:pt x="225552" y="1594612"/>
                </a:lnTo>
                <a:lnTo>
                  <a:pt x="205828" y="1585074"/>
                </a:lnTo>
                <a:lnTo>
                  <a:pt x="194970" y="1586522"/>
                </a:lnTo>
                <a:lnTo>
                  <a:pt x="185166" y="1592199"/>
                </a:lnTo>
                <a:lnTo>
                  <a:pt x="0" y="1756410"/>
                </a:lnTo>
                <a:lnTo>
                  <a:pt x="234061" y="1836750"/>
                </a:lnTo>
                <a:lnTo>
                  <a:pt x="245338" y="1838248"/>
                </a:lnTo>
                <a:lnTo>
                  <a:pt x="255930" y="1835404"/>
                </a:lnTo>
                <a:lnTo>
                  <a:pt x="264668" y="1828812"/>
                </a:lnTo>
                <a:lnTo>
                  <a:pt x="270383" y="1819021"/>
                </a:lnTo>
                <a:lnTo>
                  <a:pt x="271843" y="1807743"/>
                </a:lnTo>
                <a:lnTo>
                  <a:pt x="269011" y="1797151"/>
                </a:lnTo>
                <a:lnTo>
                  <a:pt x="262407" y="1788414"/>
                </a:lnTo>
                <a:lnTo>
                  <a:pt x="252603" y="1782699"/>
                </a:lnTo>
                <a:lnTo>
                  <a:pt x="225196" y="1773301"/>
                </a:lnTo>
                <a:lnTo>
                  <a:pt x="164795" y="1752587"/>
                </a:lnTo>
                <a:lnTo>
                  <a:pt x="61214" y="1773301"/>
                </a:lnTo>
                <a:lnTo>
                  <a:pt x="94221" y="1766697"/>
                </a:lnTo>
                <a:lnTo>
                  <a:pt x="164795" y="1752587"/>
                </a:lnTo>
                <a:lnTo>
                  <a:pt x="1805940" y="142430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8357616" y="6609712"/>
            <a:ext cx="149860" cy="188595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100" dirty="0">
                <a:solidFill>
                  <a:srgbClr val="FFFFFF"/>
                </a:solidFill>
                <a:latin typeface="Trebuchet MS"/>
                <a:cs typeface="Trebuchet MS"/>
              </a:rPr>
              <a:pPr marL="38100">
                <a:lnSpc>
                  <a:spcPct val="100000"/>
                </a:lnSpc>
                <a:spcBef>
                  <a:spcPts val="35"/>
                </a:spcBef>
              </a:pPr>
              <a:t>4</a:t>
            </a:fld>
            <a:endParaRPr sz="11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8540" y="273811"/>
            <a:ext cx="8427720" cy="5859780"/>
          </a:xfrm>
          <a:prstGeom prst="rect">
            <a:avLst/>
          </a:prstGeom>
        </p:spPr>
        <p:txBody>
          <a:bodyPr vert="horz" wrap="square" lIns="0" tIns="170180" rIns="0" bIns="0" rtlCol="0">
            <a:spAutoFit/>
          </a:bodyPr>
          <a:lstStyle/>
          <a:p>
            <a:pPr marL="4765675">
              <a:lnSpc>
                <a:spcPct val="100000"/>
              </a:lnSpc>
              <a:spcBef>
                <a:spcPts val="1340"/>
              </a:spcBef>
            </a:pPr>
            <a:r>
              <a:rPr sz="18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OFFICE </a:t>
            </a:r>
            <a:r>
              <a:rPr sz="1800" b="1" u="heavy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BUTTON</a:t>
            </a:r>
            <a:r>
              <a:rPr sz="1800" b="1" u="heavy" spc="-5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800" b="1" u="heavy" spc="-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CONTAINS</a:t>
            </a:r>
            <a:r>
              <a:rPr sz="1800" spc="-20" dirty="0">
                <a:latin typeface="Trebuchet MS"/>
                <a:cs typeface="Trebuchet MS"/>
              </a:rPr>
              <a:t>..</a:t>
            </a:r>
            <a:endParaRPr sz="1800">
              <a:latin typeface="Trebuchet MS"/>
              <a:cs typeface="Trebuchet MS"/>
            </a:endParaRPr>
          </a:p>
          <a:p>
            <a:pPr marL="4693285" marR="421640">
              <a:lnSpc>
                <a:spcPct val="100000"/>
              </a:lnSpc>
              <a:spcBef>
                <a:spcPts val="1245"/>
              </a:spcBef>
            </a:pPr>
            <a:r>
              <a:rPr sz="1800" spc="-20" dirty="0">
                <a:latin typeface="Trebuchet MS"/>
                <a:cs typeface="Trebuchet MS"/>
              </a:rPr>
              <a:t>NEW-TO </a:t>
            </a:r>
            <a:r>
              <a:rPr sz="1800" dirty="0">
                <a:latin typeface="Trebuchet MS"/>
                <a:cs typeface="Trebuchet MS"/>
              </a:rPr>
              <a:t>OPEN </a:t>
            </a:r>
            <a:r>
              <a:rPr sz="1800" spc="-5" dirty="0">
                <a:latin typeface="Trebuchet MS"/>
                <a:cs typeface="Trebuchet MS"/>
              </a:rPr>
              <a:t>NEW</a:t>
            </a:r>
            <a:r>
              <a:rPr sz="1800" spc="-8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WORKBOOK.  (CTRL+N)</a:t>
            </a:r>
            <a:endParaRPr sz="1800">
              <a:latin typeface="Trebuchet MS"/>
              <a:cs typeface="Trebuchet MS"/>
            </a:endParaRPr>
          </a:p>
          <a:p>
            <a:pPr marL="4693285" marR="5080">
              <a:lnSpc>
                <a:spcPct val="100000"/>
              </a:lnSpc>
              <a:spcBef>
                <a:spcPts val="1350"/>
              </a:spcBef>
            </a:pPr>
            <a:r>
              <a:rPr sz="1800" spc="-15" dirty="0">
                <a:latin typeface="Trebuchet MS"/>
                <a:cs typeface="Trebuchet MS"/>
              </a:rPr>
              <a:t>OPEN-TO </a:t>
            </a:r>
            <a:r>
              <a:rPr sz="1800" dirty="0">
                <a:latin typeface="Trebuchet MS"/>
                <a:cs typeface="Trebuchet MS"/>
              </a:rPr>
              <a:t>OPEN </a:t>
            </a:r>
            <a:r>
              <a:rPr sz="1800" spc="-5" dirty="0">
                <a:latin typeface="Trebuchet MS"/>
                <a:cs typeface="Trebuchet MS"/>
              </a:rPr>
              <a:t>EXISTING </a:t>
            </a:r>
            <a:r>
              <a:rPr sz="1800" spc="-10" dirty="0">
                <a:latin typeface="Trebuchet MS"/>
                <a:cs typeface="Trebuchet MS"/>
              </a:rPr>
              <a:t>DOCUMENT  </a:t>
            </a:r>
            <a:r>
              <a:rPr sz="1800" spc="-5" dirty="0">
                <a:latin typeface="Trebuchet MS"/>
                <a:cs typeface="Trebuchet MS"/>
              </a:rPr>
              <a:t>(CTRL+O)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650">
              <a:latin typeface="Trebuchet MS"/>
              <a:cs typeface="Trebuchet MS"/>
            </a:endParaRPr>
          </a:p>
          <a:p>
            <a:pPr marL="4693285" marR="902969">
              <a:lnSpc>
                <a:spcPct val="100000"/>
              </a:lnSpc>
              <a:spcBef>
                <a:spcPts val="5"/>
              </a:spcBef>
            </a:pPr>
            <a:r>
              <a:rPr sz="1800" spc="-40" dirty="0">
                <a:latin typeface="Trebuchet MS"/>
                <a:cs typeface="Trebuchet MS"/>
              </a:rPr>
              <a:t>SAVE-TO </a:t>
            </a:r>
            <a:r>
              <a:rPr sz="1800" spc="-45" dirty="0">
                <a:latin typeface="Trebuchet MS"/>
                <a:cs typeface="Trebuchet MS"/>
              </a:rPr>
              <a:t>SAVE </a:t>
            </a:r>
            <a:r>
              <a:rPr sz="1800" dirty="0">
                <a:latin typeface="Trebuchet MS"/>
                <a:cs typeface="Trebuchet MS"/>
              </a:rPr>
              <a:t>A</a:t>
            </a:r>
            <a:r>
              <a:rPr sz="1800" spc="-185" dirty="0">
                <a:latin typeface="Trebuchet MS"/>
                <a:cs typeface="Trebuchet MS"/>
              </a:rPr>
              <a:t> </a:t>
            </a:r>
            <a:r>
              <a:rPr sz="1800" spc="-40" dirty="0">
                <a:latin typeface="Trebuchet MS"/>
                <a:cs typeface="Trebuchet MS"/>
              </a:rPr>
              <a:t>DOCUMENT.  </a:t>
            </a:r>
            <a:r>
              <a:rPr sz="1800" spc="-5" dirty="0">
                <a:latin typeface="Trebuchet MS"/>
                <a:cs typeface="Trebuchet MS"/>
              </a:rPr>
              <a:t>(CTRL+S)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650">
              <a:latin typeface="Trebuchet MS"/>
              <a:cs typeface="Trebuchet MS"/>
            </a:endParaRPr>
          </a:p>
          <a:p>
            <a:pPr marL="4693285" marR="171450">
              <a:lnSpc>
                <a:spcPct val="100000"/>
              </a:lnSpc>
            </a:pPr>
            <a:r>
              <a:rPr sz="1800" spc="-45" dirty="0">
                <a:latin typeface="Trebuchet MS"/>
                <a:cs typeface="Trebuchet MS"/>
              </a:rPr>
              <a:t>SAVE </a:t>
            </a:r>
            <a:r>
              <a:rPr sz="1800" spc="-25" dirty="0">
                <a:latin typeface="Trebuchet MS"/>
                <a:cs typeface="Trebuchet MS"/>
              </a:rPr>
              <a:t>AS-TO </a:t>
            </a:r>
            <a:r>
              <a:rPr sz="1800" spc="-45" dirty="0">
                <a:latin typeface="Trebuchet MS"/>
                <a:cs typeface="Trebuchet MS"/>
              </a:rPr>
              <a:t>SAVE </a:t>
            </a:r>
            <a:r>
              <a:rPr sz="1800" spc="-5" dirty="0">
                <a:latin typeface="Trebuchet MS"/>
                <a:cs typeface="Trebuchet MS"/>
              </a:rPr>
              <a:t>COPY</a:t>
            </a:r>
            <a:r>
              <a:rPr sz="1800" spc="-105" dirty="0">
                <a:latin typeface="Trebuchet MS"/>
                <a:cs typeface="Trebuchet MS"/>
              </a:rPr>
              <a:t> </a:t>
            </a:r>
            <a:r>
              <a:rPr sz="1800" spc="-40" dirty="0">
                <a:latin typeface="Trebuchet MS"/>
                <a:cs typeface="Trebuchet MS"/>
              </a:rPr>
              <a:t>DOCUMENT.  </a:t>
            </a:r>
            <a:r>
              <a:rPr sz="1800" spc="-5" dirty="0">
                <a:latin typeface="Trebuchet MS"/>
                <a:cs typeface="Trebuchet MS"/>
              </a:rPr>
              <a:t>(F12)</a:t>
            </a:r>
            <a:endParaRPr sz="1800">
              <a:latin typeface="Trebuchet MS"/>
              <a:cs typeface="Trebuchet MS"/>
            </a:endParaRPr>
          </a:p>
          <a:p>
            <a:pPr marL="4693285" marR="662940">
              <a:lnSpc>
                <a:spcPct val="100000"/>
              </a:lnSpc>
              <a:spcBef>
                <a:spcPts val="1350"/>
              </a:spcBef>
            </a:pPr>
            <a:r>
              <a:rPr sz="1800" spc="-15" dirty="0">
                <a:latin typeface="Trebuchet MS"/>
                <a:cs typeface="Trebuchet MS"/>
              </a:rPr>
              <a:t>PRINT-TO </a:t>
            </a:r>
            <a:r>
              <a:rPr sz="1800" dirty="0">
                <a:latin typeface="Trebuchet MS"/>
                <a:cs typeface="Trebuchet MS"/>
              </a:rPr>
              <a:t>PRINT A</a:t>
            </a:r>
            <a:r>
              <a:rPr sz="1800" spc="-295" dirty="0">
                <a:latin typeface="Trebuchet MS"/>
                <a:cs typeface="Trebuchet MS"/>
              </a:rPr>
              <a:t> </a:t>
            </a:r>
            <a:r>
              <a:rPr sz="1800" spc="-40" dirty="0">
                <a:latin typeface="Trebuchet MS"/>
                <a:cs typeface="Trebuchet MS"/>
              </a:rPr>
              <a:t>DOCUMENT.  </a:t>
            </a:r>
            <a:r>
              <a:rPr sz="1800" spc="-5" dirty="0">
                <a:latin typeface="Trebuchet MS"/>
                <a:cs typeface="Trebuchet MS"/>
              </a:rPr>
              <a:t>(CTRL+P)</a:t>
            </a:r>
            <a:endParaRPr sz="1800">
              <a:latin typeface="Trebuchet MS"/>
              <a:cs typeface="Trebuchet MS"/>
            </a:endParaRPr>
          </a:p>
          <a:p>
            <a:pPr marL="12700" marR="2446020">
              <a:lnSpc>
                <a:spcPct val="157600"/>
              </a:lnSpc>
              <a:spcBef>
                <a:spcPts val="110"/>
              </a:spcBef>
              <a:tabLst>
                <a:tab pos="3790950" algn="l"/>
                <a:tab pos="3943985" algn="l"/>
              </a:tabLst>
            </a:pPr>
            <a:r>
              <a:rPr sz="1800" spc="-35" dirty="0">
                <a:latin typeface="Trebuchet MS"/>
                <a:cs typeface="Trebuchet MS"/>
              </a:rPr>
              <a:t>PREPARE-TO PREPARE </a:t>
            </a:r>
            <a:r>
              <a:rPr sz="1800" spc="-5" dirty="0">
                <a:latin typeface="Trebuchet MS"/>
                <a:cs typeface="Trebuchet MS"/>
              </a:rPr>
              <a:t>DOCUMENT </a:t>
            </a:r>
            <a:r>
              <a:rPr sz="1800" dirty="0">
                <a:latin typeface="Trebuchet MS"/>
                <a:cs typeface="Trebuchet MS"/>
              </a:rPr>
              <a:t>FOR </a:t>
            </a:r>
            <a:r>
              <a:rPr sz="1800" spc="-5" dirty="0">
                <a:latin typeface="Trebuchet MS"/>
                <a:cs typeface="Trebuchet MS"/>
              </a:rPr>
              <a:t>DISTRIBUTION.  </a:t>
            </a:r>
            <a:r>
              <a:rPr sz="1800" spc="-20" dirty="0">
                <a:latin typeface="Trebuchet MS"/>
                <a:cs typeface="Trebuchet MS"/>
              </a:rPr>
              <a:t>SEND-TO </a:t>
            </a:r>
            <a:r>
              <a:rPr sz="1800" spc="-5" dirty="0">
                <a:latin typeface="Trebuchet MS"/>
                <a:cs typeface="Trebuchet MS"/>
              </a:rPr>
              <a:t>SEND </a:t>
            </a:r>
            <a:r>
              <a:rPr sz="1800" dirty="0">
                <a:latin typeface="Trebuchet MS"/>
                <a:cs typeface="Trebuchet MS"/>
              </a:rPr>
              <a:t>A </a:t>
            </a:r>
            <a:r>
              <a:rPr sz="1800" spc="-5" dirty="0">
                <a:latin typeface="Trebuchet MS"/>
                <a:cs typeface="Trebuchet MS"/>
              </a:rPr>
              <a:t>COPY</a:t>
            </a:r>
            <a:r>
              <a:rPr sz="1800" spc="-24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OF</a:t>
            </a:r>
            <a:r>
              <a:rPr sz="1800" spc="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DOCUMENT	</a:t>
            </a:r>
            <a:r>
              <a:rPr sz="1800" spc="-50" dirty="0">
                <a:latin typeface="Trebuchet MS"/>
                <a:cs typeface="Trebuchet MS"/>
              </a:rPr>
              <a:t>TO </a:t>
            </a:r>
            <a:r>
              <a:rPr sz="1800" spc="-5" dirty="0">
                <a:latin typeface="Trebuchet MS"/>
                <a:cs typeface="Trebuchet MS"/>
              </a:rPr>
              <a:t>OTHER </a:t>
            </a:r>
            <a:r>
              <a:rPr sz="1800" dirty="0">
                <a:latin typeface="Trebuchet MS"/>
                <a:cs typeface="Trebuchet MS"/>
              </a:rPr>
              <a:t>PEOPLE.  </a:t>
            </a:r>
            <a:r>
              <a:rPr sz="1800" spc="-15" dirty="0">
                <a:latin typeface="Trebuchet MS"/>
                <a:cs typeface="Trebuchet MS"/>
              </a:rPr>
              <a:t>PUBLISH-TO</a:t>
            </a:r>
            <a:r>
              <a:rPr sz="1800" spc="-3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DISTRIBUTE</a:t>
            </a:r>
            <a:r>
              <a:rPr sz="1800" spc="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DOCUMENT	</a:t>
            </a:r>
            <a:r>
              <a:rPr sz="1800" spc="-50" dirty="0">
                <a:latin typeface="Trebuchet MS"/>
                <a:cs typeface="Trebuchet MS"/>
              </a:rPr>
              <a:t>TO </a:t>
            </a:r>
            <a:r>
              <a:rPr sz="1800" spc="-5" dirty="0">
                <a:latin typeface="Trebuchet MS"/>
                <a:cs typeface="Trebuchet MS"/>
              </a:rPr>
              <a:t>OTHER</a:t>
            </a:r>
            <a:r>
              <a:rPr sz="1800" spc="3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PEOPLE.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  <a:tabLst>
                <a:tab pos="3234055" algn="l"/>
              </a:tabLst>
            </a:pPr>
            <a:r>
              <a:rPr sz="1800" spc="-20" dirty="0">
                <a:latin typeface="Trebuchet MS"/>
                <a:cs typeface="Trebuchet MS"/>
              </a:rPr>
              <a:t>CLOSE-TO </a:t>
            </a:r>
            <a:r>
              <a:rPr sz="1800" spc="-5" dirty="0">
                <a:latin typeface="Trebuchet MS"/>
                <a:cs typeface="Trebuchet MS"/>
              </a:rPr>
              <a:t>CLOSE</a:t>
            </a:r>
            <a:r>
              <a:rPr sz="1800" spc="-9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A</a:t>
            </a:r>
            <a:r>
              <a:rPr sz="1800" spc="-9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DOCUMENT	(CTRL+W).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239636" y="384622"/>
            <a:ext cx="832485" cy="256540"/>
            <a:chOff x="1239636" y="384622"/>
            <a:chExt cx="832485" cy="256540"/>
          </a:xfrm>
        </p:grpSpPr>
        <p:sp>
          <p:nvSpPr>
            <p:cNvPr id="4" name="object 4"/>
            <p:cNvSpPr/>
            <p:nvPr/>
          </p:nvSpPr>
          <p:spPr>
            <a:xfrm>
              <a:off x="1259636" y="404622"/>
              <a:ext cx="792480" cy="216535"/>
            </a:xfrm>
            <a:custGeom>
              <a:avLst/>
              <a:gdLst/>
              <a:ahLst/>
              <a:cxnLst/>
              <a:rect l="l" t="t" r="r" b="b"/>
              <a:pathLst>
                <a:path w="792480" h="216534">
                  <a:moveTo>
                    <a:pt x="684098" y="0"/>
                  </a:moveTo>
                  <a:lnTo>
                    <a:pt x="684098" y="54101"/>
                  </a:lnTo>
                  <a:lnTo>
                    <a:pt x="0" y="54101"/>
                  </a:lnTo>
                  <a:lnTo>
                    <a:pt x="0" y="162051"/>
                  </a:lnTo>
                  <a:lnTo>
                    <a:pt x="684098" y="162051"/>
                  </a:lnTo>
                  <a:lnTo>
                    <a:pt x="684098" y="216026"/>
                  </a:lnTo>
                  <a:lnTo>
                    <a:pt x="792048" y="108076"/>
                  </a:lnTo>
                  <a:lnTo>
                    <a:pt x="684098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59636" y="404622"/>
              <a:ext cx="792480" cy="216535"/>
            </a:xfrm>
            <a:custGeom>
              <a:avLst/>
              <a:gdLst/>
              <a:ahLst/>
              <a:cxnLst/>
              <a:rect l="l" t="t" r="r" b="b"/>
              <a:pathLst>
                <a:path w="792480" h="216534">
                  <a:moveTo>
                    <a:pt x="0" y="54101"/>
                  </a:moveTo>
                  <a:lnTo>
                    <a:pt x="684098" y="54101"/>
                  </a:lnTo>
                  <a:lnTo>
                    <a:pt x="684098" y="0"/>
                  </a:lnTo>
                  <a:lnTo>
                    <a:pt x="792048" y="108076"/>
                  </a:lnTo>
                  <a:lnTo>
                    <a:pt x="684098" y="216026"/>
                  </a:lnTo>
                  <a:lnTo>
                    <a:pt x="684098" y="162051"/>
                  </a:lnTo>
                  <a:lnTo>
                    <a:pt x="0" y="162051"/>
                  </a:lnTo>
                  <a:lnTo>
                    <a:pt x="0" y="54101"/>
                  </a:lnTo>
                  <a:close/>
                </a:path>
              </a:pathLst>
            </a:custGeom>
            <a:ln w="399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357616" y="6609712"/>
            <a:ext cx="149860" cy="188595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100" dirty="0">
                <a:solidFill>
                  <a:srgbClr val="FFFFFF"/>
                </a:solidFill>
                <a:latin typeface="Trebuchet MS"/>
                <a:cs typeface="Trebuchet MS"/>
              </a:rPr>
              <a:pPr marL="38100">
                <a:lnSpc>
                  <a:spcPct val="100000"/>
                </a:lnSpc>
                <a:spcBef>
                  <a:spcPts val="35"/>
                </a:spcBef>
              </a:pPr>
              <a:t>5</a:t>
            </a:fld>
            <a:endParaRPr sz="11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3878579"/>
            <a:ext cx="0" cy="2979420"/>
          </a:xfrm>
          <a:custGeom>
            <a:avLst/>
            <a:gdLst/>
            <a:ahLst/>
            <a:cxnLst/>
            <a:rect l="l" t="t" r="r" b="b"/>
            <a:pathLst>
              <a:path h="2979420">
                <a:moveTo>
                  <a:pt x="0" y="0"/>
                </a:moveTo>
                <a:lnTo>
                  <a:pt x="0" y="297941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944880"/>
            <a:ext cx="0" cy="2880360"/>
          </a:xfrm>
          <a:custGeom>
            <a:avLst/>
            <a:gdLst/>
            <a:ahLst/>
            <a:cxnLst/>
            <a:rect l="l" t="t" r="r" b="b"/>
            <a:pathLst>
              <a:path h="2880360">
                <a:moveTo>
                  <a:pt x="0" y="0"/>
                </a:moveTo>
                <a:lnTo>
                  <a:pt x="0" y="288036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667000" y="0"/>
            <a:ext cx="0" cy="891540"/>
          </a:xfrm>
          <a:custGeom>
            <a:avLst/>
            <a:gdLst/>
            <a:ahLst/>
            <a:cxnLst/>
            <a:rect l="l" t="t" r="r" b="b"/>
            <a:pathLst>
              <a:path h="891540">
                <a:moveTo>
                  <a:pt x="0" y="0"/>
                </a:moveTo>
                <a:lnTo>
                  <a:pt x="0" y="89153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object 9"/>
          <p:cNvGrpSpPr/>
          <p:nvPr/>
        </p:nvGrpSpPr>
        <p:grpSpPr>
          <a:xfrm>
            <a:off x="234632" y="891539"/>
            <a:ext cx="8848725" cy="2987040"/>
            <a:chOff x="234632" y="891539"/>
            <a:chExt cx="8848725" cy="2987040"/>
          </a:xfrm>
        </p:grpSpPr>
        <p:sp>
          <p:nvSpPr>
            <p:cNvPr id="10" name="object 10"/>
            <p:cNvSpPr/>
            <p:nvPr/>
          </p:nvSpPr>
          <p:spPr>
            <a:xfrm>
              <a:off x="321564" y="979931"/>
              <a:ext cx="4611624" cy="281025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4632" y="891539"/>
              <a:ext cx="4786630" cy="2987040"/>
            </a:xfrm>
            <a:custGeom>
              <a:avLst/>
              <a:gdLst/>
              <a:ahLst/>
              <a:cxnLst/>
              <a:rect l="l" t="t" r="r" b="b"/>
              <a:pathLst>
                <a:path w="4786630" h="2987040">
                  <a:moveTo>
                    <a:pt x="4715192" y="89154"/>
                  </a:moveTo>
                  <a:lnTo>
                    <a:pt x="4697412" y="89154"/>
                  </a:lnTo>
                  <a:lnTo>
                    <a:pt x="4697412" y="2897505"/>
                  </a:lnTo>
                  <a:lnTo>
                    <a:pt x="4715192" y="2897505"/>
                  </a:lnTo>
                  <a:lnTo>
                    <a:pt x="4715192" y="89154"/>
                  </a:lnTo>
                  <a:close/>
                </a:path>
                <a:path w="4786630" h="2987040">
                  <a:moveTo>
                    <a:pt x="4715192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2898140"/>
                  </a:lnTo>
                  <a:lnTo>
                    <a:pt x="71120" y="2915920"/>
                  </a:lnTo>
                  <a:lnTo>
                    <a:pt x="4715192" y="2915920"/>
                  </a:lnTo>
                  <a:lnTo>
                    <a:pt x="4715192" y="2898140"/>
                  </a:lnTo>
                  <a:lnTo>
                    <a:pt x="88900" y="2898140"/>
                  </a:lnTo>
                  <a:lnTo>
                    <a:pt x="88900" y="88900"/>
                  </a:lnTo>
                  <a:lnTo>
                    <a:pt x="4715192" y="88900"/>
                  </a:lnTo>
                  <a:lnTo>
                    <a:pt x="4715192" y="71120"/>
                  </a:lnTo>
                  <a:close/>
                </a:path>
                <a:path w="4786630" h="2987040">
                  <a:moveTo>
                    <a:pt x="4786312" y="53594"/>
                  </a:moveTo>
                  <a:lnTo>
                    <a:pt x="4732972" y="53594"/>
                  </a:lnTo>
                  <a:lnTo>
                    <a:pt x="4732972" y="2933065"/>
                  </a:lnTo>
                  <a:lnTo>
                    <a:pt x="4786312" y="2933065"/>
                  </a:lnTo>
                  <a:lnTo>
                    <a:pt x="4786312" y="53594"/>
                  </a:lnTo>
                  <a:close/>
                </a:path>
                <a:path w="4786630" h="2987040">
                  <a:moveTo>
                    <a:pt x="4786312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2933700"/>
                  </a:lnTo>
                  <a:lnTo>
                    <a:pt x="0" y="2987040"/>
                  </a:lnTo>
                  <a:lnTo>
                    <a:pt x="4786312" y="2987040"/>
                  </a:lnTo>
                  <a:lnTo>
                    <a:pt x="4786312" y="2933700"/>
                  </a:lnTo>
                  <a:lnTo>
                    <a:pt x="53340" y="2933700"/>
                  </a:lnTo>
                  <a:lnTo>
                    <a:pt x="53340" y="53340"/>
                  </a:lnTo>
                  <a:lnTo>
                    <a:pt x="4786312" y="53340"/>
                  </a:lnTo>
                  <a:lnTo>
                    <a:pt x="47863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010911" y="1203959"/>
              <a:ext cx="4072128" cy="60197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076062" y="1268806"/>
              <a:ext cx="3888486" cy="41889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057012" y="1249756"/>
              <a:ext cx="3926840" cy="457200"/>
            </a:xfrm>
            <a:custGeom>
              <a:avLst/>
              <a:gdLst/>
              <a:ahLst/>
              <a:cxnLst/>
              <a:rect l="l" t="t" r="r" b="b"/>
              <a:pathLst>
                <a:path w="3926840" h="457200">
                  <a:moveTo>
                    <a:pt x="0" y="456996"/>
                  </a:moveTo>
                  <a:lnTo>
                    <a:pt x="3926586" y="456996"/>
                  </a:lnTo>
                  <a:lnTo>
                    <a:pt x="3926586" y="0"/>
                  </a:lnTo>
                  <a:lnTo>
                    <a:pt x="0" y="0"/>
                  </a:lnTo>
                  <a:lnTo>
                    <a:pt x="0" y="456996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906576" y="4031360"/>
            <a:ext cx="5415280" cy="202882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0600"/>
              </a:lnSpc>
              <a:spcBef>
                <a:spcPts val="85"/>
              </a:spcBef>
              <a:tabLst>
                <a:tab pos="572770" algn="l"/>
              </a:tabLst>
            </a:pPr>
            <a:r>
              <a:rPr sz="1800" b="1" u="sng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TABS</a:t>
            </a:r>
            <a:r>
              <a:rPr sz="1800" b="1" u="sng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: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</a:t>
            </a:r>
            <a:r>
              <a:rPr sz="1800" b="1" spc="-5" dirty="0">
                <a:latin typeface="Trebuchet MS"/>
                <a:cs typeface="Trebuchet MS"/>
              </a:rPr>
              <a:t>HERE ARE SEVEN </a:t>
            </a:r>
            <a:r>
              <a:rPr sz="1800" b="1" spc="-45" dirty="0">
                <a:latin typeface="Trebuchet MS"/>
                <a:cs typeface="Trebuchet MS"/>
              </a:rPr>
              <a:t>TABS </a:t>
            </a:r>
            <a:r>
              <a:rPr sz="1800" b="1" spc="-5" dirty="0">
                <a:latin typeface="Trebuchet MS"/>
                <a:cs typeface="Trebuchet MS"/>
              </a:rPr>
              <a:t>ACROSS </a:t>
            </a:r>
            <a:r>
              <a:rPr sz="1800" b="1" dirty="0">
                <a:latin typeface="Trebuchet MS"/>
                <a:cs typeface="Trebuchet MS"/>
              </a:rPr>
              <a:t>THE </a:t>
            </a:r>
            <a:r>
              <a:rPr sz="1800" b="1" spc="-40" dirty="0">
                <a:latin typeface="Trebuchet MS"/>
                <a:cs typeface="Trebuchet MS"/>
              </a:rPr>
              <a:t>TOP</a:t>
            </a:r>
            <a:r>
              <a:rPr sz="1800" b="1" spc="-385" dirty="0">
                <a:latin typeface="Trebuchet MS"/>
                <a:cs typeface="Trebuchet MS"/>
              </a:rPr>
              <a:t> </a:t>
            </a:r>
            <a:r>
              <a:rPr sz="1800" b="1" spc="-5" dirty="0">
                <a:latin typeface="Trebuchet MS"/>
                <a:cs typeface="Trebuchet MS"/>
              </a:rPr>
              <a:t>OF  </a:t>
            </a:r>
            <a:r>
              <a:rPr sz="1800" b="1" dirty="0">
                <a:latin typeface="Trebuchet MS"/>
                <a:cs typeface="Trebuchet MS"/>
              </a:rPr>
              <a:t>THE	</a:t>
            </a:r>
            <a:r>
              <a:rPr sz="1800" b="1" spc="-5" dirty="0">
                <a:latin typeface="Trebuchet MS"/>
                <a:cs typeface="Trebuchet MS"/>
              </a:rPr>
              <a:t>EXCEL</a:t>
            </a:r>
            <a:r>
              <a:rPr sz="1800" b="1" spc="-85" dirty="0">
                <a:latin typeface="Trebuchet MS"/>
                <a:cs typeface="Trebuchet MS"/>
              </a:rPr>
              <a:t> </a:t>
            </a:r>
            <a:r>
              <a:rPr sz="1800" b="1" spc="-25" dirty="0">
                <a:latin typeface="Trebuchet MS"/>
                <a:cs typeface="Trebuchet MS"/>
              </a:rPr>
              <a:t>WINDOW.</a:t>
            </a:r>
            <a:endParaRPr sz="1800">
              <a:latin typeface="Trebuchet MS"/>
              <a:cs typeface="Trebuchet MS"/>
            </a:endParaRPr>
          </a:p>
          <a:p>
            <a:pPr marL="12700" marR="970915">
              <a:lnSpc>
                <a:spcPct val="100600"/>
              </a:lnSpc>
              <a:spcBef>
                <a:spcPts val="1380"/>
              </a:spcBef>
            </a:pPr>
            <a:r>
              <a:rPr sz="1800" b="1" u="sng" spc="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GROUPS</a:t>
            </a:r>
            <a:r>
              <a:rPr sz="1800" spc="10" dirty="0">
                <a:latin typeface="Trebuchet MS"/>
                <a:cs typeface="Trebuchet MS"/>
              </a:rPr>
              <a:t>: </a:t>
            </a:r>
            <a:r>
              <a:rPr sz="1800" b="1" spc="-5" dirty="0">
                <a:latin typeface="Trebuchet MS"/>
                <a:cs typeface="Trebuchet MS"/>
              </a:rPr>
              <a:t>GROUPS ARE SETS OF</a:t>
            </a:r>
            <a:r>
              <a:rPr sz="1800" b="1" spc="-195" dirty="0">
                <a:latin typeface="Trebuchet MS"/>
                <a:cs typeface="Trebuchet MS"/>
              </a:rPr>
              <a:t> </a:t>
            </a:r>
            <a:r>
              <a:rPr sz="1800" b="1" spc="-25" dirty="0">
                <a:latin typeface="Trebuchet MS"/>
                <a:cs typeface="Trebuchet MS"/>
              </a:rPr>
              <a:t>RELATED  </a:t>
            </a:r>
            <a:r>
              <a:rPr sz="1800" b="1" spc="-10" dirty="0">
                <a:latin typeface="Trebuchet MS"/>
                <a:cs typeface="Trebuchet MS"/>
              </a:rPr>
              <a:t>COMMANDS,DISPLAYED </a:t>
            </a:r>
            <a:r>
              <a:rPr sz="1800" b="1" spc="-5" dirty="0">
                <a:latin typeface="Trebuchet MS"/>
                <a:cs typeface="Trebuchet MS"/>
              </a:rPr>
              <a:t>ON</a:t>
            </a:r>
            <a:r>
              <a:rPr sz="1800" b="1" spc="-40" dirty="0">
                <a:latin typeface="Trebuchet MS"/>
                <a:cs typeface="Trebuchet MS"/>
              </a:rPr>
              <a:t> TABS</a:t>
            </a:r>
            <a:r>
              <a:rPr sz="1800" spc="-40" dirty="0">
                <a:latin typeface="Trebuchet MS"/>
                <a:cs typeface="Trebuchet MS"/>
              </a:rPr>
              <a:t>.</a:t>
            </a:r>
            <a:endParaRPr sz="1800">
              <a:latin typeface="Trebuchet MS"/>
              <a:cs typeface="Trebuchet MS"/>
            </a:endParaRPr>
          </a:p>
          <a:p>
            <a:pPr marL="12700" marR="211454">
              <a:lnSpc>
                <a:spcPct val="100000"/>
              </a:lnSpc>
              <a:spcBef>
                <a:spcPts val="1395"/>
              </a:spcBef>
            </a:pPr>
            <a:r>
              <a:rPr sz="1800" b="1" u="sng" spc="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COMMANDS</a:t>
            </a:r>
            <a:r>
              <a:rPr sz="1800" b="1" spc="45" dirty="0">
                <a:latin typeface="Trebuchet MS"/>
                <a:cs typeface="Trebuchet MS"/>
              </a:rPr>
              <a:t>: </a:t>
            </a:r>
            <a:r>
              <a:rPr sz="1800" b="1" dirty="0">
                <a:latin typeface="Trebuchet MS"/>
                <a:cs typeface="Trebuchet MS"/>
              </a:rPr>
              <a:t>A COMMAND </a:t>
            </a:r>
            <a:r>
              <a:rPr sz="1800" b="1" spc="-5" dirty="0">
                <a:latin typeface="Trebuchet MS"/>
                <a:cs typeface="Trebuchet MS"/>
              </a:rPr>
              <a:t>IS </a:t>
            </a:r>
            <a:r>
              <a:rPr sz="1800" b="1" dirty="0">
                <a:latin typeface="Trebuchet MS"/>
                <a:cs typeface="Trebuchet MS"/>
              </a:rPr>
              <a:t>A </a:t>
            </a:r>
            <a:r>
              <a:rPr sz="1800" b="1" spc="-20" dirty="0">
                <a:latin typeface="Trebuchet MS"/>
                <a:cs typeface="Trebuchet MS"/>
              </a:rPr>
              <a:t>BUTTON,A</a:t>
            </a:r>
            <a:r>
              <a:rPr sz="1800" b="1" spc="-155" dirty="0">
                <a:latin typeface="Trebuchet MS"/>
                <a:cs typeface="Trebuchet MS"/>
              </a:rPr>
              <a:t> </a:t>
            </a:r>
            <a:r>
              <a:rPr sz="1800" b="1" spc="-5" dirty="0">
                <a:latin typeface="Trebuchet MS"/>
                <a:cs typeface="Trebuchet MS"/>
              </a:rPr>
              <a:t>MENU  OR </a:t>
            </a:r>
            <a:r>
              <a:rPr sz="1800" b="1" dirty="0">
                <a:latin typeface="Trebuchet MS"/>
                <a:cs typeface="Trebuchet MS"/>
              </a:rPr>
              <a:t>A </a:t>
            </a:r>
            <a:r>
              <a:rPr sz="1800" b="1" spc="-5" dirty="0">
                <a:latin typeface="Trebuchet MS"/>
                <a:cs typeface="Trebuchet MS"/>
              </a:rPr>
              <a:t>BOX </a:t>
            </a:r>
            <a:r>
              <a:rPr sz="1800" b="1" dirty="0">
                <a:latin typeface="Trebuchet MS"/>
                <a:cs typeface="Trebuchet MS"/>
              </a:rPr>
              <a:t>WHERE </a:t>
            </a:r>
            <a:r>
              <a:rPr sz="1800" b="1" spc="-5" dirty="0">
                <a:latin typeface="Trebuchet MS"/>
                <a:cs typeface="Trebuchet MS"/>
              </a:rPr>
              <a:t>YOU ENTER</a:t>
            </a:r>
            <a:r>
              <a:rPr sz="1800" b="1" spc="-310" dirty="0">
                <a:latin typeface="Trebuchet MS"/>
                <a:cs typeface="Trebuchet MS"/>
              </a:rPr>
              <a:t> </a:t>
            </a:r>
            <a:r>
              <a:rPr sz="1800" b="1" spc="-20" dirty="0">
                <a:latin typeface="Trebuchet MS"/>
                <a:cs typeface="Trebuchet MS"/>
              </a:rPr>
              <a:t>INFORMATION.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60938" y="4070754"/>
            <a:ext cx="359410" cy="361315"/>
            <a:chOff x="360938" y="4070754"/>
            <a:chExt cx="359410" cy="361315"/>
          </a:xfrm>
        </p:grpSpPr>
        <p:sp>
          <p:nvSpPr>
            <p:cNvPr id="17" name="object 17"/>
            <p:cNvSpPr/>
            <p:nvPr/>
          </p:nvSpPr>
          <p:spPr>
            <a:xfrm>
              <a:off x="374184" y="4084000"/>
              <a:ext cx="333375" cy="334645"/>
            </a:xfrm>
            <a:custGeom>
              <a:avLst/>
              <a:gdLst/>
              <a:ahLst/>
              <a:cxnLst/>
              <a:rect l="l" t="t" r="r" b="b"/>
              <a:pathLst>
                <a:path w="333375" h="334645">
                  <a:moveTo>
                    <a:pt x="166405" y="0"/>
                  </a:moveTo>
                  <a:lnTo>
                    <a:pt x="122166" y="5970"/>
                  </a:lnTo>
                  <a:lnTo>
                    <a:pt x="82415" y="22817"/>
                  </a:lnTo>
                  <a:lnTo>
                    <a:pt x="48737" y="48950"/>
                  </a:lnTo>
                  <a:lnTo>
                    <a:pt x="22718" y="82773"/>
                  </a:lnTo>
                  <a:lnTo>
                    <a:pt x="5943" y="122693"/>
                  </a:lnTo>
                  <a:lnTo>
                    <a:pt x="0" y="167118"/>
                  </a:lnTo>
                  <a:lnTo>
                    <a:pt x="5943" y="211542"/>
                  </a:lnTo>
                  <a:lnTo>
                    <a:pt x="22717" y="251460"/>
                  </a:lnTo>
                  <a:lnTo>
                    <a:pt x="48735" y="285281"/>
                  </a:lnTo>
                  <a:lnTo>
                    <a:pt x="82409" y="311411"/>
                  </a:lnTo>
                  <a:lnTo>
                    <a:pt x="122155" y="328257"/>
                  </a:lnTo>
                  <a:lnTo>
                    <a:pt x="166386" y="334226"/>
                  </a:lnTo>
                  <a:lnTo>
                    <a:pt x="210628" y="328257"/>
                  </a:lnTo>
                  <a:lnTo>
                    <a:pt x="250380" y="311411"/>
                  </a:lnTo>
                  <a:lnTo>
                    <a:pt x="284057" y="285281"/>
                  </a:lnTo>
                  <a:lnTo>
                    <a:pt x="310075" y="251460"/>
                  </a:lnTo>
                  <a:lnTo>
                    <a:pt x="326848" y="211542"/>
                  </a:lnTo>
                  <a:lnTo>
                    <a:pt x="332791" y="167118"/>
                  </a:lnTo>
                  <a:lnTo>
                    <a:pt x="326848" y="122693"/>
                  </a:lnTo>
                  <a:lnTo>
                    <a:pt x="310076" y="82773"/>
                  </a:lnTo>
                  <a:lnTo>
                    <a:pt x="284060" y="48950"/>
                  </a:lnTo>
                  <a:lnTo>
                    <a:pt x="250385" y="22817"/>
                  </a:lnTo>
                  <a:lnTo>
                    <a:pt x="210639" y="5970"/>
                  </a:lnTo>
                  <a:lnTo>
                    <a:pt x="1664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74184" y="4084000"/>
              <a:ext cx="333375" cy="334645"/>
            </a:xfrm>
            <a:custGeom>
              <a:avLst/>
              <a:gdLst/>
              <a:ahLst/>
              <a:cxnLst/>
              <a:rect l="l" t="t" r="r" b="b"/>
              <a:pathLst>
                <a:path w="333375" h="334645">
                  <a:moveTo>
                    <a:pt x="332791" y="167118"/>
                  </a:moveTo>
                  <a:lnTo>
                    <a:pt x="326848" y="122693"/>
                  </a:lnTo>
                  <a:lnTo>
                    <a:pt x="310076" y="82773"/>
                  </a:lnTo>
                  <a:lnTo>
                    <a:pt x="284060" y="48950"/>
                  </a:lnTo>
                  <a:lnTo>
                    <a:pt x="250385" y="22817"/>
                  </a:lnTo>
                  <a:lnTo>
                    <a:pt x="210639" y="5970"/>
                  </a:lnTo>
                  <a:lnTo>
                    <a:pt x="166405" y="0"/>
                  </a:lnTo>
                  <a:lnTo>
                    <a:pt x="122166" y="5970"/>
                  </a:lnTo>
                  <a:lnTo>
                    <a:pt x="82415" y="22817"/>
                  </a:lnTo>
                  <a:lnTo>
                    <a:pt x="48737" y="48950"/>
                  </a:lnTo>
                  <a:lnTo>
                    <a:pt x="22718" y="82773"/>
                  </a:lnTo>
                  <a:lnTo>
                    <a:pt x="5943" y="122693"/>
                  </a:lnTo>
                  <a:lnTo>
                    <a:pt x="0" y="167118"/>
                  </a:lnTo>
                  <a:lnTo>
                    <a:pt x="5943" y="211542"/>
                  </a:lnTo>
                  <a:lnTo>
                    <a:pt x="22717" y="251460"/>
                  </a:lnTo>
                  <a:lnTo>
                    <a:pt x="48735" y="285281"/>
                  </a:lnTo>
                  <a:lnTo>
                    <a:pt x="82409" y="311411"/>
                  </a:lnTo>
                  <a:lnTo>
                    <a:pt x="122155" y="328257"/>
                  </a:lnTo>
                  <a:lnTo>
                    <a:pt x="166386" y="334226"/>
                  </a:lnTo>
                  <a:lnTo>
                    <a:pt x="210628" y="328257"/>
                  </a:lnTo>
                  <a:lnTo>
                    <a:pt x="250380" y="311411"/>
                  </a:lnTo>
                  <a:lnTo>
                    <a:pt x="284057" y="285281"/>
                  </a:lnTo>
                  <a:lnTo>
                    <a:pt x="310075" y="251460"/>
                  </a:lnTo>
                  <a:lnTo>
                    <a:pt x="326848" y="211542"/>
                  </a:lnTo>
                  <a:lnTo>
                    <a:pt x="332791" y="167118"/>
                  </a:lnTo>
                  <a:close/>
                </a:path>
              </a:pathLst>
            </a:custGeom>
            <a:ln w="26490">
              <a:solidFill>
                <a:srgbClr val="A7D2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444109" y="4044996"/>
            <a:ext cx="193675" cy="3898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350" spc="15" dirty="0">
                <a:solidFill>
                  <a:srgbClr val="447CBD"/>
                </a:solidFill>
                <a:latin typeface="Arial"/>
                <a:cs typeface="Arial"/>
              </a:rPr>
              <a:t>1</a:t>
            </a:r>
            <a:endParaRPr sz="2350">
              <a:latin typeface="Arial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46330" y="4778801"/>
            <a:ext cx="387350" cy="390525"/>
            <a:chOff x="346330" y="4778801"/>
            <a:chExt cx="387350" cy="390525"/>
          </a:xfrm>
        </p:grpSpPr>
        <p:sp>
          <p:nvSpPr>
            <p:cNvPr id="21" name="object 21"/>
            <p:cNvSpPr/>
            <p:nvPr/>
          </p:nvSpPr>
          <p:spPr>
            <a:xfrm>
              <a:off x="360622" y="4793093"/>
              <a:ext cx="358775" cy="361950"/>
            </a:xfrm>
            <a:custGeom>
              <a:avLst/>
              <a:gdLst/>
              <a:ahLst/>
              <a:cxnLst/>
              <a:rect l="l" t="t" r="r" b="b"/>
              <a:pathLst>
                <a:path w="358775" h="361950">
                  <a:moveTo>
                    <a:pt x="179107" y="0"/>
                  </a:moveTo>
                  <a:lnTo>
                    <a:pt x="131491" y="6457"/>
                  </a:lnTo>
                  <a:lnTo>
                    <a:pt x="88706" y="24680"/>
                  </a:lnTo>
                  <a:lnTo>
                    <a:pt x="52457" y="52945"/>
                  </a:lnTo>
                  <a:lnTo>
                    <a:pt x="24452" y="89529"/>
                  </a:lnTo>
                  <a:lnTo>
                    <a:pt x="6397" y="132708"/>
                  </a:lnTo>
                  <a:lnTo>
                    <a:pt x="0" y="180758"/>
                  </a:lnTo>
                  <a:lnTo>
                    <a:pt x="6397" y="228808"/>
                  </a:lnTo>
                  <a:lnTo>
                    <a:pt x="24451" y="271984"/>
                  </a:lnTo>
                  <a:lnTo>
                    <a:pt x="52455" y="308565"/>
                  </a:lnTo>
                  <a:lnTo>
                    <a:pt x="88700" y="336828"/>
                  </a:lnTo>
                  <a:lnTo>
                    <a:pt x="131480" y="355049"/>
                  </a:lnTo>
                  <a:lnTo>
                    <a:pt x="179086" y="361505"/>
                  </a:lnTo>
                  <a:lnTo>
                    <a:pt x="226705" y="355049"/>
                  </a:lnTo>
                  <a:lnTo>
                    <a:pt x="269492" y="336828"/>
                  </a:lnTo>
                  <a:lnTo>
                    <a:pt x="305740" y="308565"/>
                  </a:lnTo>
                  <a:lnTo>
                    <a:pt x="333743" y="271984"/>
                  </a:lnTo>
                  <a:lnTo>
                    <a:pt x="351797" y="228808"/>
                  </a:lnTo>
                  <a:lnTo>
                    <a:pt x="358193" y="180758"/>
                  </a:lnTo>
                  <a:lnTo>
                    <a:pt x="351797" y="132708"/>
                  </a:lnTo>
                  <a:lnTo>
                    <a:pt x="333744" y="89529"/>
                  </a:lnTo>
                  <a:lnTo>
                    <a:pt x="305742" y="52945"/>
                  </a:lnTo>
                  <a:lnTo>
                    <a:pt x="269498" y="24680"/>
                  </a:lnTo>
                  <a:lnTo>
                    <a:pt x="226717" y="6457"/>
                  </a:lnTo>
                  <a:lnTo>
                    <a:pt x="1791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60622" y="4793093"/>
              <a:ext cx="358775" cy="361950"/>
            </a:xfrm>
            <a:custGeom>
              <a:avLst/>
              <a:gdLst/>
              <a:ahLst/>
              <a:cxnLst/>
              <a:rect l="l" t="t" r="r" b="b"/>
              <a:pathLst>
                <a:path w="358775" h="361950">
                  <a:moveTo>
                    <a:pt x="358193" y="180758"/>
                  </a:moveTo>
                  <a:lnTo>
                    <a:pt x="351797" y="132708"/>
                  </a:lnTo>
                  <a:lnTo>
                    <a:pt x="333744" y="89529"/>
                  </a:lnTo>
                  <a:lnTo>
                    <a:pt x="305742" y="52945"/>
                  </a:lnTo>
                  <a:lnTo>
                    <a:pt x="269498" y="24680"/>
                  </a:lnTo>
                  <a:lnTo>
                    <a:pt x="226717" y="6457"/>
                  </a:lnTo>
                  <a:lnTo>
                    <a:pt x="179107" y="0"/>
                  </a:lnTo>
                  <a:lnTo>
                    <a:pt x="131491" y="6457"/>
                  </a:lnTo>
                  <a:lnTo>
                    <a:pt x="88706" y="24680"/>
                  </a:lnTo>
                  <a:lnTo>
                    <a:pt x="52457" y="52945"/>
                  </a:lnTo>
                  <a:lnTo>
                    <a:pt x="24452" y="89529"/>
                  </a:lnTo>
                  <a:lnTo>
                    <a:pt x="6397" y="132708"/>
                  </a:lnTo>
                  <a:lnTo>
                    <a:pt x="0" y="180758"/>
                  </a:lnTo>
                  <a:lnTo>
                    <a:pt x="6397" y="228808"/>
                  </a:lnTo>
                  <a:lnTo>
                    <a:pt x="24451" y="271984"/>
                  </a:lnTo>
                  <a:lnTo>
                    <a:pt x="52455" y="308565"/>
                  </a:lnTo>
                  <a:lnTo>
                    <a:pt x="88700" y="336828"/>
                  </a:lnTo>
                  <a:lnTo>
                    <a:pt x="131480" y="355049"/>
                  </a:lnTo>
                  <a:lnTo>
                    <a:pt x="179086" y="361505"/>
                  </a:lnTo>
                  <a:lnTo>
                    <a:pt x="226705" y="355049"/>
                  </a:lnTo>
                  <a:lnTo>
                    <a:pt x="269492" y="336828"/>
                  </a:lnTo>
                  <a:lnTo>
                    <a:pt x="305740" y="308565"/>
                  </a:lnTo>
                  <a:lnTo>
                    <a:pt x="333743" y="271984"/>
                  </a:lnTo>
                  <a:lnTo>
                    <a:pt x="351797" y="228808"/>
                  </a:lnTo>
                  <a:lnTo>
                    <a:pt x="358193" y="180758"/>
                  </a:lnTo>
                  <a:close/>
                </a:path>
              </a:pathLst>
            </a:custGeom>
            <a:ln w="28582">
              <a:solidFill>
                <a:srgbClr val="A7D2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447011" y="4751942"/>
            <a:ext cx="206375" cy="41973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550" spc="5" dirty="0">
                <a:solidFill>
                  <a:srgbClr val="447CBD"/>
                </a:solidFill>
                <a:latin typeface="Arial"/>
                <a:cs typeface="Arial"/>
              </a:rPr>
              <a:t>2</a:t>
            </a:r>
            <a:endParaRPr sz="2550">
              <a:latin typeface="Arial"/>
              <a:cs typeface="Aria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346330" y="5570874"/>
            <a:ext cx="387350" cy="390525"/>
            <a:chOff x="346330" y="5570874"/>
            <a:chExt cx="387350" cy="390525"/>
          </a:xfrm>
        </p:grpSpPr>
        <p:sp>
          <p:nvSpPr>
            <p:cNvPr id="25" name="object 25"/>
            <p:cNvSpPr/>
            <p:nvPr/>
          </p:nvSpPr>
          <p:spPr>
            <a:xfrm>
              <a:off x="360622" y="5585166"/>
              <a:ext cx="358775" cy="361950"/>
            </a:xfrm>
            <a:custGeom>
              <a:avLst/>
              <a:gdLst/>
              <a:ahLst/>
              <a:cxnLst/>
              <a:rect l="l" t="t" r="r" b="b"/>
              <a:pathLst>
                <a:path w="358775" h="361950">
                  <a:moveTo>
                    <a:pt x="179107" y="0"/>
                  </a:moveTo>
                  <a:lnTo>
                    <a:pt x="131491" y="6457"/>
                  </a:lnTo>
                  <a:lnTo>
                    <a:pt x="88706" y="24680"/>
                  </a:lnTo>
                  <a:lnTo>
                    <a:pt x="52457" y="52945"/>
                  </a:lnTo>
                  <a:lnTo>
                    <a:pt x="24452" y="89529"/>
                  </a:lnTo>
                  <a:lnTo>
                    <a:pt x="6397" y="132708"/>
                  </a:lnTo>
                  <a:lnTo>
                    <a:pt x="0" y="180758"/>
                  </a:lnTo>
                  <a:lnTo>
                    <a:pt x="6397" y="228808"/>
                  </a:lnTo>
                  <a:lnTo>
                    <a:pt x="24451" y="271984"/>
                  </a:lnTo>
                  <a:lnTo>
                    <a:pt x="52455" y="308565"/>
                  </a:lnTo>
                  <a:lnTo>
                    <a:pt x="88700" y="336828"/>
                  </a:lnTo>
                  <a:lnTo>
                    <a:pt x="131480" y="355049"/>
                  </a:lnTo>
                  <a:lnTo>
                    <a:pt x="179086" y="361505"/>
                  </a:lnTo>
                  <a:lnTo>
                    <a:pt x="226705" y="355049"/>
                  </a:lnTo>
                  <a:lnTo>
                    <a:pt x="269492" y="336828"/>
                  </a:lnTo>
                  <a:lnTo>
                    <a:pt x="305740" y="308565"/>
                  </a:lnTo>
                  <a:lnTo>
                    <a:pt x="333743" y="271984"/>
                  </a:lnTo>
                  <a:lnTo>
                    <a:pt x="351797" y="228808"/>
                  </a:lnTo>
                  <a:lnTo>
                    <a:pt x="358193" y="180758"/>
                  </a:lnTo>
                  <a:lnTo>
                    <a:pt x="351797" y="132708"/>
                  </a:lnTo>
                  <a:lnTo>
                    <a:pt x="333744" y="89529"/>
                  </a:lnTo>
                  <a:lnTo>
                    <a:pt x="305742" y="52945"/>
                  </a:lnTo>
                  <a:lnTo>
                    <a:pt x="269498" y="24680"/>
                  </a:lnTo>
                  <a:lnTo>
                    <a:pt x="226717" y="6457"/>
                  </a:lnTo>
                  <a:lnTo>
                    <a:pt x="1791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60622" y="5585166"/>
              <a:ext cx="358775" cy="361950"/>
            </a:xfrm>
            <a:custGeom>
              <a:avLst/>
              <a:gdLst/>
              <a:ahLst/>
              <a:cxnLst/>
              <a:rect l="l" t="t" r="r" b="b"/>
              <a:pathLst>
                <a:path w="358775" h="361950">
                  <a:moveTo>
                    <a:pt x="358193" y="180758"/>
                  </a:moveTo>
                  <a:lnTo>
                    <a:pt x="351797" y="132708"/>
                  </a:lnTo>
                  <a:lnTo>
                    <a:pt x="333744" y="89529"/>
                  </a:lnTo>
                  <a:lnTo>
                    <a:pt x="305742" y="52945"/>
                  </a:lnTo>
                  <a:lnTo>
                    <a:pt x="269498" y="24680"/>
                  </a:lnTo>
                  <a:lnTo>
                    <a:pt x="226717" y="6457"/>
                  </a:lnTo>
                  <a:lnTo>
                    <a:pt x="179107" y="0"/>
                  </a:lnTo>
                  <a:lnTo>
                    <a:pt x="131491" y="6457"/>
                  </a:lnTo>
                  <a:lnTo>
                    <a:pt x="88706" y="24680"/>
                  </a:lnTo>
                  <a:lnTo>
                    <a:pt x="52457" y="52945"/>
                  </a:lnTo>
                  <a:lnTo>
                    <a:pt x="24452" y="89529"/>
                  </a:lnTo>
                  <a:lnTo>
                    <a:pt x="6397" y="132708"/>
                  </a:lnTo>
                  <a:lnTo>
                    <a:pt x="0" y="180758"/>
                  </a:lnTo>
                  <a:lnTo>
                    <a:pt x="6397" y="228808"/>
                  </a:lnTo>
                  <a:lnTo>
                    <a:pt x="24451" y="271984"/>
                  </a:lnTo>
                  <a:lnTo>
                    <a:pt x="52455" y="308565"/>
                  </a:lnTo>
                  <a:lnTo>
                    <a:pt x="88700" y="336828"/>
                  </a:lnTo>
                  <a:lnTo>
                    <a:pt x="131480" y="355049"/>
                  </a:lnTo>
                  <a:lnTo>
                    <a:pt x="179086" y="361505"/>
                  </a:lnTo>
                  <a:lnTo>
                    <a:pt x="226705" y="355049"/>
                  </a:lnTo>
                  <a:lnTo>
                    <a:pt x="269492" y="336828"/>
                  </a:lnTo>
                  <a:lnTo>
                    <a:pt x="305740" y="308565"/>
                  </a:lnTo>
                  <a:lnTo>
                    <a:pt x="333743" y="271984"/>
                  </a:lnTo>
                  <a:lnTo>
                    <a:pt x="351797" y="228808"/>
                  </a:lnTo>
                  <a:lnTo>
                    <a:pt x="358193" y="180758"/>
                  </a:lnTo>
                  <a:close/>
                </a:path>
              </a:pathLst>
            </a:custGeom>
            <a:ln w="28582">
              <a:solidFill>
                <a:srgbClr val="A7D2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447011" y="5544015"/>
            <a:ext cx="206375" cy="41973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550" spc="5" dirty="0">
                <a:solidFill>
                  <a:srgbClr val="447CBD"/>
                </a:solidFill>
                <a:latin typeface="Arial"/>
                <a:cs typeface="Arial"/>
              </a:rPr>
              <a:t>3</a:t>
            </a:r>
            <a:endParaRPr sz="255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019927" y="215646"/>
            <a:ext cx="21342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u="heavy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THE THREE </a:t>
            </a:r>
            <a:r>
              <a:rPr sz="1800" b="1" u="heavy" spc="-4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PARTS </a:t>
            </a:r>
            <a:r>
              <a:rPr sz="1800" b="1" spc="-45" dirty="0">
                <a:latin typeface="Trebuchet MS"/>
                <a:cs typeface="Trebuchet MS"/>
              </a:rPr>
              <a:t> </a:t>
            </a:r>
            <a:r>
              <a:rPr sz="18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OF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THE </a:t>
            </a:r>
            <a:r>
              <a:rPr sz="18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RIBBON</a:t>
            </a:r>
            <a:r>
              <a:rPr sz="1800" b="1" u="heavy" spc="-24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8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ARE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2527173" y="232054"/>
            <a:ext cx="3225800" cy="580390"/>
            <a:chOff x="2527173" y="232054"/>
            <a:chExt cx="3225800" cy="580390"/>
          </a:xfrm>
        </p:grpSpPr>
        <p:sp>
          <p:nvSpPr>
            <p:cNvPr id="30" name="object 30"/>
            <p:cNvSpPr/>
            <p:nvPr/>
          </p:nvSpPr>
          <p:spPr>
            <a:xfrm>
              <a:off x="2555748" y="260629"/>
              <a:ext cx="3168396" cy="523214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555748" y="260629"/>
              <a:ext cx="3168650" cy="523240"/>
            </a:xfrm>
            <a:custGeom>
              <a:avLst/>
              <a:gdLst/>
              <a:ahLst/>
              <a:cxnLst/>
              <a:rect l="l" t="t" r="r" b="b"/>
              <a:pathLst>
                <a:path w="3168650" h="523240">
                  <a:moveTo>
                    <a:pt x="0" y="523214"/>
                  </a:moveTo>
                  <a:lnTo>
                    <a:pt x="3168396" y="523214"/>
                  </a:lnTo>
                  <a:lnTo>
                    <a:pt x="3168396" y="0"/>
                  </a:lnTo>
                  <a:lnTo>
                    <a:pt x="0" y="0"/>
                  </a:lnTo>
                  <a:lnTo>
                    <a:pt x="0" y="523214"/>
                  </a:lnTo>
                  <a:close/>
                </a:path>
              </a:pathLst>
            </a:custGeom>
            <a:ln w="571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2673350" y="282905"/>
            <a:ext cx="30226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7830">
              <a:lnSpc>
                <a:spcPct val="100000"/>
              </a:lnSpc>
              <a:spcBef>
                <a:spcPts val="95"/>
              </a:spcBef>
            </a:pPr>
            <a:r>
              <a:rPr sz="2800" spc="114" dirty="0"/>
              <a:t>R</a:t>
            </a:r>
            <a:r>
              <a:rPr sz="2800" spc="-90" dirty="0"/>
              <a:t> </a:t>
            </a:r>
            <a:r>
              <a:rPr sz="2800" spc="375" dirty="0"/>
              <a:t>I</a:t>
            </a:r>
            <a:r>
              <a:rPr sz="2800" spc="-105" dirty="0"/>
              <a:t> </a:t>
            </a:r>
            <a:r>
              <a:rPr sz="2800" spc="135" dirty="0"/>
              <a:t>B</a:t>
            </a:r>
            <a:r>
              <a:rPr sz="2800" spc="-90" dirty="0"/>
              <a:t> </a:t>
            </a:r>
            <a:r>
              <a:rPr sz="2800" spc="135" dirty="0"/>
              <a:t>B</a:t>
            </a:r>
            <a:r>
              <a:rPr sz="2800" spc="-95" dirty="0"/>
              <a:t> </a:t>
            </a:r>
            <a:r>
              <a:rPr sz="2800" spc="-60" dirty="0"/>
              <a:t>O</a:t>
            </a:r>
            <a:r>
              <a:rPr sz="2800" spc="-85" dirty="0"/>
              <a:t> </a:t>
            </a:r>
            <a:r>
              <a:rPr sz="2800" spc="35" dirty="0"/>
              <a:t>N</a:t>
            </a:r>
            <a:r>
              <a:rPr sz="2800" spc="-80" dirty="0"/>
              <a:t> </a:t>
            </a:r>
            <a:r>
              <a:rPr sz="2800" spc="-200" dirty="0"/>
              <a:t>S</a:t>
            </a:r>
            <a:endParaRPr sz="2800"/>
          </a:p>
        </p:txBody>
      </p:sp>
      <p:sp>
        <p:nvSpPr>
          <p:cNvPr id="33" name="object 33"/>
          <p:cNvSpPr txBox="1"/>
          <p:nvPr/>
        </p:nvSpPr>
        <p:spPr>
          <a:xfrm>
            <a:off x="5299709" y="862329"/>
            <a:ext cx="1029335" cy="1236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4455">
              <a:lnSpc>
                <a:spcPct val="100000"/>
              </a:lnSpc>
              <a:spcBef>
                <a:spcPts val="100"/>
              </a:spcBef>
            </a:pPr>
            <a:r>
              <a:rPr sz="1800" u="sng" spc="4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TABS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u="sng" spc="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GROUPS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5010911" y="2068067"/>
            <a:ext cx="4072254" cy="1923414"/>
            <a:chOff x="5010911" y="2068067"/>
            <a:chExt cx="4072254" cy="1923414"/>
          </a:xfrm>
        </p:grpSpPr>
        <p:sp>
          <p:nvSpPr>
            <p:cNvPr id="35" name="object 35"/>
            <p:cNvSpPr/>
            <p:nvPr/>
          </p:nvSpPr>
          <p:spPr>
            <a:xfrm>
              <a:off x="5010911" y="2068067"/>
              <a:ext cx="1955291" cy="1191767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076062" y="2132850"/>
              <a:ext cx="1771650" cy="1008113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057012" y="2113800"/>
              <a:ext cx="1809750" cy="1046480"/>
            </a:xfrm>
            <a:custGeom>
              <a:avLst/>
              <a:gdLst/>
              <a:ahLst/>
              <a:cxnLst/>
              <a:rect l="l" t="t" r="r" b="b"/>
              <a:pathLst>
                <a:path w="1809750" h="1046480">
                  <a:moveTo>
                    <a:pt x="0" y="1046213"/>
                  </a:moveTo>
                  <a:lnTo>
                    <a:pt x="1809750" y="1046213"/>
                  </a:lnTo>
                  <a:lnTo>
                    <a:pt x="1809750" y="0"/>
                  </a:lnTo>
                  <a:lnTo>
                    <a:pt x="0" y="0"/>
                  </a:lnTo>
                  <a:lnTo>
                    <a:pt x="0" y="1046213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829044" y="2068067"/>
              <a:ext cx="2253996" cy="119176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892925" y="2132850"/>
              <a:ext cx="2071624" cy="1008113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873875" y="2113800"/>
              <a:ext cx="2110105" cy="1046480"/>
            </a:xfrm>
            <a:custGeom>
              <a:avLst/>
              <a:gdLst/>
              <a:ahLst/>
              <a:cxnLst/>
              <a:rect l="l" t="t" r="r" b="b"/>
              <a:pathLst>
                <a:path w="2110104" h="1046480">
                  <a:moveTo>
                    <a:pt x="0" y="1046213"/>
                  </a:moveTo>
                  <a:lnTo>
                    <a:pt x="2109724" y="1046213"/>
                  </a:lnTo>
                  <a:lnTo>
                    <a:pt x="2109724" y="0"/>
                  </a:lnTo>
                  <a:lnTo>
                    <a:pt x="0" y="0"/>
                  </a:lnTo>
                  <a:lnTo>
                    <a:pt x="0" y="1046213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084063" y="3579875"/>
              <a:ext cx="432815" cy="411480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148071" y="3645026"/>
              <a:ext cx="250825" cy="228600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5129021" y="3625976"/>
              <a:ext cx="288925" cy="266700"/>
            </a:xfrm>
            <a:custGeom>
              <a:avLst/>
              <a:gdLst/>
              <a:ahLst/>
              <a:cxnLst/>
              <a:rect l="l" t="t" r="r" b="b"/>
              <a:pathLst>
                <a:path w="288925" h="266700">
                  <a:moveTo>
                    <a:pt x="0" y="266700"/>
                  </a:moveTo>
                  <a:lnTo>
                    <a:pt x="288925" y="266700"/>
                  </a:lnTo>
                  <a:lnTo>
                    <a:pt x="288925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5299709" y="3238957"/>
            <a:ext cx="144716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u="sng" spc="5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COMMANDS</a:t>
            </a:r>
            <a:endParaRPr sz="18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8357616" y="6609712"/>
            <a:ext cx="149860" cy="188595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100" dirty="0">
                <a:solidFill>
                  <a:srgbClr val="FFFFFF"/>
                </a:solidFill>
                <a:latin typeface="Trebuchet MS"/>
                <a:cs typeface="Trebuchet MS"/>
              </a:rPr>
              <a:pPr marL="38100">
                <a:lnSpc>
                  <a:spcPct val="100000"/>
                </a:lnSpc>
                <a:spcBef>
                  <a:spcPts val="35"/>
                </a:spcBef>
              </a:pPr>
              <a:t>6</a:t>
            </a:fld>
            <a:endParaRPr sz="1100">
              <a:latin typeface="Trebuchet MS"/>
              <a:cs typeface="Trebuchet MS"/>
            </a:endParaRPr>
          </a:p>
        </p:txBody>
      </p:sp>
      <p:sp>
        <p:nvSpPr>
          <p:cNvPr id="46" name="object 4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47" name="object 4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4345940"/>
            <a:ext cx="0" cy="2512060"/>
          </a:xfrm>
          <a:custGeom>
            <a:avLst/>
            <a:gdLst/>
            <a:ahLst/>
            <a:cxnLst/>
            <a:rect l="l" t="t" r="r" b="b"/>
            <a:pathLst>
              <a:path h="2512059">
                <a:moveTo>
                  <a:pt x="0" y="0"/>
                </a:moveTo>
                <a:lnTo>
                  <a:pt x="0" y="251205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1305560"/>
            <a:ext cx="0" cy="2987040"/>
          </a:xfrm>
          <a:custGeom>
            <a:avLst/>
            <a:gdLst/>
            <a:ahLst/>
            <a:cxnLst/>
            <a:rect l="l" t="t" r="r" b="b"/>
            <a:pathLst>
              <a:path h="2987040">
                <a:moveTo>
                  <a:pt x="0" y="0"/>
                </a:moveTo>
                <a:lnTo>
                  <a:pt x="0" y="298704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1447038" y="0"/>
            <a:ext cx="5457825" cy="1264920"/>
            <a:chOff x="1447038" y="0"/>
            <a:chExt cx="5457825" cy="1264920"/>
          </a:xfrm>
        </p:grpSpPr>
        <p:sp>
          <p:nvSpPr>
            <p:cNvPr id="9" name="object 9"/>
            <p:cNvSpPr/>
            <p:nvPr/>
          </p:nvSpPr>
          <p:spPr>
            <a:xfrm>
              <a:off x="2667000" y="0"/>
              <a:ext cx="0" cy="1252220"/>
            </a:xfrm>
            <a:custGeom>
              <a:avLst/>
              <a:gdLst/>
              <a:ahLst/>
              <a:cxnLst/>
              <a:rect l="l" t="t" r="r" b="b"/>
              <a:pathLst>
                <a:path h="1252220">
                  <a:moveTo>
                    <a:pt x="0" y="0"/>
                  </a:moveTo>
                  <a:lnTo>
                    <a:pt x="0" y="125221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75613" y="404647"/>
              <a:ext cx="5400548" cy="52321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75613" y="404647"/>
              <a:ext cx="5400675" cy="523240"/>
            </a:xfrm>
            <a:custGeom>
              <a:avLst/>
              <a:gdLst/>
              <a:ahLst/>
              <a:cxnLst/>
              <a:rect l="l" t="t" r="r" b="b"/>
              <a:pathLst>
                <a:path w="5400675" h="523240">
                  <a:moveTo>
                    <a:pt x="0" y="523214"/>
                  </a:moveTo>
                  <a:lnTo>
                    <a:pt x="5400548" y="523214"/>
                  </a:lnTo>
                  <a:lnTo>
                    <a:pt x="5400548" y="0"/>
                  </a:lnTo>
                  <a:lnTo>
                    <a:pt x="0" y="0"/>
                  </a:lnTo>
                  <a:lnTo>
                    <a:pt x="0" y="523214"/>
                  </a:lnTo>
                  <a:close/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504188" y="427100"/>
            <a:ext cx="53435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6095">
              <a:lnSpc>
                <a:spcPct val="100000"/>
              </a:lnSpc>
              <a:spcBef>
                <a:spcPts val="95"/>
              </a:spcBef>
            </a:pPr>
            <a:r>
              <a:rPr sz="2800" spc="95" dirty="0"/>
              <a:t>WORKING </a:t>
            </a:r>
            <a:r>
              <a:rPr sz="2800" spc="215" dirty="0"/>
              <a:t>WITH</a:t>
            </a:r>
            <a:r>
              <a:rPr sz="2800" spc="-265" dirty="0"/>
              <a:t> </a:t>
            </a:r>
            <a:r>
              <a:rPr sz="2800" spc="65" dirty="0"/>
              <a:t>CELLS</a:t>
            </a:r>
            <a:endParaRPr sz="2800"/>
          </a:p>
        </p:txBody>
      </p:sp>
      <p:sp>
        <p:nvSpPr>
          <p:cNvPr id="13" name="object 13"/>
          <p:cNvSpPr/>
          <p:nvPr/>
        </p:nvSpPr>
        <p:spPr>
          <a:xfrm>
            <a:off x="486981" y="5104638"/>
            <a:ext cx="4569460" cy="30480"/>
          </a:xfrm>
          <a:custGeom>
            <a:avLst/>
            <a:gdLst/>
            <a:ahLst/>
            <a:cxnLst/>
            <a:rect l="l" t="t" r="r" b="b"/>
            <a:pathLst>
              <a:path w="4569460" h="30479">
                <a:moveTo>
                  <a:pt x="4568952" y="0"/>
                </a:moveTo>
                <a:lnTo>
                  <a:pt x="0" y="0"/>
                </a:lnTo>
                <a:lnTo>
                  <a:pt x="0" y="30480"/>
                </a:lnTo>
                <a:lnTo>
                  <a:pt x="4568952" y="30480"/>
                </a:lnTo>
                <a:lnTo>
                  <a:pt x="456895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" name="object 14"/>
          <p:cNvGrpSpPr/>
          <p:nvPr/>
        </p:nvGrpSpPr>
        <p:grpSpPr>
          <a:xfrm>
            <a:off x="378637" y="1179830"/>
            <a:ext cx="7947659" cy="3206750"/>
            <a:chOff x="378637" y="1179830"/>
            <a:chExt cx="7947659" cy="3206750"/>
          </a:xfrm>
        </p:grpSpPr>
        <p:sp>
          <p:nvSpPr>
            <p:cNvPr id="15" name="object 15"/>
            <p:cNvSpPr/>
            <p:nvPr/>
          </p:nvSpPr>
          <p:spPr>
            <a:xfrm>
              <a:off x="466343" y="1339596"/>
              <a:ext cx="3564635" cy="291846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78637" y="1252219"/>
              <a:ext cx="3739515" cy="3093720"/>
            </a:xfrm>
            <a:custGeom>
              <a:avLst/>
              <a:gdLst/>
              <a:ahLst/>
              <a:cxnLst/>
              <a:rect l="l" t="t" r="r" b="b"/>
              <a:pathLst>
                <a:path w="3739515" h="3093720">
                  <a:moveTo>
                    <a:pt x="3668344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3004820"/>
                  </a:lnTo>
                  <a:lnTo>
                    <a:pt x="71120" y="3022600"/>
                  </a:lnTo>
                  <a:lnTo>
                    <a:pt x="3668344" y="3022600"/>
                  </a:lnTo>
                  <a:lnTo>
                    <a:pt x="3668344" y="3004820"/>
                  </a:lnTo>
                  <a:lnTo>
                    <a:pt x="88900" y="3004820"/>
                  </a:lnTo>
                  <a:lnTo>
                    <a:pt x="88900" y="88900"/>
                  </a:lnTo>
                  <a:lnTo>
                    <a:pt x="3650564" y="88900"/>
                  </a:lnTo>
                  <a:lnTo>
                    <a:pt x="3650564" y="3004566"/>
                  </a:lnTo>
                  <a:lnTo>
                    <a:pt x="3668344" y="3004578"/>
                  </a:lnTo>
                  <a:lnTo>
                    <a:pt x="3668344" y="88900"/>
                  </a:lnTo>
                  <a:lnTo>
                    <a:pt x="3668344" y="88519"/>
                  </a:lnTo>
                  <a:lnTo>
                    <a:pt x="3668344" y="71120"/>
                  </a:lnTo>
                  <a:close/>
                </a:path>
                <a:path w="3739515" h="3093720">
                  <a:moveTo>
                    <a:pt x="3739464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3040380"/>
                  </a:lnTo>
                  <a:lnTo>
                    <a:pt x="0" y="3093720"/>
                  </a:lnTo>
                  <a:lnTo>
                    <a:pt x="3739464" y="3093720"/>
                  </a:lnTo>
                  <a:lnTo>
                    <a:pt x="3739464" y="3040380"/>
                  </a:lnTo>
                  <a:lnTo>
                    <a:pt x="53340" y="3040380"/>
                  </a:lnTo>
                  <a:lnTo>
                    <a:pt x="53340" y="53340"/>
                  </a:lnTo>
                  <a:lnTo>
                    <a:pt x="3686124" y="53340"/>
                  </a:lnTo>
                  <a:lnTo>
                    <a:pt x="3686124" y="3040126"/>
                  </a:lnTo>
                  <a:lnTo>
                    <a:pt x="3739464" y="3040126"/>
                  </a:lnTo>
                  <a:lnTo>
                    <a:pt x="3739464" y="53340"/>
                  </a:lnTo>
                  <a:lnTo>
                    <a:pt x="3739464" y="52959"/>
                  </a:lnTo>
                  <a:lnTo>
                    <a:pt x="373946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498847" y="1267968"/>
              <a:ext cx="3739896" cy="303123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411091" y="1179829"/>
              <a:ext cx="3914775" cy="3206750"/>
            </a:xfrm>
            <a:custGeom>
              <a:avLst/>
              <a:gdLst/>
              <a:ahLst/>
              <a:cxnLst/>
              <a:rect l="l" t="t" r="r" b="b"/>
              <a:pathLst>
                <a:path w="3914775" h="3206750">
                  <a:moveTo>
                    <a:pt x="3843655" y="71120"/>
                  </a:moveTo>
                  <a:lnTo>
                    <a:pt x="3825875" y="71120"/>
                  </a:lnTo>
                  <a:lnTo>
                    <a:pt x="3825875" y="88900"/>
                  </a:lnTo>
                  <a:lnTo>
                    <a:pt x="3825875" y="3117850"/>
                  </a:lnTo>
                  <a:lnTo>
                    <a:pt x="88900" y="3117850"/>
                  </a:lnTo>
                  <a:lnTo>
                    <a:pt x="88900" y="88900"/>
                  </a:lnTo>
                  <a:lnTo>
                    <a:pt x="3825875" y="88900"/>
                  </a:lnTo>
                  <a:lnTo>
                    <a:pt x="3825875" y="71120"/>
                  </a:lnTo>
                  <a:lnTo>
                    <a:pt x="71120" y="71120"/>
                  </a:lnTo>
                  <a:lnTo>
                    <a:pt x="71120" y="88900"/>
                  </a:lnTo>
                  <a:lnTo>
                    <a:pt x="71120" y="3117850"/>
                  </a:lnTo>
                  <a:lnTo>
                    <a:pt x="71120" y="3135630"/>
                  </a:lnTo>
                  <a:lnTo>
                    <a:pt x="3843655" y="3135630"/>
                  </a:lnTo>
                  <a:lnTo>
                    <a:pt x="3843655" y="3117850"/>
                  </a:lnTo>
                  <a:lnTo>
                    <a:pt x="3843655" y="88900"/>
                  </a:lnTo>
                  <a:lnTo>
                    <a:pt x="3843655" y="71120"/>
                  </a:lnTo>
                  <a:close/>
                </a:path>
                <a:path w="3914775" h="3206750">
                  <a:moveTo>
                    <a:pt x="3914775" y="0"/>
                  </a:moveTo>
                  <a:lnTo>
                    <a:pt x="3861435" y="0"/>
                  </a:lnTo>
                  <a:lnTo>
                    <a:pt x="3861435" y="53340"/>
                  </a:lnTo>
                  <a:lnTo>
                    <a:pt x="3861435" y="3153410"/>
                  </a:lnTo>
                  <a:lnTo>
                    <a:pt x="53340" y="3153410"/>
                  </a:lnTo>
                  <a:lnTo>
                    <a:pt x="53340" y="53340"/>
                  </a:lnTo>
                  <a:lnTo>
                    <a:pt x="3861435" y="53340"/>
                  </a:lnTo>
                  <a:lnTo>
                    <a:pt x="3861435" y="0"/>
                  </a:lnTo>
                  <a:lnTo>
                    <a:pt x="0" y="0"/>
                  </a:lnTo>
                  <a:lnTo>
                    <a:pt x="0" y="53340"/>
                  </a:lnTo>
                  <a:lnTo>
                    <a:pt x="0" y="3153410"/>
                  </a:lnTo>
                  <a:lnTo>
                    <a:pt x="0" y="3206750"/>
                  </a:lnTo>
                  <a:lnTo>
                    <a:pt x="3914775" y="3206750"/>
                  </a:lnTo>
                  <a:lnTo>
                    <a:pt x="3914775" y="3153410"/>
                  </a:lnTo>
                  <a:lnTo>
                    <a:pt x="3914775" y="53340"/>
                  </a:lnTo>
                  <a:lnTo>
                    <a:pt x="391477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483738" y="3400425"/>
              <a:ext cx="2952750" cy="661035"/>
            </a:xfrm>
            <a:custGeom>
              <a:avLst/>
              <a:gdLst/>
              <a:ahLst/>
              <a:cxnLst/>
              <a:rect l="l" t="t" r="r" b="b"/>
              <a:pathLst>
                <a:path w="2952750" h="661035">
                  <a:moveTo>
                    <a:pt x="2839112" y="532638"/>
                  </a:moveTo>
                  <a:lnTo>
                    <a:pt x="2709926" y="607949"/>
                  </a:lnTo>
                  <a:lnTo>
                    <a:pt x="2701460" y="615507"/>
                  </a:lnTo>
                  <a:lnTo>
                    <a:pt x="2696686" y="625363"/>
                  </a:lnTo>
                  <a:lnTo>
                    <a:pt x="2695959" y="636291"/>
                  </a:lnTo>
                  <a:lnTo>
                    <a:pt x="2699639" y="647064"/>
                  </a:lnTo>
                  <a:lnTo>
                    <a:pt x="2707197" y="655512"/>
                  </a:lnTo>
                  <a:lnTo>
                    <a:pt x="2717053" y="660257"/>
                  </a:lnTo>
                  <a:lnTo>
                    <a:pt x="2727981" y="660977"/>
                  </a:lnTo>
                  <a:lnTo>
                    <a:pt x="2738755" y="657351"/>
                  </a:lnTo>
                  <a:lnTo>
                    <a:pt x="2903522" y="561213"/>
                  </a:lnTo>
                  <a:lnTo>
                    <a:pt x="2895727" y="561213"/>
                  </a:lnTo>
                  <a:lnTo>
                    <a:pt x="2895727" y="557276"/>
                  </a:lnTo>
                  <a:lnTo>
                    <a:pt x="2881376" y="557276"/>
                  </a:lnTo>
                  <a:lnTo>
                    <a:pt x="2839112" y="532638"/>
                  </a:lnTo>
                  <a:close/>
                </a:path>
                <a:path w="2952750" h="661035">
                  <a:moveTo>
                    <a:pt x="1447673" y="28575"/>
                  </a:moveTo>
                  <a:lnTo>
                    <a:pt x="1447673" y="532638"/>
                  </a:lnTo>
                  <a:lnTo>
                    <a:pt x="1449905" y="543746"/>
                  </a:lnTo>
                  <a:lnTo>
                    <a:pt x="1456007" y="552831"/>
                  </a:lnTo>
                  <a:lnTo>
                    <a:pt x="1465085" y="558962"/>
                  </a:lnTo>
                  <a:lnTo>
                    <a:pt x="1476248" y="561213"/>
                  </a:lnTo>
                  <a:lnTo>
                    <a:pt x="2790095" y="561213"/>
                  </a:lnTo>
                  <a:lnTo>
                    <a:pt x="2839112" y="532638"/>
                  </a:lnTo>
                  <a:lnTo>
                    <a:pt x="1504823" y="532638"/>
                  </a:lnTo>
                  <a:lnTo>
                    <a:pt x="1476248" y="504063"/>
                  </a:lnTo>
                  <a:lnTo>
                    <a:pt x="1504823" y="504063"/>
                  </a:lnTo>
                  <a:lnTo>
                    <a:pt x="1504823" y="57150"/>
                  </a:lnTo>
                  <a:lnTo>
                    <a:pt x="1476248" y="57150"/>
                  </a:lnTo>
                  <a:lnTo>
                    <a:pt x="1447673" y="28575"/>
                  </a:lnTo>
                  <a:close/>
                </a:path>
                <a:path w="2952750" h="661035">
                  <a:moveTo>
                    <a:pt x="2903522" y="504063"/>
                  </a:moveTo>
                  <a:lnTo>
                    <a:pt x="2895727" y="504063"/>
                  </a:lnTo>
                  <a:lnTo>
                    <a:pt x="2895727" y="561213"/>
                  </a:lnTo>
                  <a:lnTo>
                    <a:pt x="2903522" y="561213"/>
                  </a:lnTo>
                  <a:lnTo>
                    <a:pt x="2952496" y="532638"/>
                  </a:lnTo>
                  <a:lnTo>
                    <a:pt x="2903522" y="504063"/>
                  </a:lnTo>
                  <a:close/>
                </a:path>
                <a:path w="2952750" h="661035">
                  <a:moveTo>
                    <a:pt x="2881376" y="508000"/>
                  </a:moveTo>
                  <a:lnTo>
                    <a:pt x="2839112" y="532638"/>
                  </a:lnTo>
                  <a:lnTo>
                    <a:pt x="2881376" y="557276"/>
                  </a:lnTo>
                  <a:lnTo>
                    <a:pt x="2881376" y="508000"/>
                  </a:lnTo>
                  <a:close/>
                </a:path>
                <a:path w="2952750" h="661035">
                  <a:moveTo>
                    <a:pt x="2895727" y="508000"/>
                  </a:moveTo>
                  <a:lnTo>
                    <a:pt x="2881376" y="508000"/>
                  </a:lnTo>
                  <a:lnTo>
                    <a:pt x="2881376" y="557276"/>
                  </a:lnTo>
                  <a:lnTo>
                    <a:pt x="2895727" y="557276"/>
                  </a:lnTo>
                  <a:lnTo>
                    <a:pt x="2895727" y="508000"/>
                  </a:lnTo>
                  <a:close/>
                </a:path>
                <a:path w="2952750" h="661035">
                  <a:moveTo>
                    <a:pt x="1504823" y="504063"/>
                  </a:moveTo>
                  <a:lnTo>
                    <a:pt x="1476248" y="504063"/>
                  </a:lnTo>
                  <a:lnTo>
                    <a:pt x="1504823" y="532638"/>
                  </a:lnTo>
                  <a:lnTo>
                    <a:pt x="1504823" y="504063"/>
                  </a:lnTo>
                  <a:close/>
                </a:path>
                <a:path w="2952750" h="661035">
                  <a:moveTo>
                    <a:pt x="2790095" y="504063"/>
                  </a:moveTo>
                  <a:lnTo>
                    <a:pt x="1504823" y="504063"/>
                  </a:lnTo>
                  <a:lnTo>
                    <a:pt x="1504823" y="532638"/>
                  </a:lnTo>
                  <a:lnTo>
                    <a:pt x="2839112" y="532638"/>
                  </a:lnTo>
                  <a:lnTo>
                    <a:pt x="2790095" y="504063"/>
                  </a:lnTo>
                  <a:close/>
                </a:path>
                <a:path w="2952750" h="661035">
                  <a:moveTo>
                    <a:pt x="2727981" y="404244"/>
                  </a:moveTo>
                  <a:lnTo>
                    <a:pt x="2717053" y="404971"/>
                  </a:lnTo>
                  <a:lnTo>
                    <a:pt x="2707197" y="409745"/>
                  </a:lnTo>
                  <a:lnTo>
                    <a:pt x="2699639" y="418211"/>
                  </a:lnTo>
                  <a:lnTo>
                    <a:pt x="2695959" y="428930"/>
                  </a:lnTo>
                  <a:lnTo>
                    <a:pt x="2696686" y="439864"/>
                  </a:lnTo>
                  <a:lnTo>
                    <a:pt x="2701460" y="449750"/>
                  </a:lnTo>
                  <a:lnTo>
                    <a:pt x="2709926" y="457326"/>
                  </a:lnTo>
                  <a:lnTo>
                    <a:pt x="2839112" y="532638"/>
                  </a:lnTo>
                  <a:lnTo>
                    <a:pt x="2881376" y="508000"/>
                  </a:lnTo>
                  <a:lnTo>
                    <a:pt x="2895727" y="508000"/>
                  </a:lnTo>
                  <a:lnTo>
                    <a:pt x="2895727" y="504063"/>
                  </a:lnTo>
                  <a:lnTo>
                    <a:pt x="2903522" y="504063"/>
                  </a:lnTo>
                  <a:lnTo>
                    <a:pt x="2738755" y="407924"/>
                  </a:lnTo>
                  <a:lnTo>
                    <a:pt x="2727981" y="404244"/>
                  </a:lnTo>
                  <a:close/>
                </a:path>
                <a:path w="2952750" h="661035">
                  <a:moveTo>
                    <a:pt x="1476248" y="0"/>
                  </a:moveTo>
                  <a:lnTo>
                    <a:pt x="0" y="0"/>
                  </a:lnTo>
                  <a:lnTo>
                    <a:pt x="0" y="57150"/>
                  </a:lnTo>
                  <a:lnTo>
                    <a:pt x="1447673" y="57150"/>
                  </a:lnTo>
                  <a:lnTo>
                    <a:pt x="1447673" y="28575"/>
                  </a:lnTo>
                  <a:lnTo>
                    <a:pt x="1504823" y="28575"/>
                  </a:lnTo>
                  <a:lnTo>
                    <a:pt x="1502572" y="17466"/>
                  </a:lnTo>
                  <a:lnTo>
                    <a:pt x="1496440" y="8382"/>
                  </a:lnTo>
                  <a:lnTo>
                    <a:pt x="1487356" y="2250"/>
                  </a:lnTo>
                  <a:lnTo>
                    <a:pt x="1476248" y="0"/>
                  </a:lnTo>
                  <a:close/>
                </a:path>
                <a:path w="2952750" h="661035">
                  <a:moveTo>
                    <a:pt x="1504823" y="28575"/>
                  </a:moveTo>
                  <a:lnTo>
                    <a:pt x="1447673" y="28575"/>
                  </a:lnTo>
                  <a:lnTo>
                    <a:pt x="1476248" y="57150"/>
                  </a:lnTo>
                  <a:lnTo>
                    <a:pt x="1504823" y="57150"/>
                  </a:lnTo>
                  <a:lnTo>
                    <a:pt x="1504823" y="28575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474370" y="4750054"/>
            <a:ext cx="6820534" cy="1766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2400" b="1" spc="-75" dirty="0">
                <a:latin typeface="Trebuchet MS"/>
                <a:cs typeface="Trebuchet MS"/>
              </a:rPr>
              <a:t>TO </a:t>
            </a:r>
            <a:r>
              <a:rPr sz="2400" b="1" dirty="0">
                <a:latin typeface="Trebuchet MS"/>
                <a:cs typeface="Trebuchet MS"/>
              </a:rPr>
              <a:t>COPY </a:t>
            </a:r>
            <a:r>
              <a:rPr sz="2400" b="1" spc="-5" dirty="0">
                <a:latin typeface="Trebuchet MS"/>
                <a:cs typeface="Trebuchet MS"/>
              </a:rPr>
              <a:t>AND </a:t>
            </a:r>
            <a:r>
              <a:rPr sz="2400" b="1" spc="-40" dirty="0">
                <a:latin typeface="Trebuchet MS"/>
                <a:cs typeface="Trebuchet MS"/>
              </a:rPr>
              <a:t>PASTE</a:t>
            </a:r>
            <a:r>
              <a:rPr sz="2400" b="1" spc="-125" dirty="0">
                <a:latin typeface="Trebuchet MS"/>
                <a:cs typeface="Trebuchet MS"/>
              </a:rPr>
              <a:t> </a:t>
            </a:r>
            <a:r>
              <a:rPr sz="2400" b="1" spc="-5" dirty="0">
                <a:latin typeface="Trebuchet MS"/>
                <a:cs typeface="Trebuchet MS"/>
              </a:rPr>
              <a:t>CONTENTS:</a:t>
            </a:r>
            <a:endParaRPr sz="240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  <a:spcBef>
                <a:spcPts val="20"/>
              </a:spcBef>
            </a:pPr>
            <a:r>
              <a:rPr sz="1800" dirty="0">
                <a:latin typeface="Trebuchet MS"/>
                <a:cs typeface="Trebuchet MS"/>
              </a:rPr>
              <a:t>Select </a:t>
            </a:r>
            <a:r>
              <a:rPr sz="1800" spc="-5" dirty="0">
                <a:latin typeface="Trebuchet MS"/>
                <a:cs typeface="Trebuchet MS"/>
              </a:rPr>
              <a:t>the </a:t>
            </a:r>
            <a:r>
              <a:rPr sz="1800" b="1" dirty="0">
                <a:latin typeface="Trebuchet MS"/>
                <a:cs typeface="Trebuchet MS"/>
              </a:rPr>
              <a:t>cell or </a:t>
            </a:r>
            <a:r>
              <a:rPr sz="1800" b="1" spc="-5" dirty="0">
                <a:latin typeface="Trebuchet MS"/>
                <a:cs typeface="Trebuchet MS"/>
              </a:rPr>
              <a:t>cells </a:t>
            </a:r>
            <a:r>
              <a:rPr sz="1800" spc="-5" dirty="0">
                <a:latin typeface="Trebuchet MS"/>
                <a:cs typeface="Trebuchet MS"/>
              </a:rPr>
              <a:t>you </a:t>
            </a:r>
            <a:r>
              <a:rPr sz="1800" dirty="0">
                <a:latin typeface="Trebuchet MS"/>
                <a:cs typeface="Trebuchet MS"/>
              </a:rPr>
              <a:t>wish </a:t>
            </a:r>
            <a:r>
              <a:rPr sz="1800" spc="-5" dirty="0">
                <a:latin typeface="Trebuchet MS"/>
                <a:cs typeface="Trebuchet MS"/>
              </a:rPr>
              <a:t>to</a:t>
            </a:r>
            <a:r>
              <a:rPr sz="1800" spc="-75" dirty="0">
                <a:latin typeface="Trebuchet MS"/>
                <a:cs typeface="Trebuchet MS"/>
              </a:rPr>
              <a:t> </a:t>
            </a:r>
            <a:r>
              <a:rPr sz="1800" b="1" spc="-5" dirty="0">
                <a:latin typeface="Trebuchet MS"/>
                <a:cs typeface="Trebuchet MS"/>
              </a:rPr>
              <a:t>copy</a:t>
            </a:r>
            <a:r>
              <a:rPr sz="1800" spc="-5" dirty="0">
                <a:latin typeface="Trebuchet MS"/>
                <a:cs typeface="Trebuchet MS"/>
              </a:rPr>
              <a:t>.</a:t>
            </a:r>
            <a:endParaRPr sz="18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Trebuchet MS"/>
                <a:cs typeface="Trebuchet MS"/>
              </a:rPr>
              <a:t>Click the </a:t>
            </a:r>
            <a:r>
              <a:rPr sz="1800" b="1" dirty="0">
                <a:latin typeface="Trebuchet MS"/>
                <a:cs typeface="Trebuchet MS"/>
              </a:rPr>
              <a:t>Copy </a:t>
            </a:r>
            <a:r>
              <a:rPr sz="1800" spc="-5" dirty="0">
                <a:latin typeface="Trebuchet MS"/>
                <a:cs typeface="Trebuchet MS"/>
              </a:rPr>
              <a:t>command in the Clipboard group on the Home tab.  </a:t>
            </a:r>
            <a:r>
              <a:rPr sz="1800" dirty="0">
                <a:latin typeface="Trebuchet MS"/>
                <a:cs typeface="Trebuchet MS"/>
              </a:rPr>
              <a:t>Select </a:t>
            </a:r>
            <a:r>
              <a:rPr sz="1800" spc="-5" dirty="0">
                <a:latin typeface="Trebuchet MS"/>
                <a:cs typeface="Trebuchet MS"/>
              </a:rPr>
              <a:t>the </a:t>
            </a:r>
            <a:r>
              <a:rPr sz="1800" b="1" dirty="0">
                <a:latin typeface="Trebuchet MS"/>
                <a:cs typeface="Trebuchet MS"/>
              </a:rPr>
              <a:t>cell or </a:t>
            </a:r>
            <a:r>
              <a:rPr sz="1800" b="1" spc="-5" dirty="0">
                <a:latin typeface="Trebuchet MS"/>
                <a:cs typeface="Trebuchet MS"/>
              </a:rPr>
              <a:t>cells </a:t>
            </a:r>
            <a:r>
              <a:rPr sz="1800" spc="-5" dirty="0">
                <a:latin typeface="Trebuchet MS"/>
                <a:cs typeface="Trebuchet MS"/>
              </a:rPr>
              <a:t>where you want to </a:t>
            </a:r>
            <a:r>
              <a:rPr sz="1800" b="1" spc="-5" dirty="0">
                <a:latin typeface="Trebuchet MS"/>
                <a:cs typeface="Trebuchet MS"/>
              </a:rPr>
              <a:t>paste </a:t>
            </a:r>
            <a:r>
              <a:rPr sz="1800" spc="-5" dirty="0">
                <a:latin typeface="Trebuchet MS"/>
                <a:cs typeface="Trebuchet MS"/>
              </a:rPr>
              <a:t>the information.  Click the </a:t>
            </a:r>
            <a:r>
              <a:rPr sz="1800" b="1" spc="-20" dirty="0">
                <a:latin typeface="Trebuchet MS"/>
                <a:cs typeface="Trebuchet MS"/>
              </a:rPr>
              <a:t>Paste</a:t>
            </a:r>
            <a:r>
              <a:rPr sz="1800" b="1" spc="-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command.</a:t>
            </a:r>
            <a:endParaRPr sz="1800">
              <a:latin typeface="Trebuchet MS"/>
              <a:cs typeface="Trebuchet MS"/>
            </a:endParaRPr>
          </a:p>
          <a:p>
            <a:pPr marL="74930" algn="just">
              <a:lnSpc>
                <a:spcPct val="100000"/>
              </a:lnSpc>
            </a:pPr>
            <a:r>
              <a:rPr sz="1800" dirty="0">
                <a:latin typeface="Trebuchet MS"/>
                <a:cs typeface="Trebuchet MS"/>
              </a:rPr>
              <a:t>The </a:t>
            </a:r>
            <a:r>
              <a:rPr sz="1800" spc="-5" dirty="0">
                <a:latin typeface="Trebuchet MS"/>
                <a:cs typeface="Trebuchet MS"/>
              </a:rPr>
              <a:t>copied information will now appear in the new</a:t>
            </a:r>
            <a:r>
              <a:rPr sz="1800" spc="-3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cells.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357616" y="6609712"/>
            <a:ext cx="149860" cy="188595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100" dirty="0">
                <a:solidFill>
                  <a:srgbClr val="FFFFFF"/>
                </a:solidFill>
                <a:latin typeface="Trebuchet MS"/>
                <a:cs typeface="Trebuchet MS"/>
              </a:rPr>
              <a:pPr marL="38100">
                <a:lnSpc>
                  <a:spcPct val="100000"/>
                </a:lnSpc>
                <a:spcBef>
                  <a:spcPts val="35"/>
                </a:spcBef>
              </a:pPr>
              <a:t>7</a:t>
            </a:fld>
            <a:endParaRPr sz="11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4541520"/>
            <a:ext cx="0" cy="2316480"/>
          </a:xfrm>
          <a:custGeom>
            <a:avLst/>
            <a:gdLst/>
            <a:ahLst/>
            <a:cxnLst/>
            <a:rect l="l" t="t" r="r" b="b"/>
            <a:pathLst>
              <a:path h="2316479">
                <a:moveTo>
                  <a:pt x="0" y="0"/>
                </a:moveTo>
                <a:lnTo>
                  <a:pt x="0" y="231647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1376680"/>
            <a:ext cx="0" cy="3111500"/>
          </a:xfrm>
          <a:custGeom>
            <a:avLst/>
            <a:gdLst/>
            <a:ahLst/>
            <a:cxnLst/>
            <a:rect l="l" t="t" r="r" b="b"/>
            <a:pathLst>
              <a:path h="3111500">
                <a:moveTo>
                  <a:pt x="0" y="0"/>
                </a:moveTo>
                <a:lnTo>
                  <a:pt x="0" y="3111500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1447038" y="0"/>
            <a:ext cx="5457825" cy="1336040"/>
            <a:chOff x="1447038" y="0"/>
            <a:chExt cx="5457825" cy="1336040"/>
          </a:xfrm>
        </p:grpSpPr>
        <p:sp>
          <p:nvSpPr>
            <p:cNvPr id="9" name="object 9"/>
            <p:cNvSpPr/>
            <p:nvPr/>
          </p:nvSpPr>
          <p:spPr>
            <a:xfrm>
              <a:off x="2667000" y="0"/>
              <a:ext cx="0" cy="1323340"/>
            </a:xfrm>
            <a:custGeom>
              <a:avLst/>
              <a:gdLst/>
              <a:ahLst/>
              <a:cxnLst/>
              <a:rect l="l" t="t" r="r" b="b"/>
              <a:pathLst>
                <a:path h="1323340">
                  <a:moveTo>
                    <a:pt x="0" y="0"/>
                  </a:moveTo>
                  <a:lnTo>
                    <a:pt x="0" y="132333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75613" y="404647"/>
              <a:ext cx="5400548" cy="52321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75613" y="404647"/>
              <a:ext cx="5400675" cy="523240"/>
            </a:xfrm>
            <a:custGeom>
              <a:avLst/>
              <a:gdLst/>
              <a:ahLst/>
              <a:cxnLst/>
              <a:rect l="l" t="t" r="r" b="b"/>
              <a:pathLst>
                <a:path w="5400675" h="523240">
                  <a:moveTo>
                    <a:pt x="0" y="523214"/>
                  </a:moveTo>
                  <a:lnTo>
                    <a:pt x="5400548" y="523214"/>
                  </a:lnTo>
                  <a:lnTo>
                    <a:pt x="5400548" y="0"/>
                  </a:lnTo>
                  <a:lnTo>
                    <a:pt x="0" y="0"/>
                  </a:lnTo>
                  <a:lnTo>
                    <a:pt x="0" y="523214"/>
                  </a:lnTo>
                  <a:close/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504188" y="427100"/>
            <a:ext cx="53435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6095">
              <a:lnSpc>
                <a:spcPct val="100000"/>
              </a:lnSpc>
              <a:spcBef>
                <a:spcPts val="95"/>
              </a:spcBef>
            </a:pPr>
            <a:r>
              <a:rPr sz="2800" spc="95" dirty="0"/>
              <a:t>WORKING </a:t>
            </a:r>
            <a:r>
              <a:rPr sz="2800" spc="215" dirty="0"/>
              <a:t>WITH</a:t>
            </a:r>
            <a:r>
              <a:rPr sz="2800" spc="-265" dirty="0"/>
              <a:t> </a:t>
            </a:r>
            <a:r>
              <a:rPr sz="2800" spc="65" dirty="0"/>
              <a:t>CELLS</a:t>
            </a:r>
            <a:endParaRPr sz="2800"/>
          </a:p>
        </p:txBody>
      </p:sp>
      <p:sp>
        <p:nvSpPr>
          <p:cNvPr id="13" name="object 13"/>
          <p:cNvSpPr/>
          <p:nvPr/>
        </p:nvSpPr>
        <p:spPr>
          <a:xfrm>
            <a:off x="558977" y="5032628"/>
            <a:ext cx="4453255" cy="30480"/>
          </a:xfrm>
          <a:custGeom>
            <a:avLst/>
            <a:gdLst/>
            <a:ahLst/>
            <a:cxnLst/>
            <a:rect l="l" t="t" r="r" b="b"/>
            <a:pathLst>
              <a:path w="4453255" h="30479">
                <a:moveTo>
                  <a:pt x="4453128" y="0"/>
                </a:moveTo>
                <a:lnTo>
                  <a:pt x="0" y="0"/>
                </a:lnTo>
                <a:lnTo>
                  <a:pt x="0" y="30480"/>
                </a:lnTo>
                <a:lnTo>
                  <a:pt x="4453128" y="30480"/>
                </a:lnTo>
                <a:lnTo>
                  <a:pt x="445312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" name="object 14"/>
          <p:cNvGrpSpPr/>
          <p:nvPr/>
        </p:nvGrpSpPr>
        <p:grpSpPr>
          <a:xfrm>
            <a:off x="450659" y="1323339"/>
            <a:ext cx="8209280" cy="3253740"/>
            <a:chOff x="450659" y="1323339"/>
            <a:chExt cx="8209280" cy="3253740"/>
          </a:xfrm>
        </p:grpSpPr>
        <p:sp>
          <p:nvSpPr>
            <p:cNvPr id="15" name="object 15"/>
            <p:cNvSpPr/>
            <p:nvPr/>
          </p:nvSpPr>
          <p:spPr>
            <a:xfrm>
              <a:off x="537972" y="1411223"/>
              <a:ext cx="3764279" cy="304342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0659" y="1323339"/>
              <a:ext cx="3938904" cy="3218180"/>
            </a:xfrm>
            <a:custGeom>
              <a:avLst/>
              <a:gdLst/>
              <a:ahLst/>
              <a:cxnLst/>
              <a:rect l="l" t="t" r="r" b="b"/>
              <a:pathLst>
                <a:path w="3938904" h="3218179">
                  <a:moveTo>
                    <a:pt x="3867467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3129280"/>
                  </a:lnTo>
                  <a:lnTo>
                    <a:pt x="71120" y="3147060"/>
                  </a:lnTo>
                  <a:lnTo>
                    <a:pt x="3867467" y="3147060"/>
                  </a:lnTo>
                  <a:lnTo>
                    <a:pt x="3867467" y="3129534"/>
                  </a:lnTo>
                  <a:lnTo>
                    <a:pt x="3867467" y="3129280"/>
                  </a:lnTo>
                  <a:lnTo>
                    <a:pt x="3867467" y="89408"/>
                  </a:lnTo>
                  <a:lnTo>
                    <a:pt x="3849687" y="89408"/>
                  </a:lnTo>
                  <a:lnTo>
                    <a:pt x="3849687" y="3129280"/>
                  </a:lnTo>
                  <a:lnTo>
                    <a:pt x="88900" y="3129280"/>
                  </a:lnTo>
                  <a:lnTo>
                    <a:pt x="88900" y="88900"/>
                  </a:lnTo>
                  <a:lnTo>
                    <a:pt x="3867467" y="88900"/>
                  </a:lnTo>
                  <a:lnTo>
                    <a:pt x="3867467" y="71120"/>
                  </a:lnTo>
                  <a:close/>
                </a:path>
                <a:path w="3938904" h="3218179">
                  <a:moveTo>
                    <a:pt x="3938587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3164840"/>
                  </a:lnTo>
                  <a:lnTo>
                    <a:pt x="0" y="3218180"/>
                  </a:lnTo>
                  <a:lnTo>
                    <a:pt x="3938587" y="3218180"/>
                  </a:lnTo>
                  <a:lnTo>
                    <a:pt x="3938587" y="3165094"/>
                  </a:lnTo>
                  <a:lnTo>
                    <a:pt x="3938587" y="3164840"/>
                  </a:lnTo>
                  <a:lnTo>
                    <a:pt x="3938587" y="53848"/>
                  </a:lnTo>
                  <a:lnTo>
                    <a:pt x="3885247" y="53848"/>
                  </a:lnTo>
                  <a:lnTo>
                    <a:pt x="3885247" y="3164840"/>
                  </a:lnTo>
                  <a:lnTo>
                    <a:pt x="53340" y="3164840"/>
                  </a:lnTo>
                  <a:lnTo>
                    <a:pt x="53340" y="53340"/>
                  </a:lnTo>
                  <a:lnTo>
                    <a:pt x="3938587" y="53340"/>
                  </a:lnTo>
                  <a:lnTo>
                    <a:pt x="393858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786883" y="1411223"/>
              <a:ext cx="3785616" cy="307848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699127" y="1323339"/>
              <a:ext cx="3961129" cy="3253740"/>
            </a:xfrm>
            <a:custGeom>
              <a:avLst/>
              <a:gdLst/>
              <a:ahLst/>
              <a:cxnLst/>
              <a:rect l="l" t="t" r="r" b="b"/>
              <a:pathLst>
                <a:path w="3961129" h="3253740">
                  <a:moveTo>
                    <a:pt x="3889629" y="89408"/>
                  </a:moveTo>
                  <a:lnTo>
                    <a:pt x="3871849" y="89408"/>
                  </a:lnTo>
                  <a:lnTo>
                    <a:pt x="3871849" y="3164459"/>
                  </a:lnTo>
                  <a:lnTo>
                    <a:pt x="3889629" y="3164459"/>
                  </a:lnTo>
                  <a:lnTo>
                    <a:pt x="3889629" y="89408"/>
                  </a:lnTo>
                  <a:close/>
                </a:path>
                <a:path w="3961129" h="3253740">
                  <a:moveTo>
                    <a:pt x="3889629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3164840"/>
                  </a:lnTo>
                  <a:lnTo>
                    <a:pt x="71120" y="3182620"/>
                  </a:lnTo>
                  <a:lnTo>
                    <a:pt x="3889629" y="3182620"/>
                  </a:lnTo>
                  <a:lnTo>
                    <a:pt x="3889629" y="3164840"/>
                  </a:lnTo>
                  <a:lnTo>
                    <a:pt x="88900" y="3164840"/>
                  </a:lnTo>
                  <a:lnTo>
                    <a:pt x="88900" y="88900"/>
                  </a:lnTo>
                  <a:lnTo>
                    <a:pt x="3889629" y="88900"/>
                  </a:lnTo>
                  <a:lnTo>
                    <a:pt x="3889629" y="71120"/>
                  </a:lnTo>
                  <a:close/>
                </a:path>
                <a:path w="3961129" h="3253740">
                  <a:moveTo>
                    <a:pt x="3960749" y="53848"/>
                  </a:moveTo>
                  <a:lnTo>
                    <a:pt x="3907409" y="53848"/>
                  </a:lnTo>
                  <a:lnTo>
                    <a:pt x="3907409" y="3200019"/>
                  </a:lnTo>
                  <a:lnTo>
                    <a:pt x="3960749" y="3200019"/>
                  </a:lnTo>
                  <a:lnTo>
                    <a:pt x="3960749" y="53848"/>
                  </a:lnTo>
                  <a:close/>
                </a:path>
                <a:path w="3961129" h="3253740">
                  <a:moveTo>
                    <a:pt x="3960749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3200400"/>
                  </a:lnTo>
                  <a:lnTo>
                    <a:pt x="0" y="3253740"/>
                  </a:lnTo>
                  <a:lnTo>
                    <a:pt x="3960749" y="3253740"/>
                  </a:lnTo>
                  <a:lnTo>
                    <a:pt x="3960749" y="3200400"/>
                  </a:lnTo>
                  <a:lnTo>
                    <a:pt x="53340" y="3200400"/>
                  </a:lnTo>
                  <a:lnTo>
                    <a:pt x="53340" y="53340"/>
                  </a:lnTo>
                  <a:lnTo>
                    <a:pt x="3960749" y="53340"/>
                  </a:lnTo>
                  <a:lnTo>
                    <a:pt x="396074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691639" y="3544442"/>
              <a:ext cx="5041265" cy="661035"/>
            </a:xfrm>
            <a:custGeom>
              <a:avLst/>
              <a:gdLst/>
              <a:ahLst/>
              <a:cxnLst/>
              <a:rect l="l" t="t" r="r" b="b"/>
              <a:pathLst>
                <a:path w="5041265" h="661035">
                  <a:moveTo>
                    <a:pt x="4927373" y="532638"/>
                  </a:moveTo>
                  <a:lnTo>
                    <a:pt x="4798187" y="607949"/>
                  </a:lnTo>
                  <a:lnTo>
                    <a:pt x="4789721" y="615507"/>
                  </a:lnTo>
                  <a:lnTo>
                    <a:pt x="4784947" y="625363"/>
                  </a:lnTo>
                  <a:lnTo>
                    <a:pt x="4784220" y="636291"/>
                  </a:lnTo>
                  <a:lnTo>
                    <a:pt x="4787900" y="647065"/>
                  </a:lnTo>
                  <a:lnTo>
                    <a:pt x="4795458" y="655512"/>
                  </a:lnTo>
                  <a:lnTo>
                    <a:pt x="4805314" y="660257"/>
                  </a:lnTo>
                  <a:lnTo>
                    <a:pt x="4816242" y="660977"/>
                  </a:lnTo>
                  <a:lnTo>
                    <a:pt x="4827016" y="657352"/>
                  </a:lnTo>
                  <a:lnTo>
                    <a:pt x="4991783" y="561213"/>
                  </a:lnTo>
                  <a:lnTo>
                    <a:pt x="4983988" y="561213"/>
                  </a:lnTo>
                  <a:lnTo>
                    <a:pt x="4983988" y="557276"/>
                  </a:lnTo>
                  <a:lnTo>
                    <a:pt x="4969637" y="557276"/>
                  </a:lnTo>
                  <a:lnTo>
                    <a:pt x="4927373" y="532638"/>
                  </a:lnTo>
                  <a:close/>
                </a:path>
                <a:path w="5041265" h="661035">
                  <a:moveTo>
                    <a:pt x="2491740" y="28575"/>
                  </a:moveTo>
                  <a:lnTo>
                    <a:pt x="2491740" y="532638"/>
                  </a:lnTo>
                  <a:lnTo>
                    <a:pt x="2493990" y="543746"/>
                  </a:lnTo>
                  <a:lnTo>
                    <a:pt x="2500122" y="552831"/>
                  </a:lnTo>
                  <a:lnTo>
                    <a:pt x="2509206" y="558962"/>
                  </a:lnTo>
                  <a:lnTo>
                    <a:pt x="2520315" y="561213"/>
                  </a:lnTo>
                  <a:lnTo>
                    <a:pt x="4878356" y="561213"/>
                  </a:lnTo>
                  <a:lnTo>
                    <a:pt x="4927373" y="532638"/>
                  </a:lnTo>
                  <a:lnTo>
                    <a:pt x="2548890" y="532638"/>
                  </a:lnTo>
                  <a:lnTo>
                    <a:pt x="2520315" y="504063"/>
                  </a:lnTo>
                  <a:lnTo>
                    <a:pt x="2548890" y="504063"/>
                  </a:lnTo>
                  <a:lnTo>
                    <a:pt x="2548890" y="57150"/>
                  </a:lnTo>
                  <a:lnTo>
                    <a:pt x="2520315" y="57150"/>
                  </a:lnTo>
                  <a:lnTo>
                    <a:pt x="2491740" y="28575"/>
                  </a:lnTo>
                  <a:close/>
                </a:path>
                <a:path w="5041265" h="661035">
                  <a:moveTo>
                    <a:pt x="4991783" y="504063"/>
                  </a:moveTo>
                  <a:lnTo>
                    <a:pt x="4983988" y="504063"/>
                  </a:lnTo>
                  <a:lnTo>
                    <a:pt x="4983988" y="561213"/>
                  </a:lnTo>
                  <a:lnTo>
                    <a:pt x="4991783" y="561213"/>
                  </a:lnTo>
                  <a:lnTo>
                    <a:pt x="5040757" y="532638"/>
                  </a:lnTo>
                  <a:lnTo>
                    <a:pt x="4991783" y="504063"/>
                  </a:lnTo>
                  <a:close/>
                </a:path>
                <a:path w="5041265" h="661035">
                  <a:moveTo>
                    <a:pt x="4969637" y="508000"/>
                  </a:moveTo>
                  <a:lnTo>
                    <a:pt x="4927373" y="532638"/>
                  </a:lnTo>
                  <a:lnTo>
                    <a:pt x="4969637" y="557276"/>
                  </a:lnTo>
                  <a:lnTo>
                    <a:pt x="4969637" y="508000"/>
                  </a:lnTo>
                  <a:close/>
                </a:path>
                <a:path w="5041265" h="661035">
                  <a:moveTo>
                    <a:pt x="4983988" y="508000"/>
                  </a:moveTo>
                  <a:lnTo>
                    <a:pt x="4969637" y="508000"/>
                  </a:lnTo>
                  <a:lnTo>
                    <a:pt x="4969637" y="557276"/>
                  </a:lnTo>
                  <a:lnTo>
                    <a:pt x="4983988" y="557276"/>
                  </a:lnTo>
                  <a:lnTo>
                    <a:pt x="4983988" y="508000"/>
                  </a:lnTo>
                  <a:close/>
                </a:path>
                <a:path w="5041265" h="661035">
                  <a:moveTo>
                    <a:pt x="2548890" y="504063"/>
                  </a:moveTo>
                  <a:lnTo>
                    <a:pt x="2520315" y="504063"/>
                  </a:lnTo>
                  <a:lnTo>
                    <a:pt x="2548890" y="532638"/>
                  </a:lnTo>
                  <a:lnTo>
                    <a:pt x="2548890" y="504063"/>
                  </a:lnTo>
                  <a:close/>
                </a:path>
                <a:path w="5041265" h="661035">
                  <a:moveTo>
                    <a:pt x="4878356" y="504063"/>
                  </a:moveTo>
                  <a:lnTo>
                    <a:pt x="2548890" y="504063"/>
                  </a:lnTo>
                  <a:lnTo>
                    <a:pt x="2548890" y="532638"/>
                  </a:lnTo>
                  <a:lnTo>
                    <a:pt x="4927373" y="532638"/>
                  </a:lnTo>
                  <a:lnTo>
                    <a:pt x="4878356" y="504063"/>
                  </a:lnTo>
                  <a:close/>
                </a:path>
                <a:path w="5041265" h="661035">
                  <a:moveTo>
                    <a:pt x="4816242" y="404244"/>
                  </a:moveTo>
                  <a:lnTo>
                    <a:pt x="4805314" y="404971"/>
                  </a:lnTo>
                  <a:lnTo>
                    <a:pt x="4795458" y="409745"/>
                  </a:lnTo>
                  <a:lnTo>
                    <a:pt x="4787900" y="418211"/>
                  </a:lnTo>
                  <a:lnTo>
                    <a:pt x="4784220" y="428930"/>
                  </a:lnTo>
                  <a:lnTo>
                    <a:pt x="4784947" y="439864"/>
                  </a:lnTo>
                  <a:lnTo>
                    <a:pt x="4789721" y="449750"/>
                  </a:lnTo>
                  <a:lnTo>
                    <a:pt x="4798187" y="457327"/>
                  </a:lnTo>
                  <a:lnTo>
                    <a:pt x="4927373" y="532638"/>
                  </a:lnTo>
                  <a:lnTo>
                    <a:pt x="4969637" y="508000"/>
                  </a:lnTo>
                  <a:lnTo>
                    <a:pt x="4983988" y="508000"/>
                  </a:lnTo>
                  <a:lnTo>
                    <a:pt x="4983988" y="504063"/>
                  </a:lnTo>
                  <a:lnTo>
                    <a:pt x="4991783" y="504063"/>
                  </a:lnTo>
                  <a:lnTo>
                    <a:pt x="4827016" y="407924"/>
                  </a:lnTo>
                  <a:lnTo>
                    <a:pt x="4816242" y="404244"/>
                  </a:lnTo>
                  <a:close/>
                </a:path>
                <a:path w="5041265" h="661035">
                  <a:moveTo>
                    <a:pt x="2520315" y="0"/>
                  </a:moveTo>
                  <a:lnTo>
                    <a:pt x="0" y="0"/>
                  </a:lnTo>
                  <a:lnTo>
                    <a:pt x="0" y="57150"/>
                  </a:lnTo>
                  <a:lnTo>
                    <a:pt x="2491740" y="57150"/>
                  </a:lnTo>
                  <a:lnTo>
                    <a:pt x="2491740" y="28575"/>
                  </a:lnTo>
                  <a:lnTo>
                    <a:pt x="2548890" y="28575"/>
                  </a:lnTo>
                  <a:lnTo>
                    <a:pt x="2546639" y="17466"/>
                  </a:lnTo>
                  <a:lnTo>
                    <a:pt x="2540507" y="8382"/>
                  </a:lnTo>
                  <a:lnTo>
                    <a:pt x="2531423" y="2250"/>
                  </a:lnTo>
                  <a:lnTo>
                    <a:pt x="2520315" y="0"/>
                  </a:lnTo>
                  <a:close/>
                </a:path>
                <a:path w="5041265" h="661035">
                  <a:moveTo>
                    <a:pt x="2548890" y="28575"/>
                  </a:moveTo>
                  <a:lnTo>
                    <a:pt x="2491740" y="28575"/>
                  </a:lnTo>
                  <a:lnTo>
                    <a:pt x="2520315" y="57150"/>
                  </a:lnTo>
                  <a:lnTo>
                    <a:pt x="2548890" y="57150"/>
                  </a:lnTo>
                  <a:lnTo>
                    <a:pt x="2548890" y="28575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546303" y="4677917"/>
            <a:ext cx="7408545" cy="1766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60" dirty="0">
                <a:latin typeface="Trebuchet MS"/>
                <a:cs typeface="Trebuchet MS"/>
              </a:rPr>
              <a:t>To </a:t>
            </a:r>
            <a:r>
              <a:rPr sz="2400" b="1" spc="-5" dirty="0">
                <a:latin typeface="Trebuchet MS"/>
                <a:cs typeface="Trebuchet MS"/>
              </a:rPr>
              <a:t>Cut </a:t>
            </a:r>
            <a:r>
              <a:rPr sz="2400" b="1" dirty="0">
                <a:latin typeface="Trebuchet MS"/>
                <a:cs typeface="Trebuchet MS"/>
              </a:rPr>
              <a:t>and </a:t>
            </a:r>
            <a:r>
              <a:rPr sz="2400" b="1" spc="-25" dirty="0">
                <a:latin typeface="Trebuchet MS"/>
                <a:cs typeface="Trebuchet MS"/>
              </a:rPr>
              <a:t>Paste </a:t>
            </a:r>
            <a:r>
              <a:rPr sz="2400" b="1" dirty="0">
                <a:latin typeface="Trebuchet MS"/>
                <a:cs typeface="Trebuchet MS"/>
              </a:rPr>
              <a:t>Cell</a:t>
            </a:r>
            <a:r>
              <a:rPr sz="2400" b="1" spc="150" dirty="0">
                <a:latin typeface="Trebuchet MS"/>
                <a:cs typeface="Trebuchet MS"/>
              </a:rPr>
              <a:t> </a:t>
            </a:r>
            <a:r>
              <a:rPr sz="2400" b="1" spc="-5" dirty="0">
                <a:latin typeface="Trebuchet MS"/>
                <a:cs typeface="Trebuchet MS"/>
              </a:rPr>
              <a:t>Contents:</a:t>
            </a:r>
            <a:endParaRPr sz="2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800" spc="-5" dirty="0">
                <a:latin typeface="Trebuchet MS"/>
                <a:cs typeface="Trebuchet MS"/>
              </a:rPr>
              <a:t>Select the </a:t>
            </a:r>
            <a:r>
              <a:rPr sz="1800" b="1" spc="-5" dirty="0">
                <a:latin typeface="Trebuchet MS"/>
                <a:cs typeface="Trebuchet MS"/>
              </a:rPr>
              <a:t>cell </a:t>
            </a:r>
            <a:r>
              <a:rPr sz="1800" b="1" dirty="0">
                <a:latin typeface="Trebuchet MS"/>
                <a:cs typeface="Trebuchet MS"/>
              </a:rPr>
              <a:t>or </a:t>
            </a:r>
            <a:r>
              <a:rPr sz="1800" b="1" spc="-5" dirty="0">
                <a:latin typeface="Trebuchet MS"/>
                <a:cs typeface="Trebuchet MS"/>
              </a:rPr>
              <a:t>cells </a:t>
            </a:r>
            <a:r>
              <a:rPr sz="1800" spc="-5" dirty="0">
                <a:latin typeface="Trebuchet MS"/>
                <a:cs typeface="Trebuchet MS"/>
              </a:rPr>
              <a:t>you wish to</a:t>
            </a:r>
            <a:r>
              <a:rPr sz="1800" spc="-35" dirty="0">
                <a:latin typeface="Trebuchet MS"/>
                <a:cs typeface="Trebuchet MS"/>
              </a:rPr>
              <a:t> </a:t>
            </a:r>
            <a:r>
              <a:rPr sz="1800" b="1" spc="-5" dirty="0">
                <a:latin typeface="Trebuchet MS"/>
                <a:cs typeface="Trebuchet MS"/>
              </a:rPr>
              <a:t>cut</a:t>
            </a:r>
            <a:r>
              <a:rPr sz="1800" spc="-5" dirty="0">
                <a:latin typeface="Trebuchet MS"/>
                <a:cs typeface="Trebuchet MS"/>
              </a:rPr>
              <a:t>.</a:t>
            </a:r>
            <a:endParaRPr sz="1800">
              <a:latin typeface="Trebuchet MS"/>
              <a:cs typeface="Trebuchet MS"/>
            </a:endParaRPr>
          </a:p>
          <a:p>
            <a:pPr marL="12700" marR="661035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Click the </a:t>
            </a:r>
            <a:r>
              <a:rPr sz="1800" b="1" dirty="0">
                <a:latin typeface="Trebuchet MS"/>
                <a:cs typeface="Trebuchet MS"/>
              </a:rPr>
              <a:t>Cut </a:t>
            </a:r>
            <a:r>
              <a:rPr sz="1800" spc="-5" dirty="0">
                <a:latin typeface="Trebuchet MS"/>
                <a:cs typeface="Trebuchet MS"/>
              </a:rPr>
              <a:t>command in the Clipboard group on the Home tab.  </a:t>
            </a:r>
            <a:r>
              <a:rPr sz="1800" dirty="0">
                <a:latin typeface="Trebuchet MS"/>
                <a:cs typeface="Trebuchet MS"/>
              </a:rPr>
              <a:t>Select </a:t>
            </a:r>
            <a:r>
              <a:rPr sz="1800" spc="-5" dirty="0">
                <a:latin typeface="Trebuchet MS"/>
                <a:cs typeface="Trebuchet MS"/>
              </a:rPr>
              <a:t>the </a:t>
            </a:r>
            <a:r>
              <a:rPr sz="1800" b="1" dirty="0">
                <a:latin typeface="Trebuchet MS"/>
                <a:cs typeface="Trebuchet MS"/>
              </a:rPr>
              <a:t>cell or </a:t>
            </a:r>
            <a:r>
              <a:rPr sz="1800" b="1" spc="-5" dirty="0">
                <a:latin typeface="Trebuchet MS"/>
                <a:cs typeface="Trebuchet MS"/>
              </a:rPr>
              <a:t>cells </a:t>
            </a:r>
            <a:r>
              <a:rPr sz="1800" spc="-5" dirty="0">
                <a:latin typeface="Trebuchet MS"/>
                <a:cs typeface="Trebuchet MS"/>
              </a:rPr>
              <a:t>where you want to </a:t>
            </a:r>
            <a:r>
              <a:rPr sz="1800" b="1" spc="-5" dirty="0">
                <a:latin typeface="Trebuchet MS"/>
                <a:cs typeface="Trebuchet MS"/>
              </a:rPr>
              <a:t>paste </a:t>
            </a:r>
            <a:r>
              <a:rPr sz="1800" spc="-5" dirty="0">
                <a:latin typeface="Trebuchet MS"/>
                <a:cs typeface="Trebuchet MS"/>
              </a:rPr>
              <a:t>the information.  Click the </a:t>
            </a:r>
            <a:r>
              <a:rPr sz="1800" b="1" spc="-20" dirty="0">
                <a:latin typeface="Trebuchet MS"/>
                <a:cs typeface="Trebuchet MS"/>
              </a:rPr>
              <a:t>Paste</a:t>
            </a:r>
            <a:r>
              <a:rPr sz="1800" b="1" spc="-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command.</a:t>
            </a:r>
            <a:endParaRPr sz="1800">
              <a:latin typeface="Trebuchet MS"/>
              <a:cs typeface="Trebuchet MS"/>
            </a:endParaRPr>
          </a:p>
          <a:p>
            <a:pPr marL="74930">
              <a:lnSpc>
                <a:spcPct val="100000"/>
              </a:lnSpc>
            </a:pPr>
            <a:r>
              <a:rPr sz="1800" dirty="0">
                <a:latin typeface="Trebuchet MS"/>
                <a:cs typeface="Trebuchet MS"/>
              </a:rPr>
              <a:t>The </a:t>
            </a:r>
            <a:r>
              <a:rPr sz="1800" spc="-5" dirty="0">
                <a:latin typeface="Trebuchet MS"/>
                <a:cs typeface="Trebuchet MS"/>
              </a:rPr>
              <a:t>cut information </a:t>
            </a:r>
            <a:r>
              <a:rPr sz="1800" dirty="0">
                <a:latin typeface="Trebuchet MS"/>
                <a:cs typeface="Trebuchet MS"/>
              </a:rPr>
              <a:t>will be </a:t>
            </a:r>
            <a:r>
              <a:rPr sz="1800" spc="-5" dirty="0">
                <a:latin typeface="Trebuchet MS"/>
                <a:cs typeface="Trebuchet MS"/>
              </a:rPr>
              <a:t>removed and </a:t>
            </a:r>
            <a:r>
              <a:rPr sz="1800" b="1" dirty="0">
                <a:latin typeface="Trebuchet MS"/>
                <a:cs typeface="Trebuchet MS"/>
              </a:rPr>
              <a:t>now </a:t>
            </a:r>
            <a:r>
              <a:rPr sz="1800" b="1" spc="-5" dirty="0">
                <a:latin typeface="Trebuchet MS"/>
                <a:cs typeface="Trebuchet MS"/>
              </a:rPr>
              <a:t>appear </a:t>
            </a:r>
            <a:r>
              <a:rPr sz="1800" spc="-5" dirty="0">
                <a:latin typeface="Trebuchet MS"/>
                <a:cs typeface="Trebuchet MS"/>
              </a:rPr>
              <a:t>in the new</a:t>
            </a:r>
            <a:r>
              <a:rPr sz="1800" spc="30" dirty="0">
                <a:latin typeface="Trebuchet MS"/>
                <a:cs typeface="Trebuchet MS"/>
              </a:rPr>
              <a:t> </a:t>
            </a:r>
            <a:r>
              <a:rPr sz="1800" b="1" spc="-5" dirty="0">
                <a:latin typeface="Trebuchet MS"/>
                <a:cs typeface="Trebuchet MS"/>
              </a:rPr>
              <a:t>cells.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8</a:t>
            </a:fld>
            <a:endParaRPr dirty="0"/>
          </a:p>
        </p:txBody>
      </p:sp>
      <p:sp>
        <p:nvSpPr>
          <p:cNvPr id="22" name="object 2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151876" y="0"/>
              <a:ext cx="992124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65476" y="0"/>
              <a:ext cx="6478524" cy="6857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667000" y="3379470"/>
            <a:ext cx="0" cy="3478529"/>
          </a:xfrm>
          <a:custGeom>
            <a:avLst/>
            <a:gdLst/>
            <a:ahLst/>
            <a:cxnLst/>
            <a:rect l="l" t="t" r="r" b="b"/>
            <a:pathLst>
              <a:path h="3478529">
                <a:moveTo>
                  <a:pt x="0" y="0"/>
                </a:moveTo>
                <a:lnTo>
                  <a:pt x="0" y="347852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67000" y="1593850"/>
            <a:ext cx="0" cy="1732280"/>
          </a:xfrm>
          <a:custGeom>
            <a:avLst/>
            <a:gdLst/>
            <a:ahLst/>
            <a:cxnLst/>
            <a:rect l="l" t="t" r="r" b="b"/>
            <a:pathLst>
              <a:path h="1732279">
                <a:moveTo>
                  <a:pt x="0" y="0"/>
                </a:moveTo>
                <a:lnTo>
                  <a:pt x="0" y="1732279"/>
                </a:lnTo>
              </a:path>
            </a:pathLst>
          </a:custGeom>
          <a:ln w="1270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2311145" y="0"/>
            <a:ext cx="4737735" cy="1553210"/>
            <a:chOff x="2311145" y="0"/>
            <a:chExt cx="4737735" cy="1553210"/>
          </a:xfrm>
        </p:grpSpPr>
        <p:sp>
          <p:nvSpPr>
            <p:cNvPr id="9" name="object 9"/>
            <p:cNvSpPr/>
            <p:nvPr/>
          </p:nvSpPr>
          <p:spPr>
            <a:xfrm>
              <a:off x="2666999" y="0"/>
              <a:ext cx="0" cy="1540510"/>
            </a:xfrm>
            <a:custGeom>
              <a:avLst/>
              <a:gdLst/>
              <a:ahLst/>
              <a:cxnLst/>
              <a:rect l="l" t="t" r="r" b="b"/>
              <a:pathLst>
                <a:path h="1540510">
                  <a:moveTo>
                    <a:pt x="0" y="0"/>
                  </a:moveTo>
                  <a:lnTo>
                    <a:pt x="0" y="1540509"/>
                  </a:lnTo>
                </a:path>
              </a:pathLst>
            </a:custGeom>
            <a:ln w="12700">
              <a:solidFill>
                <a:srgbClr val="F8F8F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39720" y="260629"/>
              <a:ext cx="4680458" cy="52321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39720" y="260629"/>
              <a:ext cx="4680585" cy="523240"/>
            </a:xfrm>
            <a:custGeom>
              <a:avLst/>
              <a:gdLst/>
              <a:ahLst/>
              <a:cxnLst/>
              <a:rect l="l" t="t" r="r" b="b"/>
              <a:pathLst>
                <a:path w="4680584" h="523240">
                  <a:moveTo>
                    <a:pt x="0" y="523214"/>
                  </a:moveTo>
                  <a:lnTo>
                    <a:pt x="4680458" y="523214"/>
                  </a:lnTo>
                  <a:lnTo>
                    <a:pt x="4680458" y="0"/>
                  </a:lnTo>
                  <a:lnTo>
                    <a:pt x="0" y="0"/>
                  </a:lnTo>
                  <a:lnTo>
                    <a:pt x="0" y="523214"/>
                  </a:lnTo>
                  <a:close/>
                </a:path>
              </a:pathLst>
            </a:custGeom>
            <a:ln w="571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2673350" y="282905"/>
            <a:ext cx="431863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1760">
              <a:lnSpc>
                <a:spcPct val="100000"/>
              </a:lnSpc>
              <a:spcBef>
                <a:spcPts val="95"/>
              </a:spcBef>
              <a:tabLst>
                <a:tab pos="2823210" algn="l"/>
              </a:tabLst>
            </a:pPr>
            <a:r>
              <a:rPr sz="2800" spc="135" dirty="0"/>
              <a:t>FORMATTING	</a:t>
            </a:r>
            <a:r>
              <a:rPr sz="2800" spc="180" dirty="0"/>
              <a:t>TEXT</a:t>
            </a:r>
            <a:endParaRPr sz="2800"/>
          </a:p>
        </p:txBody>
      </p:sp>
      <p:grpSp>
        <p:nvGrpSpPr>
          <p:cNvPr id="13" name="object 13"/>
          <p:cNvGrpSpPr/>
          <p:nvPr/>
        </p:nvGrpSpPr>
        <p:grpSpPr>
          <a:xfrm>
            <a:off x="378637" y="1252219"/>
            <a:ext cx="8368030" cy="2414270"/>
            <a:chOff x="378637" y="1252219"/>
            <a:chExt cx="8368030" cy="2414270"/>
          </a:xfrm>
        </p:grpSpPr>
        <p:sp>
          <p:nvSpPr>
            <p:cNvPr id="14" name="object 14"/>
            <p:cNvSpPr/>
            <p:nvPr/>
          </p:nvSpPr>
          <p:spPr>
            <a:xfrm>
              <a:off x="466343" y="1627631"/>
              <a:ext cx="3368039" cy="166420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78637" y="1540509"/>
              <a:ext cx="3542665" cy="1838960"/>
            </a:xfrm>
            <a:custGeom>
              <a:avLst/>
              <a:gdLst/>
              <a:ahLst/>
              <a:cxnLst/>
              <a:rect l="l" t="t" r="r" b="b"/>
              <a:pathLst>
                <a:path w="3542665" h="1838960">
                  <a:moveTo>
                    <a:pt x="3471494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1750060"/>
                  </a:lnTo>
                  <a:lnTo>
                    <a:pt x="71120" y="1767840"/>
                  </a:lnTo>
                  <a:lnTo>
                    <a:pt x="3471494" y="1767840"/>
                  </a:lnTo>
                  <a:lnTo>
                    <a:pt x="3471494" y="1750060"/>
                  </a:lnTo>
                  <a:lnTo>
                    <a:pt x="88900" y="1750060"/>
                  </a:lnTo>
                  <a:lnTo>
                    <a:pt x="88900" y="88900"/>
                  </a:lnTo>
                  <a:lnTo>
                    <a:pt x="3453714" y="88900"/>
                  </a:lnTo>
                  <a:lnTo>
                    <a:pt x="3453714" y="1749806"/>
                  </a:lnTo>
                  <a:lnTo>
                    <a:pt x="3471494" y="1749806"/>
                  </a:lnTo>
                  <a:lnTo>
                    <a:pt x="3471494" y="88900"/>
                  </a:lnTo>
                  <a:lnTo>
                    <a:pt x="3471494" y="88265"/>
                  </a:lnTo>
                  <a:lnTo>
                    <a:pt x="3471494" y="71120"/>
                  </a:lnTo>
                  <a:close/>
                </a:path>
                <a:path w="3542665" h="1838960">
                  <a:moveTo>
                    <a:pt x="3542614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1785620"/>
                  </a:lnTo>
                  <a:lnTo>
                    <a:pt x="0" y="1838960"/>
                  </a:lnTo>
                  <a:lnTo>
                    <a:pt x="3542614" y="1838960"/>
                  </a:lnTo>
                  <a:lnTo>
                    <a:pt x="3542614" y="1785620"/>
                  </a:lnTo>
                  <a:lnTo>
                    <a:pt x="53340" y="1785620"/>
                  </a:lnTo>
                  <a:lnTo>
                    <a:pt x="53340" y="53340"/>
                  </a:lnTo>
                  <a:lnTo>
                    <a:pt x="3489274" y="53340"/>
                  </a:lnTo>
                  <a:lnTo>
                    <a:pt x="3489274" y="1785366"/>
                  </a:lnTo>
                  <a:lnTo>
                    <a:pt x="3542614" y="1785366"/>
                  </a:lnTo>
                  <a:lnTo>
                    <a:pt x="3542614" y="53340"/>
                  </a:lnTo>
                  <a:lnTo>
                    <a:pt x="3542614" y="52705"/>
                  </a:lnTo>
                  <a:lnTo>
                    <a:pt x="354261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427220" y="1339595"/>
              <a:ext cx="4232148" cy="223875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339082" y="1252219"/>
              <a:ext cx="4407535" cy="2414270"/>
            </a:xfrm>
            <a:custGeom>
              <a:avLst/>
              <a:gdLst/>
              <a:ahLst/>
              <a:cxnLst/>
              <a:rect l="l" t="t" r="r" b="b"/>
              <a:pathLst>
                <a:path w="4407534" h="2414270">
                  <a:moveTo>
                    <a:pt x="4336034" y="71120"/>
                  </a:moveTo>
                  <a:lnTo>
                    <a:pt x="71120" y="71120"/>
                  </a:lnTo>
                  <a:lnTo>
                    <a:pt x="71120" y="88900"/>
                  </a:lnTo>
                  <a:lnTo>
                    <a:pt x="71120" y="2325370"/>
                  </a:lnTo>
                  <a:lnTo>
                    <a:pt x="71120" y="2343150"/>
                  </a:lnTo>
                  <a:lnTo>
                    <a:pt x="4336034" y="2343150"/>
                  </a:lnTo>
                  <a:lnTo>
                    <a:pt x="4336034" y="2325370"/>
                  </a:lnTo>
                  <a:lnTo>
                    <a:pt x="88900" y="2325370"/>
                  </a:lnTo>
                  <a:lnTo>
                    <a:pt x="88900" y="88900"/>
                  </a:lnTo>
                  <a:lnTo>
                    <a:pt x="4318254" y="88900"/>
                  </a:lnTo>
                  <a:lnTo>
                    <a:pt x="4318254" y="2324874"/>
                  </a:lnTo>
                  <a:lnTo>
                    <a:pt x="4336034" y="2324874"/>
                  </a:lnTo>
                  <a:lnTo>
                    <a:pt x="4336034" y="88900"/>
                  </a:lnTo>
                  <a:lnTo>
                    <a:pt x="4336034" y="88519"/>
                  </a:lnTo>
                  <a:lnTo>
                    <a:pt x="4336034" y="71120"/>
                  </a:lnTo>
                  <a:close/>
                </a:path>
                <a:path w="4407534" h="2414270">
                  <a:moveTo>
                    <a:pt x="4407154" y="0"/>
                  </a:moveTo>
                  <a:lnTo>
                    <a:pt x="0" y="0"/>
                  </a:lnTo>
                  <a:lnTo>
                    <a:pt x="0" y="53340"/>
                  </a:lnTo>
                  <a:lnTo>
                    <a:pt x="0" y="2360930"/>
                  </a:lnTo>
                  <a:lnTo>
                    <a:pt x="0" y="2414270"/>
                  </a:lnTo>
                  <a:lnTo>
                    <a:pt x="4407154" y="2414270"/>
                  </a:lnTo>
                  <a:lnTo>
                    <a:pt x="4407154" y="2360930"/>
                  </a:lnTo>
                  <a:lnTo>
                    <a:pt x="53340" y="2360930"/>
                  </a:lnTo>
                  <a:lnTo>
                    <a:pt x="53340" y="53340"/>
                  </a:lnTo>
                  <a:lnTo>
                    <a:pt x="4353814" y="53340"/>
                  </a:lnTo>
                  <a:lnTo>
                    <a:pt x="4353814" y="2360422"/>
                  </a:lnTo>
                  <a:lnTo>
                    <a:pt x="4407154" y="2360422"/>
                  </a:lnTo>
                  <a:lnTo>
                    <a:pt x="4407154" y="53340"/>
                  </a:lnTo>
                  <a:lnTo>
                    <a:pt x="4407154" y="52959"/>
                  </a:lnTo>
                  <a:lnTo>
                    <a:pt x="440715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258267" y="3885692"/>
            <a:ext cx="38004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75" dirty="0">
                <a:latin typeface="Trebuchet MS"/>
                <a:cs typeface="Trebuchet MS"/>
              </a:rPr>
              <a:t>TO </a:t>
            </a:r>
            <a:r>
              <a:rPr sz="2400" b="1" spc="-40" dirty="0">
                <a:latin typeface="Trebuchet MS"/>
                <a:cs typeface="Trebuchet MS"/>
              </a:rPr>
              <a:t>FORMAT </a:t>
            </a:r>
            <a:r>
              <a:rPr sz="2400" b="1" dirty="0">
                <a:latin typeface="Trebuchet MS"/>
                <a:cs typeface="Trebuchet MS"/>
              </a:rPr>
              <a:t>TEXT </a:t>
            </a:r>
            <a:r>
              <a:rPr sz="2400" b="1" spc="-5" dirty="0">
                <a:latin typeface="Trebuchet MS"/>
                <a:cs typeface="Trebuchet MS"/>
              </a:rPr>
              <a:t>IN</a:t>
            </a:r>
            <a:r>
              <a:rPr sz="2400" b="1" spc="-140" dirty="0">
                <a:latin typeface="Trebuchet MS"/>
                <a:cs typeface="Trebuchet MS"/>
              </a:rPr>
              <a:t> </a:t>
            </a:r>
            <a:r>
              <a:rPr sz="2400" b="1" spc="-5" dirty="0">
                <a:latin typeface="Trebuchet MS"/>
                <a:cs typeface="Trebuchet MS"/>
              </a:rPr>
              <a:t>BOLD,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70954" y="4240529"/>
            <a:ext cx="3775075" cy="30480"/>
          </a:xfrm>
          <a:custGeom>
            <a:avLst/>
            <a:gdLst/>
            <a:ahLst/>
            <a:cxnLst/>
            <a:rect l="l" t="t" r="r" b="b"/>
            <a:pathLst>
              <a:path w="3775075" h="30479">
                <a:moveTo>
                  <a:pt x="3774948" y="0"/>
                </a:moveTo>
                <a:lnTo>
                  <a:pt x="0" y="0"/>
                </a:lnTo>
                <a:lnTo>
                  <a:pt x="0" y="30480"/>
                </a:lnTo>
                <a:lnTo>
                  <a:pt x="3774948" y="30480"/>
                </a:lnTo>
                <a:lnTo>
                  <a:pt x="377494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258267" y="4251452"/>
            <a:ext cx="33439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35" dirty="0">
                <a:latin typeface="Trebuchet MS"/>
                <a:cs typeface="Trebuchet MS"/>
              </a:rPr>
              <a:t>ITALICS </a:t>
            </a:r>
            <a:r>
              <a:rPr sz="2400" b="1" spc="-5" dirty="0">
                <a:latin typeface="Trebuchet MS"/>
                <a:cs typeface="Trebuchet MS"/>
              </a:rPr>
              <a:t>OR</a:t>
            </a:r>
            <a:r>
              <a:rPr sz="2400" b="1" spc="-100" dirty="0">
                <a:latin typeface="Trebuchet MS"/>
                <a:cs typeface="Trebuchet MS"/>
              </a:rPr>
              <a:t> </a:t>
            </a:r>
            <a:r>
              <a:rPr sz="2400" b="1" dirty="0">
                <a:latin typeface="Trebuchet MS"/>
                <a:cs typeface="Trebuchet MS"/>
              </a:rPr>
              <a:t>UNDERLINE: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70954" y="4606290"/>
            <a:ext cx="3319779" cy="30480"/>
          </a:xfrm>
          <a:custGeom>
            <a:avLst/>
            <a:gdLst/>
            <a:ahLst/>
            <a:cxnLst/>
            <a:rect l="l" t="t" r="r" b="b"/>
            <a:pathLst>
              <a:path w="3319779" h="30479">
                <a:moveTo>
                  <a:pt x="3319272" y="0"/>
                </a:moveTo>
                <a:lnTo>
                  <a:pt x="0" y="0"/>
                </a:lnTo>
                <a:lnTo>
                  <a:pt x="0" y="30480"/>
                </a:lnTo>
                <a:lnTo>
                  <a:pt x="3319272" y="30480"/>
                </a:lnTo>
                <a:lnTo>
                  <a:pt x="33192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258267" y="4620209"/>
            <a:ext cx="364236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286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rebuchet MS"/>
                <a:cs typeface="Trebuchet MS"/>
              </a:rPr>
              <a:t>Left-click </a:t>
            </a:r>
            <a:r>
              <a:rPr sz="1800" dirty="0">
                <a:latin typeface="Trebuchet MS"/>
                <a:cs typeface="Trebuchet MS"/>
              </a:rPr>
              <a:t>a </a:t>
            </a:r>
            <a:r>
              <a:rPr sz="1800" b="1" spc="-5" dirty="0">
                <a:latin typeface="Trebuchet MS"/>
                <a:cs typeface="Trebuchet MS"/>
              </a:rPr>
              <a:t>cell </a:t>
            </a:r>
            <a:r>
              <a:rPr sz="1800" spc="-5" dirty="0">
                <a:latin typeface="Trebuchet MS"/>
                <a:cs typeface="Trebuchet MS"/>
              </a:rPr>
              <a:t>to </a:t>
            </a:r>
            <a:r>
              <a:rPr sz="1800" dirty="0">
                <a:latin typeface="Trebuchet MS"/>
                <a:cs typeface="Trebuchet MS"/>
              </a:rPr>
              <a:t>select </a:t>
            </a:r>
            <a:r>
              <a:rPr sz="1800" spc="-5" dirty="0">
                <a:latin typeface="Trebuchet MS"/>
                <a:cs typeface="Trebuchet MS"/>
              </a:rPr>
              <a:t>it or</a:t>
            </a:r>
            <a:r>
              <a:rPr sz="1800" spc="-10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drag  </a:t>
            </a:r>
            <a:r>
              <a:rPr sz="1800" spc="-5" dirty="0">
                <a:latin typeface="Trebuchet MS"/>
                <a:cs typeface="Trebuchet MS"/>
              </a:rPr>
              <a:t>your </a:t>
            </a:r>
            <a:r>
              <a:rPr sz="1800" spc="-10" dirty="0">
                <a:latin typeface="Trebuchet MS"/>
                <a:cs typeface="Trebuchet MS"/>
              </a:rPr>
              <a:t>cursor </a:t>
            </a:r>
            <a:r>
              <a:rPr sz="1800" spc="-5" dirty="0">
                <a:latin typeface="Trebuchet MS"/>
                <a:cs typeface="Trebuchet MS"/>
              </a:rPr>
              <a:t>over the text in the  formula </a:t>
            </a:r>
            <a:r>
              <a:rPr sz="1800" dirty="0">
                <a:latin typeface="Trebuchet MS"/>
                <a:cs typeface="Trebuchet MS"/>
              </a:rPr>
              <a:t>bar </a:t>
            </a:r>
            <a:r>
              <a:rPr sz="1800" spc="-5" dirty="0">
                <a:latin typeface="Trebuchet MS"/>
                <a:cs typeface="Trebuchet MS"/>
              </a:rPr>
              <a:t>to </a:t>
            </a:r>
            <a:r>
              <a:rPr sz="1800" dirty="0">
                <a:latin typeface="Trebuchet MS"/>
                <a:cs typeface="Trebuchet MS"/>
              </a:rPr>
              <a:t>select</a:t>
            </a:r>
            <a:r>
              <a:rPr sz="1800" spc="-4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it.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Click the </a:t>
            </a:r>
            <a:r>
              <a:rPr sz="1800" b="1" spc="-5" dirty="0">
                <a:latin typeface="Trebuchet MS"/>
                <a:cs typeface="Trebuchet MS"/>
              </a:rPr>
              <a:t>Bold</a:t>
            </a:r>
            <a:r>
              <a:rPr sz="1800" spc="-5" dirty="0">
                <a:latin typeface="Trebuchet MS"/>
                <a:cs typeface="Trebuchet MS"/>
              </a:rPr>
              <a:t>, </a:t>
            </a:r>
            <a:r>
              <a:rPr sz="1800" b="1" spc="-5" dirty="0">
                <a:latin typeface="Trebuchet MS"/>
                <a:cs typeface="Trebuchet MS"/>
              </a:rPr>
              <a:t>Italics </a:t>
            </a:r>
            <a:r>
              <a:rPr sz="1800" b="1" dirty="0">
                <a:latin typeface="Trebuchet MS"/>
                <a:cs typeface="Trebuchet MS"/>
              </a:rPr>
              <a:t>or</a:t>
            </a:r>
            <a:r>
              <a:rPr sz="1800" b="1" spc="-90" dirty="0">
                <a:latin typeface="Trebuchet MS"/>
                <a:cs typeface="Trebuchet MS"/>
              </a:rPr>
              <a:t> </a:t>
            </a:r>
            <a:r>
              <a:rPr sz="1800" b="1" dirty="0">
                <a:latin typeface="Trebuchet MS"/>
                <a:cs typeface="Trebuchet MS"/>
              </a:rPr>
              <a:t>underline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  <a:spcBef>
                  <a:spcPts val="35"/>
                </a:spcBef>
              </a:pPr>
              <a:t>9</a:t>
            </a:fld>
            <a:endParaRPr dirty="0"/>
          </a:p>
        </p:txBody>
      </p:sp>
      <p:sp>
        <p:nvSpPr>
          <p:cNvPr id="26" name="object 2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5" dirty="0"/>
              <a:t>MS</a:t>
            </a:r>
            <a:r>
              <a:rPr spc="-70" dirty="0"/>
              <a:t> </a:t>
            </a:r>
            <a:r>
              <a:rPr spc="-10" dirty="0"/>
              <a:t>EXCEL</a:t>
            </a:r>
          </a:p>
        </p:txBody>
      </p:sp>
      <p:sp>
        <p:nvSpPr>
          <p:cNvPr id="27" name="object 2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/>
              <a:t>1/19/2013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258267" y="5717844"/>
            <a:ext cx="10979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rebuchet MS"/>
                <a:cs typeface="Trebuchet MS"/>
              </a:rPr>
              <a:t>command.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435221" y="3885692"/>
            <a:ext cx="4265930" cy="1766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u="heavy" spc="-7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TO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CHANGE </a:t>
            </a:r>
            <a:r>
              <a:rPr sz="2400" b="1" u="heavy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THE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FONT</a:t>
            </a:r>
            <a:r>
              <a:rPr sz="2400" b="1" u="heavy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STYLE:</a:t>
            </a:r>
            <a:endParaRPr sz="2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800" dirty="0">
                <a:latin typeface="Trebuchet MS"/>
                <a:cs typeface="Trebuchet MS"/>
              </a:rPr>
              <a:t>Select </a:t>
            </a:r>
            <a:r>
              <a:rPr sz="1800" spc="-5" dirty="0">
                <a:latin typeface="Trebuchet MS"/>
                <a:cs typeface="Trebuchet MS"/>
              </a:rPr>
              <a:t>the cell or cells you want</a:t>
            </a:r>
            <a:r>
              <a:rPr sz="1800" spc="-70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to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Trebuchet MS"/>
                <a:cs typeface="Trebuchet MS"/>
              </a:rPr>
              <a:t>format.</a:t>
            </a:r>
            <a:endParaRPr sz="1800">
              <a:latin typeface="Trebuchet MS"/>
              <a:cs typeface="Trebuchet MS"/>
            </a:endParaRPr>
          </a:p>
          <a:p>
            <a:pPr marL="12700" marR="140970">
              <a:lnSpc>
                <a:spcPct val="100000"/>
              </a:lnSpc>
            </a:pPr>
            <a:r>
              <a:rPr sz="1800" spc="-5" dirty="0">
                <a:latin typeface="Trebuchet MS"/>
                <a:cs typeface="Trebuchet MS"/>
              </a:rPr>
              <a:t>Left-click the </a:t>
            </a:r>
            <a:r>
              <a:rPr sz="1800" b="1" spc="-5" dirty="0">
                <a:latin typeface="Trebuchet MS"/>
                <a:cs typeface="Trebuchet MS"/>
              </a:rPr>
              <a:t>drop-down </a:t>
            </a:r>
            <a:r>
              <a:rPr sz="1800" b="1" dirty="0">
                <a:latin typeface="Trebuchet MS"/>
                <a:cs typeface="Trebuchet MS"/>
              </a:rPr>
              <a:t>arrow </a:t>
            </a:r>
            <a:r>
              <a:rPr sz="1800" spc="-5" dirty="0">
                <a:latin typeface="Trebuchet MS"/>
                <a:cs typeface="Trebuchet MS"/>
              </a:rPr>
              <a:t>next to  the </a:t>
            </a:r>
            <a:r>
              <a:rPr sz="1800" b="1" spc="-20" dirty="0">
                <a:latin typeface="Trebuchet MS"/>
                <a:cs typeface="Trebuchet MS"/>
              </a:rPr>
              <a:t>Font </a:t>
            </a:r>
            <a:r>
              <a:rPr sz="1800" b="1" spc="-5" dirty="0">
                <a:latin typeface="Trebuchet MS"/>
                <a:cs typeface="Trebuchet MS"/>
              </a:rPr>
              <a:t>Style </a:t>
            </a:r>
            <a:r>
              <a:rPr sz="1800" spc="-5" dirty="0">
                <a:latin typeface="Trebuchet MS"/>
                <a:cs typeface="Trebuchet MS"/>
              </a:rPr>
              <a:t>box on the Home</a:t>
            </a:r>
            <a:r>
              <a:rPr sz="1800" spc="-45" dirty="0">
                <a:latin typeface="Trebuchet MS"/>
                <a:cs typeface="Trebuchet MS"/>
              </a:rPr>
              <a:t> </a:t>
            </a:r>
            <a:r>
              <a:rPr sz="1800" spc="-5" dirty="0">
                <a:latin typeface="Trebuchet MS"/>
                <a:cs typeface="Trebuchet MS"/>
              </a:rPr>
              <a:t>tab.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Trebuchet MS"/>
                <a:cs typeface="Trebuchet MS"/>
              </a:rPr>
              <a:t>Select a </a:t>
            </a:r>
            <a:r>
              <a:rPr sz="1800" b="1" dirty="0">
                <a:latin typeface="Trebuchet MS"/>
                <a:cs typeface="Trebuchet MS"/>
              </a:rPr>
              <a:t>font style </a:t>
            </a:r>
            <a:r>
              <a:rPr sz="1800" spc="-5" dirty="0">
                <a:latin typeface="Trebuchet MS"/>
                <a:cs typeface="Trebuchet MS"/>
              </a:rPr>
              <a:t>from the</a:t>
            </a:r>
            <a:r>
              <a:rPr sz="1800" spc="-6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list.</a:t>
            </a:r>
            <a:endParaRPr sz="18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2333</Words>
  <Application>Microsoft Office PowerPoint</Application>
  <PresentationFormat>On-screen Show (4:3)</PresentationFormat>
  <Paragraphs>467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INTRODUCTION TO</vt:lpstr>
      <vt:lpstr>INDEX</vt:lpstr>
      <vt:lpstr>INTRODUCTION TO</vt:lpstr>
      <vt:lpstr>OVERVIEW OF EXCEL</vt:lpstr>
      <vt:lpstr>Slide 5</vt:lpstr>
      <vt:lpstr>R I B B O N S</vt:lpstr>
      <vt:lpstr>WORKING WITH CELLS</vt:lpstr>
      <vt:lpstr>WORKING WITH CELLS</vt:lpstr>
      <vt:lpstr>FORMATTING TEXT</vt:lpstr>
      <vt:lpstr>FORMATTING TEXT</vt:lpstr>
      <vt:lpstr>FORMATTING TEXT</vt:lpstr>
      <vt:lpstr>CONDITIONAL FORMATTING</vt:lpstr>
      <vt:lpstr>COND</vt:lpstr>
      <vt:lpstr>TO IN</vt:lpstr>
      <vt:lpstr>EDITING- FILL</vt:lpstr>
      <vt:lpstr>SORTING</vt:lpstr>
      <vt:lpstr>CELL REFERENCING</vt:lpstr>
      <vt:lpstr>CELL REFERENCING</vt:lpstr>
      <vt:lpstr>CELL REFERENCING</vt:lpstr>
      <vt:lpstr>FUNCTIONS</vt:lpstr>
      <vt:lpstr>FUNCTIONS</vt:lpstr>
      <vt:lpstr>FUNCTIONS</vt:lpstr>
      <vt:lpstr>COUNT FUNCTIONS</vt:lpstr>
      <vt:lpstr>TEXT FUNCTIONS</vt:lpstr>
      <vt:lpstr>TEXT FUNCTIONS</vt:lpstr>
      <vt:lpstr>OTHER FUNCTIONS</vt:lpstr>
      <vt:lpstr>FUNCTION AUDITING</vt:lpstr>
      <vt:lpstr>SHORTCUT KEYS</vt:lpstr>
      <vt:lpstr>SHORTCUT KEYS</vt:lpstr>
      <vt:lpstr>SHORTCUT KEYS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</dc:title>
  <cp:lastModifiedBy>Microsoft</cp:lastModifiedBy>
  <cp:revision>2</cp:revision>
  <dcterms:created xsi:type="dcterms:W3CDTF">2020-03-27T12:15:39Z</dcterms:created>
  <dcterms:modified xsi:type="dcterms:W3CDTF">2020-03-27T12:22:17Z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2013-01-19T00:00:00Z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2020-03-27T00:00:00Z</vt:filetime>
  </property>
</Properties>
</file>