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12024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555414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46960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365769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629860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3267905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836403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3114667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354931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088834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A762FA9-8BAA-4A7C-A3E7-1C6F15CE79A9}" type="datetimeFigureOut">
              <a:rPr lang="en-US" smtClean="0"/>
              <a:t>3/15/2019</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8A467063-40E6-45CE-AFC7-24359D216BA3}" type="slidenum">
              <a:rPr lang="en-US" smtClean="0"/>
              <a:t>‹#›</a:t>
            </a:fld>
            <a:endParaRPr lang="en-US"/>
          </a:p>
        </p:txBody>
      </p:sp>
    </p:spTree>
    <p:extLst>
      <p:ext uri="{BB962C8B-B14F-4D97-AF65-F5344CB8AC3E}">
        <p14:creationId xmlns:p14="http://schemas.microsoft.com/office/powerpoint/2010/main" val="244594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fld id="{3A762FA9-8BAA-4A7C-A3E7-1C6F15CE79A9}" type="datetimeFigureOut">
              <a:rPr lang="en-US" smtClean="0"/>
              <a:t>3/15/2019</a:t>
            </a:fld>
            <a:endParaRPr 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8A467063-40E6-45CE-AFC7-24359D216BA3}" type="slidenum">
              <a:rPr lang="en-US" smtClean="0"/>
              <a:t>‹#›</a:t>
            </a:fld>
            <a:endParaRPr lang="en-US"/>
          </a:p>
        </p:txBody>
      </p:sp>
    </p:spTree>
    <p:extLst>
      <p:ext uri="{BB962C8B-B14F-4D97-AF65-F5344CB8AC3E}">
        <p14:creationId xmlns:p14="http://schemas.microsoft.com/office/powerpoint/2010/main" val="5445740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Organization</a:t>
            </a:r>
            <a:endParaRPr lang="en-US" dirty="0"/>
          </a:p>
        </p:txBody>
      </p:sp>
      <p:sp>
        <p:nvSpPr>
          <p:cNvPr id="3" name="Content Placeholder 2"/>
          <p:cNvSpPr>
            <a:spLocks noGrp="1"/>
          </p:cNvSpPr>
          <p:nvPr>
            <p:ph idx="1"/>
          </p:nvPr>
        </p:nvSpPr>
        <p:spPr>
          <a:xfrm>
            <a:off x="218941" y="1600201"/>
            <a:ext cx="11363459" cy="4525963"/>
          </a:xfrm>
        </p:spPr>
        <p:txBody>
          <a:bodyPr/>
          <a:lstStyle/>
          <a:p>
            <a:pPr marL="0" indent="0">
              <a:buNone/>
            </a:pPr>
            <a:r>
              <a:rPr lang="en-US" dirty="0"/>
              <a:t>There are two types of organization, which are given below: </a:t>
            </a:r>
            <a:br>
              <a:rPr lang="en-US" dirty="0"/>
            </a:br>
            <a:endParaRPr lang="en-US" dirty="0" smtClean="0"/>
          </a:p>
          <a:p>
            <a:pPr marL="514350" indent="-514350">
              <a:buAutoNum type="arabicParenR"/>
            </a:pPr>
            <a:r>
              <a:rPr lang="en-US" dirty="0" smtClean="0"/>
              <a:t>Sole </a:t>
            </a:r>
            <a:r>
              <a:rPr lang="en-US" dirty="0"/>
              <a:t>Proprietorship</a:t>
            </a:r>
            <a:br>
              <a:rPr lang="en-US" dirty="0"/>
            </a:br>
            <a:endParaRPr lang="en-US" dirty="0" smtClean="0"/>
          </a:p>
          <a:p>
            <a:pPr marL="514350" indent="-514350">
              <a:buAutoNum type="arabicParenR"/>
            </a:pPr>
            <a:r>
              <a:rPr lang="en-US" dirty="0" smtClean="0"/>
              <a:t>Partnership</a:t>
            </a:r>
            <a:endParaRPr lang="en-US" dirty="0"/>
          </a:p>
        </p:txBody>
      </p:sp>
    </p:spTree>
    <p:extLst>
      <p:ext uri="{BB962C8B-B14F-4D97-AF65-F5344CB8AC3E}">
        <p14:creationId xmlns:p14="http://schemas.microsoft.com/office/powerpoint/2010/main" val="1624741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i="1" dirty="0"/>
              <a:t>ADVANTAGES OF PARTNERSHIP</a:t>
            </a:r>
            <a:endParaRPr lang="en-US" sz="4000" dirty="0"/>
          </a:p>
        </p:txBody>
      </p:sp>
      <p:sp>
        <p:nvSpPr>
          <p:cNvPr id="3" name="Content Placeholder 2"/>
          <p:cNvSpPr>
            <a:spLocks noGrp="1"/>
          </p:cNvSpPr>
          <p:nvPr>
            <p:ph idx="1"/>
          </p:nvPr>
        </p:nvSpPr>
        <p:spPr>
          <a:xfrm>
            <a:off x="339143" y="1417638"/>
            <a:ext cx="10972800" cy="4525963"/>
          </a:xfrm>
        </p:spPr>
        <p:txBody>
          <a:bodyPr/>
          <a:lstStyle/>
          <a:p>
            <a:endParaRPr lang="en-US" sz="2000" dirty="0" smtClean="0"/>
          </a:p>
          <a:p>
            <a:r>
              <a:rPr lang="en-US" sz="2000" dirty="0" smtClean="0"/>
              <a:t>LARGE </a:t>
            </a:r>
            <a:r>
              <a:rPr lang="en-US" sz="2000" dirty="0"/>
              <a:t>AMOUNT OF </a:t>
            </a:r>
            <a:r>
              <a:rPr lang="en-US" sz="2000" dirty="0" smtClean="0"/>
              <a:t>CAPITAL</a:t>
            </a:r>
          </a:p>
          <a:p>
            <a:r>
              <a:rPr lang="en-US" sz="2000" dirty="0"/>
              <a:t>COMBINED JUDGEMENTS AND MANAGERIAL </a:t>
            </a:r>
            <a:r>
              <a:rPr lang="en-US" sz="2000" dirty="0" smtClean="0"/>
              <a:t>SKILLS</a:t>
            </a:r>
          </a:p>
          <a:p>
            <a:r>
              <a:rPr lang="en-US" sz="2000" dirty="0"/>
              <a:t>PERSONAL </a:t>
            </a:r>
            <a:r>
              <a:rPr lang="en-US" sz="2000" dirty="0" smtClean="0"/>
              <a:t>INTEREST</a:t>
            </a:r>
          </a:p>
          <a:p>
            <a:r>
              <a:rPr lang="en-US" sz="2000" dirty="0"/>
              <a:t>HIGH CREDIT </a:t>
            </a:r>
            <a:r>
              <a:rPr lang="en-US" sz="2000" dirty="0" smtClean="0"/>
              <a:t>STANDING</a:t>
            </a:r>
          </a:p>
          <a:p>
            <a:r>
              <a:rPr lang="en-US" sz="2000" dirty="0"/>
              <a:t>EASE OF </a:t>
            </a:r>
            <a:r>
              <a:rPr lang="en-US" sz="2000" dirty="0" smtClean="0"/>
              <a:t>FORMATION</a:t>
            </a:r>
          </a:p>
          <a:p>
            <a:r>
              <a:rPr lang="en-US" sz="2000" dirty="0"/>
              <a:t>CO-ORDINATED </a:t>
            </a:r>
            <a:r>
              <a:rPr lang="en-US" sz="2000" dirty="0" smtClean="0"/>
              <a:t>DECISION</a:t>
            </a:r>
          </a:p>
          <a:p>
            <a:r>
              <a:rPr lang="en-US" sz="2000" dirty="0"/>
              <a:t>LIGHTER </a:t>
            </a:r>
            <a:r>
              <a:rPr lang="en-US" sz="2000" dirty="0" smtClean="0"/>
              <a:t>RISK</a:t>
            </a:r>
          </a:p>
          <a:p>
            <a:r>
              <a:rPr lang="en-US" sz="2000" dirty="0"/>
              <a:t>UNLIMITED </a:t>
            </a:r>
            <a:r>
              <a:rPr lang="en-US" sz="2000" dirty="0" smtClean="0"/>
              <a:t>LIABILITIES</a:t>
            </a:r>
          </a:p>
          <a:p>
            <a:r>
              <a:rPr lang="en-US" sz="2000" dirty="0"/>
              <a:t>FLEXIBILITY OF THE ORGANIZATION</a:t>
            </a:r>
            <a:endParaRPr lang="en-US" sz="2000" dirty="0"/>
          </a:p>
        </p:txBody>
      </p:sp>
    </p:spTree>
    <p:extLst>
      <p:ext uri="{BB962C8B-B14F-4D97-AF65-F5344CB8AC3E}">
        <p14:creationId xmlns:p14="http://schemas.microsoft.com/office/powerpoint/2010/main" val="2436417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DISADVANTAGES OF PARTNERSHIP</a:t>
            </a:r>
            <a:endParaRPr lang="en-US" dirty="0"/>
          </a:p>
        </p:txBody>
      </p:sp>
      <p:sp>
        <p:nvSpPr>
          <p:cNvPr id="3" name="Content Placeholder 2"/>
          <p:cNvSpPr>
            <a:spLocks noGrp="1"/>
          </p:cNvSpPr>
          <p:nvPr>
            <p:ph idx="1"/>
          </p:nvPr>
        </p:nvSpPr>
        <p:spPr/>
        <p:txBody>
          <a:bodyPr/>
          <a:lstStyle/>
          <a:p>
            <a:endParaRPr lang="en-US" sz="2400" dirty="0" smtClean="0"/>
          </a:p>
          <a:p>
            <a:r>
              <a:rPr lang="en-US" sz="2400" dirty="0" smtClean="0"/>
              <a:t>POSSIBILITY </a:t>
            </a:r>
            <a:r>
              <a:rPr lang="en-US" sz="2400" dirty="0"/>
              <a:t>OF DISAGREEMENT BETWEEN THE </a:t>
            </a:r>
            <a:r>
              <a:rPr lang="en-US" sz="2400" dirty="0" smtClean="0"/>
              <a:t>PARTNERS</a:t>
            </a:r>
          </a:p>
          <a:p>
            <a:r>
              <a:rPr lang="en-US" sz="2400" dirty="0"/>
              <a:t>DIVIDED CONTROL/ DELAY IN DECISION </a:t>
            </a:r>
            <a:r>
              <a:rPr lang="en-US" sz="2400" dirty="0" smtClean="0"/>
              <a:t>MAKING</a:t>
            </a:r>
          </a:p>
          <a:p>
            <a:r>
              <a:rPr lang="en-US" sz="2400" dirty="0"/>
              <a:t>LIMITATION ON </a:t>
            </a:r>
            <a:r>
              <a:rPr lang="en-US" sz="2400" dirty="0" smtClean="0"/>
              <a:t>SIZE</a:t>
            </a:r>
          </a:p>
          <a:p>
            <a:r>
              <a:rPr lang="en-US" sz="2400" dirty="0"/>
              <a:t>LACK OF SECRECY</a:t>
            </a:r>
            <a:endParaRPr lang="en-US" sz="2400" dirty="0"/>
          </a:p>
        </p:txBody>
      </p:sp>
    </p:spTree>
    <p:extLst>
      <p:ext uri="{BB962C8B-B14F-4D97-AF65-F5344CB8AC3E}">
        <p14:creationId xmlns:p14="http://schemas.microsoft.com/office/powerpoint/2010/main" val="36819636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417638"/>
          </a:xfrm>
        </p:spPr>
        <p:txBody>
          <a:bodyPr/>
          <a:lstStyle/>
          <a:p>
            <a:r>
              <a:rPr lang="en-US" sz="3200" b="1" i="1" dirty="0"/>
              <a:t>PARTNERSHIP DEEDS </a:t>
            </a:r>
            <a:r>
              <a:rPr lang="en-US" sz="3200" b="1" i="1" dirty="0" smtClean="0"/>
              <a:t/>
            </a:r>
            <a:br>
              <a:rPr lang="en-US" sz="3200" b="1" i="1" dirty="0" smtClean="0"/>
            </a:br>
            <a:r>
              <a:rPr lang="en-US" sz="3200" b="1" i="1" dirty="0" smtClean="0"/>
              <a:t>OR </a:t>
            </a:r>
            <a:br>
              <a:rPr lang="en-US" sz="3200" b="1" i="1" dirty="0" smtClean="0"/>
            </a:br>
            <a:r>
              <a:rPr lang="en-US" sz="3200" b="1" i="1" dirty="0" smtClean="0"/>
              <a:t>PARTNERSHIP </a:t>
            </a:r>
            <a:r>
              <a:rPr lang="en-US" sz="3200" b="1" i="1" dirty="0"/>
              <a:t>AGREEMENT</a:t>
            </a:r>
            <a:endParaRPr lang="en-US" sz="3200" dirty="0"/>
          </a:p>
        </p:txBody>
      </p:sp>
      <p:sp>
        <p:nvSpPr>
          <p:cNvPr id="3" name="Content Placeholder 2"/>
          <p:cNvSpPr>
            <a:spLocks noGrp="1"/>
          </p:cNvSpPr>
          <p:nvPr>
            <p:ph idx="1"/>
          </p:nvPr>
        </p:nvSpPr>
        <p:spPr>
          <a:xfrm>
            <a:off x="0" y="1561565"/>
            <a:ext cx="11977352" cy="4525963"/>
          </a:xfrm>
        </p:spPr>
        <p:txBody>
          <a:bodyPr/>
          <a:lstStyle/>
          <a:p>
            <a:endParaRPr lang="en-US" sz="2000" dirty="0" smtClean="0"/>
          </a:p>
          <a:p>
            <a:r>
              <a:rPr lang="en-US" sz="2000" dirty="0" smtClean="0"/>
              <a:t>It </a:t>
            </a:r>
            <a:r>
              <a:rPr lang="en-US" sz="2000" dirty="0"/>
              <a:t>is document in which the term and condition of partnership agreement are </a:t>
            </a:r>
            <a:r>
              <a:rPr lang="en-US" sz="2000" dirty="0" smtClean="0"/>
              <a:t>written</a:t>
            </a:r>
          </a:p>
          <a:p>
            <a:r>
              <a:rPr lang="en-US" sz="2000" dirty="0" smtClean="0"/>
              <a:t>It </a:t>
            </a:r>
            <a:r>
              <a:rPr lang="en-US" sz="2000" dirty="0"/>
              <a:t>can be oral or written. The written document of partnership is known as partnership </a:t>
            </a:r>
            <a:r>
              <a:rPr lang="en-US" sz="2000" dirty="0" smtClean="0"/>
              <a:t>deeds</a:t>
            </a:r>
          </a:p>
          <a:p>
            <a:r>
              <a:rPr lang="en-US" sz="2000" dirty="0"/>
              <a:t>The partner is to be free from future confusions and misunderstandings. Good relation between partners may not continue for a long time</a:t>
            </a:r>
            <a:r>
              <a:rPr lang="en-US" sz="2000" dirty="0" smtClean="0"/>
              <a:t>.</a:t>
            </a:r>
          </a:p>
          <a:p>
            <a:r>
              <a:rPr lang="en-US" sz="2000" dirty="0"/>
              <a:t>In future there may be difference of opinion between the partners on some points. The differences may only be removed if the terms and conditions are in the document to avoid future disputes and misunderstanding between partners.</a:t>
            </a:r>
            <a:r>
              <a:rPr lang="en-US" dirty="0"/>
              <a:t/>
            </a:r>
            <a:br>
              <a:rPr lang="en-US" dirty="0"/>
            </a:br>
            <a:endParaRPr lang="en-US" dirty="0"/>
          </a:p>
        </p:txBody>
      </p:sp>
    </p:spTree>
    <p:extLst>
      <p:ext uri="{BB962C8B-B14F-4D97-AF65-F5344CB8AC3E}">
        <p14:creationId xmlns:p14="http://schemas.microsoft.com/office/powerpoint/2010/main" val="276456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61" y="274638"/>
            <a:ext cx="11131639" cy="755672"/>
          </a:xfrm>
        </p:spPr>
        <p:txBody>
          <a:bodyPr/>
          <a:lstStyle/>
          <a:p>
            <a:r>
              <a:rPr lang="en-US" sz="2400" dirty="0"/>
              <a:t>A well-drawn up partnership deed usually contains the following forms:</a:t>
            </a:r>
            <a:endParaRPr lang="en-US" sz="2400" dirty="0"/>
          </a:p>
        </p:txBody>
      </p:sp>
      <p:sp>
        <p:nvSpPr>
          <p:cNvPr id="3" name="Content Placeholder 2"/>
          <p:cNvSpPr>
            <a:spLocks noGrp="1"/>
          </p:cNvSpPr>
          <p:nvPr>
            <p:ph idx="1"/>
          </p:nvPr>
        </p:nvSpPr>
        <p:spPr>
          <a:xfrm>
            <a:off x="150253" y="1030310"/>
            <a:ext cx="11732653" cy="4800599"/>
          </a:xfrm>
        </p:spPr>
        <p:txBody>
          <a:bodyPr/>
          <a:lstStyle/>
          <a:p>
            <a:pPr marL="0" indent="0">
              <a:buNone/>
            </a:pPr>
            <a:r>
              <a:rPr lang="en-US" sz="1600" b="1" dirty="0">
                <a:solidFill>
                  <a:schemeClr val="tx2">
                    <a:lumMod val="95000"/>
                    <a:lumOff val="5000"/>
                  </a:schemeClr>
                </a:solidFill>
              </a:rPr>
              <a:t>1. Name of the firm</a:t>
            </a:r>
            <a:br>
              <a:rPr lang="en-US" sz="1600" b="1" dirty="0">
                <a:solidFill>
                  <a:schemeClr val="tx2">
                    <a:lumMod val="95000"/>
                    <a:lumOff val="5000"/>
                  </a:schemeClr>
                </a:solidFill>
              </a:rPr>
            </a:br>
            <a:r>
              <a:rPr lang="en-US" sz="1600" b="1" dirty="0">
                <a:solidFill>
                  <a:schemeClr val="tx2">
                    <a:lumMod val="95000"/>
                    <a:lumOff val="5000"/>
                  </a:schemeClr>
                </a:solidFill>
              </a:rPr>
              <a:t>2. The nature and object of the business</a:t>
            </a:r>
            <a:br>
              <a:rPr lang="en-US" sz="1600" b="1" dirty="0">
                <a:solidFill>
                  <a:schemeClr val="tx2">
                    <a:lumMod val="95000"/>
                    <a:lumOff val="5000"/>
                  </a:schemeClr>
                </a:solidFill>
              </a:rPr>
            </a:br>
            <a:r>
              <a:rPr lang="en-US" sz="1600" b="1" dirty="0">
                <a:solidFill>
                  <a:schemeClr val="tx2">
                    <a:lumMod val="95000"/>
                    <a:lumOff val="5000"/>
                  </a:schemeClr>
                </a:solidFill>
              </a:rPr>
              <a:t>3. The duration of the business.</a:t>
            </a:r>
            <a:br>
              <a:rPr lang="en-US" sz="1600" b="1" dirty="0">
                <a:solidFill>
                  <a:schemeClr val="tx2">
                    <a:lumMod val="95000"/>
                    <a:lumOff val="5000"/>
                  </a:schemeClr>
                </a:solidFill>
              </a:rPr>
            </a:br>
            <a:r>
              <a:rPr lang="en-US" sz="1600" b="1" dirty="0">
                <a:solidFill>
                  <a:schemeClr val="tx2">
                    <a:lumMod val="95000"/>
                    <a:lumOff val="5000"/>
                  </a:schemeClr>
                </a:solidFill>
              </a:rPr>
              <a:t>4. The names and address of the partners.</a:t>
            </a:r>
            <a:br>
              <a:rPr lang="en-US" sz="1600" b="1" dirty="0">
                <a:solidFill>
                  <a:schemeClr val="tx2">
                    <a:lumMod val="95000"/>
                    <a:lumOff val="5000"/>
                  </a:schemeClr>
                </a:solidFill>
              </a:rPr>
            </a:br>
            <a:r>
              <a:rPr lang="en-US" sz="1600" b="1" dirty="0">
                <a:solidFill>
                  <a:schemeClr val="tx2">
                    <a:lumMod val="95000"/>
                    <a:lumOff val="5000"/>
                  </a:schemeClr>
                </a:solidFill>
              </a:rPr>
              <a:t>5. The amount of capital of the firm and the amount contributed by each partners.</a:t>
            </a:r>
            <a:br>
              <a:rPr lang="en-US" sz="1600" b="1" dirty="0">
                <a:solidFill>
                  <a:schemeClr val="tx2">
                    <a:lumMod val="95000"/>
                    <a:lumOff val="5000"/>
                  </a:schemeClr>
                </a:solidFill>
              </a:rPr>
            </a:br>
            <a:r>
              <a:rPr lang="en-US" sz="1600" b="1" dirty="0">
                <a:solidFill>
                  <a:schemeClr val="tx2">
                    <a:lumMod val="95000"/>
                    <a:lumOff val="5000"/>
                  </a:schemeClr>
                </a:solidFill>
              </a:rPr>
              <a:t>6. The ratio of sharing of profits and losses of the firm</a:t>
            </a:r>
            <a:br>
              <a:rPr lang="en-US" sz="1600" b="1" dirty="0">
                <a:solidFill>
                  <a:schemeClr val="tx2">
                    <a:lumMod val="95000"/>
                    <a:lumOff val="5000"/>
                  </a:schemeClr>
                </a:solidFill>
              </a:rPr>
            </a:br>
            <a:r>
              <a:rPr lang="en-US" sz="1600" b="1" dirty="0">
                <a:solidFill>
                  <a:schemeClr val="tx2">
                    <a:lumMod val="95000"/>
                    <a:lumOff val="5000"/>
                  </a:schemeClr>
                </a:solidFill>
              </a:rPr>
              <a:t>7. The management of the firm.</a:t>
            </a:r>
            <a:br>
              <a:rPr lang="en-US" sz="1600" b="1" dirty="0">
                <a:solidFill>
                  <a:schemeClr val="tx2">
                    <a:lumMod val="95000"/>
                    <a:lumOff val="5000"/>
                  </a:schemeClr>
                </a:solidFill>
              </a:rPr>
            </a:br>
            <a:r>
              <a:rPr lang="en-US" sz="1600" b="1" dirty="0">
                <a:solidFill>
                  <a:schemeClr val="tx2">
                    <a:lumMod val="95000"/>
                    <a:lumOff val="5000"/>
                  </a:schemeClr>
                </a:solidFill>
              </a:rPr>
              <a:t>8. Salaries if any paid to partners.</a:t>
            </a:r>
            <a:br>
              <a:rPr lang="en-US" sz="1600" b="1" dirty="0">
                <a:solidFill>
                  <a:schemeClr val="tx2">
                    <a:lumMod val="95000"/>
                    <a:lumOff val="5000"/>
                  </a:schemeClr>
                </a:solidFill>
              </a:rPr>
            </a:br>
            <a:r>
              <a:rPr lang="en-US" sz="1600" b="1" dirty="0">
                <a:solidFill>
                  <a:schemeClr val="tx2">
                    <a:lumMod val="95000"/>
                    <a:lumOff val="5000"/>
                  </a:schemeClr>
                </a:solidFill>
              </a:rPr>
              <a:t>9. Interest on partners.</a:t>
            </a:r>
            <a:br>
              <a:rPr lang="en-US" sz="1600" b="1" dirty="0">
                <a:solidFill>
                  <a:schemeClr val="tx2">
                    <a:lumMod val="95000"/>
                    <a:lumOff val="5000"/>
                  </a:schemeClr>
                </a:solidFill>
              </a:rPr>
            </a:br>
            <a:r>
              <a:rPr lang="en-US" sz="1600" b="1" dirty="0">
                <a:solidFill>
                  <a:schemeClr val="tx2">
                    <a:lumMod val="95000"/>
                    <a:lumOff val="5000"/>
                  </a:schemeClr>
                </a:solidFill>
              </a:rPr>
              <a:t>10. The rights and duties of the partners.</a:t>
            </a:r>
            <a:br>
              <a:rPr lang="en-US" sz="1600" b="1" dirty="0">
                <a:solidFill>
                  <a:schemeClr val="tx2">
                    <a:lumMod val="95000"/>
                    <a:lumOff val="5000"/>
                  </a:schemeClr>
                </a:solidFill>
              </a:rPr>
            </a:br>
            <a:r>
              <a:rPr lang="en-US" sz="1600" b="1" dirty="0">
                <a:solidFill>
                  <a:schemeClr val="tx2">
                    <a:lumMod val="95000"/>
                    <a:lumOff val="5000"/>
                  </a:schemeClr>
                </a:solidFill>
              </a:rPr>
              <a:t>11. The valuation and treatment of good will in case of dissolution of the firm.</a:t>
            </a:r>
            <a:br>
              <a:rPr lang="en-US" sz="1600" b="1" dirty="0">
                <a:solidFill>
                  <a:schemeClr val="tx2">
                    <a:lumMod val="95000"/>
                    <a:lumOff val="5000"/>
                  </a:schemeClr>
                </a:solidFill>
              </a:rPr>
            </a:br>
            <a:r>
              <a:rPr lang="en-US" sz="1600" b="1" dirty="0">
                <a:solidFill>
                  <a:schemeClr val="tx2">
                    <a:lumMod val="95000"/>
                    <a:lumOff val="5000"/>
                  </a:schemeClr>
                </a:solidFill>
              </a:rPr>
              <a:t>12. Rules and regulation regarding the admission of new partners and expulsion and retirement of an existing partner.</a:t>
            </a:r>
            <a:br>
              <a:rPr lang="en-US" sz="1600" b="1" dirty="0">
                <a:solidFill>
                  <a:schemeClr val="tx2">
                    <a:lumMod val="95000"/>
                    <a:lumOff val="5000"/>
                  </a:schemeClr>
                </a:solidFill>
              </a:rPr>
            </a:br>
            <a:r>
              <a:rPr lang="en-US" sz="1600" b="1" dirty="0">
                <a:solidFill>
                  <a:schemeClr val="tx2">
                    <a:lumMod val="95000"/>
                    <a:lumOff val="5000"/>
                  </a:schemeClr>
                </a:solidFill>
              </a:rPr>
              <a:t>13. Appointment of an arbitrator to settle disputes if any among the partners.</a:t>
            </a:r>
            <a:br>
              <a:rPr lang="en-US" sz="1600" b="1" dirty="0">
                <a:solidFill>
                  <a:schemeClr val="tx2">
                    <a:lumMod val="95000"/>
                    <a:lumOff val="5000"/>
                  </a:schemeClr>
                </a:solidFill>
              </a:rPr>
            </a:br>
            <a:r>
              <a:rPr lang="en-US" sz="1600" b="1" dirty="0">
                <a:solidFill>
                  <a:schemeClr val="tx2">
                    <a:lumMod val="95000"/>
                    <a:lumOff val="5000"/>
                  </a:schemeClr>
                </a:solidFill>
              </a:rPr>
              <a:t>14. The names of banks where firm accounts will be opened.</a:t>
            </a:r>
            <a:br>
              <a:rPr lang="en-US" sz="1600" b="1" dirty="0">
                <a:solidFill>
                  <a:schemeClr val="tx2">
                    <a:lumMod val="95000"/>
                    <a:lumOff val="5000"/>
                  </a:schemeClr>
                </a:solidFill>
              </a:rPr>
            </a:br>
            <a:r>
              <a:rPr lang="en-US" sz="1600" b="1" dirty="0">
                <a:solidFill>
                  <a:schemeClr val="tx2">
                    <a:lumMod val="95000"/>
                    <a:lumOff val="5000"/>
                  </a:schemeClr>
                </a:solidFill>
              </a:rPr>
              <a:t>15. The names of auditor or who will inspect the books of accounts.</a:t>
            </a:r>
            <a:br>
              <a:rPr lang="en-US" sz="1600" b="1" dirty="0">
                <a:solidFill>
                  <a:schemeClr val="tx2">
                    <a:lumMod val="95000"/>
                    <a:lumOff val="5000"/>
                  </a:schemeClr>
                </a:solidFill>
              </a:rPr>
            </a:br>
            <a:r>
              <a:rPr lang="en-US" sz="1600" b="1" dirty="0">
                <a:solidFill>
                  <a:schemeClr val="tx2">
                    <a:lumMod val="95000"/>
                    <a:lumOff val="5000"/>
                  </a:schemeClr>
                </a:solidFill>
              </a:rPr>
              <a:t>16. The names of partners who will sign the important document.</a:t>
            </a:r>
            <a:br>
              <a:rPr lang="en-US" sz="1600" b="1" dirty="0">
                <a:solidFill>
                  <a:schemeClr val="tx2">
                    <a:lumMod val="95000"/>
                    <a:lumOff val="5000"/>
                  </a:schemeClr>
                </a:solidFill>
              </a:rPr>
            </a:br>
            <a:r>
              <a:rPr lang="en-US" sz="1600" b="1" dirty="0">
                <a:solidFill>
                  <a:schemeClr val="tx2">
                    <a:lumMod val="95000"/>
                    <a:lumOff val="5000"/>
                  </a:schemeClr>
                </a:solidFill>
              </a:rPr>
              <a:t>17. The procedure of the dissolution of the firm and settlement of accounts.</a:t>
            </a:r>
            <a:br>
              <a:rPr lang="en-US" sz="1600" b="1" dirty="0">
                <a:solidFill>
                  <a:schemeClr val="tx2">
                    <a:lumMod val="95000"/>
                    <a:lumOff val="5000"/>
                  </a:schemeClr>
                </a:solidFill>
              </a:rPr>
            </a:br>
            <a:r>
              <a:rPr lang="en-US" sz="1600" b="1" dirty="0">
                <a:solidFill>
                  <a:schemeClr val="tx2">
                    <a:lumMod val="95000"/>
                    <a:lumOff val="5000"/>
                  </a:schemeClr>
                </a:solidFill>
              </a:rPr>
              <a:t>18. Any other clause or clauses necessary for future safety for the conveniences of the partner.</a:t>
            </a:r>
          </a:p>
          <a:p>
            <a:endParaRPr lang="en-US" dirty="0"/>
          </a:p>
        </p:txBody>
      </p:sp>
    </p:spTree>
    <p:extLst>
      <p:ext uri="{BB962C8B-B14F-4D97-AF65-F5344CB8AC3E}">
        <p14:creationId xmlns:p14="http://schemas.microsoft.com/office/powerpoint/2010/main" val="562044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i="1" dirty="0"/>
              <a:t>REGISTRATION OF PARTNERSHIP FIRM</a:t>
            </a:r>
            <a:endParaRPr lang="en-US" sz="3600" dirty="0"/>
          </a:p>
        </p:txBody>
      </p:sp>
      <p:sp>
        <p:nvSpPr>
          <p:cNvPr id="3" name="Content Placeholder 2"/>
          <p:cNvSpPr>
            <a:spLocks noGrp="1"/>
          </p:cNvSpPr>
          <p:nvPr>
            <p:ph idx="1"/>
          </p:nvPr>
        </p:nvSpPr>
        <p:spPr/>
        <p:txBody>
          <a:bodyPr/>
          <a:lstStyle/>
          <a:p>
            <a:r>
              <a:rPr lang="en-US" sz="2400" dirty="0"/>
              <a:t>It is essential that statement must be signed by all the partners and should contain following </a:t>
            </a:r>
            <a:r>
              <a:rPr lang="en-US" sz="2400" dirty="0" smtClean="0"/>
              <a:t>particulars</a:t>
            </a:r>
          </a:p>
          <a:p>
            <a:endParaRPr lang="en-US" sz="2400" dirty="0" smtClean="0"/>
          </a:p>
          <a:p>
            <a:pPr marL="0" indent="0">
              <a:buNone/>
            </a:pPr>
            <a:r>
              <a:rPr lang="en-US" sz="2400" dirty="0"/>
              <a:t>1. The name of the firm,</a:t>
            </a:r>
            <a:br>
              <a:rPr lang="en-US" sz="2400" dirty="0"/>
            </a:br>
            <a:r>
              <a:rPr lang="en-US" sz="2400" dirty="0"/>
              <a:t>2. The principal place of the business.</a:t>
            </a:r>
            <a:br>
              <a:rPr lang="en-US" sz="2400" dirty="0"/>
            </a:br>
            <a:r>
              <a:rPr lang="en-US" sz="2400" dirty="0"/>
              <a:t>3. The names of the other places were firm may carry out its business.</a:t>
            </a:r>
            <a:br>
              <a:rPr lang="en-US" sz="2400" dirty="0"/>
            </a:br>
            <a:r>
              <a:rPr lang="en-US" sz="2400" dirty="0"/>
              <a:t>4. The date on which each partner entered into the firm.</a:t>
            </a:r>
            <a:br>
              <a:rPr lang="en-US" sz="2400" dirty="0"/>
            </a:br>
            <a:r>
              <a:rPr lang="en-US" sz="2400" dirty="0"/>
              <a:t>5. The names and permanent addresses of all the partners of the firm.</a:t>
            </a:r>
            <a:br>
              <a:rPr lang="en-US" sz="2400" dirty="0"/>
            </a:br>
            <a:r>
              <a:rPr lang="en-US" sz="2400" dirty="0"/>
              <a:t>6. </a:t>
            </a:r>
            <a:r>
              <a:rPr lang="en-US" sz="2400" dirty="0" smtClean="0"/>
              <a:t>The </a:t>
            </a:r>
            <a:r>
              <a:rPr lang="en-US" sz="2400" dirty="0"/>
              <a:t>duration of the firm</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4094133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SOLE PROPRIETORSHIP</a:t>
            </a:r>
            <a:endParaRPr lang="en-US" dirty="0"/>
          </a:p>
        </p:txBody>
      </p:sp>
      <p:sp>
        <p:nvSpPr>
          <p:cNvPr id="3" name="Content Placeholder 2"/>
          <p:cNvSpPr>
            <a:spLocks noGrp="1"/>
          </p:cNvSpPr>
          <p:nvPr>
            <p:ph idx="1"/>
          </p:nvPr>
        </p:nvSpPr>
        <p:spPr>
          <a:xfrm>
            <a:off x="-17172" y="1574443"/>
            <a:ext cx="12209172" cy="4525963"/>
          </a:xfrm>
        </p:spPr>
        <p:txBody>
          <a:bodyPr/>
          <a:lstStyle/>
          <a:p>
            <a:r>
              <a:rPr lang="en-US" sz="2400" dirty="0"/>
              <a:t>It is the form of business organization in which an individual introduces his own capital</a:t>
            </a:r>
            <a:r>
              <a:rPr lang="en-US" sz="2400" dirty="0" smtClean="0"/>
              <a:t>,</a:t>
            </a:r>
            <a:r>
              <a:rPr lang="en-US" sz="2400" dirty="0"/>
              <a:t> uses his own skills and intelligence in the management of its affairs and </a:t>
            </a:r>
            <a:r>
              <a:rPr lang="en-US" sz="2400" dirty="0" smtClean="0"/>
              <a:t>responsible </a:t>
            </a:r>
            <a:r>
              <a:rPr lang="en-US" sz="2400" dirty="0"/>
              <a:t>for the result of its operations. </a:t>
            </a:r>
            <a:endParaRPr lang="en-US" sz="2400" dirty="0" smtClean="0"/>
          </a:p>
          <a:p>
            <a:endParaRPr lang="en-US" sz="2400" dirty="0" smtClean="0"/>
          </a:p>
          <a:p>
            <a:r>
              <a:rPr lang="en-US" sz="2400" dirty="0" smtClean="0"/>
              <a:t>He </a:t>
            </a:r>
            <a:r>
              <a:rPr lang="en-US" sz="2400" dirty="0"/>
              <a:t>may run the business alone or obtain assistance of employees. It is the easiest to form and is also the simplest in organization</a:t>
            </a:r>
            <a:r>
              <a:rPr lang="en-US" sz="2400" dirty="0" smtClean="0"/>
              <a:t>.</a:t>
            </a:r>
          </a:p>
          <a:p>
            <a:pPr marL="0" indent="0">
              <a:buNone/>
            </a:pPr>
            <a:endParaRPr lang="en-US" sz="2400" dirty="0" smtClean="0"/>
          </a:p>
          <a:p>
            <a:r>
              <a:rPr lang="en-US" sz="2400" dirty="0"/>
              <a:t>The individual proprietor is the supreme judge of all matters </a:t>
            </a:r>
            <a:r>
              <a:rPr lang="en-US" sz="2400" dirty="0" smtClean="0"/>
              <a:t>his </a:t>
            </a:r>
            <a:r>
              <a:rPr lang="en-US" sz="2400" dirty="0"/>
              <a:t>business, subject only to the general laws of the land and to such special </a:t>
            </a:r>
            <a:r>
              <a:rPr lang="en-US" sz="2400" dirty="0" smtClean="0"/>
              <a:t>effect </a:t>
            </a:r>
            <a:r>
              <a:rPr lang="en-US" sz="2400" dirty="0"/>
              <a:t>his particular business.</a:t>
            </a:r>
            <a:endParaRPr lang="en-US" sz="2400" dirty="0" smtClean="0"/>
          </a:p>
        </p:txBody>
      </p:sp>
    </p:spTree>
    <p:extLst>
      <p:ext uri="{BB962C8B-B14F-4D97-AF65-F5344CB8AC3E}">
        <p14:creationId xmlns:p14="http://schemas.microsoft.com/office/powerpoint/2010/main" val="1582326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7212"/>
            <a:ext cx="10972800" cy="678399"/>
          </a:xfrm>
        </p:spPr>
        <p:txBody>
          <a:bodyPr/>
          <a:lstStyle/>
          <a:p>
            <a:r>
              <a:rPr lang="en-US" sz="3600" dirty="0"/>
              <a:t>ADVANTAGES OF </a:t>
            </a:r>
            <a:r>
              <a:rPr lang="en-US" sz="3600" dirty="0"/>
              <a:t>SOLE PROPRIETORSHIP</a:t>
            </a:r>
          </a:p>
        </p:txBody>
      </p:sp>
      <p:sp>
        <p:nvSpPr>
          <p:cNvPr id="3" name="Content Placeholder 2"/>
          <p:cNvSpPr>
            <a:spLocks noGrp="1"/>
          </p:cNvSpPr>
          <p:nvPr>
            <p:ph idx="1"/>
          </p:nvPr>
        </p:nvSpPr>
        <p:spPr>
          <a:xfrm>
            <a:off x="154546" y="1291108"/>
            <a:ext cx="11427854" cy="5264238"/>
          </a:xfrm>
        </p:spPr>
        <p:txBody>
          <a:bodyPr/>
          <a:lstStyle/>
          <a:p>
            <a:r>
              <a:rPr lang="en-US" sz="2000" i="1" dirty="0"/>
              <a:t>EASY TO </a:t>
            </a:r>
            <a:r>
              <a:rPr lang="en-US" sz="2000" i="1" dirty="0" smtClean="0"/>
              <a:t>START</a:t>
            </a:r>
          </a:p>
          <a:p>
            <a:r>
              <a:rPr lang="en-US" sz="2000" i="1" dirty="0"/>
              <a:t>EASY TO </a:t>
            </a:r>
            <a:r>
              <a:rPr lang="en-US" sz="2000" i="1" dirty="0" smtClean="0"/>
              <a:t>DISSOLVE</a:t>
            </a:r>
          </a:p>
          <a:p>
            <a:r>
              <a:rPr lang="en-US" sz="2000" i="1" dirty="0"/>
              <a:t>FREEDOM OF </a:t>
            </a:r>
            <a:r>
              <a:rPr lang="en-US" sz="2000" i="1" dirty="0" smtClean="0"/>
              <a:t>ACTION</a:t>
            </a:r>
          </a:p>
          <a:p>
            <a:r>
              <a:rPr lang="en-US" sz="2000" i="1" dirty="0"/>
              <a:t>FREEDOM OF GOVERNMENT </a:t>
            </a:r>
            <a:r>
              <a:rPr lang="en-US" sz="2000" i="1" dirty="0" smtClean="0"/>
              <a:t>CONTROL</a:t>
            </a:r>
          </a:p>
          <a:p>
            <a:r>
              <a:rPr lang="en-US" sz="2000" i="1" dirty="0"/>
              <a:t>OWNERS OF ALL </a:t>
            </a:r>
            <a:r>
              <a:rPr lang="en-US" sz="2000" i="1" dirty="0" smtClean="0"/>
              <a:t>PROFIT</a:t>
            </a:r>
          </a:p>
          <a:p>
            <a:r>
              <a:rPr lang="en-US" sz="2000" i="1" dirty="0" smtClean="0"/>
              <a:t> </a:t>
            </a:r>
            <a:r>
              <a:rPr lang="en-US" sz="2000" i="1" dirty="0"/>
              <a:t>LOW </a:t>
            </a:r>
            <a:r>
              <a:rPr lang="en-US" sz="2000" i="1" dirty="0" smtClean="0"/>
              <a:t>TAXES</a:t>
            </a:r>
          </a:p>
          <a:p>
            <a:r>
              <a:rPr lang="en-US" sz="2000" i="1" dirty="0" smtClean="0"/>
              <a:t>SECRECY</a:t>
            </a:r>
          </a:p>
          <a:p>
            <a:r>
              <a:rPr lang="en-US" sz="2000" i="1" dirty="0"/>
              <a:t>LOW COST </a:t>
            </a:r>
            <a:r>
              <a:rPr lang="en-US" sz="2000" i="1" dirty="0" smtClean="0"/>
              <a:t>ORGANIZATION</a:t>
            </a:r>
          </a:p>
          <a:p>
            <a:r>
              <a:rPr lang="en-US" sz="2000" i="1" dirty="0" smtClean="0"/>
              <a:t>FULL CONTROL</a:t>
            </a:r>
          </a:p>
          <a:p>
            <a:r>
              <a:rPr lang="en-US" sz="2000" i="1" dirty="0" smtClean="0"/>
              <a:t>IMMEDIATE ACTION AND QIUCK DECISION</a:t>
            </a:r>
          </a:p>
          <a:p>
            <a:r>
              <a:rPr lang="en-US" sz="2000" i="1" dirty="0" smtClean="0"/>
              <a:t>FLEXIBILITY OF ORGANIZATION</a:t>
            </a:r>
          </a:p>
          <a:p>
            <a:r>
              <a:rPr lang="en-US" sz="2000" i="1" dirty="0" smtClean="0"/>
              <a:t>PERSONAL INCENTIVES</a:t>
            </a:r>
          </a:p>
          <a:p>
            <a:r>
              <a:rPr lang="en-US" sz="2000" i="1" dirty="0" smtClean="0"/>
              <a:t>CREDIT WORTHINESS</a:t>
            </a:r>
            <a:endParaRPr lang="en-US" sz="2000" dirty="0" smtClean="0"/>
          </a:p>
          <a:p>
            <a:endParaRPr lang="en-US" sz="2000" dirty="0"/>
          </a:p>
          <a:p>
            <a:endParaRPr lang="en-US" dirty="0"/>
          </a:p>
        </p:txBody>
      </p:sp>
    </p:spTree>
    <p:extLst>
      <p:ext uri="{BB962C8B-B14F-4D97-AF65-F5344CB8AC3E}">
        <p14:creationId xmlns:p14="http://schemas.microsoft.com/office/powerpoint/2010/main" val="1086948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20066"/>
          </a:xfrm>
        </p:spPr>
        <p:txBody>
          <a:bodyPr/>
          <a:lstStyle/>
          <a:p>
            <a:r>
              <a:rPr lang="en-US" sz="3600" b="1" i="1" dirty="0" smtClean="0"/>
              <a:t>DISADVANTAGES </a:t>
            </a:r>
            <a:r>
              <a:rPr lang="en-US" sz="3600" b="1" i="1" dirty="0"/>
              <a:t>OF SOLE PROPRIETORSHIP</a:t>
            </a:r>
            <a:endParaRPr lang="en-US" sz="3600" dirty="0"/>
          </a:p>
        </p:txBody>
      </p:sp>
      <p:sp>
        <p:nvSpPr>
          <p:cNvPr id="3" name="Content Placeholder 2"/>
          <p:cNvSpPr>
            <a:spLocks noGrp="1"/>
          </p:cNvSpPr>
          <p:nvPr>
            <p:ph idx="1"/>
          </p:nvPr>
        </p:nvSpPr>
        <p:spPr/>
        <p:txBody>
          <a:bodyPr/>
          <a:lstStyle/>
          <a:p>
            <a:r>
              <a:rPr lang="en-US" sz="2400" dirty="0"/>
              <a:t>LIMITED </a:t>
            </a:r>
            <a:r>
              <a:rPr lang="en-US" sz="2400" dirty="0" smtClean="0"/>
              <a:t>FINANCE</a:t>
            </a:r>
          </a:p>
          <a:p>
            <a:r>
              <a:rPr lang="en-US" sz="2400" dirty="0"/>
              <a:t>DIFFICULTIES IN </a:t>
            </a:r>
            <a:r>
              <a:rPr lang="en-US" sz="2400" dirty="0" smtClean="0"/>
              <a:t>MANAGEMENT</a:t>
            </a:r>
          </a:p>
          <a:p>
            <a:r>
              <a:rPr lang="en-US" sz="2400" dirty="0"/>
              <a:t>LIMITED SPAN OF </a:t>
            </a:r>
            <a:r>
              <a:rPr lang="en-US" sz="2400" dirty="0" smtClean="0"/>
              <a:t>SUPERVISION</a:t>
            </a:r>
          </a:p>
          <a:p>
            <a:r>
              <a:rPr lang="en-US" sz="2400" dirty="0"/>
              <a:t>LIMITATION ON </a:t>
            </a:r>
            <a:r>
              <a:rPr lang="en-US" sz="2400" dirty="0" smtClean="0"/>
              <a:t>SIZE</a:t>
            </a:r>
          </a:p>
          <a:p>
            <a:r>
              <a:rPr lang="en-US" sz="2400" dirty="0"/>
              <a:t>UNLIMITED </a:t>
            </a:r>
            <a:r>
              <a:rPr lang="en-US" sz="2400" dirty="0" smtClean="0"/>
              <a:t>LIABILITY</a:t>
            </a:r>
          </a:p>
          <a:p>
            <a:r>
              <a:rPr lang="en-US" sz="2400" dirty="0"/>
              <a:t>LACK OF CONTINUITY</a:t>
            </a:r>
            <a:endParaRPr lang="en-US" sz="2400" dirty="0"/>
          </a:p>
        </p:txBody>
      </p:sp>
    </p:spTree>
    <p:extLst>
      <p:ext uri="{BB962C8B-B14F-4D97-AF65-F5344CB8AC3E}">
        <p14:creationId xmlns:p14="http://schemas.microsoft.com/office/powerpoint/2010/main" val="2464698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i="1" dirty="0"/>
              <a:t>SUITABILITY OF SOLE PROPRIETORSHIP</a:t>
            </a:r>
            <a:endParaRPr lang="en-US" sz="4000" dirty="0"/>
          </a:p>
        </p:txBody>
      </p:sp>
      <p:sp>
        <p:nvSpPr>
          <p:cNvPr id="3" name="Content Placeholder 2"/>
          <p:cNvSpPr>
            <a:spLocks noGrp="1"/>
          </p:cNvSpPr>
          <p:nvPr>
            <p:ph idx="1"/>
          </p:nvPr>
        </p:nvSpPr>
        <p:spPr>
          <a:xfrm>
            <a:off x="30050" y="1600201"/>
            <a:ext cx="12161949" cy="4525963"/>
          </a:xfrm>
        </p:spPr>
        <p:txBody>
          <a:bodyPr/>
          <a:lstStyle/>
          <a:p>
            <a:r>
              <a:rPr lang="en-US" sz="2000" dirty="0"/>
              <a:t>One man control over the business would be most efficient and profitable. If only that one man has the </a:t>
            </a:r>
            <a:r>
              <a:rPr lang="en-US" sz="2000" dirty="0" smtClean="0"/>
              <a:t>capability </a:t>
            </a:r>
            <a:r>
              <a:rPr lang="en-US" sz="2000" dirty="0"/>
              <a:t>of managing everything </a:t>
            </a:r>
            <a:r>
              <a:rPr lang="en-US" sz="2000" dirty="0" smtClean="0"/>
              <a:t>indefinitely</a:t>
            </a:r>
          </a:p>
          <a:p>
            <a:r>
              <a:rPr lang="en-US" sz="2000" dirty="0"/>
              <a:t>This form of organization is therefore suitable for the following cases.</a:t>
            </a:r>
            <a:br>
              <a:rPr lang="en-US" sz="2000" dirty="0"/>
            </a:br>
            <a:endParaRPr lang="en-US" sz="2000" dirty="0" smtClean="0"/>
          </a:p>
          <a:p>
            <a:r>
              <a:rPr lang="en-US" sz="2000" dirty="0"/>
              <a:t>a) Where the capital required is small and risk is not heavy since merchandise and services of one kind are sold. E.g. magazine and newspaper stand, bakeries teashops, rental libraries etc</a:t>
            </a:r>
            <a:r>
              <a:rPr lang="en-US" sz="2000" dirty="0" smtClean="0"/>
              <a:t>.</a:t>
            </a:r>
          </a:p>
          <a:p>
            <a:r>
              <a:rPr lang="en-US" sz="2000" dirty="0"/>
              <a:t>b) Where quickness in decision is needed i.e. Bullion dealers, share brokers etc</a:t>
            </a:r>
            <a:r>
              <a:rPr lang="en-US" sz="2000" dirty="0" smtClean="0"/>
              <a:t>.</a:t>
            </a:r>
            <a:r>
              <a:rPr lang="en-US" sz="2000" dirty="0"/>
              <a:t/>
            </a:r>
            <a:br>
              <a:rPr lang="en-US" sz="2000" dirty="0"/>
            </a:br>
            <a:r>
              <a:rPr lang="en-US" sz="2000" dirty="0"/>
              <a:t>c) Where services are sold and customer requires personnel attention egg. Patient, lawyers, dentist, cobblers, accountant.</a:t>
            </a:r>
            <a:br>
              <a:rPr lang="en-US" sz="2000" dirty="0"/>
            </a:br>
            <a:r>
              <a:rPr lang="en-US" sz="2000" dirty="0"/>
              <a:t>d) Where special regard has to be shown to the tastes of the customers. Tailoring, restaurant, managing etc.</a:t>
            </a:r>
            <a:br>
              <a:rPr lang="en-US" sz="2000" dirty="0"/>
            </a:br>
            <a:r>
              <a:rPr lang="en-US" sz="2000" dirty="0"/>
              <a:t>e) Where market is limited </a:t>
            </a:r>
            <a:r>
              <a:rPr lang="en-US" sz="2000" dirty="0" smtClean="0"/>
              <a:t>e.g.. </a:t>
            </a:r>
            <a:r>
              <a:rPr lang="en-US" sz="2000" dirty="0"/>
              <a:t>Retail trade.</a:t>
            </a:r>
            <a:endParaRPr lang="en-US" sz="2000" dirty="0"/>
          </a:p>
        </p:txBody>
      </p:sp>
    </p:spTree>
    <p:extLst>
      <p:ext uri="{BB962C8B-B14F-4D97-AF65-F5344CB8AC3E}">
        <p14:creationId xmlns:p14="http://schemas.microsoft.com/office/powerpoint/2010/main" val="726032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PARTNERSHIP</a:t>
            </a:r>
            <a:endParaRPr lang="en-US" dirty="0"/>
          </a:p>
        </p:txBody>
      </p:sp>
      <p:sp>
        <p:nvSpPr>
          <p:cNvPr id="3" name="Content Placeholder 2"/>
          <p:cNvSpPr>
            <a:spLocks noGrp="1"/>
          </p:cNvSpPr>
          <p:nvPr>
            <p:ph idx="1"/>
          </p:nvPr>
        </p:nvSpPr>
        <p:spPr>
          <a:xfrm>
            <a:off x="0" y="1600201"/>
            <a:ext cx="12192000" cy="4525963"/>
          </a:xfrm>
        </p:spPr>
        <p:txBody>
          <a:bodyPr/>
          <a:lstStyle/>
          <a:p>
            <a:r>
              <a:rPr lang="en-US" sz="2400" dirty="0"/>
              <a:t>It is rare that person combines in himself all that is essential to make him successful businessman. </a:t>
            </a:r>
            <a:endParaRPr lang="en-US" sz="2400" dirty="0" smtClean="0"/>
          </a:p>
          <a:p>
            <a:endParaRPr lang="en-US" sz="2400" dirty="0" smtClean="0"/>
          </a:p>
          <a:p>
            <a:r>
              <a:rPr lang="en-US" sz="2400" dirty="0"/>
              <a:t>A</a:t>
            </a:r>
            <a:r>
              <a:rPr lang="en-US" sz="2400" dirty="0" smtClean="0"/>
              <a:t> </a:t>
            </a:r>
            <a:r>
              <a:rPr lang="en-US" sz="2400" dirty="0"/>
              <a:t>combination of two or more or more persons, some having capital and others having skill or experience proves to be beneficial</a:t>
            </a:r>
            <a:r>
              <a:rPr lang="en-US" sz="2400" dirty="0" smtClean="0"/>
              <a:t>.</a:t>
            </a:r>
          </a:p>
          <a:p>
            <a:endParaRPr lang="en-US" sz="2400" dirty="0" smtClean="0"/>
          </a:p>
          <a:p>
            <a:r>
              <a:rPr lang="en-US" sz="2400" dirty="0"/>
              <a:t>P</a:t>
            </a:r>
            <a:r>
              <a:rPr lang="en-US" sz="2400" dirty="0" smtClean="0"/>
              <a:t>artnership </a:t>
            </a:r>
            <a:r>
              <a:rPr lang="en-US" sz="2400" dirty="0"/>
              <a:t>is defined as “the relating between persons, who having agreed to share profits of a business carried on by all or any one of them acting for all”</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3319240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304" y="605307"/>
            <a:ext cx="12011696" cy="5520857"/>
          </a:xfrm>
        </p:spPr>
        <p:txBody>
          <a:bodyPr/>
          <a:lstStyle/>
          <a:p>
            <a:pPr marL="0" indent="0">
              <a:buNone/>
            </a:pPr>
            <a:r>
              <a:rPr lang="en-US" dirty="0"/>
              <a:t>The above definition reveals </a:t>
            </a:r>
            <a:r>
              <a:rPr lang="en-US" dirty="0" smtClean="0"/>
              <a:t>that</a:t>
            </a:r>
          </a:p>
          <a:p>
            <a:pPr marL="0" indent="0">
              <a:buNone/>
            </a:pPr>
            <a:r>
              <a:rPr lang="en-US" dirty="0"/>
              <a:t/>
            </a:r>
            <a:br>
              <a:rPr lang="en-US" dirty="0"/>
            </a:br>
            <a:r>
              <a:rPr lang="en-US" sz="2400" dirty="0"/>
              <a:t>1. An agreement between partners is necessary</a:t>
            </a:r>
            <a:r>
              <a:rPr lang="en-US" sz="2400" dirty="0" smtClean="0"/>
              <a:t>.</a:t>
            </a:r>
          </a:p>
          <a:p>
            <a:pPr marL="0" indent="0">
              <a:buNone/>
            </a:pPr>
            <a:endParaRPr lang="en-US" sz="2400" dirty="0" smtClean="0"/>
          </a:p>
          <a:p>
            <a:pPr marL="0" indent="0">
              <a:buNone/>
            </a:pPr>
            <a:r>
              <a:rPr lang="en-US" sz="2400" dirty="0" smtClean="0"/>
              <a:t>2</a:t>
            </a:r>
            <a:r>
              <a:rPr lang="en-US" sz="2400" dirty="0"/>
              <a:t>. The agreement must be in regard to the sharing of the profit of the business</a:t>
            </a:r>
            <a:r>
              <a:rPr lang="en-US" sz="2400" dirty="0" smtClean="0"/>
              <a:t>.</a:t>
            </a:r>
          </a:p>
          <a:p>
            <a:pPr marL="0" indent="0">
              <a:buNone/>
            </a:pPr>
            <a:endParaRPr lang="en-US" sz="2400" dirty="0" smtClean="0"/>
          </a:p>
          <a:p>
            <a:pPr marL="0" indent="0">
              <a:buNone/>
            </a:pPr>
            <a:r>
              <a:rPr lang="en-US" sz="2400" dirty="0" smtClean="0"/>
              <a:t>3</a:t>
            </a:r>
            <a:r>
              <a:rPr lang="en-US" sz="2400" dirty="0"/>
              <a:t>. The business must be carried by all or any one of them acting for all</a:t>
            </a:r>
            <a:r>
              <a:rPr lang="en-US" sz="2800" dirty="0"/>
              <a:t>.</a:t>
            </a:r>
            <a:endParaRPr lang="en-US" sz="2800" dirty="0"/>
          </a:p>
        </p:txBody>
      </p:sp>
    </p:spTree>
    <p:extLst>
      <p:ext uri="{BB962C8B-B14F-4D97-AF65-F5344CB8AC3E}">
        <p14:creationId xmlns:p14="http://schemas.microsoft.com/office/powerpoint/2010/main" val="1005888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i="1" dirty="0"/>
              <a:t>FEATURES OR ELEMENTS OR CHARACTERISTICS </a:t>
            </a:r>
            <a:r>
              <a:rPr lang="en-US" sz="3200" b="1" i="1" dirty="0" smtClean="0"/>
              <a:t/>
            </a:r>
            <a:br>
              <a:rPr lang="en-US" sz="3200" b="1" i="1" dirty="0" smtClean="0"/>
            </a:br>
            <a:r>
              <a:rPr lang="en-US" sz="3200" b="1" i="1" dirty="0" smtClean="0"/>
              <a:t>OF </a:t>
            </a:r>
            <a:r>
              <a:rPr lang="en-US" sz="3200" b="1" i="1" dirty="0"/>
              <a:t>PARTNERSHIP</a:t>
            </a:r>
            <a:endParaRPr lang="en-US" sz="3200" dirty="0"/>
          </a:p>
        </p:txBody>
      </p:sp>
      <p:sp>
        <p:nvSpPr>
          <p:cNvPr id="3" name="Content Placeholder 2"/>
          <p:cNvSpPr>
            <a:spLocks noGrp="1"/>
          </p:cNvSpPr>
          <p:nvPr>
            <p:ph idx="1"/>
          </p:nvPr>
        </p:nvSpPr>
        <p:spPr>
          <a:xfrm>
            <a:off x="0" y="1417638"/>
            <a:ext cx="12192000" cy="4839236"/>
          </a:xfrm>
        </p:spPr>
        <p:txBody>
          <a:bodyPr/>
          <a:lstStyle/>
          <a:p>
            <a:pPr>
              <a:buFont typeface="Wingdings" panose="05000000000000000000" pitchFamily="2" charset="2"/>
              <a:buChar char="q"/>
            </a:pPr>
            <a:r>
              <a:rPr lang="en-US" sz="2000" dirty="0"/>
              <a:t>Partnership is the result of contract between two or more person who has agreed to carry out on a business with the object of earning </a:t>
            </a:r>
            <a:r>
              <a:rPr lang="en-US" sz="2000" dirty="0" smtClean="0"/>
              <a:t>profit</a:t>
            </a:r>
            <a:r>
              <a:rPr lang="en-US" sz="2000" dirty="0"/>
              <a:t>. The followings are the main features of partnership</a:t>
            </a:r>
            <a:r>
              <a:rPr lang="en-US" sz="2000" dirty="0" smtClean="0"/>
              <a:t>.</a:t>
            </a:r>
          </a:p>
          <a:p>
            <a:pPr marL="0" indent="0">
              <a:buNone/>
            </a:pPr>
            <a:endParaRPr lang="en-US" sz="2000" dirty="0" smtClean="0"/>
          </a:p>
          <a:p>
            <a:r>
              <a:rPr lang="en-US" sz="2000" dirty="0" smtClean="0"/>
              <a:t>AGREEMENT</a:t>
            </a:r>
          </a:p>
          <a:p>
            <a:r>
              <a:rPr lang="en-US" sz="2000" dirty="0"/>
              <a:t>NUMBERS OF </a:t>
            </a:r>
            <a:r>
              <a:rPr lang="en-US" sz="2000" dirty="0" smtClean="0"/>
              <a:t>PARTNERS</a:t>
            </a:r>
          </a:p>
          <a:p>
            <a:r>
              <a:rPr lang="en-US" sz="2000" dirty="0"/>
              <a:t>BUSINESS </a:t>
            </a:r>
            <a:r>
              <a:rPr lang="en-US" sz="2000" dirty="0" smtClean="0"/>
              <a:t>PURPOSE</a:t>
            </a:r>
          </a:p>
          <a:p>
            <a:r>
              <a:rPr lang="en-US" sz="2000" dirty="0"/>
              <a:t>SHARING OF </a:t>
            </a:r>
            <a:r>
              <a:rPr lang="en-US" sz="2000" dirty="0" smtClean="0"/>
              <a:t>PROFIT</a:t>
            </a:r>
          </a:p>
          <a:p>
            <a:r>
              <a:rPr lang="en-US" sz="2000" dirty="0" smtClean="0"/>
              <a:t>CAPITAL</a:t>
            </a:r>
          </a:p>
          <a:p>
            <a:r>
              <a:rPr lang="en-US" sz="2000" dirty="0"/>
              <a:t>MUTUAL TRUST, CONFIDENCE AND UTMOST </a:t>
            </a:r>
            <a:r>
              <a:rPr lang="en-US" sz="2000" dirty="0" smtClean="0"/>
              <a:t>FAITH</a:t>
            </a:r>
          </a:p>
          <a:p>
            <a:r>
              <a:rPr lang="en-US" sz="2000" dirty="0"/>
              <a:t>UNLIMITED </a:t>
            </a:r>
            <a:r>
              <a:rPr lang="en-US" sz="2000" dirty="0" smtClean="0"/>
              <a:t>LIABILITIES</a:t>
            </a:r>
          </a:p>
          <a:p>
            <a:r>
              <a:rPr lang="en-US" sz="2000" dirty="0"/>
              <a:t>NO SEPARATE LEGAL ENTITY</a:t>
            </a:r>
            <a:endParaRPr lang="en-US" sz="2000" dirty="0"/>
          </a:p>
        </p:txBody>
      </p:sp>
    </p:spTree>
    <p:extLst>
      <p:ext uri="{BB962C8B-B14F-4D97-AF65-F5344CB8AC3E}">
        <p14:creationId xmlns:p14="http://schemas.microsoft.com/office/powerpoint/2010/main" val="3588806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TYPES </a:t>
            </a:r>
            <a:r>
              <a:rPr lang="en-US" b="1" i="1" dirty="0"/>
              <a:t>OF PARTNERSHIP</a:t>
            </a:r>
            <a:endParaRPr lang="en-US" dirty="0"/>
          </a:p>
        </p:txBody>
      </p:sp>
      <p:sp>
        <p:nvSpPr>
          <p:cNvPr id="3" name="Content Placeholder 2"/>
          <p:cNvSpPr>
            <a:spLocks noGrp="1"/>
          </p:cNvSpPr>
          <p:nvPr>
            <p:ph idx="1"/>
          </p:nvPr>
        </p:nvSpPr>
        <p:spPr/>
        <p:txBody>
          <a:bodyPr/>
          <a:lstStyle/>
          <a:p>
            <a:endParaRPr lang="en-US" sz="2800" dirty="0" smtClean="0"/>
          </a:p>
          <a:p>
            <a:r>
              <a:rPr lang="en-US" sz="2800" dirty="0" smtClean="0"/>
              <a:t>ACTIVE </a:t>
            </a:r>
            <a:r>
              <a:rPr lang="en-US" sz="2800" dirty="0"/>
              <a:t>OR WORKING </a:t>
            </a:r>
            <a:r>
              <a:rPr lang="en-US" sz="2800" dirty="0" smtClean="0"/>
              <a:t>PARTNER</a:t>
            </a:r>
          </a:p>
          <a:p>
            <a:r>
              <a:rPr lang="en-US" sz="2800" dirty="0"/>
              <a:t>DORMANT OR SLEEPING </a:t>
            </a:r>
            <a:r>
              <a:rPr lang="en-US" sz="2800" dirty="0" smtClean="0"/>
              <a:t>PARTNER</a:t>
            </a:r>
          </a:p>
          <a:p>
            <a:r>
              <a:rPr lang="en-US" sz="2800" dirty="0"/>
              <a:t>NOMINAL </a:t>
            </a:r>
            <a:r>
              <a:rPr lang="en-US" sz="2800" dirty="0" smtClean="0"/>
              <a:t>PARTNER</a:t>
            </a:r>
          </a:p>
          <a:p>
            <a:r>
              <a:rPr lang="en-US" sz="2800" dirty="0"/>
              <a:t>LIMITED </a:t>
            </a:r>
            <a:r>
              <a:rPr lang="en-US" sz="2800" dirty="0" smtClean="0"/>
              <a:t>PARTNER</a:t>
            </a:r>
          </a:p>
          <a:p>
            <a:r>
              <a:rPr lang="en-US" sz="2800" dirty="0"/>
              <a:t>SALARIED </a:t>
            </a:r>
            <a:r>
              <a:rPr lang="en-US" sz="2800" dirty="0" smtClean="0"/>
              <a:t>PARTNER</a:t>
            </a:r>
          </a:p>
          <a:p>
            <a:endParaRPr lang="en-US" i="1" u="sng" dirty="0" smtClean="0"/>
          </a:p>
          <a:p>
            <a:endParaRPr lang="en-US" dirty="0"/>
          </a:p>
        </p:txBody>
      </p:sp>
    </p:spTree>
    <p:extLst>
      <p:ext uri="{BB962C8B-B14F-4D97-AF65-F5344CB8AC3E}">
        <p14:creationId xmlns:p14="http://schemas.microsoft.com/office/powerpoint/2010/main" val="1303149173"/>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Commencement of New Business</Template>
  <TotalTime>108</TotalTime>
  <Words>570</Words>
  <Application>Microsoft Office PowerPoint</Application>
  <PresentationFormat>Widescreen</PresentationFormat>
  <Paragraphs>95</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Diseño predeterminado</vt:lpstr>
      <vt:lpstr>Types of Organization</vt:lpstr>
      <vt:lpstr>SOLE PROPRIETORSHIP</vt:lpstr>
      <vt:lpstr>ADVANTAGES OF SOLE PROPRIETORSHIP</vt:lpstr>
      <vt:lpstr>DISADVANTAGES OF SOLE PROPRIETORSHIP</vt:lpstr>
      <vt:lpstr>SUITABILITY OF SOLE PROPRIETORSHIP</vt:lpstr>
      <vt:lpstr>PARTNERSHIP</vt:lpstr>
      <vt:lpstr>PowerPoint Presentation</vt:lpstr>
      <vt:lpstr>FEATURES OR ELEMENTS OR CHARACTERISTICS  OF PARTNERSHIP</vt:lpstr>
      <vt:lpstr>TYPES OF PARTNERSHIP</vt:lpstr>
      <vt:lpstr>ADVANTAGES OF PARTNERSHIP</vt:lpstr>
      <vt:lpstr>DISADVANTAGES OF PARTNERSHIP</vt:lpstr>
      <vt:lpstr>PARTNERSHIP DEEDS  OR  PARTNERSHIP AGREEMENT</vt:lpstr>
      <vt:lpstr>A well-drawn up partnership deed usually contains the following forms:</vt:lpstr>
      <vt:lpstr>REGISTRATION OF PARTNERSHIP FIRM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Types of Organization </dc:title>
  <dc:creator>Ch Umair</dc:creator>
  <cp:lastModifiedBy>Ch Umair</cp:lastModifiedBy>
  <cp:revision>27</cp:revision>
  <dcterms:created xsi:type="dcterms:W3CDTF">2019-03-15T10:16:13Z</dcterms:created>
  <dcterms:modified xsi:type="dcterms:W3CDTF">2019-03-15T12:05:11Z</dcterms:modified>
</cp:coreProperties>
</file>