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1233690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90170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818624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2981677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2117675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3996191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699910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428476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1385631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2867066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E415D07-5809-4765-A440-C69BCD60C604}" type="datetimeFigureOut">
              <a:rPr lang="en-US" smtClean="0"/>
              <a:t>5/27/2019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765756F-C93C-479A-B165-2AB00AD70767}" type="slidenum">
              <a:rPr lang="en-US" smtClean="0"/>
              <a:t>‹#›</a:t>
            </a:fld>
            <a:endParaRPr lang="en-US"/>
          </a:p>
        </p:txBody>
      </p:sp>
    </p:spTree>
    <p:extLst>
      <p:ext uri="{BB962C8B-B14F-4D97-AF65-F5344CB8AC3E}">
        <p14:creationId xmlns:p14="http://schemas.microsoft.com/office/powerpoint/2010/main" val="3031131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5E415D07-5809-4765-A440-C69BCD60C604}" type="datetimeFigureOut">
              <a:rPr lang="en-US" smtClean="0"/>
              <a:t>5/27/2019</a:t>
            </a:fld>
            <a:endParaRPr 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6765756F-C93C-479A-B165-2AB00AD70767}" type="slidenum">
              <a:rPr lang="en-US" smtClean="0"/>
              <a:t>‹#›</a:t>
            </a:fld>
            <a:endParaRPr lang="en-US"/>
          </a:p>
        </p:txBody>
      </p:sp>
    </p:spTree>
    <p:extLst>
      <p:ext uri="{BB962C8B-B14F-4D97-AF65-F5344CB8AC3E}">
        <p14:creationId xmlns:p14="http://schemas.microsoft.com/office/powerpoint/2010/main" val="5309430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Importance of </a:t>
            </a:r>
            <a:r>
              <a:rPr lang="en-US" sz="4000" b="1" dirty="0" smtClean="0"/>
              <a:t>Advertising</a:t>
            </a:r>
            <a:endParaRPr lang="en-US" sz="4000" dirty="0"/>
          </a:p>
        </p:txBody>
      </p:sp>
      <p:sp>
        <p:nvSpPr>
          <p:cNvPr id="3" name="Content Placeholder 2"/>
          <p:cNvSpPr>
            <a:spLocks noGrp="1"/>
          </p:cNvSpPr>
          <p:nvPr>
            <p:ph idx="1"/>
          </p:nvPr>
        </p:nvSpPr>
        <p:spPr/>
        <p:txBody>
          <a:bodyPr/>
          <a:lstStyle/>
          <a:p>
            <a:endParaRPr lang="en-US" b="1" dirty="0" smtClean="0"/>
          </a:p>
          <a:p>
            <a:r>
              <a:rPr lang="en-US" b="1" dirty="0" smtClean="0"/>
              <a:t>DEFINITION</a:t>
            </a:r>
            <a:r>
              <a:rPr lang="en-US" dirty="0"/>
              <a:t> “Advertising is an art of providing market information through the various media of communication such as magazines, newspapers, television, radio etc. at the expense of the company for the purpose of increasing or maintaining effective demand and making easy the sale specific goods and services</a:t>
            </a:r>
            <a:r>
              <a:rPr lang="en-US" i="1" dirty="0"/>
              <a:t>.”</a:t>
            </a:r>
            <a:br>
              <a:rPr lang="en-US" i="1" dirty="0"/>
            </a:br>
            <a:endParaRPr lang="en-US" dirty="0"/>
          </a:p>
        </p:txBody>
      </p:sp>
    </p:spTree>
    <p:extLst>
      <p:ext uri="{BB962C8B-B14F-4D97-AF65-F5344CB8AC3E}">
        <p14:creationId xmlns:p14="http://schemas.microsoft.com/office/powerpoint/2010/main" val="298046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PURPOSE OF ADVERTISING</a:t>
            </a:r>
            <a:endParaRPr lang="en-US" sz="4000" dirty="0"/>
          </a:p>
        </p:txBody>
      </p:sp>
      <p:sp>
        <p:nvSpPr>
          <p:cNvPr id="3" name="Content Placeholder 2"/>
          <p:cNvSpPr>
            <a:spLocks noGrp="1"/>
          </p:cNvSpPr>
          <p:nvPr>
            <p:ph idx="1"/>
          </p:nvPr>
        </p:nvSpPr>
        <p:spPr>
          <a:xfrm>
            <a:off x="609600" y="1600201"/>
            <a:ext cx="11393510" cy="4525963"/>
          </a:xfrm>
        </p:spPr>
        <p:txBody>
          <a:bodyPr/>
          <a:lstStyle/>
          <a:p>
            <a:pPr marL="0" indent="0">
              <a:buNone/>
            </a:pPr>
            <a:r>
              <a:rPr lang="en-US" sz="2400" dirty="0"/>
              <a:t>The purpose of advertising is</a:t>
            </a:r>
            <a:r>
              <a:rPr lang="en-US" sz="2400" dirty="0" smtClean="0"/>
              <a:t>:</a:t>
            </a:r>
          </a:p>
          <a:p>
            <a:pPr marL="514350" indent="-514350">
              <a:buFont typeface="+mj-lt"/>
              <a:buAutoNum type="arabicPeriod"/>
            </a:pPr>
            <a:r>
              <a:rPr lang="en-US" sz="2400" dirty="0" smtClean="0"/>
              <a:t>To </a:t>
            </a:r>
            <a:r>
              <a:rPr lang="en-US" sz="2400" dirty="0"/>
              <a:t>enable the public to know the features and uses of the products and overcome traditions and prejudice that may reduce competition</a:t>
            </a:r>
            <a:r>
              <a:rPr lang="en-US" sz="2400" dirty="0" smtClean="0"/>
              <a:t>.</a:t>
            </a:r>
          </a:p>
          <a:p>
            <a:pPr marL="457200" indent="-457200">
              <a:buFont typeface="+mj-lt"/>
              <a:buAutoNum type="arabicPeriod"/>
            </a:pPr>
            <a:endParaRPr lang="en-US" sz="2400" dirty="0" smtClean="0"/>
          </a:p>
          <a:p>
            <a:pPr marL="514350" indent="-514350">
              <a:buFont typeface="+mj-lt"/>
              <a:buAutoNum type="arabicPeriod"/>
            </a:pPr>
            <a:r>
              <a:rPr lang="en-US" sz="2400" dirty="0"/>
              <a:t>T</a:t>
            </a:r>
            <a:r>
              <a:rPr lang="en-US" sz="2400" dirty="0" smtClean="0"/>
              <a:t>o </a:t>
            </a:r>
            <a:r>
              <a:rPr lang="en-US" sz="2400" dirty="0"/>
              <a:t>make easy and increase the sale of present products, to maintain consumer’s awareness, to bring it equal with advertisement of competing firms and to reduce the amount of personal sales efforts required to receive an </a:t>
            </a:r>
            <a:r>
              <a:rPr lang="en-US" sz="2400" dirty="0" smtClean="0"/>
              <a:t>order.</a:t>
            </a:r>
          </a:p>
          <a:p>
            <a:pPr marL="457200" indent="-457200">
              <a:buFont typeface="+mj-lt"/>
              <a:buAutoNum type="arabicPeriod"/>
            </a:pPr>
            <a:endParaRPr lang="en-US" sz="2400" dirty="0"/>
          </a:p>
          <a:p>
            <a:pPr marL="514350" indent="-514350">
              <a:buFont typeface="+mj-lt"/>
              <a:buAutoNum type="arabicPeriod"/>
            </a:pPr>
            <a:r>
              <a:rPr lang="en-US" sz="2400" dirty="0"/>
              <a:t>T</a:t>
            </a:r>
            <a:r>
              <a:rPr lang="en-US" sz="2400" dirty="0" smtClean="0"/>
              <a:t>o </a:t>
            </a:r>
            <a:r>
              <a:rPr lang="en-US" sz="2400" dirty="0"/>
              <a:t>introduce a new product model of service in the market.</a:t>
            </a:r>
            <a:r>
              <a:rPr lang="en-US" dirty="0"/>
              <a:t/>
            </a:r>
            <a:br>
              <a:rPr lang="en-US" dirty="0"/>
            </a:br>
            <a:r>
              <a:rPr lang="en-US" dirty="0"/>
              <a:t/>
            </a:r>
            <a:br>
              <a:rPr lang="en-US" dirty="0"/>
            </a:br>
            <a:endParaRPr lang="en-US" dirty="0" smtClean="0"/>
          </a:p>
          <a:p>
            <a:pPr marL="0" indent="0">
              <a:buNone/>
            </a:pPr>
            <a:endParaRPr lang="en-US" dirty="0"/>
          </a:p>
        </p:txBody>
      </p:sp>
    </p:spTree>
    <p:extLst>
      <p:ext uri="{BB962C8B-B14F-4D97-AF65-F5344CB8AC3E}">
        <p14:creationId xmlns:p14="http://schemas.microsoft.com/office/powerpoint/2010/main" val="3065661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29914"/>
          </a:xfrm>
        </p:spPr>
        <p:txBody>
          <a:bodyPr/>
          <a:lstStyle/>
          <a:p>
            <a:r>
              <a:rPr lang="en-US" sz="3600" b="1" dirty="0"/>
              <a:t>MEDIA OF ADVERTISING</a:t>
            </a:r>
            <a:endParaRPr lang="en-US" sz="3600" dirty="0"/>
          </a:p>
        </p:txBody>
      </p:sp>
      <p:sp>
        <p:nvSpPr>
          <p:cNvPr id="3" name="Content Placeholder 2"/>
          <p:cNvSpPr>
            <a:spLocks noGrp="1"/>
          </p:cNvSpPr>
          <p:nvPr>
            <p:ph idx="1"/>
          </p:nvPr>
        </p:nvSpPr>
        <p:spPr>
          <a:xfrm>
            <a:off x="103031" y="1197735"/>
            <a:ext cx="11479369" cy="5190186"/>
          </a:xfrm>
        </p:spPr>
        <p:txBody>
          <a:bodyPr/>
          <a:lstStyle/>
          <a:p>
            <a:pPr marL="0" indent="0">
              <a:buNone/>
            </a:pPr>
            <a:r>
              <a:rPr lang="en-US" sz="2400" dirty="0" smtClean="0"/>
              <a:t>Media means </a:t>
            </a:r>
            <a:r>
              <a:rPr lang="en-US" sz="2400" dirty="0"/>
              <a:t>the source in which the advertisement appears. </a:t>
            </a:r>
            <a:endParaRPr lang="en-US" sz="2400" dirty="0" smtClean="0"/>
          </a:p>
          <a:p>
            <a:r>
              <a:rPr lang="en-US" sz="2000" i="1" dirty="0" smtClean="0"/>
              <a:t>Radio</a:t>
            </a:r>
          </a:p>
          <a:p>
            <a:r>
              <a:rPr lang="en-US" sz="2000" i="1" dirty="0" smtClean="0"/>
              <a:t>Magazines</a:t>
            </a:r>
          </a:p>
          <a:p>
            <a:r>
              <a:rPr lang="en-US" sz="2000" i="1" dirty="0" smtClean="0"/>
              <a:t>Newspapers</a:t>
            </a:r>
          </a:p>
          <a:p>
            <a:r>
              <a:rPr lang="en-US" sz="2000" i="1" dirty="0" smtClean="0"/>
              <a:t>Mean Signs</a:t>
            </a:r>
          </a:p>
          <a:p>
            <a:r>
              <a:rPr lang="en-US" sz="2000" i="1" dirty="0" smtClean="0"/>
              <a:t>Advertising By Post</a:t>
            </a:r>
          </a:p>
          <a:p>
            <a:r>
              <a:rPr lang="en-US" sz="2000" i="1" dirty="0" smtClean="0"/>
              <a:t>Advertising By Television </a:t>
            </a:r>
          </a:p>
          <a:p>
            <a:r>
              <a:rPr lang="en-US" sz="2000" i="1" dirty="0" smtClean="0"/>
              <a:t>Direct Mail</a:t>
            </a:r>
          </a:p>
          <a:p>
            <a:r>
              <a:rPr lang="en-US" sz="2000" i="1" dirty="0" smtClean="0"/>
              <a:t>Car Cards</a:t>
            </a:r>
          </a:p>
          <a:p>
            <a:r>
              <a:rPr lang="en-US" sz="2000" i="1" dirty="0" smtClean="0"/>
              <a:t>Packages ,Labels</a:t>
            </a:r>
          </a:p>
          <a:p>
            <a:r>
              <a:rPr lang="en-US" sz="2000" i="1" dirty="0" smtClean="0"/>
              <a:t>Window Dressing</a:t>
            </a:r>
          </a:p>
          <a:p>
            <a:r>
              <a:rPr lang="en-US" sz="2000" i="1" dirty="0" smtClean="0"/>
              <a:t>Sampling</a:t>
            </a:r>
            <a:endParaRPr lang="en-US" sz="2000" dirty="0" smtClean="0"/>
          </a:p>
          <a:p>
            <a:endParaRPr lang="en-US" sz="2400" dirty="0"/>
          </a:p>
        </p:txBody>
      </p:sp>
    </p:spTree>
    <p:extLst>
      <p:ext uri="{BB962C8B-B14F-4D97-AF65-F5344CB8AC3E}">
        <p14:creationId xmlns:p14="http://schemas.microsoft.com/office/powerpoint/2010/main" val="4140875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55672"/>
          </a:xfrm>
        </p:spPr>
        <p:txBody>
          <a:bodyPr/>
          <a:lstStyle/>
          <a:p>
            <a:r>
              <a:rPr lang="en-US" b="1" i="1" dirty="0"/>
              <a:t>ADVANTAGES OF ADVERTISING</a:t>
            </a:r>
            <a:endParaRPr lang="en-US" dirty="0"/>
          </a:p>
        </p:txBody>
      </p:sp>
      <p:sp>
        <p:nvSpPr>
          <p:cNvPr id="3" name="Content Placeholder 2"/>
          <p:cNvSpPr>
            <a:spLocks noGrp="1"/>
          </p:cNvSpPr>
          <p:nvPr>
            <p:ph idx="1"/>
          </p:nvPr>
        </p:nvSpPr>
        <p:spPr>
          <a:xfrm>
            <a:off x="231820" y="1146221"/>
            <a:ext cx="11822805" cy="4979944"/>
          </a:xfrm>
        </p:spPr>
        <p:txBody>
          <a:bodyPr/>
          <a:lstStyle/>
          <a:p>
            <a:pPr marL="0" indent="0">
              <a:buNone/>
            </a:pPr>
            <a:endParaRPr lang="en-US" sz="2000" dirty="0" smtClean="0"/>
          </a:p>
          <a:p>
            <a:pPr marL="0" indent="0">
              <a:buNone/>
            </a:pPr>
            <a:r>
              <a:rPr lang="en-US" sz="2000" dirty="0" smtClean="0"/>
              <a:t>1</a:t>
            </a:r>
            <a:r>
              <a:rPr lang="en-US" sz="2000" dirty="0"/>
              <a:t>. It creates demand for a new article by arousing interest of the public.</a:t>
            </a:r>
            <a:br>
              <a:rPr lang="en-US" sz="2000" dirty="0"/>
            </a:br>
            <a:r>
              <a:rPr lang="en-US" sz="2000" dirty="0"/>
              <a:t>2. It increase the sales volume of establish articles constantly keeping the selling points afresh in minds of the customer.</a:t>
            </a:r>
            <a:br>
              <a:rPr lang="en-US" sz="2000" dirty="0"/>
            </a:br>
            <a:r>
              <a:rPr lang="en-US" sz="2000" dirty="0"/>
              <a:t>3. It educates the general public about new use or uses of a product.</a:t>
            </a:r>
            <a:br>
              <a:rPr lang="en-US" sz="2000" dirty="0"/>
            </a:br>
            <a:r>
              <a:rPr lang="en-US" sz="2000" dirty="0"/>
              <a:t>4. It reduces competition.</a:t>
            </a:r>
            <a:br>
              <a:rPr lang="en-US" sz="2000" dirty="0"/>
            </a:br>
            <a:r>
              <a:rPr lang="en-US" sz="2000" dirty="0"/>
              <a:t>5. It creates goodwill by continues reminder to the public about the trademarks etc.</a:t>
            </a:r>
            <a:br>
              <a:rPr lang="en-US" sz="2000" dirty="0"/>
            </a:br>
            <a:r>
              <a:rPr lang="en-US" sz="2000" dirty="0"/>
              <a:t>6. It increases additional sales by encouraging present customers in using the articles more frequently and in increased quantities.</a:t>
            </a:r>
            <a:br>
              <a:rPr lang="en-US" sz="2000" dirty="0"/>
            </a:br>
            <a:r>
              <a:rPr lang="en-US" sz="2000" dirty="0"/>
              <a:t>7. It facilitates the job of the salesman and dealers by introduction the products to the public.</a:t>
            </a:r>
            <a:br>
              <a:rPr lang="en-US" sz="2000" dirty="0"/>
            </a:br>
            <a:r>
              <a:rPr lang="en-US" sz="2000" dirty="0"/>
              <a:t>8. It reduces prices as the production volume increases, which in turn reduces the overhead expense.</a:t>
            </a:r>
            <a:br>
              <a:rPr lang="en-US" sz="2000" dirty="0"/>
            </a:br>
            <a:r>
              <a:rPr lang="en-US" sz="2000" dirty="0"/>
              <a:t>9. It insures better quality, improving the quality of goods to have better appeals to the customer.</a:t>
            </a:r>
            <a:br>
              <a:rPr lang="en-US" sz="2000" dirty="0"/>
            </a:br>
            <a:r>
              <a:rPr lang="en-US" sz="2000" dirty="0"/>
              <a:t>10. It increases the employment because production increases</a:t>
            </a:r>
          </a:p>
        </p:txBody>
      </p:sp>
    </p:spTree>
    <p:extLst>
      <p:ext uri="{BB962C8B-B14F-4D97-AF65-F5344CB8AC3E}">
        <p14:creationId xmlns:p14="http://schemas.microsoft.com/office/powerpoint/2010/main" val="682911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29914"/>
          </a:xfrm>
        </p:spPr>
        <p:txBody>
          <a:bodyPr/>
          <a:lstStyle/>
          <a:p>
            <a:r>
              <a:rPr lang="en-US" sz="3600" b="1" i="1" dirty="0" smtClean="0"/>
              <a:t>DISADVANTAGES </a:t>
            </a:r>
            <a:r>
              <a:rPr lang="en-US" sz="3600" b="1" i="1" dirty="0"/>
              <a:t>OF ADVERTISING</a:t>
            </a:r>
            <a:endParaRPr lang="en-US" sz="3600" dirty="0"/>
          </a:p>
        </p:txBody>
      </p:sp>
      <p:sp>
        <p:nvSpPr>
          <p:cNvPr id="3" name="Content Placeholder 2"/>
          <p:cNvSpPr>
            <a:spLocks noGrp="1"/>
          </p:cNvSpPr>
          <p:nvPr>
            <p:ph idx="1"/>
          </p:nvPr>
        </p:nvSpPr>
        <p:spPr>
          <a:xfrm>
            <a:off x="206062" y="1146220"/>
            <a:ext cx="11985938" cy="5151549"/>
          </a:xfrm>
        </p:spPr>
        <p:txBody>
          <a:bodyPr/>
          <a:lstStyle/>
          <a:p>
            <a:pPr marL="0" indent="0">
              <a:buNone/>
            </a:pPr>
            <a:r>
              <a:rPr lang="en-US" sz="2000" dirty="0" smtClean="0"/>
              <a:t>1</a:t>
            </a:r>
            <a:r>
              <a:rPr lang="en-US" sz="2000" dirty="0"/>
              <a:t>. It results sometimes in exaggeration (over-valuation) and misrepresentation. Such advertisement misleads the public and loses the confidence of the public in the enterprises</a:t>
            </a:r>
            <a:r>
              <a:rPr lang="en-US" sz="2000" dirty="0" smtClean="0"/>
              <a:t>.</a:t>
            </a:r>
          </a:p>
          <a:p>
            <a:pPr marL="0" indent="0">
              <a:buNone/>
            </a:pPr>
            <a:r>
              <a:rPr lang="en-US" sz="2000" dirty="0"/>
              <a:t/>
            </a:r>
            <a:br>
              <a:rPr lang="en-US" sz="2000" dirty="0"/>
            </a:br>
            <a:r>
              <a:rPr lang="en-US" sz="2000" dirty="0"/>
              <a:t>2. It expands the market for the articles of luxury and comfort, because the goods which are needed to meet primary needs of life are not usually advertised</a:t>
            </a:r>
            <a:r>
              <a:rPr lang="en-US" sz="2000" dirty="0" smtClean="0"/>
              <a:t>.</a:t>
            </a:r>
          </a:p>
          <a:p>
            <a:pPr marL="0" indent="0">
              <a:buNone/>
            </a:pPr>
            <a:r>
              <a:rPr lang="en-US" sz="2000" dirty="0"/>
              <a:t/>
            </a:r>
            <a:br>
              <a:rPr lang="en-US" sz="2000" dirty="0"/>
            </a:br>
            <a:r>
              <a:rPr lang="en-US" sz="2000" dirty="0"/>
              <a:t>3. It causes economic loss due to rapid changes in style creation of new objects of consumption and changes in style are waste and determinate to human good</a:t>
            </a:r>
            <a:r>
              <a:rPr lang="en-US" sz="2000" dirty="0" smtClean="0"/>
              <a:t>.</a:t>
            </a:r>
          </a:p>
          <a:p>
            <a:pPr marL="0" indent="0">
              <a:buNone/>
            </a:pPr>
            <a:r>
              <a:rPr lang="en-US" sz="2000" dirty="0"/>
              <a:t/>
            </a:r>
            <a:br>
              <a:rPr lang="en-US" sz="2000" dirty="0"/>
            </a:br>
            <a:r>
              <a:rPr lang="en-US" sz="2000" dirty="0"/>
              <a:t>4. Advertising is impersonal and cannot answer the question asked for by the buyers</a:t>
            </a:r>
            <a:r>
              <a:rPr lang="en-US" sz="2000" dirty="0" smtClean="0"/>
              <a:t>.</a:t>
            </a:r>
          </a:p>
          <a:p>
            <a:pPr marL="0" indent="0">
              <a:buNone/>
            </a:pPr>
            <a:r>
              <a:rPr lang="en-US" sz="2000" dirty="0"/>
              <a:t/>
            </a:r>
            <a:br>
              <a:rPr lang="en-US" sz="2000" dirty="0"/>
            </a:br>
            <a:r>
              <a:rPr lang="en-US" sz="2000" dirty="0"/>
              <a:t>5. It results in monopoly through brands.</a:t>
            </a:r>
          </a:p>
        </p:txBody>
      </p:sp>
    </p:spTree>
    <p:extLst>
      <p:ext uri="{BB962C8B-B14F-4D97-AF65-F5344CB8AC3E}">
        <p14:creationId xmlns:p14="http://schemas.microsoft.com/office/powerpoint/2010/main" val="1848156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DIFFERENCE BETWEEN ADVERTISEMENT AND PUBLICITY</a:t>
            </a:r>
            <a:r>
              <a:rPr lang="en-US" sz="2800" dirty="0"/>
              <a:t/>
            </a:r>
            <a:br>
              <a:rPr lang="en-US" sz="2800" dirty="0"/>
            </a:br>
            <a:endParaRPr lang="en-US" sz="2800" dirty="0"/>
          </a:p>
        </p:txBody>
      </p:sp>
      <p:sp>
        <p:nvSpPr>
          <p:cNvPr id="3" name="Content Placeholder 2"/>
          <p:cNvSpPr>
            <a:spLocks noGrp="1"/>
          </p:cNvSpPr>
          <p:nvPr>
            <p:ph idx="1"/>
          </p:nvPr>
        </p:nvSpPr>
        <p:spPr>
          <a:xfrm>
            <a:off x="283335" y="1600201"/>
            <a:ext cx="11299065" cy="4525963"/>
          </a:xfrm>
        </p:spPr>
        <p:txBody>
          <a:bodyPr/>
          <a:lstStyle/>
          <a:p>
            <a:pPr marL="0" indent="0">
              <a:buNone/>
            </a:pPr>
            <a:r>
              <a:rPr lang="en-US" sz="2400" b="1" i="1" dirty="0"/>
              <a:t>ADVERTISING</a:t>
            </a:r>
            <a:endParaRPr lang="en-US" sz="2400" dirty="0" smtClean="0"/>
          </a:p>
          <a:p>
            <a:pPr marL="0" indent="0">
              <a:buNone/>
            </a:pPr>
            <a:r>
              <a:rPr lang="en-US" sz="2400" dirty="0" smtClean="0"/>
              <a:t>1. Some </a:t>
            </a:r>
            <a:r>
              <a:rPr lang="en-US" sz="2400" dirty="0"/>
              <a:t>definite message is communicated.</a:t>
            </a:r>
            <a:br>
              <a:rPr lang="en-US" sz="2400" dirty="0"/>
            </a:br>
            <a:r>
              <a:rPr lang="en-US" sz="2400" dirty="0"/>
              <a:t>2. It is paid form of publicity.</a:t>
            </a:r>
            <a:br>
              <a:rPr lang="en-US" sz="2400" dirty="0"/>
            </a:br>
            <a:r>
              <a:rPr lang="en-US" sz="2400" dirty="0"/>
              <a:t>3. It is non personal.</a:t>
            </a:r>
            <a:br>
              <a:rPr lang="en-US" sz="2400" dirty="0"/>
            </a:br>
            <a:r>
              <a:rPr lang="en-US" sz="2400" dirty="0"/>
              <a:t>4. Its sponsor is known</a:t>
            </a:r>
            <a:r>
              <a:rPr lang="en-US" sz="2400" dirty="0" smtClean="0"/>
              <a:t>.</a:t>
            </a:r>
          </a:p>
          <a:p>
            <a:pPr marL="0" indent="0">
              <a:buNone/>
            </a:pPr>
            <a:r>
              <a:rPr lang="en-US" sz="2400" dirty="0"/>
              <a:t/>
            </a:r>
            <a:br>
              <a:rPr lang="en-US" sz="2400" dirty="0"/>
            </a:br>
            <a:r>
              <a:rPr lang="en-US" sz="2400" b="1" i="1" dirty="0"/>
              <a:t>PUBLICITY</a:t>
            </a:r>
            <a:r>
              <a:rPr lang="en-US" sz="2400" dirty="0"/>
              <a:t/>
            </a:r>
            <a:br>
              <a:rPr lang="en-US" sz="2400" dirty="0"/>
            </a:br>
            <a:r>
              <a:rPr lang="en-US" sz="2400" dirty="0"/>
              <a:t>1. It is generally done in form of news, articles, features written in newspaper.</a:t>
            </a:r>
            <a:br>
              <a:rPr lang="en-US" sz="2400" dirty="0"/>
            </a:br>
            <a:r>
              <a:rPr lang="en-US" sz="2400" dirty="0"/>
              <a:t>2. No direct payment is involved.</a:t>
            </a:r>
            <a:br>
              <a:rPr lang="en-US" sz="2400" dirty="0"/>
            </a:br>
            <a:r>
              <a:rPr lang="en-US" sz="2400" dirty="0"/>
              <a:t>3. It may be personal.</a:t>
            </a:r>
            <a:br>
              <a:rPr lang="en-US" sz="2400" dirty="0"/>
            </a:br>
            <a:r>
              <a:rPr lang="en-US" sz="2400" dirty="0"/>
              <a:t>4. Its sponsor is not always known.</a:t>
            </a:r>
          </a:p>
          <a:p>
            <a:pPr marL="0" indent="0">
              <a:buNone/>
            </a:pPr>
            <a:endParaRPr lang="en-US" dirty="0"/>
          </a:p>
        </p:txBody>
      </p:sp>
    </p:spTree>
    <p:extLst>
      <p:ext uri="{BB962C8B-B14F-4D97-AF65-F5344CB8AC3E}">
        <p14:creationId xmlns:p14="http://schemas.microsoft.com/office/powerpoint/2010/main" val="3222973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52641"/>
          </a:xfrm>
        </p:spPr>
        <p:txBody>
          <a:bodyPr/>
          <a:lstStyle/>
          <a:p>
            <a:r>
              <a:rPr lang="en-US" b="1" dirty="0" smtClean="0"/>
              <a:t>SALESMANSHIP</a:t>
            </a:r>
            <a:endParaRPr lang="en-US" dirty="0"/>
          </a:p>
        </p:txBody>
      </p:sp>
      <p:sp>
        <p:nvSpPr>
          <p:cNvPr id="3" name="Content Placeholder 2"/>
          <p:cNvSpPr>
            <a:spLocks noGrp="1"/>
          </p:cNvSpPr>
          <p:nvPr>
            <p:ph idx="1"/>
          </p:nvPr>
        </p:nvSpPr>
        <p:spPr>
          <a:xfrm>
            <a:off x="193183" y="927279"/>
            <a:ext cx="11998817" cy="5198885"/>
          </a:xfrm>
        </p:spPr>
        <p:txBody>
          <a:bodyPr/>
          <a:lstStyle/>
          <a:p>
            <a:pPr marL="0" indent="0">
              <a:buNone/>
            </a:pPr>
            <a:r>
              <a:rPr lang="en-US" sz="1800" b="1" u="sng" dirty="0"/>
              <a:t>INTRODUCTION AND DEFINITION</a:t>
            </a:r>
            <a:r>
              <a:rPr lang="en-US" sz="1800" u="sng" dirty="0"/>
              <a:t> </a:t>
            </a:r>
            <a:endParaRPr lang="en-US" sz="1800" u="sng" dirty="0" smtClean="0"/>
          </a:p>
          <a:p>
            <a:pPr marL="0" indent="0">
              <a:buNone/>
            </a:pPr>
            <a:endParaRPr lang="en-US" sz="1800" dirty="0" smtClean="0"/>
          </a:p>
          <a:p>
            <a:r>
              <a:rPr lang="en-US" sz="2400" dirty="0"/>
              <a:t>Advertising and salesman are two aspects of the marketing goods and </a:t>
            </a:r>
            <a:r>
              <a:rPr lang="en-US" sz="2400" dirty="0" smtClean="0"/>
              <a:t>services</a:t>
            </a:r>
          </a:p>
          <a:p>
            <a:r>
              <a:rPr lang="en-US" sz="2400" dirty="0"/>
              <a:t>Salesmanship is the basis of all trade, the first and last object of which is to market goods and services to the mutual profit and tasting satisfaction of buyers and the sellers</a:t>
            </a:r>
            <a:r>
              <a:rPr lang="en-US" sz="2400" dirty="0" smtClean="0"/>
              <a:t>.</a:t>
            </a:r>
          </a:p>
          <a:p>
            <a:r>
              <a:rPr lang="en-US" sz="2400" dirty="0"/>
              <a:t>This service is essential for the producer. The distribution of goods as personal or impersonal of assisting the prospective customer to buy a commodity or service. </a:t>
            </a:r>
            <a:endParaRPr lang="en-US" sz="2400" dirty="0" smtClean="0"/>
          </a:p>
          <a:p>
            <a:r>
              <a:rPr lang="en-US" sz="2400" dirty="0"/>
              <a:t>As salesman has to sell ideas; ideas of beauty, of health, of economy, of prosperity, of service etc. the salesman therefore must know not only the details of his commodity but also know human nature so as to lend his customer to accept his ideas.</a:t>
            </a:r>
            <a:br>
              <a:rPr lang="en-US" sz="2400" dirty="0"/>
            </a:br>
            <a:r>
              <a:rPr lang="en-US" sz="2400" dirty="0" smtClean="0"/>
              <a:t> </a:t>
            </a:r>
            <a:endParaRPr lang="en-US" sz="2400" dirty="0"/>
          </a:p>
        </p:txBody>
      </p:sp>
    </p:spTree>
    <p:extLst>
      <p:ext uri="{BB962C8B-B14F-4D97-AF65-F5344CB8AC3E}">
        <p14:creationId xmlns:p14="http://schemas.microsoft.com/office/powerpoint/2010/main" val="3257491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71582"/>
          </a:xfrm>
        </p:spPr>
        <p:txBody>
          <a:bodyPr/>
          <a:lstStyle/>
          <a:p>
            <a:r>
              <a:rPr lang="en-US" sz="3600" b="1" dirty="0"/>
              <a:t>QUALITIES OF A GOOD SALESMAN</a:t>
            </a:r>
            <a:endParaRPr lang="en-US" sz="3600" dirty="0"/>
          </a:p>
        </p:txBody>
      </p:sp>
      <p:sp>
        <p:nvSpPr>
          <p:cNvPr id="3" name="Content Placeholder 2"/>
          <p:cNvSpPr>
            <a:spLocks noGrp="1"/>
          </p:cNvSpPr>
          <p:nvPr>
            <p:ph idx="1"/>
          </p:nvPr>
        </p:nvSpPr>
        <p:spPr>
          <a:xfrm>
            <a:off x="128789" y="1417639"/>
            <a:ext cx="11453611" cy="4983162"/>
          </a:xfrm>
        </p:spPr>
        <p:txBody>
          <a:bodyPr/>
          <a:lstStyle/>
          <a:p>
            <a:r>
              <a:rPr lang="en-US" sz="2000" dirty="0" smtClean="0"/>
              <a:t>Education</a:t>
            </a:r>
          </a:p>
          <a:p>
            <a:r>
              <a:rPr lang="en-US" sz="2000" dirty="0" smtClean="0"/>
              <a:t>Courtesy</a:t>
            </a:r>
          </a:p>
          <a:p>
            <a:r>
              <a:rPr lang="en-US" sz="2000" dirty="0" smtClean="0"/>
              <a:t>Loyalty</a:t>
            </a:r>
          </a:p>
          <a:p>
            <a:r>
              <a:rPr lang="en-US" sz="2000" dirty="0" smtClean="0"/>
              <a:t>Attentiveness</a:t>
            </a:r>
          </a:p>
          <a:p>
            <a:r>
              <a:rPr lang="en-US" sz="2000" dirty="0" smtClean="0"/>
              <a:t>Tact</a:t>
            </a:r>
          </a:p>
          <a:p>
            <a:r>
              <a:rPr lang="en-US" sz="2000" dirty="0" smtClean="0"/>
              <a:t>Honesty</a:t>
            </a:r>
          </a:p>
          <a:p>
            <a:r>
              <a:rPr lang="en-US" sz="2000" dirty="0" smtClean="0"/>
              <a:t>Imagination</a:t>
            </a:r>
          </a:p>
          <a:p>
            <a:r>
              <a:rPr lang="en-US" sz="2000" i="1" dirty="0" smtClean="0"/>
              <a:t>Politeness</a:t>
            </a:r>
          </a:p>
          <a:p>
            <a:r>
              <a:rPr lang="en-US" sz="2000" i="1" dirty="0" smtClean="0"/>
              <a:t>Cheerfulness</a:t>
            </a:r>
          </a:p>
          <a:p>
            <a:r>
              <a:rPr lang="en-US" sz="2000" i="1" dirty="0" smtClean="0"/>
              <a:t>Patience</a:t>
            </a:r>
          </a:p>
          <a:p>
            <a:r>
              <a:rPr lang="en-US" sz="2000" i="1" dirty="0" smtClean="0"/>
              <a:t>Character</a:t>
            </a:r>
          </a:p>
          <a:p>
            <a:r>
              <a:rPr lang="en-US" sz="2000" i="1" dirty="0" smtClean="0"/>
              <a:t>Behavior</a:t>
            </a:r>
          </a:p>
          <a:p>
            <a:r>
              <a:rPr lang="en-US" sz="2000" i="1" dirty="0" smtClean="0"/>
              <a:t>Personality</a:t>
            </a:r>
            <a:endParaRPr lang="en-US" sz="2000" dirty="0"/>
          </a:p>
        </p:txBody>
      </p:sp>
    </p:spTree>
    <p:extLst>
      <p:ext uri="{BB962C8B-B14F-4D97-AF65-F5344CB8AC3E}">
        <p14:creationId xmlns:p14="http://schemas.microsoft.com/office/powerpoint/2010/main" val="2666854374"/>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Finance</Template>
  <TotalTime>21</TotalTime>
  <Words>199</Words>
  <Application>Microsoft Office PowerPoint</Application>
  <PresentationFormat>Widescreen</PresentationFormat>
  <Paragraphs>57</Paragraphs>
  <Slides>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Arial</vt:lpstr>
      <vt:lpstr>Diseño predeterminado</vt:lpstr>
      <vt:lpstr>Importance of Advertising</vt:lpstr>
      <vt:lpstr>PURPOSE OF ADVERTISING</vt:lpstr>
      <vt:lpstr>MEDIA OF ADVERTISING</vt:lpstr>
      <vt:lpstr>ADVANTAGES OF ADVERTISING</vt:lpstr>
      <vt:lpstr>DISADVANTAGES OF ADVERTISING</vt:lpstr>
      <vt:lpstr>DIFFERENCE BETWEEN ADVERTISEMENT AND PUBLICITY </vt:lpstr>
      <vt:lpstr>SALESMANSHIP</vt:lpstr>
      <vt:lpstr>QUALITIES OF A GOOD SALESMAN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Advertising</dc:title>
  <dc:creator>Ch Umair</dc:creator>
  <cp:lastModifiedBy>Ch Umair</cp:lastModifiedBy>
  <cp:revision>14</cp:revision>
  <dcterms:created xsi:type="dcterms:W3CDTF">2019-05-27T09:29:49Z</dcterms:created>
  <dcterms:modified xsi:type="dcterms:W3CDTF">2019-05-27T09:53:29Z</dcterms:modified>
</cp:coreProperties>
</file>