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D7273-C406-44D9-A7F9-2083434EF13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15216-619B-4555-BE7C-87C99A22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756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D7273-C406-44D9-A7F9-2083434EF13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15216-619B-4555-BE7C-87C99A22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9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D7273-C406-44D9-A7F9-2083434EF13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15216-619B-4555-BE7C-87C99A22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910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D7273-C406-44D9-A7F9-2083434EF13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15216-619B-4555-BE7C-87C99A22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020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D7273-C406-44D9-A7F9-2083434EF13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15216-619B-4555-BE7C-87C99A22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0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D7273-C406-44D9-A7F9-2083434EF13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15216-619B-4555-BE7C-87C99A22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40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D7273-C406-44D9-A7F9-2083434EF13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15216-619B-4555-BE7C-87C99A22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69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D7273-C406-44D9-A7F9-2083434EF13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15216-619B-4555-BE7C-87C99A22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697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D7273-C406-44D9-A7F9-2083434EF13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15216-619B-4555-BE7C-87C99A22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51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D7273-C406-44D9-A7F9-2083434EF13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15216-619B-4555-BE7C-87C99A22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73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D7273-C406-44D9-A7F9-2083434EF13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15216-619B-4555-BE7C-87C99A22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84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B53D7273-C406-44D9-A7F9-2083434EF13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63E15216-619B-4555-BE7C-87C99A22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5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2789" y="1747480"/>
            <a:ext cx="9144000" cy="1655762"/>
          </a:xfrm>
        </p:spPr>
        <p:txBody>
          <a:bodyPr/>
          <a:lstStyle/>
          <a:p>
            <a:r>
              <a:rPr lang="en-US" sz="8000" b="1" dirty="0" smtClean="0"/>
              <a:t>Finance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905358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1"/>
            <a:ext cx="12041746" cy="4525963"/>
          </a:xfrm>
        </p:spPr>
        <p:txBody>
          <a:bodyPr/>
          <a:lstStyle/>
          <a:p>
            <a:r>
              <a:rPr lang="en-US" sz="2400" dirty="0"/>
              <a:t> </a:t>
            </a:r>
            <a:r>
              <a:rPr lang="en-US" sz="2000" dirty="0"/>
              <a:t>It is necessary for a businessman to plan financial aspect in the early stage of starting any new business and it should not be left to chance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From the starting and to any later expansion in the firm’s business, finance plays a very important role in purchasing aspects and to meet the expenses if necessary for carrying on the business affairs. </a:t>
            </a:r>
            <a:r>
              <a:rPr lang="en-US" sz="2000" dirty="0" smtClean="0"/>
              <a:t> </a:t>
            </a:r>
          </a:p>
          <a:p>
            <a:r>
              <a:rPr lang="en-US" sz="2000" dirty="0"/>
              <a:t>The financial needs of business are assessed by the size and the nature of work. For a large business, financial needs are high as compared to a small </a:t>
            </a:r>
            <a:r>
              <a:rPr lang="en-US" sz="2000" dirty="0" smtClean="0"/>
              <a:t>business.</a:t>
            </a:r>
          </a:p>
          <a:p>
            <a:endParaRPr lang="en-US" sz="2000" dirty="0"/>
          </a:p>
          <a:p>
            <a:r>
              <a:rPr lang="en-US" sz="2000" dirty="0"/>
              <a:t>For example, the joint stock companies require large amount of funds whereas sole proprietorship and the partnership business require small amount of funds.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 Finance can be obtained through two major resources owners’ capital and borrowed money.</a:t>
            </a:r>
          </a:p>
          <a:p>
            <a:pPr marL="0" indent="0">
              <a:buNone/>
            </a:pPr>
            <a:endParaRPr lang="en-US" sz="20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1661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Kinds of Finance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Long Term </a:t>
            </a:r>
            <a:r>
              <a:rPr lang="en-US" b="1" i="1" dirty="0" smtClean="0"/>
              <a:t>Finance:</a:t>
            </a:r>
          </a:p>
          <a:p>
            <a:pPr marL="0" indent="0">
              <a:buNone/>
            </a:pPr>
            <a:endParaRPr lang="en-US" b="1" i="1" dirty="0" smtClean="0"/>
          </a:p>
          <a:p>
            <a:r>
              <a:rPr lang="en-US" sz="2000" dirty="0"/>
              <a:t>T</a:t>
            </a:r>
            <a:r>
              <a:rPr lang="en-US" sz="2000" dirty="0" smtClean="0"/>
              <a:t>hat </a:t>
            </a:r>
            <a:r>
              <a:rPr lang="en-US" sz="2000" dirty="0"/>
              <a:t>part of capital which is required by a business enterprise to finance its blocked or fixed assets such as land buildings, machinery and other appliances of permanent nature. 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/>
              <a:t>Thus, it is needed for considerable period of time, usually for 10 or more years and hence it involves a high cost due to higher amount of interest.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17399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SOURCES OF LONG TERM </a:t>
            </a:r>
            <a:r>
              <a:rPr lang="en-US" b="1" i="1" dirty="0" smtClean="0"/>
              <a:t>FINANCE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52" y="1600201"/>
            <a:ext cx="11492248" cy="4525963"/>
          </a:xfrm>
        </p:spPr>
        <p:txBody>
          <a:bodyPr/>
          <a:lstStyle/>
          <a:p>
            <a:r>
              <a:rPr lang="en-US" sz="2400" i="1" u="sng" dirty="0" smtClean="0"/>
              <a:t>Shares</a:t>
            </a:r>
          </a:p>
          <a:p>
            <a:r>
              <a:rPr lang="en-US" sz="2400" i="1" u="sng" dirty="0" smtClean="0"/>
              <a:t>Bonds and debentures</a:t>
            </a:r>
          </a:p>
          <a:p>
            <a:r>
              <a:rPr lang="en-US" sz="2400" i="1" u="sng" dirty="0" smtClean="0"/>
              <a:t>Government loans</a:t>
            </a:r>
          </a:p>
          <a:p>
            <a:r>
              <a:rPr lang="en-US" sz="2400" i="1" u="sng" dirty="0" smtClean="0"/>
              <a:t>Public Deposits</a:t>
            </a:r>
          </a:p>
          <a:p>
            <a:r>
              <a:rPr lang="en-US" sz="2400" i="1" u="sng" dirty="0" smtClean="0"/>
              <a:t>Financing institutions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PICIC</a:t>
            </a:r>
            <a:r>
              <a:rPr lang="en-US" sz="1800" dirty="0"/>
              <a:t>. </a:t>
            </a:r>
            <a:r>
              <a:rPr lang="en-US" sz="1600" dirty="0"/>
              <a:t>Pakistan Industrial Credit and Investment Corporation </a:t>
            </a:r>
            <a:r>
              <a:rPr lang="en-US" sz="1600" dirty="0" smtClean="0"/>
              <a:t>Limited.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IDBP</a:t>
            </a:r>
            <a:r>
              <a:rPr lang="en-US" sz="1800" dirty="0"/>
              <a:t>.</a:t>
            </a:r>
            <a:r>
              <a:rPr lang="en-US" dirty="0"/>
              <a:t> </a:t>
            </a:r>
            <a:r>
              <a:rPr lang="en-US" sz="1600" dirty="0"/>
              <a:t>Industrial Development Bank of </a:t>
            </a:r>
            <a:r>
              <a:rPr lang="en-US" sz="1600" dirty="0" smtClean="0"/>
              <a:t>Pakistan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/>
              <a:t>Other institutions are NDFC </a:t>
            </a:r>
            <a:r>
              <a:rPr lang="en-US" sz="1200" dirty="0" smtClean="0"/>
              <a:t>(National</a:t>
            </a:r>
            <a:r>
              <a:rPr lang="en-US" sz="1200" dirty="0"/>
              <a:t> Development Finance Corporation</a:t>
            </a:r>
            <a:r>
              <a:rPr lang="en-US" sz="1200" dirty="0" smtClean="0"/>
              <a:t>)</a:t>
            </a:r>
            <a:r>
              <a:rPr lang="en-US" sz="1600" dirty="0" smtClean="0"/>
              <a:t>, </a:t>
            </a:r>
            <a:r>
              <a:rPr lang="en-US" sz="1600" dirty="0"/>
              <a:t>investment trusts, insurance companies and commercial banks</a:t>
            </a:r>
            <a:r>
              <a:rPr lang="en-US" sz="16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/>
          </a:p>
          <a:p>
            <a:pPr marL="0" indent="0">
              <a:spcBef>
                <a:spcPts val="0"/>
              </a:spcBef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93153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SHORT TERM FINANCE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456" y="1600201"/>
            <a:ext cx="11311944" cy="4525963"/>
          </a:xfrm>
        </p:spPr>
        <p:txBody>
          <a:bodyPr/>
          <a:lstStyle/>
          <a:p>
            <a:r>
              <a:rPr lang="en-US" sz="2400" dirty="0"/>
              <a:t>A common problem of every business is financing day –to –day </a:t>
            </a:r>
            <a:r>
              <a:rPr lang="en-US" sz="2400" dirty="0" smtClean="0"/>
              <a:t>operations</a:t>
            </a:r>
          </a:p>
          <a:p>
            <a:endParaRPr lang="en-US" sz="2400" dirty="0" smtClean="0"/>
          </a:p>
          <a:p>
            <a:r>
              <a:rPr lang="en-US" sz="2400" dirty="0"/>
              <a:t>It is required for pour hasting raw materials, additional inventory etc. for meeting purposes’ .it is required for short period ,generally for one year 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/>
              <a:t>I</a:t>
            </a:r>
            <a:r>
              <a:rPr lang="en-US" sz="2400" dirty="0" smtClean="0"/>
              <a:t>t </a:t>
            </a:r>
            <a:r>
              <a:rPr lang="en-US" sz="2400" dirty="0"/>
              <a:t>is needs because of the fact that the stock is to kept ready before it is actually consumed.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2204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Sources of Short Term Finance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i="1" dirty="0" smtClean="0"/>
          </a:p>
          <a:p>
            <a:r>
              <a:rPr lang="en-US" sz="2400" i="1" dirty="0" smtClean="0"/>
              <a:t>Commercial Bank</a:t>
            </a:r>
          </a:p>
          <a:p>
            <a:r>
              <a:rPr lang="en-US" sz="2400" i="1" dirty="0"/>
              <a:t>Commercial Credit </a:t>
            </a:r>
            <a:r>
              <a:rPr lang="en-US" sz="2400" i="1" dirty="0" smtClean="0"/>
              <a:t>House</a:t>
            </a:r>
          </a:p>
          <a:p>
            <a:r>
              <a:rPr lang="en-US" sz="2400" i="1" dirty="0"/>
              <a:t>Proprietor‘s Personals </a:t>
            </a:r>
            <a:r>
              <a:rPr lang="en-US" sz="2400" i="1" dirty="0" smtClean="0"/>
              <a:t>Funds</a:t>
            </a:r>
          </a:p>
          <a:p>
            <a:r>
              <a:rPr lang="en-US" sz="2400" i="1" dirty="0"/>
              <a:t>Borrowings from Friends and </a:t>
            </a:r>
            <a:r>
              <a:rPr lang="en-US" sz="2400" i="1" dirty="0" smtClean="0"/>
              <a:t>Relatives</a:t>
            </a:r>
          </a:p>
          <a:p>
            <a:r>
              <a:rPr lang="en-US" sz="2400" dirty="0"/>
              <a:t>Land </a:t>
            </a:r>
            <a:r>
              <a:rPr lang="en-US" sz="2400" dirty="0" err="1"/>
              <a:t>Mortgagment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i="1" dirty="0"/>
              <a:t>Public </a:t>
            </a:r>
            <a:r>
              <a:rPr lang="en-US" sz="2400" i="1" dirty="0" smtClean="0"/>
              <a:t>Deposits</a:t>
            </a:r>
          </a:p>
          <a:p>
            <a:r>
              <a:rPr lang="en-US" sz="2400" i="1" dirty="0"/>
              <a:t>Foreign Exchange </a:t>
            </a:r>
            <a:r>
              <a:rPr lang="en-US" sz="2400" i="1" dirty="0" smtClean="0"/>
              <a:t>Banks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450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Chamber of commerce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303" y="1600201"/>
            <a:ext cx="11874321" cy="4774841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                                 Introduction</a:t>
            </a:r>
            <a:r>
              <a:rPr lang="en-US" dirty="0" smtClean="0"/>
              <a:t>:</a:t>
            </a:r>
          </a:p>
          <a:p>
            <a:r>
              <a:rPr lang="en-US" sz="2000" dirty="0"/>
              <a:t>Chamber of commerce and industry is a voluntary non-trading association of persons who are directly or indirectly connected with commerce and industry.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Its purpose is to promote trade and business and protect the business interest of its members.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Thus, only the businessmen, industrialists, bankers and professional men like accountants, auditors are entitled to be members of the Chamber of Commerce.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The Chamber of Commerce is organized on regional basis. The businessmen of a particular area form such organization e.g. Karachi Chamber of Commerce, Lahore Chamber of Commerce, Peshawar Chamber of Commerce.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503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941" y="1600201"/>
            <a:ext cx="11771290" cy="4525963"/>
          </a:xfrm>
        </p:spPr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dirty="0"/>
              <a:t>members pay an annual fee to the Chamber of </a:t>
            </a:r>
            <a:r>
              <a:rPr lang="en-US" sz="2400" dirty="0" smtClean="0"/>
              <a:t>Commerce</a:t>
            </a:r>
          </a:p>
          <a:p>
            <a:endParaRPr lang="en-US" sz="2400" dirty="0" smtClean="0"/>
          </a:p>
          <a:p>
            <a:r>
              <a:rPr lang="en-US" sz="2400" dirty="0"/>
              <a:t>Generally Chamber of Commerce and Industry is governed by a board of directors and a president.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/>
              <a:t>The board appoints a secretary who is responsible for discharging all the work of the organization. He formulates the program, holds the meeting and manages the office.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935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132971"/>
            <a:ext cx="10972800" cy="794308"/>
          </a:xfrm>
        </p:spPr>
        <p:txBody>
          <a:bodyPr/>
          <a:lstStyle/>
          <a:p>
            <a:r>
              <a:rPr lang="en-US" sz="4000" b="1" dirty="0"/>
              <a:t>Functions of Chamber of Commerce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30310"/>
            <a:ext cx="12192000" cy="5422005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1</a:t>
            </a:r>
            <a:r>
              <a:rPr lang="en-US" sz="1800" dirty="0"/>
              <a:t>. It helps to develop trade and industry of a country and looks after and protects their interest.</a:t>
            </a:r>
            <a:br>
              <a:rPr lang="en-US" sz="1800" dirty="0"/>
            </a:br>
            <a:r>
              <a:rPr lang="en-US" sz="1800" dirty="0"/>
              <a:t>2. It collects all sorts of information concerning commerce and industry and maintains numerous records which are necessary in connection therein.</a:t>
            </a:r>
            <a:br>
              <a:rPr lang="en-US" sz="1800" dirty="0"/>
            </a:br>
            <a:r>
              <a:rPr lang="en-US" sz="1800" dirty="0"/>
              <a:t>3. It issues reports and Journals at regular intervals full of information regarding commerce and industry for its own members as well as for the general public.</a:t>
            </a:r>
            <a:br>
              <a:rPr lang="en-US" sz="1800" dirty="0"/>
            </a:br>
            <a:r>
              <a:rPr lang="en-US" sz="1800" dirty="0"/>
              <a:t>4. Advisory services on </a:t>
            </a:r>
            <a:r>
              <a:rPr lang="en-US" sz="1800" dirty="0" err="1"/>
              <a:t>labour</a:t>
            </a:r>
            <a:r>
              <a:rPr lang="en-US" sz="1800" dirty="0"/>
              <a:t> practices and disputes are provided.</a:t>
            </a:r>
            <a:br>
              <a:rPr lang="en-US" sz="1800" dirty="0"/>
            </a:br>
            <a:r>
              <a:rPr lang="en-US" sz="1800" dirty="0"/>
              <a:t>5. It helps the members in recovering debts.</a:t>
            </a:r>
            <a:br>
              <a:rPr lang="en-US" sz="1800" dirty="0"/>
            </a:br>
            <a:r>
              <a:rPr lang="en-US" sz="1800" dirty="0"/>
              <a:t>6. It provides trade reference information about financial status of its members.</a:t>
            </a:r>
            <a:br>
              <a:rPr lang="en-US" sz="1800" dirty="0"/>
            </a:br>
            <a:r>
              <a:rPr lang="en-US" sz="1800" dirty="0"/>
              <a:t>7. It protects trademarks and patterns and thereby encourages the cause of national commerce and industry.</a:t>
            </a:r>
            <a:br>
              <a:rPr lang="en-US" sz="1800" dirty="0"/>
            </a:br>
            <a:r>
              <a:rPr lang="en-US" sz="1800" dirty="0"/>
              <a:t>8. It acts as arbitrator in case there is any dispute between businessmen.</a:t>
            </a:r>
            <a:br>
              <a:rPr lang="en-US" sz="1800" dirty="0"/>
            </a:br>
            <a:r>
              <a:rPr lang="en-US" sz="1800" dirty="0"/>
              <a:t>9. It helps the exporters and importers by furnishing information of various natures in connection with import and export.</a:t>
            </a:r>
            <a:br>
              <a:rPr lang="en-US" sz="1800" dirty="0"/>
            </a:br>
            <a:r>
              <a:rPr lang="en-US" sz="1800" dirty="0"/>
              <a:t>10. It issues export certificate and certificates of origin which are very common instruments in international commerce.</a:t>
            </a:r>
            <a:br>
              <a:rPr lang="en-US" sz="1800" dirty="0"/>
            </a:br>
            <a:r>
              <a:rPr lang="en-US" sz="1800" dirty="0"/>
              <a:t>11. It advances commercial and technical education in the country.</a:t>
            </a:r>
            <a:br>
              <a:rPr lang="en-US" sz="1800" dirty="0"/>
            </a:br>
            <a:r>
              <a:rPr lang="en-US" sz="1800" dirty="0"/>
              <a:t>12. Nowadays, an active part is played by the Chamber in influencing economic policy of the government. It examines the budget every year and suggests appropriated modification in the tax proposals.</a:t>
            </a:r>
            <a:br>
              <a:rPr lang="en-US" sz="1800" dirty="0"/>
            </a:br>
            <a:r>
              <a:rPr lang="en-US" sz="1800" dirty="0"/>
              <a:t>13. It invites the attention of the government and public on matters affecting trade, commerce and industry of the country.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838978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Marketing</Template>
  <TotalTime>36</TotalTime>
  <Words>382</Words>
  <Application>Microsoft Office PowerPoint</Application>
  <PresentationFormat>Widescreen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Diseño predeterminado</vt:lpstr>
      <vt:lpstr>PowerPoint Presentation</vt:lpstr>
      <vt:lpstr>Introduction</vt:lpstr>
      <vt:lpstr>Kinds of Finance</vt:lpstr>
      <vt:lpstr>SOURCES OF LONG TERM FINANCE</vt:lpstr>
      <vt:lpstr>SHORT TERM FINANCE</vt:lpstr>
      <vt:lpstr>Sources of Short Term Finance</vt:lpstr>
      <vt:lpstr>Chamber of commerce </vt:lpstr>
      <vt:lpstr>PowerPoint Presentation</vt:lpstr>
      <vt:lpstr>Functions of Chamber of Commerce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 Umair</dc:creator>
  <cp:lastModifiedBy>Ch Umair</cp:lastModifiedBy>
  <cp:revision>13</cp:revision>
  <dcterms:created xsi:type="dcterms:W3CDTF">2019-05-27T08:52:26Z</dcterms:created>
  <dcterms:modified xsi:type="dcterms:W3CDTF">2019-05-27T09:28:58Z</dcterms:modified>
</cp:coreProperties>
</file>