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762FA9-8BAA-4A7C-A3E7-1C6F15CE79A9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467063-40E6-45CE-AFC7-24359D216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24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762FA9-8BAA-4A7C-A3E7-1C6F15CE79A9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467063-40E6-45CE-AFC7-24359D216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414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762FA9-8BAA-4A7C-A3E7-1C6F15CE79A9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467063-40E6-45CE-AFC7-24359D216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601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762FA9-8BAA-4A7C-A3E7-1C6F15CE79A9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467063-40E6-45CE-AFC7-24359D216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69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762FA9-8BAA-4A7C-A3E7-1C6F15CE79A9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467063-40E6-45CE-AFC7-24359D216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860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762FA9-8BAA-4A7C-A3E7-1C6F15CE79A9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467063-40E6-45CE-AFC7-24359D216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905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762FA9-8BAA-4A7C-A3E7-1C6F15CE79A9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467063-40E6-45CE-AFC7-24359D216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403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762FA9-8BAA-4A7C-A3E7-1C6F15CE79A9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467063-40E6-45CE-AFC7-24359D216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667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762FA9-8BAA-4A7C-A3E7-1C6F15CE79A9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467063-40E6-45CE-AFC7-24359D216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931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762FA9-8BAA-4A7C-A3E7-1C6F15CE79A9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467063-40E6-45CE-AFC7-24359D216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834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762FA9-8BAA-4A7C-A3E7-1C6F15CE79A9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467063-40E6-45CE-AFC7-24359D216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94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fld id="{3A762FA9-8BAA-4A7C-A3E7-1C6F15CE79A9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8A467063-40E6-45CE-AFC7-24359D216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574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Import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941" y="1600201"/>
            <a:ext cx="11363459" cy="4525963"/>
          </a:xfrm>
        </p:spPr>
        <p:txBody>
          <a:bodyPr/>
          <a:lstStyle/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Discuss </a:t>
            </a:r>
            <a:r>
              <a:rPr lang="en-US" b="1" dirty="0"/>
              <a:t>the Procedure of Import</a:t>
            </a:r>
            <a:r>
              <a:rPr lang="en-US" dirty="0"/>
              <a:t> Goods in Pakistan can be imported either by the importer himself or by the selling branches of the exporting countries or by importing houses.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24741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386" y="247919"/>
            <a:ext cx="10972800" cy="5071056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The procedure of import trading is as follows</a:t>
            </a:r>
            <a:r>
              <a:rPr lang="en-US" sz="2000" dirty="0" smtClean="0"/>
              <a:t>;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1800" dirty="0" smtClean="0"/>
              <a:t>Obtain The Import License</a:t>
            </a:r>
          </a:p>
          <a:p>
            <a:r>
              <a:rPr lang="en-US" sz="1800" dirty="0" smtClean="0"/>
              <a:t>Placing Indent Or Order</a:t>
            </a:r>
          </a:p>
          <a:p>
            <a:r>
              <a:rPr lang="en-US" sz="1800" dirty="0" smtClean="0"/>
              <a:t>Opening Letter Of Credit (L/C)</a:t>
            </a:r>
          </a:p>
          <a:p>
            <a:r>
              <a:rPr lang="en-US" sz="1800" dirty="0" smtClean="0"/>
              <a:t>Advice Of Shipment</a:t>
            </a:r>
          </a:p>
          <a:p>
            <a:r>
              <a:rPr lang="en-US" sz="1800" dirty="0" smtClean="0"/>
              <a:t>Appointment Of A Clearing Agent</a:t>
            </a:r>
          </a:p>
          <a:p>
            <a:r>
              <a:rPr lang="en-US" sz="1800" dirty="0" smtClean="0"/>
              <a:t>Payment Of The Bill</a:t>
            </a:r>
          </a:p>
          <a:p>
            <a:r>
              <a:rPr lang="en-US" sz="1800" dirty="0" smtClean="0"/>
              <a:t>Custom Formalities</a:t>
            </a:r>
          </a:p>
          <a:p>
            <a:r>
              <a:rPr lang="en-US" sz="1800" dirty="0" smtClean="0"/>
              <a:t>Freight Charges</a:t>
            </a:r>
          </a:p>
          <a:p>
            <a:r>
              <a:rPr lang="en-US" sz="1800" dirty="0" smtClean="0"/>
              <a:t>Endorsement For Delivery</a:t>
            </a:r>
          </a:p>
          <a:p>
            <a:r>
              <a:rPr lang="en-US" sz="1800" dirty="0" smtClean="0"/>
              <a:t>Taking Delivery Of Goods</a:t>
            </a:r>
          </a:p>
          <a:p>
            <a:r>
              <a:rPr lang="en-US" sz="1800" dirty="0" smtClean="0"/>
              <a:t>Dispatching Goods</a:t>
            </a:r>
          </a:p>
          <a:p>
            <a:r>
              <a:rPr lang="en-US" sz="1800" dirty="0" smtClean="0"/>
              <a:t>Closing The Transaction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550111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IMPORTANT </a:t>
            </a:r>
            <a:r>
              <a:rPr lang="en-US" sz="2800" b="1" dirty="0"/>
              <a:t>DOCUMENTS USED IN CONNECTION 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>WITH </a:t>
            </a:r>
            <a:r>
              <a:rPr lang="en-US" sz="2800" b="1" dirty="0"/>
              <a:t>IMPORT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18" y="1600201"/>
            <a:ext cx="11105882" cy="4525963"/>
          </a:xfrm>
        </p:spPr>
        <p:txBody>
          <a:bodyPr/>
          <a:lstStyle/>
          <a:p>
            <a:r>
              <a:rPr lang="en-US" sz="2400" dirty="0" smtClean="0"/>
              <a:t>The Import License</a:t>
            </a:r>
          </a:p>
          <a:p>
            <a:r>
              <a:rPr lang="en-US" sz="2400" dirty="0" smtClean="0"/>
              <a:t>Letter Of Credit (L/C)</a:t>
            </a:r>
          </a:p>
          <a:p>
            <a:r>
              <a:rPr lang="en-US" sz="2400" dirty="0" smtClean="0"/>
              <a:t>Bills Of Exchange</a:t>
            </a:r>
          </a:p>
          <a:p>
            <a:r>
              <a:rPr lang="en-US" sz="2400" dirty="0" smtClean="0"/>
              <a:t>Insurance Cover Notes</a:t>
            </a:r>
          </a:p>
          <a:p>
            <a:r>
              <a:rPr lang="en-US" sz="2400" dirty="0" smtClean="0"/>
              <a:t>Performa Invoice</a:t>
            </a:r>
          </a:p>
          <a:p>
            <a:r>
              <a:rPr lang="en-US" sz="2400" dirty="0" smtClean="0"/>
              <a:t>Bill Of Lading</a:t>
            </a:r>
          </a:p>
          <a:p>
            <a:r>
              <a:rPr lang="en-US" sz="2400" dirty="0" smtClean="0"/>
              <a:t>Certificate Of Origin</a:t>
            </a:r>
          </a:p>
          <a:p>
            <a:r>
              <a:rPr lang="en-US" sz="2400" dirty="0" smtClean="0"/>
              <a:t>Packing List</a:t>
            </a:r>
          </a:p>
          <a:p>
            <a:r>
              <a:rPr lang="en-US" sz="2400" dirty="0" smtClean="0"/>
              <a:t>Bill Of Entry</a:t>
            </a:r>
          </a:p>
          <a:p>
            <a:r>
              <a:rPr lang="en-US" sz="2400" dirty="0" smtClean="0"/>
              <a:t>Dock Warrant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41502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04156"/>
          </a:xfrm>
        </p:spPr>
        <p:txBody>
          <a:bodyPr/>
          <a:lstStyle/>
          <a:p>
            <a:r>
              <a:rPr lang="en-US" b="1" dirty="0" smtClean="0"/>
              <a:t>Export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093" y="1068946"/>
            <a:ext cx="11273307" cy="5434885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/>
              <a:t>Discuss the Procedure of Export</a:t>
            </a:r>
            <a:r>
              <a:rPr lang="en-US" sz="2000" dirty="0"/>
              <a:t> The procedure of export trade is as follows</a:t>
            </a:r>
            <a:r>
              <a:rPr lang="en-US" sz="2000" dirty="0" smtClean="0"/>
              <a:t>:</a:t>
            </a:r>
          </a:p>
          <a:p>
            <a:r>
              <a:rPr lang="en-US" sz="1800" dirty="0" smtClean="0"/>
              <a:t>Receiving The Order</a:t>
            </a:r>
          </a:p>
          <a:p>
            <a:r>
              <a:rPr lang="en-US" sz="1800" dirty="0" smtClean="0"/>
              <a:t>Export License</a:t>
            </a:r>
          </a:p>
          <a:p>
            <a:r>
              <a:rPr lang="en-US" sz="1800" dirty="0" smtClean="0"/>
              <a:t>Writing To The Importer For The Letter Of Credit</a:t>
            </a:r>
          </a:p>
          <a:p>
            <a:r>
              <a:rPr lang="en-US" sz="1800" dirty="0" smtClean="0"/>
              <a:t>Assembling The Goods</a:t>
            </a:r>
          </a:p>
          <a:p>
            <a:r>
              <a:rPr lang="en-US" sz="1800" dirty="0" smtClean="0"/>
              <a:t>Packing And Marking The Goods</a:t>
            </a:r>
          </a:p>
          <a:p>
            <a:r>
              <a:rPr lang="en-US" sz="1800" dirty="0" smtClean="0"/>
              <a:t>Appointment Of A Forwarding Agent</a:t>
            </a:r>
          </a:p>
          <a:p>
            <a:r>
              <a:rPr lang="en-US" sz="1800" dirty="0" smtClean="0"/>
              <a:t>Obtaining Shipping Orders</a:t>
            </a:r>
          </a:p>
          <a:p>
            <a:r>
              <a:rPr lang="en-US" sz="1800" dirty="0" smtClean="0"/>
              <a:t>Custom Formalities</a:t>
            </a:r>
          </a:p>
          <a:p>
            <a:pPr marL="0" indent="0">
              <a:buNone/>
            </a:pPr>
            <a:r>
              <a:rPr lang="en-US" sz="1800" dirty="0" smtClean="0"/>
              <a:t>            Shipping Bill</a:t>
            </a:r>
          </a:p>
          <a:p>
            <a:pPr marL="0" indent="0">
              <a:buNone/>
            </a:pPr>
            <a:r>
              <a:rPr lang="en-US" sz="1800" dirty="0" smtClean="0"/>
              <a:t>            Dock Dues Form</a:t>
            </a:r>
          </a:p>
          <a:p>
            <a:r>
              <a:rPr lang="en-US" sz="1800" dirty="0" smtClean="0"/>
              <a:t>Loading The Goods And Getting Mate Receipt</a:t>
            </a:r>
          </a:p>
          <a:p>
            <a:r>
              <a:rPr lang="en-US" sz="1800" dirty="0" smtClean="0"/>
              <a:t>Certificate Of Origin</a:t>
            </a:r>
          </a:p>
          <a:p>
            <a:r>
              <a:rPr lang="en-US" sz="1800" dirty="0" smtClean="0"/>
              <a:t>Preparation Of Invoice</a:t>
            </a:r>
          </a:p>
          <a:p>
            <a:r>
              <a:rPr lang="en-US" sz="1800" dirty="0" smtClean="0"/>
              <a:t>Receiving Payments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66833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7200" b="1" dirty="0" smtClean="0"/>
          </a:p>
          <a:p>
            <a:pPr marL="0" indent="0" algn="ctr">
              <a:buNone/>
            </a:pPr>
            <a:r>
              <a:rPr lang="en-US" sz="7200" b="1" dirty="0" smtClean="0"/>
              <a:t>Marketing</a:t>
            </a:r>
            <a:endParaRPr lang="en-US" sz="72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178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366" y="347731"/>
            <a:ext cx="11196034" cy="5778434"/>
          </a:xfrm>
        </p:spPr>
        <p:txBody>
          <a:bodyPr/>
          <a:lstStyle/>
          <a:p>
            <a:r>
              <a:rPr lang="en-US" sz="2400" b="1" dirty="0"/>
              <a:t>DEFINITION OF MARKETING</a:t>
            </a:r>
            <a:r>
              <a:rPr lang="en-US" sz="2400" dirty="0"/>
              <a:t> The term market and marketing are often very really used in ordinary since but it has different meaning in </a:t>
            </a:r>
            <a:r>
              <a:rPr lang="en-US" sz="2400" dirty="0" smtClean="0"/>
              <a:t>commerce.</a:t>
            </a:r>
          </a:p>
          <a:p>
            <a:endParaRPr lang="en-US" sz="2400" dirty="0" smtClean="0"/>
          </a:p>
          <a:p>
            <a:r>
              <a:rPr lang="en-US" sz="2400" dirty="0"/>
              <a:t>M</a:t>
            </a:r>
            <a:r>
              <a:rPr lang="en-US" sz="2400" dirty="0" smtClean="0"/>
              <a:t>arketing </a:t>
            </a:r>
            <a:r>
              <a:rPr lang="en-US" sz="2400" dirty="0"/>
              <a:t>includes business activities involved in the flow of goods and service from production to consumption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r>
              <a:rPr lang="en-US" sz="2400" dirty="0"/>
              <a:t>According to Prof. Hall “ the word marketing describes number of association activities which move towards a common objectives: the determination of consumer demand for sale and distribution of goods and services</a:t>
            </a:r>
            <a:r>
              <a:rPr lang="en-US" sz="2400" dirty="0" smtClean="0"/>
              <a:t>”</a:t>
            </a:r>
          </a:p>
          <a:p>
            <a:endParaRPr lang="en-US" sz="2400" dirty="0"/>
          </a:p>
          <a:p>
            <a:r>
              <a:rPr lang="en-US" sz="2000" dirty="0"/>
              <a:t>In simple words all those business activities which effect the transfer of ownership of goods and services and provide for there physical distribution come within the scope of marketing.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183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/>
              <a:t>NATURE AND SCOPE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/>
              <a:t>Marketing </a:t>
            </a:r>
            <a:r>
              <a:rPr lang="en-US" sz="2400" dirty="0"/>
              <a:t>is a very comprehensive term and include all efforts </a:t>
            </a:r>
            <a:r>
              <a:rPr lang="en-US" sz="2400" dirty="0" smtClean="0"/>
              <a:t>to</a:t>
            </a:r>
          </a:p>
          <a:p>
            <a:pPr marL="0" indent="0">
              <a:buNone/>
            </a:pPr>
            <a:r>
              <a:rPr lang="en-US" sz="2800" dirty="0"/>
              <a:t/>
            </a:r>
            <a:br>
              <a:rPr lang="en-US" sz="2800" dirty="0"/>
            </a:br>
            <a:r>
              <a:rPr lang="en-US" sz="2000" dirty="0"/>
              <a:t>1. discover the present and potential requirement of consumer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2. the evolution of the product which would satisfy those requirements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3. all the effective methods of production </a:t>
            </a:r>
            <a:r>
              <a:rPr lang="en-US" sz="2000" dirty="0" smtClean="0"/>
              <a:t>distribution</a:t>
            </a:r>
          </a:p>
          <a:p>
            <a:pPr marL="0" indent="0">
              <a:buNone/>
            </a:pP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4. all the efforts to improve and modify the </a:t>
            </a:r>
            <a:r>
              <a:rPr lang="en-US" sz="2000" dirty="0" smtClean="0"/>
              <a:t>products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838977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/>
              <a:t>FUNCTION OF MARKET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378364"/>
              </p:ext>
            </p:extLst>
          </p:nvPr>
        </p:nvGraphicFramePr>
        <p:xfrm>
          <a:off x="274749" y="2560638"/>
          <a:ext cx="10972800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400"/>
                <a:gridCol w="5486400"/>
              </a:tblGrid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Buying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Selling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Advertising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Transportation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Storage And Warehouses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Standardization And Grading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i="1" dirty="0" smtClean="0">
                          <a:solidFill>
                            <a:schemeClr val="tx1"/>
                          </a:solidFill>
                        </a:rPr>
                        <a:t>Financing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i="1" dirty="0" smtClean="0">
                          <a:solidFill>
                            <a:schemeClr val="tx1"/>
                          </a:solidFill>
                        </a:rPr>
                        <a:t>Risk taking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i="1" dirty="0" smtClean="0">
                          <a:solidFill>
                            <a:schemeClr val="tx1"/>
                          </a:solidFill>
                        </a:rPr>
                        <a:t>Packing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i="1" dirty="0" smtClean="0">
                          <a:solidFill>
                            <a:schemeClr val="tx1"/>
                          </a:solidFill>
                        </a:rPr>
                        <a:t>Branding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i="1" dirty="0" smtClean="0">
                          <a:solidFill>
                            <a:schemeClr val="tx1"/>
                          </a:solidFill>
                        </a:rPr>
                        <a:t>Recording (Account Keeping)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Sampling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Having Market Information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Salesmanship</a:t>
                      </a: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25003" y="1417638"/>
            <a:ext cx="109470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Marketing function can be defined as fundamental activities or services carried out in the marketing process. These functions are performed by manufactures, marketers, wholesalers etc. </a:t>
            </a:r>
            <a:endParaRPr lang="en-US" dirty="0" smtClean="0"/>
          </a:p>
          <a:p>
            <a:r>
              <a:rPr lang="en-US" dirty="0" smtClean="0"/>
              <a:t>However </a:t>
            </a:r>
            <a:r>
              <a:rPr lang="en-US" dirty="0"/>
              <a:t>the functions are as follow.</a:t>
            </a:r>
          </a:p>
        </p:txBody>
      </p:sp>
    </p:spTree>
    <p:extLst>
      <p:ext uri="{BB962C8B-B14F-4D97-AF65-F5344CB8AC3E}">
        <p14:creationId xmlns:p14="http://schemas.microsoft.com/office/powerpoint/2010/main" val="2726906404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Commencement of New Business</Template>
  <TotalTime>197</TotalTime>
  <Words>181</Words>
  <Application>Microsoft Office PowerPoint</Application>
  <PresentationFormat>Widescreen</PresentationFormat>
  <Paragraphs>76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Arial</vt:lpstr>
      <vt:lpstr>Diseño predeterminado</vt:lpstr>
      <vt:lpstr>Import</vt:lpstr>
      <vt:lpstr>PowerPoint Presentation</vt:lpstr>
      <vt:lpstr>IMPORTANT DOCUMENTS USED IN CONNECTION  WITH IMPORT</vt:lpstr>
      <vt:lpstr>Export</vt:lpstr>
      <vt:lpstr>PowerPoint Presentation</vt:lpstr>
      <vt:lpstr>PowerPoint Presentation</vt:lpstr>
      <vt:lpstr>NATURE AND SCOPE</vt:lpstr>
      <vt:lpstr>FUNCTION OF MARKET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Types of Organization </dc:title>
  <dc:creator>Ch Umair</dc:creator>
  <cp:lastModifiedBy>Ch Umair</cp:lastModifiedBy>
  <cp:revision>47</cp:revision>
  <dcterms:created xsi:type="dcterms:W3CDTF">2019-03-15T10:16:13Z</dcterms:created>
  <dcterms:modified xsi:type="dcterms:W3CDTF">2019-06-03T07:22:01Z</dcterms:modified>
</cp:coreProperties>
</file>