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73" r:id="rId3"/>
    <p:sldId id="284" r:id="rId4"/>
    <p:sldId id="299" r:id="rId5"/>
    <p:sldId id="274" r:id="rId6"/>
    <p:sldId id="260" r:id="rId7"/>
    <p:sldId id="285" r:id="rId8"/>
    <p:sldId id="261" r:id="rId9"/>
    <p:sldId id="263" r:id="rId10"/>
    <p:sldId id="298" r:id="rId11"/>
    <p:sldId id="286" r:id="rId12"/>
    <p:sldId id="264" r:id="rId13"/>
    <p:sldId id="259" r:id="rId14"/>
    <p:sldId id="275" r:id="rId15"/>
    <p:sldId id="276" r:id="rId16"/>
    <p:sldId id="267" r:id="rId17"/>
    <p:sldId id="277" r:id="rId18"/>
    <p:sldId id="268" r:id="rId19"/>
    <p:sldId id="287" r:id="rId20"/>
    <p:sldId id="288" r:id="rId21"/>
    <p:sldId id="297" r:id="rId22"/>
    <p:sldId id="291" r:id="rId23"/>
    <p:sldId id="292" r:id="rId24"/>
    <p:sldId id="293" r:id="rId25"/>
    <p:sldId id="296" r:id="rId26"/>
    <p:sldId id="294" r:id="rId27"/>
    <p:sldId id="295" r:id="rId28"/>
    <p:sldId id="29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00" autoAdjust="0"/>
  </p:normalViewPr>
  <p:slideViewPr>
    <p:cSldViewPr>
      <p:cViewPr varScale="1">
        <p:scale>
          <a:sx n="64" d="100"/>
          <a:sy n="64" d="100"/>
        </p:scale>
        <p:origin x="-92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785C4-BD64-4998-B8BD-DF2C5C860DBF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94059-8F65-45B6-96C4-5C520FED2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21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94059-8F65-45B6-96C4-5C520FED241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674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BAB5CD-656F-BB42-8835-23864834B2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5250231-C547-7D4F-A1CD-1F53931F0C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CC90A4A-741D-8C4D-903E-631992CFF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B4D-E3F4-7046-962A-F41C34EFFD4C}" type="datetimeFigureOut">
              <a:rPr lang="en-US"/>
              <a:t>4/3/2020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F61F1DD-F773-6949-8C14-64FBD3843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030FC55-8971-3540-B17D-3FF8E2847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9BB1-B663-B948-9A1F-AAE5B7472DE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01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2D6E7C-4A87-FA4B-A882-83875655E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23DA3FA1-DFFF-0245-9C94-138C582C5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CA6B6A0-6EF8-354A-8480-C456F4496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B4D-E3F4-7046-962A-F41C34EFFD4C}" type="datetimeFigureOut">
              <a:rPr lang="en-US"/>
              <a:t>4/3/2020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E004E4B-8B6E-9B43-8BDB-4D9020F67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3E2C646-C854-534C-AB69-56F372006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9BB1-B663-B948-9A1F-AAE5B7472DE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9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D06858A3-5451-9645-B57F-A3C1B3F8F3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C41D120-8F6F-6F46-B05B-0D64C49CB3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883909-0AAC-3346-9CFB-65FE4DEAC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B4D-E3F4-7046-962A-F41C34EFFD4C}" type="datetimeFigureOut">
              <a:rPr lang="en-US"/>
              <a:t>4/3/2020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7859BB2-06A2-E546-B878-95235C237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DE37637-2ADE-A849-940E-8A9E119A5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9BB1-B663-B948-9A1F-AAE5B7472DE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48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5139050-97C3-BD48-AE9D-63971D61A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0594F4C-56CC-A346-935E-AB7F13BD3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F086358-4D7F-D247-96E7-B0FCD93C3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B4D-E3F4-7046-962A-F41C34EFFD4C}" type="datetimeFigureOut">
              <a:rPr lang="en-US"/>
              <a:t>4/3/2020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DAEE126-E8CF-DC46-A3CE-DC5789B94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C4E052-9ED1-DA40-8342-B2A7242D3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9BB1-B663-B948-9A1F-AAE5B7472DE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09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DBA070E-A4C5-C846-8D09-B0B6ACBA1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2D081F7-C6B8-6346-A8DC-62FC528ED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5930733-0B8D-B947-8E2F-A8EC28F33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B4D-E3F4-7046-962A-F41C34EFFD4C}" type="datetimeFigureOut">
              <a:rPr lang="en-US"/>
              <a:t>4/3/2020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81B0314-2EA4-0047-AFA4-9B5879EAB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D381FC8-D5DE-0749-8FC3-AF877A6C1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9BB1-B663-B948-9A1F-AAE5B7472DE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48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8EF54DA-4E0B-CE42-B28A-8BB254FFB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980E3F-2953-DA4C-88DD-4961F2116D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1F431C4-69D2-3443-BAF5-52BF8C7CD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A9812F7-4297-0249-977B-F39A1EC3B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B4D-E3F4-7046-962A-F41C34EFFD4C}" type="datetimeFigureOut">
              <a:rPr lang="en-US"/>
              <a:t>4/3/2020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1997B6B-C041-DA46-882B-A733A3B0C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C8545B2-1D1B-AA4F-B69E-A9C6818F9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9BB1-B663-B948-9A1F-AAE5B7472DE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07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AD0F93-614D-3047-9BEB-7ECAE7D9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CBD98F7-67BA-8743-AA61-593574ACC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3CC8093-02D1-DA46-9BD7-66FFBA4219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9D0E993-3E2A-4946-87A6-EC21C9A3CC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1E074F5C-2FDF-EF4B-BDAB-4B843AFAAC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B6A9DF7-C74A-BD40-B4BE-9CB36D4F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B4D-E3F4-7046-962A-F41C34EFFD4C}" type="datetimeFigureOut">
              <a:rPr lang="en-US"/>
              <a:t>4/3/2020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EFBFD74-B7DC-C646-8B70-95F254822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866B2365-B7A3-CE4F-A5E9-76F4E7793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9BB1-B663-B948-9A1F-AAE5B7472DE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89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12AB3F-A896-EC4F-BE7B-F012F209D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762EAD0-F978-4649-81F4-E36148E8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B4D-E3F4-7046-962A-F41C34EFFD4C}" type="datetimeFigureOut">
              <a:rPr lang="en-US"/>
              <a:t>4/3/2020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16B53715-0087-E940-ADB6-5DFF4CFF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5D0399C-8F7F-C84A-BB12-A45D24D24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9BB1-B663-B948-9A1F-AAE5B7472DE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68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AC076356-6DDF-1F48-928F-B95C24B2F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B4D-E3F4-7046-962A-F41C34EFFD4C}" type="datetimeFigureOut">
              <a:rPr lang="en-US"/>
              <a:t>4/3/2020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AD266ED-9B0B-9949-8D93-16EB4B27F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4763E5B-091D-CE4A-9E58-D330DF44D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9BB1-B663-B948-9A1F-AAE5B7472DE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44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CC6E731-CB23-6B4B-A887-9018CC23B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817AE4-B648-5249-9AC9-77BFAD42F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3DE133B-7E08-9940-B475-C63A7652A4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3213A71-9318-294C-9B5C-8C09EFD23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B4D-E3F4-7046-962A-F41C34EFFD4C}" type="datetimeFigureOut">
              <a:rPr lang="en-US"/>
              <a:t>4/3/2020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BA7A2BB-5719-744D-A12A-5798D8A35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1258A86-8365-A646-BF5B-9570ED391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9BB1-B663-B948-9A1F-AAE5B7472DE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696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44239E-14FE-2147-B24D-EC61BAE67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8A6BAFE-6242-6543-8F56-7278D7AF08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39F1880-C777-9D49-87ED-72B1C6274C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4383642-541E-D44B-AD32-B35788572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5B4D-E3F4-7046-962A-F41C34EFFD4C}" type="datetimeFigureOut">
              <a:rPr lang="en-US"/>
              <a:t>4/3/2020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A26E7A4-0AB7-794C-9A51-EB61A448F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E378654-F786-E842-8DE4-7774CC00C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9BB1-B663-B948-9A1F-AAE5B7472DE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596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3ADF8489-B58C-6F47-9EF9-43E57260A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D591007-2F38-7842-95E8-EEAB79708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7474352-103F-2E4F-ABAD-DB49A72E9D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85B4D-E3F4-7046-962A-F41C34EFFD4C}" type="datetimeFigureOut">
              <a:rPr lang="en-US"/>
              <a:t>4/3/2020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EB6F23A-98CC-394B-AD90-0CA9D67FD9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284F4C4-5C1F-794B-94F4-51BA7826C1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C9BB1-B663-B948-9A1F-AAE5B7472DE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0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E121F64-0B63-C84F-9C4B-494A9DBA4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Venesection(venous cut down) 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8F7B43-A917-D04D-9EC9-5707CC13E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Other names :</a:t>
            </a:r>
          </a:p>
          <a:p>
            <a:pPr marL="0" indent="0">
              <a:buNone/>
            </a:pPr>
            <a:r>
              <a:rPr lang="en-US" b="1" dirty="0" smtClean="0"/>
              <a:t>Phlebotomy</a:t>
            </a:r>
            <a:r>
              <a:rPr lang="en-US" dirty="0"/>
              <a:t>, </a:t>
            </a:r>
            <a:r>
              <a:rPr lang="en-US" b="1" dirty="0" smtClean="0"/>
              <a:t>blood-letting</a:t>
            </a:r>
            <a:r>
              <a:rPr lang="en-US" dirty="0" smtClean="0"/>
              <a:t> </a:t>
            </a:r>
            <a:r>
              <a:rPr lang="en-US" dirty="0"/>
              <a:t>or </a:t>
            </a:r>
            <a:r>
              <a:rPr lang="en-US" b="1" dirty="0"/>
              <a:t>venesection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Definition:</a:t>
            </a:r>
          </a:p>
          <a:p>
            <a:pPr marL="0" indent="0">
              <a:buNone/>
            </a:pPr>
            <a:r>
              <a:rPr lang="en-US" b="1" dirty="0" smtClean="0"/>
              <a:t>“Venesection</a:t>
            </a:r>
            <a:r>
              <a:rPr lang="en-US" dirty="0" smtClean="0"/>
              <a:t> </a:t>
            </a:r>
            <a:r>
              <a:rPr lang="en-US" dirty="0"/>
              <a:t>(Phlebotomy) is the act of drawing or removing blood from the circulatory system through a cut (incision) or puncture for the purpose of analysis, blood donations or treatment for blood </a:t>
            </a:r>
            <a:r>
              <a:rPr lang="en-US" dirty="0" smtClean="0"/>
              <a:t>disorders” 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or</a:t>
            </a:r>
          </a:p>
          <a:p>
            <a:pPr marL="0" indent="0">
              <a:buNone/>
            </a:pPr>
            <a:r>
              <a:rPr lang="en-US" dirty="0" smtClean="0"/>
              <a:t>“Venesection </a:t>
            </a:r>
            <a:r>
              <a:rPr lang="en-US" dirty="0"/>
              <a:t>is a </a:t>
            </a:r>
            <a:r>
              <a:rPr lang="en-US" b="1" dirty="0"/>
              <a:t>general depletion. </a:t>
            </a:r>
            <a:r>
              <a:rPr lang="en-US" dirty="0" smtClean="0"/>
              <a:t>It </a:t>
            </a:r>
            <a:r>
              <a:rPr lang="en-US" dirty="0"/>
              <a:t>depletes the excess </a:t>
            </a:r>
            <a:r>
              <a:rPr lang="en-US" dirty="0" smtClean="0"/>
              <a:t>and surplus humour </a:t>
            </a:r>
            <a:r>
              <a:rPr lang="en-US" dirty="0"/>
              <a:t>in the same proportion as is present in the vessels</a:t>
            </a:r>
            <a:r>
              <a:rPr lang="en-US" dirty="0" smtClean="0"/>
              <a:t>.”</a:t>
            </a:r>
            <a:endParaRPr lang="en-US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2425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1001"/>
            <a:ext cx="103632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8874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Salman\Desktop\sit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11125200" cy="571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547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2099D4F-0000-954C-8BDB-A80D6AE5C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2437"/>
            <a:ext cx="10515600" cy="572452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4200" b="1" dirty="0" smtClean="0"/>
              <a:t> Vessels which is incised during venesection</a:t>
            </a:r>
            <a:endParaRPr lang="en-US" sz="4200" b="1" dirty="0"/>
          </a:p>
          <a:p>
            <a:r>
              <a:rPr lang="en-US" dirty="0" smtClean="0"/>
              <a:t>It </a:t>
            </a:r>
            <a:r>
              <a:rPr lang="en-US" dirty="0"/>
              <a:t>should be noted that the vessels in which venesection is done are either veins or arteries. </a:t>
            </a:r>
            <a:endParaRPr lang="en-US" dirty="0" smtClean="0"/>
          </a:p>
          <a:p>
            <a:r>
              <a:rPr lang="en-US" i="1" u="sng" dirty="0" smtClean="0"/>
              <a:t>But </a:t>
            </a:r>
            <a:r>
              <a:rPr lang="en-US" i="1" u="sng" dirty="0"/>
              <a:t>arteries are very rarely venesected</a:t>
            </a:r>
            <a:r>
              <a:rPr lang="en-US" dirty="0"/>
              <a:t> and thus the risk of much bleeding from, them is always avoided.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 </a:t>
            </a:r>
            <a:r>
              <a:rPr lang="en-US" sz="4100" b="1" dirty="0" smtClean="0"/>
              <a:t>VEINS OF HANDS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veins which are (generally)venesected in the </a:t>
            </a:r>
            <a:r>
              <a:rPr lang="en-US" b="1" dirty="0"/>
              <a:t>case of the hands</a:t>
            </a:r>
          </a:p>
          <a:p>
            <a:pPr marL="0" indent="0">
              <a:buNone/>
            </a:pPr>
            <a:r>
              <a:rPr lang="en-US" dirty="0"/>
              <a:t>are </a:t>
            </a:r>
            <a:r>
              <a:rPr lang="en-US" b="1" dirty="0"/>
              <a:t>six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/>
              <a:t>i</a:t>
            </a:r>
            <a:r>
              <a:rPr lang="en-US" dirty="0"/>
              <a:t>) the </a:t>
            </a:r>
            <a:r>
              <a:rPr lang="en-US" dirty="0" smtClean="0"/>
              <a:t>cephalic vein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(ii) the, median </a:t>
            </a:r>
            <a:r>
              <a:rPr lang="en-US" dirty="0" smtClean="0"/>
              <a:t>cubital vein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(iii) the </a:t>
            </a:r>
            <a:r>
              <a:rPr lang="en-US" dirty="0" err="1" smtClean="0"/>
              <a:t>basilic</a:t>
            </a:r>
            <a:r>
              <a:rPr lang="en-US" dirty="0" smtClean="0"/>
              <a:t>  vein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(vi) and that which is specifically called (axillary), is a branch of the </a:t>
            </a:r>
            <a:r>
              <a:rPr lang="en-US" dirty="0" err="1" smtClean="0"/>
              <a:t>basilic</a:t>
            </a:r>
            <a:r>
              <a:rPr lang="en-US" dirty="0" smtClean="0"/>
              <a:t>.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b="1" dirty="0"/>
              <a:t>cephalic vein </a:t>
            </a:r>
            <a:r>
              <a:rPr lang="en-US" dirty="0"/>
              <a:t>is the safest (for venesection).</a:t>
            </a:r>
          </a:p>
        </p:txBody>
      </p:sp>
    </p:spTree>
    <p:extLst>
      <p:ext uri="{BB962C8B-B14F-4D97-AF65-F5344CB8AC3E}">
        <p14:creationId xmlns:p14="http://schemas.microsoft.com/office/powerpoint/2010/main" val="2422575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11C12D-A1AD-754D-8D32-BEBD10333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5399"/>
            <a:ext cx="10515600" cy="48815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err="1"/>
              <a:t>venesecting</a:t>
            </a:r>
            <a:r>
              <a:rPr lang="en-US" dirty="0"/>
              <a:t> the</a:t>
            </a:r>
            <a:r>
              <a:rPr lang="en-US" i="1" u="sng" dirty="0"/>
              <a:t> </a:t>
            </a:r>
            <a:r>
              <a:rPr lang="en-US" b="1" i="1" u="sng" dirty="0"/>
              <a:t>median cutaneous </a:t>
            </a:r>
            <a:r>
              <a:rPr lang="en-US" b="1" i="1" u="sng" dirty="0" err="1"/>
              <a:t>vien</a:t>
            </a:r>
            <a:r>
              <a:rPr lang="en-US" b="1" i="1" u="sng" dirty="0"/>
              <a:t> </a:t>
            </a:r>
            <a:r>
              <a:rPr lang="en-US" dirty="0"/>
              <a:t>there is a danger for the underlying nerve. </a:t>
            </a:r>
            <a:r>
              <a:rPr lang="en-US" dirty="0" smtClean="0"/>
              <a:t>Sometimes the </a:t>
            </a:r>
            <a:r>
              <a:rPr lang="en-US" b="1" dirty="0" smtClean="0"/>
              <a:t>cut</a:t>
            </a:r>
            <a:r>
              <a:rPr lang="en-US" dirty="0" smtClean="0"/>
              <a:t> </a:t>
            </a:r>
            <a:r>
              <a:rPr lang="en-US" b="1" dirty="0" smtClean="0"/>
              <a:t>a longitudinal (incision) </a:t>
            </a:r>
            <a:r>
              <a:rPr lang="en-US" dirty="0" smtClean="0"/>
              <a:t>which </a:t>
            </a:r>
            <a:r>
              <a:rPr lang="en-US" b="1" dirty="0" smtClean="0"/>
              <a:t>should not be deep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 the case of</a:t>
            </a:r>
            <a:r>
              <a:rPr lang="en-US" i="1" u="sng" dirty="0"/>
              <a:t> </a:t>
            </a:r>
            <a:r>
              <a:rPr lang="en-US" b="1" i="1" u="sng" dirty="0"/>
              <a:t>radial vein</a:t>
            </a:r>
            <a:r>
              <a:rPr lang="en-US" b="1" dirty="0"/>
              <a:t> </a:t>
            </a:r>
            <a:r>
              <a:rPr lang="en-US" dirty="0"/>
              <a:t>also it is better to carry out venesection </a:t>
            </a:r>
            <a:r>
              <a:rPr lang="en-US" b="1" dirty="0" smtClean="0"/>
              <a:t>obliquely(incision)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 Venesection of the </a:t>
            </a:r>
            <a:r>
              <a:rPr lang="en-US" b="1" i="1" u="sng" dirty="0" err="1"/>
              <a:t>basilic</a:t>
            </a:r>
            <a:r>
              <a:rPr lang="en-US" b="1" dirty="0"/>
              <a:t> vein </a:t>
            </a:r>
            <a:r>
              <a:rPr lang="en-US" dirty="0"/>
              <a:t>is most </a:t>
            </a:r>
            <a:r>
              <a:rPr lang="en-US" b="1" dirty="0"/>
              <a:t>dangerous</a:t>
            </a:r>
            <a:r>
              <a:rPr lang="en-US" dirty="0"/>
              <a:t> because of the underlying artery. </a:t>
            </a:r>
          </a:p>
        </p:txBody>
      </p:sp>
    </p:spTree>
    <p:extLst>
      <p:ext uri="{BB962C8B-B14F-4D97-AF65-F5344CB8AC3E}">
        <p14:creationId xmlns:p14="http://schemas.microsoft.com/office/powerpoint/2010/main" val="3627693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Veins of arms: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828800"/>
            <a:ext cx="5334000" cy="4343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5208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10896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821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5596D6-09FA-204A-B82C-4A088C95C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0094"/>
            <a:ext cx="10515600" cy="542686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500" b="1" dirty="0" smtClean="0"/>
              <a:t>B. Leg vein venesection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500" b="1" dirty="0" smtClean="0"/>
              <a:t> sciatic vein:</a:t>
            </a:r>
            <a:endParaRPr lang="en-US" sz="3500" b="1" dirty="0"/>
          </a:p>
          <a:p>
            <a:pPr marL="0" indent="0">
              <a:buNone/>
            </a:pPr>
            <a:r>
              <a:rPr lang="en-US" dirty="0"/>
              <a:t>It is venesected on the lateral side of the malleolus: either below it or above it.</a:t>
            </a:r>
          </a:p>
          <a:p>
            <a:pPr marL="0" indent="0">
              <a:buNone/>
            </a:pPr>
            <a:r>
              <a:rPr lang="en-US" dirty="0"/>
              <a:t> And the leg is bandaged downwards from hip to the ankle and it is wrapped with a strong band or cloth.</a:t>
            </a:r>
          </a:p>
          <a:p>
            <a:pPr marL="0" indent="0">
              <a:buNone/>
            </a:pPr>
            <a:r>
              <a:rPr lang="en-US" dirty="0"/>
              <a:t>The venesection of sciatic vein is very much useful in </a:t>
            </a:r>
            <a:r>
              <a:rPr lang="en-US" dirty="0" smtClean="0"/>
              <a:t>sciatica </a:t>
            </a:r>
            <a:r>
              <a:rPr lang="en-US" dirty="0"/>
              <a:t>and similarly in gout, varicose veins and elephantiasis.</a:t>
            </a:r>
          </a:p>
          <a:p>
            <a:pPr marL="0" indent="0">
              <a:buNone/>
            </a:pPr>
            <a:r>
              <a:rPr lang="en-US" sz="3500" dirty="0" smtClean="0"/>
              <a:t>2.   </a:t>
            </a:r>
            <a:r>
              <a:rPr lang="en-US" sz="3500" b="1" dirty="0" smtClean="0"/>
              <a:t>Saphenous vein </a:t>
            </a:r>
            <a:endParaRPr lang="en-US" sz="3500" b="1" dirty="0"/>
          </a:p>
          <a:p>
            <a:pPr marL="0" indent="0">
              <a:buNone/>
            </a:pPr>
            <a:r>
              <a:rPr lang="en-US" dirty="0"/>
              <a:t>Venesection of the </a:t>
            </a:r>
            <a:r>
              <a:rPr lang="en-US" i="1" u="sng" dirty="0"/>
              <a:t>saphenous</a:t>
            </a:r>
            <a:r>
              <a:rPr lang="en-US" dirty="0"/>
              <a:t> vein is carried best if it is oblique and inclined to width.</a:t>
            </a:r>
          </a:p>
          <a:p>
            <a:pPr marL="0" indent="0">
              <a:buNone/>
            </a:pPr>
            <a:r>
              <a:rPr lang="en-US" sz="3800" b="1" dirty="0"/>
              <a:t>3. popliteal </a:t>
            </a:r>
            <a:r>
              <a:rPr lang="en-US" sz="3800" b="1" dirty="0" smtClean="0"/>
              <a:t>vein</a:t>
            </a:r>
          </a:p>
          <a:p>
            <a:pPr marL="0" indent="0">
              <a:buNone/>
            </a:pPr>
            <a:r>
              <a:rPr lang="en-US" dirty="0" smtClean="0"/>
              <a:t> One </a:t>
            </a:r>
            <a:r>
              <a:rPr lang="en-US" dirty="0"/>
              <a:t>of the veins is the popliteal vein. </a:t>
            </a:r>
          </a:p>
          <a:p>
            <a:pPr marL="0" indent="0">
              <a:buNone/>
            </a:pPr>
            <a:r>
              <a:rPr lang="en-US" dirty="0"/>
              <a:t>This follows the same path as the saphenous vein does but it is stronger than the saphenous vein in promoting menstrual discharge and in pains of anus and piles.</a:t>
            </a:r>
          </a:p>
        </p:txBody>
      </p:sp>
    </p:spTree>
    <p:extLst>
      <p:ext uri="{BB962C8B-B14F-4D97-AF65-F5344CB8AC3E}">
        <p14:creationId xmlns:p14="http://schemas.microsoft.com/office/powerpoint/2010/main" val="2171437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 veins: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799" y="1770344"/>
            <a:ext cx="5943601" cy="426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3948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0651802-F9B9-4C46-A217-B9F42E957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8200"/>
            <a:ext cx="10515600" cy="5338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VEIN IN UPPER PART OF HEAD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Vessel</a:t>
            </a:r>
            <a:r>
              <a:rPr lang="en-US" dirty="0"/>
              <a:t>, which is in the upper part of the head and is (called) </a:t>
            </a:r>
          </a:p>
          <a:p>
            <a:pPr marL="0" indent="0">
              <a:buNone/>
            </a:pPr>
            <a:r>
              <a:rPr lang="en-US" dirty="0"/>
              <a:t>parietal vein, is venesected for (curing) migraine and ulcers of head.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77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by Step Guide to Venesection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b="1" dirty="0"/>
              <a:t>Assemble the following equipment</a:t>
            </a:r>
            <a:r>
              <a:rPr lang="en-US" dirty="0" smtClean="0"/>
              <a:t>:</a:t>
            </a:r>
          </a:p>
          <a:p>
            <a:r>
              <a:rPr lang="en-US" dirty="0" smtClean="0"/>
              <a:t>600ml </a:t>
            </a:r>
            <a:r>
              <a:rPr lang="en-US" dirty="0"/>
              <a:t>high vacuum bottle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Lock </a:t>
            </a:r>
            <a:r>
              <a:rPr lang="en-US" dirty="0"/>
              <a:t>Connector </a:t>
            </a:r>
            <a:endParaRPr lang="en-US" dirty="0" smtClean="0"/>
          </a:p>
          <a:p>
            <a:r>
              <a:rPr lang="en-US" dirty="0" smtClean="0"/>
              <a:t>safety </a:t>
            </a:r>
            <a:r>
              <a:rPr lang="en-US" dirty="0"/>
              <a:t>winged infusion set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Chlorhexidine 2% alcohol swabs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10 ml </a:t>
            </a:r>
            <a:r>
              <a:rPr lang="en-US" dirty="0" smtClean="0"/>
              <a:t>syringe</a:t>
            </a:r>
          </a:p>
          <a:p>
            <a:r>
              <a:rPr lang="en-US" dirty="0" smtClean="0"/>
              <a:t>  </a:t>
            </a:r>
            <a:r>
              <a:rPr lang="en-US" dirty="0"/>
              <a:t>20g disposable needle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Manual blood </a:t>
            </a:r>
            <a:r>
              <a:rPr lang="en-US" dirty="0" smtClean="0"/>
              <a:t>pressure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524000"/>
            <a:ext cx="502920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6144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Indication of venesection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10515600" cy="48768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lnSpc>
                <a:spcPct val="170000"/>
              </a:lnSpc>
              <a:buFont typeface="Wingdings" pitchFamily="2" charset="2"/>
              <a:buChar char="q"/>
            </a:pPr>
            <a:r>
              <a:rPr lang="en-US" sz="6400" dirty="0"/>
              <a:t>venesection is carried out either owing to </a:t>
            </a:r>
            <a:r>
              <a:rPr lang="en-US" sz="6400" b="1" dirty="0"/>
              <a:t>excess</a:t>
            </a:r>
            <a:r>
              <a:rPr lang="en-US" sz="6400" dirty="0"/>
              <a:t> of blood; </a:t>
            </a:r>
            <a:r>
              <a:rPr lang="en-US" sz="6400" b="1" dirty="0"/>
              <a:t>bad quality </a:t>
            </a:r>
            <a:r>
              <a:rPr lang="en-US" sz="6400" dirty="0"/>
              <a:t>'of </a:t>
            </a:r>
            <a:r>
              <a:rPr lang="en-US" sz="6400" dirty="0" smtClean="0"/>
              <a:t>blood.</a:t>
            </a:r>
          </a:p>
          <a:p>
            <a:pPr>
              <a:lnSpc>
                <a:spcPct val="170000"/>
              </a:lnSpc>
              <a:buFont typeface="Wingdings" pitchFamily="2" charset="2"/>
              <a:buChar char="q"/>
            </a:pPr>
            <a:r>
              <a:rPr lang="en-US" sz="6400" dirty="0" smtClean="0"/>
              <a:t> </a:t>
            </a:r>
            <a:r>
              <a:rPr lang="en-US" sz="6400" dirty="0"/>
              <a:t>When the </a:t>
            </a:r>
            <a:r>
              <a:rPr lang="en-US" sz="6400" b="1" dirty="0"/>
              <a:t>number of red cells </a:t>
            </a:r>
            <a:r>
              <a:rPr lang="en-US" sz="6400" dirty="0"/>
              <a:t>in the blood </a:t>
            </a:r>
            <a:r>
              <a:rPr lang="en-US" sz="6400" b="1" dirty="0"/>
              <a:t>is</a:t>
            </a:r>
            <a:r>
              <a:rPr lang="en-US" sz="6400" dirty="0"/>
              <a:t> </a:t>
            </a:r>
            <a:r>
              <a:rPr lang="en-US" sz="6400" dirty="0" smtClean="0"/>
              <a:t>increase.,</a:t>
            </a:r>
          </a:p>
          <a:p>
            <a:pPr>
              <a:lnSpc>
                <a:spcPct val="170000"/>
              </a:lnSpc>
              <a:buFont typeface="Wingdings" pitchFamily="2" charset="2"/>
              <a:buChar char="q"/>
            </a:pPr>
            <a:r>
              <a:rPr lang="en-US" sz="6400" dirty="0" smtClean="0"/>
              <a:t> </a:t>
            </a:r>
            <a:r>
              <a:rPr lang="en-US" sz="6400" b="1" dirty="0"/>
              <a:t>B</a:t>
            </a:r>
            <a:r>
              <a:rPr lang="en-US" sz="6400" b="1" dirty="0" smtClean="0"/>
              <a:t>lood </a:t>
            </a:r>
            <a:r>
              <a:rPr lang="en-US" sz="6400" b="1" dirty="0"/>
              <a:t>flowing </a:t>
            </a:r>
            <a:r>
              <a:rPr lang="en-US" sz="6400" dirty="0"/>
              <a:t>around your body </a:t>
            </a:r>
            <a:r>
              <a:rPr lang="en-US" sz="6400" b="1" dirty="0"/>
              <a:t>can</a:t>
            </a:r>
            <a:r>
              <a:rPr lang="en-US" sz="6400" dirty="0"/>
              <a:t> become sluggish. This </a:t>
            </a:r>
            <a:r>
              <a:rPr lang="en-US" sz="6400" b="1" dirty="0"/>
              <a:t>can</a:t>
            </a:r>
            <a:r>
              <a:rPr lang="en-US" sz="6400" dirty="0"/>
              <a:t> then increase the chance of developing problems such as a </a:t>
            </a:r>
            <a:r>
              <a:rPr lang="en-US" sz="6400" b="1" dirty="0"/>
              <a:t>thrombosis (blood clot). </a:t>
            </a:r>
            <a:r>
              <a:rPr lang="en-US" sz="6400" dirty="0"/>
              <a:t>Removing the extra cells reduces the risks. </a:t>
            </a:r>
            <a:endParaRPr lang="en-US" sz="6400" dirty="0" smtClean="0"/>
          </a:p>
          <a:p>
            <a:pPr marL="0" indent="0">
              <a:lnSpc>
                <a:spcPct val="170000"/>
              </a:lnSpc>
              <a:buNone/>
            </a:pPr>
            <a:endParaRPr lang="en-US" sz="6400" dirty="0"/>
          </a:p>
          <a:p>
            <a:pPr>
              <a:buFont typeface="Wingdings" pitchFamily="2" charset="2"/>
              <a:buChar char="q"/>
            </a:pPr>
            <a:r>
              <a:rPr lang="en-US" sz="6400" b="1" dirty="0" smtClean="0"/>
              <a:t>Venesection </a:t>
            </a:r>
            <a:r>
              <a:rPr lang="en-US" sz="6400" b="1" dirty="0"/>
              <a:t>should be carried out in two types of persons only.</a:t>
            </a:r>
          </a:p>
          <a:p>
            <a:pPr marL="0" indent="0">
              <a:buNone/>
            </a:pPr>
            <a:r>
              <a:rPr lang="en-US" sz="6400" dirty="0"/>
              <a:t>(l) Those who are </a:t>
            </a:r>
            <a:r>
              <a:rPr lang="en-US" sz="6400" b="1" dirty="0"/>
              <a:t>prone</a:t>
            </a:r>
            <a:r>
              <a:rPr lang="en-US" sz="6400" dirty="0"/>
              <a:t> to develop diseases for excess of blood.</a:t>
            </a:r>
          </a:p>
          <a:p>
            <a:pPr marL="0" indent="0">
              <a:buNone/>
            </a:pPr>
            <a:r>
              <a:rPr lang="en-US" sz="6400" dirty="0"/>
              <a:t>(2) Those who have (actually) developed a disease. </a:t>
            </a:r>
            <a:endParaRPr lang="en-US" sz="6400" dirty="0" smtClean="0"/>
          </a:p>
          <a:p>
            <a:pPr marL="0" indent="0">
              <a:buNone/>
            </a:pPr>
            <a:endParaRPr lang="en-US" sz="64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0157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10515600" cy="4881563"/>
          </a:xfrm>
        </p:spPr>
        <p:txBody>
          <a:bodyPr>
            <a:normAutofit/>
          </a:bodyPr>
          <a:lstStyle/>
          <a:p>
            <a:r>
              <a:rPr lang="en-US" dirty="0"/>
              <a:t>2.  Attach the connector to the </a:t>
            </a:r>
            <a:r>
              <a:rPr lang="en-US" dirty="0" smtClean="0"/>
              <a:t>drainage </a:t>
            </a:r>
            <a:r>
              <a:rPr lang="en-US" dirty="0"/>
              <a:t>bottle.</a:t>
            </a:r>
          </a:p>
          <a:p>
            <a:r>
              <a:rPr lang="en-US" dirty="0"/>
              <a:t>3. Select an appropriate vein for venesection.  (Rotate the veins used to prevent excessive scarring of the vein walls).  Apply the blood pressure cuff and pump to 40 </a:t>
            </a:r>
            <a:r>
              <a:rPr lang="en-US" dirty="0" smtClean="0"/>
              <a:t>mmHg</a:t>
            </a:r>
          </a:p>
          <a:p>
            <a:r>
              <a:rPr lang="en-US" dirty="0"/>
              <a:t>4.  Select the vein in the ante-cubital fossa. Wipe the vein site with alcohol swab and let the area dry for 30 secs. </a:t>
            </a:r>
            <a:endParaRPr lang="en-US" dirty="0" smtClean="0"/>
          </a:p>
          <a:p>
            <a:r>
              <a:rPr lang="en-US" dirty="0"/>
              <a:t>5. Smoothly insert the butterfly needle bevel up into the vein to establish flow.</a:t>
            </a:r>
          </a:p>
          <a:p>
            <a:r>
              <a:rPr lang="en-US" dirty="0"/>
              <a:t> 6.  Take blood tests if required for </a:t>
            </a:r>
            <a:r>
              <a:rPr lang="en-US" dirty="0" err="1"/>
              <a:t>Hb</a:t>
            </a:r>
            <a:r>
              <a:rPr lang="en-US" dirty="0"/>
              <a:t>, </a:t>
            </a:r>
            <a:r>
              <a:rPr lang="en-US" dirty="0" err="1"/>
              <a:t>Hct</a:t>
            </a:r>
            <a:r>
              <a:rPr lang="en-US" dirty="0"/>
              <a:t>, Ferritin </a:t>
            </a:r>
            <a:r>
              <a:rPr lang="en-US" dirty="0" err="1"/>
              <a:t>etc</a:t>
            </a:r>
            <a:r>
              <a:rPr lang="en-US" dirty="0"/>
              <a:t> via a 10ml syringe. Use forceps to prevent blood loss from tubing</a:t>
            </a:r>
          </a:p>
        </p:txBody>
      </p:sp>
    </p:spTree>
    <p:extLst>
      <p:ext uri="{BB962C8B-B14F-4D97-AF65-F5344CB8AC3E}">
        <p14:creationId xmlns:p14="http://schemas.microsoft.com/office/powerpoint/2010/main" val="3215927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7.  Attach butterfly to the </a:t>
            </a:r>
            <a:r>
              <a:rPr lang="en-US" dirty="0" err="1"/>
              <a:t>luer</a:t>
            </a:r>
            <a:r>
              <a:rPr lang="en-US" dirty="0"/>
              <a:t> lock connector and release the clamp.  Release pressure cuff to 20mmHg Take the required amount of blood, usually 400mls, or as ordered by medical staff.</a:t>
            </a:r>
          </a:p>
          <a:p>
            <a:r>
              <a:rPr lang="en-US" dirty="0"/>
              <a:t>8.  Once venesection is complete, remove the needle and apply pressure to the site for 5 </a:t>
            </a:r>
            <a:r>
              <a:rPr lang="en-US" dirty="0" smtClean="0"/>
              <a:t>minutes</a:t>
            </a:r>
          </a:p>
          <a:p>
            <a:r>
              <a:rPr lang="en-US" dirty="0"/>
              <a:t>9.  Ensure closing of clamp on bottle and dispose into yellow medical waste bin.  Remove butterfly and cover with a pressure dot and gauze square.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3449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Step2:</a:t>
            </a:r>
            <a:br>
              <a:rPr lang="en-US" dirty="0" smtClean="0"/>
            </a:br>
            <a:r>
              <a:rPr lang="en-US" dirty="0" smtClean="0"/>
              <a:t>Connector connected to bottle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57400" y="2743200"/>
            <a:ext cx="61722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595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3..Selection of </a:t>
            </a:r>
            <a:r>
              <a:rPr lang="en-US" dirty="0"/>
              <a:t>an appropriate vein for venesection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10058399" cy="472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3332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4.selection of vein </a:t>
            </a:r>
            <a:r>
              <a:rPr lang="en-US" dirty="0"/>
              <a:t>in the ante-cubital fossa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08" y="1828800"/>
            <a:ext cx="9906000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15533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5:insertionof butterfly needle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85950"/>
            <a:ext cx="10591800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16248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Removal of blood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1905000"/>
            <a:ext cx="10591800" cy="396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6867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Removal of butterfly needle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Remove butterfly and cover with a pressure dot and gauze square.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05074"/>
            <a:ext cx="9524999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3234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 </a:t>
            </a:r>
            <a:r>
              <a:rPr lang="en-US" dirty="0" smtClean="0"/>
              <a:t>procedure: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• Offer the patient a biscuit and a drink tea/water.</a:t>
            </a:r>
          </a:p>
          <a:p>
            <a:pPr marL="0" indent="0">
              <a:buNone/>
            </a:pPr>
            <a:r>
              <a:rPr lang="en-US" dirty="0"/>
              <a:t>• Check the insertion site.</a:t>
            </a:r>
          </a:p>
          <a:p>
            <a:pPr marL="0" indent="0">
              <a:buNone/>
            </a:pPr>
            <a:r>
              <a:rPr lang="en-US" dirty="0"/>
              <a:t>• Record amount of blood drawn and the patient’s recordings on the </a:t>
            </a:r>
            <a:r>
              <a:rPr lang="en-US" dirty="0" smtClean="0"/>
              <a:t>form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• Document in the clinical notes the patient’s hydration status and recommended volume of fluid input in the next 24 hours (2-3 </a:t>
            </a:r>
            <a:r>
              <a:rPr lang="en-US" dirty="0" err="1"/>
              <a:t>litres</a:t>
            </a:r>
            <a:r>
              <a:rPr lang="en-US" dirty="0"/>
              <a:t>).</a:t>
            </a:r>
          </a:p>
          <a:p>
            <a:pPr marL="0" indent="0">
              <a:buNone/>
            </a:pPr>
            <a:r>
              <a:rPr lang="en-US" dirty="0"/>
              <a:t>• Patient is required to stay for up to 30 minutes post procedure.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709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Indication of venesection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/>
              <a:t>Therapeutic </a:t>
            </a:r>
            <a:r>
              <a:rPr lang="en-US" b="1" dirty="0"/>
              <a:t>venesection</a:t>
            </a:r>
            <a:r>
              <a:rPr lang="en-US" dirty="0"/>
              <a:t> is indicated in the treatment of selected conditions, namely, </a:t>
            </a:r>
            <a:r>
              <a:rPr lang="en-US" b="1" dirty="0"/>
              <a:t>hereditary haemochromatosis  </a:t>
            </a:r>
            <a:r>
              <a:rPr lang="en-US" dirty="0"/>
              <a:t>to removal of excess body iron), </a:t>
            </a:r>
            <a:r>
              <a:rPr lang="en-US" b="1" dirty="0"/>
              <a:t>polycythemias/ </a:t>
            </a:r>
            <a:r>
              <a:rPr lang="en-US" b="1" dirty="0" err="1"/>
              <a:t>erythrocytosi</a:t>
            </a:r>
            <a:r>
              <a:rPr lang="en-US" dirty="0" err="1"/>
              <a:t>s</a:t>
            </a:r>
            <a:r>
              <a:rPr lang="en-US" dirty="0"/>
              <a:t>  for reduction of red cell mass.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In </a:t>
            </a:r>
            <a:r>
              <a:rPr lang="en-US" dirty="0"/>
              <a:t>present day medicine, phlebotomy can be performed in physicians’ offices, at a blood bank or in hospital under the supervision of a doctor after obtaining a medical prescription stating the indication and number of phlebotomy sessions required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609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106680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5575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Blood loss by venesection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On </a:t>
            </a:r>
            <a:r>
              <a:rPr lang="en-US" dirty="0"/>
              <a:t>average, each venesection removes 450–</a:t>
            </a:r>
            <a:r>
              <a:rPr lang="en-US" b="1" dirty="0"/>
              <a:t>500 mL</a:t>
            </a:r>
            <a:r>
              <a:rPr lang="en-US" dirty="0"/>
              <a:t> of blood, which is equivalent to 200–250 mg of iron.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195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B3D69EB-21BC-7846-8E58-CED6C4561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453" y="690563"/>
            <a:ext cx="10776347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Contraindications </a:t>
            </a:r>
            <a:endParaRPr lang="en-US" b="1" dirty="0"/>
          </a:p>
          <a:p>
            <a:pPr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Venesection </a:t>
            </a:r>
            <a:r>
              <a:rPr lang="en-US" dirty="0"/>
              <a:t>should not be </a:t>
            </a:r>
            <a:r>
              <a:rPr lang="en-US" dirty="0" smtClean="0"/>
              <a:t>done </a:t>
            </a:r>
            <a:r>
              <a:rPr lang="en-US" dirty="0"/>
              <a:t>during </a:t>
            </a:r>
            <a:r>
              <a:rPr lang="en-US" b="1" dirty="0"/>
              <a:t>pregnancy</a:t>
            </a:r>
            <a:r>
              <a:rPr lang="en-US" dirty="0"/>
              <a:t> and </a:t>
            </a:r>
            <a:r>
              <a:rPr lang="en-US" b="1" dirty="0" smtClean="0"/>
              <a:t>menstruation.</a:t>
            </a:r>
          </a:p>
          <a:p>
            <a:pPr marL="0" indent="0">
              <a:buNone/>
            </a:pPr>
            <a:endParaRPr lang="en-US" b="1" dirty="0"/>
          </a:p>
          <a:p>
            <a:pPr>
              <a:buFont typeface="Wingdings" pitchFamily="2" charset="2"/>
              <a:buChar char="q"/>
            </a:pPr>
            <a:r>
              <a:rPr lang="en-US" dirty="0"/>
              <a:t> Venesection should not be done, w</a:t>
            </a:r>
            <a:r>
              <a:rPr lang="en-US" dirty="0" smtClean="0"/>
              <a:t>hen  </a:t>
            </a:r>
            <a:r>
              <a:rPr lang="en-US" dirty="0"/>
              <a:t>signs of repletion are found. </a:t>
            </a:r>
            <a:r>
              <a:rPr lang="en-US" dirty="0" smtClean="0"/>
              <a:t>“Repletion </a:t>
            </a:r>
            <a:r>
              <a:rPr lang="en-US" dirty="0"/>
              <a:t>is the result of immature </a:t>
            </a:r>
            <a:r>
              <a:rPr lang="en-US" dirty="0" smtClean="0"/>
              <a:t>humour”. </a:t>
            </a:r>
            <a:r>
              <a:rPr lang="en-US" dirty="0"/>
              <a:t>Hence venesection is very harmful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Patient </a:t>
            </a:r>
            <a:r>
              <a:rPr lang="en-US" dirty="0"/>
              <a:t>may </a:t>
            </a:r>
            <a:r>
              <a:rPr lang="en-US" dirty="0" smtClean="0"/>
              <a:t>die.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Venesection </a:t>
            </a:r>
            <a:r>
              <a:rPr lang="en-US" dirty="0"/>
              <a:t>and depletion must never be attempted on a day when the </a:t>
            </a:r>
            <a:r>
              <a:rPr lang="en-US" b="1" dirty="0"/>
              <a:t>disease is in agitation</a:t>
            </a:r>
            <a:r>
              <a:rPr lang="en-US" dirty="0"/>
              <a:t>. For that day </a:t>
            </a:r>
            <a:r>
              <a:rPr lang="en-US" dirty="0" smtClean="0"/>
              <a:t>when the </a:t>
            </a:r>
            <a:r>
              <a:rPr lang="en-US" dirty="0"/>
              <a:t>disease is </a:t>
            </a:r>
            <a:r>
              <a:rPr lang="en-US" dirty="0" smtClean="0"/>
              <a:t>active.</a:t>
            </a:r>
          </a:p>
          <a:p>
            <a:pPr>
              <a:buFont typeface="Wingdings" pitchFamily="2" charset="2"/>
              <a:buChar char="q"/>
            </a:pPr>
            <a:r>
              <a:rPr lang="en-US" dirty="0"/>
              <a:t>Venesection should be avoided in </a:t>
            </a:r>
            <a:r>
              <a:rPr lang="en-US" b="1" dirty="0"/>
              <a:t>fevers</a:t>
            </a:r>
            <a:r>
              <a:rPr lang="en-US" dirty="0"/>
              <a:t> of excessive burning, in the beginning of all the fevers which are not acute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952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Contraindication: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10515600" cy="5033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/>
              <a:t>Venesection must be avoided in cases of: </a:t>
            </a:r>
          </a:p>
          <a:p>
            <a:pPr marL="0" indent="0">
              <a:buNone/>
            </a:pPr>
            <a:r>
              <a:rPr lang="en-US" dirty="0"/>
              <a:t>(a) excessively cold temperament </a:t>
            </a:r>
          </a:p>
          <a:p>
            <a:pPr marL="0" indent="0">
              <a:buNone/>
            </a:pPr>
            <a:r>
              <a:rPr lang="en-US" dirty="0"/>
              <a:t>(b) extremely cold countries</a:t>
            </a:r>
          </a:p>
          <a:p>
            <a:pPr marL="0" indent="0">
              <a:buNone/>
            </a:pPr>
            <a:r>
              <a:rPr lang="en-US" dirty="0"/>
              <a:t>(c) severe pain  </a:t>
            </a:r>
          </a:p>
          <a:p>
            <a:pPr marL="0" indent="0">
              <a:buNone/>
            </a:pPr>
            <a:r>
              <a:rPr lang="en-US" dirty="0"/>
              <a:t>(d) After resolving baths </a:t>
            </a:r>
          </a:p>
          <a:p>
            <a:pPr marL="0" indent="0">
              <a:buNone/>
            </a:pPr>
            <a:r>
              <a:rPr lang="en-US" dirty="0"/>
              <a:t>(e) after coitus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/>
              <a:t>Venesection must also be avoided in the cases of:</a:t>
            </a:r>
          </a:p>
          <a:p>
            <a:pPr marL="0" indent="0">
              <a:buNone/>
            </a:pPr>
            <a:r>
              <a:rPr lang="en-US" dirty="0"/>
              <a:t> (a) excessively thin and obese persons; </a:t>
            </a:r>
          </a:p>
          <a:p>
            <a:pPr marL="0" indent="0">
              <a:buNone/>
            </a:pPr>
            <a:r>
              <a:rPr lang="en-US" dirty="0"/>
              <a:t>(b)persons having loose bodies; </a:t>
            </a:r>
          </a:p>
          <a:p>
            <a:pPr marL="0" indent="0">
              <a:buNone/>
            </a:pPr>
            <a:r>
              <a:rPr lang="en-US" dirty="0"/>
              <a:t>(c) Persons having flabby bodies and white complexion</a:t>
            </a:r>
          </a:p>
          <a:p>
            <a:pPr marL="0" indent="0">
              <a:buNone/>
            </a:pPr>
            <a:r>
              <a:rPr lang="en-US" dirty="0"/>
              <a:t> (d) persons with yellow complexion having anemia;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71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839AC60-D31A-4042-A082-8EC3F3AB8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905"/>
            <a:ext cx="10515600" cy="60444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/>
              <a:t>Similarly venesection should be avoided when the </a:t>
            </a:r>
            <a:r>
              <a:rPr lang="en-US" b="1" dirty="0"/>
              <a:t>stomach is full of food s</a:t>
            </a:r>
            <a:r>
              <a:rPr lang="en-US" dirty="0"/>
              <a:t>o that immature matter might not be drawn into the vessels as a substitute for what is </a:t>
            </a:r>
            <a:r>
              <a:rPr lang="en-US" dirty="0" smtClean="0"/>
              <a:t>depleted.</a:t>
            </a:r>
            <a:endParaRPr lang="en-US" i="1" u="sng" dirty="0"/>
          </a:p>
          <a:p>
            <a:pPr marL="0" indent="0">
              <a:buNone/>
            </a:pPr>
            <a:endParaRPr lang="en-US" i="1" u="sng" dirty="0"/>
          </a:p>
          <a:p>
            <a:pPr marL="0" indent="0">
              <a:buNone/>
            </a:pPr>
            <a:r>
              <a:rPr lang="en-US" i="1" u="sng" dirty="0" smtClean="0"/>
              <a:t>Conditions in which Sometime venesection </a:t>
            </a:r>
            <a:r>
              <a:rPr lang="en-US" i="1" u="sng" dirty="0"/>
              <a:t>allowed</a:t>
            </a:r>
            <a:r>
              <a:rPr lang="en-US" dirty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person is </a:t>
            </a:r>
            <a:r>
              <a:rPr lang="en-US" b="1" dirty="0" smtClean="0"/>
              <a:t>lethargic</a:t>
            </a:r>
            <a:r>
              <a:rPr lang="en-US" dirty="0" smtClean="0"/>
              <a:t>, he </a:t>
            </a:r>
            <a:r>
              <a:rPr lang="en-US" dirty="0"/>
              <a:t>should be then given very good diet for some days and venesection should be carried </a:t>
            </a:r>
            <a:r>
              <a:rPr lang="en-US" dirty="0" smtClean="0"/>
              <a:t>out.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b="1" dirty="0"/>
              <a:t>only a small quantity of blood </a:t>
            </a:r>
            <a:r>
              <a:rPr lang="en-US" dirty="0"/>
              <a:t>should be removed in the fevers which are associated with </a:t>
            </a:r>
            <a:r>
              <a:rPr lang="en-US" dirty="0" smtClean="0"/>
              <a:t>convulsions.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33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625FE48-9C37-0A4C-B97E-843FEEC89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/>
              <a:t>Precautionary measures: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It</a:t>
            </a:r>
            <a:r>
              <a:rPr lang="en-US" dirty="0" smtClean="0"/>
              <a:t> should be remembered that there might not be much bleeding.so </a:t>
            </a:r>
            <a:r>
              <a:rPr lang="en-US" b="1" dirty="0" smtClean="0"/>
              <a:t>incision</a:t>
            </a:r>
            <a:r>
              <a:rPr lang="en-US" dirty="0" smtClean="0"/>
              <a:t> should be narrow.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should also be noted that </a:t>
            </a:r>
            <a:r>
              <a:rPr lang="en-US" b="1" dirty="0" smtClean="0"/>
              <a:t>repetition of venesection </a:t>
            </a:r>
            <a:r>
              <a:rPr lang="en-US" dirty="0" smtClean="0"/>
              <a:t>are to be </a:t>
            </a:r>
            <a:r>
              <a:rPr lang="en-US" b="1" dirty="0" smtClean="0"/>
              <a:t>postponed</a:t>
            </a:r>
            <a:r>
              <a:rPr lang="en-US" dirty="0" smtClean="0"/>
              <a:t> according to the degree of weakness.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best repeated venesection is that which is done with </a:t>
            </a:r>
            <a:r>
              <a:rPr lang="en-US" b="1" dirty="0"/>
              <a:t>a gap of two or three days.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Sleep after venesection causes aching of the </a:t>
            </a:r>
            <a:r>
              <a:rPr lang="en-US" dirty="0" smtClean="0"/>
              <a:t>body.so </a:t>
            </a:r>
            <a:r>
              <a:rPr lang="en-US" b="1" dirty="0" smtClean="0"/>
              <a:t>avoid sleeping</a:t>
            </a:r>
            <a:r>
              <a:rPr lang="en-US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Taking </a:t>
            </a:r>
            <a:r>
              <a:rPr lang="en-US" b="1" dirty="0"/>
              <a:t>bath</a:t>
            </a:r>
            <a:r>
              <a:rPr lang="en-US" dirty="0"/>
              <a:t> before venesection sometimes </a:t>
            </a:r>
            <a:r>
              <a:rPr lang="en-US" b="1" dirty="0"/>
              <a:t>makes venesection difficult </a:t>
            </a:r>
            <a:r>
              <a:rPr lang="en-US" dirty="0"/>
              <a:t>because it makes the skin thick, soft and </a:t>
            </a:r>
            <a:r>
              <a:rPr lang="en-US" dirty="0" smtClean="0"/>
              <a:t>slippery.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10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1347</Words>
  <Application>Microsoft Office PowerPoint</Application>
  <PresentationFormat>Custom</PresentationFormat>
  <Paragraphs>128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Venesection(venous cut down) </vt:lpstr>
      <vt:lpstr>Indication of venesection</vt:lpstr>
      <vt:lpstr>Indication of venesection</vt:lpstr>
      <vt:lpstr>PowerPoint Presentation</vt:lpstr>
      <vt:lpstr>Blood loss by venesection: </vt:lpstr>
      <vt:lpstr>PowerPoint Presentation</vt:lpstr>
      <vt:lpstr>Contraindication: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Veins of arms:</vt:lpstr>
      <vt:lpstr>PowerPoint Presentation</vt:lpstr>
      <vt:lpstr>PowerPoint Presentation</vt:lpstr>
      <vt:lpstr>Leg veins:</vt:lpstr>
      <vt:lpstr>PowerPoint Presentation</vt:lpstr>
      <vt:lpstr>Step by Step Guide to Venesection </vt:lpstr>
      <vt:lpstr>PowerPoint Presentation</vt:lpstr>
      <vt:lpstr>PowerPoint Presentation</vt:lpstr>
      <vt:lpstr>Step2: Connector connected to bottle</vt:lpstr>
      <vt:lpstr>Step 3..Selection of an appropriate vein for venesection</vt:lpstr>
      <vt:lpstr>Step 4.selection of vein in the ante-cubital fossa</vt:lpstr>
      <vt:lpstr>Step 5:insertionof butterfly needle</vt:lpstr>
      <vt:lpstr>Removal of blood</vt:lpstr>
      <vt:lpstr>Removal of butterfly needle </vt:lpstr>
      <vt:lpstr>Post procedure: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Venesection</dc:title>
  <dc:creator>miansibtain192@gmail.com</dc:creator>
  <cp:lastModifiedBy>Windows User</cp:lastModifiedBy>
  <cp:revision>189</cp:revision>
  <dcterms:created xsi:type="dcterms:W3CDTF">2020-04-03T03:10:25Z</dcterms:created>
  <dcterms:modified xsi:type="dcterms:W3CDTF">2020-04-03T16:37:39Z</dcterms:modified>
</cp:coreProperties>
</file>