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2" d="100"/>
          <a:sy n="72" d="100"/>
        </p:scale>
        <p:origin x="-1242" y="-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51D60-24DA-45EC-B59F-47E93AF9A811}" type="datetimeFigureOut">
              <a:rPr lang="en-GB" smtClean="0"/>
              <a:t>01/04/2020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A9CFA-E910-42A0-B8F2-070B701006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6889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51D60-24DA-45EC-B59F-47E93AF9A811}" type="datetimeFigureOut">
              <a:rPr lang="en-GB" smtClean="0"/>
              <a:t>01/04/2020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A9CFA-E910-42A0-B8F2-070B701006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447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51D60-24DA-45EC-B59F-47E93AF9A811}" type="datetimeFigureOut">
              <a:rPr lang="en-GB" smtClean="0"/>
              <a:t>01/04/2020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A9CFA-E910-42A0-B8F2-070B701006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361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51D60-24DA-45EC-B59F-47E93AF9A811}" type="datetimeFigureOut">
              <a:rPr lang="en-GB" smtClean="0"/>
              <a:t>01/04/2020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A9CFA-E910-42A0-B8F2-070B701006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1924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51D60-24DA-45EC-B59F-47E93AF9A811}" type="datetimeFigureOut">
              <a:rPr lang="en-GB" smtClean="0"/>
              <a:t>01/04/2020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A9CFA-E910-42A0-B8F2-070B701006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028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51D60-24DA-45EC-B59F-47E93AF9A811}" type="datetimeFigureOut">
              <a:rPr lang="en-GB" smtClean="0"/>
              <a:t>01/04/2020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A9CFA-E910-42A0-B8F2-070B701006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643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51D60-24DA-45EC-B59F-47E93AF9A811}" type="datetimeFigureOut">
              <a:rPr lang="en-GB" smtClean="0"/>
              <a:t>01/04/2020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A9CFA-E910-42A0-B8F2-070B701006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8720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51D60-24DA-45EC-B59F-47E93AF9A811}" type="datetimeFigureOut">
              <a:rPr lang="en-GB" smtClean="0"/>
              <a:t>01/04/2020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A9CFA-E910-42A0-B8F2-070B701006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799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51D60-24DA-45EC-B59F-47E93AF9A811}" type="datetimeFigureOut">
              <a:rPr lang="en-GB" smtClean="0"/>
              <a:t>01/04/2020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A9CFA-E910-42A0-B8F2-070B701006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92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51D60-24DA-45EC-B59F-47E93AF9A811}" type="datetimeFigureOut">
              <a:rPr lang="en-GB" smtClean="0"/>
              <a:t>01/04/2020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A9CFA-E910-42A0-B8F2-070B701006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901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51D60-24DA-45EC-B59F-47E93AF9A811}" type="datetimeFigureOut">
              <a:rPr lang="en-GB" smtClean="0"/>
              <a:t>01/04/2020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A9CFA-E910-42A0-B8F2-070B701006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4605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A51D60-24DA-45EC-B59F-47E93AF9A811}" type="datetimeFigureOut">
              <a:rPr lang="en-GB" smtClean="0"/>
              <a:t>01/04/2020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BA9CFA-E910-42A0-B8F2-070B701006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8529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191716"/>
              </p:ext>
            </p:extLst>
          </p:nvPr>
        </p:nvGraphicFramePr>
        <p:xfrm>
          <a:off x="0" y="2188814"/>
          <a:ext cx="9144000" cy="4351338"/>
        </p:xfrm>
        <a:graphic>
          <a:graphicData uri="http://schemas.openxmlformats.org/drawingml/2006/table">
            <a:tbl>
              <a:tblPr/>
              <a:tblGrid>
                <a:gridCol w="136502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77897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164925">
                <a:tc>
                  <a:txBody>
                    <a:bodyPr/>
                    <a:lstStyle/>
                    <a:p>
                      <a:pPr algn="r" fontAlgn="t"/>
                      <a:r>
                        <a:rPr lang="en-GB" sz="2000" b="0" dirty="0">
                          <a:solidFill>
                            <a:srgbClr val="777777"/>
                          </a:solidFill>
                          <a:effectLst/>
                        </a:rPr>
                        <a:t>MLA</a:t>
                      </a:r>
                    </a:p>
                  </a:txBody>
                  <a:tcPr marL="51394" marR="64242" marT="42828" marB="4282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2000" dirty="0">
                          <a:effectLst/>
                          <a:latin typeface="Arial" panose="020B0604020202020204" pitchFamily="34" charset="0"/>
                        </a:rPr>
                        <a:t>Davidson, G., and C. Elizabeth Jackson. "Insecticide resistance in</a:t>
                      </a:r>
                      <a:r>
                        <a:rPr lang="en-US" sz="2000" baseline="0" dirty="0"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2000" dirty="0">
                          <a:effectLst/>
                          <a:latin typeface="Arial" panose="020B0604020202020204" pitchFamily="34" charset="0"/>
                        </a:rPr>
                        <a:t>mosquitoes." </a:t>
                      </a:r>
                      <a:r>
                        <a:rPr lang="en-US" sz="2000" i="1" dirty="0">
                          <a:effectLst/>
                          <a:latin typeface="Arial" panose="020B0604020202020204" pitchFamily="34" charset="0"/>
                        </a:rPr>
                        <a:t>Nature</a:t>
                      </a:r>
                      <a:r>
                        <a:rPr lang="en-US" sz="2000" dirty="0">
                          <a:effectLst/>
                          <a:latin typeface="Arial" panose="020B0604020202020204" pitchFamily="34" charset="0"/>
                        </a:rPr>
                        <a:t> 190. (1961): 364-365.</a:t>
                      </a:r>
                    </a:p>
                  </a:txBody>
                  <a:tcPr marL="51394" marR="51394" marT="42828" marB="4282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10744">
                <a:tc>
                  <a:txBody>
                    <a:bodyPr/>
                    <a:lstStyle/>
                    <a:p>
                      <a:pPr algn="r" fontAlgn="t"/>
                      <a:r>
                        <a:rPr lang="en-GB" sz="2000" b="0" dirty="0">
                          <a:solidFill>
                            <a:srgbClr val="FF0000"/>
                          </a:solidFill>
                          <a:effectLst/>
                        </a:rPr>
                        <a:t>APA</a:t>
                      </a:r>
                    </a:p>
                  </a:txBody>
                  <a:tcPr marL="51394" marR="64242" marT="42828" marB="4282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2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Davidson, G., &amp; Jackson, C. E. (1961). Insecticide resistance in mosquitoes. </a:t>
                      </a:r>
                      <a:r>
                        <a:rPr lang="en-GB" sz="2000" i="1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Nature</a:t>
                      </a:r>
                      <a:r>
                        <a:rPr lang="en-GB" sz="2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, </a:t>
                      </a:r>
                      <a:r>
                        <a:rPr lang="en-GB" sz="2000" i="1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190</a:t>
                      </a:r>
                      <a:r>
                        <a:rPr lang="en-GB" sz="2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, 364-365.</a:t>
                      </a:r>
                    </a:p>
                  </a:txBody>
                  <a:tcPr marL="51394" marR="51394" marT="42828" marB="4282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64925">
                <a:tc>
                  <a:txBody>
                    <a:bodyPr/>
                    <a:lstStyle/>
                    <a:p>
                      <a:pPr algn="r" fontAlgn="t"/>
                      <a:r>
                        <a:rPr lang="en-GB" sz="2000" b="0">
                          <a:solidFill>
                            <a:srgbClr val="777777"/>
                          </a:solidFill>
                          <a:effectLst/>
                        </a:rPr>
                        <a:t>Chicago</a:t>
                      </a:r>
                    </a:p>
                  </a:txBody>
                  <a:tcPr marL="51394" marR="64242" marT="42828" marB="4282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2000" dirty="0">
                          <a:effectLst/>
                          <a:latin typeface="Arial" panose="020B0604020202020204" pitchFamily="34" charset="0"/>
                        </a:rPr>
                        <a:t>Davidson, G., and C. Elizabeth Jackson. "Insecticide resistance in mosquitoes." </a:t>
                      </a:r>
                      <a:r>
                        <a:rPr lang="en-US" sz="2000" i="1" dirty="0">
                          <a:effectLst/>
                          <a:latin typeface="Arial" panose="020B0604020202020204" pitchFamily="34" charset="0"/>
                        </a:rPr>
                        <a:t>Nature</a:t>
                      </a:r>
                      <a:r>
                        <a:rPr lang="en-US" sz="2000" dirty="0">
                          <a:effectLst/>
                          <a:latin typeface="Arial" panose="020B0604020202020204" pitchFamily="34" charset="0"/>
                        </a:rPr>
                        <a:t> 190,</a:t>
                      </a:r>
                      <a:r>
                        <a:rPr lang="en-US" sz="2000" baseline="0" dirty="0"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2000" dirty="0">
                          <a:effectLst/>
                          <a:latin typeface="Arial" panose="020B0604020202020204" pitchFamily="34" charset="0"/>
                        </a:rPr>
                        <a:t>(1961): 364-365.</a:t>
                      </a:r>
                    </a:p>
                  </a:txBody>
                  <a:tcPr marL="51394" marR="51394" marT="42828" marB="4282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10744">
                <a:tc>
                  <a:txBody>
                    <a:bodyPr/>
                    <a:lstStyle/>
                    <a:p>
                      <a:pPr algn="r" fontAlgn="t"/>
                      <a:r>
                        <a:rPr lang="en-GB" sz="2000" b="0">
                          <a:solidFill>
                            <a:srgbClr val="777777"/>
                          </a:solidFill>
                          <a:effectLst/>
                        </a:rPr>
                        <a:t>Harvard</a:t>
                      </a:r>
                    </a:p>
                  </a:txBody>
                  <a:tcPr marL="51394" marR="64242" marT="42828" marB="4282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2000" dirty="0">
                          <a:effectLst/>
                          <a:latin typeface="Arial" panose="020B0604020202020204" pitchFamily="34" charset="0"/>
                        </a:rPr>
                        <a:t>Davidson, G. and Jackson, C.E., 1961. Insecticide resistance in mosquitoes. </a:t>
                      </a:r>
                      <a:r>
                        <a:rPr lang="en-US" sz="2000" i="1" dirty="0">
                          <a:effectLst/>
                          <a:latin typeface="Arial" panose="020B0604020202020204" pitchFamily="34" charset="0"/>
                        </a:rPr>
                        <a:t>Nature</a:t>
                      </a:r>
                      <a:r>
                        <a:rPr lang="en-US" sz="2000" dirty="0">
                          <a:effectLst/>
                          <a:latin typeface="Arial" panose="020B0604020202020204" pitchFamily="34" charset="0"/>
                        </a:rPr>
                        <a:t>, </a:t>
                      </a:r>
                      <a:r>
                        <a:rPr lang="en-US" sz="2000" i="1" dirty="0">
                          <a:effectLst/>
                          <a:latin typeface="Arial" panose="020B0604020202020204" pitchFamily="34" charset="0"/>
                        </a:rPr>
                        <a:t>190</a:t>
                      </a:r>
                      <a:r>
                        <a:rPr lang="en-US" sz="2000" dirty="0">
                          <a:effectLst/>
                          <a:latin typeface="Arial" panose="020B0604020202020204" pitchFamily="34" charset="0"/>
                        </a:rPr>
                        <a:t>, pp.364-365.</a:t>
                      </a:r>
                    </a:p>
                  </a:txBody>
                  <a:tcPr marL="51394" marR="51394" marT="42828" marB="4282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153888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Nature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kumimoji="0" 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190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364-365 (22 April 1961) | doi:10.1038/190364a0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Verdana" panose="020B0604030504040204" pitchFamily="34" charset="0"/>
              </a:rPr>
              <a:t>ARTICLE TOOLS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Insecticide Resistance in Mosquitoes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G. DAVIDSON &amp; C. ELIZABETH JACKSON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Ross Institute of Tropical Hygiene, London School of Hygiene and Tropical Medicine, Keppel Street, London, W.C.1.</a:t>
            </a:r>
          </a:p>
        </p:txBody>
      </p:sp>
    </p:spTree>
    <p:extLst>
      <p:ext uri="{BB962C8B-B14F-4D97-AF65-F5344CB8AC3E}">
        <p14:creationId xmlns:p14="http://schemas.microsoft.com/office/powerpoint/2010/main" val="28049975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72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Sajjad Ali</dc:creator>
  <cp:lastModifiedBy>Dr. Asif</cp:lastModifiedBy>
  <cp:revision>5</cp:revision>
  <dcterms:created xsi:type="dcterms:W3CDTF">2017-06-07T05:33:25Z</dcterms:created>
  <dcterms:modified xsi:type="dcterms:W3CDTF">2020-04-01T09:12:49Z</dcterms:modified>
</cp:coreProperties>
</file>