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4" r:id="rId2"/>
    <p:sldId id="343" r:id="rId3"/>
    <p:sldId id="344" r:id="rId4"/>
    <p:sldId id="531" r:id="rId5"/>
    <p:sldId id="532" r:id="rId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713" autoAdjust="0"/>
    <p:restoredTop sz="91014" autoAdjust="0"/>
  </p:normalViewPr>
  <p:slideViewPr>
    <p:cSldViewPr>
      <p:cViewPr varScale="1">
        <p:scale>
          <a:sx n="72" d="100"/>
          <a:sy n="72" d="100"/>
        </p:scale>
        <p:origin x="77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2480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A64940-6CF4-2942-A543-CC80651D8E49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230BCF-4ED6-EB49-9C73-4868FF5CAE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447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9FB6C44-595A-B147-93BC-B9F0A7482B4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29372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6D6E7C-AFE7-354C-9B76-98A5AF9EF711}" type="slidenum">
              <a:rPr lang="en-US"/>
              <a:pPr/>
              <a:t>1</a:t>
            </a:fld>
            <a:endParaRPr lang="en-US"/>
          </a:p>
        </p:txBody>
      </p:sp>
      <p:sp>
        <p:nvSpPr>
          <p:cNvPr id="22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31344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9977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8526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0160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5595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2602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2324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30179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0256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6000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2432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Rectangle 20"/>
          <p:cNvSpPr>
            <a:spLocks noChangeArrowheads="1"/>
          </p:cNvSpPr>
          <p:nvPr userDrawn="1"/>
        </p:nvSpPr>
        <p:spPr bwMode="auto">
          <a:xfrm>
            <a:off x="0" y="0"/>
            <a:ext cx="9144000" cy="914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6" name="Rectangle 22"/>
          <p:cNvSpPr>
            <a:spLocks noChangeArrowheads="1"/>
          </p:cNvSpPr>
          <p:nvPr userDrawn="1"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7772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304800" y="6477000"/>
            <a:ext cx="1905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rIns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+mn-cs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+mn-cs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+mn-cs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+mn-cs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+mn-cs"/>
              </a:defRPr>
            </a:lvl9pPr>
          </a:lstStyle>
          <a:p>
            <a:pPr algn="l"/>
            <a:r>
              <a:rPr lang="en-US" sz="1000" b="1" dirty="0">
                <a:solidFill>
                  <a:srgbClr val="FFFFFF"/>
                </a:solidFill>
                <a:latin typeface="Futura Md BT" charset="0"/>
              </a:rPr>
              <a:t>	</a:t>
            </a:r>
          </a:p>
        </p:txBody>
      </p:sp>
      <p:pic>
        <p:nvPicPr>
          <p:cNvPr id="8" name="Picture 3" descr="Monogram-2">
            <a:extLst>
              <a:ext uri="{FF2B5EF4-FFF2-40B4-BE49-F238E27FC236}">
                <a16:creationId xmlns:a16="http://schemas.microsoft.com/office/drawing/2014/main" id="{5D4CD9C9-9A99-47F6-8165-2BF31A1BB7C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29600" y="0"/>
            <a:ext cx="930111" cy="914400"/>
          </a:xfrm>
          <a:prstGeom prst="rect">
            <a:avLst/>
          </a:prstGeom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Futura Md BT" charset="0"/>
          <a:ea typeface="ＭＳ Ｐゴシック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Futura Md BT" charset="0"/>
          <a:ea typeface="ＭＳ Ｐゴシック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Futura Md BT" charset="0"/>
          <a:ea typeface="ＭＳ Ｐゴシック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Futura Md BT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Futura Md BT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Futura Md BT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Futura Md BT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Futura Md BT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2286000"/>
            <a:ext cx="7772400" cy="1143000"/>
          </a:xfrm>
        </p:spPr>
        <p:txBody>
          <a:bodyPr/>
          <a:lstStyle/>
          <a:p>
            <a:pPr algn="ctr"/>
            <a:r>
              <a:rPr lang="en-US" sz="4800" b="1" dirty="0">
                <a:solidFill>
                  <a:schemeClr val="tx1"/>
                </a:solidFill>
              </a:rPr>
              <a:t>Basics of Empirical Methods </a:t>
            </a:r>
            <a:br>
              <a:rPr lang="en-US" sz="4800" b="1" dirty="0">
                <a:solidFill>
                  <a:schemeClr val="tx1"/>
                </a:solidFill>
              </a:rPr>
            </a:br>
            <a:br>
              <a:rPr lang="en-US" sz="48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>by Dr. Waheed Anwar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7157F-8C8F-4DE1-9E74-ACF9EE39F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0"/>
            <a:ext cx="6096000" cy="914400"/>
          </a:xfrm>
        </p:spPr>
        <p:txBody>
          <a:bodyPr/>
          <a:lstStyle/>
          <a:p>
            <a:r>
              <a:rPr lang="en-US" dirty="0"/>
              <a:t>Empirical Methods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0E5FA7-4943-4C04-81DB-EE65A576EF55}"/>
              </a:ext>
            </a:extLst>
          </p:cNvPr>
          <p:cNvSpPr/>
          <p:nvPr/>
        </p:nvSpPr>
        <p:spPr>
          <a:xfrm>
            <a:off x="152400" y="967666"/>
            <a:ext cx="913290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b="1" dirty="0">
                <a:solidFill>
                  <a:srgbClr val="000000"/>
                </a:solidFill>
                <a:latin typeface="NimbusSanL-Bold"/>
              </a:rPr>
              <a:t>What is an empirical method?</a:t>
            </a:r>
          </a:p>
          <a:p>
            <a:pPr algn="l"/>
            <a:r>
              <a:rPr lang="en-GB" dirty="0">
                <a:solidFill>
                  <a:srgbClr val="000000"/>
                </a:solidFill>
                <a:latin typeface="NimbusSanL-Regu"/>
              </a:rPr>
              <a:t>• A quantitative method based on numbers and statistics.</a:t>
            </a:r>
          </a:p>
          <a:p>
            <a:pPr algn="l"/>
            <a:r>
              <a:rPr lang="en-GB" dirty="0">
                <a:solidFill>
                  <a:srgbClr val="000000"/>
                </a:solidFill>
                <a:latin typeface="NimbusSanL-Regu"/>
              </a:rPr>
              <a:t>• Studies a question on </a:t>
            </a:r>
            <a:r>
              <a:rPr lang="en-GB" dirty="0" err="1">
                <a:solidFill>
                  <a:srgbClr val="000000"/>
                </a:solidFill>
                <a:latin typeface="NimbusSanL-Regu"/>
              </a:rPr>
              <a:t>behaviors</a:t>
            </a:r>
            <a:r>
              <a:rPr lang="en-GB" dirty="0">
                <a:solidFill>
                  <a:srgbClr val="000000"/>
                </a:solidFill>
                <a:latin typeface="NimbusSanL-Regu"/>
              </a:rPr>
              <a:t> or phenomena by </a:t>
            </a:r>
            <a:r>
              <a:rPr lang="en-GB" dirty="0" err="1">
                <a:solidFill>
                  <a:srgbClr val="000000"/>
                </a:solidFill>
                <a:latin typeface="NimbusSanL-Regu"/>
              </a:rPr>
              <a:t>analyzing</a:t>
            </a:r>
            <a:r>
              <a:rPr lang="en-GB" dirty="0">
                <a:solidFill>
                  <a:srgbClr val="000000"/>
                </a:solidFill>
                <a:latin typeface="NimbusSanL-Regu"/>
              </a:rPr>
              <a:t> data.</a:t>
            </a:r>
          </a:p>
          <a:p>
            <a:pPr algn="l"/>
            <a:r>
              <a:rPr lang="en-GB" dirty="0">
                <a:solidFill>
                  <a:srgbClr val="000000"/>
                </a:solidFill>
                <a:latin typeface="NimbusSanL-Regu"/>
              </a:rPr>
              <a:t>• Derives knowledge from experience rather than from theory or belief.</a:t>
            </a:r>
          </a:p>
          <a:p>
            <a:pPr algn="l"/>
            <a:r>
              <a:rPr lang="en-US" b="1" dirty="0">
                <a:solidFill>
                  <a:srgbClr val="000000"/>
                </a:solidFill>
                <a:latin typeface="NimbusSanL-Bold"/>
              </a:rPr>
              <a:t>Quantitative vs. qualitative methods</a:t>
            </a:r>
          </a:p>
          <a:p>
            <a:pPr algn="l"/>
            <a:r>
              <a:rPr lang="en-GB" dirty="0">
                <a:solidFill>
                  <a:srgbClr val="000000"/>
                </a:solidFill>
                <a:latin typeface="NimbusSanL-Regu"/>
              </a:rPr>
              <a:t>• </a:t>
            </a:r>
            <a:r>
              <a:rPr lang="en-GB" dirty="0">
                <a:solidFill>
                  <a:srgbClr val="0A1F61"/>
                </a:solidFill>
                <a:latin typeface="NimbusSanL-Regu"/>
              </a:rPr>
              <a:t>Quantitative. </a:t>
            </a:r>
            <a:r>
              <a:rPr lang="en-GB" dirty="0">
                <a:solidFill>
                  <a:srgbClr val="000000"/>
                </a:solidFill>
                <a:latin typeface="NimbusSanL-Regu"/>
              </a:rPr>
              <a:t>Characterized by objective measurements.</a:t>
            </a:r>
          </a:p>
          <a:p>
            <a:pPr algn="l"/>
            <a:r>
              <a:rPr lang="en-GB" dirty="0">
                <a:solidFill>
                  <a:srgbClr val="000000"/>
                </a:solidFill>
                <a:latin typeface="NimbusSanL-Regu"/>
              </a:rPr>
              <a:t>• </a:t>
            </a:r>
            <a:r>
              <a:rPr lang="en-GB" dirty="0">
                <a:solidFill>
                  <a:srgbClr val="0A1F61"/>
                </a:solidFill>
                <a:latin typeface="NimbusSanL-Regu"/>
              </a:rPr>
              <a:t>Qualitative. </a:t>
            </a:r>
            <a:r>
              <a:rPr lang="en-GB" dirty="0">
                <a:solidFill>
                  <a:srgbClr val="000000"/>
                </a:solidFill>
                <a:latin typeface="NimbusSanL-Regu"/>
              </a:rPr>
              <a:t>Emphasize the understanding of human experience.</a:t>
            </a:r>
          </a:p>
          <a:p>
            <a:pPr algn="l"/>
            <a:r>
              <a:rPr lang="en-US" b="1" dirty="0">
                <a:solidFill>
                  <a:srgbClr val="000000"/>
                </a:solidFill>
                <a:latin typeface="NimbusSanL-Bold"/>
              </a:rPr>
              <a:t>Descriptive and inferential statistics</a:t>
            </a:r>
          </a:p>
          <a:p>
            <a:pPr algn="l"/>
            <a:r>
              <a:rPr lang="en-GB" dirty="0">
                <a:solidFill>
                  <a:srgbClr val="000000"/>
                </a:solidFill>
                <a:latin typeface="NimbusSanL-Regu"/>
              </a:rPr>
              <a:t>• </a:t>
            </a:r>
            <a:r>
              <a:rPr lang="en-GB" dirty="0">
                <a:solidFill>
                  <a:srgbClr val="0A1F61"/>
                </a:solidFill>
                <a:latin typeface="NimbusSanL-Regu"/>
              </a:rPr>
              <a:t>Descriptive. </a:t>
            </a:r>
            <a:r>
              <a:rPr lang="en-GB" dirty="0">
                <a:solidFill>
                  <a:srgbClr val="000000"/>
                </a:solidFill>
                <a:latin typeface="NimbusSanL-Regu"/>
              </a:rPr>
              <a:t>Methods for summarizing and comprehending a sample or</a:t>
            </a:r>
          </a:p>
          <a:p>
            <a:pPr algn="l"/>
            <a:r>
              <a:rPr lang="en-GB" dirty="0">
                <a:solidFill>
                  <a:srgbClr val="000000"/>
                </a:solidFill>
                <a:latin typeface="NimbusSanL-Regu"/>
              </a:rPr>
              <a:t>distribution of values. Used to describe phenomena.</a:t>
            </a:r>
          </a:p>
          <a:p>
            <a:pPr algn="l"/>
            <a:r>
              <a:rPr lang="en-GB" sz="1800" dirty="0">
                <a:solidFill>
                  <a:srgbClr val="000000"/>
                </a:solidFill>
                <a:latin typeface="NimbusSanL-Regu"/>
              </a:rPr>
              <a:t>4.5, 5, 6, 6.5, 6.5, 7, 7, 7, 7.5, 8 </a:t>
            </a:r>
            <a:r>
              <a:rPr lang="en-GB" sz="1800" dirty="0">
                <a:solidFill>
                  <a:srgbClr val="000000"/>
                </a:solidFill>
                <a:latin typeface="CMSY10"/>
              </a:rPr>
              <a:t>! </a:t>
            </a:r>
            <a:r>
              <a:rPr lang="en-GB" sz="1800" dirty="0">
                <a:solidFill>
                  <a:srgbClr val="E16C08"/>
                </a:solidFill>
                <a:latin typeface="NimbusSanL-Regu"/>
              </a:rPr>
              <a:t>mean </a:t>
            </a:r>
            <a:r>
              <a:rPr lang="en-GB" sz="1800" dirty="0">
                <a:solidFill>
                  <a:srgbClr val="E16C08"/>
                </a:solidFill>
                <a:latin typeface="CMMI12"/>
              </a:rPr>
              <a:t>M </a:t>
            </a:r>
            <a:r>
              <a:rPr lang="en-GB" sz="1800" dirty="0">
                <a:solidFill>
                  <a:srgbClr val="E16C08"/>
                </a:solidFill>
                <a:latin typeface="NimbusSanL-Regu"/>
              </a:rPr>
              <a:t>= 6.5</a:t>
            </a:r>
          </a:p>
          <a:p>
            <a:pPr algn="l"/>
            <a:r>
              <a:rPr lang="en-GB" dirty="0">
                <a:solidFill>
                  <a:srgbClr val="000000"/>
                </a:solidFill>
                <a:latin typeface="NimbusSanL-Regu"/>
              </a:rPr>
              <a:t>• </a:t>
            </a:r>
            <a:r>
              <a:rPr lang="en-GB" dirty="0">
                <a:solidFill>
                  <a:srgbClr val="0A1F61"/>
                </a:solidFill>
                <a:latin typeface="NimbusSanL-Regu"/>
              </a:rPr>
              <a:t>Inferential. </a:t>
            </a:r>
            <a:r>
              <a:rPr lang="en-GB" dirty="0">
                <a:solidFill>
                  <a:srgbClr val="000000"/>
                </a:solidFill>
                <a:latin typeface="NimbusSanL-Regu"/>
              </a:rPr>
              <a:t>Methods for drawing conclusions based on values. Used to</a:t>
            </a:r>
          </a:p>
          <a:p>
            <a:pPr algn="l"/>
            <a:r>
              <a:rPr lang="en-GB" dirty="0">
                <a:solidFill>
                  <a:srgbClr val="000000"/>
                </a:solidFill>
                <a:latin typeface="NimbusSanL-Regu"/>
              </a:rPr>
              <a:t>generalize inferences beyond a given sample.</a:t>
            </a:r>
          </a:p>
          <a:p>
            <a:pPr algn="l"/>
            <a:r>
              <a:rPr lang="en-GB" sz="1800" dirty="0">
                <a:solidFill>
                  <a:srgbClr val="000000"/>
                </a:solidFill>
                <a:latin typeface="NimbusSanL-Regu"/>
              </a:rPr>
              <a:t>The average number is </a:t>
            </a:r>
            <a:r>
              <a:rPr lang="en-GB" sz="1800" dirty="0">
                <a:solidFill>
                  <a:srgbClr val="E16C08"/>
                </a:solidFill>
                <a:latin typeface="NimbusSanL-Regu"/>
              </a:rPr>
              <a:t>significantly higher than 5</a:t>
            </a:r>
            <a:r>
              <a:rPr lang="en-GB" sz="1800" dirty="0">
                <a:solidFill>
                  <a:srgbClr val="000000"/>
                </a:solidFill>
                <a:latin typeface="NimbusSanL-Regu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158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B975E1-46CC-4906-8B2E-1FB6C25A9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800" y="-11097"/>
            <a:ext cx="6019800" cy="914400"/>
          </a:xfrm>
        </p:spPr>
        <p:txBody>
          <a:bodyPr/>
          <a:lstStyle/>
          <a:p>
            <a:r>
              <a:rPr lang="en-GB" dirty="0"/>
              <a:t>Research Questions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FA6D0A-51C6-4A74-91DA-FC881BC571E6}"/>
              </a:ext>
            </a:extLst>
          </p:cNvPr>
          <p:cNvSpPr/>
          <p:nvPr/>
        </p:nvSpPr>
        <p:spPr>
          <a:xfrm>
            <a:off x="341050" y="1295400"/>
            <a:ext cx="8839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b="1" dirty="0">
                <a:solidFill>
                  <a:srgbClr val="000000"/>
                </a:solidFill>
                <a:latin typeface="NimbusSanL-Bold"/>
              </a:rPr>
              <a:t>A good research question </a:t>
            </a:r>
            <a:r>
              <a:rPr lang="en-GB" sz="1800" dirty="0">
                <a:solidFill>
                  <a:srgbClr val="9A9A9A"/>
                </a:solidFill>
                <a:latin typeface="NimbusSanL-Regu"/>
              </a:rPr>
              <a:t>(</a:t>
            </a:r>
            <a:r>
              <a:rPr lang="en-GB" sz="1800" dirty="0" err="1">
                <a:solidFill>
                  <a:srgbClr val="9A9A9A"/>
                </a:solidFill>
                <a:latin typeface="NimbusSanL-Regu"/>
              </a:rPr>
              <a:t>Bartos</a:t>
            </a:r>
            <a:r>
              <a:rPr lang="en-GB" sz="1800" dirty="0">
                <a:solidFill>
                  <a:srgbClr val="9A9A9A"/>
                </a:solidFill>
                <a:latin typeface="NimbusSanL-Regu"/>
              </a:rPr>
              <a:t>, 1992)</a:t>
            </a:r>
          </a:p>
          <a:p>
            <a:pPr algn="l"/>
            <a:r>
              <a:rPr lang="en-GB" dirty="0">
                <a:solidFill>
                  <a:srgbClr val="000000"/>
                </a:solidFill>
                <a:latin typeface="NimbusSanL-Regu"/>
              </a:rPr>
              <a:t>• Asks about the relationship between two or more variables.</a:t>
            </a:r>
          </a:p>
          <a:p>
            <a:pPr algn="l"/>
            <a:r>
              <a:rPr lang="en-GB" dirty="0">
                <a:solidFill>
                  <a:srgbClr val="000000"/>
                </a:solidFill>
                <a:latin typeface="NimbusSanL-Regu"/>
              </a:rPr>
              <a:t>• Is testable, i.e., it is possible to collect data to answer the question.</a:t>
            </a:r>
          </a:p>
          <a:p>
            <a:pPr algn="l"/>
            <a:r>
              <a:rPr lang="en-GB" dirty="0">
                <a:solidFill>
                  <a:srgbClr val="000000"/>
                </a:solidFill>
                <a:latin typeface="NimbusSanL-Regu"/>
              </a:rPr>
              <a:t>• Is stated clearly, in the form of a question.</a:t>
            </a:r>
          </a:p>
          <a:p>
            <a:pPr algn="l"/>
            <a:r>
              <a:rPr lang="en-GB" dirty="0">
                <a:solidFill>
                  <a:srgbClr val="000000"/>
                </a:solidFill>
                <a:latin typeface="NimbusSanL-Regu"/>
              </a:rPr>
              <a:t>• Does not pose an ethical or moral problem for implementation.</a:t>
            </a:r>
          </a:p>
          <a:p>
            <a:pPr algn="l"/>
            <a:r>
              <a:rPr lang="en-GB" dirty="0">
                <a:solidFill>
                  <a:srgbClr val="000000"/>
                </a:solidFill>
                <a:latin typeface="NimbusSanL-Regu"/>
              </a:rPr>
              <a:t>• Is specific and restricted in scope.</a:t>
            </a:r>
          </a:p>
          <a:p>
            <a:pPr algn="l"/>
            <a:r>
              <a:rPr lang="en-GB" dirty="0">
                <a:solidFill>
                  <a:srgbClr val="000000"/>
                </a:solidFill>
                <a:latin typeface="NimbusSanL-Regu"/>
              </a:rPr>
              <a:t>• Identifies exactly what is to be solved.</a:t>
            </a:r>
          </a:p>
          <a:p>
            <a:pPr algn="l"/>
            <a:r>
              <a:rPr lang="en-GB" b="1" dirty="0">
                <a:solidFill>
                  <a:srgbClr val="000000"/>
                </a:solidFill>
                <a:latin typeface="NimbusSanL-Bold"/>
              </a:rPr>
              <a:t>Example of a poorly formulated question</a:t>
            </a:r>
          </a:p>
          <a:p>
            <a:pPr algn="l"/>
            <a:r>
              <a:rPr lang="en-GB" sz="1800" dirty="0">
                <a:solidFill>
                  <a:srgbClr val="E16C08"/>
                </a:solidFill>
                <a:latin typeface="NimbusSanL-ReguItal"/>
              </a:rPr>
              <a:t>“How effective is tokenization using hand-crafted decision trees?”</a:t>
            </a:r>
          </a:p>
          <a:p>
            <a:pPr algn="l"/>
            <a:r>
              <a:rPr lang="en-GB" b="1" dirty="0">
                <a:solidFill>
                  <a:srgbClr val="000000"/>
                </a:solidFill>
                <a:latin typeface="NimbusSanL-Bold"/>
              </a:rPr>
              <a:t>Example of a well-formulated question</a:t>
            </a:r>
          </a:p>
          <a:p>
            <a:pPr algn="l"/>
            <a:r>
              <a:rPr lang="en-GB" sz="1800" dirty="0">
                <a:solidFill>
                  <a:srgbClr val="E16C08"/>
                </a:solidFill>
                <a:latin typeface="NimbusSanL-ReguItal"/>
              </a:rPr>
              <a:t>“What accuracy does the hand-crafted decision-tree tokenizer from</a:t>
            </a:r>
          </a:p>
          <a:p>
            <a:pPr algn="l"/>
            <a:r>
              <a:rPr lang="en-GB" sz="1800" dirty="0">
                <a:solidFill>
                  <a:srgbClr val="E16C08"/>
                </a:solidFill>
                <a:latin typeface="NimbusSanL-ReguItal"/>
              </a:rPr>
              <a:t>‘Introduction to Text Mining’ achieve on the test set of the English CoNLL-2003 corpus</a:t>
            </a:r>
          </a:p>
          <a:p>
            <a:pPr algn="l"/>
            <a:r>
              <a:rPr lang="en-GB" sz="1800" dirty="0">
                <a:solidFill>
                  <a:srgbClr val="E16C08"/>
                </a:solidFill>
                <a:latin typeface="NimbusSanL-ReguItal"/>
              </a:rPr>
              <a:t>(as opposed to a tokenizer that simply splits at every whitespace)?”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509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F1292-1328-4504-B046-00F45AFEF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6200"/>
            <a:ext cx="8610600" cy="685800"/>
          </a:xfrm>
        </p:spPr>
        <p:txBody>
          <a:bodyPr/>
          <a:lstStyle/>
          <a:p>
            <a:r>
              <a:rPr lang="en-GB" sz="3200" dirty="0"/>
              <a:t>Text Computation and Empirical Methods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C11FC8-15D4-4035-A8A2-1775AB6DEB09}"/>
              </a:ext>
            </a:extLst>
          </p:cNvPr>
          <p:cNvSpPr/>
          <p:nvPr/>
        </p:nvSpPr>
        <p:spPr>
          <a:xfrm>
            <a:off x="304800" y="1143000"/>
            <a:ext cx="86106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4400" dirty="0">
                <a:solidFill>
                  <a:srgbClr val="000000"/>
                </a:solidFill>
                <a:latin typeface="NimbusSanL-Regu"/>
              </a:rPr>
              <a:t>• Aims to infer structured output information from unstructured texts.</a:t>
            </a:r>
          </a:p>
          <a:p>
            <a:pPr algn="l"/>
            <a:r>
              <a:rPr lang="en-GB" sz="4400" dirty="0">
                <a:solidFill>
                  <a:srgbClr val="000000"/>
                </a:solidFill>
                <a:latin typeface="NimbusSanL-Regu"/>
              </a:rPr>
              <a:t>• Uses rule-based or statistical approaches for this purpose.</a:t>
            </a:r>
          </a:p>
          <a:p>
            <a:pPr algn="l"/>
            <a:r>
              <a:rPr lang="en-GB" sz="4400" dirty="0">
                <a:solidFill>
                  <a:srgbClr val="000000"/>
                </a:solidFill>
                <a:latin typeface="NimbusSanL-Regu"/>
              </a:rPr>
              <a:t>• The output information produced is not always be correct.</a:t>
            </a:r>
          </a:p>
        </p:txBody>
      </p:sp>
    </p:spTree>
    <p:extLst>
      <p:ext uri="{BB962C8B-B14F-4D97-AF65-F5344CB8AC3E}">
        <p14:creationId xmlns:p14="http://schemas.microsoft.com/office/powerpoint/2010/main" val="632921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F8568-C901-43E0-8235-8F6225537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Empirical methods in text Computation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EFF8A-EE25-4E09-9EC9-2CCAA65CEB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0000"/>
                </a:solidFill>
                <a:latin typeface="NimbusSanL-Regu"/>
              </a:rPr>
              <a:t>• </a:t>
            </a:r>
            <a:r>
              <a:rPr lang="en-GB" dirty="0">
                <a:solidFill>
                  <a:srgbClr val="0A1F61"/>
                </a:solidFill>
                <a:latin typeface="NimbusSanL-Regu"/>
              </a:rPr>
              <a:t>Corpus linguistics. </a:t>
            </a:r>
            <a:r>
              <a:rPr lang="en-GB" dirty="0">
                <a:solidFill>
                  <a:srgbClr val="000000"/>
                </a:solidFill>
                <a:latin typeface="NimbusSanL-Regu"/>
              </a:rPr>
              <a:t>Approaches are developed and evaluated on text </a:t>
            </a:r>
            <a:r>
              <a:rPr lang="en-US" dirty="0">
                <a:solidFill>
                  <a:srgbClr val="000000"/>
                </a:solidFill>
                <a:latin typeface="NimbusSanL-Regu"/>
              </a:rPr>
              <a:t>collections called </a:t>
            </a:r>
            <a:r>
              <a:rPr lang="en-US" dirty="0">
                <a:solidFill>
                  <a:srgbClr val="000000"/>
                </a:solidFill>
                <a:latin typeface="NimbusSanL-ReguItal"/>
              </a:rPr>
              <a:t>corpora</a:t>
            </a:r>
            <a:r>
              <a:rPr lang="en-US" dirty="0">
                <a:solidFill>
                  <a:srgbClr val="000000"/>
                </a:solidFill>
                <a:latin typeface="NimbusSanL-Regu"/>
              </a:rPr>
              <a:t>.</a:t>
            </a:r>
          </a:p>
          <a:p>
            <a:pPr marL="0" indent="0">
              <a:buNone/>
            </a:pPr>
            <a:r>
              <a:rPr lang="en-GB" dirty="0">
                <a:solidFill>
                  <a:srgbClr val="000000"/>
                </a:solidFill>
                <a:latin typeface="NimbusSanL-Regu"/>
              </a:rPr>
              <a:t>• </a:t>
            </a:r>
            <a:r>
              <a:rPr lang="en-GB" dirty="0">
                <a:solidFill>
                  <a:srgbClr val="0A1F61"/>
                </a:solidFill>
                <a:latin typeface="NimbusSanL-Regu"/>
              </a:rPr>
              <a:t>Evaluation measures. </a:t>
            </a:r>
            <a:r>
              <a:rPr lang="en-GB" dirty="0">
                <a:solidFill>
                  <a:srgbClr val="000000"/>
                </a:solidFill>
                <a:latin typeface="NimbusSanL-Regu"/>
              </a:rPr>
              <a:t>The quality of an approach needs to be evaluated, especially of its </a:t>
            </a:r>
            <a:r>
              <a:rPr lang="en-GB" dirty="0">
                <a:solidFill>
                  <a:srgbClr val="000000"/>
                </a:solidFill>
                <a:latin typeface="NimbusSanL-ReguItal"/>
              </a:rPr>
              <a:t>effectiveness</a:t>
            </a:r>
            <a:r>
              <a:rPr lang="en-GB" dirty="0">
                <a:solidFill>
                  <a:srgbClr val="000000"/>
                </a:solidFill>
                <a:latin typeface="NimbusSanL-Regu"/>
              </a:rPr>
              <a:t>.</a:t>
            </a:r>
          </a:p>
          <a:p>
            <a:pPr marL="0" indent="0">
              <a:buNone/>
            </a:pPr>
            <a:r>
              <a:rPr lang="en-GB" dirty="0">
                <a:solidFill>
                  <a:srgbClr val="000000"/>
                </a:solidFill>
                <a:latin typeface="NimbusSanL-Regu"/>
              </a:rPr>
              <a:t>• </a:t>
            </a:r>
            <a:r>
              <a:rPr lang="en-GB" dirty="0">
                <a:solidFill>
                  <a:srgbClr val="0A1F61"/>
                </a:solidFill>
                <a:latin typeface="NimbusSanL-Regu"/>
              </a:rPr>
              <a:t>Experiments. </a:t>
            </a:r>
            <a:r>
              <a:rPr lang="en-GB" dirty="0">
                <a:solidFill>
                  <a:srgbClr val="000000"/>
                </a:solidFill>
                <a:latin typeface="NimbusSanL-Regu"/>
              </a:rPr>
              <a:t>The quality is empirically evaluated on test corpora and </a:t>
            </a:r>
            <a:r>
              <a:rPr lang="en-US" dirty="0">
                <a:solidFill>
                  <a:srgbClr val="000000"/>
                </a:solidFill>
                <a:latin typeface="NimbusSanL-Regu"/>
              </a:rPr>
              <a:t>compared to alternative approaches.</a:t>
            </a:r>
          </a:p>
          <a:p>
            <a:pPr marL="0" indent="0">
              <a:buNone/>
            </a:pPr>
            <a:r>
              <a:rPr lang="en-GB" dirty="0">
                <a:solidFill>
                  <a:srgbClr val="000000"/>
                </a:solidFill>
                <a:latin typeface="NimbusSanL-Regu"/>
              </a:rPr>
              <a:t>• </a:t>
            </a:r>
            <a:r>
              <a:rPr lang="en-GB" dirty="0">
                <a:solidFill>
                  <a:srgbClr val="0A1F61"/>
                </a:solidFill>
                <a:latin typeface="NimbusSanL-Regu"/>
              </a:rPr>
              <a:t>Hypothesis testing. </a:t>
            </a:r>
            <a:r>
              <a:rPr lang="en-GB" dirty="0">
                <a:solidFill>
                  <a:srgbClr val="000000"/>
                </a:solidFill>
                <a:latin typeface="NimbusSanL-Regu"/>
              </a:rPr>
              <a:t>Methods are used to statistically “proof” the quality.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107896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CC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CAE2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Futura Md BT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 New Roman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 New Roman" charset="0"/>
            <a:ea typeface="ＭＳ Ｐゴシック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10665</TotalTime>
  <Words>403</Words>
  <Application>Microsoft Office PowerPoint</Application>
  <PresentationFormat>On-screen Show (4:3)</PresentationFormat>
  <Paragraphs>40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CMMI12</vt:lpstr>
      <vt:lpstr>CMSY10</vt:lpstr>
      <vt:lpstr>Futura Md BT</vt:lpstr>
      <vt:lpstr>NimbusSanL-Bold</vt:lpstr>
      <vt:lpstr>NimbusSanL-Regu</vt:lpstr>
      <vt:lpstr>NimbusSanL-ReguItal</vt:lpstr>
      <vt:lpstr>Times New Roman</vt:lpstr>
      <vt:lpstr>Default Design</vt:lpstr>
      <vt:lpstr>Basics of Empirical Methods   by Dr. Waheed Anwar</vt:lpstr>
      <vt:lpstr>Empirical Methods</vt:lpstr>
      <vt:lpstr>Research Questions</vt:lpstr>
      <vt:lpstr>Text Computation and Empirical Methods</vt:lpstr>
      <vt:lpstr>Empirical methods in text Computation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Valued Gateway Client</dc:creator>
  <cp:lastModifiedBy>Waheed</cp:lastModifiedBy>
  <cp:revision>177</cp:revision>
  <dcterms:created xsi:type="dcterms:W3CDTF">2002-08-26T07:08:49Z</dcterms:created>
  <dcterms:modified xsi:type="dcterms:W3CDTF">2020-04-01T08:04:49Z</dcterms:modified>
</cp:coreProperties>
</file>