
<file path=[Content_Types].xml><?xml version="1.0" encoding="utf-8"?>
<Types xmlns="http://schemas.openxmlformats.org/package/2006/content-types">
  <Default Extension="bin" ContentType="audio/unknown"/>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304" r:id="rId2"/>
    <p:sldId id="343" r:id="rId3"/>
    <p:sldId id="344" r:id="rId4"/>
    <p:sldId id="260" r:id="rId5"/>
    <p:sldId id="530" r:id="rId6"/>
    <p:sldId id="259" r:id="rId7"/>
    <p:sldId id="258" r:id="rId8"/>
    <p:sldId id="262" r:id="rId9"/>
    <p:sldId id="324" r:id="rId10"/>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ＭＳ Ｐゴシック" charset="0"/>
        <a:cs typeface="+mn-cs"/>
      </a:defRPr>
    </a:lvl1pPr>
    <a:lvl2pPr marL="457200" algn="ctr" rtl="0" fontAlgn="base">
      <a:spcBef>
        <a:spcPct val="0"/>
      </a:spcBef>
      <a:spcAft>
        <a:spcPct val="0"/>
      </a:spcAft>
      <a:defRPr sz="2400" kern="1200">
        <a:solidFill>
          <a:schemeClr val="tx1"/>
        </a:solidFill>
        <a:latin typeface="Times New Roman" charset="0"/>
        <a:ea typeface="ＭＳ Ｐゴシック" charset="0"/>
        <a:cs typeface="+mn-cs"/>
      </a:defRPr>
    </a:lvl2pPr>
    <a:lvl3pPr marL="914400" algn="ctr" rtl="0" fontAlgn="base">
      <a:spcBef>
        <a:spcPct val="0"/>
      </a:spcBef>
      <a:spcAft>
        <a:spcPct val="0"/>
      </a:spcAft>
      <a:defRPr sz="2400" kern="1200">
        <a:solidFill>
          <a:schemeClr val="tx1"/>
        </a:solidFill>
        <a:latin typeface="Times New Roman" charset="0"/>
        <a:ea typeface="ＭＳ Ｐゴシック" charset="0"/>
        <a:cs typeface="+mn-cs"/>
      </a:defRPr>
    </a:lvl3pPr>
    <a:lvl4pPr marL="1371600" algn="ctr" rtl="0" fontAlgn="base">
      <a:spcBef>
        <a:spcPct val="0"/>
      </a:spcBef>
      <a:spcAft>
        <a:spcPct val="0"/>
      </a:spcAft>
      <a:defRPr sz="2400" kern="1200">
        <a:solidFill>
          <a:schemeClr val="tx1"/>
        </a:solidFill>
        <a:latin typeface="Times New Roman" charset="0"/>
        <a:ea typeface="ＭＳ Ｐゴシック" charset="0"/>
        <a:cs typeface="+mn-cs"/>
      </a:defRPr>
    </a:lvl4pPr>
    <a:lvl5pPr marL="1828800" algn="ctr" rtl="0" fontAlgn="base">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13" autoAdjust="0"/>
    <p:restoredTop sz="91014" autoAdjust="0"/>
  </p:normalViewPr>
  <p:slideViewPr>
    <p:cSldViewPr>
      <p:cViewPr>
        <p:scale>
          <a:sx n="74" d="100"/>
          <a:sy n="74" d="100"/>
        </p:scale>
        <p:origin x="712" y="-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6" d="100"/>
          <a:sy n="96" d="100"/>
        </p:scale>
        <p:origin x="2480"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6A64940-6CF4-2942-A543-CC80651D8E49}" type="datetimeFigureOut">
              <a:rPr lang="en-US" smtClean="0"/>
              <a:t>3/25/2020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E230BCF-4ED6-EB49-9C73-4868FF5CAE5F}" type="slidenum">
              <a:rPr lang="en-US" smtClean="0"/>
              <a:t>‹#›</a:t>
            </a:fld>
            <a:endParaRPr lang="en-US"/>
          </a:p>
        </p:txBody>
      </p:sp>
    </p:spTree>
    <p:extLst>
      <p:ext uri="{BB962C8B-B14F-4D97-AF65-F5344CB8AC3E}">
        <p14:creationId xmlns:p14="http://schemas.microsoft.com/office/powerpoint/2010/main" val="2707447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D9FB6C44-595A-B147-93BC-B9F0A7482B42}" type="slidenum">
              <a:rPr lang="en-US"/>
              <a:pPr/>
              <a:t>‹#›</a:t>
            </a:fld>
            <a:endParaRPr lang="en-US"/>
          </a:p>
        </p:txBody>
      </p:sp>
    </p:spTree>
    <p:extLst>
      <p:ext uri="{BB962C8B-B14F-4D97-AF65-F5344CB8AC3E}">
        <p14:creationId xmlns:p14="http://schemas.microsoft.com/office/powerpoint/2010/main" val="3111293729"/>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Times New Roman" charset="0"/>
        <a:ea typeface="ＭＳ Ｐゴシック" charset="0"/>
        <a:cs typeface="+mn-cs"/>
      </a:defRPr>
    </a:lvl1pPr>
    <a:lvl2pPr marL="457200" algn="l" rtl="0" fontAlgn="base">
      <a:spcBef>
        <a:spcPct val="30000"/>
      </a:spcBef>
      <a:spcAft>
        <a:spcPct val="0"/>
      </a:spcAft>
      <a:defRPr sz="1200" kern="1200">
        <a:solidFill>
          <a:schemeClr val="tx1"/>
        </a:solidFill>
        <a:latin typeface="Times New Roman" charset="0"/>
        <a:ea typeface="ＭＳ Ｐゴシック" charset="0"/>
        <a:cs typeface="+mn-cs"/>
      </a:defRPr>
    </a:lvl2pPr>
    <a:lvl3pPr marL="914400" algn="l" rtl="0" fontAlgn="base">
      <a:spcBef>
        <a:spcPct val="30000"/>
      </a:spcBef>
      <a:spcAft>
        <a:spcPct val="0"/>
      </a:spcAft>
      <a:defRPr sz="1200" kern="1200">
        <a:solidFill>
          <a:schemeClr val="tx1"/>
        </a:solidFill>
        <a:latin typeface="Times New Roman" charset="0"/>
        <a:ea typeface="ＭＳ Ｐゴシック" charset="0"/>
        <a:cs typeface="+mn-cs"/>
      </a:defRPr>
    </a:lvl3pPr>
    <a:lvl4pPr marL="1371600" algn="l" rtl="0" fontAlgn="base">
      <a:spcBef>
        <a:spcPct val="30000"/>
      </a:spcBef>
      <a:spcAft>
        <a:spcPct val="0"/>
      </a:spcAft>
      <a:defRPr sz="1200" kern="1200">
        <a:solidFill>
          <a:schemeClr val="tx1"/>
        </a:solidFill>
        <a:latin typeface="Times New Roman" charset="0"/>
        <a:ea typeface="ＭＳ Ｐゴシック" charset="0"/>
        <a:cs typeface="+mn-cs"/>
      </a:defRPr>
    </a:lvl4pPr>
    <a:lvl5pPr marL="1828800" algn="l" rtl="0" fontAlgn="base">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6D6E7C-AFE7-354C-9B76-98A5AF9EF711}" type="slidenum">
              <a:rPr lang="en-US"/>
              <a:pPr/>
              <a:t>1</a:t>
            </a:fld>
            <a:endParaRPr lang="en-US"/>
          </a:p>
        </p:txBody>
      </p:sp>
      <p:sp>
        <p:nvSpPr>
          <p:cNvPr id="2201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7EC6F40-728E-1449-873E-3351DED1130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F7F37DA7-D808-4240-93F7-B071297719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ＭＳ Ｐゴシック" panose="020B0600070205080204" pitchFamily="34" charset="-128"/>
              </a:defRPr>
            </a:lvl1pPr>
            <a:lvl2pPr marL="37931725" indent="-37474525">
              <a:defRPr sz="2400">
                <a:solidFill>
                  <a:schemeClr val="tx1"/>
                </a:solidFill>
                <a:latin typeface="Times" panose="02020603050405020304" pitchFamily="18" charset="0"/>
                <a:ea typeface="ＭＳ Ｐゴシック" panose="020B0600070205080204" pitchFamily="34" charset="-128"/>
              </a:defRPr>
            </a:lvl2pPr>
            <a:lvl3pPr>
              <a:defRPr sz="2400">
                <a:solidFill>
                  <a:schemeClr val="tx1"/>
                </a:solidFill>
                <a:latin typeface="Times" panose="02020603050405020304" pitchFamily="18" charset="0"/>
                <a:ea typeface="ＭＳ Ｐゴシック" panose="020B0600070205080204" pitchFamily="34" charset="-128"/>
              </a:defRPr>
            </a:lvl3pPr>
            <a:lvl4pPr>
              <a:defRPr sz="2400">
                <a:solidFill>
                  <a:schemeClr val="tx1"/>
                </a:solidFill>
                <a:latin typeface="Times" panose="02020603050405020304" pitchFamily="18" charset="0"/>
                <a:ea typeface="ＭＳ Ｐゴシック" panose="020B0600070205080204" pitchFamily="34" charset="-128"/>
              </a:defRPr>
            </a:lvl4pPr>
            <a:lvl5pPr>
              <a:defRPr sz="2400">
                <a:solidFill>
                  <a:schemeClr val="tx1"/>
                </a:solidFill>
                <a:latin typeface="Times" panose="02020603050405020304" pitchFamily="18"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fld id="{1DC60946-EC0E-46B4-9F88-92A43389B5CF}" type="slidenum">
              <a:rPr lang="en-US" altLang="en-US" sz="1200"/>
              <a:pPr/>
              <a:t>7</a:t>
            </a:fld>
            <a:endParaRPr lang="en-US" altLang="en-US" sz="1200"/>
          </a:p>
        </p:txBody>
      </p:sp>
      <p:sp>
        <p:nvSpPr>
          <p:cNvPr id="48131" name="Rectangle 2">
            <a:extLst>
              <a:ext uri="{FF2B5EF4-FFF2-40B4-BE49-F238E27FC236}">
                <a16:creationId xmlns:a16="http://schemas.microsoft.com/office/drawing/2014/main" id="{6447D3B8-767A-4D1E-A416-B3A4711BFC72}"/>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5D17563C-A2EC-4E7C-B2F3-9E30B99176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anose="02020603050405020304" pitchFamily="18"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1331344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9977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72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0"/>
            <a:ext cx="6019800" cy="6172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8526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0160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75595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192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2602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2324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30179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256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66000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2432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0"/>
          <p:cNvSpPr>
            <a:spLocks noChangeArrowheads="1"/>
          </p:cNvSpPr>
          <p:nvPr userDrawn="1"/>
        </p:nvSpPr>
        <p:spPr bwMode="auto">
          <a:xfrm>
            <a:off x="0" y="0"/>
            <a:ext cx="9144000" cy="914400"/>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46" name="Rectangle 22"/>
          <p:cNvSpPr>
            <a:spLocks noChangeArrowheads="1"/>
          </p:cNvSpPr>
          <p:nvPr userDrawn="1"/>
        </p:nvSpPr>
        <p:spPr bwMode="auto">
          <a:xfrm>
            <a:off x="0" y="6477000"/>
            <a:ext cx="9144000" cy="381000"/>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dirty="0"/>
          </a:p>
        </p:txBody>
      </p:sp>
      <p:sp>
        <p:nvSpPr>
          <p:cNvPr id="1026" name="Rectangle 2"/>
          <p:cNvSpPr>
            <a:spLocks noGrp="1" noChangeArrowheads="1"/>
          </p:cNvSpPr>
          <p:nvPr>
            <p:ph type="title"/>
          </p:nvPr>
        </p:nvSpPr>
        <p:spPr bwMode="auto">
          <a:xfrm>
            <a:off x="457200" y="0"/>
            <a:ext cx="77724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19200"/>
            <a:ext cx="8229600"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a:spLocks noChangeArrowheads="1"/>
          </p:cNvSpPr>
          <p:nvPr userDrawn="1"/>
        </p:nvSpPr>
        <p:spPr bwMode="auto">
          <a:xfrm>
            <a:off x="304800" y="6477000"/>
            <a:ext cx="1905000" cy="38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rIns="0" anchor="ctr"/>
          <a:lstStyle>
            <a:defPPr>
              <a:defRPr lang="en-US"/>
            </a:defPPr>
            <a:lvl1pPr algn="ctr" rtl="0" fontAlgn="base">
              <a:spcBef>
                <a:spcPct val="0"/>
              </a:spcBef>
              <a:spcAft>
                <a:spcPct val="0"/>
              </a:spcAft>
              <a:defRPr sz="2400" kern="1200">
                <a:solidFill>
                  <a:schemeClr val="tx1"/>
                </a:solidFill>
                <a:latin typeface="Times New Roman" charset="0"/>
                <a:ea typeface="ＭＳ Ｐゴシック" charset="0"/>
                <a:cs typeface="+mn-cs"/>
              </a:defRPr>
            </a:lvl1pPr>
            <a:lvl2pPr marL="457200" algn="ctr" rtl="0" fontAlgn="base">
              <a:spcBef>
                <a:spcPct val="0"/>
              </a:spcBef>
              <a:spcAft>
                <a:spcPct val="0"/>
              </a:spcAft>
              <a:defRPr sz="2400" kern="1200">
                <a:solidFill>
                  <a:schemeClr val="tx1"/>
                </a:solidFill>
                <a:latin typeface="Times New Roman" charset="0"/>
                <a:ea typeface="ＭＳ Ｐゴシック" charset="0"/>
                <a:cs typeface="+mn-cs"/>
              </a:defRPr>
            </a:lvl2pPr>
            <a:lvl3pPr marL="914400" algn="ctr" rtl="0" fontAlgn="base">
              <a:spcBef>
                <a:spcPct val="0"/>
              </a:spcBef>
              <a:spcAft>
                <a:spcPct val="0"/>
              </a:spcAft>
              <a:defRPr sz="2400" kern="1200">
                <a:solidFill>
                  <a:schemeClr val="tx1"/>
                </a:solidFill>
                <a:latin typeface="Times New Roman" charset="0"/>
                <a:ea typeface="ＭＳ Ｐゴシック" charset="0"/>
                <a:cs typeface="+mn-cs"/>
              </a:defRPr>
            </a:lvl3pPr>
            <a:lvl4pPr marL="1371600" algn="ctr" rtl="0" fontAlgn="base">
              <a:spcBef>
                <a:spcPct val="0"/>
              </a:spcBef>
              <a:spcAft>
                <a:spcPct val="0"/>
              </a:spcAft>
              <a:defRPr sz="2400" kern="1200">
                <a:solidFill>
                  <a:schemeClr val="tx1"/>
                </a:solidFill>
                <a:latin typeface="Times New Roman" charset="0"/>
                <a:ea typeface="ＭＳ Ｐゴシック" charset="0"/>
                <a:cs typeface="+mn-cs"/>
              </a:defRPr>
            </a:lvl4pPr>
            <a:lvl5pPr marL="1828800" algn="ctr" rtl="0" fontAlgn="base">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a:lstStyle>
          <a:p>
            <a:pPr algn="l"/>
            <a:r>
              <a:rPr lang="en-US" sz="1000" b="1" dirty="0">
                <a:solidFill>
                  <a:srgbClr val="FFFFFF"/>
                </a:solidFill>
                <a:latin typeface="Futura Md BT" charset="0"/>
              </a:rPr>
              <a:t>	</a:t>
            </a:r>
          </a:p>
        </p:txBody>
      </p:sp>
      <p:pic>
        <p:nvPicPr>
          <p:cNvPr id="8" name="Picture 3" descr="Monogram-2">
            <a:extLst>
              <a:ext uri="{FF2B5EF4-FFF2-40B4-BE49-F238E27FC236}">
                <a16:creationId xmlns:a16="http://schemas.microsoft.com/office/drawing/2014/main" id="{5D4CD9C9-9A99-47F6-8165-2BF31A1BB7C1}"/>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a:xfrm>
            <a:off x="8229600" y="0"/>
            <a:ext cx="930111" cy="914400"/>
          </a:xfrm>
          <a:prstGeom prst="rect">
            <a:avLst/>
          </a:prstGeom>
          <a:ln>
            <a:solidFill>
              <a:schemeClr val="tx1"/>
            </a:solid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spcBef>
          <a:spcPct val="0"/>
        </a:spcBef>
        <a:spcAft>
          <a:spcPct val="0"/>
        </a:spcAft>
        <a:defRPr sz="4000">
          <a:solidFill>
            <a:srgbClr val="FFFFFF"/>
          </a:solidFill>
          <a:latin typeface="+mj-lt"/>
          <a:ea typeface="+mj-ea"/>
          <a:cs typeface="+mj-cs"/>
        </a:defRPr>
      </a:lvl1pPr>
      <a:lvl2pPr algn="l" rtl="0" fontAlgn="base">
        <a:spcBef>
          <a:spcPct val="0"/>
        </a:spcBef>
        <a:spcAft>
          <a:spcPct val="0"/>
        </a:spcAft>
        <a:defRPr sz="4000">
          <a:solidFill>
            <a:srgbClr val="FFFFFF"/>
          </a:solidFill>
          <a:latin typeface="Futura Md BT" charset="0"/>
          <a:ea typeface="ＭＳ Ｐゴシック" charset="0"/>
        </a:defRPr>
      </a:lvl2pPr>
      <a:lvl3pPr algn="l" rtl="0" fontAlgn="base">
        <a:spcBef>
          <a:spcPct val="0"/>
        </a:spcBef>
        <a:spcAft>
          <a:spcPct val="0"/>
        </a:spcAft>
        <a:defRPr sz="4000">
          <a:solidFill>
            <a:srgbClr val="FFFFFF"/>
          </a:solidFill>
          <a:latin typeface="Futura Md BT" charset="0"/>
          <a:ea typeface="ＭＳ Ｐゴシック" charset="0"/>
        </a:defRPr>
      </a:lvl3pPr>
      <a:lvl4pPr algn="l" rtl="0" fontAlgn="base">
        <a:spcBef>
          <a:spcPct val="0"/>
        </a:spcBef>
        <a:spcAft>
          <a:spcPct val="0"/>
        </a:spcAft>
        <a:defRPr sz="4000">
          <a:solidFill>
            <a:srgbClr val="FFFFFF"/>
          </a:solidFill>
          <a:latin typeface="Futura Md BT" charset="0"/>
          <a:ea typeface="ＭＳ Ｐゴシック" charset="0"/>
        </a:defRPr>
      </a:lvl4pPr>
      <a:lvl5pPr algn="l" rtl="0" fontAlgn="base">
        <a:spcBef>
          <a:spcPct val="0"/>
        </a:spcBef>
        <a:spcAft>
          <a:spcPct val="0"/>
        </a:spcAft>
        <a:defRPr sz="4000">
          <a:solidFill>
            <a:srgbClr val="FFFFFF"/>
          </a:solidFill>
          <a:latin typeface="Futura Md BT" charset="0"/>
          <a:ea typeface="ＭＳ Ｐゴシック" charset="0"/>
        </a:defRPr>
      </a:lvl5pPr>
      <a:lvl6pPr marL="457200" algn="l" rtl="0" fontAlgn="base">
        <a:spcBef>
          <a:spcPct val="0"/>
        </a:spcBef>
        <a:spcAft>
          <a:spcPct val="0"/>
        </a:spcAft>
        <a:defRPr sz="4000">
          <a:solidFill>
            <a:srgbClr val="FFFFFF"/>
          </a:solidFill>
          <a:latin typeface="Futura Md BT" charset="0"/>
          <a:ea typeface="ＭＳ Ｐゴシック" charset="0"/>
        </a:defRPr>
      </a:lvl6pPr>
      <a:lvl7pPr marL="914400" algn="l" rtl="0" fontAlgn="base">
        <a:spcBef>
          <a:spcPct val="0"/>
        </a:spcBef>
        <a:spcAft>
          <a:spcPct val="0"/>
        </a:spcAft>
        <a:defRPr sz="4000">
          <a:solidFill>
            <a:srgbClr val="FFFFFF"/>
          </a:solidFill>
          <a:latin typeface="Futura Md BT" charset="0"/>
          <a:ea typeface="ＭＳ Ｐゴシック" charset="0"/>
        </a:defRPr>
      </a:lvl7pPr>
      <a:lvl8pPr marL="1371600" algn="l" rtl="0" fontAlgn="base">
        <a:spcBef>
          <a:spcPct val="0"/>
        </a:spcBef>
        <a:spcAft>
          <a:spcPct val="0"/>
        </a:spcAft>
        <a:defRPr sz="4000">
          <a:solidFill>
            <a:srgbClr val="FFFFFF"/>
          </a:solidFill>
          <a:latin typeface="Futura Md BT" charset="0"/>
          <a:ea typeface="ＭＳ Ｐゴシック" charset="0"/>
        </a:defRPr>
      </a:lvl8pPr>
      <a:lvl9pPr marL="1828800" algn="l" rtl="0" fontAlgn="base">
        <a:spcBef>
          <a:spcPct val="0"/>
        </a:spcBef>
        <a:spcAft>
          <a:spcPct val="0"/>
        </a:spcAft>
        <a:defRPr sz="4000">
          <a:solidFill>
            <a:srgbClr val="FFFFFF"/>
          </a:solidFill>
          <a:latin typeface="Futura Md BT"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ctrTitle"/>
          </p:nvPr>
        </p:nvSpPr>
        <p:spPr>
          <a:xfrm>
            <a:off x="533400" y="2286000"/>
            <a:ext cx="7772400" cy="1143000"/>
          </a:xfrm>
        </p:spPr>
        <p:txBody>
          <a:bodyPr/>
          <a:lstStyle/>
          <a:p>
            <a:pPr algn="ctr"/>
            <a:r>
              <a:rPr lang="en-US" sz="4800" b="1" dirty="0">
                <a:solidFill>
                  <a:schemeClr val="tx1"/>
                </a:solidFill>
              </a:rPr>
              <a:t>Computational Science</a:t>
            </a:r>
            <a:br>
              <a:rPr lang="en-US" sz="4800" b="1" dirty="0">
                <a:solidFill>
                  <a:schemeClr val="tx1"/>
                </a:solidFill>
              </a:rPr>
            </a:br>
            <a:br>
              <a:rPr lang="en-US" sz="4800" dirty="0">
                <a:solidFill>
                  <a:schemeClr val="tx1"/>
                </a:solidFill>
              </a:rPr>
            </a:br>
            <a:r>
              <a:rPr lang="en-US" sz="2000" dirty="0">
                <a:solidFill>
                  <a:schemeClr val="tx1"/>
                </a:solidFill>
              </a:rPr>
              <a:t>Instructor Dr. Waheed Anwar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7157F-8C8F-4DE1-9E74-ACF9EE39F182}"/>
              </a:ext>
            </a:extLst>
          </p:cNvPr>
          <p:cNvSpPr>
            <a:spLocks noGrp="1"/>
          </p:cNvSpPr>
          <p:nvPr>
            <p:ph type="title"/>
          </p:nvPr>
        </p:nvSpPr>
        <p:spPr>
          <a:xfrm>
            <a:off x="1143000" y="0"/>
            <a:ext cx="6172200" cy="914400"/>
          </a:xfrm>
        </p:spPr>
        <p:txBody>
          <a:bodyPr/>
          <a:lstStyle/>
          <a:p>
            <a:r>
              <a:rPr lang="en-US" dirty="0"/>
              <a:t>Computational Science</a:t>
            </a:r>
          </a:p>
        </p:txBody>
      </p:sp>
      <p:sp>
        <p:nvSpPr>
          <p:cNvPr id="3" name="Content Placeholder 2">
            <a:extLst>
              <a:ext uri="{FF2B5EF4-FFF2-40B4-BE49-F238E27FC236}">
                <a16:creationId xmlns:a16="http://schemas.microsoft.com/office/drawing/2014/main" id="{243DD1B0-0DCA-492A-A83F-11B8F9351694}"/>
              </a:ext>
            </a:extLst>
          </p:cNvPr>
          <p:cNvSpPr>
            <a:spLocks noGrp="1"/>
          </p:cNvSpPr>
          <p:nvPr>
            <p:ph idx="1"/>
          </p:nvPr>
        </p:nvSpPr>
        <p:spPr>
          <a:xfrm>
            <a:off x="533400" y="1447800"/>
            <a:ext cx="8305800" cy="3810000"/>
          </a:xfrm>
        </p:spPr>
        <p:txBody>
          <a:bodyPr/>
          <a:lstStyle/>
          <a:p>
            <a:pPr marL="0" indent="0">
              <a:buNone/>
            </a:pPr>
            <a:r>
              <a:rPr lang="en-GB" sz="3600" dirty="0"/>
              <a:t>An interdisciplinary field that uses mathematical modelling + advanced computing to understand and solve complex problems. </a:t>
            </a:r>
          </a:p>
          <a:p>
            <a:pPr marL="0" indent="0">
              <a:buNone/>
            </a:pPr>
            <a:r>
              <a:rPr lang="en-GB" sz="3600" dirty="0"/>
              <a:t>At its core Computational Science involves developing models &amp; simulations to understand physical or natural systems.</a:t>
            </a:r>
            <a:endParaRPr lang="en-US" sz="3600" dirty="0"/>
          </a:p>
        </p:txBody>
      </p:sp>
    </p:spTree>
    <p:extLst>
      <p:ext uri="{BB962C8B-B14F-4D97-AF65-F5344CB8AC3E}">
        <p14:creationId xmlns:p14="http://schemas.microsoft.com/office/powerpoint/2010/main" val="209315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975E1-46CC-4906-8B2E-1FB6C25A9EF0}"/>
              </a:ext>
            </a:extLst>
          </p:cNvPr>
          <p:cNvSpPr>
            <a:spLocks noGrp="1"/>
          </p:cNvSpPr>
          <p:nvPr>
            <p:ph type="title"/>
          </p:nvPr>
        </p:nvSpPr>
        <p:spPr>
          <a:xfrm>
            <a:off x="2209800" y="0"/>
            <a:ext cx="6019800" cy="914400"/>
          </a:xfrm>
        </p:spPr>
        <p:txBody>
          <a:bodyPr/>
          <a:lstStyle/>
          <a:p>
            <a:r>
              <a:rPr lang="en-GB" dirty="0"/>
              <a:t>Data Science</a:t>
            </a:r>
            <a:endParaRPr lang="en-US" dirty="0"/>
          </a:p>
        </p:txBody>
      </p:sp>
      <p:sp>
        <p:nvSpPr>
          <p:cNvPr id="3" name="Content Placeholder 2">
            <a:extLst>
              <a:ext uri="{FF2B5EF4-FFF2-40B4-BE49-F238E27FC236}">
                <a16:creationId xmlns:a16="http://schemas.microsoft.com/office/drawing/2014/main" id="{EB60D2ED-C1D9-445A-B5FA-D9622C268183}"/>
              </a:ext>
            </a:extLst>
          </p:cNvPr>
          <p:cNvSpPr>
            <a:spLocks noGrp="1"/>
          </p:cNvSpPr>
          <p:nvPr>
            <p:ph idx="1"/>
          </p:nvPr>
        </p:nvSpPr>
        <p:spPr>
          <a:xfrm>
            <a:off x="457200" y="1219200"/>
            <a:ext cx="8458200" cy="4343400"/>
          </a:xfrm>
        </p:spPr>
        <p:txBody>
          <a:bodyPr/>
          <a:lstStyle/>
          <a:p>
            <a:pPr marL="0" indent="0">
              <a:buNone/>
            </a:pPr>
            <a:r>
              <a:rPr lang="en-GB" sz="4400" dirty="0"/>
              <a:t>A multidisciplinary field that uses scientific methods, processes, algorithms and systems to extract knowledge and insights from structured and unstructured data.</a:t>
            </a:r>
            <a:endParaRPr lang="en-US" sz="4400" dirty="0"/>
          </a:p>
        </p:txBody>
      </p:sp>
    </p:spTree>
    <p:extLst>
      <p:ext uri="{BB962C8B-B14F-4D97-AF65-F5344CB8AC3E}">
        <p14:creationId xmlns:p14="http://schemas.microsoft.com/office/powerpoint/2010/main" val="1826509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890756"/>
          </a:xfrm>
        </p:spPr>
        <p:txBody>
          <a:bodyPr>
            <a:noAutofit/>
          </a:bodyPr>
          <a:lstStyle/>
          <a:p>
            <a:r>
              <a:rPr lang="en-US" sz="3200" b="1" dirty="0"/>
              <a:t>The Three Pillars of Modern Science</a:t>
            </a:r>
          </a:p>
        </p:txBody>
      </p:sp>
      <p:pic>
        <p:nvPicPr>
          <p:cNvPr id="4" name="Content Placeholder 3" descr="Screen shot 2012-08-28 at 12.50.01 PM.png"/>
          <p:cNvPicPr>
            <a:picLocks noGrp="1" noChangeAspect="1"/>
          </p:cNvPicPr>
          <p:nvPr>
            <p:ph idx="1"/>
          </p:nvPr>
        </p:nvPicPr>
        <p:blipFill>
          <a:blip r:embed="rId3"/>
          <a:srcRect l="-19709" r="-19709"/>
          <a:stretch>
            <a:fillRect/>
          </a:stretch>
        </p:blipFill>
        <p:spPr>
          <a:xfrm>
            <a:off x="800100" y="980358"/>
            <a:ext cx="6858000" cy="3601516"/>
          </a:xfrm>
        </p:spPr>
      </p:pic>
      <p:sp>
        <p:nvSpPr>
          <p:cNvPr id="5" name="TextBox 4"/>
          <p:cNvSpPr txBox="1"/>
          <p:nvPr/>
        </p:nvSpPr>
        <p:spPr>
          <a:xfrm>
            <a:off x="152400" y="4707865"/>
            <a:ext cx="8839200" cy="1323439"/>
          </a:xfrm>
          <a:prstGeom prst="rect">
            <a:avLst/>
          </a:prstGeom>
          <a:noFill/>
        </p:spPr>
        <p:txBody>
          <a:bodyPr wrap="square" rtlCol="0">
            <a:spAutoFit/>
          </a:bodyPr>
          <a:lstStyle/>
          <a:p>
            <a:pPr algn="l"/>
            <a:r>
              <a:rPr lang="en-US" sz="2000" dirty="0"/>
              <a:t>Computation has established itself as the third pillar of modern science. </a:t>
            </a:r>
          </a:p>
          <a:p>
            <a:pPr algn="l"/>
            <a:r>
              <a:rPr lang="en-US" sz="2000" dirty="0"/>
              <a:t>Computational science involves the appropriate use of a computational </a:t>
            </a:r>
            <a:r>
              <a:rPr lang="en-US" sz="2000" b="1" dirty="0"/>
              <a:t>architecture</a:t>
            </a:r>
            <a:endParaRPr lang="en-US" sz="2000" dirty="0"/>
          </a:p>
          <a:p>
            <a:pPr algn="l"/>
            <a:r>
              <a:rPr lang="en-US" sz="2000" dirty="0"/>
              <a:t>to apply an </a:t>
            </a:r>
            <a:r>
              <a:rPr lang="en-US" sz="2000" b="1" dirty="0"/>
              <a:t>algorithm</a:t>
            </a:r>
            <a:r>
              <a:rPr lang="en-US" sz="2000" dirty="0"/>
              <a:t>, or method, to solve a scientific </a:t>
            </a:r>
            <a:r>
              <a:rPr lang="en-US" sz="2000" b="1" dirty="0"/>
              <a:t>application</a:t>
            </a:r>
            <a:r>
              <a:rPr lang="en-US" sz="2000" dirty="0"/>
              <a:t>, or problem. </a:t>
            </a:r>
          </a:p>
          <a:p>
            <a:pPr algn="l"/>
            <a:r>
              <a:rPr lang="en-US" sz="2000" dirty="0"/>
              <a:t>The combination of Application, Algorithm, and Architecture results in a Model. </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464AC30-83FA-B44F-8DE5-13989885E410}"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a:extLst>
              <a:ext uri="{FF2B5EF4-FFF2-40B4-BE49-F238E27FC236}">
                <a16:creationId xmlns:a16="http://schemas.microsoft.com/office/drawing/2014/main" id="{9FE507AE-895B-47F2-94AD-095D148FE2B1}"/>
              </a:ext>
            </a:extLst>
          </p:cNvPr>
          <p:cNvSpPr>
            <a:spLocks noGrp="1" noChangeArrowheads="1"/>
          </p:cNvSpPr>
          <p:nvPr>
            <p:ph type="title"/>
          </p:nvPr>
        </p:nvSpPr>
        <p:spPr/>
        <p:txBody>
          <a:bodyPr/>
          <a:lstStyle/>
          <a:p>
            <a:r>
              <a:rPr lang="en-US" altLang="en-US" sz="3200" b="1" dirty="0"/>
              <a:t>Computational Models of the Web</a:t>
            </a:r>
          </a:p>
        </p:txBody>
      </p:sp>
      <p:sp>
        <p:nvSpPr>
          <p:cNvPr id="305155" name="Rectangle 3">
            <a:extLst>
              <a:ext uri="{FF2B5EF4-FFF2-40B4-BE49-F238E27FC236}">
                <a16:creationId xmlns:a16="http://schemas.microsoft.com/office/drawing/2014/main" id="{BE09D906-95BF-4336-945E-A7D188FCB76F}"/>
              </a:ext>
            </a:extLst>
          </p:cNvPr>
          <p:cNvSpPr>
            <a:spLocks noGrp="1" noChangeArrowheads="1"/>
          </p:cNvSpPr>
          <p:nvPr>
            <p:ph type="body" idx="1"/>
          </p:nvPr>
        </p:nvSpPr>
        <p:spPr>
          <a:xfrm>
            <a:off x="290004" y="1143000"/>
            <a:ext cx="8839200" cy="4953000"/>
          </a:xfrm>
        </p:spPr>
        <p:txBody>
          <a:bodyPr/>
          <a:lstStyle/>
          <a:p>
            <a:r>
              <a:rPr lang="en-GB" altLang="en-US" dirty="0"/>
              <a:t>The Web is a powerful laboratory for studying social and economic systems as computational processes.</a:t>
            </a:r>
          </a:p>
          <a:p>
            <a:r>
              <a:rPr lang="en-US" altLang="en-US" dirty="0"/>
              <a:t>The Internet and the Web are simultaneously computational, social and economic. They support new modes of interaction.</a:t>
            </a:r>
          </a:p>
          <a:p>
            <a:r>
              <a:rPr lang="en-US" altLang="en-US" dirty="0"/>
              <a:t> </a:t>
            </a:r>
            <a:r>
              <a:rPr lang="en-US" altLang="en-US" b="1" dirty="0"/>
              <a:t>Novel algorithmic problems: </a:t>
            </a:r>
            <a:r>
              <a:rPr lang="en-US" altLang="en-US" dirty="0"/>
              <a:t>ranking methods of search engines, reputation systems, recommendation systems, mechanism design.</a:t>
            </a:r>
          </a:p>
          <a:p>
            <a:endParaRPr lang="en-US"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What do Computational Scientists Do</a:t>
            </a:r>
          </a:p>
        </p:txBody>
      </p:sp>
      <p:sp>
        <p:nvSpPr>
          <p:cNvPr id="3" name="Content Placeholder 2"/>
          <p:cNvSpPr>
            <a:spLocks noGrp="1"/>
          </p:cNvSpPr>
          <p:nvPr>
            <p:ph idx="1"/>
          </p:nvPr>
        </p:nvSpPr>
        <p:spPr/>
        <p:txBody>
          <a:bodyPr/>
          <a:lstStyle/>
          <a:p>
            <a:r>
              <a:rPr lang="en-US" dirty="0"/>
              <a:t>Combine scientific programming and mathematical skills with knowledge of application fields to computationally model systems of interest.</a:t>
            </a:r>
          </a:p>
          <a:p>
            <a:r>
              <a:rPr lang="en-US" b="1" dirty="0"/>
              <a:t>Mathematical and programming skills</a:t>
            </a:r>
          </a:p>
          <a:p>
            <a:pPr marL="971550" lvl="1" indent="-514350">
              <a:buFont typeface="+mj-lt"/>
              <a:buAutoNum type="arabicPeriod"/>
            </a:pPr>
            <a:r>
              <a:rPr lang="en-US" dirty="0"/>
              <a:t>calculus, linear algebra, differential equations, statistics</a:t>
            </a:r>
          </a:p>
          <a:p>
            <a:pPr marL="971550" lvl="1" indent="-514350">
              <a:buFont typeface="+mj-lt"/>
              <a:buAutoNum type="arabicPeriod"/>
            </a:pPr>
            <a:r>
              <a:rPr lang="en-US" dirty="0"/>
              <a:t>simulation methods, parallel computing, scientific computing libraries and tools, visualization</a:t>
            </a:r>
          </a:p>
          <a:p>
            <a:pPr lvl="1">
              <a:buNone/>
            </a:pPr>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464AC30-83FA-B44F-8DE5-13989885E410}"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9" name="Rectangle 6">
            <a:extLst>
              <a:ext uri="{FF2B5EF4-FFF2-40B4-BE49-F238E27FC236}">
                <a16:creationId xmlns:a16="http://schemas.microsoft.com/office/drawing/2014/main" id="{837D86D5-27E5-4571-A18F-82EBE7713B03}"/>
              </a:ext>
            </a:extLst>
          </p:cNvPr>
          <p:cNvSpPr>
            <a:spLocks noGrp="1" noChangeArrowheads="1"/>
          </p:cNvSpPr>
          <p:nvPr>
            <p:ph type="title"/>
          </p:nvPr>
        </p:nvSpPr>
        <p:spPr>
          <a:xfrm>
            <a:off x="32551" y="0"/>
            <a:ext cx="8382000" cy="914400"/>
          </a:xfrm>
        </p:spPr>
        <p:txBody>
          <a:bodyPr/>
          <a:lstStyle/>
          <a:p>
            <a:r>
              <a:rPr lang="en-US" altLang="en-US" sz="3200" b="1" dirty="0">
                <a:ea typeface="ＭＳ Ｐゴシック" panose="020B0600070205080204" pitchFamily="34" charset="-128"/>
              </a:rPr>
              <a:t>General approach to any computational problem</a:t>
            </a:r>
          </a:p>
        </p:txBody>
      </p:sp>
      <p:sp>
        <p:nvSpPr>
          <p:cNvPr id="6151" name="Rectangle 7">
            <a:extLst>
              <a:ext uri="{FF2B5EF4-FFF2-40B4-BE49-F238E27FC236}">
                <a16:creationId xmlns:a16="http://schemas.microsoft.com/office/drawing/2014/main" id="{73240C87-52DA-42B9-A230-FBF14607F7C7}"/>
              </a:ext>
            </a:extLst>
          </p:cNvPr>
          <p:cNvSpPr>
            <a:spLocks noGrp="1" noChangeArrowheads="1"/>
          </p:cNvSpPr>
          <p:nvPr>
            <p:ph type="body" idx="1"/>
          </p:nvPr>
        </p:nvSpPr>
        <p:spPr>
          <a:xfrm>
            <a:off x="304800" y="1066800"/>
            <a:ext cx="8534400" cy="4953000"/>
          </a:xfrm>
        </p:spPr>
        <p:txBody>
          <a:bodyPr/>
          <a:lstStyle/>
          <a:p>
            <a:r>
              <a:rPr lang="en-US" altLang="en-US" sz="2600" u="sng" dirty="0">
                <a:ea typeface="ＭＳ Ｐゴシック" panose="020B0600070205080204" pitchFamily="34" charset="-128"/>
              </a:rPr>
              <a:t>Statement of problem</a:t>
            </a:r>
            <a:r>
              <a:rPr lang="en-US" altLang="en-US" sz="2600" dirty="0">
                <a:ea typeface="ＭＳ Ｐゴシック" panose="020B0600070205080204" pitchFamily="34" charset="-128"/>
              </a:rPr>
              <a:t>: The clearer this can be done, the easier the development and implementation</a:t>
            </a:r>
          </a:p>
          <a:p>
            <a:r>
              <a:rPr lang="en-US" altLang="en-US" sz="2600" u="sng" dirty="0">
                <a:ea typeface="ＭＳ Ｐゴシック" panose="020B0600070205080204" pitchFamily="34" charset="-128"/>
              </a:rPr>
              <a:t>Solution Algorithm</a:t>
            </a:r>
            <a:r>
              <a:rPr lang="en-US" altLang="en-US" sz="2600" dirty="0">
                <a:ea typeface="ＭＳ Ｐゴシック" panose="020B0600070205080204" pitchFamily="34" charset="-128"/>
              </a:rPr>
              <a:t>: Exactly how will the problem be solved. </a:t>
            </a:r>
          </a:p>
          <a:p>
            <a:r>
              <a:rPr lang="en-US" altLang="en-US" sz="2600" u="sng" dirty="0">
                <a:ea typeface="ＭＳ Ｐゴシック" panose="020B0600070205080204" pitchFamily="34" charset="-128"/>
              </a:rPr>
              <a:t>Implementation</a:t>
            </a:r>
            <a:r>
              <a:rPr lang="en-US" altLang="en-US" sz="2600" dirty="0">
                <a:ea typeface="ＭＳ Ｐゴシック" panose="020B0600070205080204" pitchFamily="34" charset="-128"/>
              </a:rPr>
              <a:t>: Breaking the algorithm into manageable pieces that can be coded into the language of choice, and putting all the pieces together to solve the problem.</a:t>
            </a:r>
          </a:p>
          <a:p>
            <a:r>
              <a:rPr lang="en-US" altLang="en-US" sz="2600" u="sng" dirty="0">
                <a:ea typeface="ＭＳ Ｐゴシック" panose="020B0600070205080204" pitchFamily="34" charset="-128"/>
              </a:rPr>
              <a:t>Verification</a:t>
            </a:r>
            <a:r>
              <a:rPr lang="en-US" altLang="en-US" sz="2600" dirty="0">
                <a:ea typeface="ＭＳ Ｐゴシック" panose="020B0600070205080204" pitchFamily="34" charset="-128"/>
              </a:rPr>
              <a:t>: Checking that the implementation solves the original problem.  Often this is the most difficult step because you don't know what the “correct'' answer is (reason for program in the first place).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box(out)">
                                      <p:cBhvr>
                                        <p:cTn id="7" dur="500"/>
                                        <p:tgtEl>
                                          <p:spTgt spid="61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51">
                                            <p:txEl>
                                              <p:pRg st="1" end="1"/>
                                            </p:txEl>
                                          </p:spTgt>
                                        </p:tgtEl>
                                        <p:attrNameLst>
                                          <p:attrName>style.visibility</p:attrName>
                                        </p:attrNameLst>
                                      </p:cBhvr>
                                      <p:to>
                                        <p:strVal val="visible"/>
                                      </p:to>
                                    </p:set>
                                    <p:animEffect transition="in" filter="box(out)">
                                      <p:cBhvr>
                                        <p:cTn id="12" dur="500"/>
                                        <p:tgtEl>
                                          <p:spTgt spid="61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151">
                                            <p:txEl>
                                              <p:pRg st="2" end="2"/>
                                            </p:txEl>
                                          </p:spTgt>
                                        </p:tgtEl>
                                        <p:attrNameLst>
                                          <p:attrName>style.visibility</p:attrName>
                                        </p:attrNameLst>
                                      </p:cBhvr>
                                      <p:to>
                                        <p:strVal val="visible"/>
                                      </p:to>
                                    </p:set>
                                    <p:animEffect transition="in" filter="box(out)">
                                      <p:cBhvr>
                                        <p:cTn id="17" dur="500"/>
                                        <p:tgtEl>
                                          <p:spTgt spid="615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151">
                                            <p:txEl>
                                              <p:pRg st="3" end="3"/>
                                            </p:txEl>
                                          </p:spTgt>
                                        </p:tgtEl>
                                        <p:attrNameLst>
                                          <p:attrName>style.visibility</p:attrName>
                                        </p:attrNameLst>
                                      </p:cBhvr>
                                      <p:to>
                                        <p:strVal val="visible"/>
                                      </p:to>
                                    </p:set>
                                    <p:animEffect transition="in" filter="box(out)">
                                      <p:cBhvr>
                                        <p:cTn id="22" dur="500"/>
                                        <p:tgtEl>
                                          <p:spTgt spid="615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0"/>
            <a:ext cx="6477000" cy="914400"/>
          </a:xfrm>
        </p:spPr>
        <p:txBody>
          <a:bodyPr/>
          <a:lstStyle/>
          <a:p>
            <a:r>
              <a:rPr lang="en-US" sz="3600" b="1" dirty="0"/>
              <a:t>Goals of This Course</a:t>
            </a:r>
          </a:p>
        </p:txBody>
      </p:sp>
      <p:sp>
        <p:nvSpPr>
          <p:cNvPr id="3" name="Content Placeholder 2"/>
          <p:cNvSpPr>
            <a:spLocks noGrp="1"/>
          </p:cNvSpPr>
          <p:nvPr>
            <p:ph idx="1"/>
          </p:nvPr>
        </p:nvSpPr>
        <p:spPr>
          <a:xfrm>
            <a:off x="457200" y="1219200"/>
            <a:ext cx="8229600" cy="3505200"/>
          </a:xfrm>
        </p:spPr>
        <p:txBody>
          <a:bodyPr/>
          <a:lstStyle/>
          <a:p>
            <a:r>
              <a:rPr lang="en-US" dirty="0"/>
              <a:t>Acquire a broad range of skills and knowledge needed to use computationally intensive methods</a:t>
            </a:r>
          </a:p>
          <a:p>
            <a:r>
              <a:rPr lang="en-US" dirty="0"/>
              <a:t>Develop an awareness of the resources available to keep up-to-date of the rapidly changing field of computational science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464AC30-83FA-B44F-8DE5-13989885E410}"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1026"/>
          <p:cNvSpPr>
            <a:spLocks noGrp="1" noChangeArrowheads="1"/>
          </p:cNvSpPr>
          <p:nvPr>
            <p:ph type="title"/>
          </p:nvPr>
        </p:nvSpPr>
        <p:spPr>
          <a:xfrm>
            <a:off x="685800" y="304800"/>
            <a:ext cx="7772400" cy="533400"/>
          </a:xfrm>
        </p:spPr>
        <p:txBody>
          <a:bodyPr/>
          <a:lstStyle/>
          <a:p>
            <a:r>
              <a:rPr lang="en-US" altLang="en-US" dirty="0"/>
              <a:t>Python</a:t>
            </a:r>
          </a:p>
        </p:txBody>
      </p:sp>
      <p:sp>
        <p:nvSpPr>
          <p:cNvPr id="40963" name="Rectangle 1027"/>
          <p:cNvSpPr>
            <a:spLocks noGrp="1" noChangeArrowheads="1"/>
          </p:cNvSpPr>
          <p:nvPr>
            <p:ph type="body" idx="1"/>
          </p:nvPr>
        </p:nvSpPr>
        <p:spPr>
          <a:xfrm>
            <a:off x="685800" y="1143000"/>
            <a:ext cx="7924800" cy="4572000"/>
          </a:xfrm>
        </p:spPr>
        <p:txBody>
          <a:bodyPr/>
          <a:lstStyle/>
          <a:p>
            <a:r>
              <a:rPr lang="en-GB" altLang="en-US" sz="2600" dirty="0"/>
              <a:t>Python is an interpreted language that shares many features with C and </a:t>
            </a:r>
            <a:r>
              <a:rPr lang="en-GB" altLang="en-US" sz="2600" dirty="0" err="1"/>
              <a:t>Matlab</a:t>
            </a:r>
            <a:r>
              <a:rPr lang="en-GB" altLang="en-US" sz="2600" dirty="0"/>
              <a:t>.  These types of languages are often called “scripting” languages</a:t>
            </a:r>
          </a:p>
          <a:p>
            <a:r>
              <a:rPr lang="en-GB" altLang="en-US" sz="2600" dirty="0"/>
              <a:t>It has common approach to “quick” solutions to problems and has a very large community of developers (open source)</a:t>
            </a:r>
          </a:p>
          <a:p>
            <a:r>
              <a:rPr lang="en-GB" altLang="en-US" sz="2600" dirty="0"/>
              <a:t>No variables need be declared and often program development can be fast in this language.</a:t>
            </a:r>
          </a:p>
          <a:p>
            <a:r>
              <a:rPr lang="en-GB" altLang="en-US" sz="2600" dirty="0"/>
              <a:t>Program are created with a text editor.</a:t>
            </a:r>
          </a:p>
          <a:p>
            <a:r>
              <a:rPr lang="en-GB" altLang="en-US" sz="2600" dirty="0"/>
              <a:t>The name comes from Monty Python’s Flying Circus.</a:t>
            </a:r>
          </a:p>
          <a:p>
            <a:endParaRPr lang="en-US" altLang="en-US" dirty="0"/>
          </a:p>
        </p:txBody>
      </p:sp>
    </p:spTree>
    <p:extLst>
      <p:ext uri="{BB962C8B-B14F-4D97-AF65-F5344CB8AC3E}">
        <p14:creationId xmlns:p14="http://schemas.microsoft.com/office/powerpoint/2010/main" val="3702249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7" dur="500"/>
                                        <p:tgtEl>
                                          <p:spTgt spid="40963">
                                            <p:txEl>
                                              <p:pRg st="0" end="0"/>
                                            </p:txEl>
                                          </p:spTgt>
                                        </p:tgtEl>
                                      </p:cBhvr>
                                    </p:animEffect>
                                  </p:childTnLst>
                                  <p:subTnLst>
                                    <p:animClr clrSpc="rgb" dir="cw">
                                      <p:cBhvr override="childStyle">
                                        <p:cTn dur="1" fill="hold" display="0" masterRel="nextClick" afterEffect="1"/>
                                        <p:tgtEl>
                                          <p:spTgt spid="40963">
                                            <p:txEl>
                                              <p:pRg st="0" end="0"/>
                                            </p:txEl>
                                          </p:spTgt>
                                        </p:tgtEl>
                                        <p:attrNameLst>
                                          <p:attrName>ppt_c</p:attrName>
                                        </p:attrNameLst>
                                      </p:cBhvr>
                                      <p:to>
                                        <a:schemeClr val="accent1"/>
                                      </p:to>
                                    </p:animClr>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2" dur="500"/>
                                        <p:tgtEl>
                                          <p:spTgt spid="40963">
                                            <p:txEl>
                                              <p:pRg st="1" end="1"/>
                                            </p:txEl>
                                          </p:spTgt>
                                        </p:tgtEl>
                                      </p:cBhvr>
                                    </p:animEffect>
                                  </p:childTnLst>
                                  <p:subTnLst>
                                    <p:animClr clrSpc="rgb" dir="cw">
                                      <p:cBhvr override="childStyle">
                                        <p:cTn dur="1" fill="hold" display="0" masterRel="nextClick" afterEffect="1"/>
                                        <p:tgtEl>
                                          <p:spTgt spid="40963">
                                            <p:txEl>
                                              <p:pRg st="1" end="1"/>
                                            </p:txEl>
                                          </p:spTgt>
                                        </p:tgtEl>
                                        <p:attrNameLst>
                                          <p:attrName>ppt_c</p:attrName>
                                        </p:attrNameLst>
                                      </p:cBhvr>
                                      <p:to>
                                        <a:schemeClr val="accent1"/>
                                      </p:to>
                                    </p:animClr>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blinds(horizontal)">
                                      <p:cBhvr>
                                        <p:cTn id="17" dur="500"/>
                                        <p:tgtEl>
                                          <p:spTgt spid="40963">
                                            <p:txEl>
                                              <p:pRg st="2" end="2"/>
                                            </p:txEl>
                                          </p:spTgt>
                                        </p:tgtEl>
                                      </p:cBhvr>
                                    </p:animEffect>
                                  </p:childTnLst>
                                  <p:subTnLst>
                                    <p:animClr clrSpc="rgb" dir="cw">
                                      <p:cBhvr override="childStyle">
                                        <p:cTn dur="1" fill="hold" display="0" masterRel="nextClick" afterEffect="1"/>
                                        <p:tgtEl>
                                          <p:spTgt spid="40963">
                                            <p:txEl>
                                              <p:pRg st="2" end="2"/>
                                            </p:txEl>
                                          </p:spTgt>
                                        </p:tgtEl>
                                        <p:attrNameLst>
                                          <p:attrName>ppt_c</p:attrName>
                                        </p:attrNameLst>
                                      </p:cBhvr>
                                      <p:to>
                                        <a:schemeClr val="accent1"/>
                                      </p:to>
                                    </p:animClr>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blinds(horizontal)">
                                      <p:cBhvr>
                                        <p:cTn id="22" dur="500"/>
                                        <p:tgtEl>
                                          <p:spTgt spid="40963">
                                            <p:txEl>
                                              <p:pRg st="3" end="3"/>
                                            </p:txEl>
                                          </p:spTgt>
                                        </p:tgtEl>
                                      </p:cBhvr>
                                    </p:animEffect>
                                  </p:childTnLst>
                                  <p:subTnLst>
                                    <p:animClr clrSpc="rgb" dir="cw">
                                      <p:cBhvr override="childStyle">
                                        <p:cTn dur="1" fill="hold" display="0" masterRel="nextClick" afterEffect="1"/>
                                        <p:tgtEl>
                                          <p:spTgt spid="40963">
                                            <p:txEl>
                                              <p:pRg st="3" end="3"/>
                                            </p:txEl>
                                          </p:spTgt>
                                        </p:tgtEl>
                                        <p:attrNameLst>
                                          <p:attrName>ppt_c</p:attrName>
                                        </p:attrNameLst>
                                      </p:cBhvr>
                                      <p:to>
                                        <a:schemeClr val="accent1"/>
                                      </p:to>
                                    </p:animClr>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0963">
                                            <p:txEl>
                                              <p:pRg st="4" end="4"/>
                                            </p:txEl>
                                          </p:spTgt>
                                        </p:tgtEl>
                                        <p:attrNameLst>
                                          <p:attrName>style.visibility</p:attrName>
                                        </p:attrNameLst>
                                      </p:cBhvr>
                                      <p:to>
                                        <p:strVal val="visible"/>
                                      </p:to>
                                    </p:set>
                                    <p:animEffect transition="in" filter="blinds(horizontal)">
                                      <p:cBhvr>
                                        <p:cTn id="27" dur="500"/>
                                        <p:tgtEl>
                                          <p:spTgt spid="40963">
                                            <p:txEl>
                                              <p:pRg st="4" end="4"/>
                                            </p:txEl>
                                          </p:spTgt>
                                        </p:tgtEl>
                                      </p:cBhvr>
                                    </p:animEffect>
                                  </p:childTnLst>
                                  <p:subTnLst>
                                    <p:animClr clrSpc="rgb" dir="cw">
                                      <p:cBhvr override="childStyle">
                                        <p:cTn dur="1" fill="hold" display="0" masterRel="nextClick" afterEffect="1"/>
                                        <p:tgtEl>
                                          <p:spTgt spid="40963">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99CC"/>
      </a:accent1>
      <a:accent2>
        <a:srgbClr val="3333CC"/>
      </a:accent2>
      <a:accent3>
        <a:srgbClr val="FFFFFF"/>
      </a:accent3>
      <a:accent4>
        <a:srgbClr val="000000"/>
      </a:accent4>
      <a:accent5>
        <a:srgbClr val="AACAE2"/>
      </a:accent5>
      <a:accent6>
        <a:srgbClr val="2D2DB9"/>
      </a:accent6>
      <a:hlink>
        <a:srgbClr val="CCCCFF"/>
      </a:hlink>
      <a:folHlink>
        <a:srgbClr val="B2B2B2"/>
      </a:folHlink>
    </a:clrScheme>
    <a:fontScheme name="Default Design">
      <a:majorFont>
        <a:latin typeface="Futura Md BT"/>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10651</TotalTime>
  <Words>465</Words>
  <Application>Microsoft Office PowerPoint</Application>
  <PresentationFormat>On-screen Show (4:3)</PresentationFormat>
  <Paragraphs>40</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Futura Md BT</vt:lpstr>
      <vt:lpstr>Times</vt:lpstr>
      <vt:lpstr>Times New Roman</vt:lpstr>
      <vt:lpstr>Default Design</vt:lpstr>
      <vt:lpstr>Computational Science  Instructor Dr. Waheed Anwar</vt:lpstr>
      <vt:lpstr>Computational Science</vt:lpstr>
      <vt:lpstr>Data Science</vt:lpstr>
      <vt:lpstr>The Three Pillars of Modern Science</vt:lpstr>
      <vt:lpstr>Computational Models of the Web</vt:lpstr>
      <vt:lpstr>What do Computational Scientists Do</vt:lpstr>
      <vt:lpstr>General approach to any computational problem</vt:lpstr>
      <vt:lpstr>Goals of This Course</vt:lpstr>
      <vt:lpstr>Python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Waheed</cp:lastModifiedBy>
  <cp:revision>175</cp:revision>
  <dcterms:created xsi:type="dcterms:W3CDTF">2002-08-26T07:08:49Z</dcterms:created>
  <dcterms:modified xsi:type="dcterms:W3CDTF">2020-03-25T01:14:09Z</dcterms:modified>
</cp:coreProperties>
</file>