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 showSpecialPlsOnTitleSld="0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y="6483350" cx="8636000"/>
  <p:notesSz cx="8636000" cy="6483350"/>
  <p:defaultTextStyle>
    <a:defPPr>
      <a:defRPr lang="en-US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38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tableStyles" Target="tableStyles.xml"/><Relationship Id="rId26" Type="http://schemas.openxmlformats.org/officeDocument/2006/relationships/presProps" Target="presProps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741738" cy="32543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876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891088" y="0"/>
            <a:ext cx="3743325" cy="32543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D2AD7C11-3854-46B9-818E-BC1BD24D869B}" type="datetimeFigureOut">
              <a:rPr lang="en-US" smtClean="0"/>
            </a:fld>
            <a:endParaRPr lang="en-US"/>
          </a:p>
        </p:txBody>
      </p:sp>
      <p:sp>
        <p:nvSpPr>
          <p:cNvPr id="104876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157913"/>
            <a:ext cx="3741738" cy="32543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876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891088" y="6157913"/>
            <a:ext cx="3743325" cy="32543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8680BF72-AC3B-4428-9ACD-260FAC5210DF}" type="slidenum">
              <a:rPr lang="en-US" smtClean="0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hf dt="0" ftr="0" hdr="0" sldNum="0"/>
</p:handoutMaster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741738" cy="325438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8757" name="Date Placeholder 2"/>
          <p:cNvSpPr>
            <a:spLocks noGrp="1"/>
          </p:cNvSpPr>
          <p:nvPr>
            <p:ph type="dt" idx="1"/>
          </p:nvPr>
        </p:nvSpPr>
        <p:spPr>
          <a:xfrm>
            <a:off x="4891088" y="0"/>
            <a:ext cx="3743325" cy="325438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E80BDD2B-4619-4FB5-8466-3AE03BD8A333}" type="datetimeFigureOut">
              <a:rPr lang="en-US" smtClean="0"/>
            </a:fld>
            <a:endParaRPr lang="en-US"/>
          </a:p>
        </p:txBody>
      </p:sp>
      <p:sp>
        <p:nvSpPr>
          <p:cNvPr id="1048758" name="Slide Image Placeholder 3"/>
          <p:cNvSpPr>
            <a:spLocks noChangeAspect="1" noRot="1" noGrp="1"/>
          </p:cNvSpPr>
          <p:nvPr>
            <p:ph type="sldImg" idx="2"/>
          </p:nvPr>
        </p:nvSpPr>
        <p:spPr>
          <a:xfrm>
            <a:off x="2860675" y="811213"/>
            <a:ext cx="2914650" cy="2187575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lang="en-US"/>
          </a:p>
        </p:txBody>
      </p:sp>
      <p:sp>
        <p:nvSpPr>
          <p:cNvPr id="1048759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863600" y="3119438"/>
            <a:ext cx="6908800" cy="2554287"/>
          </a:xfrm>
          <a:prstGeom prst="rect"/>
        </p:spPr>
        <p:txBody>
          <a:bodyPr bIns="45720" lIns="91440" rIns="91440" rtlCol="0" tIns="45720" vert="horz"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48760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157913"/>
            <a:ext cx="3741738" cy="325437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048761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891088" y="6157913"/>
            <a:ext cx="3743325" cy="325437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43BA16A1-0C45-4163-868B-A29694BE69E1}" type="slidenum">
              <a:rPr lang="en-US" smtClean="0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hf dt="0" ftr="0" hdr="0" sldNum="0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1" name="Holder 2"/>
          <p:cNvSpPr>
            <a:spLocks noGrp="1"/>
          </p:cNvSpPr>
          <p:nvPr>
            <p:ph type="ctrTitle"/>
          </p:nvPr>
        </p:nvSpPr>
        <p:spPr>
          <a:xfrm>
            <a:off x="648176" y="2009838"/>
            <a:ext cx="7345997" cy="1361503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752" name="Holder 3"/>
          <p:cNvSpPr>
            <a:spLocks noGrp="1"/>
          </p:cNvSpPr>
          <p:nvPr>
            <p:ph type="subTitle" idx="4"/>
          </p:nvPr>
        </p:nvSpPr>
        <p:spPr>
          <a:xfrm>
            <a:off x="1296352" y="3630676"/>
            <a:ext cx="6049645" cy="1620837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753" name="Holder 4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 spc="-20"/>
              <a:t>10/3/2013 </a:t>
            </a:r>
            <a:r>
              <a:rPr dirty="0" spc="-50"/>
              <a:t>1:41:04</a:t>
            </a:r>
            <a:r>
              <a:rPr dirty="0" spc="-135"/>
              <a:t> </a:t>
            </a:r>
            <a:r>
              <a:rPr dirty="0" spc="-40"/>
              <a:t>AM</a:t>
            </a:r>
          </a:p>
        </p:txBody>
      </p:sp>
      <p:sp>
        <p:nvSpPr>
          <p:cNvPr id="1048754" name="Holder 5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CE498-6358-4A33-B411-4B302B9AEAED}" type="datetime1">
              <a:rPr lang="en-US" smtClean="0"/>
            </a:fld>
            <a:endParaRPr lang="en-US"/>
          </a:p>
        </p:txBody>
      </p:sp>
      <p:sp>
        <p:nvSpPr>
          <p:cNvPr id="1048755" name="Holder 6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240"/>
              </a:lnSpc>
            </a:pPr>
            <a:fld id="{81D60167-4931-47E6-BA6A-407CBD079E47}" type="slidenum">
              <a:rPr dirty="0" spc="-60"/>
            </a:fld>
            <a:endParaRPr dirty="0" spc="-6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lstStyle>
            <a:lvl1pPr>
              <a:defRPr b="0" sz="480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/>
        <p:txBody>
          <a:bodyPr bIns="0" lIns="0" rIns="0" tIns="0"/>
          <a:lstStyle>
            <a:lvl1pPr>
              <a:defRPr b="0" sz="160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 spc="-20"/>
              <a:t>10/3/2013 </a:t>
            </a:r>
            <a:r>
              <a:rPr dirty="0" spc="-50"/>
              <a:t>1:41:04</a:t>
            </a:r>
            <a:r>
              <a:rPr dirty="0" spc="-135"/>
              <a:t> </a:t>
            </a:r>
            <a:r>
              <a:rPr dirty="0" spc="-40"/>
              <a:t>AM</a:t>
            </a:r>
          </a:p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9F79E-2ADF-46B4-AC83-FF71E5ED0B3F}" type="datetime1">
              <a:rPr lang="en-US" smtClean="0"/>
            </a:fld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240"/>
              </a:lnSpc>
            </a:pPr>
            <a:fld id="{81D60167-4931-47E6-BA6A-407CBD079E47}" type="slidenum">
              <a:rPr dirty="0" spc="-60"/>
            </a:fld>
            <a:endParaRPr dirty="0" spc="-6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5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lstStyle>
            <a:lvl1pPr>
              <a:defRPr b="0" sz="480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1048746" name="Holder 3"/>
          <p:cNvSpPr>
            <a:spLocks noGrp="1"/>
          </p:cNvSpPr>
          <p:nvPr>
            <p:ph sz="half" idx="2"/>
          </p:nvPr>
        </p:nvSpPr>
        <p:spPr>
          <a:xfrm>
            <a:off x="432117" y="1491170"/>
            <a:ext cx="3759422" cy="4279011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747" name="Holder 4"/>
          <p:cNvSpPr>
            <a:spLocks noGrp="1"/>
          </p:cNvSpPr>
          <p:nvPr>
            <p:ph sz="half" idx="3"/>
          </p:nvPr>
        </p:nvSpPr>
        <p:spPr>
          <a:xfrm>
            <a:off x="4450810" y="1491170"/>
            <a:ext cx="3759422" cy="4279011"/>
          </a:xfrm>
          <a:prstGeom prst="rect"/>
        </p:spPr>
        <p:txBody>
          <a:bodyPr bIns="0" lIns="0" rIns="0" tIns="0" wrap="square">
            <a:spAutoFit/>
          </a:bodyPr>
          <a:p/>
        </p:txBody>
      </p:sp>
      <p:sp>
        <p:nvSpPr>
          <p:cNvPr id="1048748" name="Holder 5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 spc="-20"/>
              <a:t>10/3/2013 </a:t>
            </a:r>
            <a:r>
              <a:rPr dirty="0" spc="-50"/>
              <a:t>1:41:04</a:t>
            </a:r>
            <a:r>
              <a:rPr dirty="0" spc="-135"/>
              <a:t> </a:t>
            </a:r>
            <a:r>
              <a:rPr dirty="0" spc="-40"/>
              <a:t>AM</a:t>
            </a:r>
          </a:p>
        </p:txBody>
      </p:sp>
      <p:sp>
        <p:nvSpPr>
          <p:cNvPr id="1048749" name="Holder 6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A18F4-E235-474F-A23B-DCEA2031F32B}" type="datetime1">
              <a:rPr lang="en-US" smtClean="0"/>
            </a:fld>
            <a:endParaRPr lang="en-US"/>
          </a:p>
        </p:txBody>
      </p:sp>
      <p:sp>
        <p:nvSpPr>
          <p:cNvPr id="1048750" name="Holder 7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240"/>
              </a:lnSpc>
            </a:pPr>
            <a:fld id="{81D60167-4931-47E6-BA6A-407CBD079E47}" type="slidenum">
              <a:rPr dirty="0" spc="-60"/>
            </a:fld>
            <a:endParaRPr dirty="0" spc="-6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0" name="Holder 2"/>
          <p:cNvSpPr>
            <a:spLocks noGrp="1"/>
          </p:cNvSpPr>
          <p:nvPr>
            <p:ph type="title"/>
          </p:nvPr>
        </p:nvSpPr>
        <p:spPr/>
        <p:txBody>
          <a:bodyPr bIns="0" lIns="0" rIns="0" tIns="0"/>
          <a:lstStyle>
            <a:lvl1pPr>
              <a:defRPr b="0" sz="480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1048711" name="Holder 3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 spc="-20"/>
              <a:t>10/3/2013 </a:t>
            </a:r>
            <a:r>
              <a:rPr dirty="0" spc="-50"/>
              <a:t>1:41:04</a:t>
            </a:r>
            <a:r>
              <a:rPr dirty="0" spc="-135"/>
              <a:t> </a:t>
            </a:r>
            <a:r>
              <a:rPr dirty="0" spc="-40"/>
              <a:t>AM</a:t>
            </a:r>
          </a:p>
        </p:txBody>
      </p:sp>
      <p:sp>
        <p:nvSpPr>
          <p:cNvPr id="1048712" name="Holder 4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E9D65-DA27-48AD-A04E-887DC641A552}" type="datetime1">
              <a:rPr lang="en-US" smtClean="0"/>
            </a:fld>
            <a:endParaRPr lang="en-US"/>
          </a:p>
        </p:txBody>
      </p:sp>
      <p:sp>
        <p:nvSpPr>
          <p:cNvPr id="1048713" name="Holder 5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240"/>
              </a:lnSpc>
            </a:pPr>
            <a:fld id="{81D60167-4931-47E6-BA6A-407CBD079E47}" type="slidenum">
              <a:rPr dirty="0" spc="-60"/>
            </a:fld>
            <a:endParaRPr dirty="0" spc="-6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obj">
  <p:cSld name="Blank">
    <p:bg>
      <p:bgPr>
        <a:solidFill>
          <a:schemeClr val="bg1"/>
        </a:solidFill>
      </p:bgPr>
    </p:bg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Holder 2"/>
          <p:cNvSpPr>
            <a:spLocks noGrp="1"/>
          </p:cNvSpPr>
          <p:nvPr>
            <p:ph type="ftr" sz="quarter" idx="5"/>
          </p:nvPr>
        </p:nvSpPr>
        <p:spPr/>
        <p:txBody>
          <a:bodyPr bIns="0" lIns="0" rIns="0" tIns="0"/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 spc="-20"/>
              <a:t>10/3/2013 </a:t>
            </a:r>
            <a:r>
              <a:rPr dirty="0" spc="-50"/>
              <a:t>1:41:04</a:t>
            </a:r>
            <a:r>
              <a:rPr dirty="0" spc="-135"/>
              <a:t> </a:t>
            </a:r>
            <a:r>
              <a:rPr dirty="0" spc="-40"/>
              <a:t>AM</a:t>
            </a:r>
          </a:p>
        </p:txBody>
      </p:sp>
      <p:sp>
        <p:nvSpPr>
          <p:cNvPr id="1048583" name="Holder 3"/>
          <p:cNvSpPr>
            <a:spLocks noGrp="1"/>
          </p:cNvSpPr>
          <p:nvPr>
            <p:ph type="dt" sz="half" idx="6"/>
          </p:nvPr>
        </p:nvSpPr>
        <p:spPr/>
        <p:txBody>
          <a:bodyPr bIns="0" lIns="0" rIns="0" t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028A7-508B-42A4-BFDC-5529A31CF915}" type="datetime1">
              <a:rPr lang="en-US" smtClean="0"/>
            </a:fld>
            <a:endParaRPr lang="en-US"/>
          </a:p>
        </p:txBody>
      </p:sp>
      <p:sp>
        <p:nvSpPr>
          <p:cNvPr id="1048584" name="Holder 4"/>
          <p:cNvSpPr>
            <a:spLocks noGrp="1"/>
          </p:cNvSpPr>
          <p:nvPr>
            <p:ph type="sldNum" sz="quarter" idx="7"/>
          </p:nvPr>
        </p:nvSpPr>
        <p:spPr/>
        <p:txBody>
          <a:bodyPr bIns="0" lIns="0" rIns="0" tIns="0"/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240"/>
              </a:lnSpc>
            </a:pPr>
            <a:fld id="{81D60167-4931-47E6-BA6A-407CBD079E47}" type="slidenum">
              <a:rPr dirty="0" spc="-60"/>
            </a:fld>
            <a:endParaRPr dirty="0" spc="-60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bk object 16"/>
          <p:cNvSpPr/>
          <p:nvPr/>
        </p:nvSpPr>
        <p:spPr>
          <a:xfrm>
            <a:off x="0" y="0"/>
            <a:ext cx="8640826" cy="6480175"/>
          </a:xfrm>
          <a:prstGeom prst="rect"/>
          <a:blipFill>
            <a:blip xmlns:r="http://schemas.openxmlformats.org/officeDocument/2006/relationships" r:embed="rId6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577" name="Holder 2"/>
          <p:cNvSpPr>
            <a:spLocks noGrp="1"/>
          </p:cNvSpPr>
          <p:nvPr>
            <p:ph type="title"/>
          </p:nvPr>
        </p:nvSpPr>
        <p:spPr>
          <a:xfrm>
            <a:off x="844422" y="410413"/>
            <a:ext cx="6953504" cy="757555"/>
          </a:xfrm>
          <a:prstGeom prst="rect"/>
        </p:spPr>
        <p:txBody>
          <a:bodyPr bIns="0" lIns="0" rIns="0" tIns="0" wrap="square">
            <a:spAutoFit/>
          </a:bodyPr>
          <a:lstStyle>
            <a:lvl1pPr>
              <a:defRPr b="0" sz="480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1048578" name="Holder 3"/>
          <p:cNvSpPr>
            <a:spLocks noGrp="1"/>
          </p:cNvSpPr>
          <p:nvPr>
            <p:ph type="body" idx="1"/>
          </p:nvPr>
        </p:nvSpPr>
        <p:spPr>
          <a:xfrm>
            <a:off x="151003" y="1904237"/>
            <a:ext cx="8340343" cy="1586229"/>
          </a:xfrm>
          <a:prstGeom prst="rect"/>
        </p:spPr>
        <p:txBody>
          <a:bodyPr bIns="0" lIns="0" rIns="0" tIns="0" wrap="square">
            <a:spAutoFit/>
          </a:bodyPr>
          <a:lstStyle>
            <a:lvl1pPr>
              <a:defRPr b="0" sz="160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/>
        </p:txBody>
      </p:sp>
      <p:sp>
        <p:nvSpPr>
          <p:cNvPr id="1048579" name="Holder 4"/>
          <p:cNvSpPr>
            <a:spLocks noGrp="1"/>
          </p:cNvSpPr>
          <p:nvPr>
            <p:ph type="ftr" sz="quarter" idx="5"/>
          </p:nvPr>
        </p:nvSpPr>
        <p:spPr>
          <a:xfrm>
            <a:off x="510946" y="6104940"/>
            <a:ext cx="1447164" cy="177800"/>
          </a:xfrm>
          <a:prstGeom prst="rect"/>
        </p:spPr>
        <p:txBody>
          <a:bodyPr bIns="0" lIns="0" rIns="0" tIns="0" wrap="square">
            <a:spAutoFit/>
          </a:bodyPr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 spc="-20"/>
              <a:t>10/3/2013 </a:t>
            </a:r>
            <a:r>
              <a:rPr dirty="0" spc="-50"/>
              <a:t>1:41:04</a:t>
            </a:r>
            <a:r>
              <a:rPr dirty="0" spc="-135"/>
              <a:t> </a:t>
            </a:r>
            <a:r>
              <a:rPr dirty="0" spc="-40"/>
              <a:t>AM</a:t>
            </a:r>
          </a:p>
        </p:txBody>
      </p:sp>
      <p:sp>
        <p:nvSpPr>
          <p:cNvPr id="1048580" name="Holder 5"/>
          <p:cNvSpPr>
            <a:spLocks noGrp="1"/>
          </p:cNvSpPr>
          <p:nvPr>
            <p:ph type="dt" sz="half" idx="6"/>
          </p:nvPr>
        </p:nvSpPr>
        <p:spPr>
          <a:xfrm>
            <a:off x="432117" y="6029515"/>
            <a:ext cx="1987740" cy="324167"/>
          </a:xfrm>
          <a:prstGeom prst="rect"/>
        </p:spPr>
        <p:txBody>
          <a:bodyPr bIns="0" lIns="0" rIns="0" tIns="0" wrap="square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4A23D-2030-4E8D-976D-F92FADB794B1}" type="datetime1">
              <a:rPr lang="en-US" smtClean="0"/>
            </a:fld>
            <a:endParaRPr lang="en-US"/>
          </a:p>
        </p:txBody>
      </p:sp>
      <p:sp>
        <p:nvSpPr>
          <p:cNvPr id="1048581" name="Holder 6"/>
          <p:cNvSpPr>
            <a:spLocks noGrp="1"/>
          </p:cNvSpPr>
          <p:nvPr>
            <p:ph type="sldNum" sz="quarter" idx="7"/>
          </p:nvPr>
        </p:nvSpPr>
        <p:spPr>
          <a:xfrm>
            <a:off x="7936230" y="6104940"/>
            <a:ext cx="206375" cy="177800"/>
          </a:xfrm>
          <a:prstGeom prst="rect"/>
        </p:spPr>
        <p:txBody>
          <a:bodyPr bIns="0" lIns="0" rIns="0" tIns="0" wrap="square">
            <a:spAutoFit/>
          </a:bodyPr>
          <a:lstStyle>
            <a:lvl1pPr>
              <a:defRPr b="0" sz="1200" i="0">
                <a:solidFill>
                  <a:srgbClr val="888888"/>
                </a:solidFill>
                <a:latin typeface="Arial"/>
                <a:cs typeface="Arial"/>
              </a:defRPr>
            </a:lvl1pPr>
          </a:lstStyle>
          <a:p>
            <a:pPr marL="25400">
              <a:lnSpc>
                <a:spcPts val="1240"/>
              </a:lnSpc>
            </a:pPr>
            <a:fld id="{81D60167-4931-47E6-BA6A-407CBD079E47}" type="slidenum">
              <a:rPr dirty="0" spc="-60"/>
            </a:fld>
            <a:endParaRPr dirty="0" spc="-60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5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6" Type="http://schemas.openxmlformats.org/officeDocument/2006/relationships/image" Target="../media/image13.png"/><Relationship Id="rId7" Type="http://schemas.openxmlformats.org/officeDocument/2006/relationships/image" Target="../media/image29.png"/><Relationship Id="rId8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slideLayout" Target="../slideLayouts/slideLayout5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slideLayout" Target="../slideLayouts/slideLayout5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Relationship Id="rId7" Type="http://schemas.openxmlformats.org/officeDocument/2006/relationships/image" Target="../media/image44.png"/><Relationship Id="rId8" Type="http://schemas.openxmlformats.org/officeDocument/2006/relationships/slideLayout" Target="../slideLayouts/slideLayout5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45.png"/><Relationship Id="rId3" Type="http://schemas.openxmlformats.org/officeDocument/2006/relationships/image" Target="../media/image46.png"/><Relationship Id="rId4" Type="http://schemas.openxmlformats.org/officeDocument/2006/relationships/slideLayout" Target="../slideLayouts/slideLayout5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47.jpe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4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48.png"/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5" Type="http://schemas.openxmlformats.org/officeDocument/2006/relationships/slideLayout" Target="../slideLayouts/slideLayout5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Relationship Id="rId5" Type="http://schemas.openxmlformats.org/officeDocument/2006/relationships/slideLayout" Target="../slideLayouts/slideLayout5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slideLayout" Target="../slideLayouts/slideLayout5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image" Target="../media/image58.jpeg"/><Relationship Id="rId3" Type="http://schemas.openxmlformats.org/officeDocument/2006/relationships/slideLayout" Target="../slideLayouts/slideLayout4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slideLayout" Target="../slideLayouts/slideLayout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59.png"/><Relationship Id="rId3" Type="http://schemas.openxmlformats.org/officeDocument/2006/relationships/image" Target="../media/image60.jpe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image" Target="../media/image13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22.png"/><Relationship Id="rId3" Type="http://schemas.openxmlformats.org/officeDocument/2006/relationships/image" Target="../media/image23.jpe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2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5" name="object 2"/>
          <p:cNvSpPr/>
          <p:nvPr/>
        </p:nvSpPr>
        <p:spPr>
          <a:xfrm>
            <a:off x="0" y="0"/>
            <a:ext cx="8640826" cy="6480047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586" name="object 3"/>
          <p:cNvSpPr/>
          <p:nvPr/>
        </p:nvSpPr>
        <p:spPr>
          <a:xfrm>
            <a:off x="876300" y="6239254"/>
            <a:ext cx="6960108" cy="240793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587" name="object 4"/>
          <p:cNvSpPr/>
          <p:nvPr/>
        </p:nvSpPr>
        <p:spPr>
          <a:xfrm>
            <a:off x="891362" y="5597537"/>
            <a:ext cx="6929755" cy="652145"/>
          </a:xfrm>
          <a:custGeom>
            <a:avLst/>
            <a:ahLst/>
            <a:rect l="l" t="t" r="r" b="b"/>
            <a:pathLst>
              <a:path w="6929755" h="652145">
                <a:moveTo>
                  <a:pt x="6873417" y="0"/>
                </a:moveTo>
                <a:lnTo>
                  <a:pt x="56032" y="0"/>
                </a:lnTo>
                <a:lnTo>
                  <a:pt x="34220" y="4404"/>
                </a:lnTo>
                <a:lnTo>
                  <a:pt x="16409" y="16416"/>
                </a:lnTo>
                <a:lnTo>
                  <a:pt x="4402" y="34231"/>
                </a:lnTo>
                <a:lnTo>
                  <a:pt x="0" y="56045"/>
                </a:lnTo>
                <a:lnTo>
                  <a:pt x="0" y="596023"/>
                </a:lnTo>
                <a:lnTo>
                  <a:pt x="4402" y="617835"/>
                </a:lnTo>
                <a:lnTo>
                  <a:pt x="16409" y="635646"/>
                </a:lnTo>
                <a:lnTo>
                  <a:pt x="34220" y="647653"/>
                </a:lnTo>
                <a:lnTo>
                  <a:pt x="56032" y="652056"/>
                </a:lnTo>
                <a:lnTo>
                  <a:pt x="6873417" y="652056"/>
                </a:lnTo>
                <a:lnTo>
                  <a:pt x="6895241" y="647653"/>
                </a:lnTo>
                <a:lnTo>
                  <a:pt x="6913041" y="635646"/>
                </a:lnTo>
                <a:lnTo>
                  <a:pt x="6925031" y="617835"/>
                </a:lnTo>
                <a:lnTo>
                  <a:pt x="6929424" y="596023"/>
                </a:lnTo>
                <a:lnTo>
                  <a:pt x="6929424" y="56045"/>
                </a:lnTo>
                <a:lnTo>
                  <a:pt x="6925031" y="34231"/>
                </a:lnTo>
                <a:lnTo>
                  <a:pt x="6913041" y="16416"/>
                </a:lnTo>
                <a:lnTo>
                  <a:pt x="6895241" y="4404"/>
                </a:lnTo>
                <a:lnTo>
                  <a:pt x="6873417" y="0"/>
                </a:lnTo>
                <a:close/>
              </a:path>
            </a:pathLst>
          </a:custGeom>
          <a:solidFill>
            <a:srgbClr val="ECECEC"/>
          </a:solidFill>
        </p:spPr>
        <p:txBody>
          <a:bodyPr bIns="0" lIns="0" rIns="0" rtlCol="0" tIns="0" wrap="square"/>
          <a:p/>
        </p:txBody>
      </p:sp>
      <p:sp>
        <p:nvSpPr>
          <p:cNvPr id="1048588" name="object 5"/>
          <p:cNvSpPr/>
          <p:nvPr/>
        </p:nvSpPr>
        <p:spPr>
          <a:xfrm>
            <a:off x="891362" y="5597537"/>
            <a:ext cx="6929424" cy="652056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object 2"/>
          <p:cNvSpPr/>
          <p:nvPr/>
        </p:nvSpPr>
        <p:spPr>
          <a:xfrm>
            <a:off x="0" y="0"/>
            <a:ext cx="8640826" cy="648017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78" name="object 3"/>
          <p:cNvSpPr txBox="1">
            <a:spLocks noGrp="1"/>
          </p:cNvSpPr>
          <p:nvPr>
            <p:ph type="title"/>
          </p:nvPr>
        </p:nvSpPr>
        <p:spPr>
          <a:xfrm>
            <a:off x="394817" y="181482"/>
            <a:ext cx="2425065" cy="696595"/>
          </a:xfrm>
          <a:prstGeom prst="rect"/>
        </p:spPr>
        <p:txBody>
          <a:bodyPr bIns="0" lIns="0" rIns="0" rtlCol="0" tIns="13335" vert="horz" wrap="square">
            <a:spAutoFit/>
          </a:bodyPr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spc="160"/>
              <a:t>Levels</a:t>
            </a:r>
            <a:r>
              <a:rPr dirty="0" sz="4400" spc="-235"/>
              <a:t> </a:t>
            </a:r>
            <a:r>
              <a:rPr dirty="0" sz="4400" spc="225"/>
              <a:t>of</a:t>
            </a:r>
            <a:endParaRPr sz="4400"/>
          </a:p>
        </p:txBody>
      </p:sp>
      <p:sp>
        <p:nvSpPr>
          <p:cNvPr id="1048679" name="object 4"/>
          <p:cNvSpPr/>
          <p:nvPr/>
        </p:nvSpPr>
        <p:spPr>
          <a:xfrm>
            <a:off x="0" y="1095755"/>
            <a:ext cx="341376" cy="382524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80" name="object 5"/>
          <p:cNvSpPr/>
          <p:nvPr/>
        </p:nvSpPr>
        <p:spPr>
          <a:xfrm>
            <a:off x="281940" y="1083563"/>
            <a:ext cx="1728216" cy="394715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81" name="object 6"/>
          <p:cNvSpPr/>
          <p:nvPr/>
        </p:nvSpPr>
        <p:spPr>
          <a:xfrm>
            <a:off x="1680972" y="1083563"/>
            <a:ext cx="1917192" cy="394715"/>
          </a:xfrm>
          <a:prstGeom prst="rect"/>
          <a:blipFill>
            <a:blip xmlns:r="http://schemas.openxmlformats.org/officeDocument/2006/relationships" r:embed="rId4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82" name="object 7"/>
          <p:cNvSpPr/>
          <p:nvPr/>
        </p:nvSpPr>
        <p:spPr>
          <a:xfrm>
            <a:off x="422148" y="1395983"/>
            <a:ext cx="3066288" cy="100584"/>
          </a:xfrm>
          <a:prstGeom prst="rect"/>
          <a:blipFill>
            <a:blip xmlns:r="http://schemas.openxmlformats.org/officeDocument/2006/relationships" r:embed="rId5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83" name="object 8"/>
          <p:cNvSpPr txBox="1"/>
          <p:nvPr/>
        </p:nvSpPr>
        <p:spPr>
          <a:xfrm>
            <a:off x="78739" y="1134617"/>
            <a:ext cx="5059680" cy="2226310"/>
          </a:xfrm>
          <a:prstGeom prst="rect"/>
        </p:spPr>
        <p:txBody>
          <a:bodyPr bIns="0" lIns="0" rIns="0" rtlCol="0" tIns="69850" vert="horz" wrap="square">
            <a:spAutoFit/>
          </a:bodyPr>
          <a:p>
            <a:pPr indent="-342900" marL="355600" marR="5080">
              <a:lnSpc>
                <a:spcPct val="80000"/>
              </a:lnSpc>
              <a:spcBef>
                <a:spcPts val="550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1900" spc="-114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Intrapersonal </a:t>
            </a:r>
            <a:r>
              <a:rPr b="1" dirty="0" sz="1900" spc="-150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Communication</a:t>
            </a:r>
            <a:r>
              <a:rPr b="1" dirty="0" sz="1900" spc="-150">
                <a:latin typeface="Arial"/>
                <a:cs typeface="Arial"/>
              </a:rPr>
              <a:t> </a:t>
            </a:r>
            <a:r>
              <a:rPr dirty="0" sz="1900" spc="-100">
                <a:latin typeface="Arial"/>
                <a:cs typeface="Arial"/>
              </a:rPr>
              <a:t>is  </a:t>
            </a:r>
            <a:r>
              <a:rPr dirty="0" sz="1900" spc="-65">
                <a:latin typeface="Arial"/>
                <a:cs typeface="Arial"/>
              </a:rPr>
              <a:t>communication </a:t>
            </a:r>
            <a:r>
              <a:rPr dirty="0" sz="1900" spc="-5">
                <a:latin typeface="Arial"/>
                <a:cs typeface="Arial"/>
              </a:rPr>
              <a:t>that </a:t>
            </a:r>
            <a:r>
              <a:rPr dirty="0" sz="1900" spc="-110">
                <a:latin typeface="Arial"/>
                <a:cs typeface="Arial"/>
              </a:rPr>
              <a:t>occurs </a:t>
            </a:r>
            <a:r>
              <a:rPr dirty="0" sz="1900" spc="-25">
                <a:latin typeface="Arial"/>
                <a:cs typeface="Arial"/>
              </a:rPr>
              <a:t>in </a:t>
            </a:r>
            <a:r>
              <a:rPr dirty="0" sz="1900" spc="-55">
                <a:latin typeface="Arial"/>
                <a:cs typeface="Arial"/>
              </a:rPr>
              <a:t>your </a:t>
            </a:r>
            <a:r>
              <a:rPr dirty="0" sz="1900" spc="-50">
                <a:latin typeface="Arial"/>
                <a:cs typeface="Arial"/>
              </a:rPr>
              <a:t>own mind.</a:t>
            </a:r>
            <a:r>
              <a:rPr dirty="0" sz="1900" spc="-395">
                <a:latin typeface="Arial"/>
                <a:cs typeface="Arial"/>
              </a:rPr>
              <a:t> </a:t>
            </a:r>
            <a:r>
              <a:rPr dirty="0" sz="1900" spc="25">
                <a:latin typeface="Arial"/>
                <a:cs typeface="Arial"/>
              </a:rPr>
              <a:t>It  </a:t>
            </a:r>
            <a:r>
              <a:rPr dirty="0" sz="1900" spc="-100">
                <a:latin typeface="Arial"/>
                <a:cs typeface="Arial"/>
              </a:rPr>
              <a:t>is </a:t>
            </a:r>
            <a:r>
              <a:rPr dirty="0" sz="1900" spc="-25">
                <a:latin typeface="Arial"/>
                <a:cs typeface="Arial"/>
              </a:rPr>
              <a:t>the </a:t>
            </a:r>
            <a:r>
              <a:rPr dirty="0" sz="1900" spc="-125">
                <a:latin typeface="Arial"/>
                <a:cs typeface="Arial"/>
              </a:rPr>
              <a:t>basis </a:t>
            </a:r>
            <a:r>
              <a:rPr dirty="0" sz="1900" spc="-10">
                <a:latin typeface="Arial"/>
                <a:cs typeface="Arial"/>
              </a:rPr>
              <a:t>of</a:t>
            </a:r>
            <a:r>
              <a:rPr dirty="0" sz="1900" spc="-190">
                <a:latin typeface="Arial"/>
                <a:cs typeface="Arial"/>
              </a:rPr>
              <a:t> </a:t>
            </a:r>
            <a:r>
              <a:rPr dirty="0" sz="1900" spc="-55">
                <a:latin typeface="Arial"/>
                <a:cs typeface="Arial"/>
              </a:rPr>
              <a:t>your</a:t>
            </a:r>
            <a:endParaRPr sz="1900">
              <a:latin typeface="Arial"/>
              <a:cs typeface="Arial"/>
            </a:endParaRPr>
          </a:p>
          <a:p>
            <a:pPr marL="355600">
              <a:lnSpc>
                <a:spcPts val="1825"/>
              </a:lnSpc>
            </a:pPr>
            <a:r>
              <a:rPr dirty="0" sz="1900" spc="-80">
                <a:latin typeface="Arial"/>
                <a:cs typeface="Arial"/>
              </a:rPr>
              <a:t>feelings, </a:t>
            </a:r>
            <a:r>
              <a:rPr dirty="0" sz="1900" spc="-120">
                <a:latin typeface="Arial"/>
                <a:cs typeface="Arial"/>
              </a:rPr>
              <a:t>biases, </a:t>
            </a:r>
            <a:r>
              <a:rPr dirty="0" sz="1900" spc="-75">
                <a:latin typeface="Arial"/>
                <a:cs typeface="Arial"/>
              </a:rPr>
              <a:t>prejudices, </a:t>
            </a:r>
            <a:r>
              <a:rPr dirty="0" sz="1900" spc="-90">
                <a:latin typeface="Arial"/>
                <a:cs typeface="Arial"/>
              </a:rPr>
              <a:t>and</a:t>
            </a:r>
            <a:r>
              <a:rPr dirty="0" sz="1900" spc="-120">
                <a:latin typeface="Arial"/>
                <a:cs typeface="Arial"/>
              </a:rPr>
              <a:t> </a:t>
            </a:r>
            <a:r>
              <a:rPr dirty="0" sz="1900" spc="-70">
                <a:latin typeface="Arial"/>
                <a:cs typeface="Arial"/>
              </a:rPr>
              <a:t>beliefs.</a:t>
            </a:r>
            <a:endParaRPr sz="1900">
              <a:latin typeface="Arial"/>
              <a:cs typeface="Arial"/>
            </a:endParaRPr>
          </a:p>
          <a:p>
            <a:pPr indent="-287020" marL="756285" marR="130175">
              <a:lnSpc>
                <a:spcPct val="80000"/>
              </a:lnSpc>
              <a:spcBef>
                <a:spcPts val="455"/>
              </a:spcBef>
              <a:tabLst>
                <a:tab algn="l" pos="756285"/>
              </a:tabLst>
            </a:pPr>
            <a:r>
              <a:rPr dirty="0" sz="1900" spc="-5">
                <a:latin typeface="Arial"/>
                <a:cs typeface="Arial"/>
              </a:rPr>
              <a:t>–	</a:t>
            </a:r>
            <a:r>
              <a:rPr dirty="0" sz="1900" spc="-140">
                <a:latin typeface="Arial"/>
                <a:cs typeface="Arial"/>
              </a:rPr>
              <a:t>Examples </a:t>
            </a:r>
            <a:r>
              <a:rPr dirty="0" sz="1900" spc="-90">
                <a:latin typeface="Arial"/>
                <a:cs typeface="Arial"/>
              </a:rPr>
              <a:t>are </a:t>
            </a:r>
            <a:r>
              <a:rPr dirty="0" sz="1900" spc="-65">
                <a:latin typeface="Arial"/>
                <a:cs typeface="Arial"/>
              </a:rPr>
              <a:t>when </a:t>
            </a:r>
            <a:r>
              <a:rPr dirty="0" sz="1900" spc="-80">
                <a:latin typeface="Arial"/>
                <a:cs typeface="Arial"/>
              </a:rPr>
              <a:t>you </a:t>
            </a:r>
            <a:r>
              <a:rPr dirty="0" sz="1900" spc="-120">
                <a:latin typeface="Arial"/>
                <a:cs typeface="Arial"/>
              </a:rPr>
              <a:t>make </a:t>
            </a:r>
            <a:r>
              <a:rPr dirty="0" sz="1900" spc="-114">
                <a:latin typeface="Arial"/>
                <a:cs typeface="Arial"/>
              </a:rPr>
              <a:t>any </a:t>
            </a:r>
            <a:r>
              <a:rPr dirty="0" sz="1900" spc="-50">
                <a:latin typeface="Arial"/>
                <a:cs typeface="Arial"/>
              </a:rPr>
              <a:t>kind </a:t>
            </a:r>
            <a:r>
              <a:rPr dirty="0" sz="1900" spc="-10">
                <a:latin typeface="Arial"/>
                <a:cs typeface="Arial"/>
              </a:rPr>
              <a:t>of  </a:t>
            </a:r>
            <a:r>
              <a:rPr dirty="0" sz="1900" spc="-85">
                <a:latin typeface="Arial"/>
                <a:cs typeface="Arial"/>
              </a:rPr>
              <a:t>decision </a:t>
            </a:r>
            <a:r>
              <a:rPr dirty="0" sz="1900" spc="-114">
                <a:latin typeface="Arial"/>
                <a:cs typeface="Arial"/>
              </a:rPr>
              <a:t>– </a:t>
            </a:r>
            <a:r>
              <a:rPr dirty="0" sz="1900" spc="-35">
                <a:latin typeface="Arial"/>
                <a:cs typeface="Arial"/>
              </a:rPr>
              <a:t>what </a:t>
            </a:r>
            <a:r>
              <a:rPr dirty="0" sz="1900" spc="15">
                <a:latin typeface="Arial"/>
                <a:cs typeface="Arial"/>
              </a:rPr>
              <a:t>to </a:t>
            </a:r>
            <a:r>
              <a:rPr dirty="0" sz="1900" spc="-55">
                <a:latin typeface="Arial"/>
                <a:cs typeface="Arial"/>
              </a:rPr>
              <a:t>eat </a:t>
            </a:r>
            <a:r>
              <a:rPr dirty="0" sz="1900" spc="-20">
                <a:latin typeface="Arial"/>
                <a:cs typeface="Arial"/>
              </a:rPr>
              <a:t>or </a:t>
            </a:r>
            <a:r>
              <a:rPr dirty="0" sz="1900" spc="-105">
                <a:latin typeface="Arial"/>
                <a:cs typeface="Arial"/>
              </a:rPr>
              <a:t>wear. </a:t>
            </a:r>
            <a:r>
              <a:rPr dirty="0" sz="1900" spc="-90">
                <a:latin typeface="Arial"/>
                <a:cs typeface="Arial"/>
              </a:rPr>
              <a:t>When </a:t>
            </a:r>
            <a:r>
              <a:rPr dirty="0" sz="1900" spc="-80">
                <a:latin typeface="Arial"/>
                <a:cs typeface="Arial"/>
              </a:rPr>
              <a:t>you  </a:t>
            </a:r>
            <a:r>
              <a:rPr dirty="0" sz="1900" spc="-20">
                <a:latin typeface="Arial"/>
                <a:cs typeface="Arial"/>
              </a:rPr>
              <a:t>think </a:t>
            </a:r>
            <a:r>
              <a:rPr dirty="0" sz="1900" spc="-50">
                <a:latin typeface="Arial"/>
                <a:cs typeface="Arial"/>
              </a:rPr>
              <a:t>about </a:t>
            </a:r>
            <a:r>
              <a:rPr dirty="0" sz="1900" spc="-75">
                <a:latin typeface="Arial"/>
                <a:cs typeface="Arial"/>
              </a:rPr>
              <a:t>something </a:t>
            </a:r>
            <a:r>
              <a:rPr dirty="0" sz="1900" spc="-114">
                <a:latin typeface="Arial"/>
                <a:cs typeface="Arial"/>
              </a:rPr>
              <a:t>– </a:t>
            </a:r>
            <a:r>
              <a:rPr dirty="0" sz="1900" spc="-35">
                <a:latin typeface="Arial"/>
                <a:cs typeface="Arial"/>
              </a:rPr>
              <a:t>what </a:t>
            </a:r>
            <a:r>
              <a:rPr dirty="0" sz="1900" spc="-80">
                <a:latin typeface="Arial"/>
                <a:cs typeface="Arial"/>
              </a:rPr>
              <a:t>you </a:t>
            </a:r>
            <a:r>
              <a:rPr dirty="0" sz="1900" spc="-40">
                <a:latin typeface="Arial"/>
                <a:cs typeface="Arial"/>
              </a:rPr>
              <a:t>want</a:t>
            </a:r>
            <a:r>
              <a:rPr dirty="0" sz="1900" spc="-310">
                <a:latin typeface="Arial"/>
                <a:cs typeface="Arial"/>
              </a:rPr>
              <a:t> </a:t>
            </a:r>
            <a:r>
              <a:rPr dirty="0" sz="1900" spc="10">
                <a:latin typeface="Arial"/>
                <a:cs typeface="Arial"/>
              </a:rPr>
              <a:t>to  </a:t>
            </a:r>
            <a:r>
              <a:rPr dirty="0" sz="1900" spc="-65">
                <a:latin typeface="Arial"/>
                <a:cs typeface="Arial"/>
              </a:rPr>
              <a:t>do on </a:t>
            </a:r>
            <a:r>
              <a:rPr dirty="0" sz="1900" spc="-25">
                <a:latin typeface="Arial"/>
                <a:cs typeface="Arial"/>
              </a:rPr>
              <a:t>the </a:t>
            </a:r>
            <a:r>
              <a:rPr dirty="0" sz="1900" spc="-95">
                <a:latin typeface="Arial"/>
                <a:cs typeface="Arial"/>
              </a:rPr>
              <a:t>weekend </a:t>
            </a:r>
            <a:r>
              <a:rPr dirty="0" sz="1900" spc="-20">
                <a:latin typeface="Arial"/>
                <a:cs typeface="Arial"/>
              </a:rPr>
              <a:t>or </a:t>
            </a:r>
            <a:r>
              <a:rPr dirty="0" sz="1900" spc="-65">
                <a:latin typeface="Arial"/>
                <a:cs typeface="Arial"/>
              </a:rPr>
              <a:t>when </a:t>
            </a:r>
            <a:r>
              <a:rPr dirty="0" sz="1900" spc="-80">
                <a:latin typeface="Arial"/>
                <a:cs typeface="Arial"/>
              </a:rPr>
              <a:t>you </a:t>
            </a:r>
            <a:r>
              <a:rPr dirty="0" sz="1900" spc="-20">
                <a:latin typeface="Arial"/>
                <a:cs typeface="Arial"/>
              </a:rPr>
              <a:t>think  </a:t>
            </a:r>
            <a:r>
              <a:rPr dirty="0" sz="1900" spc="-45">
                <a:latin typeface="Arial"/>
                <a:cs typeface="Arial"/>
              </a:rPr>
              <a:t>about another</a:t>
            </a:r>
            <a:r>
              <a:rPr dirty="0" sz="1900" spc="-150">
                <a:latin typeface="Arial"/>
                <a:cs typeface="Arial"/>
              </a:rPr>
              <a:t> </a:t>
            </a:r>
            <a:r>
              <a:rPr dirty="0" sz="1900" spc="-85">
                <a:latin typeface="Arial"/>
                <a:cs typeface="Arial"/>
              </a:rPr>
              <a:t>person.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48684" name="object 9"/>
          <p:cNvSpPr/>
          <p:nvPr/>
        </p:nvSpPr>
        <p:spPr>
          <a:xfrm>
            <a:off x="2748788" y="168262"/>
            <a:ext cx="4429125" cy="1143012"/>
          </a:xfrm>
          <a:prstGeom prst="rect"/>
          <a:blipFill>
            <a:blip xmlns:r="http://schemas.openxmlformats.org/officeDocument/2006/relationships" r:embed="rId6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85" name="object 10"/>
          <p:cNvSpPr/>
          <p:nvPr/>
        </p:nvSpPr>
        <p:spPr>
          <a:xfrm>
            <a:off x="1033272" y="3368039"/>
            <a:ext cx="2865119" cy="3112008"/>
          </a:xfrm>
          <a:prstGeom prst="rect"/>
          <a:blipFill>
            <a:blip xmlns:r="http://schemas.openxmlformats.org/officeDocument/2006/relationships" r:embed="rId7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6" name="object 2"/>
          <p:cNvSpPr/>
          <p:nvPr/>
        </p:nvSpPr>
        <p:spPr>
          <a:xfrm>
            <a:off x="0" y="0"/>
            <a:ext cx="8640826" cy="648017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87" name="object 3"/>
          <p:cNvSpPr/>
          <p:nvPr/>
        </p:nvSpPr>
        <p:spPr>
          <a:xfrm>
            <a:off x="0" y="2740037"/>
            <a:ext cx="5392420" cy="2571750"/>
          </a:xfrm>
          <a:custGeom>
            <a:avLst/>
            <a:ahLst/>
            <a:rect l="l" t="t" r="r" b="b"/>
            <a:pathLst>
              <a:path w="5392420" h="2571750">
                <a:moveTo>
                  <a:pt x="0" y="2571750"/>
                </a:moveTo>
                <a:lnTo>
                  <a:pt x="5391912" y="2571750"/>
                </a:lnTo>
                <a:lnTo>
                  <a:pt x="5391912" y="0"/>
                </a:lnTo>
                <a:lnTo>
                  <a:pt x="0" y="0"/>
                </a:lnTo>
                <a:lnTo>
                  <a:pt x="0" y="2571750"/>
                </a:lnTo>
                <a:close/>
              </a:path>
            </a:pathLst>
          </a:custGeom>
          <a:solidFill>
            <a:srgbClr val="00AFEF">
              <a:alpha val="49018"/>
            </a:srgbClr>
          </a:solidFill>
        </p:spPr>
        <p:txBody>
          <a:bodyPr bIns="0" lIns="0" rIns="0" rtlCol="0" tIns="0" wrap="square"/>
          <a:p/>
        </p:txBody>
      </p:sp>
      <p:sp>
        <p:nvSpPr>
          <p:cNvPr id="1048688" name="object 4"/>
          <p:cNvSpPr/>
          <p:nvPr/>
        </p:nvSpPr>
        <p:spPr>
          <a:xfrm>
            <a:off x="0" y="2718815"/>
            <a:ext cx="341376" cy="388620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89" name="object 5"/>
          <p:cNvSpPr/>
          <p:nvPr/>
        </p:nvSpPr>
        <p:spPr>
          <a:xfrm>
            <a:off x="281940" y="2706623"/>
            <a:ext cx="3293364" cy="400812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90" name="object 6"/>
          <p:cNvSpPr/>
          <p:nvPr/>
        </p:nvSpPr>
        <p:spPr>
          <a:xfrm>
            <a:off x="422148" y="3020567"/>
            <a:ext cx="3043428" cy="100584"/>
          </a:xfrm>
          <a:prstGeom prst="rect"/>
          <a:blipFill>
            <a:blip xmlns:r="http://schemas.openxmlformats.org/officeDocument/2006/relationships" r:embed="rId4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91" name="object 7"/>
          <p:cNvSpPr txBox="1"/>
          <p:nvPr/>
        </p:nvSpPr>
        <p:spPr>
          <a:xfrm>
            <a:off x="78739" y="2758566"/>
            <a:ext cx="5125720" cy="240030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indent="-342900" marL="355600" marR="370205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1900" spc="-114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Interpersonal </a:t>
            </a:r>
            <a:r>
              <a:rPr b="1" dirty="0" sz="1900" spc="-140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communication</a:t>
            </a:r>
            <a:r>
              <a:rPr b="1" dirty="0" sz="1900" spc="-140">
                <a:latin typeface="Arial"/>
                <a:cs typeface="Arial"/>
              </a:rPr>
              <a:t> </a:t>
            </a:r>
            <a:r>
              <a:rPr dirty="0" sz="1900" spc="-100">
                <a:latin typeface="Arial"/>
                <a:cs typeface="Arial"/>
              </a:rPr>
              <a:t>is </a:t>
            </a:r>
            <a:r>
              <a:rPr dirty="0" sz="1900" spc="-25">
                <a:latin typeface="Arial"/>
                <a:cs typeface="Arial"/>
              </a:rPr>
              <a:t>the  </a:t>
            </a:r>
            <a:r>
              <a:rPr dirty="0" sz="1900" spc="-65">
                <a:latin typeface="Arial"/>
                <a:cs typeface="Arial"/>
              </a:rPr>
              <a:t>communication </a:t>
            </a:r>
            <a:r>
              <a:rPr dirty="0" sz="1900" spc="-60">
                <a:latin typeface="Arial"/>
                <a:cs typeface="Arial"/>
              </a:rPr>
              <a:t>between </a:t>
            </a:r>
            <a:r>
              <a:rPr dirty="0" sz="1900" spc="5">
                <a:latin typeface="Arial"/>
                <a:cs typeface="Arial"/>
              </a:rPr>
              <a:t>two </a:t>
            </a:r>
            <a:r>
              <a:rPr dirty="0" sz="1900" spc="-70">
                <a:latin typeface="Arial"/>
                <a:cs typeface="Arial"/>
              </a:rPr>
              <a:t>people </a:t>
            </a:r>
            <a:r>
              <a:rPr dirty="0" sz="1900" spc="-10">
                <a:latin typeface="Arial"/>
                <a:cs typeface="Arial"/>
              </a:rPr>
              <a:t>but</a:t>
            </a:r>
            <a:r>
              <a:rPr dirty="0" sz="1900" spc="-315">
                <a:latin typeface="Arial"/>
                <a:cs typeface="Arial"/>
              </a:rPr>
              <a:t> </a:t>
            </a:r>
            <a:r>
              <a:rPr dirty="0" sz="1900" spc="-120">
                <a:latin typeface="Arial"/>
                <a:cs typeface="Arial"/>
              </a:rPr>
              <a:t>can  </a:t>
            </a:r>
            <a:r>
              <a:rPr dirty="0" sz="1900" spc="-75">
                <a:latin typeface="Arial"/>
                <a:cs typeface="Arial"/>
              </a:rPr>
              <a:t>involve </a:t>
            </a:r>
            <a:r>
              <a:rPr dirty="0" sz="1900" spc="-65">
                <a:latin typeface="Arial"/>
                <a:cs typeface="Arial"/>
              </a:rPr>
              <a:t>more </a:t>
            </a:r>
            <a:r>
              <a:rPr dirty="0" sz="1900" spc="-25">
                <a:latin typeface="Arial"/>
                <a:cs typeface="Arial"/>
              </a:rPr>
              <a:t>in </a:t>
            </a:r>
            <a:r>
              <a:rPr dirty="0" sz="1900" spc="-40">
                <a:latin typeface="Arial"/>
                <a:cs typeface="Arial"/>
              </a:rPr>
              <a:t>informal</a:t>
            </a:r>
            <a:r>
              <a:rPr dirty="0" sz="1900" spc="-185">
                <a:latin typeface="Arial"/>
                <a:cs typeface="Arial"/>
              </a:rPr>
              <a:t> </a:t>
            </a:r>
            <a:r>
              <a:rPr dirty="0" sz="1900" spc="-90">
                <a:latin typeface="Arial"/>
                <a:cs typeface="Arial"/>
              </a:rPr>
              <a:t>conversations.</a:t>
            </a:r>
            <a:endParaRPr sz="1900">
              <a:latin typeface="Arial"/>
              <a:cs typeface="Arial"/>
            </a:endParaRPr>
          </a:p>
          <a:p>
            <a:pPr indent="-287020" marL="756285" marR="5080">
              <a:lnSpc>
                <a:spcPct val="100000"/>
              </a:lnSpc>
              <a:spcBef>
                <a:spcPts val="459"/>
              </a:spcBef>
              <a:tabLst>
                <a:tab algn="l" pos="756285"/>
              </a:tabLst>
            </a:pPr>
            <a:r>
              <a:rPr dirty="0" sz="1900" spc="-5">
                <a:latin typeface="Arial"/>
                <a:cs typeface="Arial"/>
              </a:rPr>
              <a:t>–	</a:t>
            </a:r>
            <a:r>
              <a:rPr dirty="0" sz="1900" spc="-140">
                <a:latin typeface="Arial"/>
                <a:cs typeface="Arial"/>
              </a:rPr>
              <a:t>Examples </a:t>
            </a:r>
            <a:r>
              <a:rPr dirty="0" sz="1900" spc="-90">
                <a:latin typeface="Arial"/>
                <a:cs typeface="Arial"/>
              </a:rPr>
              <a:t>are </a:t>
            </a:r>
            <a:r>
              <a:rPr dirty="0" sz="1900" spc="-65">
                <a:latin typeface="Arial"/>
                <a:cs typeface="Arial"/>
              </a:rPr>
              <a:t>when </a:t>
            </a:r>
            <a:r>
              <a:rPr dirty="0" sz="1900" spc="-80">
                <a:latin typeface="Arial"/>
                <a:cs typeface="Arial"/>
              </a:rPr>
              <a:t>you </a:t>
            </a:r>
            <a:r>
              <a:rPr dirty="0" sz="1900" spc="-90">
                <a:latin typeface="Arial"/>
                <a:cs typeface="Arial"/>
              </a:rPr>
              <a:t>are </a:t>
            </a:r>
            <a:r>
              <a:rPr dirty="0" sz="1900" spc="-55">
                <a:latin typeface="Arial"/>
                <a:cs typeface="Arial"/>
              </a:rPr>
              <a:t>talking </a:t>
            </a:r>
            <a:r>
              <a:rPr dirty="0" sz="1900" spc="10">
                <a:latin typeface="Arial"/>
                <a:cs typeface="Arial"/>
              </a:rPr>
              <a:t>to </a:t>
            </a:r>
            <a:r>
              <a:rPr dirty="0" sz="1900" spc="-55">
                <a:latin typeface="Arial"/>
                <a:cs typeface="Arial"/>
              </a:rPr>
              <a:t>your  friends. </a:t>
            </a:r>
            <a:r>
              <a:rPr dirty="0" sz="1900" spc="-175">
                <a:latin typeface="Arial"/>
                <a:cs typeface="Arial"/>
              </a:rPr>
              <a:t>A </a:t>
            </a:r>
            <a:r>
              <a:rPr dirty="0" sz="1900" spc="-70">
                <a:latin typeface="Arial"/>
                <a:cs typeface="Arial"/>
              </a:rPr>
              <a:t>teacher </a:t>
            </a:r>
            <a:r>
              <a:rPr dirty="0" sz="1900" spc="-90">
                <a:latin typeface="Arial"/>
                <a:cs typeface="Arial"/>
              </a:rPr>
              <a:t>and </a:t>
            </a:r>
            <a:r>
              <a:rPr dirty="0" sz="1900" spc="-50">
                <a:latin typeface="Arial"/>
                <a:cs typeface="Arial"/>
              </a:rPr>
              <a:t>student </a:t>
            </a:r>
            <a:r>
              <a:rPr dirty="0" sz="1900" spc="-114">
                <a:latin typeface="Arial"/>
                <a:cs typeface="Arial"/>
              </a:rPr>
              <a:t>discussing </a:t>
            </a:r>
            <a:r>
              <a:rPr dirty="0" sz="1900" spc="-105">
                <a:latin typeface="Arial"/>
                <a:cs typeface="Arial"/>
              </a:rPr>
              <a:t>an  </a:t>
            </a:r>
            <a:r>
              <a:rPr dirty="0" sz="1900" spc="-95">
                <a:latin typeface="Arial"/>
                <a:cs typeface="Arial"/>
              </a:rPr>
              <a:t>assignment. </a:t>
            </a:r>
            <a:r>
              <a:rPr dirty="0" sz="1900" spc="-175">
                <a:latin typeface="Arial"/>
                <a:cs typeface="Arial"/>
              </a:rPr>
              <a:t>A </a:t>
            </a:r>
            <a:r>
              <a:rPr dirty="0" sz="1900" spc="-30">
                <a:latin typeface="Arial"/>
                <a:cs typeface="Arial"/>
              </a:rPr>
              <a:t>patient </a:t>
            </a:r>
            <a:r>
              <a:rPr dirty="0" sz="1900" spc="-90">
                <a:latin typeface="Arial"/>
                <a:cs typeface="Arial"/>
              </a:rPr>
              <a:t>and </a:t>
            </a:r>
            <a:r>
              <a:rPr dirty="0" sz="1900" spc="-150">
                <a:latin typeface="Arial"/>
                <a:cs typeface="Arial"/>
              </a:rPr>
              <a:t>a </a:t>
            </a:r>
            <a:r>
              <a:rPr dirty="0" sz="1900" spc="-40">
                <a:latin typeface="Arial"/>
                <a:cs typeface="Arial"/>
              </a:rPr>
              <a:t>doctor  </a:t>
            </a:r>
            <a:r>
              <a:rPr dirty="0" sz="1900" spc="-114">
                <a:latin typeface="Arial"/>
                <a:cs typeface="Arial"/>
              </a:rPr>
              <a:t>discussing </a:t>
            </a:r>
            <a:r>
              <a:rPr dirty="0" sz="1900" spc="-150">
                <a:latin typeface="Arial"/>
                <a:cs typeface="Arial"/>
              </a:rPr>
              <a:t>a </a:t>
            </a:r>
            <a:r>
              <a:rPr dirty="0" sz="1900" spc="-25">
                <a:latin typeface="Arial"/>
                <a:cs typeface="Arial"/>
              </a:rPr>
              <a:t>treatment. </a:t>
            </a:r>
            <a:r>
              <a:rPr dirty="0" sz="1900" spc="-175">
                <a:latin typeface="Arial"/>
                <a:cs typeface="Arial"/>
              </a:rPr>
              <a:t>A </a:t>
            </a:r>
            <a:r>
              <a:rPr dirty="0" sz="1900" spc="-100">
                <a:latin typeface="Arial"/>
                <a:cs typeface="Arial"/>
              </a:rPr>
              <a:t>manager </a:t>
            </a:r>
            <a:r>
              <a:rPr dirty="0" sz="1900" spc="-90">
                <a:latin typeface="Arial"/>
                <a:cs typeface="Arial"/>
              </a:rPr>
              <a:t>and </a:t>
            </a:r>
            <a:r>
              <a:rPr dirty="0" sz="1900" spc="-150">
                <a:latin typeface="Arial"/>
                <a:cs typeface="Arial"/>
              </a:rPr>
              <a:t>a  </a:t>
            </a:r>
            <a:r>
              <a:rPr dirty="0" sz="1900" spc="-30">
                <a:latin typeface="Arial"/>
                <a:cs typeface="Arial"/>
              </a:rPr>
              <a:t>potential </a:t>
            </a:r>
            <a:r>
              <a:rPr dirty="0" sz="1900" spc="-85">
                <a:latin typeface="Arial"/>
                <a:cs typeface="Arial"/>
              </a:rPr>
              <a:t>employee </a:t>
            </a:r>
            <a:r>
              <a:rPr dirty="0" sz="1900" spc="-55">
                <a:latin typeface="Arial"/>
                <a:cs typeface="Arial"/>
              </a:rPr>
              <a:t>during </a:t>
            </a:r>
            <a:r>
              <a:rPr dirty="0" sz="1900" spc="-105">
                <a:latin typeface="Arial"/>
                <a:cs typeface="Arial"/>
              </a:rPr>
              <a:t>an</a:t>
            </a:r>
            <a:r>
              <a:rPr dirty="0" sz="1900" spc="-190">
                <a:latin typeface="Arial"/>
                <a:cs typeface="Arial"/>
              </a:rPr>
              <a:t> </a:t>
            </a:r>
            <a:r>
              <a:rPr dirty="0" sz="1900" spc="-50">
                <a:latin typeface="Arial"/>
                <a:cs typeface="Arial"/>
              </a:rPr>
              <a:t>interview.</a:t>
            </a:r>
            <a:endParaRPr sz="1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object 2"/>
          <p:cNvSpPr/>
          <p:nvPr/>
        </p:nvSpPr>
        <p:spPr>
          <a:xfrm>
            <a:off x="0" y="1398280"/>
            <a:ext cx="8640699" cy="508176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93" name="object 3"/>
          <p:cNvSpPr/>
          <p:nvPr/>
        </p:nvSpPr>
        <p:spPr>
          <a:xfrm>
            <a:off x="128015" y="147827"/>
            <a:ext cx="391668" cy="388620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94" name="object 4"/>
          <p:cNvSpPr/>
          <p:nvPr/>
        </p:nvSpPr>
        <p:spPr>
          <a:xfrm>
            <a:off x="460248" y="135635"/>
            <a:ext cx="3169919" cy="400812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95" name="object 5"/>
          <p:cNvSpPr/>
          <p:nvPr/>
        </p:nvSpPr>
        <p:spPr>
          <a:xfrm>
            <a:off x="598931" y="448055"/>
            <a:ext cx="2919984" cy="100584"/>
          </a:xfrm>
          <a:prstGeom prst="rect"/>
          <a:blipFill>
            <a:blip xmlns:r="http://schemas.openxmlformats.org/officeDocument/2006/relationships" r:embed="rId4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96" name="object 6"/>
          <p:cNvSpPr txBox="1"/>
          <p:nvPr/>
        </p:nvSpPr>
        <p:spPr>
          <a:xfrm>
            <a:off x="255828" y="186054"/>
            <a:ext cx="7506334" cy="1530985"/>
          </a:xfrm>
          <a:prstGeom prst="rect"/>
        </p:spPr>
        <p:txBody>
          <a:bodyPr bIns="0" lIns="0" rIns="0" rtlCol="0" tIns="12065" vert="horz" wrap="square">
            <a:spAutoFit/>
          </a:bodyPr>
          <a:p>
            <a:pPr indent="-342900" marL="3556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1900" spc="-155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Small </a:t>
            </a:r>
            <a:r>
              <a:rPr b="1" dirty="0" sz="1900" spc="-160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Group </a:t>
            </a:r>
            <a:r>
              <a:rPr b="1" dirty="0" sz="1900" spc="-140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communication</a:t>
            </a:r>
            <a:r>
              <a:rPr b="1" dirty="0" sz="1900" spc="-140">
                <a:latin typeface="Arial"/>
                <a:cs typeface="Arial"/>
              </a:rPr>
              <a:t> </a:t>
            </a:r>
            <a:r>
              <a:rPr dirty="0" sz="1900" spc="-100">
                <a:latin typeface="Arial"/>
                <a:cs typeface="Arial"/>
              </a:rPr>
              <a:t>is </a:t>
            </a:r>
            <a:r>
              <a:rPr dirty="0" sz="1900" spc="-65">
                <a:latin typeface="Arial"/>
                <a:cs typeface="Arial"/>
              </a:rPr>
              <a:t>communication </a:t>
            </a:r>
            <a:r>
              <a:rPr dirty="0" sz="1900" spc="-5">
                <a:latin typeface="Arial"/>
                <a:cs typeface="Arial"/>
              </a:rPr>
              <a:t>within </a:t>
            </a:r>
            <a:r>
              <a:rPr dirty="0" sz="1900" spc="-45">
                <a:latin typeface="Arial"/>
                <a:cs typeface="Arial"/>
              </a:rPr>
              <a:t>formal </a:t>
            </a:r>
            <a:r>
              <a:rPr dirty="0" sz="1900" spc="-20">
                <a:latin typeface="Arial"/>
                <a:cs typeface="Arial"/>
              </a:rPr>
              <a:t>or</a:t>
            </a:r>
            <a:r>
              <a:rPr dirty="0" sz="1900" spc="-25">
                <a:latin typeface="Arial"/>
                <a:cs typeface="Arial"/>
              </a:rPr>
              <a:t> </a:t>
            </a:r>
            <a:r>
              <a:rPr dirty="0" sz="1900" spc="-40">
                <a:latin typeface="Arial"/>
                <a:cs typeface="Arial"/>
              </a:rPr>
              <a:t>informal</a:t>
            </a:r>
            <a:endParaRPr sz="19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dirty="0" sz="1900" spc="-100">
                <a:latin typeface="Arial"/>
                <a:cs typeface="Arial"/>
              </a:rPr>
              <a:t>groups</a:t>
            </a:r>
            <a:r>
              <a:rPr dirty="0" sz="1900" spc="-85">
                <a:latin typeface="Arial"/>
                <a:cs typeface="Arial"/>
              </a:rPr>
              <a:t> </a:t>
            </a:r>
            <a:r>
              <a:rPr dirty="0" sz="1900" spc="-20">
                <a:latin typeface="Arial"/>
                <a:cs typeface="Arial"/>
              </a:rPr>
              <a:t>or</a:t>
            </a:r>
            <a:r>
              <a:rPr dirty="0" sz="1900" spc="-110">
                <a:latin typeface="Arial"/>
                <a:cs typeface="Arial"/>
              </a:rPr>
              <a:t> </a:t>
            </a:r>
            <a:r>
              <a:rPr dirty="0" sz="1900" spc="-85">
                <a:latin typeface="Arial"/>
                <a:cs typeface="Arial"/>
              </a:rPr>
              <a:t>teams.</a:t>
            </a:r>
            <a:r>
              <a:rPr dirty="0" sz="1900" spc="-95">
                <a:latin typeface="Arial"/>
                <a:cs typeface="Arial"/>
              </a:rPr>
              <a:t> </a:t>
            </a:r>
            <a:r>
              <a:rPr dirty="0" sz="1900" spc="25">
                <a:latin typeface="Arial"/>
                <a:cs typeface="Arial"/>
              </a:rPr>
              <a:t>It</a:t>
            </a:r>
            <a:r>
              <a:rPr dirty="0" sz="1900" spc="-114">
                <a:latin typeface="Arial"/>
                <a:cs typeface="Arial"/>
              </a:rPr>
              <a:t> </a:t>
            </a:r>
            <a:r>
              <a:rPr dirty="0" sz="1900" spc="-100">
                <a:latin typeface="Arial"/>
                <a:cs typeface="Arial"/>
              </a:rPr>
              <a:t>is</a:t>
            </a:r>
            <a:r>
              <a:rPr dirty="0" sz="1900" spc="-105">
                <a:latin typeface="Arial"/>
                <a:cs typeface="Arial"/>
              </a:rPr>
              <a:t> </a:t>
            </a:r>
            <a:r>
              <a:rPr dirty="0" sz="1900" spc="-75">
                <a:latin typeface="Arial"/>
                <a:cs typeface="Arial"/>
              </a:rPr>
              <a:t>group</a:t>
            </a:r>
            <a:r>
              <a:rPr dirty="0" sz="1900" spc="-85">
                <a:latin typeface="Arial"/>
                <a:cs typeface="Arial"/>
              </a:rPr>
              <a:t> </a:t>
            </a:r>
            <a:r>
              <a:rPr dirty="0" sz="1900" spc="-40">
                <a:latin typeface="Arial"/>
                <a:cs typeface="Arial"/>
              </a:rPr>
              <a:t>interaction</a:t>
            </a:r>
            <a:r>
              <a:rPr dirty="0" sz="1900" spc="-75">
                <a:latin typeface="Arial"/>
                <a:cs typeface="Arial"/>
              </a:rPr>
              <a:t> </a:t>
            </a:r>
            <a:r>
              <a:rPr dirty="0" sz="1900" spc="-5">
                <a:latin typeface="Arial"/>
                <a:cs typeface="Arial"/>
              </a:rPr>
              <a:t>that</a:t>
            </a:r>
            <a:r>
              <a:rPr dirty="0" sz="1900" spc="-110">
                <a:latin typeface="Arial"/>
                <a:cs typeface="Arial"/>
              </a:rPr>
              <a:t> </a:t>
            </a:r>
            <a:r>
              <a:rPr dirty="0" sz="1900" spc="-70">
                <a:latin typeface="Arial"/>
                <a:cs typeface="Arial"/>
              </a:rPr>
              <a:t>results</a:t>
            </a:r>
            <a:r>
              <a:rPr dirty="0" sz="1900" spc="-100">
                <a:latin typeface="Arial"/>
                <a:cs typeface="Arial"/>
              </a:rPr>
              <a:t> </a:t>
            </a:r>
            <a:r>
              <a:rPr dirty="0" sz="1900" spc="-25">
                <a:latin typeface="Arial"/>
                <a:cs typeface="Arial"/>
              </a:rPr>
              <a:t>in</a:t>
            </a:r>
            <a:r>
              <a:rPr dirty="0" sz="1900" spc="-95">
                <a:latin typeface="Arial"/>
                <a:cs typeface="Arial"/>
              </a:rPr>
              <a:t> </a:t>
            </a:r>
            <a:r>
              <a:rPr dirty="0" sz="1900" spc="-85">
                <a:latin typeface="Arial"/>
                <a:cs typeface="Arial"/>
              </a:rPr>
              <a:t>decision</a:t>
            </a:r>
            <a:endParaRPr sz="19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dirty="0" sz="1900" spc="-80">
                <a:latin typeface="Arial"/>
                <a:cs typeface="Arial"/>
              </a:rPr>
              <a:t>making, </a:t>
            </a:r>
            <a:r>
              <a:rPr dirty="0" sz="1900" spc="-55">
                <a:latin typeface="Arial"/>
                <a:cs typeface="Arial"/>
              </a:rPr>
              <a:t>problem </a:t>
            </a:r>
            <a:r>
              <a:rPr dirty="0" sz="1900" spc="-85">
                <a:latin typeface="Arial"/>
                <a:cs typeface="Arial"/>
              </a:rPr>
              <a:t>solving </a:t>
            </a:r>
            <a:r>
              <a:rPr dirty="0" sz="1900" spc="-90">
                <a:latin typeface="Arial"/>
                <a:cs typeface="Arial"/>
              </a:rPr>
              <a:t>and </a:t>
            </a:r>
            <a:r>
              <a:rPr dirty="0" sz="1900" spc="-105">
                <a:latin typeface="Arial"/>
                <a:cs typeface="Arial"/>
              </a:rPr>
              <a:t>discussion </a:t>
            </a:r>
            <a:r>
              <a:rPr dirty="0" sz="1900" spc="-5">
                <a:latin typeface="Arial"/>
                <a:cs typeface="Arial"/>
              </a:rPr>
              <a:t>within </a:t>
            </a:r>
            <a:r>
              <a:rPr dirty="0" sz="1900" spc="-105">
                <a:latin typeface="Arial"/>
                <a:cs typeface="Arial"/>
              </a:rPr>
              <a:t>an</a:t>
            </a:r>
            <a:r>
              <a:rPr dirty="0" sz="1900" spc="-210">
                <a:latin typeface="Arial"/>
                <a:cs typeface="Arial"/>
              </a:rPr>
              <a:t> </a:t>
            </a:r>
            <a:r>
              <a:rPr dirty="0" sz="1900" spc="-75">
                <a:latin typeface="Arial"/>
                <a:cs typeface="Arial"/>
              </a:rPr>
              <a:t>organization.</a:t>
            </a:r>
            <a:endParaRPr sz="1900">
              <a:latin typeface="Arial"/>
              <a:cs typeface="Arial"/>
            </a:endParaRPr>
          </a:p>
          <a:p>
            <a:pPr indent="-287020" marL="756285" marR="368935">
              <a:lnSpc>
                <a:spcPct val="100000"/>
              </a:lnSpc>
              <a:spcBef>
                <a:spcPts val="459"/>
              </a:spcBef>
              <a:tabLst>
                <a:tab algn="l" pos="756285"/>
              </a:tabLst>
            </a:pPr>
            <a:r>
              <a:rPr dirty="0" sz="1900" spc="-5">
                <a:latin typeface="Arial"/>
                <a:cs typeface="Arial"/>
              </a:rPr>
              <a:t>–	</a:t>
            </a:r>
            <a:r>
              <a:rPr dirty="0" sz="1900" spc="-140">
                <a:latin typeface="Arial"/>
                <a:cs typeface="Arial"/>
              </a:rPr>
              <a:t>Examples </a:t>
            </a:r>
            <a:r>
              <a:rPr dirty="0" sz="1900" spc="-45">
                <a:latin typeface="Arial"/>
                <a:cs typeface="Arial"/>
              </a:rPr>
              <a:t>would </a:t>
            </a:r>
            <a:r>
              <a:rPr dirty="0" sz="1900" spc="-90">
                <a:latin typeface="Arial"/>
                <a:cs typeface="Arial"/>
              </a:rPr>
              <a:t>be </a:t>
            </a:r>
            <a:r>
              <a:rPr dirty="0" sz="1900" spc="-150">
                <a:latin typeface="Arial"/>
                <a:cs typeface="Arial"/>
              </a:rPr>
              <a:t>a </a:t>
            </a:r>
            <a:r>
              <a:rPr dirty="0" sz="1900" spc="-75">
                <a:latin typeface="Arial"/>
                <a:cs typeface="Arial"/>
              </a:rPr>
              <a:t>group planning </a:t>
            </a:r>
            <a:r>
              <a:rPr dirty="0" sz="1900" spc="-150">
                <a:latin typeface="Arial"/>
                <a:cs typeface="Arial"/>
              </a:rPr>
              <a:t>a </a:t>
            </a:r>
            <a:r>
              <a:rPr dirty="0" sz="1900" spc="-80">
                <a:latin typeface="Arial"/>
                <a:cs typeface="Arial"/>
              </a:rPr>
              <a:t>surprise </a:t>
            </a:r>
            <a:r>
              <a:rPr dirty="0" sz="1900" spc="-45">
                <a:latin typeface="Arial"/>
                <a:cs typeface="Arial"/>
              </a:rPr>
              <a:t>birthday </a:t>
            </a:r>
            <a:r>
              <a:rPr dirty="0" sz="1900" spc="-40">
                <a:latin typeface="Arial"/>
                <a:cs typeface="Arial"/>
              </a:rPr>
              <a:t>party </a:t>
            </a:r>
            <a:r>
              <a:rPr dirty="0" sz="1900" spc="-10">
                <a:latin typeface="Arial"/>
                <a:cs typeface="Arial"/>
              </a:rPr>
              <a:t>for  </a:t>
            </a:r>
            <a:r>
              <a:rPr dirty="0" sz="1900" spc="-100">
                <a:latin typeface="Arial"/>
                <a:cs typeface="Arial"/>
              </a:rPr>
              <a:t>someone. </a:t>
            </a:r>
            <a:r>
              <a:rPr dirty="0" sz="1900" spc="-175">
                <a:latin typeface="Arial"/>
                <a:cs typeface="Arial"/>
              </a:rPr>
              <a:t>A </a:t>
            </a:r>
            <a:r>
              <a:rPr dirty="0" sz="1900" spc="-65">
                <a:latin typeface="Arial"/>
                <a:cs typeface="Arial"/>
              </a:rPr>
              <a:t>team </a:t>
            </a:r>
            <a:r>
              <a:rPr dirty="0" sz="1900" spc="-60">
                <a:latin typeface="Arial"/>
                <a:cs typeface="Arial"/>
              </a:rPr>
              <a:t>working </a:t>
            </a:r>
            <a:r>
              <a:rPr dirty="0" sz="1900" spc="-45">
                <a:latin typeface="Arial"/>
                <a:cs typeface="Arial"/>
              </a:rPr>
              <a:t>together </a:t>
            </a:r>
            <a:r>
              <a:rPr dirty="0" sz="1900" spc="-65">
                <a:latin typeface="Arial"/>
                <a:cs typeface="Arial"/>
              </a:rPr>
              <a:t>on </a:t>
            </a:r>
            <a:r>
              <a:rPr dirty="0" sz="1900" spc="-150">
                <a:latin typeface="Arial"/>
                <a:cs typeface="Arial"/>
              </a:rPr>
              <a:t>a </a:t>
            </a:r>
            <a:r>
              <a:rPr dirty="0" sz="1900" spc="-40">
                <a:latin typeface="Arial"/>
                <a:cs typeface="Arial"/>
              </a:rPr>
              <a:t>project.</a:t>
            </a:r>
            <a:endParaRPr sz="1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7" name="object 2"/>
          <p:cNvSpPr/>
          <p:nvPr/>
        </p:nvSpPr>
        <p:spPr>
          <a:xfrm>
            <a:off x="0" y="1425700"/>
            <a:ext cx="8640826" cy="505434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98" name="object 3"/>
          <p:cNvSpPr/>
          <p:nvPr/>
        </p:nvSpPr>
        <p:spPr>
          <a:xfrm>
            <a:off x="269747" y="362711"/>
            <a:ext cx="391668" cy="388620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99" name="object 4"/>
          <p:cNvSpPr/>
          <p:nvPr/>
        </p:nvSpPr>
        <p:spPr>
          <a:xfrm>
            <a:off x="601980" y="350519"/>
            <a:ext cx="743712" cy="400812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00" name="object 5"/>
          <p:cNvSpPr/>
          <p:nvPr/>
        </p:nvSpPr>
        <p:spPr>
          <a:xfrm>
            <a:off x="1016508" y="350519"/>
            <a:ext cx="402335" cy="400812"/>
          </a:xfrm>
          <a:prstGeom prst="rect"/>
          <a:blipFill>
            <a:blip xmlns:r="http://schemas.openxmlformats.org/officeDocument/2006/relationships" r:embed="rId4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01" name="object 6"/>
          <p:cNvSpPr/>
          <p:nvPr/>
        </p:nvSpPr>
        <p:spPr>
          <a:xfrm>
            <a:off x="1089660" y="350519"/>
            <a:ext cx="539496" cy="400812"/>
          </a:xfrm>
          <a:prstGeom prst="rect"/>
          <a:blipFill>
            <a:blip xmlns:r="http://schemas.openxmlformats.org/officeDocument/2006/relationships" r:embed="rId5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02" name="object 7"/>
          <p:cNvSpPr/>
          <p:nvPr/>
        </p:nvSpPr>
        <p:spPr>
          <a:xfrm>
            <a:off x="1299972" y="350519"/>
            <a:ext cx="402335" cy="400812"/>
          </a:xfrm>
          <a:prstGeom prst="rect"/>
          <a:blipFill>
            <a:blip xmlns:r="http://schemas.openxmlformats.org/officeDocument/2006/relationships" r:embed="rId4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03" name="object 8"/>
          <p:cNvSpPr/>
          <p:nvPr/>
        </p:nvSpPr>
        <p:spPr>
          <a:xfrm>
            <a:off x="1373124" y="350519"/>
            <a:ext cx="2534412" cy="400812"/>
          </a:xfrm>
          <a:prstGeom prst="rect"/>
          <a:blipFill>
            <a:blip xmlns:r="http://schemas.openxmlformats.org/officeDocument/2006/relationships" r:embed="rId6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04" name="object 9"/>
          <p:cNvSpPr/>
          <p:nvPr/>
        </p:nvSpPr>
        <p:spPr>
          <a:xfrm>
            <a:off x="742187" y="662939"/>
            <a:ext cx="3055619" cy="100584"/>
          </a:xfrm>
          <a:prstGeom prst="rect"/>
          <a:blipFill>
            <a:blip xmlns:r="http://schemas.openxmlformats.org/officeDocument/2006/relationships" r:embed="rId7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05" name="object 10"/>
          <p:cNvSpPr txBox="1"/>
          <p:nvPr/>
        </p:nvSpPr>
        <p:spPr>
          <a:xfrm>
            <a:off x="398779" y="400558"/>
            <a:ext cx="7606665" cy="1241425"/>
          </a:xfrm>
          <a:prstGeom prst="rect"/>
        </p:spPr>
        <p:txBody>
          <a:bodyPr bIns="0" lIns="0" rIns="0" rtlCol="0" tIns="12065" vert="horz" wrap="square">
            <a:spAutoFit/>
          </a:bodyPr>
          <a:p>
            <a:pPr indent="-342900" marL="355600" marR="110109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1900" spc="-125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One-to-group </a:t>
            </a:r>
            <a:r>
              <a:rPr b="1" dirty="0" sz="1900" spc="-140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communication</a:t>
            </a:r>
            <a:r>
              <a:rPr b="1" dirty="0" sz="1900" spc="-140">
                <a:latin typeface="Arial"/>
                <a:cs typeface="Arial"/>
              </a:rPr>
              <a:t> </a:t>
            </a:r>
            <a:r>
              <a:rPr dirty="0" sz="1900" spc="-90">
                <a:latin typeface="Arial"/>
                <a:cs typeface="Arial"/>
              </a:rPr>
              <a:t>involves </a:t>
            </a:r>
            <a:r>
              <a:rPr dirty="0" sz="1900" spc="-150">
                <a:latin typeface="Arial"/>
                <a:cs typeface="Arial"/>
              </a:rPr>
              <a:t>a </a:t>
            </a:r>
            <a:r>
              <a:rPr dirty="0" sz="1900" spc="-110">
                <a:latin typeface="Arial"/>
                <a:cs typeface="Arial"/>
              </a:rPr>
              <a:t>speaker </a:t>
            </a:r>
            <a:r>
              <a:rPr dirty="0" sz="1900" spc="-45">
                <a:latin typeface="Arial"/>
                <a:cs typeface="Arial"/>
              </a:rPr>
              <a:t>who </a:t>
            </a:r>
            <a:r>
              <a:rPr dirty="0" sz="1900" spc="-150">
                <a:latin typeface="Arial"/>
                <a:cs typeface="Arial"/>
              </a:rPr>
              <a:t>seeks </a:t>
            </a:r>
            <a:r>
              <a:rPr dirty="0" sz="1900" spc="10">
                <a:latin typeface="Arial"/>
                <a:cs typeface="Arial"/>
              </a:rPr>
              <a:t>to  </a:t>
            </a:r>
            <a:r>
              <a:rPr dirty="0" sz="1900" spc="-35">
                <a:latin typeface="Arial"/>
                <a:cs typeface="Arial"/>
              </a:rPr>
              <a:t>inform, </a:t>
            </a:r>
            <a:r>
              <a:rPr dirty="0" sz="1900" spc="-100">
                <a:latin typeface="Arial"/>
                <a:cs typeface="Arial"/>
              </a:rPr>
              <a:t>persuade </a:t>
            </a:r>
            <a:r>
              <a:rPr dirty="0" sz="1900" spc="-20">
                <a:latin typeface="Arial"/>
                <a:cs typeface="Arial"/>
              </a:rPr>
              <a:t>or </a:t>
            </a:r>
            <a:r>
              <a:rPr dirty="0" sz="1900" spc="-45">
                <a:latin typeface="Arial"/>
                <a:cs typeface="Arial"/>
              </a:rPr>
              <a:t>motivate </a:t>
            </a:r>
            <a:r>
              <a:rPr dirty="0" sz="1900" spc="-105">
                <a:latin typeface="Arial"/>
                <a:cs typeface="Arial"/>
              </a:rPr>
              <a:t>an</a:t>
            </a:r>
            <a:r>
              <a:rPr dirty="0" sz="1900" spc="-280">
                <a:latin typeface="Arial"/>
                <a:cs typeface="Arial"/>
              </a:rPr>
              <a:t> </a:t>
            </a:r>
            <a:r>
              <a:rPr dirty="0" sz="1900" spc="-85">
                <a:latin typeface="Arial"/>
                <a:cs typeface="Arial"/>
              </a:rPr>
              <a:t>audience.</a:t>
            </a:r>
            <a:endParaRPr sz="1900">
              <a:latin typeface="Arial"/>
              <a:cs typeface="Arial"/>
            </a:endParaRPr>
          </a:p>
          <a:p>
            <a:pPr indent="-287020" marL="756285" marR="5080">
              <a:lnSpc>
                <a:spcPct val="100000"/>
              </a:lnSpc>
              <a:spcBef>
                <a:spcPts val="455"/>
              </a:spcBef>
              <a:tabLst>
                <a:tab algn="l" pos="756285"/>
              </a:tabLst>
            </a:pPr>
            <a:r>
              <a:rPr dirty="0" sz="1900" spc="-5">
                <a:latin typeface="Arial"/>
                <a:cs typeface="Arial"/>
              </a:rPr>
              <a:t>–	</a:t>
            </a:r>
            <a:r>
              <a:rPr dirty="0" sz="1900" spc="-140">
                <a:latin typeface="Arial"/>
                <a:cs typeface="Arial"/>
              </a:rPr>
              <a:t>Examples </a:t>
            </a:r>
            <a:r>
              <a:rPr dirty="0" sz="1900" spc="-90">
                <a:latin typeface="Arial"/>
                <a:cs typeface="Arial"/>
              </a:rPr>
              <a:t>are </a:t>
            </a:r>
            <a:r>
              <a:rPr dirty="0" sz="1900" spc="-150">
                <a:latin typeface="Arial"/>
                <a:cs typeface="Arial"/>
              </a:rPr>
              <a:t>a </a:t>
            </a:r>
            <a:r>
              <a:rPr dirty="0" sz="1900" spc="-70">
                <a:latin typeface="Arial"/>
                <a:cs typeface="Arial"/>
              </a:rPr>
              <a:t>teacher </a:t>
            </a:r>
            <a:r>
              <a:rPr dirty="0" sz="1900" spc="-90">
                <a:latin typeface="Arial"/>
                <a:cs typeface="Arial"/>
              </a:rPr>
              <a:t>and </a:t>
            </a:r>
            <a:r>
              <a:rPr dirty="0" sz="1900" spc="-150">
                <a:latin typeface="Arial"/>
                <a:cs typeface="Arial"/>
              </a:rPr>
              <a:t>a </a:t>
            </a:r>
            <a:r>
              <a:rPr dirty="0" sz="1900" spc="-145">
                <a:latin typeface="Arial"/>
                <a:cs typeface="Arial"/>
              </a:rPr>
              <a:t>class </a:t>
            </a:r>
            <a:r>
              <a:rPr dirty="0" sz="1900" spc="-10">
                <a:latin typeface="Arial"/>
                <a:cs typeface="Arial"/>
              </a:rPr>
              <a:t>of </a:t>
            </a:r>
            <a:r>
              <a:rPr dirty="0" sz="1900" spc="-70">
                <a:latin typeface="Arial"/>
                <a:cs typeface="Arial"/>
              </a:rPr>
              <a:t>students. </a:t>
            </a:r>
            <a:r>
              <a:rPr dirty="0" sz="1900" spc="-175">
                <a:latin typeface="Arial"/>
                <a:cs typeface="Arial"/>
              </a:rPr>
              <a:t>A </a:t>
            </a:r>
            <a:r>
              <a:rPr dirty="0" sz="1900" spc="-80">
                <a:latin typeface="Arial"/>
                <a:cs typeface="Arial"/>
              </a:rPr>
              <a:t>preacher </a:t>
            </a:r>
            <a:r>
              <a:rPr dirty="0" sz="1900" spc="-90">
                <a:latin typeface="Arial"/>
                <a:cs typeface="Arial"/>
              </a:rPr>
              <a:t>and </a:t>
            </a:r>
            <a:r>
              <a:rPr dirty="0" sz="1900" spc="-150">
                <a:latin typeface="Arial"/>
                <a:cs typeface="Arial"/>
              </a:rPr>
              <a:t>a  </a:t>
            </a:r>
            <a:r>
              <a:rPr dirty="0" sz="1900" spc="-80">
                <a:latin typeface="Arial"/>
                <a:cs typeface="Arial"/>
              </a:rPr>
              <a:t>congregation. </a:t>
            </a:r>
            <a:r>
              <a:rPr dirty="0" sz="1900" spc="-175">
                <a:latin typeface="Arial"/>
                <a:cs typeface="Arial"/>
              </a:rPr>
              <a:t>A </a:t>
            </a:r>
            <a:r>
              <a:rPr dirty="0" sz="1900" spc="-114">
                <a:latin typeface="Arial"/>
                <a:cs typeface="Arial"/>
              </a:rPr>
              <a:t>speaker </a:t>
            </a:r>
            <a:r>
              <a:rPr dirty="0" sz="1900" spc="-90">
                <a:latin typeface="Arial"/>
                <a:cs typeface="Arial"/>
              </a:rPr>
              <a:t>and </a:t>
            </a:r>
            <a:r>
              <a:rPr dirty="0" sz="1900" spc="-105">
                <a:latin typeface="Arial"/>
                <a:cs typeface="Arial"/>
              </a:rPr>
              <a:t>an </a:t>
            </a:r>
            <a:r>
              <a:rPr dirty="0" sz="1900" spc="-114">
                <a:latin typeface="Arial"/>
                <a:cs typeface="Arial"/>
              </a:rPr>
              <a:t>assembly </a:t>
            </a:r>
            <a:r>
              <a:rPr dirty="0" sz="1900" spc="-10">
                <a:latin typeface="Arial"/>
                <a:cs typeface="Arial"/>
              </a:rPr>
              <a:t>of </a:t>
            </a:r>
            <a:r>
              <a:rPr dirty="0" sz="1900" spc="-70">
                <a:latin typeface="Arial"/>
                <a:cs typeface="Arial"/>
              </a:rPr>
              <a:t>people </a:t>
            </a:r>
            <a:r>
              <a:rPr dirty="0" sz="1900" spc="-25">
                <a:latin typeface="Arial"/>
                <a:cs typeface="Arial"/>
              </a:rPr>
              <a:t>in the</a:t>
            </a:r>
            <a:r>
              <a:rPr dirty="0" sz="1900" spc="-145">
                <a:latin typeface="Arial"/>
                <a:cs typeface="Arial"/>
              </a:rPr>
              <a:t> </a:t>
            </a:r>
            <a:r>
              <a:rPr dirty="0" sz="1900" spc="-40">
                <a:latin typeface="Arial"/>
                <a:cs typeface="Arial"/>
              </a:rPr>
              <a:t>auditorium.</a:t>
            </a:r>
            <a:endParaRPr sz="1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6" name="object 2"/>
          <p:cNvSpPr/>
          <p:nvPr/>
        </p:nvSpPr>
        <p:spPr>
          <a:xfrm>
            <a:off x="0" y="0"/>
            <a:ext cx="8640826" cy="648017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07" name="object 3"/>
          <p:cNvSpPr txBox="1"/>
          <p:nvPr/>
        </p:nvSpPr>
        <p:spPr>
          <a:xfrm>
            <a:off x="78739" y="467359"/>
            <a:ext cx="4295775" cy="5331460"/>
          </a:xfrm>
          <a:prstGeom prst="rect"/>
        </p:spPr>
        <p:txBody>
          <a:bodyPr bIns="0" lIns="0" rIns="0" rtlCol="0" tIns="12700" vert="horz" wrap="square">
            <a:spAutoFit/>
          </a:bodyPr>
          <a:p>
            <a:pPr indent="-342900" marL="355600" marR="7366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2400" spc="-204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Mass </a:t>
            </a:r>
            <a:r>
              <a:rPr b="1" dirty="0" sz="2400" spc="-175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communication</a:t>
            </a:r>
            <a:r>
              <a:rPr b="1" dirty="0" sz="2400" spc="-175">
                <a:latin typeface="Arial"/>
                <a:cs typeface="Arial"/>
              </a:rPr>
              <a:t> </a:t>
            </a:r>
            <a:r>
              <a:rPr dirty="0" sz="2400" spc="-125">
                <a:latin typeface="Arial"/>
                <a:cs typeface="Arial"/>
              </a:rPr>
              <a:t>is </a:t>
            </a:r>
            <a:r>
              <a:rPr dirty="0" sz="2400" spc="-30">
                <a:latin typeface="Arial"/>
                <a:cs typeface="Arial"/>
              </a:rPr>
              <a:t>the  </a:t>
            </a:r>
            <a:r>
              <a:rPr dirty="0" sz="2400" spc="-65">
                <a:latin typeface="Arial"/>
                <a:cs typeface="Arial"/>
              </a:rPr>
              <a:t>electronic </a:t>
            </a:r>
            <a:r>
              <a:rPr dirty="0" sz="2400" spc="-20">
                <a:latin typeface="Arial"/>
                <a:cs typeface="Arial"/>
              </a:rPr>
              <a:t>or </a:t>
            </a:r>
            <a:r>
              <a:rPr dirty="0" sz="2400" spc="-5">
                <a:latin typeface="Arial"/>
                <a:cs typeface="Arial"/>
              </a:rPr>
              <a:t>print</a:t>
            </a:r>
            <a:r>
              <a:rPr dirty="0" sz="2400" spc="-375">
                <a:latin typeface="Arial"/>
                <a:cs typeface="Arial"/>
              </a:rPr>
              <a:t> </a:t>
            </a:r>
            <a:r>
              <a:rPr dirty="0" sz="2400" spc="-95">
                <a:latin typeface="Arial"/>
                <a:cs typeface="Arial"/>
              </a:rPr>
              <a:t>transmission  </a:t>
            </a:r>
            <a:r>
              <a:rPr dirty="0" sz="2400" spc="-5">
                <a:latin typeface="Arial"/>
                <a:cs typeface="Arial"/>
              </a:rPr>
              <a:t>of </a:t>
            </a:r>
            <a:r>
              <a:rPr dirty="0" sz="2400" spc="-200">
                <a:latin typeface="Arial"/>
                <a:cs typeface="Arial"/>
              </a:rPr>
              <a:t>messages </a:t>
            </a:r>
            <a:r>
              <a:rPr dirty="0" sz="2400" spc="20">
                <a:latin typeface="Arial"/>
                <a:cs typeface="Arial"/>
              </a:rPr>
              <a:t>to </a:t>
            </a:r>
            <a:r>
              <a:rPr dirty="0" sz="2400" spc="-35">
                <a:latin typeface="Arial"/>
                <a:cs typeface="Arial"/>
              </a:rPr>
              <a:t>the </a:t>
            </a:r>
            <a:r>
              <a:rPr dirty="0" sz="2400" spc="-110">
                <a:latin typeface="Arial"/>
                <a:cs typeface="Arial"/>
              </a:rPr>
              <a:t>general  </a:t>
            </a:r>
            <a:r>
              <a:rPr dirty="0" sz="2400" spc="-70">
                <a:latin typeface="Arial"/>
                <a:cs typeface="Arial"/>
              </a:rPr>
              <a:t>public. </a:t>
            </a:r>
            <a:r>
              <a:rPr dirty="0" sz="2400" spc="-75">
                <a:latin typeface="Arial"/>
                <a:cs typeface="Arial"/>
              </a:rPr>
              <a:t>Outlets </a:t>
            </a:r>
            <a:r>
              <a:rPr dirty="0" sz="2400" spc="-100">
                <a:latin typeface="Arial"/>
                <a:cs typeface="Arial"/>
              </a:rPr>
              <a:t>called </a:t>
            </a:r>
            <a:r>
              <a:rPr dirty="0" sz="2400" spc="-200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mass  </a:t>
            </a:r>
            <a:r>
              <a:rPr dirty="0" sz="2400" spc="-95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media</a:t>
            </a:r>
            <a:r>
              <a:rPr dirty="0" sz="2400" spc="-95">
                <a:latin typeface="Arial"/>
                <a:cs typeface="Arial"/>
              </a:rPr>
              <a:t> </a:t>
            </a:r>
            <a:r>
              <a:rPr dirty="0" sz="2400" spc="-75">
                <a:latin typeface="Arial"/>
                <a:cs typeface="Arial"/>
              </a:rPr>
              <a:t>include </a:t>
            </a:r>
            <a:r>
              <a:rPr dirty="0" sz="2400" spc="-80">
                <a:latin typeface="Arial"/>
                <a:cs typeface="Arial"/>
              </a:rPr>
              <a:t>things</a:t>
            </a:r>
            <a:r>
              <a:rPr dirty="0" sz="2400" spc="-250">
                <a:latin typeface="Arial"/>
                <a:cs typeface="Arial"/>
              </a:rPr>
              <a:t> </a:t>
            </a:r>
            <a:r>
              <a:rPr dirty="0" sz="2400" spc="-75">
                <a:latin typeface="Arial"/>
                <a:cs typeface="Arial"/>
              </a:rPr>
              <a:t>like</a:t>
            </a:r>
            <a:endParaRPr sz="2400">
              <a:latin typeface="Arial"/>
              <a:cs typeface="Arial"/>
            </a:endParaRPr>
          </a:p>
          <a:p>
            <a:pPr marL="355600" marR="299085">
              <a:lnSpc>
                <a:spcPct val="100000"/>
              </a:lnSpc>
              <a:spcBef>
                <a:spcPts val="5"/>
              </a:spcBef>
            </a:pPr>
            <a:r>
              <a:rPr dirty="0" sz="2400" spc="-75">
                <a:latin typeface="Arial"/>
                <a:cs typeface="Arial"/>
              </a:rPr>
              <a:t>radio, </a:t>
            </a:r>
            <a:r>
              <a:rPr dirty="0" sz="2400" spc="-70">
                <a:latin typeface="Arial"/>
                <a:cs typeface="Arial"/>
              </a:rPr>
              <a:t>television, </a:t>
            </a:r>
            <a:r>
              <a:rPr dirty="0" sz="2400" spc="-15">
                <a:latin typeface="Arial"/>
                <a:cs typeface="Arial"/>
              </a:rPr>
              <a:t>film, </a:t>
            </a:r>
            <a:r>
              <a:rPr dirty="0" sz="2400" spc="-110">
                <a:latin typeface="Arial"/>
                <a:cs typeface="Arial"/>
              </a:rPr>
              <a:t>and  </a:t>
            </a:r>
            <a:r>
              <a:rPr dirty="0" sz="2400" spc="-35">
                <a:latin typeface="Arial"/>
                <a:cs typeface="Arial"/>
              </a:rPr>
              <a:t>printed </a:t>
            </a:r>
            <a:r>
              <a:rPr dirty="0" sz="2400" spc="-80">
                <a:latin typeface="Arial"/>
                <a:cs typeface="Arial"/>
              </a:rPr>
              <a:t>materials </a:t>
            </a:r>
            <a:r>
              <a:rPr dirty="0" sz="2400" spc="-125">
                <a:latin typeface="Arial"/>
                <a:cs typeface="Arial"/>
              </a:rPr>
              <a:t>designed</a:t>
            </a:r>
            <a:r>
              <a:rPr dirty="0" sz="2400" spc="-345">
                <a:latin typeface="Arial"/>
                <a:cs typeface="Arial"/>
              </a:rPr>
              <a:t> </a:t>
            </a:r>
            <a:r>
              <a:rPr dirty="0" sz="2400" spc="20">
                <a:latin typeface="Arial"/>
                <a:cs typeface="Arial"/>
              </a:rPr>
              <a:t>to  </a:t>
            </a:r>
            <a:r>
              <a:rPr dirty="0" sz="2400" spc="-120">
                <a:latin typeface="Arial"/>
                <a:cs typeface="Arial"/>
              </a:rPr>
              <a:t>reach </a:t>
            </a:r>
            <a:r>
              <a:rPr dirty="0" sz="2400" spc="-110">
                <a:latin typeface="Arial"/>
                <a:cs typeface="Arial"/>
              </a:rPr>
              <a:t>large</a:t>
            </a:r>
            <a:r>
              <a:rPr dirty="0" sz="2400" spc="-165">
                <a:latin typeface="Arial"/>
                <a:cs typeface="Arial"/>
              </a:rPr>
              <a:t> </a:t>
            </a:r>
            <a:r>
              <a:rPr dirty="0" sz="2400" spc="-120">
                <a:latin typeface="Arial"/>
                <a:cs typeface="Arial"/>
              </a:rPr>
              <a:t>audiences.</a:t>
            </a:r>
            <a:endParaRPr sz="2400">
              <a:latin typeface="Arial"/>
              <a:cs typeface="Arial"/>
            </a:endParaRPr>
          </a:p>
          <a:p>
            <a:pPr indent="-287020" marL="756285" marR="5080">
              <a:lnSpc>
                <a:spcPct val="100000"/>
              </a:lnSpc>
              <a:spcBef>
                <a:spcPts val="484"/>
              </a:spcBef>
              <a:tabLst>
                <a:tab algn="l" pos="756285"/>
              </a:tabLst>
            </a:pPr>
            <a:r>
              <a:rPr dirty="0" sz="1900" spc="-5">
                <a:latin typeface="Arial"/>
                <a:cs typeface="Arial"/>
              </a:rPr>
              <a:t>–	</a:t>
            </a:r>
            <a:r>
              <a:rPr dirty="0" sz="1900" spc="-175">
                <a:latin typeface="Arial"/>
                <a:cs typeface="Arial"/>
              </a:rPr>
              <a:t>A </a:t>
            </a:r>
            <a:r>
              <a:rPr dirty="0" sz="1900" spc="-60">
                <a:latin typeface="Arial"/>
                <a:cs typeface="Arial"/>
              </a:rPr>
              <a:t>television </a:t>
            </a:r>
            <a:r>
              <a:rPr dirty="0" sz="1900" spc="-75">
                <a:latin typeface="Arial"/>
                <a:cs typeface="Arial"/>
              </a:rPr>
              <a:t>commercial. </a:t>
            </a:r>
            <a:r>
              <a:rPr dirty="0" sz="1900" spc="-175">
                <a:latin typeface="Arial"/>
                <a:cs typeface="Arial"/>
              </a:rPr>
              <a:t>A  </a:t>
            </a:r>
            <a:r>
              <a:rPr dirty="0" sz="1900" spc="-120">
                <a:latin typeface="Arial"/>
                <a:cs typeface="Arial"/>
              </a:rPr>
              <a:t>magazine </a:t>
            </a:r>
            <a:r>
              <a:rPr dirty="0" sz="1900" spc="-40">
                <a:latin typeface="Arial"/>
                <a:cs typeface="Arial"/>
              </a:rPr>
              <a:t>article. </a:t>
            </a:r>
            <a:r>
              <a:rPr dirty="0" sz="1900" spc="-95">
                <a:latin typeface="Arial"/>
                <a:cs typeface="Arial"/>
              </a:rPr>
              <a:t>Hearing </a:t>
            </a:r>
            <a:r>
              <a:rPr dirty="0" sz="1900" spc="-150">
                <a:latin typeface="Arial"/>
                <a:cs typeface="Arial"/>
              </a:rPr>
              <a:t>a </a:t>
            </a:r>
            <a:r>
              <a:rPr dirty="0" sz="1900" spc="-130">
                <a:latin typeface="Arial"/>
                <a:cs typeface="Arial"/>
              </a:rPr>
              <a:t>song </a:t>
            </a:r>
            <a:r>
              <a:rPr dirty="0" sz="1900" spc="-65">
                <a:latin typeface="Arial"/>
                <a:cs typeface="Arial"/>
              </a:rPr>
              <a:t>on  </a:t>
            </a:r>
            <a:r>
              <a:rPr dirty="0" sz="1900" spc="-25">
                <a:latin typeface="Arial"/>
                <a:cs typeface="Arial"/>
              </a:rPr>
              <a:t>the</a:t>
            </a:r>
            <a:r>
              <a:rPr dirty="0" sz="1900" spc="-105">
                <a:latin typeface="Arial"/>
                <a:cs typeface="Arial"/>
              </a:rPr>
              <a:t> </a:t>
            </a:r>
            <a:r>
              <a:rPr dirty="0" sz="1900" spc="-55">
                <a:latin typeface="Arial"/>
                <a:cs typeface="Arial"/>
              </a:rPr>
              <a:t>radio.</a:t>
            </a:r>
            <a:endParaRPr sz="1900">
              <a:latin typeface="Arial"/>
              <a:cs typeface="Arial"/>
            </a:endParaRPr>
          </a:p>
          <a:p>
            <a:pPr marL="756285" marR="13335">
              <a:lnSpc>
                <a:spcPct val="100000"/>
              </a:lnSpc>
              <a:spcBef>
                <a:spcPts val="5"/>
              </a:spcBef>
            </a:pPr>
            <a:r>
              <a:rPr dirty="0" sz="1900" spc="-125">
                <a:latin typeface="Arial"/>
                <a:cs typeface="Arial"/>
              </a:rPr>
              <a:t>Books, </a:t>
            </a:r>
            <a:r>
              <a:rPr dirty="0" sz="1900" spc="-110">
                <a:latin typeface="Arial"/>
                <a:cs typeface="Arial"/>
              </a:rPr>
              <a:t>Newspapers, </a:t>
            </a:r>
            <a:r>
              <a:rPr dirty="0" sz="1900" spc="-75">
                <a:latin typeface="Arial"/>
                <a:cs typeface="Arial"/>
              </a:rPr>
              <a:t>Billboards. </a:t>
            </a:r>
            <a:r>
              <a:rPr dirty="0" sz="1900" spc="-145">
                <a:latin typeface="Arial"/>
                <a:cs typeface="Arial"/>
              </a:rPr>
              <a:t>The  </a:t>
            </a:r>
            <a:r>
              <a:rPr dirty="0" sz="1900" spc="-125">
                <a:latin typeface="Arial"/>
                <a:cs typeface="Arial"/>
              </a:rPr>
              <a:t>key </a:t>
            </a:r>
            <a:r>
              <a:rPr dirty="0" sz="1900" spc="-100">
                <a:latin typeface="Arial"/>
                <a:cs typeface="Arial"/>
              </a:rPr>
              <a:t>is </a:t>
            </a:r>
            <a:r>
              <a:rPr dirty="0" sz="1900">
                <a:latin typeface="Arial"/>
                <a:cs typeface="Arial"/>
              </a:rPr>
              <a:t>that </a:t>
            </a:r>
            <a:r>
              <a:rPr dirty="0" sz="1900" spc="-80">
                <a:latin typeface="Arial"/>
                <a:cs typeface="Arial"/>
              </a:rPr>
              <a:t>you </a:t>
            </a:r>
            <a:r>
              <a:rPr dirty="0" sz="1900" spc="-90">
                <a:latin typeface="Arial"/>
                <a:cs typeface="Arial"/>
              </a:rPr>
              <a:t>are </a:t>
            </a:r>
            <a:r>
              <a:rPr dirty="0" sz="1900" spc="-85">
                <a:latin typeface="Arial"/>
                <a:cs typeface="Arial"/>
              </a:rPr>
              <a:t>reaching </a:t>
            </a:r>
            <a:r>
              <a:rPr dirty="0" sz="1900" spc="-150">
                <a:latin typeface="Arial"/>
                <a:cs typeface="Arial"/>
              </a:rPr>
              <a:t>a </a:t>
            </a:r>
            <a:r>
              <a:rPr dirty="0" sz="1900" spc="-90">
                <a:latin typeface="Arial"/>
                <a:cs typeface="Arial"/>
              </a:rPr>
              <a:t>large  </a:t>
            </a:r>
            <a:r>
              <a:rPr dirty="0" sz="1900" spc="-55">
                <a:latin typeface="Arial"/>
                <a:cs typeface="Arial"/>
              </a:rPr>
              <a:t>amount </a:t>
            </a:r>
            <a:r>
              <a:rPr dirty="0" sz="1900" spc="-5">
                <a:latin typeface="Arial"/>
                <a:cs typeface="Arial"/>
              </a:rPr>
              <a:t>of </a:t>
            </a:r>
            <a:r>
              <a:rPr dirty="0" sz="1900" spc="-70">
                <a:latin typeface="Arial"/>
                <a:cs typeface="Arial"/>
              </a:rPr>
              <a:t>people </a:t>
            </a:r>
            <a:r>
              <a:rPr dirty="0" sz="1900">
                <a:latin typeface="Arial"/>
                <a:cs typeface="Arial"/>
              </a:rPr>
              <a:t>without </a:t>
            </a:r>
            <a:r>
              <a:rPr dirty="0" sz="1900" spc="60">
                <a:latin typeface="Arial"/>
                <a:cs typeface="Arial"/>
              </a:rPr>
              <a:t>it </a:t>
            </a:r>
            <a:r>
              <a:rPr dirty="0" sz="1900" spc="-85">
                <a:latin typeface="Arial"/>
                <a:cs typeface="Arial"/>
              </a:rPr>
              <a:t>being  </a:t>
            </a:r>
            <a:r>
              <a:rPr dirty="0" sz="1900" spc="-100">
                <a:latin typeface="Arial"/>
                <a:cs typeface="Arial"/>
              </a:rPr>
              <a:t>face </a:t>
            </a:r>
            <a:r>
              <a:rPr dirty="0" sz="1900" spc="10">
                <a:latin typeface="Arial"/>
                <a:cs typeface="Arial"/>
              </a:rPr>
              <a:t>to </a:t>
            </a:r>
            <a:r>
              <a:rPr dirty="0" sz="1900" spc="-90">
                <a:latin typeface="Arial"/>
                <a:cs typeface="Arial"/>
              </a:rPr>
              <a:t>face. </a:t>
            </a:r>
            <a:r>
              <a:rPr dirty="0" sz="1900" spc="-135">
                <a:latin typeface="Arial"/>
                <a:cs typeface="Arial"/>
              </a:rPr>
              <a:t>Feedback </a:t>
            </a:r>
            <a:r>
              <a:rPr dirty="0" sz="1900" spc="-100">
                <a:latin typeface="Arial"/>
                <a:cs typeface="Arial"/>
              </a:rPr>
              <a:t>is </a:t>
            </a:r>
            <a:r>
              <a:rPr dirty="0" sz="1900" spc="-80">
                <a:latin typeface="Arial"/>
                <a:cs typeface="Arial"/>
              </a:rPr>
              <a:t>generally  </a:t>
            </a:r>
            <a:r>
              <a:rPr dirty="0" sz="1900" spc="-95">
                <a:latin typeface="Arial"/>
                <a:cs typeface="Arial"/>
              </a:rPr>
              <a:t>delayed </a:t>
            </a:r>
            <a:r>
              <a:rPr dirty="0" sz="1900" spc="10">
                <a:latin typeface="Arial"/>
                <a:cs typeface="Arial"/>
              </a:rPr>
              <a:t>with </a:t>
            </a:r>
            <a:r>
              <a:rPr dirty="0" sz="1900" spc="-160">
                <a:latin typeface="Arial"/>
                <a:cs typeface="Arial"/>
              </a:rPr>
              <a:t>mass</a:t>
            </a:r>
            <a:r>
              <a:rPr dirty="0" sz="1900" spc="-240">
                <a:latin typeface="Arial"/>
                <a:cs typeface="Arial"/>
              </a:rPr>
              <a:t> </a:t>
            </a:r>
            <a:r>
              <a:rPr dirty="0" sz="1900" spc="-65">
                <a:latin typeface="Arial"/>
                <a:cs typeface="Arial"/>
              </a:rPr>
              <a:t>communication.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48708" name="object 4"/>
          <p:cNvSpPr/>
          <p:nvPr/>
        </p:nvSpPr>
        <p:spPr>
          <a:xfrm>
            <a:off x="4818888" y="3430523"/>
            <a:ext cx="3489960" cy="3049524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09" name="object 5"/>
          <p:cNvSpPr/>
          <p:nvPr/>
        </p:nvSpPr>
        <p:spPr>
          <a:xfrm>
            <a:off x="4319015" y="0"/>
            <a:ext cx="4322064" cy="3598163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object 2"/>
          <p:cNvSpPr/>
          <p:nvPr/>
        </p:nvSpPr>
        <p:spPr>
          <a:xfrm>
            <a:off x="0" y="2400700"/>
            <a:ext cx="8640699" cy="3467678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15" name="object 3"/>
          <p:cNvSpPr txBox="1">
            <a:spLocks noGrp="1"/>
          </p:cNvSpPr>
          <p:nvPr>
            <p:ph type="title"/>
          </p:nvPr>
        </p:nvSpPr>
        <p:spPr>
          <a:xfrm>
            <a:off x="671271" y="473202"/>
            <a:ext cx="2657475" cy="63500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4000" spc="245"/>
              <a:t>Barriers</a:t>
            </a:r>
            <a:r>
              <a:rPr dirty="0" sz="4000" spc="-195"/>
              <a:t> </a:t>
            </a:r>
            <a:r>
              <a:rPr dirty="0" sz="4000" spc="200"/>
              <a:t>of</a:t>
            </a:r>
            <a:endParaRPr sz="4000"/>
          </a:p>
        </p:txBody>
      </p:sp>
      <p:sp>
        <p:nvSpPr>
          <p:cNvPr id="1048716" name="object 4"/>
          <p:cNvSpPr/>
          <p:nvPr/>
        </p:nvSpPr>
        <p:spPr>
          <a:xfrm>
            <a:off x="3606038" y="168274"/>
            <a:ext cx="4357750" cy="1457706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7" name="object 2"/>
          <p:cNvSpPr/>
          <p:nvPr/>
        </p:nvSpPr>
        <p:spPr>
          <a:xfrm>
            <a:off x="0" y="0"/>
            <a:ext cx="8640826" cy="648017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18" name="object 3"/>
          <p:cNvSpPr txBox="1"/>
          <p:nvPr/>
        </p:nvSpPr>
        <p:spPr>
          <a:xfrm>
            <a:off x="255828" y="207390"/>
            <a:ext cx="7674609" cy="88011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indent="-342900" marL="4571365">
              <a:lnSpc>
                <a:spcPct val="100000"/>
              </a:lnSpc>
              <a:spcBef>
                <a:spcPts val="95"/>
              </a:spcBef>
              <a:buChar char="•"/>
              <a:tabLst>
                <a:tab algn="l" pos="4571365"/>
                <a:tab algn="l" pos="4572000"/>
              </a:tabLst>
            </a:pPr>
            <a:r>
              <a:rPr dirty="0" sz="2800" spc="-110">
                <a:latin typeface="Arial"/>
                <a:cs typeface="Arial"/>
              </a:rPr>
              <a:t>2. </a:t>
            </a:r>
            <a:r>
              <a:rPr dirty="0" sz="2800" spc="-130">
                <a:latin typeface="Arial"/>
                <a:cs typeface="Arial"/>
              </a:rPr>
              <a:t>Perceptual</a:t>
            </a:r>
            <a:r>
              <a:rPr dirty="0" sz="2800" spc="-190">
                <a:latin typeface="Arial"/>
                <a:cs typeface="Arial"/>
              </a:rPr>
              <a:t> </a:t>
            </a:r>
            <a:r>
              <a:rPr dirty="0" sz="2800" spc="-95">
                <a:latin typeface="Arial"/>
                <a:cs typeface="Arial"/>
              </a:rPr>
              <a:t>barriers</a:t>
            </a:r>
            <a:endParaRPr sz="28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15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800" spc="-110">
                <a:latin typeface="Arial"/>
                <a:cs typeface="Arial"/>
              </a:rPr>
              <a:t>1. </a:t>
            </a:r>
            <a:r>
              <a:rPr dirty="0" sz="2800" spc="-185">
                <a:latin typeface="Arial"/>
                <a:cs typeface="Arial"/>
              </a:rPr>
              <a:t>Physical</a:t>
            </a:r>
            <a:r>
              <a:rPr dirty="0" sz="2800" spc="-170">
                <a:latin typeface="Arial"/>
                <a:cs typeface="Arial"/>
              </a:rPr>
              <a:t> </a:t>
            </a:r>
            <a:r>
              <a:rPr dirty="0" sz="2800" spc="-95">
                <a:latin typeface="Arial"/>
                <a:cs typeface="Arial"/>
              </a:rPr>
              <a:t>barriers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48719" name="object 4"/>
          <p:cNvSpPr/>
          <p:nvPr/>
        </p:nvSpPr>
        <p:spPr>
          <a:xfrm>
            <a:off x="391286" y="1168412"/>
            <a:ext cx="3429000" cy="4572000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20" name="object 5"/>
          <p:cNvSpPr/>
          <p:nvPr/>
        </p:nvSpPr>
        <p:spPr>
          <a:xfrm>
            <a:off x="4747259" y="737615"/>
            <a:ext cx="3657599" cy="2447543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21" name="object 6"/>
          <p:cNvSpPr/>
          <p:nvPr/>
        </p:nvSpPr>
        <p:spPr>
          <a:xfrm>
            <a:off x="4890515" y="3166871"/>
            <a:ext cx="3345180" cy="3313176"/>
          </a:xfrm>
          <a:prstGeom prst="rect"/>
          <a:blipFill>
            <a:blip xmlns:r="http://schemas.openxmlformats.org/officeDocument/2006/relationships" r:embed="rId4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2" name="object 2"/>
          <p:cNvSpPr/>
          <p:nvPr/>
        </p:nvSpPr>
        <p:spPr>
          <a:xfrm>
            <a:off x="0" y="0"/>
            <a:ext cx="8640826" cy="648017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23" name="object 3"/>
          <p:cNvSpPr txBox="1"/>
          <p:nvPr/>
        </p:nvSpPr>
        <p:spPr>
          <a:xfrm>
            <a:off x="255828" y="207390"/>
            <a:ext cx="3386454" cy="45212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indent="-342900" marL="355600">
              <a:lnSpc>
                <a:spcPct val="100000"/>
              </a:lnSpc>
              <a:spcBef>
                <a:spcPts val="95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800" spc="-110">
                <a:latin typeface="Arial"/>
                <a:cs typeface="Arial"/>
              </a:rPr>
              <a:t>3. </a:t>
            </a:r>
            <a:r>
              <a:rPr dirty="0" sz="2800" spc="-100">
                <a:latin typeface="Arial"/>
                <a:cs typeface="Arial"/>
              </a:rPr>
              <a:t>Emotional</a:t>
            </a:r>
            <a:r>
              <a:rPr dirty="0" sz="2800" spc="-215">
                <a:latin typeface="Arial"/>
                <a:cs typeface="Arial"/>
              </a:rPr>
              <a:t> </a:t>
            </a:r>
            <a:r>
              <a:rPr dirty="0" sz="2800" spc="-95">
                <a:latin typeface="Arial"/>
                <a:cs typeface="Arial"/>
              </a:rPr>
              <a:t>barriers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48724" name="object 4"/>
          <p:cNvSpPr txBox="1"/>
          <p:nvPr/>
        </p:nvSpPr>
        <p:spPr>
          <a:xfrm>
            <a:off x="4471796" y="278637"/>
            <a:ext cx="3046730" cy="45212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indent="-342900" marL="355600">
              <a:lnSpc>
                <a:spcPct val="100000"/>
              </a:lnSpc>
              <a:spcBef>
                <a:spcPts val="95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800" spc="-110">
                <a:latin typeface="Arial"/>
                <a:cs typeface="Arial"/>
              </a:rPr>
              <a:t>4. </a:t>
            </a:r>
            <a:r>
              <a:rPr dirty="0" sz="2800" spc="-100">
                <a:latin typeface="Arial"/>
                <a:cs typeface="Arial"/>
              </a:rPr>
              <a:t>Cultural</a:t>
            </a:r>
            <a:r>
              <a:rPr dirty="0" sz="2800" spc="-204">
                <a:latin typeface="Arial"/>
                <a:cs typeface="Arial"/>
              </a:rPr>
              <a:t> </a:t>
            </a:r>
            <a:r>
              <a:rPr dirty="0" sz="2800" spc="-95">
                <a:latin typeface="Arial"/>
                <a:cs typeface="Arial"/>
              </a:rPr>
              <a:t>barriers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48725" name="object 5"/>
          <p:cNvSpPr/>
          <p:nvPr/>
        </p:nvSpPr>
        <p:spPr>
          <a:xfrm>
            <a:off x="246888" y="809243"/>
            <a:ext cx="3860291" cy="5670803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26" name="object 6"/>
          <p:cNvSpPr/>
          <p:nvPr/>
        </p:nvSpPr>
        <p:spPr>
          <a:xfrm>
            <a:off x="4462271" y="880871"/>
            <a:ext cx="3869435" cy="2575560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27" name="object 7"/>
          <p:cNvSpPr/>
          <p:nvPr/>
        </p:nvSpPr>
        <p:spPr>
          <a:xfrm>
            <a:off x="4492752" y="3453383"/>
            <a:ext cx="3829811" cy="2831591"/>
          </a:xfrm>
          <a:prstGeom prst="rect"/>
          <a:blipFill>
            <a:blip xmlns:r="http://schemas.openxmlformats.org/officeDocument/2006/relationships" r:embed="rId4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8" name="object 2"/>
          <p:cNvSpPr/>
          <p:nvPr/>
        </p:nvSpPr>
        <p:spPr>
          <a:xfrm>
            <a:off x="0" y="0"/>
            <a:ext cx="8640826" cy="648017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29" name="object 3"/>
          <p:cNvSpPr txBox="1"/>
          <p:nvPr/>
        </p:nvSpPr>
        <p:spPr>
          <a:xfrm>
            <a:off x="255828" y="250062"/>
            <a:ext cx="3286760" cy="45212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indent="-342900" marL="355600">
              <a:lnSpc>
                <a:spcPct val="100000"/>
              </a:lnSpc>
              <a:spcBef>
                <a:spcPts val="95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800" spc="-110">
                <a:latin typeface="Arial"/>
                <a:cs typeface="Arial"/>
              </a:rPr>
              <a:t>5. </a:t>
            </a:r>
            <a:r>
              <a:rPr dirty="0" sz="2800" spc="-215">
                <a:latin typeface="Arial"/>
                <a:cs typeface="Arial"/>
              </a:rPr>
              <a:t>Language</a:t>
            </a:r>
            <a:r>
              <a:rPr dirty="0" sz="2800" spc="-204">
                <a:latin typeface="Arial"/>
                <a:cs typeface="Arial"/>
              </a:rPr>
              <a:t> </a:t>
            </a:r>
            <a:r>
              <a:rPr dirty="0" sz="2800" spc="-95">
                <a:latin typeface="Arial"/>
                <a:cs typeface="Arial"/>
              </a:rPr>
              <a:t>barriers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48730" name="object 4"/>
          <p:cNvSpPr txBox="1"/>
          <p:nvPr/>
        </p:nvSpPr>
        <p:spPr>
          <a:xfrm>
            <a:off x="4471796" y="178434"/>
            <a:ext cx="2992755" cy="45212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indent="-342900" marL="355600">
              <a:lnSpc>
                <a:spcPct val="100000"/>
              </a:lnSpc>
              <a:spcBef>
                <a:spcPts val="95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800" spc="-110">
                <a:latin typeface="Arial"/>
                <a:cs typeface="Arial"/>
              </a:rPr>
              <a:t>6. </a:t>
            </a:r>
            <a:r>
              <a:rPr dirty="0" sz="2800" spc="-150">
                <a:latin typeface="Arial"/>
                <a:cs typeface="Arial"/>
              </a:rPr>
              <a:t>Gender</a:t>
            </a:r>
            <a:r>
              <a:rPr dirty="0" sz="2800" spc="-210">
                <a:latin typeface="Arial"/>
                <a:cs typeface="Arial"/>
              </a:rPr>
              <a:t> </a:t>
            </a:r>
            <a:r>
              <a:rPr dirty="0" sz="2800" spc="-95">
                <a:latin typeface="Arial"/>
                <a:cs typeface="Arial"/>
              </a:rPr>
              <a:t>barriers</a:t>
            </a:r>
            <a:endParaRPr sz="2800">
              <a:latin typeface="Arial"/>
              <a:cs typeface="Arial"/>
            </a:endParaRPr>
          </a:p>
        </p:txBody>
      </p:sp>
      <p:sp>
        <p:nvSpPr>
          <p:cNvPr id="1048731" name="object 5"/>
          <p:cNvSpPr/>
          <p:nvPr/>
        </p:nvSpPr>
        <p:spPr>
          <a:xfrm>
            <a:off x="390143" y="737615"/>
            <a:ext cx="3380231" cy="3380232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32" name="object 6"/>
          <p:cNvSpPr/>
          <p:nvPr/>
        </p:nvSpPr>
        <p:spPr>
          <a:xfrm>
            <a:off x="0" y="3881627"/>
            <a:ext cx="4178808" cy="2598420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33" name="object 7"/>
          <p:cNvSpPr/>
          <p:nvPr/>
        </p:nvSpPr>
        <p:spPr>
          <a:xfrm>
            <a:off x="4462271" y="667511"/>
            <a:ext cx="4178807" cy="5812535"/>
          </a:xfrm>
          <a:prstGeom prst="rect"/>
          <a:blipFill>
            <a:blip xmlns:r="http://schemas.openxmlformats.org/officeDocument/2006/relationships" r:embed="rId4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4" name="object 2"/>
          <p:cNvSpPr txBox="1">
            <a:spLocks noGrp="1"/>
          </p:cNvSpPr>
          <p:nvPr>
            <p:ph type="title"/>
          </p:nvPr>
        </p:nvSpPr>
        <p:spPr>
          <a:xfrm>
            <a:off x="510946" y="535635"/>
            <a:ext cx="3509645" cy="45212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800" spc="-110"/>
              <a:t>7. </a:t>
            </a:r>
            <a:r>
              <a:rPr dirty="0" sz="2800" spc="-90"/>
              <a:t>Interpersonal</a:t>
            </a:r>
            <a:r>
              <a:rPr dirty="0" sz="2800" spc="-225"/>
              <a:t> </a:t>
            </a:r>
            <a:r>
              <a:rPr dirty="0" sz="2800" spc="-90"/>
              <a:t>barriers</a:t>
            </a:r>
            <a:endParaRPr sz="2800"/>
          </a:p>
        </p:txBody>
      </p:sp>
      <p:sp>
        <p:nvSpPr>
          <p:cNvPr id="1048735" name="object 3"/>
          <p:cNvSpPr/>
          <p:nvPr/>
        </p:nvSpPr>
        <p:spPr>
          <a:xfrm>
            <a:off x="319849" y="1311249"/>
            <a:ext cx="4429125" cy="4781296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36" name="object 4"/>
          <p:cNvSpPr/>
          <p:nvPr/>
        </p:nvSpPr>
        <p:spPr>
          <a:xfrm>
            <a:off x="5225415" y="1239850"/>
            <a:ext cx="3415411" cy="4000500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4" name="object 2"/>
          <p:cNvSpPr/>
          <p:nvPr/>
        </p:nvSpPr>
        <p:spPr>
          <a:xfrm>
            <a:off x="1026617" y="1273688"/>
            <a:ext cx="6501912" cy="4776330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595" name="object 3"/>
          <p:cNvSpPr txBox="1">
            <a:spLocks noGrp="1"/>
          </p:cNvSpPr>
          <p:nvPr>
            <p:ph type="title"/>
          </p:nvPr>
        </p:nvSpPr>
        <p:spPr>
          <a:xfrm>
            <a:off x="2966720" y="410413"/>
            <a:ext cx="2707640" cy="810704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215"/>
              <a:t>Conte</a:t>
            </a:r>
            <a:r>
              <a:rPr dirty="0" spc="229"/>
              <a:t>n</a:t>
            </a:r>
            <a:r>
              <a:rPr dirty="0" spc="280"/>
              <a:t>ts</a:t>
            </a:r>
          </a:p>
        </p:txBody>
      </p:sp>
      <p:sp>
        <p:nvSpPr>
          <p:cNvPr id="1048596" name="object 4"/>
          <p:cNvSpPr/>
          <p:nvPr/>
        </p:nvSpPr>
        <p:spPr>
          <a:xfrm>
            <a:off x="574548" y="1464563"/>
            <a:ext cx="726948" cy="717803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597" name="object 5"/>
          <p:cNvSpPr/>
          <p:nvPr/>
        </p:nvSpPr>
        <p:spPr>
          <a:xfrm>
            <a:off x="899160" y="1441703"/>
            <a:ext cx="5356860" cy="740663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598" name="object 6"/>
          <p:cNvSpPr/>
          <p:nvPr/>
        </p:nvSpPr>
        <p:spPr>
          <a:xfrm>
            <a:off x="574548" y="2068067"/>
            <a:ext cx="726948" cy="717803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599" name="object 7"/>
          <p:cNvSpPr/>
          <p:nvPr/>
        </p:nvSpPr>
        <p:spPr>
          <a:xfrm>
            <a:off x="899160" y="2045207"/>
            <a:ext cx="5844540" cy="740663"/>
          </a:xfrm>
          <a:prstGeom prst="rect"/>
          <a:blipFill>
            <a:blip xmlns:r="http://schemas.openxmlformats.org/officeDocument/2006/relationships" r:embed="rId4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00" name="object 8"/>
          <p:cNvSpPr/>
          <p:nvPr/>
        </p:nvSpPr>
        <p:spPr>
          <a:xfrm>
            <a:off x="574548" y="2671571"/>
            <a:ext cx="726948" cy="717803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01" name="object 9"/>
          <p:cNvSpPr/>
          <p:nvPr/>
        </p:nvSpPr>
        <p:spPr>
          <a:xfrm>
            <a:off x="899160" y="2648711"/>
            <a:ext cx="5500116" cy="740663"/>
          </a:xfrm>
          <a:prstGeom prst="rect"/>
          <a:blipFill>
            <a:blip xmlns:r="http://schemas.openxmlformats.org/officeDocument/2006/relationships" r:embed="rId5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02" name="object 10"/>
          <p:cNvSpPr/>
          <p:nvPr/>
        </p:nvSpPr>
        <p:spPr>
          <a:xfrm>
            <a:off x="574548" y="3275076"/>
            <a:ext cx="726948" cy="717804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03" name="object 11"/>
          <p:cNvSpPr/>
          <p:nvPr/>
        </p:nvSpPr>
        <p:spPr>
          <a:xfrm>
            <a:off x="899160" y="3252215"/>
            <a:ext cx="5570220" cy="740663"/>
          </a:xfrm>
          <a:prstGeom prst="rect"/>
          <a:blipFill>
            <a:blip xmlns:r="http://schemas.openxmlformats.org/officeDocument/2006/relationships" r:embed="rId6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04" name="object 12"/>
          <p:cNvSpPr/>
          <p:nvPr/>
        </p:nvSpPr>
        <p:spPr>
          <a:xfrm>
            <a:off x="574548" y="3878579"/>
            <a:ext cx="726948" cy="717804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05" name="object 13"/>
          <p:cNvSpPr/>
          <p:nvPr/>
        </p:nvSpPr>
        <p:spPr>
          <a:xfrm>
            <a:off x="899160" y="3855719"/>
            <a:ext cx="5308092" cy="740663"/>
          </a:xfrm>
          <a:prstGeom prst="rect"/>
          <a:blipFill>
            <a:blip xmlns:r="http://schemas.openxmlformats.org/officeDocument/2006/relationships" r:embed="rId7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06" name="object 14"/>
          <p:cNvSpPr/>
          <p:nvPr/>
        </p:nvSpPr>
        <p:spPr>
          <a:xfrm>
            <a:off x="574548" y="4482083"/>
            <a:ext cx="726948" cy="717804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07" name="object 15"/>
          <p:cNvSpPr/>
          <p:nvPr/>
        </p:nvSpPr>
        <p:spPr>
          <a:xfrm>
            <a:off x="899160" y="4459223"/>
            <a:ext cx="7220711" cy="740664"/>
          </a:xfrm>
          <a:prstGeom prst="rect"/>
          <a:blipFill>
            <a:blip xmlns:r="http://schemas.openxmlformats.org/officeDocument/2006/relationships" r:embed="rId8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08" name="object 16"/>
          <p:cNvSpPr txBox="1"/>
          <p:nvPr/>
        </p:nvSpPr>
        <p:spPr>
          <a:xfrm>
            <a:off x="827328" y="1491702"/>
            <a:ext cx="6986270" cy="4501311"/>
          </a:xfrm>
          <a:prstGeom prst="rect"/>
        </p:spPr>
        <p:txBody>
          <a:bodyPr bIns="0" lIns="0" rIns="0" rtlCol="0" tIns="67310" vert="horz" wrap="square">
            <a:spAutoFit/>
          </a:bodyPr>
          <a:p>
            <a:pPr indent="-342900" marL="355600">
              <a:lnSpc>
                <a:spcPct val="100000"/>
              </a:lnSpc>
              <a:spcBef>
                <a:spcPts val="530"/>
              </a:spcBef>
              <a:buFont typeface="Arial"/>
              <a:buChar char="•"/>
              <a:tabLst>
                <a:tab algn="l" pos="355600"/>
                <a:tab algn="l" pos="1599565"/>
                <a:tab algn="l" pos="2102485"/>
              </a:tabLst>
            </a:pPr>
            <a:r>
              <a:rPr b="1" dirty="0" sz="3600" spc="-16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What	</a:t>
            </a:r>
            <a:r>
              <a:rPr b="1" dirty="0" sz="3600" spc="-345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is	</a:t>
            </a:r>
            <a:r>
              <a:rPr b="1" dirty="0" sz="3600" spc="-28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Communication</a:t>
            </a:r>
            <a:endParaRPr dirty="0" sz="360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algn="l" pos="355600"/>
                <a:tab algn="l" pos="1995170"/>
                <a:tab algn="l" pos="2591435"/>
              </a:tabLst>
            </a:pPr>
            <a:r>
              <a:rPr b="1" dirty="0" sz="3600" spc="-39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Process	</a:t>
            </a:r>
            <a:r>
              <a:rPr b="1" dirty="0" sz="3600" spc="-165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of	</a:t>
            </a:r>
            <a:r>
              <a:rPr b="1" dirty="0" sz="3600" spc="-275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Communication</a:t>
            </a:r>
            <a:endParaRPr dirty="0" sz="360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algn="l" pos="355600"/>
                <a:tab algn="l" pos="1648460"/>
                <a:tab algn="l" pos="2245995"/>
              </a:tabLst>
            </a:pPr>
            <a:r>
              <a:rPr b="1" dirty="0" sz="3600" spc="-37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Types	</a:t>
            </a:r>
            <a:r>
              <a:rPr b="1" dirty="0" sz="3600" spc="-165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of	</a:t>
            </a:r>
            <a:r>
              <a:rPr b="1" dirty="0" sz="3600" spc="-275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Communication</a:t>
            </a:r>
            <a:endParaRPr dirty="0" sz="360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430"/>
              </a:spcBef>
              <a:buFont typeface="Arial"/>
              <a:buChar char="•"/>
              <a:tabLst>
                <a:tab algn="l" pos="355600"/>
                <a:tab algn="l" pos="1718310"/>
                <a:tab algn="l" pos="2315210"/>
              </a:tabLst>
            </a:pPr>
            <a:r>
              <a:rPr b="1" dirty="0" sz="3600" spc="-35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Levels	</a:t>
            </a:r>
            <a:r>
              <a:rPr b="1" dirty="0" sz="3600" spc="-165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of	</a:t>
            </a:r>
            <a:r>
              <a:rPr b="1" dirty="0" sz="3600" spc="-275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Communication</a:t>
            </a:r>
            <a:endParaRPr dirty="0" sz="360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algn="l" pos="355600"/>
                <a:tab algn="l" pos="3568700"/>
              </a:tabLst>
            </a:pPr>
            <a:r>
              <a:rPr b="1" dirty="0" sz="3600" spc="-275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Communication	</a:t>
            </a:r>
            <a:r>
              <a:rPr b="1" dirty="0" sz="3600" spc="-26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Barriers</a:t>
            </a:r>
            <a:endParaRPr dirty="0" sz="360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434"/>
              </a:spcBef>
              <a:buFont typeface="Arial"/>
              <a:buChar char="•"/>
              <a:tabLst>
                <a:tab algn="l" pos="355600"/>
                <a:tab algn="l" pos="1536065"/>
                <a:tab algn="l" pos="2134235"/>
                <a:tab algn="l" pos="3966845"/>
              </a:tabLst>
            </a:pPr>
            <a:r>
              <a:rPr b="1" dirty="0" sz="3600" spc="-39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Tools	</a:t>
            </a:r>
            <a:r>
              <a:rPr b="1" dirty="0" sz="3600" spc="-165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of	</a:t>
            </a:r>
            <a:r>
              <a:rPr b="1" dirty="0" sz="3600" spc="-25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Effective	</a:t>
            </a:r>
            <a:r>
              <a:rPr b="1" dirty="0" sz="3600" spc="-275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Communication</a:t>
            </a:r>
            <a:endParaRPr dirty="0" sz="360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048609" name="object 17"/>
          <p:cNvSpPr txBox="1"/>
          <p:nvPr/>
        </p:nvSpPr>
        <p:spPr>
          <a:xfrm>
            <a:off x="510946" y="6104940"/>
            <a:ext cx="1445260" cy="153888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12700">
              <a:lnSpc>
                <a:spcPts val="1240"/>
              </a:lnSpc>
            </a:pPr>
            <a:endParaRPr dirty="0" sz="1200">
              <a:latin typeface="Arial"/>
              <a:cs typeface="Arial"/>
            </a:endParaRPr>
          </a:p>
        </p:txBody>
      </p:sp>
      <p:sp>
        <p:nvSpPr>
          <p:cNvPr id="1048610" name="object 18"/>
          <p:cNvSpPr txBox="1"/>
          <p:nvPr/>
        </p:nvSpPr>
        <p:spPr>
          <a:xfrm>
            <a:off x="8013954" y="6104940"/>
            <a:ext cx="128270" cy="1778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1240"/>
              </a:lnSpc>
            </a:pPr>
            <a:fld id="{81D60167-4931-47E6-BA6A-407CBD079E47}" type="slidenum">
              <a:rPr dirty="0" sz="1200" spc="-60">
                <a:solidFill>
                  <a:srgbClr val="888888"/>
                </a:solidFill>
                <a:latin typeface="Arial"/>
                <a:cs typeface="Arial"/>
              </a:rPr>
              <a:t>2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7" name="object 2"/>
          <p:cNvSpPr txBox="1">
            <a:spLocks noGrp="1"/>
          </p:cNvSpPr>
          <p:nvPr>
            <p:ph type="title"/>
          </p:nvPr>
        </p:nvSpPr>
        <p:spPr>
          <a:xfrm>
            <a:off x="308254" y="500252"/>
            <a:ext cx="5020945" cy="45212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800" spc="160"/>
              <a:t>How</a:t>
            </a:r>
            <a:r>
              <a:rPr dirty="0" sz="2800" spc="-95"/>
              <a:t> </a:t>
            </a:r>
            <a:r>
              <a:rPr dirty="0" sz="2800" spc="160"/>
              <a:t>to</a:t>
            </a:r>
            <a:r>
              <a:rPr dirty="0" sz="2800" spc="-90"/>
              <a:t> </a:t>
            </a:r>
            <a:r>
              <a:rPr dirty="0" sz="2800" spc="130"/>
              <a:t>Overcome</a:t>
            </a:r>
            <a:r>
              <a:rPr dirty="0" sz="2800" spc="-95"/>
              <a:t> </a:t>
            </a:r>
            <a:r>
              <a:rPr dirty="0" sz="2800" spc="165"/>
              <a:t>Barriers</a:t>
            </a:r>
            <a:r>
              <a:rPr dirty="0" sz="2800" spc="-75"/>
              <a:t> </a:t>
            </a:r>
            <a:r>
              <a:rPr dirty="0" sz="2800" spc="140"/>
              <a:t>of</a:t>
            </a:r>
            <a:endParaRPr sz="2800"/>
          </a:p>
        </p:txBody>
      </p:sp>
      <p:sp>
        <p:nvSpPr>
          <p:cNvPr id="1048738" name="object 3"/>
          <p:cNvSpPr txBox="1"/>
          <p:nvPr/>
        </p:nvSpPr>
        <p:spPr>
          <a:xfrm>
            <a:off x="470103" y="1465898"/>
            <a:ext cx="7145655" cy="3464560"/>
          </a:xfrm>
          <a:prstGeom prst="rect"/>
        </p:spPr>
        <p:txBody>
          <a:bodyPr bIns="0" lIns="0" rIns="0" rtlCol="0" tIns="85725" vert="horz" wrap="square">
            <a:spAutoFit/>
          </a:bodyPr>
          <a:p>
            <a:pPr indent="-342900" marL="355600">
              <a:lnSpc>
                <a:spcPct val="100000"/>
              </a:lnSpc>
              <a:spcBef>
                <a:spcPts val="675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400" spc="-175">
                <a:latin typeface="Arial"/>
                <a:cs typeface="Arial"/>
              </a:rPr>
              <a:t>Taking </a:t>
            </a:r>
            <a:r>
              <a:rPr dirty="0" sz="2400" spc="-25">
                <a:latin typeface="Arial"/>
                <a:cs typeface="Arial"/>
              </a:rPr>
              <a:t>the </a:t>
            </a:r>
            <a:r>
              <a:rPr dirty="0" sz="2400" spc="-90">
                <a:latin typeface="Arial"/>
                <a:cs typeface="Arial"/>
              </a:rPr>
              <a:t>receiver </a:t>
            </a:r>
            <a:r>
              <a:rPr dirty="0" sz="2400" spc="-75">
                <a:latin typeface="Arial"/>
                <a:cs typeface="Arial"/>
              </a:rPr>
              <a:t>more</a:t>
            </a:r>
            <a:r>
              <a:rPr dirty="0" sz="2400" spc="-245">
                <a:latin typeface="Arial"/>
                <a:cs typeface="Arial"/>
              </a:rPr>
              <a:t> </a:t>
            </a:r>
            <a:r>
              <a:rPr dirty="0" sz="2400" spc="-100">
                <a:latin typeface="Arial"/>
                <a:cs typeface="Arial"/>
              </a:rPr>
              <a:t>seriously</a:t>
            </a:r>
            <a:endParaRPr sz="24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580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400" spc="-130">
                <a:latin typeface="Arial"/>
                <a:cs typeface="Arial"/>
              </a:rPr>
              <a:t>Crystal </a:t>
            </a:r>
            <a:r>
              <a:rPr dirty="0" sz="2400" spc="-95">
                <a:latin typeface="Arial"/>
                <a:cs typeface="Arial"/>
              </a:rPr>
              <a:t>clear</a:t>
            </a:r>
            <a:r>
              <a:rPr dirty="0" sz="2400" spc="-185">
                <a:latin typeface="Arial"/>
                <a:cs typeface="Arial"/>
              </a:rPr>
              <a:t> </a:t>
            </a:r>
            <a:r>
              <a:rPr dirty="0" sz="2400" spc="-190">
                <a:latin typeface="Arial"/>
                <a:cs typeface="Arial"/>
              </a:rPr>
              <a:t>message</a:t>
            </a:r>
            <a:endParaRPr sz="24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575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400" spc="-90">
                <a:latin typeface="Arial"/>
                <a:cs typeface="Arial"/>
              </a:rPr>
              <a:t>Delivering </a:t>
            </a:r>
            <a:r>
              <a:rPr dirty="0" sz="2400" spc="-200">
                <a:latin typeface="Arial"/>
                <a:cs typeface="Arial"/>
              </a:rPr>
              <a:t>messages</a:t>
            </a:r>
            <a:r>
              <a:rPr dirty="0" sz="2400" spc="-185">
                <a:latin typeface="Arial"/>
                <a:cs typeface="Arial"/>
              </a:rPr>
              <a:t> </a:t>
            </a:r>
            <a:r>
              <a:rPr dirty="0" sz="2400" spc="-55">
                <a:latin typeface="Arial"/>
                <a:cs typeface="Arial"/>
              </a:rPr>
              <a:t>skilfully</a:t>
            </a:r>
            <a:endParaRPr sz="24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575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400" spc="-160">
                <a:latin typeface="Arial"/>
                <a:cs typeface="Arial"/>
              </a:rPr>
              <a:t>Focusing </a:t>
            </a:r>
            <a:r>
              <a:rPr dirty="0" sz="2400" spc="-75">
                <a:latin typeface="Arial"/>
                <a:cs typeface="Arial"/>
              </a:rPr>
              <a:t>on </a:t>
            </a:r>
            <a:r>
              <a:rPr dirty="0" sz="2400" spc="-25">
                <a:latin typeface="Arial"/>
                <a:cs typeface="Arial"/>
              </a:rPr>
              <a:t>the</a:t>
            </a:r>
            <a:r>
              <a:rPr dirty="0" sz="2400" spc="-195">
                <a:latin typeface="Arial"/>
                <a:cs typeface="Arial"/>
              </a:rPr>
              <a:t> </a:t>
            </a:r>
            <a:r>
              <a:rPr dirty="0" sz="2400" spc="-90">
                <a:latin typeface="Arial"/>
                <a:cs typeface="Arial"/>
              </a:rPr>
              <a:t>receiver</a:t>
            </a:r>
            <a:endParaRPr sz="2400">
              <a:latin typeface="Arial"/>
              <a:cs typeface="Arial"/>
            </a:endParaRPr>
          </a:p>
          <a:p>
            <a:pPr indent="-342900" marL="355600" marR="465455">
              <a:lnSpc>
                <a:spcPct val="100000"/>
              </a:lnSpc>
              <a:spcBef>
                <a:spcPts val="580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400" spc="-150">
                <a:latin typeface="Arial"/>
                <a:cs typeface="Arial"/>
              </a:rPr>
              <a:t>Using </a:t>
            </a:r>
            <a:r>
              <a:rPr dirty="0" sz="2400" spc="-25">
                <a:latin typeface="Arial"/>
                <a:cs typeface="Arial"/>
              </a:rPr>
              <a:t>multiple </a:t>
            </a:r>
            <a:r>
              <a:rPr dirty="0" sz="2400" spc="-125">
                <a:latin typeface="Arial"/>
                <a:cs typeface="Arial"/>
              </a:rPr>
              <a:t>channels </a:t>
            </a:r>
            <a:r>
              <a:rPr dirty="0" sz="2400" spc="20">
                <a:latin typeface="Arial"/>
                <a:cs typeface="Arial"/>
              </a:rPr>
              <a:t>to </a:t>
            </a:r>
            <a:r>
              <a:rPr dirty="0" sz="2400" spc="-100">
                <a:latin typeface="Arial"/>
                <a:cs typeface="Arial"/>
              </a:rPr>
              <a:t>communicate </a:t>
            </a:r>
            <a:r>
              <a:rPr dirty="0" sz="2400" spc="-90">
                <a:latin typeface="Arial"/>
                <a:cs typeface="Arial"/>
              </a:rPr>
              <a:t>instead</a:t>
            </a:r>
            <a:r>
              <a:rPr dirty="0" sz="2400" spc="-450">
                <a:latin typeface="Arial"/>
                <a:cs typeface="Arial"/>
              </a:rPr>
              <a:t> </a:t>
            </a:r>
            <a:r>
              <a:rPr dirty="0" sz="2400" spc="-10">
                <a:latin typeface="Arial"/>
                <a:cs typeface="Arial"/>
              </a:rPr>
              <a:t>of  </a:t>
            </a:r>
            <a:r>
              <a:rPr dirty="0" sz="2400" spc="-75">
                <a:latin typeface="Arial"/>
                <a:cs typeface="Arial"/>
              </a:rPr>
              <a:t>relying on </a:t>
            </a:r>
            <a:r>
              <a:rPr dirty="0" sz="2400" spc="-105">
                <a:latin typeface="Arial"/>
                <a:cs typeface="Arial"/>
              </a:rPr>
              <a:t>one</a:t>
            </a:r>
            <a:r>
              <a:rPr dirty="0" sz="2400" spc="-254">
                <a:latin typeface="Arial"/>
                <a:cs typeface="Arial"/>
              </a:rPr>
              <a:t> </a:t>
            </a:r>
            <a:r>
              <a:rPr dirty="0" sz="2400" spc="-105">
                <a:latin typeface="Arial"/>
                <a:cs typeface="Arial"/>
              </a:rPr>
              <a:t>channel</a:t>
            </a:r>
            <a:endParaRPr sz="24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575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400" spc="-140">
                <a:latin typeface="Arial"/>
                <a:cs typeface="Arial"/>
              </a:rPr>
              <a:t>Ensuring </a:t>
            </a:r>
            <a:r>
              <a:rPr dirty="0" sz="2400" spc="-65">
                <a:latin typeface="Arial"/>
                <a:cs typeface="Arial"/>
              </a:rPr>
              <a:t>appropriate</a:t>
            </a:r>
            <a:r>
              <a:rPr dirty="0" sz="2400" spc="-165">
                <a:latin typeface="Arial"/>
                <a:cs typeface="Arial"/>
              </a:rPr>
              <a:t> </a:t>
            </a:r>
            <a:r>
              <a:rPr dirty="0" sz="2400" spc="-114">
                <a:latin typeface="Arial"/>
                <a:cs typeface="Arial"/>
              </a:rPr>
              <a:t>feedback</a:t>
            </a:r>
            <a:endParaRPr sz="24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580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2400" spc="-220">
                <a:latin typeface="Arial"/>
                <a:cs typeface="Arial"/>
              </a:rPr>
              <a:t>Be </a:t>
            </a:r>
            <a:r>
              <a:rPr dirty="0" sz="2400" spc="-114">
                <a:latin typeface="Arial"/>
                <a:cs typeface="Arial"/>
              </a:rPr>
              <a:t>aware </a:t>
            </a:r>
            <a:r>
              <a:rPr dirty="0" sz="2400" spc="-5">
                <a:latin typeface="Arial"/>
                <a:cs typeface="Arial"/>
              </a:rPr>
              <a:t>of </a:t>
            </a:r>
            <a:r>
              <a:rPr dirty="0" sz="2400" spc="-65">
                <a:latin typeface="Arial"/>
                <a:cs typeface="Arial"/>
              </a:rPr>
              <a:t>your own </a:t>
            </a:r>
            <a:r>
              <a:rPr dirty="0" sz="2400" spc="-85">
                <a:latin typeface="Arial"/>
                <a:cs typeface="Arial"/>
              </a:rPr>
              <a:t>state </a:t>
            </a:r>
            <a:r>
              <a:rPr dirty="0" sz="2400" spc="-5">
                <a:latin typeface="Arial"/>
                <a:cs typeface="Arial"/>
              </a:rPr>
              <a:t>of</a:t>
            </a:r>
            <a:r>
              <a:rPr dirty="0" sz="2400" spc="-380">
                <a:latin typeface="Arial"/>
                <a:cs typeface="Arial"/>
              </a:rPr>
              <a:t> </a:t>
            </a:r>
            <a:r>
              <a:rPr dirty="0" sz="2400" spc="-25">
                <a:latin typeface="Arial"/>
                <a:cs typeface="Arial"/>
              </a:rPr>
              <a:t>mind/emotions/attitude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48739" name="object 4"/>
          <p:cNvSpPr/>
          <p:nvPr/>
        </p:nvSpPr>
        <p:spPr>
          <a:xfrm>
            <a:off x="5395848" y="168249"/>
            <a:ext cx="3244977" cy="1222146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0" name="object 2"/>
          <p:cNvSpPr txBox="1">
            <a:spLocks noGrp="1"/>
          </p:cNvSpPr>
          <p:nvPr>
            <p:ph type="title"/>
          </p:nvPr>
        </p:nvSpPr>
        <p:spPr>
          <a:xfrm>
            <a:off x="97332" y="195198"/>
            <a:ext cx="4263390" cy="63500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4000" spc="105"/>
              <a:t>Tools </a:t>
            </a:r>
            <a:r>
              <a:rPr dirty="0" sz="4000" spc="200"/>
              <a:t>of</a:t>
            </a:r>
            <a:r>
              <a:rPr dirty="0" sz="4000" spc="35"/>
              <a:t> </a:t>
            </a:r>
            <a:r>
              <a:rPr dirty="0" sz="4000" spc="215"/>
              <a:t>effective</a:t>
            </a:r>
            <a:endParaRPr sz="4000"/>
          </a:p>
        </p:txBody>
      </p:sp>
      <p:sp>
        <p:nvSpPr>
          <p:cNvPr id="1048741" name="object 3"/>
          <p:cNvSpPr txBox="1"/>
          <p:nvPr/>
        </p:nvSpPr>
        <p:spPr>
          <a:xfrm>
            <a:off x="613054" y="1443074"/>
            <a:ext cx="3556635" cy="4050029"/>
          </a:xfrm>
          <a:prstGeom prst="rect"/>
        </p:spPr>
        <p:txBody>
          <a:bodyPr bIns="0" lIns="0" rIns="0" rtlCol="0" tIns="58419" vert="horz" wrap="square">
            <a:spAutoFit/>
          </a:bodyPr>
          <a:p>
            <a:pPr indent="-342900" marL="355600">
              <a:lnSpc>
                <a:spcPct val="100000"/>
              </a:lnSpc>
              <a:spcBef>
                <a:spcPts val="459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3000" spc="-325">
                <a:latin typeface="Arial"/>
                <a:cs typeface="Arial"/>
              </a:rPr>
              <a:t>Be</a:t>
            </a:r>
            <a:r>
              <a:rPr b="1" dirty="0" sz="3000" spc="-170">
                <a:latin typeface="Arial"/>
                <a:cs typeface="Arial"/>
              </a:rPr>
              <a:t> </a:t>
            </a:r>
            <a:r>
              <a:rPr b="1" dirty="0" sz="3000" spc="-185">
                <a:latin typeface="Arial"/>
                <a:cs typeface="Arial"/>
              </a:rPr>
              <a:t>Brief</a:t>
            </a:r>
            <a:endParaRPr sz="30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3000" spc="-190">
                <a:latin typeface="Arial"/>
                <a:cs typeface="Arial"/>
              </a:rPr>
              <a:t>Manners</a:t>
            </a:r>
            <a:endParaRPr sz="30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3000" spc="-285">
                <a:latin typeface="Arial"/>
                <a:cs typeface="Arial"/>
              </a:rPr>
              <a:t>Using</a:t>
            </a:r>
            <a:r>
              <a:rPr b="1" dirty="0" sz="3000" spc="-245">
                <a:latin typeface="Arial"/>
                <a:cs typeface="Arial"/>
              </a:rPr>
              <a:t> </a:t>
            </a:r>
            <a:r>
              <a:rPr b="1" dirty="0" sz="3000" spc="-150">
                <a:latin typeface="Arial"/>
                <a:cs typeface="Arial"/>
              </a:rPr>
              <a:t>“I”</a:t>
            </a:r>
            <a:endParaRPr sz="30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365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3000" spc="-325">
                <a:latin typeface="Arial"/>
                <a:cs typeface="Arial"/>
              </a:rPr>
              <a:t>Be</a:t>
            </a:r>
            <a:r>
              <a:rPr b="1" dirty="0" sz="3000" spc="-160">
                <a:latin typeface="Arial"/>
                <a:cs typeface="Arial"/>
              </a:rPr>
              <a:t> </a:t>
            </a:r>
            <a:r>
              <a:rPr b="1" dirty="0" sz="3000" spc="-220">
                <a:latin typeface="Arial"/>
                <a:cs typeface="Arial"/>
              </a:rPr>
              <a:t>Positive</a:t>
            </a:r>
            <a:endParaRPr sz="30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3000" spc="-275">
                <a:latin typeface="Arial"/>
                <a:cs typeface="Arial"/>
              </a:rPr>
              <a:t>Good</a:t>
            </a:r>
            <a:r>
              <a:rPr b="1" dirty="0" sz="3000" spc="-175">
                <a:latin typeface="Arial"/>
                <a:cs typeface="Arial"/>
              </a:rPr>
              <a:t> </a:t>
            </a:r>
            <a:r>
              <a:rPr b="1" dirty="0" sz="3000" spc="-170">
                <a:latin typeface="Arial"/>
                <a:cs typeface="Arial"/>
              </a:rPr>
              <a:t>listener</a:t>
            </a:r>
            <a:endParaRPr sz="30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3000" spc="-300">
                <a:latin typeface="Arial"/>
                <a:cs typeface="Arial"/>
              </a:rPr>
              <a:t>Spice </a:t>
            </a:r>
            <a:r>
              <a:rPr b="1" dirty="0" sz="3000" spc="-225">
                <a:latin typeface="Arial"/>
                <a:cs typeface="Arial"/>
              </a:rPr>
              <a:t>up </a:t>
            </a:r>
            <a:r>
              <a:rPr b="1" dirty="0" sz="3000" spc="-215">
                <a:latin typeface="Arial"/>
                <a:cs typeface="Arial"/>
              </a:rPr>
              <a:t>your</a:t>
            </a:r>
            <a:r>
              <a:rPr b="1" dirty="0" sz="3000" spc="5">
                <a:latin typeface="Arial"/>
                <a:cs typeface="Arial"/>
              </a:rPr>
              <a:t> </a:t>
            </a:r>
            <a:r>
              <a:rPr b="1" dirty="0" sz="3000" spc="-240">
                <a:latin typeface="Arial"/>
                <a:cs typeface="Arial"/>
              </a:rPr>
              <a:t>words</a:t>
            </a:r>
            <a:endParaRPr sz="30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3000" spc="-190">
                <a:latin typeface="Arial"/>
                <a:cs typeface="Arial"/>
              </a:rPr>
              <a:t>Clarity</a:t>
            </a:r>
            <a:endParaRPr sz="30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3000" spc="-210">
                <a:latin typeface="Arial"/>
                <a:cs typeface="Arial"/>
              </a:rPr>
              <a:t>Pronunciation</a:t>
            </a:r>
            <a:endParaRPr sz="3000">
              <a:latin typeface="Arial"/>
              <a:cs typeface="Arial"/>
            </a:endParaRPr>
          </a:p>
        </p:txBody>
      </p:sp>
      <p:sp>
        <p:nvSpPr>
          <p:cNvPr id="1048742" name="object 4"/>
          <p:cNvSpPr/>
          <p:nvPr/>
        </p:nvSpPr>
        <p:spPr>
          <a:xfrm>
            <a:off x="4463288" y="0"/>
            <a:ext cx="3925442" cy="1313179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43" name="object 5"/>
          <p:cNvSpPr/>
          <p:nvPr/>
        </p:nvSpPr>
        <p:spPr>
          <a:xfrm>
            <a:off x="4125467" y="1187194"/>
            <a:ext cx="4515612" cy="5231892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744" name="object 6"/>
          <p:cNvSpPr/>
          <p:nvPr/>
        </p:nvSpPr>
        <p:spPr>
          <a:xfrm>
            <a:off x="4320413" y="1382661"/>
            <a:ext cx="4077208" cy="4643501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object 2"/>
          <p:cNvSpPr txBox="1">
            <a:spLocks noGrp="1"/>
          </p:cNvSpPr>
          <p:nvPr>
            <p:ph type="title"/>
          </p:nvPr>
        </p:nvSpPr>
        <p:spPr>
          <a:xfrm>
            <a:off x="844422" y="410413"/>
            <a:ext cx="6953504" cy="810704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4015104">
              <a:lnSpc>
                <a:spcPct val="100000"/>
              </a:lnSpc>
              <a:spcBef>
                <a:spcPts val="100"/>
              </a:spcBef>
            </a:pPr>
            <a:r>
              <a:rPr dirty="0" spc="215"/>
              <a:t>is </a:t>
            </a:r>
            <a:r>
              <a:rPr dirty="0" spc="270"/>
              <a:t>what</a:t>
            </a:r>
            <a:r>
              <a:rPr dirty="0" spc="-570"/>
              <a:t> </a:t>
            </a:r>
            <a:r>
              <a:rPr dirty="0" spc="75"/>
              <a:t>??</a:t>
            </a:r>
          </a:p>
        </p:txBody>
      </p:sp>
      <p:sp>
        <p:nvSpPr>
          <p:cNvPr id="1048612" name="object 3"/>
          <p:cNvSpPr/>
          <p:nvPr/>
        </p:nvSpPr>
        <p:spPr>
          <a:xfrm>
            <a:off x="462724" y="311060"/>
            <a:ext cx="4214876" cy="1168996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13" name="object 4"/>
          <p:cNvSpPr txBox="1"/>
          <p:nvPr/>
        </p:nvSpPr>
        <p:spPr>
          <a:xfrm>
            <a:off x="1827657" y="1753615"/>
            <a:ext cx="3678554" cy="4380356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spc="35">
                <a:latin typeface="Arial"/>
                <a:cs typeface="Arial"/>
              </a:rPr>
              <a:t>It </a:t>
            </a:r>
            <a:r>
              <a:rPr dirty="0" sz="2400" spc="-125">
                <a:latin typeface="Arial"/>
                <a:cs typeface="Arial"/>
              </a:rPr>
              <a:t>is </a:t>
            </a:r>
            <a:r>
              <a:rPr dirty="0" sz="2400" spc="-190">
                <a:latin typeface="Arial"/>
                <a:cs typeface="Arial"/>
              </a:rPr>
              <a:t>a </a:t>
            </a:r>
            <a:r>
              <a:rPr dirty="0" sz="2400" spc="-150">
                <a:latin typeface="Arial"/>
                <a:cs typeface="Arial"/>
              </a:rPr>
              <a:t>process </a:t>
            </a:r>
            <a:r>
              <a:rPr dirty="0" sz="2400" spc="-5">
                <a:latin typeface="Arial"/>
                <a:cs typeface="Arial"/>
              </a:rPr>
              <a:t>of </a:t>
            </a:r>
            <a:r>
              <a:rPr dirty="0" sz="2400" spc="-140">
                <a:latin typeface="Arial"/>
                <a:cs typeface="Arial"/>
              </a:rPr>
              <a:t>exchanging</a:t>
            </a:r>
            <a:r>
              <a:rPr dirty="0" sz="2400" spc="-415">
                <a:latin typeface="Arial"/>
                <a:cs typeface="Arial"/>
              </a:rPr>
              <a:t> </a:t>
            </a:r>
            <a:r>
              <a:rPr dirty="0" sz="2400" spc="-140">
                <a:latin typeface="Arial"/>
                <a:cs typeface="Arial"/>
              </a:rPr>
              <a:t>–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buSzPct val="95833"/>
              <a:buFont typeface="Wingdings"/>
              <a:buChar char=""/>
              <a:tabLst>
                <a:tab algn="l" pos="285115"/>
              </a:tabLst>
            </a:pPr>
            <a:r>
              <a:rPr dirty="0" sz="2400" spc="-45">
                <a:latin typeface="Arial"/>
                <a:cs typeface="Arial"/>
              </a:rPr>
              <a:t>Information</a:t>
            </a:r>
            <a:endParaRPr sz="2400">
              <a:latin typeface="Arial"/>
              <a:cs typeface="Arial"/>
            </a:endParaRPr>
          </a:p>
          <a:p>
            <a:pPr indent="-272415" marL="285115">
              <a:lnSpc>
                <a:spcPct val="100000"/>
              </a:lnSpc>
              <a:buSzPct val="95833"/>
              <a:buFont typeface="Wingdings"/>
              <a:buChar char=""/>
              <a:tabLst>
                <a:tab algn="l" pos="285750"/>
              </a:tabLst>
            </a:pPr>
            <a:r>
              <a:rPr dirty="0" sz="2400" spc="-145">
                <a:latin typeface="Arial"/>
                <a:cs typeface="Arial"/>
              </a:rPr>
              <a:t>Ideas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buSzPct val="95833"/>
              <a:buFont typeface="Wingdings"/>
              <a:buChar char=""/>
              <a:tabLst>
                <a:tab algn="l" pos="285115"/>
              </a:tabLst>
            </a:pPr>
            <a:r>
              <a:rPr dirty="0" sz="2400" spc="-125">
                <a:latin typeface="Arial"/>
                <a:cs typeface="Arial"/>
              </a:rPr>
              <a:t>Thoughts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buSzPct val="95833"/>
              <a:buFont typeface="Wingdings"/>
              <a:buChar char=""/>
              <a:tabLst>
                <a:tab algn="l" pos="285115"/>
              </a:tabLst>
            </a:pPr>
            <a:r>
              <a:rPr dirty="0" sz="2400" spc="-150">
                <a:latin typeface="Arial"/>
                <a:cs typeface="Arial"/>
              </a:rPr>
              <a:t>Feelings</a:t>
            </a:r>
            <a:endParaRPr sz="2400">
              <a:latin typeface="Arial"/>
              <a:cs typeface="Arial"/>
            </a:endParaRPr>
          </a:p>
          <a:p>
            <a:pPr marL="12700" marR="2223135">
              <a:lnSpc>
                <a:spcPct val="100000"/>
              </a:lnSpc>
              <a:buSzPct val="95833"/>
              <a:buFont typeface="Wingdings"/>
              <a:buChar char=""/>
              <a:tabLst>
                <a:tab algn="l" pos="285115"/>
              </a:tabLst>
            </a:pPr>
            <a:r>
              <a:rPr dirty="0" sz="2400" spc="-235">
                <a:latin typeface="Arial"/>
                <a:cs typeface="Arial"/>
              </a:rPr>
              <a:t>E</a:t>
            </a:r>
            <a:r>
              <a:rPr dirty="0" sz="2400" spc="-285">
                <a:latin typeface="Arial"/>
                <a:cs typeface="Arial"/>
              </a:rPr>
              <a:t>m</a:t>
            </a:r>
            <a:r>
              <a:rPr dirty="0" sz="2400" spc="-5">
                <a:latin typeface="Arial"/>
                <a:cs typeface="Arial"/>
              </a:rPr>
              <a:t>oti</a:t>
            </a:r>
            <a:r>
              <a:rPr dirty="0" sz="2400" spc="-10">
                <a:latin typeface="Arial"/>
                <a:cs typeface="Arial"/>
              </a:rPr>
              <a:t>o</a:t>
            </a:r>
            <a:r>
              <a:rPr dirty="0" sz="2400" spc="-135">
                <a:latin typeface="Arial"/>
                <a:cs typeface="Arial"/>
              </a:rPr>
              <a:t>ns  </a:t>
            </a:r>
            <a:r>
              <a:rPr dirty="0" sz="2400" spc="-120">
                <a:latin typeface="Arial"/>
                <a:cs typeface="Arial"/>
              </a:rPr>
              <a:t>Through</a:t>
            </a:r>
            <a:r>
              <a:rPr dirty="0" sz="2400" spc="-155">
                <a:latin typeface="Arial"/>
                <a:cs typeface="Arial"/>
              </a:rPr>
              <a:t> </a:t>
            </a:r>
            <a:r>
              <a:rPr dirty="0" sz="2400" spc="-140">
                <a:latin typeface="Arial"/>
                <a:cs typeface="Arial"/>
              </a:rPr>
              <a:t>–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buSzPct val="95833"/>
              <a:buFont typeface="Wingdings"/>
              <a:buChar char=""/>
              <a:tabLst>
                <a:tab algn="l" pos="285115"/>
              </a:tabLst>
            </a:pPr>
            <a:r>
              <a:rPr dirty="0" sz="2400" spc="-190">
                <a:latin typeface="Arial"/>
                <a:cs typeface="Arial"/>
              </a:rPr>
              <a:t>Speech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buSzPct val="95833"/>
              <a:buFont typeface="Wingdings"/>
              <a:buChar char=""/>
              <a:tabLst>
                <a:tab algn="l" pos="285115"/>
              </a:tabLst>
            </a:pPr>
            <a:r>
              <a:rPr dirty="0" sz="2400" spc="-175">
                <a:latin typeface="Arial"/>
                <a:cs typeface="Arial"/>
              </a:rPr>
              <a:t>Signals</a:t>
            </a:r>
            <a:endParaRPr sz="2400">
              <a:latin typeface="Arial"/>
              <a:cs typeface="Arial"/>
            </a:endParaRPr>
          </a:p>
          <a:p>
            <a:pPr indent="-272415" marL="285115">
              <a:lnSpc>
                <a:spcPct val="100000"/>
              </a:lnSpc>
              <a:buSzPct val="95833"/>
              <a:buFont typeface="Wingdings"/>
              <a:buChar char=""/>
              <a:tabLst>
                <a:tab algn="l" pos="285750"/>
              </a:tabLst>
            </a:pPr>
            <a:r>
              <a:rPr dirty="0" sz="2400" spc="-40">
                <a:latin typeface="Arial"/>
                <a:cs typeface="Arial"/>
              </a:rPr>
              <a:t>Writing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buSzPct val="95833"/>
              <a:buFont typeface="Wingdings"/>
              <a:buChar char=""/>
              <a:tabLst>
                <a:tab algn="l" pos="285115"/>
              </a:tabLst>
            </a:pPr>
            <a:r>
              <a:rPr dirty="0" sz="2400" spc="-110">
                <a:latin typeface="Arial"/>
                <a:cs typeface="Arial"/>
              </a:rPr>
              <a:t>Behavior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48614" name="object 6"/>
          <p:cNvSpPr txBox="1"/>
          <p:nvPr/>
        </p:nvSpPr>
        <p:spPr>
          <a:xfrm>
            <a:off x="8013954" y="6104940"/>
            <a:ext cx="128270" cy="1778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1240"/>
              </a:lnSpc>
            </a:pPr>
            <a:fld id="{81D60167-4931-47E6-BA6A-407CBD079E47}" type="slidenum">
              <a:rPr dirty="0" sz="1200" spc="-60">
                <a:solidFill>
                  <a:srgbClr val="888888"/>
                </a:solidFill>
                <a:latin typeface="Arial"/>
                <a:cs typeface="Arial"/>
              </a:rPr>
              <a:t>3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object 2"/>
          <p:cNvSpPr/>
          <p:nvPr/>
        </p:nvSpPr>
        <p:spPr>
          <a:xfrm>
            <a:off x="1872107" y="2021954"/>
            <a:ext cx="4464685" cy="3378200"/>
          </a:xfrm>
          <a:custGeom>
            <a:avLst/>
            <a:ahLst/>
            <a:rect l="l" t="t" r="r" b="b"/>
            <a:pathLst>
              <a:path w="4464685" h="3378200">
                <a:moveTo>
                  <a:pt x="2557310" y="3365500"/>
                </a:moveTo>
                <a:lnTo>
                  <a:pt x="1907245" y="3365500"/>
                </a:lnTo>
                <a:lnTo>
                  <a:pt x="1960497" y="3378200"/>
                </a:lnTo>
                <a:lnTo>
                  <a:pt x="2504058" y="3378200"/>
                </a:lnTo>
                <a:lnTo>
                  <a:pt x="2557310" y="3365500"/>
                </a:lnTo>
                <a:close/>
              </a:path>
              <a:path w="4464685" h="3378200">
                <a:moveTo>
                  <a:pt x="2714582" y="3340100"/>
                </a:moveTo>
                <a:lnTo>
                  <a:pt x="1749969" y="3340100"/>
                </a:lnTo>
                <a:lnTo>
                  <a:pt x="1854396" y="3365500"/>
                </a:lnTo>
                <a:lnTo>
                  <a:pt x="2610158" y="3365500"/>
                </a:lnTo>
                <a:lnTo>
                  <a:pt x="2714582" y="3340100"/>
                </a:lnTo>
                <a:close/>
              </a:path>
              <a:path w="4464685" h="3378200">
                <a:moveTo>
                  <a:pt x="2917913" y="76200"/>
                </a:moveTo>
                <a:lnTo>
                  <a:pt x="1546631" y="76200"/>
                </a:lnTo>
                <a:lnTo>
                  <a:pt x="1447964" y="101600"/>
                </a:lnTo>
                <a:lnTo>
                  <a:pt x="1399435" y="127000"/>
                </a:lnTo>
                <a:lnTo>
                  <a:pt x="1257246" y="165100"/>
                </a:lnTo>
                <a:lnTo>
                  <a:pt x="1211034" y="190500"/>
                </a:lnTo>
                <a:lnTo>
                  <a:pt x="1165439" y="203200"/>
                </a:lnTo>
                <a:lnTo>
                  <a:pt x="1120477" y="228600"/>
                </a:lnTo>
                <a:lnTo>
                  <a:pt x="1076164" y="241300"/>
                </a:lnTo>
                <a:lnTo>
                  <a:pt x="989541" y="292100"/>
                </a:lnTo>
                <a:lnTo>
                  <a:pt x="947264" y="304800"/>
                </a:lnTo>
                <a:lnTo>
                  <a:pt x="905695" y="330200"/>
                </a:lnTo>
                <a:lnTo>
                  <a:pt x="864851" y="355600"/>
                </a:lnTo>
                <a:lnTo>
                  <a:pt x="824747" y="381000"/>
                </a:lnTo>
                <a:lnTo>
                  <a:pt x="785398" y="406400"/>
                </a:lnTo>
                <a:lnTo>
                  <a:pt x="746819" y="431800"/>
                </a:lnTo>
                <a:lnTo>
                  <a:pt x="709026" y="457200"/>
                </a:lnTo>
                <a:lnTo>
                  <a:pt x="672034" y="482600"/>
                </a:lnTo>
                <a:lnTo>
                  <a:pt x="635858" y="508000"/>
                </a:lnTo>
                <a:lnTo>
                  <a:pt x="600514" y="533400"/>
                </a:lnTo>
                <a:lnTo>
                  <a:pt x="566016" y="571500"/>
                </a:lnTo>
                <a:lnTo>
                  <a:pt x="532381" y="596900"/>
                </a:lnTo>
                <a:lnTo>
                  <a:pt x="499623" y="622300"/>
                </a:lnTo>
                <a:lnTo>
                  <a:pt x="467757" y="660400"/>
                </a:lnTo>
                <a:lnTo>
                  <a:pt x="436800" y="685800"/>
                </a:lnTo>
                <a:lnTo>
                  <a:pt x="406765" y="723900"/>
                </a:lnTo>
                <a:lnTo>
                  <a:pt x="377670" y="749300"/>
                </a:lnTo>
                <a:lnTo>
                  <a:pt x="349528" y="787400"/>
                </a:lnTo>
                <a:lnTo>
                  <a:pt x="322355" y="812800"/>
                </a:lnTo>
                <a:lnTo>
                  <a:pt x="296166" y="850900"/>
                </a:lnTo>
                <a:lnTo>
                  <a:pt x="270977" y="889000"/>
                </a:lnTo>
                <a:lnTo>
                  <a:pt x="246803" y="914400"/>
                </a:lnTo>
                <a:lnTo>
                  <a:pt x="223660" y="952500"/>
                </a:lnTo>
                <a:lnTo>
                  <a:pt x="201561" y="990600"/>
                </a:lnTo>
                <a:lnTo>
                  <a:pt x="180524" y="1028700"/>
                </a:lnTo>
                <a:lnTo>
                  <a:pt x="160563" y="1066800"/>
                </a:lnTo>
                <a:lnTo>
                  <a:pt x="141693" y="1092200"/>
                </a:lnTo>
                <a:lnTo>
                  <a:pt x="123929" y="1130300"/>
                </a:lnTo>
                <a:lnTo>
                  <a:pt x="107288" y="1168400"/>
                </a:lnTo>
                <a:lnTo>
                  <a:pt x="91784" y="1206500"/>
                </a:lnTo>
                <a:lnTo>
                  <a:pt x="77432" y="1244600"/>
                </a:lnTo>
                <a:lnTo>
                  <a:pt x="64248" y="1282700"/>
                </a:lnTo>
                <a:lnTo>
                  <a:pt x="52247" y="1320800"/>
                </a:lnTo>
                <a:lnTo>
                  <a:pt x="41445" y="1371600"/>
                </a:lnTo>
                <a:lnTo>
                  <a:pt x="31856" y="1409700"/>
                </a:lnTo>
                <a:lnTo>
                  <a:pt x="23496" y="1447800"/>
                </a:lnTo>
                <a:lnTo>
                  <a:pt x="16380" y="1485900"/>
                </a:lnTo>
                <a:lnTo>
                  <a:pt x="10524" y="1524000"/>
                </a:lnTo>
                <a:lnTo>
                  <a:pt x="5942" y="1562100"/>
                </a:lnTo>
                <a:lnTo>
                  <a:pt x="2651" y="1612900"/>
                </a:lnTo>
                <a:lnTo>
                  <a:pt x="665" y="1651000"/>
                </a:lnTo>
                <a:lnTo>
                  <a:pt x="0" y="1689100"/>
                </a:lnTo>
                <a:lnTo>
                  <a:pt x="665" y="1739900"/>
                </a:lnTo>
                <a:lnTo>
                  <a:pt x="2651" y="1778000"/>
                </a:lnTo>
                <a:lnTo>
                  <a:pt x="5942" y="1816100"/>
                </a:lnTo>
                <a:lnTo>
                  <a:pt x="10524" y="1854200"/>
                </a:lnTo>
                <a:lnTo>
                  <a:pt x="16380" y="1892300"/>
                </a:lnTo>
                <a:lnTo>
                  <a:pt x="23496" y="1943100"/>
                </a:lnTo>
                <a:lnTo>
                  <a:pt x="31856" y="1981200"/>
                </a:lnTo>
                <a:lnTo>
                  <a:pt x="41445" y="2019300"/>
                </a:lnTo>
                <a:lnTo>
                  <a:pt x="52247" y="2057400"/>
                </a:lnTo>
                <a:lnTo>
                  <a:pt x="64248" y="2095500"/>
                </a:lnTo>
                <a:lnTo>
                  <a:pt x="77432" y="2133600"/>
                </a:lnTo>
                <a:lnTo>
                  <a:pt x="91784" y="2171700"/>
                </a:lnTo>
                <a:lnTo>
                  <a:pt x="107288" y="2209800"/>
                </a:lnTo>
                <a:lnTo>
                  <a:pt x="123929" y="2247900"/>
                </a:lnTo>
                <a:lnTo>
                  <a:pt x="141693" y="2286000"/>
                </a:lnTo>
                <a:lnTo>
                  <a:pt x="160563" y="2324100"/>
                </a:lnTo>
                <a:lnTo>
                  <a:pt x="180524" y="2362200"/>
                </a:lnTo>
                <a:lnTo>
                  <a:pt x="201561" y="2400300"/>
                </a:lnTo>
                <a:lnTo>
                  <a:pt x="223660" y="2425700"/>
                </a:lnTo>
                <a:lnTo>
                  <a:pt x="246803" y="2463800"/>
                </a:lnTo>
                <a:lnTo>
                  <a:pt x="270977" y="2501900"/>
                </a:lnTo>
                <a:lnTo>
                  <a:pt x="296166" y="2540000"/>
                </a:lnTo>
                <a:lnTo>
                  <a:pt x="322355" y="2565400"/>
                </a:lnTo>
                <a:lnTo>
                  <a:pt x="349528" y="2603500"/>
                </a:lnTo>
                <a:lnTo>
                  <a:pt x="377670" y="2628900"/>
                </a:lnTo>
                <a:lnTo>
                  <a:pt x="406765" y="2667000"/>
                </a:lnTo>
                <a:lnTo>
                  <a:pt x="436800" y="2692400"/>
                </a:lnTo>
                <a:lnTo>
                  <a:pt x="467757" y="2730500"/>
                </a:lnTo>
                <a:lnTo>
                  <a:pt x="499623" y="2755900"/>
                </a:lnTo>
                <a:lnTo>
                  <a:pt x="532381" y="2794000"/>
                </a:lnTo>
                <a:lnTo>
                  <a:pt x="566016" y="2819400"/>
                </a:lnTo>
                <a:lnTo>
                  <a:pt x="600514" y="2844800"/>
                </a:lnTo>
                <a:lnTo>
                  <a:pt x="635858" y="2870200"/>
                </a:lnTo>
                <a:lnTo>
                  <a:pt x="672034" y="2908300"/>
                </a:lnTo>
                <a:lnTo>
                  <a:pt x="709026" y="2933700"/>
                </a:lnTo>
                <a:lnTo>
                  <a:pt x="746819" y="2959100"/>
                </a:lnTo>
                <a:lnTo>
                  <a:pt x="785398" y="2984500"/>
                </a:lnTo>
                <a:lnTo>
                  <a:pt x="824747" y="3009900"/>
                </a:lnTo>
                <a:lnTo>
                  <a:pt x="864851" y="3035300"/>
                </a:lnTo>
                <a:lnTo>
                  <a:pt x="905695" y="3048000"/>
                </a:lnTo>
                <a:lnTo>
                  <a:pt x="947264" y="3073400"/>
                </a:lnTo>
                <a:lnTo>
                  <a:pt x="1032513" y="3124200"/>
                </a:lnTo>
                <a:lnTo>
                  <a:pt x="1076164" y="3136900"/>
                </a:lnTo>
                <a:lnTo>
                  <a:pt x="1120477" y="3162300"/>
                </a:lnTo>
                <a:lnTo>
                  <a:pt x="1165439" y="3175000"/>
                </a:lnTo>
                <a:lnTo>
                  <a:pt x="1211034" y="3200400"/>
                </a:lnTo>
                <a:lnTo>
                  <a:pt x="1304060" y="3225800"/>
                </a:lnTo>
                <a:lnTo>
                  <a:pt x="1351462" y="3251200"/>
                </a:lnTo>
                <a:lnTo>
                  <a:pt x="1698422" y="3340100"/>
                </a:lnTo>
                <a:lnTo>
                  <a:pt x="2766127" y="3340100"/>
                </a:lnTo>
                <a:lnTo>
                  <a:pt x="3113075" y="3251200"/>
                </a:lnTo>
                <a:lnTo>
                  <a:pt x="3160474" y="3225800"/>
                </a:lnTo>
                <a:lnTo>
                  <a:pt x="3253496" y="3200400"/>
                </a:lnTo>
                <a:lnTo>
                  <a:pt x="3299088" y="3175000"/>
                </a:lnTo>
                <a:lnTo>
                  <a:pt x="3344048" y="3162300"/>
                </a:lnTo>
                <a:lnTo>
                  <a:pt x="3388359" y="3136900"/>
                </a:lnTo>
                <a:lnTo>
                  <a:pt x="3432007" y="3124200"/>
                </a:lnTo>
                <a:lnTo>
                  <a:pt x="3517251" y="3073400"/>
                </a:lnTo>
                <a:lnTo>
                  <a:pt x="3558817" y="3048000"/>
                </a:lnTo>
                <a:lnTo>
                  <a:pt x="3599658" y="3035300"/>
                </a:lnTo>
                <a:lnTo>
                  <a:pt x="3639759" y="3009900"/>
                </a:lnTo>
                <a:lnTo>
                  <a:pt x="3679105" y="2984500"/>
                </a:lnTo>
                <a:lnTo>
                  <a:pt x="3717681" y="2959100"/>
                </a:lnTo>
                <a:lnTo>
                  <a:pt x="3755472" y="2933700"/>
                </a:lnTo>
                <a:lnTo>
                  <a:pt x="3792461" y="2908300"/>
                </a:lnTo>
                <a:lnTo>
                  <a:pt x="3828634" y="2870200"/>
                </a:lnTo>
                <a:lnTo>
                  <a:pt x="3863975" y="2844800"/>
                </a:lnTo>
                <a:lnTo>
                  <a:pt x="3898470" y="2819400"/>
                </a:lnTo>
                <a:lnTo>
                  <a:pt x="3932103" y="2794000"/>
                </a:lnTo>
                <a:lnTo>
                  <a:pt x="3964858" y="2755900"/>
                </a:lnTo>
                <a:lnTo>
                  <a:pt x="3996721" y="2730500"/>
                </a:lnTo>
                <a:lnTo>
                  <a:pt x="4027676" y="2692400"/>
                </a:lnTo>
                <a:lnTo>
                  <a:pt x="4057707" y="2667000"/>
                </a:lnTo>
                <a:lnTo>
                  <a:pt x="4086800" y="2628900"/>
                </a:lnTo>
                <a:lnTo>
                  <a:pt x="4114940" y="2603500"/>
                </a:lnTo>
                <a:lnTo>
                  <a:pt x="4142110" y="2565400"/>
                </a:lnTo>
                <a:lnTo>
                  <a:pt x="4168296" y="2540000"/>
                </a:lnTo>
                <a:lnTo>
                  <a:pt x="4193482" y="2501900"/>
                </a:lnTo>
                <a:lnTo>
                  <a:pt x="4217654" y="2463800"/>
                </a:lnTo>
                <a:lnTo>
                  <a:pt x="4240795" y="2425700"/>
                </a:lnTo>
                <a:lnTo>
                  <a:pt x="4262891" y="2400300"/>
                </a:lnTo>
                <a:lnTo>
                  <a:pt x="4283926" y="2362200"/>
                </a:lnTo>
                <a:lnTo>
                  <a:pt x="4303886" y="2324100"/>
                </a:lnTo>
                <a:lnTo>
                  <a:pt x="4322754" y="2286000"/>
                </a:lnTo>
                <a:lnTo>
                  <a:pt x="4340515" y="2247900"/>
                </a:lnTo>
                <a:lnTo>
                  <a:pt x="4357155" y="2209800"/>
                </a:lnTo>
                <a:lnTo>
                  <a:pt x="4372657" y="2171700"/>
                </a:lnTo>
                <a:lnTo>
                  <a:pt x="4387007" y="2133600"/>
                </a:lnTo>
                <a:lnTo>
                  <a:pt x="4400190" y="2095500"/>
                </a:lnTo>
                <a:lnTo>
                  <a:pt x="4412189" y="2057400"/>
                </a:lnTo>
                <a:lnTo>
                  <a:pt x="4422990" y="2019300"/>
                </a:lnTo>
                <a:lnTo>
                  <a:pt x="4432578" y="1981200"/>
                </a:lnTo>
                <a:lnTo>
                  <a:pt x="4440937" y="1943100"/>
                </a:lnTo>
                <a:lnTo>
                  <a:pt x="4448052" y="1892300"/>
                </a:lnTo>
                <a:lnTo>
                  <a:pt x="4453907" y="1854200"/>
                </a:lnTo>
                <a:lnTo>
                  <a:pt x="4458488" y="1816100"/>
                </a:lnTo>
                <a:lnTo>
                  <a:pt x="4461779" y="1778000"/>
                </a:lnTo>
                <a:lnTo>
                  <a:pt x="4463765" y="1739900"/>
                </a:lnTo>
                <a:lnTo>
                  <a:pt x="4464431" y="1689100"/>
                </a:lnTo>
                <a:lnTo>
                  <a:pt x="4463765" y="1651000"/>
                </a:lnTo>
                <a:lnTo>
                  <a:pt x="4461779" y="1612900"/>
                </a:lnTo>
                <a:lnTo>
                  <a:pt x="4458488" y="1562100"/>
                </a:lnTo>
                <a:lnTo>
                  <a:pt x="4453907" y="1524000"/>
                </a:lnTo>
                <a:lnTo>
                  <a:pt x="4448052" y="1485900"/>
                </a:lnTo>
                <a:lnTo>
                  <a:pt x="4440937" y="1447800"/>
                </a:lnTo>
                <a:lnTo>
                  <a:pt x="4432578" y="1409700"/>
                </a:lnTo>
                <a:lnTo>
                  <a:pt x="4422990" y="1371600"/>
                </a:lnTo>
                <a:lnTo>
                  <a:pt x="4412189" y="1320800"/>
                </a:lnTo>
                <a:lnTo>
                  <a:pt x="4400190" y="1282700"/>
                </a:lnTo>
                <a:lnTo>
                  <a:pt x="4387007" y="1244600"/>
                </a:lnTo>
                <a:lnTo>
                  <a:pt x="4372657" y="1206500"/>
                </a:lnTo>
                <a:lnTo>
                  <a:pt x="4357155" y="1168400"/>
                </a:lnTo>
                <a:lnTo>
                  <a:pt x="4340515" y="1130300"/>
                </a:lnTo>
                <a:lnTo>
                  <a:pt x="4322754" y="1092200"/>
                </a:lnTo>
                <a:lnTo>
                  <a:pt x="4303886" y="1066800"/>
                </a:lnTo>
                <a:lnTo>
                  <a:pt x="4283926" y="1028700"/>
                </a:lnTo>
                <a:lnTo>
                  <a:pt x="4262891" y="990600"/>
                </a:lnTo>
                <a:lnTo>
                  <a:pt x="4240795" y="952500"/>
                </a:lnTo>
                <a:lnTo>
                  <a:pt x="4217654" y="914400"/>
                </a:lnTo>
                <a:lnTo>
                  <a:pt x="4193482" y="889000"/>
                </a:lnTo>
                <a:lnTo>
                  <a:pt x="4168296" y="850900"/>
                </a:lnTo>
                <a:lnTo>
                  <a:pt x="4142110" y="812800"/>
                </a:lnTo>
                <a:lnTo>
                  <a:pt x="4114940" y="787400"/>
                </a:lnTo>
                <a:lnTo>
                  <a:pt x="4086800" y="749300"/>
                </a:lnTo>
                <a:lnTo>
                  <a:pt x="4057707" y="723900"/>
                </a:lnTo>
                <a:lnTo>
                  <a:pt x="4027676" y="685800"/>
                </a:lnTo>
                <a:lnTo>
                  <a:pt x="3996721" y="660400"/>
                </a:lnTo>
                <a:lnTo>
                  <a:pt x="3964858" y="622300"/>
                </a:lnTo>
                <a:lnTo>
                  <a:pt x="3932103" y="596900"/>
                </a:lnTo>
                <a:lnTo>
                  <a:pt x="3898470" y="571500"/>
                </a:lnTo>
                <a:lnTo>
                  <a:pt x="3863975" y="533400"/>
                </a:lnTo>
                <a:lnTo>
                  <a:pt x="3828634" y="508000"/>
                </a:lnTo>
                <a:lnTo>
                  <a:pt x="3792461" y="482600"/>
                </a:lnTo>
                <a:lnTo>
                  <a:pt x="3755472" y="457200"/>
                </a:lnTo>
                <a:lnTo>
                  <a:pt x="3717681" y="431800"/>
                </a:lnTo>
                <a:lnTo>
                  <a:pt x="3679105" y="406400"/>
                </a:lnTo>
                <a:lnTo>
                  <a:pt x="3639759" y="381000"/>
                </a:lnTo>
                <a:lnTo>
                  <a:pt x="3599658" y="355600"/>
                </a:lnTo>
                <a:lnTo>
                  <a:pt x="3558817" y="330200"/>
                </a:lnTo>
                <a:lnTo>
                  <a:pt x="3517251" y="304800"/>
                </a:lnTo>
                <a:lnTo>
                  <a:pt x="3474976" y="292100"/>
                </a:lnTo>
                <a:lnTo>
                  <a:pt x="3388359" y="241300"/>
                </a:lnTo>
                <a:lnTo>
                  <a:pt x="3344048" y="228600"/>
                </a:lnTo>
                <a:lnTo>
                  <a:pt x="3299088" y="203200"/>
                </a:lnTo>
                <a:lnTo>
                  <a:pt x="3253496" y="190500"/>
                </a:lnTo>
                <a:lnTo>
                  <a:pt x="3207286" y="165100"/>
                </a:lnTo>
                <a:lnTo>
                  <a:pt x="3065104" y="127000"/>
                </a:lnTo>
                <a:lnTo>
                  <a:pt x="3016576" y="101600"/>
                </a:lnTo>
                <a:lnTo>
                  <a:pt x="2917913" y="76200"/>
                </a:lnTo>
                <a:close/>
              </a:path>
              <a:path w="4464685" h="3378200">
                <a:moveTo>
                  <a:pt x="2714582" y="38100"/>
                </a:moveTo>
                <a:lnTo>
                  <a:pt x="1749969" y="38100"/>
                </a:lnTo>
                <a:lnTo>
                  <a:pt x="1596738" y="76200"/>
                </a:lnTo>
                <a:lnTo>
                  <a:pt x="2867808" y="76200"/>
                </a:lnTo>
                <a:lnTo>
                  <a:pt x="2714582" y="38100"/>
                </a:lnTo>
                <a:close/>
              </a:path>
              <a:path w="4464685" h="3378200">
                <a:moveTo>
                  <a:pt x="2557310" y="12700"/>
                </a:moveTo>
                <a:lnTo>
                  <a:pt x="1907245" y="12700"/>
                </a:lnTo>
                <a:lnTo>
                  <a:pt x="1801965" y="38100"/>
                </a:lnTo>
                <a:lnTo>
                  <a:pt x="2662587" y="38100"/>
                </a:lnTo>
                <a:lnTo>
                  <a:pt x="2557310" y="12700"/>
                </a:lnTo>
                <a:close/>
              </a:path>
              <a:path w="4464685" h="3378200">
                <a:moveTo>
                  <a:pt x="2396404" y="0"/>
                </a:moveTo>
                <a:lnTo>
                  <a:pt x="2068152" y="0"/>
                </a:lnTo>
                <a:lnTo>
                  <a:pt x="2014138" y="12700"/>
                </a:lnTo>
                <a:lnTo>
                  <a:pt x="2450418" y="12700"/>
                </a:lnTo>
                <a:lnTo>
                  <a:pt x="2396404" y="0"/>
                </a:lnTo>
                <a:close/>
              </a:path>
            </a:pathLst>
          </a:custGeom>
          <a:solidFill>
            <a:srgbClr val="00AFEF">
              <a:alpha val="27842"/>
            </a:srgbClr>
          </a:solidFill>
        </p:spPr>
        <p:txBody>
          <a:bodyPr bIns="0" lIns="0" rIns="0" rtlCol="0" tIns="0" wrap="square"/>
          <a:p/>
        </p:txBody>
      </p:sp>
      <p:sp>
        <p:nvSpPr>
          <p:cNvPr id="1048616" name="object 3"/>
          <p:cNvSpPr/>
          <p:nvPr/>
        </p:nvSpPr>
        <p:spPr>
          <a:xfrm>
            <a:off x="1872107" y="2015997"/>
            <a:ext cx="4464685" cy="3384550"/>
          </a:xfrm>
          <a:custGeom>
            <a:avLst/>
            <a:ahLst/>
            <a:rect l="l" t="t" r="r" b="b"/>
            <a:pathLst>
              <a:path w="4464685" h="3384550">
                <a:moveTo>
                  <a:pt x="0" y="1692148"/>
                </a:moveTo>
                <a:lnTo>
                  <a:pt x="665" y="1650420"/>
                </a:lnTo>
                <a:lnTo>
                  <a:pt x="2651" y="1608941"/>
                </a:lnTo>
                <a:lnTo>
                  <a:pt x="5942" y="1567722"/>
                </a:lnTo>
                <a:lnTo>
                  <a:pt x="10524" y="1526774"/>
                </a:lnTo>
                <a:lnTo>
                  <a:pt x="16380" y="1486109"/>
                </a:lnTo>
                <a:lnTo>
                  <a:pt x="23496" y="1445739"/>
                </a:lnTo>
                <a:lnTo>
                  <a:pt x="31856" y="1405675"/>
                </a:lnTo>
                <a:lnTo>
                  <a:pt x="41445" y="1365928"/>
                </a:lnTo>
                <a:lnTo>
                  <a:pt x="52247" y="1326511"/>
                </a:lnTo>
                <a:lnTo>
                  <a:pt x="64248" y="1287435"/>
                </a:lnTo>
                <a:lnTo>
                  <a:pt x="77432" y="1248711"/>
                </a:lnTo>
                <a:lnTo>
                  <a:pt x="91784" y="1210351"/>
                </a:lnTo>
                <a:lnTo>
                  <a:pt x="107288" y="1172366"/>
                </a:lnTo>
                <a:lnTo>
                  <a:pt x="123929" y="1134769"/>
                </a:lnTo>
                <a:lnTo>
                  <a:pt x="141693" y="1097571"/>
                </a:lnTo>
                <a:lnTo>
                  <a:pt x="160563" y="1060783"/>
                </a:lnTo>
                <a:lnTo>
                  <a:pt x="180524" y="1024417"/>
                </a:lnTo>
                <a:lnTo>
                  <a:pt x="201561" y="988484"/>
                </a:lnTo>
                <a:lnTo>
                  <a:pt x="223660" y="952996"/>
                </a:lnTo>
                <a:lnTo>
                  <a:pt x="246803" y="917966"/>
                </a:lnTo>
                <a:lnTo>
                  <a:pt x="270977" y="883403"/>
                </a:lnTo>
                <a:lnTo>
                  <a:pt x="296166" y="849320"/>
                </a:lnTo>
                <a:lnTo>
                  <a:pt x="322355" y="815729"/>
                </a:lnTo>
                <a:lnTo>
                  <a:pt x="349528" y="782640"/>
                </a:lnTo>
                <a:lnTo>
                  <a:pt x="377670" y="750066"/>
                </a:lnTo>
                <a:lnTo>
                  <a:pt x="406765" y="718019"/>
                </a:lnTo>
                <a:lnTo>
                  <a:pt x="436800" y="686509"/>
                </a:lnTo>
                <a:lnTo>
                  <a:pt x="467757" y="655548"/>
                </a:lnTo>
                <a:lnTo>
                  <a:pt x="499623" y="625148"/>
                </a:lnTo>
                <a:lnTo>
                  <a:pt x="532381" y="595321"/>
                </a:lnTo>
                <a:lnTo>
                  <a:pt x="566016" y="566078"/>
                </a:lnTo>
                <a:lnTo>
                  <a:pt x="600514" y="537430"/>
                </a:lnTo>
                <a:lnTo>
                  <a:pt x="635858" y="509390"/>
                </a:lnTo>
                <a:lnTo>
                  <a:pt x="672034" y="481968"/>
                </a:lnTo>
                <a:lnTo>
                  <a:pt x="709026" y="455177"/>
                </a:lnTo>
                <a:lnTo>
                  <a:pt x="746819" y="429028"/>
                </a:lnTo>
                <a:lnTo>
                  <a:pt x="785398" y="403532"/>
                </a:lnTo>
                <a:lnTo>
                  <a:pt x="824747" y="378702"/>
                </a:lnTo>
                <a:lnTo>
                  <a:pt x="864851" y="354548"/>
                </a:lnTo>
                <a:lnTo>
                  <a:pt x="905695" y="331082"/>
                </a:lnTo>
                <a:lnTo>
                  <a:pt x="947264" y="308317"/>
                </a:lnTo>
                <a:lnTo>
                  <a:pt x="989541" y="286262"/>
                </a:lnTo>
                <a:lnTo>
                  <a:pt x="1032513" y="264931"/>
                </a:lnTo>
                <a:lnTo>
                  <a:pt x="1076164" y="244334"/>
                </a:lnTo>
                <a:lnTo>
                  <a:pt x="1120477" y="224484"/>
                </a:lnTo>
                <a:lnTo>
                  <a:pt x="1165439" y="205391"/>
                </a:lnTo>
                <a:lnTo>
                  <a:pt x="1211034" y="187068"/>
                </a:lnTo>
                <a:lnTo>
                  <a:pt x="1257246" y="169526"/>
                </a:lnTo>
                <a:lnTo>
                  <a:pt x="1304060" y="152776"/>
                </a:lnTo>
                <a:lnTo>
                  <a:pt x="1351462" y="136830"/>
                </a:lnTo>
                <a:lnTo>
                  <a:pt x="1399435" y="121700"/>
                </a:lnTo>
                <a:lnTo>
                  <a:pt x="1447964" y="107397"/>
                </a:lnTo>
                <a:lnTo>
                  <a:pt x="1497035" y="93933"/>
                </a:lnTo>
                <a:lnTo>
                  <a:pt x="1546631" y="81319"/>
                </a:lnTo>
                <a:lnTo>
                  <a:pt x="1596738" y="69568"/>
                </a:lnTo>
                <a:lnTo>
                  <a:pt x="1647340" y="58690"/>
                </a:lnTo>
                <a:lnTo>
                  <a:pt x="1698422" y="48697"/>
                </a:lnTo>
                <a:lnTo>
                  <a:pt x="1749969" y="39601"/>
                </a:lnTo>
                <a:lnTo>
                  <a:pt x="1801965" y="31413"/>
                </a:lnTo>
                <a:lnTo>
                  <a:pt x="1854396" y="24145"/>
                </a:lnTo>
                <a:lnTo>
                  <a:pt x="1907245" y="17808"/>
                </a:lnTo>
                <a:lnTo>
                  <a:pt x="1960497" y="12415"/>
                </a:lnTo>
                <a:lnTo>
                  <a:pt x="2014138" y="7976"/>
                </a:lnTo>
                <a:lnTo>
                  <a:pt x="2068152" y="4504"/>
                </a:lnTo>
                <a:lnTo>
                  <a:pt x="2122524" y="2009"/>
                </a:lnTo>
                <a:lnTo>
                  <a:pt x="2177237" y="504"/>
                </a:lnTo>
                <a:lnTo>
                  <a:pt x="2232279" y="0"/>
                </a:lnTo>
                <a:lnTo>
                  <a:pt x="2287319" y="504"/>
                </a:lnTo>
                <a:lnTo>
                  <a:pt x="2342033" y="2009"/>
                </a:lnTo>
                <a:lnTo>
                  <a:pt x="2396404" y="4504"/>
                </a:lnTo>
                <a:lnTo>
                  <a:pt x="2450418" y="7976"/>
                </a:lnTo>
                <a:lnTo>
                  <a:pt x="2504058" y="12415"/>
                </a:lnTo>
                <a:lnTo>
                  <a:pt x="2557310" y="17808"/>
                </a:lnTo>
                <a:lnTo>
                  <a:pt x="2610158" y="24145"/>
                </a:lnTo>
                <a:lnTo>
                  <a:pt x="2662587" y="31413"/>
                </a:lnTo>
                <a:lnTo>
                  <a:pt x="2714582" y="39601"/>
                </a:lnTo>
                <a:lnTo>
                  <a:pt x="2766127" y="48697"/>
                </a:lnTo>
                <a:lnTo>
                  <a:pt x="2817208" y="58690"/>
                </a:lnTo>
                <a:lnTo>
                  <a:pt x="2867808" y="69568"/>
                </a:lnTo>
                <a:lnTo>
                  <a:pt x="2917913" y="81319"/>
                </a:lnTo>
                <a:lnTo>
                  <a:pt x="2967508" y="93933"/>
                </a:lnTo>
                <a:lnTo>
                  <a:pt x="3016576" y="107397"/>
                </a:lnTo>
                <a:lnTo>
                  <a:pt x="3065104" y="121700"/>
                </a:lnTo>
                <a:lnTo>
                  <a:pt x="3113075" y="136830"/>
                </a:lnTo>
                <a:lnTo>
                  <a:pt x="3160474" y="152776"/>
                </a:lnTo>
                <a:lnTo>
                  <a:pt x="3207286" y="169526"/>
                </a:lnTo>
                <a:lnTo>
                  <a:pt x="3253496" y="187068"/>
                </a:lnTo>
                <a:lnTo>
                  <a:pt x="3299088" y="205391"/>
                </a:lnTo>
                <a:lnTo>
                  <a:pt x="3344048" y="224484"/>
                </a:lnTo>
                <a:lnTo>
                  <a:pt x="3388359" y="244334"/>
                </a:lnTo>
                <a:lnTo>
                  <a:pt x="3432007" y="264931"/>
                </a:lnTo>
                <a:lnTo>
                  <a:pt x="3474976" y="286262"/>
                </a:lnTo>
                <a:lnTo>
                  <a:pt x="3517251" y="308317"/>
                </a:lnTo>
                <a:lnTo>
                  <a:pt x="3558817" y="331082"/>
                </a:lnTo>
                <a:lnTo>
                  <a:pt x="3599658" y="354548"/>
                </a:lnTo>
                <a:lnTo>
                  <a:pt x="3639759" y="378702"/>
                </a:lnTo>
                <a:lnTo>
                  <a:pt x="3679105" y="403532"/>
                </a:lnTo>
                <a:lnTo>
                  <a:pt x="3717681" y="429028"/>
                </a:lnTo>
                <a:lnTo>
                  <a:pt x="3755472" y="455177"/>
                </a:lnTo>
                <a:lnTo>
                  <a:pt x="3792461" y="481968"/>
                </a:lnTo>
                <a:lnTo>
                  <a:pt x="3828634" y="509390"/>
                </a:lnTo>
                <a:lnTo>
                  <a:pt x="3863975" y="537430"/>
                </a:lnTo>
                <a:lnTo>
                  <a:pt x="3898470" y="566078"/>
                </a:lnTo>
                <a:lnTo>
                  <a:pt x="3932103" y="595321"/>
                </a:lnTo>
                <a:lnTo>
                  <a:pt x="3964858" y="625148"/>
                </a:lnTo>
                <a:lnTo>
                  <a:pt x="3996721" y="655548"/>
                </a:lnTo>
                <a:lnTo>
                  <a:pt x="4027676" y="686509"/>
                </a:lnTo>
                <a:lnTo>
                  <a:pt x="4057707" y="718019"/>
                </a:lnTo>
                <a:lnTo>
                  <a:pt x="4086800" y="750066"/>
                </a:lnTo>
                <a:lnTo>
                  <a:pt x="4114940" y="782640"/>
                </a:lnTo>
                <a:lnTo>
                  <a:pt x="4142110" y="815729"/>
                </a:lnTo>
                <a:lnTo>
                  <a:pt x="4168296" y="849320"/>
                </a:lnTo>
                <a:lnTo>
                  <a:pt x="4193482" y="883403"/>
                </a:lnTo>
                <a:lnTo>
                  <a:pt x="4217654" y="917966"/>
                </a:lnTo>
                <a:lnTo>
                  <a:pt x="4240795" y="952996"/>
                </a:lnTo>
                <a:lnTo>
                  <a:pt x="4262891" y="988484"/>
                </a:lnTo>
                <a:lnTo>
                  <a:pt x="4283926" y="1024417"/>
                </a:lnTo>
                <a:lnTo>
                  <a:pt x="4303886" y="1060783"/>
                </a:lnTo>
                <a:lnTo>
                  <a:pt x="4322754" y="1097571"/>
                </a:lnTo>
                <a:lnTo>
                  <a:pt x="4340515" y="1134769"/>
                </a:lnTo>
                <a:lnTo>
                  <a:pt x="4357155" y="1172366"/>
                </a:lnTo>
                <a:lnTo>
                  <a:pt x="4372657" y="1210351"/>
                </a:lnTo>
                <a:lnTo>
                  <a:pt x="4387007" y="1248711"/>
                </a:lnTo>
                <a:lnTo>
                  <a:pt x="4400190" y="1287435"/>
                </a:lnTo>
                <a:lnTo>
                  <a:pt x="4412189" y="1326511"/>
                </a:lnTo>
                <a:lnTo>
                  <a:pt x="4422990" y="1365928"/>
                </a:lnTo>
                <a:lnTo>
                  <a:pt x="4432578" y="1405675"/>
                </a:lnTo>
                <a:lnTo>
                  <a:pt x="4440937" y="1445739"/>
                </a:lnTo>
                <a:lnTo>
                  <a:pt x="4448052" y="1486109"/>
                </a:lnTo>
                <a:lnTo>
                  <a:pt x="4453907" y="1526774"/>
                </a:lnTo>
                <a:lnTo>
                  <a:pt x="4458488" y="1567722"/>
                </a:lnTo>
                <a:lnTo>
                  <a:pt x="4461779" y="1608941"/>
                </a:lnTo>
                <a:lnTo>
                  <a:pt x="4463765" y="1650420"/>
                </a:lnTo>
                <a:lnTo>
                  <a:pt x="4464431" y="1692148"/>
                </a:lnTo>
                <a:lnTo>
                  <a:pt x="4463765" y="1733869"/>
                </a:lnTo>
                <a:lnTo>
                  <a:pt x="4461779" y="1775343"/>
                </a:lnTo>
                <a:lnTo>
                  <a:pt x="4458488" y="1816557"/>
                </a:lnTo>
                <a:lnTo>
                  <a:pt x="4453907" y="1857499"/>
                </a:lnTo>
                <a:lnTo>
                  <a:pt x="4448052" y="1898159"/>
                </a:lnTo>
                <a:lnTo>
                  <a:pt x="4440937" y="1938525"/>
                </a:lnTo>
                <a:lnTo>
                  <a:pt x="4432578" y="1978584"/>
                </a:lnTo>
                <a:lnTo>
                  <a:pt x="4422990" y="2018326"/>
                </a:lnTo>
                <a:lnTo>
                  <a:pt x="4412189" y="2057739"/>
                </a:lnTo>
                <a:lnTo>
                  <a:pt x="4400190" y="2096811"/>
                </a:lnTo>
                <a:lnTo>
                  <a:pt x="4387007" y="2135531"/>
                </a:lnTo>
                <a:lnTo>
                  <a:pt x="4372657" y="2173886"/>
                </a:lnTo>
                <a:lnTo>
                  <a:pt x="4357155" y="2211867"/>
                </a:lnTo>
                <a:lnTo>
                  <a:pt x="4340515" y="2249460"/>
                </a:lnTo>
                <a:lnTo>
                  <a:pt x="4322754" y="2286655"/>
                </a:lnTo>
                <a:lnTo>
                  <a:pt x="4303886" y="2323439"/>
                </a:lnTo>
                <a:lnTo>
                  <a:pt x="4283926" y="2359802"/>
                </a:lnTo>
                <a:lnTo>
                  <a:pt x="4262891" y="2395731"/>
                </a:lnTo>
                <a:lnTo>
                  <a:pt x="4240795" y="2431216"/>
                </a:lnTo>
                <a:lnTo>
                  <a:pt x="4217654" y="2466244"/>
                </a:lnTo>
                <a:lnTo>
                  <a:pt x="4193482" y="2500803"/>
                </a:lnTo>
                <a:lnTo>
                  <a:pt x="4168296" y="2534883"/>
                </a:lnTo>
                <a:lnTo>
                  <a:pt x="4142110" y="2568472"/>
                </a:lnTo>
                <a:lnTo>
                  <a:pt x="4114940" y="2601558"/>
                </a:lnTo>
                <a:lnTo>
                  <a:pt x="4086800" y="2634129"/>
                </a:lnTo>
                <a:lnTo>
                  <a:pt x="4057707" y="2666174"/>
                </a:lnTo>
                <a:lnTo>
                  <a:pt x="4027676" y="2697682"/>
                </a:lnTo>
                <a:lnTo>
                  <a:pt x="3996721" y="2728640"/>
                </a:lnTo>
                <a:lnTo>
                  <a:pt x="3964858" y="2759038"/>
                </a:lnTo>
                <a:lnTo>
                  <a:pt x="3932103" y="2788863"/>
                </a:lnTo>
                <a:lnTo>
                  <a:pt x="3898470" y="2818104"/>
                </a:lnTo>
                <a:lnTo>
                  <a:pt x="3863975" y="2846750"/>
                </a:lnTo>
                <a:lnTo>
                  <a:pt x="3828634" y="2874788"/>
                </a:lnTo>
                <a:lnTo>
                  <a:pt x="3792461" y="2902208"/>
                </a:lnTo>
                <a:lnTo>
                  <a:pt x="3755472" y="2928998"/>
                </a:lnTo>
                <a:lnTo>
                  <a:pt x="3717681" y="2955146"/>
                </a:lnTo>
                <a:lnTo>
                  <a:pt x="3679105" y="2980640"/>
                </a:lnTo>
                <a:lnTo>
                  <a:pt x="3639759" y="3005469"/>
                </a:lnTo>
                <a:lnTo>
                  <a:pt x="3599658" y="3029621"/>
                </a:lnTo>
                <a:lnTo>
                  <a:pt x="3558817" y="3053086"/>
                </a:lnTo>
                <a:lnTo>
                  <a:pt x="3517251" y="3075850"/>
                </a:lnTo>
                <a:lnTo>
                  <a:pt x="3474976" y="3097904"/>
                </a:lnTo>
                <a:lnTo>
                  <a:pt x="3432007" y="3119234"/>
                </a:lnTo>
                <a:lnTo>
                  <a:pt x="3388359" y="3139829"/>
                </a:lnTo>
                <a:lnTo>
                  <a:pt x="3344048" y="3159679"/>
                </a:lnTo>
                <a:lnTo>
                  <a:pt x="3299088" y="3178771"/>
                </a:lnTo>
                <a:lnTo>
                  <a:pt x="3253496" y="3197093"/>
                </a:lnTo>
                <a:lnTo>
                  <a:pt x="3207286" y="3214635"/>
                </a:lnTo>
                <a:lnTo>
                  <a:pt x="3160474" y="3231384"/>
                </a:lnTo>
                <a:lnTo>
                  <a:pt x="3113075" y="3247329"/>
                </a:lnTo>
                <a:lnTo>
                  <a:pt x="3065104" y="3262459"/>
                </a:lnTo>
                <a:lnTo>
                  <a:pt x="3016576" y="3276761"/>
                </a:lnTo>
                <a:lnTo>
                  <a:pt x="2967508" y="3290225"/>
                </a:lnTo>
                <a:lnTo>
                  <a:pt x="2917913" y="3302838"/>
                </a:lnTo>
                <a:lnTo>
                  <a:pt x="2867808" y="3314589"/>
                </a:lnTo>
                <a:lnTo>
                  <a:pt x="2817208" y="3325467"/>
                </a:lnTo>
                <a:lnTo>
                  <a:pt x="2766127" y="3335460"/>
                </a:lnTo>
                <a:lnTo>
                  <a:pt x="2714582" y="3344556"/>
                </a:lnTo>
                <a:lnTo>
                  <a:pt x="2662587" y="3352743"/>
                </a:lnTo>
                <a:lnTo>
                  <a:pt x="2610158" y="3360011"/>
                </a:lnTo>
                <a:lnTo>
                  <a:pt x="2557310" y="3366347"/>
                </a:lnTo>
                <a:lnTo>
                  <a:pt x="2504058" y="3371740"/>
                </a:lnTo>
                <a:lnTo>
                  <a:pt x="2450418" y="3376179"/>
                </a:lnTo>
                <a:lnTo>
                  <a:pt x="2396404" y="3379652"/>
                </a:lnTo>
                <a:lnTo>
                  <a:pt x="2342033" y="3382146"/>
                </a:lnTo>
                <a:lnTo>
                  <a:pt x="2287319" y="3383651"/>
                </a:lnTo>
                <a:lnTo>
                  <a:pt x="2232279" y="3384156"/>
                </a:lnTo>
                <a:lnTo>
                  <a:pt x="2177237" y="3383651"/>
                </a:lnTo>
                <a:lnTo>
                  <a:pt x="2122524" y="3382146"/>
                </a:lnTo>
                <a:lnTo>
                  <a:pt x="2068152" y="3379652"/>
                </a:lnTo>
                <a:lnTo>
                  <a:pt x="2014138" y="3376179"/>
                </a:lnTo>
                <a:lnTo>
                  <a:pt x="1960497" y="3371740"/>
                </a:lnTo>
                <a:lnTo>
                  <a:pt x="1907245" y="3366347"/>
                </a:lnTo>
                <a:lnTo>
                  <a:pt x="1854396" y="3360011"/>
                </a:lnTo>
                <a:lnTo>
                  <a:pt x="1801965" y="3352743"/>
                </a:lnTo>
                <a:lnTo>
                  <a:pt x="1749969" y="3344556"/>
                </a:lnTo>
                <a:lnTo>
                  <a:pt x="1698422" y="3335460"/>
                </a:lnTo>
                <a:lnTo>
                  <a:pt x="1647340" y="3325467"/>
                </a:lnTo>
                <a:lnTo>
                  <a:pt x="1596738" y="3314589"/>
                </a:lnTo>
                <a:lnTo>
                  <a:pt x="1546631" y="3302838"/>
                </a:lnTo>
                <a:lnTo>
                  <a:pt x="1497035" y="3290225"/>
                </a:lnTo>
                <a:lnTo>
                  <a:pt x="1447964" y="3276761"/>
                </a:lnTo>
                <a:lnTo>
                  <a:pt x="1399435" y="3262459"/>
                </a:lnTo>
                <a:lnTo>
                  <a:pt x="1351462" y="3247329"/>
                </a:lnTo>
                <a:lnTo>
                  <a:pt x="1304060" y="3231384"/>
                </a:lnTo>
                <a:lnTo>
                  <a:pt x="1257246" y="3214635"/>
                </a:lnTo>
                <a:lnTo>
                  <a:pt x="1211034" y="3197093"/>
                </a:lnTo>
                <a:lnTo>
                  <a:pt x="1165439" y="3178771"/>
                </a:lnTo>
                <a:lnTo>
                  <a:pt x="1120477" y="3159679"/>
                </a:lnTo>
                <a:lnTo>
                  <a:pt x="1076164" y="3139829"/>
                </a:lnTo>
                <a:lnTo>
                  <a:pt x="1032513" y="3119234"/>
                </a:lnTo>
                <a:lnTo>
                  <a:pt x="989541" y="3097904"/>
                </a:lnTo>
                <a:lnTo>
                  <a:pt x="947264" y="3075850"/>
                </a:lnTo>
                <a:lnTo>
                  <a:pt x="905695" y="3053086"/>
                </a:lnTo>
                <a:lnTo>
                  <a:pt x="864851" y="3029621"/>
                </a:lnTo>
                <a:lnTo>
                  <a:pt x="824747" y="3005469"/>
                </a:lnTo>
                <a:lnTo>
                  <a:pt x="785398" y="2980640"/>
                </a:lnTo>
                <a:lnTo>
                  <a:pt x="746819" y="2955146"/>
                </a:lnTo>
                <a:lnTo>
                  <a:pt x="709026" y="2928998"/>
                </a:lnTo>
                <a:lnTo>
                  <a:pt x="672034" y="2902208"/>
                </a:lnTo>
                <a:lnTo>
                  <a:pt x="635858" y="2874788"/>
                </a:lnTo>
                <a:lnTo>
                  <a:pt x="600514" y="2846750"/>
                </a:lnTo>
                <a:lnTo>
                  <a:pt x="566016" y="2818104"/>
                </a:lnTo>
                <a:lnTo>
                  <a:pt x="532381" y="2788863"/>
                </a:lnTo>
                <a:lnTo>
                  <a:pt x="499623" y="2759038"/>
                </a:lnTo>
                <a:lnTo>
                  <a:pt x="467757" y="2728640"/>
                </a:lnTo>
                <a:lnTo>
                  <a:pt x="436800" y="2697682"/>
                </a:lnTo>
                <a:lnTo>
                  <a:pt x="406765" y="2666174"/>
                </a:lnTo>
                <a:lnTo>
                  <a:pt x="377670" y="2634129"/>
                </a:lnTo>
                <a:lnTo>
                  <a:pt x="349528" y="2601558"/>
                </a:lnTo>
                <a:lnTo>
                  <a:pt x="322355" y="2568472"/>
                </a:lnTo>
                <a:lnTo>
                  <a:pt x="296166" y="2534883"/>
                </a:lnTo>
                <a:lnTo>
                  <a:pt x="270977" y="2500803"/>
                </a:lnTo>
                <a:lnTo>
                  <a:pt x="246803" y="2466244"/>
                </a:lnTo>
                <a:lnTo>
                  <a:pt x="223660" y="2431216"/>
                </a:lnTo>
                <a:lnTo>
                  <a:pt x="201561" y="2395731"/>
                </a:lnTo>
                <a:lnTo>
                  <a:pt x="180524" y="2359802"/>
                </a:lnTo>
                <a:lnTo>
                  <a:pt x="160563" y="2323439"/>
                </a:lnTo>
                <a:lnTo>
                  <a:pt x="141693" y="2286655"/>
                </a:lnTo>
                <a:lnTo>
                  <a:pt x="123929" y="2249460"/>
                </a:lnTo>
                <a:lnTo>
                  <a:pt x="107288" y="2211867"/>
                </a:lnTo>
                <a:lnTo>
                  <a:pt x="91784" y="2173886"/>
                </a:lnTo>
                <a:lnTo>
                  <a:pt x="77432" y="2135531"/>
                </a:lnTo>
                <a:lnTo>
                  <a:pt x="64248" y="2096811"/>
                </a:lnTo>
                <a:lnTo>
                  <a:pt x="52247" y="2057739"/>
                </a:lnTo>
                <a:lnTo>
                  <a:pt x="41445" y="2018326"/>
                </a:lnTo>
                <a:lnTo>
                  <a:pt x="31856" y="1978584"/>
                </a:lnTo>
                <a:lnTo>
                  <a:pt x="23496" y="1938525"/>
                </a:lnTo>
                <a:lnTo>
                  <a:pt x="16380" y="1898159"/>
                </a:lnTo>
                <a:lnTo>
                  <a:pt x="10524" y="1857499"/>
                </a:lnTo>
                <a:lnTo>
                  <a:pt x="5942" y="1816557"/>
                </a:lnTo>
                <a:lnTo>
                  <a:pt x="2651" y="1775343"/>
                </a:lnTo>
                <a:lnTo>
                  <a:pt x="665" y="1733869"/>
                </a:lnTo>
                <a:lnTo>
                  <a:pt x="0" y="1692148"/>
                </a:lnTo>
                <a:close/>
              </a:path>
            </a:pathLst>
          </a:custGeom>
          <a:ln w="34925">
            <a:solidFill>
              <a:srgbClr val="000000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17" name="object 4"/>
          <p:cNvSpPr/>
          <p:nvPr/>
        </p:nvSpPr>
        <p:spPr>
          <a:xfrm>
            <a:off x="3240277" y="1871992"/>
            <a:ext cx="1728470" cy="441325"/>
          </a:xfrm>
          <a:custGeom>
            <a:avLst/>
            <a:ahLst/>
            <a:rect l="l" t="t" r="r" b="b"/>
            <a:pathLst>
              <a:path w="1728470" h="441325">
                <a:moveTo>
                  <a:pt x="0" y="441185"/>
                </a:moveTo>
                <a:lnTo>
                  <a:pt x="1728216" y="441185"/>
                </a:lnTo>
                <a:lnTo>
                  <a:pt x="1728216" y="0"/>
                </a:lnTo>
                <a:lnTo>
                  <a:pt x="0" y="0"/>
                </a:lnTo>
                <a:lnTo>
                  <a:pt x="0" y="441185"/>
                </a:lnTo>
                <a:close/>
              </a:path>
            </a:pathLst>
          </a:custGeom>
          <a:solidFill>
            <a:srgbClr val="FFFFFF"/>
          </a:solidFill>
        </p:spPr>
        <p:txBody>
          <a:bodyPr bIns="0" lIns="0" rIns="0" rtlCol="0" tIns="0" wrap="square"/>
          <a:p/>
        </p:txBody>
      </p:sp>
      <p:sp>
        <p:nvSpPr>
          <p:cNvPr id="1048618" name="object 5"/>
          <p:cNvSpPr txBox="1"/>
          <p:nvPr/>
        </p:nvSpPr>
        <p:spPr>
          <a:xfrm>
            <a:off x="3673221" y="1883155"/>
            <a:ext cx="861060" cy="766737"/>
          </a:xfrm>
          <a:prstGeom prst="rect"/>
        </p:spPr>
        <p:txBody>
          <a:bodyPr bIns="0" lIns="0" rIns="0" rtlCol="0" tIns="13335" vert="horz" wrap="square">
            <a:spAutoFit/>
          </a:bodyPr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300" spc="-195">
                <a:latin typeface="Arial"/>
                <a:cs typeface="Arial"/>
              </a:rPr>
              <a:t>Sen</a:t>
            </a:r>
            <a:r>
              <a:rPr dirty="0" sz="2300" spc="-180">
                <a:latin typeface="Arial"/>
                <a:cs typeface="Arial"/>
              </a:rPr>
              <a:t>d</a:t>
            </a:r>
            <a:r>
              <a:rPr dirty="0" sz="2300" spc="-50">
                <a:latin typeface="Arial"/>
                <a:cs typeface="Arial"/>
              </a:rPr>
              <a:t>er</a:t>
            </a:r>
            <a:endParaRPr sz="2300">
              <a:latin typeface="Arial"/>
              <a:cs typeface="Arial"/>
            </a:endParaRPr>
          </a:p>
        </p:txBody>
      </p:sp>
      <p:sp>
        <p:nvSpPr>
          <p:cNvPr id="1048619" name="object 6"/>
          <p:cNvSpPr/>
          <p:nvPr/>
        </p:nvSpPr>
        <p:spPr>
          <a:xfrm>
            <a:off x="5040503" y="4320171"/>
            <a:ext cx="2160270" cy="441325"/>
          </a:xfrm>
          <a:custGeom>
            <a:avLst/>
            <a:ahLst/>
            <a:rect l="l" t="t" r="r" b="b"/>
            <a:pathLst>
              <a:path w="2160270" h="441325">
                <a:moveTo>
                  <a:pt x="0" y="441185"/>
                </a:moveTo>
                <a:lnTo>
                  <a:pt x="2160143" y="441185"/>
                </a:lnTo>
                <a:lnTo>
                  <a:pt x="2160143" y="0"/>
                </a:lnTo>
                <a:lnTo>
                  <a:pt x="0" y="0"/>
                </a:lnTo>
                <a:lnTo>
                  <a:pt x="0" y="441185"/>
                </a:lnTo>
                <a:close/>
              </a:path>
            </a:pathLst>
          </a:custGeom>
          <a:solidFill>
            <a:srgbClr val="FFFFFF"/>
          </a:solidFill>
        </p:spPr>
        <p:txBody>
          <a:bodyPr bIns="0" lIns="0" rIns="0" rtlCol="0" tIns="0" wrap="square"/>
          <a:p/>
        </p:txBody>
      </p:sp>
      <p:sp>
        <p:nvSpPr>
          <p:cNvPr id="1048620" name="object 7"/>
          <p:cNvSpPr txBox="1"/>
          <p:nvPr/>
        </p:nvSpPr>
        <p:spPr>
          <a:xfrm>
            <a:off x="5623052" y="4331969"/>
            <a:ext cx="996315" cy="766102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300" spc="-140">
                <a:latin typeface="Arial"/>
                <a:cs typeface="Arial"/>
              </a:rPr>
              <a:t>Channel</a:t>
            </a:r>
            <a:endParaRPr sz="2300">
              <a:latin typeface="Arial"/>
              <a:cs typeface="Arial"/>
            </a:endParaRPr>
          </a:p>
        </p:txBody>
      </p:sp>
      <p:sp>
        <p:nvSpPr>
          <p:cNvPr id="1048621" name="object 8"/>
          <p:cNvSpPr/>
          <p:nvPr/>
        </p:nvSpPr>
        <p:spPr>
          <a:xfrm>
            <a:off x="3312286" y="5112143"/>
            <a:ext cx="1728470" cy="441325"/>
          </a:xfrm>
          <a:custGeom>
            <a:avLst/>
            <a:ahLst/>
            <a:rect l="l" t="t" r="r" b="b"/>
            <a:pathLst>
              <a:path w="1728470" h="441325">
                <a:moveTo>
                  <a:pt x="0" y="441185"/>
                </a:moveTo>
                <a:lnTo>
                  <a:pt x="1728215" y="441185"/>
                </a:lnTo>
                <a:lnTo>
                  <a:pt x="1728215" y="0"/>
                </a:lnTo>
                <a:lnTo>
                  <a:pt x="0" y="0"/>
                </a:lnTo>
                <a:lnTo>
                  <a:pt x="0" y="441185"/>
                </a:lnTo>
                <a:close/>
              </a:path>
            </a:pathLst>
          </a:custGeom>
          <a:solidFill>
            <a:srgbClr val="FFFFFF"/>
          </a:solidFill>
        </p:spPr>
        <p:txBody>
          <a:bodyPr bIns="0" lIns="0" rIns="0" rtlCol="0" tIns="0" wrap="square"/>
          <a:p/>
        </p:txBody>
      </p:sp>
      <p:sp>
        <p:nvSpPr>
          <p:cNvPr id="1048622" name="object 9"/>
          <p:cNvSpPr txBox="1"/>
          <p:nvPr/>
        </p:nvSpPr>
        <p:spPr>
          <a:xfrm>
            <a:off x="3656838" y="5124094"/>
            <a:ext cx="1040130" cy="766101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300" spc="-450">
                <a:latin typeface="Arial"/>
                <a:cs typeface="Arial"/>
              </a:rPr>
              <a:t>R</a:t>
            </a:r>
            <a:r>
              <a:rPr dirty="0" sz="2300" spc="-105">
                <a:latin typeface="Arial"/>
                <a:cs typeface="Arial"/>
              </a:rPr>
              <a:t>ecei</a:t>
            </a:r>
            <a:r>
              <a:rPr dirty="0" sz="2300" spc="-135">
                <a:latin typeface="Arial"/>
                <a:cs typeface="Arial"/>
              </a:rPr>
              <a:t>v</a:t>
            </a:r>
            <a:r>
              <a:rPr dirty="0" sz="2300" spc="-50">
                <a:latin typeface="Arial"/>
                <a:cs typeface="Arial"/>
              </a:rPr>
              <a:t>er</a:t>
            </a:r>
            <a:endParaRPr sz="2300">
              <a:latin typeface="Arial"/>
              <a:cs typeface="Arial"/>
            </a:endParaRPr>
          </a:p>
        </p:txBody>
      </p:sp>
      <p:sp>
        <p:nvSpPr>
          <p:cNvPr id="1048623" name="object 10"/>
          <p:cNvSpPr/>
          <p:nvPr/>
        </p:nvSpPr>
        <p:spPr>
          <a:xfrm>
            <a:off x="936078" y="4176153"/>
            <a:ext cx="2160270" cy="441325"/>
          </a:xfrm>
          <a:custGeom>
            <a:avLst/>
            <a:ahLst/>
            <a:rect l="l" t="t" r="r" b="b"/>
            <a:pathLst>
              <a:path w="2160270" h="441325">
                <a:moveTo>
                  <a:pt x="0" y="441185"/>
                </a:moveTo>
                <a:lnTo>
                  <a:pt x="2160143" y="441185"/>
                </a:lnTo>
                <a:lnTo>
                  <a:pt x="2160143" y="0"/>
                </a:lnTo>
                <a:lnTo>
                  <a:pt x="0" y="0"/>
                </a:lnTo>
                <a:lnTo>
                  <a:pt x="0" y="441185"/>
                </a:lnTo>
                <a:close/>
              </a:path>
            </a:pathLst>
          </a:custGeom>
          <a:solidFill>
            <a:srgbClr val="FFFFFF"/>
          </a:solidFill>
        </p:spPr>
        <p:txBody>
          <a:bodyPr bIns="0" lIns="0" rIns="0" rtlCol="0" tIns="0" wrap="square"/>
          <a:p/>
        </p:txBody>
      </p:sp>
      <p:sp>
        <p:nvSpPr>
          <p:cNvPr id="1048624" name="object 11"/>
          <p:cNvSpPr txBox="1"/>
          <p:nvPr/>
        </p:nvSpPr>
        <p:spPr>
          <a:xfrm>
            <a:off x="1440307" y="4187697"/>
            <a:ext cx="1151255" cy="766102"/>
          </a:xfrm>
          <a:prstGeom prst="rect"/>
        </p:spPr>
        <p:txBody>
          <a:bodyPr bIns="0" lIns="0" rIns="0" rtlCol="0" tIns="12700" vert="horz" wrap="square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300" spc="-160">
                <a:latin typeface="Arial"/>
                <a:cs typeface="Arial"/>
              </a:rPr>
              <a:t>Feedback</a:t>
            </a:r>
            <a:endParaRPr sz="2300">
              <a:latin typeface="Arial"/>
              <a:cs typeface="Arial"/>
            </a:endParaRPr>
          </a:p>
        </p:txBody>
      </p:sp>
      <p:sp>
        <p:nvSpPr>
          <p:cNvPr id="1048625" name="object 12"/>
          <p:cNvSpPr/>
          <p:nvPr/>
        </p:nvSpPr>
        <p:spPr>
          <a:xfrm>
            <a:off x="864069" y="2808109"/>
            <a:ext cx="2160270" cy="441325"/>
          </a:xfrm>
          <a:custGeom>
            <a:avLst/>
            <a:ahLst/>
            <a:rect l="l" t="t" r="r" b="b"/>
            <a:pathLst>
              <a:path w="2160270" h="441325">
                <a:moveTo>
                  <a:pt x="0" y="441185"/>
                </a:moveTo>
                <a:lnTo>
                  <a:pt x="2160143" y="441185"/>
                </a:lnTo>
                <a:lnTo>
                  <a:pt x="2160143" y="0"/>
                </a:lnTo>
                <a:lnTo>
                  <a:pt x="0" y="0"/>
                </a:lnTo>
                <a:lnTo>
                  <a:pt x="0" y="441185"/>
                </a:lnTo>
                <a:close/>
              </a:path>
            </a:pathLst>
          </a:custGeom>
          <a:solidFill>
            <a:srgbClr val="FFFFFF"/>
          </a:solidFill>
        </p:spPr>
        <p:txBody>
          <a:bodyPr bIns="0" lIns="0" rIns="0" rtlCol="0" tIns="0" wrap="square"/>
          <a:p/>
        </p:txBody>
      </p:sp>
      <p:sp>
        <p:nvSpPr>
          <p:cNvPr id="1048626" name="object 13"/>
          <p:cNvSpPr txBox="1"/>
          <p:nvPr/>
        </p:nvSpPr>
        <p:spPr>
          <a:xfrm>
            <a:off x="1446022" y="2819526"/>
            <a:ext cx="996315" cy="766736"/>
          </a:xfrm>
          <a:prstGeom prst="rect"/>
        </p:spPr>
        <p:txBody>
          <a:bodyPr bIns="0" lIns="0" rIns="0" rtlCol="0" tIns="13335" vert="horz" wrap="square">
            <a:spAutoFit/>
          </a:bodyPr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300" spc="-140">
                <a:latin typeface="Arial"/>
                <a:cs typeface="Arial"/>
              </a:rPr>
              <a:t>Channel</a:t>
            </a:r>
            <a:endParaRPr sz="2300">
              <a:latin typeface="Arial"/>
              <a:cs typeface="Arial"/>
            </a:endParaRPr>
          </a:p>
        </p:txBody>
      </p:sp>
      <p:sp>
        <p:nvSpPr>
          <p:cNvPr id="1048627" name="object 14"/>
          <p:cNvSpPr txBox="1"/>
          <p:nvPr/>
        </p:nvSpPr>
        <p:spPr>
          <a:xfrm>
            <a:off x="5731255" y="2031872"/>
            <a:ext cx="916940" cy="636066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00" spc="-120">
                <a:latin typeface="Arial"/>
                <a:cs typeface="Arial"/>
              </a:rPr>
              <a:t>Encoding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48628" name="object 15"/>
          <p:cNvSpPr txBox="1"/>
          <p:nvPr/>
        </p:nvSpPr>
        <p:spPr>
          <a:xfrm>
            <a:off x="1598802" y="5042407"/>
            <a:ext cx="941705" cy="636066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900" spc="-110">
                <a:latin typeface="Arial"/>
                <a:cs typeface="Arial"/>
              </a:rPr>
              <a:t>Decoding</a:t>
            </a:r>
            <a:endParaRPr sz="1900">
              <a:latin typeface="Arial"/>
              <a:cs typeface="Arial"/>
            </a:endParaRPr>
          </a:p>
        </p:txBody>
      </p:sp>
      <p:sp>
        <p:nvSpPr>
          <p:cNvPr id="1048629" name="object 16"/>
          <p:cNvSpPr/>
          <p:nvPr/>
        </p:nvSpPr>
        <p:spPr>
          <a:xfrm>
            <a:off x="5040503" y="2880118"/>
            <a:ext cx="2160270" cy="441325"/>
          </a:xfrm>
          <a:custGeom>
            <a:avLst/>
            <a:ahLst/>
            <a:rect l="l" t="t" r="r" b="b"/>
            <a:pathLst>
              <a:path w="2160270" h="441325">
                <a:moveTo>
                  <a:pt x="0" y="441185"/>
                </a:moveTo>
                <a:lnTo>
                  <a:pt x="2160143" y="441185"/>
                </a:lnTo>
                <a:lnTo>
                  <a:pt x="2160143" y="0"/>
                </a:lnTo>
                <a:lnTo>
                  <a:pt x="0" y="0"/>
                </a:lnTo>
                <a:lnTo>
                  <a:pt x="0" y="441185"/>
                </a:lnTo>
                <a:close/>
              </a:path>
            </a:pathLst>
          </a:custGeom>
          <a:solidFill>
            <a:srgbClr val="FFFFFF"/>
          </a:solidFill>
        </p:spPr>
        <p:txBody>
          <a:bodyPr bIns="0" lIns="0" rIns="0" rtlCol="0" tIns="0" wrap="square"/>
          <a:p/>
        </p:txBody>
      </p:sp>
      <p:sp>
        <p:nvSpPr>
          <p:cNvPr id="1048630" name="object 17"/>
          <p:cNvSpPr txBox="1"/>
          <p:nvPr/>
        </p:nvSpPr>
        <p:spPr>
          <a:xfrm>
            <a:off x="5584952" y="2891408"/>
            <a:ext cx="1070610" cy="766737"/>
          </a:xfrm>
          <a:prstGeom prst="rect"/>
        </p:spPr>
        <p:txBody>
          <a:bodyPr bIns="0" lIns="0" rIns="0" rtlCol="0" tIns="13335" vert="horz" wrap="square">
            <a:spAutoFit/>
          </a:bodyPr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300" spc="-160">
                <a:latin typeface="Arial"/>
                <a:cs typeface="Arial"/>
              </a:rPr>
              <a:t>Messa</a:t>
            </a:r>
            <a:r>
              <a:rPr dirty="0" sz="2300" spc="-185">
                <a:latin typeface="Arial"/>
                <a:cs typeface="Arial"/>
              </a:rPr>
              <a:t>g</a:t>
            </a:r>
            <a:r>
              <a:rPr dirty="0" sz="2300" spc="-135">
                <a:latin typeface="Arial"/>
                <a:cs typeface="Arial"/>
              </a:rPr>
              <a:t>e</a:t>
            </a:r>
            <a:endParaRPr sz="2300">
              <a:latin typeface="Arial"/>
              <a:cs typeface="Arial"/>
            </a:endParaRPr>
          </a:p>
        </p:txBody>
      </p:sp>
      <p:sp>
        <p:nvSpPr>
          <p:cNvPr id="1048631" name="object 18"/>
          <p:cNvSpPr/>
          <p:nvPr/>
        </p:nvSpPr>
        <p:spPr>
          <a:xfrm>
            <a:off x="5805423" y="2645155"/>
            <a:ext cx="277495" cy="281305"/>
          </a:xfrm>
          <a:custGeom>
            <a:avLst/>
            <a:ahLst/>
            <a:rect l="l" t="t" r="r" b="b"/>
            <a:pathLst>
              <a:path w="277495" h="281305">
                <a:moveTo>
                  <a:pt x="274065" y="0"/>
                </a:moveTo>
                <a:lnTo>
                  <a:pt x="0" y="233425"/>
                </a:lnTo>
                <a:lnTo>
                  <a:pt x="277113" y="281177"/>
                </a:lnTo>
                <a:lnTo>
                  <a:pt x="27406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bIns="0" lIns="0" rIns="0" rtlCol="0" tIns="0" wrap="square"/>
          <a:p/>
        </p:txBody>
      </p:sp>
      <p:sp>
        <p:nvSpPr>
          <p:cNvPr id="1048632" name="object 19"/>
          <p:cNvSpPr/>
          <p:nvPr/>
        </p:nvSpPr>
        <p:spPr>
          <a:xfrm>
            <a:off x="5805423" y="2645155"/>
            <a:ext cx="277495" cy="281305"/>
          </a:xfrm>
          <a:custGeom>
            <a:avLst/>
            <a:ahLst/>
            <a:rect l="l" t="t" r="r" b="b"/>
            <a:pathLst>
              <a:path w="277495" h="281305">
                <a:moveTo>
                  <a:pt x="274065" y="0"/>
                </a:moveTo>
                <a:lnTo>
                  <a:pt x="277113" y="281177"/>
                </a:lnTo>
                <a:lnTo>
                  <a:pt x="0" y="233425"/>
                </a:lnTo>
                <a:lnTo>
                  <a:pt x="274065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33" name="object 20"/>
          <p:cNvSpPr/>
          <p:nvPr/>
        </p:nvSpPr>
        <p:spPr>
          <a:xfrm>
            <a:off x="6102350" y="4116323"/>
            <a:ext cx="334010" cy="267970"/>
          </a:xfrm>
          <a:custGeom>
            <a:avLst/>
            <a:ahLst/>
            <a:rect l="l" t="t" r="r" b="b"/>
            <a:pathLst>
              <a:path w="334010" h="267970">
                <a:moveTo>
                  <a:pt x="0" y="0"/>
                </a:moveTo>
                <a:lnTo>
                  <a:pt x="85598" y="267843"/>
                </a:lnTo>
                <a:lnTo>
                  <a:pt x="333628" y="1355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bIns="0" lIns="0" rIns="0" rtlCol="0" tIns="0" wrap="square"/>
          <a:p/>
        </p:txBody>
      </p:sp>
      <p:sp>
        <p:nvSpPr>
          <p:cNvPr id="1048634" name="object 21"/>
          <p:cNvSpPr/>
          <p:nvPr/>
        </p:nvSpPr>
        <p:spPr>
          <a:xfrm>
            <a:off x="6102350" y="4116323"/>
            <a:ext cx="334010" cy="267970"/>
          </a:xfrm>
          <a:custGeom>
            <a:avLst/>
            <a:ahLst/>
            <a:rect l="l" t="t" r="r" b="b"/>
            <a:pathLst>
              <a:path w="334010" h="267970">
                <a:moveTo>
                  <a:pt x="333628" y="135509"/>
                </a:moveTo>
                <a:lnTo>
                  <a:pt x="85598" y="267843"/>
                </a:lnTo>
                <a:lnTo>
                  <a:pt x="0" y="0"/>
                </a:lnTo>
                <a:lnTo>
                  <a:pt x="333628" y="135509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35" name="object 22"/>
          <p:cNvSpPr/>
          <p:nvPr/>
        </p:nvSpPr>
        <p:spPr>
          <a:xfrm>
            <a:off x="4923282" y="5085588"/>
            <a:ext cx="281305" cy="278130"/>
          </a:xfrm>
          <a:custGeom>
            <a:avLst/>
            <a:ahLst/>
            <a:rect l="l" t="t" r="r" b="b"/>
            <a:pathLst>
              <a:path w="281304" h="278129">
                <a:moveTo>
                  <a:pt x="43433" y="0"/>
                </a:moveTo>
                <a:lnTo>
                  <a:pt x="0" y="277888"/>
                </a:lnTo>
                <a:lnTo>
                  <a:pt x="281177" y="270370"/>
                </a:lnTo>
                <a:lnTo>
                  <a:pt x="4343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bIns="0" lIns="0" rIns="0" rtlCol="0" tIns="0" wrap="square"/>
          <a:p/>
        </p:txBody>
      </p:sp>
      <p:sp>
        <p:nvSpPr>
          <p:cNvPr id="1048636" name="object 23"/>
          <p:cNvSpPr/>
          <p:nvPr/>
        </p:nvSpPr>
        <p:spPr>
          <a:xfrm>
            <a:off x="4923282" y="5085588"/>
            <a:ext cx="281305" cy="278130"/>
          </a:xfrm>
          <a:custGeom>
            <a:avLst/>
            <a:ahLst/>
            <a:rect l="l" t="t" r="r" b="b"/>
            <a:pathLst>
              <a:path w="281304" h="278129">
                <a:moveTo>
                  <a:pt x="281177" y="270370"/>
                </a:moveTo>
                <a:lnTo>
                  <a:pt x="0" y="277888"/>
                </a:lnTo>
                <a:lnTo>
                  <a:pt x="43433" y="0"/>
                </a:lnTo>
                <a:lnTo>
                  <a:pt x="281177" y="27037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37" name="object 24"/>
          <p:cNvSpPr/>
          <p:nvPr/>
        </p:nvSpPr>
        <p:spPr>
          <a:xfrm>
            <a:off x="2190369" y="4569205"/>
            <a:ext cx="280670" cy="280035"/>
          </a:xfrm>
          <a:custGeom>
            <a:avLst/>
            <a:ahLst/>
            <a:rect l="l" t="t" r="r" b="b"/>
            <a:pathLst>
              <a:path w="280669" h="280035">
                <a:moveTo>
                  <a:pt x="0" y="0"/>
                </a:moveTo>
                <a:lnTo>
                  <a:pt x="30861" y="279527"/>
                </a:lnTo>
                <a:lnTo>
                  <a:pt x="280416" y="20066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bIns="0" lIns="0" rIns="0" rtlCol="0" tIns="0" wrap="square"/>
          <a:p/>
        </p:txBody>
      </p:sp>
      <p:sp>
        <p:nvSpPr>
          <p:cNvPr id="1048638" name="object 25"/>
          <p:cNvSpPr/>
          <p:nvPr/>
        </p:nvSpPr>
        <p:spPr>
          <a:xfrm>
            <a:off x="2190369" y="4569205"/>
            <a:ext cx="280670" cy="280035"/>
          </a:xfrm>
          <a:custGeom>
            <a:avLst/>
            <a:ahLst/>
            <a:rect l="l" t="t" r="r" b="b"/>
            <a:pathLst>
              <a:path w="280669" h="280035">
                <a:moveTo>
                  <a:pt x="30861" y="279527"/>
                </a:moveTo>
                <a:lnTo>
                  <a:pt x="0" y="0"/>
                </a:lnTo>
                <a:lnTo>
                  <a:pt x="280416" y="20066"/>
                </a:lnTo>
                <a:lnTo>
                  <a:pt x="30861" y="279527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39" name="object 26"/>
          <p:cNvSpPr/>
          <p:nvPr/>
        </p:nvSpPr>
        <p:spPr>
          <a:xfrm>
            <a:off x="1715770" y="3169030"/>
            <a:ext cx="357505" cy="237490"/>
          </a:xfrm>
          <a:custGeom>
            <a:avLst/>
            <a:ahLst/>
            <a:rect l="l" t="t" r="r" b="b"/>
            <a:pathLst>
              <a:path w="357505" h="237489">
                <a:moveTo>
                  <a:pt x="206248" y="0"/>
                </a:moveTo>
                <a:lnTo>
                  <a:pt x="0" y="191134"/>
                </a:lnTo>
                <a:lnTo>
                  <a:pt x="357124" y="237235"/>
                </a:lnTo>
                <a:lnTo>
                  <a:pt x="206248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bIns="0" lIns="0" rIns="0" rtlCol="0" tIns="0" wrap="square"/>
          <a:p/>
        </p:txBody>
      </p:sp>
      <p:sp>
        <p:nvSpPr>
          <p:cNvPr id="1048640" name="object 27"/>
          <p:cNvSpPr/>
          <p:nvPr/>
        </p:nvSpPr>
        <p:spPr>
          <a:xfrm>
            <a:off x="1715770" y="3169030"/>
            <a:ext cx="357505" cy="237490"/>
          </a:xfrm>
          <a:custGeom>
            <a:avLst/>
            <a:ahLst/>
            <a:rect l="l" t="t" r="r" b="b"/>
            <a:pathLst>
              <a:path w="357505" h="237489">
                <a:moveTo>
                  <a:pt x="0" y="191134"/>
                </a:moveTo>
                <a:lnTo>
                  <a:pt x="206248" y="0"/>
                </a:lnTo>
                <a:lnTo>
                  <a:pt x="357124" y="237235"/>
                </a:lnTo>
                <a:lnTo>
                  <a:pt x="0" y="191134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41" name="object 28"/>
          <p:cNvSpPr/>
          <p:nvPr/>
        </p:nvSpPr>
        <p:spPr>
          <a:xfrm>
            <a:off x="3103245" y="2005329"/>
            <a:ext cx="271780" cy="327660"/>
          </a:xfrm>
          <a:custGeom>
            <a:avLst/>
            <a:ahLst/>
            <a:rect l="l" t="t" r="r" b="b"/>
            <a:pathLst>
              <a:path w="271779" h="327660">
                <a:moveTo>
                  <a:pt x="0" y="0"/>
                </a:moveTo>
                <a:lnTo>
                  <a:pt x="149732" y="327405"/>
                </a:lnTo>
                <a:lnTo>
                  <a:pt x="271271" y="7378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bIns="0" lIns="0" rIns="0" rtlCol="0" tIns="0" wrap="square"/>
          <a:p/>
        </p:txBody>
      </p:sp>
      <p:sp>
        <p:nvSpPr>
          <p:cNvPr id="1048642" name="object 29"/>
          <p:cNvSpPr/>
          <p:nvPr/>
        </p:nvSpPr>
        <p:spPr>
          <a:xfrm>
            <a:off x="3103245" y="2005329"/>
            <a:ext cx="271780" cy="327660"/>
          </a:xfrm>
          <a:custGeom>
            <a:avLst/>
            <a:ahLst/>
            <a:rect l="l" t="t" r="r" b="b"/>
            <a:pathLst>
              <a:path w="271779" h="327660">
                <a:moveTo>
                  <a:pt x="0" y="0"/>
                </a:moveTo>
                <a:lnTo>
                  <a:pt x="271271" y="73787"/>
                </a:lnTo>
                <a:lnTo>
                  <a:pt x="149732" y="327405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bIns="0" lIns="0" rIns="0" rtlCol="0" tIns="0" wrap="square"/>
          <a:p/>
        </p:txBody>
      </p:sp>
      <p:sp>
        <p:nvSpPr>
          <p:cNvPr id="1048643" name="object 30"/>
          <p:cNvSpPr txBox="1"/>
          <p:nvPr/>
        </p:nvSpPr>
        <p:spPr>
          <a:xfrm>
            <a:off x="3177413" y="2882912"/>
            <a:ext cx="1152525" cy="409868"/>
          </a:xfrm>
          <a:prstGeom prst="rect"/>
          <a:solidFill>
            <a:srgbClr val="000000"/>
          </a:solidFill>
        </p:spPr>
        <p:txBody>
          <a:bodyPr bIns="0" lIns="0" rIns="0" rtlCol="0" tIns="24765" vert="horz" wrap="square">
            <a:spAutoFit/>
          </a:bodyPr>
          <a:p>
            <a:pPr marL="241300">
              <a:lnSpc>
                <a:spcPct val="100000"/>
              </a:lnSpc>
              <a:spcBef>
                <a:spcPts val="195"/>
              </a:spcBef>
            </a:pPr>
            <a:r>
              <a:rPr dirty="0" sz="2300" spc="-125">
                <a:solidFill>
                  <a:srgbClr val="FFFFFF"/>
                </a:solidFill>
                <a:latin typeface="Arial"/>
                <a:cs typeface="Arial"/>
              </a:rPr>
              <a:t>Noise</a:t>
            </a:r>
            <a:endParaRPr sz="2300">
              <a:latin typeface="Arial"/>
              <a:cs typeface="Arial"/>
            </a:endParaRPr>
          </a:p>
        </p:txBody>
      </p:sp>
      <p:sp>
        <p:nvSpPr>
          <p:cNvPr id="1048644" name="object 31"/>
          <p:cNvSpPr txBox="1"/>
          <p:nvPr/>
        </p:nvSpPr>
        <p:spPr>
          <a:xfrm>
            <a:off x="3820286" y="4097286"/>
            <a:ext cx="1152525" cy="409868"/>
          </a:xfrm>
          <a:prstGeom prst="rect"/>
          <a:solidFill>
            <a:srgbClr val="000000"/>
          </a:solidFill>
        </p:spPr>
        <p:txBody>
          <a:bodyPr bIns="0" lIns="0" rIns="0" rtlCol="0" tIns="24765" vert="horz" wrap="square">
            <a:spAutoFit/>
          </a:bodyPr>
          <a:p>
            <a:pPr marL="167005">
              <a:lnSpc>
                <a:spcPct val="100000"/>
              </a:lnSpc>
              <a:spcBef>
                <a:spcPts val="195"/>
              </a:spcBef>
            </a:pPr>
            <a:r>
              <a:rPr dirty="0" sz="2300" spc="-70">
                <a:solidFill>
                  <a:srgbClr val="FFFFFF"/>
                </a:solidFill>
                <a:latin typeface="Arial"/>
                <a:cs typeface="Arial"/>
              </a:rPr>
              <a:t>Barrier</a:t>
            </a:r>
            <a:endParaRPr sz="2300">
              <a:latin typeface="Arial"/>
              <a:cs typeface="Arial"/>
            </a:endParaRPr>
          </a:p>
        </p:txBody>
      </p:sp>
      <p:sp>
        <p:nvSpPr>
          <p:cNvPr id="1048645" name="object 32"/>
          <p:cNvSpPr txBox="1">
            <a:spLocks noGrp="1"/>
          </p:cNvSpPr>
          <p:nvPr>
            <p:ph type="title"/>
          </p:nvPr>
        </p:nvSpPr>
        <p:spPr>
          <a:xfrm>
            <a:off x="663955" y="441197"/>
            <a:ext cx="2892425" cy="744639"/>
          </a:xfrm>
          <a:prstGeom prst="rect"/>
        </p:spPr>
        <p:txBody>
          <a:bodyPr bIns="0" lIns="0" rIns="0" rtlCol="0" tIns="13335" vert="horz" wrap="square">
            <a:spAutoFit/>
          </a:bodyPr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spc="210"/>
              <a:t>Process</a:t>
            </a:r>
            <a:r>
              <a:rPr dirty="0" sz="4400" spc="-229"/>
              <a:t> </a:t>
            </a:r>
            <a:r>
              <a:rPr dirty="0" sz="4400" spc="225"/>
              <a:t>of</a:t>
            </a:r>
            <a:endParaRPr sz="4400"/>
          </a:p>
        </p:txBody>
      </p:sp>
      <p:sp>
        <p:nvSpPr>
          <p:cNvPr id="1048646" name="object 33"/>
          <p:cNvSpPr/>
          <p:nvPr/>
        </p:nvSpPr>
        <p:spPr>
          <a:xfrm>
            <a:off x="3891788" y="249300"/>
            <a:ext cx="4143375" cy="1419098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47" name="object 35"/>
          <p:cNvSpPr txBox="1"/>
          <p:nvPr/>
        </p:nvSpPr>
        <p:spPr>
          <a:xfrm>
            <a:off x="8013954" y="6104940"/>
            <a:ext cx="128270" cy="1778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1240"/>
              </a:lnSpc>
            </a:pPr>
            <a:fld id="{81D60167-4931-47E6-BA6A-407CBD079E47}" type="slidenum">
              <a:rPr dirty="0" sz="1200" spc="-60">
                <a:solidFill>
                  <a:srgbClr val="888888"/>
                </a:solidFill>
                <a:latin typeface="Arial"/>
                <a:cs typeface="Arial"/>
              </a:rPr>
              <a:t>4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8" name="object 2"/>
          <p:cNvSpPr txBox="1">
            <a:spLocks noGrp="1"/>
          </p:cNvSpPr>
          <p:nvPr>
            <p:ph type="title"/>
          </p:nvPr>
        </p:nvSpPr>
        <p:spPr>
          <a:xfrm>
            <a:off x="1117498" y="441197"/>
            <a:ext cx="2305685" cy="696595"/>
          </a:xfrm>
          <a:prstGeom prst="rect"/>
        </p:spPr>
        <p:txBody>
          <a:bodyPr bIns="0" lIns="0" rIns="0" rtlCol="0" tIns="13335" vert="horz" wrap="square">
            <a:spAutoFit/>
          </a:bodyPr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spc="145"/>
              <a:t>Types</a:t>
            </a:r>
            <a:r>
              <a:rPr dirty="0" sz="4400" spc="-200"/>
              <a:t> </a:t>
            </a:r>
            <a:r>
              <a:rPr dirty="0" sz="4400" spc="225"/>
              <a:t>of</a:t>
            </a:r>
            <a:endParaRPr sz="4400"/>
          </a:p>
        </p:txBody>
      </p:sp>
      <p:sp>
        <p:nvSpPr>
          <p:cNvPr id="1048649" name="object 3"/>
          <p:cNvSpPr/>
          <p:nvPr/>
        </p:nvSpPr>
        <p:spPr>
          <a:xfrm>
            <a:off x="3677411" y="239648"/>
            <a:ext cx="4286249" cy="1433829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50" name="object 4"/>
          <p:cNvSpPr txBox="1"/>
          <p:nvPr/>
        </p:nvSpPr>
        <p:spPr>
          <a:xfrm>
            <a:off x="398779" y="1586306"/>
            <a:ext cx="7632700" cy="3258820"/>
          </a:xfrm>
          <a:prstGeom prst="rect"/>
        </p:spPr>
        <p:txBody>
          <a:bodyPr bIns="0" lIns="0" rIns="0" rtlCol="0" tIns="5715" vert="horz" wrap="square">
            <a:spAutoFit/>
          </a:bodyPr>
          <a:p>
            <a:pPr algn="just" marL="355600" marR="5080">
              <a:lnSpc>
                <a:spcPct val="101899"/>
              </a:lnSpc>
              <a:spcBef>
                <a:spcPts val="45"/>
              </a:spcBef>
            </a:pPr>
            <a:r>
              <a:rPr dirty="0" sz="2400" spc="-140">
                <a:latin typeface="Arial"/>
                <a:cs typeface="Arial"/>
              </a:rPr>
              <a:t>People </a:t>
            </a:r>
            <a:r>
              <a:rPr dirty="0" sz="2400" spc="-95">
                <a:latin typeface="Arial"/>
                <a:cs typeface="Arial"/>
              </a:rPr>
              <a:t>communicate </a:t>
            </a:r>
            <a:r>
              <a:rPr dirty="0" sz="2400" spc="10">
                <a:latin typeface="Arial"/>
                <a:cs typeface="Arial"/>
              </a:rPr>
              <a:t>with </a:t>
            </a:r>
            <a:r>
              <a:rPr dirty="0" sz="2400" spc="-145">
                <a:latin typeface="Arial"/>
                <a:cs typeface="Arial"/>
              </a:rPr>
              <a:t>each </a:t>
            </a:r>
            <a:r>
              <a:rPr dirty="0" sz="2400" spc="-30">
                <a:latin typeface="Arial"/>
                <a:cs typeface="Arial"/>
              </a:rPr>
              <a:t>other in </a:t>
            </a:r>
            <a:r>
              <a:rPr dirty="0" sz="2400" spc="-185">
                <a:latin typeface="Arial"/>
                <a:cs typeface="Arial"/>
              </a:rPr>
              <a:t>a </a:t>
            </a:r>
            <a:r>
              <a:rPr dirty="0" sz="2400" spc="-75">
                <a:latin typeface="Arial"/>
                <a:cs typeface="Arial"/>
              </a:rPr>
              <a:t>number </a:t>
            </a:r>
            <a:r>
              <a:rPr dirty="0" sz="2400" spc="-10">
                <a:latin typeface="Arial"/>
                <a:cs typeface="Arial"/>
              </a:rPr>
              <a:t>of </a:t>
            </a:r>
            <a:r>
              <a:rPr dirty="0" sz="2400" spc="-170">
                <a:latin typeface="Arial"/>
                <a:cs typeface="Arial"/>
              </a:rPr>
              <a:t>ways  </a:t>
            </a:r>
            <a:r>
              <a:rPr dirty="0" sz="2400" spc="-5">
                <a:latin typeface="Arial"/>
                <a:cs typeface="Arial"/>
              </a:rPr>
              <a:t>that </a:t>
            </a:r>
            <a:r>
              <a:rPr dirty="0" sz="2400" spc="-100">
                <a:latin typeface="Arial"/>
                <a:cs typeface="Arial"/>
              </a:rPr>
              <a:t>depend </a:t>
            </a:r>
            <a:r>
              <a:rPr dirty="0" sz="2400" spc="-80">
                <a:latin typeface="Arial"/>
                <a:cs typeface="Arial"/>
              </a:rPr>
              <a:t>upon </a:t>
            </a:r>
            <a:r>
              <a:rPr dirty="0" sz="2400" spc="-30">
                <a:latin typeface="Arial"/>
                <a:cs typeface="Arial"/>
              </a:rPr>
              <a:t>the </a:t>
            </a:r>
            <a:r>
              <a:rPr dirty="0" sz="2400" spc="-190">
                <a:latin typeface="Arial"/>
                <a:cs typeface="Arial"/>
              </a:rPr>
              <a:t>message </a:t>
            </a:r>
            <a:r>
              <a:rPr dirty="0" sz="2400" spc="-114">
                <a:latin typeface="Arial"/>
                <a:cs typeface="Arial"/>
              </a:rPr>
              <a:t>and </a:t>
            </a:r>
            <a:r>
              <a:rPr dirty="0" sz="2400" spc="-45">
                <a:latin typeface="Arial"/>
                <a:cs typeface="Arial"/>
              </a:rPr>
              <a:t>its </a:t>
            </a:r>
            <a:r>
              <a:rPr dirty="0" sz="2400" spc="-70">
                <a:latin typeface="Arial"/>
                <a:cs typeface="Arial"/>
              </a:rPr>
              <a:t>context </a:t>
            </a:r>
            <a:r>
              <a:rPr dirty="0" sz="2400" spc="-30">
                <a:latin typeface="Arial"/>
                <a:cs typeface="Arial"/>
              </a:rPr>
              <a:t>in </a:t>
            </a:r>
            <a:r>
              <a:rPr dirty="0" sz="2400" spc="-70">
                <a:latin typeface="Arial"/>
                <a:cs typeface="Arial"/>
              </a:rPr>
              <a:t>which </a:t>
            </a:r>
            <a:r>
              <a:rPr dirty="0" sz="2400" spc="75">
                <a:latin typeface="Arial"/>
                <a:cs typeface="Arial"/>
              </a:rPr>
              <a:t>it  </a:t>
            </a:r>
            <a:r>
              <a:rPr dirty="0" sz="2400" spc="-125">
                <a:latin typeface="Arial"/>
                <a:cs typeface="Arial"/>
              </a:rPr>
              <a:t>is </a:t>
            </a:r>
            <a:r>
              <a:rPr dirty="0" sz="2400" spc="-100">
                <a:latin typeface="Arial"/>
                <a:cs typeface="Arial"/>
              </a:rPr>
              <a:t>being</a:t>
            </a:r>
            <a:r>
              <a:rPr dirty="0" sz="2400" spc="-145">
                <a:latin typeface="Arial"/>
                <a:cs typeface="Arial"/>
              </a:rPr>
              <a:t> </a:t>
            </a:r>
            <a:r>
              <a:rPr dirty="0" sz="2400" spc="-90">
                <a:latin typeface="Arial"/>
                <a:cs typeface="Arial"/>
              </a:rPr>
              <a:t>sent.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500">
              <a:latin typeface="Times New Roman"/>
              <a:cs typeface="Times New Roman"/>
            </a:endParaRPr>
          </a:p>
          <a:p>
            <a:pPr marL="355600" marR="580390">
              <a:lnSpc>
                <a:spcPct val="100000"/>
              </a:lnSpc>
            </a:pPr>
            <a:r>
              <a:rPr dirty="0" sz="2400" spc="-200">
                <a:latin typeface="Arial"/>
                <a:cs typeface="Arial"/>
              </a:rPr>
              <a:t>Types </a:t>
            </a:r>
            <a:r>
              <a:rPr dirty="0" sz="2400" spc="-10">
                <a:latin typeface="Arial"/>
                <a:cs typeface="Arial"/>
              </a:rPr>
              <a:t>of </a:t>
            </a:r>
            <a:r>
              <a:rPr dirty="0" sz="2400" spc="-80">
                <a:latin typeface="Arial"/>
                <a:cs typeface="Arial"/>
              </a:rPr>
              <a:t>communication </a:t>
            </a:r>
            <a:r>
              <a:rPr dirty="0" sz="2400" spc="-155">
                <a:latin typeface="Arial"/>
                <a:cs typeface="Arial"/>
              </a:rPr>
              <a:t>based </a:t>
            </a:r>
            <a:r>
              <a:rPr dirty="0" sz="2400" spc="-75">
                <a:latin typeface="Arial"/>
                <a:cs typeface="Arial"/>
              </a:rPr>
              <a:t>on </a:t>
            </a:r>
            <a:r>
              <a:rPr dirty="0" sz="2400" spc="-30">
                <a:latin typeface="Arial"/>
                <a:cs typeface="Arial"/>
              </a:rPr>
              <a:t>the</a:t>
            </a:r>
            <a:r>
              <a:rPr dirty="0" sz="2400" spc="-275">
                <a:latin typeface="Arial"/>
                <a:cs typeface="Arial"/>
              </a:rPr>
              <a:t> </a:t>
            </a:r>
            <a:r>
              <a:rPr dirty="0" sz="2400" spc="-80">
                <a:latin typeface="Arial"/>
                <a:cs typeface="Arial"/>
              </a:rPr>
              <a:t>communication  </a:t>
            </a:r>
            <a:r>
              <a:rPr dirty="0" sz="2400" spc="-125">
                <a:latin typeface="Arial"/>
                <a:cs typeface="Arial"/>
              </a:rPr>
              <a:t>channels </a:t>
            </a:r>
            <a:r>
              <a:rPr dirty="0" sz="2400" spc="-145">
                <a:latin typeface="Arial"/>
                <a:cs typeface="Arial"/>
              </a:rPr>
              <a:t>used </a:t>
            </a:r>
            <a:r>
              <a:rPr dirty="0" sz="2400" spc="-110">
                <a:latin typeface="Arial"/>
                <a:cs typeface="Arial"/>
              </a:rPr>
              <a:t>are </a:t>
            </a:r>
            <a:r>
              <a:rPr dirty="0" sz="2400" spc="-140">
                <a:latin typeface="Arial"/>
                <a:cs typeface="Arial"/>
              </a:rPr>
              <a:t>–</a:t>
            </a:r>
            <a:endParaRPr sz="24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580"/>
              </a:spcBef>
              <a:buFont typeface="Wingdings"/>
              <a:buChar char=""/>
              <a:tabLst>
                <a:tab algn="l" pos="355600"/>
              </a:tabLst>
            </a:pPr>
            <a:r>
              <a:rPr dirty="0" sz="2400" spc="-120">
                <a:latin typeface="Arial"/>
                <a:cs typeface="Arial"/>
              </a:rPr>
              <a:t>Verbal</a:t>
            </a:r>
            <a:r>
              <a:rPr dirty="0" sz="2400" spc="-140">
                <a:latin typeface="Arial"/>
                <a:cs typeface="Arial"/>
              </a:rPr>
              <a:t> </a:t>
            </a:r>
            <a:r>
              <a:rPr dirty="0" sz="2400" spc="-100">
                <a:latin typeface="Arial"/>
                <a:cs typeface="Arial"/>
              </a:rPr>
              <a:t>Communication</a:t>
            </a:r>
            <a:endParaRPr sz="24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575"/>
              </a:spcBef>
              <a:buFont typeface="Wingdings"/>
              <a:buChar char=""/>
              <a:tabLst>
                <a:tab algn="l" pos="355600"/>
              </a:tabLst>
            </a:pPr>
            <a:r>
              <a:rPr dirty="0" sz="2400" spc="-100">
                <a:latin typeface="Arial"/>
                <a:cs typeface="Arial"/>
              </a:rPr>
              <a:t>Nonverbal</a:t>
            </a:r>
            <a:r>
              <a:rPr dirty="0" sz="2400" spc="-145">
                <a:latin typeface="Arial"/>
                <a:cs typeface="Arial"/>
              </a:rPr>
              <a:t> </a:t>
            </a:r>
            <a:r>
              <a:rPr dirty="0" sz="2400" spc="-100">
                <a:latin typeface="Arial"/>
                <a:cs typeface="Arial"/>
              </a:rPr>
              <a:t>Communication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48651" name="object 6"/>
          <p:cNvSpPr txBox="1"/>
          <p:nvPr/>
        </p:nvSpPr>
        <p:spPr>
          <a:xfrm>
            <a:off x="8013954" y="6104940"/>
            <a:ext cx="128270" cy="1778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1240"/>
              </a:lnSpc>
            </a:pPr>
            <a:fld id="{81D60167-4931-47E6-BA6A-407CBD079E47}" type="slidenum">
              <a:rPr dirty="0" sz="1200" spc="-60">
                <a:solidFill>
                  <a:srgbClr val="888888"/>
                </a:solidFill>
                <a:latin typeface="Arial"/>
                <a:cs typeface="Arial"/>
              </a:rPr>
              <a:t>5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object 2"/>
          <p:cNvSpPr txBox="1">
            <a:spLocks noGrp="1"/>
          </p:cNvSpPr>
          <p:nvPr>
            <p:ph type="title"/>
          </p:nvPr>
        </p:nvSpPr>
        <p:spPr>
          <a:xfrm>
            <a:off x="1173581" y="421386"/>
            <a:ext cx="1792605" cy="696595"/>
          </a:xfrm>
          <a:prstGeom prst="rect"/>
        </p:spPr>
        <p:txBody>
          <a:bodyPr bIns="0" lIns="0" rIns="0" rtlCol="0" tIns="13335" vert="horz" wrap="square">
            <a:spAutoFit/>
          </a:bodyPr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spc="-130"/>
              <a:t>V</a:t>
            </a:r>
            <a:r>
              <a:rPr dirty="0" sz="4400" spc="260"/>
              <a:t>erbal</a:t>
            </a:r>
            <a:endParaRPr sz="4400"/>
          </a:p>
        </p:txBody>
      </p:sp>
      <p:sp>
        <p:nvSpPr>
          <p:cNvPr id="1048653" name="object 3"/>
          <p:cNvSpPr/>
          <p:nvPr/>
        </p:nvSpPr>
        <p:spPr>
          <a:xfrm>
            <a:off x="7229856" y="3153155"/>
            <a:ext cx="1075944" cy="499871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54" name="object 4"/>
          <p:cNvSpPr txBox="1"/>
          <p:nvPr/>
        </p:nvSpPr>
        <p:spPr>
          <a:xfrm>
            <a:off x="510946" y="1610613"/>
            <a:ext cx="7589520" cy="4123054"/>
          </a:xfrm>
          <a:prstGeom prst="rect"/>
        </p:spPr>
        <p:txBody>
          <a:bodyPr bIns="0" lIns="0" rIns="0" rtlCol="0" tIns="12700" vert="horz" wrap="square">
            <a:spAutoFit/>
          </a:bodyPr>
          <a:p>
            <a:pPr indent="-342900" marL="355600" marR="5080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algn="l" pos="354965"/>
                <a:tab algn="l" pos="355600"/>
              </a:tabLst>
            </a:pPr>
            <a:r>
              <a:rPr dirty="0" sz="2400" spc="35">
                <a:latin typeface="Arial"/>
                <a:cs typeface="Arial"/>
              </a:rPr>
              <a:t>It </a:t>
            </a:r>
            <a:r>
              <a:rPr dirty="0" sz="2400" spc="-95">
                <a:latin typeface="Arial"/>
                <a:cs typeface="Arial"/>
              </a:rPr>
              <a:t>refers </a:t>
            </a:r>
            <a:r>
              <a:rPr dirty="0" sz="2400" spc="20">
                <a:latin typeface="Arial"/>
                <a:cs typeface="Arial"/>
              </a:rPr>
              <a:t>to </a:t>
            </a:r>
            <a:r>
              <a:rPr dirty="0" sz="2400" spc="-35">
                <a:latin typeface="Arial"/>
                <a:cs typeface="Arial"/>
              </a:rPr>
              <a:t>the </a:t>
            </a:r>
            <a:r>
              <a:rPr dirty="0" sz="2400" spc="-30">
                <a:latin typeface="Arial"/>
                <a:cs typeface="Arial"/>
              </a:rPr>
              <a:t>form </a:t>
            </a:r>
            <a:r>
              <a:rPr dirty="0" sz="2400" spc="-10">
                <a:latin typeface="Arial"/>
                <a:cs typeface="Arial"/>
              </a:rPr>
              <a:t>of </a:t>
            </a:r>
            <a:r>
              <a:rPr dirty="0" sz="2400" spc="-80">
                <a:latin typeface="Arial"/>
                <a:cs typeface="Arial"/>
              </a:rPr>
              <a:t>communication </a:t>
            </a:r>
            <a:r>
              <a:rPr dirty="0" sz="2400" spc="-30">
                <a:latin typeface="Arial"/>
                <a:cs typeface="Arial"/>
              </a:rPr>
              <a:t>in </a:t>
            </a:r>
            <a:r>
              <a:rPr dirty="0" sz="2400" spc="-70">
                <a:latin typeface="Arial"/>
                <a:cs typeface="Arial"/>
              </a:rPr>
              <a:t>which </a:t>
            </a:r>
            <a:r>
              <a:rPr dirty="0" sz="2400" spc="-190">
                <a:latin typeface="Arial"/>
                <a:cs typeface="Arial"/>
              </a:rPr>
              <a:t>message  </a:t>
            </a:r>
            <a:r>
              <a:rPr dirty="0" sz="2400" spc="-125">
                <a:latin typeface="Arial"/>
                <a:cs typeface="Arial"/>
              </a:rPr>
              <a:t>is </a:t>
            </a:r>
            <a:r>
              <a:rPr dirty="0" sz="2400" spc="-45">
                <a:latin typeface="Arial"/>
                <a:cs typeface="Arial"/>
              </a:rPr>
              <a:t>transmitted</a:t>
            </a:r>
            <a:r>
              <a:rPr dirty="0" sz="2400" spc="-170">
                <a:latin typeface="Arial"/>
                <a:cs typeface="Arial"/>
              </a:rPr>
              <a:t> </a:t>
            </a:r>
            <a:r>
              <a:rPr dirty="0" sz="2400" spc="-90">
                <a:latin typeface="Arial"/>
                <a:cs typeface="Arial"/>
              </a:rPr>
              <a:t>verbally.</a:t>
            </a:r>
            <a:endParaRPr sz="24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580"/>
              </a:spcBef>
              <a:buFont typeface="Wingdings"/>
              <a:buChar char=""/>
              <a:tabLst>
                <a:tab algn="l" pos="354965"/>
                <a:tab algn="l" pos="355600"/>
              </a:tabLst>
            </a:pPr>
            <a:r>
              <a:rPr dirty="0" sz="2400" spc="-100">
                <a:latin typeface="Arial"/>
                <a:cs typeface="Arial"/>
              </a:rPr>
              <a:t>Communication </a:t>
            </a:r>
            <a:r>
              <a:rPr dirty="0" sz="2400" spc="-125">
                <a:latin typeface="Arial"/>
                <a:cs typeface="Arial"/>
              </a:rPr>
              <a:t>is </a:t>
            </a:r>
            <a:r>
              <a:rPr dirty="0" sz="2400" spc="-95">
                <a:latin typeface="Arial"/>
                <a:cs typeface="Arial"/>
              </a:rPr>
              <a:t>done </a:t>
            </a:r>
            <a:r>
              <a:rPr dirty="0" sz="2400" spc="-105">
                <a:latin typeface="Arial"/>
                <a:cs typeface="Arial"/>
              </a:rPr>
              <a:t>by </a:t>
            </a:r>
            <a:r>
              <a:rPr dirty="0" sz="2400" spc="-50">
                <a:latin typeface="Arial"/>
                <a:cs typeface="Arial"/>
              </a:rPr>
              <a:t>word </a:t>
            </a:r>
            <a:r>
              <a:rPr dirty="0" sz="2400" spc="-10">
                <a:latin typeface="Arial"/>
                <a:cs typeface="Arial"/>
              </a:rPr>
              <a:t>of </a:t>
            </a:r>
            <a:r>
              <a:rPr dirty="0" sz="2400" spc="-35">
                <a:latin typeface="Arial"/>
                <a:cs typeface="Arial"/>
              </a:rPr>
              <a:t>mouth </a:t>
            </a:r>
            <a:r>
              <a:rPr dirty="0" sz="2400" spc="-110">
                <a:latin typeface="Arial"/>
                <a:cs typeface="Arial"/>
              </a:rPr>
              <a:t>and </a:t>
            </a:r>
            <a:r>
              <a:rPr dirty="0" sz="2400" spc="-185">
                <a:latin typeface="Arial"/>
                <a:cs typeface="Arial"/>
              </a:rPr>
              <a:t>a </a:t>
            </a:r>
            <a:r>
              <a:rPr dirty="0" sz="2400" spc="-110">
                <a:latin typeface="Arial"/>
                <a:cs typeface="Arial"/>
              </a:rPr>
              <a:t>piece</a:t>
            </a:r>
            <a:r>
              <a:rPr dirty="0" sz="2400" spc="155">
                <a:latin typeface="Arial"/>
                <a:cs typeface="Arial"/>
              </a:rPr>
              <a:t> </a:t>
            </a:r>
            <a:r>
              <a:rPr dirty="0" sz="2400" spc="-15">
                <a:latin typeface="Arial"/>
                <a:cs typeface="Arial"/>
              </a:rPr>
              <a:t>of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dirty="0" sz="2400" spc="-20">
                <a:latin typeface="Arial"/>
                <a:cs typeface="Arial"/>
              </a:rPr>
              <a:t>writing.</a:t>
            </a:r>
            <a:endParaRPr sz="24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575"/>
              </a:spcBef>
              <a:buFont typeface="Wingdings"/>
              <a:buChar char=""/>
              <a:tabLst>
                <a:tab algn="l" pos="354965"/>
                <a:tab algn="l" pos="355600"/>
              </a:tabLst>
            </a:pPr>
            <a:r>
              <a:rPr dirty="0" sz="2400" spc="-75">
                <a:latin typeface="Arial"/>
                <a:cs typeface="Arial"/>
              </a:rPr>
              <a:t>In </a:t>
            </a:r>
            <a:r>
              <a:rPr dirty="0" sz="2400" spc="-85">
                <a:latin typeface="Arial"/>
                <a:cs typeface="Arial"/>
              </a:rPr>
              <a:t>verbal </a:t>
            </a:r>
            <a:r>
              <a:rPr dirty="0" sz="2400" spc="-80">
                <a:latin typeface="Arial"/>
                <a:cs typeface="Arial"/>
              </a:rPr>
              <a:t>communication remember </a:t>
            </a:r>
            <a:r>
              <a:rPr dirty="0" sz="2400" spc="-30">
                <a:latin typeface="Arial"/>
                <a:cs typeface="Arial"/>
              </a:rPr>
              <a:t>the </a:t>
            </a:r>
            <a:r>
              <a:rPr dirty="0" sz="2400" spc="-114">
                <a:latin typeface="Arial"/>
                <a:cs typeface="Arial"/>
              </a:rPr>
              <a:t>acronym</a:t>
            </a:r>
            <a:r>
              <a:rPr dirty="0" sz="2400" spc="135">
                <a:latin typeface="Arial"/>
                <a:cs typeface="Arial"/>
              </a:rPr>
              <a:t> </a:t>
            </a:r>
            <a:r>
              <a:rPr b="1" dirty="0" sz="2400" spc="-290">
                <a:latin typeface="Arial"/>
                <a:cs typeface="Arial"/>
              </a:rPr>
              <a:t>“KISS”</a:t>
            </a:r>
            <a:endParaRPr sz="24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dirty="0" sz="2400" spc="-125">
                <a:latin typeface="Arial"/>
                <a:cs typeface="Arial"/>
              </a:rPr>
              <a:t>(keep </a:t>
            </a:r>
            <a:r>
              <a:rPr dirty="0" sz="2400" spc="75">
                <a:latin typeface="Arial"/>
                <a:cs typeface="Arial"/>
              </a:rPr>
              <a:t>it </a:t>
            </a:r>
            <a:r>
              <a:rPr dirty="0" sz="2400" spc="-50">
                <a:latin typeface="Arial"/>
                <a:cs typeface="Arial"/>
              </a:rPr>
              <a:t>short </a:t>
            </a:r>
            <a:r>
              <a:rPr dirty="0" sz="2400" spc="-110">
                <a:latin typeface="Arial"/>
                <a:cs typeface="Arial"/>
              </a:rPr>
              <a:t>and</a:t>
            </a:r>
            <a:r>
              <a:rPr dirty="0" sz="2400" spc="-455">
                <a:latin typeface="Arial"/>
                <a:cs typeface="Arial"/>
              </a:rPr>
              <a:t> </a:t>
            </a:r>
            <a:r>
              <a:rPr dirty="0" sz="2400" spc="-85">
                <a:latin typeface="Arial"/>
                <a:cs typeface="Arial"/>
              </a:rPr>
              <a:t>simple).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  <a:spcBef>
                <a:spcPts val="5"/>
              </a:spcBef>
            </a:pPr>
            <a:r>
              <a:rPr b="1" dirty="0" sz="2400" spc="-160">
                <a:latin typeface="Arial"/>
                <a:cs typeface="Arial"/>
              </a:rPr>
              <a:t>Verbal </a:t>
            </a:r>
            <a:r>
              <a:rPr b="1" dirty="0" sz="2400" spc="-185">
                <a:latin typeface="Arial"/>
                <a:cs typeface="Arial"/>
              </a:rPr>
              <a:t>Communication </a:t>
            </a:r>
            <a:r>
              <a:rPr dirty="0" sz="2400" spc="-125">
                <a:latin typeface="Arial"/>
                <a:cs typeface="Arial"/>
              </a:rPr>
              <a:t>is </a:t>
            </a:r>
            <a:r>
              <a:rPr dirty="0" sz="2400" spc="-70">
                <a:latin typeface="Arial"/>
                <a:cs typeface="Arial"/>
              </a:rPr>
              <a:t>divided</a:t>
            </a:r>
            <a:r>
              <a:rPr dirty="0" sz="2400" spc="-55">
                <a:latin typeface="Arial"/>
                <a:cs typeface="Arial"/>
              </a:rPr>
              <a:t> </a:t>
            </a:r>
            <a:r>
              <a:rPr dirty="0" sz="2400" spc="-15">
                <a:latin typeface="Arial"/>
                <a:cs typeface="Arial"/>
              </a:rPr>
              <a:t>into:</a:t>
            </a:r>
            <a:endParaRPr sz="24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575"/>
              </a:spcBef>
              <a:buFont typeface="Wingdings"/>
              <a:buChar char=""/>
              <a:tabLst>
                <a:tab algn="l" pos="355600"/>
              </a:tabLst>
            </a:pPr>
            <a:r>
              <a:rPr dirty="0" sz="2400" spc="-120">
                <a:latin typeface="Arial"/>
                <a:cs typeface="Arial"/>
              </a:rPr>
              <a:t>Oral</a:t>
            </a:r>
            <a:r>
              <a:rPr dirty="0" sz="2400" spc="-160">
                <a:latin typeface="Arial"/>
                <a:cs typeface="Arial"/>
              </a:rPr>
              <a:t> </a:t>
            </a:r>
            <a:r>
              <a:rPr dirty="0" sz="2400" spc="-100">
                <a:latin typeface="Arial"/>
                <a:cs typeface="Arial"/>
              </a:rPr>
              <a:t>Communication</a:t>
            </a:r>
            <a:endParaRPr sz="24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575"/>
              </a:spcBef>
              <a:buFont typeface="Wingdings"/>
              <a:buChar char=""/>
              <a:tabLst>
                <a:tab algn="l" pos="355600"/>
              </a:tabLst>
            </a:pPr>
            <a:r>
              <a:rPr dirty="0" sz="2400" spc="-25">
                <a:latin typeface="Arial"/>
                <a:cs typeface="Arial"/>
              </a:rPr>
              <a:t>Written</a:t>
            </a:r>
            <a:r>
              <a:rPr dirty="0" sz="2400" spc="-150">
                <a:latin typeface="Arial"/>
                <a:cs typeface="Arial"/>
              </a:rPr>
              <a:t> </a:t>
            </a:r>
            <a:r>
              <a:rPr dirty="0" sz="2400" spc="-100">
                <a:latin typeface="Arial"/>
                <a:cs typeface="Arial"/>
              </a:rPr>
              <a:t>Communication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48655" name="object 5"/>
          <p:cNvSpPr/>
          <p:nvPr/>
        </p:nvSpPr>
        <p:spPr>
          <a:xfrm>
            <a:off x="3177413" y="239648"/>
            <a:ext cx="4429125" cy="1428750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56" name="object 7"/>
          <p:cNvSpPr txBox="1"/>
          <p:nvPr/>
        </p:nvSpPr>
        <p:spPr>
          <a:xfrm>
            <a:off x="8013954" y="6104940"/>
            <a:ext cx="128270" cy="1778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1240"/>
              </a:lnSpc>
            </a:pPr>
            <a:fld id="{81D60167-4931-47E6-BA6A-407CBD079E47}" type="slidenum">
              <a:rPr dirty="0" sz="1200" spc="-60">
                <a:solidFill>
                  <a:srgbClr val="888888"/>
                </a:solidFill>
                <a:latin typeface="Arial"/>
                <a:cs typeface="Arial"/>
              </a:rPr>
              <a:t>6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object 2"/>
          <p:cNvSpPr txBox="1">
            <a:spLocks noGrp="1"/>
          </p:cNvSpPr>
          <p:nvPr>
            <p:ph type="title"/>
          </p:nvPr>
        </p:nvSpPr>
        <p:spPr>
          <a:xfrm>
            <a:off x="389636" y="349757"/>
            <a:ext cx="1184910" cy="696595"/>
          </a:xfrm>
          <a:prstGeom prst="rect"/>
        </p:spPr>
        <p:txBody>
          <a:bodyPr bIns="0" lIns="0" rIns="0" rtlCol="0" tIns="13335" vert="horz" wrap="square">
            <a:spAutoFit/>
          </a:bodyPr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spc="370"/>
              <a:t>O</a:t>
            </a:r>
            <a:r>
              <a:rPr dirty="0" sz="4400" spc="55"/>
              <a:t>r</a:t>
            </a:r>
            <a:r>
              <a:rPr dirty="0" sz="4400" spc="185"/>
              <a:t>al</a:t>
            </a:r>
            <a:endParaRPr sz="4400"/>
          </a:p>
        </p:txBody>
      </p:sp>
      <p:sp>
        <p:nvSpPr>
          <p:cNvPr id="1048658" name="object 3"/>
          <p:cNvSpPr txBox="1"/>
          <p:nvPr/>
        </p:nvSpPr>
        <p:spPr>
          <a:xfrm>
            <a:off x="327152" y="1566417"/>
            <a:ext cx="5026025" cy="4580255"/>
          </a:xfrm>
          <a:prstGeom prst="rect"/>
        </p:spPr>
        <p:txBody>
          <a:bodyPr bIns="0" lIns="0" rIns="0" rtlCol="0" tIns="12700" vert="horz" wrap="square">
            <a:spAutoFit/>
          </a:bodyPr>
          <a:p>
            <a:pPr indent="-342900" marL="355600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algn="l" pos="354965"/>
                <a:tab algn="l" pos="355600"/>
              </a:tabLst>
            </a:pPr>
            <a:r>
              <a:rPr dirty="0" sz="1800" spc="-55">
                <a:latin typeface="Arial"/>
                <a:cs typeface="Arial"/>
              </a:rPr>
              <a:t>In </a:t>
            </a:r>
            <a:r>
              <a:rPr dirty="0" sz="1800" spc="-50">
                <a:latin typeface="Arial"/>
                <a:cs typeface="Arial"/>
              </a:rPr>
              <a:t>oral </a:t>
            </a:r>
            <a:r>
              <a:rPr dirty="0" sz="1800" spc="-60">
                <a:latin typeface="Arial"/>
                <a:cs typeface="Arial"/>
              </a:rPr>
              <a:t>communication, </a:t>
            </a:r>
            <a:r>
              <a:rPr dirty="0" sz="1800" spc="-135">
                <a:latin typeface="Arial"/>
                <a:cs typeface="Arial"/>
              </a:rPr>
              <a:t>Spoken </a:t>
            </a:r>
            <a:r>
              <a:rPr dirty="0" sz="1800" spc="-70">
                <a:latin typeface="Arial"/>
                <a:cs typeface="Arial"/>
              </a:rPr>
              <a:t>words </a:t>
            </a:r>
            <a:r>
              <a:rPr dirty="0" sz="1800" spc="-85">
                <a:latin typeface="Arial"/>
                <a:cs typeface="Arial"/>
              </a:rPr>
              <a:t>are</a:t>
            </a:r>
            <a:r>
              <a:rPr dirty="0" sz="1800" spc="-190">
                <a:latin typeface="Arial"/>
                <a:cs typeface="Arial"/>
              </a:rPr>
              <a:t> </a:t>
            </a:r>
            <a:r>
              <a:rPr dirty="0" sz="1800" spc="-95">
                <a:latin typeface="Arial"/>
                <a:cs typeface="Arial"/>
              </a:rPr>
              <a:t>used.</a:t>
            </a:r>
            <a:endParaRPr sz="1800">
              <a:latin typeface="Arial"/>
              <a:cs typeface="Arial"/>
            </a:endParaRPr>
          </a:p>
          <a:p>
            <a:pPr indent="-342900" marL="355600" marR="1527810">
              <a:lnSpc>
                <a:spcPct val="80000"/>
              </a:lnSpc>
              <a:spcBef>
                <a:spcPts val="430"/>
              </a:spcBef>
              <a:buFont typeface="Wingdings"/>
              <a:buChar char=""/>
              <a:tabLst>
                <a:tab algn="l" pos="354965"/>
                <a:tab algn="l" pos="355600"/>
              </a:tabLst>
            </a:pPr>
            <a:r>
              <a:rPr dirty="0" sz="1800" spc="25">
                <a:latin typeface="Arial"/>
                <a:cs typeface="Arial"/>
              </a:rPr>
              <a:t>It </a:t>
            </a:r>
            <a:r>
              <a:rPr dirty="0" sz="1800" spc="-80">
                <a:latin typeface="Arial"/>
                <a:cs typeface="Arial"/>
              </a:rPr>
              <a:t>includes </a:t>
            </a:r>
            <a:r>
              <a:rPr dirty="0" sz="1800" spc="-70">
                <a:latin typeface="Arial"/>
                <a:cs typeface="Arial"/>
              </a:rPr>
              <a:t>face-to-face  </a:t>
            </a:r>
            <a:r>
              <a:rPr dirty="0" sz="1800" spc="-80">
                <a:latin typeface="Arial"/>
                <a:cs typeface="Arial"/>
              </a:rPr>
              <a:t>conversations, </a:t>
            </a:r>
            <a:r>
              <a:rPr dirty="0" sz="1800" spc="-105">
                <a:latin typeface="Arial"/>
                <a:cs typeface="Arial"/>
              </a:rPr>
              <a:t>speech,</a:t>
            </a:r>
            <a:r>
              <a:rPr dirty="0" sz="1800" spc="-180">
                <a:latin typeface="Arial"/>
                <a:cs typeface="Arial"/>
              </a:rPr>
              <a:t> </a:t>
            </a:r>
            <a:r>
              <a:rPr dirty="0" sz="1800" spc="-50">
                <a:latin typeface="Arial"/>
                <a:cs typeface="Arial"/>
              </a:rPr>
              <a:t>telephonic</a:t>
            </a:r>
            <a:endParaRPr sz="1800">
              <a:latin typeface="Arial"/>
              <a:cs typeface="Arial"/>
            </a:endParaRPr>
          </a:p>
          <a:p>
            <a:pPr marL="354965">
              <a:lnSpc>
                <a:spcPts val="1515"/>
              </a:lnSpc>
            </a:pPr>
            <a:r>
              <a:rPr dirty="0" sz="1800" spc="-75">
                <a:latin typeface="Arial"/>
                <a:cs typeface="Arial"/>
              </a:rPr>
              <a:t>conversation, </a:t>
            </a:r>
            <a:r>
              <a:rPr dirty="0" sz="1800" spc="-65">
                <a:latin typeface="Arial"/>
                <a:cs typeface="Arial"/>
              </a:rPr>
              <a:t>video, </a:t>
            </a:r>
            <a:r>
              <a:rPr dirty="0" sz="1800" spc="-60">
                <a:latin typeface="Arial"/>
                <a:cs typeface="Arial"/>
              </a:rPr>
              <a:t>radio, </a:t>
            </a:r>
            <a:r>
              <a:rPr dirty="0" sz="1800" spc="-55">
                <a:latin typeface="Arial"/>
                <a:cs typeface="Arial"/>
              </a:rPr>
              <a:t>television, </a:t>
            </a:r>
            <a:r>
              <a:rPr dirty="0" sz="1800" spc="-85">
                <a:latin typeface="Arial"/>
                <a:cs typeface="Arial"/>
              </a:rPr>
              <a:t>voice</a:t>
            </a:r>
            <a:r>
              <a:rPr dirty="0" sz="1800" spc="-160">
                <a:latin typeface="Arial"/>
                <a:cs typeface="Arial"/>
              </a:rPr>
              <a:t> </a:t>
            </a:r>
            <a:r>
              <a:rPr dirty="0" sz="1800" spc="-65">
                <a:latin typeface="Arial"/>
                <a:cs typeface="Arial"/>
              </a:rPr>
              <a:t>over</a:t>
            </a:r>
            <a:endParaRPr sz="1800">
              <a:latin typeface="Arial"/>
              <a:cs typeface="Arial"/>
            </a:endParaRPr>
          </a:p>
          <a:p>
            <a:pPr marL="354965">
              <a:lnSpc>
                <a:spcPts val="1945"/>
              </a:lnSpc>
            </a:pPr>
            <a:r>
              <a:rPr dirty="0" sz="1800" spc="-20">
                <a:latin typeface="Arial"/>
                <a:cs typeface="Arial"/>
              </a:rPr>
              <a:t>internet.</a:t>
            </a:r>
            <a:endParaRPr sz="1800">
              <a:latin typeface="Arial"/>
              <a:cs typeface="Arial"/>
            </a:endParaRPr>
          </a:p>
          <a:p>
            <a:pPr indent="-342900" marL="355600">
              <a:lnSpc>
                <a:spcPts val="1945"/>
              </a:lnSpc>
              <a:buFont typeface="Wingdings"/>
              <a:buChar char=""/>
              <a:tabLst>
                <a:tab algn="l" pos="354965"/>
                <a:tab algn="l" pos="355600"/>
              </a:tabLst>
            </a:pPr>
            <a:r>
              <a:rPr dirty="0" sz="1800" spc="-75">
                <a:latin typeface="Arial"/>
                <a:cs typeface="Arial"/>
              </a:rPr>
              <a:t>Communication </a:t>
            </a:r>
            <a:r>
              <a:rPr dirty="0" sz="1800" spc="-95">
                <a:latin typeface="Arial"/>
                <a:cs typeface="Arial"/>
              </a:rPr>
              <a:t>is </a:t>
            </a:r>
            <a:r>
              <a:rPr dirty="0" sz="1800" spc="-55">
                <a:latin typeface="Arial"/>
                <a:cs typeface="Arial"/>
              </a:rPr>
              <a:t>influence</a:t>
            </a:r>
            <a:r>
              <a:rPr dirty="0" sz="1800" spc="-80">
                <a:latin typeface="Arial"/>
                <a:cs typeface="Arial"/>
              </a:rPr>
              <a:t> by</a:t>
            </a:r>
            <a:endParaRPr sz="1800">
              <a:latin typeface="Arial"/>
              <a:cs typeface="Arial"/>
            </a:endParaRPr>
          </a:p>
          <a:p>
            <a:pPr marL="354965">
              <a:lnSpc>
                <a:spcPts val="1945"/>
              </a:lnSpc>
            </a:pPr>
            <a:r>
              <a:rPr dirty="0" sz="1800" spc="-45">
                <a:latin typeface="Arial"/>
                <a:cs typeface="Arial"/>
              </a:rPr>
              <a:t>pitch, </a:t>
            </a:r>
            <a:r>
              <a:rPr dirty="0" sz="1800" spc="-65">
                <a:latin typeface="Arial"/>
                <a:cs typeface="Arial"/>
              </a:rPr>
              <a:t>volume, </a:t>
            </a:r>
            <a:r>
              <a:rPr dirty="0" sz="1800" spc="-105">
                <a:latin typeface="Arial"/>
                <a:cs typeface="Arial"/>
              </a:rPr>
              <a:t>speed </a:t>
            </a:r>
            <a:r>
              <a:rPr dirty="0" sz="1800" spc="-85">
                <a:latin typeface="Arial"/>
                <a:cs typeface="Arial"/>
              </a:rPr>
              <a:t>and </a:t>
            </a:r>
            <a:r>
              <a:rPr dirty="0" sz="1800" spc="-35">
                <a:latin typeface="Arial"/>
                <a:cs typeface="Arial"/>
              </a:rPr>
              <a:t>clarity </a:t>
            </a:r>
            <a:r>
              <a:rPr dirty="0" sz="1800" spc="-5">
                <a:latin typeface="Arial"/>
                <a:cs typeface="Arial"/>
              </a:rPr>
              <a:t>of</a:t>
            </a:r>
            <a:r>
              <a:rPr dirty="0" sz="1800" spc="-200">
                <a:latin typeface="Arial"/>
                <a:cs typeface="Arial"/>
              </a:rPr>
              <a:t> </a:t>
            </a:r>
            <a:r>
              <a:rPr dirty="0" sz="1800" spc="-95">
                <a:latin typeface="Arial"/>
                <a:cs typeface="Arial"/>
              </a:rPr>
              <a:t>speaking.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Times New Roman"/>
              <a:cs typeface="Times New Roman"/>
            </a:endParaRPr>
          </a:p>
          <a:p>
            <a:pPr indent="-342900" marL="355600">
              <a:lnSpc>
                <a:spcPts val="1945"/>
              </a:lnSpc>
              <a:buFont typeface="Wingdings"/>
              <a:buChar char=""/>
              <a:tabLst>
                <a:tab algn="l" pos="354965"/>
                <a:tab algn="l" pos="355600"/>
              </a:tabLst>
            </a:pPr>
            <a:r>
              <a:rPr b="1" dirty="0" sz="1800" spc="-155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Advantages</a:t>
            </a:r>
            <a:r>
              <a:rPr b="1" dirty="0" sz="1800" spc="-110">
                <a:latin typeface="Arial"/>
                <a:cs typeface="Arial"/>
              </a:rPr>
              <a:t> </a:t>
            </a:r>
            <a:r>
              <a:rPr dirty="0" sz="1800" spc="-105">
                <a:latin typeface="Arial"/>
                <a:cs typeface="Arial"/>
              </a:rPr>
              <a:t>–</a:t>
            </a:r>
            <a:endParaRPr sz="1800">
              <a:latin typeface="Arial"/>
              <a:cs typeface="Arial"/>
            </a:endParaRPr>
          </a:p>
          <a:p>
            <a:pPr marL="354965">
              <a:lnSpc>
                <a:spcPts val="1730"/>
              </a:lnSpc>
            </a:pPr>
            <a:r>
              <a:rPr dirty="0" sz="1800" spc="25">
                <a:latin typeface="Arial"/>
                <a:cs typeface="Arial"/>
              </a:rPr>
              <a:t>It </a:t>
            </a:r>
            <a:r>
              <a:rPr dirty="0" sz="1800" spc="-75">
                <a:latin typeface="Arial"/>
                <a:cs typeface="Arial"/>
              </a:rPr>
              <a:t>brings </a:t>
            </a:r>
            <a:r>
              <a:rPr dirty="0" sz="1800" spc="-70">
                <a:latin typeface="Arial"/>
                <a:cs typeface="Arial"/>
              </a:rPr>
              <a:t>quick</a:t>
            </a:r>
            <a:r>
              <a:rPr dirty="0" sz="1800" spc="-229">
                <a:latin typeface="Arial"/>
                <a:cs typeface="Arial"/>
              </a:rPr>
              <a:t> </a:t>
            </a:r>
            <a:r>
              <a:rPr dirty="0" sz="1800" spc="-85">
                <a:latin typeface="Arial"/>
                <a:cs typeface="Arial"/>
              </a:rPr>
              <a:t>feedback.</a:t>
            </a:r>
            <a:endParaRPr sz="1800">
              <a:latin typeface="Arial"/>
              <a:cs typeface="Arial"/>
            </a:endParaRPr>
          </a:p>
          <a:p>
            <a:pPr marL="354965" marR="302260">
              <a:lnSpc>
                <a:spcPct val="80000"/>
              </a:lnSpc>
              <a:spcBef>
                <a:spcPts val="215"/>
              </a:spcBef>
            </a:pPr>
            <a:r>
              <a:rPr dirty="0" sz="1800" spc="-55">
                <a:latin typeface="Arial"/>
                <a:cs typeface="Arial"/>
              </a:rPr>
              <a:t>In </a:t>
            </a:r>
            <a:r>
              <a:rPr dirty="0" sz="1800" spc="-140">
                <a:latin typeface="Arial"/>
                <a:cs typeface="Arial"/>
              </a:rPr>
              <a:t>a </a:t>
            </a:r>
            <a:r>
              <a:rPr dirty="0" sz="1800" spc="-70">
                <a:latin typeface="Arial"/>
                <a:cs typeface="Arial"/>
              </a:rPr>
              <a:t>face-to-face </a:t>
            </a:r>
            <a:r>
              <a:rPr dirty="0" sz="1800" spc="-75">
                <a:latin typeface="Arial"/>
                <a:cs typeface="Arial"/>
              </a:rPr>
              <a:t>conversation, </a:t>
            </a:r>
            <a:r>
              <a:rPr dirty="0" sz="1800" spc="-80">
                <a:latin typeface="Arial"/>
                <a:cs typeface="Arial"/>
              </a:rPr>
              <a:t>by </a:t>
            </a:r>
            <a:r>
              <a:rPr dirty="0" sz="1800" spc="-75">
                <a:latin typeface="Arial"/>
                <a:cs typeface="Arial"/>
              </a:rPr>
              <a:t>reading </a:t>
            </a:r>
            <a:r>
              <a:rPr dirty="0" sz="1800" spc="-65">
                <a:latin typeface="Arial"/>
                <a:cs typeface="Arial"/>
              </a:rPr>
              <a:t>facial  </a:t>
            </a:r>
            <a:r>
              <a:rPr dirty="0" sz="1800" spc="-95">
                <a:latin typeface="Arial"/>
                <a:cs typeface="Arial"/>
              </a:rPr>
              <a:t>expression </a:t>
            </a:r>
            <a:r>
              <a:rPr dirty="0" sz="1800" spc="-85">
                <a:latin typeface="Arial"/>
                <a:cs typeface="Arial"/>
              </a:rPr>
              <a:t>and </a:t>
            </a:r>
            <a:r>
              <a:rPr dirty="0" sz="1800" spc="-70">
                <a:latin typeface="Arial"/>
                <a:cs typeface="Arial"/>
              </a:rPr>
              <a:t>body </a:t>
            </a:r>
            <a:r>
              <a:rPr dirty="0" sz="1800" spc="-105">
                <a:latin typeface="Arial"/>
                <a:cs typeface="Arial"/>
              </a:rPr>
              <a:t>language </a:t>
            </a:r>
            <a:r>
              <a:rPr dirty="0" sz="1800" spc="-75">
                <a:latin typeface="Arial"/>
                <a:cs typeface="Arial"/>
              </a:rPr>
              <a:t>one </a:t>
            </a:r>
            <a:r>
              <a:rPr dirty="0" sz="1800" spc="-120">
                <a:latin typeface="Arial"/>
                <a:cs typeface="Arial"/>
              </a:rPr>
              <a:t>can</a:t>
            </a:r>
            <a:r>
              <a:rPr dirty="0" sz="1800" spc="-114">
                <a:latin typeface="Arial"/>
                <a:cs typeface="Arial"/>
              </a:rPr>
              <a:t> </a:t>
            </a:r>
            <a:r>
              <a:rPr dirty="0" sz="1800" spc="-140">
                <a:latin typeface="Arial"/>
                <a:cs typeface="Arial"/>
              </a:rPr>
              <a:t>guess</a:t>
            </a:r>
            <a:endParaRPr sz="1800">
              <a:latin typeface="Arial"/>
              <a:cs typeface="Arial"/>
            </a:endParaRPr>
          </a:p>
          <a:p>
            <a:pPr marL="354965" marR="112395">
              <a:lnSpc>
                <a:spcPct val="80000"/>
              </a:lnSpc>
            </a:pPr>
            <a:r>
              <a:rPr dirty="0" sz="1800" spc="-35">
                <a:latin typeface="Arial"/>
                <a:cs typeface="Arial"/>
              </a:rPr>
              <a:t>whether </a:t>
            </a:r>
            <a:r>
              <a:rPr dirty="0" sz="1800" spc="-65">
                <a:latin typeface="Arial"/>
                <a:cs typeface="Arial"/>
              </a:rPr>
              <a:t>he/she </a:t>
            </a:r>
            <a:r>
              <a:rPr dirty="0" sz="1800" spc="-70">
                <a:latin typeface="Arial"/>
                <a:cs typeface="Arial"/>
              </a:rPr>
              <a:t>should </a:t>
            </a:r>
            <a:r>
              <a:rPr dirty="0" sz="1800" spc="-15">
                <a:latin typeface="Arial"/>
                <a:cs typeface="Arial"/>
              </a:rPr>
              <a:t>trust </a:t>
            </a:r>
            <a:r>
              <a:rPr dirty="0" sz="1800" spc="-55">
                <a:latin typeface="Arial"/>
                <a:cs typeface="Arial"/>
              </a:rPr>
              <a:t>what’s </a:t>
            </a:r>
            <a:r>
              <a:rPr dirty="0" sz="1800" spc="-75">
                <a:latin typeface="Arial"/>
                <a:cs typeface="Arial"/>
              </a:rPr>
              <a:t>being </a:t>
            </a:r>
            <a:r>
              <a:rPr dirty="0" sz="1800" spc="-100">
                <a:latin typeface="Arial"/>
                <a:cs typeface="Arial"/>
              </a:rPr>
              <a:t>said</a:t>
            </a:r>
            <a:r>
              <a:rPr dirty="0" sz="1800" spc="-300">
                <a:latin typeface="Arial"/>
                <a:cs typeface="Arial"/>
              </a:rPr>
              <a:t> </a:t>
            </a:r>
            <a:r>
              <a:rPr dirty="0" sz="1800" spc="-20">
                <a:latin typeface="Arial"/>
                <a:cs typeface="Arial"/>
              </a:rPr>
              <a:t>or  not.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Times New Roman"/>
              <a:cs typeface="Times New Roman"/>
            </a:endParaRPr>
          </a:p>
          <a:p>
            <a:pPr indent="-342900" marL="355600">
              <a:lnSpc>
                <a:spcPts val="1945"/>
              </a:lnSpc>
              <a:buFont typeface="Wingdings"/>
              <a:buChar char=""/>
              <a:tabLst>
                <a:tab algn="l" pos="354965"/>
                <a:tab algn="l" pos="355600"/>
              </a:tabLst>
            </a:pPr>
            <a:r>
              <a:rPr b="1" dirty="0" sz="1800" spc="-155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Disadvantages</a:t>
            </a:r>
            <a:r>
              <a:rPr b="1" dirty="0" sz="1800" spc="-105">
                <a:latin typeface="Arial"/>
                <a:cs typeface="Arial"/>
              </a:rPr>
              <a:t> </a:t>
            </a:r>
            <a:r>
              <a:rPr dirty="0" sz="1800" spc="-105">
                <a:latin typeface="Arial"/>
                <a:cs typeface="Arial"/>
              </a:rPr>
              <a:t>–</a:t>
            </a:r>
            <a:endParaRPr sz="1800">
              <a:latin typeface="Arial"/>
              <a:cs typeface="Arial"/>
            </a:endParaRPr>
          </a:p>
          <a:p>
            <a:pPr marL="354965" marR="5080">
              <a:lnSpc>
                <a:spcPts val="1730"/>
              </a:lnSpc>
              <a:spcBef>
                <a:spcPts val="200"/>
              </a:spcBef>
            </a:pPr>
            <a:r>
              <a:rPr dirty="0" sz="1800" spc="-55">
                <a:latin typeface="Arial"/>
                <a:cs typeface="Arial"/>
              </a:rPr>
              <a:t>In </a:t>
            </a:r>
            <a:r>
              <a:rPr dirty="0" sz="1800" spc="-70">
                <a:latin typeface="Arial"/>
                <a:cs typeface="Arial"/>
              </a:rPr>
              <a:t>face-to-face </a:t>
            </a:r>
            <a:r>
              <a:rPr dirty="0" sz="1800" spc="-95">
                <a:latin typeface="Arial"/>
                <a:cs typeface="Arial"/>
              </a:rPr>
              <a:t>discussion, </a:t>
            </a:r>
            <a:r>
              <a:rPr dirty="0" sz="1800" spc="-85">
                <a:latin typeface="Arial"/>
                <a:cs typeface="Arial"/>
              </a:rPr>
              <a:t>user </a:t>
            </a:r>
            <a:r>
              <a:rPr dirty="0" sz="1800" spc="-95">
                <a:latin typeface="Arial"/>
                <a:cs typeface="Arial"/>
              </a:rPr>
              <a:t>is </a:t>
            </a:r>
            <a:r>
              <a:rPr dirty="0" sz="1800" spc="-70">
                <a:latin typeface="Arial"/>
                <a:cs typeface="Arial"/>
              </a:rPr>
              <a:t>unable </a:t>
            </a:r>
            <a:r>
              <a:rPr dirty="0" sz="1800" spc="15">
                <a:latin typeface="Arial"/>
                <a:cs typeface="Arial"/>
              </a:rPr>
              <a:t>to</a:t>
            </a:r>
            <a:r>
              <a:rPr dirty="0" sz="1800" spc="-145">
                <a:latin typeface="Arial"/>
                <a:cs typeface="Arial"/>
              </a:rPr>
              <a:t> </a:t>
            </a:r>
            <a:r>
              <a:rPr dirty="0" sz="1800" spc="-70">
                <a:latin typeface="Arial"/>
                <a:cs typeface="Arial"/>
              </a:rPr>
              <a:t>deeply  </a:t>
            </a:r>
            <a:r>
              <a:rPr dirty="0" sz="1800" spc="-20">
                <a:latin typeface="Arial"/>
                <a:cs typeface="Arial"/>
              </a:rPr>
              <a:t>think </a:t>
            </a:r>
            <a:r>
              <a:rPr dirty="0" sz="1800" spc="-45">
                <a:latin typeface="Arial"/>
                <a:cs typeface="Arial"/>
              </a:rPr>
              <a:t>about </a:t>
            </a:r>
            <a:r>
              <a:rPr dirty="0" sz="1800" spc="-30">
                <a:latin typeface="Arial"/>
                <a:cs typeface="Arial"/>
              </a:rPr>
              <a:t>what </a:t>
            </a:r>
            <a:r>
              <a:rPr dirty="0" sz="1800" spc="-85">
                <a:latin typeface="Arial"/>
                <a:cs typeface="Arial"/>
              </a:rPr>
              <a:t>he </a:t>
            </a:r>
            <a:r>
              <a:rPr dirty="0" sz="1800" spc="-95">
                <a:latin typeface="Arial"/>
                <a:cs typeface="Arial"/>
              </a:rPr>
              <a:t>is </a:t>
            </a:r>
            <a:r>
              <a:rPr dirty="0" sz="1800" spc="-55">
                <a:latin typeface="Arial"/>
                <a:cs typeface="Arial"/>
              </a:rPr>
              <a:t>delivering, </a:t>
            </a:r>
            <a:r>
              <a:rPr dirty="0" sz="1800" spc="-130">
                <a:latin typeface="Arial"/>
                <a:cs typeface="Arial"/>
              </a:rPr>
              <a:t>so </a:t>
            </a:r>
            <a:r>
              <a:rPr dirty="0" sz="1800" spc="-35">
                <a:latin typeface="Arial"/>
                <a:cs typeface="Arial"/>
              </a:rPr>
              <a:t>this </a:t>
            </a:r>
            <a:r>
              <a:rPr dirty="0" sz="1800" spc="-120">
                <a:latin typeface="Arial"/>
                <a:cs typeface="Arial"/>
              </a:rPr>
              <a:t>can </a:t>
            </a:r>
            <a:r>
              <a:rPr dirty="0" sz="1800" spc="-90">
                <a:latin typeface="Arial"/>
                <a:cs typeface="Arial"/>
              </a:rPr>
              <a:t>be  </a:t>
            </a:r>
            <a:r>
              <a:rPr dirty="0" sz="1800" spc="-65">
                <a:latin typeface="Arial"/>
                <a:cs typeface="Arial"/>
              </a:rPr>
              <a:t>counted </a:t>
            </a:r>
            <a:r>
              <a:rPr dirty="0" sz="1800" spc="-170">
                <a:latin typeface="Arial"/>
                <a:cs typeface="Arial"/>
              </a:rPr>
              <a:t>as </a:t>
            </a:r>
            <a:r>
              <a:rPr dirty="0" sz="1800" spc="-140">
                <a:latin typeface="Arial"/>
                <a:cs typeface="Arial"/>
              </a:rPr>
              <a:t>a</a:t>
            </a:r>
            <a:r>
              <a:rPr dirty="0" sz="1800" spc="-45">
                <a:latin typeface="Arial"/>
                <a:cs typeface="Arial"/>
              </a:rPr>
              <a:t> </a:t>
            </a:r>
            <a:r>
              <a:rPr dirty="0" sz="1800" spc="-20">
                <a:latin typeface="Arial"/>
                <a:cs typeface="Arial"/>
              </a:rPr>
              <a:t>fault.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48659" name="object 4"/>
          <p:cNvSpPr/>
          <p:nvPr/>
        </p:nvSpPr>
        <p:spPr>
          <a:xfrm>
            <a:off x="1605788" y="311111"/>
            <a:ext cx="2925317" cy="978573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60" name="object 5"/>
          <p:cNvSpPr/>
          <p:nvPr/>
        </p:nvSpPr>
        <p:spPr>
          <a:xfrm>
            <a:off x="5390388" y="2238755"/>
            <a:ext cx="3250691" cy="2121408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61" name="object 6"/>
          <p:cNvSpPr/>
          <p:nvPr/>
        </p:nvSpPr>
        <p:spPr>
          <a:xfrm>
            <a:off x="5390388" y="4166615"/>
            <a:ext cx="3250691" cy="2313432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62" name="object 7"/>
          <p:cNvSpPr/>
          <p:nvPr/>
        </p:nvSpPr>
        <p:spPr>
          <a:xfrm>
            <a:off x="5247132" y="0"/>
            <a:ext cx="3393947" cy="2455163"/>
          </a:xfrm>
          <a:prstGeom prst="rect"/>
          <a:blipFill>
            <a:blip xmlns:r="http://schemas.openxmlformats.org/officeDocument/2006/relationships" r:embed="rId4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63" name="object 9"/>
          <p:cNvSpPr txBox="1"/>
          <p:nvPr/>
        </p:nvSpPr>
        <p:spPr>
          <a:xfrm>
            <a:off x="8013954" y="6104940"/>
            <a:ext cx="128270" cy="177800"/>
          </a:xfrm>
          <a:prstGeom prst="rect"/>
        </p:spPr>
        <p:txBody>
          <a:bodyPr bIns="0" lIns="0" rIns="0" rtlCol="0" tIns="0" vert="horz" wrap="square">
            <a:spAutoFit/>
          </a:bodyPr>
          <a:p>
            <a:pPr marL="25400">
              <a:lnSpc>
                <a:spcPts val="1240"/>
              </a:lnSpc>
            </a:pPr>
            <a:fld id="{81D60167-4931-47E6-BA6A-407CBD079E47}" type="slidenum">
              <a:rPr dirty="0" sz="1200" spc="-60">
                <a:solidFill>
                  <a:srgbClr val="888888"/>
                </a:solidFill>
                <a:latin typeface="Arial"/>
                <a:cs typeface="Arial"/>
              </a:rPr>
              <a:t>7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object 2"/>
          <p:cNvSpPr/>
          <p:nvPr/>
        </p:nvSpPr>
        <p:spPr>
          <a:xfrm>
            <a:off x="0" y="648042"/>
            <a:ext cx="4406760" cy="5832003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65" name="object 3"/>
          <p:cNvSpPr txBox="1">
            <a:spLocks noGrp="1"/>
          </p:cNvSpPr>
          <p:nvPr>
            <p:ph type="title"/>
          </p:nvPr>
        </p:nvSpPr>
        <p:spPr>
          <a:xfrm>
            <a:off x="284479" y="213486"/>
            <a:ext cx="1823085" cy="635000"/>
          </a:xfrm>
          <a:prstGeom prst="rect"/>
        </p:spPr>
        <p:txBody>
          <a:bodyPr bIns="0" lIns="0" rIns="0" rtlCol="0" tIns="12065" vert="horz" wrap="square">
            <a:spAutoFit/>
          </a:bodyPr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4000" spc="-80"/>
              <a:t>W</a:t>
            </a:r>
            <a:r>
              <a:rPr dirty="0" sz="4000" spc="254"/>
              <a:t>ritten</a:t>
            </a:r>
            <a:endParaRPr sz="4000"/>
          </a:p>
        </p:txBody>
      </p:sp>
      <p:sp>
        <p:nvSpPr>
          <p:cNvPr id="1048666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bIns="0" lIns="0" rIns="0" rtlCol="0" tIns="12065" vert="horz" wrap="square">
            <a:spAutoFit/>
          </a:bodyPr>
          <a:p>
            <a:pPr indent="-342900" marL="4104004" marR="5080">
              <a:lnSpc>
                <a:spcPct val="100000"/>
              </a:lnSpc>
              <a:spcBef>
                <a:spcPts val="95"/>
              </a:spcBef>
              <a:buFont typeface="Wingdings"/>
              <a:buChar char=""/>
              <a:tabLst>
                <a:tab algn="l" pos="4103370"/>
                <a:tab algn="l" pos="4104004"/>
              </a:tabLst>
            </a:pPr>
            <a:r>
              <a:rPr dirty="0" spc="-50"/>
              <a:t>In </a:t>
            </a:r>
            <a:r>
              <a:rPr dirty="0"/>
              <a:t>written </a:t>
            </a:r>
            <a:r>
              <a:rPr dirty="0" spc="-55"/>
              <a:t>communication, </a:t>
            </a:r>
            <a:r>
              <a:rPr dirty="0"/>
              <a:t>written </a:t>
            </a:r>
            <a:r>
              <a:rPr dirty="0" spc="-110"/>
              <a:t>signs </a:t>
            </a:r>
            <a:r>
              <a:rPr dirty="0" spc="-15"/>
              <a:t>or</a:t>
            </a:r>
            <a:r>
              <a:rPr dirty="0" spc="-320"/>
              <a:t> </a:t>
            </a:r>
            <a:r>
              <a:rPr dirty="0" spc="-90"/>
              <a:t>symbols  </a:t>
            </a:r>
            <a:r>
              <a:rPr dirty="0" spc="-80"/>
              <a:t>are </a:t>
            </a:r>
            <a:r>
              <a:rPr dirty="0" spc="-100"/>
              <a:t>used </a:t>
            </a:r>
            <a:r>
              <a:rPr dirty="0" spc="15"/>
              <a:t>to</a:t>
            </a:r>
            <a:r>
              <a:rPr dirty="0" spc="-75"/>
              <a:t> </a:t>
            </a:r>
            <a:r>
              <a:rPr dirty="0" spc="-65"/>
              <a:t>communicate.</a:t>
            </a:r>
          </a:p>
          <a:p>
            <a:pPr indent="-342900" marL="4104004" marR="357505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algn="l" pos="4103370"/>
                <a:tab algn="l" pos="4104004"/>
              </a:tabLst>
            </a:pPr>
            <a:r>
              <a:rPr dirty="0" spc="-50"/>
              <a:t>In </a:t>
            </a:r>
            <a:r>
              <a:rPr dirty="0"/>
              <a:t>written </a:t>
            </a:r>
            <a:r>
              <a:rPr dirty="0" spc="-55"/>
              <a:t>communication </a:t>
            </a:r>
            <a:r>
              <a:rPr dirty="0" spc="-130"/>
              <a:t>message </a:t>
            </a:r>
            <a:r>
              <a:rPr dirty="0" spc="-110"/>
              <a:t>can </a:t>
            </a:r>
            <a:r>
              <a:rPr dirty="0" spc="-80"/>
              <a:t>be  </a:t>
            </a:r>
            <a:r>
              <a:rPr dirty="0" spc="-35"/>
              <a:t>transmitted </a:t>
            </a:r>
            <a:r>
              <a:rPr dirty="0" spc="-65"/>
              <a:t>via </a:t>
            </a:r>
            <a:r>
              <a:rPr dirty="0" spc="-55"/>
              <a:t>email, </a:t>
            </a:r>
            <a:r>
              <a:rPr dirty="0" spc="-30"/>
              <a:t>letter, </a:t>
            </a:r>
            <a:r>
              <a:rPr dirty="0" spc="-25"/>
              <a:t>report, </a:t>
            </a:r>
            <a:r>
              <a:rPr dirty="0" spc="-70"/>
              <a:t>memo</a:t>
            </a:r>
            <a:r>
              <a:rPr dirty="0" spc="-260"/>
              <a:t> </a:t>
            </a:r>
            <a:r>
              <a:rPr dirty="0" spc="-55"/>
              <a:t>etc.</a:t>
            </a:r>
          </a:p>
          <a:p>
            <a:pPr indent="-342900" marL="4104004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algn="l" pos="4103370"/>
                <a:tab algn="l" pos="4104004"/>
              </a:tabLst>
            </a:pPr>
            <a:r>
              <a:rPr dirty="0" spc="-15"/>
              <a:t>Written </a:t>
            </a:r>
            <a:r>
              <a:rPr dirty="0" spc="-70"/>
              <a:t>Communication </a:t>
            </a:r>
            <a:r>
              <a:rPr dirty="0" spc="-85"/>
              <a:t>is </a:t>
            </a:r>
            <a:r>
              <a:rPr dirty="0" spc="-55"/>
              <a:t>most </a:t>
            </a:r>
            <a:r>
              <a:rPr dirty="0" spc="-70"/>
              <a:t>common </a:t>
            </a:r>
            <a:r>
              <a:rPr dirty="0" spc="-25"/>
              <a:t>form</a:t>
            </a:r>
            <a:r>
              <a:rPr dirty="0" spc="-190"/>
              <a:t> </a:t>
            </a:r>
            <a:r>
              <a:rPr dirty="0" spc="-10"/>
              <a:t>of</a:t>
            </a:r>
          </a:p>
          <a:p>
            <a:pPr marL="4104004">
              <a:lnSpc>
                <a:spcPct val="100000"/>
              </a:lnSpc>
            </a:pPr>
            <a:r>
              <a:rPr dirty="0" spc="-55"/>
              <a:t>communication </a:t>
            </a:r>
            <a:r>
              <a:rPr dirty="0" spc="-70"/>
              <a:t>being </a:t>
            </a:r>
            <a:r>
              <a:rPr dirty="0" spc="-100"/>
              <a:t>used </a:t>
            </a:r>
            <a:r>
              <a:rPr dirty="0" spc="-25"/>
              <a:t>in</a:t>
            </a:r>
            <a:r>
              <a:rPr dirty="0" spc="-160"/>
              <a:t> </a:t>
            </a:r>
            <a:r>
              <a:rPr dirty="0" spc="-95"/>
              <a:t>business.</a:t>
            </a:r>
          </a:p>
        </p:txBody>
      </p:sp>
      <p:sp>
        <p:nvSpPr>
          <p:cNvPr id="1048667" name="object 5"/>
          <p:cNvSpPr/>
          <p:nvPr/>
        </p:nvSpPr>
        <p:spPr>
          <a:xfrm>
            <a:off x="2177288" y="239648"/>
            <a:ext cx="2786126" cy="857250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68" name="object 6"/>
          <p:cNvSpPr/>
          <p:nvPr/>
        </p:nvSpPr>
        <p:spPr>
          <a:xfrm>
            <a:off x="5961888" y="166115"/>
            <a:ext cx="2394204" cy="1769364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69" name="object 7"/>
          <p:cNvSpPr/>
          <p:nvPr/>
        </p:nvSpPr>
        <p:spPr>
          <a:xfrm>
            <a:off x="1443227" y="3881627"/>
            <a:ext cx="2522220" cy="2598420"/>
          </a:xfrm>
          <a:prstGeom prst="rect"/>
          <a:blipFill>
            <a:blip xmlns:r="http://schemas.openxmlformats.org/officeDocument/2006/relationships" r:embed="rId4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70" name="object 8"/>
          <p:cNvSpPr/>
          <p:nvPr/>
        </p:nvSpPr>
        <p:spPr>
          <a:xfrm>
            <a:off x="0" y="880871"/>
            <a:ext cx="1935480" cy="2421636"/>
          </a:xfrm>
          <a:prstGeom prst="rect"/>
          <a:blipFill>
            <a:blip xmlns:r="http://schemas.openxmlformats.org/officeDocument/2006/relationships" r:embed="rId5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71" name="object 10"/>
          <p:cNvSpPr txBox="1"/>
          <p:nvPr/>
        </p:nvSpPr>
        <p:spPr>
          <a:xfrm>
            <a:off x="3899661" y="3806444"/>
            <a:ext cx="4626610" cy="2512695"/>
          </a:xfrm>
          <a:prstGeom prst="rect"/>
        </p:spPr>
        <p:txBody>
          <a:bodyPr bIns="0" lIns="0" rIns="0" rtlCol="0" tIns="12065" vert="horz" wrap="square">
            <a:spAutoFit/>
          </a:bodyPr>
          <a:p>
            <a:pPr indent="-342900" marL="355600">
              <a:lnSpc>
                <a:spcPct val="100000"/>
              </a:lnSpc>
              <a:spcBef>
                <a:spcPts val="95"/>
              </a:spcBef>
              <a:buFont typeface="Wingdings"/>
              <a:buChar char=""/>
              <a:tabLst>
                <a:tab algn="l" pos="354965"/>
                <a:tab algn="l" pos="355600"/>
              </a:tabLst>
            </a:pPr>
            <a:r>
              <a:rPr b="1" dirty="0" sz="1600" spc="-140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Advantages</a:t>
            </a:r>
            <a:r>
              <a:rPr b="1" dirty="0" sz="1600" spc="-85">
                <a:latin typeface="Arial"/>
                <a:cs typeface="Arial"/>
              </a:rPr>
              <a:t> </a:t>
            </a:r>
            <a:r>
              <a:rPr b="1" dirty="0" sz="1600" spc="-95">
                <a:latin typeface="Arial"/>
                <a:cs typeface="Arial"/>
              </a:rPr>
              <a:t>–</a:t>
            </a:r>
            <a:endParaRPr sz="16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dirty="0" sz="1600" spc="-125">
                <a:latin typeface="Arial"/>
                <a:cs typeface="Arial"/>
              </a:rPr>
              <a:t>Messages </a:t>
            </a:r>
            <a:r>
              <a:rPr dirty="0" sz="1600" spc="-110">
                <a:latin typeface="Arial"/>
                <a:cs typeface="Arial"/>
              </a:rPr>
              <a:t>can </a:t>
            </a:r>
            <a:r>
              <a:rPr dirty="0" sz="1600" spc="-80">
                <a:latin typeface="Arial"/>
                <a:cs typeface="Arial"/>
              </a:rPr>
              <a:t>be </a:t>
            </a:r>
            <a:r>
              <a:rPr dirty="0" sz="1600" spc="-35">
                <a:latin typeface="Arial"/>
                <a:cs typeface="Arial"/>
              </a:rPr>
              <a:t>edited </a:t>
            </a:r>
            <a:r>
              <a:rPr dirty="0" sz="1600" spc="-80">
                <a:latin typeface="Arial"/>
                <a:cs typeface="Arial"/>
              </a:rPr>
              <a:t>and</a:t>
            </a:r>
            <a:r>
              <a:rPr dirty="0" sz="1600" spc="-100">
                <a:latin typeface="Arial"/>
                <a:cs typeface="Arial"/>
              </a:rPr>
              <a:t> </a:t>
            </a:r>
            <a:r>
              <a:rPr dirty="0" sz="1600" spc="-75">
                <a:latin typeface="Arial"/>
                <a:cs typeface="Arial"/>
              </a:rPr>
              <a:t>revised</a:t>
            </a:r>
            <a:endParaRPr sz="1600">
              <a:latin typeface="Arial"/>
              <a:cs typeface="Arial"/>
            </a:endParaRPr>
          </a:p>
          <a:p>
            <a:pPr marL="355600" marR="5080">
              <a:lnSpc>
                <a:spcPct val="100000"/>
              </a:lnSpc>
            </a:pPr>
            <a:r>
              <a:rPr dirty="0" sz="1600" spc="-20">
                <a:latin typeface="Arial"/>
                <a:cs typeface="Arial"/>
              </a:rPr>
              <a:t>Written </a:t>
            </a:r>
            <a:r>
              <a:rPr dirty="0" sz="1600" spc="-55">
                <a:latin typeface="Arial"/>
                <a:cs typeface="Arial"/>
              </a:rPr>
              <a:t>communication </a:t>
            </a:r>
            <a:r>
              <a:rPr dirty="0" sz="1600" spc="-50">
                <a:latin typeface="Arial"/>
                <a:cs typeface="Arial"/>
              </a:rPr>
              <a:t>provide </a:t>
            </a:r>
            <a:r>
              <a:rPr dirty="0" sz="1600" spc="-65">
                <a:latin typeface="Arial"/>
                <a:cs typeface="Arial"/>
              </a:rPr>
              <a:t>record </a:t>
            </a:r>
            <a:r>
              <a:rPr dirty="0" sz="1600" spc="-80">
                <a:latin typeface="Arial"/>
                <a:cs typeface="Arial"/>
              </a:rPr>
              <a:t>and </a:t>
            </a:r>
            <a:r>
              <a:rPr dirty="0" sz="1600" spc="-85">
                <a:latin typeface="Arial"/>
                <a:cs typeface="Arial"/>
              </a:rPr>
              <a:t>backup.  </a:t>
            </a:r>
            <a:r>
              <a:rPr dirty="0" sz="1600" spc="-145">
                <a:latin typeface="Arial"/>
                <a:cs typeface="Arial"/>
              </a:rPr>
              <a:t>A </a:t>
            </a:r>
            <a:r>
              <a:rPr dirty="0" sz="1600">
                <a:latin typeface="Arial"/>
                <a:cs typeface="Arial"/>
              </a:rPr>
              <a:t>written </a:t>
            </a:r>
            <a:r>
              <a:rPr dirty="0" sz="1600" spc="-130">
                <a:latin typeface="Arial"/>
                <a:cs typeface="Arial"/>
              </a:rPr>
              <a:t>message </a:t>
            </a:r>
            <a:r>
              <a:rPr dirty="0" sz="1600" spc="-85">
                <a:latin typeface="Arial"/>
                <a:cs typeface="Arial"/>
              </a:rPr>
              <a:t>enables </a:t>
            </a:r>
            <a:r>
              <a:rPr dirty="0" sz="1600" spc="-65">
                <a:latin typeface="Arial"/>
                <a:cs typeface="Arial"/>
              </a:rPr>
              <a:t>receiver </a:t>
            </a:r>
            <a:r>
              <a:rPr dirty="0" sz="1600" spc="15">
                <a:latin typeface="Arial"/>
                <a:cs typeface="Arial"/>
              </a:rPr>
              <a:t>to </a:t>
            </a:r>
            <a:r>
              <a:rPr dirty="0" sz="1600" spc="-15">
                <a:latin typeface="Arial"/>
                <a:cs typeface="Arial"/>
              </a:rPr>
              <a:t>fully  </a:t>
            </a:r>
            <a:r>
              <a:rPr dirty="0" sz="1600" spc="-65">
                <a:latin typeface="Arial"/>
                <a:cs typeface="Arial"/>
              </a:rPr>
              <a:t>understand </a:t>
            </a:r>
            <a:r>
              <a:rPr dirty="0" sz="1600" spc="50">
                <a:latin typeface="Arial"/>
                <a:cs typeface="Arial"/>
              </a:rPr>
              <a:t>it </a:t>
            </a:r>
            <a:r>
              <a:rPr dirty="0" sz="1600" spc="-80">
                <a:latin typeface="Arial"/>
                <a:cs typeface="Arial"/>
              </a:rPr>
              <a:t>and </a:t>
            </a:r>
            <a:r>
              <a:rPr dirty="0" sz="1600" spc="-100">
                <a:latin typeface="Arial"/>
                <a:cs typeface="Arial"/>
              </a:rPr>
              <a:t>send </a:t>
            </a:r>
            <a:r>
              <a:rPr dirty="0" sz="1600" spc="-45">
                <a:latin typeface="Arial"/>
                <a:cs typeface="Arial"/>
              </a:rPr>
              <a:t>appropriate</a:t>
            </a:r>
            <a:r>
              <a:rPr dirty="0" sz="1600" spc="-260">
                <a:latin typeface="Arial"/>
                <a:cs typeface="Arial"/>
              </a:rPr>
              <a:t> </a:t>
            </a:r>
            <a:r>
              <a:rPr dirty="0" sz="1600" spc="-80">
                <a:latin typeface="Arial"/>
                <a:cs typeface="Arial"/>
              </a:rPr>
              <a:t>feedback.</a:t>
            </a:r>
            <a:endParaRPr sz="1600">
              <a:latin typeface="Arial"/>
              <a:cs typeface="Arial"/>
            </a:endParaRPr>
          </a:p>
          <a:p>
            <a:pPr indent="-342900" marL="355600">
              <a:lnSpc>
                <a:spcPct val="100000"/>
              </a:lnSpc>
              <a:spcBef>
                <a:spcPts val="385"/>
              </a:spcBef>
              <a:buFont typeface="Wingdings"/>
              <a:buChar char=""/>
              <a:tabLst>
                <a:tab algn="l" pos="354965"/>
                <a:tab algn="l" pos="355600"/>
              </a:tabLst>
            </a:pPr>
            <a:r>
              <a:rPr b="1" dirty="0" sz="1600" spc="-140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Disadvantages</a:t>
            </a:r>
            <a:r>
              <a:rPr b="1" dirty="0" sz="1600" spc="-95">
                <a:latin typeface="Arial"/>
                <a:cs typeface="Arial"/>
              </a:rPr>
              <a:t> –</a:t>
            </a:r>
            <a:endParaRPr sz="1600">
              <a:latin typeface="Arial"/>
              <a:cs typeface="Arial"/>
            </a:endParaRPr>
          </a:p>
          <a:p>
            <a:pPr marL="355600" marR="66675">
              <a:lnSpc>
                <a:spcPct val="100000"/>
              </a:lnSpc>
            </a:pPr>
            <a:r>
              <a:rPr dirty="0" sz="1600" spc="-20">
                <a:latin typeface="Arial"/>
                <a:cs typeface="Arial"/>
              </a:rPr>
              <a:t>Written </a:t>
            </a:r>
            <a:r>
              <a:rPr dirty="0" sz="1600" spc="-55">
                <a:latin typeface="Arial"/>
                <a:cs typeface="Arial"/>
              </a:rPr>
              <a:t>communication </a:t>
            </a:r>
            <a:r>
              <a:rPr dirty="0" sz="1600" spc="-50">
                <a:latin typeface="Arial"/>
                <a:cs typeface="Arial"/>
              </a:rPr>
              <a:t>doesn’t bring </a:t>
            </a:r>
            <a:r>
              <a:rPr dirty="0" sz="1600" spc="-40">
                <a:latin typeface="Arial"/>
                <a:cs typeface="Arial"/>
              </a:rPr>
              <a:t>instant  </a:t>
            </a:r>
            <a:r>
              <a:rPr dirty="0" sz="1600" spc="-80">
                <a:latin typeface="Arial"/>
                <a:cs typeface="Arial"/>
              </a:rPr>
              <a:t>feedback. </a:t>
            </a:r>
            <a:r>
              <a:rPr dirty="0" sz="1600" spc="20">
                <a:latin typeface="Arial"/>
                <a:cs typeface="Arial"/>
              </a:rPr>
              <a:t>It </a:t>
            </a:r>
            <a:r>
              <a:rPr dirty="0" sz="1600" spc="-75">
                <a:latin typeface="Arial"/>
                <a:cs typeface="Arial"/>
              </a:rPr>
              <a:t>take </a:t>
            </a:r>
            <a:r>
              <a:rPr dirty="0" sz="1600" spc="-55">
                <a:latin typeface="Arial"/>
                <a:cs typeface="Arial"/>
              </a:rPr>
              <a:t>more </a:t>
            </a:r>
            <a:r>
              <a:rPr dirty="0" sz="1600" spc="-15">
                <a:latin typeface="Arial"/>
                <a:cs typeface="Arial"/>
              </a:rPr>
              <a:t>time </a:t>
            </a:r>
            <a:r>
              <a:rPr dirty="0" sz="1600" spc="-25">
                <a:latin typeface="Arial"/>
                <a:cs typeface="Arial"/>
              </a:rPr>
              <a:t>in </a:t>
            </a:r>
            <a:r>
              <a:rPr dirty="0" sz="1600" spc="-85">
                <a:latin typeface="Arial"/>
                <a:cs typeface="Arial"/>
              </a:rPr>
              <a:t>composing </a:t>
            </a:r>
            <a:r>
              <a:rPr dirty="0" sz="1600" spc="-130">
                <a:latin typeface="Arial"/>
                <a:cs typeface="Arial"/>
              </a:rPr>
              <a:t>a</a:t>
            </a:r>
            <a:r>
              <a:rPr dirty="0" sz="1600" spc="-305">
                <a:latin typeface="Arial"/>
                <a:cs typeface="Arial"/>
              </a:rPr>
              <a:t> </a:t>
            </a:r>
            <a:r>
              <a:rPr dirty="0" sz="1600">
                <a:latin typeface="Arial"/>
                <a:cs typeface="Arial"/>
              </a:rPr>
              <a:t>written  </a:t>
            </a:r>
            <a:r>
              <a:rPr dirty="0" sz="1600" spc="-130">
                <a:latin typeface="Arial"/>
                <a:cs typeface="Arial"/>
              </a:rPr>
              <a:t>message </a:t>
            </a:r>
            <a:r>
              <a:rPr dirty="0" sz="1600" spc="-155">
                <a:latin typeface="Arial"/>
                <a:cs typeface="Arial"/>
              </a:rPr>
              <a:t>as </a:t>
            </a:r>
            <a:r>
              <a:rPr dirty="0" sz="1600" spc="-75">
                <a:latin typeface="Arial"/>
                <a:cs typeface="Arial"/>
              </a:rPr>
              <a:t>compared </a:t>
            </a:r>
            <a:r>
              <a:rPr dirty="0" sz="1600" spc="15">
                <a:latin typeface="Arial"/>
                <a:cs typeface="Arial"/>
              </a:rPr>
              <a:t>to </a:t>
            </a:r>
            <a:r>
              <a:rPr dirty="0" sz="1600" spc="-30">
                <a:latin typeface="Arial"/>
                <a:cs typeface="Arial"/>
              </a:rPr>
              <a:t>word-of-mouth </a:t>
            </a:r>
            <a:r>
              <a:rPr dirty="0" sz="1600" spc="-80">
                <a:latin typeface="Arial"/>
                <a:cs typeface="Arial"/>
              </a:rPr>
              <a:t>and  </a:t>
            </a:r>
            <a:r>
              <a:rPr dirty="0" sz="1600" spc="-55">
                <a:latin typeface="Arial"/>
                <a:cs typeface="Arial"/>
              </a:rPr>
              <a:t>number</a:t>
            </a:r>
            <a:r>
              <a:rPr dirty="0" sz="1600" spc="-90">
                <a:latin typeface="Arial"/>
                <a:cs typeface="Arial"/>
              </a:rPr>
              <a:t> </a:t>
            </a:r>
            <a:r>
              <a:rPr dirty="0" sz="1600" spc="-10">
                <a:latin typeface="Arial"/>
                <a:cs typeface="Arial"/>
              </a:rPr>
              <a:t>of</a:t>
            </a:r>
            <a:r>
              <a:rPr dirty="0" sz="1600" spc="-75">
                <a:latin typeface="Arial"/>
                <a:cs typeface="Arial"/>
              </a:rPr>
              <a:t> </a:t>
            </a:r>
            <a:r>
              <a:rPr dirty="0" sz="1600" spc="-60">
                <a:latin typeface="Arial"/>
                <a:cs typeface="Arial"/>
              </a:rPr>
              <a:t>people</a:t>
            </a:r>
            <a:r>
              <a:rPr dirty="0" sz="1600" spc="-80">
                <a:latin typeface="Arial"/>
                <a:cs typeface="Arial"/>
              </a:rPr>
              <a:t> </a:t>
            </a:r>
            <a:r>
              <a:rPr dirty="0" sz="1600" spc="-75">
                <a:latin typeface="Arial"/>
                <a:cs typeface="Arial"/>
              </a:rPr>
              <a:t>struggles</a:t>
            </a:r>
            <a:r>
              <a:rPr dirty="0" sz="1600" spc="-85">
                <a:latin typeface="Arial"/>
                <a:cs typeface="Arial"/>
              </a:rPr>
              <a:t> </a:t>
            </a:r>
            <a:r>
              <a:rPr dirty="0" sz="1600" spc="-10">
                <a:latin typeface="Arial"/>
                <a:cs typeface="Arial"/>
              </a:rPr>
              <a:t>for</a:t>
            </a:r>
            <a:r>
              <a:rPr dirty="0" sz="1600" spc="-85">
                <a:latin typeface="Arial"/>
                <a:cs typeface="Arial"/>
              </a:rPr>
              <a:t> </a:t>
            </a:r>
            <a:r>
              <a:rPr dirty="0" sz="1600" spc="-15">
                <a:latin typeface="Arial"/>
                <a:cs typeface="Arial"/>
              </a:rPr>
              <a:t>writing</a:t>
            </a:r>
            <a:r>
              <a:rPr dirty="0" sz="1600" spc="-75">
                <a:latin typeface="Arial"/>
                <a:cs typeface="Arial"/>
              </a:rPr>
              <a:t> </a:t>
            </a:r>
            <a:r>
              <a:rPr dirty="0" sz="1600" spc="-40">
                <a:latin typeface="Arial"/>
                <a:cs typeface="Arial"/>
              </a:rPr>
              <a:t>ability.</a:t>
            </a:r>
            <a:r>
              <a:rPr dirty="0" sz="1600" spc="-305">
                <a:latin typeface="Arial"/>
                <a:cs typeface="Arial"/>
              </a:rPr>
              <a:t> </a:t>
            </a:r>
            <a:r>
              <a:rPr baseline="11574" dirty="0" sz="1800" spc="-89">
                <a:solidFill>
                  <a:srgbClr val="888888"/>
                </a:solidFill>
                <a:latin typeface="Arial"/>
                <a:cs typeface="Arial"/>
              </a:rPr>
              <a:t>8</a:t>
            </a:r>
            <a:endParaRPr baseline="11574"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object 2"/>
          <p:cNvSpPr txBox="1">
            <a:spLocks noGrp="1"/>
          </p:cNvSpPr>
          <p:nvPr>
            <p:ph type="title"/>
          </p:nvPr>
        </p:nvSpPr>
        <p:spPr>
          <a:xfrm>
            <a:off x="672795" y="181482"/>
            <a:ext cx="2825750" cy="696595"/>
          </a:xfrm>
          <a:prstGeom prst="rect"/>
        </p:spPr>
        <p:txBody>
          <a:bodyPr bIns="0" lIns="0" rIns="0" rtlCol="0" tIns="13335" vert="horz" wrap="square">
            <a:spAutoFit/>
          </a:bodyPr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4400" spc="215"/>
              <a:t>Nonverbal</a:t>
            </a:r>
            <a:endParaRPr sz="4400"/>
          </a:p>
        </p:txBody>
      </p:sp>
      <p:sp>
        <p:nvSpPr>
          <p:cNvPr id="1048673" name="object 3"/>
          <p:cNvSpPr txBox="1"/>
          <p:nvPr/>
        </p:nvSpPr>
        <p:spPr>
          <a:xfrm>
            <a:off x="78739" y="1352169"/>
            <a:ext cx="4194810" cy="4799965"/>
          </a:xfrm>
          <a:prstGeom prst="rect"/>
        </p:spPr>
        <p:txBody>
          <a:bodyPr bIns="0" lIns="0" rIns="0" rtlCol="0" tIns="67310" vert="horz" wrap="square">
            <a:spAutoFit/>
          </a:bodyPr>
          <a:p>
            <a:pPr indent="-342900" marL="355600" marR="5080">
              <a:lnSpc>
                <a:spcPct val="80000"/>
              </a:lnSpc>
              <a:spcBef>
                <a:spcPts val="530"/>
              </a:spcBef>
              <a:buChar char="•"/>
              <a:tabLst>
                <a:tab algn="l" pos="354965"/>
                <a:tab algn="l" pos="355600"/>
              </a:tabLst>
            </a:pPr>
            <a:r>
              <a:rPr dirty="0" sz="1800" spc="-70">
                <a:latin typeface="Arial"/>
                <a:cs typeface="Arial"/>
              </a:rPr>
              <a:t>Nonverbal </a:t>
            </a:r>
            <a:r>
              <a:rPr dirty="0" sz="1800" spc="-60">
                <a:latin typeface="Arial"/>
                <a:cs typeface="Arial"/>
              </a:rPr>
              <a:t>communication </a:t>
            </a:r>
            <a:r>
              <a:rPr dirty="0" sz="1800" spc="-95">
                <a:latin typeface="Arial"/>
                <a:cs typeface="Arial"/>
              </a:rPr>
              <a:t>is </a:t>
            </a:r>
            <a:r>
              <a:rPr dirty="0" sz="1800" spc="-20">
                <a:latin typeface="Arial"/>
                <a:cs typeface="Arial"/>
              </a:rPr>
              <a:t>the </a:t>
            </a:r>
            <a:r>
              <a:rPr dirty="0" sz="1800" spc="-90">
                <a:latin typeface="Arial"/>
                <a:cs typeface="Arial"/>
              </a:rPr>
              <a:t>sending  </a:t>
            </a:r>
            <a:r>
              <a:rPr dirty="0" sz="1800" spc="-15">
                <a:latin typeface="Arial"/>
                <a:cs typeface="Arial"/>
              </a:rPr>
              <a:t>or </a:t>
            </a:r>
            <a:r>
              <a:rPr dirty="0" sz="1800" spc="-75">
                <a:latin typeface="Arial"/>
                <a:cs typeface="Arial"/>
              </a:rPr>
              <a:t>receiving </a:t>
            </a:r>
            <a:r>
              <a:rPr dirty="0" sz="1800" spc="-5">
                <a:latin typeface="Arial"/>
                <a:cs typeface="Arial"/>
              </a:rPr>
              <a:t>of </a:t>
            </a:r>
            <a:r>
              <a:rPr dirty="0" sz="1800" spc="-85">
                <a:latin typeface="Arial"/>
                <a:cs typeface="Arial"/>
              </a:rPr>
              <a:t>wordless </a:t>
            </a:r>
            <a:r>
              <a:rPr dirty="0" sz="1800" spc="-135">
                <a:latin typeface="Arial"/>
                <a:cs typeface="Arial"/>
              </a:rPr>
              <a:t>messages. </a:t>
            </a:r>
            <a:r>
              <a:rPr dirty="0" sz="1800" spc="-165">
                <a:latin typeface="Arial"/>
                <a:cs typeface="Arial"/>
              </a:rPr>
              <a:t>Such  </a:t>
            </a:r>
            <a:r>
              <a:rPr dirty="0" sz="1800" spc="-170">
                <a:latin typeface="Arial"/>
                <a:cs typeface="Arial"/>
              </a:rPr>
              <a:t>as </a:t>
            </a:r>
            <a:r>
              <a:rPr b="1" dirty="0" sz="1800" spc="-130">
                <a:latin typeface="Arial"/>
                <a:cs typeface="Arial"/>
              </a:rPr>
              <a:t>gesture</a:t>
            </a:r>
            <a:r>
              <a:rPr dirty="0" sz="1800" spc="-130">
                <a:latin typeface="Arial"/>
                <a:cs typeface="Arial"/>
              </a:rPr>
              <a:t>, </a:t>
            </a:r>
            <a:r>
              <a:rPr b="1" dirty="0" sz="1800" spc="-140">
                <a:latin typeface="Arial"/>
                <a:cs typeface="Arial"/>
              </a:rPr>
              <a:t>body language</a:t>
            </a:r>
            <a:r>
              <a:rPr dirty="0" sz="1800" spc="-140">
                <a:latin typeface="Arial"/>
                <a:cs typeface="Arial"/>
              </a:rPr>
              <a:t>, </a:t>
            </a:r>
            <a:r>
              <a:rPr b="1" dirty="0" sz="1800" spc="-114">
                <a:latin typeface="Arial"/>
                <a:cs typeface="Arial"/>
              </a:rPr>
              <a:t>posture</a:t>
            </a:r>
            <a:r>
              <a:rPr dirty="0" sz="1800" spc="-114">
                <a:latin typeface="Arial"/>
                <a:cs typeface="Arial"/>
              </a:rPr>
              <a:t>, </a:t>
            </a:r>
            <a:r>
              <a:rPr b="1" dirty="0" sz="1800" spc="-90">
                <a:latin typeface="Arial"/>
                <a:cs typeface="Arial"/>
              </a:rPr>
              <a:t>tone  </a:t>
            </a:r>
            <a:r>
              <a:rPr b="1" dirty="0" sz="1800" spc="-85">
                <a:latin typeface="Arial"/>
                <a:cs typeface="Arial"/>
              </a:rPr>
              <a:t>of </a:t>
            </a:r>
            <a:r>
              <a:rPr b="1" dirty="0" sz="1800" spc="-140">
                <a:latin typeface="Arial"/>
                <a:cs typeface="Arial"/>
              </a:rPr>
              <a:t>voice </a:t>
            </a:r>
            <a:r>
              <a:rPr dirty="0" sz="1800" spc="-15">
                <a:latin typeface="Arial"/>
                <a:cs typeface="Arial"/>
              </a:rPr>
              <a:t>or </a:t>
            </a:r>
            <a:r>
              <a:rPr b="1" dirty="0" sz="1800" spc="-110">
                <a:latin typeface="Arial"/>
                <a:cs typeface="Arial"/>
              </a:rPr>
              <a:t>facial </a:t>
            </a:r>
            <a:r>
              <a:rPr b="1" dirty="0" sz="1800" spc="-155">
                <a:latin typeface="Arial"/>
                <a:cs typeface="Arial"/>
              </a:rPr>
              <a:t>expressions</a:t>
            </a:r>
            <a:r>
              <a:rPr dirty="0" sz="1800" spc="-155">
                <a:latin typeface="Arial"/>
                <a:cs typeface="Arial"/>
              </a:rPr>
              <a:t>, </a:t>
            </a:r>
            <a:r>
              <a:rPr dirty="0" sz="1800" spc="-95">
                <a:latin typeface="Arial"/>
                <a:cs typeface="Arial"/>
              </a:rPr>
              <a:t>is </a:t>
            </a:r>
            <a:r>
              <a:rPr dirty="0" sz="1800" spc="-75">
                <a:latin typeface="Arial"/>
                <a:cs typeface="Arial"/>
              </a:rPr>
              <a:t>called  </a:t>
            </a:r>
            <a:r>
              <a:rPr dirty="0" sz="1800" spc="-65">
                <a:latin typeface="Arial"/>
                <a:cs typeface="Arial"/>
              </a:rPr>
              <a:t>nonverbal</a:t>
            </a:r>
            <a:r>
              <a:rPr dirty="0" sz="1800" spc="-110">
                <a:latin typeface="Arial"/>
                <a:cs typeface="Arial"/>
              </a:rPr>
              <a:t> </a:t>
            </a:r>
            <a:r>
              <a:rPr dirty="0" sz="1800" spc="-60">
                <a:latin typeface="Arial"/>
                <a:cs typeface="Arial"/>
              </a:rPr>
              <a:t>communication.</a:t>
            </a:r>
            <a:endParaRPr sz="1800">
              <a:latin typeface="Arial"/>
              <a:cs typeface="Arial"/>
            </a:endParaRPr>
          </a:p>
          <a:p>
            <a:pPr indent="-342900" marL="355600">
              <a:lnSpc>
                <a:spcPts val="1945"/>
              </a:lnSpc>
              <a:spcBef>
                <a:spcPts val="5"/>
              </a:spcBef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1800" spc="-114">
                <a:latin typeface="Arial"/>
                <a:cs typeface="Arial"/>
              </a:rPr>
              <a:t>Nonverbal </a:t>
            </a:r>
            <a:r>
              <a:rPr b="1" dirty="0" sz="1800" spc="-135">
                <a:latin typeface="Arial"/>
                <a:cs typeface="Arial"/>
              </a:rPr>
              <a:t>communication </a:t>
            </a:r>
            <a:r>
              <a:rPr b="1" dirty="0" sz="1800" spc="-170">
                <a:latin typeface="Arial"/>
                <a:cs typeface="Arial"/>
              </a:rPr>
              <a:t>is </a:t>
            </a:r>
            <a:r>
              <a:rPr b="1" dirty="0" sz="1800" spc="-80">
                <a:latin typeface="Arial"/>
                <a:cs typeface="Arial"/>
              </a:rPr>
              <a:t>all</a:t>
            </a:r>
            <a:r>
              <a:rPr b="1" dirty="0" sz="1800" spc="-45">
                <a:latin typeface="Arial"/>
                <a:cs typeface="Arial"/>
              </a:rPr>
              <a:t> </a:t>
            </a:r>
            <a:r>
              <a:rPr b="1" dirty="0" sz="1800" spc="-100">
                <a:latin typeface="Arial"/>
                <a:cs typeface="Arial"/>
              </a:rPr>
              <a:t>about</a:t>
            </a:r>
            <a:endParaRPr sz="1800">
              <a:latin typeface="Arial"/>
              <a:cs typeface="Arial"/>
            </a:endParaRPr>
          </a:p>
          <a:p>
            <a:pPr marL="355600">
              <a:lnSpc>
                <a:spcPts val="1945"/>
              </a:lnSpc>
            </a:pPr>
            <a:r>
              <a:rPr b="1" dirty="0" sz="1800" spc="-70">
                <a:latin typeface="Arial"/>
                <a:cs typeface="Arial"/>
              </a:rPr>
              <a:t>the </a:t>
            </a:r>
            <a:r>
              <a:rPr b="1" dirty="0" sz="1800" spc="-140">
                <a:latin typeface="Arial"/>
                <a:cs typeface="Arial"/>
              </a:rPr>
              <a:t>body </a:t>
            </a:r>
            <a:r>
              <a:rPr b="1" dirty="0" sz="1800" spc="-150">
                <a:latin typeface="Arial"/>
                <a:cs typeface="Arial"/>
              </a:rPr>
              <a:t>language </a:t>
            </a:r>
            <a:r>
              <a:rPr b="1" dirty="0" sz="1800" spc="-85">
                <a:latin typeface="Arial"/>
                <a:cs typeface="Arial"/>
              </a:rPr>
              <a:t>of</a:t>
            </a:r>
            <a:r>
              <a:rPr b="1" dirty="0" sz="1800" spc="-95">
                <a:latin typeface="Arial"/>
                <a:cs typeface="Arial"/>
              </a:rPr>
              <a:t> </a:t>
            </a:r>
            <a:r>
              <a:rPr b="1" dirty="0" sz="1800" spc="-145">
                <a:latin typeface="Arial"/>
                <a:cs typeface="Arial"/>
              </a:rPr>
              <a:t>speaker.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indent="-342900" marL="355600" marR="857250">
              <a:lnSpc>
                <a:spcPct val="80000"/>
              </a:lnSpc>
              <a:spcBef>
                <a:spcPts val="5"/>
              </a:spcBef>
            </a:pPr>
            <a:r>
              <a:rPr dirty="0" sz="1800" spc="-70">
                <a:latin typeface="Arial"/>
                <a:cs typeface="Arial"/>
              </a:rPr>
              <a:t>Nonverbal </a:t>
            </a:r>
            <a:r>
              <a:rPr dirty="0" sz="1800" spc="-60">
                <a:latin typeface="Arial"/>
                <a:cs typeface="Arial"/>
              </a:rPr>
              <a:t>communication </a:t>
            </a:r>
            <a:r>
              <a:rPr dirty="0" sz="1800" spc="-110">
                <a:latin typeface="Arial"/>
                <a:cs typeface="Arial"/>
              </a:rPr>
              <a:t>have</a:t>
            </a:r>
            <a:r>
              <a:rPr dirty="0" sz="1800" spc="-229">
                <a:latin typeface="Arial"/>
                <a:cs typeface="Arial"/>
              </a:rPr>
              <a:t> </a:t>
            </a:r>
            <a:r>
              <a:rPr dirty="0" sz="1800" spc="-20">
                <a:latin typeface="Arial"/>
                <a:cs typeface="Arial"/>
              </a:rPr>
              <a:t>the  </a:t>
            </a:r>
            <a:r>
              <a:rPr dirty="0" sz="1800" spc="-40">
                <a:latin typeface="Arial"/>
                <a:cs typeface="Arial"/>
              </a:rPr>
              <a:t>following </a:t>
            </a:r>
            <a:r>
              <a:rPr dirty="0" sz="1800" spc="-35">
                <a:latin typeface="Arial"/>
                <a:cs typeface="Arial"/>
              </a:rPr>
              <a:t>three </a:t>
            </a:r>
            <a:r>
              <a:rPr dirty="0" sz="1800" spc="-65">
                <a:latin typeface="Arial"/>
                <a:cs typeface="Arial"/>
              </a:rPr>
              <a:t>elements</a:t>
            </a:r>
            <a:r>
              <a:rPr dirty="0" sz="1800" spc="-175">
                <a:latin typeface="Arial"/>
                <a:cs typeface="Arial"/>
              </a:rPr>
              <a:t> </a:t>
            </a:r>
            <a:r>
              <a:rPr dirty="0" sz="1800" spc="-105">
                <a:latin typeface="Arial"/>
                <a:cs typeface="Arial"/>
              </a:rPr>
              <a:t>–</a:t>
            </a:r>
            <a:endParaRPr sz="1800">
              <a:latin typeface="Arial"/>
              <a:cs typeface="Arial"/>
            </a:endParaRPr>
          </a:p>
          <a:p>
            <a:pPr indent="-342900" marL="355600">
              <a:lnSpc>
                <a:spcPts val="1945"/>
              </a:lnSpc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1800" spc="-140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Appearance</a:t>
            </a:r>
            <a:endParaRPr sz="1800">
              <a:latin typeface="Arial"/>
              <a:cs typeface="Arial"/>
            </a:endParaRPr>
          </a:p>
          <a:p>
            <a:pPr marL="355600">
              <a:lnSpc>
                <a:spcPts val="1730"/>
              </a:lnSpc>
            </a:pPr>
            <a:r>
              <a:rPr b="1" dirty="0" sz="1800" spc="-150">
                <a:latin typeface="Arial"/>
                <a:cs typeface="Arial"/>
              </a:rPr>
              <a:t>Speaker</a:t>
            </a:r>
            <a:r>
              <a:rPr b="1" dirty="0" sz="1800" spc="-225">
                <a:latin typeface="Arial"/>
                <a:cs typeface="Arial"/>
              </a:rPr>
              <a:t> </a:t>
            </a:r>
            <a:r>
              <a:rPr dirty="0" sz="1800" spc="-105">
                <a:latin typeface="Arial"/>
                <a:cs typeface="Arial"/>
              </a:rPr>
              <a:t>–</a:t>
            </a:r>
            <a:endParaRPr sz="1800">
              <a:latin typeface="Arial"/>
              <a:cs typeface="Arial"/>
            </a:endParaRPr>
          </a:p>
          <a:p>
            <a:pPr marL="355600" marR="568960">
              <a:lnSpc>
                <a:spcPct val="80000"/>
              </a:lnSpc>
              <a:spcBef>
                <a:spcPts val="215"/>
              </a:spcBef>
            </a:pPr>
            <a:r>
              <a:rPr dirty="0" sz="1800" spc="-45">
                <a:latin typeface="Arial"/>
                <a:cs typeface="Arial"/>
              </a:rPr>
              <a:t>clothing, </a:t>
            </a:r>
            <a:r>
              <a:rPr dirty="0" sz="1800" spc="-60">
                <a:latin typeface="Arial"/>
                <a:cs typeface="Arial"/>
              </a:rPr>
              <a:t>hairstyle, </a:t>
            </a:r>
            <a:r>
              <a:rPr dirty="0" sz="1800" spc="-95">
                <a:latin typeface="Arial"/>
                <a:cs typeface="Arial"/>
              </a:rPr>
              <a:t>neatness, </a:t>
            </a:r>
            <a:r>
              <a:rPr dirty="0" sz="1800" spc="-125">
                <a:latin typeface="Arial"/>
                <a:cs typeface="Arial"/>
              </a:rPr>
              <a:t>use </a:t>
            </a:r>
            <a:r>
              <a:rPr dirty="0" sz="1800" spc="-10">
                <a:latin typeface="Arial"/>
                <a:cs typeface="Arial"/>
              </a:rPr>
              <a:t>of  </a:t>
            </a:r>
            <a:r>
              <a:rPr dirty="0" sz="1800" spc="-95">
                <a:latin typeface="Arial"/>
                <a:cs typeface="Arial"/>
              </a:rPr>
              <a:t>cosmetics</a:t>
            </a:r>
            <a:endParaRPr sz="1800">
              <a:latin typeface="Arial"/>
              <a:cs typeface="Arial"/>
            </a:endParaRPr>
          </a:p>
          <a:p>
            <a:pPr marL="355600">
              <a:lnSpc>
                <a:spcPts val="1515"/>
              </a:lnSpc>
            </a:pPr>
            <a:r>
              <a:rPr b="1" dirty="0" sz="1800" spc="-150">
                <a:latin typeface="Arial"/>
                <a:cs typeface="Arial"/>
              </a:rPr>
              <a:t>Surrounding </a:t>
            </a:r>
            <a:r>
              <a:rPr dirty="0" sz="1800" spc="-105">
                <a:latin typeface="Arial"/>
                <a:cs typeface="Arial"/>
              </a:rPr>
              <a:t>–</a:t>
            </a:r>
            <a:r>
              <a:rPr dirty="0" sz="1800" spc="-75">
                <a:latin typeface="Arial"/>
                <a:cs typeface="Arial"/>
              </a:rPr>
              <a:t> </a:t>
            </a:r>
            <a:r>
              <a:rPr dirty="0" sz="1800" spc="-50">
                <a:latin typeface="Arial"/>
                <a:cs typeface="Arial"/>
              </a:rPr>
              <a:t>room</a:t>
            </a:r>
            <a:endParaRPr sz="1800">
              <a:latin typeface="Arial"/>
              <a:cs typeface="Arial"/>
            </a:endParaRPr>
          </a:p>
          <a:p>
            <a:pPr marL="355600">
              <a:lnSpc>
                <a:spcPts val="1945"/>
              </a:lnSpc>
            </a:pPr>
            <a:r>
              <a:rPr dirty="0" sz="1800" spc="-120">
                <a:latin typeface="Arial"/>
                <a:cs typeface="Arial"/>
              </a:rPr>
              <a:t>size, </a:t>
            </a:r>
            <a:r>
              <a:rPr dirty="0" sz="1800" spc="-40">
                <a:latin typeface="Arial"/>
                <a:cs typeface="Arial"/>
              </a:rPr>
              <a:t>lighting, </a:t>
            </a:r>
            <a:r>
              <a:rPr dirty="0" sz="1800" spc="-70">
                <a:latin typeface="Arial"/>
                <a:cs typeface="Arial"/>
              </a:rPr>
              <a:t>decorations,</a:t>
            </a:r>
            <a:r>
              <a:rPr dirty="0" sz="1800" spc="-125">
                <a:latin typeface="Arial"/>
                <a:cs typeface="Arial"/>
              </a:rPr>
              <a:t> </a:t>
            </a:r>
            <a:r>
              <a:rPr dirty="0" sz="1800" spc="-65">
                <a:latin typeface="Arial"/>
                <a:cs typeface="Arial"/>
              </a:rPr>
              <a:t>furnishings</a:t>
            </a:r>
            <a:endParaRPr sz="1800">
              <a:latin typeface="Arial"/>
              <a:cs typeface="Arial"/>
            </a:endParaRPr>
          </a:p>
          <a:p>
            <a:pPr indent="-342900" marL="355600">
              <a:lnSpc>
                <a:spcPts val="1945"/>
              </a:lnSpc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1800" spc="-175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Body</a:t>
            </a:r>
            <a:r>
              <a:rPr b="1" dirty="0" sz="1800" spc="-125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b="1" dirty="0" sz="1800" spc="-185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Language</a:t>
            </a:r>
            <a:endParaRPr sz="1800">
              <a:latin typeface="Arial"/>
              <a:cs typeface="Arial"/>
            </a:endParaRPr>
          </a:p>
          <a:p>
            <a:pPr marL="355600">
              <a:lnSpc>
                <a:spcPts val="1945"/>
              </a:lnSpc>
            </a:pPr>
            <a:r>
              <a:rPr dirty="0" sz="1800" spc="-65">
                <a:latin typeface="Arial"/>
                <a:cs typeface="Arial"/>
              </a:rPr>
              <a:t>facial </a:t>
            </a:r>
            <a:r>
              <a:rPr dirty="0" sz="1800" spc="-100">
                <a:latin typeface="Arial"/>
                <a:cs typeface="Arial"/>
              </a:rPr>
              <a:t>expressions, </a:t>
            </a:r>
            <a:r>
              <a:rPr dirty="0" sz="1800" spc="-90">
                <a:latin typeface="Arial"/>
                <a:cs typeface="Arial"/>
              </a:rPr>
              <a:t>gestures,</a:t>
            </a:r>
            <a:r>
              <a:rPr dirty="0" sz="1800" spc="-150">
                <a:latin typeface="Arial"/>
                <a:cs typeface="Arial"/>
              </a:rPr>
              <a:t> </a:t>
            </a:r>
            <a:r>
              <a:rPr dirty="0" sz="1800" spc="-75">
                <a:latin typeface="Arial"/>
                <a:cs typeface="Arial"/>
              </a:rPr>
              <a:t>postures</a:t>
            </a:r>
            <a:endParaRPr sz="1800">
              <a:latin typeface="Arial"/>
              <a:cs typeface="Arial"/>
            </a:endParaRPr>
          </a:p>
          <a:p>
            <a:pPr indent="-342900" marL="355600">
              <a:lnSpc>
                <a:spcPts val="1945"/>
              </a:lnSpc>
              <a:buFont typeface="Arial"/>
              <a:buChar char="•"/>
              <a:tabLst>
                <a:tab algn="l" pos="354965"/>
                <a:tab algn="l" pos="355600"/>
              </a:tabLst>
            </a:pPr>
            <a:r>
              <a:rPr b="1" dirty="0" sz="1800" spc="-195" u="heavy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Sounds</a:t>
            </a:r>
            <a:endParaRPr sz="1800">
              <a:latin typeface="Arial"/>
              <a:cs typeface="Arial"/>
            </a:endParaRPr>
          </a:p>
          <a:p>
            <a:pPr marL="355600">
              <a:lnSpc>
                <a:spcPts val="1945"/>
              </a:lnSpc>
            </a:pPr>
            <a:r>
              <a:rPr dirty="0" sz="1800" spc="-114">
                <a:latin typeface="Arial"/>
                <a:cs typeface="Arial"/>
              </a:rPr>
              <a:t>Voice </a:t>
            </a:r>
            <a:r>
              <a:rPr dirty="0" sz="1800" spc="-135">
                <a:latin typeface="Arial"/>
                <a:cs typeface="Arial"/>
              </a:rPr>
              <a:t>Tone, </a:t>
            </a:r>
            <a:r>
              <a:rPr dirty="0" sz="1800" spc="-85">
                <a:latin typeface="Arial"/>
                <a:cs typeface="Arial"/>
              </a:rPr>
              <a:t>Volume, </a:t>
            </a:r>
            <a:r>
              <a:rPr dirty="0" sz="1800" spc="-140">
                <a:latin typeface="Arial"/>
                <a:cs typeface="Arial"/>
              </a:rPr>
              <a:t>Speech</a:t>
            </a:r>
            <a:r>
              <a:rPr dirty="0" sz="1800" spc="-15">
                <a:latin typeface="Arial"/>
                <a:cs typeface="Arial"/>
              </a:rPr>
              <a:t> </a:t>
            </a:r>
            <a:r>
              <a:rPr dirty="0" sz="1800" spc="-50">
                <a:latin typeface="Arial"/>
                <a:cs typeface="Arial"/>
              </a:rPr>
              <a:t>rate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048674" name="object 4"/>
          <p:cNvSpPr/>
          <p:nvPr/>
        </p:nvSpPr>
        <p:spPr>
          <a:xfrm>
            <a:off x="3677411" y="0"/>
            <a:ext cx="4057522" cy="1357375"/>
          </a:xfrm>
          <a:prstGeom prst="rect"/>
          <a:blipFill>
            <a:blip xmlns:r="http://schemas.openxmlformats.org/officeDocument/2006/relationships" r:embed="rId1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75" name="object 5"/>
          <p:cNvSpPr/>
          <p:nvPr/>
        </p:nvSpPr>
        <p:spPr>
          <a:xfrm>
            <a:off x="4142232" y="1053083"/>
            <a:ext cx="4498847" cy="5426964"/>
          </a:xfrm>
          <a:prstGeom prst="rect"/>
          <a:blipFill>
            <a:blip xmlns:r="http://schemas.openxmlformats.org/officeDocument/2006/relationships" r:embed="rId2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  <p:sp>
        <p:nvSpPr>
          <p:cNvPr id="1048676" name="object 6"/>
          <p:cNvSpPr/>
          <p:nvPr/>
        </p:nvSpPr>
        <p:spPr>
          <a:xfrm>
            <a:off x="4337177" y="1248028"/>
            <a:ext cx="4303522" cy="5232016"/>
          </a:xfrm>
          <a:prstGeom prst="rect"/>
          <a:blipFill>
            <a:blip xmlns:r="http://schemas.openxmlformats.org/officeDocument/2006/relationships" r:embed="rId3" cstate="print"/>
            <a:stretch>
              <a:fillRect/>
            </a:stretch>
          </a:blipFill>
        </p:spPr>
        <p:txBody>
          <a:bodyPr bIns="0" lIns="0" rIns="0" rtlCol="0" tIns="0" wrap="square"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PowerPoint Presentation</dc:title>
  <cp:lastModifiedBy>Ch Umair</cp:lastModifiedBy>
  <dcterms:created xsi:type="dcterms:W3CDTF">2018-10-05T21:40:35Z</dcterms:created>
  <dcterms:modified xsi:type="dcterms:W3CDTF">2019-03-05T06:56:35Z</dcterms:modified>
</cp:coreProperties>
</file>