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74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40DC4-61A2-4330-AA39-50C3814D3309}" type="datetimeFigureOut">
              <a:rPr lang="en-US" smtClean="0"/>
              <a:t>4/1/2020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A73BA1-EA58-4245-9DB1-ABF1A55C3141}" type="slidenum">
              <a:rPr lang="en-US" smtClean="0"/>
              <a:t>‹#›</a:t>
            </a:fld>
            <a:endParaRPr lang="en-US"/>
          </a:p>
        </p:txBody>
      </p:sp>
    </p:spTree>
    <p:extLst>
      <p:ext uri="{BB962C8B-B14F-4D97-AF65-F5344CB8AC3E}">
        <p14:creationId xmlns:p14="http://schemas.microsoft.com/office/powerpoint/2010/main" val="2808188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157371C-D852-4CB8-8E39-68864653147A}" type="datetime1">
              <a:rPr lang="en-US" smtClean="0"/>
              <a:t>4/1/2020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1C0C67-95FE-457B-B77B-C0B6FB08D18B}" type="datetime1">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F6DB44-B437-4EF7-8E2D-A4B6E6E11093}" type="datetime1">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128D765-4604-4C3A-95D3-58A78F16CA12}" type="datetime1">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08D3C3C-33B4-4D02-B098-3E7598299EC0}" type="datetime1">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22459BA-208D-4C7D-A737-8FEF0B01CA75}" type="datetime1">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D9DA6B8-E8F4-4DD5-AA91-D06E127B38DA}" type="datetime1">
              <a:rPr lang="en-US" smtClean="0"/>
              <a:t>4/1/2020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77C3E4D-00BD-4700-9A9C-85EFCAA00867}" type="datetime1">
              <a:rPr lang="en-US" smtClean="0"/>
              <a:t>4/1/2020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372D09-5514-4554-8708-610CA7139FED}" type="datetime1">
              <a:rPr lang="en-US" smtClean="0"/>
              <a:t>4/1/2020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0E09368-5C9F-4D70-BE39-8824C5ACA2DE}" type="datetime1">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ECC81D0-7332-40CA-AE59-51F1247AA530}" type="datetime1">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60B0370-BB53-4BA5-AFBB-609452A073A9}" type="datetime1">
              <a:rPr lang="en-US" smtClean="0"/>
              <a:t>4/1/2020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371600"/>
            <a:ext cx="8305800" cy="1828800"/>
          </a:xfrm>
        </p:spPr>
        <p:txBody>
          <a:bodyPr>
            <a:normAutofit/>
          </a:bodyPr>
          <a:lstStyle/>
          <a:p>
            <a:r>
              <a:rPr lang="en-US" sz="4800" dirty="0" smtClean="0"/>
              <a:t>DATA MINING &amp; WEARHOUSING</a:t>
            </a:r>
            <a:endParaRPr lang="en-US" sz="4800" dirty="0"/>
          </a:p>
        </p:txBody>
      </p:sp>
      <p:sp>
        <p:nvSpPr>
          <p:cNvPr id="3" name="Subtitle 2"/>
          <p:cNvSpPr>
            <a:spLocks noGrp="1"/>
          </p:cNvSpPr>
          <p:nvPr>
            <p:ph type="subTitle" idx="1"/>
          </p:nvPr>
        </p:nvSpPr>
        <p:spPr/>
        <p:txBody>
          <a:bodyPr>
            <a:normAutofit/>
          </a:bodyPr>
          <a:lstStyle/>
          <a:p>
            <a:r>
              <a:rPr lang="en-US" sz="4400" dirty="0" smtClean="0"/>
              <a:t>HASEEB ALI</a:t>
            </a:r>
            <a:endParaRPr lang="en-US" sz="4400" dirty="0"/>
          </a:p>
        </p:txBody>
      </p:sp>
      <p:sp>
        <p:nvSpPr>
          <p:cNvPr id="5" name="TextBox 4"/>
          <p:cNvSpPr txBox="1"/>
          <p:nvPr/>
        </p:nvSpPr>
        <p:spPr>
          <a:xfrm>
            <a:off x="5347855" y="3925715"/>
            <a:ext cx="3200400" cy="523220"/>
          </a:xfrm>
          <a:prstGeom prst="rect">
            <a:avLst/>
          </a:prstGeom>
          <a:noFill/>
        </p:spPr>
        <p:txBody>
          <a:bodyPr wrap="square" rtlCol="0">
            <a:spAutoFit/>
          </a:bodyPr>
          <a:lstStyle/>
          <a:p>
            <a:pPr algn="ctr"/>
            <a:r>
              <a:rPr lang="en-US" sz="2800" dirty="0" smtClean="0">
                <a:latin typeface="Times New Roman" pitchFamily="18" charset="0"/>
                <a:cs typeface="Times New Roman" pitchFamily="18" charset="0"/>
              </a:rPr>
              <a:t>Lecture 1</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369078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pic>
        <p:nvPicPr>
          <p:cNvPr id="5" name="Picture 2" descr="C:\Users\Grace\Dropbox\Datamining Lectures\data-minin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486400" y="4590642"/>
            <a:ext cx="3296067" cy="226735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1000" y="1992868"/>
            <a:ext cx="6553200" cy="646331"/>
          </a:xfrm>
          <a:prstGeom prst="rect">
            <a:avLst/>
          </a:prstGeom>
          <a:noFill/>
        </p:spPr>
        <p:txBody>
          <a:bodyPr wrap="square" rtlCol="0">
            <a:spAutoFit/>
          </a:bodyPr>
          <a:lstStyle/>
          <a:p>
            <a:r>
              <a:rPr lang="en-US" dirty="0"/>
              <a:t>Data mining is interdisciplinary sub filed of computer </a:t>
            </a:r>
            <a:r>
              <a:rPr lang="en-US" dirty="0" smtClean="0"/>
              <a:t> science which can be defined as follows.</a:t>
            </a:r>
            <a:endParaRPr lang="en-US" dirty="0"/>
          </a:p>
        </p:txBody>
      </p:sp>
      <p:sp>
        <p:nvSpPr>
          <p:cNvPr id="6" name="TextBox 5"/>
          <p:cNvSpPr txBox="1"/>
          <p:nvPr/>
        </p:nvSpPr>
        <p:spPr>
          <a:xfrm>
            <a:off x="381000" y="2867890"/>
            <a:ext cx="6019800" cy="2616101"/>
          </a:xfrm>
          <a:prstGeom prst="rect">
            <a:avLst/>
          </a:prstGeom>
          <a:noFill/>
        </p:spPr>
        <p:txBody>
          <a:bodyPr wrap="square" rtlCol="0">
            <a:spAutoFit/>
          </a:bodyPr>
          <a:lstStyle/>
          <a:p>
            <a:pPr marL="285750" lvl="0" indent="-285750" algn="just">
              <a:spcBef>
                <a:spcPts val="600"/>
              </a:spcBef>
              <a:buFont typeface="Arial" pitchFamily="34" charset="0"/>
              <a:buChar char="•"/>
            </a:pPr>
            <a:r>
              <a:rPr lang="en-US" dirty="0" smtClean="0"/>
              <a:t>Data </a:t>
            </a:r>
            <a:r>
              <a:rPr lang="en-US" dirty="0"/>
              <a:t>mining is a process to extract structured data from unstructured data”.</a:t>
            </a:r>
          </a:p>
          <a:p>
            <a:pPr marL="285750" lvl="0" indent="-285750" algn="just">
              <a:spcBef>
                <a:spcPts val="600"/>
              </a:spcBef>
              <a:buFont typeface="Arial" pitchFamily="34" charset="0"/>
              <a:buChar char="•"/>
            </a:pPr>
            <a:r>
              <a:rPr lang="en-US" dirty="0"/>
              <a:t>Extracting Knowledge from large amount of data.</a:t>
            </a:r>
          </a:p>
          <a:p>
            <a:pPr marL="285750" lvl="0" indent="-285750" algn="just">
              <a:spcBef>
                <a:spcPts val="600"/>
              </a:spcBef>
              <a:buFont typeface="Arial" pitchFamily="34" charset="0"/>
              <a:buChar char="•"/>
            </a:pPr>
            <a:r>
              <a:rPr lang="en-US" dirty="0"/>
              <a:t>Data mining is analysis step of “knowledge Discovery of Data base” (KKD).</a:t>
            </a:r>
          </a:p>
          <a:p>
            <a:pPr marL="285750" lvl="0" indent="-285750" algn="just">
              <a:spcBef>
                <a:spcPts val="600"/>
              </a:spcBef>
              <a:buFont typeface="Arial" pitchFamily="34" charset="0"/>
              <a:buChar char="•"/>
            </a:pPr>
            <a:r>
              <a:rPr lang="en-US" dirty="0"/>
              <a:t>Finding Hidden information in DB.</a:t>
            </a:r>
          </a:p>
          <a:p>
            <a:pPr marL="285750" lvl="0" indent="-285750" algn="just">
              <a:spcBef>
                <a:spcPts val="600"/>
              </a:spcBef>
              <a:buFont typeface="Arial" pitchFamily="34" charset="0"/>
              <a:buChar char="•"/>
            </a:pPr>
            <a:r>
              <a:rPr lang="en-US" dirty="0"/>
              <a:t>It is also called exploratory data analysis, deductive learning</a:t>
            </a:r>
            <a:r>
              <a:rPr lang="en-US" dirty="0" smtClean="0"/>
              <a:t>.</a:t>
            </a:r>
            <a:endParaRPr lang="en-US" dirty="0"/>
          </a:p>
        </p:txBody>
      </p:sp>
      <p:sp>
        <p:nvSpPr>
          <p:cNvPr id="8" name="Slide Number Placeholder 7"/>
          <p:cNvSpPr>
            <a:spLocks noGrp="1"/>
          </p:cNvSpPr>
          <p:nvPr>
            <p:ph type="sldNum" sz="quarter" idx="12"/>
          </p:nvPr>
        </p:nvSpPr>
        <p:spPr/>
        <p:txBody>
          <a:bodyPr/>
          <a:lstStyle/>
          <a:p>
            <a:fld id="{59DE6EB8-52AB-45EA-A660-3E1EBFA72987}" type="slidenum">
              <a:rPr lang="en-US" smtClean="0"/>
              <a:t>2</a:t>
            </a:fld>
            <a:endParaRPr lang="en-US"/>
          </a:p>
        </p:txBody>
      </p:sp>
    </p:spTree>
    <p:extLst>
      <p:ext uri="{BB962C8B-B14F-4D97-AF65-F5344CB8AC3E}">
        <p14:creationId xmlns:p14="http://schemas.microsoft.com/office/powerpoint/2010/main" val="2446201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198418"/>
            <a:ext cx="6248400" cy="2831544"/>
          </a:xfrm>
          <a:prstGeom prst="rect">
            <a:avLst/>
          </a:prstGeom>
          <a:noFill/>
        </p:spPr>
        <p:txBody>
          <a:bodyPr wrap="square" rtlCol="0">
            <a:spAutoFit/>
          </a:bodyPr>
          <a:lstStyle/>
          <a:p>
            <a:pPr>
              <a:spcAft>
                <a:spcPts val="1200"/>
              </a:spcAft>
            </a:pPr>
            <a:r>
              <a:rPr lang="en-US" sz="2400" dirty="0"/>
              <a:t>So the data mining in data is non-trivial process of identifying,</a:t>
            </a:r>
          </a:p>
          <a:p>
            <a:pPr marL="285750" lvl="0" indent="-285750">
              <a:buFont typeface="Arial" pitchFamily="34" charset="0"/>
              <a:buChar char="•"/>
            </a:pPr>
            <a:r>
              <a:rPr lang="en-US" sz="2400" i="1" dirty="0"/>
              <a:t>Valid </a:t>
            </a:r>
            <a:endParaRPr lang="en-US" sz="2400" dirty="0"/>
          </a:p>
          <a:p>
            <a:pPr marL="285750" lvl="0" indent="-285750">
              <a:buFont typeface="Arial" pitchFamily="34" charset="0"/>
              <a:buChar char="•"/>
            </a:pPr>
            <a:r>
              <a:rPr lang="en-US" sz="2400" i="1" dirty="0" smtClean="0"/>
              <a:t>Novel(new</a:t>
            </a:r>
            <a:r>
              <a:rPr lang="en-US" sz="2400" i="1" dirty="0"/>
              <a:t>)</a:t>
            </a:r>
            <a:endParaRPr lang="en-US" sz="2400" dirty="0"/>
          </a:p>
          <a:p>
            <a:pPr marL="285750" lvl="0" indent="-285750">
              <a:buFont typeface="Arial" pitchFamily="34" charset="0"/>
              <a:buChar char="•"/>
            </a:pPr>
            <a:r>
              <a:rPr lang="en-US" sz="2400" i="1" dirty="0"/>
              <a:t>Potentially useful </a:t>
            </a:r>
            <a:endParaRPr lang="en-US" sz="2400" dirty="0"/>
          </a:p>
          <a:p>
            <a:pPr marL="285750" indent="-285750">
              <a:buFont typeface="Arial" pitchFamily="34" charset="0"/>
              <a:buChar char="•"/>
            </a:pPr>
            <a:r>
              <a:rPr lang="en-US" sz="2400" i="1" dirty="0"/>
              <a:t>And Ultimately understandable patterns in Data</a:t>
            </a:r>
            <a:endParaRPr lang="en-US" sz="2400" dirty="0"/>
          </a:p>
        </p:txBody>
      </p:sp>
      <p:sp>
        <p:nvSpPr>
          <p:cNvPr id="3" name="TextBox 2"/>
          <p:cNvSpPr txBox="1"/>
          <p:nvPr/>
        </p:nvSpPr>
        <p:spPr>
          <a:xfrm>
            <a:off x="914400" y="4419600"/>
            <a:ext cx="7391400" cy="163121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US" sz="2000" dirty="0">
                <a:solidFill>
                  <a:schemeClr val="bg2">
                    <a:lumMod val="25000"/>
                  </a:schemeClr>
                </a:solidFill>
              </a:rPr>
              <a:t>This process of data mining aids in producing new information from a large information set. Not only this, data mining is the technique of extracting some information out of the given data set. The data that has been collected already is quantified to take out some relevant information based on a particular pattern.</a:t>
            </a:r>
            <a:endParaRPr lang="en-US" sz="2000" dirty="0">
              <a:solidFill>
                <a:schemeClr val="bg2">
                  <a:lumMod val="25000"/>
                </a:schemeClr>
              </a:solidFill>
            </a:endParaRPr>
          </a:p>
        </p:txBody>
      </p:sp>
      <p:sp>
        <p:nvSpPr>
          <p:cNvPr id="5" name="Slide Number Placeholder 4"/>
          <p:cNvSpPr>
            <a:spLocks noGrp="1"/>
          </p:cNvSpPr>
          <p:nvPr>
            <p:ph type="sldNum" sz="quarter" idx="12"/>
          </p:nvPr>
        </p:nvSpPr>
        <p:spPr/>
        <p:txBody>
          <a:bodyPr/>
          <a:lstStyle/>
          <a:p>
            <a:fld id="{59DE6EB8-52AB-45EA-A660-3E1EBFA72987}" type="slidenum">
              <a:rPr lang="en-US" smtClean="0"/>
              <a:t>3</a:t>
            </a:fld>
            <a:endParaRPr lang="en-US"/>
          </a:p>
        </p:txBody>
      </p:sp>
    </p:spTree>
    <p:extLst>
      <p:ext uri="{BB962C8B-B14F-4D97-AF65-F5344CB8AC3E}">
        <p14:creationId xmlns:p14="http://schemas.microsoft.com/office/powerpoint/2010/main" val="2806683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305800" cy="1143000"/>
          </a:xfrm>
        </p:spPr>
        <p:txBody>
          <a:bodyPr/>
          <a:lstStyle/>
          <a:p>
            <a:r>
              <a:rPr lang="en-US" dirty="0" smtClean="0"/>
              <a:t>Steps in Data Mining Process</a:t>
            </a:r>
            <a:endParaRPr lang="en-US" dirty="0"/>
          </a:p>
        </p:txBody>
      </p:sp>
      <p:sp>
        <p:nvSpPr>
          <p:cNvPr id="4" name="TextBox 3"/>
          <p:cNvSpPr txBox="1"/>
          <p:nvPr/>
        </p:nvSpPr>
        <p:spPr>
          <a:xfrm>
            <a:off x="304800" y="2628780"/>
            <a:ext cx="2857500"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latin typeface="Times New Roman" pitchFamily="18" charset="0"/>
                <a:cs typeface="Times New Roman" pitchFamily="18" charset="0"/>
              </a:rPr>
              <a:t>2. Data </a:t>
            </a:r>
            <a:r>
              <a:rPr lang="en-US" sz="2000" b="1" dirty="0">
                <a:latin typeface="Times New Roman" pitchFamily="18" charset="0"/>
                <a:cs typeface="Times New Roman" pitchFamily="18" charset="0"/>
              </a:rPr>
              <a:t>P</a:t>
            </a:r>
            <a:r>
              <a:rPr lang="en-US" sz="2000" b="1" dirty="0" smtClean="0">
                <a:latin typeface="Times New Roman" pitchFamily="18" charset="0"/>
                <a:cs typeface="Times New Roman" pitchFamily="18" charset="0"/>
              </a:rPr>
              <a:t>reprocessing</a:t>
            </a:r>
            <a:endParaRPr lang="en-US" sz="2000" b="1" dirty="0">
              <a:latin typeface="Times New Roman" pitchFamily="18" charset="0"/>
              <a:cs typeface="Times New Roman" pitchFamily="18" charset="0"/>
            </a:endParaRPr>
          </a:p>
        </p:txBody>
      </p:sp>
      <p:sp>
        <p:nvSpPr>
          <p:cNvPr id="5" name="TextBox 4"/>
          <p:cNvSpPr txBox="1"/>
          <p:nvPr/>
        </p:nvSpPr>
        <p:spPr>
          <a:xfrm>
            <a:off x="304800" y="2095380"/>
            <a:ext cx="2628900"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latin typeface="Times New Roman" pitchFamily="18" charset="0"/>
                <a:cs typeface="Times New Roman" pitchFamily="18" charset="0"/>
              </a:rPr>
              <a:t>1. Data Selection</a:t>
            </a:r>
            <a:endParaRPr lang="en-US" sz="2000" b="1" dirty="0">
              <a:latin typeface="Times New Roman" pitchFamily="18" charset="0"/>
              <a:cs typeface="Times New Roman" pitchFamily="18" charset="0"/>
            </a:endParaRPr>
          </a:p>
        </p:txBody>
      </p:sp>
      <p:sp>
        <p:nvSpPr>
          <p:cNvPr id="6" name="TextBox 5"/>
          <p:cNvSpPr txBox="1"/>
          <p:nvPr/>
        </p:nvSpPr>
        <p:spPr>
          <a:xfrm>
            <a:off x="320386" y="3162180"/>
            <a:ext cx="3048000"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3. </a:t>
            </a:r>
            <a:r>
              <a:rPr lang="en-US" sz="2000" b="1" dirty="0" smtClean="0">
                <a:latin typeface="Times New Roman" pitchFamily="18" charset="0"/>
                <a:cs typeface="Times New Roman" pitchFamily="18" charset="0"/>
              </a:rPr>
              <a:t>Data</a:t>
            </a: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smtClean="0">
                <a:latin typeface="Times New Roman" pitchFamily="18" charset="0"/>
                <a:cs typeface="Times New Roman" pitchFamily="18" charset="0"/>
              </a:rPr>
              <a:t>Transformation</a:t>
            </a:r>
            <a:endParaRPr lang="en-US" sz="2000" b="1" dirty="0">
              <a:latin typeface="Times New Roman" pitchFamily="18" charset="0"/>
              <a:cs typeface="Times New Roman" pitchFamily="18" charset="0"/>
            </a:endParaRPr>
          </a:p>
        </p:txBody>
      </p:sp>
      <p:sp>
        <p:nvSpPr>
          <p:cNvPr id="7" name="TextBox 6"/>
          <p:cNvSpPr txBox="1"/>
          <p:nvPr/>
        </p:nvSpPr>
        <p:spPr>
          <a:xfrm>
            <a:off x="325582" y="3695580"/>
            <a:ext cx="3271404" cy="400110"/>
          </a:xfrm>
          <a:prstGeom prst="rect">
            <a:avLst/>
          </a:prstGeom>
          <a:solidFill>
            <a:schemeClr val="bg2">
              <a:lumMod val="90000"/>
            </a:schemeClr>
          </a:solidFill>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4. Data Mining</a:t>
            </a:r>
            <a:endParaRPr lang="en-US" sz="2000"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TextBox 7"/>
          <p:cNvSpPr txBox="1"/>
          <p:nvPr/>
        </p:nvSpPr>
        <p:spPr>
          <a:xfrm>
            <a:off x="320386" y="4248090"/>
            <a:ext cx="3429000"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latin typeface="Times New Roman" pitchFamily="18" charset="0"/>
                <a:cs typeface="Times New Roman" pitchFamily="18" charset="0"/>
              </a:rPr>
              <a:t>5. Pattern Evaluation</a:t>
            </a:r>
            <a:endParaRPr lang="en-US" sz="2000" b="1" dirty="0">
              <a:latin typeface="Times New Roman" pitchFamily="18" charset="0"/>
              <a:cs typeface="Times New Roman" pitchFamily="18" charset="0"/>
            </a:endParaRPr>
          </a:p>
        </p:txBody>
      </p:sp>
      <p:sp>
        <p:nvSpPr>
          <p:cNvPr id="10" name="TextBox 9"/>
          <p:cNvSpPr txBox="1"/>
          <p:nvPr/>
        </p:nvSpPr>
        <p:spPr>
          <a:xfrm>
            <a:off x="325582" y="4781490"/>
            <a:ext cx="3652404"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000" b="1" dirty="0" smtClean="0">
                <a:latin typeface="Times New Roman" pitchFamily="18" charset="0"/>
                <a:cs typeface="Times New Roman" pitchFamily="18" charset="0"/>
              </a:rPr>
              <a:t>6. Knowledge Presentation</a:t>
            </a:r>
            <a:endParaRPr lang="en-US" sz="2000" b="1" dirty="0">
              <a:latin typeface="Times New Roman" pitchFamily="18" charset="0"/>
              <a:cs typeface="Times New Roman" pitchFamily="18"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1779472"/>
            <a:ext cx="4495799" cy="3706928"/>
          </a:xfrm>
          <a:prstGeom prst="rect">
            <a:avLst/>
          </a:prstGeom>
        </p:spPr>
      </p:pic>
      <p:sp>
        <p:nvSpPr>
          <p:cNvPr id="13" name="Slide Number Placeholder 12"/>
          <p:cNvSpPr>
            <a:spLocks noGrp="1"/>
          </p:cNvSpPr>
          <p:nvPr>
            <p:ph type="sldNum" sz="quarter" idx="12"/>
          </p:nvPr>
        </p:nvSpPr>
        <p:spPr/>
        <p:txBody>
          <a:bodyPr/>
          <a:lstStyle/>
          <a:p>
            <a:fld id="{59DE6EB8-52AB-45EA-A660-3E1EBFA72987}" type="slidenum">
              <a:rPr lang="en-US" smtClean="0"/>
              <a:t>4</a:t>
            </a:fld>
            <a:endParaRPr lang="en-US"/>
          </a:p>
        </p:txBody>
      </p:sp>
    </p:spTree>
    <p:extLst>
      <p:ext uri="{BB962C8B-B14F-4D97-AF65-F5344CB8AC3E}">
        <p14:creationId xmlns:p14="http://schemas.microsoft.com/office/powerpoint/2010/main" val="1906159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066800"/>
            <a:ext cx="8458200" cy="707886"/>
          </a:xfrm>
          <a:prstGeom prst="rect">
            <a:avLst/>
          </a:prstGeom>
          <a:noFill/>
        </p:spPr>
        <p:txBody>
          <a:bodyPr wrap="square" rtlCol="0">
            <a:spAutoFit/>
          </a:bodyPr>
          <a:lstStyle/>
          <a:p>
            <a:pPr algn="just"/>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1. Data </a:t>
            </a:r>
            <a:r>
              <a:rPr lang="en-US" sz="2000" b="1" i="1" dirty="0">
                <a:effectLst>
                  <a:outerShdw blurRad="38100" dist="38100" dir="2700000" algn="tl">
                    <a:srgbClr val="000000">
                      <a:alpha val="43137"/>
                    </a:srgbClr>
                  </a:outerShdw>
                </a:effectLst>
                <a:latin typeface="Times New Roman" pitchFamily="18" charset="0"/>
                <a:cs typeface="Times New Roman" pitchFamily="18" charset="0"/>
              </a:rPr>
              <a:t>Selection</a:t>
            </a:r>
            <a:r>
              <a:rPr lang="en-US" sz="2000" b="1" dirty="0">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000" dirty="0" smtClean="0">
                <a:latin typeface="Times New Roman" pitchFamily="18" charset="0"/>
                <a:cs typeface="Times New Roman" pitchFamily="18" charset="0"/>
              </a:rPr>
              <a:t>Data </a:t>
            </a:r>
            <a:r>
              <a:rPr lang="en-US" sz="2000" dirty="0">
                <a:latin typeface="Times New Roman" pitchFamily="18" charset="0"/>
                <a:cs typeface="Times New Roman" pitchFamily="18" charset="0"/>
              </a:rPr>
              <a:t>selection is defined as the process where data relevant to the analysis is decided and retrieved from the data </a:t>
            </a:r>
            <a:r>
              <a:rPr lang="en-US" sz="2000" dirty="0" smtClean="0">
                <a:latin typeface="Times New Roman" pitchFamily="18" charset="0"/>
                <a:cs typeface="Times New Roman" pitchFamily="18" charset="0"/>
              </a:rPr>
              <a:t>collection. </a:t>
            </a:r>
            <a:endParaRPr lang="en-US" sz="2000" dirty="0">
              <a:latin typeface="Times New Roman" pitchFamily="18" charset="0"/>
              <a:cs typeface="Times New Roman" pitchFamily="18" charset="0"/>
            </a:endParaRPr>
          </a:p>
        </p:txBody>
      </p:sp>
      <p:sp>
        <p:nvSpPr>
          <p:cNvPr id="3" name="TextBox 2"/>
          <p:cNvSpPr txBox="1"/>
          <p:nvPr/>
        </p:nvSpPr>
        <p:spPr>
          <a:xfrm>
            <a:off x="457200" y="1781613"/>
            <a:ext cx="8153400" cy="4216539"/>
          </a:xfrm>
          <a:prstGeom prst="rect">
            <a:avLst/>
          </a:prstGeom>
          <a:noFill/>
        </p:spPr>
        <p:txBody>
          <a:bodyPr wrap="square" rtlCol="0">
            <a:spAutoFit/>
          </a:bodyPr>
          <a:lstStyle/>
          <a:p>
            <a:pPr algn="just">
              <a:spcAft>
                <a:spcPts val="600"/>
              </a:spcAft>
            </a:pPr>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2. Data Preprocessing</a:t>
            </a:r>
            <a:r>
              <a:rPr lang="en-US" sz="2000" b="1" i="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This step remove the unnecessary information and make data into consistent state by using the following attributes.</a:t>
            </a:r>
            <a:endParaRPr lang="en-US" sz="2000" b="1" i="1" dirty="0" smtClean="0">
              <a:latin typeface="Times New Roman" pitchFamily="18" charset="0"/>
              <a:cs typeface="Times New Roman" pitchFamily="18" charset="0"/>
            </a:endParaRPr>
          </a:p>
          <a:p>
            <a:pPr algn="just"/>
            <a:r>
              <a:rPr lang="en-US" sz="2000" b="1" dirty="0" smtClean="0">
                <a:latin typeface="Times New Roman" pitchFamily="18" charset="0"/>
                <a:cs typeface="Times New Roman" pitchFamily="18" charset="0"/>
              </a:rPr>
              <a:t>Data </a:t>
            </a:r>
            <a:r>
              <a:rPr lang="en-US" sz="2000" b="1" dirty="0">
                <a:latin typeface="Times New Roman" pitchFamily="18" charset="0"/>
                <a:cs typeface="Times New Roman" pitchFamily="18" charset="0"/>
              </a:rPr>
              <a:t>Cleaning: </a:t>
            </a:r>
            <a:r>
              <a:rPr lang="en-US" sz="2000" dirty="0">
                <a:latin typeface="Times New Roman" pitchFamily="18" charset="0"/>
                <a:cs typeface="Times New Roman" pitchFamily="18" charset="0"/>
              </a:rPr>
              <a:t>Data cleaning is defined as removal of noisy and irrelevant data from </a:t>
            </a:r>
            <a:r>
              <a:rPr lang="en-US" sz="2000" dirty="0" smtClean="0">
                <a:latin typeface="Times New Roman" pitchFamily="18" charset="0"/>
                <a:cs typeface="Times New Roman" pitchFamily="18" charset="0"/>
              </a:rPr>
              <a:t>collection.</a:t>
            </a:r>
          </a:p>
          <a:p>
            <a:pPr marL="342900" indent="-342900" algn="just" fontAlgn="base">
              <a:buFont typeface="Arial" pitchFamily="34" charset="0"/>
              <a:buChar char="•"/>
            </a:pPr>
            <a:r>
              <a:rPr lang="en-US" sz="2000" dirty="0">
                <a:latin typeface="Times New Roman" pitchFamily="18" charset="0"/>
                <a:cs typeface="Times New Roman" pitchFamily="18" charset="0"/>
              </a:rPr>
              <a:t>Cleaning in case of </a:t>
            </a:r>
            <a:r>
              <a:rPr lang="en-US" sz="2000" b="1" i="1" dirty="0">
                <a:latin typeface="Times New Roman" pitchFamily="18" charset="0"/>
                <a:cs typeface="Times New Roman" pitchFamily="18" charset="0"/>
              </a:rPr>
              <a:t>Missing values</a:t>
            </a:r>
            <a:r>
              <a:rPr lang="en-US" sz="2000" dirty="0">
                <a:latin typeface="Times New Roman" pitchFamily="18" charset="0"/>
                <a:cs typeface="Times New Roman" pitchFamily="18" charset="0"/>
              </a:rPr>
              <a:t>.</a:t>
            </a:r>
          </a:p>
          <a:p>
            <a:pPr marL="342900" indent="-342900" algn="just" fontAlgn="base">
              <a:buFont typeface="Arial" pitchFamily="34" charset="0"/>
              <a:buChar char="•"/>
            </a:pPr>
            <a:r>
              <a:rPr lang="en-US" sz="2000" dirty="0">
                <a:latin typeface="Times New Roman" pitchFamily="18" charset="0"/>
                <a:cs typeface="Times New Roman" pitchFamily="18" charset="0"/>
              </a:rPr>
              <a:t>Cleaning </a:t>
            </a:r>
            <a:r>
              <a:rPr lang="en-US" sz="2000" b="1" i="1" dirty="0">
                <a:latin typeface="Times New Roman" pitchFamily="18" charset="0"/>
                <a:cs typeface="Times New Roman" pitchFamily="18" charset="0"/>
              </a:rPr>
              <a:t>noisy</a:t>
            </a:r>
            <a:r>
              <a:rPr lang="en-US" sz="2000" dirty="0">
                <a:latin typeface="Times New Roman" pitchFamily="18" charset="0"/>
                <a:cs typeface="Times New Roman" pitchFamily="18" charset="0"/>
              </a:rPr>
              <a:t> data, where noise is a random or variance error.</a:t>
            </a:r>
          </a:p>
          <a:p>
            <a:pPr marL="342900" indent="-342900" algn="just" fontAlgn="base">
              <a:spcAft>
                <a:spcPts val="600"/>
              </a:spcAft>
              <a:buFont typeface="Arial" pitchFamily="34" charset="0"/>
              <a:buChar char="•"/>
            </a:pPr>
            <a:r>
              <a:rPr lang="en-US" sz="2000" dirty="0">
                <a:latin typeface="Times New Roman" pitchFamily="18" charset="0"/>
                <a:cs typeface="Times New Roman" pitchFamily="18" charset="0"/>
              </a:rPr>
              <a:t>Cleaning with </a:t>
            </a:r>
            <a:r>
              <a:rPr lang="en-US" sz="2000" b="1" i="1" dirty="0">
                <a:latin typeface="Times New Roman" pitchFamily="18" charset="0"/>
                <a:cs typeface="Times New Roman" pitchFamily="18" charset="0"/>
              </a:rPr>
              <a:t>Data discrepancy detection</a:t>
            </a:r>
            <a:r>
              <a:rPr lang="en-US" sz="2000" dirty="0">
                <a:latin typeface="Times New Roman" pitchFamily="18" charset="0"/>
                <a:cs typeface="Times New Roman" pitchFamily="18" charset="0"/>
              </a:rPr>
              <a:t> and </a:t>
            </a:r>
            <a:r>
              <a:rPr lang="en-US" sz="2000" b="1" i="1" dirty="0">
                <a:latin typeface="Times New Roman" pitchFamily="18" charset="0"/>
                <a:cs typeface="Times New Roman" pitchFamily="18" charset="0"/>
              </a:rPr>
              <a:t>Data transformation tools</a:t>
            </a:r>
            <a:r>
              <a:rPr lang="en-US" sz="2000" dirty="0">
                <a:latin typeface="Times New Roman" pitchFamily="18" charset="0"/>
                <a:cs typeface="Times New Roman" pitchFamily="18" charset="0"/>
              </a:rPr>
              <a:t>.</a:t>
            </a:r>
          </a:p>
          <a:p>
            <a:pPr algn="just" fontAlgn="base"/>
            <a:r>
              <a:rPr lang="en-US" sz="2000" b="1" dirty="0">
                <a:latin typeface="Times New Roman" pitchFamily="18" charset="0"/>
                <a:cs typeface="Times New Roman" pitchFamily="18" charset="0"/>
              </a:rPr>
              <a:t>Data Integration</a:t>
            </a:r>
            <a:r>
              <a:rPr lang="en-US" sz="2000" dirty="0">
                <a:latin typeface="Times New Roman" pitchFamily="18" charset="0"/>
                <a:cs typeface="Times New Roman" pitchFamily="18" charset="0"/>
              </a:rPr>
              <a:t>: Data integration is defined as heterogeneous data from multiple sources combined in a common </a:t>
            </a:r>
            <a:r>
              <a:rPr lang="en-US" sz="2000" dirty="0" smtClean="0">
                <a:latin typeface="Times New Roman" pitchFamily="18" charset="0"/>
                <a:cs typeface="Times New Roman" pitchFamily="18" charset="0"/>
              </a:rPr>
              <a:t>source (</a:t>
            </a:r>
            <a:r>
              <a:rPr lang="en-US" sz="2000" dirty="0" err="1">
                <a:latin typeface="Times New Roman" pitchFamily="18" charset="0"/>
                <a:cs typeface="Times New Roman" pitchFamily="18" charset="0"/>
              </a:rPr>
              <a:t>DataWarehouse</a:t>
            </a:r>
            <a:r>
              <a:rPr lang="en-US" sz="2000" dirty="0" smtClean="0">
                <a:latin typeface="Times New Roman" pitchFamily="18" charset="0"/>
                <a:cs typeface="Times New Roman" pitchFamily="18" charset="0"/>
              </a:rPr>
              <a:t>). </a:t>
            </a:r>
          </a:p>
          <a:p>
            <a:pPr marL="342900" indent="-342900" algn="just" fontAlgn="base">
              <a:buFont typeface="Arial" pitchFamily="34" charset="0"/>
              <a:buChar char="•"/>
            </a:pPr>
            <a:r>
              <a:rPr lang="en-US" sz="2000" dirty="0" smtClean="0">
                <a:latin typeface="Times New Roman" pitchFamily="18" charset="0"/>
                <a:cs typeface="Times New Roman" pitchFamily="18" charset="0"/>
              </a:rPr>
              <a:t>Data </a:t>
            </a:r>
            <a:r>
              <a:rPr lang="en-US" sz="2000" dirty="0">
                <a:latin typeface="Times New Roman" pitchFamily="18" charset="0"/>
                <a:cs typeface="Times New Roman" pitchFamily="18" charset="0"/>
              </a:rPr>
              <a:t>integration using </a:t>
            </a:r>
            <a:r>
              <a:rPr lang="en-US" sz="2000" b="1" i="1" dirty="0">
                <a:latin typeface="Times New Roman" pitchFamily="18" charset="0"/>
                <a:cs typeface="Times New Roman" pitchFamily="18" charset="0"/>
              </a:rPr>
              <a:t>Data Migration tools</a:t>
            </a:r>
            <a:r>
              <a:rPr lang="en-US" sz="2000" dirty="0">
                <a:latin typeface="Times New Roman" pitchFamily="18" charset="0"/>
                <a:cs typeface="Times New Roman" pitchFamily="18" charset="0"/>
              </a:rPr>
              <a:t>.</a:t>
            </a:r>
          </a:p>
          <a:p>
            <a:pPr marL="342900" indent="-342900" algn="just" fontAlgn="base">
              <a:buFont typeface="Arial" pitchFamily="34" charset="0"/>
              <a:buChar char="•"/>
            </a:pPr>
            <a:r>
              <a:rPr lang="en-US" sz="2000" dirty="0">
                <a:latin typeface="Times New Roman" pitchFamily="18" charset="0"/>
                <a:cs typeface="Times New Roman" pitchFamily="18" charset="0"/>
              </a:rPr>
              <a:t>Data integration using </a:t>
            </a:r>
            <a:r>
              <a:rPr lang="en-US" sz="2000" b="1" i="1" dirty="0">
                <a:latin typeface="Times New Roman" pitchFamily="18" charset="0"/>
                <a:cs typeface="Times New Roman" pitchFamily="18" charset="0"/>
              </a:rPr>
              <a:t>Data Synchronization tools</a:t>
            </a:r>
            <a:r>
              <a:rPr lang="en-US" sz="2000" dirty="0">
                <a:latin typeface="Times New Roman" pitchFamily="18" charset="0"/>
                <a:cs typeface="Times New Roman" pitchFamily="18" charset="0"/>
              </a:rPr>
              <a:t>.</a:t>
            </a:r>
          </a:p>
          <a:p>
            <a:pPr marL="342900" indent="-342900" algn="just" fontAlgn="base">
              <a:buFont typeface="Arial" pitchFamily="34" charset="0"/>
              <a:buChar char="•"/>
            </a:pPr>
            <a:r>
              <a:rPr lang="en-US" sz="2000" dirty="0">
                <a:latin typeface="Times New Roman" pitchFamily="18" charset="0"/>
                <a:cs typeface="Times New Roman" pitchFamily="18" charset="0"/>
              </a:rPr>
              <a:t>Data integration using </a:t>
            </a:r>
            <a:r>
              <a:rPr lang="en-US" sz="2000" b="1" i="1" dirty="0">
                <a:latin typeface="Times New Roman" pitchFamily="18" charset="0"/>
                <a:cs typeface="Times New Roman" pitchFamily="18" charset="0"/>
              </a:rPr>
              <a:t>ETL</a:t>
            </a:r>
            <a:r>
              <a:rPr lang="en-US" sz="2000" dirty="0">
                <a:latin typeface="Times New Roman" pitchFamily="18" charset="0"/>
                <a:cs typeface="Times New Roman" pitchFamily="18" charset="0"/>
              </a:rPr>
              <a:t>(Extract-Load-Transformation) process.</a:t>
            </a:r>
          </a:p>
          <a:p>
            <a:endParaRPr lang="en-US" dirty="0"/>
          </a:p>
        </p:txBody>
      </p:sp>
      <p:sp>
        <p:nvSpPr>
          <p:cNvPr id="5" name="Slide Number Placeholder 4"/>
          <p:cNvSpPr>
            <a:spLocks noGrp="1"/>
          </p:cNvSpPr>
          <p:nvPr>
            <p:ph type="sldNum" sz="quarter" idx="12"/>
          </p:nvPr>
        </p:nvSpPr>
        <p:spPr/>
        <p:txBody>
          <a:bodyPr/>
          <a:lstStyle/>
          <a:p>
            <a:fld id="{59DE6EB8-52AB-45EA-A660-3E1EBFA72987}" type="slidenum">
              <a:rPr lang="en-US" smtClean="0"/>
              <a:t>5</a:t>
            </a:fld>
            <a:endParaRPr lang="en-US"/>
          </a:p>
        </p:txBody>
      </p:sp>
    </p:spTree>
    <p:extLst>
      <p:ext uri="{BB962C8B-B14F-4D97-AF65-F5344CB8AC3E}">
        <p14:creationId xmlns:p14="http://schemas.microsoft.com/office/powerpoint/2010/main" val="275205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295400"/>
            <a:ext cx="7848600" cy="3677930"/>
          </a:xfrm>
          <a:prstGeom prst="rect">
            <a:avLst/>
          </a:prstGeom>
          <a:noFill/>
        </p:spPr>
        <p:txBody>
          <a:bodyPr wrap="square" rtlCol="0">
            <a:spAutoFit/>
          </a:bodyPr>
          <a:lstStyle/>
          <a:p>
            <a:pPr algn="just" fontAlgn="base">
              <a:spcBef>
                <a:spcPts val="600"/>
              </a:spcBef>
              <a:spcAft>
                <a:spcPts val="600"/>
              </a:spcAft>
            </a:pPr>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3. Data </a:t>
            </a:r>
            <a:r>
              <a:rPr lang="en-US" sz="2000" b="1" i="1" dirty="0">
                <a:effectLst>
                  <a:outerShdw blurRad="38100" dist="38100" dir="2700000" algn="tl">
                    <a:srgbClr val="000000">
                      <a:alpha val="43137"/>
                    </a:srgbClr>
                  </a:outerShdw>
                </a:effectLst>
                <a:latin typeface="Times New Roman" pitchFamily="18" charset="0"/>
                <a:cs typeface="Times New Roman" pitchFamily="18" charset="0"/>
              </a:rPr>
              <a:t>Transformation</a:t>
            </a:r>
            <a:r>
              <a:rPr lang="en-US" sz="2000" dirty="0">
                <a:effectLst>
                  <a:outerShdw blurRad="38100" dist="38100" dir="2700000" algn="tl">
                    <a:srgbClr val="000000">
                      <a:alpha val="43137"/>
                    </a:srgbClr>
                  </a:outerShdw>
                </a:effectLst>
                <a:latin typeface="Times New Roman" pitchFamily="18" charset="0"/>
                <a:cs typeface="Times New Roman" pitchFamily="18" charset="0"/>
              </a:rPr>
              <a:t>: </a:t>
            </a:r>
            <a:r>
              <a:rPr lang="en-US" sz="2000" dirty="0">
                <a:latin typeface="Times New Roman" pitchFamily="18" charset="0"/>
                <a:cs typeface="Times New Roman" pitchFamily="18" charset="0"/>
              </a:rPr>
              <a:t>Data Transformation is defined as the process of transforming data into appropriate form required by mining procedure</a:t>
            </a:r>
            <a:r>
              <a:rPr lang="en-US" sz="2000" dirty="0" smtClean="0">
                <a:latin typeface="Times New Roman" pitchFamily="18" charset="0"/>
                <a:cs typeface="Times New Roman" pitchFamily="18" charset="0"/>
              </a:rPr>
              <a:t>. Data </a:t>
            </a:r>
            <a:r>
              <a:rPr lang="en-US" sz="2000" dirty="0">
                <a:latin typeface="Times New Roman" pitchFamily="18" charset="0"/>
                <a:cs typeface="Times New Roman" pitchFamily="18" charset="0"/>
              </a:rPr>
              <a:t>Transformation is a two step process:</a:t>
            </a:r>
          </a:p>
          <a:p>
            <a:pPr marL="342900" indent="-342900" algn="just" fontAlgn="base">
              <a:buFont typeface="Arial" pitchFamily="34" charset="0"/>
              <a:buChar char="•"/>
            </a:pPr>
            <a:r>
              <a:rPr lang="en-US" sz="2000" b="1" dirty="0">
                <a:latin typeface="Times New Roman" pitchFamily="18" charset="0"/>
                <a:cs typeface="Times New Roman" pitchFamily="18" charset="0"/>
              </a:rPr>
              <a:t>Data Mapping</a:t>
            </a:r>
            <a:r>
              <a:rPr lang="en-US" sz="2000" dirty="0">
                <a:latin typeface="Times New Roman" pitchFamily="18" charset="0"/>
                <a:cs typeface="Times New Roman" pitchFamily="18" charset="0"/>
              </a:rPr>
              <a:t>: Assigning elements from source base to destination to capture transformations.</a:t>
            </a:r>
          </a:p>
          <a:p>
            <a:pPr marL="342900" indent="-342900" algn="just" fontAlgn="base">
              <a:spcAft>
                <a:spcPts val="1200"/>
              </a:spcAft>
              <a:buFont typeface="Arial" pitchFamily="34" charset="0"/>
              <a:buChar char="•"/>
            </a:pPr>
            <a:r>
              <a:rPr lang="en-US" sz="2000" b="1" dirty="0">
                <a:latin typeface="Times New Roman" pitchFamily="18" charset="0"/>
                <a:cs typeface="Times New Roman" pitchFamily="18" charset="0"/>
              </a:rPr>
              <a:t>Code </a:t>
            </a:r>
            <a:r>
              <a:rPr lang="en-US" sz="2000" b="1" dirty="0" smtClean="0">
                <a:latin typeface="Times New Roman" pitchFamily="18" charset="0"/>
                <a:cs typeface="Times New Roman" pitchFamily="18" charset="0"/>
              </a:rPr>
              <a:t>Generation</a:t>
            </a:r>
            <a:r>
              <a:rPr lang="en-US" sz="2000" dirty="0">
                <a:latin typeface="Times New Roman" pitchFamily="18" charset="0"/>
                <a:cs typeface="Times New Roman" pitchFamily="18" charset="0"/>
              </a:rPr>
              <a:t>: Creation of the actual transformation program</a:t>
            </a:r>
            <a:r>
              <a:rPr lang="en-US" sz="2000" dirty="0" smtClean="0">
                <a:latin typeface="Times New Roman" pitchFamily="18" charset="0"/>
                <a:cs typeface="Times New Roman" pitchFamily="18" charset="0"/>
              </a:rPr>
              <a:t>.</a:t>
            </a:r>
            <a:endParaRPr lang="en-US" dirty="0" smtClean="0"/>
          </a:p>
          <a:p>
            <a:pPr algn="just" fontAlgn="base"/>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4. Data </a:t>
            </a:r>
            <a:r>
              <a:rPr lang="en-US" sz="2000" b="1" i="1" dirty="0">
                <a:effectLst>
                  <a:outerShdw blurRad="38100" dist="38100" dir="2700000" algn="tl">
                    <a:srgbClr val="000000">
                      <a:alpha val="43137"/>
                    </a:srgbClr>
                  </a:outerShdw>
                </a:effectLst>
                <a:latin typeface="Times New Roman" pitchFamily="18" charset="0"/>
                <a:cs typeface="Times New Roman" pitchFamily="18" charset="0"/>
              </a:rPr>
              <a:t>Mining</a:t>
            </a:r>
            <a:r>
              <a:rPr lang="en-US" sz="2000" dirty="0">
                <a:latin typeface="Times New Roman" pitchFamily="18" charset="0"/>
                <a:cs typeface="Times New Roman" pitchFamily="18" charset="0"/>
              </a:rPr>
              <a:t>: Data mining is defined as clever </a:t>
            </a:r>
            <a:r>
              <a:rPr lang="en-US" sz="2000" dirty="0" smtClean="0">
                <a:latin typeface="Times New Roman" pitchFamily="18" charset="0"/>
                <a:cs typeface="Times New Roman" pitchFamily="18" charset="0"/>
              </a:rPr>
              <a:t>techniques (Algorithms) </a:t>
            </a:r>
            <a:r>
              <a:rPr lang="en-US" sz="2000" dirty="0">
                <a:latin typeface="Times New Roman" pitchFamily="18" charset="0"/>
                <a:cs typeface="Times New Roman" pitchFamily="18" charset="0"/>
              </a:rPr>
              <a:t>that are applied to extract patterns potentially useful</a:t>
            </a:r>
            <a:r>
              <a:rPr lang="en-US" sz="2000" dirty="0" smtClean="0">
                <a:latin typeface="Times New Roman" pitchFamily="18" charset="0"/>
                <a:cs typeface="Times New Roman" pitchFamily="18" charset="0"/>
              </a:rPr>
              <a:t>. </a:t>
            </a:r>
          </a:p>
          <a:p>
            <a:pPr marL="342900" indent="-342900" algn="just" fontAlgn="base">
              <a:buFont typeface="Arial" pitchFamily="34" charset="0"/>
              <a:buChar char="•"/>
            </a:pPr>
            <a:r>
              <a:rPr lang="en-US" sz="2000" dirty="0" smtClean="0">
                <a:latin typeface="Times New Roman" pitchFamily="18" charset="0"/>
                <a:cs typeface="Times New Roman" pitchFamily="18" charset="0"/>
              </a:rPr>
              <a:t>Transforms </a:t>
            </a:r>
            <a:r>
              <a:rPr lang="en-US" sz="2000" dirty="0">
                <a:latin typeface="Times New Roman" pitchFamily="18" charset="0"/>
                <a:cs typeface="Times New Roman" pitchFamily="18" charset="0"/>
              </a:rPr>
              <a:t>task relevant data into </a:t>
            </a:r>
            <a:r>
              <a:rPr lang="en-US" sz="2000" b="1" i="1" dirty="0">
                <a:latin typeface="Times New Roman" pitchFamily="18" charset="0"/>
                <a:cs typeface="Times New Roman" pitchFamily="18" charset="0"/>
              </a:rPr>
              <a:t>patterns</a:t>
            </a:r>
            <a:r>
              <a:rPr lang="en-US" sz="2000" dirty="0">
                <a:latin typeface="Times New Roman" pitchFamily="18" charset="0"/>
                <a:cs typeface="Times New Roman" pitchFamily="18" charset="0"/>
              </a:rPr>
              <a:t>.</a:t>
            </a:r>
          </a:p>
          <a:p>
            <a:pPr marL="342900" indent="-342900" algn="just" fontAlgn="base">
              <a:buFont typeface="Arial" pitchFamily="34" charset="0"/>
              <a:buChar char="•"/>
            </a:pPr>
            <a:r>
              <a:rPr lang="en-US" sz="2000" dirty="0">
                <a:latin typeface="Times New Roman" pitchFamily="18" charset="0"/>
                <a:cs typeface="Times New Roman" pitchFamily="18" charset="0"/>
              </a:rPr>
              <a:t>Decides purpose of model using </a:t>
            </a:r>
            <a:r>
              <a:rPr lang="en-US" sz="2000" b="1" i="1" dirty="0">
                <a:latin typeface="Times New Roman" pitchFamily="18" charset="0"/>
                <a:cs typeface="Times New Roman" pitchFamily="18" charset="0"/>
              </a:rPr>
              <a:t>classification</a:t>
            </a:r>
            <a:r>
              <a:rPr lang="en-US" sz="2000" dirty="0">
                <a:latin typeface="Times New Roman" pitchFamily="18" charset="0"/>
                <a:cs typeface="Times New Roman" pitchFamily="18" charset="0"/>
              </a:rPr>
              <a:t> or </a:t>
            </a:r>
            <a:r>
              <a:rPr lang="en-US" sz="2000" b="1" i="1" dirty="0">
                <a:latin typeface="Times New Roman" pitchFamily="18" charset="0"/>
                <a:cs typeface="Times New Roman" pitchFamily="18" charset="0"/>
              </a:rPr>
              <a:t>characterization</a:t>
            </a:r>
            <a:r>
              <a:rPr lang="en-US" sz="2000" dirty="0">
                <a:latin typeface="Times New Roman" pitchFamily="18" charset="0"/>
                <a:cs typeface="Times New Roman" pitchFamily="18" charset="0"/>
              </a:rPr>
              <a:t>.</a:t>
            </a:r>
          </a:p>
          <a:p>
            <a:endParaRPr lang="en-US" dirty="0"/>
          </a:p>
        </p:txBody>
      </p:sp>
      <p:sp>
        <p:nvSpPr>
          <p:cNvPr id="4" name="Slide Number Placeholder 3"/>
          <p:cNvSpPr>
            <a:spLocks noGrp="1"/>
          </p:cNvSpPr>
          <p:nvPr>
            <p:ph type="sldNum" sz="quarter" idx="12"/>
          </p:nvPr>
        </p:nvSpPr>
        <p:spPr/>
        <p:txBody>
          <a:bodyPr/>
          <a:lstStyle/>
          <a:p>
            <a:fld id="{59DE6EB8-52AB-45EA-A660-3E1EBFA72987}" type="slidenum">
              <a:rPr lang="en-US" smtClean="0"/>
              <a:t>6</a:t>
            </a:fld>
            <a:endParaRPr lang="en-US"/>
          </a:p>
        </p:txBody>
      </p:sp>
    </p:spTree>
    <p:extLst>
      <p:ext uri="{BB962C8B-B14F-4D97-AF65-F5344CB8AC3E}">
        <p14:creationId xmlns:p14="http://schemas.microsoft.com/office/powerpoint/2010/main" val="2170083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295400"/>
            <a:ext cx="7924800" cy="3785652"/>
          </a:xfrm>
          <a:prstGeom prst="rect">
            <a:avLst/>
          </a:prstGeom>
          <a:noFill/>
        </p:spPr>
        <p:txBody>
          <a:bodyPr wrap="square" rtlCol="0">
            <a:spAutoFit/>
          </a:bodyPr>
          <a:lstStyle/>
          <a:p>
            <a:pPr algn="just" fontAlgn="base"/>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5. Pattern </a:t>
            </a:r>
            <a:r>
              <a:rPr lang="en-US" sz="2000" b="1" i="1" dirty="0">
                <a:effectLst>
                  <a:outerShdw blurRad="38100" dist="38100" dir="2700000" algn="tl">
                    <a:srgbClr val="000000">
                      <a:alpha val="43137"/>
                    </a:srgbClr>
                  </a:outerShdw>
                </a:effectLst>
                <a:latin typeface="Times New Roman" pitchFamily="18" charset="0"/>
                <a:cs typeface="Times New Roman" pitchFamily="18" charset="0"/>
              </a:rPr>
              <a:t>Evaluation</a:t>
            </a:r>
            <a:r>
              <a:rPr lang="en-US" sz="2000" dirty="0">
                <a:latin typeface="Times New Roman" pitchFamily="18" charset="0"/>
                <a:cs typeface="Times New Roman" pitchFamily="18" charset="0"/>
              </a:rPr>
              <a:t>: Pattern Evaluation is defined as </a:t>
            </a:r>
            <a:r>
              <a:rPr lang="en-US" sz="2000" dirty="0" err="1">
                <a:latin typeface="Times New Roman" pitchFamily="18" charset="0"/>
                <a:cs typeface="Times New Roman" pitchFamily="18" charset="0"/>
              </a:rPr>
              <a:t>as</a:t>
            </a:r>
            <a:r>
              <a:rPr lang="en-US" sz="2000" dirty="0">
                <a:latin typeface="Times New Roman" pitchFamily="18" charset="0"/>
                <a:cs typeface="Times New Roman" pitchFamily="18" charset="0"/>
              </a:rPr>
              <a:t> identifying strictly increasing patterns representing knowledge based on given measures.</a:t>
            </a:r>
          </a:p>
          <a:p>
            <a:pPr marL="800100" lvl="1" indent="-342900" algn="just" fontAlgn="base">
              <a:buFont typeface="Arial" pitchFamily="34" charset="0"/>
              <a:buChar char="•"/>
            </a:pPr>
            <a:r>
              <a:rPr lang="en-US" sz="2000" dirty="0">
                <a:latin typeface="Times New Roman" pitchFamily="18" charset="0"/>
                <a:cs typeface="Times New Roman" pitchFamily="18" charset="0"/>
              </a:rPr>
              <a:t>Find </a:t>
            </a:r>
            <a:r>
              <a:rPr lang="en-US" sz="2000" b="1" i="1" dirty="0">
                <a:latin typeface="Times New Roman" pitchFamily="18" charset="0"/>
                <a:cs typeface="Times New Roman" pitchFamily="18" charset="0"/>
              </a:rPr>
              <a:t>interestingness score</a:t>
            </a:r>
            <a:r>
              <a:rPr lang="en-US" sz="2000" dirty="0">
                <a:latin typeface="Times New Roman" pitchFamily="18" charset="0"/>
                <a:cs typeface="Times New Roman" pitchFamily="18" charset="0"/>
              </a:rPr>
              <a:t> of each pattern.</a:t>
            </a:r>
          </a:p>
          <a:p>
            <a:pPr marL="800100" lvl="1" indent="-342900" algn="just" fontAlgn="base">
              <a:buFont typeface="Arial" pitchFamily="34" charset="0"/>
              <a:buChar char="•"/>
            </a:pPr>
            <a:r>
              <a:rPr lang="en-US" sz="2000" dirty="0">
                <a:latin typeface="Times New Roman" pitchFamily="18" charset="0"/>
                <a:cs typeface="Times New Roman" pitchFamily="18" charset="0"/>
              </a:rPr>
              <a:t>Uses </a:t>
            </a:r>
            <a:r>
              <a:rPr lang="en-US" sz="2000" b="1" i="1" dirty="0">
                <a:latin typeface="Times New Roman" pitchFamily="18" charset="0"/>
                <a:cs typeface="Times New Roman" pitchFamily="18" charset="0"/>
              </a:rPr>
              <a:t>summarization</a:t>
            </a:r>
            <a:r>
              <a:rPr lang="en-US" sz="2000" dirty="0">
                <a:latin typeface="Times New Roman" pitchFamily="18" charset="0"/>
                <a:cs typeface="Times New Roman" pitchFamily="18" charset="0"/>
              </a:rPr>
              <a:t> and </a:t>
            </a:r>
            <a:r>
              <a:rPr lang="en-US" sz="2000" b="1" i="1" dirty="0">
                <a:latin typeface="Times New Roman" pitchFamily="18" charset="0"/>
                <a:cs typeface="Times New Roman" pitchFamily="18" charset="0"/>
              </a:rPr>
              <a:t>Visualization</a:t>
            </a:r>
            <a:r>
              <a:rPr lang="en-US" sz="2000" dirty="0">
                <a:latin typeface="Times New Roman" pitchFamily="18" charset="0"/>
                <a:cs typeface="Times New Roman" pitchFamily="18" charset="0"/>
              </a:rPr>
              <a:t> to make data understandable by user.</a:t>
            </a:r>
          </a:p>
          <a:p>
            <a:pPr algn="just" fontAlgn="base"/>
            <a:r>
              <a:rPr lang="en-US" sz="2000" b="1" i="1" dirty="0" smtClean="0">
                <a:effectLst>
                  <a:outerShdw blurRad="38100" dist="38100" dir="2700000" algn="tl">
                    <a:srgbClr val="000000">
                      <a:alpha val="43137"/>
                    </a:srgbClr>
                  </a:outerShdw>
                </a:effectLst>
                <a:latin typeface="Times New Roman" pitchFamily="18" charset="0"/>
                <a:cs typeface="Times New Roman" pitchFamily="18" charset="0"/>
              </a:rPr>
              <a:t>6. Knowledge </a:t>
            </a:r>
            <a:r>
              <a:rPr lang="en-US" sz="2000" b="1" i="1" dirty="0">
                <a:effectLst>
                  <a:outerShdw blurRad="38100" dist="38100" dir="2700000" algn="tl">
                    <a:srgbClr val="000000">
                      <a:alpha val="43137"/>
                    </a:srgbClr>
                  </a:outerShdw>
                </a:effectLst>
                <a:latin typeface="Times New Roman" pitchFamily="18" charset="0"/>
                <a:cs typeface="Times New Roman" pitchFamily="18" charset="0"/>
              </a:rPr>
              <a:t>representation: </a:t>
            </a:r>
            <a:r>
              <a:rPr lang="en-US" sz="2000" dirty="0">
                <a:latin typeface="Times New Roman" pitchFamily="18" charset="0"/>
                <a:cs typeface="Times New Roman" pitchFamily="18" charset="0"/>
              </a:rPr>
              <a:t>Knowledge representation is defined as technique which utilizes visualization tools to represent data mining results.</a:t>
            </a:r>
          </a:p>
          <a:p>
            <a:pPr marL="800100" lvl="1" indent="-342900" algn="just" fontAlgn="base">
              <a:buFont typeface="Arial" pitchFamily="34" charset="0"/>
              <a:buChar char="•"/>
            </a:pPr>
            <a:r>
              <a:rPr lang="en-US" sz="2000" dirty="0">
                <a:latin typeface="Times New Roman" pitchFamily="18" charset="0"/>
                <a:cs typeface="Times New Roman" pitchFamily="18" charset="0"/>
              </a:rPr>
              <a:t>Generate </a:t>
            </a:r>
            <a:r>
              <a:rPr lang="en-US" sz="2000" b="1" i="1" dirty="0">
                <a:latin typeface="Times New Roman" pitchFamily="18" charset="0"/>
                <a:cs typeface="Times New Roman" pitchFamily="18" charset="0"/>
              </a:rPr>
              <a:t>reports</a:t>
            </a:r>
            <a:r>
              <a:rPr lang="en-US" sz="2000" dirty="0">
                <a:latin typeface="Times New Roman" pitchFamily="18" charset="0"/>
                <a:cs typeface="Times New Roman" pitchFamily="18" charset="0"/>
              </a:rPr>
              <a:t>.</a:t>
            </a:r>
          </a:p>
          <a:p>
            <a:pPr marL="800100" lvl="1" indent="-342900" algn="just" fontAlgn="base">
              <a:buFont typeface="Arial" pitchFamily="34" charset="0"/>
              <a:buChar char="•"/>
            </a:pPr>
            <a:r>
              <a:rPr lang="en-US" sz="2000" dirty="0">
                <a:latin typeface="Times New Roman" pitchFamily="18" charset="0"/>
                <a:cs typeface="Times New Roman" pitchFamily="18" charset="0"/>
              </a:rPr>
              <a:t>Generate </a:t>
            </a:r>
            <a:r>
              <a:rPr lang="en-US" sz="2000" b="1" i="1" dirty="0">
                <a:latin typeface="Times New Roman" pitchFamily="18" charset="0"/>
                <a:cs typeface="Times New Roman" pitchFamily="18" charset="0"/>
              </a:rPr>
              <a:t>tables</a:t>
            </a:r>
            <a:r>
              <a:rPr lang="en-US" sz="2000" dirty="0">
                <a:latin typeface="Times New Roman" pitchFamily="18" charset="0"/>
                <a:cs typeface="Times New Roman" pitchFamily="18" charset="0"/>
              </a:rPr>
              <a:t>.</a:t>
            </a:r>
          </a:p>
          <a:p>
            <a:pPr marL="800100" lvl="1" indent="-342900" algn="just" fontAlgn="base">
              <a:buFont typeface="Arial" pitchFamily="34" charset="0"/>
              <a:buChar char="•"/>
            </a:pPr>
            <a:r>
              <a:rPr lang="en-US" sz="2000" dirty="0">
                <a:latin typeface="Times New Roman" pitchFamily="18" charset="0"/>
                <a:cs typeface="Times New Roman" pitchFamily="18" charset="0"/>
              </a:rPr>
              <a:t>Generate </a:t>
            </a:r>
            <a:r>
              <a:rPr lang="en-US" sz="2000" b="1" i="1" dirty="0">
                <a:latin typeface="Times New Roman" pitchFamily="18" charset="0"/>
                <a:cs typeface="Times New Roman" pitchFamily="18" charset="0"/>
              </a:rPr>
              <a:t>discriminant rules</a:t>
            </a:r>
            <a:r>
              <a:rPr lang="en-US" sz="2000" dirty="0">
                <a:latin typeface="Times New Roman" pitchFamily="18" charset="0"/>
                <a:cs typeface="Times New Roman" pitchFamily="18" charset="0"/>
              </a:rPr>
              <a:t>, </a:t>
            </a:r>
            <a:r>
              <a:rPr lang="en-US" sz="2000" b="1" i="1" dirty="0">
                <a:latin typeface="Times New Roman" pitchFamily="18" charset="0"/>
                <a:cs typeface="Times New Roman" pitchFamily="18" charset="0"/>
              </a:rPr>
              <a:t>classification rules</a:t>
            </a:r>
            <a:r>
              <a:rPr lang="en-US" sz="2000" dirty="0">
                <a:latin typeface="Times New Roman" pitchFamily="18" charset="0"/>
                <a:cs typeface="Times New Roman" pitchFamily="18" charset="0"/>
              </a:rPr>
              <a:t>, </a:t>
            </a:r>
            <a:r>
              <a:rPr lang="en-US" sz="2000" b="1" i="1" dirty="0">
                <a:latin typeface="Times New Roman" pitchFamily="18" charset="0"/>
                <a:cs typeface="Times New Roman" pitchFamily="18" charset="0"/>
              </a:rPr>
              <a:t>characterization rules</a:t>
            </a:r>
            <a:r>
              <a:rPr lang="en-US" sz="2000" dirty="0">
                <a:latin typeface="Times New Roman" pitchFamily="18" charset="0"/>
                <a:cs typeface="Times New Roman" pitchFamily="18" charset="0"/>
              </a:rPr>
              <a:t>, etc</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59DE6EB8-52AB-45EA-A660-3E1EBFA72987}" type="slidenum">
              <a:rPr lang="en-US" smtClean="0"/>
              <a:t>7</a:t>
            </a:fld>
            <a:endParaRPr lang="en-US"/>
          </a:p>
        </p:txBody>
      </p:sp>
    </p:spTree>
    <p:extLst>
      <p:ext uri="{BB962C8B-B14F-4D97-AF65-F5344CB8AC3E}">
        <p14:creationId xmlns:p14="http://schemas.microsoft.com/office/powerpoint/2010/main" val="3982917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812678"/>
            <a:ext cx="7391400" cy="769441"/>
          </a:xfrm>
          <a:prstGeom prst="rect">
            <a:avLst/>
          </a:prstGeom>
          <a:noFill/>
        </p:spPr>
        <p:txBody>
          <a:bodyPr wrap="square" rtlCol="0">
            <a:spAutoFit/>
          </a:bodyPr>
          <a:lstStyle/>
          <a:p>
            <a:r>
              <a:rPr lang="en-US" sz="4400" dirty="0" smtClean="0">
                <a:solidFill>
                  <a:schemeClr val="bg2">
                    <a:lumMod val="25000"/>
                  </a:schemeClr>
                </a:solidFill>
                <a:latin typeface="Times New Roman" pitchFamily="18" charset="0"/>
                <a:cs typeface="Times New Roman" pitchFamily="18" charset="0"/>
              </a:rPr>
              <a:t>Data Mining Architecture </a:t>
            </a:r>
            <a:endParaRPr lang="en-US" sz="4400" dirty="0">
              <a:solidFill>
                <a:schemeClr val="bg2">
                  <a:lumMod val="25000"/>
                </a:schemeClr>
              </a:solidFill>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2733" y="2133600"/>
            <a:ext cx="5258534" cy="3743847"/>
          </a:xfrm>
          <a:prstGeom prst="rect">
            <a:avLst/>
          </a:prstGeom>
        </p:spPr>
      </p:pic>
      <p:sp>
        <p:nvSpPr>
          <p:cNvPr id="5" name="Slide Number Placeholder 4"/>
          <p:cNvSpPr>
            <a:spLocks noGrp="1"/>
          </p:cNvSpPr>
          <p:nvPr>
            <p:ph type="sldNum" sz="quarter" idx="12"/>
          </p:nvPr>
        </p:nvSpPr>
        <p:spPr/>
        <p:txBody>
          <a:bodyPr/>
          <a:lstStyle/>
          <a:p>
            <a:fld id="{59DE6EB8-52AB-45EA-A660-3E1EBFA72987}" type="slidenum">
              <a:rPr lang="en-US" smtClean="0"/>
              <a:t>8</a:t>
            </a:fld>
            <a:endParaRPr lang="en-US"/>
          </a:p>
        </p:txBody>
      </p:sp>
    </p:spTree>
    <p:extLst>
      <p:ext uri="{BB962C8B-B14F-4D97-AF65-F5344CB8AC3E}">
        <p14:creationId xmlns:p14="http://schemas.microsoft.com/office/powerpoint/2010/main" val="21002728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7405</TotalTime>
  <Words>376</Words>
  <Application>Microsoft Office PowerPoint</Application>
  <PresentationFormat>On-screen Show (4:3)</PresentationFormat>
  <Paragraphs>54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Flow</vt:lpstr>
      <vt:lpstr>DATA MINING &amp; WEARHOUSING</vt:lpstr>
      <vt:lpstr>INTRODUCTION</vt:lpstr>
      <vt:lpstr>PowerPoint Presentation</vt:lpstr>
      <vt:lpstr>Steps in Data Mining Process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MINING &amp; WEARHOUSING</dc:title>
  <dc:creator>Grace</dc:creator>
  <cp:lastModifiedBy>Grace</cp:lastModifiedBy>
  <cp:revision>9</cp:revision>
  <dcterms:created xsi:type="dcterms:W3CDTF">2020-03-27T11:12:45Z</dcterms:created>
  <dcterms:modified xsi:type="dcterms:W3CDTF">2020-04-01T14:37:47Z</dcterms:modified>
</cp:coreProperties>
</file>