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9" d="100"/>
          <a:sy n="39" d="100"/>
        </p:scale>
        <p:origin x="-1380"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1EA49E1-A8D3-45D1-A047-86EED5D5A8CB}" type="datetimeFigureOut">
              <a:rPr lang="en-US" smtClean="0"/>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DF432A-9C67-4CB1-B06C-CC1F8ADD70BA}" type="slidenum">
              <a:rPr lang="en-US" smtClean="0"/>
              <a:t>‹#›</a:t>
            </a:fld>
            <a:endParaRPr lang="en-US"/>
          </a:p>
        </p:txBody>
      </p:sp>
    </p:spTree>
    <p:extLst>
      <p:ext uri="{BB962C8B-B14F-4D97-AF65-F5344CB8AC3E}">
        <p14:creationId xmlns:p14="http://schemas.microsoft.com/office/powerpoint/2010/main" val="3868543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EA49E1-A8D3-45D1-A047-86EED5D5A8CB}" type="datetimeFigureOut">
              <a:rPr lang="en-US" smtClean="0"/>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DF432A-9C67-4CB1-B06C-CC1F8ADD70BA}" type="slidenum">
              <a:rPr lang="en-US" smtClean="0"/>
              <a:t>‹#›</a:t>
            </a:fld>
            <a:endParaRPr lang="en-US"/>
          </a:p>
        </p:txBody>
      </p:sp>
    </p:spTree>
    <p:extLst>
      <p:ext uri="{BB962C8B-B14F-4D97-AF65-F5344CB8AC3E}">
        <p14:creationId xmlns:p14="http://schemas.microsoft.com/office/powerpoint/2010/main" val="28103036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EA49E1-A8D3-45D1-A047-86EED5D5A8CB}" type="datetimeFigureOut">
              <a:rPr lang="en-US" smtClean="0"/>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DF432A-9C67-4CB1-B06C-CC1F8ADD70BA}" type="slidenum">
              <a:rPr lang="en-US" smtClean="0"/>
              <a:t>‹#›</a:t>
            </a:fld>
            <a:endParaRPr lang="en-US"/>
          </a:p>
        </p:txBody>
      </p:sp>
    </p:spTree>
    <p:extLst>
      <p:ext uri="{BB962C8B-B14F-4D97-AF65-F5344CB8AC3E}">
        <p14:creationId xmlns:p14="http://schemas.microsoft.com/office/powerpoint/2010/main" val="693470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EA49E1-A8D3-45D1-A047-86EED5D5A8CB}" type="datetimeFigureOut">
              <a:rPr lang="en-US" smtClean="0"/>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DF432A-9C67-4CB1-B06C-CC1F8ADD70BA}" type="slidenum">
              <a:rPr lang="en-US" smtClean="0"/>
              <a:t>‹#›</a:t>
            </a:fld>
            <a:endParaRPr lang="en-US"/>
          </a:p>
        </p:txBody>
      </p:sp>
    </p:spTree>
    <p:extLst>
      <p:ext uri="{BB962C8B-B14F-4D97-AF65-F5344CB8AC3E}">
        <p14:creationId xmlns:p14="http://schemas.microsoft.com/office/powerpoint/2010/main" val="1699679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1EA49E1-A8D3-45D1-A047-86EED5D5A8CB}" type="datetimeFigureOut">
              <a:rPr lang="en-US" smtClean="0"/>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DF432A-9C67-4CB1-B06C-CC1F8ADD70BA}" type="slidenum">
              <a:rPr lang="en-US" smtClean="0"/>
              <a:t>‹#›</a:t>
            </a:fld>
            <a:endParaRPr lang="en-US"/>
          </a:p>
        </p:txBody>
      </p:sp>
    </p:spTree>
    <p:extLst>
      <p:ext uri="{BB962C8B-B14F-4D97-AF65-F5344CB8AC3E}">
        <p14:creationId xmlns:p14="http://schemas.microsoft.com/office/powerpoint/2010/main" val="96394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1EA49E1-A8D3-45D1-A047-86EED5D5A8CB}" type="datetimeFigureOut">
              <a:rPr lang="en-US" smtClean="0"/>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DF432A-9C67-4CB1-B06C-CC1F8ADD70BA}" type="slidenum">
              <a:rPr lang="en-US" smtClean="0"/>
              <a:t>‹#›</a:t>
            </a:fld>
            <a:endParaRPr lang="en-US"/>
          </a:p>
        </p:txBody>
      </p:sp>
    </p:spTree>
    <p:extLst>
      <p:ext uri="{BB962C8B-B14F-4D97-AF65-F5344CB8AC3E}">
        <p14:creationId xmlns:p14="http://schemas.microsoft.com/office/powerpoint/2010/main" val="11242276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1EA49E1-A8D3-45D1-A047-86EED5D5A8CB}" type="datetimeFigureOut">
              <a:rPr lang="en-US" smtClean="0"/>
              <a:t>3/28/2020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9DF432A-9C67-4CB1-B06C-CC1F8ADD70BA}" type="slidenum">
              <a:rPr lang="en-US" smtClean="0"/>
              <a:t>‹#›</a:t>
            </a:fld>
            <a:endParaRPr lang="en-US"/>
          </a:p>
        </p:txBody>
      </p:sp>
    </p:spTree>
    <p:extLst>
      <p:ext uri="{BB962C8B-B14F-4D97-AF65-F5344CB8AC3E}">
        <p14:creationId xmlns:p14="http://schemas.microsoft.com/office/powerpoint/2010/main" val="35850450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1EA49E1-A8D3-45D1-A047-86EED5D5A8CB}" type="datetimeFigureOut">
              <a:rPr lang="en-US" smtClean="0"/>
              <a:t>3/28/2020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9DF432A-9C67-4CB1-B06C-CC1F8ADD70BA}" type="slidenum">
              <a:rPr lang="en-US" smtClean="0"/>
              <a:t>‹#›</a:t>
            </a:fld>
            <a:endParaRPr lang="en-US"/>
          </a:p>
        </p:txBody>
      </p:sp>
    </p:spTree>
    <p:extLst>
      <p:ext uri="{BB962C8B-B14F-4D97-AF65-F5344CB8AC3E}">
        <p14:creationId xmlns:p14="http://schemas.microsoft.com/office/powerpoint/2010/main" val="2595938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EA49E1-A8D3-45D1-A047-86EED5D5A8CB}" type="datetimeFigureOut">
              <a:rPr lang="en-US" smtClean="0"/>
              <a:t>3/28/2020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9DF432A-9C67-4CB1-B06C-CC1F8ADD70BA}" type="slidenum">
              <a:rPr lang="en-US" smtClean="0"/>
              <a:t>‹#›</a:t>
            </a:fld>
            <a:endParaRPr lang="en-US"/>
          </a:p>
        </p:txBody>
      </p:sp>
    </p:spTree>
    <p:extLst>
      <p:ext uri="{BB962C8B-B14F-4D97-AF65-F5344CB8AC3E}">
        <p14:creationId xmlns:p14="http://schemas.microsoft.com/office/powerpoint/2010/main" val="23881123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EA49E1-A8D3-45D1-A047-86EED5D5A8CB}" type="datetimeFigureOut">
              <a:rPr lang="en-US" smtClean="0"/>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DF432A-9C67-4CB1-B06C-CC1F8ADD70BA}" type="slidenum">
              <a:rPr lang="en-US" smtClean="0"/>
              <a:t>‹#›</a:t>
            </a:fld>
            <a:endParaRPr lang="en-US"/>
          </a:p>
        </p:txBody>
      </p:sp>
    </p:spTree>
    <p:extLst>
      <p:ext uri="{BB962C8B-B14F-4D97-AF65-F5344CB8AC3E}">
        <p14:creationId xmlns:p14="http://schemas.microsoft.com/office/powerpoint/2010/main" val="33800253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EA49E1-A8D3-45D1-A047-86EED5D5A8CB}" type="datetimeFigureOut">
              <a:rPr lang="en-US" smtClean="0"/>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DF432A-9C67-4CB1-B06C-CC1F8ADD70BA}" type="slidenum">
              <a:rPr lang="en-US" smtClean="0"/>
              <a:t>‹#›</a:t>
            </a:fld>
            <a:endParaRPr lang="en-US"/>
          </a:p>
        </p:txBody>
      </p:sp>
    </p:spTree>
    <p:extLst>
      <p:ext uri="{BB962C8B-B14F-4D97-AF65-F5344CB8AC3E}">
        <p14:creationId xmlns:p14="http://schemas.microsoft.com/office/powerpoint/2010/main" val="16914911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EA49E1-A8D3-45D1-A047-86EED5D5A8CB}" type="datetimeFigureOut">
              <a:rPr lang="en-US" smtClean="0"/>
              <a:t>3/28/2020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DF432A-9C67-4CB1-B06C-CC1F8ADD70BA}" type="slidenum">
              <a:rPr lang="en-US" smtClean="0"/>
              <a:t>‹#›</a:t>
            </a:fld>
            <a:endParaRPr lang="en-US"/>
          </a:p>
        </p:txBody>
      </p:sp>
    </p:spTree>
    <p:extLst>
      <p:ext uri="{BB962C8B-B14F-4D97-AF65-F5344CB8AC3E}">
        <p14:creationId xmlns:p14="http://schemas.microsoft.com/office/powerpoint/2010/main" val="13142671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www.history.com/this-day-in-history/rome-founded"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history.com/topics/macedonia" TargetMode="External"/><Relationship Id="rId2" Type="http://schemas.openxmlformats.org/officeDocument/2006/relationships/hyperlink" Target="https://www.history.com/topics/ancient-history/punic-wars"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history.com/topics/ancient-history/julius-caesar"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history.com/topics/ancient-rome/roman-forum" TargetMode="External"/><Relationship Id="rId2" Type="http://schemas.openxmlformats.org/officeDocument/2006/relationships/hyperlink" Target="https://www.history.com/topics/ancient-history/colosseu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ROMAN CIVILIZATION</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4297859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normAutofit fontScale="70000" lnSpcReduction="20000"/>
          </a:bodyPr>
          <a:lstStyle/>
          <a:p>
            <a:r>
              <a:rPr lang="en-US" dirty="0"/>
              <a:t>Rome was a very powerful and very large </a:t>
            </a:r>
            <a:r>
              <a:rPr lang="en-US" b="1" dirty="0"/>
              <a:t>empire</a:t>
            </a:r>
            <a:r>
              <a:rPr lang="en-US" dirty="0"/>
              <a:t> that lasted a long time. ... Getting back to the question, Rome is considered so </a:t>
            </a:r>
            <a:r>
              <a:rPr lang="en-US" b="1" dirty="0"/>
              <a:t>important</a:t>
            </a:r>
            <a:r>
              <a:rPr lang="en-US" dirty="0"/>
              <a:t> because It controlled most of Europe, and a great deal of European culture and customs date back to </a:t>
            </a:r>
            <a:r>
              <a:rPr lang="en-US" b="1" dirty="0"/>
              <a:t>roman</a:t>
            </a:r>
            <a:r>
              <a:rPr lang="en-US" dirty="0"/>
              <a:t> times</a:t>
            </a:r>
            <a:r>
              <a:rPr lang="en-US" dirty="0" smtClean="0"/>
              <a:t>.</a:t>
            </a:r>
            <a:r>
              <a:rPr lang="en-US" dirty="0"/>
              <a:t> Rome was a very powerful and very large empire that lasted a long time. In it's prime it could go toe to toe with any other empire out there. Even when the western roman empire started falling to pieces, it took a long time to fall and was still a dangerous enemy in it's death throws. Rome is probably overrated for world history, because most of it's lasting repercussions are in Europe, and Europe is a disproportional amount of world history, but it's still a very important empire that had an impact on culture and empires all over Europe, Africa, and </a:t>
            </a:r>
            <a:r>
              <a:rPr lang="en-US" dirty="0" smtClean="0"/>
              <a:t>Asia.</a:t>
            </a:r>
            <a:br>
              <a:rPr lang="en-US" dirty="0" smtClean="0"/>
            </a:br>
            <a:endParaRPr lang="en-US" dirty="0"/>
          </a:p>
        </p:txBody>
      </p:sp>
    </p:spTree>
    <p:extLst>
      <p:ext uri="{BB962C8B-B14F-4D97-AF65-F5344CB8AC3E}">
        <p14:creationId xmlns:p14="http://schemas.microsoft.com/office/powerpoint/2010/main" val="977739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Origins of Rome</a:t>
            </a:r>
            <a:br>
              <a:rPr lang="en-US" b="1" dirty="0" smtClean="0"/>
            </a:br>
            <a:endParaRPr lang="en-US" b="1" dirty="0"/>
          </a:p>
        </p:txBody>
      </p:sp>
      <p:sp>
        <p:nvSpPr>
          <p:cNvPr id="3" name="Content Placeholder 2"/>
          <p:cNvSpPr>
            <a:spLocks noGrp="1"/>
          </p:cNvSpPr>
          <p:nvPr>
            <p:ph idx="1"/>
          </p:nvPr>
        </p:nvSpPr>
        <p:spPr/>
        <p:txBody>
          <a:bodyPr>
            <a:normAutofit fontScale="77500" lnSpcReduction="20000"/>
          </a:bodyPr>
          <a:lstStyle/>
          <a:p>
            <a:r>
              <a:rPr lang="en-US" dirty="0" smtClean="0"/>
              <a:t>As </a:t>
            </a:r>
            <a:r>
              <a:rPr lang="en-US" dirty="0"/>
              <a:t>legend has it, </a:t>
            </a:r>
            <a:r>
              <a:rPr lang="en-US" u="sng" dirty="0">
                <a:hlinkClick r:id="rId2"/>
              </a:rPr>
              <a:t>Rome was founded in 753 B.C.</a:t>
            </a:r>
            <a:r>
              <a:rPr lang="en-US" dirty="0"/>
              <a:t> by Romulus and Remus, twin sons of Mars, the god of war. Left to drown in a basket on the Tiber by a king of nearby Alba Longa and rescued by a she-wolf, the twins lived to defeat that king and found their own city on the river’s banks in 753 B.C. After killing his brother, Romulus became the first king of Rome, which is named for him. A line of Sabine, Latin and Etruscan (earlier Italian civilizations) kings followed in a non-hereditary succession. There are seven legendary kings of Rome: Romulus, </a:t>
            </a:r>
            <a:r>
              <a:rPr lang="en-US" dirty="0" err="1"/>
              <a:t>Numa</a:t>
            </a:r>
            <a:r>
              <a:rPr lang="en-US" dirty="0"/>
              <a:t> </a:t>
            </a:r>
            <a:r>
              <a:rPr lang="en-US" dirty="0" err="1"/>
              <a:t>Pompilius</a:t>
            </a:r>
            <a:r>
              <a:rPr lang="en-US" dirty="0"/>
              <a:t>, </a:t>
            </a:r>
            <a:r>
              <a:rPr lang="en-US" dirty="0" err="1"/>
              <a:t>Tullus</a:t>
            </a:r>
            <a:r>
              <a:rPr lang="en-US" dirty="0"/>
              <a:t> </a:t>
            </a:r>
            <a:r>
              <a:rPr lang="en-US" dirty="0" err="1"/>
              <a:t>Hostilius</a:t>
            </a:r>
            <a:r>
              <a:rPr lang="en-US" dirty="0"/>
              <a:t>, </a:t>
            </a:r>
            <a:r>
              <a:rPr lang="en-US" dirty="0" err="1"/>
              <a:t>Ancus</a:t>
            </a:r>
            <a:r>
              <a:rPr lang="en-US" dirty="0"/>
              <a:t> </a:t>
            </a:r>
            <a:r>
              <a:rPr lang="en-US" dirty="0" err="1"/>
              <a:t>Martius</a:t>
            </a:r>
            <a:r>
              <a:rPr lang="en-US" dirty="0"/>
              <a:t>, Lucius </a:t>
            </a:r>
            <a:r>
              <a:rPr lang="en-US" dirty="0" err="1"/>
              <a:t>Tarquinius</a:t>
            </a:r>
            <a:r>
              <a:rPr lang="en-US" dirty="0"/>
              <a:t> </a:t>
            </a:r>
            <a:r>
              <a:rPr lang="en-US" dirty="0" err="1"/>
              <a:t>Priscus</a:t>
            </a:r>
            <a:r>
              <a:rPr lang="en-US" dirty="0"/>
              <a:t> (</a:t>
            </a:r>
            <a:r>
              <a:rPr lang="en-US" dirty="0" err="1"/>
              <a:t>Tarquin</a:t>
            </a:r>
            <a:r>
              <a:rPr lang="en-US" dirty="0"/>
              <a:t> the Elder), </a:t>
            </a:r>
            <a:r>
              <a:rPr lang="en-US" dirty="0" err="1"/>
              <a:t>Servius</a:t>
            </a:r>
            <a:r>
              <a:rPr lang="en-US" dirty="0"/>
              <a:t> </a:t>
            </a:r>
            <a:r>
              <a:rPr lang="en-US" dirty="0" err="1"/>
              <a:t>Tullius</a:t>
            </a:r>
            <a:r>
              <a:rPr lang="en-US" dirty="0"/>
              <a:t> and </a:t>
            </a:r>
            <a:r>
              <a:rPr lang="en-US" dirty="0" err="1"/>
              <a:t>Tarquinius</a:t>
            </a:r>
            <a:r>
              <a:rPr lang="en-US" dirty="0"/>
              <a:t> </a:t>
            </a:r>
            <a:r>
              <a:rPr lang="en-US" dirty="0" err="1"/>
              <a:t>Superbus</a:t>
            </a:r>
            <a:r>
              <a:rPr lang="en-US" dirty="0"/>
              <a:t>, or </a:t>
            </a:r>
            <a:r>
              <a:rPr lang="en-US" dirty="0" err="1"/>
              <a:t>Tarquin</a:t>
            </a:r>
            <a:r>
              <a:rPr lang="en-US" dirty="0"/>
              <a:t> the Proud (534-510 B.C.).</a:t>
            </a:r>
          </a:p>
          <a:p>
            <a:endParaRPr lang="en-US" dirty="0"/>
          </a:p>
        </p:txBody>
      </p:sp>
    </p:spTree>
    <p:extLst>
      <p:ext uri="{BB962C8B-B14F-4D97-AF65-F5344CB8AC3E}">
        <p14:creationId xmlns:p14="http://schemas.microsoft.com/office/powerpoint/2010/main" val="19116688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Military Expansion</a:t>
            </a: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en-US" dirty="0" smtClean="0"/>
              <a:t>During </a:t>
            </a:r>
            <a:r>
              <a:rPr lang="en-US" dirty="0"/>
              <a:t>the early republic, the Roman state grew exponentially in both size and power. Though the </a:t>
            </a:r>
            <a:r>
              <a:rPr lang="en-US" dirty="0" err="1"/>
              <a:t>Gauls</a:t>
            </a:r>
            <a:r>
              <a:rPr lang="en-US" dirty="0"/>
              <a:t> sacked and burned Rome in 390 B.C., the Romans rebounded under the leadership of the military hero Camillus, eventually gaining control of the entire Italian peninsula by 264 B.C. Rome then fought a series of wars known as the </a:t>
            </a:r>
            <a:r>
              <a:rPr lang="en-US" u="sng" dirty="0">
                <a:hlinkClick r:id="rId2"/>
              </a:rPr>
              <a:t>Punic Wars</a:t>
            </a:r>
            <a:r>
              <a:rPr lang="en-US" dirty="0"/>
              <a:t> with Carthage, a powerful city-state in northern Africa. The first two Punic Wars ended with Rome in full control of Sicily, the western Mediterranean and much of Spain. In the Third Punic War (149–146 B.C.), the Romans captured and destroyed the city of Carthage and sold its surviving inhabitants into slavery, making a section of northern Africa a Roman province. At the same time, Rome also spread its influence east, defeating King Philip V of </a:t>
            </a:r>
            <a:r>
              <a:rPr lang="en-US" u="sng" dirty="0">
                <a:hlinkClick r:id="rId3"/>
              </a:rPr>
              <a:t>Macedonia</a:t>
            </a:r>
            <a:r>
              <a:rPr lang="en-US" dirty="0"/>
              <a:t> in the Macedonian Wars and turning his kingdom into another Roman province.</a:t>
            </a:r>
          </a:p>
        </p:txBody>
      </p:sp>
    </p:spTree>
    <p:extLst>
      <p:ext uri="{BB962C8B-B14F-4D97-AF65-F5344CB8AC3E}">
        <p14:creationId xmlns:p14="http://schemas.microsoft.com/office/powerpoint/2010/main" val="6807803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Julius Caesar’s Rise</a:t>
            </a:r>
            <a:br>
              <a:rPr lang="en-US" dirty="0" smtClean="0"/>
            </a:br>
            <a:endParaRPr lang="en-US" dirty="0"/>
          </a:p>
        </p:txBody>
      </p:sp>
      <p:sp>
        <p:nvSpPr>
          <p:cNvPr id="3" name="Content Placeholder 2"/>
          <p:cNvSpPr>
            <a:spLocks noGrp="1"/>
          </p:cNvSpPr>
          <p:nvPr>
            <p:ph idx="1"/>
          </p:nvPr>
        </p:nvSpPr>
        <p:spPr/>
        <p:txBody>
          <a:bodyPr>
            <a:normAutofit fontScale="85000" lnSpcReduction="20000"/>
          </a:bodyPr>
          <a:lstStyle/>
          <a:p>
            <a:r>
              <a:rPr lang="en-US" dirty="0"/>
              <a:t>Julius Caesar’s Rise</a:t>
            </a:r>
          </a:p>
          <a:p>
            <a:r>
              <a:rPr lang="en-US" dirty="0"/>
              <a:t>When the victorious Pompey returned to Rome, he formed an uneasy alliance known as the First Triumvirate with the wealthy Marcus </a:t>
            </a:r>
            <a:r>
              <a:rPr lang="en-US" dirty="0" err="1"/>
              <a:t>Licinius</a:t>
            </a:r>
            <a:r>
              <a:rPr lang="en-US" dirty="0"/>
              <a:t> Crassus (who suppressed a slave rebellion led by Spartacus in 71 B.C.) and another rising star in Roman politics: Gaius </a:t>
            </a:r>
            <a:r>
              <a:rPr lang="en-US" u="sng" dirty="0">
                <a:hlinkClick r:id="rId2"/>
              </a:rPr>
              <a:t>Julius Caesar</a:t>
            </a:r>
            <a:r>
              <a:rPr lang="en-US" dirty="0"/>
              <a:t>. After earning military glory in Spain, Caesar returned to Rome to vie for the consulship in 59 B.C. From his alliance with Pompey and Crassus, Caesar received the governorship of three wealthy provinces in Gaul beginning in 58 B.C.; he then set about conquering the rest of the region for Rome.</a:t>
            </a:r>
          </a:p>
          <a:p>
            <a:endParaRPr lang="en-US" dirty="0"/>
          </a:p>
        </p:txBody>
      </p:sp>
    </p:spTree>
    <p:extLst>
      <p:ext uri="{BB962C8B-B14F-4D97-AF65-F5344CB8AC3E}">
        <p14:creationId xmlns:p14="http://schemas.microsoft.com/office/powerpoint/2010/main" val="24202376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0000" lnSpcReduction="20000"/>
          </a:bodyPr>
          <a:lstStyle/>
          <a:p>
            <a:r>
              <a:rPr lang="en-US" dirty="0"/>
              <a:t>Roman Architecture</a:t>
            </a:r>
          </a:p>
          <a:p>
            <a:r>
              <a:rPr lang="en-US" dirty="0"/>
              <a:t>Roman architecture and engineering innovations have had a lasting impact on the modern world. Roman aqueducts, first developed in 312 B.C., enabled the rise of cities by transporting water to urban areas, improving public health and sanitation. Some Roman aqueducts transported water up to 60 miles from its source and the Fountain of </a:t>
            </a:r>
            <a:r>
              <a:rPr lang="en-US" dirty="0" err="1"/>
              <a:t>Trevi</a:t>
            </a:r>
            <a:r>
              <a:rPr lang="en-US" dirty="0"/>
              <a:t> in Rome still relies on an updated version of an original Roman aqueduct.</a:t>
            </a:r>
          </a:p>
          <a:p>
            <a:r>
              <a:rPr lang="en-US" dirty="0"/>
              <a:t>Roman cement and concrete are part of the reason ancient buildings like the </a:t>
            </a:r>
            <a:r>
              <a:rPr lang="en-US" u="sng" dirty="0" err="1">
                <a:hlinkClick r:id="rId2"/>
              </a:rPr>
              <a:t>Colosseum</a:t>
            </a:r>
            <a:r>
              <a:rPr lang="en-US" dirty="0"/>
              <a:t> and </a:t>
            </a:r>
            <a:r>
              <a:rPr lang="en-US" u="sng" dirty="0">
                <a:hlinkClick r:id="rId3"/>
              </a:rPr>
              <a:t>Roman Forum</a:t>
            </a:r>
            <a:r>
              <a:rPr lang="en-US" dirty="0"/>
              <a:t> are still standing strong today. Roman arches, or segmented arches, improved upon earlier arches to build strong bridges and buildings, evenly distributing weight throughout the structure.</a:t>
            </a:r>
          </a:p>
          <a:p>
            <a:endParaRPr lang="en-US" dirty="0"/>
          </a:p>
        </p:txBody>
      </p:sp>
    </p:spTree>
    <p:extLst>
      <p:ext uri="{BB962C8B-B14F-4D97-AF65-F5344CB8AC3E}">
        <p14:creationId xmlns:p14="http://schemas.microsoft.com/office/powerpoint/2010/main" val="3411458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Religion</a:t>
            </a:r>
            <a:endParaRPr lang="en-US" dirty="0"/>
          </a:p>
        </p:txBody>
      </p:sp>
      <p:sp>
        <p:nvSpPr>
          <p:cNvPr id="3" name="Content Placeholder 2"/>
          <p:cNvSpPr>
            <a:spLocks noGrp="1"/>
          </p:cNvSpPr>
          <p:nvPr>
            <p:ph idx="1"/>
          </p:nvPr>
        </p:nvSpPr>
        <p:spPr/>
        <p:txBody>
          <a:bodyPr/>
          <a:lstStyle/>
          <a:p>
            <a:r>
              <a:rPr lang="en-US" dirty="0" smtClean="0"/>
              <a:t>The </a:t>
            </a:r>
            <a:r>
              <a:rPr lang="en-US" dirty="0"/>
              <a:t>official </a:t>
            </a:r>
            <a:r>
              <a:rPr lang="en-US" b="1" dirty="0"/>
              <a:t>Roman religion</a:t>
            </a:r>
            <a:r>
              <a:rPr lang="en-US" dirty="0"/>
              <a:t> was the worship of a large group of Greco </a:t>
            </a:r>
            <a:r>
              <a:rPr lang="en-US" b="1" dirty="0"/>
              <a:t>Roman</a:t>
            </a:r>
            <a:r>
              <a:rPr lang="en-US" dirty="0"/>
              <a:t> gods such a Jupiter, Juno, Minerva and Mars. A </a:t>
            </a:r>
            <a:r>
              <a:rPr lang="en-US" b="1" dirty="0"/>
              <a:t>Roman</a:t>
            </a:r>
            <a:r>
              <a:rPr lang="en-US" dirty="0"/>
              <a:t> priest was responsible for the proper ritual worship to the gods. The very success of the </a:t>
            </a:r>
            <a:r>
              <a:rPr lang="en-US" b="1" dirty="0"/>
              <a:t>Roman</a:t>
            </a:r>
            <a:r>
              <a:rPr lang="en-US" dirty="0"/>
              <a:t> Empire proved that the </a:t>
            </a:r>
            <a:r>
              <a:rPr lang="en-US" b="1" dirty="0"/>
              <a:t>Romans</a:t>
            </a:r>
            <a:r>
              <a:rPr lang="en-US" dirty="0"/>
              <a:t> had properly worshiped their gods.</a:t>
            </a:r>
          </a:p>
        </p:txBody>
      </p:sp>
    </p:spTree>
    <p:extLst>
      <p:ext uri="{BB962C8B-B14F-4D97-AF65-F5344CB8AC3E}">
        <p14:creationId xmlns:p14="http://schemas.microsoft.com/office/powerpoint/2010/main" val="9981831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Laws</a:t>
            </a:r>
            <a:endParaRPr lang="en-US" dirty="0"/>
          </a:p>
        </p:txBody>
      </p:sp>
      <p:sp>
        <p:nvSpPr>
          <p:cNvPr id="3" name="Content Placeholder 2"/>
          <p:cNvSpPr>
            <a:spLocks noGrp="1"/>
          </p:cNvSpPr>
          <p:nvPr>
            <p:ph idx="1"/>
          </p:nvPr>
        </p:nvSpPr>
        <p:spPr/>
        <p:txBody>
          <a:bodyPr/>
          <a:lstStyle/>
          <a:p>
            <a:r>
              <a:rPr lang="en-US" dirty="0"/>
              <a:t>The Twelve Tables (aka </a:t>
            </a:r>
            <a:r>
              <a:rPr lang="en-US" b="1" dirty="0"/>
              <a:t>Law</a:t>
            </a:r>
            <a:r>
              <a:rPr lang="en-US" dirty="0"/>
              <a:t> of the Twelve Tables) </a:t>
            </a:r>
            <a:r>
              <a:rPr lang="en-US" b="1" dirty="0"/>
              <a:t>was</a:t>
            </a:r>
            <a:r>
              <a:rPr lang="en-US" dirty="0"/>
              <a:t> a set of </a:t>
            </a:r>
            <a:r>
              <a:rPr lang="en-US" b="1" dirty="0"/>
              <a:t>laws</a:t>
            </a:r>
            <a:r>
              <a:rPr lang="en-US" dirty="0"/>
              <a:t> inscribed on 12 bronze tablets created in </a:t>
            </a:r>
            <a:r>
              <a:rPr lang="en-US" b="1" dirty="0"/>
              <a:t>ancient Rome</a:t>
            </a:r>
            <a:r>
              <a:rPr lang="en-US" dirty="0"/>
              <a:t> in 451 and 450 BCE. They </a:t>
            </a:r>
            <a:r>
              <a:rPr lang="en-US" b="1" dirty="0"/>
              <a:t>were</a:t>
            </a:r>
            <a:r>
              <a:rPr lang="en-US" dirty="0"/>
              <a:t> the beginning of a new approach to </a:t>
            </a:r>
            <a:r>
              <a:rPr lang="en-US" b="1" dirty="0"/>
              <a:t>laws</a:t>
            </a:r>
            <a:r>
              <a:rPr lang="en-US" dirty="0"/>
              <a:t> where they would be passed by government and written down so that all citizens might be treated equally before them.</a:t>
            </a:r>
          </a:p>
        </p:txBody>
      </p:sp>
    </p:spTree>
    <p:extLst>
      <p:ext uri="{BB962C8B-B14F-4D97-AF65-F5344CB8AC3E}">
        <p14:creationId xmlns:p14="http://schemas.microsoft.com/office/powerpoint/2010/main" val="13138769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Cities</a:t>
            </a:r>
            <a:endParaRPr lang="en-US" dirty="0"/>
          </a:p>
        </p:txBody>
      </p:sp>
      <p:sp>
        <p:nvSpPr>
          <p:cNvPr id="3" name="Content Placeholder 2"/>
          <p:cNvSpPr>
            <a:spLocks noGrp="1"/>
          </p:cNvSpPr>
          <p:nvPr>
            <p:ph idx="1"/>
          </p:nvPr>
        </p:nvSpPr>
        <p:spPr/>
        <p:txBody>
          <a:bodyPr>
            <a:normAutofit fontScale="70000" lnSpcReduction="20000"/>
          </a:bodyPr>
          <a:lstStyle/>
          <a:p>
            <a:r>
              <a:rPr lang="en-US" dirty="0"/>
              <a:t>The </a:t>
            </a:r>
            <a:r>
              <a:rPr lang="en-US" b="1" dirty="0"/>
              <a:t>Romans</a:t>
            </a:r>
            <a:r>
              <a:rPr lang="en-US" dirty="0"/>
              <a:t> built many great </a:t>
            </a:r>
            <a:r>
              <a:rPr lang="en-US" b="1" dirty="0"/>
              <a:t>cities</a:t>
            </a:r>
            <a:r>
              <a:rPr lang="en-US" dirty="0"/>
              <a:t> throughout their </a:t>
            </a:r>
            <a:r>
              <a:rPr lang="en-US" b="1" dirty="0"/>
              <a:t>empire</a:t>
            </a:r>
            <a:r>
              <a:rPr lang="en-US" dirty="0"/>
              <a:t>, and these </a:t>
            </a:r>
            <a:r>
              <a:rPr lang="en-US" b="1" dirty="0"/>
              <a:t>cities were</a:t>
            </a:r>
            <a:r>
              <a:rPr lang="en-US" dirty="0"/>
              <a:t> all constructed along similar lines</a:t>
            </a:r>
            <a:r>
              <a:rPr lang="en-US" dirty="0" smtClean="0"/>
              <a:t>.</a:t>
            </a:r>
            <a:r>
              <a:rPr lang="en-US" dirty="0"/>
              <a:t/>
            </a:r>
            <a:br>
              <a:rPr lang="en-US" dirty="0"/>
            </a:br>
            <a:r>
              <a:rPr lang="en-US" b="1" dirty="0"/>
              <a:t>However, parts of northern Europe were conquered in the first century AD as Roman control in Europe, Africa, and Asia increased.</a:t>
            </a:r>
            <a:endParaRPr lang="en-US" dirty="0"/>
          </a:p>
          <a:p>
            <a:r>
              <a:rPr lang="en-US" dirty="0"/>
              <a:t>Constantinople. ...</a:t>
            </a:r>
          </a:p>
          <a:p>
            <a:r>
              <a:rPr lang="en-US" dirty="0"/>
              <a:t>Antioch. ...</a:t>
            </a:r>
          </a:p>
          <a:p>
            <a:r>
              <a:rPr lang="en-US" dirty="0"/>
              <a:t>Ravenna. ...</a:t>
            </a:r>
          </a:p>
          <a:p>
            <a:r>
              <a:rPr lang="en-US" dirty="0"/>
              <a:t>Ephesus. ...</a:t>
            </a:r>
          </a:p>
          <a:p>
            <a:r>
              <a:rPr lang="en-US" dirty="0"/>
              <a:t>Carthage. ...</a:t>
            </a:r>
          </a:p>
          <a:p>
            <a:r>
              <a:rPr lang="en-US" dirty="0"/>
              <a:t>Alexandria. ...</a:t>
            </a:r>
          </a:p>
          <a:p>
            <a:r>
              <a:rPr lang="en-US" dirty="0" err="1"/>
              <a:t>Amorium</a:t>
            </a:r>
            <a:r>
              <a:rPr lang="en-US" dirty="0"/>
              <a:t>. ...</a:t>
            </a:r>
          </a:p>
          <a:p>
            <a:r>
              <a:rPr lang="en-US" dirty="0"/>
              <a:t>Athens.</a:t>
            </a:r>
          </a:p>
        </p:txBody>
      </p:sp>
    </p:spTree>
    <p:extLst>
      <p:ext uri="{BB962C8B-B14F-4D97-AF65-F5344CB8AC3E}">
        <p14:creationId xmlns:p14="http://schemas.microsoft.com/office/powerpoint/2010/main" val="12247622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Education</a:t>
            </a:r>
            <a:endParaRPr lang="en-US" dirty="0"/>
          </a:p>
        </p:txBody>
      </p:sp>
      <p:sp>
        <p:nvSpPr>
          <p:cNvPr id="3" name="Content Placeholder 2"/>
          <p:cNvSpPr>
            <a:spLocks noGrp="1"/>
          </p:cNvSpPr>
          <p:nvPr>
            <p:ph idx="1"/>
          </p:nvPr>
        </p:nvSpPr>
        <p:spPr/>
        <p:txBody>
          <a:bodyPr>
            <a:normAutofit fontScale="85000" lnSpcReduction="20000"/>
          </a:bodyPr>
          <a:lstStyle/>
          <a:p>
            <a:r>
              <a:rPr lang="en-US" dirty="0"/>
              <a:t>The goal of </a:t>
            </a:r>
            <a:r>
              <a:rPr lang="en-US" b="1" dirty="0"/>
              <a:t>education</a:t>
            </a:r>
            <a:r>
              <a:rPr lang="en-US" dirty="0"/>
              <a:t> in ancient </a:t>
            </a:r>
            <a:r>
              <a:rPr lang="en-US" b="1" dirty="0"/>
              <a:t>Rome</a:t>
            </a:r>
            <a:r>
              <a:rPr lang="en-US" dirty="0"/>
              <a:t> was to be an effective speaker. At age 12 or 13, the boys of the upper classes attended "grammar" school, where they studied Latin, Greek, grammar, and literature. At age 16, some boys went on to study public speaking at the rhetoric school, to prepare for a life as an orator</a:t>
            </a:r>
            <a:r>
              <a:rPr lang="en-US" dirty="0" smtClean="0"/>
              <a:t>.</a:t>
            </a:r>
            <a:r>
              <a:rPr lang="en-US" b="1" dirty="0"/>
              <a:t> Greek educational</a:t>
            </a:r>
            <a:r>
              <a:rPr lang="en-US" dirty="0"/>
              <a:t> ideas and practices </a:t>
            </a:r>
            <a:r>
              <a:rPr lang="en-US" b="1" dirty="0"/>
              <a:t>influenced Rome</a:t>
            </a:r>
            <a:r>
              <a:rPr lang="en-US" dirty="0"/>
              <a:t>, as they </a:t>
            </a:r>
            <a:r>
              <a:rPr lang="en-US" b="1" dirty="0"/>
              <a:t>did</a:t>
            </a:r>
            <a:r>
              <a:rPr lang="en-US" dirty="0"/>
              <a:t> the rest of the Mediterranean world. The </a:t>
            </a:r>
            <a:r>
              <a:rPr lang="en-US" b="1" dirty="0"/>
              <a:t>education</a:t>
            </a:r>
            <a:r>
              <a:rPr lang="en-US" dirty="0"/>
              <a:t> of upper-class </a:t>
            </a:r>
            <a:r>
              <a:rPr lang="en-US" b="1" dirty="0"/>
              <a:t>Romans</a:t>
            </a:r>
            <a:r>
              <a:rPr lang="en-US" dirty="0"/>
              <a:t> was </a:t>
            </a:r>
            <a:r>
              <a:rPr lang="en-US" b="1" dirty="0"/>
              <a:t>Greek</a:t>
            </a:r>
            <a:r>
              <a:rPr lang="en-US" dirty="0"/>
              <a:t> schooling that later became Latin. The conquest of Greece aided this process by </a:t>
            </a:r>
            <a:r>
              <a:rPr lang="en-US" dirty="0" err="1"/>
              <a:t>producing</a:t>
            </a:r>
            <a:r>
              <a:rPr lang="en-US" b="1" dirty="0" err="1"/>
              <a:t>Greek</a:t>
            </a:r>
            <a:r>
              <a:rPr lang="en-US" dirty="0"/>
              <a:t> slaves, some much better </a:t>
            </a:r>
            <a:r>
              <a:rPr lang="en-US" b="1" dirty="0"/>
              <a:t>educated</a:t>
            </a:r>
            <a:r>
              <a:rPr lang="en-US" dirty="0"/>
              <a:t> than their </a:t>
            </a:r>
            <a:r>
              <a:rPr lang="en-US" b="1" dirty="0"/>
              <a:t>Roman</a:t>
            </a:r>
            <a:r>
              <a:rPr lang="en-US" dirty="0"/>
              <a:t> masters.</a:t>
            </a:r>
          </a:p>
        </p:txBody>
      </p:sp>
    </p:spTree>
    <p:extLst>
      <p:ext uri="{BB962C8B-B14F-4D97-AF65-F5344CB8AC3E}">
        <p14:creationId xmlns:p14="http://schemas.microsoft.com/office/powerpoint/2010/main" val="6125995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TotalTime>
  <Words>237</Words>
  <Application>Microsoft Office PowerPoint</Application>
  <PresentationFormat>On-screen Show (4:3)</PresentationFormat>
  <Paragraphs>29</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ROMAN CIVILIZATION</vt:lpstr>
      <vt:lpstr>Origins of Rome </vt:lpstr>
      <vt:lpstr>Military Expansion</vt:lpstr>
      <vt:lpstr>Julius Caesar’s Rise </vt:lpstr>
      <vt:lpstr>PowerPoint Presentation</vt:lpstr>
      <vt:lpstr>Religion</vt:lpstr>
      <vt:lpstr>Laws</vt:lpstr>
      <vt:lpstr>Cities</vt:lpstr>
      <vt:lpstr>Education</vt:lpstr>
      <vt:lpstr>Conclusion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Pcskpt</dc:creator>
  <cp:lastModifiedBy>Pcskpt</cp:lastModifiedBy>
  <cp:revision>3</cp:revision>
  <dcterms:created xsi:type="dcterms:W3CDTF">2020-03-28T16:23:18Z</dcterms:created>
  <dcterms:modified xsi:type="dcterms:W3CDTF">2020-03-28T16:49:50Z</dcterms:modified>
</cp:coreProperties>
</file>