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39" d="100"/>
          <a:sy n="39" d="100"/>
        </p:scale>
        <p:origin x="-138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2CBA167-4149-490F-962E-BA58380084F7}"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1454084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CBA167-4149-490F-962E-BA58380084F7}"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2064611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CBA167-4149-490F-962E-BA58380084F7}"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1416204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CBA167-4149-490F-962E-BA58380084F7}"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2672294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CBA167-4149-490F-962E-BA58380084F7}"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2662181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2CBA167-4149-490F-962E-BA58380084F7}" type="datetimeFigureOut">
              <a:rPr lang="en-US" smtClean="0"/>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3714147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2CBA167-4149-490F-962E-BA58380084F7}" type="datetimeFigureOut">
              <a:rPr lang="en-US" smtClean="0"/>
              <a:t>3/27/2020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3635713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CBA167-4149-490F-962E-BA58380084F7}" type="datetimeFigureOut">
              <a:rPr lang="en-US" smtClean="0"/>
              <a:t>3/27/2020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886492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CBA167-4149-490F-962E-BA58380084F7}" type="datetimeFigureOut">
              <a:rPr lang="en-US" smtClean="0"/>
              <a:t>3/27/2020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2551305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CBA167-4149-490F-962E-BA58380084F7}" type="datetimeFigureOut">
              <a:rPr lang="en-US" smtClean="0"/>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1350829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CBA167-4149-490F-962E-BA58380084F7}" type="datetimeFigureOut">
              <a:rPr lang="en-US" smtClean="0"/>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AB826A-96E8-46EA-9C96-BEEEFCB1AB23}" type="slidenum">
              <a:rPr lang="en-US" smtClean="0"/>
              <a:t>‹#›</a:t>
            </a:fld>
            <a:endParaRPr lang="en-US"/>
          </a:p>
        </p:txBody>
      </p:sp>
    </p:spTree>
    <p:extLst>
      <p:ext uri="{BB962C8B-B14F-4D97-AF65-F5344CB8AC3E}">
        <p14:creationId xmlns:p14="http://schemas.microsoft.com/office/powerpoint/2010/main" val="2794578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CBA167-4149-490F-962E-BA58380084F7}" type="datetimeFigureOut">
              <a:rPr lang="en-US" smtClean="0"/>
              <a:t>3/27/2020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AB826A-96E8-46EA-9C96-BEEEFCB1AB23}" type="slidenum">
              <a:rPr lang="en-US" smtClean="0"/>
              <a:t>‹#›</a:t>
            </a:fld>
            <a:endParaRPr lang="en-US"/>
          </a:p>
        </p:txBody>
      </p:sp>
    </p:spTree>
    <p:extLst>
      <p:ext uri="{BB962C8B-B14F-4D97-AF65-F5344CB8AC3E}">
        <p14:creationId xmlns:p14="http://schemas.microsoft.com/office/powerpoint/2010/main" val="9660414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Persian civilization</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778412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PERSIA</a:t>
            </a:r>
            <a:endParaRPr lang="en-US" dirty="0"/>
          </a:p>
        </p:txBody>
      </p:sp>
      <p:sp>
        <p:nvSpPr>
          <p:cNvPr id="3" name="Content Placeholder 2"/>
          <p:cNvSpPr>
            <a:spLocks noGrp="1"/>
          </p:cNvSpPr>
          <p:nvPr>
            <p:ph idx="1"/>
          </p:nvPr>
        </p:nvSpPr>
        <p:spPr/>
        <p:txBody>
          <a:bodyPr>
            <a:normAutofit fontScale="85000" lnSpcReduction="20000"/>
          </a:bodyPr>
          <a:lstStyle/>
          <a:p>
            <a:r>
              <a:rPr lang="en-US" dirty="0"/>
              <a:t>Persia was the ancient name for the territory we now recognize to be the modern-day nation of Iran</a:t>
            </a:r>
            <a:r>
              <a:rPr lang="en-US" dirty="0" smtClean="0"/>
              <a:t>.</a:t>
            </a:r>
          </a:p>
          <a:p>
            <a:r>
              <a:rPr lang="en-US" dirty="0" smtClean="0"/>
              <a:t> </a:t>
            </a:r>
            <a:r>
              <a:rPr lang="en-US" dirty="0"/>
              <a:t>It is located just to the east of the Persian Gulf, on a piece of land known as the Iranian Plateau.</a:t>
            </a:r>
          </a:p>
          <a:p>
            <a:r>
              <a:rPr lang="en-US" dirty="0"/>
              <a:t>The first Persian capital, Pasargadae, which was founded sometime in the 7th century BCE, is located in the modern-day region of Fars, which is in the southern part of today’s Iran. Persia, then, refers to the area immediately surrounding Pasargadae. </a:t>
            </a:r>
            <a:endParaRPr lang="en-US" dirty="0" smtClean="0"/>
          </a:p>
          <a:p>
            <a:r>
              <a:rPr lang="en-US" dirty="0" smtClean="0"/>
              <a:t>Other </a:t>
            </a:r>
            <a:r>
              <a:rPr lang="en-US" dirty="0"/>
              <a:t>cities, such as Persepolis and Susa, other Persian capitals, were founded later on and became important political and cultural centers within Persia</a:t>
            </a:r>
            <a:r>
              <a:rPr lang="en-US" dirty="0" smtClean="0"/>
              <a:t>..</a:t>
            </a:r>
            <a:endParaRPr lang="en-US" dirty="0"/>
          </a:p>
          <a:p>
            <a:endParaRPr lang="en-US" dirty="0"/>
          </a:p>
        </p:txBody>
      </p:sp>
    </p:spTree>
    <p:extLst>
      <p:ext uri="{BB962C8B-B14F-4D97-AF65-F5344CB8AC3E}">
        <p14:creationId xmlns:p14="http://schemas.microsoft.com/office/powerpoint/2010/main" val="1316648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ANND LANGUAGE</a:t>
            </a:r>
            <a:endParaRPr lang="en-US" dirty="0"/>
          </a:p>
        </p:txBody>
      </p:sp>
      <p:sp>
        <p:nvSpPr>
          <p:cNvPr id="3" name="Content Placeholder 2"/>
          <p:cNvSpPr>
            <a:spLocks noGrp="1"/>
          </p:cNvSpPr>
          <p:nvPr>
            <p:ph idx="1"/>
          </p:nvPr>
        </p:nvSpPr>
        <p:spPr/>
        <p:txBody>
          <a:bodyPr/>
          <a:lstStyle/>
          <a:p>
            <a:r>
              <a:rPr lang="en-US" dirty="0"/>
              <a:t>Persians are a subgroup of the Iranians, which is an ethno-linguistic group used to describe a wide range of different people who all spoke some variation of the Iranian language. </a:t>
            </a:r>
            <a:endParaRPr lang="en-US" dirty="0" smtClean="0"/>
          </a:p>
          <a:p>
            <a:r>
              <a:rPr lang="en-US" dirty="0"/>
              <a:t>The Iranian language is part of the Indo-European language group, which connects diverse languages such as Hindi, Spanish, German, French, Punjab, and many others.</a:t>
            </a:r>
          </a:p>
        </p:txBody>
      </p:sp>
    </p:spTree>
    <p:extLst>
      <p:ext uri="{BB962C8B-B14F-4D97-AF65-F5344CB8AC3E}">
        <p14:creationId xmlns:p14="http://schemas.microsoft.com/office/powerpoint/2010/main" val="4229837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a:t>
            </a:r>
            <a:r>
              <a:rPr lang="en-US" dirty="0" err="1"/>
              <a:t>Achaemenid</a:t>
            </a:r>
            <a:r>
              <a:rPr lang="en-US" dirty="0"/>
              <a:t> </a:t>
            </a:r>
            <a:r>
              <a:rPr lang="en-US" dirty="0" smtClean="0"/>
              <a:t>Empire? </a:t>
            </a:r>
            <a:endParaRPr lang="en-US" dirty="0"/>
          </a:p>
        </p:txBody>
      </p:sp>
      <p:sp>
        <p:nvSpPr>
          <p:cNvPr id="3" name="Content Placeholder 2"/>
          <p:cNvSpPr>
            <a:spLocks noGrp="1"/>
          </p:cNvSpPr>
          <p:nvPr>
            <p:ph idx="1"/>
          </p:nvPr>
        </p:nvSpPr>
        <p:spPr/>
        <p:txBody>
          <a:bodyPr>
            <a:normAutofit fontScale="85000" lnSpcReduction="20000"/>
          </a:bodyPr>
          <a:lstStyle/>
          <a:p>
            <a:r>
              <a:rPr lang="en-US" dirty="0"/>
              <a:t>The </a:t>
            </a:r>
            <a:r>
              <a:rPr lang="en-US" dirty="0" err="1"/>
              <a:t>Achaemenid</a:t>
            </a:r>
            <a:r>
              <a:rPr lang="en-US" dirty="0"/>
              <a:t> Empire began when King Cyrus II, who would later be known as Cyrus the Great, united the various Persian tribes living on the Iranian plateau. They immediately waged war against the Medes, an ethnically similar people who had built a strong kingdom throughout northern Iran, Turkmenistan and Afghanistan, and they were conquered by 550 BCE. Afterwards, Cyrus the Great immediately set his sights on the other major powers of the region, mainly Lydia, which is located in modern-day Turkey, and Babylonia, which held the territory in between the Tigris and Euphrates Rivers known as Mesopotamia.</a:t>
            </a:r>
          </a:p>
        </p:txBody>
      </p:sp>
    </p:spTree>
    <p:extLst>
      <p:ext uri="{BB962C8B-B14F-4D97-AF65-F5344CB8AC3E}">
        <p14:creationId xmlns:p14="http://schemas.microsoft.com/office/powerpoint/2010/main" val="4165294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Greco-Persian War</a:t>
            </a:r>
            <a:endParaRPr lang="en-US" dirty="0"/>
          </a:p>
        </p:txBody>
      </p:sp>
      <p:sp>
        <p:nvSpPr>
          <p:cNvPr id="3" name="Content Placeholder 2"/>
          <p:cNvSpPr>
            <a:spLocks noGrp="1"/>
          </p:cNvSpPr>
          <p:nvPr>
            <p:ph idx="1"/>
          </p:nvPr>
        </p:nvSpPr>
        <p:spPr/>
        <p:txBody>
          <a:bodyPr>
            <a:normAutofit fontScale="92500" lnSpcReduction="20000"/>
          </a:bodyPr>
          <a:lstStyle/>
          <a:p>
            <a:r>
              <a:rPr lang="en-US" dirty="0"/>
              <a:t>When Darius I took over as king in 522 </a:t>
            </a:r>
            <a:r>
              <a:rPr lang="en-US" dirty="0" err="1" smtClean="0"/>
              <a:t>BCE,Darius</a:t>
            </a:r>
            <a:r>
              <a:rPr lang="en-US" dirty="0" smtClean="0"/>
              <a:t> </a:t>
            </a:r>
            <a:r>
              <a:rPr lang="en-US" dirty="0"/>
              <a:t>I attempted to invade Greece with the support of a Greek tyrant, </a:t>
            </a:r>
            <a:r>
              <a:rPr lang="en-US" dirty="0" err="1"/>
              <a:t>Aristagoras</a:t>
            </a:r>
            <a:r>
              <a:rPr lang="en-US" dirty="0"/>
              <a:t>, but their attack failed miserably. </a:t>
            </a:r>
            <a:r>
              <a:rPr lang="en-US" dirty="0" err="1"/>
              <a:t>Aristagoras</a:t>
            </a:r>
            <a:r>
              <a:rPr lang="en-US" dirty="0"/>
              <a:t>, fearful that his fellow Greeks would seek revenge, and that Darius I would try to punish him, encouraged the Greeks living in Persian-controlled Turkey to revolt against Darius I, which they did. These revolts, which became known as the Ionian Revolt, took place between 499 and 493 BCE, and they ended with the Greeks sacking the Persian regional capital of Sardis.</a:t>
            </a:r>
          </a:p>
        </p:txBody>
      </p:sp>
    </p:spTree>
    <p:extLst>
      <p:ext uri="{BB962C8B-B14F-4D97-AF65-F5344CB8AC3E}">
        <p14:creationId xmlns:p14="http://schemas.microsoft.com/office/powerpoint/2010/main" val="798784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Persian Religion: Zoroastrianism</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Today</a:t>
            </a:r>
            <a:r>
              <a:rPr lang="en-US" dirty="0"/>
              <a:t>, the primary religion in Iran is Islam, specifically Shi’a Islam. However, this was not always the case. For most of ancient Persian history, the main religion was Zoroastrianism, which is considered to be the world’s first monotheistic religion. It is named after Zoroaster, who was a prophet that began spreading his beliefs starting in the 10th century BCE. By the time of the </a:t>
            </a:r>
            <a:r>
              <a:rPr lang="en-US" dirty="0" err="1"/>
              <a:t>Achaemenid</a:t>
            </a:r>
            <a:r>
              <a:rPr lang="en-US" dirty="0"/>
              <a:t> Empire, Zoroastrianism was deeply entrenched in Persian culture, and it became the empire’s official religion under </a:t>
            </a:r>
            <a:r>
              <a:rPr lang="en-US" dirty="0" err="1"/>
              <a:t>Artaxerxes</a:t>
            </a:r>
            <a:r>
              <a:rPr lang="en-US" dirty="0"/>
              <a:t> II (c. 412 BCE).</a:t>
            </a:r>
          </a:p>
          <a:p>
            <a:endParaRPr lang="en-US" dirty="0"/>
          </a:p>
        </p:txBody>
      </p:sp>
    </p:spTree>
    <p:extLst>
      <p:ext uri="{BB962C8B-B14F-4D97-AF65-F5344CB8AC3E}">
        <p14:creationId xmlns:p14="http://schemas.microsoft.com/office/powerpoint/2010/main" val="596969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a:t>
            </a:r>
            <a:r>
              <a:rPr lang="en-US" b="1" dirty="0" err="1" smtClean="0"/>
              <a:t>Safavid</a:t>
            </a:r>
            <a:r>
              <a:rPr lang="en-US" b="1" dirty="0" smtClean="0"/>
              <a:t> Dynasty</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After </a:t>
            </a:r>
            <a:r>
              <a:rPr lang="en-US" dirty="0"/>
              <a:t>the fall of the Sassanid dynasty in c. 651 CE, the Persians became a part of the Muslim world. Their religion, Zoroastrianism, was suppressed, and they were forced to acknowledge the Muslim caliphate that was installed to rule Persia. The Arab empire would eventually fall, but Islam remains the dominant religion in the region up until the current day.</a:t>
            </a:r>
          </a:p>
        </p:txBody>
      </p:sp>
    </p:spTree>
    <p:extLst>
      <p:ext uri="{BB962C8B-B14F-4D97-AF65-F5344CB8AC3E}">
        <p14:creationId xmlns:p14="http://schemas.microsoft.com/office/powerpoint/2010/main" val="2563550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a:t>
            </a:r>
            <a:r>
              <a:rPr lang="en-US" b="1" dirty="0" err="1" smtClean="0"/>
              <a:t>Qajar</a:t>
            </a:r>
            <a:r>
              <a:rPr lang="en-US" b="1" dirty="0" smtClean="0"/>
              <a:t> Dynasty</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The </a:t>
            </a:r>
            <a:r>
              <a:rPr lang="en-US" dirty="0" err="1"/>
              <a:t>Safavid</a:t>
            </a:r>
            <a:r>
              <a:rPr lang="en-US" dirty="0"/>
              <a:t> dynasty lasted until 1736 when the Russians and Ottomans teamed up to topple the Persians and divide up their territory. At this point in time, the Dutch East India Company, as well as the British navy, also began meddling in the area, reducing Persian power and leading to its collapse.</a:t>
            </a:r>
          </a:p>
          <a:p>
            <a:r>
              <a:rPr lang="en-US" dirty="0"/>
              <a:t>However, the Persians managed to bounce back and claim sovereignty over their own territory under the </a:t>
            </a:r>
            <a:r>
              <a:rPr lang="en-US" dirty="0" err="1"/>
              <a:t>Qajar</a:t>
            </a:r>
            <a:r>
              <a:rPr lang="en-US" dirty="0"/>
              <a:t> dynasty, which rose to power in 1789</a:t>
            </a:r>
          </a:p>
        </p:txBody>
      </p:sp>
    </p:spTree>
    <p:extLst>
      <p:ext uri="{BB962C8B-B14F-4D97-AF65-F5344CB8AC3E}">
        <p14:creationId xmlns:p14="http://schemas.microsoft.com/office/powerpoint/2010/main" val="4148352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Conclusion</a:t>
            </a:r>
            <a:r>
              <a:rPr lang="en-US" dirty="0" smtClean="0"/>
              <a:t/>
            </a:r>
            <a:br>
              <a:rPr lang="en-US" dirty="0" smtClean="0"/>
            </a:br>
            <a:endParaRPr lang="en-US" dirty="0"/>
          </a:p>
        </p:txBody>
      </p:sp>
      <p:sp>
        <p:nvSpPr>
          <p:cNvPr id="3" name="Content Placeholder 2"/>
          <p:cNvSpPr>
            <a:spLocks noGrp="1"/>
          </p:cNvSpPr>
          <p:nvPr>
            <p:ph idx="1"/>
          </p:nvPr>
        </p:nvSpPr>
        <p:spPr>
          <a:xfrm>
            <a:off x="457200" y="914401"/>
            <a:ext cx="8229600" cy="5029199"/>
          </a:xfrm>
        </p:spPr>
        <p:txBody>
          <a:bodyPr>
            <a:normAutofit fontScale="85000" lnSpcReduction="20000"/>
          </a:bodyPr>
          <a:lstStyle/>
          <a:p>
            <a:pPr marL="0" indent="0">
              <a:buNone/>
            </a:pPr>
            <a:r>
              <a:rPr lang="en-US" dirty="0"/>
              <a:t>Persia became Iran in 1935 when the government of Persia asked all other countries to begin using the name Iran, which is the word for Persia in the Persian language. It is believed this may have been the result of Iranian ties to Nazi Germany, who would have supported this more nationalist name over a one that was technically foreign.</a:t>
            </a:r>
          </a:p>
          <a:p>
            <a:pPr marL="0" indent="0">
              <a:buNone/>
            </a:pPr>
            <a:r>
              <a:rPr lang="en-US" dirty="0" smtClean="0"/>
              <a:t>Persian </a:t>
            </a:r>
            <a:r>
              <a:rPr lang="en-US" dirty="0"/>
              <a:t>history is long and complex. However, there is no doubting that the Persians are one of the great stories of humankind. They rose from practically nothing in the 7th century BCE to go on and control one of the largest empires in the world, and they have managed to survive until the present day as the modern nation of Iran. Only time will tell what else the Persians have to add to the history of the world.</a:t>
            </a:r>
          </a:p>
        </p:txBody>
      </p:sp>
    </p:spTree>
    <p:extLst>
      <p:ext uri="{BB962C8B-B14F-4D97-AF65-F5344CB8AC3E}">
        <p14:creationId xmlns:p14="http://schemas.microsoft.com/office/powerpoint/2010/main" val="29622489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821</Words>
  <Application>Microsoft Office PowerPoint</Application>
  <PresentationFormat>On-screen Show (4:3)</PresentationFormat>
  <Paragraphs>23</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Persian civilization</vt:lpstr>
      <vt:lpstr>PERSIA</vt:lpstr>
      <vt:lpstr>PEOPLE ANND LANGUAGE</vt:lpstr>
      <vt:lpstr>What is The Achaemenid Empire? </vt:lpstr>
      <vt:lpstr>The Greco-Persian War</vt:lpstr>
      <vt:lpstr>Persian Religion: Zoroastrianism </vt:lpstr>
      <vt:lpstr>The Safavid Dynasty </vt:lpstr>
      <vt:lpstr>The Qajar Dynasty </vt:lpstr>
      <vt:lpstr>Conclusion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Persian civilization</dc:title>
  <dc:creator>Pcskpt</dc:creator>
  <cp:lastModifiedBy>Pcskpt</cp:lastModifiedBy>
  <cp:revision>8</cp:revision>
  <dcterms:created xsi:type="dcterms:W3CDTF">2020-03-27T06:41:54Z</dcterms:created>
  <dcterms:modified xsi:type="dcterms:W3CDTF">2020-03-27T06:54:14Z</dcterms:modified>
</cp:coreProperties>
</file>