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4" r:id="rId9"/>
    <p:sldId id="263" r:id="rId1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39" d="100"/>
          <a:sy n="39" d="100"/>
        </p:scale>
        <p:origin x="-1380" y="-10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541E6CF-5A9C-4208-A61A-E48FA6091090}" type="datetimeFigureOut">
              <a:rPr lang="en-US" smtClean="0"/>
              <a:t>3/29/2020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987136-3C1C-44A9-9FE2-9AA27BFFE0CC}" type="slidenum">
              <a:rPr lang="en-US" smtClean="0"/>
              <a:t>‹#›</a:t>
            </a:fld>
            <a:endParaRPr lang="en-US"/>
          </a:p>
        </p:txBody>
      </p:sp>
    </p:spTree>
    <p:extLst>
      <p:ext uri="{BB962C8B-B14F-4D97-AF65-F5344CB8AC3E}">
        <p14:creationId xmlns:p14="http://schemas.microsoft.com/office/powerpoint/2010/main" val="18599035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541E6CF-5A9C-4208-A61A-E48FA6091090}" type="datetimeFigureOut">
              <a:rPr lang="en-US" smtClean="0"/>
              <a:t>3/29/2020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987136-3C1C-44A9-9FE2-9AA27BFFE0CC}" type="slidenum">
              <a:rPr lang="en-US" smtClean="0"/>
              <a:t>‹#›</a:t>
            </a:fld>
            <a:endParaRPr lang="en-US"/>
          </a:p>
        </p:txBody>
      </p:sp>
    </p:spTree>
    <p:extLst>
      <p:ext uri="{BB962C8B-B14F-4D97-AF65-F5344CB8AC3E}">
        <p14:creationId xmlns:p14="http://schemas.microsoft.com/office/powerpoint/2010/main" val="37676858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541E6CF-5A9C-4208-A61A-E48FA6091090}" type="datetimeFigureOut">
              <a:rPr lang="en-US" smtClean="0"/>
              <a:t>3/29/2020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987136-3C1C-44A9-9FE2-9AA27BFFE0CC}" type="slidenum">
              <a:rPr lang="en-US" smtClean="0"/>
              <a:t>‹#›</a:t>
            </a:fld>
            <a:endParaRPr lang="en-US"/>
          </a:p>
        </p:txBody>
      </p:sp>
    </p:spTree>
    <p:extLst>
      <p:ext uri="{BB962C8B-B14F-4D97-AF65-F5344CB8AC3E}">
        <p14:creationId xmlns:p14="http://schemas.microsoft.com/office/powerpoint/2010/main" val="42709500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541E6CF-5A9C-4208-A61A-E48FA6091090}" type="datetimeFigureOut">
              <a:rPr lang="en-US" smtClean="0"/>
              <a:t>3/29/2020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987136-3C1C-44A9-9FE2-9AA27BFFE0CC}" type="slidenum">
              <a:rPr lang="en-US" smtClean="0"/>
              <a:t>‹#›</a:t>
            </a:fld>
            <a:endParaRPr lang="en-US"/>
          </a:p>
        </p:txBody>
      </p:sp>
    </p:spTree>
    <p:extLst>
      <p:ext uri="{BB962C8B-B14F-4D97-AF65-F5344CB8AC3E}">
        <p14:creationId xmlns:p14="http://schemas.microsoft.com/office/powerpoint/2010/main" val="10897371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541E6CF-5A9C-4208-A61A-E48FA6091090}" type="datetimeFigureOut">
              <a:rPr lang="en-US" smtClean="0"/>
              <a:t>3/29/2020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987136-3C1C-44A9-9FE2-9AA27BFFE0CC}" type="slidenum">
              <a:rPr lang="en-US" smtClean="0"/>
              <a:t>‹#›</a:t>
            </a:fld>
            <a:endParaRPr lang="en-US"/>
          </a:p>
        </p:txBody>
      </p:sp>
    </p:spTree>
    <p:extLst>
      <p:ext uri="{BB962C8B-B14F-4D97-AF65-F5344CB8AC3E}">
        <p14:creationId xmlns:p14="http://schemas.microsoft.com/office/powerpoint/2010/main" val="36639062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541E6CF-5A9C-4208-A61A-E48FA6091090}" type="datetimeFigureOut">
              <a:rPr lang="en-US" smtClean="0"/>
              <a:t>3/29/2020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A987136-3C1C-44A9-9FE2-9AA27BFFE0CC}" type="slidenum">
              <a:rPr lang="en-US" smtClean="0"/>
              <a:t>‹#›</a:t>
            </a:fld>
            <a:endParaRPr lang="en-US"/>
          </a:p>
        </p:txBody>
      </p:sp>
    </p:spTree>
    <p:extLst>
      <p:ext uri="{BB962C8B-B14F-4D97-AF65-F5344CB8AC3E}">
        <p14:creationId xmlns:p14="http://schemas.microsoft.com/office/powerpoint/2010/main" val="16918615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541E6CF-5A9C-4208-A61A-E48FA6091090}" type="datetimeFigureOut">
              <a:rPr lang="en-US" smtClean="0"/>
              <a:t>3/29/2020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A987136-3C1C-44A9-9FE2-9AA27BFFE0CC}" type="slidenum">
              <a:rPr lang="en-US" smtClean="0"/>
              <a:t>‹#›</a:t>
            </a:fld>
            <a:endParaRPr lang="en-US"/>
          </a:p>
        </p:txBody>
      </p:sp>
    </p:spTree>
    <p:extLst>
      <p:ext uri="{BB962C8B-B14F-4D97-AF65-F5344CB8AC3E}">
        <p14:creationId xmlns:p14="http://schemas.microsoft.com/office/powerpoint/2010/main" val="21833623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541E6CF-5A9C-4208-A61A-E48FA6091090}" type="datetimeFigureOut">
              <a:rPr lang="en-US" smtClean="0"/>
              <a:t>3/29/2020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A987136-3C1C-44A9-9FE2-9AA27BFFE0CC}" type="slidenum">
              <a:rPr lang="en-US" smtClean="0"/>
              <a:t>‹#›</a:t>
            </a:fld>
            <a:endParaRPr lang="en-US"/>
          </a:p>
        </p:txBody>
      </p:sp>
    </p:spTree>
    <p:extLst>
      <p:ext uri="{BB962C8B-B14F-4D97-AF65-F5344CB8AC3E}">
        <p14:creationId xmlns:p14="http://schemas.microsoft.com/office/powerpoint/2010/main" val="21030744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541E6CF-5A9C-4208-A61A-E48FA6091090}" type="datetimeFigureOut">
              <a:rPr lang="en-US" smtClean="0"/>
              <a:t>3/29/2020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A987136-3C1C-44A9-9FE2-9AA27BFFE0CC}" type="slidenum">
              <a:rPr lang="en-US" smtClean="0"/>
              <a:t>‹#›</a:t>
            </a:fld>
            <a:endParaRPr lang="en-US"/>
          </a:p>
        </p:txBody>
      </p:sp>
    </p:spTree>
    <p:extLst>
      <p:ext uri="{BB962C8B-B14F-4D97-AF65-F5344CB8AC3E}">
        <p14:creationId xmlns:p14="http://schemas.microsoft.com/office/powerpoint/2010/main" val="38876893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541E6CF-5A9C-4208-A61A-E48FA6091090}" type="datetimeFigureOut">
              <a:rPr lang="en-US" smtClean="0"/>
              <a:t>3/29/2020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A987136-3C1C-44A9-9FE2-9AA27BFFE0CC}" type="slidenum">
              <a:rPr lang="en-US" smtClean="0"/>
              <a:t>‹#›</a:t>
            </a:fld>
            <a:endParaRPr lang="en-US"/>
          </a:p>
        </p:txBody>
      </p:sp>
    </p:spTree>
    <p:extLst>
      <p:ext uri="{BB962C8B-B14F-4D97-AF65-F5344CB8AC3E}">
        <p14:creationId xmlns:p14="http://schemas.microsoft.com/office/powerpoint/2010/main" val="42540625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541E6CF-5A9C-4208-A61A-E48FA6091090}" type="datetimeFigureOut">
              <a:rPr lang="en-US" smtClean="0"/>
              <a:t>3/29/2020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A987136-3C1C-44A9-9FE2-9AA27BFFE0CC}" type="slidenum">
              <a:rPr lang="en-US" smtClean="0"/>
              <a:t>‹#›</a:t>
            </a:fld>
            <a:endParaRPr lang="en-US"/>
          </a:p>
        </p:txBody>
      </p:sp>
    </p:spTree>
    <p:extLst>
      <p:ext uri="{BB962C8B-B14F-4D97-AF65-F5344CB8AC3E}">
        <p14:creationId xmlns:p14="http://schemas.microsoft.com/office/powerpoint/2010/main" val="24359219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541E6CF-5A9C-4208-A61A-E48FA6091090}" type="datetimeFigureOut">
              <a:rPr lang="en-US" smtClean="0"/>
              <a:t>3/29/2020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A987136-3C1C-44A9-9FE2-9AA27BFFE0CC}" type="slidenum">
              <a:rPr lang="en-US" smtClean="0"/>
              <a:t>‹#›</a:t>
            </a:fld>
            <a:endParaRPr lang="en-US"/>
          </a:p>
        </p:txBody>
      </p:sp>
    </p:spTree>
    <p:extLst>
      <p:ext uri="{BB962C8B-B14F-4D97-AF65-F5344CB8AC3E}">
        <p14:creationId xmlns:p14="http://schemas.microsoft.com/office/powerpoint/2010/main" val="120753488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hyperlink" Target="https://www.ancient.eu/aristotle/" TargetMode="External"/><Relationship Id="rId13" Type="http://schemas.openxmlformats.org/officeDocument/2006/relationships/hyperlink" Target="https://www.ancient.eu/Euclid/" TargetMode="External"/><Relationship Id="rId18" Type="http://schemas.openxmlformats.org/officeDocument/2006/relationships/hyperlink" Target="https://www.ancient.eu/Olympic_Games/" TargetMode="External"/><Relationship Id="rId26" Type="http://schemas.openxmlformats.org/officeDocument/2006/relationships/hyperlink" Target="https://www.ancient.eu/aegean/" TargetMode="External"/><Relationship Id="rId3" Type="http://schemas.openxmlformats.org/officeDocument/2006/relationships/hyperlink" Target="https://www.ancient.eu/europe/" TargetMode="External"/><Relationship Id="rId21" Type="http://schemas.openxmlformats.org/officeDocument/2006/relationships/hyperlink" Target="https://www.ancient.eu/alphabet/" TargetMode="External"/><Relationship Id="rId7" Type="http://schemas.openxmlformats.org/officeDocument/2006/relationships/hyperlink" Target="https://www.ancient.eu/plato/" TargetMode="External"/><Relationship Id="rId12" Type="http://schemas.openxmlformats.org/officeDocument/2006/relationships/hyperlink" Target="https://www.ancient.eu/Pythagoras/" TargetMode="External"/><Relationship Id="rId17" Type="http://schemas.openxmlformats.org/officeDocument/2006/relationships/hyperlink" Target="https://www.ancient.eu/Aristophanes/" TargetMode="External"/><Relationship Id="rId25" Type="http://schemas.openxmlformats.org/officeDocument/2006/relationships/hyperlink" Target="https://www.ancient.eu/mediterranean/" TargetMode="External"/><Relationship Id="rId2" Type="http://schemas.openxmlformats.org/officeDocument/2006/relationships/hyperlink" Target="https://www.ancient.eu/greece/" TargetMode="External"/><Relationship Id="rId16" Type="http://schemas.openxmlformats.org/officeDocument/2006/relationships/hyperlink" Target="https://www.ancient.eu/Euripides/" TargetMode="External"/><Relationship Id="rId20" Type="http://schemas.openxmlformats.org/officeDocument/2006/relationships/hyperlink" Target="https://www.ancient.eu/Thales_of_Miletus/" TargetMode="External"/><Relationship Id="rId29" Type="http://schemas.openxmlformats.org/officeDocument/2006/relationships/hyperlink" Target="https://www.ancient.eu/corcyra/" TargetMode="External"/><Relationship Id="rId1" Type="http://schemas.openxmlformats.org/officeDocument/2006/relationships/slideLayout" Target="../slideLayouts/slideLayout2.xml"/><Relationship Id="rId6" Type="http://schemas.openxmlformats.org/officeDocument/2006/relationships/hyperlink" Target="https://www.ancient.eu/socrates/" TargetMode="External"/><Relationship Id="rId11" Type="http://schemas.openxmlformats.org/officeDocument/2006/relationships/hyperlink" Target="https://www.ancient.eu/hesiod/" TargetMode="External"/><Relationship Id="rId24" Type="http://schemas.openxmlformats.org/officeDocument/2006/relationships/hyperlink" Target="https://www.ancient.eu/syracuse/" TargetMode="External"/><Relationship Id="rId5" Type="http://schemas.openxmlformats.org/officeDocument/2006/relationships/hyperlink" Target="https://www.ancient.eu/philosophy/" TargetMode="External"/><Relationship Id="rId15" Type="http://schemas.openxmlformats.org/officeDocument/2006/relationships/hyperlink" Target="https://www.ancient.eu/sophocles/" TargetMode="External"/><Relationship Id="rId23" Type="http://schemas.openxmlformats.org/officeDocument/2006/relationships/hyperlink" Target="https://www.ancient.eu/Archimedes/" TargetMode="External"/><Relationship Id="rId28" Type="http://schemas.openxmlformats.org/officeDocument/2006/relationships/hyperlink" Target="https://www.ancient.eu/Rhodes/" TargetMode="External"/><Relationship Id="rId10" Type="http://schemas.openxmlformats.org/officeDocument/2006/relationships/hyperlink" Target="https://www.ancient.eu/homer/" TargetMode="External"/><Relationship Id="rId19" Type="http://schemas.openxmlformats.org/officeDocument/2006/relationships/hyperlink" Target="https://www.ancient.eu/Democritus/" TargetMode="External"/><Relationship Id="rId31" Type="http://schemas.openxmlformats.org/officeDocument/2006/relationships/hyperlink" Target="https://www.ancient.eu/Peloponnese/" TargetMode="External"/><Relationship Id="rId4" Type="http://schemas.openxmlformats.org/officeDocument/2006/relationships/hyperlink" Target="https://www.ancient.eu/greek/" TargetMode="External"/><Relationship Id="rId9" Type="http://schemas.openxmlformats.org/officeDocument/2006/relationships/hyperlink" Target="https://www.ancient.eu/literature/" TargetMode="External"/><Relationship Id="rId14" Type="http://schemas.openxmlformats.org/officeDocument/2006/relationships/hyperlink" Target="https://www.ancient.eu/herodotus/" TargetMode="External"/><Relationship Id="rId22" Type="http://schemas.openxmlformats.org/officeDocument/2006/relationships/hyperlink" Target="https://www.ancient.eu/Phoenician_Colonization/" TargetMode="External"/><Relationship Id="rId27" Type="http://schemas.openxmlformats.org/officeDocument/2006/relationships/hyperlink" Target="https://www.ancient.eu/Cyclades/" TargetMode="External"/><Relationship Id="rId30" Type="http://schemas.openxmlformats.org/officeDocument/2006/relationships/hyperlink" Target="https://www.ancient.eu/crete/" TargetMode="External"/></Relationships>
</file>

<file path=ppt/slides/_rels/slide3.xml.rels><?xml version="1.0" encoding="UTF-8" standalone="yes"?>
<Relationships xmlns="http://schemas.openxmlformats.org/package/2006/relationships"><Relationship Id="rId8" Type="http://schemas.openxmlformats.org/officeDocument/2006/relationships/hyperlink" Target="https://www.ancient.eu/Thucydides/" TargetMode="External"/><Relationship Id="rId3" Type="http://schemas.openxmlformats.org/officeDocument/2006/relationships/hyperlink" Target="https://www.ancient.eu/Titan/" TargetMode="External"/><Relationship Id="rId7" Type="http://schemas.openxmlformats.org/officeDocument/2006/relationships/hyperlink" Target="https://www.ancient.eu/coin/" TargetMode="External"/><Relationship Id="rId2" Type="http://schemas.openxmlformats.org/officeDocument/2006/relationships/hyperlink" Target="https://www.ancient.eu/ovid/" TargetMode="External"/><Relationship Id="rId1" Type="http://schemas.openxmlformats.org/officeDocument/2006/relationships/slideLayout" Target="../slideLayouts/slideLayout2.xml"/><Relationship Id="rId6" Type="http://schemas.openxmlformats.org/officeDocument/2006/relationships/hyperlink" Target="https://www.ancient.eu/troy/" TargetMode="External"/><Relationship Id="rId5" Type="http://schemas.openxmlformats.org/officeDocument/2006/relationships/hyperlink" Target="https://www.ancient.eu/Helen/" TargetMode="External"/><Relationship Id="rId4" Type="http://schemas.openxmlformats.org/officeDocument/2006/relationships/hyperlink" Target="https://www.ancient.eu/Prometheus/" TargetMode="External"/></Relationships>
</file>

<file path=ppt/slides/_rels/slide4.xml.rels><?xml version="1.0" encoding="UTF-8" standalone="yes"?>
<Relationships xmlns="http://schemas.openxmlformats.org/package/2006/relationships"><Relationship Id="rId3" Type="http://schemas.openxmlformats.org/officeDocument/2006/relationships/hyperlink" Target="https://www.ancient.eu/zeus/" TargetMode="External"/><Relationship Id="rId2" Type="http://schemas.openxmlformats.org/officeDocument/2006/relationships/hyperlink" Target="https://www.ancient.eu/Greek_Mythology/" TargetMode="External"/><Relationship Id="rId1" Type="http://schemas.openxmlformats.org/officeDocument/2006/relationships/slideLayout" Target="../slideLayouts/slideLayout2.xml"/><Relationship Id="rId4" Type="http://schemas.openxmlformats.org/officeDocument/2006/relationships/hyperlink" Target="https://www.ancient.eu/religion/" TargetMode="External"/></Relationships>
</file>

<file path=ppt/slides/_rels/slide5.xml.rels><?xml version="1.0" encoding="UTF-8" standalone="yes"?>
<Relationships xmlns="http://schemas.openxmlformats.org/package/2006/relationships"><Relationship Id="rId8" Type="http://schemas.openxmlformats.org/officeDocument/2006/relationships/hyperlink" Target="https://en.wikipedia.org/wiki/Poseidon" TargetMode="External"/><Relationship Id="rId13" Type="http://schemas.openxmlformats.org/officeDocument/2006/relationships/hyperlink" Target="https://en.wikipedia.org/wiki/Apollo" TargetMode="External"/><Relationship Id="rId18" Type="http://schemas.openxmlformats.org/officeDocument/2006/relationships/hyperlink" Target="https://en.wikipedia.org/wiki/Dionysus" TargetMode="External"/><Relationship Id="rId3" Type="http://schemas.openxmlformats.org/officeDocument/2006/relationships/hyperlink" Target="https://en.wikipedia.org/wiki/Ancient_Greece" TargetMode="External"/><Relationship Id="rId21" Type="http://schemas.openxmlformats.org/officeDocument/2006/relationships/hyperlink" Target="https://en.wikipedia.org/wiki/Transcendence_(religion)" TargetMode="External"/><Relationship Id="rId7" Type="http://schemas.openxmlformats.org/officeDocument/2006/relationships/hyperlink" Target="https://en.wikipedia.org/wiki/Hera" TargetMode="External"/><Relationship Id="rId12" Type="http://schemas.openxmlformats.org/officeDocument/2006/relationships/hyperlink" Target="https://en.wikipedia.org/wiki/Aphrodite" TargetMode="External"/><Relationship Id="rId17" Type="http://schemas.openxmlformats.org/officeDocument/2006/relationships/hyperlink" Target="https://en.wikipedia.org/wiki/Hestia" TargetMode="External"/><Relationship Id="rId2" Type="http://schemas.openxmlformats.org/officeDocument/2006/relationships/hyperlink" Target="https://en.wikipedia.org/wiki/Greek_mythology" TargetMode="External"/><Relationship Id="rId16" Type="http://schemas.openxmlformats.org/officeDocument/2006/relationships/hyperlink" Target="https://en.wikipedia.org/wiki/Hermes" TargetMode="External"/><Relationship Id="rId20" Type="http://schemas.openxmlformats.org/officeDocument/2006/relationships/hyperlink" Target="https://en.wikipedia.org/wiki/Platonism" TargetMode="External"/><Relationship Id="rId1" Type="http://schemas.openxmlformats.org/officeDocument/2006/relationships/slideLayout" Target="../slideLayouts/slideLayout2.xml"/><Relationship Id="rId6" Type="http://schemas.openxmlformats.org/officeDocument/2006/relationships/hyperlink" Target="https://en.wikipedia.org/wiki/Zeus" TargetMode="External"/><Relationship Id="rId11" Type="http://schemas.openxmlformats.org/officeDocument/2006/relationships/hyperlink" Target="https://en.wikipedia.org/wiki/Ares" TargetMode="External"/><Relationship Id="rId5" Type="http://schemas.openxmlformats.org/officeDocument/2006/relationships/hyperlink" Target="https://en.wikipedia.org/wiki/Twelve_Olympians" TargetMode="External"/><Relationship Id="rId15" Type="http://schemas.openxmlformats.org/officeDocument/2006/relationships/hyperlink" Target="https://en.wikipedia.org/wiki/Hephaestus" TargetMode="External"/><Relationship Id="rId10" Type="http://schemas.openxmlformats.org/officeDocument/2006/relationships/hyperlink" Target="https://en.wikipedia.org/wiki/Athena" TargetMode="External"/><Relationship Id="rId19" Type="http://schemas.openxmlformats.org/officeDocument/2006/relationships/hyperlink" Target="https://en.wikipedia.org/wiki/Stoicism" TargetMode="External"/><Relationship Id="rId4" Type="http://schemas.openxmlformats.org/officeDocument/2006/relationships/hyperlink" Target="https://en.wikipedia.org/wiki/Cult_(religious_practice)" TargetMode="External"/><Relationship Id="rId9" Type="http://schemas.openxmlformats.org/officeDocument/2006/relationships/hyperlink" Target="https://en.wikipedia.org/wiki/Demeter" TargetMode="External"/><Relationship Id="rId14" Type="http://schemas.openxmlformats.org/officeDocument/2006/relationships/hyperlink" Target="https://en.wikipedia.org/wiki/Artemis" TargetMode="External"/><Relationship Id="rId22" Type="http://schemas.openxmlformats.org/officeDocument/2006/relationships/hyperlink" Target="https://en.wikipedia.org/wiki/Epithet" TargetMode="External"/></Relationships>
</file>

<file path=ppt/slides/_rels/slide6.xml.rels><?xml version="1.0" encoding="UTF-8" standalone="yes"?>
<Relationships xmlns="http://schemas.openxmlformats.org/package/2006/relationships"><Relationship Id="rId8" Type="http://schemas.openxmlformats.org/officeDocument/2006/relationships/hyperlink" Target="https://en.wikipedia.org/wiki/Ancient_Greek_temple" TargetMode="External"/><Relationship Id="rId13" Type="http://schemas.openxmlformats.org/officeDocument/2006/relationships/hyperlink" Target="https://en.wikipedia.org/wiki/Bouleuterion" TargetMode="External"/><Relationship Id="rId3" Type="http://schemas.openxmlformats.org/officeDocument/2006/relationships/hyperlink" Target="https://en.wikipedia.org/wiki/Ancient_Greece" TargetMode="External"/><Relationship Id="rId7" Type="http://schemas.openxmlformats.org/officeDocument/2006/relationships/hyperlink" Target="https://en.wikipedia.org/wiki/Ancient_Greek_architecture#cite_note-BDFH-1" TargetMode="External"/><Relationship Id="rId12" Type="http://schemas.openxmlformats.org/officeDocument/2006/relationships/hyperlink" Target="https://en.wikipedia.org/wiki/Stoa" TargetMode="External"/><Relationship Id="rId2" Type="http://schemas.openxmlformats.org/officeDocument/2006/relationships/hyperlink" Target="https://en.wikipedia.org/wiki/Greeks" TargetMode="External"/><Relationship Id="rId1" Type="http://schemas.openxmlformats.org/officeDocument/2006/relationships/slideLayout" Target="../slideLayouts/slideLayout2.xml"/><Relationship Id="rId6" Type="http://schemas.openxmlformats.org/officeDocument/2006/relationships/hyperlink" Target="https://en.wikipedia.org/wiki/Asia_Minor" TargetMode="External"/><Relationship Id="rId11" Type="http://schemas.openxmlformats.org/officeDocument/2006/relationships/hyperlink" Target="https://en.wikipedia.org/wiki/Agora" TargetMode="External"/><Relationship Id="rId5" Type="http://schemas.openxmlformats.org/officeDocument/2006/relationships/hyperlink" Target="https://en.wikipedia.org/wiki/Aegean_Islands" TargetMode="External"/><Relationship Id="rId15" Type="http://schemas.openxmlformats.org/officeDocument/2006/relationships/hyperlink" Target="https://en.wikipedia.org/wiki/Stadium" TargetMode="External"/><Relationship Id="rId10" Type="http://schemas.openxmlformats.org/officeDocument/2006/relationships/hyperlink" Target="https://en.wikipedia.org/wiki/Propylon" TargetMode="External"/><Relationship Id="rId4" Type="http://schemas.openxmlformats.org/officeDocument/2006/relationships/hyperlink" Target="https://en.wikipedia.org/wiki/Peloponnese" TargetMode="External"/><Relationship Id="rId9" Type="http://schemas.openxmlformats.org/officeDocument/2006/relationships/hyperlink" Target="https://en.wikipedia.org/wiki/Theatre_of_Ancient_Greece#Characteristics_of_the_buildings" TargetMode="External"/><Relationship Id="rId14" Type="http://schemas.openxmlformats.org/officeDocument/2006/relationships/hyperlink" Target="https://en.wikipedia.org/wiki/Mausoleum" TargetMode="External"/></Relationships>
</file>

<file path=ppt/slides/_rels/slide7.xml.rels><?xml version="1.0" encoding="UTF-8" standalone="yes"?>
<Relationships xmlns="http://schemas.openxmlformats.org/package/2006/relationships"><Relationship Id="rId8" Type="http://schemas.openxmlformats.org/officeDocument/2006/relationships/hyperlink" Target="https://en.wikipedia.org/wiki/Roman_empire" TargetMode="External"/><Relationship Id="rId3" Type="http://schemas.openxmlformats.org/officeDocument/2006/relationships/hyperlink" Target="https://en.wikipedia.org/wiki/Commercial_law" TargetMode="External"/><Relationship Id="rId7" Type="http://schemas.openxmlformats.org/officeDocument/2006/relationships/hyperlink" Target="https://en.wikipedia.org/wiki/Papyrus" TargetMode="External"/><Relationship Id="rId2" Type="http://schemas.openxmlformats.org/officeDocument/2006/relationships/hyperlink" Target="https://en.wikipedia.org/wiki/Ancient_Greece" TargetMode="External"/><Relationship Id="rId1" Type="http://schemas.openxmlformats.org/officeDocument/2006/relationships/slideLayout" Target="../slideLayouts/slideLayout2.xml"/><Relationship Id="rId6" Type="http://schemas.openxmlformats.org/officeDocument/2006/relationships/hyperlink" Target="https://en.wikipedia.org/wiki/Gortyn_code" TargetMode="External"/><Relationship Id="rId11" Type="http://schemas.openxmlformats.org/officeDocument/2006/relationships/hyperlink" Target="https://en.wikipedia.org/wiki/Germanic_tribes" TargetMode="External"/><Relationship Id="rId5" Type="http://schemas.openxmlformats.org/officeDocument/2006/relationships/hyperlink" Target="https://en.wikipedia.org/wiki/Ancient_Greek_law#cite_note-FOOTNOTESandys1911501-1" TargetMode="External"/><Relationship Id="rId10" Type="http://schemas.openxmlformats.org/officeDocument/2006/relationships/hyperlink" Target="https://en.wikipedia.org/wiki/Roman_law" TargetMode="External"/><Relationship Id="rId4" Type="http://schemas.openxmlformats.org/officeDocument/2006/relationships/hyperlink" Target="https://en.wikipedia.org/wiki/Contract_law" TargetMode="External"/><Relationship Id="rId9" Type="http://schemas.openxmlformats.org/officeDocument/2006/relationships/hyperlink" Target="https://en.wikipedia.org/wiki/Comparative_law"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s://www.ancient.eu/Persia/" TargetMode="External"/><Relationship Id="rId2" Type="http://schemas.openxmlformats.org/officeDocument/2006/relationships/hyperlink" Target="https://www.ancient.eu/Rome/" TargetMode="External"/><Relationship Id="rId1" Type="http://schemas.openxmlformats.org/officeDocument/2006/relationships/slideLayout" Target="../slideLayouts/slideLayout2.xml"/><Relationship Id="rId5" Type="http://schemas.openxmlformats.org/officeDocument/2006/relationships/hyperlink" Target="https://www.ancient.eu/india/" TargetMode="External"/><Relationship Id="rId4" Type="http://schemas.openxmlformats.org/officeDocument/2006/relationships/hyperlink" Target="https://www.ancient.eu/egypt/" TargetMode="External"/></Relationships>
</file>

<file path=ppt/slides/_rels/slide9.xml.rels><?xml version="1.0" encoding="UTF-8" standalone="yes"?>
<Relationships xmlns="http://schemas.openxmlformats.org/package/2006/relationships"><Relationship Id="rId8" Type="http://schemas.openxmlformats.org/officeDocument/2006/relationships/hyperlink" Target="https://www.ancient.eu/Battle_of_Actium/" TargetMode="External"/><Relationship Id="rId3" Type="http://schemas.openxmlformats.org/officeDocument/2006/relationships/hyperlink" Target="https://www.ancient.eu/Battle_of_Pydna/" TargetMode="External"/><Relationship Id="rId7" Type="http://schemas.openxmlformats.org/officeDocument/2006/relationships/hyperlink" Target="https://www.ancient.eu/cleopatra/" TargetMode="External"/><Relationship Id="rId2" Type="http://schemas.openxmlformats.org/officeDocument/2006/relationships/hyperlink" Target="https://www.ancient.eu/Roman_Republic/" TargetMode="External"/><Relationship Id="rId1" Type="http://schemas.openxmlformats.org/officeDocument/2006/relationships/slideLayout" Target="../slideLayouts/slideLayout2.xml"/><Relationship Id="rId6" Type="http://schemas.openxmlformats.org/officeDocument/2006/relationships/hyperlink" Target="https://www.ancient.eu/Mark_Antony/" TargetMode="External"/><Relationship Id="rId5" Type="http://schemas.openxmlformats.org/officeDocument/2006/relationships/hyperlink" Target="https://www.ancient.eu/caesar/" TargetMode="External"/><Relationship Id="rId10" Type="http://schemas.openxmlformats.org/officeDocument/2006/relationships/hyperlink" Target="https://www.ancient.eu/Roman_Empire/" TargetMode="External"/><Relationship Id="rId4" Type="http://schemas.openxmlformats.org/officeDocument/2006/relationships/hyperlink" Target="https://www.ancient.eu/octavian/" TargetMode="External"/><Relationship Id="rId9" Type="http://schemas.openxmlformats.org/officeDocument/2006/relationships/hyperlink" Target="https://www.ancient.eu/augustus/"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GREEK CIVILIZATION</a:t>
            </a:r>
            <a:endParaRPr lang="en-US" dirty="0"/>
          </a:p>
        </p:txBody>
      </p:sp>
      <p:sp>
        <p:nvSpPr>
          <p:cNvPr id="3" name="Subtitle 2"/>
          <p:cNvSpPr>
            <a:spLocks noGrp="1"/>
          </p:cNvSpPr>
          <p:nvPr>
            <p:ph type="subTitle" idx="1"/>
          </p:nvPr>
        </p:nvSpPr>
        <p:spPr/>
        <p:txBody>
          <a:bodyPr/>
          <a:lstStyle/>
          <a:p>
            <a:endParaRPr lang="en-US" dirty="0"/>
          </a:p>
        </p:txBody>
      </p:sp>
    </p:spTree>
    <p:extLst>
      <p:ext uri="{BB962C8B-B14F-4D97-AF65-F5344CB8AC3E}">
        <p14:creationId xmlns:p14="http://schemas.microsoft.com/office/powerpoint/2010/main" val="29597656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a:t>
            </a:r>
            <a:r>
              <a:rPr lang="en-US" dirty="0" smtClean="0"/>
              <a:t>NTRODUCTION</a:t>
            </a:r>
            <a:endParaRPr lang="en-US" dirty="0"/>
          </a:p>
        </p:txBody>
      </p:sp>
      <p:sp>
        <p:nvSpPr>
          <p:cNvPr id="3" name="Content Placeholder 2"/>
          <p:cNvSpPr>
            <a:spLocks noGrp="1"/>
          </p:cNvSpPr>
          <p:nvPr>
            <p:ph idx="1"/>
          </p:nvPr>
        </p:nvSpPr>
        <p:spPr>
          <a:xfrm>
            <a:off x="457200" y="1219200"/>
            <a:ext cx="8229600" cy="5410200"/>
          </a:xfrm>
        </p:spPr>
        <p:txBody>
          <a:bodyPr>
            <a:noAutofit/>
          </a:bodyPr>
          <a:lstStyle/>
          <a:p>
            <a:pPr algn="just"/>
            <a:r>
              <a:rPr lang="en-US" sz="1800" b="1" dirty="0">
                <a:solidFill>
                  <a:schemeClr val="tx2"/>
                </a:solidFill>
                <a:latin typeface="Arial" pitchFamily="34" charset="0"/>
                <a:cs typeface="Arial" pitchFamily="34" charset="0"/>
                <a:hlinkClick r:id="rId2"/>
              </a:rPr>
              <a:t>Greece</a:t>
            </a:r>
            <a:r>
              <a:rPr lang="en-US" sz="1800" dirty="0">
                <a:solidFill>
                  <a:schemeClr val="tx2"/>
                </a:solidFill>
                <a:latin typeface="Arial" pitchFamily="34" charset="0"/>
                <a:cs typeface="Arial" pitchFamily="34" charset="0"/>
              </a:rPr>
              <a:t> is a country in southeastern </a:t>
            </a:r>
            <a:r>
              <a:rPr lang="en-US" sz="1800" b="1" dirty="0">
                <a:solidFill>
                  <a:schemeClr val="tx2"/>
                </a:solidFill>
                <a:latin typeface="Arial" pitchFamily="34" charset="0"/>
                <a:cs typeface="Arial" pitchFamily="34" charset="0"/>
                <a:hlinkClick r:id="rId3"/>
              </a:rPr>
              <a:t>Europe</a:t>
            </a:r>
            <a:r>
              <a:rPr lang="en-US" sz="1800" dirty="0">
                <a:solidFill>
                  <a:schemeClr val="tx2"/>
                </a:solidFill>
                <a:latin typeface="Arial" pitchFamily="34" charset="0"/>
                <a:cs typeface="Arial" pitchFamily="34" charset="0"/>
              </a:rPr>
              <a:t>, known in </a:t>
            </a:r>
            <a:r>
              <a:rPr lang="en-US" sz="1800" b="1" dirty="0">
                <a:solidFill>
                  <a:schemeClr val="tx2"/>
                </a:solidFill>
                <a:latin typeface="Arial" pitchFamily="34" charset="0"/>
                <a:cs typeface="Arial" pitchFamily="34" charset="0"/>
                <a:hlinkClick r:id="rId4"/>
              </a:rPr>
              <a:t>Greek</a:t>
            </a:r>
            <a:r>
              <a:rPr lang="en-US" sz="1800" dirty="0">
                <a:solidFill>
                  <a:schemeClr val="tx2"/>
                </a:solidFill>
                <a:latin typeface="Arial" pitchFamily="34" charset="0"/>
                <a:cs typeface="Arial" pitchFamily="34" charset="0"/>
              </a:rPr>
              <a:t> as </a:t>
            </a:r>
            <a:r>
              <a:rPr lang="en-US" sz="1800" i="1" dirty="0">
                <a:solidFill>
                  <a:schemeClr val="tx2"/>
                </a:solidFill>
                <a:latin typeface="Arial" pitchFamily="34" charset="0"/>
                <a:cs typeface="Arial" pitchFamily="34" charset="0"/>
              </a:rPr>
              <a:t>Hellas </a:t>
            </a:r>
            <a:r>
              <a:rPr lang="en-US" sz="1800" dirty="0">
                <a:solidFill>
                  <a:schemeClr val="tx2"/>
                </a:solidFill>
                <a:latin typeface="Arial" pitchFamily="34" charset="0"/>
                <a:cs typeface="Arial" pitchFamily="34" charset="0"/>
              </a:rPr>
              <a:t>or </a:t>
            </a:r>
            <a:r>
              <a:rPr lang="en-US" sz="1800" i="1" dirty="0" err="1">
                <a:solidFill>
                  <a:schemeClr val="tx2"/>
                </a:solidFill>
                <a:latin typeface="Arial" pitchFamily="34" charset="0"/>
                <a:cs typeface="Arial" pitchFamily="34" charset="0"/>
              </a:rPr>
              <a:t>Ellada</a:t>
            </a:r>
            <a:r>
              <a:rPr lang="en-US" sz="1800" dirty="0">
                <a:solidFill>
                  <a:schemeClr val="tx2"/>
                </a:solidFill>
                <a:latin typeface="Arial" pitchFamily="34" charset="0"/>
                <a:cs typeface="Arial" pitchFamily="34" charset="0"/>
              </a:rPr>
              <a:t>, and consisting of a mainland and an archipelago of islands. Ancient Greece is the birthplace of </a:t>
            </a:r>
            <a:r>
              <a:rPr lang="en-US" sz="1800" dirty="0" smtClean="0">
                <a:solidFill>
                  <a:schemeClr val="tx2"/>
                </a:solidFill>
                <a:latin typeface="Arial" pitchFamily="34" charset="0"/>
                <a:cs typeface="Arial" pitchFamily="34" charset="0"/>
              </a:rPr>
              <a:t>Western  </a:t>
            </a:r>
            <a:r>
              <a:rPr lang="en-US" sz="1800" b="1" dirty="0" smtClean="0">
                <a:solidFill>
                  <a:schemeClr val="tx2"/>
                </a:solidFill>
                <a:latin typeface="Arial" pitchFamily="34" charset="0"/>
                <a:cs typeface="Arial" pitchFamily="34" charset="0"/>
                <a:hlinkClick r:id="rId5"/>
              </a:rPr>
              <a:t>philosophy</a:t>
            </a:r>
            <a:r>
              <a:rPr lang="en-US" sz="1800" dirty="0" smtClean="0">
                <a:solidFill>
                  <a:schemeClr val="tx2"/>
                </a:solidFill>
                <a:latin typeface="Arial" pitchFamily="34" charset="0"/>
                <a:cs typeface="Arial" pitchFamily="34" charset="0"/>
              </a:rPr>
              <a:t>(</a:t>
            </a:r>
            <a:r>
              <a:rPr lang="en-US" sz="1800" b="1" dirty="0" smtClean="0">
                <a:solidFill>
                  <a:schemeClr val="tx2"/>
                </a:solidFill>
                <a:latin typeface="Arial" pitchFamily="34" charset="0"/>
                <a:cs typeface="Arial" pitchFamily="34" charset="0"/>
                <a:hlinkClick r:id="rId6"/>
              </a:rPr>
              <a:t>Socrates</a:t>
            </a:r>
            <a:r>
              <a:rPr lang="en-US" sz="1800" dirty="0">
                <a:solidFill>
                  <a:schemeClr val="tx2"/>
                </a:solidFill>
                <a:latin typeface="Arial" pitchFamily="34" charset="0"/>
                <a:cs typeface="Arial" pitchFamily="34" charset="0"/>
              </a:rPr>
              <a:t>, </a:t>
            </a:r>
            <a:r>
              <a:rPr lang="en-US" sz="1800" b="1" dirty="0" err="1" smtClean="0">
                <a:solidFill>
                  <a:schemeClr val="tx2"/>
                </a:solidFill>
                <a:latin typeface="Arial" pitchFamily="34" charset="0"/>
                <a:cs typeface="Arial" pitchFamily="34" charset="0"/>
                <a:hlinkClick r:id="rId7"/>
              </a:rPr>
              <a:t>Plato</a:t>
            </a:r>
            <a:r>
              <a:rPr lang="en-US" sz="1800" dirty="0" err="1" smtClean="0">
                <a:solidFill>
                  <a:schemeClr val="tx2"/>
                </a:solidFill>
                <a:latin typeface="Arial" pitchFamily="34" charset="0"/>
                <a:cs typeface="Arial" pitchFamily="34" charset="0"/>
              </a:rPr>
              <a:t>,and</a:t>
            </a:r>
            <a:r>
              <a:rPr lang="en-US" sz="1800" dirty="0">
                <a:solidFill>
                  <a:schemeClr val="tx2"/>
                </a:solidFill>
                <a:latin typeface="Arial" pitchFamily="34" charset="0"/>
                <a:cs typeface="Arial" pitchFamily="34" charset="0"/>
              </a:rPr>
              <a:t> </a:t>
            </a:r>
            <a:r>
              <a:rPr lang="en-US" sz="1800" b="1" dirty="0">
                <a:solidFill>
                  <a:schemeClr val="tx2"/>
                </a:solidFill>
                <a:latin typeface="Arial" pitchFamily="34" charset="0"/>
                <a:cs typeface="Arial" pitchFamily="34" charset="0"/>
                <a:hlinkClick r:id="rId8"/>
              </a:rPr>
              <a:t>Aristotle</a:t>
            </a:r>
            <a:r>
              <a:rPr lang="en-US" sz="1800" dirty="0">
                <a:solidFill>
                  <a:schemeClr val="tx2"/>
                </a:solidFill>
                <a:latin typeface="Arial" pitchFamily="34" charset="0"/>
                <a:cs typeface="Arial" pitchFamily="34" charset="0"/>
              </a:rPr>
              <a:t>), </a:t>
            </a:r>
            <a:r>
              <a:rPr lang="en-US" sz="1800" b="1" dirty="0">
                <a:solidFill>
                  <a:schemeClr val="tx2"/>
                </a:solidFill>
                <a:latin typeface="Arial" pitchFamily="34" charset="0"/>
                <a:cs typeface="Arial" pitchFamily="34" charset="0"/>
                <a:hlinkClick r:id="rId9"/>
              </a:rPr>
              <a:t>literature</a:t>
            </a:r>
            <a:r>
              <a:rPr lang="en-US" sz="1800" dirty="0">
                <a:solidFill>
                  <a:schemeClr val="tx2"/>
                </a:solidFill>
                <a:latin typeface="Arial" pitchFamily="34" charset="0"/>
                <a:cs typeface="Arial" pitchFamily="34" charset="0"/>
              </a:rPr>
              <a:t> (</a:t>
            </a:r>
            <a:r>
              <a:rPr lang="en-US" sz="1800" b="1" dirty="0" err="1">
                <a:solidFill>
                  <a:schemeClr val="tx2"/>
                </a:solidFill>
                <a:latin typeface="Arial" pitchFamily="34" charset="0"/>
                <a:cs typeface="Arial" pitchFamily="34" charset="0"/>
                <a:hlinkClick r:id="rId10"/>
              </a:rPr>
              <a:t>Homer</a:t>
            </a:r>
            <a:r>
              <a:rPr lang="en-US" sz="1800" dirty="0" err="1">
                <a:solidFill>
                  <a:schemeClr val="tx2"/>
                </a:solidFill>
                <a:latin typeface="Arial" pitchFamily="34" charset="0"/>
                <a:cs typeface="Arial" pitchFamily="34" charset="0"/>
              </a:rPr>
              <a:t>and</a:t>
            </a:r>
            <a:r>
              <a:rPr lang="en-US" sz="1800" dirty="0">
                <a:solidFill>
                  <a:schemeClr val="tx2"/>
                </a:solidFill>
                <a:latin typeface="Arial" pitchFamily="34" charset="0"/>
                <a:cs typeface="Arial" pitchFamily="34" charset="0"/>
              </a:rPr>
              <a:t> </a:t>
            </a:r>
            <a:r>
              <a:rPr lang="en-US" sz="1800" b="1" dirty="0">
                <a:solidFill>
                  <a:schemeClr val="tx2"/>
                </a:solidFill>
                <a:latin typeface="Arial" pitchFamily="34" charset="0"/>
                <a:cs typeface="Arial" pitchFamily="34" charset="0"/>
                <a:hlinkClick r:id="rId11"/>
              </a:rPr>
              <a:t>Hesiod</a:t>
            </a:r>
            <a:r>
              <a:rPr lang="en-US" sz="1800" dirty="0">
                <a:solidFill>
                  <a:schemeClr val="tx2"/>
                </a:solidFill>
                <a:latin typeface="Arial" pitchFamily="34" charset="0"/>
                <a:cs typeface="Arial" pitchFamily="34" charset="0"/>
              </a:rPr>
              <a:t>), mathematics (</a:t>
            </a:r>
            <a:r>
              <a:rPr lang="en-US" sz="1800" b="1" dirty="0">
                <a:solidFill>
                  <a:schemeClr val="tx2"/>
                </a:solidFill>
                <a:latin typeface="Arial" pitchFamily="34" charset="0"/>
                <a:cs typeface="Arial" pitchFamily="34" charset="0"/>
                <a:hlinkClick r:id="rId12"/>
              </a:rPr>
              <a:t>Pythagoras</a:t>
            </a:r>
            <a:r>
              <a:rPr lang="en-US" sz="1800" dirty="0">
                <a:solidFill>
                  <a:schemeClr val="tx2"/>
                </a:solidFill>
                <a:latin typeface="Arial" pitchFamily="34" charset="0"/>
                <a:cs typeface="Arial" pitchFamily="34" charset="0"/>
              </a:rPr>
              <a:t> and </a:t>
            </a:r>
            <a:r>
              <a:rPr lang="en-US" sz="1800" b="1" dirty="0">
                <a:solidFill>
                  <a:schemeClr val="tx2"/>
                </a:solidFill>
                <a:latin typeface="Arial" pitchFamily="34" charset="0"/>
                <a:cs typeface="Arial" pitchFamily="34" charset="0"/>
                <a:hlinkClick r:id="rId13"/>
              </a:rPr>
              <a:t>Euclid</a:t>
            </a:r>
            <a:r>
              <a:rPr lang="en-US" sz="1800" dirty="0">
                <a:solidFill>
                  <a:schemeClr val="tx2"/>
                </a:solidFill>
                <a:latin typeface="Arial" pitchFamily="34" charset="0"/>
                <a:cs typeface="Arial" pitchFamily="34" charset="0"/>
              </a:rPr>
              <a:t>), history (</a:t>
            </a:r>
            <a:r>
              <a:rPr lang="en-US" sz="1800" b="1" dirty="0">
                <a:solidFill>
                  <a:schemeClr val="tx2"/>
                </a:solidFill>
                <a:latin typeface="Arial" pitchFamily="34" charset="0"/>
                <a:cs typeface="Arial" pitchFamily="34" charset="0"/>
                <a:hlinkClick r:id="rId14"/>
              </a:rPr>
              <a:t>Herodotus</a:t>
            </a:r>
            <a:r>
              <a:rPr lang="en-US" sz="1800" dirty="0">
                <a:solidFill>
                  <a:schemeClr val="tx2"/>
                </a:solidFill>
                <a:latin typeface="Arial" pitchFamily="34" charset="0"/>
                <a:cs typeface="Arial" pitchFamily="34" charset="0"/>
              </a:rPr>
              <a:t>), drama (</a:t>
            </a:r>
            <a:r>
              <a:rPr lang="en-US" sz="1800" b="1" dirty="0">
                <a:solidFill>
                  <a:schemeClr val="tx2"/>
                </a:solidFill>
                <a:latin typeface="Arial" pitchFamily="34" charset="0"/>
                <a:cs typeface="Arial" pitchFamily="34" charset="0"/>
                <a:hlinkClick r:id="rId15"/>
              </a:rPr>
              <a:t>Sophocles</a:t>
            </a:r>
            <a:r>
              <a:rPr lang="en-US" sz="1800" dirty="0">
                <a:solidFill>
                  <a:schemeClr val="tx2"/>
                </a:solidFill>
                <a:latin typeface="Arial" pitchFamily="34" charset="0"/>
                <a:cs typeface="Arial" pitchFamily="34" charset="0"/>
              </a:rPr>
              <a:t>, </a:t>
            </a:r>
            <a:r>
              <a:rPr lang="en-US" sz="1800" b="1" dirty="0">
                <a:solidFill>
                  <a:schemeClr val="tx2"/>
                </a:solidFill>
                <a:latin typeface="Arial" pitchFamily="34" charset="0"/>
                <a:cs typeface="Arial" pitchFamily="34" charset="0"/>
                <a:hlinkClick r:id="rId16"/>
              </a:rPr>
              <a:t>Euripides</a:t>
            </a:r>
            <a:r>
              <a:rPr lang="en-US" sz="1800" dirty="0">
                <a:solidFill>
                  <a:schemeClr val="tx2"/>
                </a:solidFill>
                <a:latin typeface="Arial" pitchFamily="34" charset="0"/>
                <a:cs typeface="Arial" pitchFamily="34" charset="0"/>
              </a:rPr>
              <a:t>, and </a:t>
            </a:r>
            <a:r>
              <a:rPr lang="en-US" sz="1800" b="1" dirty="0">
                <a:solidFill>
                  <a:schemeClr val="tx2"/>
                </a:solidFill>
                <a:latin typeface="Arial" pitchFamily="34" charset="0"/>
                <a:cs typeface="Arial" pitchFamily="34" charset="0"/>
                <a:hlinkClick r:id="rId17"/>
              </a:rPr>
              <a:t>Aristophanes</a:t>
            </a:r>
            <a:r>
              <a:rPr lang="en-US" sz="1800" dirty="0">
                <a:solidFill>
                  <a:schemeClr val="tx2"/>
                </a:solidFill>
                <a:latin typeface="Arial" pitchFamily="34" charset="0"/>
                <a:cs typeface="Arial" pitchFamily="34" charset="0"/>
              </a:rPr>
              <a:t>), the </a:t>
            </a:r>
            <a:r>
              <a:rPr lang="en-US" sz="1800" b="1" dirty="0">
                <a:solidFill>
                  <a:schemeClr val="tx2"/>
                </a:solidFill>
                <a:latin typeface="Arial" pitchFamily="34" charset="0"/>
                <a:cs typeface="Arial" pitchFamily="34" charset="0"/>
                <a:hlinkClick r:id="rId18"/>
              </a:rPr>
              <a:t>Olympic Games</a:t>
            </a:r>
            <a:r>
              <a:rPr lang="en-US" sz="1800" dirty="0">
                <a:solidFill>
                  <a:schemeClr val="tx2"/>
                </a:solidFill>
                <a:latin typeface="Arial" pitchFamily="34" charset="0"/>
                <a:cs typeface="Arial" pitchFamily="34" charset="0"/>
              </a:rPr>
              <a:t>, and democracy. The concept of an atomic universe was first posited in Greece through the work of </a:t>
            </a:r>
            <a:r>
              <a:rPr lang="en-US" sz="1800" b="1" dirty="0">
                <a:solidFill>
                  <a:schemeClr val="tx2"/>
                </a:solidFill>
                <a:latin typeface="Arial" pitchFamily="34" charset="0"/>
                <a:cs typeface="Arial" pitchFamily="34" charset="0"/>
                <a:hlinkClick r:id="rId19"/>
              </a:rPr>
              <a:t>Democritus</a:t>
            </a:r>
            <a:r>
              <a:rPr lang="en-US" sz="1800" dirty="0">
                <a:solidFill>
                  <a:schemeClr val="tx2"/>
                </a:solidFill>
                <a:latin typeface="Arial" pitchFamily="34" charset="0"/>
                <a:cs typeface="Arial" pitchFamily="34" charset="0"/>
              </a:rPr>
              <a:t> and Leucippus. The process of today's scientific method was first introduced through the work of </a:t>
            </a:r>
            <a:r>
              <a:rPr lang="en-US" sz="1800" b="1" dirty="0">
                <a:solidFill>
                  <a:schemeClr val="tx2"/>
                </a:solidFill>
                <a:latin typeface="Arial" pitchFamily="34" charset="0"/>
                <a:cs typeface="Arial" pitchFamily="34" charset="0"/>
                <a:hlinkClick r:id="rId20"/>
              </a:rPr>
              <a:t>Thales of Miletus</a:t>
            </a:r>
            <a:r>
              <a:rPr lang="en-US" sz="1800" dirty="0">
                <a:solidFill>
                  <a:schemeClr val="tx2"/>
                </a:solidFill>
                <a:latin typeface="Arial" pitchFamily="34" charset="0"/>
                <a:cs typeface="Arial" pitchFamily="34" charset="0"/>
              </a:rPr>
              <a:t> and those who followed him. The Latin </a:t>
            </a:r>
            <a:r>
              <a:rPr lang="en-US" sz="1800" b="1" dirty="0">
                <a:solidFill>
                  <a:schemeClr val="tx2"/>
                </a:solidFill>
                <a:latin typeface="Arial" pitchFamily="34" charset="0"/>
                <a:cs typeface="Arial" pitchFamily="34" charset="0"/>
                <a:hlinkClick r:id="rId21"/>
              </a:rPr>
              <a:t>alphabet</a:t>
            </a:r>
            <a:r>
              <a:rPr lang="en-US" sz="1800" dirty="0">
                <a:solidFill>
                  <a:schemeClr val="tx2"/>
                </a:solidFill>
                <a:latin typeface="Arial" pitchFamily="34" charset="0"/>
                <a:cs typeface="Arial" pitchFamily="34" charset="0"/>
              </a:rPr>
              <a:t> also comes from ancient Greece, having been introduced to the region during the </a:t>
            </a:r>
            <a:r>
              <a:rPr lang="en-US" sz="1800" b="1" dirty="0">
                <a:solidFill>
                  <a:schemeClr val="tx2"/>
                </a:solidFill>
                <a:latin typeface="Arial" pitchFamily="34" charset="0"/>
                <a:cs typeface="Arial" pitchFamily="34" charset="0"/>
                <a:hlinkClick r:id="rId22"/>
              </a:rPr>
              <a:t>Phoenician colonization</a:t>
            </a:r>
            <a:r>
              <a:rPr lang="en-US" sz="1800" dirty="0">
                <a:solidFill>
                  <a:schemeClr val="tx2"/>
                </a:solidFill>
                <a:latin typeface="Arial" pitchFamily="34" charset="0"/>
                <a:cs typeface="Arial" pitchFamily="34" charset="0"/>
              </a:rPr>
              <a:t> in the 8th century BCE, and early work in physics and engineering was pioneered by </a:t>
            </a:r>
            <a:r>
              <a:rPr lang="en-US" sz="1800" b="1" dirty="0">
                <a:solidFill>
                  <a:schemeClr val="tx2"/>
                </a:solidFill>
                <a:latin typeface="Arial" pitchFamily="34" charset="0"/>
                <a:cs typeface="Arial" pitchFamily="34" charset="0"/>
                <a:hlinkClick r:id="rId23"/>
              </a:rPr>
              <a:t>Archimedes</a:t>
            </a:r>
            <a:r>
              <a:rPr lang="en-US" sz="1800" dirty="0">
                <a:solidFill>
                  <a:schemeClr val="tx2"/>
                </a:solidFill>
                <a:latin typeface="Arial" pitchFamily="34" charset="0"/>
                <a:cs typeface="Arial" pitchFamily="34" charset="0"/>
              </a:rPr>
              <a:t>, of the Greek colony of </a:t>
            </a:r>
            <a:r>
              <a:rPr lang="en-US" sz="1800" b="1" dirty="0">
                <a:solidFill>
                  <a:schemeClr val="tx2"/>
                </a:solidFill>
                <a:latin typeface="Arial" pitchFamily="34" charset="0"/>
                <a:cs typeface="Arial" pitchFamily="34" charset="0"/>
                <a:hlinkClick r:id="rId24"/>
              </a:rPr>
              <a:t>Syracuse</a:t>
            </a:r>
            <a:r>
              <a:rPr lang="en-US" sz="1800" dirty="0">
                <a:solidFill>
                  <a:schemeClr val="tx2"/>
                </a:solidFill>
                <a:latin typeface="Arial" pitchFamily="34" charset="0"/>
                <a:cs typeface="Arial" pitchFamily="34" charset="0"/>
              </a:rPr>
              <a:t>, among </a:t>
            </a:r>
            <a:r>
              <a:rPr lang="en-US" sz="1800" dirty="0" err="1" smtClean="0">
                <a:solidFill>
                  <a:schemeClr val="tx2"/>
                </a:solidFill>
                <a:latin typeface="Arial" pitchFamily="34" charset="0"/>
                <a:cs typeface="Arial" pitchFamily="34" charset="0"/>
              </a:rPr>
              <a:t>others.Mainland</a:t>
            </a:r>
            <a:r>
              <a:rPr lang="en-US" sz="1800" dirty="0" smtClean="0">
                <a:solidFill>
                  <a:schemeClr val="tx2"/>
                </a:solidFill>
                <a:latin typeface="Arial" pitchFamily="34" charset="0"/>
                <a:cs typeface="Arial" pitchFamily="34" charset="0"/>
              </a:rPr>
              <a:t> </a:t>
            </a:r>
            <a:r>
              <a:rPr lang="en-US" sz="1800" dirty="0">
                <a:solidFill>
                  <a:schemeClr val="tx2"/>
                </a:solidFill>
                <a:latin typeface="Arial" pitchFamily="34" charset="0"/>
                <a:cs typeface="Arial" pitchFamily="34" charset="0"/>
              </a:rPr>
              <a:t>Greece is a large peninsula surrounded on three sides by the </a:t>
            </a:r>
            <a:r>
              <a:rPr lang="en-US" sz="1800" b="1" dirty="0">
                <a:solidFill>
                  <a:schemeClr val="tx2"/>
                </a:solidFill>
                <a:latin typeface="Arial" pitchFamily="34" charset="0"/>
                <a:cs typeface="Arial" pitchFamily="34" charset="0"/>
                <a:hlinkClick r:id="rId25"/>
              </a:rPr>
              <a:t>Mediterranean</a:t>
            </a:r>
            <a:r>
              <a:rPr lang="en-US" sz="1800" dirty="0">
                <a:solidFill>
                  <a:schemeClr val="tx2"/>
                </a:solidFill>
                <a:latin typeface="Arial" pitchFamily="34" charset="0"/>
                <a:cs typeface="Arial" pitchFamily="34" charset="0"/>
              </a:rPr>
              <a:t> Sea (branching into the Ionian Sea in the west and the </a:t>
            </a:r>
            <a:r>
              <a:rPr lang="en-US" sz="1800" b="1" dirty="0">
                <a:solidFill>
                  <a:schemeClr val="tx2"/>
                </a:solidFill>
                <a:latin typeface="Arial" pitchFamily="34" charset="0"/>
                <a:cs typeface="Arial" pitchFamily="34" charset="0"/>
                <a:hlinkClick r:id="rId26"/>
              </a:rPr>
              <a:t>Aegean</a:t>
            </a:r>
            <a:r>
              <a:rPr lang="en-US" sz="1800" dirty="0">
                <a:solidFill>
                  <a:schemeClr val="tx2"/>
                </a:solidFill>
                <a:latin typeface="Arial" pitchFamily="34" charset="0"/>
                <a:cs typeface="Arial" pitchFamily="34" charset="0"/>
              </a:rPr>
              <a:t> Sea in the east) which also comprises the islands known as the </a:t>
            </a:r>
            <a:r>
              <a:rPr lang="en-US" sz="1800" b="1" dirty="0">
                <a:solidFill>
                  <a:schemeClr val="tx2"/>
                </a:solidFill>
                <a:latin typeface="Arial" pitchFamily="34" charset="0"/>
                <a:cs typeface="Arial" pitchFamily="34" charset="0"/>
                <a:hlinkClick r:id="rId27"/>
              </a:rPr>
              <a:t>Cyclades</a:t>
            </a:r>
            <a:r>
              <a:rPr lang="en-US" sz="1800" dirty="0">
                <a:solidFill>
                  <a:schemeClr val="tx2"/>
                </a:solidFill>
                <a:latin typeface="Arial" pitchFamily="34" charset="0"/>
                <a:cs typeface="Arial" pitchFamily="34" charset="0"/>
              </a:rPr>
              <a:t> and the Dodecanese (including </a:t>
            </a:r>
            <a:r>
              <a:rPr lang="en-US" sz="1800" b="1" dirty="0">
                <a:solidFill>
                  <a:schemeClr val="tx2"/>
                </a:solidFill>
                <a:latin typeface="Arial" pitchFamily="34" charset="0"/>
                <a:cs typeface="Arial" pitchFamily="34" charset="0"/>
                <a:hlinkClick r:id="rId28"/>
              </a:rPr>
              <a:t>Rhodes</a:t>
            </a:r>
            <a:r>
              <a:rPr lang="en-US" sz="1800" dirty="0">
                <a:solidFill>
                  <a:schemeClr val="tx2"/>
                </a:solidFill>
                <a:latin typeface="Arial" pitchFamily="34" charset="0"/>
                <a:cs typeface="Arial" pitchFamily="34" charset="0"/>
              </a:rPr>
              <a:t>), the Ionian islands (including </a:t>
            </a:r>
            <a:r>
              <a:rPr lang="en-US" sz="1800" b="1" dirty="0">
                <a:solidFill>
                  <a:schemeClr val="tx2"/>
                </a:solidFill>
                <a:latin typeface="Arial" pitchFamily="34" charset="0"/>
                <a:cs typeface="Arial" pitchFamily="34" charset="0"/>
                <a:hlinkClick r:id="rId29"/>
              </a:rPr>
              <a:t>Corcyra</a:t>
            </a:r>
            <a:r>
              <a:rPr lang="en-US" sz="1800" dirty="0">
                <a:solidFill>
                  <a:schemeClr val="tx2"/>
                </a:solidFill>
                <a:latin typeface="Arial" pitchFamily="34" charset="0"/>
                <a:cs typeface="Arial" pitchFamily="34" charset="0"/>
              </a:rPr>
              <a:t>), the isle of </a:t>
            </a:r>
            <a:r>
              <a:rPr lang="en-US" sz="1800" b="1" dirty="0">
                <a:solidFill>
                  <a:schemeClr val="tx2"/>
                </a:solidFill>
                <a:latin typeface="Arial" pitchFamily="34" charset="0"/>
                <a:cs typeface="Arial" pitchFamily="34" charset="0"/>
                <a:hlinkClick r:id="rId30"/>
              </a:rPr>
              <a:t>Crete</a:t>
            </a:r>
            <a:r>
              <a:rPr lang="en-US" sz="1800" dirty="0">
                <a:solidFill>
                  <a:schemeClr val="tx2"/>
                </a:solidFill>
                <a:latin typeface="Arial" pitchFamily="34" charset="0"/>
                <a:cs typeface="Arial" pitchFamily="34" charset="0"/>
              </a:rPr>
              <a:t>, and the southern peninsula known as the </a:t>
            </a:r>
            <a:r>
              <a:rPr lang="en-US" sz="1800" b="1" dirty="0">
                <a:solidFill>
                  <a:schemeClr val="tx2"/>
                </a:solidFill>
                <a:latin typeface="Arial" pitchFamily="34" charset="0"/>
                <a:cs typeface="Arial" pitchFamily="34" charset="0"/>
                <a:hlinkClick r:id="rId31"/>
              </a:rPr>
              <a:t>Peloponnese</a:t>
            </a:r>
            <a:r>
              <a:rPr lang="en-US" sz="1800" dirty="0">
                <a:solidFill>
                  <a:schemeClr val="tx2"/>
                </a:solidFill>
                <a:latin typeface="Arial" pitchFamily="34" charset="0"/>
                <a:cs typeface="Arial" pitchFamily="34" charset="0"/>
              </a:rPr>
              <a:t>.</a:t>
            </a:r>
          </a:p>
          <a:p>
            <a:endParaRPr lang="en-US" sz="1800" dirty="0">
              <a:latin typeface="Arial" pitchFamily="34" charset="0"/>
              <a:cs typeface="Arial" pitchFamily="34" charset="0"/>
            </a:endParaRPr>
          </a:p>
        </p:txBody>
      </p:sp>
    </p:spTree>
    <p:extLst>
      <p:ext uri="{BB962C8B-B14F-4D97-AF65-F5344CB8AC3E}">
        <p14:creationId xmlns:p14="http://schemas.microsoft.com/office/powerpoint/2010/main" val="11294705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Etymology of </a:t>
            </a:r>
            <a:r>
              <a:rPr lang="en-US" i="1" dirty="0" smtClean="0"/>
              <a:t>Hellas</a:t>
            </a:r>
            <a:endParaRPr lang="en-US" dirty="0"/>
          </a:p>
        </p:txBody>
      </p:sp>
      <p:sp>
        <p:nvSpPr>
          <p:cNvPr id="3" name="Content Placeholder 2"/>
          <p:cNvSpPr>
            <a:spLocks noGrp="1"/>
          </p:cNvSpPr>
          <p:nvPr>
            <p:ph idx="1"/>
          </p:nvPr>
        </p:nvSpPr>
        <p:spPr/>
        <p:txBody>
          <a:bodyPr>
            <a:normAutofit fontScale="77500" lnSpcReduction="20000"/>
          </a:bodyPr>
          <a:lstStyle/>
          <a:p>
            <a:pPr marL="0" indent="0">
              <a:buNone/>
            </a:pPr>
            <a:r>
              <a:rPr lang="en-US" dirty="0" smtClean="0"/>
              <a:t>The </a:t>
            </a:r>
            <a:r>
              <a:rPr lang="en-US" dirty="0"/>
              <a:t>designation </a:t>
            </a:r>
            <a:r>
              <a:rPr lang="en-US" i="1" dirty="0"/>
              <a:t>Hellas </a:t>
            </a:r>
            <a:r>
              <a:rPr lang="en-US" dirty="0"/>
              <a:t>derives from </a:t>
            </a:r>
            <a:r>
              <a:rPr lang="en-US" dirty="0" err="1"/>
              <a:t>Hellen</a:t>
            </a:r>
            <a:r>
              <a:rPr lang="en-US" dirty="0"/>
              <a:t>, the son of Deucalion and </a:t>
            </a:r>
            <a:r>
              <a:rPr lang="en-US" dirty="0" err="1"/>
              <a:t>Pyrrha</a:t>
            </a:r>
            <a:r>
              <a:rPr lang="en-US" dirty="0"/>
              <a:t> who feature prominently in </a:t>
            </a:r>
            <a:r>
              <a:rPr lang="en-US" b="1" dirty="0">
                <a:hlinkClick r:id="rId2"/>
              </a:rPr>
              <a:t>Ovid</a:t>
            </a:r>
            <a:r>
              <a:rPr lang="en-US" dirty="0"/>
              <a:t>'s tale of the Great Flood in his </a:t>
            </a:r>
            <a:r>
              <a:rPr lang="en-US" i="1" dirty="0"/>
              <a:t>Metamorphoses</a:t>
            </a:r>
            <a:r>
              <a:rPr lang="en-US" dirty="0"/>
              <a:t>. The mythical Deucalion (son of the fire-bringing </a:t>
            </a:r>
            <a:r>
              <a:rPr lang="en-US" b="1" dirty="0">
                <a:hlinkClick r:id="rId3"/>
              </a:rPr>
              <a:t>titan</a:t>
            </a:r>
            <a:r>
              <a:rPr lang="en-US" dirty="0"/>
              <a:t> </a:t>
            </a:r>
            <a:r>
              <a:rPr lang="en-US" b="1" dirty="0">
                <a:hlinkClick r:id="rId4"/>
              </a:rPr>
              <a:t>Prometheus</a:t>
            </a:r>
            <a:r>
              <a:rPr lang="en-US" dirty="0"/>
              <a:t>) was the savior of the human race from the Great Flood, in the same way Noah is presented in the biblical version or </a:t>
            </a:r>
            <a:r>
              <a:rPr lang="en-US" dirty="0" err="1"/>
              <a:t>Utnapishtim</a:t>
            </a:r>
            <a:r>
              <a:rPr lang="en-US" dirty="0"/>
              <a:t> in the Mesopotamian one. Deucalion and </a:t>
            </a:r>
            <a:r>
              <a:rPr lang="en-US" dirty="0" err="1"/>
              <a:t>Pyrrha</a:t>
            </a:r>
            <a:r>
              <a:rPr lang="en-US" dirty="0"/>
              <a:t> repopulate the land once the floodwaters have receded by casting stones which become people, the first being </a:t>
            </a:r>
            <a:r>
              <a:rPr lang="en-US" dirty="0" err="1"/>
              <a:t>Hellen</a:t>
            </a:r>
            <a:r>
              <a:rPr lang="en-US" dirty="0"/>
              <a:t>. Contrary to popular opinion, Hellas and </a:t>
            </a:r>
            <a:r>
              <a:rPr lang="en-US" dirty="0" err="1"/>
              <a:t>Ellada</a:t>
            </a:r>
            <a:r>
              <a:rPr lang="en-US" dirty="0"/>
              <a:t> have nothing to do with </a:t>
            </a:r>
            <a:r>
              <a:rPr lang="en-US" b="1" dirty="0">
                <a:hlinkClick r:id="rId5"/>
              </a:rPr>
              <a:t>Helen</a:t>
            </a:r>
            <a:r>
              <a:rPr lang="en-US" dirty="0"/>
              <a:t> of </a:t>
            </a:r>
            <a:r>
              <a:rPr lang="en-US" b="1" dirty="0">
                <a:hlinkClick r:id="rId6"/>
              </a:rPr>
              <a:t>Troy</a:t>
            </a:r>
            <a:r>
              <a:rPr lang="en-US" dirty="0"/>
              <a:t> from Homer's </a:t>
            </a:r>
            <a:r>
              <a:rPr lang="en-US" i="1" dirty="0"/>
              <a:t>Iliad</a:t>
            </a:r>
            <a:r>
              <a:rPr lang="en-US" dirty="0"/>
              <a:t>. Ovid, however, did not </a:t>
            </a:r>
            <a:r>
              <a:rPr lang="en-US" b="1" dirty="0">
                <a:hlinkClick r:id="rId7"/>
              </a:rPr>
              <a:t>coin</a:t>
            </a:r>
            <a:r>
              <a:rPr lang="en-US" dirty="0"/>
              <a:t> the designation. </a:t>
            </a:r>
            <a:r>
              <a:rPr lang="en-US" b="1" dirty="0">
                <a:hlinkClick r:id="rId8"/>
              </a:rPr>
              <a:t>Thucydides</a:t>
            </a:r>
            <a:r>
              <a:rPr lang="en-US" dirty="0"/>
              <a:t> writes, in Book I of his </a:t>
            </a:r>
            <a:r>
              <a:rPr lang="en-US" i="1" dirty="0"/>
              <a:t>Histories</a:t>
            </a:r>
            <a:r>
              <a:rPr lang="en-US" dirty="0"/>
              <a:t>:</a:t>
            </a:r>
          </a:p>
        </p:txBody>
      </p:sp>
    </p:spTree>
    <p:extLst>
      <p:ext uri="{BB962C8B-B14F-4D97-AF65-F5344CB8AC3E}">
        <p14:creationId xmlns:p14="http://schemas.microsoft.com/office/powerpoint/2010/main" val="11602111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hlinkClick r:id="rId2"/>
              </a:rPr>
              <a:t>Greek mythology</a:t>
            </a:r>
            <a:endParaRPr lang="en-US" dirty="0"/>
          </a:p>
        </p:txBody>
      </p:sp>
      <p:sp>
        <p:nvSpPr>
          <p:cNvPr id="3" name="Content Placeholder 2"/>
          <p:cNvSpPr>
            <a:spLocks noGrp="1"/>
          </p:cNvSpPr>
          <p:nvPr>
            <p:ph idx="1"/>
          </p:nvPr>
        </p:nvSpPr>
        <p:spPr/>
        <p:txBody>
          <a:bodyPr>
            <a:normAutofit fontScale="70000" lnSpcReduction="20000"/>
          </a:bodyPr>
          <a:lstStyle/>
          <a:p>
            <a:r>
              <a:rPr lang="en-US" b="1" dirty="0">
                <a:hlinkClick r:id="rId2"/>
              </a:rPr>
              <a:t>Greek mythology</a:t>
            </a:r>
            <a:r>
              <a:rPr lang="en-US" dirty="0"/>
              <a:t> provided a solid paradigm of the creation of the universe, the world, and human beings. An early myth relates how, in the beginning, there was nothing but chaos in the form of unending waters. From this chaos came the goddess </a:t>
            </a:r>
            <a:r>
              <a:rPr lang="en-US" dirty="0" err="1"/>
              <a:t>Eurynome</a:t>
            </a:r>
            <a:r>
              <a:rPr lang="en-US" dirty="0"/>
              <a:t> who separated the water from the air and began her dance of creation with the serpent </a:t>
            </a:r>
            <a:r>
              <a:rPr lang="en-US" dirty="0" err="1"/>
              <a:t>Ophion</a:t>
            </a:r>
            <a:r>
              <a:rPr lang="en-US" dirty="0"/>
              <a:t>. From their dance, all of creation sprang and </a:t>
            </a:r>
            <a:r>
              <a:rPr lang="en-US" dirty="0" err="1"/>
              <a:t>Eurynome</a:t>
            </a:r>
            <a:r>
              <a:rPr lang="en-US" dirty="0"/>
              <a:t> was, originally, the Great Mother Goddess and Creator of All Things.</a:t>
            </a:r>
          </a:p>
          <a:p>
            <a:r>
              <a:rPr lang="en-US" dirty="0"/>
              <a:t>By the time Hesiod and Homer were writing (8th century BCE), this story had changed into the more familiar myth concerning the titans, </a:t>
            </a:r>
            <a:r>
              <a:rPr lang="en-US" b="1" dirty="0">
                <a:hlinkClick r:id="rId3"/>
              </a:rPr>
              <a:t>Zeus</a:t>
            </a:r>
            <a:r>
              <a:rPr lang="en-US" dirty="0"/>
              <a:t>' war against them, and the birth of the Olympian Gods with Zeus as their chief. This shift indicates a movement from a matriarchal </a:t>
            </a:r>
            <a:r>
              <a:rPr lang="en-US" b="1" dirty="0">
                <a:hlinkClick r:id="rId4"/>
              </a:rPr>
              <a:t>religion</a:t>
            </a:r>
            <a:r>
              <a:rPr lang="en-US" dirty="0"/>
              <a:t> to a patriarchal paradigm.</a:t>
            </a:r>
          </a:p>
          <a:p>
            <a:endParaRPr lang="en-US" dirty="0"/>
          </a:p>
        </p:txBody>
      </p:sp>
    </p:spTree>
    <p:extLst>
      <p:ext uri="{BB962C8B-B14F-4D97-AF65-F5344CB8AC3E}">
        <p14:creationId xmlns:p14="http://schemas.microsoft.com/office/powerpoint/2010/main" val="41596599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Religion</a:t>
            </a:r>
            <a:endParaRPr lang="en-US" dirty="0"/>
          </a:p>
        </p:txBody>
      </p:sp>
      <p:sp>
        <p:nvSpPr>
          <p:cNvPr id="3" name="Content Placeholder 2"/>
          <p:cNvSpPr>
            <a:spLocks noGrp="1"/>
          </p:cNvSpPr>
          <p:nvPr>
            <p:ph idx="1"/>
          </p:nvPr>
        </p:nvSpPr>
        <p:spPr/>
        <p:txBody>
          <a:bodyPr>
            <a:normAutofit fontScale="70000" lnSpcReduction="20000"/>
          </a:bodyPr>
          <a:lstStyle/>
          <a:p>
            <a:r>
              <a:rPr lang="en-US" b="1" dirty="0"/>
              <a:t>Ancient Greek religion</a:t>
            </a:r>
            <a:r>
              <a:rPr lang="en-US" dirty="0"/>
              <a:t> encompasses the collection of beliefs, rituals, and </a:t>
            </a:r>
            <a:r>
              <a:rPr lang="en-US" dirty="0">
                <a:hlinkClick r:id="rId2" tooltip="Greek mythology"/>
              </a:rPr>
              <a:t>mythology</a:t>
            </a:r>
            <a:r>
              <a:rPr lang="en-US" dirty="0"/>
              <a:t> originating in </a:t>
            </a:r>
            <a:r>
              <a:rPr lang="en-US" dirty="0">
                <a:hlinkClick r:id="rId3" tooltip="Ancient Greece"/>
              </a:rPr>
              <a:t>ancient Greece</a:t>
            </a:r>
            <a:r>
              <a:rPr lang="en-US" dirty="0"/>
              <a:t> in the form of both popular public religion and </a:t>
            </a:r>
            <a:r>
              <a:rPr lang="en-US" dirty="0">
                <a:hlinkClick r:id="rId4" tooltip="Cult (religious practice)"/>
              </a:rPr>
              <a:t>cult practices</a:t>
            </a:r>
            <a:r>
              <a:rPr lang="en-US" dirty="0"/>
              <a:t>. These groups varied enough for it to be possible to speak of Greek religions or "cults" in the plural, though most of them shared similarities.</a:t>
            </a:r>
          </a:p>
          <a:p>
            <a:r>
              <a:rPr lang="en-US" dirty="0"/>
              <a:t>Most ancient Greeks recognized the </a:t>
            </a:r>
            <a:r>
              <a:rPr lang="en-US" dirty="0">
                <a:hlinkClick r:id="rId5" tooltip="Twelve Olympians"/>
              </a:rPr>
              <a:t>twelve major Olympian gods and goddesses</a:t>
            </a:r>
            <a:r>
              <a:rPr lang="en-US" dirty="0"/>
              <a:t>—</a:t>
            </a:r>
            <a:r>
              <a:rPr lang="en-US" dirty="0">
                <a:hlinkClick r:id="rId6" tooltip="Zeus"/>
              </a:rPr>
              <a:t>Zeus</a:t>
            </a:r>
            <a:r>
              <a:rPr lang="en-US" dirty="0"/>
              <a:t>, </a:t>
            </a:r>
            <a:r>
              <a:rPr lang="en-US" dirty="0">
                <a:hlinkClick r:id="rId7" tooltip="Hera"/>
              </a:rPr>
              <a:t>Hera</a:t>
            </a:r>
            <a:r>
              <a:rPr lang="en-US" dirty="0"/>
              <a:t>, </a:t>
            </a:r>
            <a:r>
              <a:rPr lang="en-US" dirty="0">
                <a:hlinkClick r:id="rId8" tooltip="Poseidon"/>
              </a:rPr>
              <a:t>Poseidon</a:t>
            </a:r>
            <a:r>
              <a:rPr lang="en-US" dirty="0"/>
              <a:t>, </a:t>
            </a:r>
            <a:r>
              <a:rPr lang="en-US" dirty="0">
                <a:hlinkClick r:id="rId9" tooltip="Demeter"/>
              </a:rPr>
              <a:t>Demeter</a:t>
            </a:r>
            <a:r>
              <a:rPr lang="en-US" dirty="0"/>
              <a:t>, </a:t>
            </a:r>
            <a:r>
              <a:rPr lang="en-US" dirty="0">
                <a:hlinkClick r:id="rId10" tooltip="Athena"/>
              </a:rPr>
              <a:t>Athena</a:t>
            </a:r>
            <a:r>
              <a:rPr lang="en-US" dirty="0"/>
              <a:t>, </a:t>
            </a:r>
            <a:r>
              <a:rPr lang="en-US" dirty="0">
                <a:hlinkClick r:id="rId11" tooltip="Ares"/>
              </a:rPr>
              <a:t>Ares</a:t>
            </a:r>
            <a:r>
              <a:rPr lang="en-US" dirty="0"/>
              <a:t>, </a:t>
            </a:r>
            <a:r>
              <a:rPr lang="en-US" dirty="0">
                <a:hlinkClick r:id="rId12" tooltip="Aphrodite"/>
              </a:rPr>
              <a:t>Aphrodite</a:t>
            </a:r>
            <a:r>
              <a:rPr lang="en-US" dirty="0"/>
              <a:t>, </a:t>
            </a:r>
            <a:r>
              <a:rPr lang="en-US" dirty="0">
                <a:hlinkClick r:id="rId13" tooltip="Apollo"/>
              </a:rPr>
              <a:t>Apollo</a:t>
            </a:r>
            <a:r>
              <a:rPr lang="en-US" dirty="0"/>
              <a:t>, </a:t>
            </a:r>
            <a:r>
              <a:rPr lang="en-US" dirty="0">
                <a:hlinkClick r:id="rId14" tooltip="Artemis"/>
              </a:rPr>
              <a:t>Artemis</a:t>
            </a:r>
            <a:r>
              <a:rPr lang="en-US" dirty="0"/>
              <a:t>, </a:t>
            </a:r>
            <a:r>
              <a:rPr lang="en-US" dirty="0">
                <a:hlinkClick r:id="rId15" tooltip="Hephaestus"/>
              </a:rPr>
              <a:t>Hephaestus</a:t>
            </a:r>
            <a:r>
              <a:rPr lang="en-US" dirty="0"/>
              <a:t>, </a:t>
            </a:r>
            <a:r>
              <a:rPr lang="en-US" dirty="0">
                <a:hlinkClick r:id="rId16" tooltip="Hermes"/>
              </a:rPr>
              <a:t>Hermes</a:t>
            </a:r>
            <a:r>
              <a:rPr lang="en-US" dirty="0"/>
              <a:t>, and either </a:t>
            </a:r>
            <a:r>
              <a:rPr lang="en-US" dirty="0">
                <a:hlinkClick r:id="rId17" tooltip="Hestia"/>
              </a:rPr>
              <a:t>Hestia</a:t>
            </a:r>
            <a:r>
              <a:rPr lang="en-US" dirty="0"/>
              <a:t> or </a:t>
            </a:r>
            <a:r>
              <a:rPr lang="en-US" dirty="0">
                <a:hlinkClick r:id="rId18" tooltip="Dionysus"/>
              </a:rPr>
              <a:t>Dionysus</a:t>
            </a:r>
            <a:r>
              <a:rPr lang="en-US" dirty="0"/>
              <a:t>—although philosophies such as </a:t>
            </a:r>
            <a:r>
              <a:rPr lang="en-US" dirty="0">
                <a:hlinkClick r:id="rId19" tooltip="Stoicism"/>
              </a:rPr>
              <a:t>Stoicism</a:t>
            </a:r>
            <a:r>
              <a:rPr lang="en-US" dirty="0"/>
              <a:t> and some forms of </a:t>
            </a:r>
            <a:r>
              <a:rPr lang="en-US" dirty="0">
                <a:hlinkClick r:id="rId20" tooltip="Platonism"/>
              </a:rPr>
              <a:t>Platonism</a:t>
            </a:r>
            <a:r>
              <a:rPr lang="en-US" dirty="0"/>
              <a:t> used language that seems to assume a single </a:t>
            </a:r>
            <a:r>
              <a:rPr lang="en-US" dirty="0">
                <a:hlinkClick r:id="rId21" tooltip="Transcendence (religion)"/>
              </a:rPr>
              <a:t>transcendent deity</a:t>
            </a:r>
            <a:r>
              <a:rPr lang="en-US" dirty="0"/>
              <a:t>. The worship of these deities, and several others, was found across the Greek world, though they often have different </a:t>
            </a:r>
            <a:r>
              <a:rPr lang="en-US" dirty="0">
                <a:hlinkClick r:id="rId22" tooltip="Epithet"/>
              </a:rPr>
              <a:t>epithets</a:t>
            </a:r>
            <a:r>
              <a:rPr lang="en-US" dirty="0"/>
              <a:t> that distinguished aspects of the deity, and often reflect the absorption of other local deities into the </a:t>
            </a:r>
            <a:r>
              <a:rPr lang="en-US" dirty="0" err="1"/>
              <a:t>pan-Hellenic</a:t>
            </a:r>
            <a:r>
              <a:rPr lang="en-US" dirty="0"/>
              <a:t> scheme.</a:t>
            </a:r>
          </a:p>
        </p:txBody>
      </p:sp>
    </p:spTree>
    <p:extLst>
      <p:ext uri="{BB962C8B-B14F-4D97-AF65-F5344CB8AC3E}">
        <p14:creationId xmlns:p14="http://schemas.microsoft.com/office/powerpoint/2010/main" val="6320870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Architecture</a:t>
            </a:r>
            <a:endParaRPr lang="en-US" dirty="0"/>
          </a:p>
        </p:txBody>
      </p:sp>
      <p:sp>
        <p:nvSpPr>
          <p:cNvPr id="3" name="Content Placeholder 2"/>
          <p:cNvSpPr>
            <a:spLocks noGrp="1"/>
          </p:cNvSpPr>
          <p:nvPr>
            <p:ph idx="1"/>
          </p:nvPr>
        </p:nvSpPr>
        <p:spPr/>
        <p:txBody>
          <a:bodyPr>
            <a:normAutofit fontScale="70000" lnSpcReduction="20000"/>
          </a:bodyPr>
          <a:lstStyle/>
          <a:p>
            <a:r>
              <a:rPr lang="en-US" dirty="0"/>
              <a:t>The </a:t>
            </a:r>
            <a:r>
              <a:rPr lang="en-US" b="1" dirty="0"/>
              <a:t>architecture of ancient Greece</a:t>
            </a:r>
            <a:r>
              <a:rPr lang="en-US" dirty="0"/>
              <a:t> is the architecture produced by the </a:t>
            </a:r>
            <a:r>
              <a:rPr lang="en-US" dirty="0">
                <a:hlinkClick r:id="rId2" tooltip="Greeks"/>
              </a:rPr>
              <a:t>Greek-speaking people</a:t>
            </a:r>
            <a:r>
              <a:rPr lang="en-US" dirty="0"/>
              <a:t> (</a:t>
            </a:r>
            <a:r>
              <a:rPr lang="en-US" i="1" dirty="0"/>
              <a:t>Hellenic</a:t>
            </a:r>
            <a:r>
              <a:rPr lang="en-US" dirty="0"/>
              <a:t> people) whose </a:t>
            </a:r>
            <a:r>
              <a:rPr lang="en-US" dirty="0">
                <a:hlinkClick r:id="rId3" tooltip="Ancient Greece"/>
              </a:rPr>
              <a:t>culture</a:t>
            </a:r>
            <a:r>
              <a:rPr lang="en-US" dirty="0"/>
              <a:t> flourished on the Greek mainland, the </a:t>
            </a:r>
            <a:r>
              <a:rPr lang="en-US" dirty="0">
                <a:hlinkClick r:id="rId4" tooltip="Peloponnese"/>
              </a:rPr>
              <a:t>Peloponnese</a:t>
            </a:r>
            <a:r>
              <a:rPr lang="en-US" dirty="0"/>
              <a:t>, the </a:t>
            </a:r>
            <a:r>
              <a:rPr lang="en-US" dirty="0">
                <a:hlinkClick r:id="rId5" tooltip="Aegean Islands"/>
              </a:rPr>
              <a:t>Aegean Islands</a:t>
            </a:r>
            <a:r>
              <a:rPr lang="en-US" dirty="0"/>
              <a:t>, and in colonies in </a:t>
            </a:r>
            <a:r>
              <a:rPr lang="en-US" dirty="0">
                <a:hlinkClick r:id="rId6" tooltip="Asia Minor"/>
              </a:rPr>
              <a:t>Anatolia</a:t>
            </a:r>
            <a:r>
              <a:rPr lang="en-US" dirty="0"/>
              <a:t> and Italy for a period from about 900 BC until the 1st century AD, with the earliest remaining architectural works dating from around 600 BC.</a:t>
            </a:r>
            <a:r>
              <a:rPr lang="en-US" baseline="30000" dirty="0">
                <a:hlinkClick r:id="rId7"/>
              </a:rPr>
              <a:t>[1]</a:t>
            </a:r>
            <a:endParaRPr lang="en-US" dirty="0"/>
          </a:p>
          <a:p>
            <a:r>
              <a:rPr lang="en-US" dirty="0"/>
              <a:t>Ancient Greek architecture is best known from </a:t>
            </a:r>
            <a:r>
              <a:rPr lang="en-US" dirty="0">
                <a:hlinkClick r:id="rId8" tooltip="Ancient Greek temple"/>
              </a:rPr>
              <a:t>its temples</a:t>
            </a:r>
            <a:r>
              <a:rPr lang="en-US" dirty="0"/>
              <a:t>, many of which are found throughout the region, and the </a:t>
            </a:r>
            <a:r>
              <a:rPr lang="en-US" dirty="0" err="1"/>
              <a:t>parthenon</a:t>
            </a:r>
            <a:r>
              <a:rPr lang="en-US" dirty="0"/>
              <a:t> is a prime example of this, mostly as ruins but many substantially intact. The second important type of building that survives all over the Hellenic world is the </a:t>
            </a:r>
            <a:r>
              <a:rPr lang="en-US" dirty="0">
                <a:hlinkClick r:id="rId9" tooltip="Theatre of Ancient Greece"/>
              </a:rPr>
              <a:t>open-air theatre</a:t>
            </a:r>
            <a:r>
              <a:rPr lang="en-US" dirty="0"/>
              <a:t>, with the earliest dating from around 525–480 BC. Other architectural forms that are still in evidence are the processional gateway (</a:t>
            </a:r>
            <a:r>
              <a:rPr lang="en-US" i="1" dirty="0" err="1">
                <a:hlinkClick r:id="rId10" tooltip="Propylon"/>
              </a:rPr>
              <a:t>propylon</a:t>
            </a:r>
            <a:r>
              <a:rPr lang="en-US" dirty="0"/>
              <a:t>), the public square (</a:t>
            </a:r>
            <a:r>
              <a:rPr lang="en-US" i="1" dirty="0">
                <a:hlinkClick r:id="rId11" tooltip="Agora"/>
              </a:rPr>
              <a:t>agora</a:t>
            </a:r>
            <a:r>
              <a:rPr lang="en-US" dirty="0"/>
              <a:t>) surrounded by storied colonnade (</a:t>
            </a:r>
            <a:r>
              <a:rPr lang="en-US" i="1" dirty="0" err="1">
                <a:hlinkClick r:id="rId12" tooltip="Stoa"/>
              </a:rPr>
              <a:t>stoa</a:t>
            </a:r>
            <a:r>
              <a:rPr lang="en-US" dirty="0"/>
              <a:t>), the town council building (</a:t>
            </a:r>
            <a:r>
              <a:rPr lang="en-US" i="1" dirty="0" err="1">
                <a:hlinkClick r:id="rId13" tooltip="Bouleuterion"/>
              </a:rPr>
              <a:t>bouleuterion</a:t>
            </a:r>
            <a:r>
              <a:rPr lang="en-US" dirty="0"/>
              <a:t>), the public monument, the monumental tomb (</a:t>
            </a:r>
            <a:r>
              <a:rPr lang="en-US" i="1" dirty="0">
                <a:hlinkClick r:id="rId14" tooltip="Mausoleum"/>
              </a:rPr>
              <a:t>mausoleum</a:t>
            </a:r>
            <a:r>
              <a:rPr lang="en-US" dirty="0"/>
              <a:t>) and the </a:t>
            </a:r>
            <a:r>
              <a:rPr lang="en-US" i="1" dirty="0">
                <a:hlinkClick r:id="rId15" tooltip="Stadium"/>
              </a:rPr>
              <a:t>stadium</a:t>
            </a:r>
            <a:r>
              <a:rPr lang="en-US" dirty="0"/>
              <a:t>.</a:t>
            </a:r>
          </a:p>
          <a:p>
            <a:endParaRPr lang="en-US" dirty="0"/>
          </a:p>
        </p:txBody>
      </p:sp>
    </p:spTree>
    <p:extLst>
      <p:ext uri="{BB962C8B-B14F-4D97-AF65-F5344CB8AC3E}">
        <p14:creationId xmlns:p14="http://schemas.microsoft.com/office/powerpoint/2010/main" val="6720684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Laws</a:t>
            </a:r>
            <a:endParaRPr lang="en-US" dirty="0"/>
          </a:p>
        </p:txBody>
      </p:sp>
      <p:sp>
        <p:nvSpPr>
          <p:cNvPr id="3" name="Content Placeholder 2"/>
          <p:cNvSpPr>
            <a:spLocks noGrp="1"/>
          </p:cNvSpPr>
          <p:nvPr>
            <p:ph idx="1"/>
          </p:nvPr>
        </p:nvSpPr>
        <p:spPr/>
        <p:txBody>
          <a:bodyPr>
            <a:normAutofit fontScale="70000" lnSpcReduction="20000"/>
          </a:bodyPr>
          <a:lstStyle/>
          <a:p>
            <a:r>
              <a:rPr lang="en-US" b="1" dirty="0"/>
              <a:t>Ancient Greek law</a:t>
            </a:r>
            <a:r>
              <a:rPr lang="en-US" dirty="0"/>
              <a:t> consists of the laws and legal institutions of </a:t>
            </a:r>
            <a:r>
              <a:rPr lang="en-US" dirty="0">
                <a:hlinkClick r:id="rId2" tooltip="Ancient Greece"/>
              </a:rPr>
              <a:t>Ancient Greece</a:t>
            </a:r>
            <a:r>
              <a:rPr lang="en-US" dirty="0"/>
              <a:t>.</a:t>
            </a:r>
          </a:p>
          <a:p>
            <a:r>
              <a:rPr lang="en-US" dirty="0"/>
              <a:t>The existence of certain general principles of law is implied by the custom of settling a difference between two Greek states, or between members of a single state, by resorting to external arbitration. The general unity of Greek law shows mainly in the laws of inheritance and adoption, in laws of </a:t>
            </a:r>
            <a:r>
              <a:rPr lang="en-US" dirty="0">
                <a:hlinkClick r:id="rId3" tooltip="Commercial law"/>
              </a:rPr>
              <a:t>commerce</a:t>
            </a:r>
            <a:r>
              <a:rPr lang="en-US" dirty="0"/>
              <a:t> and </a:t>
            </a:r>
            <a:r>
              <a:rPr lang="en-US" dirty="0">
                <a:hlinkClick r:id="rId4" tooltip="Contract law"/>
              </a:rPr>
              <a:t>contract</a:t>
            </a:r>
            <a:r>
              <a:rPr lang="en-US" dirty="0"/>
              <a:t>, and in the publicity uniformly given to legal agreements.</a:t>
            </a:r>
            <a:r>
              <a:rPr lang="en-US" baseline="30000" dirty="0">
                <a:hlinkClick r:id="rId5"/>
              </a:rPr>
              <a:t>[1]</a:t>
            </a:r>
            <a:endParaRPr lang="en-US" dirty="0"/>
          </a:p>
          <a:p>
            <a:r>
              <a:rPr lang="en-US" dirty="0"/>
              <a:t>While its older forms can be studied by the laws of </a:t>
            </a:r>
            <a:r>
              <a:rPr lang="en-US" dirty="0" err="1">
                <a:hlinkClick r:id="rId6" tooltip="Gortyn code"/>
              </a:rPr>
              <a:t>Gortyn</a:t>
            </a:r>
            <a:r>
              <a:rPr lang="en-US" dirty="0"/>
              <a:t>, its influence can be traced in legal documents preserved in Egyptian </a:t>
            </a:r>
            <a:r>
              <a:rPr lang="en-US" dirty="0">
                <a:hlinkClick r:id="rId7" tooltip="Papyrus"/>
              </a:rPr>
              <a:t>papyri</a:t>
            </a:r>
            <a:r>
              <a:rPr lang="en-US" dirty="0"/>
              <a:t> and it may be recognized as a consistent whole in its ultimate relations to Roman law in the eastern provinces of the </a:t>
            </a:r>
            <a:r>
              <a:rPr lang="en-US" dirty="0">
                <a:hlinkClick r:id="rId8" tooltip="Roman empire"/>
              </a:rPr>
              <a:t>Roman empire</a:t>
            </a:r>
            <a:r>
              <a:rPr lang="en-US" dirty="0"/>
              <a:t>, with scholars in the discipline of </a:t>
            </a:r>
            <a:r>
              <a:rPr lang="en-US" dirty="0">
                <a:hlinkClick r:id="rId9" tooltip="Comparative law"/>
              </a:rPr>
              <a:t>comparative law</a:t>
            </a:r>
            <a:r>
              <a:rPr lang="en-US" dirty="0"/>
              <a:t> comparing Greek law with both </a:t>
            </a:r>
            <a:r>
              <a:rPr lang="en-US" dirty="0">
                <a:hlinkClick r:id="rId10" tooltip="Roman law"/>
              </a:rPr>
              <a:t>Roman law</a:t>
            </a:r>
            <a:r>
              <a:rPr lang="en-US" dirty="0"/>
              <a:t> and the primitive institutions of the </a:t>
            </a:r>
            <a:r>
              <a:rPr lang="en-US" dirty="0">
                <a:hlinkClick r:id="rId11" tooltip="Germanic tribes"/>
              </a:rPr>
              <a:t>Germanic nations</a:t>
            </a:r>
            <a:r>
              <a:rPr lang="en-US" dirty="0" smtClean="0"/>
              <a:t>.</a:t>
            </a:r>
            <a:endParaRPr lang="en-US" dirty="0"/>
          </a:p>
        </p:txBody>
      </p:sp>
    </p:spTree>
    <p:extLst>
      <p:ext uri="{BB962C8B-B14F-4D97-AF65-F5344CB8AC3E}">
        <p14:creationId xmlns:p14="http://schemas.microsoft.com/office/powerpoint/2010/main" val="31229259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Alexander the Great &amp; the Coming of </a:t>
            </a:r>
            <a:r>
              <a:rPr lang="en-US" u="sng" dirty="0" smtClean="0">
                <a:hlinkClick r:id="rId2"/>
              </a:rPr>
              <a:t>Rome</a:t>
            </a:r>
            <a:endParaRPr lang="en-US" dirty="0"/>
          </a:p>
        </p:txBody>
      </p:sp>
      <p:sp>
        <p:nvSpPr>
          <p:cNvPr id="3" name="Content Placeholder 2"/>
          <p:cNvSpPr>
            <a:spLocks noGrp="1"/>
          </p:cNvSpPr>
          <p:nvPr>
            <p:ph idx="1"/>
          </p:nvPr>
        </p:nvSpPr>
        <p:spPr/>
        <p:txBody>
          <a:bodyPr>
            <a:normAutofit fontScale="85000" lnSpcReduction="20000"/>
          </a:bodyPr>
          <a:lstStyle/>
          <a:p>
            <a:pPr marL="0" indent="0">
              <a:buNone/>
            </a:pPr>
            <a:r>
              <a:rPr lang="en-US" smtClean="0"/>
              <a:t>Alexander </a:t>
            </a:r>
            <a:r>
              <a:rPr lang="en-US" dirty="0"/>
              <a:t>the Great (356-323 BCE) carried on his father's plans for a full scale invasion of </a:t>
            </a:r>
            <a:r>
              <a:rPr lang="en-US" b="1" u="sng" dirty="0">
                <a:hlinkClick r:id="rId3"/>
              </a:rPr>
              <a:t>Persia</a:t>
            </a:r>
            <a:r>
              <a:rPr lang="en-US" dirty="0"/>
              <a:t> in retaliation for their invasion of Greece in 480 BCE. As he had almost the whole of Greece under his command, a standing army of considerable size and strength, and a full treasury, Alexander did not need to bother with allies nor with consulting anyone regarding his plan for invasion and so led his army into </a:t>
            </a:r>
            <a:r>
              <a:rPr lang="en-US" b="1" u="sng" dirty="0">
                <a:hlinkClick r:id="rId4"/>
              </a:rPr>
              <a:t>Egypt</a:t>
            </a:r>
            <a:r>
              <a:rPr lang="en-US" dirty="0"/>
              <a:t>, across Asia Minor, through Persia, and finally to </a:t>
            </a:r>
            <a:r>
              <a:rPr lang="en-US" b="1" u="sng" dirty="0">
                <a:hlinkClick r:id="rId5"/>
              </a:rPr>
              <a:t>India</a:t>
            </a:r>
            <a:r>
              <a:rPr lang="en-US" dirty="0"/>
              <a:t>. Tutored in his youth by Plato’s great student Aristotle, Alexander would spread the ideals of Greek civilization through his conquests and, in so doing, transmitted Greek art, philosophy, culture, and language to every region he came in contact with.</a:t>
            </a:r>
          </a:p>
        </p:txBody>
      </p:sp>
    </p:spTree>
    <p:extLst>
      <p:ext uri="{BB962C8B-B14F-4D97-AF65-F5344CB8AC3E}">
        <p14:creationId xmlns:p14="http://schemas.microsoft.com/office/powerpoint/2010/main" val="22278229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Conclusion</a:t>
            </a:r>
            <a:endParaRPr lang="en-US" dirty="0"/>
          </a:p>
        </p:txBody>
      </p:sp>
      <p:sp>
        <p:nvSpPr>
          <p:cNvPr id="3" name="Content Placeholder 2"/>
          <p:cNvSpPr>
            <a:spLocks noGrp="1"/>
          </p:cNvSpPr>
          <p:nvPr>
            <p:ph idx="1"/>
          </p:nvPr>
        </p:nvSpPr>
        <p:spPr/>
        <p:txBody>
          <a:bodyPr>
            <a:normAutofit fontScale="85000" lnSpcReduction="20000"/>
          </a:bodyPr>
          <a:lstStyle/>
          <a:p>
            <a:r>
              <a:rPr lang="en-US" dirty="0"/>
              <a:t>The </a:t>
            </a:r>
            <a:r>
              <a:rPr lang="en-US" b="1" u="sng" dirty="0">
                <a:hlinkClick r:id="rId2"/>
              </a:rPr>
              <a:t>Roman Republic</a:t>
            </a:r>
            <a:r>
              <a:rPr lang="en-US" dirty="0"/>
              <a:t> became increasingly involved in the affairs of Greece during this time and, in 168 BCE, defeated Macedon at the </a:t>
            </a:r>
            <a:r>
              <a:rPr lang="en-US" b="1" u="sng" dirty="0">
                <a:hlinkClick r:id="rId3"/>
              </a:rPr>
              <a:t>Battle of </a:t>
            </a:r>
            <a:r>
              <a:rPr lang="en-US" b="1" u="sng" dirty="0" err="1">
                <a:hlinkClick r:id="rId3"/>
              </a:rPr>
              <a:t>Pydna</a:t>
            </a:r>
            <a:r>
              <a:rPr lang="en-US" dirty="0"/>
              <a:t>. After this date, Greece steadily came under the influence of Rome. In 146 BCE, the region was designated a Protectorate of Rome and Romans began to emulate Greek fashion, philosophy and, to a certain extent, sensibilities. In 31 BCE </a:t>
            </a:r>
            <a:r>
              <a:rPr lang="en-US" b="1" u="sng" dirty="0">
                <a:hlinkClick r:id="rId4"/>
              </a:rPr>
              <a:t>Octavian</a:t>
            </a:r>
            <a:r>
              <a:rPr lang="en-US" dirty="0"/>
              <a:t> </a:t>
            </a:r>
            <a:r>
              <a:rPr lang="en-US" b="1" u="sng" dirty="0">
                <a:hlinkClick r:id="rId5"/>
              </a:rPr>
              <a:t>Caesar</a:t>
            </a:r>
            <a:r>
              <a:rPr lang="en-US" dirty="0"/>
              <a:t> annexed the country as a province of Rome following his victory over </a:t>
            </a:r>
            <a:r>
              <a:rPr lang="en-US" b="1" u="sng" dirty="0">
                <a:hlinkClick r:id="rId6"/>
              </a:rPr>
              <a:t>Mark Antony</a:t>
            </a:r>
            <a:r>
              <a:rPr lang="en-US" dirty="0"/>
              <a:t> and </a:t>
            </a:r>
            <a:r>
              <a:rPr lang="en-US" b="1" u="sng" dirty="0">
                <a:hlinkClick r:id="rId7"/>
              </a:rPr>
              <a:t>Cleopatra</a:t>
            </a:r>
            <a:r>
              <a:rPr lang="en-US" dirty="0"/>
              <a:t> at the </a:t>
            </a:r>
            <a:r>
              <a:rPr lang="en-US" b="1" u="sng" dirty="0">
                <a:hlinkClick r:id="rId8"/>
              </a:rPr>
              <a:t>Battle of Actium</a:t>
            </a:r>
            <a:r>
              <a:rPr lang="en-US" dirty="0"/>
              <a:t>. Octavian became </a:t>
            </a:r>
            <a:r>
              <a:rPr lang="en-US" b="1" u="sng" dirty="0">
                <a:hlinkClick r:id="rId9"/>
              </a:rPr>
              <a:t>Augustus</a:t>
            </a:r>
            <a:r>
              <a:rPr lang="en-US" dirty="0"/>
              <a:t> Caesar and Greece a part of the </a:t>
            </a:r>
            <a:r>
              <a:rPr lang="en-US" b="1" u="sng" dirty="0">
                <a:hlinkClick r:id="rId10"/>
              </a:rPr>
              <a:t>Roman Empire</a:t>
            </a:r>
            <a:r>
              <a:rPr lang="en-US" dirty="0"/>
              <a:t>.</a:t>
            </a:r>
          </a:p>
        </p:txBody>
      </p:sp>
    </p:spTree>
    <p:extLst>
      <p:ext uri="{BB962C8B-B14F-4D97-AF65-F5344CB8AC3E}">
        <p14:creationId xmlns:p14="http://schemas.microsoft.com/office/powerpoint/2010/main" val="2735376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25</TotalTime>
  <Words>49</Words>
  <Application>Microsoft Office PowerPoint</Application>
  <PresentationFormat>On-screen Show (4:3)</PresentationFormat>
  <Paragraphs>22</Paragraphs>
  <Slides>9</Slides>
  <Notes>0</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Office Theme</vt:lpstr>
      <vt:lpstr>GREEK CIVILIZATION</vt:lpstr>
      <vt:lpstr>INTRODUCTION</vt:lpstr>
      <vt:lpstr>Etymology of Hellas</vt:lpstr>
      <vt:lpstr>Greek mythology</vt:lpstr>
      <vt:lpstr>Religion</vt:lpstr>
      <vt:lpstr>Architecture</vt:lpstr>
      <vt:lpstr>Laws</vt:lpstr>
      <vt:lpstr>Alexander the Great &amp; the Coming of Rome</vt:lpstr>
      <vt:lpstr>Conclusion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GREEK CIVILIZATION</dc:title>
  <dc:creator>Pcskpt</dc:creator>
  <cp:lastModifiedBy>Pcskpt</cp:lastModifiedBy>
  <cp:revision>5</cp:revision>
  <dcterms:created xsi:type="dcterms:W3CDTF">2020-03-29T07:06:03Z</dcterms:created>
  <dcterms:modified xsi:type="dcterms:W3CDTF">2020-03-29T07:31:21Z</dcterms:modified>
</cp:coreProperties>
</file>