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60" r:id="rId3"/>
    <p:sldId id="261" r:id="rId4"/>
    <p:sldId id="262" r:id="rId5"/>
    <p:sldId id="259" r:id="rId6"/>
    <p:sldId id="258" r:id="rId7"/>
    <p:sldId id="257" r:id="rId8"/>
    <p:sldId id="263" r:id="rId9"/>
    <p:sldId id="264"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0" d="100"/>
          <a:sy n="90" d="100"/>
        </p:scale>
        <p:origin x="57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A94D4DE-2F7B-49DF-A3FD-B769301AEA54}" type="datetimeFigureOut">
              <a:rPr lang="en-US" smtClean="0"/>
              <a:t>12-Dec-17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6C9C9E74-68BB-4803-A2DF-124957646E92}" type="slidenum">
              <a:rPr lang="en-US" smtClean="0"/>
              <a:t>‹#›</a:t>
            </a:fld>
            <a:endParaRPr lang="en-US"/>
          </a:p>
        </p:txBody>
      </p:sp>
    </p:spTree>
    <p:extLst>
      <p:ext uri="{BB962C8B-B14F-4D97-AF65-F5344CB8AC3E}">
        <p14:creationId xmlns:p14="http://schemas.microsoft.com/office/powerpoint/2010/main" val="18117264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94D4DE-2F7B-49DF-A3FD-B769301AEA54}" type="datetimeFigureOut">
              <a:rPr lang="en-US" smtClean="0"/>
              <a:t>12-Dec-17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9C9E74-68BB-4803-A2DF-124957646E92}" type="slidenum">
              <a:rPr lang="en-US" smtClean="0"/>
              <a:t>‹#›</a:t>
            </a:fld>
            <a:endParaRPr lang="en-US"/>
          </a:p>
        </p:txBody>
      </p:sp>
    </p:spTree>
    <p:extLst>
      <p:ext uri="{BB962C8B-B14F-4D97-AF65-F5344CB8AC3E}">
        <p14:creationId xmlns:p14="http://schemas.microsoft.com/office/powerpoint/2010/main" val="9938174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94D4DE-2F7B-49DF-A3FD-B769301AEA54}" type="datetimeFigureOut">
              <a:rPr lang="en-US" smtClean="0"/>
              <a:t>12-Dec-17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9C9E74-68BB-4803-A2DF-124957646E92}" type="slidenum">
              <a:rPr lang="en-US" smtClean="0"/>
              <a:t>‹#›</a:t>
            </a:fld>
            <a:endParaRPr lang="en-US"/>
          </a:p>
        </p:txBody>
      </p:sp>
    </p:spTree>
    <p:extLst>
      <p:ext uri="{BB962C8B-B14F-4D97-AF65-F5344CB8AC3E}">
        <p14:creationId xmlns:p14="http://schemas.microsoft.com/office/powerpoint/2010/main" val="24223952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94D4DE-2F7B-49DF-A3FD-B769301AEA54}" type="datetimeFigureOut">
              <a:rPr lang="en-US" smtClean="0"/>
              <a:t>12-Dec-17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9C9E74-68BB-4803-A2DF-124957646E92}" type="slidenum">
              <a:rPr lang="en-US" smtClean="0"/>
              <a:t>‹#›</a:t>
            </a:fld>
            <a:endParaRPr lang="en-US"/>
          </a:p>
        </p:txBody>
      </p:sp>
    </p:spTree>
    <p:extLst>
      <p:ext uri="{BB962C8B-B14F-4D97-AF65-F5344CB8AC3E}">
        <p14:creationId xmlns:p14="http://schemas.microsoft.com/office/powerpoint/2010/main" val="2283454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8593667" y="6272784"/>
            <a:ext cx="2644309" cy="365125"/>
          </a:xfrm>
        </p:spPr>
        <p:txBody>
          <a:bodyPr/>
          <a:lstStyle/>
          <a:p>
            <a:fld id="{4A94D4DE-2F7B-49DF-A3FD-B769301AEA54}" type="datetimeFigureOut">
              <a:rPr lang="en-US" smtClean="0"/>
              <a:t>12-Dec-17</a:t>
            </a:fld>
            <a:endParaRPr lang="en-US"/>
          </a:p>
        </p:txBody>
      </p:sp>
      <p:sp>
        <p:nvSpPr>
          <p:cNvPr id="5" name="Footer Placeholder 4"/>
          <p:cNvSpPr>
            <a:spLocks noGrp="1"/>
          </p:cNvSpPr>
          <p:nvPr>
            <p:ph type="ftr" sz="quarter" idx="11"/>
          </p:nvPr>
        </p:nvSpPr>
        <p:spPr>
          <a:xfrm>
            <a:off x="2182708" y="6272784"/>
            <a:ext cx="6327648" cy="365125"/>
          </a:xfrm>
        </p:spPr>
        <p:txBody>
          <a:bodyPr/>
          <a:lstStyle/>
          <a:p>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6C9C9E74-68BB-4803-A2DF-124957646E92}" type="slidenum">
              <a:rPr lang="en-US" smtClean="0"/>
              <a:t>‹#›</a:t>
            </a:fld>
            <a:endParaRPr lang="en-US"/>
          </a:p>
        </p:txBody>
      </p:sp>
    </p:spTree>
    <p:extLst>
      <p:ext uri="{BB962C8B-B14F-4D97-AF65-F5344CB8AC3E}">
        <p14:creationId xmlns:p14="http://schemas.microsoft.com/office/powerpoint/2010/main" val="1558255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A94D4DE-2F7B-49DF-A3FD-B769301AEA54}" type="datetimeFigureOut">
              <a:rPr lang="en-US" smtClean="0"/>
              <a:t>12-Dec-17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9C9E74-68BB-4803-A2DF-124957646E92}" type="slidenum">
              <a:rPr lang="en-US" smtClean="0"/>
              <a:t>‹#›</a:t>
            </a:fld>
            <a:endParaRPr lang="en-US"/>
          </a:p>
        </p:txBody>
      </p:sp>
    </p:spTree>
    <p:extLst>
      <p:ext uri="{BB962C8B-B14F-4D97-AF65-F5344CB8AC3E}">
        <p14:creationId xmlns:p14="http://schemas.microsoft.com/office/powerpoint/2010/main" val="20447356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A94D4DE-2F7B-49DF-A3FD-B769301AEA54}" type="datetimeFigureOut">
              <a:rPr lang="en-US" smtClean="0"/>
              <a:t>12-Dec-17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9C9E74-68BB-4803-A2DF-124957646E92}" type="slidenum">
              <a:rPr lang="en-US" smtClean="0"/>
              <a:t>‹#›</a:t>
            </a:fld>
            <a:endParaRPr lang="en-US"/>
          </a:p>
        </p:txBody>
      </p:sp>
    </p:spTree>
    <p:extLst>
      <p:ext uri="{BB962C8B-B14F-4D97-AF65-F5344CB8AC3E}">
        <p14:creationId xmlns:p14="http://schemas.microsoft.com/office/powerpoint/2010/main" val="3563255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A94D4DE-2F7B-49DF-A3FD-B769301AEA54}" type="datetimeFigureOut">
              <a:rPr lang="en-US" smtClean="0"/>
              <a:t>12-Dec-17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9C9E74-68BB-4803-A2DF-124957646E92}" type="slidenum">
              <a:rPr lang="en-US" smtClean="0"/>
              <a:t>‹#›</a:t>
            </a:fld>
            <a:endParaRPr lang="en-US"/>
          </a:p>
        </p:txBody>
      </p:sp>
    </p:spTree>
    <p:extLst>
      <p:ext uri="{BB962C8B-B14F-4D97-AF65-F5344CB8AC3E}">
        <p14:creationId xmlns:p14="http://schemas.microsoft.com/office/powerpoint/2010/main" val="2819482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94D4DE-2F7B-49DF-A3FD-B769301AEA54}" type="datetimeFigureOut">
              <a:rPr lang="en-US" smtClean="0"/>
              <a:t>12-Dec-17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9C9E74-68BB-4803-A2DF-124957646E92}" type="slidenum">
              <a:rPr lang="en-US" smtClean="0"/>
              <a:t>‹#›</a:t>
            </a:fld>
            <a:endParaRPr lang="en-US"/>
          </a:p>
        </p:txBody>
      </p:sp>
    </p:spTree>
    <p:extLst>
      <p:ext uri="{BB962C8B-B14F-4D97-AF65-F5344CB8AC3E}">
        <p14:creationId xmlns:p14="http://schemas.microsoft.com/office/powerpoint/2010/main" val="2418986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A94D4DE-2F7B-49DF-A3FD-B769301AEA54}" type="datetimeFigureOut">
              <a:rPr lang="en-US" smtClean="0"/>
              <a:t>12-Dec-17</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6C9C9E74-68BB-4803-A2DF-124957646E92}" type="slidenum">
              <a:rPr lang="en-US" smtClean="0"/>
              <a:t>‹#›</a:t>
            </a:fld>
            <a:endParaRPr lang="en-US"/>
          </a:p>
        </p:txBody>
      </p:sp>
    </p:spTree>
    <p:extLst>
      <p:ext uri="{BB962C8B-B14F-4D97-AF65-F5344CB8AC3E}">
        <p14:creationId xmlns:p14="http://schemas.microsoft.com/office/powerpoint/2010/main" val="701005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A94D4DE-2F7B-49DF-A3FD-B769301AEA54}" type="datetimeFigureOut">
              <a:rPr lang="en-US" smtClean="0"/>
              <a:t>12-Dec-17</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6C9C9E74-68BB-4803-A2DF-124957646E92}" type="slidenum">
              <a:rPr lang="en-US" smtClean="0"/>
              <a:t>‹#›</a:t>
            </a:fld>
            <a:endParaRPr lang="en-US"/>
          </a:p>
        </p:txBody>
      </p:sp>
    </p:spTree>
    <p:extLst>
      <p:ext uri="{BB962C8B-B14F-4D97-AF65-F5344CB8AC3E}">
        <p14:creationId xmlns:p14="http://schemas.microsoft.com/office/powerpoint/2010/main" val="3322225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4A94D4DE-2F7B-49DF-A3FD-B769301AEA54}" type="datetimeFigureOut">
              <a:rPr lang="en-US" smtClean="0"/>
              <a:t>12-Dec-17</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6C9C9E74-68BB-4803-A2DF-124957646E92}" type="slidenum">
              <a:rPr lang="en-US" smtClean="0"/>
              <a:t>‹#›</a:t>
            </a:fld>
            <a:endParaRPr lang="en-US"/>
          </a:p>
        </p:txBody>
      </p:sp>
    </p:spTree>
    <p:extLst>
      <p:ext uri="{BB962C8B-B14F-4D97-AF65-F5344CB8AC3E}">
        <p14:creationId xmlns:p14="http://schemas.microsoft.com/office/powerpoint/2010/main" val="259718741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en.wikipedia.org/wiki/Dispersed_particle" TargetMode="External"/><Relationship Id="rId2" Type="http://schemas.openxmlformats.org/officeDocument/2006/relationships/hyperlink" Target="https://en.wikipedia.org/wiki/Dispersion_medium" TargetMode="External"/><Relationship Id="rId1" Type="http://schemas.openxmlformats.org/officeDocument/2006/relationships/slideLayout" Target="../slideLayouts/slideLayout2.xml"/><Relationship Id="rId5" Type="http://schemas.openxmlformats.org/officeDocument/2006/relationships/hyperlink" Target="https://en.wikipedia.org/wiki/Flocculation" TargetMode="External"/><Relationship Id="rId4" Type="http://schemas.openxmlformats.org/officeDocument/2006/relationships/hyperlink" Target="https://en.wikipedia.org/wiki/Dispersion_stability"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267BC-FD72-4F63-8311-346C80490139}"/>
              </a:ext>
            </a:extLst>
          </p:cNvPr>
          <p:cNvSpPr>
            <a:spLocks noGrp="1"/>
          </p:cNvSpPr>
          <p:nvPr>
            <p:ph type="ctrTitle"/>
          </p:nvPr>
        </p:nvSpPr>
        <p:spPr/>
        <p:txBody>
          <a:bodyPr/>
          <a:lstStyle/>
          <a:p>
            <a:r>
              <a:rPr lang="en-US" dirty="0"/>
              <a:t>ZETA POTENTIAL</a:t>
            </a:r>
          </a:p>
        </p:txBody>
      </p:sp>
    </p:spTree>
    <p:extLst>
      <p:ext uri="{BB962C8B-B14F-4D97-AF65-F5344CB8AC3E}">
        <p14:creationId xmlns:p14="http://schemas.microsoft.com/office/powerpoint/2010/main" val="33211607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A14E8-50FC-4896-B10E-4300F3D1CE53}"/>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F18BCF53-AF37-4AA3-9792-E0E525AAECEF}"/>
              </a:ext>
            </a:extLst>
          </p:cNvPr>
          <p:cNvPicPr>
            <a:picLocks noGrp="1" noChangeAspect="1"/>
          </p:cNvPicPr>
          <p:nvPr>
            <p:ph idx="1"/>
          </p:nvPr>
        </p:nvPicPr>
        <p:blipFill>
          <a:blip r:embed="rId2"/>
          <a:stretch>
            <a:fillRect/>
          </a:stretch>
        </p:blipFill>
        <p:spPr>
          <a:xfrm>
            <a:off x="829340" y="484633"/>
            <a:ext cx="10558130" cy="5123518"/>
          </a:xfrm>
          <a:prstGeom prst="rect">
            <a:avLst/>
          </a:prstGeom>
        </p:spPr>
      </p:pic>
    </p:spTree>
    <p:extLst>
      <p:ext uri="{BB962C8B-B14F-4D97-AF65-F5344CB8AC3E}">
        <p14:creationId xmlns:p14="http://schemas.microsoft.com/office/powerpoint/2010/main" val="2475077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DADFDB8-2ED6-4842-B84F-C6FDB2885035}"/>
              </a:ext>
            </a:extLst>
          </p:cNvPr>
          <p:cNvPicPr>
            <a:picLocks noChangeAspect="1"/>
          </p:cNvPicPr>
          <p:nvPr/>
        </p:nvPicPr>
        <p:blipFill>
          <a:blip r:embed="rId2"/>
          <a:stretch>
            <a:fillRect/>
          </a:stretch>
        </p:blipFill>
        <p:spPr>
          <a:xfrm>
            <a:off x="946299" y="1160039"/>
            <a:ext cx="9809002" cy="5357719"/>
          </a:xfrm>
          <a:prstGeom prst="rect">
            <a:avLst/>
          </a:prstGeom>
        </p:spPr>
      </p:pic>
    </p:spTree>
    <p:extLst>
      <p:ext uri="{BB962C8B-B14F-4D97-AF65-F5344CB8AC3E}">
        <p14:creationId xmlns:p14="http://schemas.microsoft.com/office/powerpoint/2010/main" val="17481148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8883CDD-44F2-4B2F-846F-DF0815147E12}"/>
              </a:ext>
            </a:extLst>
          </p:cNvPr>
          <p:cNvPicPr>
            <a:picLocks noChangeAspect="1"/>
          </p:cNvPicPr>
          <p:nvPr/>
        </p:nvPicPr>
        <p:blipFill>
          <a:blip r:embed="rId2"/>
          <a:stretch>
            <a:fillRect/>
          </a:stretch>
        </p:blipFill>
        <p:spPr>
          <a:xfrm>
            <a:off x="1010093" y="829340"/>
            <a:ext cx="9717307" cy="3540642"/>
          </a:xfrm>
          <a:prstGeom prst="rect">
            <a:avLst/>
          </a:prstGeom>
        </p:spPr>
      </p:pic>
    </p:spTree>
    <p:extLst>
      <p:ext uri="{BB962C8B-B14F-4D97-AF65-F5344CB8AC3E}">
        <p14:creationId xmlns:p14="http://schemas.microsoft.com/office/powerpoint/2010/main" val="35399158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CB324-730E-4699-9C20-68531F824C2E}"/>
              </a:ext>
            </a:extLst>
          </p:cNvPr>
          <p:cNvSpPr>
            <a:spLocks noGrp="1"/>
          </p:cNvSpPr>
          <p:nvPr>
            <p:ph type="title"/>
          </p:nvPr>
        </p:nvSpPr>
        <p:spPr/>
        <p:txBody>
          <a:bodyPr/>
          <a:lstStyle/>
          <a:p>
            <a:r>
              <a:rPr lang="en-US" dirty="0"/>
              <a:t>TYPES OF COLLOIDAL PARTICLES</a:t>
            </a:r>
          </a:p>
        </p:txBody>
      </p:sp>
      <p:pic>
        <p:nvPicPr>
          <p:cNvPr id="4" name="Picture 3">
            <a:extLst>
              <a:ext uri="{FF2B5EF4-FFF2-40B4-BE49-F238E27FC236}">
                <a16:creationId xmlns:a16="http://schemas.microsoft.com/office/drawing/2014/main" id="{2E25AA10-4015-49C7-AC45-BBCF169717F5}"/>
              </a:ext>
            </a:extLst>
          </p:cNvPr>
          <p:cNvPicPr>
            <a:picLocks noChangeAspect="1"/>
          </p:cNvPicPr>
          <p:nvPr/>
        </p:nvPicPr>
        <p:blipFill>
          <a:blip r:embed="rId2"/>
          <a:stretch>
            <a:fillRect/>
          </a:stretch>
        </p:blipFill>
        <p:spPr>
          <a:xfrm>
            <a:off x="1732632" y="1811513"/>
            <a:ext cx="6919201" cy="4851121"/>
          </a:xfrm>
          <a:prstGeom prst="rect">
            <a:avLst/>
          </a:prstGeom>
        </p:spPr>
      </p:pic>
    </p:spTree>
    <p:extLst>
      <p:ext uri="{BB962C8B-B14F-4D97-AF65-F5344CB8AC3E}">
        <p14:creationId xmlns:p14="http://schemas.microsoft.com/office/powerpoint/2010/main" val="681422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D1B42-CB57-4F75-8B2F-48D93BC00D8D}"/>
              </a:ext>
            </a:extLst>
          </p:cNvPr>
          <p:cNvSpPr>
            <a:spLocks noGrp="1"/>
          </p:cNvSpPr>
          <p:nvPr>
            <p:ph type="title"/>
          </p:nvPr>
        </p:nvSpPr>
        <p:spPr/>
        <p:txBody>
          <a:bodyPr/>
          <a:lstStyle/>
          <a:p>
            <a:r>
              <a:rPr lang="en-US" dirty="0"/>
              <a:t>MICELLES / ASSOCIATION COLLOIDS</a:t>
            </a:r>
          </a:p>
        </p:txBody>
      </p:sp>
      <p:pic>
        <p:nvPicPr>
          <p:cNvPr id="4" name="Picture 3">
            <a:extLst>
              <a:ext uri="{FF2B5EF4-FFF2-40B4-BE49-F238E27FC236}">
                <a16:creationId xmlns:a16="http://schemas.microsoft.com/office/drawing/2014/main" id="{0773DC7B-0A4F-4F7E-ABFE-A8D834DBF9FE}"/>
              </a:ext>
            </a:extLst>
          </p:cNvPr>
          <p:cNvPicPr>
            <a:picLocks noChangeAspect="1"/>
          </p:cNvPicPr>
          <p:nvPr/>
        </p:nvPicPr>
        <p:blipFill>
          <a:blip r:embed="rId2"/>
          <a:stretch>
            <a:fillRect/>
          </a:stretch>
        </p:blipFill>
        <p:spPr>
          <a:xfrm>
            <a:off x="2237039" y="2065127"/>
            <a:ext cx="7058701" cy="4308241"/>
          </a:xfrm>
          <a:prstGeom prst="rect">
            <a:avLst/>
          </a:prstGeom>
        </p:spPr>
      </p:pic>
    </p:spTree>
    <p:extLst>
      <p:ext uri="{BB962C8B-B14F-4D97-AF65-F5344CB8AC3E}">
        <p14:creationId xmlns:p14="http://schemas.microsoft.com/office/powerpoint/2010/main" val="1919539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F8806-8664-4FCD-BA03-1B5FC5680E1D}"/>
              </a:ext>
            </a:extLst>
          </p:cNvPr>
          <p:cNvSpPr>
            <a:spLocks noGrp="1"/>
          </p:cNvSpPr>
          <p:nvPr>
            <p:ph type="title"/>
          </p:nvPr>
        </p:nvSpPr>
        <p:spPr/>
        <p:txBody>
          <a:bodyPr/>
          <a:lstStyle/>
          <a:p>
            <a:r>
              <a:rPr lang="en-US" dirty="0"/>
              <a:t>ANATOMY OF COLLOIDAL PARTICLE</a:t>
            </a:r>
          </a:p>
        </p:txBody>
      </p:sp>
      <p:pic>
        <p:nvPicPr>
          <p:cNvPr id="4" name="Picture 3">
            <a:extLst>
              <a:ext uri="{FF2B5EF4-FFF2-40B4-BE49-F238E27FC236}">
                <a16:creationId xmlns:a16="http://schemas.microsoft.com/office/drawing/2014/main" id="{E5B7DCB8-86A4-48F5-8394-3924EAD7794D}"/>
              </a:ext>
            </a:extLst>
          </p:cNvPr>
          <p:cNvPicPr>
            <a:picLocks noChangeAspect="1"/>
          </p:cNvPicPr>
          <p:nvPr/>
        </p:nvPicPr>
        <p:blipFill>
          <a:blip r:embed="rId2"/>
          <a:stretch>
            <a:fillRect/>
          </a:stretch>
        </p:blipFill>
        <p:spPr>
          <a:xfrm>
            <a:off x="1855199" y="1717554"/>
            <a:ext cx="8481601" cy="5039041"/>
          </a:xfrm>
          <a:prstGeom prst="rect">
            <a:avLst/>
          </a:prstGeom>
        </p:spPr>
      </p:pic>
    </p:spTree>
    <p:extLst>
      <p:ext uri="{BB962C8B-B14F-4D97-AF65-F5344CB8AC3E}">
        <p14:creationId xmlns:p14="http://schemas.microsoft.com/office/powerpoint/2010/main" val="22775764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F4F15E-C0B6-4A80-AA31-015876ACECB6}"/>
              </a:ext>
            </a:extLst>
          </p:cNvPr>
          <p:cNvSpPr>
            <a:spLocks noGrp="1"/>
          </p:cNvSpPr>
          <p:nvPr>
            <p:ph type="title"/>
          </p:nvPr>
        </p:nvSpPr>
        <p:spPr/>
        <p:txBody>
          <a:bodyPr/>
          <a:lstStyle/>
          <a:p>
            <a:r>
              <a:rPr lang="en-US" dirty="0"/>
              <a:t>DEFINITION</a:t>
            </a:r>
          </a:p>
        </p:txBody>
      </p:sp>
      <p:sp>
        <p:nvSpPr>
          <p:cNvPr id="3" name="Content Placeholder 2">
            <a:extLst>
              <a:ext uri="{FF2B5EF4-FFF2-40B4-BE49-F238E27FC236}">
                <a16:creationId xmlns:a16="http://schemas.microsoft.com/office/drawing/2014/main" id="{663BBEB7-6BB2-4047-8756-A858532F888E}"/>
              </a:ext>
            </a:extLst>
          </p:cNvPr>
          <p:cNvSpPr>
            <a:spLocks noGrp="1"/>
          </p:cNvSpPr>
          <p:nvPr>
            <p:ph idx="1"/>
          </p:nvPr>
        </p:nvSpPr>
        <p:spPr/>
        <p:txBody>
          <a:bodyPr/>
          <a:lstStyle/>
          <a:p>
            <a:r>
              <a:rPr lang="en-US" dirty="0"/>
              <a:t>zeta potential is the potential difference between the </a:t>
            </a:r>
            <a:r>
              <a:rPr lang="en-US" dirty="0">
                <a:hlinkClick r:id="rId2" tooltip="Dispersion medium"/>
              </a:rPr>
              <a:t>dispersion medium</a:t>
            </a:r>
            <a:r>
              <a:rPr lang="en-US" dirty="0"/>
              <a:t> and the stationary layer of fluid attached to the </a:t>
            </a:r>
            <a:r>
              <a:rPr lang="en-US" dirty="0">
                <a:hlinkClick r:id="rId3" tooltip="Dispersed particle"/>
              </a:rPr>
              <a:t>dispersed particle</a:t>
            </a:r>
            <a:r>
              <a:rPr lang="en-US" dirty="0"/>
              <a:t>.</a:t>
            </a:r>
          </a:p>
          <a:p>
            <a:endParaRPr lang="en-US" dirty="0"/>
          </a:p>
          <a:p>
            <a:r>
              <a:rPr lang="en-US" dirty="0"/>
              <a:t>The zeta potential is a key indicator of the </a:t>
            </a:r>
            <a:r>
              <a:rPr lang="en-US" dirty="0">
                <a:hlinkClick r:id="rId4" tooltip="Dispersion stability"/>
              </a:rPr>
              <a:t>stability</a:t>
            </a:r>
            <a:r>
              <a:rPr lang="en-US" dirty="0"/>
              <a:t> of colloidal dispersions. The magnitude of the zeta potential indicates the degree of electrostatic repulsion between adjacent, similarly charged particles in a dispersion. For molecules and particles that are small enough, a high zeta potential will confer stability, i.e., the solution or dispersion will resist aggregation. When the potential is small, attractive forces may exceed this repulsion and the dispersion may break and </a:t>
            </a:r>
            <a:r>
              <a:rPr lang="en-US" dirty="0">
                <a:hlinkClick r:id="rId5" tooltip="Flocculation"/>
              </a:rPr>
              <a:t>flocculate</a:t>
            </a:r>
            <a:r>
              <a:rPr lang="en-US" dirty="0"/>
              <a:t>. So, colloids with high zeta potential (negative or positive) are electrically stabilized while colloids with low zeta potentials tend to coagulate or flocculate</a:t>
            </a:r>
          </a:p>
        </p:txBody>
      </p:sp>
    </p:spTree>
    <p:extLst>
      <p:ext uri="{BB962C8B-B14F-4D97-AF65-F5344CB8AC3E}">
        <p14:creationId xmlns:p14="http://schemas.microsoft.com/office/powerpoint/2010/main" val="10048989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B39387-F0EC-495E-B7CE-FF2398BFEC85}"/>
              </a:ext>
            </a:extLst>
          </p:cNvPr>
          <p:cNvSpPr>
            <a:spLocks noGrp="1"/>
          </p:cNvSpPr>
          <p:nvPr>
            <p:ph type="title"/>
          </p:nvPr>
        </p:nvSpPr>
        <p:spPr/>
        <p:txBody>
          <a:bodyPr/>
          <a:lstStyle/>
          <a:p>
            <a:r>
              <a:rPr lang="en-US" dirty="0"/>
              <a:t>EFFECT OF ZETA POTENTIAL</a:t>
            </a:r>
          </a:p>
        </p:txBody>
      </p:sp>
      <p:graphicFrame>
        <p:nvGraphicFramePr>
          <p:cNvPr id="4" name="Content Placeholder 3">
            <a:extLst>
              <a:ext uri="{FF2B5EF4-FFF2-40B4-BE49-F238E27FC236}">
                <a16:creationId xmlns:a16="http://schemas.microsoft.com/office/drawing/2014/main" id="{F11B8E48-47C2-433E-B81E-82BD7D9A4419}"/>
              </a:ext>
            </a:extLst>
          </p:cNvPr>
          <p:cNvGraphicFramePr>
            <a:graphicFrameLocks noGrp="1"/>
          </p:cNvGraphicFramePr>
          <p:nvPr>
            <p:ph idx="1"/>
          </p:nvPr>
        </p:nvGraphicFramePr>
        <p:xfrm>
          <a:off x="1069975" y="3049270"/>
          <a:ext cx="10058400" cy="2194560"/>
        </p:xfrm>
        <a:graphic>
          <a:graphicData uri="http://schemas.openxmlformats.org/drawingml/2006/table">
            <a:tbl>
              <a:tblPr/>
              <a:tblGrid>
                <a:gridCol w="5029200">
                  <a:extLst>
                    <a:ext uri="{9D8B030D-6E8A-4147-A177-3AD203B41FA5}">
                      <a16:colId xmlns:a16="http://schemas.microsoft.com/office/drawing/2014/main" val="2848474976"/>
                    </a:ext>
                  </a:extLst>
                </a:gridCol>
                <a:gridCol w="5029200">
                  <a:extLst>
                    <a:ext uri="{9D8B030D-6E8A-4147-A177-3AD203B41FA5}">
                      <a16:colId xmlns:a16="http://schemas.microsoft.com/office/drawing/2014/main" val="771940280"/>
                    </a:ext>
                  </a:extLst>
                </a:gridCol>
              </a:tblGrid>
              <a:tr h="0">
                <a:tc>
                  <a:txBody>
                    <a:bodyPr/>
                    <a:lstStyle/>
                    <a:p>
                      <a:r>
                        <a:rPr lang="en-US"/>
                        <a:t>Zeta potential [mV]</a:t>
                      </a:r>
                    </a:p>
                  </a:txBody>
                  <a:tcPr anchor="ctr">
                    <a:lnL>
                      <a:noFill/>
                    </a:lnL>
                    <a:lnR>
                      <a:noFill/>
                    </a:lnR>
                    <a:lnT>
                      <a:noFill/>
                    </a:lnT>
                    <a:lnB>
                      <a:noFill/>
                    </a:lnB>
                  </a:tcPr>
                </a:tc>
                <a:tc>
                  <a:txBody>
                    <a:bodyPr/>
                    <a:lstStyle/>
                    <a:p>
                      <a:r>
                        <a:rPr lang="en-US"/>
                        <a:t>Stability behavior of the colloid</a:t>
                      </a:r>
                    </a:p>
                  </a:txBody>
                  <a:tcPr anchor="ctr">
                    <a:lnL>
                      <a:noFill/>
                    </a:lnL>
                    <a:lnR>
                      <a:noFill/>
                    </a:lnR>
                    <a:lnT>
                      <a:noFill/>
                    </a:lnT>
                    <a:lnB>
                      <a:noFill/>
                    </a:lnB>
                  </a:tcPr>
                </a:tc>
                <a:extLst>
                  <a:ext uri="{0D108BD9-81ED-4DB2-BD59-A6C34878D82A}">
                    <a16:rowId xmlns:a16="http://schemas.microsoft.com/office/drawing/2014/main" val="3771453748"/>
                  </a:ext>
                </a:extLst>
              </a:tr>
              <a:tr h="0">
                <a:tc>
                  <a:txBody>
                    <a:bodyPr/>
                    <a:lstStyle/>
                    <a:p>
                      <a:r>
                        <a:rPr lang="en-US"/>
                        <a:t>from 0 to ±5,</a:t>
                      </a:r>
                    </a:p>
                  </a:txBody>
                  <a:tcPr anchor="ctr">
                    <a:lnL>
                      <a:noFill/>
                    </a:lnL>
                    <a:lnR>
                      <a:noFill/>
                    </a:lnR>
                    <a:lnT>
                      <a:noFill/>
                    </a:lnT>
                    <a:lnB>
                      <a:noFill/>
                    </a:lnB>
                  </a:tcPr>
                </a:tc>
                <a:tc>
                  <a:txBody>
                    <a:bodyPr/>
                    <a:lstStyle/>
                    <a:p>
                      <a:r>
                        <a:rPr lang="en-US"/>
                        <a:t>Rapid coagulation or flocculation</a:t>
                      </a:r>
                    </a:p>
                  </a:txBody>
                  <a:tcPr anchor="ctr">
                    <a:lnL>
                      <a:noFill/>
                    </a:lnL>
                    <a:lnR>
                      <a:noFill/>
                    </a:lnR>
                    <a:lnT>
                      <a:noFill/>
                    </a:lnT>
                    <a:lnB>
                      <a:noFill/>
                    </a:lnB>
                  </a:tcPr>
                </a:tc>
                <a:extLst>
                  <a:ext uri="{0D108BD9-81ED-4DB2-BD59-A6C34878D82A}">
                    <a16:rowId xmlns:a16="http://schemas.microsoft.com/office/drawing/2014/main" val="2680839152"/>
                  </a:ext>
                </a:extLst>
              </a:tr>
              <a:tr h="0">
                <a:tc>
                  <a:txBody>
                    <a:bodyPr/>
                    <a:lstStyle/>
                    <a:p>
                      <a:r>
                        <a:rPr lang="en-US"/>
                        <a:t>from ±10 to ±30</a:t>
                      </a:r>
                    </a:p>
                  </a:txBody>
                  <a:tcPr anchor="ctr">
                    <a:lnL>
                      <a:noFill/>
                    </a:lnL>
                    <a:lnR>
                      <a:noFill/>
                    </a:lnR>
                    <a:lnT>
                      <a:noFill/>
                    </a:lnT>
                    <a:lnB>
                      <a:noFill/>
                    </a:lnB>
                  </a:tcPr>
                </a:tc>
                <a:tc>
                  <a:txBody>
                    <a:bodyPr/>
                    <a:lstStyle/>
                    <a:p>
                      <a:r>
                        <a:rPr lang="en-US"/>
                        <a:t>Incipient instability</a:t>
                      </a:r>
                    </a:p>
                  </a:txBody>
                  <a:tcPr anchor="ctr">
                    <a:lnL>
                      <a:noFill/>
                    </a:lnL>
                    <a:lnR>
                      <a:noFill/>
                    </a:lnR>
                    <a:lnT>
                      <a:noFill/>
                    </a:lnT>
                    <a:lnB>
                      <a:noFill/>
                    </a:lnB>
                  </a:tcPr>
                </a:tc>
                <a:extLst>
                  <a:ext uri="{0D108BD9-81ED-4DB2-BD59-A6C34878D82A}">
                    <a16:rowId xmlns:a16="http://schemas.microsoft.com/office/drawing/2014/main" val="2262782725"/>
                  </a:ext>
                </a:extLst>
              </a:tr>
              <a:tr h="0">
                <a:tc>
                  <a:txBody>
                    <a:bodyPr/>
                    <a:lstStyle/>
                    <a:p>
                      <a:r>
                        <a:rPr lang="en-US"/>
                        <a:t>from ±30 to ±40</a:t>
                      </a:r>
                    </a:p>
                  </a:txBody>
                  <a:tcPr anchor="ctr">
                    <a:lnL>
                      <a:noFill/>
                    </a:lnL>
                    <a:lnR>
                      <a:noFill/>
                    </a:lnR>
                    <a:lnT>
                      <a:noFill/>
                    </a:lnT>
                    <a:lnB>
                      <a:noFill/>
                    </a:lnB>
                  </a:tcPr>
                </a:tc>
                <a:tc>
                  <a:txBody>
                    <a:bodyPr/>
                    <a:lstStyle/>
                    <a:p>
                      <a:r>
                        <a:rPr lang="en-US"/>
                        <a:t>Moderate stability</a:t>
                      </a:r>
                    </a:p>
                  </a:txBody>
                  <a:tcPr anchor="ctr">
                    <a:lnL>
                      <a:noFill/>
                    </a:lnL>
                    <a:lnR>
                      <a:noFill/>
                    </a:lnR>
                    <a:lnT>
                      <a:noFill/>
                    </a:lnT>
                    <a:lnB>
                      <a:noFill/>
                    </a:lnB>
                  </a:tcPr>
                </a:tc>
                <a:extLst>
                  <a:ext uri="{0D108BD9-81ED-4DB2-BD59-A6C34878D82A}">
                    <a16:rowId xmlns:a16="http://schemas.microsoft.com/office/drawing/2014/main" val="2883657936"/>
                  </a:ext>
                </a:extLst>
              </a:tr>
              <a:tr h="0">
                <a:tc>
                  <a:txBody>
                    <a:bodyPr/>
                    <a:lstStyle/>
                    <a:p>
                      <a:r>
                        <a:rPr lang="en-US"/>
                        <a:t>from ±40 to ±60</a:t>
                      </a:r>
                    </a:p>
                  </a:txBody>
                  <a:tcPr anchor="ctr">
                    <a:lnL>
                      <a:noFill/>
                    </a:lnL>
                    <a:lnR>
                      <a:noFill/>
                    </a:lnR>
                    <a:lnT>
                      <a:noFill/>
                    </a:lnT>
                    <a:lnB>
                      <a:noFill/>
                    </a:lnB>
                  </a:tcPr>
                </a:tc>
                <a:tc>
                  <a:txBody>
                    <a:bodyPr/>
                    <a:lstStyle/>
                    <a:p>
                      <a:r>
                        <a:rPr lang="en-US"/>
                        <a:t>Good stability</a:t>
                      </a:r>
                    </a:p>
                  </a:txBody>
                  <a:tcPr anchor="ctr">
                    <a:lnL>
                      <a:noFill/>
                    </a:lnL>
                    <a:lnR>
                      <a:noFill/>
                    </a:lnR>
                    <a:lnT>
                      <a:noFill/>
                    </a:lnT>
                    <a:lnB>
                      <a:noFill/>
                    </a:lnB>
                  </a:tcPr>
                </a:tc>
                <a:extLst>
                  <a:ext uri="{0D108BD9-81ED-4DB2-BD59-A6C34878D82A}">
                    <a16:rowId xmlns:a16="http://schemas.microsoft.com/office/drawing/2014/main" val="2433909852"/>
                  </a:ext>
                </a:extLst>
              </a:tr>
              <a:tr h="0">
                <a:tc>
                  <a:txBody>
                    <a:bodyPr/>
                    <a:lstStyle/>
                    <a:p>
                      <a:r>
                        <a:rPr lang="en-US"/>
                        <a:t>more than ±61</a:t>
                      </a:r>
                    </a:p>
                  </a:txBody>
                  <a:tcPr anchor="ctr">
                    <a:lnL>
                      <a:noFill/>
                    </a:lnL>
                    <a:lnR>
                      <a:noFill/>
                    </a:lnR>
                    <a:lnT>
                      <a:noFill/>
                    </a:lnT>
                    <a:lnB>
                      <a:noFill/>
                    </a:lnB>
                  </a:tcPr>
                </a:tc>
                <a:tc>
                  <a:txBody>
                    <a:bodyPr/>
                    <a:lstStyle/>
                    <a:p>
                      <a:r>
                        <a:rPr lang="en-US" dirty="0"/>
                        <a:t>Excellent stability</a:t>
                      </a:r>
                    </a:p>
                  </a:txBody>
                  <a:tcPr anchor="ctr">
                    <a:lnL>
                      <a:noFill/>
                    </a:lnL>
                    <a:lnR>
                      <a:noFill/>
                    </a:lnR>
                    <a:lnT>
                      <a:noFill/>
                    </a:lnT>
                    <a:lnB>
                      <a:noFill/>
                    </a:lnB>
                  </a:tcPr>
                </a:tc>
                <a:extLst>
                  <a:ext uri="{0D108BD9-81ED-4DB2-BD59-A6C34878D82A}">
                    <a16:rowId xmlns:a16="http://schemas.microsoft.com/office/drawing/2014/main" val="3482505429"/>
                  </a:ext>
                </a:extLst>
              </a:tr>
            </a:tbl>
          </a:graphicData>
        </a:graphic>
      </p:graphicFrame>
    </p:spTree>
    <p:extLst>
      <p:ext uri="{BB962C8B-B14F-4D97-AF65-F5344CB8AC3E}">
        <p14:creationId xmlns:p14="http://schemas.microsoft.com/office/powerpoint/2010/main" val="38212636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docProps/app.xml><?xml version="1.0" encoding="utf-8"?>
<Properties xmlns="http://schemas.openxmlformats.org/officeDocument/2006/extended-properties" xmlns:vt="http://schemas.openxmlformats.org/officeDocument/2006/docPropsVTypes">
  <Template>TM03090434[[fn=Wood Type]]</Template>
  <TotalTime>51</TotalTime>
  <Words>202</Words>
  <Application>Microsoft Office PowerPoint</Application>
  <PresentationFormat>Widescreen</PresentationFormat>
  <Paragraphs>21</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Rockwell</vt:lpstr>
      <vt:lpstr>Rockwell Condensed</vt:lpstr>
      <vt:lpstr>Wingdings</vt:lpstr>
      <vt:lpstr>Wood Type</vt:lpstr>
      <vt:lpstr>ZETA POTENTIAL</vt:lpstr>
      <vt:lpstr>PowerPoint Presentation</vt:lpstr>
      <vt:lpstr>PowerPoint Presentation</vt:lpstr>
      <vt:lpstr>PowerPoint Presentation</vt:lpstr>
      <vt:lpstr>TYPES OF COLLOIDAL PARTICLES</vt:lpstr>
      <vt:lpstr>MICELLES / ASSOCIATION COLLOIDS</vt:lpstr>
      <vt:lpstr>ANATOMY OF COLLOIDAL PARTICLE</vt:lpstr>
      <vt:lpstr>DEFINITION</vt:lpstr>
      <vt:lpstr>EFFECT OF ZETA POTENTIAL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ZETA POTENTIAL</dc:title>
  <dc:creator>Jaf</dc:creator>
  <cp:lastModifiedBy>Jaf</cp:lastModifiedBy>
  <cp:revision>9</cp:revision>
  <dcterms:created xsi:type="dcterms:W3CDTF">2017-12-10T12:56:55Z</dcterms:created>
  <dcterms:modified xsi:type="dcterms:W3CDTF">2017-12-12T04:54:53Z</dcterms:modified>
</cp:coreProperties>
</file>