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</p:sldIdLst>
  <p:sldSz cx="12192000" cy="6858000"/>
  <p:notesSz cx="6858000" cy="9144000"/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7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3FF97-F49C-419B-86C8-ECC83FA9CF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1F9990-6BC3-4EBB-93B7-06AA1D04C3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60F32-EF2E-4503-8ED8-2117C392E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9E50B-7DAC-4706-AAC9-7A7301826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BFCD3-0D44-485E-9ABE-6D11C7E3B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52522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90879-F874-4944-9EE5-0A36C5B48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19EC9F-CBE8-4565-99D8-A985DE04CB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48775A-ECA9-4104-93D6-FFFB2AC77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D9816-380A-4462-BD57-DBC0CCE5A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B5678-7AD6-4437-90A6-0F6EA8DD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16214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6CEBBE-368B-4394-840D-0384C5143C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096B04-7E28-49FA-903B-5FC25E949D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B9388A-546C-4ED3-9467-19783194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35EFA2-8B17-460F-887F-A4D7DF14A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F7206-833C-47D9-8F2B-359584F7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1556178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28CBC-51B8-4CA0-89D2-214D150C1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9861A-4A56-42D4-8990-B59674E8E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85571-8C23-406D-92F3-5505680B5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DC1A6-B53D-487D-91E4-CC37C021E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BCDF7-AAAF-4E82-8C32-E5290470D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98748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5112B-EEB7-4188-963C-98E5A9F3E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6DE97D-E34F-4CE8-AD63-B13AC73C8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71FBAE-F2FB-4728-A481-82AEEFB24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1C9F4-8503-4B8A-88D4-58EFFDED3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576EA-DC22-4780-82DD-A6A568BC9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87173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AC6CA-D5EA-49CB-9CD0-4CFB324E0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8E9A2-5C2D-49B4-A2BF-8E23489420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EA330-7392-4C91-9E05-02B17F237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464D00-823C-4381-91CB-C5A05B961A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F0B678-23F0-4130-8891-CEBCD482D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520E4-9D16-4A3D-9DB7-4CDFA2E0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82692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74157-9976-433C-9D65-C31EDCF2E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A50A43-3418-44D1-852C-6CF1A1435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6B57C8-2400-4848-92F5-B4AAFF426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3256A04-1F3F-4FB4-9D31-4EF10CCD78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B61369-0AB2-4D32-B1CD-9A0CE6FAF2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96786B-C623-4E05-9AD6-AF109859B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318268D-F885-4578-AC23-FC0F8C1CD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BB4DAA-9BB5-4FA6-A4BF-7FFA527D6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373243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9FA0A-FC00-4018-9E8D-ABAFC2AFF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C08843-F6A5-4D00-B957-FC94956C5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620AE-49BB-46B6-BFE1-C0C7D2BD5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12C59F-9DB1-4765-900E-AF792D9A9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87924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62377E-6177-4B0A-AFE5-E4F68B804D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022A24-8121-4FD1-84D7-1EEC94483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656AB7-CA68-45CD-B0C4-9BC5FE45C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404389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C4D51-3A11-49E1-9090-BF4B05EEA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579E1-1A84-407B-B474-56EC7CA388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EA7E9D-2A59-488A-8D56-DF0DD26062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8415D0-B7AD-4C17-BA11-7B1E5EDE9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2D2B3C-0C36-4657-95B9-88F0FC835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AA5910-788B-480B-BF46-74E9950CF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233792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AB082-233D-43EA-B037-88164A376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B33C27-6E5C-42EE-A58B-95A0F9A494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PK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F05DE5-EF85-4855-8716-6CD36815F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8A5D42-C146-4A86-A382-6E7A0DA3F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CB2350-A380-405B-A4A2-1C5E57D44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CBEA0B-41BE-459E-891D-545BE1C3D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234295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0F7926-2A4A-4D33-B1C4-01587506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PK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B9761E-4F53-472A-B4F9-372ABB6FE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K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B76B5C-9D7E-4D14-9A5A-B7EC33BB1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C3AA5-2B16-4A00-9BCA-A25054C29138}" type="datetimeFigureOut">
              <a:rPr lang="en-PK" smtClean="0"/>
              <a:t>25/03/2020</a:t>
            </a:fld>
            <a:endParaRPr lang="en-PK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9CD71C-CD98-4772-B2CD-1FBBCC1DC6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K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E9DC19-C027-4A38-ABF4-88AE57A991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FF758A-D1D5-40B9-97F8-D137D0EAF1C5}" type="slidenum">
              <a:rPr lang="en-PK" smtClean="0"/>
              <a:t>‹#›</a:t>
            </a:fld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17437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P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F8F83-BD6D-4D67-9A20-C414769BF1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PK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B97921-DD8A-4C81-B60F-A5830BC25A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PK"/>
          </a:p>
        </p:txBody>
      </p:sp>
    </p:spTree>
    <p:extLst>
      <p:ext uri="{BB962C8B-B14F-4D97-AF65-F5344CB8AC3E}">
        <p14:creationId xmlns:p14="http://schemas.microsoft.com/office/powerpoint/2010/main" val="1796128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226059"/>
            <a:ext cx="8239125" cy="789940"/>
            <a:chOff x="452527" y="226059"/>
            <a:chExt cx="8239125" cy="789940"/>
          </a:xfrm>
        </p:grpSpPr>
        <p:sp>
          <p:nvSpPr>
            <p:cNvPr id="3" name="object 3"/>
            <p:cNvSpPr/>
            <p:nvPr/>
          </p:nvSpPr>
          <p:spPr>
            <a:xfrm>
              <a:off x="457199" y="248919"/>
              <a:ext cx="8229600" cy="762000"/>
            </a:xfrm>
            <a:custGeom>
              <a:avLst/>
              <a:gdLst/>
              <a:ahLst/>
              <a:cxnLst/>
              <a:rect l="l" t="t" r="r" b="b"/>
              <a:pathLst>
                <a:path w="8229600" h="762000">
                  <a:moveTo>
                    <a:pt x="8229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8229600" y="7620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8229600" cy="762000"/>
            </a:xfrm>
            <a:custGeom>
              <a:avLst/>
              <a:gdLst/>
              <a:ahLst/>
              <a:cxnLst/>
              <a:rect l="l" t="t" r="r" b="b"/>
              <a:pathLst>
                <a:path w="8229600" h="762000">
                  <a:moveTo>
                    <a:pt x="4114800" y="762000"/>
                  </a:moveTo>
                  <a:lnTo>
                    <a:pt x="0" y="7620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62000"/>
                  </a:lnTo>
                  <a:lnTo>
                    <a:pt x="4114800" y="7620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28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016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1016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39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50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61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72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28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19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0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1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15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26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737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64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55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47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293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204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11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02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924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835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747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65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569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480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391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302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213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03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845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756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667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578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489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400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311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223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13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045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956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6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7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60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99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410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321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32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54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65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87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78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69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508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419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33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152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0639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975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886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79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708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619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530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4289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340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251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162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073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9844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895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80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62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539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38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3494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260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1981200" y="278740"/>
            <a:ext cx="8229600" cy="66172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06680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sz="3600" spc="-380" dirty="0"/>
              <a:t>EVALUATION</a:t>
            </a:r>
            <a:r>
              <a:rPr sz="3600" spc="-195" dirty="0"/>
              <a:t> </a:t>
            </a:r>
            <a:r>
              <a:rPr sz="3600" spc="-580" dirty="0"/>
              <a:t>TESTS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2286000" y="1295400"/>
            <a:ext cx="7772400" cy="4836160"/>
          </a:xfrm>
          <a:custGeom>
            <a:avLst/>
            <a:gdLst/>
            <a:ahLst/>
            <a:cxnLst/>
            <a:rect l="l" t="t" r="r" b="b"/>
            <a:pathLst>
              <a:path w="7772400" h="4836160">
                <a:moveTo>
                  <a:pt x="3886200" y="4836160"/>
                </a:moveTo>
                <a:lnTo>
                  <a:pt x="0" y="4836160"/>
                </a:lnTo>
                <a:lnTo>
                  <a:pt x="0" y="0"/>
                </a:lnTo>
                <a:lnTo>
                  <a:pt x="7772400" y="0"/>
                </a:lnTo>
                <a:lnTo>
                  <a:pt x="7772400" y="4836160"/>
                </a:lnTo>
                <a:lnTo>
                  <a:pt x="3886200" y="483616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2364739" y="1756621"/>
            <a:ext cx="5543550" cy="3704590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389890" indent="-377190">
              <a:spcBef>
                <a:spcPts val="785"/>
              </a:spcBef>
              <a:buAutoNum type="alphaUcPeriod"/>
              <a:tabLst>
                <a:tab pos="389890" algn="l"/>
              </a:tabLst>
            </a:pPr>
            <a:r>
              <a:rPr sz="2800" spc="-110" dirty="0">
                <a:latin typeface="Arial"/>
                <a:cs typeface="Arial"/>
              </a:rPr>
              <a:t>Flammability </a:t>
            </a:r>
            <a:r>
              <a:rPr sz="2800" spc="-170" dirty="0">
                <a:latin typeface="Arial"/>
                <a:cs typeface="Arial"/>
              </a:rPr>
              <a:t>and </a:t>
            </a:r>
            <a:r>
              <a:rPr sz="2800" spc="-90" dirty="0">
                <a:latin typeface="Arial"/>
                <a:cs typeface="Arial"/>
              </a:rPr>
              <a:t>combustibility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144395" lvl="1" indent="-303530">
              <a:spcBef>
                <a:spcPts val="590"/>
              </a:spcBef>
              <a:buAutoNum type="arabicPeriod"/>
              <a:tabLst>
                <a:tab pos="2145030" algn="l"/>
              </a:tabLst>
            </a:pPr>
            <a:r>
              <a:rPr sz="2400" spc="-180" dirty="0">
                <a:latin typeface="Arial"/>
                <a:cs typeface="Arial"/>
              </a:rPr>
              <a:t>Flash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point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185" dirty="0">
                <a:latin typeface="Arial"/>
                <a:cs typeface="Arial"/>
              </a:rPr>
              <a:t>Flame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Projection</a:t>
            </a:r>
            <a:endParaRPr sz="2400">
              <a:latin typeface="Arial"/>
              <a:cs typeface="Arial"/>
            </a:endParaRPr>
          </a:p>
          <a:p>
            <a:pPr marL="377190" indent="-364490">
              <a:spcBef>
                <a:spcPts val="700"/>
              </a:spcBef>
              <a:buAutoNum type="alphaUcPeriod"/>
              <a:tabLst>
                <a:tab pos="377190" algn="l"/>
              </a:tabLst>
            </a:pPr>
            <a:r>
              <a:rPr sz="2800" spc="-195" dirty="0">
                <a:latin typeface="Arial"/>
                <a:cs typeface="Arial"/>
              </a:rPr>
              <a:t>Physicochemical </a:t>
            </a:r>
            <a:r>
              <a:rPr sz="2800" spc="-170" dirty="0">
                <a:latin typeface="Arial"/>
                <a:cs typeface="Arial"/>
              </a:rPr>
              <a:t>characteristics</a:t>
            </a:r>
            <a:r>
              <a:rPr sz="2800" spc="4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144395" lvl="1" indent="-303530"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105" dirty="0">
                <a:latin typeface="Arial"/>
                <a:cs typeface="Arial"/>
              </a:rPr>
              <a:t>Vapor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200" dirty="0">
                <a:latin typeface="Arial"/>
                <a:cs typeface="Arial"/>
              </a:rPr>
              <a:t>pressure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spcBef>
                <a:spcPts val="590"/>
              </a:spcBef>
              <a:buAutoNum type="arabicPeriod"/>
              <a:tabLst>
                <a:tab pos="2145030" algn="l"/>
              </a:tabLst>
            </a:pPr>
            <a:r>
              <a:rPr sz="2400" spc="-120" dirty="0">
                <a:latin typeface="Arial"/>
                <a:cs typeface="Arial"/>
              </a:rPr>
              <a:t>Density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85" dirty="0">
                <a:latin typeface="Arial"/>
                <a:cs typeface="Arial"/>
              </a:rPr>
              <a:t>Moisture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content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45" dirty="0">
                <a:latin typeface="Arial"/>
                <a:cs typeface="Arial"/>
              </a:rPr>
              <a:t>Identification of</a:t>
            </a:r>
            <a:r>
              <a:rPr sz="2400" spc="-125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Propellants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0" y="381000"/>
            <a:ext cx="7620000" cy="5750560"/>
          </a:xfrm>
          <a:custGeom>
            <a:avLst/>
            <a:gdLst/>
            <a:ahLst/>
            <a:cxnLst/>
            <a:rect l="l" t="t" r="r" b="b"/>
            <a:pathLst>
              <a:path w="7620000" h="5750560">
                <a:moveTo>
                  <a:pt x="3810000" y="5750560"/>
                </a:moveTo>
                <a:lnTo>
                  <a:pt x="0" y="5750560"/>
                </a:lnTo>
                <a:lnTo>
                  <a:pt x="0" y="0"/>
                </a:lnTo>
                <a:lnTo>
                  <a:pt x="7620000" y="0"/>
                </a:lnTo>
                <a:lnTo>
                  <a:pt x="7620000" y="5750560"/>
                </a:lnTo>
                <a:lnTo>
                  <a:pt x="3810000" y="575056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455049" y="707148"/>
            <a:ext cx="4419883" cy="443711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305" dirty="0">
                <a:latin typeface="Arial"/>
                <a:cs typeface="Arial"/>
              </a:rPr>
              <a:t>C.</a:t>
            </a:r>
            <a:r>
              <a:rPr lang="en-US" sz="2800" spc="-305" dirty="0">
                <a:latin typeface="Arial"/>
                <a:cs typeface="Arial"/>
              </a:rPr>
              <a:t> </a:t>
            </a:r>
            <a:r>
              <a:rPr sz="2800" spc="-170" dirty="0">
                <a:latin typeface="Arial"/>
                <a:cs typeface="Arial"/>
              </a:rPr>
              <a:t>Performance: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64740" y="1477010"/>
            <a:ext cx="5547995" cy="407542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220595" indent="-303530">
              <a:spcBef>
                <a:spcPts val="700"/>
              </a:spcBef>
              <a:buAutoNum type="arabicPeriod"/>
              <a:tabLst>
                <a:tab pos="2221230" algn="l"/>
              </a:tabLst>
            </a:pPr>
            <a:r>
              <a:rPr sz="2400" spc="-125" dirty="0">
                <a:latin typeface="Arial"/>
                <a:cs typeface="Arial"/>
              </a:rPr>
              <a:t>Aerosol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80" dirty="0">
                <a:latin typeface="Arial"/>
                <a:cs typeface="Arial"/>
              </a:rPr>
              <a:t>discharge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spc="-145" dirty="0">
                <a:latin typeface="Arial"/>
                <a:cs typeface="Arial"/>
              </a:rPr>
              <a:t>rate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pattern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45" dirty="0">
                <a:latin typeface="Arial"/>
                <a:cs typeface="Arial"/>
              </a:rPr>
              <a:t>Dosage </a:t>
            </a:r>
            <a:r>
              <a:rPr sz="2400" spc="-25" dirty="0">
                <a:latin typeface="Arial"/>
                <a:cs typeface="Arial"/>
              </a:rPr>
              <a:t>with </a:t>
            </a:r>
            <a:r>
              <a:rPr sz="2400" spc="-165" dirty="0">
                <a:latin typeface="Arial"/>
                <a:cs typeface="Arial"/>
              </a:rPr>
              <a:t>metered</a:t>
            </a:r>
            <a:r>
              <a:rPr sz="2400" spc="-380" dirty="0">
                <a:latin typeface="Arial"/>
                <a:cs typeface="Arial"/>
              </a:rPr>
              <a:t> </a:t>
            </a:r>
            <a:r>
              <a:rPr sz="2400" spc="-235" dirty="0">
                <a:latin typeface="Arial"/>
                <a:cs typeface="Arial"/>
              </a:rPr>
              <a:t>valves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80" dirty="0">
                <a:latin typeface="Arial"/>
                <a:cs typeface="Arial"/>
              </a:rPr>
              <a:t>Net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contents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00" dirty="0">
                <a:latin typeface="Arial"/>
                <a:cs typeface="Arial"/>
              </a:rPr>
              <a:t>Foam</a:t>
            </a:r>
            <a:r>
              <a:rPr sz="2400" spc="-80" dirty="0">
                <a:latin typeface="Arial"/>
                <a:cs typeface="Arial"/>
              </a:rPr>
              <a:t> stability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125" dirty="0">
                <a:latin typeface="Arial"/>
                <a:cs typeface="Arial"/>
              </a:rPr>
              <a:t>Particle </a:t>
            </a:r>
            <a:r>
              <a:rPr sz="2400" spc="-254" dirty="0">
                <a:latin typeface="Arial"/>
                <a:cs typeface="Arial"/>
              </a:rPr>
              <a:t>size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80" dirty="0">
                <a:latin typeface="Arial"/>
                <a:cs typeface="Arial"/>
              </a:rPr>
              <a:t>determination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690"/>
              </a:spcBef>
            </a:pPr>
            <a:r>
              <a:rPr sz="2800" spc="-190" dirty="0">
                <a:latin typeface="Arial"/>
                <a:cs typeface="Arial"/>
              </a:rPr>
              <a:t>D. </a:t>
            </a:r>
            <a:r>
              <a:rPr sz="2800" spc="-114" dirty="0">
                <a:latin typeface="Arial"/>
                <a:cs typeface="Arial"/>
              </a:rPr>
              <a:t>Biological </a:t>
            </a:r>
            <a:r>
              <a:rPr sz="2800" spc="-150" dirty="0">
                <a:latin typeface="Arial"/>
                <a:cs typeface="Arial"/>
              </a:rPr>
              <a:t>testing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120" dirty="0">
                <a:latin typeface="Arial"/>
                <a:cs typeface="Arial"/>
              </a:rPr>
              <a:t>Therapeutic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activity</a:t>
            </a:r>
            <a:endParaRPr sz="2400">
              <a:latin typeface="Arial"/>
              <a:cs typeface="Arial"/>
            </a:endParaRPr>
          </a:p>
          <a:p>
            <a:pPr marL="2220595" indent="-303530"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70" dirty="0">
                <a:latin typeface="Arial"/>
                <a:cs typeface="Arial"/>
              </a:rPr>
              <a:t>Toxicity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60" dirty="0">
                <a:latin typeface="Arial"/>
                <a:cs typeface="Arial"/>
              </a:rPr>
              <a:t>studies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052728" y="303529"/>
            <a:ext cx="8239125" cy="636270"/>
            <a:chOff x="528727" y="3035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5333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33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3400" y="9067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9004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3399" y="8928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3399" y="8851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" y="8775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" y="8712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399" y="8635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3399" y="8559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3399" y="8483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3399" y="8420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3399" y="8343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3399" y="8267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3399" y="8204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399" y="8127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3400" y="797559"/>
              <a:ext cx="8230870" cy="15240"/>
            </a:xfrm>
            <a:custGeom>
              <a:avLst/>
              <a:gdLst/>
              <a:ahLst/>
              <a:cxnLst/>
              <a:rect l="l" t="t" r="r" b="b"/>
              <a:pathLst>
                <a:path w="8230870" h="1524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0870" y="15240"/>
                  </a:lnTo>
                  <a:lnTo>
                    <a:pt x="8230870" y="889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3399" y="7912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3399" y="7835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3399" y="7759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399" y="76834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3399" y="7619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3399" y="7543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3399" y="7467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3399" y="7404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3399" y="7327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399" y="7251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3399" y="71754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3399" y="7111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3399" y="7035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3399" y="6959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399" y="6883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3399" y="6819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3399" y="6743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3399" y="6667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3399" y="6604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3399" y="6527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3399" y="6451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33399" y="6375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33399" y="6311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3399" y="6235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399" y="6159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3399" y="6083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3399" y="6019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3399" y="5943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3399" y="5867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3399" y="5791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3399" y="5727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33399" y="5651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3399" y="5575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3399" y="54990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399" y="5435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33399" y="5359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33399" y="5283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3399" y="5207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3399" y="5143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3399" y="5067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3399" y="49910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33399" y="4914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33399" y="4851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3399" y="4775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33399" y="4699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33399" y="4635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33399" y="4559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3399" y="4483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3399" y="4419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3400" y="426719"/>
              <a:ext cx="8230870" cy="15240"/>
            </a:xfrm>
            <a:custGeom>
              <a:avLst/>
              <a:gdLst/>
              <a:ahLst/>
              <a:cxnLst/>
              <a:rect l="l" t="t" r="r" b="b"/>
              <a:pathLst>
                <a:path w="8230870" h="1524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0870" y="1524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33399" y="4191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3399" y="4127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3399" y="4051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33399" y="3975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33399" y="3898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33399" y="3835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3399" y="3759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33399" y="36829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3399" y="3606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3399" y="3543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33399" y="3467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33399" y="3390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33399" y="3314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3399" y="3251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33399" y="3174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33399" y="3098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33399" y="3035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2057400" y="332601"/>
            <a:ext cx="8229600" cy="553998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 anchor="ctr">
            <a:spAutoFit/>
          </a:bodyPr>
          <a:lstStyle/>
          <a:p>
            <a:pPr marL="1263650">
              <a:lnSpc>
                <a:spcPct val="100000"/>
              </a:lnSpc>
              <a:spcBef>
                <a:spcPts val="480"/>
              </a:spcBef>
            </a:pPr>
            <a:r>
              <a:rPr sz="3200" spc="-275" dirty="0"/>
              <a:t>A. </a:t>
            </a:r>
            <a:r>
              <a:rPr sz="3200" spc="-235" dirty="0"/>
              <a:t>Flammability </a:t>
            </a:r>
            <a:r>
              <a:rPr sz="3200" spc="-270" dirty="0"/>
              <a:t>and</a:t>
            </a:r>
            <a:r>
              <a:rPr sz="3200" spc="-35" dirty="0"/>
              <a:t> </a:t>
            </a:r>
            <a:r>
              <a:rPr sz="3200" spc="-240" dirty="0"/>
              <a:t>combustibility</a:t>
            </a:r>
            <a:endParaRPr sz="3200"/>
          </a:p>
        </p:txBody>
      </p:sp>
      <p:sp>
        <p:nvSpPr>
          <p:cNvPr id="88" name="object 88"/>
          <p:cNvSpPr/>
          <p:nvPr/>
        </p:nvSpPr>
        <p:spPr>
          <a:xfrm>
            <a:off x="2057400" y="1143000"/>
            <a:ext cx="8229600" cy="5029200"/>
          </a:xfrm>
          <a:custGeom>
            <a:avLst/>
            <a:gdLst/>
            <a:ahLst/>
            <a:cxnLst/>
            <a:rect l="l" t="t" r="r" b="b"/>
            <a:pathLst>
              <a:path w="8229600" h="5029200">
                <a:moveTo>
                  <a:pt x="4114800" y="5029200"/>
                </a:moveTo>
                <a:lnTo>
                  <a:pt x="0" y="50292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029200"/>
                </a:lnTo>
                <a:lnTo>
                  <a:pt x="4114800" y="502920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711201" y="1046480"/>
            <a:ext cx="9309736" cy="4407169"/>
          </a:xfrm>
          <a:prstGeom prst="rect">
            <a:avLst/>
          </a:prstGeom>
        </p:spPr>
        <p:txBody>
          <a:bodyPr vert="horz" wrap="square" lIns="0" tIns="243840" rIns="0" bIns="0" rtlCol="0">
            <a:spAutoFit/>
          </a:bodyPr>
          <a:lstStyle/>
          <a:p>
            <a:pPr marL="365125" indent="-353060">
              <a:spcBef>
                <a:spcPts val="1920"/>
              </a:spcBef>
              <a:buAutoNum type="arabicPeriod"/>
              <a:tabLst>
                <a:tab pos="365760" algn="l"/>
              </a:tabLst>
            </a:pPr>
            <a:r>
              <a:rPr sz="2800" spc="-210" dirty="0">
                <a:latin typeface="Arial"/>
                <a:cs typeface="Arial"/>
              </a:rPr>
              <a:t>Flash</a:t>
            </a:r>
            <a:r>
              <a:rPr sz="2800" spc="-90" dirty="0">
                <a:latin typeface="Arial"/>
                <a:cs typeface="Arial"/>
              </a:rPr>
              <a:t> </a:t>
            </a:r>
            <a:r>
              <a:rPr sz="2800" spc="-40" dirty="0">
                <a:latin typeface="Arial"/>
                <a:cs typeface="Arial"/>
              </a:rPr>
              <a:t>point:</a:t>
            </a:r>
            <a:endParaRPr sz="2800" dirty="0">
              <a:latin typeface="Arial"/>
              <a:cs typeface="Arial"/>
            </a:endParaRPr>
          </a:p>
          <a:p>
            <a:pPr marL="393700" marR="2386965" indent="232410">
              <a:lnSpc>
                <a:spcPct val="126400"/>
              </a:lnSpc>
              <a:spcBef>
                <a:spcPts val="800"/>
              </a:spcBef>
            </a:pPr>
            <a:r>
              <a:rPr sz="2400" spc="-140" dirty="0">
                <a:latin typeface="Arial"/>
                <a:cs typeface="Arial"/>
              </a:rPr>
              <a:t>Apparatus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u="heavy" spc="-2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Tag </a:t>
            </a:r>
            <a:r>
              <a:rPr sz="2400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Open </a:t>
            </a:r>
            <a:r>
              <a:rPr sz="2400" u="heavy" spc="-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Cup </a:t>
            </a:r>
            <a:r>
              <a:rPr sz="2400" u="heavy" spc="-1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Apparatus </a:t>
            </a:r>
            <a:r>
              <a:rPr sz="2400" spc="-140" dirty="0">
                <a:latin typeface="Arial"/>
                <a:cs typeface="Arial"/>
              </a:rPr>
              <a:t> </a:t>
            </a:r>
            <a:r>
              <a:rPr sz="2400" spc="-114" dirty="0">
                <a:latin typeface="Arial"/>
                <a:cs typeface="Arial"/>
              </a:rPr>
              <a:t>Product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65" dirty="0">
                <a:latin typeface="Arial"/>
                <a:cs typeface="Arial"/>
              </a:rPr>
              <a:t>chilled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40" dirty="0">
                <a:latin typeface="Arial"/>
                <a:cs typeface="Arial"/>
              </a:rPr>
              <a:t>– </a:t>
            </a:r>
            <a:r>
              <a:rPr sz="2400" spc="-165" dirty="0">
                <a:latin typeface="Arial"/>
                <a:cs typeface="Arial"/>
              </a:rPr>
              <a:t>25°F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5" dirty="0">
                <a:latin typeface="Arial"/>
                <a:cs typeface="Arial"/>
              </a:rPr>
              <a:t>test</a:t>
            </a:r>
            <a:r>
              <a:rPr sz="2400" spc="1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liquid</a:t>
            </a:r>
          </a:p>
          <a:p>
            <a:pPr marL="355600" marR="5080" indent="38100">
              <a:spcBef>
                <a:spcPts val="590"/>
              </a:spcBef>
              <a:tabLst>
                <a:tab pos="4619625" algn="l"/>
              </a:tabLst>
            </a:pPr>
            <a:r>
              <a:rPr sz="2400" spc="-135" dirty="0">
                <a:latin typeface="Arial"/>
                <a:cs typeface="Arial"/>
              </a:rPr>
              <a:t>temperature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35" dirty="0">
                <a:latin typeface="Arial"/>
                <a:cs typeface="Arial"/>
              </a:rPr>
              <a:t>allowed</a:t>
            </a:r>
            <a:r>
              <a:rPr sz="2400" spc="120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increase	</a:t>
            </a:r>
            <a:r>
              <a:rPr sz="2400" spc="-145" dirty="0">
                <a:latin typeface="Arial"/>
                <a:cs typeface="Arial"/>
              </a:rPr>
              <a:t>slowly 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5" dirty="0">
                <a:latin typeface="Arial"/>
                <a:cs typeface="Arial"/>
              </a:rPr>
              <a:t>temperature  at </a:t>
            </a:r>
            <a:r>
              <a:rPr sz="2400" spc="-90" dirty="0">
                <a:latin typeface="Arial"/>
                <a:cs typeface="Arial"/>
              </a:rPr>
              <a:t>which </a:t>
            </a:r>
            <a:r>
              <a:rPr sz="2400" spc="-190" dirty="0">
                <a:latin typeface="Arial"/>
                <a:cs typeface="Arial"/>
              </a:rPr>
              <a:t>vapors </a:t>
            </a:r>
            <a:r>
              <a:rPr sz="2400" spc="-75" dirty="0">
                <a:latin typeface="Arial"/>
                <a:cs typeface="Arial"/>
              </a:rPr>
              <a:t>ignite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40" dirty="0">
                <a:latin typeface="Arial"/>
                <a:cs typeface="Arial"/>
              </a:rPr>
              <a:t>called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80" dirty="0">
                <a:latin typeface="Arial"/>
                <a:cs typeface="Arial"/>
              </a:rPr>
              <a:t>Flash </a:t>
            </a:r>
            <a:r>
              <a:rPr sz="2400" spc="-65" dirty="0">
                <a:latin typeface="Arial"/>
                <a:cs typeface="Arial"/>
              </a:rPr>
              <a:t>Point</a:t>
            </a:r>
            <a:r>
              <a:rPr sz="2400" spc="37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  <a:p>
            <a:pPr marL="365125" indent="-353060">
              <a:spcBef>
                <a:spcPts val="700"/>
              </a:spcBef>
              <a:buAutoNum type="arabicPeriod" startAt="2"/>
              <a:tabLst>
                <a:tab pos="365760" algn="l"/>
              </a:tabLst>
            </a:pPr>
            <a:r>
              <a:rPr sz="2800" spc="-215" dirty="0">
                <a:latin typeface="Arial"/>
                <a:cs typeface="Arial"/>
              </a:rPr>
              <a:t>Flame</a:t>
            </a:r>
            <a:r>
              <a:rPr sz="2800" spc="-95" dirty="0">
                <a:latin typeface="Arial"/>
                <a:cs typeface="Arial"/>
              </a:rPr>
              <a:t> </a:t>
            </a:r>
            <a:r>
              <a:rPr sz="2800" spc="-114" dirty="0">
                <a:latin typeface="Arial"/>
                <a:cs typeface="Arial"/>
              </a:rPr>
              <a:t>Projection:</a:t>
            </a:r>
            <a:endParaRPr sz="2800" dirty="0">
              <a:latin typeface="Arial"/>
              <a:cs typeface="Arial"/>
            </a:endParaRPr>
          </a:p>
          <a:p>
            <a:pPr marL="622300" marR="3825875" indent="8890">
              <a:lnSpc>
                <a:spcPct val="121600"/>
              </a:lnSpc>
              <a:spcBef>
                <a:spcPts val="375"/>
              </a:spcBef>
            </a:pPr>
            <a:r>
              <a:rPr sz="2400" spc="-114" dirty="0">
                <a:latin typeface="Arial"/>
                <a:cs typeface="Arial"/>
              </a:rPr>
              <a:t>Product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210" dirty="0">
                <a:latin typeface="Arial"/>
                <a:cs typeface="Arial"/>
              </a:rPr>
              <a:t>sprayed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35" dirty="0">
                <a:latin typeface="Arial"/>
                <a:cs typeface="Arial"/>
              </a:rPr>
              <a:t>4 </a:t>
            </a:r>
            <a:r>
              <a:rPr sz="2400" spc="-320" dirty="0">
                <a:latin typeface="Arial"/>
                <a:cs typeface="Arial"/>
              </a:rPr>
              <a:t>sec  </a:t>
            </a:r>
            <a:r>
              <a:rPr sz="2400" dirty="0">
                <a:latin typeface="Arial"/>
                <a:cs typeface="Arial"/>
              </a:rPr>
              <a:t>into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lang="en-US" sz="2400" spc="-320" dirty="0">
                <a:latin typeface="Arial"/>
                <a:cs typeface="Arial"/>
              </a:rPr>
              <a:t> </a:t>
            </a:r>
            <a:r>
              <a:rPr sz="2400" spc="-135" dirty="0">
                <a:latin typeface="Arial"/>
                <a:cs typeface="Arial"/>
              </a:rPr>
              <a:t>flame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0" dirty="0">
                <a:latin typeface="Arial"/>
                <a:cs typeface="Arial"/>
              </a:rPr>
              <a:t>flame </a:t>
            </a:r>
            <a:r>
              <a:rPr sz="2400" spc="-145" dirty="0">
                <a:latin typeface="Arial"/>
                <a:cs typeface="Arial"/>
              </a:rPr>
              <a:t>is  </a:t>
            </a:r>
            <a:r>
              <a:rPr sz="2400" spc="-165" dirty="0">
                <a:latin typeface="Arial"/>
                <a:cs typeface="Arial"/>
              </a:rPr>
              <a:t>extended </a:t>
            </a:r>
            <a:r>
              <a:rPr sz="2400" spc="-180" dirty="0">
                <a:latin typeface="Arial"/>
                <a:cs typeface="Arial"/>
              </a:rPr>
              <a:t>,exact </a:t>
            </a:r>
            <a:r>
              <a:rPr sz="2400" spc="-100" dirty="0">
                <a:latin typeface="Arial"/>
                <a:cs typeface="Arial"/>
              </a:rPr>
              <a:t>length </a:t>
            </a:r>
            <a:r>
              <a:rPr lang="en-US" sz="2400" spc="-100" dirty="0">
                <a:latin typeface="Arial"/>
                <a:cs typeface="Arial"/>
              </a:rPr>
              <a:t>of the flame </a:t>
            </a:r>
            <a:r>
              <a:rPr sz="2400" spc="-150" dirty="0">
                <a:latin typeface="Arial"/>
                <a:cs typeface="Arial"/>
              </a:rPr>
              <a:t>is  </a:t>
            </a:r>
            <a:r>
              <a:rPr sz="2400" spc="-204" dirty="0">
                <a:latin typeface="Arial"/>
                <a:cs typeface="Arial"/>
              </a:rPr>
              <a:t>measured </a:t>
            </a:r>
            <a:r>
              <a:rPr sz="2400" spc="-25" dirty="0">
                <a:latin typeface="Arial"/>
                <a:cs typeface="Arial"/>
              </a:rPr>
              <a:t>with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65" dirty="0">
                <a:latin typeface="Arial"/>
                <a:cs typeface="Arial"/>
              </a:rPr>
              <a:t>ruler.</a:t>
            </a:r>
            <a:endParaRPr sz="2400" dirty="0">
              <a:latin typeface="Arial"/>
              <a:cs typeface="Arial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6781800" y="1219200"/>
            <a:ext cx="3200400" cy="4714240"/>
            <a:chOff x="5257800" y="1219200"/>
            <a:chExt cx="3200400" cy="4714240"/>
          </a:xfrm>
        </p:grpSpPr>
        <p:sp>
          <p:nvSpPr>
            <p:cNvPr id="91" name="object 91"/>
            <p:cNvSpPr/>
            <p:nvPr/>
          </p:nvSpPr>
          <p:spPr>
            <a:xfrm>
              <a:off x="6553200" y="1219200"/>
              <a:ext cx="1905000" cy="16471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257800" y="3732529"/>
              <a:ext cx="3096259" cy="220091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1"/>
            <a:ext cx="8239125" cy="1372235"/>
            <a:chOff x="452527" y="0"/>
            <a:chExt cx="8239125" cy="1372235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363980"/>
            </a:xfrm>
            <a:custGeom>
              <a:avLst/>
              <a:gdLst/>
              <a:ahLst/>
              <a:cxnLst/>
              <a:rect l="l" t="t" r="r" b="b"/>
              <a:pathLst>
                <a:path w="8229600" h="1363980">
                  <a:moveTo>
                    <a:pt x="8229600" y="0"/>
                  </a:moveTo>
                  <a:lnTo>
                    <a:pt x="0" y="0"/>
                  </a:lnTo>
                  <a:lnTo>
                    <a:pt x="0" y="1363980"/>
                  </a:lnTo>
                  <a:lnTo>
                    <a:pt x="8229600" y="136398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0"/>
              <a:ext cx="8229600" cy="1362710"/>
            </a:xfrm>
            <a:custGeom>
              <a:avLst/>
              <a:gdLst/>
              <a:ahLst/>
              <a:cxnLst/>
              <a:rect l="l" t="t" r="r" b="b"/>
              <a:pathLst>
                <a:path w="8229600" h="1362710">
                  <a:moveTo>
                    <a:pt x="4114800" y="1362710"/>
                  </a:moveTo>
                  <a:lnTo>
                    <a:pt x="0" y="1362710"/>
                  </a:lnTo>
                  <a:lnTo>
                    <a:pt x="0" y="0"/>
                  </a:lnTo>
                </a:path>
                <a:path w="8229600" h="1362710">
                  <a:moveTo>
                    <a:pt x="8229600" y="0"/>
                  </a:moveTo>
                  <a:lnTo>
                    <a:pt x="8229600" y="1362710"/>
                  </a:lnTo>
                  <a:lnTo>
                    <a:pt x="4114800" y="136271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309369"/>
              <a:ext cx="8232140" cy="34290"/>
            </a:xfrm>
            <a:custGeom>
              <a:avLst/>
              <a:gdLst/>
              <a:ahLst/>
              <a:cxnLst/>
              <a:rect l="l" t="t" r="r" b="b"/>
              <a:pathLst>
                <a:path w="8232140" h="34290">
                  <a:moveTo>
                    <a:pt x="8232140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17780"/>
                  </a:lnTo>
                  <a:lnTo>
                    <a:pt x="0" y="34290"/>
                  </a:lnTo>
                  <a:lnTo>
                    <a:pt x="8232140" y="34290"/>
                  </a:lnTo>
                  <a:lnTo>
                    <a:pt x="8232140" y="17780"/>
                  </a:lnTo>
                  <a:lnTo>
                    <a:pt x="8232140" y="1651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2915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2750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259840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2420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2255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12090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1925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1760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1582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1417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12522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1087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109219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10756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10591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10426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10261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10083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9918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9753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9588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9423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9258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9080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8915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750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8585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8420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82549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8089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912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747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581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416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251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7086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9215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743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578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413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48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083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918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53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575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410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245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080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914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49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584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419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241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076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911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7465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581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4163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238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073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29083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2743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578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413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247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0828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19049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1739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5748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1409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1244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1079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901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736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571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406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41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76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7199" y="0"/>
              <a:ext cx="8229600" cy="8890"/>
            </a:xfrm>
            <a:custGeom>
              <a:avLst/>
              <a:gdLst/>
              <a:ahLst/>
              <a:cxnLst/>
              <a:rect l="l" t="t" r="r" b="b"/>
              <a:pathLst>
                <a:path w="8229600" h="8890">
                  <a:moveTo>
                    <a:pt x="822960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29600" y="889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7199" y="0"/>
              <a:ext cx="8229600" cy="1343660"/>
            </a:xfrm>
            <a:custGeom>
              <a:avLst/>
              <a:gdLst/>
              <a:ahLst/>
              <a:cxnLst/>
              <a:rect l="l" t="t" r="r" b="b"/>
              <a:pathLst>
                <a:path w="8229600" h="1343660">
                  <a:moveTo>
                    <a:pt x="4114800" y="1343660"/>
                  </a:moveTo>
                  <a:lnTo>
                    <a:pt x="0" y="1343660"/>
                  </a:lnTo>
                  <a:lnTo>
                    <a:pt x="0" y="0"/>
                  </a:lnTo>
                </a:path>
                <a:path w="8229600" h="1343660">
                  <a:moveTo>
                    <a:pt x="8229600" y="0"/>
                  </a:moveTo>
                  <a:lnTo>
                    <a:pt x="8229600" y="1343660"/>
                  </a:lnTo>
                  <a:lnTo>
                    <a:pt x="4114800" y="1343660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>
            <a:spLocks noGrp="1"/>
          </p:cNvSpPr>
          <p:nvPr>
            <p:ph type="title"/>
          </p:nvPr>
        </p:nvSpPr>
        <p:spPr>
          <a:xfrm>
            <a:off x="3594100" y="401321"/>
            <a:ext cx="4996180" cy="467359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spc="-145" dirty="0">
                <a:latin typeface="Arial"/>
                <a:cs typeface="Arial"/>
              </a:rPr>
              <a:t>B. </a:t>
            </a:r>
            <a:r>
              <a:rPr sz="2900" spc="-204" dirty="0">
                <a:latin typeface="Arial"/>
                <a:cs typeface="Arial"/>
              </a:rPr>
              <a:t>Physicochemical</a:t>
            </a:r>
            <a:r>
              <a:rPr sz="2900" spc="-15" dirty="0">
                <a:latin typeface="Arial"/>
                <a:cs typeface="Arial"/>
              </a:rPr>
              <a:t> </a:t>
            </a:r>
            <a:r>
              <a:rPr sz="2900" spc="-175" dirty="0">
                <a:latin typeface="Arial"/>
                <a:cs typeface="Arial"/>
              </a:rPr>
              <a:t>characteristics:</a:t>
            </a:r>
            <a:endParaRPr sz="29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354070" y="1215390"/>
            <a:ext cx="49085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3936365" algn="l"/>
              </a:tabLst>
            </a:pPr>
            <a:r>
              <a:rPr sz="2400" spc="-135" dirty="0">
                <a:latin typeface="Arial"/>
                <a:cs typeface="Arial"/>
              </a:rPr>
              <a:t>Pro</a:t>
            </a:r>
            <a:r>
              <a:rPr sz="2400" spc="-150" dirty="0">
                <a:latin typeface="Arial"/>
                <a:cs typeface="Arial"/>
              </a:rPr>
              <a:t>p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40" dirty="0">
                <a:latin typeface="Arial"/>
                <a:cs typeface="Arial"/>
              </a:rPr>
              <a:t>rt</a:t>
            </a:r>
            <a:r>
              <a:rPr sz="2400" spc="-265" dirty="0">
                <a:latin typeface="Arial"/>
                <a:cs typeface="Arial"/>
              </a:rPr>
              <a:t>y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70" dirty="0">
                <a:latin typeface="Arial"/>
                <a:cs typeface="Arial"/>
              </a:rPr>
              <a:t>M</a:t>
            </a:r>
            <a:r>
              <a:rPr sz="2400" spc="-110" dirty="0">
                <a:latin typeface="Arial"/>
                <a:cs typeface="Arial"/>
              </a:rPr>
              <a:t>e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90" dirty="0">
                <a:latin typeface="Arial"/>
                <a:cs typeface="Arial"/>
              </a:rPr>
              <a:t>hod</a:t>
            </a:r>
            <a:endParaRPr sz="24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287270" y="1824990"/>
            <a:ext cx="21482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1. </a:t>
            </a:r>
            <a:r>
              <a:rPr sz="2400" spc="-105" dirty="0">
                <a:latin typeface="Arial"/>
                <a:cs typeface="Arial"/>
              </a:rPr>
              <a:t>Vapor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225" dirty="0">
                <a:latin typeface="Arial"/>
                <a:cs typeface="Arial"/>
              </a:rPr>
              <a:t>Pressure</a:t>
            </a:r>
            <a:endParaRPr sz="24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6287770" y="1789068"/>
            <a:ext cx="3115310" cy="4229363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spcBef>
                <a:spcPts val="38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225" dirty="0">
                <a:latin typeface="Arial"/>
                <a:cs typeface="Arial"/>
              </a:rPr>
              <a:t>Pressure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280" dirty="0">
                <a:latin typeface="Arial"/>
                <a:cs typeface="Arial"/>
              </a:rPr>
              <a:t>gauge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33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125" dirty="0">
                <a:latin typeface="Arial"/>
                <a:cs typeface="Arial"/>
              </a:rPr>
              <a:t>Can </a:t>
            </a:r>
            <a:r>
              <a:rPr sz="2400" spc="-95" dirty="0">
                <a:latin typeface="Arial"/>
                <a:cs typeface="Arial"/>
              </a:rPr>
              <a:t>Puncturing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155" dirty="0">
                <a:latin typeface="Arial"/>
                <a:cs typeface="Arial"/>
              </a:rPr>
              <a:t>Device.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1010"/>
              </a:spcBef>
            </a:pPr>
            <a:r>
              <a:rPr sz="2800" spc="-615" dirty="0">
                <a:latin typeface="Arial"/>
                <a:cs typeface="Arial"/>
              </a:rPr>
              <a:t>»</a:t>
            </a:r>
            <a:r>
              <a:rPr sz="2800" spc="-509" dirty="0">
                <a:latin typeface="Arial"/>
                <a:cs typeface="Arial"/>
              </a:rPr>
              <a:t> </a:t>
            </a:r>
            <a:r>
              <a:rPr sz="2400" spc="-105" dirty="0">
                <a:latin typeface="Arial"/>
                <a:cs typeface="Arial"/>
              </a:rPr>
              <a:t>Hydrometer,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350"/>
              </a:spcBef>
            </a:pPr>
            <a:r>
              <a:rPr sz="2800" spc="-615" dirty="0">
                <a:latin typeface="Arial"/>
                <a:cs typeface="Arial"/>
              </a:rPr>
              <a:t>»</a:t>
            </a:r>
            <a:r>
              <a:rPr sz="2800" spc="-505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Pycnometer.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185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65" dirty="0">
                <a:latin typeface="Arial"/>
                <a:cs typeface="Arial"/>
              </a:rPr>
              <a:t>Karl </a:t>
            </a:r>
            <a:r>
              <a:rPr sz="2400" spc="-145" dirty="0">
                <a:latin typeface="Arial"/>
                <a:cs typeface="Arial"/>
              </a:rPr>
              <a:t>Fisher</a:t>
            </a:r>
            <a:r>
              <a:rPr sz="2400" spc="-15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Method,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340"/>
              </a:spcBef>
            </a:pPr>
            <a:r>
              <a:rPr sz="2800" spc="-615" dirty="0">
                <a:latin typeface="Arial"/>
                <a:cs typeface="Arial"/>
              </a:rPr>
              <a:t>»    </a:t>
            </a:r>
            <a:r>
              <a:rPr sz="2400" spc="-260" dirty="0">
                <a:latin typeface="Arial"/>
                <a:cs typeface="Arial"/>
              </a:rPr>
              <a:t>Gas</a:t>
            </a:r>
            <a:r>
              <a:rPr sz="2400" spc="-160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Chromatography.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1850"/>
              </a:spcBef>
            </a:pPr>
            <a:r>
              <a:rPr sz="2800" spc="-615" dirty="0">
                <a:latin typeface="Arial"/>
                <a:cs typeface="Arial"/>
              </a:rPr>
              <a:t>»    </a:t>
            </a:r>
            <a:r>
              <a:rPr sz="2400" spc="-260" dirty="0">
                <a:latin typeface="Arial"/>
                <a:cs typeface="Arial"/>
              </a:rPr>
              <a:t>Gas</a:t>
            </a:r>
            <a:r>
              <a:rPr sz="2400" spc="-160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Chromatography,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35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25" dirty="0">
                <a:latin typeface="Arial"/>
                <a:cs typeface="Arial"/>
              </a:rPr>
              <a:t>IR</a:t>
            </a:r>
            <a:r>
              <a:rPr sz="2400" spc="-130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Spectroscopy.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287270" y="2795270"/>
            <a:ext cx="1243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2.</a:t>
            </a:r>
            <a:r>
              <a:rPr sz="2400" spc="-125" dirty="0">
                <a:latin typeface="Arial"/>
                <a:cs typeface="Arial"/>
              </a:rPr>
              <a:t> </a:t>
            </a:r>
            <a:r>
              <a:rPr sz="2400" spc="-120" dirty="0">
                <a:latin typeface="Arial"/>
                <a:cs typeface="Arial"/>
              </a:rPr>
              <a:t>Density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287270" y="3926840"/>
            <a:ext cx="1412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3.</a:t>
            </a:r>
            <a:r>
              <a:rPr sz="2400" spc="-120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Moisture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287270" y="5058409"/>
            <a:ext cx="3709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4. </a:t>
            </a:r>
            <a:r>
              <a:rPr sz="2400" spc="-45" dirty="0">
                <a:latin typeface="Arial"/>
                <a:cs typeface="Arial"/>
              </a:rPr>
              <a:t>Identification of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10" dirty="0">
                <a:latin typeface="Arial"/>
                <a:cs typeface="Arial"/>
              </a:rPr>
              <a:t>propellants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62150" y="0"/>
            <a:ext cx="8267700" cy="1430020"/>
            <a:chOff x="438150" y="0"/>
            <a:chExt cx="8267700" cy="1430020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391920"/>
            </a:xfrm>
            <a:custGeom>
              <a:avLst/>
              <a:gdLst/>
              <a:ahLst/>
              <a:cxnLst/>
              <a:rect l="l" t="t" r="r" b="b"/>
              <a:pathLst>
                <a:path w="8229600" h="1391920">
                  <a:moveTo>
                    <a:pt x="8229600" y="0"/>
                  </a:moveTo>
                  <a:lnTo>
                    <a:pt x="0" y="0"/>
                  </a:lnTo>
                  <a:lnTo>
                    <a:pt x="0" y="1391920"/>
                  </a:lnTo>
                  <a:lnTo>
                    <a:pt x="8229600" y="139192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0"/>
              <a:ext cx="8229600" cy="1391920"/>
            </a:xfrm>
            <a:custGeom>
              <a:avLst/>
              <a:gdLst/>
              <a:ahLst/>
              <a:cxnLst/>
              <a:rect l="l" t="t" r="r" b="b"/>
              <a:pathLst>
                <a:path w="8229600" h="1391920">
                  <a:moveTo>
                    <a:pt x="4114800" y="1391920"/>
                  </a:moveTo>
                  <a:lnTo>
                    <a:pt x="0" y="1391920"/>
                  </a:lnTo>
                  <a:lnTo>
                    <a:pt x="0" y="0"/>
                  </a:lnTo>
                </a:path>
                <a:path w="8229600" h="1391920">
                  <a:moveTo>
                    <a:pt x="8229600" y="0"/>
                  </a:moveTo>
                  <a:lnTo>
                    <a:pt x="8229600" y="1391920"/>
                  </a:lnTo>
                  <a:lnTo>
                    <a:pt x="4114800" y="1391920"/>
                  </a:lnTo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200" y="0"/>
              <a:ext cx="8229600" cy="5080"/>
            </a:xfrm>
            <a:custGeom>
              <a:avLst/>
              <a:gdLst/>
              <a:ahLst/>
              <a:cxnLst/>
              <a:rect l="l" t="t" r="r" b="b"/>
              <a:pathLst>
                <a:path w="8229600" h="5080">
                  <a:moveTo>
                    <a:pt x="8229600" y="0"/>
                  </a:moveTo>
                  <a:lnTo>
                    <a:pt x="0" y="0"/>
                  </a:lnTo>
                  <a:lnTo>
                    <a:pt x="0" y="5079"/>
                  </a:lnTo>
                  <a:lnTo>
                    <a:pt x="8229600" y="5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D087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38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F86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203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E86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381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D85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558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84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36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84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14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A83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092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982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257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882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435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781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612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680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7907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580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95579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47F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2133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37E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2311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27E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24892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17D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2667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07C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2844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F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3022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E7B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31877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D7A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3365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C7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3543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B79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3721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A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3898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978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4076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877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4241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776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4419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676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4597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575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4775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474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494030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374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118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273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295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172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473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072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651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F71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829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E7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007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D7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172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C6F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350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B6E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A6E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705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96D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883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8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7048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76C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7226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66B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7404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56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7581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46A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7759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369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7924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268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8102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168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8280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067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8458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F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8636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E6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8813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D6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8991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C64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9156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B64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9334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A63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9512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962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9690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962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9867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761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10033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660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10210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560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10388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45F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10566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35E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10744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25E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10909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15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11087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05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11264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F5C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11442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E5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11620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D5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11798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C5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1976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B59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12141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A58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12319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958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12496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857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12674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756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12852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656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13017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555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13195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45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13373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354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13550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253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7200" y="0"/>
              <a:ext cx="8229600" cy="1371600"/>
            </a:xfrm>
            <a:custGeom>
              <a:avLst/>
              <a:gdLst/>
              <a:ahLst/>
              <a:cxnLst/>
              <a:rect l="l" t="t" r="r" b="b"/>
              <a:pathLst>
                <a:path w="8229600" h="1371600">
                  <a:moveTo>
                    <a:pt x="4114800" y="1371600"/>
                  </a:moveTo>
                  <a:lnTo>
                    <a:pt x="0" y="1371600"/>
                  </a:lnTo>
                  <a:lnTo>
                    <a:pt x="0" y="0"/>
                  </a:lnTo>
                </a:path>
                <a:path w="8229600" h="1371600">
                  <a:moveTo>
                    <a:pt x="8229600" y="0"/>
                  </a:moveTo>
                  <a:lnTo>
                    <a:pt x="8229600" y="1371600"/>
                  </a:lnTo>
                  <a:lnTo>
                    <a:pt x="4114800" y="1371600"/>
                  </a:lnTo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>
            <a:spLocks noGrp="1"/>
          </p:cNvSpPr>
          <p:nvPr>
            <p:ph type="title"/>
          </p:nvPr>
        </p:nvSpPr>
        <p:spPr>
          <a:xfrm>
            <a:off x="4585971" y="322579"/>
            <a:ext cx="3018155" cy="57404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95" dirty="0"/>
              <a:t>C.</a:t>
            </a:r>
            <a:r>
              <a:rPr sz="3600" spc="-220" dirty="0"/>
              <a:t> </a:t>
            </a:r>
            <a:r>
              <a:rPr sz="3600" spc="-280" dirty="0"/>
              <a:t>Performance:</a:t>
            </a:r>
            <a:endParaRPr sz="3600"/>
          </a:p>
        </p:txBody>
      </p:sp>
      <p:sp>
        <p:nvSpPr>
          <p:cNvPr id="87" name="object 87"/>
          <p:cNvSpPr txBox="1"/>
          <p:nvPr/>
        </p:nvSpPr>
        <p:spPr>
          <a:xfrm>
            <a:off x="2463801" y="980440"/>
            <a:ext cx="441515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800" spc="-130" dirty="0">
                <a:latin typeface="Arial"/>
                <a:cs typeface="Arial"/>
              </a:rPr>
              <a:t>1. </a:t>
            </a:r>
            <a:r>
              <a:rPr sz="2800" spc="-145" dirty="0">
                <a:latin typeface="Arial"/>
                <a:cs typeface="Arial"/>
              </a:rPr>
              <a:t>Aerosol </a:t>
            </a:r>
            <a:r>
              <a:rPr sz="2800" spc="-235" dirty="0">
                <a:latin typeface="Arial"/>
                <a:cs typeface="Arial"/>
              </a:rPr>
              <a:t>valve </a:t>
            </a:r>
            <a:r>
              <a:rPr sz="2800" spc="-215" dirty="0">
                <a:latin typeface="Arial"/>
                <a:cs typeface="Arial"/>
              </a:rPr>
              <a:t>discharge </a:t>
            </a:r>
            <a:r>
              <a:rPr sz="2800" spc="-165" dirty="0">
                <a:latin typeface="Arial"/>
                <a:cs typeface="Arial"/>
              </a:rPr>
              <a:t>rate</a:t>
            </a:r>
            <a:r>
              <a:rPr sz="2800" spc="275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sp>
        <p:nvSpPr>
          <p:cNvPr id="92" name="object 92"/>
          <p:cNvSpPr txBox="1">
            <a:spLocks noGrp="1"/>
          </p:cNvSpPr>
          <p:nvPr>
            <p:ph type="body" idx="1"/>
          </p:nvPr>
        </p:nvSpPr>
        <p:spPr>
          <a:xfrm>
            <a:off x="93133" y="1573620"/>
            <a:ext cx="10515600" cy="4403000"/>
          </a:xfrm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73050" marR="5080">
              <a:lnSpc>
                <a:spcPts val="2590"/>
              </a:lnSpc>
              <a:spcBef>
                <a:spcPts val="425"/>
              </a:spcBef>
              <a:tabLst>
                <a:tab pos="1864995" algn="l"/>
              </a:tabLst>
            </a:pPr>
            <a:r>
              <a:rPr spc="-105" dirty="0"/>
              <a:t>Contents</a:t>
            </a:r>
            <a:r>
              <a:rPr spc="-55" dirty="0"/>
              <a:t> </a:t>
            </a:r>
            <a:r>
              <a:rPr spc="-45" dirty="0"/>
              <a:t>of	</a:t>
            </a:r>
            <a:r>
              <a:rPr spc="-110" dirty="0"/>
              <a:t>the </a:t>
            </a:r>
            <a:r>
              <a:rPr spc="-170" dirty="0"/>
              <a:t>aerosol </a:t>
            </a:r>
            <a:r>
              <a:rPr spc="-85" dirty="0"/>
              <a:t>product </a:t>
            </a:r>
            <a:r>
              <a:rPr spc="-40" dirty="0"/>
              <a:t>of </a:t>
            </a:r>
            <a:r>
              <a:rPr spc="-85" dirty="0"/>
              <a:t>known </a:t>
            </a:r>
            <a:r>
              <a:rPr spc="-130" dirty="0"/>
              <a:t>weight </a:t>
            </a:r>
            <a:r>
              <a:rPr spc="-145" dirty="0"/>
              <a:t>is </a:t>
            </a:r>
            <a:r>
              <a:rPr spc="-175" dirty="0"/>
              <a:t>discharged  </a:t>
            </a:r>
            <a:r>
              <a:rPr spc="-20" dirty="0"/>
              <a:t>for </a:t>
            </a:r>
            <a:r>
              <a:rPr spc="-135" dirty="0"/>
              <a:t>specific </a:t>
            </a:r>
            <a:r>
              <a:rPr spc="-90" dirty="0"/>
              <a:t>period </a:t>
            </a:r>
            <a:r>
              <a:rPr spc="-45" dirty="0"/>
              <a:t>of </a:t>
            </a:r>
            <a:r>
              <a:rPr spc="-80" dirty="0"/>
              <a:t>time.</a:t>
            </a:r>
          </a:p>
          <a:p>
            <a:pPr marL="273050" marR="149225">
              <a:lnSpc>
                <a:spcPts val="2590"/>
              </a:lnSpc>
              <a:spcBef>
                <a:spcPts val="600"/>
              </a:spcBef>
            </a:pPr>
            <a:r>
              <a:rPr spc="-210" dirty="0"/>
              <a:t>By </a:t>
            </a:r>
            <a:r>
              <a:rPr spc="-140" dirty="0"/>
              <a:t>reweighing </a:t>
            </a:r>
            <a:r>
              <a:rPr spc="-110" dirty="0"/>
              <a:t>the </a:t>
            </a:r>
            <a:r>
              <a:rPr spc="-100" dirty="0"/>
              <a:t>container </a:t>
            </a:r>
            <a:r>
              <a:rPr spc="-110" dirty="0"/>
              <a:t>after the </a:t>
            </a:r>
            <a:r>
              <a:rPr spc="-75" dirty="0"/>
              <a:t>time </a:t>
            </a:r>
            <a:r>
              <a:rPr spc="20" dirty="0"/>
              <a:t>limit, </a:t>
            </a:r>
            <a:r>
              <a:rPr spc="-110" dirty="0"/>
              <a:t>the </a:t>
            </a:r>
            <a:r>
              <a:rPr spc="-215" dirty="0"/>
              <a:t>change </a:t>
            </a:r>
            <a:r>
              <a:rPr spc="45" dirty="0"/>
              <a:t>in  </a:t>
            </a:r>
            <a:r>
              <a:rPr spc="-110" dirty="0"/>
              <a:t>the </a:t>
            </a:r>
            <a:r>
              <a:rPr spc="-130" dirty="0"/>
              <a:t>weight </a:t>
            </a:r>
            <a:r>
              <a:rPr spc="-140" dirty="0"/>
              <a:t>per </a:t>
            </a:r>
            <a:r>
              <a:rPr spc="-75" dirty="0"/>
              <a:t>time </a:t>
            </a:r>
            <a:r>
              <a:rPr spc="-185" dirty="0"/>
              <a:t>dispensed </a:t>
            </a:r>
            <a:r>
              <a:rPr spc="-235" dirty="0"/>
              <a:t>gives </a:t>
            </a:r>
            <a:r>
              <a:rPr spc="-110" dirty="0"/>
              <a:t>the </a:t>
            </a:r>
            <a:r>
              <a:rPr spc="-180" dirty="0"/>
              <a:t>discharge </a:t>
            </a:r>
            <a:r>
              <a:rPr spc="-145" dirty="0"/>
              <a:t>rate </a:t>
            </a:r>
            <a:r>
              <a:rPr spc="-135" dirty="0"/>
              <a:t>(</a:t>
            </a:r>
            <a:r>
              <a:rPr spc="204" dirty="0"/>
              <a:t> </a:t>
            </a:r>
            <a:r>
              <a:rPr spc="-150" dirty="0"/>
              <a:t>g/sec).</a:t>
            </a:r>
          </a:p>
          <a:p>
            <a:pPr marL="387350">
              <a:lnSpc>
                <a:spcPct val="100000"/>
              </a:lnSpc>
              <a:spcBef>
                <a:spcPts val="325"/>
              </a:spcBef>
            </a:pPr>
            <a:r>
              <a:rPr spc="-130" dirty="0"/>
              <a:t>2. </a:t>
            </a:r>
            <a:r>
              <a:rPr spc="-250" dirty="0"/>
              <a:t>Spray </a:t>
            </a:r>
            <a:r>
              <a:rPr spc="-110" dirty="0"/>
              <a:t>pattern</a:t>
            </a:r>
            <a:r>
              <a:rPr spc="105" dirty="0"/>
              <a:t> </a:t>
            </a:r>
            <a:r>
              <a:rPr spc="-100" dirty="0"/>
              <a:t>:</a:t>
            </a:r>
            <a:endParaRPr dirty="0"/>
          </a:p>
          <a:p>
            <a:pPr marL="234950" marR="3569335" indent="38100">
              <a:lnSpc>
                <a:spcPts val="3190"/>
              </a:lnSpc>
              <a:spcBef>
                <a:spcPts val="155"/>
              </a:spcBef>
            </a:pPr>
            <a:r>
              <a:rPr spc="-130" dirty="0"/>
              <a:t>The </a:t>
            </a:r>
            <a:r>
              <a:rPr spc="-110" dirty="0"/>
              <a:t>method </a:t>
            </a:r>
            <a:r>
              <a:rPr spc="-145" dirty="0"/>
              <a:t>is </a:t>
            </a:r>
            <a:r>
              <a:rPr spc="-254" dirty="0"/>
              <a:t>based </a:t>
            </a:r>
            <a:r>
              <a:rPr spc="-75" dirty="0"/>
              <a:t>on </a:t>
            </a:r>
            <a:r>
              <a:rPr spc="-110" dirty="0"/>
              <a:t>the  </a:t>
            </a:r>
            <a:r>
              <a:rPr spc="-105" dirty="0"/>
              <a:t>impingement </a:t>
            </a:r>
            <a:r>
              <a:rPr spc="-45" dirty="0"/>
              <a:t>of </a:t>
            </a:r>
            <a:r>
              <a:rPr spc="-215" dirty="0"/>
              <a:t>spray </a:t>
            </a:r>
            <a:r>
              <a:rPr spc="-75" dirty="0"/>
              <a:t>on </a:t>
            </a:r>
            <a:r>
              <a:rPr spc="-185" dirty="0"/>
              <a:t>piece </a:t>
            </a:r>
            <a:r>
              <a:rPr spc="-50" dirty="0"/>
              <a:t>of  </a:t>
            </a:r>
            <a:r>
              <a:rPr spc="-170" dirty="0"/>
              <a:t>paper </a:t>
            </a:r>
            <a:r>
              <a:rPr spc="-65" dirty="0"/>
              <a:t>that </a:t>
            </a:r>
            <a:r>
              <a:rPr spc="-250" dirty="0"/>
              <a:t>has </a:t>
            </a:r>
            <a:r>
              <a:rPr spc="-204" dirty="0"/>
              <a:t>been </a:t>
            </a:r>
            <a:r>
              <a:rPr spc="-135" dirty="0"/>
              <a:t>treated </a:t>
            </a:r>
            <a:r>
              <a:rPr spc="-25" dirty="0"/>
              <a:t>with  </a:t>
            </a:r>
            <a:r>
              <a:rPr spc="-145" dirty="0"/>
              <a:t>Dye-Talc</a:t>
            </a:r>
            <a:r>
              <a:rPr spc="-75" dirty="0"/>
              <a:t> mixture.</a:t>
            </a:r>
          </a:p>
          <a:p>
            <a:pPr marL="273050">
              <a:lnSpc>
                <a:spcPct val="100000"/>
              </a:lnSpc>
              <a:spcBef>
                <a:spcPts val="155"/>
              </a:spcBef>
            </a:pPr>
            <a:r>
              <a:rPr spc="-130" dirty="0"/>
              <a:t>The particles </a:t>
            </a:r>
            <a:r>
              <a:rPr spc="-65" dirty="0"/>
              <a:t>that </a:t>
            </a:r>
            <a:r>
              <a:rPr spc="-100" dirty="0"/>
              <a:t>strike </a:t>
            </a:r>
            <a:r>
              <a:rPr spc="-110" dirty="0"/>
              <a:t>the</a:t>
            </a:r>
            <a:r>
              <a:rPr spc="75" dirty="0"/>
              <a:t> </a:t>
            </a:r>
            <a:r>
              <a:rPr spc="-170" dirty="0"/>
              <a:t>paper</a:t>
            </a:r>
          </a:p>
          <a:p>
            <a:pPr marL="273050" marR="672465" indent="38100">
              <a:lnSpc>
                <a:spcPts val="2590"/>
              </a:lnSpc>
              <a:spcBef>
                <a:spcPts val="635"/>
              </a:spcBef>
            </a:pPr>
            <a:r>
              <a:rPr spc="-270" dirty="0"/>
              <a:t>cause </a:t>
            </a:r>
            <a:r>
              <a:rPr spc="-110" dirty="0"/>
              <a:t>the </a:t>
            </a:r>
            <a:r>
              <a:rPr spc="-235" dirty="0"/>
              <a:t>dye </a:t>
            </a:r>
            <a:r>
              <a:rPr spc="-40" dirty="0"/>
              <a:t>to </a:t>
            </a:r>
            <a:r>
              <a:rPr spc="-229" dirty="0"/>
              <a:t>go </a:t>
            </a:r>
            <a:r>
              <a:rPr dirty="0"/>
              <a:t>into </a:t>
            </a:r>
            <a:r>
              <a:rPr spc="-65" dirty="0"/>
              <a:t>solution </a:t>
            </a:r>
            <a:r>
              <a:rPr spc="-145" dirty="0"/>
              <a:t>and </a:t>
            </a:r>
            <a:r>
              <a:rPr spc="-40" dirty="0"/>
              <a:t>to </a:t>
            </a:r>
            <a:r>
              <a:rPr spc="-229" dirty="0"/>
              <a:t>be </a:t>
            </a:r>
            <a:r>
              <a:rPr spc="-185" dirty="0"/>
              <a:t>adsorbed </a:t>
            </a:r>
            <a:r>
              <a:rPr spc="-55" dirty="0"/>
              <a:t>onto  </a:t>
            </a:r>
            <a:r>
              <a:rPr spc="-170" dirty="0"/>
              <a:t>paper </a:t>
            </a:r>
            <a:r>
              <a:rPr spc="-114" dirty="0"/>
              <a:t>giving </a:t>
            </a:r>
            <a:r>
              <a:rPr spc="-320" dirty="0"/>
              <a:t>a </a:t>
            </a:r>
            <a:r>
              <a:rPr spc="-125" dirty="0"/>
              <a:t>record </a:t>
            </a:r>
            <a:r>
              <a:rPr spc="-45" dirty="0"/>
              <a:t>of </a:t>
            </a:r>
            <a:r>
              <a:rPr spc="-215" dirty="0"/>
              <a:t>spray </a:t>
            </a:r>
            <a:r>
              <a:rPr spc="-20" dirty="0"/>
              <a:t>for </a:t>
            </a:r>
            <a:r>
              <a:rPr spc="-135" dirty="0"/>
              <a:t>comparison</a:t>
            </a:r>
            <a:r>
              <a:rPr spc="70" dirty="0"/>
              <a:t> </a:t>
            </a:r>
            <a:r>
              <a:rPr spc="-150" dirty="0"/>
              <a:t>purpose.</a:t>
            </a:r>
          </a:p>
        </p:txBody>
      </p:sp>
      <p:sp>
        <p:nvSpPr>
          <p:cNvPr id="93" name="object 93"/>
          <p:cNvSpPr/>
          <p:nvPr/>
        </p:nvSpPr>
        <p:spPr>
          <a:xfrm>
            <a:off x="7810781" y="2940140"/>
            <a:ext cx="3581400" cy="213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533400"/>
            <a:ext cx="8229600" cy="5368290"/>
          </a:xfrm>
          <a:custGeom>
            <a:avLst/>
            <a:gdLst/>
            <a:ahLst/>
            <a:cxnLst/>
            <a:rect l="l" t="t" r="r" b="b"/>
            <a:pathLst>
              <a:path w="8229600" h="5368290">
                <a:moveTo>
                  <a:pt x="4114800" y="5368290"/>
                </a:moveTo>
                <a:lnTo>
                  <a:pt x="0" y="53682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368290"/>
                </a:lnTo>
                <a:lnTo>
                  <a:pt x="4114800" y="536829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921760" y="552845"/>
            <a:ext cx="4618990" cy="443711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10" dirty="0">
                <a:latin typeface="Arial"/>
                <a:cs typeface="Arial"/>
              </a:rPr>
              <a:t>3. </a:t>
            </a:r>
            <a:r>
              <a:rPr sz="2800" spc="-220" dirty="0">
                <a:latin typeface="Arial"/>
                <a:cs typeface="Arial"/>
              </a:rPr>
              <a:t>Dosage </a:t>
            </a:r>
            <a:r>
              <a:rPr sz="2800" spc="15" dirty="0">
                <a:latin typeface="Arial"/>
                <a:cs typeface="Arial"/>
              </a:rPr>
              <a:t>with </a:t>
            </a:r>
            <a:r>
              <a:rPr sz="2800" spc="-75" dirty="0">
                <a:latin typeface="Arial"/>
                <a:cs typeface="Arial"/>
              </a:rPr>
              <a:t>metered </a:t>
            </a:r>
            <a:r>
              <a:rPr sz="2800" spc="-160" dirty="0">
                <a:latin typeface="Arial"/>
                <a:cs typeface="Arial"/>
              </a:rPr>
              <a:t>valves</a:t>
            </a:r>
            <a:r>
              <a:rPr sz="2800" spc="-440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059940" y="1012190"/>
            <a:ext cx="7766684" cy="238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 algn="just"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sz="3600" spc="-112" baseline="1157" dirty="0">
                <a:latin typeface="Arial"/>
                <a:cs typeface="Arial"/>
              </a:rPr>
              <a:t>Reproducibility </a:t>
            </a:r>
            <a:r>
              <a:rPr sz="3600" spc="-67" baseline="1157" dirty="0">
                <a:latin typeface="Arial"/>
                <a:cs typeface="Arial"/>
              </a:rPr>
              <a:t>of </a:t>
            </a:r>
            <a:r>
              <a:rPr sz="3600" spc="-397" baseline="1157" dirty="0">
                <a:latin typeface="Arial"/>
                <a:cs typeface="Arial"/>
              </a:rPr>
              <a:t>dosage </a:t>
            </a:r>
            <a:r>
              <a:rPr sz="3600" spc="-292" baseline="1157" dirty="0">
                <a:latin typeface="Arial"/>
                <a:cs typeface="Arial"/>
              </a:rPr>
              <a:t>can </a:t>
            </a:r>
            <a:r>
              <a:rPr sz="3600" spc="-345" baseline="1157" dirty="0">
                <a:latin typeface="Arial"/>
                <a:cs typeface="Arial"/>
              </a:rPr>
              <a:t>be </a:t>
            </a:r>
            <a:r>
              <a:rPr sz="3600" spc="-172" baseline="1157" dirty="0">
                <a:latin typeface="Arial"/>
                <a:cs typeface="Arial"/>
              </a:rPr>
              <a:t>determined</a:t>
            </a:r>
            <a:r>
              <a:rPr sz="3600" spc="-675" baseline="1157" dirty="0">
                <a:latin typeface="Arial"/>
                <a:cs typeface="Arial"/>
              </a:rPr>
              <a:t> </a:t>
            </a:r>
            <a:r>
              <a:rPr sz="3600" spc="-247" baseline="1157" dirty="0">
                <a:latin typeface="Arial"/>
                <a:cs typeface="Arial"/>
              </a:rPr>
              <a:t>by:</a:t>
            </a:r>
            <a:endParaRPr sz="3600" baseline="1157" dirty="0">
              <a:latin typeface="Arial"/>
              <a:cs typeface="Arial"/>
            </a:endParaRPr>
          </a:p>
          <a:p>
            <a:pPr marL="88900" algn="just">
              <a:spcBef>
                <a:spcPts val="60"/>
              </a:spcBef>
            </a:pPr>
            <a:r>
              <a:rPr sz="2400" spc="-315" dirty="0">
                <a:latin typeface="Arial"/>
                <a:cs typeface="Arial"/>
              </a:rPr>
              <a:t>»Assay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140" dirty="0">
                <a:latin typeface="Arial"/>
                <a:cs typeface="Arial"/>
              </a:rPr>
              <a:t>techniques</a:t>
            </a:r>
            <a:endParaRPr sz="2400" dirty="0">
              <a:latin typeface="Arial"/>
              <a:cs typeface="Arial"/>
            </a:endParaRPr>
          </a:p>
          <a:p>
            <a:pPr marL="12700" marR="5080" indent="76200" algn="just">
              <a:lnSpc>
                <a:spcPts val="3000"/>
              </a:lnSpc>
              <a:spcBef>
                <a:spcPts val="110"/>
              </a:spcBef>
            </a:pPr>
            <a:r>
              <a:rPr sz="2400" spc="-185" dirty="0">
                <a:latin typeface="Arial"/>
                <a:cs typeface="Arial"/>
              </a:rPr>
              <a:t>»Accurate </a:t>
            </a:r>
            <a:r>
              <a:rPr sz="2400" spc="-135" dirty="0">
                <a:latin typeface="Arial"/>
                <a:cs typeface="Arial"/>
              </a:rPr>
              <a:t>weighing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5" dirty="0">
                <a:latin typeface="Arial"/>
                <a:cs typeface="Arial"/>
              </a:rPr>
              <a:t>filled </a:t>
            </a:r>
            <a:r>
              <a:rPr sz="2400" spc="-100" dirty="0">
                <a:latin typeface="Arial"/>
                <a:cs typeface="Arial"/>
              </a:rPr>
              <a:t>container </a:t>
            </a:r>
            <a:r>
              <a:rPr sz="2400" spc="-90" dirty="0">
                <a:latin typeface="Arial"/>
                <a:cs typeface="Arial"/>
              </a:rPr>
              <a:t>followed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50" dirty="0">
                <a:latin typeface="Arial"/>
                <a:cs typeface="Arial"/>
              </a:rPr>
              <a:t>dispensing </a:t>
            </a:r>
            <a:r>
              <a:rPr sz="2400" spc="-50" dirty="0">
                <a:latin typeface="Arial"/>
                <a:cs typeface="Arial"/>
              </a:rPr>
              <a:t>of  </a:t>
            </a:r>
            <a:r>
              <a:rPr sz="2400" spc="-215" dirty="0">
                <a:latin typeface="Arial"/>
                <a:cs typeface="Arial"/>
              </a:rPr>
              <a:t>several </a:t>
            </a:r>
            <a:r>
              <a:rPr sz="2400" spc="-270" dirty="0">
                <a:latin typeface="Arial"/>
                <a:cs typeface="Arial"/>
              </a:rPr>
              <a:t>doses </a:t>
            </a:r>
            <a:r>
              <a:rPr sz="2400" spc="-85" dirty="0">
                <a:latin typeface="Arial"/>
                <a:cs typeface="Arial"/>
              </a:rPr>
              <a:t>. </a:t>
            </a:r>
            <a:r>
              <a:rPr sz="2400" spc="-110" dirty="0">
                <a:latin typeface="Arial"/>
                <a:cs typeface="Arial"/>
              </a:rPr>
              <a:t>Containers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85" dirty="0">
                <a:latin typeface="Arial"/>
                <a:cs typeface="Arial"/>
              </a:rPr>
              <a:t>then </a:t>
            </a:r>
            <a:r>
              <a:rPr sz="2400" spc="-175" dirty="0">
                <a:latin typeface="Arial"/>
                <a:cs typeface="Arial"/>
              </a:rPr>
              <a:t>reweighed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4" dirty="0">
                <a:latin typeface="Arial"/>
                <a:cs typeface="Arial"/>
              </a:rPr>
              <a:t>difference </a:t>
            </a:r>
            <a:r>
              <a:rPr sz="2400" spc="45" dirty="0">
                <a:latin typeface="Arial"/>
                <a:cs typeface="Arial"/>
              </a:rPr>
              <a:t>in  </a:t>
            </a:r>
            <a:r>
              <a:rPr sz="2400" spc="-130" dirty="0">
                <a:latin typeface="Arial"/>
                <a:cs typeface="Arial"/>
              </a:rPr>
              <a:t>weight </a:t>
            </a:r>
            <a:r>
              <a:rPr sz="2400" spc="-90" dirty="0">
                <a:latin typeface="Arial"/>
                <a:cs typeface="Arial"/>
              </a:rPr>
              <a:t>divided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10" dirty="0">
                <a:latin typeface="Arial"/>
                <a:cs typeface="Arial"/>
              </a:rPr>
              <a:t>number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65" dirty="0">
                <a:latin typeface="Arial"/>
                <a:cs typeface="Arial"/>
              </a:rPr>
              <a:t>doses </a:t>
            </a:r>
            <a:r>
              <a:rPr sz="2400" spc="-185" dirty="0">
                <a:latin typeface="Arial"/>
                <a:cs typeface="Arial"/>
              </a:rPr>
              <a:t>dispensed </a:t>
            </a:r>
            <a:r>
              <a:rPr sz="2400" spc="-235" dirty="0">
                <a:latin typeface="Arial"/>
                <a:cs typeface="Arial"/>
              </a:rPr>
              <a:t>gives </a:t>
            </a:r>
            <a:r>
              <a:rPr sz="2400" spc="-260" dirty="0">
                <a:latin typeface="Arial"/>
                <a:cs typeface="Arial"/>
              </a:rPr>
              <a:t>average</a:t>
            </a:r>
            <a:r>
              <a:rPr sz="2400" spc="-190" dirty="0">
                <a:latin typeface="Arial"/>
                <a:cs typeface="Arial"/>
              </a:rPr>
              <a:t> </a:t>
            </a:r>
            <a:r>
              <a:rPr sz="2400" spc="-204" dirty="0">
                <a:latin typeface="Arial"/>
                <a:cs typeface="Arial"/>
              </a:rPr>
              <a:t>dose.</a:t>
            </a:r>
            <a:endParaRPr sz="2400" dirty="0">
              <a:latin typeface="Arial"/>
              <a:cs typeface="Arial"/>
            </a:endParaRPr>
          </a:p>
          <a:p>
            <a:pPr marL="2667000" algn="just">
              <a:spcBef>
                <a:spcPts val="309"/>
              </a:spcBef>
            </a:pPr>
            <a:r>
              <a:rPr sz="2800" spc="-130" dirty="0">
                <a:latin typeface="Arial"/>
                <a:cs typeface="Arial"/>
              </a:rPr>
              <a:t>4. </a:t>
            </a:r>
            <a:r>
              <a:rPr sz="2800" spc="-95" dirty="0">
                <a:latin typeface="Arial"/>
                <a:cs typeface="Arial"/>
              </a:rPr>
              <a:t>Net </a:t>
            </a:r>
            <a:r>
              <a:rPr sz="2800" spc="-120" dirty="0">
                <a:latin typeface="Arial"/>
                <a:cs typeface="Arial"/>
              </a:rPr>
              <a:t>Contents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59941" y="440055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59941" y="3411220"/>
            <a:ext cx="7634605" cy="1982470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55600" marR="340360" indent="-342900" algn="just">
              <a:lnSpc>
                <a:spcPct val="82300"/>
              </a:lnSpc>
              <a:spcBef>
                <a:spcPts val="610"/>
              </a:spcBef>
              <a:buChar char="•"/>
              <a:tabLst>
                <a:tab pos="355600" algn="l"/>
              </a:tabLst>
            </a:pPr>
            <a:r>
              <a:rPr sz="3600" spc="-217" baseline="1157" dirty="0">
                <a:latin typeface="Arial"/>
                <a:cs typeface="Arial"/>
              </a:rPr>
              <a:t>Tared </a:t>
            </a:r>
            <a:r>
              <a:rPr sz="3600" spc="-367" baseline="1157" dirty="0">
                <a:latin typeface="Arial"/>
                <a:cs typeface="Arial"/>
              </a:rPr>
              <a:t>cans </a:t>
            </a:r>
            <a:r>
              <a:rPr sz="3600" spc="-97" baseline="1157" dirty="0">
                <a:latin typeface="Arial"/>
                <a:cs typeface="Arial"/>
              </a:rPr>
              <a:t>that </a:t>
            </a:r>
            <a:r>
              <a:rPr sz="3600" spc="-345" baseline="1157" dirty="0">
                <a:latin typeface="Arial"/>
                <a:cs typeface="Arial"/>
              </a:rPr>
              <a:t>have </a:t>
            </a:r>
            <a:r>
              <a:rPr sz="3600" spc="-300" baseline="1157" dirty="0">
                <a:latin typeface="Arial"/>
                <a:cs typeface="Arial"/>
              </a:rPr>
              <a:t>been </a:t>
            </a:r>
            <a:r>
              <a:rPr sz="3600" spc="-254" baseline="1157" dirty="0">
                <a:latin typeface="Arial"/>
                <a:cs typeface="Arial"/>
              </a:rPr>
              <a:t>placed </a:t>
            </a:r>
            <a:r>
              <a:rPr sz="3600" spc="-82" baseline="1157" dirty="0">
                <a:latin typeface="Arial"/>
                <a:cs typeface="Arial"/>
              </a:rPr>
              <a:t>onto </a:t>
            </a:r>
            <a:r>
              <a:rPr sz="3600" spc="-165" baseline="1157" dirty="0">
                <a:latin typeface="Arial"/>
                <a:cs typeface="Arial"/>
              </a:rPr>
              <a:t>the </a:t>
            </a:r>
            <a:r>
              <a:rPr sz="3600" baseline="1157" dirty="0">
                <a:latin typeface="Arial"/>
                <a:cs typeface="Arial"/>
              </a:rPr>
              <a:t>filling </a:t>
            </a:r>
            <a:r>
              <a:rPr sz="3600" spc="-172" baseline="1157" dirty="0">
                <a:latin typeface="Arial"/>
                <a:cs typeface="Arial"/>
              </a:rPr>
              <a:t>lines </a:t>
            </a:r>
            <a:r>
              <a:rPr sz="3600" spc="-315" baseline="1157" dirty="0">
                <a:latin typeface="Arial"/>
                <a:cs typeface="Arial"/>
              </a:rPr>
              <a:t>are </a:t>
            </a:r>
            <a:r>
              <a:rPr sz="2400" spc="-210" dirty="0">
                <a:latin typeface="Arial"/>
                <a:cs typeface="Arial"/>
              </a:rPr>
              <a:t> </a:t>
            </a:r>
            <a:r>
              <a:rPr sz="2400" spc="-175" dirty="0">
                <a:latin typeface="Arial"/>
                <a:cs typeface="Arial"/>
              </a:rPr>
              <a:t>reweighed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14" dirty="0">
                <a:latin typeface="Arial"/>
                <a:cs typeface="Arial"/>
              </a:rPr>
              <a:t>difference </a:t>
            </a:r>
            <a:r>
              <a:rPr sz="2400" spc="40" dirty="0">
                <a:latin typeface="Arial"/>
                <a:cs typeface="Arial"/>
              </a:rPr>
              <a:t>in </a:t>
            </a:r>
            <a:r>
              <a:rPr sz="2400" spc="-125" dirty="0">
                <a:latin typeface="Arial"/>
                <a:cs typeface="Arial"/>
              </a:rPr>
              <a:t>weight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50" dirty="0">
                <a:latin typeface="Arial"/>
                <a:cs typeface="Arial"/>
              </a:rPr>
              <a:t>equal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00" dirty="0">
                <a:latin typeface="Arial"/>
                <a:cs typeface="Arial"/>
              </a:rPr>
              <a:t>net  </a:t>
            </a:r>
            <a:r>
              <a:rPr sz="2400" spc="-125" dirty="0">
                <a:latin typeface="Arial"/>
                <a:cs typeface="Arial"/>
              </a:rPr>
              <a:t>contents.</a:t>
            </a:r>
            <a:endParaRPr sz="2400">
              <a:latin typeface="Arial"/>
              <a:cs typeface="Arial"/>
            </a:endParaRPr>
          </a:p>
          <a:p>
            <a:pPr marL="355600" marR="5080">
              <a:lnSpc>
                <a:spcPts val="2400"/>
              </a:lnSpc>
              <a:spcBef>
                <a:spcPts val="590"/>
              </a:spcBef>
            </a:pPr>
            <a:r>
              <a:rPr sz="2400" spc="50" dirty="0">
                <a:latin typeface="Arial"/>
                <a:cs typeface="Arial"/>
              </a:rPr>
              <a:t>In </a:t>
            </a:r>
            <a:r>
              <a:rPr sz="2400" spc="-120" dirty="0">
                <a:latin typeface="Arial"/>
                <a:cs typeface="Arial"/>
              </a:rPr>
              <a:t>Destructive </a:t>
            </a:r>
            <a:r>
              <a:rPr sz="2400" spc="-110" dirty="0">
                <a:latin typeface="Arial"/>
                <a:cs typeface="Arial"/>
              </a:rPr>
              <a:t>method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35" dirty="0">
                <a:latin typeface="Arial"/>
                <a:cs typeface="Arial"/>
              </a:rPr>
              <a:t>weighing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25" dirty="0">
                <a:latin typeface="Arial"/>
                <a:cs typeface="Arial"/>
              </a:rPr>
              <a:t>full </a:t>
            </a:r>
            <a:r>
              <a:rPr sz="2400" spc="-100" dirty="0">
                <a:latin typeface="Arial"/>
                <a:cs typeface="Arial"/>
              </a:rPr>
              <a:t>container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85" dirty="0">
                <a:latin typeface="Arial"/>
                <a:cs typeface="Arial"/>
              </a:rPr>
              <a:t>then  </a:t>
            </a:r>
            <a:r>
              <a:rPr sz="2400" spc="-150" dirty="0">
                <a:latin typeface="Arial"/>
                <a:cs typeface="Arial"/>
              </a:rPr>
              <a:t>dispensing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20" dirty="0">
                <a:latin typeface="Arial"/>
                <a:cs typeface="Arial"/>
              </a:rPr>
              <a:t>much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90" dirty="0">
                <a:latin typeface="Arial"/>
                <a:cs typeface="Arial"/>
              </a:rPr>
              <a:t>content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65" dirty="0">
                <a:latin typeface="Arial"/>
                <a:cs typeface="Arial"/>
              </a:rPr>
              <a:t>possible </a:t>
            </a:r>
            <a:r>
              <a:rPr sz="2400" spc="-85" dirty="0">
                <a:latin typeface="Arial"/>
                <a:cs typeface="Arial"/>
              </a:rPr>
              <a:t>. </a:t>
            </a:r>
            <a:r>
              <a:rPr sz="2400" spc="-130" dirty="0">
                <a:latin typeface="Arial"/>
                <a:cs typeface="Arial"/>
              </a:rPr>
              <a:t>The contents 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85" dirty="0">
                <a:latin typeface="Arial"/>
                <a:cs typeface="Arial"/>
              </a:rPr>
              <a:t>then </a:t>
            </a:r>
            <a:r>
              <a:rPr sz="2400" spc="-180" dirty="0">
                <a:latin typeface="Arial"/>
                <a:cs typeface="Arial"/>
              </a:rPr>
              <a:t>weighed </a:t>
            </a:r>
            <a:r>
              <a:rPr sz="2400" spc="-85" dirty="0">
                <a:latin typeface="Arial"/>
                <a:cs typeface="Arial"/>
              </a:rPr>
              <a:t>. This </a:t>
            </a:r>
            <a:r>
              <a:rPr sz="2400" spc="-235" dirty="0">
                <a:latin typeface="Arial"/>
                <a:cs typeface="Arial"/>
              </a:rPr>
              <a:t>gives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00" dirty="0">
                <a:latin typeface="Arial"/>
                <a:cs typeface="Arial"/>
              </a:rPr>
              <a:t>net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content.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81200" y="762000"/>
            <a:ext cx="7924800" cy="5107940"/>
          </a:xfrm>
          <a:custGeom>
            <a:avLst/>
            <a:gdLst/>
            <a:ahLst/>
            <a:cxnLst/>
            <a:rect l="l" t="t" r="r" b="b"/>
            <a:pathLst>
              <a:path w="7924800" h="5107940">
                <a:moveTo>
                  <a:pt x="3962400" y="5107940"/>
                </a:moveTo>
                <a:lnTo>
                  <a:pt x="0" y="5107940"/>
                </a:lnTo>
                <a:lnTo>
                  <a:pt x="0" y="0"/>
                </a:lnTo>
                <a:lnTo>
                  <a:pt x="7924800" y="0"/>
                </a:lnTo>
                <a:lnTo>
                  <a:pt x="7924800" y="5107940"/>
                </a:lnTo>
                <a:lnTo>
                  <a:pt x="3962400" y="510794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402839" y="1192529"/>
            <a:ext cx="6932930" cy="233426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R="442595" algn="ctr">
              <a:spcBef>
                <a:spcPts val="740"/>
              </a:spcBef>
            </a:pPr>
            <a:r>
              <a:rPr sz="2600" spc="-100" dirty="0">
                <a:latin typeface="Arial"/>
                <a:cs typeface="Arial"/>
              </a:rPr>
              <a:t>5. </a:t>
            </a:r>
            <a:r>
              <a:rPr sz="2600" spc="-195" dirty="0">
                <a:latin typeface="Arial"/>
                <a:cs typeface="Arial"/>
              </a:rPr>
              <a:t>Foam </a:t>
            </a:r>
            <a:r>
              <a:rPr sz="2600" spc="-40" dirty="0">
                <a:latin typeface="Arial"/>
                <a:cs typeface="Arial"/>
              </a:rPr>
              <a:t>stability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R="2465070" algn="ctr">
              <a:spcBef>
                <a:spcPts val="640"/>
              </a:spcBef>
            </a:pPr>
            <a:r>
              <a:rPr sz="2600" spc="-135" dirty="0">
                <a:latin typeface="Arial"/>
                <a:cs typeface="Arial"/>
              </a:rPr>
              <a:t>Methods </a:t>
            </a:r>
            <a:r>
              <a:rPr sz="2600" spc="-95" dirty="0">
                <a:latin typeface="Arial"/>
                <a:cs typeface="Arial"/>
              </a:rPr>
              <a:t>: </a:t>
            </a: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14" dirty="0">
                <a:latin typeface="Arial"/>
                <a:cs typeface="Arial"/>
              </a:rPr>
              <a:t>Visual</a:t>
            </a:r>
            <a:r>
              <a:rPr sz="2600" spc="35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Evaluation,</a:t>
            </a:r>
            <a:endParaRPr sz="2600">
              <a:latin typeface="Arial"/>
              <a:cs typeface="Arial"/>
            </a:endParaRPr>
          </a:p>
          <a:p>
            <a:pPr marL="1308735" algn="ctr">
              <a:spcBef>
                <a:spcPts val="65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00" dirty="0">
                <a:latin typeface="Arial"/>
                <a:cs typeface="Arial"/>
              </a:rPr>
              <a:t>Time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70" dirty="0">
                <a:latin typeface="Arial"/>
                <a:cs typeface="Arial"/>
              </a:rPr>
              <a:t>given </a:t>
            </a:r>
            <a:r>
              <a:rPr sz="2600" spc="-335" dirty="0">
                <a:latin typeface="Arial"/>
                <a:cs typeface="Arial"/>
              </a:rPr>
              <a:t>mass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60" dirty="0">
                <a:latin typeface="Arial"/>
                <a:cs typeface="Arial"/>
              </a:rPr>
              <a:t>penetrate</a:t>
            </a:r>
            <a:r>
              <a:rPr sz="2600" spc="-165" dirty="0">
                <a:latin typeface="Arial"/>
                <a:cs typeface="Arial"/>
              </a:rPr>
              <a:t> </a:t>
            </a:r>
            <a:r>
              <a:rPr sz="2600" spc="-120" dirty="0">
                <a:latin typeface="Arial"/>
                <a:cs typeface="Arial"/>
              </a:rPr>
              <a:t>the</a:t>
            </a:r>
            <a:endParaRPr sz="2600">
              <a:latin typeface="Arial"/>
              <a:cs typeface="Arial"/>
            </a:endParaRPr>
          </a:p>
          <a:p>
            <a:pPr marR="6156325" algn="ctr"/>
            <a:r>
              <a:rPr sz="2600" spc="30" dirty="0">
                <a:latin typeface="Arial"/>
                <a:cs typeface="Arial"/>
              </a:rPr>
              <a:t>f</a:t>
            </a:r>
            <a:r>
              <a:rPr sz="2600" spc="-245" dirty="0">
                <a:latin typeface="Arial"/>
                <a:cs typeface="Arial"/>
              </a:rPr>
              <a:t>o</a:t>
            </a:r>
            <a:r>
              <a:rPr sz="2600" spc="-235" dirty="0">
                <a:latin typeface="Arial"/>
                <a:cs typeface="Arial"/>
              </a:rPr>
              <a:t>a</a:t>
            </a:r>
            <a:r>
              <a:rPr sz="2600" spc="-114" dirty="0">
                <a:latin typeface="Arial"/>
                <a:cs typeface="Arial"/>
              </a:rPr>
              <a:t>m,</a:t>
            </a:r>
            <a:endParaRPr sz="2600">
              <a:latin typeface="Arial"/>
              <a:cs typeface="Arial"/>
            </a:endParaRPr>
          </a:p>
          <a:p>
            <a:pPr marL="1649095" algn="ctr">
              <a:spcBef>
                <a:spcPts val="65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00" dirty="0">
                <a:latin typeface="Arial"/>
                <a:cs typeface="Arial"/>
              </a:rPr>
              <a:t>Time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75" dirty="0">
                <a:latin typeface="Arial"/>
                <a:cs typeface="Arial"/>
              </a:rPr>
              <a:t>given </a:t>
            </a:r>
            <a:r>
              <a:rPr sz="2600" spc="-70" dirty="0">
                <a:latin typeface="Arial"/>
                <a:cs typeface="Arial"/>
              </a:rPr>
              <a:t>rod that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35" dirty="0">
                <a:latin typeface="Arial"/>
                <a:cs typeface="Arial"/>
              </a:rPr>
              <a:t>inserted</a:t>
            </a:r>
            <a:r>
              <a:rPr sz="2600" spc="65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into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02840" y="3501390"/>
            <a:ext cx="4413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04" dirty="0">
                <a:latin typeface="Arial"/>
                <a:cs typeface="Arial"/>
              </a:rPr>
              <a:t>he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29280" y="3420109"/>
            <a:ext cx="4911090" cy="241554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087245">
              <a:spcBef>
                <a:spcPts val="740"/>
              </a:spcBef>
            </a:pPr>
            <a:r>
              <a:rPr sz="2600" spc="-145" dirty="0">
                <a:latin typeface="Arial"/>
                <a:cs typeface="Arial"/>
              </a:rPr>
              <a:t>foam </a:t>
            </a:r>
            <a:r>
              <a:rPr sz="2600" spc="-40" dirty="0">
                <a:latin typeface="Arial"/>
                <a:cs typeface="Arial"/>
              </a:rPr>
              <a:t>to fall</a:t>
            </a:r>
            <a:r>
              <a:rPr sz="2600" spc="-6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,</a:t>
            </a:r>
            <a:endParaRPr sz="2600">
              <a:latin typeface="Arial"/>
              <a:cs typeface="Arial"/>
            </a:endParaRPr>
          </a:p>
          <a:p>
            <a:pPr marL="917575">
              <a:spcBef>
                <a:spcPts val="64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90" dirty="0">
                <a:latin typeface="Arial"/>
                <a:cs typeface="Arial"/>
              </a:rPr>
              <a:t>Rotational</a:t>
            </a:r>
            <a:r>
              <a:rPr sz="2600" spc="-50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Viscometer.</a:t>
            </a:r>
            <a:endParaRPr sz="2600">
              <a:latin typeface="Arial"/>
              <a:cs typeface="Arial"/>
            </a:endParaRPr>
          </a:p>
          <a:p>
            <a:pPr marL="12700" marR="5080" indent="822960">
              <a:lnSpc>
                <a:spcPct val="120800"/>
              </a:lnSpc>
            </a:pPr>
            <a:r>
              <a:rPr sz="2600" spc="-120" dirty="0">
                <a:latin typeface="Arial"/>
                <a:cs typeface="Arial"/>
              </a:rPr>
              <a:t>6. </a:t>
            </a:r>
            <a:r>
              <a:rPr sz="2600" spc="-130" dirty="0">
                <a:latin typeface="Arial"/>
                <a:cs typeface="Arial"/>
              </a:rPr>
              <a:t>Particle </a:t>
            </a:r>
            <a:r>
              <a:rPr sz="2600" spc="-280" dirty="0">
                <a:latin typeface="Arial"/>
                <a:cs typeface="Arial"/>
              </a:rPr>
              <a:t>Size </a:t>
            </a:r>
            <a:r>
              <a:rPr sz="2600" spc="-75" dirty="0">
                <a:latin typeface="Arial"/>
                <a:cs typeface="Arial"/>
              </a:rPr>
              <a:t>Determination </a:t>
            </a:r>
            <a:r>
              <a:rPr sz="2600" spc="-95" dirty="0">
                <a:latin typeface="Arial"/>
                <a:cs typeface="Arial"/>
              </a:rPr>
              <a:t>:  </a:t>
            </a:r>
            <a:r>
              <a:rPr sz="2600" spc="-135" dirty="0">
                <a:latin typeface="Arial"/>
                <a:cs typeface="Arial"/>
              </a:rPr>
              <a:t>Methods </a:t>
            </a:r>
            <a:r>
              <a:rPr sz="2600" spc="-95" dirty="0">
                <a:latin typeface="Arial"/>
                <a:cs typeface="Arial"/>
              </a:rPr>
              <a:t>: </a:t>
            </a: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270" dirty="0">
                <a:latin typeface="Arial"/>
                <a:cs typeface="Arial"/>
              </a:rPr>
              <a:t>Cascade</a:t>
            </a:r>
            <a:r>
              <a:rPr sz="2600" spc="20" dirty="0">
                <a:latin typeface="Arial"/>
                <a:cs typeface="Arial"/>
              </a:rPr>
              <a:t> </a:t>
            </a:r>
            <a:r>
              <a:rPr sz="2600" spc="-100" dirty="0">
                <a:latin typeface="Arial"/>
                <a:cs typeface="Arial"/>
              </a:rPr>
              <a:t>Impactor,</a:t>
            </a:r>
            <a:endParaRPr sz="2600">
              <a:latin typeface="Arial"/>
              <a:cs typeface="Arial"/>
            </a:endParaRPr>
          </a:p>
          <a:p>
            <a:pPr marL="1411605">
              <a:spcBef>
                <a:spcPts val="64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55" dirty="0">
                <a:latin typeface="Arial"/>
                <a:cs typeface="Arial"/>
              </a:rPr>
              <a:t>Light </a:t>
            </a:r>
            <a:r>
              <a:rPr sz="2600" spc="-155" dirty="0">
                <a:latin typeface="Arial"/>
                <a:cs typeface="Arial"/>
              </a:rPr>
              <a:t>Scattering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220" dirty="0">
                <a:latin typeface="Arial"/>
                <a:cs typeface="Arial"/>
              </a:rPr>
              <a:t>Decay.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137128" y="99444"/>
            <a:ext cx="5320524" cy="689932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i="1" dirty="0">
                <a:latin typeface="Carlito"/>
                <a:cs typeface="Carlito"/>
              </a:rPr>
              <a:t>a). </a:t>
            </a:r>
            <a:r>
              <a:rPr i="1" spc="-5" dirty="0">
                <a:latin typeface="Carlito"/>
                <a:cs typeface="Carlito"/>
              </a:rPr>
              <a:t>Cascade </a:t>
            </a:r>
            <a:r>
              <a:rPr i="1" spc="-10" dirty="0">
                <a:latin typeface="Carlito"/>
                <a:cs typeface="Carlito"/>
              </a:rPr>
              <a:t>Impactor</a:t>
            </a:r>
            <a:r>
              <a:rPr i="1" spc="-60" dirty="0">
                <a:latin typeface="Carlito"/>
                <a:cs typeface="Carlito"/>
              </a:rPr>
              <a:t> </a:t>
            </a:r>
            <a:r>
              <a:rPr b="0" i="1" dirty="0">
                <a:latin typeface="Carlito"/>
                <a:cs typeface="Carlito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9252" y="1349868"/>
            <a:ext cx="4156075" cy="476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45"/>
              </a:lnSpc>
              <a:spcBef>
                <a:spcPts val="100"/>
              </a:spcBef>
            </a:pP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Principle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88900" marR="255904">
              <a:lnSpc>
                <a:spcPct val="90800"/>
              </a:lnSpc>
              <a:spcBef>
                <a:spcPts val="130"/>
              </a:spcBef>
            </a:pPr>
            <a:r>
              <a:rPr sz="2400" spc="-185" dirty="0">
                <a:latin typeface="Arial"/>
                <a:cs typeface="Arial"/>
              </a:rPr>
              <a:t>Stream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30" dirty="0">
                <a:latin typeface="Arial"/>
                <a:cs typeface="Arial"/>
              </a:rPr>
              <a:t>particles </a:t>
            </a:r>
            <a:r>
              <a:rPr sz="2400" spc="-125" dirty="0">
                <a:latin typeface="Arial"/>
                <a:cs typeface="Arial"/>
              </a:rPr>
              <a:t>projected  </a:t>
            </a:r>
            <a:r>
              <a:rPr sz="2400" spc="-80" dirty="0">
                <a:latin typeface="Arial"/>
                <a:cs typeface="Arial"/>
              </a:rPr>
              <a:t>through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220" dirty="0">
                <a:latin typeface="Arial"/>
                <a:cs typeface="Arial"/>
              </a:rPr>
              <a:t>series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25" dirty="0">
                <a:latin typeface="Arial"/>
                <a:cs typeface="Arial"/>
              </a:rPr>
              <a:t>nozzles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275" dirty="0">
                <a:latin typeface="Arial"/>
                <a:cs typeface="Arial"/>
              </a:rPr>
              <a:t>glass </a:t>
            </a:r>
            <a:r>
              <a:rPr sz="2400" spc="-175" dirty="0">
                <a:latin typeface="Arial"/>
                <a:cs typeface="Arial"/>
              </a:rPr>
              <a:t>slides </a:t>
            </a:r>
            <a:r>
              <a:rPr sz="2400" spc="-135" dirty="0">
                <a:latin typeface="Arial"/>
                <a:cs typeface="Arial"/>
              </a:rPr>
              <a:t>at </a:t>
            </a:r>
            <a:r>
              <a:rPr sz="2400" spc="-80" dirty="0">
                <a:latin typeface="Arial"/>
                <a:cs typeface="Arial"/>
              </a:rPr>
              <a:t>high </a:t>
            </a:r>
            <a:r>
              <a:rPr sz="2400" spc="-114" dirty="0">
                <a:latin typeface="Arial"/>
                <a:cs typeface="Arial"/>
              </a:rPr>
              <a:t>velocity,  </a:t>
            </a:r>
            <a:r>
              <a:rPr sz="2400" spc="-145" dirty="0">
                <a:latin typeface="Arial"/>
                <a:cs typeface="Arial"/>
              </a:rPr>
              <a:t>larger </a:t>
            </a:r>
            <a:r>
              <a:rPr sz="2400" spc="-95" dirty="0">
                <a:latin typeface="Arial"/>
                <a:cs typeface="Arial"/>
              </a:rPr>
              <a:t>particle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35" dirty="0">
                <a:latin typeface="Arial"/>
                <a:cs typeface="Arial"/>
              </a:rPr>
              <a:t>impacted </a:t>
            </a:r>
            <a:r>
              <a:rPr sz="2400" spc="-35" dirty="0">
                <a:latin typeface="Arial"/>
                <a:cs typeface="Arial"/>
              </a:rPr>
              <a:t>first  </a:t>
            </a:r>
            <a:r>
              <a:rPr sz="2400" spc="-75" dirty="0">
                <a:latin typeface="Arial"/>
                <a:cs typeface="Arial"/>
              </a:rPr>
              <a:t>on </a:t>
            </a:r>
            <a:r>
              <a:rPr sz="2400" spc="-114" dirty="0">
                <a:latin typeface="Arial"/>
                <a:cs typeface="Arial"/>
              </a:rPr>
              <a:t>lower </a:t>
            </a:r>
            <a:r>
              <a:rPr sz="2400" spc="-120" dirty="0">
                <a:latin typeface="Arial"/>
                <a:cs typeface="Arial"/>
              </a:rPr>
              <a:t>velocity </a:t>
            </a:r>
            <a:r>
              <a:rPr sz="2400" spc="-265" dirty="0">
                <a:latin typeface="Arial"/>
                <a:cs typeface="Arial"/>
              </a:rPr>
              <a:t>stage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140" dirty="0">
                <a:latin typeface="Arial"/>
                <a:cs typeface="Arial"/>
              </a:rPr>
              <a:t>smaller </a:t>
            </a:r>
            <a:r>
              <a:rPr sz="2400" spc="-130" dirty="0">
                <a:latin typeface="Arial"/>
                <a:cs typeface="Arial"/>
              </a:rPr>
              <a:t>particles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30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collected</a:t>
            </a:r>
            <a:endParaRPr sz="2400" dirty="0">
              <a:latin typeface="Arial"/>
              <a:cs typeface="Arial"/>
            </a:endParaRPr>
          </a:p>
          <a:p>
            <a:pPr marL="88900">
              <a:lnSpc>
                <a:spcPts val="2460"/>
              </a:lnSpc>
            </a:pPr>
            <a:r>
              <a:rPr sz="2400" spc="-135" dirty="0">
                <a:latin typeface="Arial"/>
                <a:cs typeface="Arial"/>
              </a:rPr>
              <a:t>at </a:t>
            </a:r>
            <a:r>
              <a:rPr sz="2400" spc="-105" dirty="0">
                <a:latin typeface="Arial"/>
                <a:cs typeface="Arial"/>
              </a:rPr>
              <a:t>higher </a:t>
            </a:r>
            <a:r>
              <a:rPr sz="2400" spc="-120" dirty="0">
                <a:latin typeface="Arial"/>
                <a:cs typeface="Arial"/>
              </a:rPr>
              <a:t>velocity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235" dirty="0">
                <a:latin typeface="Arial"/>
                <a:cs typeface="Arial"/>
              </a:rPr>
              <a:t>stage.</a:t>
            </a:r>
            <a:endParaRPr sz="2400" dirty="0">
              <a:latin typeface="Arial"/>
              <a:cs typeface="Arial"/>
            </a:endParaRPr>
          </a:p>
          <a:p>
            <a:pPr marL="88900">
              <a:lnSpc>
                <a:spcPts val="3070"/>
              </a:lnSpc>
            </a:pPr>
            <a:r>
              <a:rPr sz="2400" i="1" spc="-215" dirty="0">
                <a:latin typeface="Arial"/>
                <a:cs typeface="Arial"/>
              </a:rPr>
              <a:t>b)</a:t>
            </a:r>
            <a:r>
              <a:rPr sz="2800" i="1" spc="-215" dirty="0">
                <a:latin typeface="Arial"/>
                <a:cs typeface="Arial"/>
              </a:rPr>
              <a:t>. </a:t>
            </a:r>
            <a:r>
              <a:rPr sz="2800" i="1" spc="-175" dirty="0">
                <a:latin typeface="Arial"/>
                <a:cs typeface="Arial"/>
              </a:rPr>
              <a:t>Light </a:t>
            </a:r>
            <a:r>
              <a:rPr sz="2800" i="1" spc="-285" dirty="0">
                <a:latin typeface="Arial"/>
                <a:cs typeface="Arial"/>
              </a:rPr>
              <a:t>Scattering </a:t>
            </a:r>
            <a:r>
              <a:rPr sz="2800" i="1" spc="-365" dirty="0">
                <a:latin typeface="Arial"/>
                <a:cs typeface="Arial"/>
              </a:rPr>
              <a:t>Decay</a:t>
            </a:r>
            <a:r>
              <a:rPr sz="2800" i="1" spc="-190" dirty="0">
                <a:latin typeface="Arial"/>
                <a:cs typeface="Arial"/>
              </a:rPr>
              <a:t> </a:t>
            </a:r>
            <a:r>
              <a:rPr sz="2800" i="1" spc="-100" dirty="0">
                <a:latin typeface="Arial"/>
                <a:cs typeface="Arial"/>
              </a:rPr>
              <a:t>:</a:t>
            </a:r>
            <a:endParaRPr sz="2800" dirty="0">
              <a:latin typeface="Arial"/>
              <a:cs typeface="Arial"/>
            </a:endParaRPr>
          </a:p>
          <a:p>
            <a:pPr marL="12700">
              <a:lnSpc>
                <a:spcPts val="2615"/>
              </a:lnSpc>
            </a:pP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Principle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12700" marR="5080" indent="76200">
              <a:lnSpc>
                <a:spcPct val="90700"/>
              </a:lnSpc>
              <a:spcBef>
                <a:spcPts val="130"/>
              </a:spcBef>
            </a:pPr>
            <a:r>
              <a:rPr sz="2400" spc="-195" dirty="0">
                <a:latin typeface="Arial"/>
                <a:cs typeface="Arial"/>
              </a:rPr>
              <a:t>As </a:t>
            </a:r>
            <a:r>
              <a:rPr sz="2400" spc="-170" dirty="0">
                <a:latin typeface="Arial"/>
                <a:cs typeface="Arial"/>
              </a:rPr>
              <a:t>aerosol </a:t>
            </a:r>
            <a:r>
              <a:rPr sz="2400" spc="-180" dirty="0">
                <a:latin typeface="Arial"/>
                <a:cs typeface="Arial"/>
              </a:rPr>
              <a:t>settles </a:t>
            </a:r>
            <a:r>
              <a:rPr sz="2400" spc="-100" dirty="0">
                <a:latin typeface="Arial"/>
                <a:cs typeface="Arial"/>
              </a:rPr>
              <a:t>under </a:t>
            </a:r>
            <a:r>
              <a:rPr sz="2400" spc="-50" dirty="0">
                <a:latin typeface="Arial"/>
                <a:cs typeface="Arial"/>
              </a:rPr>
              <a:t>turbulent  </a:t>
            </a:r>
            <a:r>
              <a:rPr sz="2400" spc="-80" dirty="0">
                <a:latin typeface="Arial"/>
                <a:cs typeface="Arial"/>
              </a:rPr>
              <a:t>conditions,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15" dirty="0">
                <a:latin typeface="Arial"/>
                <a:cs typeface="Arial"/>
              </a:rPr>
              <a:t>change </a:t>
            </a:r>
            <a:r>
              <a:rPr sz="2400" spc="45" dirty="0">
                <a:latin typeface="Arial"/>
                <a:cs typeface="Arial"/>
              </a:rPr>
              <a:t>in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0" dirty="0">
                <a:latin typeface="Arial"/>
                <a:cs typeface="Arial"/>
              </a:rPr>
              <a:t>light  </a:t>
            </a:r>
            <a:r>
              <a:rPr sz="2400" spc="-80" dirty="0">
                <a:latin typeface="Arial"/>
                <a:cs typeface="Arial"/>
              </a:rPr>
              <a:t>intensity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80" dirty="0">
                <a:latin typeface="Arial"/>
                <a:cs typeface="Arial"/>
              </a:rPr>
              <a:t>Tyndall </a:t>
            </a:r>
            <a:r>
              <a:rPr sz="2400" spc="-225" dirty="0">
                <a:latin typeface="Arial"/>
                <a:cs typeface="Arial"/>
              </a:rPr>
              <a:t>beam </a:t>
            </a:r>
            <a:r>
              <a:rPr sz="2400" spc="-150" dirty="0">
                <a:latin typeface="Arial"/>
                <a:cs typeface="Arial"/>
              </a:rPr>
              <a:t>is  </a:t>
            </a:r>
            <a:r>
              <a:rPr sz="2400" spc="-195" dirty="0">
                <a:latin typeface="Arial"/>
                <a:cs typeface="Arial"/>
              </a:rPr>
              <a:t>measured.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6617532" y="974436"/>
            <a:ext cx="3218200" cy="47528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438" y="1"/>
            <a:ext cx="8239125" cy="1462405"/>
            <a:chOff x="452437" y="0"/>
            <a:chExt cx="8239125" cy="1462405"/>
          </a:xfrm>
        </p:grpSpPr>
        <p:sp>
          <p:nvSpPr>
            <p:cNvPr id="3" name="object 3"/>
            <p:cNvSpPr/>
            <p:nvPr/>
          </p:nvSpPr>
          <p:spPr>
            <a:xfrm>
              <a:off x="457187" y="0"/>
              <a:ext cx="8230234" cy="1452880"/>
            </a:xfrm>
            <a:custGeom>
              <a:avLst/>
              <a:gdLst/>
              <a:ahLst/>
              <a:cxnLst/>
              <a:rect l="l" t="t" r="r" b="b"/>
              <a:pathLst>
                <a:path w="8230234" h="1452880">
                  <a:moveTo>
                    <a:pt x="8229613" y="0"/>
                  </a:moveTo>
                  <a:lnTo>
                    <a:pt x="0" y="0"/>
                  </a:lnTo>
                  <a:lnTo>
                    <a:pt x="12" y="1452880"/>
                  </a:lnTo>
                  <a:lnTo>
                    <a:pt x="8229613" y="1452880"/>
                  </a:lnTo>
                  <a:lnTo>
                    <a:pt x="8229613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0"/>
              <a:ext cx="8229600" cy="1452880"/>
            </a:xfrm>
            <a:custGeom>
              <a:avLst/>
              <a:gdLst/>
              <a:ahLst/>
              <a:cxnLst/>
              <a:rect l="l" t="t" r="r" b="b"/>
              <a:pathLst>
                <a:path w="8229600" h="1452880">
                  <a:moveTo>
                    <a:pt x="4114800" y="1452879"/>
                  </a:moveTo>
                  <a:lnTo>
                    <a:pt x="0" y="1452879"/>
                  </a:lnTo>
                  <a:lnTo>
                    <a:pt x="0" y="0"/>
                  </a:lnTo>
                </a:path>
                <a:path w="8229600" h="1452880">
                  <a:moveTo>
                    <a:pt x="8229600" y="0"/>
                  </a:moveTo>
                  <a:lnTo>
                    <a:pt x="8229600" y="1452879"/>
                  </a:lnTo>
                  <a:lnTo>
                    <a:pt x="4114800" y="1452879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391919"/>
              <a:ext cx="8232140" cy="40640"/>
            </a:xfrm>
            <a:custGeom>
              <a:avLst/>
              <a:gdLst/>
              <a:ahLst/>
              <a:cxnLst/>
              <a:rect l="l" t="t" r="r" b="b"/>
              <a:pathLst>
                <a:path w="8232140" h="4064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21590"/>
                  </a:lnTo>
                  <a:lnTo>
                    <a:pt x="0" y="40640"/>
                  </a:lnTo>
                  <a:lnTo>
                    <a:pt x="8232140" y="40640"/>
                  </a:lnTo>
                  <a:lnTo>
                    <a:pt x="8232140" y="2159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30" y="13716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30" y="13525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30" y="13322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30" y="13131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30" y="12928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30" y="12738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30" y="12534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30" y="12331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30" y="12141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30" y="11938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30" y="11747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30" y="11557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30" y="11353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11150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30" y="10960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30" y="10756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30" y="10566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30" y="10363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30" y="10172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30" y="9969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30" y="977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30" y="9575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30" y="938530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19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30" y="9182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30" y="8991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30" y="8788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30" y="8585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30" y="8394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30" y="8191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30" y="8001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30" y="7797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30" y="7607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30" y="7404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30" y="7200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30" y="7010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30" y="6819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30" y="6616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30" y="6413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30" y="6223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30" y="6019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30" y="5829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30" y="5626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30" y="5435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30" y="5232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30" y="5041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30" y="4838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30" y="464819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19"/>
                  </a:lnTo>
                  <a:lnTo>
                    <a:pt x="8232140" y="203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30" y="4445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30" y="4241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30" y="4051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30" y="3848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30" y="3657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30" y="3454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30" y="3263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30" y="3060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30" y="2870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30" y="2667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30" y="2463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30" y="2273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30" y="2082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30" y="1879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30" y="1676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30" y="1485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1282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30" y="1092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30" y="88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30" y="698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30" y="495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30" y="304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30" y="101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7200" y="0"/>
              <a:ext cx="8229600" cy="11430"/>
            </a:xfrm>
            <a:custGeom>
              <a:avLst/>
              <a:gdLst/>
              <a:ahLst/>
              <a:cxnLst/>
              <a:rect l="l" t="t" r="r" b="b"/>
              <a:pathLst>
                <a:path w="8229600" h="11430">
                  <a:moveTo>
                    <a:pt x="8229600" y="0"/>
                  </a:moveTo>
                  <a:lnTo>
                    <a:pt x="0" y="0"/>
                  </a:lnTo>
                  <a:lnTo>
                    <a:pt x="0" y="11429"/>
                  </a:lnTo>
                  <a:lnTo>
                    <a:pt x="8229600" y="1142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7200" y="0"/>
              <a:ext cx="8229600" cy="1432560"/>
            </a:xfrm>
            <a:custGeom>
              <a:avLst/>
              <a:gdLst/>
              <a:ahLst/>
              <a:cxnLst/>
              <a:rect l="l" t="t" r="r" b="b"/>
              <a:pathLst>
                <a:path w="8229600" h="1432560">
                  <a:moveTo>
                    <a:pt x="4114800" y="1432560"/>
                  </a:moveTo>
                  <a:lnTo>
                    <a:pt x="0" y="1432560"/>
                  </a:lnTo>
                  <a:lnTo>
                    <a:pt x="0" y="0"/>
                  </a:lnTo>
                </a:path>
                <a:path w="8229600" h="1432560">
                  <a:moveTo>
                    <a:pt x="8229600" y="0"/>
                  </a:moveTo>
                  <a:lnTo>
                    <a:pt x="8229600" y="1432560"/>
                  </a:lnTo>
                  <a:lnTo>
                    <a:pt x="4114800" y="1432560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>
            <a:spLocks noGrp="1"/>
          </p:cNvSpPr>
          <p:nvPr>
            <p:ph type="title"/>
          </p:nvPr>
        </p:nvSpPr>
        <p:spPr>
          <a:xfrm>
            <a:off x="4405630" y="276859"/>
            <a:ext cx="3377565" cy="51308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220" dirty="0"/>
              <a:t>D. </a:t>
            </a:r>
            <a:r>
              <a:rPr sz="3200" spc="-290" dirty="0"/>
              <a:t>Biological</a:t>
            </a:r>
            <a:r>
              <a:rPr sz="3200" spc="-185" dirty="0"/>
              <a:t> </a:t>
            </a:r>
            <a:r>
              <a:rPr sz="3200" spc="-229" dirty="0"/>
              <a:t>testing:</a:t>
            </a:r>
            <a:endParaRPr sz="3200"/>
          </a:p>
        </p:txBody>
      </p:sp>
      <p:sp>
        <p:nvSpPr>
          <p:cNvPr id="79" name="object 79"/>
          <p:cNvSpPr/>
          <p:nvPr/>
        </p:nvSpPr>
        <p:spPr>
          <a:xfrm>
            <a:off x="1981200" y="990600"/>
            <a:ext cx="8229600" cy="5208270"/>
          </a:xfrm>
          <a:custGeom>
            <a:avLst/>
            <a:gdLst/>
            <a:ahLst/>
            <a:cxnLst/>
            <a:rect l="l" t="t" r="r" b="b"/>
            <a:pathLst>
              <a:path w="8229600" h="5208270">
                <a:moveTo>
                  <a:pt x="4114800" y="5208270"/>
                </a:moveTo>
                <a:lnTo>
                  <a:pt x="0" y="520827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208270"/>
                </a:lnTo>
                <a:lnTo>
                  <a:pt x="4114800" y="520827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2059940" y="1437641"/>
            <a:ext cx="7923530" cy="3478529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454025" indent="-266065">
              <a:spcBef>
                <a:spcPts val="800"/>
              </a:spcBef>
              <a:buSzPct val="96428"/>
              <a:buAutoNum type="arabicPeriod"/>
              <a:tabLst>
                <a:tab pos="454659" algn="l"/>
              </a:tabLst>
            </a:pPr>
            <a:r>
              <a:rPr sz="2800" spc="-140" dirty="0">
                <a:latin typeface="Arial"/>
                <a:cs typeface="Arial"/>
              </a:rPr>
              <a:t>Therapeutic </a:t>
            </a:r>
            <a:r>
              <a:rPr sz="2800" spc="-65" dirty="0">
                <a:latin typeface="Arial"/>
                <a:cs typeface="Arial"/>
              </a:rPr>
              <a:t>Activity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355600" marR="313690" indent="-342900">
              <a:spcBef>
                <a:spcPts val="6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50" dirty="0">
                <a:latin typeface="Arial"/>
                <a:cs typeface="Arial"/>
              </a:rPr>
              <a:t>Inhalation </a:t>
            </a:r>
            <a:r>
              <a:rPr sz="2400" spc="-160" dirty="0">
                <a:latin typeface="Arial"/>
                <a:cs typeface="Arial"/>
              </a:rPr>
              <a:t>Aerosols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265" dirty="0">
                <a:latin typeface="Arial"/>
                <a:cs typeface="Arial"/>
              </a:rPr>
              <a:t>dosage </a:t>
            </a:r>
            <a:r>
              <a:rPr sz="2400" spc="-40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85" dirty="0">
                <a:latin typeface="Arial"/>
                <a:cs typeface="Arial"/>
              </a:rPr>
              <a:t>product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14" dirty="0">
                <a:latin typeface="Arial"/>
                <a:cs typeface="Arial"/>
              </a:rPr>
              <a:t>determined 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35" dirty="0">
                <a:latin typeface="Arial"/>
                <a:cs typeface="Arial"/>
              </a:rPr>
              <a:t>related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95" dirty="0">
                <a:latin typeface="Arial"/>
                <a:cs typeface="Arial"/>
              </a:rPr>
              <a:t>particle </a:t>
            </a:r>
            <a:r>
              <a:rPr sz="2400" spc="-254" dirty="0">
                <a:latin typeface="Arial"/>
                <a:cs typeface="Arial"/>
              </a:rPr>
              <a:t>size</a:t>
            </a:r>
            <a:r>
              <a:rPr sz="2400" spc="-210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distribution.</a:t>
            </a:r>
            <a:endParaRPr sz="2400">
              <a:latin typeface="Arial"/>
              <a:cs typeface="Arial"/>
            </a:endParaRPr>
          </a:p>
          <a:p>
            <a:pPr marL="355600" marR="5080" indent="-342900">
              <a:spcBef>
                <a:spcPts val="590"/>
              </a:spcBef>
              <a:tabLst>
                <a:tab pos="3149600" algn="l"/>
                <a:tab pos="6610350" algn="l"/>
              </a:tabLst>
            </a:pPr>
            <a:r>
              <a:rPr sz="2400" spc="-525" dirty="0">
                <a:latin typeface="Arial"/>
                <a:cs typeface="Arial"/>
              </a:rPr>
              <a:t>»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F</a:t>
            </a:r>
            <a:r>
              <a:rPr sz="2400" spc="-165" dirty="0">
                <a:latin typeface="Arial"/>
                <a:cs typeface="Arial"/>
              </a:rPr>
              <a:t>o</a:t>
            </a:r>
            <a:r>
              <a:rPr sz="2400" spc="30" dirty="0">
                <a:latin typeface="Arial"/>
                <a:cs typeface="Arial"/>
              </a:rPr>
              <a:t>r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</a:t>
            </a:r>
            <a:r>
              <a:rPr sz="2400" spc="-125" dirty="0">
                <a:latin typeface="Arial"/>
                <a:cs typeface="Arial"/>
              </a:rPr>
              <a:t>o</a:t>
            </a:r>
            <a:r>
              <a:rPr sz="2400" spc="-130" dirty="0">
                <a:latin typeface="Arial"/>
                <a:cs typeface="Arial"/>
              </a:rPr>
              <a:t>p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245" dirty="0">
                <a:latin typeface="Arial"/>
                <a:cs typeface="Arial"/>
              </a:rPr>
              <a:t>c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75" dirty="0">
                <a:latin typeface="Arial"/>
                <a:cs typeface="Arial"/>
              </a:rPr>
              <a:t>l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150" dirty="0">
                <a:latin typeface="Arial"/>
                <a:cs typeface="Arial"/>
              </a:rPr>
              <a:t>ros</a:t>
            </a:r>
            <a:r>
              <a:rPr sz="2400" spc="-170" dirty="0">
                <a:latin typeface="Arial"/>
                <a:cs typeface="Arial"/>
              </a:rPr>
              <a:t>o</a:t>
            </a:r>
            <a:r>
              <a:rPr sz="2400" spc="-105" dirty="0">
                <a:latin typeface="Arial"/>
                <a:cs typeface="Arial"/>
              </a:rPr>
              <a:t>l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85" dirty="0">
                <a:latin typeface="Arial"/>
                <a:cs typeface="Arial"/>
              </a:rPr>
              <a:t>: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10" dirty="0">
                <a:latin typeface="Arial"/>
                <a:cs typeface="Arial"/>
              </a:rPr>
              <a:t>p</a:t>
            </a:r>
            <a:r>
              <a:rPr sz="2400" spc="-120" dirty="0">
                <a:latin typeface="Arial"/>
                <a:cs typeface="Arial"/>
              </a:rPr>
              <a:t>p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125" dirty="0">
                <a:latin typeface="Arial"/>
                <a:cs typeface="Arial"/>
              </a:rPr>
              <a:t>o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spc="-120" dirty="0">
                <a:latin typeface="Arial"/>
                <a:cs typeface="Arial"/>
              </a:rPr>
              <a:t>t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30" dirty="0">
                <a:latin typeface="Arial"/>
                <a:cs typeface="Arial"/>
              </a:rPr>
              <a:t>n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254" dirty="0">
                <a:latin typeface="Arial"/>
                <a:cs typeface="Arial"/>
              </a:rPr>
              <a:t>d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spc="-70" dirty="0">
                <a:latin typeface="Arial"/>
                <a:cs typeface="Arial"/>
              </a:rPr>
              <a:t>or</a:t>
            </a:r>
            <a:r>
              <a:rPr sz="2400" spc="-90" dirty="0">
                <a:latin typeface="Arial"/>
                <a:cs typeface="Arial"/>
              </a:rPr>
              <a:t>p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60" dirty="0">
                <a:latin typeface="Arial"/>
                <a:cs typeface="Arial"/>
              </a:rPr>
              <a:t>on 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4" dirty="0">
                <a:latin typeface="Arial"/>
                <a:cs typeface="Arial"/>
              </a:rPr>
              <a:t>therapeutic </a:t>
            </a:r>
            <a:r>
              <a:rPr sz="2400" spc="-85" dirty="0">
                <a:latin typeface="Arial"/>
                <a:cs typeface="Arial"/>
              </a:rPr>
              <a:t>ingredient </a:t>
            </a:r>
            <a:r>
              <a:rPr sz="2400" spc="-145" dirty="0">
                <a:latin typeface="Arial"/>
                <a:cs typeface="Arial"/>
              </a:rPr>
              <a:t>is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114" dirty="0">
                <a:latin typeface="Arial"/>
                <a:cs typeface="Arial"/>
              </a:rPr>
              <a:t>determined.</a:t>
            </a:r>
            <a:endParaRPr sz="2400">
              <a:latin typeface="Arial"/>
              <a:cs typeface="Arial"/>
            </a:endParaRPr>
          </a:p>
          <a:p>
            <a:pPr marL="454025" indent="-266065">
              <a:spcBef>
                <a:spcPts val="700"/>
              </a:spcBef>
              <a:buSzPct val="96428"/>
              <a:buAutoNum type="arabicPeriod" startAt="2"/>
              <a:tabLst>
                <a:tab pos="454659" algn="l"/>
              </a:tabLst>
            </a:pPr>
            <a:r>
              <a:rPr sz="2800" spc="-85" dirty="0">
                <a:latin typeface="Arial"/>
                <a:cs typeface="Arial"/>
              </a:rPr>
              <a:t>Toxicity</a:t>
            </a:r>
            <a:r>
              <a:rPr sz="2800" spc="-100" dirty="0">
                <a:latin typeface="Arial"/>
                <a:cs typeface="Arial"/>
              </a:rPr>
              <a:t> :</a:t>
            </a:r>
            <a:endParaRPr sz="2800">
              <a:latin typeface="Arial"/>
              <a:cs typeface="Arial"/>
            </a:endParaRPr>
          </a:p>
          <a:p>
            <a:pPr marR="925194" algn="r">
              <a:spcBef>
                <a:spcPts val="6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50" dirty="0">
                <a:latin typeface="Arial"/>
                <a:cs typeface="Arial"/>
              </a:rPr>
              <a:t>Inhalation </a:t>
            </a:r>
            <a:r>
              <a:rPr sz="2400" spc="-160" dirty="0">
                <a:latin typeface="Arial"/>
                <a:cs typeface="Arial"/>
              </a:rPr>
              <a:t>Aerosols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75" dirty="0">
                <a:latin typeface="Arial"/>
                <a:cs typeface="Arial"/>
              </a:rPr>
              <a:t>exposing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45" dirty="0">
                <a:latin typeface="Arial"/>
                <a:cs typeface="Arial"/>
              </a:rPr>
              <a:t>animals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380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vapors</a:t>
            </a:r>
            <a:endParaRPr sz="2400">
              <a:latin typeface="Arial"/>
              <a:cs typeface="Arial"/>
            </a:endParaRPr>
          </a:p>
          <a:p>
            <a:pPr marR="842010" algn="r"/>
            <a:r>
              <a:rPr sz="2400" spc="-215" dirty="0">
                <a:latin typeface="Arial"/>
                <a:cs typeface="Arial"/>
              </a:rPr>
              <a:t>sprayed </a:t>
            </a:r>
            <a:r>
              <a:rPr sz="2400" spc="-50" dirty="0">
                <a:latin typeface="Arial"/>
                <a:cs typeface="Arial"/>
              </a:rPr>
              <a:t>from </a:t>
            </a:r>
            <a:r>
              <a:rPr sz="2400" spc="-175" dirty="0">
                <a:latin typeface="Arial"/>
                <a:cs typeface="Arial"/>
              </a:rPr>
              <a:t>aerosol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spc="-100" dirty="0">
                <a:latin typeface="Arial"/>
                <a:cs typeface="Arial"/>
              </a:rPr>
              <a:t>container.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059940" y="4966970"/>
            <a:ext cx="27063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90" dirty="0">
                <a:latin typeface="Arial"/>
                <a:cs typeface="Arial"/>
              </a:rPr>
              <a:t>Topical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160" dirty="0">
                <a:latin typeface="Arial"/>
                <a:cs typeface="Arial"/>
              </a:rPr>
              <a:t>Aerosols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121971" y="4966970"/>
            <a:ext cx="4146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495" marR="5080" indent="-138430">
              <a:spcBef>
                <a:spcPts val="100"/>
              </a:spcBef>
            </a:pPr>
            <a:r>
              <a:rPr sz="2400" spc="-85" dirty="0">
                <a:latin typeface="Arial"/>
                <a:cs typeface="Arial"/>
              </a:rPr>
              <a:t>: </a:t>
            </a:r>
            <a:r>
              <a:rPr sz="2400" dirty="0">
                <a:latin typeface="Arial"/>
                <a:cs typeface="Arial"/>
              </a:rPr>
              <a:t>Irritation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0" dirty="0">
                <a:latin typeface="Arial"/>
                <a:cs typeface="Arial"/>
              </a:rPr>
              <a:t>Chilling </a:t>
            </a:r>
            <a:r>
              <a:rPr sz="2400" spc="-170" dirty="0">
                <a:latin typeface="Arial"/>
                <a:cs typeface="Arial"/>
              </a:rPr>
              <a:t>effects </a:t>
            </a:r>
            <a:r>
              <a:rPr sz="2400" spc="-210" dirty="0">
                <a:latin typeface="Arial"/>
                <a:cs typeface="Arial"/>
              </a:rPr>
              <a:t>are  </a:t>
            </a:r>
            <a:r>
              <a:rPr sz="2400" spc="-114" dirty="0">
                <a:latin typeface="Arial"/>
                <a:cs typeface="Arial"/>
              </a:rPr>
              <a:t>determined.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26001" y="528320"/>
            <a:ext cx="2125345" cy="69596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894" dirty="0">
                <a:solidFill>
                  <a:srgbClr val="00AFEF"/>
                </a:solidFill>
                <a:latin typeface="Verdana"/>
                <a:cs typeface="Verdana"/>
              </a:rPr>
              <a:t>References:</a:t>
            </a:r>
            <a:endParaRPr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133600" y="1981200"/>
            <a:ext cx="7924800" cy="2085186"/>
          </a:xfrm>
          <a:prstGeom prst="rect">
            <a:avLst/>
          </a:prstGeom>
          <a:ln w="9344">
            <a:solidFill>
              <a:srgbClr val="00AFE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>
              <a:spcBef>
                <a:spcPts val="5"/>
              </a:spcBef>
            </a:pPr>
            <a:endParaRPr sz="3650">
              <a:latin typeface="Times New Roman"/>
              <a:cs typeface="Times New Roman"/>
            </a:endParaRPr>
          </a:p>
          <a:p>
            <a:pPr marL="434340" marR="92075" indent="-342900">
              <a:buFont typeface="Arial"/>
              <a:buChar char="•"/>
              <a:tabLst>
                <a:tab pos="433705" algn="l"/>
                <a:tab pos="434340" algn="l"/>
                <a:tab pos="1163955" algn="l"/>
                <a:tab pos="2156460" algn="l"/>
                <a:tab pos="2538095" algn="l"/>
                <a:tab pos="3656965" algn="l"/>
                <a:tab pos="4138929" algn="l"/>
                <a:tab pos="5366385" algn="l"/>
                <a:tab pos="6789420" algn="l"/>
                <a:tab pos="7270115" algn="l"/>
              </a:tabLst>
            </a:pP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“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e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e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ory	&amp;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P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ra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ce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O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f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Indu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s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P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</a:t>
            </a:r>
            <a:r>
              <a:rPr sz="2400" spc="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m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y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”	by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Leo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n  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Lachman 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,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 H.A.Lieberman.</a:t>
            </a:r>
            <a:endParaRPr sz="2400">
              <a:latin typeface="Liberation Sans Narrow"/>
              <a:cs typeface="Liberation Sans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514600" y="161290"/>
            <a:ext cx="1675130" cy="145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96200" y="161290"/>
            <a:ext cx="1676400" cy="14528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6290" y="334009"/>
            <a:ext cx="8058150" cy="8178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036061" y="487679"/>
            <a:ext cx="4219575" cy="51308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345" dirty="0">
                <a:solidFill>
                  <a:srgbClr val="FFFFFF"/>
                </a:solidFill>
                <a:latin typeface="Arial"/>
                <a:cs typeface="Arial"/>
              </a:rPr>
              <a:t>QUALITY </a:t>
            </a:r>
            <a:r>
              <a:rPr sz="3200" spc="-434" dirty="0">
                <a:solidFill>
                  <a:srgbClr val="FFFFFF"/>
                </a:solidFill>
                <a:latin typeface="Arial"/>
                <a:cs typeface="Arial"/>
              </a:rPr>
              <a:t>CONTROL</a:t>
            </a:r>
            <a:r>
              <a:rPr sz="320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spc="-545" dirty="0">
                <a:solidFill>
                  <a:srgbClr val="FFFFFF"/>
                </a:solidFill>
                <a:latin typeface="Arial"/>
                <a:cs typeface="Arial"/>
              </a:rPr>
              <a:t>TESTS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09800" y="1371600"/>
            <a:ext cx="7772400" cy="4378960"/>
          </a:xfrm>
          <a:custGeom>
            <a:avLst/>
            <a:gdLst/>
            <a:ahLst/>
            <a:cxnLst/>
            <a:rect l="l" t="t" r="r" b="b"/>
            <a:pathLst>
              <a:path w="7772400" h="4378960">
                <a:moveTo>
                  <a:pt x="3886200" y="4378960"/>
                </a:moveTo>
                <a:lnTo>
                  <a:pt x="0" y="4378960"/>
                </a:lnTo>
                <a:lnTo>
                  <a:pt x="0" y="0"/>
                </a:lnTo>
                <a:lnTo>
                  <a:pt x="7772400" y="0"/>
                </a:lnTo>
                <a:lnTo>
                  <a:pt x="7772400" y="4378960"/>
                </a:lnTo>
                <a:lnTo>
                  <a:pt x="3886200" y="4378960"/>
                </a:lnTo>
                <a:close/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214473" y="1404621"/>
            <a:ext cx="7763509" cy="38343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>
              <a:spcBef>
                <a:spcPts val="100"/>
              </a:spcBef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35" dirty="0">
                <a:latin typeface="Arial"/>
                <a:cs typeface="Arial"/>
              </a:rPr>
              <a:t>includes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40" dirty="0">
                <a:latin typeface="Arial"/>
                <a:cs typeface="Arial"/>
              </a:rPr>
              <a:t>testing</a:t>
            </a:r>
            <a:r>
              <a:rPr sz="2600" spc="-160" dirty="0">
                <a:latin typeface="Arial"/>
                <a:cs typeface="Arial"/>
              </a:rPr>
              <a:t> </a:t>
            </a:r>
            <a:r>
              <a:rPr sz="2600" spc="-55" dirty="0">
                <a:latin typeface="Arial"/>
                <a:cs typeface="Arial"/>
              </a:rPr>
              <a:t>of</a:t>
            </a:r>
            <a:r>
              <a:rPr lang="en-US" sz="2600" spc="-55" dirty="0">
                <a:latin typeface="Arial"/>
                <a:cs typeface="Arial"/>
              </a:rPr>
              <a:t> following materials of aerosols</a:t>
            </a:r>
            <a:endParaRPr sz="2600" dirty="0">
              <a:latin typeface="Arial"/>
              <a:cs typeface="Arial"/>
            </a:endParaRPr>
          </a:p>
          <a:p>
            <a:pPr>
              <a:spcBef>
                <a:spcPts val="40"/>
              </a:spcBef>
            </a:pPr>
            <a:endParaRPr sz="3800" dirty="0">
              <a:latin typeface="Arial"/>
              <a:cs typeface="Arial"/>
            </a:endParaRPr>
          </a:p>
          <a:p>
            <a:pPr marL="743585" indent="-328930">
              <a:buAutoNum type="arabicPeriod"/>
              <a:tabLst>
                <a:tab pos="744220" algn="l"/>
              </a:tabLst>
            </a:pPr>
            <a:r>
              <a:rPr sz="2600" spc="-140" dirty="0">
                <a:latin typeface="Arial"/>
                <a:cs typeface="Arial"/>
              </a:rPr>
              <a:t>Propellants</a:t>
            </a:r>
            <a:endParaRPr sz="2600" dirty="0">
              <a:latin typeface="Arial"/>
              <a:cs typeface="Arial"/>
            </a:endParaRPr>
          </a:p>
          <a:p>
            <a:pPr marL="743585" indent="-328930"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195" dirty="0">
                <a:latin typeface="Arial"/>
                <a:cs typeface="Arial"/>
              </a:rPr>
              <a:t>Valves, </a:t>
            </a:r>
            <a:r>
              <a:rPr sz="2600" spc="-125" dirty="0">
                <a:latin typeface="Arial"/>
                <a:cs typeface="Arial"/>
              </a:rPr>
              <a:t>Actuators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10" dirty="0">
                <a:latin typeface="Arial"/>
                <a:cs typeface="Arial"/>
              </a:rPr>
              <a:t>Dip</a:t>
            </a:r>
            <a:r>
              <a:rPr sz="2600" spc="140" dirty="0">
                <a:latin typeface="Arial"/>
                <a:cs typeface="Arial"/>
              </a:rPr>
              <a:t> </a:t>
            </a:r>
            <a:r>
              <a:rPr sz="2600" spc="-204" dirty="0">
                <a:latin typeface="Arial"/>
                <a:cs typeface="Arial"/>
              </a:rPr>
              <a:t>Tubes</a:t>
            </a:r>
            <a:endParaRPr sz="2600" dirty="0">
              <a:latin typeface="Arial"/>
              <a:cs typeface="Arial"/>
            </a:endParaRPr>
          </a:p>
          <a:p>
            <a:pPr marL="743585" indent="-328930"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120" dirty="0">
                <a:latin typeface="Arial"/>
                <a:cs typeface="Arial"/>
              </a:rPr>
              <a:t>Containers</a:t>
            </a:r>
            <a:endParaRPr sz="2600" dirty="0">
              <a:latin typeface="Arial"/>
              <a:cs typeface="Arial"/>
            </a:endParaRPr>
          </a:p>
          <a:p>
            <a:pPr marL="743585" indent="-328930"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90" dirty="0">
                <a:latin typeface="Arial"/>
                <a:cs typeface="Arial"/>
              </a:rPr>
              <a:t>Weight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130" dirty="0">
                <a:latin typeface="Arial"/>
                <a:cs typeface="Arial"/>
              </a:rPr>
              <a:t>Checking</a:t>
            </a:r>
            <a:endParaRPr sz="2600" dirty="0">
              <a:latin typeface="Arial"/>
              <a:cs typeface="Arial"/>
            </a:endParaRPr>
          </a:p>
          <a:p>
            <a:pPr marL="743585" indent="-328930">
              <a:spcBef>
                <a:spcPts val="640"/>
              </a:spcBef>
              <a:buAutoNum type="arabicPeriod"/>
              <a:tabLst>
                <a:tab pos="744220" algn="l"/>
              </a:tabLst>
            </a:pPr>
            <a:r>
              <a:rPr sz="2600" spc="-195" dirty="0">
                <a:latin typeface="Arial"/>
                <a:cs typeface="Arial"/>
              </a:rPr>
              <a:t>Leak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150" dirty="0">
                <a:latin typeface="Arial"/>
                <a:cs typeface="Arial"/>
              </a:rPr>
              <a:t>Testing</a:t>
            </a:r>
            <a:endParaRPr sz="2600" dirty="0">
              <a:latin typeface="Arial"/>
              <a:cs typeface="Arial"/>
            </a:endParaRPr>
          </a:p>
          <a:p>
            <a:pPr marL="743585" indent="-328930"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229" dirty="0">
                <a:latin typeface="Arial"/>
                <a:cs typeface="Arial"/>
              </a:rPr>
              <a:t>Spray</a:t>
            </a:r>
            <a:r>
              <a:rPr sz="2600" spc="-90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Testing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6096000" y="57505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1"/>
            <a:ext cx="8239125" cy="1079499"/>
            <a:chOff x="452527" y="0"/>
            <a:chExt cx="8239125" cy="1495425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485900"/>
            </a:xfrm>
            <a:custGeom>
              <a:avLst/>
              <a:gdLst/>
              <a:ahLst/>
              <a:cxnLst/>
              <a:rect l="l" t="t" r="r" b="b"/>
              <a:pathLst>
                <a:path w="8229600" h="1485900">
                  <a:moveTo>
                    <a:pt x="8229600" y="0"/>
                  </a:moveTo>
                  <a:lnTo>
                    <a:pt x="0" y="0"/>
                  </a:lnTo>
                  <a:lnTo>
                    <a:pt x="0" y="1485900"/>
                  </a:lnTo>
                  <a:lnTo>
                    <a:pt x="8229600" y="14859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0"/>
              <a:ext cx="8229600" cy="1485900"/>
            </a:xfrm>
            <a:custGeom>
              <a:avLst/>
              <a:gdLst/>
              <a:ahLst/>
              <a:cxnLst/>
              <a:rect l="l" t="t" r="r" b="b"/>
              <a:pathLst>
                <a:path w="8229600" h="1485900">
                  <a:moveTo>
                    <a:pt x="4114800" y="1485900"/>
                  </a:moveTo>
                  <a:lnTo>
                    <a:pt x="0" y="1485900"/>
                  </a:lnTo>
                  <a:lnTo>
                    <a:pt x="0" y="0"/>
                  </a:lnTo>
                </a:path>
                <a:path w="8229600" h="1485900">
                  <a:moveTo>
                    <a:pt x="8229600" y="0"/>
                  </a:moveTo>
                  <a:lnTo>
                    <a:pt x="8229600" y="1485900"/>
                  </a:lnTo>
                  <a:lnTo>
                    <a:pt x="4114800" y="148590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422399"/>
              <a:ext cx="8232140" cy="43180"/>
            </a:xfrm>
            <a:custGeom>
              <a:avLst/>
              <a:gdLst/>
              <a:ahLst/>
              <a:cxnLst/>
              <a:rect l="l" t="t" r="r" b="b"/>
              <a:pathLst>
                <a:path w="8232140" h="4318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0" y="22860"/>
                  </a:lnTo>
                  <a:lnTo>
                    <a:pt x="0" y="43180"/>
                  </a:lnTo>
                  <a:lnTo>
                    <a:pt x="8232140" y="43180"/>
                  </a:lnTo>
                  <a:lnTo>
                    <a:pt x="8232140" y="2286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4020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3817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3614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3411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32079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13004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2788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2585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2382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2179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1976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1772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11569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113664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11163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10960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107442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10553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10337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10134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99314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9728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95249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9321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9118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915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8699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8496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8293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8089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886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683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480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277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061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8580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54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451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2484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045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42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638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422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32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0165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813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610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406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203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000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3797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3594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3378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1750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29718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2768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2565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2362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215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1955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17398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1536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1333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11303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927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723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520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174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14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7199" y="0"/>
              <a:ext cx="8229600" cy="12700"/>
            </a:xfrm>
            <a:custGeom>
              <a:avLst/>
              <a:gdLst/>
              <a:ahLst/>
              <a:cxnLst/>
              <a:rect l="l" t="t" r="r" b="b"/>
              <a:pathLst>
                <a:path w="8229600" h="12700">
                  <a:moveTo>
                    <a:pt x="8229600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8229600" y="127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7199" y="0"/>
              <a:ext cx="8229600" cy="1465580"/>
            </a:xfrm>
            <a:custGeom>
              <a:avLst/>
              <a:gdLst/>
              <a:ahLst/>
              <a:cxnLst/>
              <a:rect l="l" t="t" r="r" b="b"/>
              <a:pathLst>
                <a:path w="8229600" h="1465580">
                  <a:moveTo>
                    <a:pt x="4114800" y="1465579"/>
                  </a:moveTo>
                  <a:lnTo>
                    <a:pt x="0" y="1465579"/>
                  </a:lnTo>
                  <a:lnTo>
                    <a:pt x="0" y="0"/>
                  </a:lnTo>
                </a:path>
                <a:path w="8229600" h="1465580">
                  <a:moveTo>
                    <a:pt x="8229600" y="0"/>
                  </a:moveTo>
                  <a:lnTo>
                    <a:pt x="8229600" y="1465579"/>
                  </a:lnTo>
                  <a:lnTo>
                    <a:pt x="4114800" y="1465579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>
            <a:spLocks noGrp="1"/>
          </p:cNvSpPr>
          <p:nvPr>
            <p:ph type="title"/>
          </p:nvPr>
        </p:nvSpPr>
        <p:spPr>
          <a:xfrm>
            <a:off x="4433570" y="309879"/>
            <a:ext cx="3322320" cy="57404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40" dirty="0"/>
              <a:t>1. </a:t>
            </a:r>
            <a:r>
              <a:rPr sz="3600" spc="-565" dirty="0"/>
              <a:t>PROPELLANTS</a:t>
            </a:r>
            <a:r>
              <a:rPr sz="3600" spc="-295" dirty="0"/>
              <a:t> </a:t>
            </a:r>
            <a:r>
              <a:rPr sz="3600" spc="-240" dirty="0"/>
              <a:t>:</a:t>
            </a:r>
            <a:endParaRPr sz="3600"/>
          </a:p>
        </p:txBody>
      </p:sp>
      <p:sp>
        <p:nvSpPr>
          <p:cNvPr id="79" name="object 79"/>
          <p:cNvSpPr txBox="1"/>
          <p:nvPr/>
        </p:nvSpPr>
        <p:spPr>
          <a:xfrm>
            <a:off x="2402839" y="1176021"/>
            <a:ext cx="7419340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  <a:tabLst>
                <a:tab pos="1046480" algn="l"/>
                <a:tab pos="2355215" algn="l"/>
                <a:tab pos="3094990" algn="l"/>
                <a:tab pos="4258310" algn="l"/>
                <a:tab pos="4768215" algn="l"/>
                <a:tab pos="5429885" algn="l"/>
                <a:tab pos="7016750" algn="l"/>
              </a:tabLst>
            </a:pPr>
            <a:r>
              <a:rPr sz="2600" spc="-165" dirty="0">
                <a:latin typeface="Arial"/>
                <a:cs typeface="Arial"/>
              </a:rPr>
              <a:t>Vapo</a:t>
            </a:r>
            <a:r>
              <a:rPr sz="2600" spc="-9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55" dirty="0">
                <a:latin typeface="Arial"/>
                <a:cs typeface="Arial"/>
              </a:rPr>
              <a:t>p</a:t>
            </a:r>
            <a:r>
              <a:rPr sz="2600" spc="-65" dirty="0">
                <a:latin typeface="Arial"/>
                <a:cs typeface="Arial"/>
              </a:rPr>
              <a:t>r</a:t>
            </a:r>
            <a:r>
              <a:rPr sz="2600" spc="-415" dirty="0">
                <a:latin typeface="Arial"/>
                <a:cs typeface="Arial"/>
              </a:rPr>
              <a:t>es</a:t>
            </a:r>
            <a:r>
              <a:rPr sz="2600" spc="-400" dirty="0">
                <a:latin typeface="Arial"/>
                <a:cs typeface="Arial"/>
              </a:rPr>
              <a:t>s</a:t>
            </a:r>
            <a:r>
              <a:rPr sz="2600" spc="-35" dirty="0">
                <a:latin typeface="Arial"/>
                <a:cs typeface="Arial"/>
              </a:rPr>
              <a:t>u</a:t>
            </a:r>
            <a:r>
              <a:rPr sz="2600" spc="-60" dirty="0">
                <a:latin typeface="Arial"/>
                <a:cs typeface="Arial"/>
              </a:rPr>
              <a:t>r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60" dirty="0">
                <a:latin typeface="Arial"/>
                <a:cs typeface="Arial"/>
              </a:rPr>
              <a:t>an</a:t>
            </a:r>
            <a:r>
              <a:rPr sz="2600" spc="-15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05" dirty="0">
                <a:latin typeface="Arial"/>
                <a:cs typeface="Arial"/>
              </a:rPr>
              <a:t>d</a:t>
            </a:r>
            <a:r>
              <a:rPr sz="2600" spc="-180" dirty="0">
                <a:latin typeface="Arial"/>
                <a:cs typeface="Arial"/>
              </a:rPr>
              <a:t>ensi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85" dirty="0">
                <a:latin typeface="Arial"/>
                <a:cs typeface="Arial"/>
              </a:rPr>
              <a:t>y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70" dirty="0">
                <a:latin typeface="Arial"/>
                <a:cs typeface="Arial"/>
              </a:rPr>
              <a:t>o</a:t>
            </a:r>
            <a:r>
              <a:rPr sz="2600" spc="-35" dirty="0">
                <a:latin typeface="Arial"/>
                <a:cs typeface="Arial"/>
              </a:rPr>
              <a:t>f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55" dirty="0">
                <a:latin typeface="Arial"/>
                <a:cs typeface="Arial"/>
              </a:rPr>
              <a:t>p</a:t>
            </a:r>
            <a:r>
              <a:rPr sz="2600" spc="-65" dirty="0">
                <a:latin typeface="Arial"/>
                <a:cs typeface="Arial"/>
              </a:rPr>
              <a:t>r</a:t>
            </a:r>
            <a:r>
              <a:rPr sz="2600" spc="-105" dirty="0">
                <a:latin typeface="Arial"/>
                <a:cs typeface="Arial"/>
              </a:rPr>
              <a:t>opellan</a:t>
            </a:r>
            <a:r>
              <a:rPr sz="2600" spc="-60" dirty="0">
                <a:latin typeface="Arial"/>
                <a:cs typeface="Arial"/>
              </a:rPr>
              <a:t>t</a:t>
            </a:r>
            <a:r>
              <a:rPr lang="en-US" sz="2600" spc="-60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a</a:t>
            </a:r>
            <a:r>
              <a:rPr sz="2600" spc="-150" dirty="0">
                <a:latin typeface="Arial"/>
                <a:cs typeface="Arial"/>
              </a:rPr>
              <a:t>r</a:t>
            </a:r>
            <a:r>
              <a:rPr sz="2600" spc="-240" dirty="0">
                <a:latin typeface="Arial"/>
                <a:cs typeface="Arial"/>
              </a:rPr>
              <a:t>e  </a:t>
            </a:r>
            <a:r>
              <a:rPr sz="2600" spc="-130" dirty="0">
                <a:latin typeface="Arial"/>
                <a:cs typeface="Arial"/>
              </a:rPr>
              <a:t>determined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90" dirty="0">
                <a:latin typeface="Arial"/>
                <a:cs typeface="Arial"/>
              </a:rPr>
              <a:t>compared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14" dirty="0">
                <a:latin typeface="Arial"/>
                <a:cs typeface="Arial"/>
              </a:rPr>
              <a:t>specification</a:t>
            </a:r>
            <a:r>
              <a:rPr sz="2600" spc="120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sheet.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887981" y="2589529"/>
            <a:ext cx="2201545" cy="1068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6130">
              <a:spcBef>
                <a:spcPts val="100"/>
              </a:spcBef>
            </a:pPr>
            <a:r>
              <a:rPr sz="2600" b="1" spc="-130" dirty="0">
                <a:latin typeface="Arial"/>
                <a:cs typeface="Arial"/>
              </a:rPr>
              <a:t>P</a:t>
            </a:r>
            <a:r>
              <a:rPr sz="2600" b="1" spc="-335" dirty="0">
                <a:latin typeface="Arial"/>
                <a:cs typeface="Arial"/>
              </a:rPr>
              <a:t>a</a:t>
            </a:r>
            <a:r>
              <a:rPr sz="2600" b="1" spc="-25" dirty="0">
                <a:latin typeface="Arial"/>
                <a:cs typeface="Arial"/>
              </a:rPr>
              <a:t>r</a:t>
            </a:r>
            <a:r>
              <a:rPr sz="2600" b="1" spc="-335" dirty="0">
                <a:latin typeface="Arial"/>
                <a:cs typeface="Arial"/>
              </a:rPr>
              <a:t>a</a:t>
            </a:r>
            <a:r>
              <a:rPr sz="2600" b="1" spc="-170" dirty="0">
                <a:latin typeface="Arial"/>
                <a:cs typeface="Arial"/>
              </a:rPr>
              <a:t>m</a:t>
            </a:r>
            <a:r>
              <a:rPr sz="2600" b="1" spc="-335" dirty="0">
                <a:latin typeface="Arial"/>
                <a:cs typeface="Arial"/>
              </a:rPr>
              <a:t>e</a:t>
            </a:r>
            <a:r>
              <a:rPr sz="2600" b="1" spc="-45" dirty="0">
                <a:latin typeface="Arial"/>
                <a:cs typeface="Arial"/>
              </a:rPr>
              <a:t>t</a:t>
            </a:r>
            <a:r>
              <a:rPr sz="2600" b="1" spc="-335" dirty="0">
                <a:latin typeface="Arial"/>
                <a:cs typeface="Arial"/>
              </a:rPr>
              <a:t>e</a:t>
            </a:r>
            <a:r>
              <a:rPr sz="2600" b="1" spc="-20" dirty="0">
                <a:latin typeface="Arial"/>
                <a:cs typeface="Arial"/>
              </a:rPr>
              <a:t>r</a:t>
            </a:r>
            <a:endParaRPr sz="2600" dirty="0">
              <a:latin typeface="Arial"/>
              <a:cs typeface="Arial"/>
            </a:endParaRPr>
          </a:p>
          <a:p>
            <a:pPr marL="12700">
              <a:spcBef>
                <a:spcPts val="1970"/>
              </a:spcBef>
            </a:pPr>
            <a:r>
              <a:rPr sz="2600" spc="-50" dirty="0">
                <a:latin typeface="Arial"/>
                <a:cs typeface="Arial"/>
              </a:rPr>
              <a:t>Identification</a:t>
            </a:r>
            <a:endParaRPr sz="2600" dirty="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6826251" y="2589529"/>
            <a:ext cx="2837815" cy="1517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0560">
              <a:spcBef>
                <a:spcPts val="100"/>
              </a:spcBef>
            </a:pPr>
            <a:r>
              <a:rPr sz="2600" b="1" spc="-235" dirty="0">
                <a:latin typeface="Arial"/>
                <a:cs typeface="Arial"/>
              </a:rPr>
              <a:t>Tested</a:t>
            </a:r>
            <a:r>
              <a:rPr sz="2600" b="1" spc="-80" dirty="0">
                <a:latin typeface="Arial"/>
                <a:cs typeface="Arial"/>
              </a:rPr>
              <a:t> </a:t>
            </a:r>
            <a:r>
              <a:rPr sz="2600" b="1" spc="-235" dirty="0">
                <a:latin typeface="Arial"/>
                <a:cs typeface="Arial"/>
              </a:rPr>
              <a:t>By</a:t>
            </a:r>
            <a:endParaRPr sz="2600">
              <a:latin typeface="Arial"/>
              <a:cs typeface="Arial"/>
            </a:endParaRPr>
          </a:p>
          <a:p>
            <a:pPr marL="175895" marR="5080" indent="-163830">
              <a:lnSpc>
                <a:spcPct val="113500"/>
              </a:lnSpc>
              <a:spcBef>
                <a:spcPts val="1545"/>
              </a:spcBef>
            </a:pPr>
            <a:r>
              <a:rPr sz="2600" spc="-280" dirty="0">
                <a:latin typeface="Arial"/>
                <a:cs typeface="Arial"/>
              </a:rPr>
              <a:t>Gas </a:t>
            </a:r>
            <a:r>
              <a:rPr sz="2600" spc="-135" dirty="0">
                <a:latin typeface="Arial"/>
                <a:cs typeface="Arial"/>
              </a:rPr>
              <a:t>Chromatography  </a:t>
            </a:r>
            <a:r>
              <a:rPr sz="2600" spc="-25" dirty="0">
                <a:latin typeface="Arial"/>
                <a:cs typeface="Arial"/>
              </a:rPr>
              <a:t>IR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204" dirty="0">
                <a:latin typeface="Arial"/>
                <a:cs typeface="Arial"/>
              </a:rPr>
              <a:t>Spectroscopy</a:t>
            </a:r>
            <a:endParaRPr sz="26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2604770" y="3365500"/>
            <a:ext cx="213359" cy="21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2604770" y="4714240"/>
            <a:ext cx="213359" cy="21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2805430" y="4584700"/>
            <a:ext cx="30645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600" spc="-90" dirty="0">
                <a:latin typeface="Arial"/>
                <a:cs typeface="Arial"/>
              </a:rPr>
              <a:t>Purity </a:t>
            </a:r>
            <a:r>
              <a:rPr sz="2600" spc="-155" dirty="0">
                <a:latin typeface="Arial"/>
                <a:cs typeface="Arial"/>
              </a:rPr>
              <a:t>and</a:t>
            </a:r>
            <a:r>
              <a:rPr sz="2600" spc="-105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acceptability</a:t>
            </a:r>
            <a:endParaRPr sz="26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6484621" y="4505959"/>
            <a:ext cx="2856865" cy="135382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 indent="245110">
              <a:spcBef>
                <a:spcPts val="720"/>
              </a:spcBef>
            </a:pPr>
            <a:r>
              <a:rPr sz="2600" spc="-95" dirty="0">
                <a:latin typeface="Arial"/>
                <a:cs typeface="Arial"/>
              </a:rPr>
              <a:t>Moisture,</a:t>
            </a:r>
            <a:r>
              <a:rPr sz="2600" spc="-114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Halogen,</a:t>
            </a:r>
            <a:endParaRPr sz="2600">
              <a:latin typeface="Arial"/>
              <a:cs typeface="Arial"/>
            </a:endParaRPr>
          </a:p>
          <a:p>
            <a:pPr marL="34925" marR="5080" indent="-22860">
              <a:lnSpc>
                <a:spcPts val="2980"/>
              </a:lnSpc>
              <a:spcBef>
                <a:spcPts val="835"/>
              </a:spcBef>
            </a:pPr>
            <a:r>
              <a:rPr sz="2600" spc="-60" dirty="0">
                <a:latin typeface="Arial"/>
                <a:cs typeface="Arial"/>
              </a:rPr>
              <a:t>Non-Volatile</a:t>
            </a:r>
            <a:r>
              <a:rPr sz="2600" spc="-150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Residue  </a:t>
            </a:r>
            <a:r>
              <a:rPr sz="2600" spc="-114" dirty="0">
                <a:latin typeface="Arial"/>
                <a:cs typeface="Arial"/>
              </a:rPr>
              <a:t>determinations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303529"/>
            <a:ext cx="8239125" cy="636270"/>
            <a:chOff x="452527" y="3035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4571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06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004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928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85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775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71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63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55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48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420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34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267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204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127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79755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912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83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5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83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619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54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6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404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327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251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75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95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83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81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743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66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604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527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45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37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311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23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15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08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01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94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6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91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727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65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57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49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435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35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283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20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99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91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851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775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69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3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5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8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42671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19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2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5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975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89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3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59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82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60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54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67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9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174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3035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1981200" y="332601"/>
            <a:ext cx="8229600" cy="553998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 anchor="ctr">
            <a:spAutoFit/>
          </a:bodyPr>
          <a:lstStyle/>
          <a:p>
            <a:pPr marL="711835">
              <a:lnSpc>
                <a:spcPct val="100000"/>
              </a:lnSpc>
              <a:spcBef>
                <a:spcPts val="480"/>
              </a:spcBef>
            </a:pPr>
            <a:r>
              <a:rPr sz="3200" spc="-125" dirty="0"/>
              <a:t>2. </a:t>
            </a:r>
            <a:r>
              <a:rPr sz="3200" spc="-495" dirty="0"/>
              <a:t>VALVES </a:t>
            </a:r>
            <a:r>
              <a:rPr sz="3200" spc="-95" dirty="0"/>
              <a:t>, </a:t>
            </a:r>
            <a:r>
              <a:rPr sz="3200" spc="-470" dirty="0"/>
              <a:t>ACTUATORS </a:t>
            </a:r>
            <a:r>
              <a:rPr sz="3200" spc="-355" dirty="0"/>
              <a:t>AND </a:t>
            </a:r>
            <a:r>
              <a:rPr sz="3200" spc="-310" dirty="0"/>
              <a:t>DIP </a:t>
            </a:r>
            <a:r>
              <a:rPr sz="3200" spc="-500" dirty="0"/>
              <a:t>TUBES</a:t>
            </a:r>
            <a:r>
              <a:rPr sz="3200" spc="-175" dirty="0"/>
              <a:t> </a:t>
            </a:r>
            <a:r>
              <a:rPr sz="3200" spc="-210" dirty="0"/>
              <a:t>:</a:t>
            </a:r>
            <a:endParaRPr sz="3200"/>
          </a:p>
        </p:txBody>
      </p:sp>
      <p:sp>
        <p:nvSpPr>
          <p:cNvPr id="88" name="object 88"/>
          <p:cNvSpPr/>
          <p:nvPr/>
        </p:nvSpPr>
        <p:spPr>
          <a:xfrm>
            <a:off x="2133600" y="1143000"/>
            <a:ext cx="8077200" cy="5299710"/>
          </a:xfrm>
          <a:custGeom>
            <a:avLst/>
            <a:gdLst/>
            <a:ahLst/>
            <a:cxnLst/>
            <a:rect l="l" t="t" r="r" b="b"/>
            <a:pathLst>
              <a:path w="8077200" h="5299710">
                <a:moveTo>
                  <a:pt x="4038600" y="5299710"/>
                </a:moveTo>
                <a:lnTo>
                  <a:pt x="0" y="5299710"/>
                </a:lnTo>
                <a:lnTo>
                  <a:pt x="0" y="0"/>
                </a:lnTo>
                <a:lnTo>
                  <a:pt x="8077200" y="0"/>
                </a:lnTo>
                <a:lnTo>
                  <a:pt x="8077200" y="5299710"/>
                </a:lnTo>
                <a:lnTo>
                  <a:pt x="4038600" y="529971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2212340" y="1398271"/>
            <a:ext cx="7752080" cy="1653273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3695" marR="5080" indent="-341630">
              <a:lnSpc>
                <a:spcPct val="70100"/>
              </a:lnSpc>
              <a:buChar char="•"/>
              <a:tabLst>
                <a:tab pos="353695" algn="l"/>
                <a:tab pos="354330" algn="l"/>
              </a:tabLst>
            </a:pPr>
            <a:r>
              <a:rPr sz="2400" spc="-105" dirty="0">
                <a:latin typeface="Arial"/>
                <a:cs typeface="Arial"/>
              </a:rPr>
              <a:t>For </a:t>
            </a:r>
            <a:r>
              <a:rPr sz="2400" spc="-160" dirty="0">
                <a:latin typeface="Arial"/>
                <a:cs typeface="Arial"/>
              </a:rPr>
              <a:t>metered </a:t>
            </a:r>
            <a:r>
              <a:rPr sz="2400" spc="-235" dirty="0">
                <a:latin typeface="Arial"/>
                <a:cs typeface="Arial"/>
              </a:rPr>
              <a:t>dose </a:t>
            </a:r>
            <a:r>
              <a:rPr sz="2400" spc="-170" dirty="0">
                <a:latin typeface="Arial"/>
                <a:cs typeface="Arial"/>
              </a:rPr>
              <a:t>aerosol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140" dirty="0">
                <a:latin typeface="Arial"/>
                <a:cs typeface="Arial"/>
              </a:rPr>
              <a:t>,test </a:t>
            </a:r>
            <a:r>
              <a:rPr sz="2400" spc="-150" dirty="0">
                <a:latin typeface="Arial"/>
                <a:cs typeface="Arial"/>
              </a:rPr>
              <a:t>methods </a:t>
            </a:r>
            <a:r>
              <a:rPr sz="2400" spc="-215" dirty="0">
                <a:latin typeface="Arial"/>
                <a:cs typeface="Arial"/>
              </a:rPr>
              <a:t>were </a:t>
            </a:r>
            <a:r>
              <a:rPr sz="2400" spc="-175" dirty="0">
                <a:latin typeface="Arial"/>
                <a:cs typeface="Arial"/>
              </a:rPr>
              <a:t>developed  </a:t>
            </a:r>
            <a:r>
              <a:rPr sz="2400" spc="-195" dirty="0">
                <a:latin typeface="Arial"/>
                <a:cs typeface="Arial"/>
              </a:rPr>
              <a:t>by</a:t>
            </a:r>
            <a:endParaRPr sz="2400" dirty="0">
              <a:latin typeface="Arial"/>
              <a:cs typeface="Arial"/>
            </a:endParaRPr>
          </a:p>
          <a:p>
            <a:pPr marL="1800860">
              <a:lnSpc>
                <a:spcPts val="2475"/>
              </a:lnSpc>
            </a:pPr>
            <a:r>
              <a:rPr sz="2400" spc="-105" dirty="0">
                <a:latin typeface="Arial"/>
                <a:cs typeface="Arial"/>
              </a:rPr>
              <a:t>‘Aerosol </a:t>
            </a:r>
            <a:r>
              <a:rPr sz="2400" spc="-130" dirty="0">
                <a:latin typeface="Arial"/>
                <a:cs typeface="Arial"/>
              </a:rPr>
              <a:t>Specifications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Committee’</a:t>
            </a:r>
            <a:endParaRPr sz="2400" dirty="0">
              <a:latin typeface="Arial"/>
              <a:cs typeface="Arial"/>
            </a:endParaRPr>
          </a:p>
          <a:p>
            <a:pPr marL="1839595" marR="296545">
              <a:lnSpc>
                <a:spcPts val="2620"/>
              </a:lnSpc>
              <a:spcBef>
                <a:spcPts val="170"/>
              </a:spcBef>
            </a:pPr>
            <a:r>
              <a:rPr sz="2400" spc="-45" dirty="0">
                <a:latin typeface="Arial"/>
                <a:cs typeface="Arial"/>
              </a:rPr>
              <a:t>‘Industrial </a:t>
            </a:r>
            <a:r>
              <a:rPr sz="2400" spc="-150" dirty="0">
                <a:latin typeface="Arial"/>
                <a:cs typeface="Arial"/>
              </a:rPr>
              <a:t>Pharmaceutical </a:t>
            </a:r>
            <a:r>
              <a:rPr sz="2400" spc="-145" dirty="0">
                <a:latin typeface="Arial"/>
                <a:cs typeface="Arial"/>
              </a:rPr>
              <a:t>Technology </a:t>
            </a:r>
            <a:r>
              <a:rPr sz="2400" spc="-140" dirty="0">
                <a:latin typeface="Arial"/>
                <a:cs typeface="Arial"/>
              </a:rPr>
              <a:t>Section  </a:t>
            </a:r>
            <a:r>
              <a:rPr sz="2400" spc="-165" dirty="0">
                <a:latin typeface="Arial"/>
                <a:cs typeface="Arial"/>
              </a:rPr>
              <a:t>‘Academy </a:t>
            </a:r>
            <a:r>
              <a:rPr sz="2400" spc="25" dirty="0">
                <a:latin typeface="Arial"/>
                <a:cs typeface="Arial"/>
              </a:rPr>
              <a:t>Of </a:t>
            </a:r>
            <a:r>
              <a:rPr sz="2400" spc="-150" dirty="0">
                <a:latin typeface="Arial"/>
                <a:cs typeface="Arial"/>
              </a:rPr>
              <a:t>Pharmaceutical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220" dirty="0">
                <a:latin typeface="Arial"/>
                <a:cs typeface="Arial"/>
              </a:rPr>
              <a:t>Sciences.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212341" y="421640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553970" y="3068985"/>
            <a:ext cx="7190105" cy="1807161"/>
          </a:xfrm>
          <a:prstGeom prst="rect">
            <a:avLst/>
          </a:prstGeom>
        </p:spPr>
        <p:txBody>
          <a:bodyPr vert="horz" wrap="square" lIns="0" tIns="123190" rIns="0" bIns="0" rtlCol="0">
            <a:spAutoFit/>
          </a:bodyPr>
          <a:lstStyle/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lang="en-US" sz="2400" spc="-125" dirty="0">
                <a:latin typeface="Arial"/>
                <a:cs typeface="Arial"/>
              </a:rPr>
              <a:t>What is checked</a:t>
            </a:r>
          </a:p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lang="en-US" sz="2400" spc="-125" dirty="0">
                <a:latin typeface="Arial"/>
                <a:cs typeface="Arial"/>
              </a:rPr>
              <a:t>Valve</a:t>
            </a:r>
          </a:p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lang="en-US" sz="2400" spc="-125" dirty="0">
                <a:latin typeface="Arial"/>
                <a:cs typeface="Arial"/>
              </a:rPr>
              <a:t>Why valve is checked?</a:t>
            </a:r>
          </a:p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lang="en-US" sz="2400" spc="-125" dirty="0">
                <a:latin typeface="Arial"/>
                <a:cs typeface="Arial"/>
              </a:rPr>
              <a:t>To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40" dirty="0">
                <a:latin typeface="Arial"/>
                <a:cs typeface="Arial"/>
              </a:rPr>
              <a:t>t</a:t>
            </a:r>
            <a:r>
              <a:rPr lang="en-US" sz="2400" spc="-40" dirty="0">
                <a:latin typeface="Arial"/>
                <a:cs typeface="Arial"/>
              </a:rPr>
              <a:t>he </a:t>
            </a:r>
            <a:r>
              <a:rPr lang="en-US" sz="2400" spc="-130" dirty="0">
                <a:latin typeface="Arial"/>
                <a:cs typeface="Arial"/>
              </a:rPr>
              <a:t>amount</a:t>
            </a:r>
            <a:r>
              <a:rPr sz="2400" spc="-130" dirty="0">
                <a:latin typeface="Arial"/>
                <a:cs typeface="Arial"/>
              </a:rPr>
              <a:t>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00" dirty="0">
                <a:latin typeface="Arial"/>
                <a:cs typeface="Arial"/>
              </a:rPr>
              <a:t>valve  </a:t>
            </a:r>
            <a:r>
              <a:rPr sz="2400" spc="-130" dirty="0">
                <a:latin typeface="Arial"/>
                <a:cs typeface="Arial"/>
              </a:rPr>
              <a:t>delivery </a:t>
            </a:r>
            <a:r>
              <a:rPr sz="2400" spc="430" dirty="0">
                <a:latin typeface="Arial"/>
                <a:cs typeface="Arial"/>
              </a:rPr>
              <a:t>&amp; </a:t>
            </a:r>
            <a:r>
              <a:rPr sz="2400" spc="-235" dirty="0">
                <a:latin typeface="Arial"/>
                <a:cs typeface="Arial"/>
              </a:rPr>
              <a:t>degree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30" dirty="0">
                <a:latin typeface="Arial"/>
                <a:cs typeface="Arial"/>
              </a:rPr>
              <a:t>uniformity </a:t>
            </a:r>
            <a:r>
              <a:rPr sz="2400" spc="-185" dirty="0">
                <a:latin typeface="Arial"/>
                <a:cs typeface="Arial"/>
              </a:rPr>
              <a:t>between </a:t>
            </a:r>
            <a:r>
              <a:rPr sz="2400" spc="-45" dirty="0">
                <a:latin typeface="Arial"/>
                <a:cs typeface="Arial"/>
              </a:rPr>
              <a:t>individual</a:t>
            </a:r>
            <a:r>
              <a:rPr sz="2400" spc="-290" dirty="0">
                <a:latin typeface="Arial"/>
                <a:cs typeface="Arial"/>
              </a:rPr>
              <a:t> </a:t>
            </a:r>
            <a:r>
              <a:rPr sz="2400" spc="-210" dirty="0">
                <a:latin typeface="Arial"/>
                <a:cs typeface="Arial"/>
              </a:rPr>
              <a:t>valves</a:t>
            </a:r>
            <a:r>
              <a:rPr lang="en-US" sz="2400" spc="-210" dirty="0">
                <a:latin typeface="Arial"/>
                <a:cs typeface="Arial"/>
              </a:rPr>
              <a:t> of various containers</a:t>
            </a:r>
            <a:r>
              <a:rPr sz="2400" spc="-210" dirty="0">
                <a:latin typeface="Arial"/>
                <a:cs typeface="Arial"/>
              </a:rPr>
              <a:t>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212341" y="51358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444749" y="4876146"/>
            <a:ext cx="7408545" cy="1033616"/>
          </a:xfrm>
          <a:prstGeom prst="rect">
            <a:avLst/>
          </a:prstGeom>
        </p:spPr>
        <p:txBody>
          <a:bodyPr vert="horz" wrap="square" lIns="0" tIns="123190" rIns="0" bIns="0" rtlCol="0">
            <a:spAutoFit/>
          </a:bodyPr>
          <a:lstStyle/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lang="en-US" sz="2400" spc="-145" dirty="0">
                <a:latin typeface="Arial"/>
                <a:cs typeface="Arial"/>
              </a:rPr>
              <a:t>How this test is done?</a:t>
            </a:r>
          </a:p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sz="2400" spc="-145" dirty="0">
                <a:latin typeface="Arial"/>
                <a:cs typeface="Arial"/>
              </a:rPr>
              <a:t>Standard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00" dirty="0">
                <a:latin typeface="Arial"/>
                <a:cs typeface="Arial"/>
              </a:rPr>
              <a:t>solutions </a:t>
            </a:r>
            <a:r>
              <a:rPr sz="2400" spc="-215" dirty="0">
                <a:latin typeface="Arial"/>
                <a:cs typeface="Arial"/>
              </a:rPr>
              <a:t>were </a:t>
            </a:r>
            <a:r>
              <a:rPr sz="2400" spc="-160" dirty="0">
                <a:latin typeface="Arial"/>
                <a:cs typeface="Arial"/>
              </a:rPr>
              <a:t>proposed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lang="en-US" sz="2400" spc="-80" dirty="0">
                <a:latin typeface="Arial"/>
                <a:cs typeface="Arial"/>
              </a:rPr>
              <a:t>check </a:t>
            </a:r>
            <a:r>
              <a:rPr sz="2400" spc="-80" dirty="0">
                <a:latin typeface="Arial"/>
                <a:cs typeface="Arial"/>
              </a:rPr>
              <a:t>variation </a:t>
            </a:r>
            <a:r>
              <a:rPr sz="2400" spc="40" dirty="0">
                <a:latin typeface="Arial"/>
                <a:cs typeface="Arial"/>
              </a:rPr>
              <a:t>in  </a:t>
            </a:r>
            <a:r>
              <a:rPr sz="2400" spc="-200" dirty="0">
                <a:latin typeface="Arial"/>
                <a:cs typeface="Arial"/>
              </a:rPr>
              <a:t>valve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delivery.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227329"/>
            <a:ext cx="8239125" cy="636270"/>
            <a:chOff x="452527" y="2273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457199" y="2489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30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950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7873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79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72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658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581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505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44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36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72135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150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07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6997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921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857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78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70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629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56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48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413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33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27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197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057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981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90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829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76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68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61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54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473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39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32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257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18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10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02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96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88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81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73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67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59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521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44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38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305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08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013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93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86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79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72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64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35051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3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429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35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28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21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13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07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997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920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84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78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705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62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55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489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412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33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27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1981200" y="256401"/>
            <a:ext cx="8229600" cy="553998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3200" spc="-520" dirty="0"/>
              <a:t>TEST</a:t>
            </a:r>
            <a:r>
              <a:rPr sz="3200" spc="-180" dirty="0"/>
              <a:t> </a:t>
            </a:r>
            <a:r>
              <a:rPr sz="3200" spc="-420" dirty="0"/>
              <a:t>SOLUTIONS</a:t>
            </a:r>
            <a:endParaRPr sz="3200"/>
          </a:p>
        </p:txBody>
      </p:sp>
      <p:sp>
        <p:nvSpPr>
          <p:cNvPr id="88" name="object 88"/>
          <p:cNvSpPr txBox="1"/>
          <p:nvPr/>
        </p:nvSpPr>
        <p:spPr>
          <a:xfrm>
            <a:off x="9786620" y="1332229"/>
            <a:ext cx="2673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000" u="heavy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</a:t>
            </a:r>
            <a:r>
              <a:rPr sz="2000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’</a:t>
            </a:r>
            <a:endParaRPr sz="2000">
              <a:latin typeface="Arial"/>
              <a:cs typeface="Arial"/>
            </a:endParaRPr>
          </a:p>
        </p:txBody>
      </p:sp>
      <p:graphicFrame>
        <p:nvGraphicFramePr>
          <p:cNvPr id="89" name="object 89"/>
          <p:cNvGraphicFramePr>
            <a:graphicFrameLocks noGrp="1"/>
          </p:cNvGraphicFramePr>
          <p:nvPr/>
        </p:nvGraphicFramePr>
        <p:xfrm>
          <a:off x="2114551" y="1084510"/>
          <a:ext cx="7690483" cy="4695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5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2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03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4662">
                <a:tc>
                  <a:txBody>
                    <a:bodyPr/>
                    <a:lstStyle/>
                    <a:p>
                      <a:pPr marR="266700" algn="ctr">
                        <a:lnSpc>
                          <a:spcPts val="2210"/>
                        </a:lnSpc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Ingredients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26225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2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w/w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marR="111125" indent="452120">
                        <a:lnSpc>
                          <a:spcPts val="2240"/>
                        </a:lnSpc>
                        <a:spcBef>
                          <a:spcPts val="15"/>
                        </a:spcBef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6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‘A’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 marR="62230" algn="ctr">
                        <a:lnSpc>
                          <a:spcPts val="2210"/>
                        </a:lnSpc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‘B’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1125" indent="459740">
                        <a:lnSpc>
                          <a:spcPts val="2240"/>
                        </a:lnSpc>
                        <a:spcBef>
                          <a:spcPts val="15"/>
                        </a:spcBef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6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230">
                <a:tc>
                  <a:txBody>
                    <a:bodyPr/>
                    <a:lstStyle/>
                    <a:p>
                      <a:pPr marR="26670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Iso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Propyl</a:t>
                      </a:r>
                      <a:r>
                        <a:rPr sz="20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Myristate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L="37655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0.10%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0.10%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R="104139" algn="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554">
                <a:tc>
                  <a:txBody>
                    <a:bodyPr/>
                    <a:lstStyle/>
                    <a:p>
                      <a:pPr marL="704850" marR="525145" indent="-447040">
                        <a:lnSpc>
                          <a:spcPts val="2230"/>
                        </a:lnSpc>
                        <a:spcBef>
                          <a:spcPts val="99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Dichloro</a:t>
                      </a:r>
                      <a:r>
                        <a:rPr sz="20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Difluoro  methane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5730" marB="0"/>
                </a:tc>
                <a:tc>
                  <a:txBody>
                    <a:bodyPr/>
                    <a:lstStyle/>
                    <a:p>
                      <a:pPr marL="3067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49.95%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25.0%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580">
                <a:tc>
                  <a:txBody>
                    <a:bodyPr/>
                    <a:lstStyle/>
                    <a:p>
                      <a:pPr marL="811530" marR="391160" indent="-687070">
                        <a:lnSpc>
                          <a:spcPts val="2230"/>
                        </a:lnSpc>
                        <a:spcBef>
                          <a:spcPts val="5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Dichloro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tetrafluoro  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71755" marB="0"/>
                </a:tc>
                <a:tc>
                  <a:txBody>
                    <a:bodyPr/>
                    <a:lstStyle/>
                    <a:p>
                      <a:pPr marL="3067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49.95%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25.0%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24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579">
                <a:tc>
                  <a:txBody>
                    <a:bodyPr/>
                    <a:lstStyle/>
                    <a:p>
                      <a:pPr marL="704850" marR="299085" indent="-673100">
                        <a:lnSpc>
                          <a:spcPts val="2230"/>
                        </a:lnSpc>
                        <a:spcBef>
                          <a:spcPts val="5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Trichloro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monofluoro  methane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71755" marB="0"/>
                </a:tc>
                <a:tc>
                  <a:txBody>
                    <a:bodyPr/>
                    <a:lstStyle/>
                    <a:p>
                      <a:pPr marL="33909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2037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104139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4980">
                <a:tc>
                  <a:txBody>
                    <a:bodyPr/>
                    <a:lstStyle/>
                    <a:p>
                      <a:pPr marR="26479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Alcohol</a:t>
                      </a:r>
                      <a:r>
                        <a:rPr sz="2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USP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33909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49.9%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6379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157">
                <a:tc>
                  <a:txBody>
                    <a:bodyPr/>
                    <a:lstStyle/>
                    <a:p>
                      <a:pPr marL="991869" marR="419100" indent="-839469">
                        <a:lnSpc>
                          <a:spcPct val="67900"/>
                        </a:lnSpc>
                        <a:spcBef>
                          <a:spcPts val="154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Specific Gravity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@  </a:t>
                      </a:r>
                      <a:r>
                        <a:rPr sz="3000" baseline="-16666" dirty="0">
                          <a:latin typeface="Arial"/>
                          <a:cs typeface="Arial"/>
                        </a:rPr>
                        <a:t>25</a:t>
                      </a:r>
                      <a:r>
                        <a:rPr sz="1150" dirty="0">
                          <a:latin typeface="Arial"/>
                          <a:cs typeface="Arial"/>
                        </a:rPr>
                        <a:t>°c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196215" marB="0"/>
                </a:tc>
                <a:tc>
                  <a:txBody>
                    <a:bodyPr/>
                    <a:lstStyle/>
                    <a:p>
                      <a:pPr marL="41846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1.384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 marL="76771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1.092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 marL="499745" marR="317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1.388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6528" y="226059"/>
            <a:ext cx="7781925" cy="561340"/>
            <a:chOff x="452527" y="226059"/>
            <a:chExt cx="7781925" cy="561340"/>
          </a:xfrm>
        </p:grpSpPr>
        <p:sp>
          <p:nvSpPr>
            <p:cNvPr id="3" name="object 3"/>
            <p:cNvSpPr/>
            <p:nvPr/>
          </p:nvSpPr>
          <p:spPr>
            <a:xfrm>
              <a:off x="457199" y="250189"/>
              <a:ext cx="7772400" cy="533400"/>
            </a:xfrm>
            <a:custGeom>
              <a:avLst/>
              <a:gdLst/>
              <a:ahLst/>
              <a:cxnLst/>
              <a:rect l="l" t="t" r="r" b="b"/>
              <a:pathLst>
                <a:path w="7772400" h="533400">
                  <a:moveTo>
                    <a:pt x="7772400" y="0"/>
                  </a:moveTo>
                  <a:lnTo>
                    <a:pt x="0" y="0"/>
                  </a:lnTo>
                  <a:lnTo>
                    <a:pt x="0" y="533399"/>
                  </a:lnTo>
                  <a:lnTo>
                    <a:pt x="7772400" y="533399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7772400" cy="533400"/>
            </a:xfrm>
            <a:custGeom>
              <a:avLst/>
              <a:gdLst/>
              <a:ahLst/>
              <a:cxnLst/>
              <a:rect l="l" t="t" r="r" b="b"/>
              <a:pathLst>
                <a:path w="7772400" h="533400">
                  <a:moveTo>
                    <a:pt x="3886200" y="533400"/>
                  </a:moveTo>
                  <a:lnTo>
                    <a:pt x="0" y="533400"/>
                  </a:lnTo>
                  <a:lnTo>
                    <a:pt x="0" y="0"/>
                  </a:lnTo>
                  <a:lnTo>
                    <a:pt x="7772400" y="0"/>
                  </a:lnTo>
                  <a:lnTo>
                    <a:pt x="7772400" y="533400"/>
                  </a:lnTo>
                  <a:lnTo>
                    <a:pt x="3886200" y="5334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75437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7480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7404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73279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72644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188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7112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048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6972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6896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68199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67564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6680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6604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6540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6464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6388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6324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248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172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096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032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5956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5880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5816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5740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56641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5600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5524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5448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372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308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232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1561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092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016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5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49402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4876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4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4800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4724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4660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4584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4508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44450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4368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292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2163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152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076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0004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3936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3860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3784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3721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644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568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9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4924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428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352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276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213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136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060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997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920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844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7685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89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2705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2628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2552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2489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0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412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336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B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2605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89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>
            <a:spLocks noGrp="1"/>
          </p:cNvSpPr>
          <p:nvPr>
            <p:ph type="title"/>
          </p:nvPr>
        </p:nvSpPr>
        <p:spPr>
          <a:xfrm>
            <a:off x="1981200" y="249080"/>
            <a:ext cx="7772400" cy="492443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 anchor="ctr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900" spc="-260" dirty="0"/>
              <a:t>Testing</a:t>
            </a:r>
            <a:r>
              <a:rPr sz="2900" spc="-155" dirty="0"/>
              <a:t> </a:t>
            </a:r>
            <a:r>
              <a:rPr sz="2900" spc="-240" dirty="0"/>
              <a:t>Procedure:</a:t>
            </a:r>
            <a:endParaRPr sz="2900"/>
          </a:p>
        </p:txBody>
      </p:sp>
      <p:sp>
        <p:nvSpPr>
          <p:cNvPr id="80" name="object 80"/>
          <p:cNvSpPr/>
          <p:nvPr/>
        </p:nvSpPr>
        <p:spPr>
          <a:xfrm>
            <a:off x="2057400" y="990600"/>
            <a:ext cx="8001000" cy="5334000"/>
          </a:xfrm>
          <a:custGeom>
            <a:avLst/>
            <a:gdLst/>
            <a:ahLst/>
            <a:cxnLst/>
            <a:rect l="l" t="t" r="r" b="b"/>
            <a:pathLst>
              <a:path w="8001000" h="5334000">
                <a:moveTo>
                  <a:pt x="4000500" y="5334000"/>
                </a:moveTo>
                <a:lnTo>
                  <a:pt x="0" y="5334000"/>
                </a:lnTo>
                <a:lnTo>
                  <a:pt x="0" y="0"/>
                </a:lnTo>
                <a:lnTo>
                  <a:pt x="8001000" y="0"/>
                </a:lnTo>
                <a:lnTo>
                  <a:pt x="8001000" y="5334000"/>
                </a:lnTo>
                <a:lnTo>
                  <a:pt x="4000500" y="533400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2136141" y="956309"/>
            <a:ext cx="7402195" cy="5203732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107950" indent="-342900">
              <a:lnSpc>
                <a:spcPct val="799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70" dirty="0">
                <a:latin typeface="Arial"/>
                <a:cs typeface="Arial"/>
              </a:rPr>
              <a:t>Take </a:t>
            </a:r>
            <a:r>
              <a:rPr lang="en-US" sz="2200" spc="-170" dirty="0">
                <a:latin typeface="Arial"/>
                <a:cs typeface="Arial"/>
              </a:rPr>
              <a:t>total </a:t>
            </a:r>
            <a:r>
              <a:rPr sz="2200" spc="-125" dirty="0">
                <a:latin typeface="Arial"/>
                <a:cs typeface="Arial"/>
              </a:rPr>
              <a:t>25 </a:t>
            </a:r>
            <a:r>
              <a:rPr sz="2200" spc="-215" dirty="0">
                <a:latin typeface="Arial"/>
                <a:cs typeface="Arial"/>
              </a:rPr>
              <a:t>valves </a:t>
            </a:r>
            <a:r>
              <a:rPr lang="en-US" sz="2200" spc="-215" dirty="0">
                <a:latin typeface="Arial"/>
                <a:cs typeface="Arial"/>
              </a:rPr>
              <a:t>from the total valves</a:t>
            </a:r>
          </a:p>
          <a:p>
            <a:pPr marL="355600" marR="107950" indent="-342900">
              <a:lnSpc>
                <a:spcPct val="799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60" dirty="0">
                <a:latin typeface="Arial"/>
                <a:cs typeface="Arial"/>
              </a:rPr>
              <a:t>placed </a:t>
            </a:r>
            <a:r>
              <a:rPr lang="en-US" sz="2200" spc="-70" dirty="0">
                <a:latin typeface="Arial"/>
                <a:cs typeface="Arial"/>
              </a:rPr>
              <a:t>one valve on</a:t>
            </a:r>
            <a:r>
              <a:rPr sz="2200" spc="-70" dirty="0">
                <a:latin typeface="Arial"/>
                <a:cs typeface="Arial"/>
              </a:rPr>
              <a:t> </a:t>
            </a:r>
            <a:r>
              <a:rPr sz="2200" spc="-120" dirty="0">
                <a:latin typeface="Arial"/>
                <a:cs typeface="Arial"/>
              </a:rPr>
              <a:t>containers </a:t>
            </a:r>
            <a:r>
              <a:rPr sz="2200" spc="-25" dirty="0">
                <a:latin typeface="Arial"/>
                <a:cs typeface="Arial"/>
              </a:rPr>
              <a:t>filled with </a:t>
            </a:r>
            <a:r>
              <a:rPr sz="2200" spc="-130" dirty="0">
                <a:latin typeface="Arial"/>
                <a:cs typeface="Arial"/>
              </a:rPr>
              <a:t>specific </a:t>
            </a:r>
            <a:r>
              <a:rPr sz="2200" spc="-145" dirty="0">
                <a:latin typeface="Arial"/>
                <a:cs typeface="Arial"/>
              </a:rPr>
              <a:t>test  </a:t>
            </a:r>
            <a:r>
              <a:rPr sz="2200" spc="-70" dirty="0">
                <a:latin typeface="Arial"/>
                <a:cs typeface="Arial"/>
              </a:rPr>
              <a:t>solution.</a:t>
            </a:r>
            <a:r>
              <a:rPr lang="en-US" sz="2200" spc="-70" dirty="0">
                <a:latin typeface="Arial"/>
                <a:cs typeface="Arial"/>
              </a:rPr>
              <a:t>(from list fill one solution only)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80" dirty="0">
                <a:latin typeface="Arial"/>
                <a:cs typeface="Arial"/>
              </a:rPr>
              <a:t>Actuator </a:t>
            </a:r>
            <a:r>
              <a:rPr sz="2200" spc="-30" dirty="0">
                <a:latin typeface="Arial"/>
                <a:cs typeface="Arial"/>
              </a:rPr>
              <a:t>with </a:t>
            </a:r>
            <a:r>
              <a:rPr sz="2200" spc="-120" dirty="0">
                <a:latin typeface="Arial"/>
                <a:cs typeface="Arial"/>
              </a:rPr>
              <a:t>0.020 </a:t>
            </a:r>
            <a:r>
              <a:rPr sz="2200" spc="-50" dirty="0">
                <a:latin typeface="Arial"/>
                <a:cs typeface="Arial"/>
              </a:rPr>
              <a:t>inch </a:t>
            </a:r>
            <a:r>
              <a:rPr sz="2200" spc="-65" dirty="0">
                <a:latin typeface="Arial"/>
                <a:cs typeface="Arial"/>
              </a:rPr>
              <a:t>orifice </a:t>
            </a:r>
            <a:r>
              <a:rPr sz="2200" spc="-145" dirty="0">
                <a:latin typeface="Arial"/>
                <a:cs typeface="Arial"/>
              </a:rPr>
              <a:t>is</a:t>
            </a:r>
            <a:r>
              <a:rPr sz="2200" spc="-35" dirty="0">
                <a:latin typeface="Arial"/>
                <a:cs typeface="Arial"/>
              </a:rPr>
              <a:t> </a:t>
            </a:r>
            <a:r>
              <a:rPr sz="2200" spc="-140" dirty="0">
                <a:latin typeface="Arial"/>
                <a:cs typeface="Arial"/>
              </a:rPr>
              <a:t>attached</a:t>
            </a:r>
            <a:r>
              <a:rPr lang="en-US" sz="2200" spc="-140" dirty="0">
                <a:latin typeface="Arial"/>
                <a:cs typeface="Arial"/>
              </a:rPr>
              <a:t> to container</a:t>
            </a:r>
            <a:r>
              <a:rPr sz="2200" spc="-140" dirty="0"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130" dirty="0" err="1">
                <a:latin typeface="Arial"/>
                <a:cs typeface="Arial"/>
              </a:rPr>
              <a:t>keep</a:t>
            </a:r>
            <a:r>
              <a:rPr sz="2200" spc="-130" dirty="0" err="1">
                <a:latin typeface="Arial"/>
                <a:cs typeface="Arial"/>
              </a:rPr>
              <a:t>Temperature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spc="-100" dirty="0">
                <a:latin typeface="Arial"/>
                <a:cs typeface="Arial"/>
              </a:rPr>
              <a:t>-25±1°C.</a:t>
            </a:r>
            <a:endParaRPr lang="en-US" sz="2200" spc="-100" dirty="0">
              <a:latin typeface="Arial"/>
              <a:cs typeface="Arial"/>
            </a:endParaRPr>
          </a:p>
          <a:p>
            <a:pPr marL="355600" indent="-342900"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lang="en-US" sz="2200" spc="-100" dirty="0">
                <a:latin typeface="Arial"/>
                <a:cs typeface="Arial"/>
              </a:rPr>
              <a:t>Now its a complete aerosol container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50" dirty="0">
                <a:latin typeface="Arial"/>
                <a:cs typeface="Arial"/>
              </a:rPr>
              <a:t>Valve </a:t>
            </a:r>
            <a:r>
              <a:rPr sz="2200" spc="-145" dirty="0">
                <a:latin typeface="Arial"/>
                <a:cs typeface="Arial"/>
              </a:rPr>
              <a:t>is </a:t>
            </a:r>
            <a:r>
              <a:rPr sz="2200" spc="-150" dirty="0">
                <a:latin typeface="Arial"/>
                <a:cs typeface="Arial"/>
              </a:rPr>
              <a:t>actuated </a:t>
            </a:r>
            <a:r>
              <a:rPr sz="2200" spc="-35" dirty="0">
                <a:latin typeface="Arial"/>
                <a:cs typeface="Arial"/>
              </a:rPr>
              <a:t>to </a:t>
            </a:r>
            <a:r>
              <a:rPr sz="2200" spc="-80" dirty="0">
                <a:latin typeface="Arial"/>
                <a:cs typeface="Arial"/>
              </a:rPr>
              <a:t>fullest </a:t>
            </a:r>
            <a:r>
              <a:rPr sz="2200" spc="-110" dirty="0">
                <a:latin typeface="Arial"/>
                <a:cs typeface="Arial"/>
              </a:rPr>
              <a:t>extent </a:t>
            </a:r>
            <a:r>
              <a:rPr sz="2200" spc="-25" dirty="0">
                <a:latin typeface="Arial"/>
                <a:cs typeface="Arial"/>
              </a:rPr>
              <a:t>for </a:t>
            </a:r>
            <a:r>
              <a:rPr sz="2200" spc="-125" dirty="0">
                <a:latin typeface="Arial"/>
                <a:cs typeface="Arial"/>
              </a:rPr>
              <a:t>2 </a:t>
            </a:r>
            <a:r>
              <a:rPr sz="2200" spc="-295" dirty="0">
                <a:latin typeface="Arial"/>
                <a:cs typeface="Arial"/>
              </a:rPr>
              <a:t>sec </a:t>
            </a:r>
            <a:r>
              <a:rPr lang="en-US" sz="2200" spc="-295" dirty="0">
                <a:latin typeface="Arial"/>
                <a:cs typeface="Arial"/>
              </a:rPr>
              <a:t> </a:t>
            </a:r>
            <a:r>
              <a:rPr sz="2200" spc="-135" dirty="0">
                <a:latin typeface="Arial"/>
                <a:cs typeface="Arial"/>
              </a:rPr>
              <a:t>and</a:t>
            </a:r>
            <a:r>
              <a:rPr sz="2200" spc="155" dirty="0">
                <a:latin typeface="Arial"/>
                <a:cs typeface="Arial"/>
              </a:rPr>
              <a:t> </a:t>
            </a:r>
            <a:r>
              <a:rPr sz="2200" spc="-155" dirty="0">
                <a:latin typeface="Arial"/>
                <a:cs typeface="Arial"/>
              </a:rPr>
              <a:t>weigh</a:t>
            </a:r>
            <a:r>
              <a:rPr lang="en-US" sz="2200" spc="-155" dirty="0">
                <a:latin typeface="Arial"/>
                <a:cs typeface="Arial"/>
              </a:rPr>
              <a:t>t the container</a:t>
            </a:r>
            <a:r>
              <a:rPr sz="2200" spc="-155" dirty="0"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10" dirty="0">
                <a:latin typeface="Arial"/>
                <a:cs typeface="Arial"/>
              </a:rPr>
              <a:t>Again </a:t>
            </a:r>
            <a:r>
              <a:rPr sz="2200" spc="-100" dirty="0">
                <a:latin typeface="Arial"/>
                <a:cs typeface="Arial"/>
              </a:rPr>
              <a:t>the </a:t>
            </a:r>
            <a:r>
              <a:rPr sz="2200" spc="-190" dirty="0">
                <a:latin typeface="Arial"/>
                <a:cs typeface="Arial"/>
              </a:rPr>
              <a:t>valve </a:t>
            </a:r>
            <a:r>
              <a:rPr sz="2200" spc="-140" dirty="0">
                <a:latin typeface="Arial"/>
                <a:cs typeface="Arial"/>
              </a:rPr>
              <a:t>is </a:t>
            </a:r>
            <a:r>
              <a:rPr sz="2200" spc="-150" dirty="0">
                <a:latin typeface="Arial"/>
                <a:cs typeface="Arial"/>
              </a:rPr>
              <a:t>actuated </a:t>
            </a:r>
            <a:r>
              <a:rPr sz="2200" spc="-20" dirty="0">
                <a:latin typeface="Arial"/>
                <a:cs typeface="Arial"/>
              </a:rPr>
              <a:t>for </a:t>
            </a:r>
            <a:r>
              <a:rPr sz="2200" spc="-125" dirty="0">
                <a:latin typeface="Arial"/>
                <a:cs typeface="Arial"/>
              </a:rPr>
              <a:t>2 </a:t>
            </a:r>
            <a:r>
              <a:rPr sz="2200" spc="-295" dirty="0">
                <a:latin typeface="Arial"/>
                <a:cs typeface="Arial"/>
              </a:rPr>
              <a:t>sec </a:t>
            </a:r>
            <a:r>
              <a:rPr lang="en-US" sz="2200" spc="-295" dirty="0">
                <a:latin typeface="Arial"/>
                <a:cs typeface="Arial"/>
              </a:rPr>
              <a:t> </a:t>
            </a:r>
            <a:r>
              <a:rPr sz="2200" spc="-135" dirty="0">
                <a:latin typeface="Arial"/>
                <a:cs typeface="Arial"/>
              </a:rPr>
              <a:t>and</a:t>
            </a:r>
            <a:r>
              <a:rPr sz="2200" spc="215" dirty="0">
                <a:latin typeface="Arial"/>
                <a:cs typeface="Arial"/>
              </a:rPr>
              <a:t> </a:t>
            </a:r>
            <a:r>
              <a:rPr sz="2200" spc="-155" dirty="0">
                <a:latin typeface="Arial"/>
                <a:cs typeface="Arial"/>
              </a:rPr>
              <a:t>weigh</a:t>
            </a:r>
            <a:r>
              <a:rPr lang="en-US" sz="2200" spc="-155" dirty="0">
                <a:latin typeface="Arial"/>
                <a:cs typeface="Arial"/>
              </a:rPr>
              <a:t>t it</a:t>
            </a:r>
            <a:r>
              <a:rPr sz="2200" spc="-155" dirty="0">
                <a:latin typeface="Arial"/>
                <a:cs typeface="Arial"/>
              </a:rPr>
              <a:t>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spcBef>
                <a:spcPts val="1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95" dirty="0">
                <a:latin typeface="Arial"/>
                <a:cs typeface="Arial"/>
              </a:rPr>
              <a:t>Difference </a:t>
            </a:r>
            <a:r>
              <a:rPr sz="2200" spc="-175" dirty="0">
                <a:latin typeface="Arial"/>
                <a:cs typeface="Arial"/>
              </a:rPr>
              <a:t>between </a:t>
            </a:r>
            <a:r>
              <a:rPr sz="2200" spc="-100" dirty="0">
                <a:latin typeface="Arial"/>
                <a:cs typeface="Arial"/>
              </a:rPr>
              <a:t>them </a:t>
            </a:r>
            <a:r>
              <a:rPr sz="2200" spc="-165" dirty="0">
                <a:latin typeface="Arial"/>
                <a:cs typeface="Arial"/>
              </a:rPr>
              <a:t>represents </a:t>
            </a:r>
            <a:r>
              <a:rPr sz="2200" spc="-120" dirty="0">
                <a:latin typeface="Arial"/>
                <a:cs typeface="Arial"/>
              </a:rPr>
              <a:t>delivery </a:t>
            </a:r>
            <a:r>
              <a:rPr sz="2200" spc="30" dirty="0">
                <a:latin typeface="Arial"/>
                <a:cs typeface="Arial"/>
              </a:rPr>
              <a:t>in</a:t>
            </a:r>
            <a:r>
              <a:rPr sz="2200" spc="280" dirty="0">
                <a:latin typeface="Arial"/>
                <a:cs typeface="Arial"/>
              </a:rPr>
              <a:t> </a:t>
            </a:r>
            <a:r>
              <a:rPr sz="2200" spc="-165" dirty="0">
                <a:latin typeface="Arial"/>
                <a:cs typeface="Arial"/>
              </a:rPr>
              <a:t>mg.</a:t>
            </a:r>
            <a:endParaRPr sz="2200" dirty="0">
              <a:latin typeface="Arial"/>
              <a:cs typeface="Arial"/>
            </a:endParaRPr>
          </a:p>
          <a:p>
            <a:pPr marL="355600" marR="5080" indent="-342900">
              <a:lnSpc>
                <a:spcPct val="79900"/>
              </a:lnSpc>
              <a:spcBef>
                <a:spcPts val="550"/>
              </a:spcBef>
              <a:buChar char="•"/>
              <a:tabLst>
                <a:tab pos="354965" algn="l"/>
                <a:tab pos="355600" algn="l"/>
                <a:tab pos="5642610" algn="l"/>
              </a:tabLst>
            </a:pPr>
            <a:r>
              <a:rPr sz="2200" spc="-185" dirty="0">
                <a:latin typeface="Arial"/>
                <a:cs typeface="Arial"/>
              </a:rPr>
              <a:t>Repeat </a:t>
            </a:r>
            <a:r>
              <a:rPr sz="2200" spc="-70" dirty="0">
                <a:latin typeface="Arial"/>
                <a:cs typeface="Arial"/>
              </a:rPr>
              <a:t>this </a:t>
            </a:r>
            <a:r>
              <a:rPr lang="en-US" sz="2200" spc="-25" dirty="0">
                <a:latin typeface="Arial"/>
                <a:cs typeface="Arial"/>
              </a:rPr>
              <a:t>procedure for all</a:t>
            </a:r>
            <a:r>
              <a:rPr sz="2200" spc="-45" dirty="0">
                <a:latin typeface="Arial"/>
                <a:cs typeface="Arial"/>
              </a:rPr>
              <a:t> </a:t>
            </a:r>
            <a:r>
              <a:rPr sz="2200" spc="-125" dirty="0">
                <a:latin typeface="Arial"/>
                <a:cs typeface="Arial"/>
              </a:rPr>
              <a:t>25  </a:t>
            </a:r>
            <a:r>
              <a:rPr lang="en-US" sz="2200" spc="-145" dirty="0" err="1">
                <a:latin typeface="Arial"/>
                <a:cs typeface="Arial"/>
              </a:rPr>
              <a:t>valves</a:t>
            </a:r>
            <a:r>
              <a:rPr sz="2200" spc="-70" dirty="0" err="1">
                <a:latin typeface="Arial"/>
                <a:cs typeface="Arial"/>
              </a:rPr>
              <a:t>.</a:t>
            </a:r>
            <a:r>
              <a:rPr lang="en-US" sz="2200" spc="-70" dirty="0" err="1">
                <a:latin typeface="Arial"/>
                <a:cs typeface="Arial"/>
              </a:rPr>
              <a:t>Apply</a:t>
            </a:r>
            <a:r>
              <a:rPr lang="en-US" sz="2200" spc="-70" dirty="0">
                <a:latin typeface="Arial"/>
                <a:cs typeface="Arial"/>
              </a:rPr>
              <a:t> formula</a:t>
            </a:r>
            <a:endParaRPr sz="2200" dirty="0">
              <a:latin typeface="Arial"/>
              <a:cs typeface="Arial"/>
            </a:endParaRPr>
          </a:p>
          <a:p>
            <a:pPr marL="3727450">
              <a:spcBef>
                <a:spcPts val="240"/>
              </a:spcBef>
            </a:pPr>
            <a:r>
              <a:rPr sz="1900" spc="-35" dirty="0">
                <a:latin typeface="Arial"/>
                <a:cs typeface="Arial"/>
              </a:rPr>
              <a:t>Individual </a:t>
            </a:r>
            <a:r>
              <a:rPr sz="1900" spc="-105" dirty="0">
                <a:latin typeface="Arial"/>
                <a:cs typeface="Arial"/>
              </a:rPr>
              <a:t>delivery </a:t>
            </a:r>
            <a:r>
              <a:rPr sz="1900" spc="-65" dirty="0">
                <a:latin typeface="Arial"/>
                <a:cs typeface="Arial"/>
              </a:rPr>
              <a:t>wt </a:t>
            </a:r>
            <a:r>
              <a:rPr sz="1900" spc="30" dirty="0">
                <a:latin typeface="Arial"/>
                <a:cs typeface="Arial"/>
              </a:rPr>
              <a:t>in </a:t>
            </a:r>
            <a:r>
              <a:rPr sz="1900" spc="-145" dirty="0">
                <a:latin typeface="Arial"/>
                <a:cs typeface="Arial"/>
              </a:rPr>
              <a:t>mg.</a:t>
            </a:r>
            <a:endParaRPr sz="1900" dirty="0">
              <a:latin typeface="Arial"/>
              <a:cs typeface="Arial"/>
            </a:endParaRPr>
          </a:p>
          <a:p>
            <a:pPr marL="12700">
              <a:spcBef>
                <a:spcPts val="80"/>
              </a:spcBef>
            </a:pPr>
            <a:r>
              <a:rPr sz="1900" spc="-125" dirty="0">
                <a:latin typeface="Arial"/>
                <a:cs typeface="Arial"/>
              </a:rPr>
              <a:t>Valve </a:t>
            </a:r>
            <a:r>
              <a:rPr sz="1900" spc="-105" dirty="0">
                <a:latin typeface="Arial"/>
                <a:cs typeface="Arial"/>
              </a:rPr>
              <a:t>delivery </a:t>
            </a:r>
            <a:r>
              <a:rPr sz="1900" spc="-114" dirty="0">
                <a:latin typeface="Arial"/>
                <a:cs typeface="Arial"/>
              </a:rPr>
              <a:t>per </a:t>
            </a:r>
            <a:r>
              <a:rPr sz="1900" spc="-80" dirty="0">
                <a:latin typeface="Arial"/>
                <a:cs typeface="Arial"/>
              </a:rPr>
              <a:t>actuation </a:t>
            </a:r>
            <a:r>
              <a:rPr sz="1900" spc="30" dirty="0">
                <a:latin typeface="Arial"/>
                <a:cs typeface="Arial"/>
              </a:rPr>
              <a:t>in </a:t>
            </a:r>
            <a:r>
              <a:rPr sz="1900" spc="-90" dirty="0">
                <a:latin typeface="Arial"/>
                <a:cs typeface="Arial"/>
              </a:rPr>
              <a:t>µL</a:t>
            </a:r>
            <a:r>
              <a:rPr sz="1900" spc="100" dirty="0">
                <a:latin typeface="Arial"/>
                <a:cs typeface="Arial"/>
              </a:rPr>
              <a:t> </a:t>
            </a:r>
            <a:r>
              <a:rPr sz="1900" spc="-160" dirty="0">
                <a:latin typeface="Arial"/>
                <a:cs typeface="Arial"/>
              </a:rPr>
              <a:t>=</a:t>
            </a:r>
            <a:endParaRPr sz="1900" dirty="0">
              <a:latin typeface="Arial"/>
              <a:cs typeface="Arial"/>
            </a:endParaRPr>
          </a:p>
          <a:p>
            <a:pPr marL="3609340">
              <a:spcBef>
                <a:spcPts val="20"/>
              </a:spcBef>
            </a:pPr>
            <a:r>
              <a:rPr sz="1900" spc="-110" dirty="0">
                <a:latin typeface="Arial"/>
                <a:cs typeface="Arial"/>
              </a:rPr>
              <a:t>Specific gravity </a:t>
            </a:r>
            <a:r>
              <a:rPr sz="1900" spc="-40" dirty="0">
                <a:latin typeface="Arial"/>
                <a:cs typeface="Arial"/>
              </a:rPr>
              <a:t>of </a:t>
            </a:r>
            <a:r>
              <a:rPr sz="1900" spc="-130" dirty="0">
                <a:latin typeface="Arial"/>
                <a:cs typeface="Arial"/>
              </a:rPr>
              <a:t>test</a:t>
            </a:r>
            <a:r>
              <a:rPr sz="1900" spc="45" dirty="0">
                <a:latin typeface="Arial"/>
                <a:cs typeface="Arial"/>
              </a:rPr>
              <a:t> </a:t>
            </a:r>
            <a:r>
              <a:rPr sz="1900" spc="-55" dirty="0">
                <a:latin typeface="Arial"/>
                <a:cs typeface="Arial"/>
              </a:rPr>
              <a:t>solution</a:t>
            </a:r>
            <a:endParaRPr sz="1900" dirty="0">
              <a:latin typeface="Arial"/>
              <a:cs typeface="Arial"/>
            </a:endParaRPr>
          </a:p>
          <a:p>
            <a:pPr>
              <a:spcBef>
                <a:spcPts val="10"/>
              </a:spcBef>
            </a:pPr>
            <a:endParaRPr sz="2000" dirty="0">
              <a:latin typeface="Arial"/>
              <a:cs typeface="Arial"/>
            </a:endParaRPr>
          </a:p>
          <a:p>
            <a:pPr marL="12700"/>
            <a:r>
              <a:rPr sz="1900" i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Valve</a:t>
            </a:r>
            <a:r>
              <a:rPr sz="1900" i="1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900" i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Acceptance</a:t>
            </a:r>
            <a:r>
              <a:rPr sz="1900" i="1" spc="-10" dirty="0">
                <a:latin typeface="Carlito"/>
                <a:cs typeface="Carlito"/>
              </a:rPr>
              <a:t>:</a:t>
            </a:r>
            <a:endParaRPr sz="1900" dirty="0">
              <a:latin typeface="Carlito"/>
              <a:cs typeface="Carlito"/>
            </a:endParaRPr>
          </a:p>
        </p:txBody>
      </p:sp>
      <p:graphicFrame>
        <p:nvGraphicFramePr>
          <p:cNvPr id="82" name="object 8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503036"/>
              </p:ext>
            </p:extLst>
          </p:nvPr>
        </p:nvGraphicFramePr>
        <p:xfrm>
          <a:off x="3994468" y="5643881"/>
          <a:ext cx="2895600" cy="9905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261620">
                        <a:lnSpc>
                          <a:spcPts val="1970"/>
                        </a:lnSpc>
                        <a:spcBef>
                          <a:spcPts val="930"/>
                        </a:spcBef>
                      </a:pPr>
                      <a:r>
                        <a:rPr sz="1900" spc="-85" dirty="0">
                          <a:latin typeface="Arial"/>
                          <a:cs typeface="Arial"/>
                        </a:rPr>
                        <a:t>Deliveries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1811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4305" algn="r">
                        <a:lnSpc>
                          <a:spcPts val="1970"/>
                        </a:lnSpc>
                        <a:spcBef>
                          <a:spcPts val="930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900" spc="-10" dirty="0">
                          <a:latin typeface="Arial"/>
                          <a:cs typeface="Arial"/>
                        </a:rPr>
                        <a:t>mit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’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1811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96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900" spc="-130" dirty="0">
                          <a:latin typeface="Arial"/>
                          <a:cs typeface="Arial"/>
                        </a:rPr>
                        <a:t>54µL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or</a:t>
                      </a:r>
                      <a:r>
                        <a:rPr sz="19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35" dirty="0">
                          <a:latin typeface="Arial"/>
                          <a:cs typeface="Arial"/>
                        </a:rPr>
                        <a:t>less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7939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24790" algn="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±</a:t>
                      </a:r>
                      <a:r>
                        <a:rPr sz="19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80" dirty="0">
                          <a:latin typeface="Arial"/>
                          <a:cs typeface="Arial"/>
                        </a:rPr>
                        <a:t>15%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7939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634">
                <a:tc>
                  <a:txBody>
                    <a:bodyPr/>
                    <a:lstStyle/>
                    <a:p>
                      <a:pPr marL="243204">
                        <a:lnSpc>
                          <a:spcPts val="1905"/>
                        </a:lnSpc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55 </a:t>
                      </a:r>
                      <a:r>
                        <a:rPr sz="1900" spc="2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900" spc="-100" dirty="0">
                          <a:latin typeface="Arial"/>
                          <a:cs typeface="Arial"/>
                        </a:rPr>
                        <a:t>200</a:t>
                      </a:r>
                      <a:r>
                        <a:rPr sz="1900" spc="-2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5" dirty="0">
                          <a:latin typeface="Arial"/>
                          <a:cs typeface="Arial"/>
                        </a:rPr>
                        <a:t>µL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4790" algn="r">
                        <a:lnSpc>
                          <a:spcPts val="1905"/>
                        </a:lnSpc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±</a:t>
                      </a:r>
                      <a:r>
                        <a:rPr sz="19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80" dirty="0">
                          <a:latin typeface="Arial"/>
                          <a:cs typeface="Arial"/>
                        </a:rPr>
                        <a:t>10%</a:t>
                      </a:r>
                      <a:endParaRPr sz="19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3" name="object 83"/>
          <p:cNvSpPr/>
          <p:nvPr/>
        </p:nvSpPr>
        <p:spPr>
          <a:xfrm>
            <a:off x="5689600" y="5099756"/>
            <a:ext cx="3124200" cy="0"/>
          </a:xfrm>
          <a:custGeom>
            <a:avLst/>
            <a:gdLst/>
            <a:ahLst/>
            <a:cxnLst/>
            <a:rect l="l" t="t" r="r" b="b"/>
            <a:pathLst>
              <a:path w="3124200">
                <a:moveTo>
                  <a:pt x="0" y="0"/>
                </a:moveTo>
                <a:lnTo>
                  <a:pt x="3124200" y="0"/>
                </a:lnTo>
              </a:path>
            </a:pathLst>
          </a:custGeom>
          <a:ln w="28393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33600" y="685800"/>
            <a:ext cx="7848600" cy="5181600"/>
          </a:xfrm>
          <a:custGeom>
            <a:avLst/>
            <a:gdLst/>
            <a:ahLst/>
            <a:cxnLst/>
            <a:rect l="l" t="t" r="r" b="b"/>
            <a:pathLst>
              <a:path w="7848600" h="5181600">
                <a:moveTo>
                  <a:pt x="3924300" y="5181600"/>
                </a:moveTo>
                <a:lnTo>
                  <a:pt x="0" y="5181600"/>
                </a:lnTo>
                <a:lnTo>
                  <a:pt x="0" y="0"/>
                </a:lnTo>
                <a:lnTo>
                  <a:pt x="7848600" y="0"/>
                </a:lnTo>
                <a:lnTo>
                  <a:pt x="7848600" y="5181600"/>
                </a:lnTo>
                <a:lnTo>
                  <a:pt x="3924300" y="518160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212341" y="1087121"/>
            <a:ext cx="7682865" cy="5257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tabLst>
                <a:tab pos="493395" algn="l"/>
              </a:tabLst>
            </a:pPr>
            <a:r>
              <a:rPr lang="en-US" sz="1600" spc="20" dirty="0">
                <a:latin typeface="Arial"/>
                <a:cs typeface="Arial"/>
              </a:rPr>
              <a:t>For calculating delivery per actuation=weight of container after first delivery - weight of container after second delivery (Total 2 deliveries)</a:t>
            </a:r>
          </a:p>
          <a:p>
            <a:pPr marL="12700">
              <a:spcBef>
                <a:spcPts val="100"/>
              </a:spcBef>
              <a:tabLst>
                <a:tab pos="493395" algn="l"/>
              </a:tabLst>
            </a:pPr>
            <a:r>
              <a:rPr sz="2400" spc="20" dirty="0">
                <a:latin typeface="Arial"/>
                <a:cs typeface="Arial"/>
              </a:rPr>
              <a:t>Of	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5" dirty="0">
                <a:latin typeface="Arial"/>
                <a:cs typeface="Arial"/>
              </a:rPr>
              <a:t>50 </a:t>
            </a:r>
            <a:r>
              <a:rPr sz="2400" spc="-45" dirty="0">
                <a:latin typeface="Arial"/>
                <a:cs typeface="Arial"/>
              </a:rPr>
              <a:t>individual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135" dirty="0">
                <a:latin typeface="Arial"/>
                <a:cs typeface="Arial"/>
              </a:rPr>
              <a:t>deliveries,</a:t>
            </a:r>
            <a:r>
              <a:rPr lang="en-US" sz="2400" spc="-135" dirty="0">
                <a:latin typeface="Arial"/>
                <a:cs typeface="Arial"/>
              </a:rPr>
              <a:t>(Two deliveries for each valves</a:t>
            </a:r>
            <a:endParaRPr sz="2400" dirty="0">
              <a:latin typeface="Arial"/>
              <a:cs typeface="Arial"/>
            </a:endParaRPr>
          </a:p>
          <a:p>
            <a:pPr>
              <a:spcBef>
                <a:spcPts val="50"/>
              </a:spcBef>
            </a:pPr>
            <a:endParaRPr sz="3000" dirty="0">
              <a:latin typeface="Arial"/>
              <a:cs typeface="Arial"/>
            </a:endParaRPr>
          </a:p>
          <a:p>
            <a:pPr marL="431800" indent="-419100">
              <a:buChar char="•"/>
              <a:tabLst>
                <a:tab pos="431165" algn="l"/>
                <a:tab pos="431800" algn="l"/>
              </a:tabLst>
            </a:pPr>
            <a:r>
              <a:rPr sz="2400" spc="75" dirty="0">
                <a:latin typeface="Arial"/>
                <a:cs typeface="Arial"/>
              </a:rPr>
              <a:t>If </a:t>
            </a:r>
            <a:r>
              <a:rPr sz="2400" spc="-135" dirty="0">
                <a:latin typeface="Arial"/>
                <a:cs typeface="Arial"/>
              </a:rPr>
              <a:t>4 </a:t>
            </a:r>
            <a:r>
              <a:rPr sz="2400" spc="-50" dirty="0">
                <a:latin typeface="Arial"/>
                <a:cs typeface="Arial"/>
              </a:rPr>
              <a:t>or </a:t>
            </a:r>
            <a:r>
              <a:rPr sz="2400" spc="-140" dirty="0">
                <a:latin typeface="Arial"/>
                <a:cs typeface="Arial"/>
              </a:rPr>
              <a:t>more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25" dirty="0">
                <a:latin typeface="Arial"/>
                <a:cs typeface="Arial"/>
              </a:rPr>
              <a:t>outside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0" dirty="0">
                <a:latin typeface="Arial"/>
                <a:cs typeface="Arial"/>
              </a:rPr>
              <a:t>limits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spc="-150" dirty="0">
                <a:latin typeface="Arial"/>
                <a:cs typeface="Arial"/>
              </a:rPr>
              <a:t>rejected</a:t>
            </a:r>
            <a:endParaRPr sz="2400" dirty="0">
              <a:latin typeface="Arial"/>
              <a:cs typeface="Arial"/>
            </a:endParaRPr>
          </a:p>
          <a:p>
            <a:pPr>
              <a:spcBef>
                <a:spcPts val="55"/>
              </a:spcBef>
              <a:buFont typeface="Arial"/>
              <a:buChar char="•"/>
            </a:pPr>
            <a:endParaRPr sz="3350" dirty="0">
              <a:latin typeface="Arial"/>
              <a:cs typeface="Arial"/>
            </a:endParaRPr>
          </a:p>
          <a:p>
            <a:pPr marL="355600" marR="5715" indent="-342900">
              <a:lnSpc>
                <a:spcPts val="2590"/>
              </a:lnSpc>
              <a:buChar char="•"/>
              <a:tabLst>
                <a:tab pos="354965" algn="l"/>
                <a:tab pos="355600" algn="l"/>
                <a:tab pos="702310" algn="l"/>
                <a:tab pos="1013460" algn="l"/>
                <a:tab pos="2286000" algn="l"/>
                <a:tab pos="2806065" algn="l"/>
                <a:tab pos="3838575" algn="l"/>
                <a:tab pos="4667885" algn="l"/>
                <a:tab pos="4899660" algn="l"/>
                <a:tab pos="5996940" algn="l"/>
                <a:tab pos="6459220" algn="l"/>
                <a:tab pos="7307580" algn="l"/>
              </a:tabLst>
            </a:pPr>
            <a:r>
              <a:rPr sz="2400" spc="75" dirty="0">
                <a:latin typeface="Arial"/>
                <a:cs typeface="Arial"/>
              </a:rPr>
              <a:t>I</a:t>
            </a:r>
            <a:r>
              <a:rPr sz="2400" spc="80" dirty="0">
                <a:latin typeface="Arial"/>
                <a:cs typeface="Arial"/>
              </a:rPr>
              <a:t>f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3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0" dirty="0">
                <a:latin typeface="Arial"/>
                <a:cs typeface="Arial"/>
              </a:rPr>
              <a:t>d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70" dirty="0">
                <a:latin typeface="Arial"/>
                <a:cs typeface="Arial"/>
              </a:rPr>
              <a:t>r</a:t>
            </a:r>
            <a:r>
              <a:rPr sz="2400" spc="55" dirty="0">
                <a:latin typeface="Arial"/>
                <a:cs typeface="Arial"/>
              </a:rPr>
              <a:t>i</a:t>
            </a:r>
            <a:r>
              <a:rPr sz="2400" spc="-340" dirty="0">
                <a:latin typeface="Arial"/>
                <a:cs typeface="Arial"/>
              </a:rPr>
              <a:t>e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5" dirty="0">
                <a:latin typeface="Arial"/>
                <a:cs typeface="Arial"/>
              </a:rPr>
              <a:t>ou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85" dirty="0">
                <a:latin typeface="Arial"/>
                <a:cs typeface="Arial"/>
              </a:rPr>
              <a:t>s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125" dirty="0">
                <a:latin typeface="Arial"/>
                <a:cs typeface="Arial"/>
              </a:rPr>
              <a:t>m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85" dirty="0">
                <a:latin typeface="Arial"/>
                <a:cs typeface="Arial"/>
              </a:rPr>
              <a:t>: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75" dirty="0">
                <a:latin typeface="Arial"/>
                <a:cs typeface="Arial"/>
              </a:rPr>
              <a:t>n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h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30" dirty="0">
                <a:latin typeface="Arial"/>
                <a:cs typeface="Arial"/>
              </a:rPr>
              <a:t>r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25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15" dirty="0">
                <a:latin typeface="Arial"/>
                <a:cs typeface="Arial"/>
              </a:rPr>
              <a:t>r</a:t>
            </a:r>
            <a:r>
              <a:rPr sz="2400" spc="-220" dirty="0">
                <a:latin typeface="Arial"/>
                <a:cs typeface="Arial"/>
              </a:rPr>
              <a:t>e 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 dirty="0">
              <a:latin typeface="Arial"/>
              <a:cs typeface="Arial"/>
            </a:endParaRPr>
          </a:p>
          <a:p>
            <a:pPr marL="355600" marR="5080" indent="304800">
              <a:lnSpc>
                <a:spcPts val="2590"/>
              </a:lnSpc>
              <a:spcBef>
                <a:spcPts val="600"/>
              </a:spcBef>
              <a:tabLst>
                <a:tab pos="1232535" algn="l"/>
                <a:tab pos="1577975" algn="l"/>
                <a:tab pos="2673985" algn="l"/>
                <a:tab pos="3004820" algn="l"/>
                <a:tab pos="3792854" algn="l"/>
                <a:tab pos="4507230" algn="l"/>
                <a:tab pos="4820285" algn="l"/>
                <a:tab pos="5903595" algn="l"/>
                <a:tab pos="6249670" algn="l"/>
                <a:tab pos="7285990" algn="l"/>
              </a:tabLst>
            </a:pPr>
            <a:r>
              <a:rPr sz="2400" spc="-30" dirty="0">
                <a:latin typeface="Arial"/>
                <a:cs typeface="Arial"/>
              </a:rPr>
              <a:t>L</a:t>
            </a:r>
            <a:r>
              <a:rPr sz="2400" spc="-50" dirty="0">
                <a:latin typeface="Arial"/>
                <a:cs typeface="Arial"/>
              </a:rPr>
              <a:t>o</a:t>
            </a:r>
            <a:r>
              <a:rPr sz="2400" spc="-25" dirty="0">
                <a:latin typeface="Arial"/>
                <a:cs typeface="Arial"/>
              </a:rPr>
              <a:t>t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spc="45" dirty="0">
                <a:latin typeface="Arial"/>
                <a:cs typeface="Arial"/>
              </a:rPr>
              <a:t>j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245" dirty="0">
                <a:latin typeface="Arial"/>
                <a:cs typeface="Arial"/>
              </a:rPr>
              <a:t>c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35" dirty="0">
                <a:latin typeface="Arial"/>
                <a:cs typeface="Arial"/>
              </a:rPr>
              <a:t>f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14" dirty="0">
                <a:latin typeface="Arial"/>
                <a:cs typeface="Arial"/>
              </a:rPr>
              <a:t>m</a:t>
            </a:r>
            <a:r>
              <a:rPr sz="2400" spc="-135" dirty="0">
                <a:latin typeface="Arial"/>
                <a:cs typeface="Arial"/>
              </a:rPr>
              <a:t>or</a:t>
            </a:r>
            <a:r>
              <a:rPr sz="2400" spc="-16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185" dirty="0">
                <a:latin typeface="Arial"/>
                <a:cs typeface="Arial"/>
              </a:rPr>
              <a:t>h</a:t>
            </a:r>
            <a:r>
              <a:rPr sz="2400" spc="-180" dirty="0">
                <a:latin typeface="Arial"/>
                <a:cs typeface="Arial"/>
              </a:rPr>
              <a:t>a</a:t>
            </a:r>
            <a:r>
              <a:rPr sz="2400" spc="-1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1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20" dirty="0">
                <a:latin typeface="Arial"/>
                <a:cs typeface="Arial"/>
              </a:rPr>
              <a:t>e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60" dirty="0">
                <a:latin typeface="Arial"/>
                <a:cs typeface="Arial"/>
              </a:rPr>
              <a:t>v</a:t>
            </a:r>
            <a:r>
              <a:rPr sz="2400" spc="-280" dirty="0">
                <a:latin typeface="Arial"/>
                <a:cs typeface="Arial"/>
              </a:rPr>
              <a:t>e</a:t>
            </a:r>
            <a:r>
              <a:rPr sz="2400" spc="15" dirty="0">
                <a:latin typeface="Arial"/>
                <a:cs typeface="Arial"/>
              </a:rPr>
              <a:t>r</a:t>
            </a:r>
            <a:r>
              <a:rPr sz="2400" spc="-265" dirty="0">
                <a:latin typeface="Arial"/>
                <a:cs typeface="Arial"/>
              </a:rPr>
              <a:t>y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5" dirty="0">
                <a:latin typeface="Arial"/>
                <a:cs typeface="Arial"/>
              </a:rPr>
              <a:t>ou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210" dirty="0">
                <a:latin typeface="Arial"/>
                <a:cs typeface="Arial"/>
              </a:rPr>
              <a:t>s</a:t>
            </a:r>
            <a:r>
              <a:rPr sz="2400" spc="-85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h</a:t>
            </a:r>
            <a:r>
              <a:rPr sz="2400" spc="-220" dirty="0">
                <a:latin typeface="Arial"/>
                <a:cs typeface="Arial"/>
              </a:rPr>
              <a:t>e  </a:t>
            </a:r>
            <a:r>
              <a:rPr sz="2400" spc="-125" dirty="0">
                <a:latin typeface="Arial"/>
                <a:cs typeface="Arial"/>
              </a:rPr>
              <a:t>specifications.</a:t>
            </a:r>
            <a:endParaRPr sz="2400" dirty="0">
              <a:latin typeface="Arial"/>
              <a:cs typeface="Arial"/>
            </a:endParaRPr>
          </a:p>
          <a:p>
            <a:pPr>
              <a:spcBef>
                <a:spcPts val="50"/>
              </a:spcBef>
            </a:pPr>
            <a:endParaRPr sz="3250" dirty="0">
              <a:latin typeface="Arial"/>
              <a:cs typeface="Arial"/>
            </a:endParaRPr>
          </a:p>
          <a:p>
            <a:pPr marL="355600" marR="5080" indent="-342900">
              <a:lnSpc>
                <a:spcPts val="2590"/>
              </a:lnSpc>
              <a:buChar char="•"/>
              <a:tabLst>
                <a:tab pos="354965" algn="l"/>
                <a:tab pos="355600" algn="l"/>
              </a:tabLst>
            </a:pPr>
            <a:r>
              <a:rPr sz="2400" spc="75" dirty="0">
                <a:latin typeface="Arial"/>
                <a:cs typeface="Arial"/>
              </a:rPr>
              <a:t>If </a:t>
            </a:r>
            <a:r>
              <a:rPr sz="2400" spc="-135" dirty="0">
                <a:latin typeface="Arial"/>
                <a:cs typeface="Arial"/>
              </a:rPr>
              <a:t>2 </a:t>
            </a:r>
            <a:r>
              <a:rPr sz="2400" spc="-140" dirty="0">
                <a:latin typeface="Arial"/>
                <a:cs typeface="Arial"/>
              </a:rPr>
              <a:t>deliveries </a:t>
            </a:r>
            <a:r>
              <a:rPr sz="2400" spc="-45" dirty="0">
                <a:latin typeface="Arial"/>
                <a:cs typeface="Arial"/>
              </a:rPr>
              <a:t>from </a:t>
            </a:r>
            <a:r>
              <a:rPr sz="2400" spc="-135" dirty="0">
                <a:latin typeface="Arial"/>
                <a:cs typeface="Arial"/>
              </a:rPr>
              <a:t>1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60" dirty="0">
                <a:latin typeface="Arial"/>
                <a:cs typeface="Arial"/>
              </a:rPr>
              <a:t>beyond </a:t>
            </a:r>
            <a:r>
              <a:rPr sz="2400" spc="-30" dirty="0">
                <a:latin typeface="Arial"/>
                <a:cs typeface="Arial"/>
              </a:rPr>
              <a:t>limits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10" dirty="0">
                <a:latin typeface="Arial"/>
                <a:cs typeface="Arial"/>
              </a:rPr>
              <a:t>another </a:t>
            </a:r>
            <a:r>
              <a:rPr sz="2400" spc="-135" dirty="0">
                <a:latin typeface="Arial"/>
                <a:cs typeface="Arial"/>
              </a:rPr>
              <a:t>25  </a:t>
            </a:r>
            <a:r>
              <a:rPr sz="2400" spc="-229" dirty="0">
                <a:latin typeface="Arial"/>
                <a:cs typeface="Arial"/>
              </a:rPr>
              <a:t>valves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-340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 dirty="0">
              <a:latin typeface="Arial"/>
              <a:cs typeface="Arial"/>
            </a:endParaRPr>
          </a:p>
          <a:p>
            <a:pPr marL="317500">
              <a:spcBef>
                <a:spcPts val="275"/>
              </a:spcBef>
            </a:pPr>
            <a:r>
              <a:rPr sz="2400" spc="-35" dirty="0">
                <a:latin typeface="Arial"/>
                <a:cs typeface="Arial"/>
              </a:rPr>
              <a:t>Lot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50" dirty="0">
                <a:latin typeface="Arial"/>
                <a:cs typeface="Arial"/>
              </a:rPr>
              <a:t>rejected </a:t>
            </a:r>
            <a:r>
              <a:rPr sz="2400" spc="70" dirty="0">
                <a:latin typeface="Arial"/>
                <a:cs typeface="Arial"/>
              </a:rPr>
              <a:t>if </a:t>
            </a:r>
            <a:r>
              <a:rPr sz="2400" spc="-140" dirty="0">
                <a:latin typeface="Arial"/>
                <a:cs typeface="Arial"/>
              </a:rPr>
              <a:t>more </a:t>
            </a:r>
            <a:r>
              <a:rPr sz="2400" spc="-95" dirty="0">
                <a:latin typeface="Arial"/>
                <a:cs typeface="Arial"/>
              </a:rPr>
              <a:t>than1 </a:t>
            </a:r>
            <a:r>
              <a:rPr sz="2400" spc="-130" dirty="0">
                <a:latin typeface="Arial"/>
                <a:cs typeface="Arial"/>
              </a:rPr>
              <a:t>delivery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25" dirty="0">
                <a:latin typeface="Arial"/>
                <a:cs typeface="Arial"/>
              </a:rPr>
              <a:t>outside</a:t>
            </a:r>
            <a:r>
              <a:rPr sz="2400" spc="175" dirty="0">
                <a:latin typeface="Arial"/>
                <a:cs typeface="Arial"/>
              </a:rPr>
              <a:t> </a:t>
            </a:r>
            <a:r>
              <a:rPr sz="2400" spc="-110" dirty="0">
                <a:latin typeface="Arial"/>
                <a:cs typeface="Arial"/>
              </a:rPr>
              <a:t>specification.</a:t>
            </a:r>
            <a:endParaRPr sz="24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09800" y="228600"/>
            <a:ext cx="7772400" cy="6189980"/>
          </a:xfrm>
          <a:custGeom>
            <a:avLst/>
            <a:gdLst/>
            <a:ahLst/>
            <a:cxnLst/>
            <a:rect l="l" t="t" r="r" b="b"/>
            <a:pathLst>
              <a:path w="7772400" h="6189980">
                <a:moveTo>
                  <a:pt x="0" y="0"/>
                </a:moveTo>
                <a:lnTo>
                  <a:pt x="7772400" y="0"/>
                </a:lnTo>
                <a:lnTo>
                  <a:pt x="7772400" y="6189980"/>
                </a:lnTo>
                <a:lnTo>
                  <a:pt x="0" y="6189980"/>
                </a:lnTo>
                <a:lnTo>
                  <a:pt x="0" y="0"/>
                </a:lnTo>
                <a:close/>
              </a:path>
              <a:path w="7772400" h="6189980">
                <a:moveTo>
                  <a:pt x="0" y="0"/>
                </a:moveTo>
                <a:lnTo>
                  <a:pt x="0" y="0"/>
                </a:lnTo>
              </a:path>
              <a:path w="7772400" h="6189980">
                <a:moveTo>
                  <a:pt x="7772400" y="6189980"/>
                </a:moveTo>
                <a:lnTo>
                  <a:pt x="7772400" y="618998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87270" y="262890"/>
            <a:ext cx="2265045" cy="421640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100" dirty="0">
                <a:latin typeface="Arial"/>
                <a:cs typeface="Arial"/>
              </a:rPr>
              <a:t>3. </a:t>
            </a:r>
            <a:r>
              <a:rPr sz="2600" spc="-330" dirty="0">
                <a:latin typeface="Arial"/>
                <a:cs typeface="Arial"/>
              </a:rPr>
              <a:t>CONTAINERS</a:t>
            </a:r>
            <a:r>
              <a:rPr sz="2600" spc="-25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87270" y="474979"/>
            <a:ext cx="7610475" cy="5459893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270510" indent="-257810">
              <a:spcBef>
                <a:spcPts val="1540"/>
              </a:spcBef>
              <a:buChar char="•"/>
              <a:tabLst>
                <a:tab pos="269875" algn="l"/>
                <a:tab pos="270510" algn="l"/>
              </a:tabLst>
            </a:pPr>
            <a:r>
              <a:rPr sz="2000" spc="-110" dirty="0">
                <a:latin typeface="Arial"/>
                <a:cs typeface="Arial"/>
              </a:rPr>
              <a:t>Containers </a:t>
            </a:r>
            <a:r>
              <a:rPr sz="2000" spc="-210" dirty="0">
                <a:latin typeface="Arial"/>
                <a:cs typeface="Arial"/>
              </a:rPr>
              <a:t>are </a:t>
            </a:r>
            <a:r>
              <a:rPr sz="2000" spc="-160" dirty="0">
                <a:latin typeface="Arial"/>
                <a:cs typeface="Arial"/>
              </a:rPr>
              <a:t>examined </a:t>
            </a:r>
            <a:r>
              <a:rPr sz="2000" spc="-20" dirty="0">
                <a:latin typeface="Arial"/>
                <a:cs typeface="Arial"/>
              </a:rPr>
              <a:t>for </a:t>
            </a:r>
            <a:r>
              <a:rPr sz="2000" spc="-185" dirty="0">
                <a:solidFill>
                  <a:srgbClr val="FF0000"/>
                </a:solidFill>
                <a:latin typeface="Arial"/>
                <a:cs typeface="Arial"/>
              </a:rPr>
              <a:t>defects</a:t>
            </a:r>
            <a:r>
              <a:rPr sz="2000" spc="-185" dirty="0">
                <a:latin typeface="Arial"/>
                <a:cs typeface="Arial"/>
              </a:rPr>
              <a:t> </a:t>
            </a:r>
            <a:r>
              <a:rPr sz="2000" spc="45" dirty="0">
                <a:latin typeface="Arial"/>
                <a:cs typeface="Arial"/>
              </a:rPr>
              <a:t>in</a:t>
            </a:r>
            <a:r>
              <a:rPr sz="2000" spc="275" dirty="0">
                <a:latin typeface="Arial"/>
                <a:cs typeface="Arial"/>
              </a:rPr>
              <a:t> </a:t>
            </a:r>
            <a:r>
              <a:rPr sz="2000" spc="-30" dirty="0">
                <a:latin typeface="Arial"/>
                <a:cs typeface="Arial"/>
              </a:rPr>
              <a:t>lining.</a:t>
            </a:r>
            <a:endParaRPr sz="2000" dirty="0">
              <a:latin typeface="Arial"/>
              <a:cs typeface="Arial"/>
            </a:endParaRPr>
          </a:p>
          <a:p>
            <a:pPr marL="12700" marR="215265">
              <a:lnSpc>
                <a:spcPct val="150000"/>
              </a:lnSpc>
              <a:buChar char="•"/>
              <a:tabLst>
                <a:tab pos="328295" algn="l"/>
                <a:tab pos="328930" algn="l"/>
              </a:tabLst>
            </a:pPr>
            <a:r>
              <a:rPr sz="2000" spc="-70" dirty="0">
                <a:latin typeface="Arial"/>
                <a:cs typeface="Arial"/>
              </a:rPr>
              <a:t>Quality </a:t>
            </a:r>
            <a:r>
              <a:rPr sz="2000" spc="-55" dirty="0">
                <a:latin typeface="Arial"/>
                <a:cs typeface="Arial"/>
              </a:rPr>
              <a:t>control </a:t>
            </a:r>
            <a:r>
              <a:rPr sz="2000" spc="-250" dirty="0">
                <a:latin typeface="Arial"/>
                <a:cs typeface="Arial"/>
              </a:rPr>
              <a:t>aspects </a:t>
            </a:r>
            <a:r>
              <a:rPr sz="2000" spc="-125" dirty="0">
                <a:latin typeface="Arial"/>
                <a:cs typeface="Arial"/>
              </a:rPr>
              <a:t>includes </a:t>
            </a:r>
            <a:r>
              <a:rPr sz="2000" spc="-235" dirty="0">
                <a:solidFill>
                  <a:srgbClr val="FF0000"/>
                </a:solidFill>
                <a:latin typeface="Arial"/>
                <a:cs typeface="Arial"/>
              </a:rPr>
              <a:t>degree </a:t>
            </a:r>
            <a:r>
              <a:rPr sz="2000" spc="-45" dirty="0">
                <a:solidFill>
                  <a:srgbClr val="FF0000"/>
                </a:solidFill>
                <a:latin typeface="Arial"/>
                <a:cs typeface="Arial"/>
              </a:rPr>
              <a:t>of </a:t>
            </a:r>
            <a:r>
              <a:rPr sz="2000" spc="-85" dirty="0">
                <a:solidFill>
                  <a:srgbClr val="FF0000"/>
                </a:solidFill>
                <a:latin typeface="Arial"/>
                <a:cs typeface="Arial"/>
              </a:rPr>
              <a:t>conductivity </a:t>
            </a:r>
            <a:r>
              <a:rPr sz="2000" spc="-50" dirty="0">
                <a:latin typeface="Arial"/>
                <a:cs typeface="Arial"/>
              </a:rPr>
              <a:t>of  </a:t>
            </a:r>
            <a:r>
              <a:rPr sz="2000" spc="-114" dirty="0">
                <a:latin typeface="Arial"/>
                <a:cs typeface="Arial"/>
              </a:rPr>
              <a:t>electric </a:t>
            </a:r>
            <a:r>
              <a:rPr sz="2000" spc="-85" dirty="0">
                <a:latin typeface="Arial"/>
                <a:cs typeface="Arial"/>
              </a:rPr>
              <a:t>current </a:t>
            </a:r>
            <a:r>
              <a:rPr sz="2000" spc="-355" dirty="0">
                <a:latin typeface="Arial"/>
                <a:cs typeface="Arial"/>
              </a:rPr>
              <a:t>as </a:t>
            </a:r>
            <a:r>
              <a:rPr sz="2000" spc="-220" dirty="0">
                <a:latin typeface="Arial"/>
                <a:cs typeface="Arial"/>
              </a:rPr>
              <a:t>measure </a:t>
            </a:r>
            <a:r>
              <a:rPr sz="2000" spc="-40" dirty="0">
                <a:latin typeface="Arial"/>
                <a:cs typeface="Arial"/>
              </a:rPr>
              <a:t>of </a:t>
            </a:r>
            <a:r>
              <a:rPr sz="2000" spc="-220" dirty="0">
                <a:latin typeface="Arial"/>
                <a:cs typeface="Arial"/>
              </a:rPr>
              <a:t>exposed</a:t>
            </a:r>
            <a:r>
              <a:rPr sz="2000" spc="65" dirty="0">
                <a:latin typeface="Arial"/>
                <a:cs typeface="Arial"/>
              </a:rPr>
              <a:t> </a:t>
            </a:r>
            <a:r>
              <a:rPr sz="2000" spc="-160" dirty="0">
                <a:latin typeface="Arial"/>
                <a:cs typeface="Arial"/>
              </a:rPr>
              <a:t>metals.</a:t>
            </a:r>
            <a:endParaRPr sz="2000" dirty="0">
              <a:latin typeface="Arial"/>
              <a:cs typeface="Arial"/>
            </a:endParaRPr>
          </a:p>
          <a:p>
            <a:pPr marL="270510" indent="-257810">
              <a:spcBef>
                <a:spcPts val="1440"/>
              </a:spcBef>
              <a:buChar char="•"/>
              <a:tabLst>
                <a:tab pos="269875" algn="l"/>
                <a:tab pos="270510" algn="l"/>
              </a:tabLst>
            </a:pPr>
            <a:r>
              <a:rPr sz="2000" spc="-220" dirty="0">
                <a:latin typeface="Arial"/>
                <a:cs typeface="Arial"/>
              </a:rPr>
              <a:t>Glass </a:t>
            </a:r>
            <a:r>
              <a:rPr sz="2000" spc="-130" dirty="0">
                <a:latin typeface="Arial"/>
                <a:cs typeface="Arial"/>
              </a:rPr>
              <a:t>containers </a:t>
            </a:r>
            <a:r>
              <a:rPr sz="2000" spc="-160" dirty="0">
                <a:latin typeface="Arial"/>
                <a:cs typeface="Arial"/>
              </a:rPr>
              <a:t>examined </a:t>
            </a:r>
            <a:r>
              <a:rPr sz="2000" spc="-20" dirty="0">
                <a:latin typeface="Arial"/>
                <a:cs typeface="Arial"/>
              </a:rPr>
              <a:t>for</a:t>
            </a:r>
            <a:r>
              <a:rPr sz="2000" spc="-210" dirty="0">
                <a:latin typeface="Arial"/>
                <a:cs typeface="Arial"/>
              </a:rPr>
              <a:t> </a:t>
            </a:r>
            <a:r>
              <a:rPr sz="2000" spc="-190" dirty="0">
                <a:solidFill>
                  <a:srgbClr val="FF0000"/>
                </a:solidFill>
                <a:latin typeface="Arial"/>
                <a:cs typeface="Arial"/>
              </a:rPr>
              <a:t>Flaws</a:t>
            </a:r>
            <a:r>
              <a:rPr sz="2000" spc="-190" dirty="0">
                <a:latin typeface="Arial"/>
                <a:cs typeface="Arial"/>
              </a:rPr>
              <a:t>.</a:t>
            </a:r>
            <a:endParaRPr sz="2000" dirty="0">
              <a:latin typeface="Arial"/>
              <a:cs typeface="Arial"/>
            </a:endParaRPr>
          </a:p>
          <a:p>
            <a:pPr>
              <a:spcBef>
                <a:spcPts val="5"/>
              </a:spcBef>
            </a:pPr>
            <a:endParaRPr sz="3600" dirty="0">
              <a:latin typeface="Arial"/>
              <a:cs typeface="Arial"/>
            </a:endParaRPr>
          </a:p>
          <a:p>
            <a:pPr marL="12700"/>
            <a:r>
              <a:rPr sz="2400" spc="-100" dirty="0">
                <a:latin typeface="Arial"/>
                <a:cs typeface="Arial"/>
              </a:rPr>
              <a:t>4. </a:t>
            </a:r>
            <a:r>
              <a:rPr sz="2400" spc="-275" dirty="0">
                <a:latin typeface="Arial"/>
                <a:cs typeface="Arial"/>
              </a:rPr>
              <a:t>WEIGHT </a:t>
            </a:r>
            <a:r>
              <a:rPr sz="2400" spc="-345" dirty="0">
                <a:latin typeface="Arial"/>
                <a:cs typeface="Arial"/>
              </a:rPr>
              <a:t>CHECKING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lang="en-US" sz="2400" spc="-30" dirty="0">
                <a:latin typeface="Arial"/>
                <a:cs typeface="Arial"/>
              </a:rPr>
              <a:t> of product concentrate and propellant</a:t>
            </a:r>
            <a:endParaRPr sz="2400" dirty="0">
              <a:latin typeface="Arial"/>
              <a:cs typeface="Arial"/>
            </a:endParaRPr>
          </a:p>
          <a:p>
            <a:pPr marL="12700" marR="7620" algn="just">
              <a:tabLst>
                <a:tab pos="295910" algn="l"/>
              </a:tabLst>
            </a:pPr>
            <a:r>
              <a:rPr lang="en-US" sz="2000" spc="-140" dirty="0">
                <a:latin typeface="Arial"/>
                <a:cs typeface="Arial"/>
              </a:rPr>
              <a:t>Procedure for product concentrate weight checking</a:t>
            </a:r>
          </a:p>
          <a:p>
            <a:pPr marL="12700" marR="7620" algn="just">
              <a:tabLst>
                <a:tab pos="295910" algn="l"/>
              </a:tabLst>
            </a:pPr>
            <a:r>
              <a:rPr lang="en-US" sz="2000" spc="-140" dirty="0">
                <a:latin typeface="Arial"/>
                <a:cs typeface="Arial"/>
              </a:rPr>
              <a:t>It i</a:t>
            </a:r>
            <a:r>
              <a:rPr sz="2000" spc="-140" dirty="0">
                <a:latin typeface="Arial"/>
                <a:cs typeface="Arial"/>
              </a:rPr>
              <a:t>s </a:t>
            </a:r>
            <a:r>
              <a:rPr sz="2000" spc="-145" dirty="0">
                <a:latin typeface="Arial"/>
                <a:cs typeface="Arial"/>
              </a:rPr>
              <a:t>done </a:t>
            </a:r>
            <a:r>
              <a:rPr lang="en-US" sz="2000" spc="-195" dirty="0">
                <a:latin typeface="Arial"/>
                <a:cs typeface="Arial"/>
              </a:rPr>
              <a:t>in two steps</a:t>
            </a:r>
          </a:p>
          <a:p>
            <a:pPr marL="12700" marR="7620" algn="just">
              <a:tabLst>
                <a:tab pos="295910" algn="l"/>
              </a:tabLst>
            </a:pPr>
            <a:r>
              <a:rPr lang="en-US" sz="2000" spc="-195" dirty="0">
                <a:latin typeface="Arial"/>
                <a:cs typeface="Arial"/>
              </a:rPr>
              <a:t>1. Tare the empty </a:t>
            </a:r>
            <a:r>
              <a:rPr sz="2000" spc="-170" dirty="0">
                <a:latin typeface="Arial"/>
                <a:cs typeface="Arial"/>
              </a:rPr>
              <a:t>aerosol </a:t>
            </a:r>
            <a:r>
              <a:rPr sz="2000" spc="-125" dirty="0">
                <a:latin typeface="Arial"/>
                <a:cs typeface="Arial"/>
              </a:rPr>
              <a:t>containers</a:t>
            </a:r>
            <a:endParaRPr lang="en-US" sz="2000" spc="-125" dirty="0">
              <a:latin typeface="Arial"/>
              <a:cs typeface="Arial"/>
            </a:endParaRPr>
          </a:p>
          <a:p>
            <a:pPr marL="12700" marR="7620" algn="just">
              <a:tabLst>
                <a:tab pos="295910" algn="l"/>
              </a:tabLst>
            </a:pPr>
            <a:r>
              <a:rPr lang="en-US" sz="2000" spc="-125" dirty="0">
                <a:latin typeface="Arial"/>
                <a:cs typeface="Arial"/>
              </a:rPr>
              <a:t>2. </a:t>
            </a:r>
            <a:r>
              <a:rPr sz="2000" dirty="0">
                <a:latin typeface="Arial"/>
                <a:cs typeface="Arial"/>
              </a:rPr>
              <a:t>filling </a:t>
            </a:r>
            <a:r>
              <a:rPr sz="2000" spc="-25" dirty="0">
                <a:latin typeface="Arial"/>
                <a:cs typeface="Arial"/>
              </a:rPr>
              <a:t>with </a:t>
            </a:r>
            <a:r>
              <a:rPr sz="2000" spc="-140" dirty="0">
                <a:latin typeface="Arial"/>
                <a:cs typeface="Arial"/>
              </a:rPr>
              <a:t>concentrate </a:t>
            </a:r>
            <a:r>
              <a:rPr sz="2000" spc="430" dirty="0">
                <a:latin typeface="Arial"/>
                <a:cs typeface="Arial"/>
              </a:rPr>
              <a:t>&amp;</a:t>
            </a:r>
            <a:r>
              <a:rPr sz="2000" spc="20" dirty="0">
                <a:latin typeface="Arial"/>
                <a:cs typeface="Arial"/>
              </a:rPr>
              <a:t> </a:t>
            </a:r>
            <a:r>
              <a:rPr sz="2000" spc="-170" dirty="0">
                <a:latin typeface="Arial"/>
                <a:cs typeface="Arial"/>
              </a:rPr>
              <a:t>weigh</a:t>
            </a:r>
            <a:r>
              <a:rPr lang="en-US" sz="2000" spc="-170" dirty="0">
                <a:latin typeface="Arial"/>
                <a:cs typeface="Arial"/>
              </a:rPr>
              <a:t>t</a:t>
            </a:r>
            <a:r>
              <a:rPr sz="2000" spc="-170" dirty="0">
                <a:latin typeface="Arial"/>
                <a:cs typeface="Arial"/>
              </a:rPr>
              <a:t>.</a:t>
            </a:r>
            <a:endParaRPr lang="en-US" sz="2000" spc="-170" dirty="0">
              <a:latin typeface="Arial"/>
              <a:cs typeface="Arial"/>
            </a:endParaRPr>
          </a:p>
          <a:p>
            <a:pPr marL="12700" marR="7620" algn="just">
              <a:tabLst>
                <a:tab pos="295910" algn="l"/>
              </a:tabLst>
            </a:pPr>
            <a:r>
              <a:rPr lang="en-US" sz="2000" spc="-170" dirty="0">
                <a:latin typeface="Arial"/>
                <a:cs typeface="Arial"/>
              </a:rPr>
              <a:t>Repeat this procedure for several containers randomly from the containers lined up for filling</a:t>
            </a:r>
            <a:endParaRPr sz="20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buChar char="•"/>
              <a:tabLst>
                <a:tab pos="337820" algn="l"/>
              </a:tabLst>
            </a:pPr>
            <a:r>
              <a:rPr sz="2000" spc="-295" dirty="0">
                <a:latin typeface="Arial"/>
                <a:cs typeface="Arial"/>
              </a:rPr>
              <a:t>Same </a:t>
            </a:r>
            <a:r>
              <a:rPr sz="2000" spc="-140" dirty="0">
                <a:latin typeface="Arial"/>
                <a:cs typeface="Arial"/>
              </a:rPr>
              <a:t>procedure </a:t>
            </a:r>
            <a:r>
              <a:rPr sz="2000" spc="-150" dirty="0">
                <a:latin typeface="Arial"/>
                <a:cs typeface="Arial"/>
              </a:rPr>
              <a:t>is </a:t>
            </a:r>
            <a:r>
              <a:rPr sz="2000" spc="-220" dirty="0">
                <a:latin typeface="Arial"/>
                <a:cs typeface="Arial"/>
              </a:rPr>
              <a:t>used </a:t>
            </a:r>
            <a:r>
              <a:rPr sz="2000" spc="-20" dirty="0">
                <a:latin typeface="Arial"/>
                <a:cs typeface="Arial"/>
              </a:rPr>
              <a:t>for </a:t>
            </a:r>
            <a:r>
              <a:rPr sz="2000" spc="-145" dirty="0">
                <a:latin typeface="Arial"/>
                <a:cs typeface="Arial"/>
              </a:rPr>
              <a:t>checking </a:t>
            </a:r>
            <a:r>
              <a:rPr sz="2000" spc="-130" dirty="0">
                <a:latin typeface="Arial"/>
                <a:cs typeface="Arial"/>
              </a:rPr>
              <a:t>weight </a:t>
            </a:r>
            <a:r>
              <a:rPr sz="2000" spc="-45" dirty="0">
                <a:latin typeface="Arial"/>
                <a:cs typeface="Arial"/>
              </a:rPr>
              <a:t>of </a:t>
            </a:r>
            <a:r>
              <a:rPr sz="2000" spc="-130" dirty="0">
                <a:latin typeface="Arial"/>
                <a:cs typeface="Arial"/>
              </a:rPr>
              <a:t>Propellants  </a:t>
            </a:r>
            <a:r>
              <a:rPr sz="2000" spc="-145" dirty="0">
                <a:latin typeface="Arial"/>
                <a:cs typeface="Arial"/>
              </a:rPr>
              <a:t>being</a:t>
            </a:r>
            <a:r>
              <a:rPr sz="2000" spc="-70" dirty="0">
                <a:latin typeface="Arial"/>
                <a:cs typeface="Arial"/>
              </a:rPr>
              <a:t> </a:t>
            </a:r>
            <a:r>
              <a:rPr sz="2000" spc="-170" dirty="0">
                <a:latin typeface="Arial"/>
                <a:cs typeface="Arial"/>
              </a:rPr>
              <a:t>added.</a:t>
            </a:r>
            <a:endParaRPr sz="20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0" y="685800"/>
            <a:ext cx="7772400" cy="5334000"/>
          </a:xfrm>
          <a:custGeom>
            <a:avLst/>
            <a:gdLst/>
            <a:ahLst/>
            <a:cxnLst/>
            <a:rect l="l" t="t" r="r" b="b"/>
            <a:pathLst>
              <a:path w="7772400" h="5334000">
                <a:moveTo>
                  <a:pt x="3886200" y="5334000"/>
                </a:moveTo>
                <a:lnTo>
                  <a:pt x="0" y="5334000"/>
                </a:lnTo>
                <a:lnTo>
                  <a:pt x="0" y="0"/>
                </a:lnTo>
                <a:lnTo>
                  <a:pt x="7772400" y="0"/>
                </a:lnTo>
                <a:lnTo>
                  <a:pt x="7772400" y="5334000"/>
                </a:lnTo>
                <a:lnTo>
                  <a:pt x="3886200" y="5334000"/>
                </a:lnTo>
                <a:close/>
              </a:path>
            </a:pathLst>
          </a:custGeom>
          <a:ln w="9344">
            <a:solidFill>
              <a:srgbClr val="006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364739" y="642621"/>
            <a:ext cx="7552690" cy="3457357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spcBef>
                <a:spcPts val="700"/>
              </a:spcBef>
            </a:pPr>
            <a:r>
              <a:rPr sz="2400" spc="-95" dirty="0">
                <a:latin typeface="Arial"/>
                <a:cs typeface="Arial"/>
              </a:rPr>
              <a:t>5. </a:t>
            </a:r>
            <a:r>
              <a:rPr sz="2400" spc="-335" dirty="0">
                <a:latin typeface="Arial"/>
                <a:cs typeface="Arial"/>
              </a:rPr>
              <a:t>LEAK </a:t>
            </a:r>
            <a:r>
              <a:rPr sz="2400" spc="-310" dirty="0">
                <a:latin typeface="Arial"/>
                <a:cs typeface="Arial"/>
              </a:rPr>
              <a:t>TESTING</a:t>
            </a:r>
            <a:r>
              <a:rPr sz="2400" spc="-305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  <a:p>
            <a:pPr marL="355600" marR="310515" indent="-342900">
              <a:spcBef>
                <a:spcPts val="6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85" dirty="0">
                <a:latin typeface="Arial"/>
                <a:cs typeface="Arial"/>
              </a:rPr>
              <a:t>It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240" dirty="0">
                <a:latin typeface="Arial"/>
                <a:cs typeface="Arial"/>
              </a:rPr>
              <a:t>means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50" dirty="0">
                <a:latin typeface="Arial"/>
                <a:cs typeface="Arial"/>
              </a:rPr>
              <a:t>checking </a:t>
            </a:r>
            <a:r>
              <a:rPr lang="en-US" sz="2400" spc="-75" dirty="0">
                <a:latin typeface="Arial"/>
                <a:cs typeface="Arial"/>
              </a:rPr>
              <a:t>grooves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0" dirty="0">
                <a:latin typeface="Arial"/>
                <a:cs typeface="Arial"/>
              </a:rPr>
              <a:t>detect 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50" dirty="0">
                <a:latin typeface="Arial"/>
                <a:cs typeface="Arial"/>
              </a:rPr>
              <a:t>defective </a:t>
            </a:r>
            <a:r>
              <a:rPr sz="2400" spc="-130" dirty="0">
                <a:latin typeface="Arial"/>
                <a:cs typeface="Arial"/>
              </a:rPr>
              <a:t>containers </a:t>
            </a:r>
            <a:r>
              <a:rPr sz="2400" spc="-165" dirty="0">
                <a:latin typeface="Arial"/>
                <a:cs typeface="Arial"/>
              </a:rPr>
              <a:t>due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190" dirty="0">
                <a:latin typeface="Arial"/>
                <a:cs typeface="Arial"/>
              </a:rPr>
              <a:t> </a:t>
            </a:r>
            <a:r>
              <a:rPr sz="2400" spc="-215" dirty="0">
                <a:latin typeface="Arial"/>
                <a:cs typeface="Arial"/>
              </a:rPr>
              <a:t>leakage.</a:t>
            </a:r>
            <a:endParaRPr sz="2400" dirty="0">
              <a:latin typeface="Arial"/>
              <a:cs typeface="Arial"/>
            </a:endParaRPr>
          </a:p>
          <a:p>
            <a:pPr marL="355600" indent="-342900">
              <a:spcBef>
                <a:spcPts val="5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140" dirty="0">
                <a:latin typeface="Arial"/>
                <a:cs typeface="Arial"/>
              </a:rPr>
              <a:t>Is </a:t>
            </a:r>
            <a:r>
              <a:rPr sz="2400" spc="-145" dirty="0">
                <a:latin typeface="Arial"/>
                <a:cs typeface="Arial"/>
              </a:rPr>
              <a:t>done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65" dirty="0">
                <a:latin typeface="Arial"/>
                <a:cs typeface="Arial"/>
              </a:rPr>
              <a:t>measuring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70" dirty="0">
                <a:latin typeface="Arial"/>
                <a:cs typeface="Arial"/>
              </a:rPr>
              <a:t>Crimp’s </a:t>
            </a:r>
            <a:r>
              <a:rPr sz="2400" spc="-100" dirty="0">
                <a:latin typeface="Arial"/>
                <a:cs typeface="Arial"/>
              </a:rPr>
              <a:t>dimension </a:t>
            </a:r>
            <a:r>
              <a:rPr sz="2400" spc="430" dirty="0">
                <a:latin typeface="Arial"/>
                <a:cs typeface="Arial"/>
              </a:rPr>
              <a:t>&amp;</a:t>
            </a:r>
            <a:r>
              <a:rPr sz="2400" spc="385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comparing.</a:t>
            </a:r>
            <a:endParaRPr sz="2400" dirty="0">
              <a:latin typeface="Arial"/>
              <a:cs typeface="Arial"/>
            </a:endParaRPr>
          </a:p>
          <a:p>
            <a:pPr marL="355600" marR="417830" indent="-342900">
              <a:spcBef>
                <a:spcPts val="6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80" dirty="0">
                <a:latin typeface="Arial"/>
                <a:cs typeface="Arial"/>
              </a:rPr>
              <a:t>Final </a:t>
            </a:r>
            <a:r>
              <a:rPr sz="2400" spc="-125" dirty="0">
                <a:latin typeface="Arial"/>
                <a:cs typeface="Arial"/>
              </a:rPr>
              <a:t>testing </a:t>
            </a:r>
            <a:r>
              <a:rPr sz="2400" spc="-40" dirty="0">
                <a:latin typeface="Arial"/>
                <a:cs typeface="Arial"/>
              </a:rPr>
              <a:t>of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55" dirty="0">
                <a:latin typeface="Arial"/>
                <a:cs typeface="Arial"/>
              </a:rPr>
              <a:t>closure </a:t>
            </a:r>
            <a:r>
              <a:rPr sz="2400" spc="-145" dirty="0">
                <a:latin typeface="Arial"/>
                <a:cs typeface="Arial"/>
              </a:rPr>
              <a:t>is done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210" dirty="0">
                <a:latin typeface="Arial"/>
                <a:cs typeface="Arial"/>
              </a:rPr>
              <a:t>passing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5" dirty="0">
                <a:latin typeface="Arial"/>
                <a:cs typeface="Arial"/>
              </a:rPr>
              <a:t>filled  </a:t>
            </a:r>
            <a:r>
              <a:rPr sz="2400" spc="-130" dirty="0">
                <a:latin typeface="Arial"/>
                <a:cs typeface="Arial"/>
              </a:rPr>
              <a:t>containers </a:t>
            </a:r>
            <a:r>
              <a:rPr sz="2400" spc="-80" dirty="0">
                <a:latin typeface="Arial"/>
                <a:cs typeface="Arial"/>
              </a:rPr>
              <a:t>through </a:t>
            </a:r>
            <a:r>
              <a:rPr sz="2400" spc="-160" dirty="0">
                <a:latin typeface="Arial"/>
                <a:cs typeface="Arial"/>
              </a:rPr>
              <a:t>water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105" dirty="0">
                <a:latin typeface="Arial"/>
                <a:cs typeface="Arial"/>
              </a:rPr>
              <a:t>bath.</a:t>
            </a:r>
            <a:endParaRPr sz="2400" dirty="0">
              <a:latin typeface="Arial"/>
              <a:cs typeface="Arial"/>
            </a:endParaRPr>
          </a:p>
          <a:p>
            <a:pPr>
              <a:spcBef>
                <a:spcPts val="55"/>
              </a:spcBef>
            </a:pPr>
            <a:endParaRPr sz="3500" dirty="0">
              <a:latin typeface="Arial"/>
              <a:cs typeface="Arial"/>
            </a:endParaRPr>
          </a:p>
          <a:p>
            <a:pPr marL="12700"/>
            <a:r>
              <a:rPr sz="2400" spc="-95" dirty="0">
                <a:latin typeface="Arial"/>
                <a:cs typeface="Arial"/>
              </a:rPr>
              <a:t>6. </a:t>
            </a:r>
            <a:r>
              <a:rPr sz="2400" spc="-390" dirty="0">
                <a:latin typeface="Arial"/>
                <a:cs typeface="Arial"/>
              </a:rPr>
              <a:t>SPRAY </a:t>
            </a:r>
            <a:r>
              <a:rPr sz="2400" spc="-310" dirty="0">
                <a:latin typeface="Arial"/>
                <a:cs typeface="Arial"/>
              </a:rPr>
              <a:t>TESTING</a:t>
            </a:r>
            <a:r>
              <a:rPr sz="2400" spc="-195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: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364740" y="4006851"/>
            <a:ext cx="132715" cy="90931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spcBef>
                <a:spcPts val="7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6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64740" y="533272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07639" y="4025899"/>
            <a:ext cx="6623684" cy="171450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spcBef>
                <a:spcPts val="690"/>
              </a:spcBef>
            </a:pPr>
            <a:r>
              <a:rPr sz="2400" spc="-100" dirty="0">
                <a:latin typeface="Arial"/>
                <a:cs typeface="Arial"/>
              </a:rPr>
              <a:t>Most </a:t>
            </a:r>
            <a:r>
              <a:rPr sz="2400" spc="-135" dirty="0">
                <a:latin typeface="Arial"/>
                <a:cs typeface="Arial"/>
              </a:rPr>
              <a:t>pharmaceutical </a:t>
            </a:r>
            <a:r>
              <a:rPr sz="2400" spc="-200" dirty="0">
                <a:latin typeface="Arial"/>
                <a:cs typeface="Arial"/>
              </a:rPr>
              <a:t>aerosols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35" dirty="0">
                <a:latin typeface="Arial"/>
                <a:cs typeface="Arial"/>
              </a:rPr>
              <a:t>100% </a:t>
            </a: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>
              <a:latin typeface="Arial"/>
              <a:cs typeface="Arial"/>
            </a:endParaRPr>
          </a:p>
          <a:p>
            <a:pPr marL="12700" marR="5080">
              <a:spcBef>
                <a:spcPts val="590"/>
              </a:spcBef>
            </a:pPr>
            <a:r>
              <a:rPr sz="2400" spc="-85" dirty="0">
                <a:latin typeface="Arial"/>
                <a:cs typeface="Arial"/>
              </a:rPr>
              <a:t>This </a:t>
            </a:r>
            <a:r>
              <a:rPr sz="2400" spc="-270" dirty="0">
                <a:latin typeface="Arial"/>
                <a:cs typeface="Arial"/>
              </a:rPr>
              <a:t>serves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60" dirty="0">
                <a:latin typeface="Arial"/>
                <a:cs typeface="Arial"/>
              </a:rPr>
              <a:t>clear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5" dirty="0">
                <a:latin typeface="Arial"/>
                <a:cs typeface="Arial"/>
              </a:rPr>
              <a:t>dip </a:t>
            </a:r>
            <a:r>
              <a:rPr sz="2400" spc="-120" dirty="0">
                <a:latin typeface="Arial"/>
                <a:cs typeface="Arial"/>
              </a:rPr>
              <a:t>tube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25" dirty="0">
                <a:latin typeface="Arial"/>
                <a:cs typeface="Arial"/>
              </a:rPr>
              <a:t>pure </a:t>
            </a:r>
            <a:r>
              <a:rPr sz="2400" spc="-80" dirty="0">
                <a:latin typeface="Arial"/>
                <a:cs typeface="Arial"/>
              </a:rPr>
              <a:t>propellant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125" dirty="0">
                <a:latin typeface="Arial"/>
                <a:cs typeface="Arial"/>
              </a:rPr>
              <a:t>pure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35" dirty="0">
                <a:latin typeface="Arial"/>
                <a:cs typeface="Arial"/>
              </a:rPr>
              <a:t>concentrate.</a:t>
            </a:r>
            <a:endParaRPr sz="2400">
              <a:latin typeface="Arial"/>
              <a:cs typeface="Arial"/>
            </a:endParaRPr>
          </a:p>
          <a:p>
            <a:pPr marL="12700">
              <a:spcBef>
                <a:spcPts val="600"/>
              </a:spcBef>
            </a:pPr>
            <a:r>
              <a:rPr sz="2400" spc="-70" dirty="0">
                <a:latin typeface="Arial"/>
                <a:cs typeface="Arial"/>
              </a:rPr>
              <a:t>To </a:t>
            </a:r>
            <a:r>
              <a:rPr sz="2400" spc="-185" dirty="0">
                <a:latin typeface="Arial"/>
                <a:cs typeface="Arial"/>
              </a:rPr>
              <a:t>check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85" dirty="0">
                <a:latin typeface="Arial"/>
                <a:cs typeface="Arial"/>
              </a:rPr>
              <a:t>defects </a:t>
            </a:r>
            <a:r>
              <a:rPr sz="2400" spc="40" dirty="0">
                <a:latin typeface="Arial"/>
                <a:cs typeface="Arial"/>
              </a:rPr>
              <a:t>in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180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pattern.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1300</Words>
  <Application>Microsoft Office PowerPoint</Application>
  <PresentationFormat>Widescreen</PresentationFormat>
  <Paragraphs>202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Light</vt:lpstr>
      <vt:lpstr>Carlito</vt:lpstr>
      <vt:lpstr>Liberation Sans Narrow</vt:lpstr>
      <vt:lpstr>Times New Roman</vt:lpstr>
      <vt:lpstr>Verdana</vt:lpstr>
      <vt:lpstr>Office Theme</vt:lpstr>
      <vt:lpstr>PowerPoint Presentation</vt:lpstr>
      <vt:lpstr>QUALITY CONTROL TESTS</vt:lpstr>
      <vt:lpstr>1. PROPELLANTS :</vt:lpstr>
      <vt:lpstr>2. VALVES , ACTUATORS AND DIP TUBES :</vt:lpstr>
      <vt:lpstr>TEST SOLUTIONS</vt:lpstr>
      <vt:lpstr>Testing Procedure:</vt:lpstr>
      <vt:lpstr>PowerPoint Presentation</vt:lpstr>
      <vt:lpstr>3. CONTAINERS :</vt:lpstr>
      <vt:lpstr>PowerPoint Presentation</vt:lpstr>
      <vt:lpstr>EVALUATION TESTS</vt:lpstr>
      <vt:lpstr>C. Performance:</vt:lpstr>
      <vt:lpstr>A. Flammability and combustibility</vt:lpstr>
      <vt:lpstr>B. Physicochemical characteristics:</vt:lpstr>
      <vt:lpstr>C. Performance:</vt:lpstr>
      <vt:lpstr>3. Dosage with metered valves :</vt:lpstr>
      <vt:lpstr>PowerPoint Presentation</vt:lpstr>
      <vt:lpstr>a). Cascade Impactor :</vt:lpstr>
      <vt:lpstr>D. Biological testing:</vt:lpstr>
      <vt:lpstr>References: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</dc:creator>
  <cp:lastModifiedBy>Jaf</cp:lastModifiedBy>
  <cp:revision>5</cp:revision>
  <dcterms:created xsi:type="dcterms:W3CDTF">2020-03-25T17:26:33Z</dcterms:created>
  <dcterms:modified xsi:type="dcterms:W3CDTF">2020-03-25T18:10:11Z</dcterms:modified>
</cp:coreProperties>
</file>