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3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6" r:id="rId50"/>
    <p:sldId id="303" r:id="rId51"/>
    <p:sldId id="304" r:id="rId52"/>
    <p:sldId id="305" r:id="rId53"/>
    <p:sldId id="310" r:id="rId54"/>
    <p:sldId id="307" r:id="rId55"/>
    <p:sldId id="308" r:id="rId56"/>
    <p:sldId id="309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</p:sldIdLst>
  <p:sldSz cx="9144000" cy="6858000" type="screen4x3"/>
  <p:notesSz cx="9144000" cy="6858000"/>
  <p:defaultTextStyle>
    <a:defPPr>
      <a:defRPr lang="en-P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704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7924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17855" y="1446529"/>
            <a:ext cx="7908289" cy="4686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3/10/2020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aerosol">
            <a:extLst>
              <a:ext uri="{FF2B5EF4-FFF2-40B4-BE49-F238E27FC236}">
                <a16:creationId xmlns:a16="http://schemas.microsoft.com/office/drawing/2014/main" id="{DDA0EC8F-018E-4D84-9930-CF41D21205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" y="158750"/>
            <a:ext cx="8535670" cy="6259830"/>
            <a:chOff x="152400" y="158750"/>
            <a:chExt cx="8535670" cy="6259830"/>
          </a:xfrm>
        </p:grpSpPr>
        <p:sp>
          <p:nvSpPr>
            <p:cNvPr id="3" name="object 3"/>
            <p:cNvSpPr/>
            <p:nvPr/>
          </p:nvSpPr>
          <p:spPr>
            <a:xfrm>
              <a:off x="455929" y="821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29" y="806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797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7899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781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7734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658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7569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7493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4168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327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25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162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08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010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692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6845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6769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668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6604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6515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643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36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27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121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03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5956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5880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579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571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5626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549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47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38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308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232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14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06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4978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4902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4826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4737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466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458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449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441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25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178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089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013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3848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3771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369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360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3530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344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3365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289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20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12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048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2959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288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2794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2628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255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247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24003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31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235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146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07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1981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190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182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1739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166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158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152400" y="838200"/>
              <a:ext cx="6019800" cy="5580380"/>
            </a:xfrm>
            <a:custGeom>
              <a:avLst/>
              <a:gdLst/>
              <a:ahLst/>
              <a:cxnLst/>
              <a:rect l="l" t="t" r="r" b="b"/>
              <a:pathLst>
                <a:path w="6019800" h="5580380">
                  <a:moveTo>
                    <a:pt x="0" y="0"/>
                  </a:moveTo>
                  <a:lnTo>
                    <a:pt x="6019800" y="0"/>
                  </a:lnTo>
                  <a:lnTo>
                    <a:pt x="6019800" y="5580380"/>
                  </a:lnTo>
                  <a:lnTo>
                    <a:pt x="0" y="55803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87" name="object 87"/>
          <p:cNvGraphicFramePr>
            <a:graphicFrameLocks noGrp="1"/>
          </p:cNvGraphicFramePr>
          <p:nvPr/>
        </p:nvGraphicFramePr>
        <p:xfrm>
          <a:off x="147727" y="147727"/>
          <a:ext cx="8534400" cy="6266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58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F5913F"/>
                      </a:solidFill>
                      <a:prstDash val="solid"/>
                    </a:lnR>
                    <a:lnB w="9525">
                      <a:solidFill>
                        <a:srgbClr val="4E80BC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40"/>
                        </a:spcBef>
                      </a:pPr>
                      <a:r>
                        <a:rPr sz="3600" b="1" spc="-425" dirty="0">
                          <a:latin typeface="Arial"/>
                          <a:cs typeface="Arial"/>
                        </a:rPr>
                        <a:t>LIQUEFIED </a:t>
                      </a:r>
                      <a:r>
                        <a:rPr sz="3600" b="1" spc="-600" dirty="0">
                          <a:latin typeface="Arial"/>
                          <a:cs typeface="Arial"/>
                        </a:rPr>
                        <a:t>GAS</a:t>
                      </a:r>
                      <a:r>
                        <a:rPr sz="3600" b="1" spc="-5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3600" b="1" spc="-565" dirty="0">
                          <a:latin typeface="Arial"/>
                          <a:cs typeface="Arial"/>
                        </a:rPr>
                        <a:t>PROPELLANTS</a:t>
                      </a:r>
                      <a:endParaRPr sz="3600">
                        <a:latin typeface="Arial"/>
                        <a:cs typeface="Arial"/>
                      </a:endParaRPr>
                    </a:p>
                  </a:txBody>
                  <a:tcPr marL="0" marR="0" marT="68580" marB="0">
                    <a:lnL w="9525">
                      <a:solidFill>
                        <a:srgbClr val="F5913F"/>
                      </a:solidFill>
                      <a:prstDash val="solid"/>
                    </a:lnL>
                    <a:lnR w="9525">
                      <a:solidFill>
                        <a:srgbClr val="F5913F"/>
                      </a:solidFill>
                      <a:prstDash val="solid"/>
                    </a:lnR>
                    <a:lnT w="9525">
                      <a:solidFill>
                        <a:srgbClr val="F5913F"/>
                      </a:solidFill>
                      <a:prstDash val="solid"/>
                    </a:lnT>
                    <a:lnB w="9525">
                      <a:solidFill>
                        <a:srgbClr val="4E80BC"/>
                      </a:solidFill>
                      <a:prstDash val="solid"/>
                    </a:lnB>
                    <a:solidFill>
                      <a:srgbClr val="9B9B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0380">
                <a:tc gridSpan="2">
                  <a:txBody>
                    <a:bodyPr/>
                    <a:lstStyle/>
                    <a:p>
                      <a:pPr marL="271780" indent="-181610" algn="just">
                        <a:lnSpc>
                          <a:spcPct val="100000"/>
                        </a:lnSpc>
                        <a:spcBef>
                          <a:spcPts val="1810"/>
                        </a:spcBef>
                        <a:buChar char="•"/>
                        <a:tabLst>
                          <a:tab pos="271780" algn="l"/>
                        </a:tabLst>
                      </a:pPr>
                      <a:r>
                        <a:rPr sz="2400" spc="-120" dirty="0">
                          <a:latin typeface="Arial"/>
                          <a:cs typeface="Arial"/>
                        </a:rPr>
                        <a:t>Exist </a:t>
                      </a:r>
                      <a:r>
                        <a:rPr sz="2400" spc="-36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2400" spc="-55" dirty="0">
                          <a:latin typeface="Arial"/>
                          <a:cs typeface="Arial"/>
                        </a:rPr>
                        <a:t>liquids </a:t>
                      </a:r>
                      <a:r>
                        <a:rPr sz="2400" spc="-100" dirty="0">
                          <a:latin typeface="Arial"/>
                          <a:cs typeface="Arial"/>
                        </a:rPr>
                        <a:t>under</a:t>
                      </a:r>
                      <a:r>
                        <a:rPr sz="2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85" dirty="0">
                          <a:latin typeface="Arial"/>
                          <a:cs typeface="Arial"/>
                        </a:rPr>
                        <a:t>pressure.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170" marR="88265" algn="just">
                        <a:lnSpc>
                          <a:spcPct val="150000"/>
                        </a:lnSpc>
                        <a:buChar char="•"/>
                        <a:tabLst>
                          <a:tab pos="471170" algn="l"/>
                        </a:tabLst>
                      </a:pPr>
                      <a:r>
                        <a:rPr sz="2400" spc="-265" dirty="0">
                          <a:latin typeface="Arial"/>
                          <a:cs typeface="Arial"/>
                        </a:rPr>
                        <a:t>Because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175" dirty="0">
                          <a:latin typeface="Arial"/>
                          <a:cs typeface="Arial"/>
                        </a:rPr>
                        <a:t>aerosol </a:t>
                      </a:r>
                      <a:r>
                        <a:rPr sz="2400" spc="-145" dirty="0">
                          <a:latin typeface="Arial"/>
                          <a:cs typeface="Arial"/>
                        </a:rPr>
                        <a:t>is </a:t>
                      </a:r>
                      <a:r>
                        <a:rPr sz="2400" spc="-100" dirty="0">
                          <a:latin typeface="Arial"/>
                          <a:cs typeface="Arial"/>
                        </a:rPr>
                        <a:t>under </a:t>
                      </a:r>
                      <a:r>
                        <a:rPr sz="2400" spc="-200" dirty="0">
                          <a:latin typeface="Arial"/>
                          <a:cs typeface="Arial"/>
                        </a:rPr>
                        <a:t>pressure  </a:t>
                      </a:r>
                      <a:r>
                        <a:rPr sz="2400" spc="-80" dirty="0">
                          <a:latin typeface="Arial"/>
                          <a:cs typeface="Arial"/>
                        </a:rPr>
                        <a:t>propellant </a:t>
                      </a:r>
                      <a:r>
                        <a:rPr sz="2400" spc="-190" dirty="0">
                          <a:latin typeface="Arial"/>
                          <a:cs typeface="Arial"/>
                        </a:rPr>
                        <a:t>exists </a:t>
                      </a:r>
                      <a:r>
                        <a:rPr sz="2400" spc="-95" dirty="0">
                          <a:latin typeface="Arial"/>
                          <a:cs typeface="Arial"/>
                        </a:rPr>
                        <a:t>mainly </a:t>
                      </a:r>
                      <a:r>
                        <a:rPr sz="2400" spc="-355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2400" spc="-320" dirty="0">
                          <a:latin typeface="Arial"/>
                          <a:cs typeface="Arial"/>
                        </a:rPr>
                        <a:t>a  </a:t>
                      </a:r>
                      <a:r>
                        <a:rPr sz="2400" spc="-15" dirty="0">
                          <a:latin typeface="Arial"/>
                          <a:cs typeface="Arial"/>
                        </a:rPr>
                        <a:t>liquid, </a:t>
                      </a:r>
                      <a:r>
                        <a:rPr sz="2400" spc="-50" dirty="0">
                          <a:latin typeface="Arial"/>
                          <a:cs typeface="Arial"/>
                        </a:rPr>
                        <a:t>but </a:t>
                      </a:r>
                      <a:r>
                        <a:rPr sz="2400" spc="80" dirty="0">
                          <a:latin typeface="Arial"/>
                          <a:cs typeface="Arial"/>
                        </a:rPr>
                        <a:t>it </a:t>
                      </a:r>
                      <a:r>
                        <a:rPr sz="2400" spc="5" dirty="0">
                          <a:latin typeface="Arial"/>
                          <a:cs typeface="Arial"/>
                        </a:rPr>
                        <a:t>will  </a:t>
                      </a:r>
                      <a:r>
                        <a:rPr sz="2400" spc="-190" dirty="0">
                          <a:latin typeface="Arial"/>
                          <a:cs typeface="Arial"/>
                        </a:rPr>
                        <a:t>also </a:t>
                      </a:r>
                      <a:r>
                        <a:rPr sz="2400" spc="-229" dirty="0">
                          <a:latin typeface="Arial"/>
                          <a:cs typeface="Arial"/>
                        </a:rPr>
                        <a:t>be </a:t>
                      </a:r>
                      <a:r>
                        <a:rPr sz="2400" spc="4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b="1" spc="-245" dirty="0">
                          <a:latin typeface="Arial"/>
                          <a:cs typeface="Arial"/>
                        </a:rPr>
                        <a:t>head </a:t>
                      </a:r>
                      <a:r>
                        <a:rPr sz="2400" b="1" spc="-345" dirty="0">
                          <a:latin typeface="Arial"/>
                          <a:cs typeface="Arial"/>
                        </a:rPr>
                        <a:t>space </a:t>
                      </a:r>
                      <a:r>
                        <a:rPr sz="2400" b="1" spc="-430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2400" b="1" spc="-31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2400" b="1" spc="-2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b="1" spc="-340" dirty="0">
                          <a:latin typeface="Arial"/>
                          <a:cs typeface="Arial"/>
                        </a:rPr>
                        <a:t>gas</a:t>
                      </a:r>
                      <a:r>
                        <a:rPr sz="2400" spc="-340" dirty="0">
                          <a:latin typeface="Arial"/>
                          <a:cs typeface="Arial"/>
                        </a:rPr>
                        <a:t>.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170" marR="90170" algn="just">
                        <a:lnSpc>
                          <a:spcPct val="150000"/>
                        </a:lnSpc>
                        <a:buChar char="•"/>
                        <a:tabLst>
                          <a:tab pos="287020" algn="l"/>
                        </a:tabLst>
                      </a:pPr>
                      <a:r>
                        <a:rPr sz="2400" spc="-13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85" dirty="0">
                          <a:latin typeface="Arial"/>
                          <a:cs typeface="Arial"/>
                        </a:rPr>
                        <a:t>product </a:t>
                      </a:r>
                      <a:r>
                        <a:rPr sz="2400" spc="-145" dirty="0">
                          <a:latin typeface="Arial"/>
                          <a:cs typeface="Arial"/>
                        </a:rPr>
                        <a:t>is </a:t>
                      </a:r>
                      <a:r>
                        <a:rPr sz="2400" spc="-225" dirty="0">
                          <a:latin typeface="Arial"/>
                          <a:cs typeface="Arial"/>
                        </a:rPr>
                        <a:t>used </a:t>
                      </a:r>
                      <a:r>
                        <a:rPr sz="2400" spc="-90" dirty="0">
                          <a:latin typeface="Arial"/>
                          <a:cs typeface="Arial"/>
                        </a:rPr>
                        <a:t>up </a:t>
                      </a:r>
                      <a:r>
                        <a:rPr sz="2400" spc="-355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200" dirty="0">
                          <a:latin typeface="Arial"/>
                          <a:cs typeface="Arial"/>
                        </a:rPr>
                        <a:t>valve </a:t>
                      </a:r>
                      <a:r>
                        <a:rPr sz="2400" spc="-145" dirty="0">
                          <a:latin typeface="Arial"/>
                          <a:cs typeface="Arial"/>
                        </a:rPr>
                        <a:t>is </a:t>
                      </a:r>
                      <a:r>
                        <a:rPr sz="2400" spc="-160" dirty="0">
                          <a:latin typeface="Arial"/>
                          <a:cs typeface="Arial"/>
                        </a:rPr>
                        <a:t>opened,  </a:t>
                      </a:r>
                      <a:r>
                        <a:rPr sz="2400" spc="-245" dirty="0">
                          <a:latin typeface="Arial"/>
                          <a:cs typeface="Arial"/>
                        </a:rPr>
                        <a:t>some </a:t>
                      </a:r>
                      <a:r>
                        <a:rPr sz="2400" spc="-40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dirty="0">
                          <a:latin typeface="Arial"/>
                          <a:cs typeface="Arial"/>
                        </a:rPr>
                        <a:t>liquid </a:t>
                      </a:r>
                      <a:r>
                        <a:rPr sz="2400" spc="-80" dirty="0">
                          <a:latin typeface="Arial"/>
                          <a:cs typeface="Arial"/>
                        </a:rPr>
                        <a:t>propellant </a:t>
                      </a:r>
                      <a:r>
                        <a:rPr sz="2400" spc="-85" dirty="0">
                          <a:latin typeface="Arial"/>
                          <a:cs typeface="Arial"/>
                        </a:rPr>
                        <a:t>turns </a:t>
                      </a:r>
                      <a:r>
                        <a:rPr sz="2400" spc="-4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2400" spc="-350" dirty="0">
                          <a:latin typeface="Arial"/>
                          <a:cs typeface="Arial"/>
                        </a:rPr>
                        <a:t>gas </a:t>
                      </a:r>
                      <a:r>
                        <a:rPr sz="2400" spc="-145" dirty="0">
                          <a:latin typeface="Arial"/>
                          <a:cs typeface="Arial"/>
                        </a:rPr>
                        <a:t>and  </a:t>
                      </a:r>
                      <a:r>
                        <a:rPr sz="2400" spc="-245" dirty="0">
                          <a:latin typeface="Arial"/>
                          <a:cs typeface="Arial"/>
                        </a:rPr>
                        <a:t>keeps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200" dirty="0">
                          <a:latin typeface="Arial"/>
                          <a:cs typeface="Arial"/>
                        </a:rPr>
                        <a:t>head </a:t>
                      </a:r>
                      <a:r>
                        <a:rPr sz="2400" spc="-280" dirty="0">
                          <a:latin typeface="Arial"/>
                          <a:cs typeface="Arial"/>
                        </a:rPr>
                        <a:t>space </a:t>
                      </a:r>
                      <a:r>
                        <a:rPr sz="2400" spc="25" dirty="0">
                          <a:latin typeface="Arial"/>
                          <a:cs typeface="Arial"/>
                        </a:rPr>
                        <a:t>full </a:t>
                      </a:r>
                      <a:r>
                        <a:rPr sz="2400" spc="-45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2400" spc="-4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285" dirty="0">
                          <a:latin typeface="Arial"/>
                          <a:cs typeface="Arial"/>
                        </a:rPr>
                        <a:t>gas.</a:t>
                      </a:r>
                      <a:endParaRPr sz="2400">
                        <a:latin typeface="Arial"/>
                        <a:cs typeface="Arial"/>
                      </a:endParaRPr>
                    </a:p>
                    <a:p>
                      <a:pPr marL="90170" marR="88265" algn="just">
                        <a:lnSpc>
                          <a:spcPct val="150000"/>
                        </a:lnSpc>
                        <a:buChar char="•"/>
                        <a:tabLst>
                          <a:tab pos="330200" algn="l"/>
                        </a:tabLst>
                      </a:pPr>
                      <a:r>
                        <a:rPr sz="2400" spc="5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400" spc="-75" dirty="0">
                          <a:latin typeface="Arial"/>
                          <a:cs typeface="Arial"/>
                        </a:rPr>
                        <a:t>this </a:t>
                      </a:r>
                      <a:r>
                        <a:rPr sz="2400" spc="-270" dirty="0">
                          <a:latin typeface="Arial"/>
                          <a:cs typeface="Arial"/>
                        </a:rPr>
                        <a:t>way</a:t>
                      </a:r>
                      <a:r>
                        <a:rPr sz="2400" spc="1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200" dirty="0">
                          <a:latin typeface="Arial"/>
                          <a:cs typeface="Arial"/>
                        </a:rPr>
                        <a:t>pressure </a:t>
                      </a:r>
                      <a:r>
                        <a:rPr sz="2400" spc="45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195" dirty="0">
                          <a:latin typeface="Arial"/>
                          <a:cs typeface="Arial"/>
                        </a:rPr>
                        <a:t>can </a:t>
                      </a:r>
                      <a:r>
                        <a:rPr sz="2400" spc="-155" dirty="0">
                          <a:latin typeface="Arial"/>
                          <a:cs typeface="Arial"/>
                        </a:rPr>
                        <a:t>remains  </a:t>
                      </a:r>
                      <a:r>
                        <a:rPr sz="2400" spc="-160" dirty="0">
                          <a:latin typeface="Arial"/>
                          <a:cs typeface="Arial"/>
                        </a:rPr>
                        <a:t>essentially </a:t>
                      </a:r>
                      <a:r>
                        <a:rPr sz="2400" spc="-130" dirty="0">
                          <a:latin typeface="Arial"/>
                          <a:cs typeface="Arial"/>
                        </a:rPr>
                        <a:t>constant </a:t>
                      </a:r>
                      <a:r>
                        <a:rPr sz="2400" spc="-14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2400" spc="-110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2400" spc="-215" dirty="0">
                          <a:latin typeface="Arial"/>
                          <a:cs typeface="Arial"/>
                        </a:rPr>
                        <a:t>spray </a:t>
                      </a:r>
                      <a:r>
                        <a:rPr sz="2400" spc="-140" dirty="0">
                          <a:latin typeface="Arial"/>
                          <a:cs typeface="Arial"/>
                        </a:rPr>
                        <a:t>performance  </a:t>
                      </a:r>
                      <a:r>
                        <a:rPr sz="2400" spc="-150" dirty="0">
                          <a:latin typeface="Arial"/>
                          <a:cs typeface="Arial"/>
                        </a:rPr>
                        <a:t>is</a:t>
                      </a:r>
                      <a:r>
                        <a:rPr sz="2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00" dirty="0">
                          <a:latin typeface="Arial"/>
                          <a:cs typeface="Arial"/>
                        </a:rPr>
                        <a:t>maintained.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29870" marB="0">
                    <a:lnL w="9525">
                      <a:solidFill>
                        <a:srgbClr val="4E80BC"/>
                      </a:solidFill>
                      <a:prstDash val="solid"/>
                    </a:lnL>
                    <a:lnR w="9525">
                      <a:solidFill>
                        <a:srgbClr val="4E80BC"/>
                      </a:solidFill>
                      <a:prstDash val="solid"/>
                    </a:lnR>
                    <a:lnT w="9525">
                      <a:solidFill>
                        <a:srgbClr val="4E80BC"/>
                      </a:solidFill>
                      <a:prstDash val="solid"/>
                    </a:lnT>
                    <a:lnB w="9525">
                      <a:solidFill>
                        <a:srgbClr val="4E80BC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4E80BC"/>
                      </a:solidFill>
                      <a:prstDash val="solid"/>
                    </a:lnL>
                    <a:lnT w="9525">
                      <a:solidFill>
                        <a:srgbClr val="F5913F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8" name="object 88"/>
          <p:cNvSpPr/>
          <p:nvPr/>
        </p:nvSpPr>
        <p:spPr>
          <a:xfrm>
            <a:off x="6248400" y="1143000"/>
            <a:ext cx="2514600" cy="4953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819150"/>
            <a:chOff x="452527" y="273050"/>
            <a:chExt cx="8239125" cy="819150"/>
          </a:xfrm>
        </p:grpSpPr>
        <p:sp>
          <p:nvSpPr>
            <p:cNvPr id="3" name="object 3"/>
            <p:cNvSpPr/>
            <p:nvPr/>
          </p:nvSpPr>
          <p:spPr>
            <a:xfrm>
              <a:off x="457199" y="297179"/>
              <a:ext cx="8229600" cy="789940"/>
            </a:xfrm>
            <a:custGeom>
              <a:avLst/>
              <a:gdLst/>
              <a:ahLst/>
              <a:cxnLst/>
              <a:rect l="l" t="t" r="r" b="b"/>
              <a:pathLst>
                <a:path w="8229600" h="789940">
                  <a:moveTo>
                    <a:pt x="8229600" y="0"/>
                  </a:moveTo>
                  <a:lnTo>
                    <a:pt x="0" y="0"/>
                  </a:lnTo>
                  <a:lnTo>
                    <a:pt x="0" y="789940"/>
                  </a:lnTo>
                  <a:lnTo>
                    <a:pt x="8229600" y="78994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92480"/>
            </a:xfrm>
            <a:custGeom>
              <a:avLst/>
              <a:gdLst/>
              <a:ahLst/>
              <a:cxnLst/>
              <a:rect l="l" t="t" r="r" b="b"/>
              <a:pathLst>
                <a:path w="8229600" h="792480">
                  <a:moveTo>
                    <a:pt x="4114800" y="792479"/>
                  </a:moveTo>
                  <a:lnTo>
                    <a:pt x="0" y="7924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92479"/>
                  </a:lnTo>
                  <a:lnTo>
                    <a:pt x="4114800" y="7924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04774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0388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0299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0198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0109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0020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91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829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728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9639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9550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9448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9359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9271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9169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9080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99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801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699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610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8521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8432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8331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8242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814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8051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962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861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772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683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581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493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7404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7302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7213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711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7023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934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832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743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65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553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464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375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627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6184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609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994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905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715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626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524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435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346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245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5156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506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965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876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775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686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597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508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406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318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229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127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4038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937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8481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759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657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7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78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89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87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98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009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908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19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924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536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10"/>
              </a:spcBef>
            </a:pPr>
            <a:r>
              <a:rPr sz="3200" spc="-480" dirty="0"/>
              <a:t>CHLORO </a:t>
            </a:r>
            <a:r>
              <a:rPr sz="3200" spc="-450" dirty="0"/>
              <a:t>FLUORO</a:t>
            </a:r>
            <a:r>
              <a:rPr sz="3200" spc="-254" dirty="0"/>
              <a:t> </a:t>
            </a:r>
            <a:r>
              <a:rPr sz="3200" spc="-505" dirty="0"/>
              <a:t>CARBONS</a:t>
            </a:r>
            <a:endParaRPr sz="3200"/>
          </a:p>
        </p:txBody>
      </p:sp>
      <p:sp>
        <p:nvSpPr>
          <p:cNvPr id="90" name="object 90"/>
          <p:cNvSpPr txBox="1"/>
          <p:nvPr/>
        </p:nvSpPr>
        <p:spPr>
          <a:xfrm>
            <a:off x="533400" y="2057400"/>
            <a:ext cx="4038600" cy="1922780"/>
          </a:xfrm>
          <a:prstGeom prst="rect">
            <a:avLst/>
          </a:prstGeom>
          <a:ln w="9344">
            <a:solidFill>
              <a:srgbClr val="F69545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370"/>
              </a:spcBef>
            </a:pPr>
            <a:r>
              <a:rPr sz="2400" spc="-135" dirty="0">
                <a:latin typeface="Arial"/>
                <a:cs typeface="Arial"/>
              </a:rPr>
              <a:t>Advantages</a:t>
            </a:r>
            <a:endParaRPr sz="2400">
              <a:latin typeface="Arial"/>
              <a:cs typeface="Arial"/>
            </a:endParaRPr>
          </a:p>
          <a:p>
            <a:pPr marL="273050" indent="-18288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sz="2400" spc="-120" dirty="0">
                <a:latin typeface="Arial"/>
                <a:cs typeface="Arial"/>
              </a:rPr>
              <a:t>Chemical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-150" dirty="0">
                <a:latin typeface="Arial"/>
                <a:cs typeface="Arial"/>
              </a:rPr>
              <a:t>inertness</a:t>
            </a:r>
            <a:endParaRPr sz="2400">
              <a:latin typeface="Arial"/>
              <a:cs typeface="Arial"/>
            </a:endParaRPr>
          </a:p>
          <a:p>
            <a:pPr marL="273050" indent="-18288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sz="2400" spc="-165" dirty="0">
                <a:latin typeface="Arial"/>
                <a:cs typeface="Arial"/>
              </a:rPr>
              <a:t>Lack </a:t>
            </a:r>
            <a:r>
              <a:rPr sz="2400" spc="-45" dirty="0">
                <a:latin typeface="Arial"/>
                <a:cs typeface="Arial"/>
              </a:rPr>
              <a:t>of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65" dirty="0">
                <a:latin typeface="Arial"/>
                <a:cs typeface="Arial"/>
              </a:rPr>
              <a:t>toxicity</a:t>
            </a:r>
            <a:endParaRPr sz="2400">
              <a:latin typeface="Arial"/>
              <a:cs typeface="Arial"/>
            </a:endParaRPr>
          </a:p>
          <a:p>
            <a:pPr marL="273050" indent="-18288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sz="2400" spc="-40" dirty="0">
                <a:latin typeface="Arial"/>
                <a:cs typeface="Arial"/>
              </a:rPr>
              <a:t>Non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75" dirty="0">
                <a:latin typeface="Arial"/>
                <a:cs typeface="Arial"/>
              </a:rPr>
              <a:t>flammability.</a:t>
            </a:r>
            <a:endParaRPr sz="2400">
              <a:latin typeface="Arial"/>
              <a:cs typeface="Arial"/>
            </a:endParaRPr>
          </a:p>
          <a:p>
            <a:pPr marL="273050" indent="-18288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sz="2400" spc="-165" dirty="0">
                <a:latin typeface="Arial"/>
                <a:cs typeface="Arial"/>
              </a:rPr>
              <a:t>Lack </a:t>
            </a:r>
            <a:r>
              <a:rPr sz="2400" spc="-45" dirty="0">
                <a:latin typeface="Arial"/>
                <a:cs typeface="Arial"/>
              </a:rPr>
              <a:t>of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195" dirty="0">
                <a:latin typeface="Arial"/>
                <a:cs typeface="Arial"/>
              </a:rPr>
              <a:t>explosiveness.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839469" y="1329690"/>
            <a:ext cx="5586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4310" indent="-181610">
              <a:lnSpc>
                <a:spcPct val="100000"/>
              </a:lnSpc>
              <a:spcBef>
                <a:spcPts val="100"/>
              </a:spcBef>
              <a:buChar char="•"/>
              <a:tabLst>
                <a:tab pos="194310" algn="l"/>
              </a:tabLst>
            </a:pPr>
            <a:r>
              <a:rPr sz="2400" spc="-105" dirty="0">
                <a:latin typeface="Arial"/>
                <a:cs typeface="Arial"/>
              </a:rPr>
              <a:t>Propellant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50" dirty="0">
                <a:latin typeface="Arial"/>
                <a:cs typeface="Arial"/>
              </a:rPr>
              <a:t>choice </a:t>
            </a:r>
            <a:r>
              <a:rPr sz="2400" spc="-25" dirty="0">
                <a:latin typeface="Arial"/>
                <a:cs typeface="Arial"/>
              </a:rPr>
              <a:t>for </a:t>
            </a:r>
            <a:r>
              <a:rPr sz="2400" spc="-90" dirty="0">
                <a:latin typeface="Arial"/>
                <a:cs typeface="Arial"/>
              </a:rPr>
              <a:t>oral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55" dirty="0">
                <a:latin typeface="Arial"/>
                <a:cs typeface="Arial"/>
              </a:rPr>
              <a:t>inhalation</a:t>
            </a:r>
            <a:r>
              <a:rPr sz="2400" spc="90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4876800" y="2057400"/>
            <a:ext cx="3657600" cy="1557020"/>
          </a:xfrm>
          <a:prstGeom prst="rect">
            <a:avLst/>
          </a:prstGeom>
          <a:ln w="9344">
            <a:solidFill>
              <a:srgbClr val="F69545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90170">
              <a:lnSpc>
                <a:spcPct val="100000"/>
              </a:lnSpc>
              <a:spcBef>
                <a:spcPts val="370"/>
              </a:spcBef>
            </a:pPr>
            <a:r>
              <a:rPr sz="2400" spc="-140" dirty="0">
                <a:latin typeface="Arial"/>
                <a:cs typeface="Arial"/>
              </a:rPr>
              <a:t>Disadvantages</a:t>
            </a:r>
            <a:endParaRPr sz="2400">
              <a:latin typeface="Arial"/>
              <a:cs typeface="Arial"/>
            </a:endParaRPr>
          </a:p>
          <a:p>
            <a:pPr marL="265430" indent="-175260">
              <a:lnSpc>
                <a:spcPct val="100000"/>
              </a:lnSpc>
              <a:buChar char="•"/>
              <a:tabLst>
                <a:tab pos="265430" algn="l"/>
              </a:tabLst>
            </a:pPr>
            <a:r>
              <a:rPr sz="2400" spc="-45" dirty="0">
                <a:latin typeface="Arial"/>
                <a:cs typeface="Arial"/>
              </a:rPr>
              <a:t>High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180" dirty="0">
                <a:latin typeface="Arial"/>
                <a:cs typeface="Arial"/>
              </a:rPr>
              <a:t>cost</a:t>
            </a:r>
            <a:endParaRPr sz="2400">
              <a:latin typeface="Arial"/>
              <a:cs typeface="Arial"/>
            </a:endParaRPr>
          </a:p>
          <a:p>
            <a:pPr marL="273050" indent="-182880">
              <a:lnSpc>
                <a:spcPct val="100000"/>
              </a:lnSpc>
              <a:buChar char="•"/>
              <a:tabLst>
                <a:tab pos="273050" algn="l"/>
              </a:tabLst>
            </a:pPr>
            <a:r>
              <a:rPr sz="2400" spc="85" dirty="0">
                <a:latin typeface="Arial"/>
                <a:cs typeface="Arial"/>
              </a:rPr>
              <a:t>It </a:t>
            </a:r>
            <a:r>
              <a:rPr sz="2400" spc="-185" dirty="0">
                <a:latin typeface="Arial"/>
                <a:cs typeface="Arial"/>
              </a:rPr>
              <a:t>depletes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00" dirty="0">
                <a:latin typeface="Arial"/>
                <a:cs typeface="Arial"/>
              </a:rPr>
              <a:t>ozone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layer</a:t>
            </a:r>
            <a:endParaRPr sz="24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57200" y="4697729"/>
            <a:ext cx="4776470" cy="1076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57300" marR="5080" indent="-1244600">
              <a:lnSpc>
                <a:spcPct val="100000"/>
              </a:lnSpc>
              <a:spcBef>
                <a:spcPts val="100"/>
              </a:spcBef>
            </a:pPr>
            <a:r>
              <a:rPr sz="2300" spc="-175" dirty="0">
                <a:latin typeface="Arial"/>
                <a:cs typeface="Arial"/>
              </a:rPr>
              <a:t>Examples: </a:t>
            </a:r>
            <a:r>
              <a:rPr sz="2300" spc="-75" dirty="0">
                <a:latin typeface="Arial"/>
                <a:cs typeface="Arial"/>
              </a:rPr>
              <a:t>Trichloromonofluoromethane  </a:t>
            </a:r>
            <a:r>
              <a:rPr sz="2300" spc="-65" dirty="0">
                <a:latin typeface="Arial"/>
                <a:cs typeface="Arial"/>
              </a:rPr>
              <a:t>Dichlorodifluoromethane  </a:t>
            </a:r>
            <a:r>
              <a:rPr sz="2300" spc="-75" dirty="0">
                <a:latin typeface="Arial"/>
                <a:cs typeface="Arial"/>
              </a:rPr>
              <a:t>Dichlorotetrafluoroethane</a:t>
            </a:r>
            <a:endParaRPr sz="23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421629" y="4697729"/>
            <a:ext cx="1891664" cy="1076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880" indent="-154940">
              <a:lnSpc>
                <a:spcPct val="100000"/>
              </a:lnSpc>
              <a:spcBef>
                <a:spcPts val="100"/>
              </a:spcBef>
              <a:buChar char="-"/>
              <a:tabLst>
                <a:tab pos="182880" algn="l"/>
              </a:tabLst>
            </a:pPr>
            <a:r>
              <a:rPr sz="2300" spc="-95" dirty="0">
                <a:latin typeface="Arial"/>
                <a:cs typeface="Arial"/>
              </a:rPr>
              <a:t>Propellant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spc="-130" dirty="0">
                <a:latin typeface="Arial"/>
                <a:cs typeface="Arial"/>
              </a:rPr>
              <a:t>11</a:t>
            </a:r>
            <a:endParaRPr sz="2300" dirty="0">
              <a:latin typeface="Arial"/>
              <a:cs typeface="Arial"/>
            </a:endParaRPr>
          </a:p>
          <a:p>
            <a:pPr marL="175260" indent="-154940">
              <a:lnSpc>
                <a:spcPct val="100000"/>
              </a:lnSpc>
              <a:buChar char="-"/>
              <a:tabLst>
                <a:tab pos="175260" algn="l"/>
              </a:tabLst>
            </a:pPr>
            <a:r>
              <a:rPr sz="2300" spc="-95" dirty="0">
                <a:latin typeface="Arial"/>
                <a:cs typeface="Arial"/>
              </a:rPr>
              <a:t>Propellant</a:t>
            </a:r>
            <a:r>
              <a:rPr sz="2300" spc="-155" dirty="0">
                <a:latin typeface="Arial"/>
                <a:cs typeface="Arial"/>
              </a:rPr>
              <a:t> </a:t>
            </a:r>
            <a:r>
              <a:rPr sz="2300" spc="-130" dirty="0">
                <a:latin typeface="Arial"/>
                <a:cs typeface="Arial"/>
              </a:rPr>
              <a:t>12</a:t>
            </a:r>
            <a:endParaRPr sz="2300" dirty="0">
              <a:latin typeface="Arial"/>
              <a:cs typeface="Arial"/>
            </a:endParaRPr>
          </a:p>
          <a:p>
            <a:pPr marL="167640" indent="-154940">
              <a:lnSpc>
                <a:spcPct val="100000"/>
              </a:lnSpc>
              <a:buChar char="-"/>
              <a:tabLst>
                <a:tab pos="167640" algn="l"/>
              </a:tabLst>
            </a:pPr>
            <a:r>
              <a:rPr sz="2300" spc="-95" dirty="0">
                <a:latin typeface="Arial"/>
                <a:cs typeface="Arial"/>
              </a:rPr>
              <a:t>Propellant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spc="-130" dirty="0">
                <a:latin typeface="Arial"/>
                <a:cs typeface="Arial"/>
              </a:rPr>
              <a:t>114</a:t>
            </a:r>
            <a:endParaRPr sz="23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742950"/>
            <a:chOff x="452527" y="273050"/>
            <a:chExt cx="8239125" cy="7429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40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5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7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8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9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32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23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44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6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7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81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72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63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55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47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30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216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05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96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88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79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70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54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45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378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28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20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03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78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70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43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36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10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01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3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5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4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57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09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0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2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74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7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8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95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6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91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2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5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9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3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4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6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8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9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535" dirty="0"/>
              <a:t>HYDROCARBONS</a:t>
            </a:r>
            <a:endParaRPr sz="3600"/>
          </a:p>
        </p:txBody>
      </p:sp>
      <p:sp>
        <p:nvSpPr>
          <p:cNvPr id="90" name="object 90"/>
          <p:cNvSpPr txBox="1"/>
          <p:nvPr/>
        </p:nvSpPr>
        <p:spPr>
          <a:xfrm>
            <a:off x="610869" y="1253490"/>
            <a:ext cx="71291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indent="-198120">
              <a:lnSpc>
                <a:spcPct val="100000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sz="2600" spc="-135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70" dirty="0">
                <a:latin typeface="Arial"/>
                <a:cs typeface="Arial"/>
              </a:rPr>
              <a:t>water </a:t>
            </a:r>
            <a:r>
              <a:rPr sz="2600" spc="-275" dirty="0">
                <a:latin typeface="Arial"/>
                <a:cs typeface="Arial"/>
              </a:rPr>
              <a:t>based </a:t>
            </a:r>
            <a:r>
              <a:rPr sz="2600" spc="-220" dirty="0">
                <a:latin typeface="Arial"/>
                <a:cs typeface="Arial"/>
              </a:rPr>
              <a:t>aerosols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90" dirty="0">
                <a:latin typeface="Arial"/>
                <a:cs typeface="Arial"/>
              </a:rPr>
              <a:t>topical</a:t>
            </a:r>
            <a:r>
              <a:rPr sz="2600" spc="-170" dirty="0">
                <a:latin typeface="Arial"/>
                <a:cs typeface="Arial"/>
              </a:rPr>
              <a:t> </a:t>
            </a:r>
            <a:r>
              <a:rPr sz="2600" spc="-229" dirty="0">
                <a:latin typeface="Arial"/>
                <a:cs typeface="Arial"/>
              </a:rPr>
              <a:t>use</a:t>
            </a:r>
            <a:r>
              <a:rPr sz="2400" spc="-229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04800" y="1905000"/>
            <a:ext cx="4267200" cy="2073910"/>
          </a:xfrm>
          <a:prstGeom prst="rect">
            <a:avLst/>
          </a:prstGeom>
          <a:ln w="9344">
            <a:solidFill>
              <a:srgbClr val="F69545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90170">
              <a:lnSpc>
                <a:spcPts val="3115"/>
              </a:lnSpc>
              <a:spcBef>
                <a:spcPts val="370"/>
              </a:spcBef>
            </a:pPr>
            <a:r>
              <a:rPr sz="2600" spc="-145" dirty="0">
                <a:latin typeface="Arial"/>
                <a:cs typeface="Arial"/>
              </a:rPr>
              <a:t>Advantages</a:t>
            </a:r>
            <a:endParaRPr sz="2600">
              <a:latin typeface="Arial"/>
              <a:cs typeface="Arial"/>
            </a:endParaRPr>
          </a:p>
          <a:p>
            <a:pPr marL="288290" indent="-198120">
              <a:lnSpc>
                <a:spcPts val="3115"/>
              </a:lnSpc>
              <a:buChar char="•"/>
              <a:tabLst>
                <a:tab pos="288290" algn="l"/>
              </a:tabLst>
            </a:pPr>
            <a:r>
              <a:rPr sz="2600" spc="-170" dirty="0">
                <a:latin typeface="Arial"/>
                <a:cs typeface="Arial"/>
              </a:rPr>
              <a:t>Inexpensive</a:t>
            </a:r>
            <a:endParaRPr sz="2600">
              <a:latin typeface="Arial"/>
              <a:cs typeface="Arial"/>
            </a:endParaRPr>
          </a:p>
          <a:p>
            <a:pPr marL="288290" indent="-198120">
              <a:lnSpc>
                <a:spcPct val="100000"/>
              </a:lnSpc>
              <a:buChar char="•"/>
              <a:tabLst>
                <a:tab pos="288290" algn="l"/>
              </a:tabLst>
            </a:pPr>
            <a:r>
              <a:rPr sz="2600" spc="-130" dirty="0">
                <a:latin typeface="Arial"/>
                <a:cs typeface="Arial"/>
              </a:rPr>
              <a:t>Excellent</a:t>
            </a:r>
            <a:r>
              <a:rPr sz="2600" spc="-95" dirty="0">
                <a:latin typeface="Arial"/>
                <a:cs typeface="Arial"/>
              </a:rPr>
              <a:t> </a:t>
            </a:r>
            <a:r>
              <a:rPr sz="2600" spc="-185" dirty="0">
                <a:latin typeface="Arial"/>
                <a:cs typeface="Arial"/>
              </a:rPr>
              <a:t>solvents</a:t>
            </a:r>
            <a:endParaRPr sz="2600">
              <a:latin typeface="Arial"/>
              <a:cs typeface="Arial"/>
            </a:endParaRPr>
          </a:p>
          <a:p>
            <a:pPr marL="90170" marR="944244">
              <a:lnSpc>
                <a:spcPct val="100000"/>
              </a:lnSpc>
              <a:buChar char="•"/>
              <a:tabLst>
                <a:tab pos="288290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254" dirty="0">
                <a:latin typeface="Arial"/>
                <a:cs typeface="Arial"/>
              </a:rPr>
              <a:t>does </a:t>
            </a:r>
            <a:r>
              <a:rPr sz="2600" spc="-40" dirty="0">
                <a:latin typeface="Arial"/>
                <a:cs typeface="Arial"/>
              </a:rPr>
              <a:t>not </a:t>
            </a:r>
            <a:r>
              <a:rPr sz="2600" spc="-295" dirty="0">
                <a:latin typeface="Arial"/>
                <a:cs typeface="Arial"/>
              </a:rPr>
              <a:t>cause </a:t>
            </a:r>
            <a:r>
              <a:rPr sz="2600" spc="-220" dirty="0">
                <a:latin typeface="Arial"/>
                <a:cs typeface="Arial"/>
              </a:rPr>
              <a:t>ozone  </a:t>
            </a:r>
            <a:r>
              <a:rPr sz="2600" spc="-95" dirty="0">
                <a:latin typeface="Arial"/>
                <a:cs typeface="Arial"/>
              </a:rPr>
              <a:t>depletion</a:t>
            </a:r>
            <a:endParaRPr sz="26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4800600" y="2133600"/>
            <a:ext cx="3886200" cy="1677670"/>
          </a:xfrm>
          <a:prstGeom prst="rect">
            <a:avLst/>
          </a:prstGeom>
          <a:ln w="9344">
            <a:solidFill>
              <a:srgbClr val="F69545"/>
            </a:solidFill>
          </a:ln>
        </p:spPr>
        <p:txBody>
          <a:bodyPr vert="horz" wrap="square" lIns="0" tIns="46990" rIns="0" bIns="0" rtlCol="0">
            <a:spAutoFit/>
          </a:bodyPr>
          <a:lstStyle/>
          <a:p>
            <a:pPr marL="90170">
              <a:lnSpc>
                <a:spcPts val="3115"/>
              </a:lnSpc>
              <a:spcBef>
                <a:spcPts val="370"/>
              </a:spcBef>
            </a:pPr>
            <a:r>
              <a:rPr sz="2600" spc="-155" dirty="0">
                <a:latin typeface="Arial"/>
                <a:cs typeface="Arial"/>
              </a:rPr>
              <a:t>Disadvantages</a:t>
            </a:r>
            <a:endParaRPr sz="2600">
              <a:latin typeface="Arial"/>
              <a:cs typeface="Arial"/>
            </a:endParaRPr>
          </a:p>
          <a:p>
            <a:pPr marL="287020" indent="-196850">
              <a:lnSpc>
                <a:spcPts val="3115"/>
              </a:lnSpc>
              <a:buChar char="•"/>
              <a:tabLst>
                <a:tab pos="287020" algn="l"/>
              </a:tabLst>
            </a:pPr>
            <a:r>
              <a:rPr sz="2600" spc="-105" dirty="0">
                <a:latin typeface="Arial"/>
                <a:cs typeface="Arial"/>
              </a:rPr>
              <a:t>Inflammable</a:t>
            </a:r>
            <a:endParaRPr sz="2600">
              <a:latin typeface="Arial"/>
              <a:cs typeface="Arial"/>
            </a:endParaRPr>
          </a:p>
          <a:p>
            <a:pPr marL="90170" marR="1229995">
              <a:lnSpc>
                <a:spcPct val="100000"/>
              </a:lnSpc>
              <a:buChar char="•"/>
              <a:tabLst>
                <a:tab pos="287020" algn="l"/>
              </a:tabLst>
            </a:pPr>
            <a:r>
              <a:rPr sz="2600" spc="-50" dirty="0">
                <a:latin typeface="Arial"/>
                <a:cs typeface="Arial"/>
              </a:rPr>
              <a:t>Unknown</a:t>
            </a:r>
            <a:r>
              <a:rPr sz="2600" spc="-135" dirty="0">
                <a:latin typeface="Arial"/>
                <a:cs typeface="Arial"/>
              </a:rPr>
              <a:t> </a:t>
            </a:r>
            <a:r>
              <a:rPr sz="2600" spc="-70" dirty="0">
                <a:latin typeface="Arial"/>
                <a:cs typeface="Arial"/>
              </a:rPr>
              <a:t>toxicity  </a:t>
            </a:r>
            <a:r>
              <a:rPr sz="2600" spc="-145" dirty="0">
                <a:latin typeface="Arial"/>
                <a:cs typeface="Arial"/>
              </a:rPr>
              <a:t>produced</a:t>
            </a:r>
            <a:endParaRPr sz="260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1143000" y="4191000"/>
            <a:ext cx="6705600" cy="1677670"/>
          </a:xfrm>
          <a:custGeom>
            <a:avLst/>
            <a:gdLst/>
            <a:ahLst/>
            <a:cxnLst/>
            <a:rect l="l" t="t" r="r" b="b"/>
            <a:pathLst>
              <a:path w="6705600" h="1677670">
                <a:moveTo>
                  <a:pt x="0" y="0"/>
                </a:moveTo>
                <a:lnTo>
                  <a:pt x="6705600" y="0"/>
                </a:lnTo>
                <a:lnTo>
                  <a:pt x="6705600" y="1677670"/>
                </a:lnTo>
                <a:lnTo>
                  <a:pt x="0" y="1677670"/>
                </a:lnTo>
                <a:lnTo>
                  <a:pt x="0" y="0"/>
                </a:lnTo>
                <a:close/>
              </a:path>
              <a:path w="6705600" h="1677670">
                <a:moveTo>
                  <a:pt x="0" y="0"/>
                </a:moveTo>
                <a:lnTo>
                  <a:pt x="0" y="0"/>
                </a:lnTo>
              </a:path>
              <a:path w="6705600" h="1677670">
                <a:moveTo>
                  <a:pt x="6705600" y="1677670"/>
                </a:moveTo>
                <a:lnTo>
                  <a:pt x="6705600" y="167767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 txBox="1"/>
          <p:nvPr/>
        </p:nvSpPr>
        <p:spPr>
          <a:xfrm>
            <a:off x="1220469" y="4225290"/>
            <a:ext cx="1884045" cy="1212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15"/>
              </a:lnSpc>
              <a:spcBef>
                <a:spcPts val="100"/>
              </a:spcBef>
              <a:tabLst>
                <a:tab pos="568325" algn="l"/>
              </a:tabLst>
            </a:pPr>
            <a:r>
              <a:rPr sz="2400" spc="-155" dirty="0">
                <a:latin typeface="Arial"/>
                <a:cs typeface="Arial"/>
              </a:rPr>
              <a:t>Ex</a:t>
            </a:r>
            <a:r>
              <a:rPr sz="2600" spc="-155" dirty="0">
                <a:latin typeface="Arial"/>
                <a:cs typeface="Arial"/>
              </a:rPr>
              <a:t>:	</a:t>
            </a:r>
            <a:r>
              <a:rPr sz="2600" spc="-190" dirty="0">
                <a:latin typeface="Arial"/>
                <a:cs typeface="Arial"/>
              </a:rPr>
              <a:t>Propane</a:t>
            </a:r>
            <a:endParaRPr sz="2600">
              <a:latin typeface="Arial"/>
              <a:cs typeface="Arial"/>
            </a:endParaRPr>
          </a:p>
          <a:p>
            <a:pPr marL="588010" marR="5080">
              <a:lnSpc>
                <a:spcPts val="3120"/>
              </a:lnSpc>
              <a:spcBef>
                <a:spcPts val="100"/>
              </a:spcBef>
            </a:pPr>
            <a:r>
              <a:rPr sz="2600" spc="125" dirty="0">
                <a:latin typeface="Arial"/>
                <a:cs typeface="Arial"/>
              </a:rPr>
              <a:t>I</a:t>
            </a:r>
            <a:r>
              <a:rPr sz="2600" spc="-235" dirty="0">
                <a:latin typeface="Arial"/>
                <a:cs typeface="Arial"/>
              </a:rPr>
              <a:t>so</a:t>
            </a:r>
            <a:r>
              <a:rPr sz="2600" spc="-250" dirty="0">
                <a:latin typeface="Arial"/>
                <a:cs typeface="Arial"/>
              </a:rPr>
              <a:t>b</a:t>
            </a:r>
            <a:r>
              <a:rPr sz="2600" spc="-15" dirty="0">
                <a:latin typeface="Arial"/>
                <a:cs typeface="Arial"/>
              </a:rPr>
              <a:t>ut</a:t>
            </a:r>
            <a:r>
              <a:rPr sz="2600" spc="-345" dirty="0">
                <a:latin typeface="Arial"/>
                <a:cs typeface="Arial"/>
              </a:rPr>
              <a:t>a</a:t>
            </a:r>
            <a:r>
              <a:rPr sz="2600" spc="-35" dirty="0">
                <a:latin typeface="Arial"/>
                <a:cs typeface="Arial"/>
              </a:rPr>
              <a:t>n</a:t>
            </a:r>
            <a:r>
              <a:rPr sz="2600" spc="-240" dirty="0">
                <a:latin typeface="Arial"/>
                <a:cs typeface="Arial"/>
              </a:rPr>
              <a:t>e  </a:t>
            </a:r>
            <a:r>
              <a:rPr sz="2600" spc="-155" dirty="0">
                <a:latin typeface="Arial"/>
                <a:cs typeface="Arial"/>
              </a:rPr>
              <a:t>Butane</a:t>
            </a:r>
            <a:endParaRPr sz="26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552190" y="4225290"/>
            <a:ext cx="2503170" cy="1212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37490" indent="-175260">
              <a:lnSpc>
                <a:spcPts val="3115"/>
              </a:lnSpc>
              <a:spcBef>
                <a:spcPts val="100"/>
              </a:spcBef>
              <a:buChar char="-"/>
              <a:tabLst>
                <a:tab pos="237490" algn="l"/>
              </a:tabLst>
            </a:pPr>
            <a:r>
              <a:rPr sz="2600" spc="-110" dirty="0">
                <a:latin typeface="Arial"/>
                <a:cs typeface="Arial"/>
              </a:rPr>
              <a:t>Propellant</a:t>
            </a:r>
            <a:r>
              <a:rPr sz="2600" spc="-155" dirty="0">
                <a:latin typeface="Arial"/>
                <a:cs typeface="Arial"/>
              </a:rPr>
              <a:t> </a:t>
            </a:r>
            <a:r>
              <a:rPr sz="2600" spc="-100" dirty="0">
                <a:latin typeface="Arial"/>
                <a:cs typeface="Arial"/>
              </a:rPr>
              <a:t>A-108</a:t>
            </a:r>
            <a:endParaRPr sz="2600">
              <a:latin typeface="Arial"/>
              <a:cs typeface="Arial"/>
            </a:endParaRPr>
          </a:p>
          <a:p>
            <a:pPr marL="216535" indent="-183515">
              <a:lnSpc>
                <a:spcPts val="3115"/>
              </a:lnSpc>
              <a:buChar char="-"/>
              <a:tabLst>
                <a:tab pos="217170" algn="l"/>
              </a:tabLst>
            </a:pPr>
            <a:r>
              <a:rPr sz="2600" spc="-110" dirty="0">
                <a:latin typeface="Arial"/>
                <a:cs typeface="Arial"/>
              </a:rPr>
              <a:t>Propellant</a:t>
            </a:r>
            <a:r>
              <a:rPr sz="2600" spc="-170" dirty="0">
                <a:latin typeface="Arial"/>
                <a:cs typeface="Arial"/>
              </a:rPr>
              <a:t> </a:t>
            </a:r>
            <a:r>
              <a:rPr sz="2600" spc="-90" dirty="0">
                <a:latin typeface="Arial"/>
                <a:cs typeface="Arial"/>
              </a:rPr>
              <a:t>A-31</a:t>
            </a:r>
            <a:endParaRPr sz="2600">
              <a:latin typeface="Arial"/>
              <a:cs typeface="Arial"/>
            </a:endParaRPr>
          </a:p>
          <a:p>
            <a:pPr marL="195580" indent="-182880">
              <a:lnSpc>
                <a:spcPct val="100000"/>
              </a:lnSpc>
              <a:buChar char="-"/>
              <a:tabLst>
                <a:tab pos="195580" algn="l"/>
              </a:tabLst>
            </a:pPr>
            <a:r>
              <a:rPr sz="2600" spc="-114" dirty="0">
                <a:latin typeface="Arial"/>
                <a:cs typeface="Arial"/>
              </a:rPr>
              <a:t>Propellant</a:t>
            </a:r>
            <a:r>
              <a:rPr sz="2600" spc="-130" dirty="0">
                <a:latin typeface="Arial"/>
                <a:cs typeface="Arial"/>
              </a:rPr>
              <a:t> </a:t>
            </a:r>
            <a:r>
              <a:rPr sz="2600" spc="-90" dirty="0">
                <a:latin typeface="Arial"/>
                <a:cs typeface="Arial"/>
              </a:rPr>
              <a:t>A-17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28727" y="149860"/>
            <a:ext cx="8239125" cy="744220"/>
            <a:chOff x="528727" y="149860"/>
            <a:chExt cx="8239125" cy="744220"/>
          </a:xfrm>
        </p:grpSpPr>
        <p:sp>
          <p:nvSpPr>
            <p:cNvPr id="3" name="object 3"/>
            <p:cNvSpPr/>
            <p:nvPr/>
          </p:nvSpPr>
          <p:spPr>
            <a:xfrm>
              <a:off x="533399" y="17272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33399" y="171450"/>
              <a:ext cx="8229600" cy="717550"/>
            </a:xfrm>
            <a:custGeom>
              <a:avLst/>
              <a:gdLst/>
              <a:ahLst/>
              <a:cxnLst/>
              <a:rect l="l" t="t" r="r" b="b"/>
              <a:pathLst>
                <a:path w="8229600" h="717550">
                  <a:moveTo>
                    <a:pt x="4114800" y="717550"/>
                  </a:moveTo>
                  <a:lnTo>
                    <a:pt x="0" y="71755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7550"/>
                  </a:lnTo>
                  <a:lnTo>
                    <a:pt x="4114800" y="71755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3400" y="852169"/>
              <a:ext cx="8230870" cy="16510"/>
            </a:xfrm>
            <a:custGeom>
              <a:avLst/>
              <a:gdLst/>
              <a:ahLst/>
              <a:cxnLst/>
              <a:rect l="l" t="t" r="r" b="b"/>
              <a:pathLst>
                <a:path w="8230870" h="1650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0870" y="16510"/>
                  </a:lnTo>
                  <a:lnTo>
                    <a:pt x="8230870" y="889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99" y="8432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3399" y="8343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3399" y="8267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3399" y="8178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3399" y="80899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3399" y="8013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3399" y="7924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3399" y="7835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3399" y="7759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3399" y="7670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3399" y="75819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3399" y="7505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3399" y="7416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3399" y="73279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3399" y="7251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3399" y="7162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3399" y="7086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3399" y="6997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3399" y="6908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3399" y="68199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3399" y="6743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3399" y="6654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3399" y="6578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33399" y="6489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3399" y="6400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3399" y="63119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3399" y="6235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3399" y="614679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3399" y="6070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33399" y="5981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3399" y="5892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33399" y="5816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3399" y="5727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3399" y="563879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3399" y="5562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33399" y="5473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33399" y="53848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3399" y="5308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3399" y="5219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33399" y="5143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33399" y="5054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3399" y="4965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3399" y="48768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3399" y="4800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3399" y="4711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33399" y="4635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3399" y="4546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33399" y="4457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3399" y="43688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59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33399" y="4292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33399" y="4203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33399" y="4127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33399" y="4038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33399" y="394969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33399" y="3873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33399" y="3784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33399" y="3695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33399" y="3619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33399" y="3530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33399" y="34417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33399" y="3365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3399" y="3276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33399" y="31877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33399" y="3111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33399" y="3022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33399" y="29337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3399" y="2857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33399" y="2768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533399" y="26797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33399" y="2603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3399" y="25146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33399" y="2438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33399" y="2349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33399" y="2260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33399" y="21717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33399" y="2095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33399" y="20066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33399" y="1930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33399" y="1841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33399" y="1752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33399" y="1676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33399" y="1587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33399" y="14986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0870" y="1016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533400" y="15240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545" dirty="0"/>
              <a:t>COMPRESSED </a:t>
            </a:r>
            <a:r>
              <a:rPr sz="3600" spc="-605" dirty="0"/>
              <a:t>GAS</a:t>
            </a:r>
            <a:r>
              <a:rPr sz="3600" spc="-290" dirty="0"/>
              <a:t> </a:t>
            </a:r>
            <a:r>
              <a:rPr sz="3600" spc="-565" dirty="0"/>
              <a:t>PROPELLANTS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228600" y="990600"/>
            <a:ext cx="5334000" cy="5867400"/>
          </a:xfrm>
          <a:custGeom>
            <a:avLst/>
            <a:gdLst/>
            <a:ahLst/>
            <a:cxnLst/>
            <a:rect l="l" t="t" r="r" b="b"/>
            <a:pathLst>
              <a:path w="5334000" h="5867400">
                <a:moveTo>
                  <a:pt x="0" y="0"/>
                </a:moveTo>
                <a:lnTo>
                  <a:pt x="5334000" y="0"/>
                </a:lnTo>
                <a:lnTo>
                  <a:pt x="5334000" y="5867400"/>
                </a:lnTo>
              </a:path>
              <a:path w="5334000" h="5867400">
                <a:moveTo>
                  <a:pt x="0" y="5867400"/>
                </a:moveTo>
                <a:lnTo>
                  <a:pt x="0" y="0"/>
                </a:lnTo>
              </a:path>
              <a:path w="5334000" h="5867400"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306070" y="1026160"/>
            <a:ext cx="5171440" cy="5801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49600"/>
              </a:lnSpc>
              <a:spcBef>
                <a:spcPts val="100"/>
              </a:spcBef>
              <a:buChar char="•"/>
              <a:tabLst>
                <a:tab pos="275590" algn="l"/>
              </a:tabLst>
            </a:pPr>
            <a:r>
              <a:rPr sz="2300" spc="-180" dirty="0">
                <a:latin typeface="Arial"/>
                <a:cs typeface="Arial"/>
              </a:rPr>
              <a:t>Compressed </a:t>
            </a:r>
            <a:r>
              <a:rPr sz="2300" spc="-335" dirty="0">
                <a:latin typeface="Arial"/>
                <a:cs typeface="Arial"/>
              </a:rPr>
              <a:t>gas </a:t>
            </a:r>
            <a:r>
              <a:rPr sz="2300" spc="-105" dirty="0">
                <a:latin typeface="Arial"/>
                <a:cs typeface="Arial"/>
              </a:rPr>
              <a:t>propellants </a:t>
            </a:r>
            <a:r>
              <a:rPr sz="2300" spc="-170" dirty="0">
                <a:latin typeface="Arial"/>
                <a:cs typeface="Arial"/>
              </a:rPr>
              <a:t>occupy </a:t>
            </a:r>
            <a:r>
              <a:rPr sz="2300" spc="-100" dirty="0">
                <a:latin typeface="Arial"/>
                <a:cs typeface="Arial"/>
              </a:rPr>
              <a:t>the  </a:t>
            </a:r>
            <a:r>
              <a:rPr sz="2300" spc="-185" dirty="0">
                <a:latin typeface="Arial"/>
                <a:cs typeface="Arial"/>
              </a:rPr>
              <a:t>head </a:t>
            </a:r>
            <a:r>
              <a:rPr sz="2300" spc="-270" dirty="0">
                <a:latin typeface="Arial"/>
                <a:cs typeface="Arial"/>
              </a:rPr>
              <a:t>space </a:t>
            </a:r>
            <a:r>
              <a:rPr sz="2300" spc="-215" dirty="0">
                <a:latin typeface="Arial"/>
                <a:cs typeface="Arial"/>
              </a:rPr>
              <a:t>above </a:t>
            </a:r>
            <a:r>
              <a:rPr sz="2300" spc="-105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liquid </a:t>
            </a:r>
            <a:r>
              <a:rPr sz="2300" spc="40" dirty="0">
                <a:latin typeface="Arial"/>
                <a:cs typeface="Arial"/>
              </a:rPr>
              <a:t>in </a:t>
            </a:r>
            <a:r>
              <a:rPr sz="2300" spc="-100" dirty="0">
                <a:latin typeface="Arial"/>
                <a:cs typeface="Arial"/>
              </a:rPr>
              <a:t>the</a:t>
            </a:r>
            <a:r>
              <a:rPr sz="2300" spc="-95" dirty="0">
                <a:latin typeface="Arial"/>
                <a:cs typeface="Arial"/>
              </a:rPr>
              <a:t> </a:t>
            </a:r>
            <a:r>
              <a:rPr sz="2300" spc="-160" dirty="0">
                <a:latin typeface="Arial"/>
                <a:cs typeface="Arial"/>
              </a:rPr>
              <a:t>can.</a:t>
            </a:r>
            <a:endParaRPr sz="2300">
              <a:latin typeface="Arial"/>
              <a:cs typeface="Arial"/>
            </a:endParaRPr>
          </a:p>
          <a:p>
            <a:pPr marL="12700" marR="5715" algn="just">
              <a:lnSpc>
                <a:spcPct val="149600"/>
              </a:lnSpc>
              <a:spcBef>
                <a:spcPts val="10"/>
              </a:spcBef>
              <a:buChar char="•"/>
              <a:tabLst>
                <a:tab pos="217170" algn="l"/>
              </a:tabLst>
            </a:pPr>
            <a:r>
              <a:rPr sz="2300" spc="-80" dirty="0">
                <a:latin typeface="Arial"/>
                <a:cs typeface="Arial"/>
              </a:rPr>
              <a:t>When </a:t>
            </a:r>
            <a:r>
              <a:rPr sz="2300" spc="-100" dirty="0">
                <a:latin typeface="Arial"/>
                <a:cs typeface="Arial"/>
              </a:rPr>
              <a:t>the </a:t>
            </a:r>
            <a:r>
              <a:rPr sz="2300" spc="-165" dirty="0">
                <a:latin typeface="Arial"/>
                <a:cs typeface="Arial"/>
              </a:rPr>
              <a:t>aerosol </a:t>
            </a:r>
            <a:r>
              <a:rPr sz="2300" spc="-190" dirty="0">
                <a:latin typeface="Arial"/>
                <a:cs typeface="Arial"/>
              </a:rPr>
              <a:t>valve </a:t>
            </a:r>
            <a:r>
              <a:rPr sz="2300" spc="-140" dirty="0">
                <a:latin typeface="Arial"/>
                <a:cs typeface="Arial"/>
              </a:rPr>
              <a:t>is </a:t>
            </a:r>
            <a:r>
              <a:rPr sz="2300" spc="-160" dirty="0">
                <a:latin typeface="Arial"/>
                <a:cs typeface="Arial"/>
              </a:rPr>
              <a:t>opened </a:t>
            </a:r>
            <a:r>
              <a:rPr sz="2300" spc="-100" dirty="0">
                <a:latin typeface="Arial"/>
                <a:cs typeface="Arial"/>
              </a:rPr>
              <a:t>the </a:t>
            </a:r>
            <a:r>
              <a:rPr sz="2300" spc="-335" dirty="0">
                <a:latin typeface="Arial"/>
                <a:cs typeface="Arial"/>
              </a:rPr>
              <a:t>gas  </a:t>
            </a:r>
            <a:r>
              <a:rPr sz="2300" spc="-180" dirty="0">
                <a:latin typeface="Arial"/>
                <a:cs typeface="Arial"/>
              </a:rPr>
              <a:t>'pushes' </a:t>
            </a:r>
            <a:r>
              <a:rPr sz="2300" spc="-100" dirty="0">
                <a:latin typeface="Arial"/>
                <a:cs typeface="Arial"/>
              </a:rPr>
              <a:t>the </a:t>
            </a:r>
            <a:r>
              <a:rPr sz="2300" dirty="0">
                <a:latin typeface="Arial"/>
                <a:cs typeface="Arial"/>
              </a:rPr>
              <a:t>liquid </a:t>
            </a:r>
            <a:r>
              <a:rPr sz="2300" spc="-45" dirty="0">
                <a:latin typeface="Arial"/>
                <a:cs typeface="Arial"/>
              </a:rPr>
              <a:t>out </a:t>
            </a:r>
            <a:r>
              <a:rPr sz="2300" spc="-40" dirty="0">
                <a:latin typeface="Arial"/>
                <a:cs typeface="Arial"/>
              </a:rPr>
              <a:t>of </a:t>
            </a:r>
            <a:r>
              <a:rPr sz="2300" spc="-100" dirty="0">
                <a:latin typeface="Arial"/>
                <a:cs typeface="Arial"/>
              </a:rPr>
              <a:t>the</a:t>
            </a:r>
            <a:r>
              <a:rPr sz="2300" spc="-35" dirty="0">
                <a:latin typeface="Arial"/>
                <a:cs typeface="Arial"/>
              </a:rPr>
              <a:t> </a:t>
            </a:r>
            <a:r>
              <a:rPr sz="2300" spc="-160" dirty="0">
                <a:latin typeface="Arial"/>
                <a:cs typeface="Arial"/>
              </a:rPr>
              <a:t>can.</a:t>
            </a:r>
            <a:endParaRPr sz="2300">
              <a:latin typeface="Arial"/>
              <a:cs typeface="Arial"/>
            </a:endParaRPr>
          </a:p>
          <a:p>
            <a:pPr marL="12700" marR="5080" algn="just">
              <a:lnSpc>
                <a:spcPct val="149900"/>
              </a:lnSpc>
              <a:spcBef>
                <a:spcPts val="5"/>
              </a:spcBef>
              <a:buChar char="•"/>
              <a:tabLst>
                <a:tab pos="303530" algn="l"/>
              </a:tabLst>
            </a:pPr>
            <a:r>
              <a:rPr sz="2300" spc="-120" dirty="0">
                <a:latin typeface="Arial"/>
                <a:cs typeface="Arial"/>
              </a:rPr>
              <a:t>The </a:t>
            </a:r>
            <a:r>
              <a:rPr sz="2300" spc="-95" dirty="0">
                <a:latin typeface="Arial"/>
                <a:cs typeface="Arial"/>
              </a:rPr>
              <a:t>amount </a:t>
            </a:r>
            <a:r>
              <a:rPr sz="2300" spc="-40" dirty="0">
                <a:latin typeface="Arial"/>
                <a:cs typeface="Arial"/>
              </a:rPr>
              <a:t>of </a:t>
            </a:r>
            <a:r>
              <a:rPr sz="2300" spc="-340" dirty="0">
                <a:latin typeface="Arial"/>
                <a:cs typeface="Arial"/>
              </a:rPr>
              <a:t>gas </a:t>
            </a:r>
            <a:r>
              <a:rPr sz="2300" spc="40" dirty="0">
                <a:latin typeface="Arial"/>
                <a:cs typeface="Arial"/>
              </a:rPr>
              <a:t>in </a:t>
            </a:r>
            <a:r>
              <a:rPr sz="2300" spc="-105" dirty="0">
                <a:latin typeface="Arial"/>
                <a:cs typeface="Arial"/>
              </a:rPr>
              <a:t>the </a:t>
            </a:r>
            <a:r>
              <a:rPr sz="2300" spc="-235" dirty="0">
                <a:latin typeface="Arial"/>
                <a:cs typeface="Arial"/>
              </a:rPr>
              <a:t>headspace  </a:t>
            </a:r>
            <a:r>
              <a:rPr sz="2300" spc="-145" dirty="0">
                <a:latin typeface="Arial"/>
                <a:cs typeface="Arial"/>
              </a:rPr>
              <a:t>remains </a:t>
            </a:r>
            <a:r>
              <a:rPr sz="2300" spc="-100" dirty="0">
                <a:latin typeface="Arial"/>
                <a:cs typeface="Arial"/>
              </a:rPr>
              <a:t>the </a:t>
            </a:r>
            <a:r>
              <a:rPr sz="2300" spc="-280" dirty="0">
                <a:latin typeface="Arial"/>
                <a:cs typeface="Arial"/>
              </a:rPr>
              <a:t>same </a:t>
            </a:r>
            <a:r>
              <a:rPr sz="2300" spc="-50" dirty="0">
                <a:latin typeface="Arial"/>
                <a:cs typeface="Arial"/>
              </a:rPr>
              <a:t>but </a:t>
            </a:r>
            <a:r>
              <a:rPr sz="2300" spc="75" dirty="0">
                <a:latin typeface="Arial"/>
                <a:cs typeface="Arial"/>
              </a:rPr>
              <a:t>it </a:t>
            </a:r>
            <a:r>
              <a:rPr sz="2300" spc="-245" dirty="0">
                <a:latin typeface="Arial"/>
                <a:cs typeface="Arial"/>
              </a:rPr>
              <a:t>has </a:t>
            </a:r>
            <a:r>
              <a:rPr sz="2300" spc="-130" dirty="0">
                <a:latin typeface="Arial"/>
                <a:cs typeface="Arial"/>
              </a:rPr>
              <a:t>more </a:t>
            </a:r>
            <a:r>
              <a:rPr sz="2300" spc="-235" dirty="0">
                <a:latin typeface="Arial"/>
                <a:cs typeface="Arial"/>
              </a:rPr>
              <a:t>space, </a:t>
            </a:r>
            <a:r>
              <a:rPr sz="2300" spc="-135" dirty="0">
                <a:latin typeface="Arial"/>
                <a:cs typeface="Arial"/>
              </a:rPr>
              <a:t>and  </a:t>
            </a:r>
            <a:r>
              <a:rPr sz="2300" spc="-345" dirty="0">
                <a:latin typeface="Arial"/>
                <a:cs typeface="Arial"/>
              </a:rPr>
              <a:t>as</a:t>
            </a:r>
            <a:r>
              <a:rPr sz="2300" spc="-55" dirty="0">
                <a:latin typeface="Arial"/>
                <a:cs typeface="Arial"/>
              </a:rPr>
              <a:t> </a:t>
            </a:r>
            <a:r>
              <a:rPr sz="2300" spc="-310" dirty="0">
                <a:latin typeface="Arial"/>
                <a:cs typeface="Arial"/>
              </a:rPr>
              <a:t>a </a:t>
            </a:r>
            <a:r>
              <a:rPr sz="2300" spc="-100" dirty="0">
                <a:latin typeface="Arial"/>
                <a:cs typeface="Arial"/>
              </a:rPr>
              <a:t>result the </a:t>
            </a:r>
            <a:r>
              <a:rPr sz="2300" spc="-185" dirty="0">
                <a:latin typeface="Arial"/>
                <a:cs typeface="Arial"/>
              </a:rPr>
              <a:t>pressure </a:t>
            </a:r>
            <a:r>
              <a:rPr sz="2300" spc="10" dirty="0">
                <a:latin typeface="Arial"/>
                <a:cs typeface="Arial"/>
              </a:rPr>
              <a:t>will </a:t>
            </a:r>
            <a:r>
              <a:rPr sz="2300" spc="-70" dirty="0">
                <a:latin typeface="Arial"/>
                <a:cs typeface="Arial"/>
              </a:rPr>
              <a:t>drop </a:t>
            </a:r>
            <a:r>
              <a:rPr sz="2300" spc="-60" dirty="0">
                <a:latin typeface="Arial"/>
                <a:cs typeface="Arial"/>
              </a:rPr>
              <a:t>during </a:t>
            </a:r>
            <a:r>
              <a:rPr sz="2300" spc="-100" dirty="0">
                <a:latin typeface="Arial"/>
                <a:cs typeface="Arial"/>
              </a:rPr>
              <a:t>the  </a:t>
            </a:r>
            <a:r>
              <a:rPr sz="2300" spc="-30" dirty="0">
                <a:latin typeface="Arial"/>
                <a:cs typeface="Arial"/>
              </a:rPr>
              <a:t>life </a:t>
            </a:r>
            <a:r>
              <a:rPr sz="2300" spc="-45" dirty="0">
                <a:latin typeface="Arial"/>
                <a:cs typeface="Arial"/>
              </a:rPr>
              <a:t>of </a:t>
            </a:r>
            <a:r>
              <a:rPr sz="2300" spc="-100" dirty="0">
                <a:latin typeface="Arial"/>
                <a:cs typeface="Arial"/>
              </a:rPr>
              <a:t>the</a:t>
            </a:r>
            <a:r>
              <a:rPr sz="2300" spc="-114" dirty="0">
                <a:latin typeface="Arial"/>
                <a:cs typeface="Arial"/>
              </a:rPr>
              <a:t> </a:t>
            </a:r>
            <a:r>
              <a:rPr sz="2300" spc="-160" dirty="0">
                <a:latin typeface="Arial"/>
                <a:cs typeface="Arial"/>
              </a:rPr>
              <a:t>can.</a:t>
            </a:r>
            <a:endParaRPr sz="2300">
              <a:latin typeface="Arial"/>
              <a:cs typeface="Arial"/>
            </a:endParaRPr>
          </a:p>
          <a:p>
            <a:pPr marL="212090" indent="-199390" algn="just">
              <a:lnSpc>
                <a:spcPct val="100000"/>
              </a:lnSpc>
              <a:spcBef>
                <a:spcPts val="1370"/>
              </a:spcBef>
              <a:buChar char="•"/>
              <a:tabLst>
                <a:tab pos="212090" algn="l"/>
              </a:tabLst>
            </a:pPr>
            <a:r>
              <a:rPr sz="2300" spc="-204" dirty="0">
                <a:latin typeface="Arial"/>
                <a:cs typeface="Arial"/>
              </a:rPr>
              <a:t>Spray </a:t>
            </a:r>
            <a:r>
              <a:rPr sz="2300" spc="-130" dirty="0">
                <a:latin typeface="Arial"/>
                <a:cs typeface="Arial"/>
              </a:rPr>
              <a:t>performance </a:t>
            </a:r>
            <a:r>
              <a:rPr sz="2300" spc="-140" dirty="0">
                <a:latin typeface="Arial"/>
                <a:cs typeface="Arial"/>
              </a:rPr>
              <a:t>is </a:t>
            </a:r>
            <a:r>
              <a:rPr sz="2300" spc="-90" dirty="0">
                <a:latin typeface="Arial"/>
                <a:cs typeface="Arial"/>
              </a:rPr>
              <a:t>maintained</a:t>
            </a:r>
            <a:r>
              <a:rPr sz="2300" spc="10" dirty="0">
                <a:latin typeface="Arial"/>
                <a:cs typeface="Arial"/>
              </a:rPr>
              <a:t> </a:t>
            </a:r>
            <a:r>
              <a:rPr sz="2300" spc="-165" dirty="0">
                <a:latin typeface="Arial"/>
                <a:cs typeface="Arial"/>
              </a:rPr>
              <a:t>however</a:t>
            </a:r>
            <a:endParaRPr sz="2300">
              <a:latin typeface="Arial"/>
              <a:cs typeface="Arial"/>
            </a:endParaRPr>
          </a:p>
          <a:p>
            <a:pPr marL="12700" marR="5080" algn="just">
              <a:lnSpc>
                <a:spcPct val="149600"/>
              </a:lnSpc>
              <a:spcBef>
                <a:spcPts val="10"/>
              </a:spcBef>
            </a:pPr>
            <a:r>
              <a:rPr sz="2300" spc="-190" dirty="0">
                <a:latin typeface="Arial"/>
                <a:cs typeface="Arial"/>
              </a:rPr>
              <a:t>by </a:t>
            </a:r>
            <a:r>
              <a:rPr sz="2300" spc="-114" dirty="0">
                <a:latin typeface="Arial"/>
                <a:cs typeface="Arial"/>
              </a:rPr>
              <a:t>careful </a:t>
            </a:r>
            <a:r>
              <a:rPr sz="2300" spc="-140" dirty="0">
                <a:latin typeface="Arial"/>
                <a:cs typeface="Arial"/>
              </a:rPr>
              <a:t>choice </a:t>
            </a:r>
            <a:r>
              <a:rPr sz="2300" spc="-40" dirty="0">
                <a:latin typeface="Arial"/>
                <a:cs typeface="Arial"/>
              </a:rPr>
              <a:t>of </a:t>
            </a:r>
            <a:r>
              <a:rPr sz="2300" spc="-105" dirty="0">
                <a:latin typeface="Arial"/>
                <a:cs typeface="Arial"/>
              </a:rPr>
              <a:t>the </a:t>
            </a:r>
            <a:r>
              <a:rPr sz="2300" spc="-165" dirty="0">
                <a:latin typeface="Arial"/>
                <a:cs typeface="Arial"/>
              </a:rPr>
              <a:t>aerosol </a:t>
            </a:r>
            <a:r>
              <a:rPr sz="2300" spc="-190" dirty="0">
                <a:latin typeface="Arial"/>
                <a:cs typeface="Arial"/>
              </a:rPr>
              <a:t>valve </a:t>
            </a:r>
            <a:r>
              <a:rPr sz="2300" spc="-135" dirty="0">
                <a:latin typeface="Arial"/>
                <a:cs typeface="Arial"/>
              </a:rPr>
              <a:t>and  </a:t>
            </a:r>
            <a:r>
              <a:rPr sz="2300" spc="-110" dirty="0">
                <a:latin typeface="Arial"/>
                <a:cs typeface="Arial"/>
              </a:rPr>
              <a:t>actuator.</a:t>
            </a:r>
            <a:endParaRPr sz="23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715000" y="5215890"/>
            <a:ext cx="2617470" cy="1031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40" dirty="0">
                <a:solidFill>
                  <a:srgbClr val="E36B09"/>
                </a:solidFill>
                <a:latin typeface="Arial"/>
                <a:cs typeface="Arial"/>
              </a:rPr>
              <a:t>Examples: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</a:pPr>
            <a:r>
              <a:rPr sz="2100" spc="-90" dirty="0">
                <a:solidFill>
                  <a:srgbClr val="E36B09"/>
                </a:solidFill>
                <a:latin typeface="Arial"/>
                <a:cs typeface="Arial"/>
              </a:rPr>
              <a:t>Carbon </a:t>
            </a:r>
            <a:r>
              <a:rPr sz="2100" spc="-80" dirty="0">
                <a:solidFill>
                  <a:srgbClr val="E36B09"/>
                </a:solidFill>
                <a:latin typeface="Arial"/>
                <a:cs typeface="Arial"/>
              </a:rPr>
              <a:t>dioxide, </a:t>
            </a:r>
            <a:r>
              <a:rPr sz="2100" spc="-50" dirty="0">
                <a:solidFill>
                  <a:srgbClr val="E36B09"/>
                </a:solidFill>
                <a:latin typeface="Arial"/>
                <a:cs typeface="Arial"/>
              </a:rPr>
              <a:t>Nitrous  </a:t>
            </a:r>
            <a:r>
              <a:rPr sz="2100" spc="-110" dirty="0">
                <a:solidFill>
                  <a:srgbClr val="E36B09"/>
                </a:solidFill>
                <a:latin typeface="Arial"/>
                <a:cs typeface="Arial"/>
              </a:rPr>
              <a:t>oxide </a:t>
            </a:r>
            <a:r>
              <a:rPr sz="2100" spc="-125" dirty="0">
                <a:solidFill>
                  <a:srgbClr val="E36B09"/>
                </a:solidFill>
                <a:latin typeface="Arial"/>
                <a:cs typeface="Arial"/>
              </a:rPr>
              <a:t>and</a:t>
            </a:r>
            <a:r>
              <a:rPr sz="2100" spc="-35" dirty="0">
                <a:solidFill>
                  <a:srgbClr val="E36B09"/>
                </a:solidFill>
                <a:latin typeface="Arial"/>
                <a:cs typeface="Arial"/>
              </a:rPr>
              <a:t> </a:t>
            </a:r>
            <a:r>
              <a:rPr sz="2100" spc="-70" dirty="0">
                <a:solidFill>
                  <a:srgbClr val="E36B09"/>
                </a:solidFill>
                <a:latin typeface="Arial"/>
                <a:cs typeface="Arial"/>
              </a:rPr>
              <a:t>Nitrogen</a:t>
            </a:r>
            <a:endParaRPr sz="2100">
              <a:latin typeface="Arial"/>
              <a:cs typeface="Aria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5715000" y="1066800"/>
            <a:ext cx="3200400" cy="41148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8151" y="255271"/>
            <a:ext cx="8267700" cy="774700"/>
            <a:chOff x="438151" y="255271"/>
            <a:chExt cx="8267700" cy="774700"/>
          </a:xfrm>
        </p:grpSpPr>
        <p:sp>
          <p:nvSpPr>
            <p:cNvPr id="3" name="object 3"/>
            <p:cNvSpPr/>
            <p:nvPr/>
          </p:nvSpPr>
          <p:spPr>
            <a:xfrm>
              <a:off x="457199" y="294639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273049"/>
              <a:ext cx="8232140" cy="9525"/>
            </a:xfrm>
            <a:custGeom>
              <a:avLst/>
              <a:gdLst/>
              <a:ahLst/>
              <a:cxnLst/>
              <a:rect l="l" t="t" r="r" b="b"/>
              <a:pathLst>
                <a:path w="8232140" h="9525">
                  <a:moveTo>
                    <a:pt x="8232140" y="0"/>
                  </a:moveTo>
                  <a:lnTo>
                    <a:pt x="0" y="0"/>
                  </a:lnTo>
                  <a:lnTo>
                    <a:pt x="0" y="8902"/>
                  </a:lnTo>
                  <a:lnTo>
                    <a:pt x="8232140" y="8902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94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2806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D94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2882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C9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B9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3022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A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3098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991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3162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891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3238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790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3314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68F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339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58F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3454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48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3530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38D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360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28D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367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18C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08C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3822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F8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389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E8A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3962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D8A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403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C8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411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B88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419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A88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425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987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4330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88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4406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78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447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68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4546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584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4622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484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4699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38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28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182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081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4978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F81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054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E8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13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D7F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20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B7F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27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A7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346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97D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422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87D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48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77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562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67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638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57B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715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47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778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37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85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279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93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17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94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07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6070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F7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614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E76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6223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D76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6286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75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6362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74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643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A74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6502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97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87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77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6730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671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6794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571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687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470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6946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36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701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26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7086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1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7162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06D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722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F6D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7302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E6C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737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D6C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7442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C6B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7518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B6A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7594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96A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767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869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7734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76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7810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66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7886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567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7950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4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802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3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8102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2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8178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16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8242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06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F63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E63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8458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D6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8534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C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8610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B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868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A60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875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95F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55929" y="8826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85F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55929" y="8902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75E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55929" y="897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65D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55929" y="9042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55D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55929" y="9118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45C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55929" y="919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35C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55929" y="9258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25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55929" y="9334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15A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55929" y="941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05A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55929" y="9486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F5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455929" y="955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E5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455929" y="9626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D5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55929" y="9702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C5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455929" y="976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B56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455929" y="9842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A56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457199" y="274319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50"/>
              </a:spcBef>
            </a:pPr>
            <a:r>
              <a:rPr sz="3600" b="0" spc="-459" dirty="0">
                <a:solidFill>
                  <a:srgbClr val="FFFFFF"/>
                </a:solidFill>
                <a:latin typeface="Arial"/>
                <a:cs typeface="Arial"/>
              </a:rPr>
              <a:t>CONTAINERS</a:t>
            </a:r>
            <a:endParaRPr sz="3600">
              <a:latin typeface="Arial"/>
              <a:cs typeface="Arial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685800" y="1219200"/>
            <a:ext cx="7924800" cy="4450080"/>
          </a:xfrm>
          <a:custGeom>
            <a:avLst/>
            <a:gdLst/>
            <a:ahLst/>
            <a:cxnLst/>
            <a:rect l="l" t="t" r="r" b="b"/>
            <a:pathLst>
              <a:path w="7924800" h="4450080">
                <a:moveTo>
                  <a:pt x="0" y="0"/>
                </a:moveTo>
                <a:lnTo>
                  <a:pt x="7924800" y="0"/>
                </a:lnTo>
                <a:lnTo>
                  <a:pt x="7924800" y="4450080"/>
                </a:lnTo>
                <a:lnTo>
                  <a:pt x="0" y="4450080"/>
                </a:lnTo>
                <a:lnTo>
                  <a:pt x="0" y="0"/>
                </a:lnTo>
                <a:close/>
              </a:path>
              <a:path w="7924800" h="4450080">
                <a:moveTo>
                  <a:pt x="0" y="0"/>
                </a:moveTo>
                <a:lnTo>
                  <a:pt x="0" y="0"/>
                </a:lnTo>
              </a:path>
              <a:path w="7924800" h="4450080">
                <a:moveTo>
                  <a:pt x="7924800" y="4450080"/>
                </a:moveTo>
                <a:lnTo>
                  <a:pt x="7924800" y="4450080"/>
                </a:lnTo>
              </a:path>
            </a:pathLst>
          </a:custGeom>
          <a:ln w="9344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 txBox="1"/>
          <p:nvPr/>
        </p:nvSpPr>
        <p:spPr>
          <a:xfrm>
            <a:off x="763269" y="1253490"/>
            <a:ext cx="7623809" cy="438150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3110"/>
              </a:lnSpc>
              <a:spcBef>
                <a:spcPts val="210"/>
              </a:spcBef>
            </a:pPr>
            <a:r>
              <a:rPr sz="2600" spc="-175" dirty="0">
                <a:solidFill>
                  <a:srgbClr val="6F2F9F"/>
                </a:solidFill>
                <a:latin typeface="Arial"/>
                <a:cs typeface="Arial"/>
              </a:rPr>
              <a:t>They </a:t>
            </a:r>
            <a:r>
              <a:rPr sz="2600" spc="-145" dirty="0">
                <a:solidFill>
                  <a:srgbClr val="6F2F9F"/>
                </a:solidFill>
                <a:latin typeface="Arial"/>
                <a:cs typeface="Arial"/>
              </a:rPr>
              <a:t>must </a:t>
            </a:r>
            <a:r>
              <a:rPr sz="2600" spc="-250" dirty="0">
                <a:solidFill>
                  <a:srgbClr val="6F2F9F"/>
                </a:solidFill>
                <a:latin typeface="Arial"/>
                <a:cs typeface="Arial"/>
              </a:rPr>
              <a:t>be </a:t>
            </a:r>
            <a:r>
              <a:rPr sz="2600" spc="-190" dirty="0">
                <a:solidFill>
                  <a:srgbClr val="6F2F9F"/>
                </a:solidFill>
                <a:latin typeface="Arial"/>
                <a:cs typeface="Arial"/>
              </a:rPr>
              <a:t>able </a:t>
            </a:r>
            <a:r>
              <a:rPr sz="2600" spc="-40" dirty="0">
                <a:solidFill>
                  <a:srgbClr val="6F2F9F"/>
                </a:solidFill>
                <a:latin typeface="Arial"/>
                <a:cs typeface="Arial"/>
              </a:rPr>
              <a:t>to </a:t>
            </a:r>
            <a:r>
              <a:rPr sz="2600" spc="-105" dirty="0">
                <a:solidFill>
                  <a:srgbClr val="6F2F9F"/>
                </a:solidFill>
                <a:latin typeface="Arial"/>
                <a:cs typeface="Arial"/>
              </a:rPr>
              <a:t>withstand </a:t>
            </a:r>
            <a:r>
              <a:rPr sz="2600" spc="-240" dirty="0">
                <a:solidFill>
                  <a:srgbClr val="6F2F9F"/>
                </a:solidFill>
                <a:latin typeface="Arial"/>
                <a:cs typeface="Arial"/>
              </a:rPr>
              <a:t>pressures </a:t>
            </a:r>
            <a:r>
              <a:rPr sz="2600" spc="-390" dirty="0">
                <a:solidFill>
                  <a:srgbClr val="6F2F9F"/>
                </a:solidFill>
                <a:latin typeface="Arial"/>
                <a:cs typeface="Arial"/>
              </a:rPr>
              <a:t>as </a:t>
            </a:r>
            <a:r>
              <a:rPr sz="2600" spc="-85" dirty="0">
                <a:solidFill>
                  <a:srgbClr val="6F2F9F"/>
                </a:solidFill>
                <a:latin typeface="Arial"/>
                <a:cs typeface="Arial"/>
              </a:rPr>
              <a:t>high </a:t>
            </a:r>
            <a:r>
              <a:rPr sz="2600" spc="-385" dirty="0">
                <a:solidFill>
                  <a:srgbClr val="6F2F9F"/>
                </a:solidFill>
                <a:latin typeface="Arial"/>
                <a:cs typeface="Arial"/>
              </a:rPr>
              <a:t>as </a:t>
            </a:r>
            <a:r>
              <a:rPr sz="2600" spc="-145" dirty="0">
                <a:solidFill>
                  <a:srgbClr val="6F2F9F"/>
                </a:solidFill>
                <a:latin typeface="Arial"/>
                <a:cs typeface="Arial"/>
              </a:rPr>
              <a:t>140 </a:t>
            </a:r>
            <a:r>
              <a:rPr sz="2600" spc="-40" dirty="0">
                <a:solidFill>
                  <a:srgbClr val="6F2F9F"/>
                </a:solidFill>
                <a:latin typeface="Arial"/>
                <a:cs typeface="Arial"/>
              </a:rPr>
              <a:t>to  </a:t>
            </a:r>
            <a:r>
              <a:rPr sz="2600" spc="-145" dirty="0">
                <a:solidFill>
                  <a:srgbClr val="6F2F9F"/>
                </a:solidFill>
                <a:latin typeface="Arial"/>
                <a:cs typeface="Arial"/>
              </a:rPr>
              <a:t>180 </a:t>
            </a:r>
            <a:r>
              <a:rPr sz="2600" spc="-204" dirty="0">
                <a:solidFill>
                  <a:srgbClr val="6F2F9F"/>
                </a:solidFill>
                <a:latin typeface="Arial"/>
                <a:cs typeface="Arial"/>
              </a:rPr>
              <a:t>psig </a:t>
            </a:r>
            <a:r>
              <a:rPr sz="2600" spc="-150" dirty="0">
                <a:solidFill>
                  <a:srgbClr val="6F2F9F"/>
                </a:solidFill>
                <a:latin typeface="Arial"/>
                <a:cs typeface="Arial"/>
              </a:rPr>
              <a:t>(pounds per </a:t>
            </a:r>
            <a:r>
              <a:rPr sz="2600" spc="-210" dirty="0">
                <a:solidFill>
                  <a:srgbClr val="6F2F9F"/>
                </a:solidFill>
                <a:latin typeface="Arial"/>
                <a:cs typeface="Arial"/>
              </a:rPr>
              <a:t>sq. </a:t>
            </a:r>
            <a:r>
              <a:rPr sz="2600" spc="-55" dirty="0">
                <a:solidFill>
                  <a:srgbClr val="6F2F9F"/>
                </a:solidFill>
                <a:latin typeface="Arial"/>
                <a:cs typeface="Arial"/>
              </a:rPr>
              <a:t>inch </a:t>
            </a:r>
            <a:r>
              <a:rPr sz="2600" spc="-275" dirty="0">
                <a:solidFill>
                  <a:srgbClr val="6F2F9F"/>
                </a:solidFill>
                <a:latin typeface="Arial"/>
                <a:cs typeface="Arial"/>
              </a:rPr>
              <a:t>gauge) </a:t>
            </a:r>
            <a:r>
              <a:rPr sz="2600" spc="-145" dirty="0">
                <a:solidFill>
                  <a:srgbClr val="6F2F9F"/>
                </a:solidFill>
                <a:latin typeface="Arial"/>
                <a:cs typeface="Arial"/>
              </a:rPr>
              <a:t>at 130 </a:t>
            </a:r>
            <a:r>
              <a:rPr sz="2600" spc="-165" dirty="0">
                <a:solidFill>
                  <a:srgbClr val="6F2F9F"/>
                </a:solidFill>
                <a:latin typeface="Arial"/>
                <a:cs typeface="Arial"/>
              </a:rPr>
              <a:t>°</a:t>
            </a:r>
            <a:r>
              <a:rPr sz="2600" spc="254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600" spc="-175" dirty="0">
                <a:solidFill>
                  <a:srgbClr val="6F2F9F"/>
                </a:solidFill>
                <a:latin typeface="Arial"/>
                <a:cs typeface="Arial"/>
              </a:rPr>
              <a:t>F.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380" dirty="0">
                <a:solidFill>
                  <a:srgbClr val="F69545"/>
                </a:solidFill>
                <a:latin typeface="Arial"/>
                <a:cs typeface="Arial"/>
              </a:rPr>
              <a:t>AEROSOL</a:t>
            </a:r>
            <a:r>
              <a:rPr sz="2600" spc="-145" dirty="0">
                <a:solidFill>
                  <a:srgbClr val="F69545"/>
                </a:solidFill>
                <a:latin typeface="Arial"/>
                <a:cs typeface="Arial"/>
              </a:rPr>
              <a:t> </a:t>
            </a:r>
            <a:r>
              <a:rPr sz="2600" spc="-330" dirty="0">
                <a:solidFill>
                  <a:srgbClr val="F69545"/>
                </a:solidFill>
                <a:latin typeface="Arial"/>
                <a:cs typeface="Arial"/>
              </a:rPr>
              <a:t>CONTAINERS</a:t>
            </a:r>
            <a:endParaRPr sz="2600">
              <a:latin typeface="Arial"/>
              <a:cs typeface="Arial"/>
            </a:endParaRPr>
          </a:p>
          <a:p>
            <a:pPr marL="12700" marR="5433060">
              <a:lnSpc>
                <a:spcPct val="99900"/>
              </a:lnSpc>
            </a:pPr>
            <a:r>
              <a:rPr sz="2600" dirty="0">
                <a:solidFill>
                  <a:srgbClr val="00AF4F"/>
                </a:solidFill>
                <a:latin typeface="Arial"/>
                <a:cs typeface="Arial"/>
              </a:rPr>
              <a:t>A </a:t>
            </a:r>
            <a:r>
              <a:rPr sz="2600" spc="-95" dirty="0">
                <a:solidFill>
                  <a:srgbClr val="00AF4F"/>
                </a:solidFill>
                <a:latin typeface="Arial"/>
                <a:cs typeface="Arial"/>
              </a:rPr>
              <a:t>. </a:t>
            </a:r>
            <a:r>
              <a:rPr sz="2600" spc="-160" dirty="0">
                <a:solidFill>
                  <a:srgbClr val="00AF4F"/>
                </a:solidFill>
                <a:latin typeface="Arial"/>
                <a:cs typeface="Arial"/>
              </a:rPr>
              <a:t>Metals  </a:t>
            </a:r>
            <a:r>
              <a:rPr sz="2600" spc="-90" dirty="0">
                <a:solidFill>
                  <a:srgbClr val="6F2F9F"/>
                </a:solidFill>
                <a:latin typeface="Arial"/>
                <a:cs typeface="Arial"/>
              </a:rPr>
              <a:t>1.Tinplated</a:t>
            </a:r>
            <a:r>
              <a:rPr sz="2600" spc="-13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600" spc="-200" dirty="0">
                <a:solidFill>
                  <a:srgbClr val="6F2F9F"/>
                </a:solidFill>
                <a:latin typeface="Arial"/>
                <a:cs typeface="Arial"/>
              </a:rPr>
              <a:t>steel  </a:t>
            </a:r>
            <a:r>
              <a:rPr sz="2600" spc="-50" dirty="0">
                <a:solidFill>
                  <a:srgbClr val="6F2F9F"/>
                </a:solidFill>
                <a:latin typeface="Arial"/>
                <a:cs typeface="Arial"/>
              </a:rPr>
              <a:t>2.Aluminum  </a:t>
            </a:r>
            <a:r>
              <a:rPr sz="2600" spc="-185" dirty="0">
                <a:solidFill>
                  <a:srgbClr val="6F2F9F"/>
                </a:solidFill>
                <a:latin typeface="Arial"/>
                <a:cs typeface="Arial"/>
              </a:rPr>
              <a:t>3.Stainless</a:t>
            </a:r>
            <a:r>
              <a:rPr sz="2600" spc="-100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600" spc="-204" dirty="0">
                <a:solidFill>
                  <a:srgbClr val="6F2F9F"/>
                </a:solidFill>
                <a:latin typeface="Arial"/>
                <a:cs typeface="Arial"/>
              </a:rPr>
              <a:t>steel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135" dirty="0">
                <a:solidFill>
                  <a:srgbClr val="00AF4F"/>
                </a:solidFill>
                <a:latin typeface="Arial"/>
                <a:cs typeface="Arial"/>
              </a:rPr>
              <a:t>B.</a:t>
            </a:r>
            <a:r>
              <a:rPr sz="2600" spc="-80" dirty="0">
                <a:solidFill>
                  <a:srgbClr val="00AF4F"/>
                </a:solidFill>
                <a:latin typeface="Arial"/>
                <a:cs typeface="Arial"/>
              </a:rPr>
              <a:t> </a:t>
            </a:r>
            <a:r>
              <a:rPr sz="2600" spc="-240" dirty="0">
                <a:solidFill>
                  <a:srgbClr val="00AF4F"/>
                </a:solidFill>
                <a:latin typeface="Arial"/>
                <a:cs typeface="Arial"/>
              </a:rPr>
              <a:t>Glass</a:t>
            </a:r>
            <a:endParaRPr sz="2600">
              <a:latin typeface="Arial"/>
              <a:cs typeface="Arial"/>
            </a:endParaRPr>
          </a:p>
          <a:p>
            <a:pPr marL="423545" indent="-411480">
              <a:lnSpc>
                <a:spcPct val="100000"/>
              </a:lnSpc>
              <a:buAutoNum type="arabicPeriod"/>
              <a:tabLst>
                <a:tab pos="423545" algn="l"/>
                <a:tab pos="424180" algn="l"/>
              </a:tabLst>
            </a:pPr>
            <a:r>
              <a:rPr sz="2600" spc="-130" dirty="0">
                <a:solidFill>
                  <a:srgbClr val="6F2F9F"/>
                </a:solidFill>
                <a:latin typeface="Arial"/>
                <a:cs typeface="Arial"/>
              </a:rPr>
              <a:t>Uncoated</a:t>
            </a:r>
            <a:r>
              <a:rPr sz="2600" spc="-8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600" spc="-300" dirty="0">
                <a:solidFill>
                  <a:srgbClr val="6F2F9F"/>
                </a:solidFill>
                <a:latin typeface="Arial"/>
                <a:cs typeface="Arial"/>
              </a:rPr>
              <a:t>glass</a:t>
            </a:r>
            <a:endParaRPr sz="2600">
              <a:latin typeface="Arial"/>
              <a:cs typeface="Arial"/>
            </a:endParaRPr>
          </a:p>
          <a:p>
            <a:pPr marL="423545" indent="-411480">
              <a:lnSpc>
                <a:spcPct val="100000"/>
              </a:lnSpc>
              <a:buAutoNum type="arabicPeriod"/>
              <a:tabLst>
                <a:tab pos="423545" algn="l"/>
                <a:tab pos="424180" algn="l"/>
              </a:tabLst>
            </a:pPr>
            <a:r>
              <a:rPr sz="2600" spc="-170" dirty="0">
                <a:solidFill>
                  <a:srgbClr val="6F2F9F"/>
                </a:solidFill>
                <a:latin typeface="Arial"/>
                <a:cs typeface="Arial"/>
              </a:rPr>
              <a:t>Plastic </a:t>
            </a:r>
            <a:r>
              <a:rPr sz="2600" spc="-190" dirty="0">
                <a:solidFill>
                  <a:srgbClr val="6F2F9F"/>
                </a:solidFill>
                <a:latin typeface="Arial"/>
                <a:cs typeface="Arial"/>
              </a:rPr>
              <a:t>coated</a:t>
            </a:r>
            <a:r>
              <a:rPr sz="2600" spc="5" dirty="0">
                <a:solidFill>
                  <a:srgbClr val="6F2F9F"/>
                </a:solidFill>
                <a:latin typeface="Arial"/>
                <a:cs typeface="Arial"/>
              </a:rPr>
              <a:t> </a:t>
            </a:r>
            <a:r>
              <a:rPr sz="2600" spc="-300" dirty="0">
                <a:solidFill>
                  <a:srgbClr val="6F2F9F"/>
                </a:solidFill>
                <a:latin typeface="Arial"/>
                <a:cs typeface="Arial"/>
              </a:rPr>
              <a:t>glass</a:t>
            </a:r>
            <a:endParaRPr sz="2600">
              <a:latin typeface="Arial"/>
              <a:cs typeface="Arial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4191000" y="3122929"/>
            <a:ext cx="4086860" cy="2962910"/>
            <a:chOff x="4191000" y="3122929"/>
            <a:chExt cx="4086860" cy="2962910"/>
          </a:xfrm>
        </p:grpSpPr>
        <p:sp>
          <p:nvSpPr>
            <p:cNvPr id="109" name="object 109"/>
            <p:cNvSpPr/>
            <p:nvPr/>
          </p:nvSpPr>
          <p:spPr>
            <a:xfrm>
              <a:off x="6553200" y="3427729"/>
              <a:ext cx="1724659" cy="265811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191000" y="3122929"/>
              <a:ext cx="2209800" cy="294386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819150"/>
            <a:chOff x="452527" y="273050"/>
            <a:chExt cx="8239125" cy="819150"/>
          </a:xfrm>
        </p:grpSpPr>
        <p:sp>
          <p:nvSpPr>
            <p:cNvPr id="3" name="object 3"/>
            <p:cNvSpPr/>
            <p:nvPr/>
          </p:nvSpPr>
          <p:spPr>
            <a:xfrm>
              <a:off x="457199" y="297179"/>
              <a:ext cx="8229600" cy="789940"/>
            </a:xfrm>
            <a:custGeom>
              <a:avLst/>
              <a:gdLst/>
              <a:ahLst/>
              <a:cxnLst/>
              <a:rect l="l" t="t" r="r" b="b"/>
              <a:pathLst>
                <a:path w="8229600" h="789940">
                  <a:moveTo>
                    <a:pt x="8229600" y="0"/>
                  </a:moveTo>
                  <a:lnTo>
                    <a:pt x="0" y="0"/>
                  </a:lnTo>
                  <a:lnTo>
                    <a:pt x="0" y="789940"/>
                  </a:lnTo>
                  <a:lnTo>
                    <a:pt x="8229600" y="78994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92480"/>
            </a:xfrm>
            <a:custGeom>
              <a:avLst/>
              <a:gdLst/>
              <a:ahLst/>
              <a:cxnLst/>
              <a:rect l="l" t="t" r="r" b="b"/>
              <a:pathLst>
                <a:path w="8229600" h="792480">
                  <a:moveTo>
                    <a:pt x="4114800" y="792479"/>
                  </a:moveTo>
                  <a:lnTo>
                    <a:pt x="0" y="7924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92479"/>
                  </a:lnTo>
                  <a:lnTo>
                    <a:pt x="4114800" y="7924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04774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0388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0299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0198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0109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0020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91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829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728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9639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9550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9448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9359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9271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9169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9080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99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801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699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610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8521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8432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8331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8242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814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8051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962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861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772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683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581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493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7404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7302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7213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711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7023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934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832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743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65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553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464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375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627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6184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609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994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905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715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626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524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435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346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245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5156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506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965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876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775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686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597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508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406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318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229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127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4038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937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8481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7592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657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7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78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893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87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98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009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908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19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924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5367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210"/>
              </a:spcBef>
            </a:pPr>
            <a:r>
              <a:rPr sz="3200" spc="-210" dirty="0"/>
              <a:t>TIN </a:t>
            </a:r>
            <a:r>
              <a:rPr sz="3200" spc="-445" dirty="0"/>
              <a:t>PLATED </a:t>
            </a:r>
            <a:r>
              <a:rPr sz="3200" spc="-555" dirty="0"/>
              <a:t>STEEL</a:t>
            </a:r>
            <a:r>
              <a:rPr sz="3200" spc="-310" dirty="0"/>
              <a:t> </a:t>
            </a:r>
            <a:r>
              <a:rPr sz="3200" spc="-390" dirty="0"/>
              <a:t>CONTAINERS</a:t>
            </a:r>
            <a:endParaRPr sz="3200"/>
          </a:p>
        </p:txBody>
      </p:sp>
      <p:sp>
        <p:nvSpPr>
          <p:cNvPr id="90" name="object 90"/>
          <p:cNvSpPr/>
          <p:nvPr/>
        </p:nvSpPr>
        <p:spPr>
          <a:xfrm>
            <a:off x="381000" y="1371600"/>
            <a:ext cx="8458200" cy="4664710"/>
          </a:xfrm>
          <a:custGeom>
            <a:avLst/>
            <a:gdLst/>
            <a:ahLst/>
            <a:cxnLst/>
            <a:rect l="l" t="t" r="r" b="b"/>
            <a:pathLst>
              <a:path w="8458200" h="4664710">
                <a:moveTo>
                  <a:pt x="0" y="0"/>
                </a:moveTo>
                <a:lnTo>
                  <a:pt x="8458200" y="0"/>
                </a:lnTo>
                <a:lnTo>
                  <a:pt x="8458200" y="4664710"/>
                </a:lnTo>
                <a:lnTo>
                  <a:pt x="0" y="4664710"/>
                </a:lnTo>
                <a:lnTo>
                  <a:pt x="0" y="0"/>
                </a:lnTo>
                <a:close/>
              </a:path>
              <a:path w="8458200" h="4664710">
                <a:moveTo>
                  <a:pt x="0" y="0"/>
                </a:moveTo>
                <a:lnTo>
                  <a:pt x="0" y="0"/>
                </a:lnTo>
              </a:path>
              <a:path w="8458200" h="4664710">
                <a:moveTo>
                  <a:pt x="8458200" y="4664710"/>
                </a:moveTo>
                <a:lnTo>
                  <a:pt x="8458200" y="4664710"/>
                </a:lnTo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457200" y="1405890"/>
            <a:ext cx="8176259" cy="459613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5080">
              <a:lnSpc>
                <a:spcPts val="2990"/>
              </a:lnSpc>
              <a:spcBef>
                <a:spcPts val="204"/>
              </a:spcBef>
              <a:buChar char="•"/>
              <a:tabLst>
                <a:tab pos="203200" algn="l"/>
              </a:tabLst>
            </a:pPr>
            <a:r>
              <a:rPr sz="2500" spc="90" dirty="0">
                <a:latin typeface="Arial"/>
                <a:cs typeface="Arial"/>
              </a:rPr>
              <a:t>It </a:t>
            </a:r>
            <a:r>
              <a:rPr sz="2500" spc="-155" dirty="0">
                <a:latin typeface="Arial"/>
                <a:cs typeface="Arial"/>
              </a:rPr>
              <a:t>consist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220" dirty="0">
                <a:latin typeface="Arial"/>
                <a:cs typeface="Arial"/>
              </a:rPr>
              <a:t>sheet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95" dirty="0">
                <a:latin typeface="Arial"/>
                <a:cs typeface="Arial"/>
              </a:rPr>
              <a:t>steel </a:t>
            </a:r>
            <a:r>
              <a:rPr sz="2500" spc="-130" dirty="0">
                <a:latin typeface="Arial"/>
                <a:cs typeface="Arial"/>
              </a:rPr>
              <a:t>plate, </a:t>
            </a:r>
            <a:r>
              <a:rPr sz="2500" spc="-75" dirty="0">
                <a:latin typeface="Arial"/>
                <a:cs typeface="Arial"/>
              </a:rPr>
              <a:t>this </a:t>
            </a:r>
            <a:r>
              <a:rPr sz="2500" spc="-220" dirty="0">
                <a:latin typeface="Arial"/>
                <a:cs typeface="Arial"/>
              </a:rPr>
              <a:t>sheet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90" dirty="0">
                <a:latin typeface="Arial"/>
                <a:cs typeface="Arial"/>
              </a:rPr>
              <a:t>coated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45" dirty="0">
                <a:latin typeface="Arial"/>
                <a:cs typeface="Arial"/>
              </a:rPr>
              <a:t>tin </a:t>
            </a:r>
            <a:r>
              <a:rPr sz="2500" spc="-200" dirty="0">
                <a:latin typeface="Arial"/>
                <a:cs typeface="Arial"/>
              </a:rPr>
              <a:t>by  </a:t>
            </a:r>
            <a:r>
              <a:rPr sz="2500" spc="-105" dirty="0">
                <a:latin typeface="Arial"/>
                <a:cs typeface="Arial"/>
              </a:rPr>
              <a:t>electrolytic </a:t>
            </a:r>
            <a:r>
              <a:rPr sz="2500" spc="-240" dirty="0">
                <a:latin typeface="Arial"/>
                <a:cs typeface="Arial"/>
              </a:rPr>
              <a:t>process</a:t>
            </a:r>
            <a:r>
              <a:rPr sz="2500" spc="-60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.</a:t>
            </a:r>
            <a:endParaRPr sz="2500">
              <a:latin typeface="Arial"/>
              <a:cs typeface="Arial"/>
            </a:endParaRPr>
          </a:p>
          <a:p>
            <a:pPr marL="12700" marR="613410">
              <a:lnSpc>
                <a:spcPts val="3000"/>
              </a:lnSpc>
              <a:spcBef>
                <a:spcPts val="5"/>
              </a:spcBef>
              <a:buChar char="•"/>
              <a:tabLst>
                <a:tab pos="20320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190" dirty="0">
                <a:latin typeface="Arial"/>
                <a:cs typeface="Arial"/>
              </a:rPr>
              <a:t>coated </a:t>
            </a:r>
            <a:r>
              <a:rPr sz="2500" spc="-220" dirty="0">
                <a:latin typeface="Arial"/>
                <a:cs typeface="Arial"/>
              </a:rPr>
              <a:t>sheet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00" dirty="0">
                <a:latin typeface="Arial"/>
                <a:cs typeface="Arial"/>
              </a:rPr>
              <a:t>cut </a:t>
            </a:r>
            <a:r>
              <a:rPr sz="2500" dirty="0">
                <a:latin typeface="Arial"/>
                <a:cs typeface="Arial"/>
              </a:rPr>
              <a:t>into </a:t>
            </a:r>
            <a:r>
              <a:rPr sz="2500" spc="-130" dirty="0">
                <a:latin typeface="Arial"/>
                <a:cs typeface="Arial"/>
              </a:rPr>
              <a:t>three </a:t>
            </a:r>
            <a:r>
              <a:rPr sz="2500" spc="-235" dirty="0">
                <a:latin typeface="Arial"/>
                <a:cs typeface="Arial"/>
              </a:rPr>
              <a:t>pieces </a:t>
            </a:r>
            <a:r>
              <a:rPr sz="2500" spc="-140" dirty="0">
                <a:latin typeface="Arial"/>
                <a:cs typeface="Arial"/>
              </a:rPr>
              <a:t>( </a:t>
            </a:r>
            <a:r>
              <a:rPr sz="2500" spc="-65" dirty="0">
                <a:latin typeface="Arial"/>
                <a:cs typeface="Arial"/>
              </a:rPr>
              <a:t>top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70" dirty="0">
                <a:latin typeface="Arial"/>
                <a:cs typeface="Arial"/>
              </a:rPr>
              <a:t>bottom </a:t>
            </a:r>
            <a:r>
              <a:rPr sz="2500" spc="-155" dirty="0">
                <a:latin typeface="Arial"/>
                <a:cs typeface="Arial"/>
              </a:rPr>
              <a:t>and  </a:t>
            </a:r>
            <a:r>
              <a:rPr sz="2500" spc="-160" dirty="0">
                <a:latin typeface="Arial"/>
                <a:cs typeface="Arial"/>
              </a:rPr>
              <a:t>body)</a:t>
            </a:r>
            <a:r>
              <a:rPr sz="2500" spc="-80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ts val="2900"/>
              </a:lnSpc>
              <a:buChar char="•"/>
              <a:tabLst>
                <a:tab pos="20320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75" dirty="0">
                <a:latin typeface="Arial"/>
                <a:cs typeface="Arial"/>
              </a:rPr>
              <a:t>top, </a:t>
            </a:r>
            <a:r>
              <a:rPr sz="2500" spc="-70" dirty="0">
                <a:latin typeface="Arial"/>
                <a:cs typeface="Arial"/>
              </a:rPr>
              <a:t>bottom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65" dirty="0">
                <a:latin typeface="Arial"/>
                <a:cs typeface="Arial"/>
              </a:rPr>
              <a:t>attached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160" dirty="0">
                <a:latin typeface="Arial"/>
                <a:cs typeface="Arial"/>
              </a:rPr>
              <a:t>body </a:t>
            </a:r>
            <a:r>
              <a:rPr sz="2500" spc="-204" dirty="0">
                <a:latin typeface="Arial"/>
                <a:cs typeface="Arial"/>
              </a:rPr>
              <a:t>by</a:t>
            </a:r>
            <a:r>
              <a:rPr sz="2500" spc="220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soldering.</a:t>
            </a:r>
            <a:endParaRPr sz="2500">
              <a:latin typeface="Arial"/>
              <a:cs typeface="Arial"/>
            </a:endParaRPr>
          </a:p>
          <a:p>
            <a:pPr marL="12700" marR="953135" algn="just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90" dirty="0">
                <a:latin typeface="Arial"/>
                <a:cs typeface="Arial"/>
              </a:rPr>
              <a:t>When </a:t>
            </a:r>
            <a:r>
              <a:rPr sz="2500" spc="-105" dirty="0">
                <a:latin typeface="Arial"/>
                <a:cs typeface="Arial"/>
              </a:rPr>
              <a:t>required </a:t>
            </a:r>
            <a:r>
              <a:rPr sz="2500" spc="80" dirty="0">
                <a:latin typeface="Arial"/>
                <a:cs typeface="Arial"/>
              </a:rPr>
              <a:t>it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85" dirty="0">
                <a:latin typeface="Arial"/>
                <a:cs typeface="Arial"/>
              </a:rPr>
              <a:t>coated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-140" dirty="0">
                <a:latin typeface="Arial"/>
                <a:cs typeface="Arial"/>
              </a:rPr>
              <a:t>organic </a:t>
            </a:r>
            <a:r>
              <a:rPr sz="2500" spc="-114" dirty="0">
                <a:latin typeface="Arial"/>
                <a:cs typeface="Arial"/>
              </a:rPr>
              <a:t>material </a:t>
            </a:r>
            <a:r>
              <a:rPr sz="2500" spc="-150" dirty="0">
                <a:latin typeface="Arial"/>
                <a:cs typeface="Arial"/>
              </a:rPr>
              <a:t>usually  </a:t>
            </a:r>
            <a:r>
              <a:rPr sz="2500" spc="-130" dirty="0">
                <a:latin typeface="Arial"/>
                <a:cs typeface="Arial"/>
              </a:rPr>
              <a:t>oleoresin, </a:t>
            </a:r>
            <a:r>
              <a:rPr sz="2500" spc="-95" dirty="0">
                <a:latin typeface="Arial"/>
                <a:cs typeface="Arial"/>
              </a:rPr>
              <a:t>phenolic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70" dirty="0">
                <a:latin typeface="Arial"/>
                <a:cs typeface="Arial"/>
              </a:rPr>
              <a:t>vinyl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210" dirty="0">
                <a:latin typeface="Arial"/>
                <a:cs typeface="Arial"/>
              </a:rPr>
              <a:t>epoxy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coating.</a:t>
            </a:r>
            <a:endParaRPr sz="2500">
              <a:latin typeface="Arial"/>
              <a:cs typeface="Arial"/>
            </a:endParaRPr>
          </a:p>
          <a:p>
            <a:pPr marL="12700" marR="871855" algn="just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85" dirty="0">
                <a:latin typeface="Arial"/>
                <a:cs typeface="Arial"/>
              </a:rPr>
              <a:t>Welding </a:t>
            </a:r>
            <a:r>
              <a:rPr sz="2500" spc="-130" dirty="0">
                <a:latin typeface="Arial"/>
                <a:cs typeface="Arial"/>
              </a:rPr>
              <a:t>eliminates soldering </a:t>
            </a:r>
            <a:r>
              <a:rPr sz="2500" spc="-220" dirty="0">
                <a:latin typeface="Arial"/>
                <a:cs typeface="Arial"/>
              </a:rPr>
              <a:t>process, </a:t>
            </a:r>
            <a:r>
              <a:rPr sz="2500" spc="-350" dirty="0">
                <a:latin typeface="Arial"/>
                <a:cs typeface="Arial"/>
              </a:rPr>
              <a:t>Saves </a:t>
            </a:r>
            <a:r>
              <a:rPr sz="2500" spc="-160" dirty="0">
                <a:latin typeface="Arial"/>
                <a:cs typeface="Arial"/>
              </a:rPr>
              <a:t>considerable  </a:t>
            </a:r>
            <a:r>
              <a:rPr sz="2500" spc="-110" dirty="0">
                <a:latin typeface="Arial"/>
                <a:cs typeface="Arial"/>
              </a:rPr>
              <a:t>manufacturing </a:t>
            </a:r>
            <a:r>
              <a:rPr sz="2500" spc="-80" dirty="0">
                <a:latin typeface="Arial"/>
                <a:cs typeface="Arial"/>
              </a:rPr>
              <a:t>time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285" dirty="0">
                <a:latin typeface="Arial"/>
                <a:cs typeface="Arial"/>
              </a:rPr>
              <a:t>decreases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65" dirty="0">
                <a:latin typeface="Arial"/>
                <a:cs typeface="Arial"/>
              </a:rPr>
              <a:t>product/container  </a:t>
            </a:r>
            <a:r>
              <a:rPr sz="2500" spc="-75" dirty="0">
                <a:latin typeface="Arial"/>
                <a:cs typeface="Arial"/>
              </a:rPr>
              <a:t>interaction.</a:t>
            </a:r>
            <a:endParaRPr sz="2500">
              <a:latin typeface="Arial"/>
              <a:cs typeface="Arial"/>
            </a:endParaRPr>
          </a:p>
          <a:p>
            <a:pPr marL="12700" marR="81280" algn="just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85" dirty="0">
                <a:latin typeface="Arial"/>
                <a:cs typeface="Arial"/>
              </a:rPr>
              <a:t>Recent </a:t>
            </a:r>
            <a:r>
              <a:rPr sz="2500" spc="-170" dirty="0">
                <a:latin typeface="Arial"/>
                <a:cs typeface="Arial"/>
              </a:rPr>
              <a:t>developments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125" dirty="0">
                <a:latin typeface="Arial"/>
                <a:cs typeface="Arial"/>
              </a:rPr>
              <a:t>welding </a:t>
            </a:r>
            <a:r>
              <a:rPr sz="2500" spc="-95" dirty="0">
                <a:latin typeface="Arial"/>
                <a:cs typeface="Arial"/>
              </a:rPr>
              <a:t>include </a:t>
            </a:r>
            <a:r>
              <a:rPr sz="2500" spc="-114" dirty="0">
                <a:latin typeface="Arial"/>
                <a:cs typeface="Arial"/>
              </a:rPr>
              <a:t>Soudronic </a:t>
            </a:r>
            <a:r>
              <a:rPr sz="2500" spc="-254" dirty="0">
                <a:latin typeface="Arial"/>
                <a:cs typeface="Arial"/>
              </a:rPr>
              <a:t>system </a:t>
            </a:r>
            <a:r>
              <a:rPr sz="2500" spc="-155" dirty="0">
                <a:latin typeface="Arial"/>
                <a:cs typeface="Arial"/>
              </a:rPr>
              <a:t>and  </a:t>
            </a:r>
            <a:r>
              <a:rPr sz="2500" spc="-114" dirty="0">
                <a:latin typeface="Arial"/>
                <a:cs typeface="Arial"/>
              </a:rPr>
              <a:t>Conoweld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spc="-235" dirty="0">
                <a:latin typeface="Arial"/>
                <a:cs typeface="Arial"/>
              </a:rPr>
              <a:t>system.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742950"/>
            <a:chOff x="452527" y="273050"/>
            <a:chExt cx="8239125" cy="7429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40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5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7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8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9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32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23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44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6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7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81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72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63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55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47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30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216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05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96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88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79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70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54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45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378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28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20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03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78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70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43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36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10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01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3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5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4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57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09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0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2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74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7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8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95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6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91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2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5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9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3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4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6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8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9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185" dirty="0"/>
              <a:t>ALUMINIUM</a:t>
            </a:r>
            <a:r>
              <a:rPr sz="3600" spc="-200" dirty="0"/>
              <a:t> </a:t>
            </a:r>
            <a:r>
              <a:rPr sz="3600" spc="-434" dirty="0"/>
              <a:t>CONTAINERS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609600" y="1447800"/>
            <a:ext cx="7924800" cy="4053840"/>
          </a:xfrm>
          <a:custGeom>
            <a:avLst/>
            <a:gdLst/>
            <a:ahLst/>
            <a:cxnLst/>
            <a:rect l="l" t="t" r="r" b="b"/>
            <a:pathLst>
              <a:path w="7924800" h="4053840">
                <a:moveTo>
                  <a:pt x="0" y="0"/>
                </a:moveTo>
                <a:lnTo>
                  <a:pt x="7924800" y="0"/>
                </a:lnTo>
                <a:lnTo>
                  <a:pt x="7924800" y="4053840"/>
                </a:lnTo>
                <a:lnTo>
                  <a:pt x="0" y="4053840"/>
                </a:lnTo>
                <a:lnTo>
                  <a:pt x="0" y="0"/>
                </a:lnTo>
                <a:close/>
              </a:path>
              <a:path w="7924800" h="4053840">
                <a:moveTo>
                  <a:pt x="0" y="0"/>
                </a:moveTo>
                <a:lnTo>
                  <a:pt x="0" y="0"/>
                </a:lnTo>
              </a:path>
              <a:path w="7924800" h="4053840">
                <a:moveTo>
                  <a:pt x="7924800" y="4053840"/>
                </a:moveTo>
                <a:lnTo>
                  <a:pt x="7924800" y="4053840"/>
                </a:lnTo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87069" y="1482090"/>
            <a:ext cx="7761605" cy="39852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indent="-198120">
              <a:lnSpc>
                <a:spcPts val="3115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sz="2600" spc="-190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60" dirty="0">
                <a:latin typeface="Arial"/>
                <a:cs typeface="Arial"/>
              </a:rPr>
              <a:t>inhalation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90" dirty="0">
                <a:latin typeface="Arial"/>
                <a:cs typeface="Arial"/>
              </a:rPr>
              <a:t>topical </a:t>
            </a:r>
            <a:r>
              <a:rPr sz="2600" spc="-220" dirty="0">
                <a:latin typeface="Arial"/>
                <a:cs typeface="Arial"/>
              </a:rPr>
              <a:t>aerosols</a:t>
            </a:r>
            <a:r>
              <a:rPr sz="2600" spc="4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  <a:tab pos="2597150" algn="l"/>
              </a:tabLst>
            </a:pPr>
            <a:r>
              <a:rPr sz="2600" spc="-120" dirty="0">
                <a:latin typeface="Arial"/>
                <a:cs typeface="Arial"/>
              </a:rPr>
              <a:t>Manufactured</a:t>
            </a:r>
            <a:r>
              <a:rPr sz="2600" spc="-65" dirty="0">
                <a:latin typeface="Arial"/>
                <a:cs typeface="Arial"/>
              </a:rPr>
              <a:t> </a:t>
            </a:r>
            <a:r>
              <a:rPr sz="2600" spc="-215" dirty="0">
                <a:latin typeface="Arial"/>
                <a:cs typeface="Arial"/>
              </a:rPr>
              <a:t>by	</a:t>
            </a:r>
            <a:r>
              <a:rPr sz="2600" spc="-114" dirty="0">
                <a:latin typeface="Arial"/>
                <a:cs typeface="Arial"/>
              </a:rPr>
              <a:t>impact extrusion</a:t>
            </a:r>
            <a:r>
              <a:rPr sz="2600" spc="-50" dirty="0">
                <a:latin typeface="Arial"/>
                <a:cs typeface="Arial"/>
              </a:rPr>
              <a:t> </a:t>
            </a:r>
            <a:r>
              <a:rPr sz="2600" spc="-229" dirty="0">
                <a:latin typeface="Arial"/>
                <a:cs typeface="Arial"/>
              </a:rPr>
              <a:t>process.</a:t>
            </a:r>
            <a:endParaRPr sz="2600">
              <a:latin typeface="Arial"/>
              <a:cs typeface="Arial"/>
            </a:endParaRPr>
          </a:p>
          <a:p>
            <a:pPr marL="12700" marR="6350">
              <a:lnSpc>
                <a:spcPct val="100000"/>
              </a:lnSpc>
              <a:buChar char="•"/>
              <a:tabLst>
                <a:tab pos="214629" algn="l"/>
              </a:tabLst>
            </a:pPr>
            <a:r>
              <a:rPr sz="2600" spc="-55" dirty="0">
                <a:latin typeface="Arial"/>
                <a:cs typeface="Arial"/>
              </a:rPr>
              <a:t>Light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35" dirty="0">
                <a:latin typeface="Arial"/>
                <a:cs typeface="Arial"/>
              </a:rPr>
              <a:t>weight, </a:t>
            </a:r>
            <a:r>
              <a:rPr sz="2600" spc="-285" dirty="0">
                <a:latin typeface="Arial"/>
                <a:cs typeface="Arial"/>
              </a:rPr>
              <a:t>less </a:t>
            </a:r>
            <a:r>
              <a:rPr sz="2600" spc="-114" dirty="0">
                <a:latin typeface="Arial"/>
                <a:cs typeface="Arial"/>
              </a:rPr>
              <a:t>fragile, </a:t>
            </a:r>
            <a:r>
              <a:rPr sz="2600" spc="-315" dirty="0">
                <a:latin typeface="Arial"/>
                <a:cs typeface="Arial"/>
              </a:rPr>
              <a:t>Less </a:t>
            </a:r>
            <a:r>
              <a:rPr sz="2600" spc="-55" dirty="0">
                <a:latin typeface="Arial"/>
                <a:cs typeface="Arial"/>
              </a:rPr>
              <a:t>incompatibility </a:t>
            </a:r>
            <a:r>
              <a:rPr sz="2600" spc="-180" dirty="0">
                <a:latin typeface="Arial"/>
                <a:cs typeface="Arial"/>
              </a:rPr>
              <a:t>due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90" dirty="0">
                <a:latin typeface="Arial"/>
                <a:cs typeface="Arial"/>
              </a:rPr>
              <a:t>its  </a:t>
            </a:r>
            <a:r>
              <a:rPr sz="2600" spc="-300" dirty="0">
                <a:latin typeface="Arial"/>
                <a:cs typeface="Arial"/>
              </a:rPr>
              <a:t>seamless</a:t>
            </a:r>
            <a:r>
              <a:rPr sz="2600" spc="-95" dirty="0">
                <a:latin typeface="Arial"/>
                <a:cs typeface="Arial"/>
              </a:rPr>
              <a:t> </a:t>
            </a:r>
            <a:r>
              <a:rPr sz="2600" spc="-120" dirty="0">
                <a:latin typeface="Arial"/>
                <a:cs typeface="Arial"/>
              </a:rPr>
              <a:t>nature.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45" dirty="0">
                <a:latin typeface="Arial"/>
                <a:cs typeface="Arial"/>
              </a:rPr>
              <a:t>Greater </a:t>
            </a:r>
            <a:r>
              <a:rPr sz="2600" spc="-204" dirty="0">
                <a:latin typeface="Arial"/>
                <a:cs typeface="Arial"/>
              </a:rPr>
              <a:t>resistance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10" dirty="0">
                <a:latin typeface="Arial"/>
                <a:cs typeface="Arial"/>
              </a:rPr>
              <a:t>corrosion</a:t>
            </a:r>
            <a:r>
              <a:rPr sz="2600" spc="6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12700" marR="6985" algn="just">
              <a:lnSpc>
                <a:spcPts val="3110"/>
              </a:lnSpc>
              <a:spcBef>
                <a:spcPts val="110"/>
              </a:spcBef>
              <a:buChar char="•"/>
              <a:tabLst>
                <a:tab pos="322580" algn="l"/>
              </a:tabLst>
            </a:pPr>
            <a:r>
              <a:rPr sz="2600" spc="-195" dirty="0">
                <a:latin typeface="Arial"/>
                <a:cs typeface="Arial"/>
              </a:rPr>
              <a:t>Pure </a:t>
            </a:r>
            <a:r>
              <a:rPr sz="2600" spc="-175" dirty="0">
                <a:latin typeface="Arial"/>
                <a:cs typeface="Arial"/>
              </a:rPr>
              <a:t>water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35" dirty="0">
                <a:latin typeface="Arial"/>
                <a:cs typeface="Arial"/>
              </a:rPr>
              <a:t>pure </a:t>
            </a:r>
            <a:r>
              <a:rPr sz="2600" spc="-110" dirty="0">
                <a:latin typeface="Arial"/>
                <a:cs typeface="Arial"/>
              </a:rPr>
              <a:t>ethanol </a:t>
            </a:r>
            <a:r>
              <a:rPr sz="2600" spc="-295" dirty="0">
                <a:latin typeface="Arial"/>
                <a:cs typeface="Arial"/>
              </a:rPr>
              <a:t>cause </a:t>
            </a:r>
            <a:r>
              <a:rPr sz="2600" spc="-110" dirty="0">
                <a:latin typeface="Arial"/>
                <a:cs typeface="Arial"/>
              </a:rPr>
              <a:t>corrosion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35" dirty="0">
                <a:latin typeface="Arial"/>
                <a:cs typeface="Arial"/>
              </a:rPr>
              <a:t>Al  </a:t>
            </a:r>
            <a:r>
              <a:rPr sz="2600" spc="-135" dirty="0">
                <a:latin typeface="Arial"/>
                <a:cs typeface="Arial"/>
              </a:rPr>
              <a:t>containers.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ts val="3120"/>
              </a:lnSpc>
              <a:spcBef>
                <a:spcPts val="5"/>
              </a:spcBef>
              <a:buChar char="•"/>
              <a:tabLst>
                <a:tab pos="217170" algn="l"/>
              </a:tabLst>
            </a:pPr>
            <a:r>
              <a:rPr sz="2600" spc="-130" dirty="0">
                <a:latin typeface="Arial"/>
                <a:cs typeface="Arial"/>
              </a:rPr>
              <a:t>Added </a:t>
            </a:r>
            <a:r>
              <a:rPr sz="2600" spc="-200" dirty="0">
                <a:latin typeface="Arial"/>
                <a:cs typeface="Arial"/>
              </a:rPr>
              <a:t>resistance </a:t>
            </a:r>
            <a:r>
              <a:rPr sz="2600" spc="-210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120" dirty="0">
                <a:latin typeface="Arial"/>
                <a:cs typeface="Arial"/>
              </a:rPr>
              <a:t>obtained </a:t>
            </a:r>
            <a:r>
              <a:rPr sz="2600" spc="-215" dirty="0">
                <a:latin typeface="Arial"/>
                <a:cs typeface="Arial"/>
              </a:rPr>
              <a:t>by </a:t>
            </a:r>
            <a:r>
              <a:rPr sz="2600" spc="-140" dirty="0">
                <a:latin typeface="Arial"/>
                <a:cs typeface="Arial"/>
              </a:rPr>
              <a:t>coating </a:t>
            </a:r>
            <a:r>
              <a:rPr sz="2600" spc="-120" dirty="0">
                <a:latin typeface="Arial"/>
                <a:cs typeface="Arial"/>
              </a:rPr>
              <a:t>inside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20" dirty="0">
                <a:latin typeface="Arial"/>
                <a:cs typeface="Arial"/>
              </a:rPr>
              <a:t>the  </a:t>
            </a:r>
            <a:r>
              <a:rPr sz="2600" spc="-110" dirty="0">
                <a:latin typeface="Arial"/>
                <a:cs typeface="Arial"/>
              </a:rPr>
              <a:t>container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45" dirty="0">
                <a:latin typeface="Arial"/>
                <a:cs typeface="Arial"/>
              </a:rPr>
              <a:t>organic </a:t>
            </a:r>
            <a:r>
              <a:rPr sz="2600" spc="-140" dirty="0">
                <a:latin typeface="Arial"/>
                <a:cs typeface="Arial"/>
              </a:rPr>
              <a:t>coating</a:t>
            </a:r>
            <a:r>
              <a:rPr sz="2600" spc="440" dirty="0">
                <a:latin typeface="Arial"/>
                <a:cs typeface="Arial"/>
              </a:rPr>
              <a:t> </a:t>
            </a:r>
            <a:r>
              <a:rPr sz="2600" spc="-55" dirty="0">
                <a:latin typeface="Arial"/>
                <a:cs typeface="Arial"/>
              </a:rPr>
              <a:t>like </a:t>
            </a:r>
            <a:r>
              <a:rPr sz="2600" spc="-95" dirty="0">
                <a:latin typeface="Arial"/>
                <a:cs typeface="Arial"/>
              </a:rPr>
              <a:t>phenolic , </a:t>
            </a:r>
            <a:r>
              <a:rPr sz="2600" spc="-70" dirty="0">
                <a:latin typeface="Arial"/>
                <a:cs typeface="Arial"/>
              </a:rPr>
              <a:t>vinyl </a:t>
            </a:r>
            <a:r>
              <a:rPr sz="2600" spc="-60" dirty="0">
                <a:latin typeface="Arial"/>
                <a:cs typeface="Arial"/>
              </a:rPr>
              <a:t>or  </a:t>
            </a:r>
            <a:r>
              <a:rPr sz="2600" spc="-215" dirty="0">
                <a:latin typeface="Arial"/>
                <a:cs typeface="Arial"/>
              </a:rPr>
              <a:t>epoxy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45" dirty="0">
                <a:latin typeface="Arial"/>
                <a:cs typeface="Arial"/>
              </a:rPr>
              <a:t>polyamide</a:t>
            </a:r>
            <a:r>
              <a:rPr sz="2600" spc="130" dirty="0">
                <a:latin typeface="Arial"/>
                <a:cs typeface="Arial"/>
              </a:rPr>
              <a:t> </a:t>
            </a:r>
            <a:r>
              <a:rPr sz="2600" spc="-175" dirty="0">
                <a:latin typeface="Arial"/>
                <a:cs typeface="Arial"/>
              </a:rPr>
              <a:t>resins.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1779"/>
            <a:ext cx="8239125" cy="668020"/>
            <a:chOff x="452527" y="27177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793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509" dirty="0"/>
              <a:t>STAINLESS </a:t>
            </a:r>
            <a:r>
              <a:rPr sz="3600" spc="-620" dirty="0"/>
              <a:t>STEEL</a:t>
            </a:r>
            <a:r>
              <a:rPr sz="3600" spc="-370" dirty="0"/>
              <a:t> </a:t>
            </a:r>
            <a:r>
              <a:rPr sz="3600" spc="-434" dirty="0"/>
              <a:t>CONTAINERS</a:t>
            </a:r>
            <a:endParaRPr sz="3600"/>
          </a:p>
        </p:txBody>
      </p:sp>
      <p:sp>
        <p:nvSpPr>
          <p:cNvPr id="90" name="object 90"/>
          <p:cNvSpPr txBox="1"/>
          <p:nvPr/>
        </p:nvSpPr>
        <p:spPr>
          <a:xfrm>
            <a:off x="610869" y="1482090"/>
            <a:ext cx="4020820" cy="3589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indent="-198120">
              <a:lnSpc>
                <a:spcPct val="100000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sz="2600" spc="-190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60" dirty="0">
                <a:latin typeface="Arial"/>
                <a:cs typeface="Arial"/>
              </a:rPr>
              <a:t>inhalation</a:t>
            </a:r>
            <a:r>
              <a:rPr sz="2600" spc="-25" dirty="0">
                <a:latin typeface="Arial"/>
                <a:cs typeface="Arial"/>
              </a:rPr>
              <a:t> </a:t>
            </a:r>
            <a:r>
              <a:rPr sz="2600" spc="-220" dirty="0">
                <a:latin typeface="Arial"/>
                <a:cs typeface="Arial"/>
              </a:rPr>
              <a:t>aerosols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b="1" spc="-190" dirty="0">
                <a:latin typeface="Arial"/>
                <a:cs typeface="Arial"/>
              </a:rPr>
              <a:t>Advantage</a:t>
            </a:r>
            <a:r>
              <a:rPr sz="2600" b="1" spc="-150" dirty="0">
                <a:latin typeface="Arial"/>
                <a:cs typeface="Arial"/>
              </a:rPr>
              <a:t> :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50" dirty="0">
                <a:latin typeface="Arial"/>
                <a:cs typeface="Arial"/>
              </a:rPr>
              <a:t>Extremely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140" dirty="0">
                <a:latin typeface="Arial"/>
                <a:cs typeface="Arial"/>
              </a:rPr>
              <a:t>Strong.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75" dirty="0">
                <a:latin typeface="Arial"/>
                <a:cs typeface="Arial"/>
              </a:rPr>
              <a:t>Resistant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200" dirty="0">
                <a:latin typeface="Arial"/>
                <a:cs typeface="Arial"/>
              </a:rPr>
              <a:t>many</a:t>
            </a:r>
            <a:r>
              <a:rPr sz="2600" spc="-40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materials.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45" dirty="0">
                <a:latin typeface="Arial"/>
                <a:cs typeface="Arial"/>
              </a:rPr>
              <a:t>No </a:t>
            </a:r>
            <a:r>
              <a:rPr sz="2600" spc="-210" dirty="0">
                <a:latin typeface="Arial"/>
                <a:cs typeface="Arial"/>
              </a:rPr>
              <a:t>need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60" dirty="0">
                <a:latin typeface="Arial"/>
                <a:cs typeface="Arial"/>
              </a:rPr>
              <a:t>internal</a:t>
            </a:r>
            <a:r>
              <a:rPr sz="2600" spc="-80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coating.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b="1" spc="-195" dirty="0">
                <a:latin typeface="Arial"/>
                <a:cs typeface="Arial"/>
              </a:rPr>
              <a:t>Disadvantage</a:t>
            </a:r>
            <a:r>
              <a:rPr sz="2600" b="1" spc="-145" dirty="0">
                <a:latin typeface="Arial"/>
                <a:cs typeface="Arial"/>
              </a:rPr>
              <a:t> </a:t>
            </a:r>
            <a:r>
              <a:rPr sz="2600" b="1" spc="-15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30" dirty="0">
                <a:latin typeface="Arial"/>
                <a:cs typeface="Arial"/>
              </a:rPr>
              <a:t>Costly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457847" y="1514247"/>
            <a:ext cx="1467304" cy="3905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52527" y="271779"/>
            <a:ext cx="8239125" cy="668020"/>
            <a:chOff x="452527" y="271779"/>
            <a:chExt cx="8239125" cy="668020"/>
          </a:xfrm>
        </p:grpSpPr>
        <p:sp>
          <p:nvSpPr>
            <p:cNvPr id="4" name="object 4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32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5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93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605" dirty="0"/>
              <a:t>GLASS</a:t>
            </a:r>
            <a:r>
              <a:rPr sz="3600" spc="-590" dirty="0"/>
              <a:t> </a:t>
            </a:r>
            <a:r>
              <a:rPr sz="3600" spc="-434" dirty="0"/>
              <a:t>CONTAINERS</a:t>
            </a:r>
            <a:endParaRPr sz="3600"/>
          </a:p>
        </p:txBody>
      </p:sp>
      <p:sp>
        <p:nvSpPr>
          <p:cNvPr id="91" name="object 91"/>
          <p:cNvSpPr txBox="1"/>
          <p:nvPr/>
        </p:nvSpPr>
        <p:spPr>
          <a:xfrm>
            <a:off x="534669" y="1253490"/>
            <a:ext cx="6505575" cy="5279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2705">
              <a:lnSpc>
                <a:spcPct val="100000"/>
              </a:lnSpc>
              <a:spcBef>
                <a:spcPts val="100"/>
              </a:spcBef>
              <a:buChar char="•"/>
              <a:tabLst>
                <a:tab pos="187960" algn="l"/>
              </a:tabLst>
            </a:pPr>
            <a:r>
              <a:rPr sz="2300" spc="-210" dirty="0">
                <a:latin typeface="Arial"/>
                <a:cs typeface="Arial"/>
              </a:rPr>
              <a:t>These </a:t>
            </a:r>
            <a:r>
              <a:rPr sz="2300" spc="-120" dirty="0">
                <a:latin typeface="Arial"/>
                <a:cs typeface="Arial"/>
              </a:rPr>
              <a:t>containers </a:t>
            </a:r>
            <a:r>
              <a:rPr sz="2300" spc="-200" dirty="0">
                <a:latin typeface="Arial"/>
                <a:cs typeface="Arial"/>
              </a:rPr>
              <a:t>are </a:t>
            </a:r>
            <a:r>
              <a:rPr sz="2300" spc="-114" dirty="0">
                <a:latin typeface="Arial"/>
                <a:cs typeface="Arial"/>
              </a:rPr>
              <a:t>preferred </a:t>
            </a:r>
            <a:r>
              <a:rPr sz="2300" spc="-250" dirty="0">
                <a:latin typeface="Arial"/>
                <a:cs typeface="Arial"/>
              </a:rPr>
              <a:t>because </a:t>
            </a:r>
            <a:r>
              <a:rPr sz="2300" spc="-40" dirty="0">
                <a:latin typeface="Arial"/>
                <a:cs typeface="Arial"/>
              </a:rPr>
              <a:t>of </a:t>
            </a:r>
            <a:r>
              <a:rPr sz="2300" spc="-80" dirty="0">
                <a:latin typeface="Arial"/>
                <a:cs typeface="Arial"/>
              </a:rPr>
              <a:t>its </a:t>
            </a:r>
            <a:r>
              <a:rPr sz="2300" spc="-120" dirty="0">
                <a:latin typeface="Arial"/>
                <a:cs typeface="Arial"/>
              </a:rPr>
              <a:t>Aesthetic  </a:t>
            </a:r>
            <a:r>
              <a:rPr sz="2300" spc="-165" dirty="0">
                <a:latin typeface="Arial"/>
                <a:cs typeface="Arial"/>
              </a:rPr>
              <a:t>value </a:t>
            </a:r>
            <a:r>
              <a:rPr sz="2300" spc="-135" dirty="0">
                <a:latin typeface="Arial"/>
                <a:cs typeface="Arial"/>
              </a:rPr>
              <a:t>and </a:t>
            </a:r>
            <a:r>
              <a:rPr sz="2300" spc="-240" dirty="0">
                <a:latin typeface="Arial"/>
                <a:cs typeface="Arial"/>
              </a:rPr>
              <a:t>absence </a:t>
            </a:r>
            <a:r>
              <a:rPr sz="2300" spc="-40" dirty="0">
                <a:latin typeface="Arial"/>
                <a:cs typeface="Arial"/>
              </a:rPr>
              <a:t>of</a:t>
            </a:r>
            <a:r>
              <a:rPr sz="2300" spc="-120" dirty="0">
                <a:latin typeface="Arial"/>
                <a:cs typeface="Arial"/>
              </a:rPr>
              <a:t> </a:t>
            </a:r>
            <a:r>
              <a:rPr sz="2300" spc="-65" dirty="0">
                <a:latin typeface="Arial"/>
                <a:cs typeface="Arial"/>
              </a:rPr>
              <a:t>incompatibilities.</a:t>
            </a:r>
            <a:endParaRPr sz="2300">
              <a:latin typeface="Arial"/>
              <a:cs typeface="Arial"/>
            </a:endParaRPr>
          </a:p>
          <a:p>
            <a:pPr marL="12700" marR="172085">
              <a:lnSpc>
                <a:spcPts val="2760"/>
              </a:lnSpc>
              <a:spcBef>
                <a:spcPts val="80"/>
              </a:spcBef>
              <a:buChar char="•"/>
              <a:tabLst>
                <a:tab pos="187960" algn="l"/>
              </a:tabLst>
            </a:pPr>
            <a:r>
              <a:rPr sz="2300" spc="-210" dirty="0">
                <a:latin typeface="Arial"/>
                <a:cs typeface="Arial"/>
              </a:rPr>
              <a:t>These </a:t>
            </a:r>
            <a:r>
              <a:rPr sz="2300" spc="-120" dirty="0">
                <a:latin typeface="Arial"/>
                <a:cs typeface="Arial"/>
              </a:rPr>
              <a:t>containers </a:t>
            </a:r>
            <a:r>
              <a:rPr sz="2300" spc="-200" dirty="0">
                <a:latin typeface="Arial"/>
                <a:cs typeface="Arial"/>
              </a:rPr>
              <a:t>are </a:t>
            </a:r>
            <a:r>
              <a:rPr sz="2300" spc="-30" dirty="0">
                <a:latin typeface="Arial"/>
                <a:cs typeface="Arial"/>
              </a:rPr>
              <a:t>limited </a:t>
            </a:r>
            <a:r>
              <a:rPr sz="2300" spc="-35" dirty="0">
                <a:latin typeface="Arial"/>
                <a:cs typeface="Arial"/>
              </a:rPr>
              <a:t>to </a:t>
            </a:r>
            <a:r>
              <a:rPr sz="2300" spc="-105" dirty="0">
                <a:latin typeface="Arial"/>
                <a:cs typeface="Arial"/>
              </a:rPr>
              <a:t>the </a:t>
            </a:r>
            <a:r>
              <a:rPr sz="2300" spc="-114" dirty="0">
                <a:latin typeface="Arial"/>
                <a:cs typeface="Arial"/>
              </a:rPr>
              <a:t>products </a:t>
            </a:r>
            <a:r>
              <a:rPr sz="2300" spc="-130" dirty="0">
                <a:latin typeface="Arial"/>
                <a:cs typeface="Arial"/>
              </a:rPr>
              <a:t>having </a:t>
            </a:r>
            <a:r>
              <a:rPr sz="2300" spc="-310" dirty="0">
                <a:latin typeface="Arial"/>
                <a:cs typeface="Arial"/>
              </a:rPr>
              <a:t>a  </a:t>
            </a:r>
            <a:r>
              <a:rPr sz="2300" spc="-110" dirty="0">
                <a:latin typeface="Arial"/>
                <a:cs typeface="Arial"/>
              </a:rPr>
              <a:t>lower </a:t>
            </a:r>
            <a:r>
              <a:rPr sz="2300" spc="-190" dirty="0">
                <a:latin typeface="Arial"/>
                <a:cs typeface="Arial"/>
              </a:rPr>
              <a:t>pressure </a:t>
            </a:r>
            <a:r>
              <a:rPr sz="2300" spc="-135" dirty="0">
                <a:latin typeface="Arial"/>
                <a:cs typeface="Arial"/>
              </a:rPr>
              <a:t>(33 </a:t>
            </a:r>
            <a:r>
              <a:rPr sz="2300" spc="-170" dirty="0">
                <a:latin typeface="Arial"/>
                <a:cs typeface="Arial"/>
              </a:rPr>
              <a:t>psig) </a:t>
            </a:r>
            <a:r>
              <a:rPr sz="2300" spc="-135" dirty="0">
                <a:latin typeface="Arial"/>
                <a:cs typeface="Arial"/>
              </a:rPr>
              <a:t>and </a:t>
            </a:r>
            <a:r>
              <a:rPr sz="2300" spc="-110" dirty="0">
                <a:latin typeface="Arial"/>
                <a:cs typeface="Arial"/>
              </a:rPr>
              <a:t>lower </a:t>
            </a:r>
            <a:r>
              <a:rPr sz="2300" spc="-185" dirty="0">
                <a:latin typeface="Arial"/>
                <a:cs typeface="Arial"/>
              </a:rPr>
              <a:t>percentage </a:t>
            </a:r>
            <a:r>
              <a:rPr sz="2300" spc="-40" dirty="0">
                <a:latin typeface="Arial"/>
                <a:cs typeface="Arial"/>
              </a:rPr>
              <a:t>of </a:t>
            </a:r>
            <a:r>
              <a:rPr sz="2300" spc="-100" dirty="0">
                <a:latin typeface="Arial"/>
                <a:cs typeface="Arial"/>
              </a:rPr>
              <a:t>the  </a:t>
            </a:r>
            <a:r>
              <a:rPr sz="2300" spc="-75" dirty="0">
                <a:latin typeface="Arial"/>
                <a:cs typeface="Arial"/>
              </a:rPr>
              <a:t>propellant.</a:t>
            </a:r>
            <a:endParaRPr sz="2300">
              <a:latin typeface="Arial"/>
              <a:cs typeface="Arial"/>
            </a:endParaRPr>
          </a:p>
          <a:p>
            <a:pPr marL="12700" marR="2242185">
              <a:lnSpc>
                <a:spcPts val="2760"/>
              </a:lnSpc>
              <a:buChar char="•"/>
              <a:tabLst>
                <a:tab pos="187960" algn="l"/>
              </a:tabLst>
            </a:pPr>
            <a:r>
              <a:rPr sz="2300" spc="-165" dirty="0">
                <a:latin typeface="Arial"/>
                <a:cs typeface="Arial"/>
              </a:rPr>
              <a:t>Used </a:t>
            </a:r>
            <a:r>
              <a:rPr sz="2300" spc="-15" dirty="0">
                <a:latin typeface="Arial"/>
                <a:cs typeface="Arial"/>
              </a:rPr>
              <a:t>for </a:t>
            </a:r>
            <a:r>
              <a:rPr sz="2300" spc="-80" dirty="0">
                <a:latin typeface="Arial"/>
                <a:cs typeface="Arial"/>
              </a:rPr>
              <a:t>topical </a:t>
            </a:r>
            <a:r>
              <a:rPr sz="2300" spc="-135" dirty="0">
                <a:latin typeface="Arial"/>
                <a:cs typeface="Arial"/>
              </a:rPr>
              <a:t>and </a:t>
            </a:r>
            <a:r>
              <a:rPr sz="2300" spc="75" dirty="0">
                <a:latin typeface="Arial"/>
                <a:cs typeface="Arial"/>
              </a:rPr>
              <a:t>MDI </a:t>
            </a:r>
            <a:r>
              <a:rPr sz="2300" spc="-180" dirty="0">
                <a:latin typeface="Arial"/>
                <a:cs typeface="Arial"/>
              </a:rPr>
              <a:t>aerosols.  </a:t>
            </a:r>
            <a:r>
              <a:rPr sz="2300" spc="-110" dirty="0">
                <a:latin typeface="Arial"/>
                <a:cs typeface="Arial"/>
              </a:rPr>
              <a:t>Two </a:t>
            </a:r>
            <a:r>
              <a:rPr sz="2300" spc="-200" dirty="0">
                <a:latin typeface="Arial"/>
                <a:cs typeface="Arial"/>
              </a:rPr>
              <a:t>types </a:t>
            </a:r>
            <a:r>
              <a:rPr sz="2300" spc="-45" dirty="0">
                <a:latin typeface="Arial"/>
                <a:cs typeface="Arial"/>
              </a:rPr>
              <a:t>of </a:t>
            </a:r>
            <a:r>
              <a:rPr sz="2300" spc="-265" dirty="0">
                <a:latin typeface="Arial"/>
                <a:cs typeface="Arial"/>
              </a:rPr>
              <a:t>glass </a:t>
            </a:r>
            <a:r>
              <a:rPr sz="2300" spc="-165" dirty="0">
                <a:latin typeface="Arial"/>
                <a:cs typeface="Arial"/>
              </a:rPr>
              <a:t>aerosol</a:t>
            </a:r>
            <a:r>
              <a:rPr sz="2300" spc="-95" dirty="0">
                <a:latin typeface="Arial"/>
                <a:cs typeface="Arial"/>
              </a:rPr>
              <a:t> </a:t>
            </a:r>
            <a:r>
              <a:rPr sz="2300" spc="-120" dirty="0">
                <a:latin typeface="Arial"/>
                <a:cs typeface="Arial"/>
              </a:rPr>
              <a:t>containers</a:t>
            </a:r>
            <a:endParaRPr sz="2300">
              <a:latin typeface="Arial"/>
              <a:cs typeface="Arial"/>
            </a:endParaRPr>
          </a:p>
          <a:p>
            <a:pPr marL="316865" lvl="1" indent="-233045">
              <a:lnSpc>
                <a:spcPts val="2665"/>
              </a:lnSpc>
              <a:buAutoNum type="romanLcParenR"/>
              <a:tabLst>
                <a:tab pos="317500" algn="l"/>
              </a:tabLst>
            </a:pPr>
            <a:r>
              <a:rPr sz="2300" spc="-114" dirty="0">
                <a:latin typeface="Arial"/>
                <a:cs typeface="Arial"/>
              </a:rPr>
              <a:t>Uncoated </a:t>
            </a:r>
            <a:r>
              <a:rPr sz="2300" spc="-265" dirty="0">
                <a:latin typeface="Arial"/>
                <a:cs typeface="Arial"/>
              </a:rPr>
              <a:t>glass</a:t>
            </a:r>
            <a:r>
              <a:rPr sz="2300" spc="-30" dirty="0">
                <a:latin typeface="Arial"/>
                <a:cs typeface="Arial"/>
              </a:rPr>
              <a:t> </a:t>
            </a:r>
            <a:r>
              <a:rPr sz="2300" spc="-90" dirty="0">
                <a:latin typeface="Arial"/>
                <a:cs typeface="Arial"/>
              </a:rPr>
              <a:t>container:</a:t>
            </a:r>
            <a:endParaRPr sz="2300">
              <a:latin typeface="Arial"/>
              <a:cs typeface="Arial"/>
            </a:endParaRPr>
          </a:p>
          <a:p>
            <a:pPr marL="378460">
              <a:lnSpc>
                <a:spcPts val="2755"/>
              </a:lnSpc>
            </a:pPr>
            <a:r>
              <a:rPr sz="2300" spc="-275" dirty="0">
                <a:latin typeface="Arial"/>
                <a:cs typeface="Arial"/>
              </a:rPr>
              <a:t>Less </a:t>
            </a:r>
            <a:r>
              <a:rPr sz="2300" spc="-170" dirty="0">
                <a:latin typeface="Arial"/>
                <a:cs typeface="Arial"/>
              </a:rPr>
              <a:t>cost </a:t>
            </a:r>
            <a:r>
              <a:rPr sz="2300" spc="-135" dirty="0">
                <a:latin typeface="Arial"/>
                <a:cs typeface="Arial"/>
              </a:rPr>
              <a:t>and </a:t>
            </a:r>
            <a:r>
              <a:rPr sz="2300" spc="-75" dirty="0">
                <a:latin typeface="Arial"/>
                <a:cs typeface="Arial"/>
              </a:rPr>
              <a:t>high </a:t>
            </a:r>
            <a:r>
              <a:rPr sz="2300" spc="-80" dirty="0">
                <a:latin typeface="Arial"/>
                <a:cs typeface="Arial"/>
              </a:rPr>
              <a:t>clarity </a:t>
            </a:r>
            <a:r>
              <a:rPr sz="2300" spc="-135" dirty="0">
                <a:latin typeface="Arial"/>
                <a:cs typeface="Arial"/>
              </a:rPr>
              <a:t>and </a:t>
            </a:r>
            <a:r>
              <a:rPr sz="2300" spc="-120" dirty="0">
                <a:latin typeface="Arial"/>
                <a:cs typeface="Arial"/>
              </a:rPr>
              <a:t>contents </a:t>
            </a:r>
            <a:r>
              <a:rPr sz="2300" spc="-190" dirty="0">
                <a:latin typeface="Arial"/>
                <a:cs typeface="Arial"/>
              </a:rPr>
              <a:t>can </a:t>
            </a:r>
            <a:r>
              <a:rPr sz="2300" spc="-220" dirty="0">
                <a:latin typeface="Arial"/>
                <a:cs typeface="Arial"/>
              </a:rPr>
              <a:t>be</a:t>
            </a:r>
            <a:r>
              <a:rPr sz="2300" spc="-200" dirty="0">
                <a:latin typeface="Arial"/>
                <a:cs typeface="Arial"/>
              </a:rPr>
              <a:t> </a:t>
            </a:r>
            <a:r>
              <a:rPr sz="2300" spc="-170" dirty="0">
                <a:latin typeface="Arial"/>
                <a:cs typeface="Arial"/>
              </a:rPr>
              <a:t>viewed</a:t>
            </a:r>
            <a:endParaRPr sz="2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400">
              <a:latin typeface="Arial"/>
              <a:cs typeface="Arial"/>
            </a:endParaRPr>
          </a:p>
          <a:p>
            <a:pPr marL="378460">
              <a:lnSpc>
                <a:spcPct val="100000"/>
              </a:lnSpc>
            </a:pPr>
            <a:r>
              <a:rPr sz="2300" spc="-130" dirty="0">
                <a:latin typeface="Arial"/>
                <a:cs typeface="Arial"/>
              </a:rPr>
              <a:t>at </a:t>
            </a:r>
            <a:r>
              <a:rPr sz="2300" spc="-55" dirty="0">
                <a:latin typeface="Arial"/>
                <a:cs typeface="Arial"/>
              </a:rPr>
              <a:t>all</a:t>
            </a:r>
            <a:r>
              <a:rPr sz="2300" spc="-5" dirty="0">
                <a:latin typeface="Arial"/>
                <a:cs typeface="Arial"/>
              </a:rPr>
              <a:t> </a:t>
            </a:r>
            <a:r>
              <a:rPr sz="2300" spc="-125" dirty="0">
                <a:latin typeface="Arial"/>
                <a:cs typeface="Arial"/>
              </a:rPr>
              <a:t>times.</a:t>
            </a:r>
            <a:endParaRPr sz="2300">
              <a:latin typeface="Arial"/>
              <a:cs typeface="Arial"/>
            </a:endParaRPr>
          </a:p>
          <a:p>
            <a:pPr marL="320040" lvl="1" indent="-307975">
              <a:lnSpc>
                <a:spcPct val="100000"/>
              </a:lnSpc>
              <a:buAutoNum type="romanLcParenR" startAt="2"/>
              <a:tabLst>
                <a:tab pos="320675" algn="l"/>
              </a:tabLst>
            </a:pPr>
            <a:r>
              <a:rPr sz="2300" spc="-145" dirty="0">
                <a:latin typeface="Arial"/>
                <a:cs typeface="Arial"/>
              </a:rPr>
              <a:t>Plastic </a:t>
            </a:r>
            <a:r>
              <a:rPr sz="2300" spc="-170" dirty="0">
                <a:latin typeface="Arial"/>
                <a:cs typeface="Arial"/>
              </a:rPr>
              <a:t>coated </a:t>
            </a:r>
            <a:r>
              <a:rPr sz="2300" spc="-265" dirty="0">
                <a:latin typeface="Arial"/>
                <a:cs typeface="Arial"/>
              </a:rPr>
              <a:t>glass</a:t>
            </a:r>
            <a:r>
              <a:rPr sz="2300" spc="-260" dirty="0">
                <a:latin typeface="Arial"/>
                <a:cs typeface="Arial"/>
              </a:rPr>
              <a:t> </a:t>
            </a:r>
            <a:r>
              <a:rPr sz="2300" spc="-114" dirty="0">
                <a:latin typeface="Arial"/>
                <a:cs typeface="Arial"/>
              </a:rPr>
              <a:t>containers:</a:t>
            </a:r>
            <a:endParaRPr sz="2300">
              <a:latin typeface="Arial"/>
              <a:cs typeface="Arial"/>
            </a:endParaRPr>
          </a:p>
          <a:p>
            <a:pPr marL="12700" marR="236220" indent="365760">
              <a:lnSpc>
                <a:spcPct val="100000"/>
              </a:lnSpc>
            </a:pPr>
            <a:r>
              <a:rPr sz="2300" spc="-210" dirty="0">
                <a:latin typeface="Arial"/>
                <a:cs typeface="Arial"/>
              </a:rPr>
              <a:t>These </a:t>
            </a:r>
            <a:r>
              <a:rPr sz="2300" spc="-200" dirty="0">
                <a:latin typeface="Arial"/>
                <a:cs typeface="Arial"/>
              </a:rPr>
              <a:t>are </a:t>
            </a:r>
            <a:r>
              <a:rPr sz="2300" spc="-114" dirty="0">
                <a:latin typeface="Arial"/>
                <a:cs typeface="Arial"/>
              </a:rPr>
              <a:t>protected </a:t>
            </a:r>
            <a:r>
              <a:rPr sz="2300" spc="-190" dirty="0">
                <a:latin typeface="Arial"/>
                <a:cs typeface="Arial"/>
              </a:rPr>
              <a:t>by </a:t>
            </a:r>
            <a:r>
              <a:rPr sz="2300" spc="-114" dirty="0">
                <a:latin typeface="Arial"/>
                <a:cs typeface="Arial"/>
              </a:rPr>
              <a:t>plastic </a:t>
            </a:r>
            <a:r>
              <a:rPr sz="2300" spc="-120" dirty="0">
                <a:latin typeface="Arial"/>
                <a:cs typeface="Arial"/>
              </a:rPr>
              <a:t>coating </a:t>
            </a:r>
            <a:r>
              <a:rPr sz="2300" spc="-60" dirty="0">
                <a:latin typeface="Arial"/>
                <a:cs typeface="Arial"/>
              </a:rPr>
              <a:t>that </a:t>
            </a:r>
            <a:r>
              <a:rPr sz="2300" spc="-155" dirty="0">
                <a:latin typeface="Arial"/>
                <a:cs typeface="Arial"/>
              </a:rPr>
              <a:t>prevents  </a:t>
            </a:r>
            <a:r>
              <a:rPr sz="2300" spc="-105" dirty="0">
                <a:latin typeface="Arial"/>
                <a:cs typeface="Arial"/>
              </a:rPr>
              <a:t>the</a:t>
            </a:r>
            <a:endParaRPr sz="2300">
              <a:latin typeface="Arial"/>
              <a:cs typeface="Arial"/>
            </a:endParaRPr>
          </a:p>
          <a:p>
            <a:pPr marL="450215">
              <a:lnSpc>
                <a:spcPts val="2750"/>
              </a:lnSpc>
            </a:pPr>
            <a:r>
              <a:rPr sz="2300" spc="-265" dirty="0">
                <a:latin typeface="Arial"/>
                <a:cs typeface="Arial"/>
              </a:rPr>
              <a:t>glass </a:t>
            </a:r>
            <a:r>
              <a:rPr sz="2300" spc="-40" dirty="0">
                <a:latin typeface="Arial"/>
                <a:cs typeface="Arial"/>
              </a:rPr>
              <a:t>from </a:t>
            </a:r>
            <a:r>
              <a:rPr sz="2300" spc="-114" dirty="0">
                <a:latin typeface="Arial"/>
                <a:cs typeface="Arial"/>
              </a:rPr>
              <a:t>shattering </a:t>
            </a:r>
            <a:r>
              <a:rPr sz="2300" spc="40" dirty="0">
                <a:latin typeface="Arial"/>
                <a:cs typeface="Arial"/>
              </a:rPr>
              <a:t>in </a:t>
            </a:r>
            <a:r>
              <a:rPr sz="2300" spc="-100" dirty="0">
                <a:latin typeface="Arial"/>
                <a:cs typeface="Arial"/>
              </a:rPr>
              <a:t>the </a:t>
            </a:r>
            <a:r>
              <a:rPr sz="2300" spc="-155" dirty="0">
                <a:latin typeface="Arial"/>
                <a:cs typeface="Arial"/>
              </a:rPr>
              <a:t>event </a:t>
            </a:r>
            <a:r>
              <a:rPr sz="2300" spc="-45" dirty="0">
                <a:latin typeface="Arial"/>
                <a:cs typeface="Arial"/>
              </a:rPr>
              <a:t>of</a:t>
            </a:r>
            <a:r>
              <a:rPr sz="2300" spc="-200" dirty="0">
                <a:latin typeface="Arial"/>
                <a:cs typeface="Arial"/>
              </a:rPr>
              <a:t> breakage.</a:t>
            </a:r>
            <a:endParaRPr sz="23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8151" y="255271"/>
            <a:ext cx="8267700" cy="698500"/>
            <a:chOff x="438151" y="255271"/>
            <a:chExt cx="8267700" cy="698500"/>
          </a:xfrm>
        </p:grpSpPr>
        <p:sp>
          <p:nvSpPr>
            <p:cNvPr id="3" name="object 3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06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94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004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D94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928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C9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85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B92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78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A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712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991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635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890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572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690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496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58F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420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48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356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38D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280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28D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20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18C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14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08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064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E8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988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D8A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92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C89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848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B88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772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A88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70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987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632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88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68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58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41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484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340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38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264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28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20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182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12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E081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048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E81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984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D80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908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C7F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832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B7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769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A7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692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97D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87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553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67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47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57B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40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47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33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379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26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279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18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17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121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D07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045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E77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D76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75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82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74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75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A74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676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97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1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872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53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67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461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571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39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470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2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37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45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26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1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105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06D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2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E6D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6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D6C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8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C6B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81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B6B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74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A6A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67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969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59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86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53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66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457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567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38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4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3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241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2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165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16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4089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063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402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E63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949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D6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87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C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810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B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73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A60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65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95F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594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85E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517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65E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44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55D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378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45C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30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35C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322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25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316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15A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3086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059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55929" y="300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E5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455929" y="2946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D5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55929" y="2870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C5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55929" y="2793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B57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A56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57199" y="27431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50"/>
              </a:spcBef>
            </a:pPr>
            <a:r>
              <a:rPr sz="3600" b="0" spc="-495" dirty="0">
                <a:solidFill>
                  <a:srgbClr val="FFFFFF"/>
                </a:solidFill>
                <a:latin typeface="Arial"/>
                <a:cs typeface="Arial"/>
              </a:rPr>
              <a:t>VALVES</a:t>
            </a:r>
            <a:endParaRPr sz="36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34669" y="1253490"/>
            <a:ext cx="8066405" cy="3680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2570" indent="-229870">
              <a:lnSpc>
                <a:spcPts val="3595"/>
              </a:lnSpc>
              <a:spcBef>
                <a:spcPts val="100"/>
              </a:spcBef>
              <a:buChar char="•"/>
              <a:tabLst>
                <a:tab pos="242570" algn="l"/>
              </a:tabLst>
            </a:pPr>
            <a:r>
              <a:rPr sz="3000" spc="-370" dirty="0">
                <a:latin typeface="Arial"/>
                <a:cs typeface="Arial"/>
              </a:rPr>
              <a:t>Easy </a:t>
            </a:r>
            <a:r>
              <a:rPr sz="3000" spc="-50" dirty="0">
                <a:latin typeface="Arial"/>
                <a:cs typeface="Arial"/>
              </a:rPr>
              <a:t>to </a:t>
            </a:r>
            <a:r>
              <a:rPr sz="3000" spc="-185" dirty="0">
                <a:latin typeface="Arial"/>
                <a:cs typeface="Arial"/>
              </a:rPr>
              <a:t>open </a:t>
            </a:r>
            <a:r>
              <a:rPr sz="3000" spc="-175" dirty="0">
                <a:latin typeface="Arial"/>
                <a:cs typeface="Arial"/>
              </a:rPr>
              <a:t>and </a:t>
            </a:r>
            <a:r>
              <a:rPr sz="3000" spc="-260" dirty="0">
                <a:latin typeface="Arial"/>
                <a:cs typeface="Arial"/>
              </a:rPr>
              <a:t>close</a:t>
            </a:r>
            <a:r>
              <a:rPr sz="3000" spc="-105" dirty="0">
                <a:latin typeface="Arial"/>
                <a:cs typeface="Arial"/>
              </a:rPr>
              <a:t> </a:t>
            </a:r>
            <a:r>
              <a:rPr sz="3000" spc="-110" dirty="0">
                <a:latin typeface="Arial"/>
                <a:cs typeface="Arial"/>
              </a:rPr>
              <a:t>.</a:t>
            </a:r>
            <a:endParaRPr sz="3000">
              <a:latin typeface="Arial"/>
              <a:cs typeface="Arial"/>
            </a:endParaRPr>
          </a:p>
          <a:p>
            <a:pPr marL="12700" marR="5080">
              <a:lnSpc>
                <a:spcPts val="3600"/>
              </a:lnSpc>
              <a:spcBef>
                <a:spcPts val="115"/>
              </a:spcBef>
              <a:buChar char="•"/>
              <a:tabLst>
                <a:tab pos="320675" algn="l"/>
                <a:tab pos="321310" algn="l"/>
                <a:tab pos="1730375" algn="l"/>
                <a:tab pos="2208530" algn="l"/>
                <a:tab pos="3856990" algn="l"/>
                <a:tab pos="4511040" algn="l"/>
                <a:tab pos="5838190" algn="l"/>
                <a:tab pos="6322060" algn="l"/>
                <a:tab pos="6975475" algn="l"/>
              </a:tabLst>
            </a:pPr>
            <a:r>
              <a:rPr sz="3000" spc="-50" dirty="0">
                <a:latin typeface="Arial"/>
                <a:cs typeface="Arial"/>
              </a:rPr>
              <a:t>C</a:t>
            </a:r>
            <a:r>
              <a:rPr sz="3000" spc="-395" dirty="0">
                <a:latin typeface="Arial"/>
                <a:cs typeface="Arial"/>
              </a:rPr>
              <a:t>a</a:t>
            </a:r>
            <a:r>
              <a:rPr sz="3000" spc="-145" dirty="0">
                <a:latin typeface="Arial"/>
                <a:cs typeface="Arial"/>
              </a:rPr>
              <a:t>p</a:t>
            </a:r>
            <a:r>
              <a:rPr sz="3000" spc="-395" dirty="0">
                <a:latin typeface="Arial"/>
                <a:cs typeface="Arial"/>
              </a:rPr>
              <a:t>a</a:t>
            </a:r>
            <a:r>
              <a:rPr sz="3000" spc="-55" dirty="0">
                <a:latin typeface="Arial"/>
                <a:cs typeface="Arial"/>
              </a:rPr>
              <a:t>b</a:t>
            </a:r>
            <a:r>
              <a:rPr sz="3000" spc="-35" dirty="0">
                <a:latin typeface="Arial"/>
                <a:cs typeface="Arial"/>
              </a:rPr>
              <a:t>l</a:t>
            </a:r>
            <a:r>
              <a:rPr sz="3000" spc="-415" dirty="0">
                <a:latin typeface="Arial"/>
                <a:cs typeface="Arial"/>
              </a:rPr>
              <a:t>e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-165" dirty="0">
                <a:latin typeface="Arial"/>
                <a:cs typeface="Arial"/>
              </a:rPr>
              <a:t>o</a:t>
            </a:r>
            <a:r>
              <a:rPr sz="3000" spc="45" dirty="0">
                <a:latin typeface="Arial"/>
                <a:cs typeface="Arial"/>
              </a:rPr>
              <a:t>f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-110" dirty="0">
                <a:latin typeface="Arial"/>
                <a:cs typeface="Arial"/>
              </a:rPr>
              <a:t>d</a:t>
            </a:r>
            <a:r>
              <a:rPr sz="3000" spc="-90" dirty="0">
                <a:latin typeface="Arial"/>
                <a:cs typeface="Arial"/>
              </a:rPr>
              <a:t>eliveri</a:t>
            </a:r>
            <a:r>
              <a:rPr sz="3000" spc="-125" dirty="0">
                <a:latin typeface="Arial"/>
                <a:cs typeface="Arial"/>
              </a:rPr>
              <a:t>n</a:t>
            </a:r>
            <a:r>
              <a:rPr sz="3000" spc="-415" dirty="0">
                <a:latin typeface="Arial"/>
                <a:cs typeface="Arial"/>
              </a:rPr>
              <a:t>g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60" dirty="0">
                <a:latin typeface="Arial"/>
                <a:cs typeface="Arial"/>
              </a:rPr>
              <a:t>t</a:t>
            </a:r>
            <a:r>
              <a:rPr sz="3000" spc="-50" dirty="0">
                <a:latin typeface="Arial"/>
                <a:cs typeface="Arial"/>
              </a:rPr>
              <a:t>h</a:t>
            </a:r>
            <a:r>
              <a:rPr sz="3000" spc="-415" dirty="0">
                <a:latin typeface="Arial"/>
                <a:cs typeface="Arial"/>
              </a:rPr>
              <a:t>e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-305" dirty="0">
                <a:latin typeface="Arial"/>
                <a:cs typeface="Arial"/>
              </a:rPr>
              <a:t>c</a:t>
            </a:r>
            <a:r>
              <a:rPr sz="3000" spc="-165" dirty="0">
                <a:latin typeface="Arial"/>
                <a:cs typeface="Arial"/>
              </a:rPr>
              <a:t>o</a:t>
            </a:r>
            <a:r>
              <a:rPr sz="3000" spc="30" dirty="0">
                <a:latin typeface="Arial"/>
                <a:cs typeface="Arial"/>
              </a:rPr>
              <a:t>n</a:t>
            </a:r>
            <a:r>
              <a:rPr sz="3000" spc="15" dirty="0">
                <a:latin typeface="Arial"/>
                <a:cs typeface="Arial"/>
              </a:rPr>
              <a:t>t</a:t>
            </a:r>
            <a:r>
              <a:rPr sz="3000" spc="-425" dirty="0">
                <a:latin typeface="Arial"/>
                <a:cs typeface="Arial"/>
              </a:rPr>
              <a:t>e</a:t>
            </a:r>
            <a:r>
              <a:rPr sz="3000" spc="-15" dirty="0">
                <a:latin typeface="Arial"/>
                <a:cs typeface="Arial"/>
              </a:rPr>
              <a:t>n</a:t>
            </a:r>
            <a:r>
              <a:rPr sz="3000" spc="70" dirty="0">
                <a:latin typeface="Arial"/>
                <a:cs typeface="Arial"/>
              </a:rPr>
              <a:t>t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25" dirty="0">
                <a:latin typeface="Arial"/>
                <a:cs typeface="Arial"/>
              </a:rPr>
              <a:t>i</a:t>
            </a:r>
            <a:r>
              <a:rPr sz="3000" spc="75" dirty="0">
                <a:latin typeface="Arial"/>
                <a:cs typeface="Arial"/>
              </a:rPr>
              <a:t>n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60" dirty="0">
                <a:latin typeface="Arial"/>
                <a:cs typeface="Arial"/>
              </a:rPr>
              <a:t>t</a:t>
            </a:r>
            <a:r>
              <a:rPr sz="3000" spc="-50" dirty="0">
                <a:latin typeface="Arial"/>
                <a:cs typeface="Arial"/>
              </a:rPr>
              <a:t>h</a:t>
            </a:r>
            <a:r>
              <a:rPr sz="3000" spc="-415" dirty="0">
                <a:latin typeface="Arial"/>
                <a:cs typeface="Arial"/>
              </a:rPr>
              <a:t>e</a:t>
            </a:r>
            <a:r>
              <a:rPr sz="3000" dirty="0">
                <a:latin typeface="Arial"/>
                <a:cs typeface="Arial"/>
              </a:rPr>
              <a:t>	</a:t>
            </a:r>
            <a:r>
              <a:rPr sz="3000" spc="-110" dirty="0">
                <a:latin typeface="Arial"/>
                <a:cs typeface="Arial"/>
              </a:rPr>
              <a:t>d</a:t>
            </a:r>
            <a:r>
              <a:rPr sz="3000" spc="-220" dirty="0">
                <a:latin typeface="Arial"/>
                <a:cs typeface="Arial"/>
              </a:rPr>
              <a:t>esir</a:t>
            </a:r>
            <a:r>
              <a:rPr sz="3000" spc="-290" dirty="0">
                <a:latin typeface="Arial"/>
                <a:cs typeface="Arial"/>
              </a:rPr>
              <a:t>e</a:t>
            </a:r>
            <a:r>
              <a:rPr sz="3000" spc="-70" dirty="0">
                <a:latin typeface="Arial"/>
                <a:cs typeface="Arial"/>
              </a:rPr>
              <a:t>d  </a:t>
            </a:r>
            <a:r>
              <a:rPr sz="3000" spc="-55" dirty="0">
                <a:latin typeface="Arial"/>
                <a:cs typeface="Arial"/>
              </a:rPr>
              <a:t>form </a:t>
            </a:r>
            <a:r>
              <a:rPr sz="3000" spc="-235" dirty="0">
                <a:latin typeface="Arial"/>
                <a:cs typeface="Arial"/>
              </a:rPr>
              <a:t>such </a:t>
            </a:r>
            <a:r>
              <a:rPr sz="3000" spc="-445" dirty="0">
                <a:latin typeface="Arial"/>
                <a:cs typeface="Arial"/>
              </a:rPr>
              <a:t>as </a:t>
            </a:r>
            <a:r>
              <a:rPr sz="3000" spc="-240" dirty="0">
                <a:latin typeface="Arial"/>
                <a:cs typeface="Arial"/>
              </a:rPr>
              <a:t>spray, </a:t>
            </a:r>
            <a:r>
              <a:rPr sz="3000" spc="-155" dirty="0">
                <a:latin typeface="Arial"/>
                <a:cs typeface="Arial"/>
              </a:rPr>
              <a:t>foam, </a:t>
            </a:r>
            <a:r>
              <a:rPr sz="3000" spc="-114" dirty="0">
                <a:latin typeface="Arial"/>
                <a:cs typeface="Arial"/>
              </a:rPr>
              <a:t>solid </a:t>
            </a:r>
            <a:r>
              <a:rPr sz="3000" spc="-229" dirty="0">
                <a:latin typeface="Arial"/>
                <a:cs typeface="Arial"/>
              </a:rPr>
              <a:t>stream</a:t>
            </a:r>
            <a:r>
              <a:rPr sz="3000" spc="260" dirty="0">
                <a:latin typeface="Arial"/>
                <a:cs typeface="Arial"/>
              </a:rPr>
              <a:t> </a:t>
            </a:r>
            <a:r>
              <a:rPr sz="3000" spc="-190" dirty="0">
                <a:latin typeface="Arial"/>
                <a:cs typeface="Arial"/>
              </a:rPr>
              <a:t>etc.</a:t>
            </a:r>
            <a:endParaRPr sz="3000">
              <a:latin typeface="Arial"/>
              <a:cs typeface="Arial"/>
            </a:endParaRPr>
          </a:p>
          <a:p>
            <a:pPr marL="242570" indent="-229870">
              <a:lnSpc>
                <a:spcPts val="3479"/>
              </a:lnSpc>
              <a:buChar char="•"/>
              <a:tabLst>
                <a:tab pos="242570" algn="l"/>
              </a:tabLst>
            </a:pPr>
            <a:r>
              <a:rPr sz="3000" spc="105" dirty="0">
                <a:latin typeface="Arial"/>
                <a:cs typeface="Arial"/>
              </a:rPr>
              <a:t>It </a:t>
            </a:r>
            <a:r>
              <a:rPr sz="3000" spc="-245" dirty="0">
                <a:latin typeface="Arial"/>
                <a:cs typeface="Arial"/>
              </a:rPr>
              <a:t>can </a:t>
            </a:r>
            <a:r>
              <a:rPr sz="3000" spc="-140" dirty="0">
                <a:latin typeface="Arial"/>
                <a:cs typeface="Arial"/>
              </a:rPr>
              <a:t>deliver </a:t>
            </a:r>
            <a:r>
              <a:rPr sz="3000" spc="-400" dirty="0">
                <a:latin typeface="Arial"/>
                <a:cs typeface="Arial"/>
              </a:rPr>
              <a:t>a </a:t>
            </a:r>
            <a:r>
              <a:rPr sz="3000" spc="-200" dirty="0">
                <a:latin typeface="Arial"/>
                <a:cs typeface="Arial"/>
              </a:rPr>
              <a:t>given </a:t>
            </a:r>
            <a:r>
              <a:rPr sz="3000" spc="-130" dirty="0">
                <a:latin typeface="Arial"/>
                <a:cs typeface="Arial"/>
              </a:rPr>
              <a:t>amount </a:t>
            </a:r>
            <a:r>
              <a:rPr sz="3000" spc="-60" dirty="0">
                <a:latin typeface="Arial"/>
                <a:cs typeface="Arial"/>
              </a:rPr>
              <a:t>of </a:t>
            </a:r>
            <a:r>
              <a:rPr sz="3000" spc="-180" dirty="0">
                <a:latin typeface="Arial"/>
                <a:cs typeface="Arial"/>
              </a:rPr>
              <a:t>medicament</a:t>
            </a:r>
            <a:r>
              <a:rPr sz="3000" spc="-25" dirty="0">
                <a:latin typeface="Arial"/>
                <a:cs typeface="Arial"/>
              </a:rPr>
              <a:t> </a:t>
            </a:r>
            <a:r>
              <a:rPr sz="3000" spc="-110" dirty="0">
                <a:latin typeface="Arial"/>
                <a:cs typeface="Arial"/>
              </a:rPr>
              <a:t>.</a:t>
            </a:r>
            <a:endParaRPr sz="3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1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000" spc="-290" dirty="0">
                <a:latin typeface="Arial"/>
                <a:cs typeface="Arial"/>
              </a:rPr>
              <a:t>TYPES </a:t>
            </a:r>
            <a:r>
              <a:rPr sz="3000" spc="-135" dirty="0">
                <a:latin typeface="Arial"/>
                <a:cs typeface="Arial"/>
              </a:rPr>
              <a:t>OF </a:t>
            </a:r>
            <a:r>
              <a:rPr sz="3000" spc="-130" dirty="0">
                <a:latin typeface="Arial"/>
                <a:cs typeface="Arial"/>
              </a:rPr>
              <a:t>VALVES</a:t>
            </a:r>
            <a:r>
              <a:rPr sz="3000" spc="-385" dirty="0">
                <a:latin typeface="Arial"/>
                <a:cs typeface="Arial"/>
              </a:rPr>
              <a:t> </a:t>
            </a:r>
            <a:r>
              <a:rPr sz="3000" spc="-110" dirty="0">
                <a:latin typeface="Arial"/>
                <a:cs typeface="Arial"/>
              </a:rPr>
              <a:t>:</a:t>
            </a:r>
            <a:endParaRPr sz="3000">
              <a:latin typeface="Arial"/>
              <a:cs typeface="Arial"/>
            </a:endParaRPr>
          </a:p>
          <a:p>
            <a:pPr marL="12700" marR="4255770">
              <a:lnSpc>
                <a:spcPct val="100000"/>
              </a:lnSpc>
            </a:pPr>
            <a:r>
              <a:rPr sz="3000" spc="-100" dirty="0">
                <a:latin typeface="Arial"/>
                <a:cs typeface="Arial"/>
              </a:rPr>
              <a:t>1.Continuous </a:t>
            </a:r>
            <a:r>
              <a:rPr sz="3000" spc="-265" dirty="0">
                <a:latin typeface="Arial"/>
                <a:cs typeface="Arial"/>
              </a:rPr>
              <a:t>spray </a:t>
            </a:r>
            <a:r>
              <a:rPr sz="3000" spc="-250" dirty="0">
                <a:latin typeface="Arial"/>
                <a:cs typeface="Arial"/>
              </a:rPr>
              <a:t>valve  </a:t>
            </a:r>
            <a:r>
              <a:rPr sz="3000" spc="-125" dirty="0">
                <a:latin typeface="Arial"/>
                <a:cs typeface="Arial"/>
              </a:rPr>
              <a:t>2.Metering</a:t>
            </a:r>
            <a:r>
              <a:rPr sz="3000" spc="-85" dirty="0">
                <a:latin typeface="Arial"/>
                <a:cs typeface="Arial"/>
              </a:rPr>
              <a:t> </a:t>
            </a:r>
            <a:r>
              <a:rPr sz="3000" spc="-295" dirty="0">
                <a:latin typeface="Arial"/>
                <a:cs typeface="Arial"/>
              </a:rPr>
              <a:t>valves</a:t>
            </a:r>
            <a:endParaRPr sz="3000">
              <a:latin typeface="Arial"/>
              <a:cs typeface="Arial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5715000" y="3916679"/>
            <a:ext cx="3429000" cy="294132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7A2E8F-C913-435E-81C1-2F7F211323EA}"/>
              </a:ext>
            </a:extLst>
          </p:cNvPr>
          <p:cNvSpPr txBox="1"/>
          <p:nvPr/>
        </p:nvSpPr>
        <p:spPr>
          <a:xfrm>
            <a:off x="1828800" y="2057400"/>
            <a:ext cx="594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dirty="0"/>
              <a:t>AEROSOLS</a:t>
            </a:r>
            <a:endParaRPr lang="en-PK" sz="9600" b="1" dirty="0"/>
          </a:p>
        </p:txBody>
      </p:sp>
    </p:spTree>
    <p:extLst>
      <p:ext uri="{BB962C8B-B14F-4D97-AF65-F5344CB8AC3E}">
        <p14:creationId xmlns:p14="http://schemas.microsoft.com/office/powerpoint/2010/main" val="18521586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26059"/>
            <a:ext cx="8239125" cy="668020"/>
            <a:chOff x="452527" y="22605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4891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5343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458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382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30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22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153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077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001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92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86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785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708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632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556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480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404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327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251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17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099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023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79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718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642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565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489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41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33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27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197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121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045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969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892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816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740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664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588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359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283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0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13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054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978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902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826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74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686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610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53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457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38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305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229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152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076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000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924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848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77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69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619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54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467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39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238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162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086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022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946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870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793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717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641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565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489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412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33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260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520" dirty="0"/>
              <a:t>VALVE</a:t>
            </a:r>
            <a:r>
              <a:rPr sz="3600" spc="-204" dirty="0"/>
              <a:t> </a:t>
            </a:r>
            <a:r>
              <a:rPr sz="3600" spc="-575" dirty="0"/>
              <a:t>ASSEMBLY</a:t>
            </a:r>
            <a:endParaRPr sz="3600"/>
          </a:p>
        </p:txBody>
      </p:sp>
      <p:grpSp>
        <p:nvGrpSpPr>
          <p:cNvPr id="90" name="object 90"/>
          <p:cNvGrpSpPr/>
          <p:nvPr/>
        </p:nvGrpSpPr>
        <p:grpSpPr>
          <a:xfrm>
            <a:off x="599847" y="980847"/>
            <a:ext cx="7944484" cy="5353685"/>
            <a:chOff x="599847" y="980847"/>
            <a:chExt cx="7944484" cy="5353685"/>
          </a:xfrm>
        </p:grpSpPr>
        <p:sp>
          <p:nvSpPr>
            <p:cNvPr id="91" name="object 91"/>
            <p:cNvSpPr/>
            <p:nvPr/>
          </p:nvSpPr>
          <p:spPr>
            <a:xfrm>
              <a:off x="599847" y="980847"/>
              <a:ext cx="7944304" cy="53535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609600" y="990600"/>
              <a:ext cx="3962400" cy="5334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742950"/>
            <a:chOff x="452527" y="273050"/>
            <a:chExt cx="8239125" cy="7429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40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5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7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8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9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32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23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44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6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7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81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72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63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55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47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30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216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05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96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88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79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70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54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45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378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28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20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03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78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70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43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36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10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01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3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5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4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57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09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0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2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74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7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8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95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6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91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2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5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9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3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4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6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8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9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400" dirty="0"/>
              <a:t>CONTINUOUS </a:t>
            </a:r>
            <a:r>
              <a:rPr sz="3600" spc="-625" dirty="0"/>
              <a:t>SPRAY</a:t>
            </a:r>
            <a:r>
              <a:rPr sz="3600" spc="-585" dirty="0"/>
              <a:t> </a:t>
            </a:r>
            <a:r>
              <a:rPr sz="3600" spc="-520" dirty="0"/>
              <a:t>VALVE</a:t>
            </a:r>
            <a:endParaRPr sz="3600"/>
          </a:p>
        </p:txBody>
      </p:sp>
      <p:sp>
        <p:nvSpPr>
          <p:cNvPr id="90" name="object 90"/>
          <p:cNvSpPr txBox="1"/>
          <p:nvPr/>
        </p:nvSpPr>
        <p:spPr>
          <a:xfrm>
            <a:off x="610869" y="1501140"/>
            <a:ext cx="3871595" cy="3864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4790" indent="-212090">
              <a:lnSpc>
                <a:spcPct val="100000"/>
              </a:lnSpc>
              <a:spcBef>
                <a:spcPts val="100"/>
              </a:spcBef>
              <a:buChar char="•"/>
              <a:tabLst>
                <a:tab pos="224790" algn="l"/>
              </a:tabLst>
            </a:pPr>
            <a:r>
              <a:rPr sz="2800" spc="-200" dirty="0">
                <a:latin typeface="Arial"/>
                <a:cs typeface="Arial"/>
              </a:rPr>
              <a:t>Used </a:t>
            </a:r>
            <a:r>
              <a:rPr sz="2800" spc="-25" dirty="0">
                <a:latin typeface="Arial"/>
                <a:cs typeface="Arial"/>
              </a:rPr>
              <a:t>for </a:t>
            </a:r>
            <a:r>
              <a:rPr sz="2800" spc="-100" dirty="0">
                <a:latin typeface="Arial"/>
                <a:cs typeface="Arial"/>
              </a:rPr>
              <a:t>topical </a:t>
            </a:r>
            <a:r>
              <a:rPr sz="2800" spc="-235" dirty="0">
                <a:latin typeface="Arial"/>
                <a:cs typeface="Arial"/>
              </a:rPr>
              <a:t>aerosols</a:t>
            </a:r>
            <a:r>
              <a:rPr sz="2800" spc="-35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.</a:t>
            </a:r>
            <a:endParaRPr sz="2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2900">
              <a:latin typeface="Arial"/>
              <a:cs typeface="Arial"/>
            </a:endParaRPr>
          </a:p>
          <a:p>
            <a:pPr marL="12700">
              <a:lnSpc>
                <a:spcPts val="3354"/>
              </a:lnSpc>
            </a:pPr>
            <a:r>
              <a:rPr sz="2800" spc="-229" dirty="0">
                <a:latin typeface="Arial"/>
                <a:cs typeface="Arial"/>
              </a:rPr>
              <a:t>Valves </a:t>
            </a:r>
            <a:r>
              <a:rPr sz="2800" spc="-275" dirty="0">
                <a:latin typeface="Arial"/>
                <a:cs typeface="Arial"/>
              </a:rPr>
              <a:t>assembly </a:t>
            </a:r>
            <a:r>
              <a:rPr sz="2800" spc="-210" dirty="0">
                <a:latin typeface="Arial"/>
                <a:cs typeface="Arial"/>
              </a:rPr>
              <a:t>consists</a:t>
            </a:r>
            <a:r>
              <a:rPr sz="2800" spc="-280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24790" indent="-212090">
              <a:lnSpc>
                <a:spcPts val="3354"/>
              </a:lnSpc>
              <a:buChar char="•"/>
              <a:tabLst>
                <a:tab pos="224790" algn="l"/>
              </a:tabLst>
            </a:pPr>
            <a:r>
              <a:rPr sz="2800" spc="-140" dirty="0">
                <a:latin typeface="Arial"/>
                <a:cs typeface="Arial"/>
              </a:rPr>
              <a:t>Ferrule </a:t>
            </a:r>
            <a:r>
              <a:rPr sz="2800" spc="-55" dirty="0">
                <a:latin typeface="Arial"/>
                <a:cs typeface="Arial"/>
              </a:rPr>
              <a:t>or </a:t>
            </a:r>
            <a:r>
              <a:rPr sz="2800" spc="-85" dirty="0">
                <a:latin typeface="Arial"/>
                <a:cs typeface="Arial"/>
              </a:rPr>
              <a:t>mounting</a:t>
            </a:r>
            <a:r>
              <a:rPr sz="2800" spc="-80" dirty="0">
                <a:latin typeface="Arial"/>
                <a:cs typeface="Arial"/>
              </a:rPr>
              <a:t> </a:t>
            </a:r>
            <a:r>
              <a:rPr sz="2800" spc="-170" dirty="0">
                <a:latin typeface="Arial"/>
                <a:cs typeface="Arial"/>
              </a:rPr>
              <a:t>cup</a:t>
            </a:r>
            <a:endParaRPr sz="2800">
              <a:latin typeface="Arial"/>
              <a:cs typeface="Arial"/>
            </a:endParaRPr>
          </a:p>
          <a:p>
            <a:pPr marL="224790" indent="-212090">
              <a:lnSpc>
                <a:spcPct val="100000"/>
              </a:lnSpc>
              <a:buChar char="•"/>
              <a:tabLst>
                <a:tab pos="224790" algn="l"/>
              </a:tabLst>
            </a:pPr>
            <a:r>
              <a:rPr sz="2800" spc="-180" dirty="0">
                <a:latin typeface="Arial"/>
                <a:cs typeface="Arial"/>
              </a:rPr>
              <a:t>Valve </a:t>
            </a:r>
            <a:r>
              <a:rPr sz="2800" spc="-175" dirty="0">
                <a:latin typeface="Arial"/>
                <a:cs typeface="Arial"/>
              </a:rPr>
              <a:t>body </a:t>
            </a:r>
            <a:r>
              <a:rPr sz="2800" spc="-55" dirty="0">
                <a:latin typeface="Arial"/>
                <a:cs typeface="Arial"/>
              </a:rPr>
              <a:t>or</a:t>
            </a:r>
            <a:r>
              <a:rPr sz="2800" spc="60" dirty="0">
                <a:latin typeface="Arial"/>
                <a:cs typeface="Arial"/>
              </a:rPr>
              <a:t> </a:t>
            </a:r>
            <a:r>
              <a:rPr sz="2800" spc="-150" dirty="0">
                <a:latin typeface="Arial"/>
                <a:cs typeface="Arial"/>
              </a:rPr>
              <a:t>housing</a:t>
            </a:r>
            <a:endParaRPr sz="2800">
              <a:latin typeface="Arial"/>
              <a:cs typeface="Arial"/>
            </a:endParaRPr>
          </a:p>
          <a:p>
            <a:pPr marL="224790" indent="-212090">
              <a:lnSpc>
                <a:spcPct val="100000"/>
              </a:lnSpc>
              <a:buChar char="•"/>
              <a:tabLst>
                <a:tab pos="224790" algn="l"/>
              </a:tabLst>
            </a:pPr>
            <a:r>
              <a:rPr sz="2800" spc="-229" dirty="0">
                <a:latin typeface="Arial"/>
                <a:cs typeface="Arial"/>
              </a:rPr>
              <a:t>Stem</a:t>
            </a:r>
            <a:endParaRPr sz="2800">
              <a:latin typeface="Arial"/>
              <a:cs typeface="Arial"/>
            </a:endParaRPr>
          </a:p>
          <a:p>
            <a:pPr marL="224790" indent="-212090">
              <a:lnSpc>
                <a:spcPct val="100000"/>
              </a:lnSpc>
              <a:buChar char="•"/>
              <a:tabLst>
                <a:tab pos="224790" algn="l"/>
              </a:tabLst>
            </a:pPr>
            <a:r>
              <a:rPr sz="2800" spc="10" dirty="0">
                <a:latin typeface="Arial"/>
                <a:cs typeface="Arial"/>
              </a:rPr>
              <a:t>Dip</a:t>
            </a:r>
            <a:r>
              <a:rPr sz="2800" spc="-90" dirty="0">
                <a:latin typeface="Arial"/>
                <a:cs typeface="Arial"/>
              </a:rPr>
              <a:t> </a:t>
            </a:r>
            <a:r>
              <a:rPr sz="2800" spc="-140" dirty="0">
                <a:latin typeface="Arial"/>
                <a:cs typeface="Arial"/>
              </a:rPr>
              <a:t>tube</a:t>
            </a:r>
            <a:endParaRPr sz="2800">
              <a:latin typeface="Arial"/>
              <a:cs typeface="Arial"/>
            </a:endParaRPr>
          </a:p>
          <a:p>
            <a:pPr marL="224790" indent="-212090">
              <a:lnSpc>
                <a:spcPct val="100000"/>
              </a:lnSpc>
              <a:buChar char="•"/>
              <a:tabLst>
                <a:tab pos="224790" algn="l"/>
              </a:tabLst>
            </a:pPr>
            <a:r>
              <a:rPr sz="2800" spc="-215" dirty="0">
                <a:latin typeface="Arial"/>
                <a:cs typeface="Arial"/>
              </a:rPr>
              <a:t>Gasket</a:t>
            </a:r>
            <a:endParaRPr sz="2800">
              <a:latin typeface="Arial"/>
              <a:cs typeface="Arial"/>
            </a:endParaRPr>
          </a:p>
          <a:p>
            <a:pPr marL="224790" indent="-212090">
              <a:lnSpc>
                <a:spcPct val="100000"/>
              </a:lnSpc>
              <a:buChar char="•"/>
              <a:tabLst>
                <a:tab pos="224790" algn="l"/>
              </a:tabLst>
            </a:pPr>
            <a:r>
              <a:rPr sz="2800" spc="-145" dirty="0">
                <a:latin typeface="Arial"/>
                <a:cs typeface="Arial"/>
              </a:rPr>
              <a:t>Spring</a:t>
            </a:r>
            <a:endParaRPr sz="28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5095647" y="1361847"/>
            <a:ext cx="3829504" cy="49725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762000"/>
            <a:ext cx="8077200" cy="5242560"/>
          </a:xfrm>
          <a:custGeom>
            <a:avLst/>
            <a:gdLst/>
            <a:ahLst/>
            <a:cxnLst/>
            <a:rect l="l" t="t" r="r" b="b"/>
            <a:pathLst>
              <a:path w="8077200" h="5242560">
                <a:moveTo>
                  <a:pt x="0" y="0"/>
                </a:moveTo>
                <a:lnTo>
                  <a:pt x="8077200" y="0"/>
                </a:lnTo>
                <a:lnTo>
                  <a:pt x="8077200" y="5242560"/>
                </a:lnTo>
                <a:lnTo>
                  <a:pt x="0" y="5242560"/>
                </a:lnTo>
                <a:lnTo>
                  <a:pt x="0" y="0"/>
                </a:lnTo>
                <a:close/>
              </a:path>
              <a:path w="8077200" h="5242560">
                <a:moveTo>
                  <a:pt x="0" y="0"/>
                </a:moveTo>
                <a:lnTo>
                  <a:pt x="0" y="0"/>
                </a:lnTo>
              </a:path>
              <a:path w="8077200" h="5242560">
                <a:moveTo>
                  <a:pt x="8077200" y="5242560"/>
                </a:moveTo>
                <a:lnTo>
                  <a:pt x="8077200" y="5242560"/>
                </a:lnTo>
              </a:path>
            </a:pathLst>
          </a:custGeom>
          <a:ln w="19048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0869" y="796290"/>
            <a:ext cx="7912734" cy="5172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15"/>
              </a:lnSpc>
              <a:spcBef>
                <a:spcPts val="100"/>
              </a:spcBef>
            </a:pPr>
            <a:r>
              <a:rPr sz="2600" spc="-409" dirty="0">
                <a:latin typeface="Arial"/>
                <a:cs typeface="Arial"/>
              </a:rPr>
              <a:t>FERRULE </a:t>
            </a:r>
            <a:r>
              <a:rPr sz="2600" spc="-385" dirty="0">
                <a:latin typeface="Arial"/>
                <a:cs typeface="Arial"/>
              </a:rPr>
              <a:t>OR </a:t>
            </a:r>
            <a:r>
              <a:rPr sz="2600" spc="-204" dirty="0">
                <a:latin typeface="Arial"/>
                <a:cs typeface="Arial"/>
              </a:rPr>
              <a:t>MOUNTING </a:t>
            </a:r>
            <a:r>
              <a:rPr sz="2600" spc="-370" dirty="0">
                <a:latin typeface="Arial"/>
                <a:cs typeface="Arial"/>
              </a:rPr>
              <a:t>CUP</a:t>
            </a:r>
            <a:r>
              <a:rPr sz="2600" spc="-204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190" dirty="0">
                <a:latin typeface="Arial"/>
                <a:cs typeface="Arial"/>
              </a:rPr>
              <a:t>Used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50" dirty="0">
                <a:latin typeface="Arial"/>
                <a:cs typeface="Arial"/>
              </a:rPr>
              <a:t>attach </a:t>
            </a:r>
            <a:r>
              <a:rPr sz="2600" spc="-215" dirty="0">
                <a:latin typeface="Arial"/>
                <a:cs typeface="Arial"/>
              </a:rPr>
              <a:t>valve </a:t>
            </a:r>
            <a:r>
              <a:rPr sz="2600" spc="-40" dirty="0">
                <a:latin typeface="Arial"/>
                <a:cs typeface="Arial"/>
              </a:rPr>
              <a:t>to</a:t>
            </a:r>
            <a:r>
              <a:rPr sz="2600" spc="210" dirty="0">
                <a:latin typeface="Arial"/>
                <a:cs typeface="Arial"/>
              </a:rPr>
              <a:t> </a:t>
            </a:r>
            <a:r>
              <a:rPr sz="2600" spc="-110" dirty="0">
                <a:latin typeface="Arial"/>
                <a:cs typeface="Arial"/>
              </a:rPr>
              <a:t>container.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85" dirty="0">
                <a:latin typeface="Arial"/>
                <a:cs typeface="Arial"/>
              </a:rPr>
              <a:t>Made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25" dirty="0">
                <a:latin typeface="Arial"/>
                <a:cs typeface="Arial"/>
              </a:rPr>
              <a:t>Tin </a:t>
            </a:r>
            <a:r>
              <a:rPr sz="2600" spc="-130" dirty="0">
                <a:latin typeface="Arial"/>
                <a:cs typeface="Arial"/>
              </a:rPr>
              <a:t>plated </a:t>
            </a:r>
            <a:r>
              <a:rPr sz="2600" spc="-185" dirty="0">
                <a:latin typeface="Arial"/>
                <a:cs typeface="Arial"/>
              </a:rPr>
              <a:t>steel, </a:t>
            </a:r>
            <a:r>
              <a:rPr sz="2600" spc="40" dirty="0">
                <a:latin typeface="Arial"/>
                <a:cs typeface="Arial"/>
              </a:rPr>
              <a:t>Al </a:t>
            </a:r>
            <a:r>
              <a:rPr sz="2600" spc="-95" dirty="0">
                <a:latin typeface="Arial"/>
                <a:cs typeface="Arial"/>
              </a:rPr>
              <a:t>, </a:t>
            </a:r>
            <a:r>
              <a:rPr sz="2600" spc="-270" dirty="0">
                <a:latin typeface="Arial"/>
                <a:cs typeface="Arial"/>
              </a:rPr>
              <a:t>Brass</a:t>
            </a:r>
            <a:r>
              <a:rPr sz="2600" spc="-6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12700" marR="8890">
              <a:lnSpc>
                <a:spcPct val="100000"/>
              </a:lnSpc>
              <a:buChar char="•"/>
              <a:tabLst>
                <a:tab pos="218440" algn="l"/>
              </a:tabLst>
            </a:pPr>
            <a:r>
              <a:rPr sz="2600" spc="-65" dirty="0">
                <a:latin typeface="Arial"/>
                <a:cs typeface="Arial"/>
              </a:rPr>
              <a:t>Under </a:t>
            </a:r>
            <a:r>
              <a:rPr sz="2600" spc="-195" dirty="0">
                <a:latin typeface="Arial"/>
                <a:cs typeface="Arial"/>
              </a:rPr>
              <a:t>side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215" dirty="0">
                <a:latin typeface="Arial"/>
                <a:cs typeface="Arial"/>
              </a:rPr>
              <a:t>valve </a:t>
            </a:r>
            <a:r>
              <a:rPr sz="2600" spc="-155" dirty="0">
                <a:latin typeface="Arial"/>
                <a:cs typeface="Arial"/>
              </a:rPr>
              <a:t>cup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90" dirty="0">
                <a:latin typeface="Arial"/>
                <a:cs typeface="Arial"/>
              </a:rPr>
              <a:t>coated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65" dirty="0">
                <a:latin typeface="Arial"/>
                <a:cs typeface="Arial"/>
              </a:rPr>
              <a:t>single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125" dirty="0">
                <a:latin typeface="Arial"/>
                <a:cs typeface="Arial"/>
              </a:rPr>
              <a:t>double  </a:t>
            </a:r>
            <a:r>
              <a:rPr sz="2600" spc="-215" dirty="0">
                <a:latin typeface="Arial"/>
                <a:cs typeface="Arial"/>
              </a:rPr>
              <a:t>epoxy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70" dirty="0">
                <a:latin typeface="Arial"/>
                <a:cs typeface="Arial"/>
              </a:rPr>
              <a:t>vinyl</a:t>
            </a:r>
            <a:r>
              <a:rPr sz="2600" spc="40" dirty="0">
                <a:latin typeface="Arial"/>
                <a:cs typeface="Arial"/>
              </a:rPr>
              <a:t> </a:t>
            </a:r>
            <a:r>
              <a:rPr sz="2600" spc="-175" dirty="0">
                <a:latin typeface="Arial"/>
                <a:cs typeface="Arial"/>
              </a:rPr>
              <a:t>resins.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315" dirty="0">
                <a:latin typeface="Arial"/>
                <a:cs typeface="Arial"/>
              </a:rPr>
              <a:t>VALVE </a:t>
            </a:r>
            <a:r>
              <a:rPr sz="2600" spc="-345" dirty="0">
                <a:latin typeface="Arial"/>
                <a:cs typeface="Arial"/>
              </a:rPr>
              <a:t>BODY </a:t>
            </a:r>
            <a:r>
              <a:rPr sz="2600" spc="-390" dirty="0">
                <a:latin typeface="Arial"/>
                <a:cs typeface="Arial"/>
              </a:rPr>
              <a:t>OR </a:t>
            </a:r>
            <a:r>
              <a:rPr sz="2600" spc="-285" dirty="0">
                <a:latin typeface="Arial"/>
                <a:cs typeface="Arial"/>
              </a:rPr>
              <a:t>HOUSING</a:t>
            </a:r>
            <a:r>
              <a:rPr sz="2600" spc="-21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12700" marR="5715">
              <a:lnSpc>
                <a:spcPct val="100000"/>
              </a:lnSpc>
              <a:buChar char="•"/>
              <a:tabLst>
                <a:tab pos="215900" algn="l"/>
              </a:tabLst>
            </a:pPr>
            <a:r>
              <a:rPr sz="2600" spc="-185" dirty="0">
                <a:latin typeface="Arial"/>
                <a:cs typeface="Arial"/>
              </a:rPr>
              <a:t>Made </a:t>
            </a:r>
            <a:r>
              <a:rPr sz="2600" spc="-105" dirty="0">
                <a:latin typeface="Arial"/>
                <a:cs typeface="Arial"/>
              </a:rPr>
              <a:t>up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65" dirty="0">
                <a:latin typeface="Arial"/>
                <a:cs typeface="Arial"/>
              </a:rPr>
              <a:t>Nylon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20" dirty="0">
                <a:latin typeface="Arial"/>
                <a:cs typeface="Arial"/>
              </a:rPr>
              <a:t>Derlin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35" dirty="0">
                <a:latin typeface="Arial"/>
                <a:cs typeface="Arial"/>
              </a:rPr>
              <a:t>contains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35" dirty="0">
                <a:latin typeface="Arial"/>
                <a:cs typeface="Arial"/>
              </a:rPr>
              <a:t>opening </a:t>
            </a:r>
            <a:r>
              <a:rPr sz="2600" spc="-140" dirty="0">
                <a:latin typeface="Arial"/>
                <a:cs typeface="Arial"/>
              </a:rPr>
              <a:t>at </a:t>
            </a:r>
            <a:r>
              <a:rPr sz="2600" spc="-114" dirty="0">
                <a:latin typeface="Arial"/>
                <a:cs typeface="Arial"/>
              </a:rPr>
              <a:t>the  </a:t>
            </a:r>
            <a:r>
              <a:rPr sz="2600" spc="-25" dirty="0">
                <a:latin typeface="Arial"/>
                <a:cs typeface="Arial"/>
              </a:rPr>
              <a:t>point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35" dirty="0">
                <a:latin typeface="Arial"/>
                <a:cs typeface="Arial"/>
              </a:rPr>
              <a:t>attachment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35" dirty="0">
                <a:latin typeface="Arial"/>
                <a:cs typeface="Arial"/>
              </a:rPr>
              <a:t>dip </a:t>
            </a:r>
            <a:r>
              <a:rPr sz="2600" spc="-125" dirty="0">
                <a:latin typeface="Arial"/>
                <a:cs typeface="Arial"/>
              </a:rPr>
              <a:t>tube. </a:t>
            </a:r>
            <a:r>
              <a:rPr sz="2600" spc="-135" dirty="0">
                <a:latin typeface="Arial"/>
                <a:cs typeface="Arial"/>
              </a:rPr>
              <a:t>(0.013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35" dirty="0">
                <a:latin typeface="Arial"/>
                <a:cs typeface="Arial"/>
              </a:rPr>
              <a:t>0.080</a:t>
            </a:r>
            <a:r>
              <a:rPr sz="2600" spc="-114" dirty="0">
                <a:latin typeface="Arial"/>
                <a:cs typeface="Arial"/>
              </a:rPr>
              <a:t> </a:t>
            </a:r>
            <a:r>
              <a:rPr sz="2600" spc="-75" dirty="0">
                <a:latin typeface="Arial"/>
                <a:cs typeface="Arial"/>
              </a:rPr>
              <a:t>inch)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320" dirty="0">
                <a:latin typeface="Arial"/>
                <a:cs typeface="Arial"/>
              </a:rPr>
              <a:t>STEM</a:t>
            </a:r>
            <a:r>
              <a:rPr sz="2600" spc="-13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•"/>
              <a:tabLst>
                <a:tab pos="234950" algn="l"/>
              </a:tabLst>
            </a:pPr>
            <a:r>
              <a:rPr sz="2600" spc="-185" dirty="0">
                <a:latin typeface="Arial"/>
                <a:cs typeface="Arial"/>
              </a:rPr>
              <a:t>Made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-65" dirty="0">
                <a:latin typeface="Arial"/>
                <a:cs typeface="Arial"/>
              </a:rPr>
              <a:t>Nylon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20" dirty="0">
                <a:latin typeface="Arial"/>
                <a:cs typeface="Arial"/>
              </a:rPr>
              <a:t>Derlin </a:t>
            </a:r>
            <a:r>
              <a:rPr sz="2600" spc="-95" dirty="0">
                <a:latin typeface="Arial"/>
                <a:cs typeface="Arial"/>
              </a:rPr>
              <a:t>, </a:t>
            </a:r>
            <a:r>
              <a:rPr sz="2600" spc="-265" dirty="0">
                <a:latin typeface="Arial"/>
                <a:cs typeface="Arial"/>
              </a:rPr>
              <a:t>brass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200" dirty="0">
                <a:latin typeface="Arial"/>
                <a:cs typeface="Arial"/>
              </a:rPr>
              <a:t>stainless </a:t>
            </a:r>
            <a:r>
              <a:rPr sz="2600" spc="-204" dirty="0">
                <a:latin typeface="Arial"/>
                <a:cs typeface="Arial"/>
              </a:rPr>
              <a:t>steel </a:t>
            </a:r>
            <a:r>
              <a:rPr sz="2600" spc="-215" dirty="0">
                <a:latin typeface="Arial"/>
                <a:cs typeface="Arial"/>
              </a:rPr>
              <a:t>can  </a:t>
            </a:r>
            <a:r>
              <a:rPr sz="2600" spc="-210" dirty="0">
                <a:latin typeface="Arial"/>
                <a:cs typeface="Arial"/>
              </a:rPr>
              <a:t>also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15" dirty="0">
                <a:latin typeface="Arial"/>
                <a:cs typeface="Arial"/>
              </a:rPr>
              <a:t>used. </a:t>
            </a:r>
            <a:r>
              <a:rPr sz="2600" spc="-80" dirty="0">
                <a:latin typeface="Arial"/>
                <a:cs typeface="Arial"/>
              </a:rPr>
              <a:t>(orifice </a:t>
            </a:r>
            <a:r>
              <a:rPr sz="2600" spc="-70" dirty="0">
                <a:latin typeface="Arial"/>
                <a:cs typeface="Arial"/>
              </a:rPr>
              <a:t>- </a:t>
            </a:r>
            <a:r>
              <a:rPr sz="2600" spc="-135" dirty="0">
                <a:latin typeface="Arial"/>
                <a:cs typeface="Arial"/>
              </a:rPr>
              <a:t>0.013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35" dirty="0">
                <a:latin typeface="Arial"/>
                <a:cs typeface="Arial"/>
              </a:rPr>
              <a:t>0.030</a:t>
            </a:r>
            <a:r>
              <a:rPr sz="2600" spc="-120" dirty="0">
                <a:latin typeface="Arial"/>
                <a:cs typeface="Arial"/>
              </a:rPr>
              <a:t> </a:t>
            </a:r>
            <a:r>
              <a:rPr sz="2600" spc="-80" dirty="0">
                <a:latin typeface="Arial"/>
                <a:cs typeface="Arial"/>
              </a:rPr>
              <a:t>inch).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762000"/>
            <a:ext cx="8077200" cy="5242560"/>
          </a:xfrm>
          <a:custGeom>
            <a:avLst/>
            <a:gdLst/>
            <a:ahLst/>
            <a:cxnLst/>
            <a:rect l="l" t="t" r="r" b="b"/>
            <a:pathLst>
              <a:path w="8077200" h="5242560">
                <a:moveTo>
                  <a:pt x="0" y="0"/>
                </a:moveTo>
                <a:lnTo>
                  <a:pt x="8077200" y="0"/>
                </a:lnTo>
                <a:lnTo>
                  <a:pt x="8077200" y="5242560"/>
                </a:lnTo>
                <a:lnTo>
                  <a:pt x="0" y="5242560"/>
                </a:lnTo>
                <a:lnTo>
                  <a:pt x="0" y="0"/>
                </a:lnTo>
                <a:close/>
              </a:path>
              <a:path w="8077200" h="5242560">
                <a:moveTo>
                  <a:pt x="0" y="0"/>
                </a:moveTo>
                <a:lnTo>
                  <a:pt x="0" y="0"/>
                </a:lnTo>
              </a:path>
              <a:path w="8077200" h="5242560">
                <a:moveTo>
                  <a:pt x="8077200" y="5242560"/>
                </a:moveTo>
                <a:lnTo>
                  <a:pt x="8077200" y="5242560"/>
                </a:lnTo>
              </a:path>
            </a:pathLst>
          </a:custGeom>
          <a:ln w="19048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5800" y="796290"/>
            <a:ext cx="7910195" cy="4777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15"/>
              </a:lnSpc>
              <a:spcBef>
                <a:spcPts val="100"/>
              </a:spcBef>
            </a:pPr>
            <a:r>
              <a:rPr sz="2600" spc="-390" dirty="0">
                <a:latin typeface="Arial"/>
                <a:cs typeface="Arial"/>
              </a:rPr>
              <a:t>GASKET</a:t>
            </a:r>
            <a:r>
              <a:rPr sz="2600" spc="-14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 dirty="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185" dirty="0">
                <a:latin typeface="Arial"/>
                <a:cs typeface="Arial"/>
              </a:rPr>
              <a:t>Made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-110" dirty="0">
                <a:latin typeface="Arial"/>
                <a:cs typeface="Arial"/>
              </a:rPr>
              <a:t>Buna-N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70" dirty="0">
                <a:latin typeface="Arial"/>
                <a:cs typeface="Arial"/>
              </a:rPr>
              <a:t>neoprene</a:t>
            </a:r>
            <a:r>
              <a:rPr sz="2600" spc="114" dirty="0">
                <a:latin typeface="Arial"/>
                <a:cs typeface="Arial"/>
              </a:rPr>
              <a:t> </a:t>
            </a:r>
            <a:r>
              <a:rPr sz="2600" spc="-110" dirty="0">
                <a:latin typeface="Arial"/>
                <a:cs typeface="Arial"/>
              </a:rPr>
              <a:t>rubber.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7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345" dirty="0">
                <a:latin typeface="Arial"/>
                <a:cs typeface="Arial"/>
              </a:rPr>
              <a:t>SPRING</a:t>
            </a:r>
            <a:r>
              <a:rPr sz="2600" spc="-14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 dirty="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  <a:tab pos="1828164" algn="l"/>
              </a:tabLst>
            </a:pPr>
            <a:r>
              <a:rPr sz="2600" spc="-185" dirty="0">
                <a:latin typeface="Arial"/>
                <a:cs typeface="Arial"/>
              </a:rPr>
              <a:t>Made</a:t>
            </a:r>
            <a:r>
              <a:rPr sz="2600" spc="-70" dirty="0">
                <a:latin typeface="Arial"/>
                <a:cs typeface="Arial"/>
              </a:rPr>
              <a:t> </a:t>
            </a:r>
            <a:r>
              <a:rPr sz="2600" spc="-50" dirty="0">
                <a:latin typeface="Arial"/>
                <a:cs typeface="Arial"/>
              </a:rPr>
              <a:t>from	</a:t>
            </a:r>
            <a:r>
              <a:rPr sz="2600" spc="-200" dirty="0">
                <a:latin typeface="Arial"/>
                <a:cs typeface="Arial"/>
              </a:rPr>
              <a:t>Stainless </a:t>
            </a:r>
            <a:r>
              <a:rPr sz="2600" spc="-204" dirty="0">
                <a:latin typeface="Arial"/>
                <a:cs typeface="Arial"/>
              </a:rPr>
              <a:t>steel</a:t>
            </a:r>
            <a:r>
              <a:rPr sz="2600" spc="3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 dirty="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85" dirty="0">
                <a:latin typeface="Arial"/>
                <a:cs typeface="Arial"/>
              </a:rPr>
              <a:t>Used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50" dirty="0">
                <a:latin typeface="Arial"/>
                <a:cs typeface="Arial"/>
              </a:rPr>
              <a:t>hold </a:t>
            </a:r>
            <a:r>
              <a:rPr sz="2600" spc="-250" dirty="0">
                <a:latin typeface="Arial"/>
                <a:cs typeface="Arial"/>
              </a:rPr>
              <a:t>gasket </a:t>
            </a:r>
            <a:r>
              <a:rPr sz="2600" spc="40" dirty="0">
                <a:latin typeface="Arial"/>
                <a:cs typeface="Arial"/>
              </a:rPr>
              <a:t>in</a:t>
            </a:r>
            <a:r>
              <a:rPr sz="2600" spc="-350" dirty="0">
                <a:latin typeface="Arial"/>
                <a:cs typeface="Arial"/>
              </a:rPr>
              <a:t> </a:t>
            </a:r>
            <a:r>
              <a:rPr sz="2600" spc="-185" dirty="0">
                <a:latin typeface="Arial"/>
                <a:cs typeface="Arial"/>
              </a:rPr>
              <a:t>place.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7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245" dirty="0">
                <a:latin typeface="Arial"/>
                <a:cs typeface="Arial"/>
              </a:rPr>
              <a:t>DIP </a:t>
            </a:r>
            <a:r>
              <a:rPr sz="2600" spc="-335" dirty="0">
                <a:latin typeface="Arial"/>
                <a:cs typeface="Arial"/>
              </a:rPr>
              <a:t>TUBE</a:t>
            </a:r>
            <a:r>
              <a:rPr sz="2600" spc="-3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 dirty="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85" dirty="0">
                <a:latin typeface="Arial"/>
                <a:cs typeface="Arial"/>
              </a:rPr>
              <a:t>Made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-180" dirty="0">
                <a:latin typeface="Arial"/>
                <a:cs typeface="Arial"/>
              </a:rPr>
              <a:t>Poly </a:t>
            </a:r>
            <a:r>
              <a:rPr sz="2600" spc="-165" dirty="0">
                <a:latin typeface="Arial"/>
                <a:cs typeface="Arial"/>
              </a:rPr>
              <a:t>ethylene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120" dirty="0">
                <a:latin typeface="Arial"/>
                <a:cs typeface="Arial"/>
              </a:rPr>
              <a:t>poly</a:t>
            </a:r>
            <a:r>
              <a:rPr sz="2600" spc="165" dirty="0">
                <a:latin typeface="Arial"/>
                <a:cs typeface="Arial"/>
              </a:rPr>
              <a:t> </a:t>
            </a:r>
            <a:r>
              <a:rPr sz="2600" spc="-140" dirty="0">
                <a:latin typeface="Arial"/>
                <a:cs typeface="Arial"/>
              </a:rPr>
              <a:t>propylene.</a:t>
            </a:r>
            <a:endParaRPr sz="2600" dirty="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50" dirty="0">
                <a:latin typeface="Arial"/>
                <a:cs typeface="Arial"/>
              </a:rPr>
              <a:t>Inner </a:t>
            </a:r>
            <a:r>
              <a:rPr sz="2600" spc="-140" dirty="0">
                <a:latin typeface="Arial"/>
                <a:cs typeface="Arial"/>
              </a:rPr>
              <a:t>diameter </a:t>
            </a:r>
            <a:r>
              <a:rPr sz="2600" spc="-135" dirty="0">
                <a:latin typeface="Arial"/>
                <a:cs typeface="Arial"/>
              </a:rPr>
              <a:t>0.120 </a:t>
            </a:r>
            <a:r>
              <a:rPr sz="2600" spc="-150" dirty="0">
                <a:latin typeface="Arial"/>
                <a:cs typeface="Arial"/>
              </a:rPr>
              <a:t>– </a:t>
            </a:r>
            <a:r>
              <a:rPr sz="2600" spc="-135" dirty="0">
                <a:latin typeface="Arial"/>
                <a:cs typeface="Arial"/>
              </a:rPr>
              <a:t>0.125</a:t>
            </a:r>
            <a:r>
              <a:rPr sz="2600" spc="105" dirty="0">
                <a:latin typeface="Arial"/>
                <a:cs typeface="Arial"/>
              </a:rPr>
              <a:t> </a:t>
            </a:r>
            <a:r>
              <a:rPr sz="2600" spc="-60" dirty="0">
                <a:latin typeface="Arial"/>
                <a:cs typeface="Arial"/>
              </a:rPr>
              <a:t>inch.</a:t>
            </a:r>
            <a:endParaRPr sz="2600" dirty="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•"/>
              <a:tabLst>
                <a:tab pos="255270" algn="l"/>
                <a:tab pos="4728845" algn="l"/>
              </a:tabLst>
            </a:pPr>
            <a:r>
              <a:rPr sz="2600" spc="-170" dirty="0">
                <a:latin typeface="Arial"/>
                <a:cs typeface="Arial"/>
              </a:rPr>
              <a:t>However  </a:t>
            </a:r>
            <a:r>
              <a:rPr sz="2600" spc="-25" dirty="0">
                <a:latin typeface="Arial"/>
                <a:cs typeface="Arial"/>
              </a:rPr>
              <a:t>for  </a:t>
            </a:r>
            <a:r>
              <a:rPr sz="2600" spc="-95" dirty="0">
                <a:latin typeface="Arial"/>
                <a:cs typeface="Arial"/>
              </a:rPr>
              <a:t>Capillary</a:t>
            </a:r>
            <a:r>
              <a:rPr sz="2600" spc="-215" dirty="0">
                <a:latin typeface="Arial"/>
                <a:cs typeface="Arial"/>
              </a:rPr>
              <a:t> </a:t>
            </a:r>
            <a:r>
              <a:rPr sz="2600" spc="-40" dirty="0">
                <a:latin typeface="Arial"/>
                <a:cs typeface="Arial"/>
              </a:rPr>
              <a:t>dip</a:t>
            </a:r>
            <a:r>
              <a:rPr sz="2600" spc="280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tube	</a:t>
            </a:r>
            <a:r>
              <a:rPr sz="2600" spc="-55" dirty="0">
                <a:latin typeface="Arial"/>
                <a:cs typeface="Arial"/>
              </a:rPr>
              <a:t>inner </a:t>
            </a:r>
            <a:r>
              <a:rPr sz="2600" spc="-140" dirty="0">
                <a:latin typeface="Arial"/>
                <a:cs typeface="Arial"/>
              </a:rPr>
              <a:t>diameter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35" dirty="0">
                <a:latin typeface="Arial"/>
                <a:cs typeface="Arial"/>
              </a:rPr>
              <a:t>0.050  </a:t>
            </a:r>
            <a:r>
              <a:rPr sz="2600" spc="-55" dirty="0">
                <a:latin typeface="Arial"/>
                <a:cs typeface="Arial"/>
              </a:rPr>
              <a:t>inch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90" dirty="0">
                <a:latin typeface="Arial"/>
                <a:cs typeface="Arial"/>
              </a:rPr>
              <a:t>highly </a:t>
            </a:r>
            <a:r>
              <a:rPr sz="2600" spc="-210" dirty="0">
                <a:latin typeface="Arial"/>
                <a:cs typeface="Arial"/>
              </a:rPr>
              <a:t>viscous </a:t>
            </a:r>
            <a:r>
              <a:rPr sz="2600" spc="-130" dirty="0">
                <a:latin typeface="Arial"/>
                <a:cs typeface="Arial"/>
              </a:rPr>
              <a:t>products </a:t>
            </a:r>
            <a:r>
              <a:rPr sz="2600" spc="80" dirty="0">
                <a:latin typeface="Arial"/>
                <a:cs typeface="Arial"/>
              </a:rPr>
              <a:t>it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35" dirty="0">
                <a:latin typeface="Arial"/>
                <a:cs typeface="Arial"/>
              </a:rPr>
              <a:t>0.195</a:t>
            </a:r>
            <a:r>
              <a:rPr sz="2600" spc="30" dirty="0">
                <a:latin typeface="Arial"/>
                <a:cs typeface="Arial"/>
              </a:rPr>
              <a:t> </a:t>
            </a:r>
            <a:r>
              <a:rPr sz="2600" spc="-60" dirty="0">
                <a:latin typeface="Arial"/>
                <a:cs typeface="Arial"/>
              </a:rPr>
              <a:t>inch.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1779"/>
            <a:ext cx="8239125" cy="668020"/>
            <a:chOff x="452527" y="27177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793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405" dirty="0"/>
              <a:t>METERING</a:t>
            </a:r>
            <a:r>
              <a:rPr sz="3600" spc="-195" dirty="0"/>
              <a:t> </a:t>
            </a:r>
            <a:r>
              <a:rPr sz="3600" spc="-560" dirty="0"/>
              <a:t>VALVES</a:t>
            </a:r>
            <a:endParaRPr sz="3600"/>
          </a:p>
        </p:txBody>
      </p:sp>
      <p:sp>
        <p:nvSpPr>
          <p:cNvPr id="90" name="object 90"/>
          <p:cNvSpPr txBox="1"/>
          <p:nvPr/>
        </p:nvSpPr>
        <p:spPr>
          <a:xfrm>
            <a:off x="610869" y="1024890"/>
            <a:ext cx="7988934" cy="20053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indent="-198120">
              <a:lnSpc>
                <a:spcPts val="3115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sz="2600" spc="-190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65" dirty="0">
                <a:latin typeface="Arial"/>
                <a:cs typeface="Arial"/>
              </a:rPr>
              <a:t>dispensing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90" dirty="0">
                <a:latin typeface="Arial"/>
                <a:cs typeface="Arial"/>
              </a:rPr>
              <a:t>potent</a:t>
            </a:r>
            <a:r>
              <a:rPr sz="2600" spc="45" dirty="0">
                <a:latin typeface="Arial"/>
                <a:cs typeface="Arial"/>
              </a:rPr>
              <a:t> </a:t>
            </a:r>
            <a:r>
              <a:rPr sz="2600" spc="-110" dirty="0">
                <a:latin typeface="Arial"/>
                <a:cs typeface="Arial"/>
              </a:rPr>
              <a:t>medication.</a:t>
            </a:r>
            <a:endParaRPr sz="2600">
              <a:latin typeface="Arial"/>
              <a:cs typeface="Arial"/>
            </a:endParaRPr>
          </a:p>
          <a:p>
            <a:pPr marL="12700" marR="5080">
              <a:lnSpc>
                <a:spcPts val="3120"/>
              </a:lnSpc>
              <a:spcBef>
                <a:spcPts val="95"/>
              </a:spcBef>
              <a:buChar char="•"/>
              <a:tabLst>
                <a:tab pos="347345" algn="l"/>
                <a:tab pos="347980" algn="l"/>
                <a:tab pos="1735455" algn="l"/>
                <a:tab pos="2301875" algn="l"/>
                <a:tab pos="2936875" algn="l"/>
                <a:tab pos="4317365" algn="l"/>
                <a:tab pos="4799330" algn="l"/>
                <a:tab pos="5158105" algn="l"/>
                <a:tab pos="6506845" algn="l"/>
                <a:tab pos="7528559" algn="l"/>
              </a:tabLst>
            </a:pPr>
            <a:r>
              <a:rPr sz="2600" spc="15" dirty="0">
                <a:latin typeface="Arial"/>
                <a:cs typeface="Arial"/>
              </a:rPr>
              <a:t>O</a:t>
            </a:r>
            <a:r>
              <a:rPr sz="2600" spc="-195" dirty="0">
                <a:latin typeface="Arial"/>
                <a:cs typeface="Arial"/>
              </a:rPr>
              <a:t>per</a:t>
            </a:r>
            <a:r>
              <a:rPr sz="2600" spc="-215" dirty="0">
                <a:latin typeface="Arial"/>
                <a:cs typeface="Arial"/>
              </a:rPr>
              <a:t>a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415" dirty="0">
                <a:latin typeface="Arial"/>
                <a:cs typeface="Arial"/>
              </a:rPr>
              <a:t>e</a:t>
            </a:r>
            <a:r>
              <a:rPr sz="2600" spc="-370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80" dirty="0">
                <a:latin typeface="Arial"/>
                <a:cs typeface="Arial"/>
              </a:rPr>
              <a:t>o</a:t>
            </a:r>
            <a:r>
              <a:rPr sz="2600" spc="-75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14" dirty="0">
                <a:latin typeface="Arial"/>
                <a:cs typeface="Arial"/>
              </a:rPr>
              <a:t>p</a:t>
            </a:r>
            <a:r>
              <a:rPr sz="2600" spc="65" dirty="0">
                <a:latin typeface="Arial"/>
                <a:cs typeface="Arial"/>
              </a:rPr>
              <a:t>ri</a:t>
            </a:r>
            <a:r>
              <a:rPr sz="2600" spc="-155" dirty="0">
                <a:latin typeface="Arial"/>
                <a:cs typeface="Arial"/>
              </a:rPr>
              <a:t>n</a:t>
            </a:r>
            <a:r>
              <a:rPr sz="2600" spc="-135" dirty="0">
                <a:latin typeface="Arial"/>
                <a:cs typeface="Arial"/>
              </a:rPr>
              <a:t>c</a:t>
            </a:r>
            <a:r>
              <a:rPr sz="2600" spc="105" dirty="0">
                <a:latin typeface="Arial"/>
                <a:cs typeface="Arial"/>
              </a:rPr>
              <a:t>i</a:t>
            </a:r>
            <a:r>
              <a:rPr sz="2600" spc="-120" dirty="0">
                <a:latin typeface="Arial"/>
                <a:cs typeface="Arial"/>
              </a:rPr>
              <a:t>pl</a:t>
            </a:r>
            <a:r>
              <a:rPr sz="2600" spc="-165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50" dirty="0">
                <a:latin typeface="Arial"/>
                <a:cs typeface="Arial"/>
              </a:rPr>
              <a:t>o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350" dirty="0">
                <a:latin typeface="Arial"/>
                <a:cs typeface="Arial"/>
              </a:rPr>
              <a:t>a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65" dirty="0">
                <a:latin typeface="Arial"/>
                <a:cs typeface="Arial"/>
              </a:rPr>
              <a:t>c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-225" dirty="0">
                <a:latin typeface="Arial"/>
                <a:cs typeface="Arial"/>
              </a:rPr>
              <a:t>am</a:t>
            </a:r>
            <a:r>
              <a:rPr sz="2600" spc="-175" dirty="0">
                <a:latin typeface="Arial"/>
                <a:cs typeface="Arial"/>
              </a:rPr>
              <a:t>b</a:t>
            </a:r>
            <a:r>
              <a:rPr sz="2600" spc="-210" dirty="0">
                <a:latin typeface="Arial"/>
                <a:cs typeface="Arial"/>
              </a:rPr>
              <a:t>e</a:t>
            </a:r>
            <a:r>
              <a:rPr sz="2600" spc="-120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40" dirty="0">
                <a:latin typeface="Arial"/>
                <a:cs typeface="Arial"/>
              </a:rPr>
              <a:t>w</a:t>
            </a:r>
            <a:r>
              <a:rPr sz="2600" spc="-245" dirty="0">
                <a:latin typeface="Arial"/>
                <a:cs typeface="Arial"/>
              </a:rPr>
              <a:t>hose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434" dirty="0">
                <a:latin typeface="Arial"/>
                <a:cs typeface="Arial"/>
              </a:rPr>
              <a:t>s</a:t>
            </a:r>
            <a:r>
              <a:rPr sz="2600" spc="105" dirty="0">
                <a:latin typeface="Arial"/>
                <a:cs typeface="Arial"/>
              </a:rPr>
              <a:t>i</a:t>
            </a:r>
            <a:r>
              <a:rPr sz="2600" spc="-434" dirty="0">
                <a:latin typeface="Arial"/>
                <a:cs typeface="Arial"/>
              </a:rPr>
              <a:t>z</a:t>
            </a:r>
            <a:r>
              <a:rPr sz="2600" spc="-240" dirty="0">
                <a:latin typeface="Arial"/>
                <a:cs typeface="Arial"/>
              </a:rPr>
              <a:t>e  </a:t>
            </a:r>
            <a:r>
              <a:rPr sz="2600" spc="-160" dirty="0">
                <a:latin typeface="Arial"/>
                <a:cs typeface="Arial"/>
              </a:rPr>
              <a:t>determines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10" dirty="0">
                <a:latin typeface="Arial"/>
                <a:cs typeface="Arial"/>
              </a:rPr>
              <a:t>amount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0" dirty="0">
                <a:latin typeface="Arial"/>
                <a:cs typeface="Arial"/>
              </a:rPr>
              <a:t>medication</a:t>
            </a:r>
            <a:r>
              <a:rPr sz="2600" spc="25" dirty="0">
                <a:latin typeface="Arial"/>
                <a:cs typeface="Arial"/>
              </a:rPr>
              <a:t> </a:t>
            </a:r>
            <a:r>
              <a:rPr sz="2600" spc="-190" dirty="0">
                <a:latin typeface="Arial"/>
                <a:cs typeface="Arial"/>
              </a:rPr>
              <a:t>dispensed.</a:t>
            </a:r>
            <a:endParaRPr sz="2600">
              <a:latin typeface="Arial"/>
              <a:cs typeface="Arial"/>
            </a:endParaRPr>
          </a:p>
          <a:p>
            <a:pPr marL="12700" marR="5080">
              <a:lnSpc>
                <a:spcPts val="3120"/>
              </a:lnSpc>
              <a:spcBef>
                <a:spcPts val="5"/>
              </a:spcBef>
              <a:buChar char="•"/>
              <a:tabLst>
                <a:tab pos="219710" algn="l"/>
                <a:tab pos="4554855" algn="l"/>
              </a:tabLst>
            </a:pPr>
            <a:r>
              <a:rPr sz="2600" spc="-110" dirty="0">
                <a:latin typeface="Arial"/>
                <a:cs typeface="Arial"/>
              </a:rPr>
              <a:t>Approximately </a:t>
            </a:r>
            <a:r>
              <a:rPr sz="2600" spc="-145" dirty="0">
                <a:latin typeface="Arial"/>
                <a:cs typeface="Arial"/>
              </a:rPr>
              <a:t>50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45" dirty="0">
                <a:latin typeface="Arial"/>
                <a:cs typeface="Arial"/>
              </a:rPr>
              <a:t>150 </a:t>
            </a:r>
            <a:r>
              <a:rPr sz="2600" spc="-245" dirty="0">
                <a:latin typeface="Arial"/>
                <a:cs typeface="Arial"/>
              </a:rPr>
              <a:t>mg </a:t>
            </a:r>
            <a:r>
              <a:rPr sz="2600" spc="-140" dirty="0">
                <a:latin typeface="Arial"/>
                <a:cs typeface="Arial"/>
              </a:rPr>
              <a:t>±10 </a:t>
            </a:r>
            <a:r>
              <a:rPr sz="2600" spc="-130" dirty="0">
                <a:latin typeface="Arial"/>
                <a:cs typeface="Arial"/>
              </a:rPr>
              <a:t>%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dirty="0">
                <a:latin typeface="Arial"/>
                <a:cs typeface="Arial"/>
              </a:rPr>
              <a:t>liquid </a:t>
            </a:r>
            <a:r>
              <a:rPr sz="2600" spc="-150" dirty="0">
                <a:latin typeface="Arial"/>
                <a:cs typeface="Arial"/>
              </a:rPr>
              <a:t>materials </a:t>
            </a:r>
            <a:r>
              <a:rPr sz="2600" spc="-210" dirty="0">
                <a:latin typeface="Arial"/>
                <a:cs typeface="Arial"/>
              </a:rPr>
              <a:t>can  </a:t>
            </a:r>
            <a:r>
              <a:rPr sz="2600" spc="-250" dirty="0">
                <a:latin typeface="Arial"/>
                <a:cs typeface="Arial"/>
              </a:rPr>
              <a:t>be  </a:t>
            </a:r>
            <a:r>
              <a:rPr sz="2600" spc="-200" dirty="0">
                <a:latin typeface="Arial"/>
                <a:cs typeface="Arial"/>
              </a:rPr>
              <a:t>dispensed </a:t>
            </a:r>
            <a:r>
              <a:rPr sz="2600" spc="-145" dirty="0">
                <a:latin typeface="Arial"/>
                <a:cs typeface="Arial"/>
              </a:rPr>
              <a:t>at </a:t>
            </a:r>
            <a:r>
              <a:rPr sz="2600" spc="-175" dirty="0">
                <a:latin typeface="Arial"/>
                <a:cs typeface="Arial"/>
              </a:rPr>
              <a:t>one </a:t>
            </a:r>
            <a:r>
              <a:rPr sz="2600" spc="-80" dirty="0">
                <a:latin typeface="Arial"/>
                <a:cs typeface="Arial"/>
              </a:rPr>
              <a:t>time</a:t>
            </a:r>
            <a:r>
              <a:rPr sz="2600" spc="12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14" dirty="0">
                <a:latin typeface="Arial"/>
                <a:cs typeface="Arial"/>
              </a:rPr>
              <a:t>the	</a:t>
            </a:r>
            <a:r>
              <a:rPr sz="2600" spc="-290" dirty="0">
                <a:latin typeface="Arial"/>
                <a:cs typeface="Arial"/>
              </a:rPr>
              <a:t>use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204" dirty="0">
                <a:latin typeface="Arial"/>
                <a:cs typeface="Arial"/>
              </a:rPr>
              <a:t>such</a:t>
            </a:r>
            <a:r>
              <a:rPr sz="2600" spc="-335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valve.</a:t>
            </a:r>
            <a:endParaRPr sz="26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523647" y="3114447"/>
            <a:ext cx="8172904" cy="31437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 txBox="1"/>
          <p:nvPr/>
        </p:nvSpPr>
        <p:spPr>
          <a:xfrm>
            <a:off x="1753870" y="4757420"/>
            <a:ext cx="4184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25" dirty="0">
                <a:solidFill>
                  <a:srgbClr val="FF33CC"/>
                </a:solidFill>
                <a:latin typeface="Arial"/>
                <a:cs typeface="Arial"/>
              </a:rPr>
              <a:t>M</a:t>
            </a:r>
            <a:r>
              <a:rPr sz="1800" spc="-195" dirty="0">
                <a:solidFill>
                  <a:srgbClr val="FF33CC"/>
                </a:solidFill>
                <a:latin typeface="Arial"/>
                <a:cs typeface="Arial"/>
              </a:rPr>
              <a:t>D</a:t>
            </a:r>
            <a:r>
              <a:rPr sz="1800" spc="-50" dirty="0">
                <a:solidFill>
                  <a:srgbClr val="FF33CC"/>
                </a:solidFill>
                <a:latin typeface="Arial"/>
                <a:cs typeface="Arial"/>
              </a:rPr>
              <a:t>I</a:t>
            </a:r>
            <a:endParaRPr sz="18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554469" y="5139690"/>
            <a:ext cx="14185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35" dirty="0">
                <a:solidFill>
                  <a:srgbClr val="FF33CC"/>
                </a:solidFill>
                <a:latin typeface="Arial"/>
                <a:cs typeface="Arial"/>
              </a:rPr>
              <a:t>Metering</a:t>
            </a:r>
            <a:r>
              <a:rPr sz="1800" spc="-145" dirty="0"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sz="1800" spc="-85" dirty="0">
                <a:solidFill>
                  <a:srgbClr val="FF33CC"/>
                </a:solidFill>
                <a:latin typeface="Arial"/>
                <a:cs typeface="Arial"/>
              </a:rPr>
              <a:t>valve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742950"/>
            <a:chOff x="452527" y="273050"/>
            <a:chExt cx="8239125" cy="7429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40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5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7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8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9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32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23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44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6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7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81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72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63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55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47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30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216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05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96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88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79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70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54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45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378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28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20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03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78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70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43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36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10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01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3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5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4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57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09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0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2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74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7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8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95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6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91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2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5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9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3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4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6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8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9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475" dirty="0"/>
              <a:t>ACTUATORS</a:t>
            </a:r>
            <a:endParaRPr sz="3600"/>
          </a:p>
        </p:txBody>
      </p:sp>
      <p:sp>
        <p:nvSpPr>
          <p:cNvPr id="90" name="object 90"/>
          <p:cNvSpPr txBox="1"/>
          <p:nvPr/>
        </p:nvSpPr>
        <p:spPr>
          <a:xfrm>
            <a:off x="610869" y="1482090"/>
            <a:ext cx="7837170" cy="358902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800"/>
              </a:lnSpc>
              <a:spcBef>
                <a:spcPts val="105"/>
              </a:spcBef>
              <a:buChar char="•"/>
              <a:tabLst>
                <a:tab pos="326390" algn="l"/>
              </a:tabLst>
            </a:pPr>
            <a:r>
              <a:rPr sz="2600" spc="-240" dirty="0">
                <a:latin typeface="Arial"/>
                <a:cs typeface="Arial"/>
              </a:rPr>
              <a:t>These </a:t>
            </a:r>
            <a:r>
              <a:rPr sz="2600" spc="-229" dirty="0">
                <a:latin typeface="Arial"/>
                <a:cs typeface="Arial"/>
              </a:rPr>
              <a:t>are </a:t>
            </a:r>
            <a:r>
              <a:rPr sz="2600" spc="-175" dirty="0">
                <a:latin typeface="Arial"/>
                <a:cs typeface="Arial"/>
              </a:rPr>
              <a:t>specially </a:t>
            </a:r>
            <a:r>
              <a:rPr sz="2600" spc="-204" dirty="0">
                <a:latin typeface="Arial"/>
                <a:cs typeface="Arial"/>
              </a:rPr>
              <a:t>designed </a:t>
            </a:r>
            <a:r>
              <a:rPr sz="2600" spc="-100" dirty="0">
                <a:latin typeface="Arial"/>
                <a:cs typeface="Arial"/>
              </a:rPr>
              <a:t>buttons </a:t>
            </a:r>
            <a:r>
              <a:rPr sz="2600" spc="-95" dirty="0">
                <a:latin typeface="Arial"/>
                <a:cs typeface="Arial"/>
              </a:rPr>
              <a:t>which </a:t>
            </a:r>
            <a:r>
              <a:rPr sz="2600" spc="-175" dirty="0">
                <a:latin typeface="Arial"/>
                <a:cs typeface="Arial"/>
              </a:rPr>
              <a:t>helps </a:t>
            </a:r>
            <a:r>
              <a:rPr sz="2600" spc="45" dirty="0">
                <a:latin typeface="Arial"/>
                <a:cs typeface="Arial"/>
              </a:rPr>
              <a:t>in  </a:t>
            </a:r>
            <a:r>
              <a:rPr sz="2600" spc="-114" dirty="0">
                <a:latin typeface="Arial"/>
                <a:cs typeface="Arial"/>
              </a:rPr>
              <a:t>delivering the </a:t>
            </a:r>
            <a:r>
              <a:rPr sz="2600" spc="-130" dirty="0">
                <a:latin typeface="Arial"/>
                <a:cs typeface="Arial"/>
              </a:rPr>
              <a:t>drug </a:t>
            </a:r>
            <a:r>
              <a:rPr sz="2600" spc="45" dirty="0">
                <a:latin typeface="Arial"/>
                <a:cs typeface="Arial"/>
              </a:rPr>
              <a:t>in </a:t>
            </a:r>
            <a:r>
              <a:rPr sz="2600" spc="-175" dirty="0">
                <a:latin typeface="Arial"/>
                <a:cs typeface="Arial"/>
              </a:rPr>
              <a:t>desired </a:t>
            </a:r>
            <a:r>
              <a:rPr sz="2600" spc="-50" dirty="0">
                <a:latin typeface="Arial"/>
                <a:cs typeface="Arial"/>
              </a:rPr>
              <a:t>form </a:t>
            </a:r>
            <a:r>
              <a:rPr sz="2600" spc="-110" dirty="0">
                <a:latin typeface="Arial"/>
                <a:cs typeface="Arial"/>
              </a:rPr>
              <a:t>i.e., </a:t>
            </a:r>
            <a:r>
              <a:rPr sz="2600" spc="-210" dirty="0">
                <a:latin typeface="Arial"/>
                <a:cs typeface="Arial"/>
              </a:rPr>
              <a:t>spray, </a:t>
            </a:r>
            <a:r>
              <a:rPr sz="2600" spc="-180" dirty="0">
                <a:latin typeface="Arial"/>
                <a:cs typeface="Arial"/>
              </a:rPr>
              <a:t>wet </a:t>
            </a:r>
            <a:r>
              <a:rPr sz="2600" spc="-185" dirty="0">
                <a:latin typeface="Arial"/>
                <a:cs typeface="Arial"/>
              </a:rPr>
              <a:t>stream,  </a:t>
            </a:r>
            <a:r>
              <a:rPr sz="2600" spc="-145" dirty="0">
                <a:latin typeface="Arial"/>
                <a:cs typeface="Arial"/>
              </a:rPr>
              <a:t>foam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100" dirty="0">
                <a:latin typeface="Arial"/>
                <a:cs typeface="Arial"/>
              </a:rPr>
              <a:t>solid </a:t>
            </a:r>
            <a:r>
              <a:rPr sz="2600" spc="-195" dirty="0">
                <a:latin typeface="Arial"/>
                <a:cs typeface="Arial"/>
              </a:rPr>
              <a:t>stream</a:t>
            </a:r>
            <a:r>
              <a:rPr sz="2600" spc="-4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440" dirty="0">
                <a:latin typeface="Arial"/>
                <a:cs typeface="Arial"/>
              </a:rPr>
              <a:t>TYPES </a:t>
            </a:r>
            <a:r>
              <a:rPr sz="2600" spc="-350" dirty="0">
                <a:latin typeface="Arial"/>
                <a:cs typeface="Arial"/>
              </a:rPr>
              <a:t>OF ACTUATORS</a:t>
            </a:r>
            <a:r>
              <a:rPr sz="2600" spc="-28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229" dirty="0">
                <a:latin typeface="Arial"/>
                <a:cs typeface="Arial"/>
              </a:rPr>
              <a:t>Spray</a:t>
            </a:r>
            <a:r>
              <a:rPr sz="2600" spc="-14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actuators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220" dirty="0">
                <a:latin typeface="Arial"/>
                <a:cs typeface="Arial"/>
              </a:rPr>
              <a:t>Foam</a:t>
            </a:r>
            <a:r>
              <a:rPr sz="2600" spc="-135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actuators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00" dirty="0">
                <a:latin typeface="Arial"/>
                <a:cs typeface="Arial"/>
              </a:rPr>
              <a:t>Solid </a:t>
            </a:r>
            <a:r>
              <a:rPr sz="2600" spc="-245" dirty="0">
                <a:latin typeface="Arial"/>
                <a:cs typeface="Arial"/>
              </a:rPr>
              <a:t>steam</a:t>
            </a:r>
            <a:r>
              <a:rPr sz="2600" spc="-6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actuators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90" dirty="0">
                <a:latin typeface="Arial"/>
                <a:cs typeface="Arial"/>
              </a:rPr>
              <a:t>Special</a:t>
            </a:r>
            <a:r>
              <a:rPr sz="2600" spc="-8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actuators</a:t>
            </a:r>
            <a:endParaRPr sz="26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4191000" y="3048000"/>
            <a:ext cx="4269740" cy="282829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304800"/>
            <a:ext cx="8077200" cy="6033770"/>
          </a:xfrm>
          <a:custGeom>
            <a:avLst/>
            <a:gdLst/>
            <a:ahLst/>
            <a:cxnLst/>
            <a:rect l="l" t="t" r="r" b="b"/>
            <a:pathLst>
              <a:path w="8077200" h="6033770">
                <a:moveTo>
                  <a:pt x="0" y="0"/>
                </a:moveTo>
                <a:lnTo>
                  <a:pt x="8077200" y="0"/>
                </a:lnTo>
                <a:lnTo>
                  <a:pt x="8077200" y="6033770"/>
                </a:lnTo>
                <a:lnTo>
                  <a:pt x="0" y="6033770"/>
                </a:lnTo>
                <a:lnTo>
                  <a:pt x="0" y="0"/>
                </a:lnTo>
                <a:close/>
              </a:path>
              <a:path w="8077200" h="6033770">
                <a:moveTo>
                  <a:pt x="0" y="0"/>
                </a:moveTo>
                <a:lnTo>
                  <a:pt x="0" y="0"/>
                </a:lnTo>
              </a:path>
              <a:path w="8077200" h="6033770">
                <a:moveTo>
                  <a:pt x="8077200" y="6033770"/>
                </a:moveTo>
                <a:lnTo>
                  <a:pt x="8077200" y="6033770"/>
                </a:lnTo>
              </a:path>
            </a:pathLst>
          </a:custGeom>
          <a:ln w="9344">
            <a:solidFill>
              <a:srgbClr val="399CB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0869" y="339090"/>
            <a:ext cx="7868284" cy="5965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115"/>
              </a:lnSpc>
              <a:spcBef>
                <a:spcPts val="100"/>
              </a:spcBef>
            </a:pPr>
            <a:r>
              <a:rPr sz="2600" spc="-420" dirty="0">
                <a:latin typeface="Arial"/>
                <a:cs typeface="Arial"/>
              </a:rPr>
              <a:t>SPRAY</a:t>
            </a:r>
            <a:r>
              <a:rPr sz="2600" spc="-145" dirty="0">
                <a:latin typeface="Arial"/>
                <a:cs typeface="Arial"/>
              </a:rPr>
              <a:t> </a:t>
            </a:r>
            <a:r>
              <a:rPr sz="2600" spc="-320" dirty="0">
                <a:latin typeface="Arial"/>
                <a:cs typeface="Arial"/>
              </a:rPr>
              <a:t>ACTUATORS:</a:t>
            </a:r>
            <a:endParaRPr sz="2600">
              <a:latin typeface="Arial"/>
              <a:cs typeface="Arial"/>
            </a:endParaRPr>
          </a:p>
          <a:p>
            <a:pPr marL="12700" marR="213995">
              <a:lnSpc>
                <a:spcPts val="3120"/>
              </a:lnSpc>
              <a:spcBef>
                <a:spcPts val="95"/>
              </a:spcBef>
              <a:buChar char="•"/>
              <a:tabLst>
                <a:tab pos="210820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210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90" dirty="0">
                <a:latin typeface="Arial"/>
                <a:cs typeface="Arial"/>
              </a:rPr>
              <a:t>topical </a:t>
            </a:r>
            <a:r>
              <a:rPr sz="2600" spc="-110" dirty="0">
                <a:latin typeface="Arial"/>
                <a:cs typeface="Arial"/>
              </a:rPr>
              <a:t>preparation, </a:t>
            </a:r>
            <a:r>
              <a:rPr sz="2600" spc="-204" dirty="0">
                <a:latin typeface="Arial"/>
                <a:cs typeface="Arial"/>
              </a:rPr>
              <a:t>such </a:t>
            </a:r>
            <a:r>
              <a:rPr sz="2600" spc="-390" dirty="0">
                <a:latin typeface="Arial"/>
                <a:cs typeface="Arial"/>
              </a:rPr>
              <a:t>as </a:t>
            </a:r>
            <a:r>
              <a:rPr sz="2600" spc="-145" dirty="0">
                <a:latin typeface="Arial"/>
                <a:cs typeface="Arial"/>
              </a:rPr>
              <a:t>antiseptics,  </a:t>
            </a:r>
            <a:r>
              <a:rPr sz="2600" spc="-120" dirty="0">
                <a:latin typeface="Arial"/>
                <a:cs typeface="Arial"/>
              </a:rPr>
              <a:t>local </a:t>
            </a:r>
            <a:r>
              <a:rPr sz="2600" spc="-185" dirty="0">
                <a:latin typeface="Arial"/>
                <a:cs typeface="Arial"/>
              </a:rPr>
              <a:t>anesthetics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229" dirty="0">
                <a:latin typeface="Arial"/>
                <a:cs typeface="Arial"/>
              </a:rPr>
              <a:t>spray </a:t>
            </a:r>
            <a:r>
              <a:rPr sz="2600" spc="-80" dirty="0">
                <a:latin typeface="Arial"/>
                <a:cs typeface="Arial"/>
              </a:rPr>
              <a:t>on </a:t>
            </a:r>
            <a:r>
              <a:rPr sz="2600" spc="-265" dirty="0">
                <a:latin typeface="Arial"/>
                <a:cs typeface="Arial"/>
              </a:rPr>
              <a:t>bandages</a:t>
            </a:r>
            <a:r>
              <a:rPr sz="2600" spc="-19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etc.</a:t>
            </a:r>
            <a:endParaRPr sz="2600">
              <a:latin typeface="Arial"/>
              <a:cs typeface="Arial"/>
            </a:endParaRPr>
          </a:p>
          <a:p>
            <a:pPr marL="12700" marR="60960">
              <a:lnSpc>
                <a:spcPts val="3120"/>
              </a:lnSpc>
              <a:spcBef>
                <a:spcPts val="5"/>
              </a:spcBef>
              <a:buChar char="•"/>
              <a:tabLst>
                <a:tab pos="210820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65" dirty="0">
                <a:latin typeface="Arial"/>
                <a:cs typeface="Arial"/>
              </a:rPr>
              <a:t>allows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95" dirty="0">
                <a:latin typeface="Arial"/>
                <a:cs typeface="Arial"/>
              </a:rPr>
              <a:t>stream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90" dirty="0">
                <a:latin typeface="Arial"/>
                <a:cs typeface="Arial"/>
              </a:rPr>
              <a:t>product </a:t>
            </a:r>
            <a:r>
              <a:rPr sz="2600" spc="-150" dirty="0">
                <a:latin typeface="Arial"/>
                <a:cs typeface="Arial"/>
              </a:rPr>
              <a:t>concentrate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90" dirty="0">
                <a:latin typeface="Arial"/>
                <a:cs typeface="Arial"/>
              </a:rPr>
              <a:t>propellant 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330" dirty="0">
                <a:latin typeface="Arial"/>
                <a:cs typeface="Arial"/>
              </a:rPr>
              <a:t>pass </a:t>
            </a:r>
            <a:r>
              <a:rPr sz="2600" spc="-85" dirty="0">
                <a:latin typeface="Arial"/>
                <a:cs typeface="Arial"/>
              </a:rPr>
              <a:t>through </a:t>
            </a:r>
            <a:r>
              <a:rPr sz="2600" spc="-155" dirty="0">
                <a:latin typeface="Arial"/>
                <a:cs typeface="Arial"/>
              </a:rPr>
              <a:t>various </a:t>
            </a:r>
            <a:r>
              <a:rPr sz="2600" spc="-170" dirty="0">
                <a:latin typeface="Arial"/>
                <a:cs typeface="Arial"/>
              </a:rPr>
              <a:t>openings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215" dirty="0">
                <a:latin typeface="Arial"/>
                <a:cs typeface="Arial"/>
              </a:rPr>
              <a:t>dispense </a:t>
            </a:r>
            <a:r>
              <a:rPr sz="2600" spc="-390" dirty="0">
                <a:latin typeface="Arial"/>
                <a:cs typeface="Arial"/>
              </a:rPr>
              <a:t>as </a:t>
            </a:r>
            <a:r>
              <a:rPr sz="2600" spc="-210" dirty="0">
                <a:latin typeface="Arial"/>
                <a:cs typeface="Arial"/>
              </a:rPr>
              <a:t>spray.  </a:t>
            </a:r>
            <a:r>
              <a:rPr sz="2600" spc="-220" dirty="0">
                <a:latin typeface="Arial"/>
                <a:cs typeface="Arial"/>
              </a:rPr>
              <a:t>FOAM </a:t>
            </a:r>
            <a:r>
              <a:rPr sz="2600" spc="-350" dirty="0">
                <a:latin typeface="Arial"/>
                <a:cs typeface="Arial"/>
              </a:rPr>
              <a:t>ACTUATORS</a:t>
            </a:r>
            <a:r>
              <a:rPr sz="2600" spc="-5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005"/>
              </a:lnSpc>
              <a:buChar char="•"/>
              <a:tabLst>
                <a:tab pos="210820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60" dirty="0">
                <a:latin typeface="Arial"/>
                <a:cs typeface="Arial"/>
              </a:rPr>
              <a:t>consist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95" dirty="0">
                <a:latin typeface="Arial"/>
                <a:cs typeface="Arial"/>
              </a:rPr>
              <a:t>large </a:t>
            </a:r>
            <a:r>
              <a:rPr sz="2600" spc="-70" dirty="0">
                <a:latin typeface="Arial"/>
                <a:cs typeface="Arial"/>
              </a:rPr>
              <a:t>orifice </a:t>
            </a:r>
            <a:r>
              <a:rPr sz="2600" spc="-95" dirty="0">
                <a:latin typeface="Arial"/>
                <a:cs typeface="Arial"/>
              </a:rPr>
              <a:t>which </a:t>
            </a:r>
            <a:r>
              <a:rPr sz="2600" spc="-250" dirty="0">
                <a:latin typeface="Arial"/>
                <a:cs typeface="Arial"/>
              </a:rPr>
              <a:t>ranges </a:t>
            </a:r>
            <a:r>
              <a:rPr sz="2600" spc="-50" dirty="0">
                <a:latin typeface="Arial"/>
                <a:cs typeface="Arial"/>
              </a:rPr>
              <a:t>from</a:t>
            </a:r>
            <a:r>
              <a:rPr sz="2600" spc="-370" dirty="0">
                <a:latin typeface="Arial"/>
                <a:cs typeface="Arial"/>
              </a:rPr>
              <a:t> </a:t>
            </a:r>
            <a:r>
              <a:rPr sz="2600" spc="-215" dirty="0">
                <a:latin typeface="Arial"/>
                <a:cs typeface="Arial"/>
              </a:rPr>
              <a:t>0.070—0.125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55" dirty="0">
                <a:latin typeface="Arial"/>
                <a:cs typeface="Arial"/>
              </a:rPr>
              <a:t>inch</a:t>
            </a:r>
            <a:r>
              <a:rPr sz="2600" spc="-7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310" dirty="0">
                <a:latin typeface="Arial"/>
                <a:cs typeface="Arial"/>
              </a:rPr>
              <a:t>SOLID </a:t>
            </a:r>
            <a:r>
              <a:rPr sz="2600" spc="-330" dirty="0">
                <a:latin typeface="Arial"/>
                <a:cs typeface="Arial"/>
              </a:rPr>
              <a:t>STREAM </a:t>
            </a:r>
            <a:r>
              <a:rPr sz="2600" spc="-350" dirty="0">
                <a:latin typeface="Arial"/>
                <a:cs typeface="Arial"/>
              </a:rPr>
              <a:t>ACTUATORS</a:t>
            </a:r>
            <a:r>
              <a:rPr sz="2600" spc="-15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12700" marR="659765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240" dirty="0">
                <a:latin typeface="Arial"/>
                <a:cs typeface="Arial"/>
              </a:rPr>
              <a:t>These </a:t>
            </a:r>
            <a:r>
              <a:rPr sz="2600" spc="-165" dirty="0">
                <a:latin typeface="Arial"/>
                <a:cs typeface="Arial"/>
              </a:rPr>
              <a:t>actuators </a:t>
            </a:r>
            <a:r>
              <a:rPr sz="2600" spc="-229" dirty="0">
                <a:latin typeface="Arial"/>
                <a:cs typeface="Arial"/>
              </a:rPr>
              <a:t>are </a:t>
            </a:r>
            <a:r>
              <a:rPr sz="2600" spc="-105" dirty="0">
                <a:latin typeface="Arial"/>
                <a:cs typeface="Arial"/>
              </a:rPr>
              <a:t>required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65" dirty="0">
                <a:latin typeface="Arial"/>
                <a:cs typeface="Arial"/>
              </a:rPr>
              <a:t>dispensing </a:t>
            </a:r>
            <a:r>
              <a:rPr sz="2600" spc="-204" dirty="0">
                <a:latin typeface="Arial"/>
                <a:cs typeface="Arial"/>
              </a:rPr>
              <a:t>semi </a:t>
            </a:r>
            <a:r>
              <a:rPr sz="2600" spc="-100" dirty="0">
                <a:latin typeface="Arial"/>
                <a:cs typeface="Arial"/>
              </a:rPr>
              <a:t>solid  </a:t>
            </a:r>
            <a:r>
              <a:rPr sz="2600" spc="-130" dirty="0">
                <a:latin typeface="Arial"/>
                <a:cs typeface="Arial"/>
              </a:rPr>
              <a:t>products </a:t>
            </a:r>
            <a:r>
              <a:rPr sz="2600" spc="-204" dirty="0">
                <a:latin typeface="Arial"/>
                <a:cs typeface="Arial"/>
              </a:rPr>
              <a:t>such </a:t>
            </a:r>
            <a:r>
              <a:rPr sz="2600" spc="-385" dirty="0">
                <a:latin typeface="Arial"/>
                <a:cs typeface="Arial"/>
              </a:rPr>
              <a:t>as </a:t>
            </a:r>
            <a:r>
              <a:rPr sz="2600" spc="-100" dirty="0">
                <a:latin typeface="Arial"/>
                <a:cs typeface="Arial"/>
              </a:rPr>
              <a:t>ointments</a:t>
            </a:r>
            <a:r>
              <a:rPr sz="2600" spc="6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ts val="3115"/>
              </a:lnSpc>
            </a:pPr>
            <a:r>
              <a:rPr sz="2600" spc="-365" dirty="0">
                <a:latin typeface="Arial"/>
                <a:cs typeface="Arial"/>
              </a:rPr>
              <a:t>SPECIAL </a:t>
            </a:r>
            <a:r>
              <a:rPr sz="2600" spc="-350" dirty="0">
                <a:latin typeface="Arial"/>
                <a:cs typeface="Arial"/>
              </a:rPr>
              <a:t>ACTUATORS</a:t>
            </a:r>
            <a:r>
              <a:rPr sz="2600" spc="-27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240" dirty="0">
                <a:latin typeface="Arial"/>
                <a:cs typeface="Arial"/>
              </a:rPr>
              <a:t>These </a:t>
            </a:r>
            <a:r>
              <a:rPr sz="2600" spc="-229" dirty="0">
                <a:latin typeface="Arial"/>
                <a:cs typeface="Arial"/>
              </a:rPr>
              <a:t>are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50" dirty="0">
                <a:latin typeface="Arial"/>
                <a:cs typeface="Arial"/>
              </a:rPr>
              <a:t>specific</a:t>
            </a:r>
            <a:r>
              <a:rPr sz="2600" spc="25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purpose.</a:t>
            </a:r>
            <a:endParaRPr sz="26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60" dirty="0">
                <a:latin typeface="Arial"/>
                <a:cs typeface="Arial"/>
              </a:rPr>
              <a:t>delivers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55" dirty="0">
                <a:latin typeface="Arial"/>
                <a:cs typeface="Arial"/>
              </a:rPr>
              <a:t>medicament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20" dirty="0">
                <a:latin typeface="Arial"/>
                <a:cs typeface="Arial"/>
              </a:rPr>
              <a:t>appropriate </a:t>
            </a:r>
            <a:r>
              <a:rPr sz="2600" spc="-160" dirty="0">
                <a:latin typeface="Arial"/>
                <a:cs typeface="Arial"/>
              </a:rPr>
              <a:t>site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05" dirty="0">
                <a:latin typeface="Arial"/>
                <a:cs typeface="Arial"/>
              </a:rPr>
              <a:t>action  </a:t>
            </a:r>
            <a:r>
              <a:rPr sz="2600" spc="-204" dirty="0">
                <a:latin typeface="Arial"/>
                <a:cs typeface="Arial"/>
              </a:rPr>
              <a:t>such </a:t>
            </a:r>
            <a:r>
              <a:rPr sz="2600" spc="-385" dirty="0">
                <a:latin typeface="Arial"/>
                <a:cs typeface="Arial"/>
              </a:rPr>
              <a:t>as </a:t>
            </a:r>
            <a:r>
              <a:rPr sz="2600" spc="-70" dirty="0">
                <a:latin typeface="Arial"/>
                <a:cs typeface="Arial"/>
              </a:rPr>
              <a:t>throat, </a:t>
            </a:r>
            <a:r>
              <a:rPr sz="2600" spc="-210" dirty="0">
                <a:latin typeface="Arial"/>
                <a:cs typeface="Arial"/>
              </a:rPr>
              <a:t>nose, </a:t>
            </a:r>
            <a:r>
              <a:rPr sz="2600" spc="-114" dirty="0">
                <a:latin typeface="Arial"/>
                <a:cs typeface="Arial"/>
              </a:rPr>
              <a:t>dental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360" dirty="0">
                <a:latin typeface="Arial"/>
                <a:cs typeface="Arial"/>
              </a:rPr>
              <a:t>eyes</a:t>
            </a:r>
            <a:r>
              <a:rPr sz="2600" spc="-12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etc.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3" name="object 3"/>
            <p:cNvSpPr/>
            <p:nvPr/>
          </p:nvSpPr>
          <p:spPr>
            <a:xfrm>
              <a:off x="4953000" y="3581400"/>
              <a:ext cx="4191000" cy="32766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953000" cy="68580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240269" y="5368290"/>
            <a:ext cx="6223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75" dirty="0">
                <a:solidFill>
                  <a:srgbClr val="FF0000"/>
                </a:solidFill>
                <a:latin typeface="Arial"/>
                <a:cs typeface="Arial"/>
              </a:rPr>
              <a:t>F</a:t>
            </a:r>
            <a:r>
              <a:rPr sz="1800" b="1" spc="-195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r>
              <a:rPr sz="1800" b="1" spc="-75" dirty="0">
                <a:solidFill>
                  <a:srgbClr val="FF0000"/>
                </a:solidFill>
                <a:latin typeface="Arial"/>
                <a:cs typeface="Arial"/>
              </a:rPr>
              <a:t>AM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91310" y="3082290"/>
            <a:ext cx="13214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29" dirty="0">
                <a:solidFill>
                  <a:srgbClr val="FF0000"/>
                </a:solidFill>
                <a:latin typeface="Arial"/>
                <a:cs typeface="Arial"/>
              </a:rPr>
              <a:t>A</a:t>
            </a:r>
            <a:r>
              <a:rPr sz="2000" b="1" spc="-400" dirty="0">
                <a:solidFill>
                  <a:srgbClr val="FF0000"/>
                </a:solidFill>
                <a:latin typeface="Arial"/>
                <a:cs typeface="Arial"/>
              </a:rPr>
              <a:t>C</a:t>
            </a:r>
            <a:r>
              <a:rPr sz="2000" b="1" spc="-229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2000" b="1" spc="-140" dirty="0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sz="2000" b="1" spc="-220" dirty="0">
                <a:solidFill>
                  <a:srgbClr val="FF0000"/>
                </a:solidFill>
                <a:latin typeface="Arial"/>
                <a:cs typeface="Arial"/>
              </a:rPr>
              <a:t>AT</a:t>
            </a:r>
            <a:r>
              <a:rPr sz="2000" b="1" spc="-250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r>
              <a:rPr sz="2000" b="1" spc="-320" dirty="0">
                <a:solidFill>
                  <a:srgbClr val="FF0000"/>
                </a:solidFill>
                <a:latin typeface="Arial"/>
                <a:cs typeface="Arial"/>
              </a:rPr>
              <a:t>R</a:t>
            </a:r>
            <a:r>
              <a:rPr sz="2000" b="1" spc="-390" dirty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953000" y="0"/>
            <a:ext cx="4191000" cy="3581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449069" y="948690"/>
            <a:ext cx="84581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470" dirty="0">
                <a:solidFill>
                  <a:srgbClr val="FF0000"/>
                </a:solidFill>
              </a:rPr>
              <a:t>S</a:t>
            </a:r>
            <a:r>
              <a:rPr sz="2400" spc="-335" dirty="0">
                <a:solidFill>
                  <a:srgbClr val="FF0000"/>
                </a:solidFill>
              </a:rPr>
              <a:t>P</a:t>
            </a:r>
            <a:r>
              <a:rPr sz="2400" spc="-340" dirty="0">
                <a:solidFill>
                  <a:srgbClr val="FF0000"/>
                </a:solidFill>
              </a:rPr>
              <a:t>R</a:t>
            </a:r>
            <a:r>
              <a:rPr sz="2400" spc="-335" dirty="0">
                <a:solidFill>
                  <a:srgbClr val="FF0000"/>
                </a:solidFill>
              </a:rPr>
              <a:t>A</a:t>
            </a:r>
            <a:r>
              <a:rPr sz="2400" spc="-355" dirty="0">
                <a:solidFill>
                  <a:srgbClr val="FF0000"/>
                </a:solidFill>
              </a:rPr>
              <a:t>Y</a:t>
            </a:r>
            <a:endParaRPr sz="2400"/>
          </a:p>
        </p:txBody>
      </p:sp>
      <p:sp>
        <p:nvSpPr>
          <p:cNvPr id="9" name="object 9"/>
          <p:cNvSpPr txBox="1"/>
          <p:nvPr/>
        </p:nvSpPr>
        <p:spPr>
          <a:xfrm>
            <a:off x="6706869" y="3082290"/>
            <a:ext cx="10807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b="1" spc="-285" dirty="0">
                <a:solidFill>
                  <a:srgbClr val="FF0000"/>
                </a:solidFill>
                <a:latin typeface="Arial"/>
                <a:cs typeface="Arial"/>
              </a:rPr>
              <a:t>AC</a:t>
            </a:r>
            <a:r>
              <a:rPr sz="1800" b="1" spc="-215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sz="1800" b="1" spc="-135" dirty="0">
                <a:solidFill>
                  <a:srgbClr val="FF0000"/>
                </a:solidFill>
                <a:latin typeface="Arial"/>
                <a:cs typeface="Arial"/>
              </a:rPr>
              <a:t>U</a:t>
            </a:r>
            <a:r>
              <a:rPr sz="1800" b="1" spc="-215" dirty="0">
                <a:solidFill>
                  <a:srgbClr val="FF0000"/>
                </a:solidFill>
                <a:latin typeface="Arial"/>
                <a:cs typeface="Arial"/>
              </a:rPr>
              <a:t>AT</a:t>
            </a:r>
            <a:r>
              <a:rPr sz="1800" b="1" spc="-185" dirty="0">
                <a:solidFill>
                  <a:srgbClr val="FF0000"/>
                </a:solidFill>
                <a:latin typeface="Arial"/>
                <a:cs typeface="Arial"/>
              </a:rPr>
              <a:t>O</a:t>
            </a:r>
            <a:r>
              <a:rPr sz="1800" b="1" spc="-170" dirty="0">
                <a:solidFill>
                  <a:srgbClr val="FF0000"/>
                </a:solidFill>
                <a:latin typeface="Arial"/>
                <a:cs typeface="Arial"/>
              </a:rPr>
              <a:t>R  </a:t>
            </a:r>
            <a:r>
              <a:rPr sz="1800" b="1" spc="-350" dirty="0">
                <a:solidFill>
                  <a:srgbClr val="FF0000"/>
                </a:solidFill>
                <a:latin typeface="Arial"/>
                <a:cs typeface="Arial"/>
              </a:rPr>
              <a:t>S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1779"/>
            <a:ext cx="8239125" cy="668020"/>
            <a:chOff x="452527" y="27177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793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480" dirty="0"/>
              <a:t>METERED </a:t>
            </a:r>
            <a:r>
              <a:rPr sz="3600" spc="-550" dirty="0"/>
              <a:t>DOSE</a:t>
            </a:r>
            <a:r>
              <a:rPr sz="3600" spc="-445" dirty="0"/>
              <a:t> </a:t>
            </a:r>
            <a:r>
              <a:rPr sz="3600" spc="-500" dirty="0"/>
              <a:t>INHALERS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533400" y="1295400"/>
            <a:ext cx="8153400" cy="4664710"/>
          </a:xfrm>
          <a:custGeom>
            <a:avLst/>
            <a:gdLst/>
            <a:ahLst/>
            <a:cxnLst/>
            <a:rect l="l" t="t" r="r" b="b"/>
            <a:pathLst>
              <a:path w="8153400" h="4664710">
                <a:moveTo>
                  <a:pt x="0" y="0"/>
                </a:moveTo>
                <a:lnTo>
                  <a:pt x="8153400" y="0"/>
                </a:lnTo>
                <a:lnTo>
                  <a:pt x="8153400" y="4664710"/>
                </a:lnTo>
                <a:lnTo>
                  <a:pt x="0" y="4664710"/>
                </a:lnTo>
                <a:lnTo>
                  <a:pt x="0" y="0"/>
                </a:lnTo>
                <a:close/>
              </a:path>
              <a:path w="8153400" h="4664710">
                <a:moveTo>
                  <a:pt x="0" y="0"/>
                </a:moveTo>
                <a:lnTo>
                  <a:pt x="0" y="0"/>
                </a:lnTo>
              </a:path>
              <a:path w="8153400" h="4664710">
                <a:moveTo>
                  <a:pt x="8153400" y="4664710"/>
                </a:moveTo>
                <a:lnTo>
                  <a:pt x="8153400" y="4664710"/>
                </a:lnTo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10869" y="1328420"/>
            <a:ext cx="7991475" cy="4596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0" indent="-190500">
              <a:lnSpc>
                <a:spcPct val="100000"/>
              </a:lnSpc>
              <a:spcBef>
                <a:spcPts val="100"/>
              </a:spcBef>
              <a:buChar char="•"/>
              <a:tabLst>
                <a:tab pos="203200" algn="l"/>
              </a:tabLst>
            </a:pPr>
            <a:r>
              <a:rPr sz="2500" spc="-185" dirty="0">
                <a:latin typeface="Arial"/>
                <a:cs typeface="Arial"/>
              </a:rPr>
              <a:t>Used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95" dirty="0">
                <a:latin typeface="Arial"/>
                <a:cs typeface="Arial"/>
              </a:rPr>
              <a:t>minimize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14" dirty="0">
                <a:latin typeface="Arial"/>
                <a:cs typeface="Arial"/>
              </a:rPr>
              <a:t>number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75" dirty="0">
                <a:latin typeface="Arial"/>
                <a:cs typeface="Arial"/>
              </a:rPr>
              <a:t>administration</a:t>
            </a:r>
            <a:r>
              <a:rPr sz="2500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errors.</a:t>
            </a:r>
            <a:endParaRPr sz="2500">
              <a:latin typeface="Arial"/>
              <a:cs typeface="Arial"/>
            </a:endParaRPr>
          </a:p>
          <a:p>
            <a:pPr marL="12700" marR="5715">
              <a:lnSpc>
                <a:spcPct val="100000"/>
              </a:lnSpc>
              <a:buChar char="•"/>
              <a:tabLst>
                <a:tab pos="220979" algn="l"/>
              </a:tabLst>
            </a:pPr>
            <a:r>
              <a:rPr sz="2500" spc="-75" dirty="0">
                <a:latin typeface="Arial"/>
                <a:cs typeface="Arial"/>
              </a:rPr>
              <a:t>To </a:t>
            </a:r>
            <a:r>
              <a:rPr sz="2500" spc="-120" dirty="0">
                <a:latin typeface="Arial"/>
                <a:cs typeface="Arial"/>
              </a:rPr>
              <a:t>improve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25" dirty="0">
                <a:latin typeface="Arial"/>
                <a:cs typeface="Arial"/>
              </a:rPr>
              <a:t>drug </a:t>
            </a:r>
            <a:r>
              <a:rPr sz="2500" spc="-135" dirty="0">
                <a:latin typeface="Arial"/>
                <a:cs typeface="Arial"/>
              </a:rPr>
              <a:t>delivery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185" dirty="0">
                <a:latin typeface="Arial"/>
                <a:cs typeface="Arial"/>
              </a:rPr>
              <a:t>aerosolized </a:t>
            </a:r>
            <a:r>
              <a:rPr sz="2500" spc="-135" dirty="0">
                <a:latin typeface="Arial"/>
                <a:cs typeface="Arial"/>
              </a:rPr>
              <a:t>particles </a:t>
            </a:r>
            <a:r>
              <a:rPr sz="2500" spc="-5" dirty="0">
                <a:latin typeface="Arial"/>
                <a:cs typeface="Arial"/>
              </a:rPr>
              <a:t>into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210" dirty="0">
                <a:latin typeface="Arial"/>
                <a:cs typeface="Arial"/>
              </a:rPr>
              <a:t>nasal </a:t>
            </a:r>
            <a:r>
              <a:rPr sz="2500" spc="-325" dirty="0">
                <a:latin typeface="Arial"/>
                <a:cs typeface="Arial"/>
              </a:rPr>
              <a:t>passageways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30" dirty="0">
                <a:latin typeface="Arial"/>
                <a:cs typeface="Arial"/>
              </a:rPr>
              <a:t>respiratory</a:t>
            </a:r>
            <a:r>
              <a:rPr sz="2500" spc="10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tract.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145" dirty="0">
                <a:latin typeface="Arial"/>
                <a:cs typeface="Arial"/>
              </a:rPr>
              <a:t>Advantages </a:t>
            </a:r>
            <a:r>
              <a:rPr sz="2500" spc="-5" dirty="0">
                <a:latin typeface="Arial"/>
                <a:cs typeface="Arial"/>
              </a:rPr>
              <a:t>of</a:t>
            </a:r>
            <a:r>
              <a:rPr sz="2500" spc="-145" dirty="0">
                <a:latin typeface="Arial"/>
                <a:cs typeface="Arial"/>
              </a:rPr>
              <a:t> </a:t>
            </a:r>
            <a:r>
              <a:rPr sz="2500" spc="-80" dirty="0">
                <a:latin typeface="Arial"/>
                <a:cs typeface="Arial"/>
              </a:rPr>
              <a:t>MDI: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85" dirty="0">
                <a:latin typeface="Arial"/>
                <a:cs typeface="Arial"/>
              </a:rPr>
              <a:t>It </a:t>
            </a:r>
            <a:r>
              <a:rPr sz="2500" spc="-155" dirty="0">
                <a:latin typeface="Arial"/>
                <a:cs typeface="Arial"/>
              </a:rPr>
              <a:t>delivers </a:t>
            </a:r>
            <a:r>
              <a:rPr sz="2500" spc="-150" dirty="0">
                <a:latin typeface="Arial"/>
                <a:cs typeface="Arial"/>
              </a:rPr>
              <a:t>specified </a:t>
            </a:r>
            <a:r>
              <a:rPr sz="2500" spc="-110" dirty="0">
                <a:latin typeface="Arial"/>
                <a:cs typeface="Arial"/>
              </a:rPr>
              <a:t>amount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250" dirty="0">
                <a:latin typeface="Arial"/>
                <a:cs typeface="Arial"/>
              </a:rPr>
              <a:t>dose</a:t>
            </a:r>
            <a:r>
              <a:rPr sz="2500" spc="-90" dirty="0">
                <a:latin typeface="Arial"/>
                <a:cs typeface="Arial"/>
              </a:rPr>
              <a:t> 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45" dirty="0">
                <a:latin typeface="Arial"/>
                <a:cs typeface="Arial"/>
              </a:rPr>
              <a:t>Portable </a:t>
            </a:r>
            <a:r>
              <a:rPr sz="2500" spc="-155" dirty="0">
                <a:latin typeface="Arial"/>
                <a:cs typeface="Arial"/>
              </a:rPr>
              <a:t>and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spc="-160" dirty="0">
                <a:latin typeface="Arial"/>
                <a:cs typeface="Arial"/>
              </a:rPr>
              <a:t>compact.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65" dirty="0">
                <a:latin typeface="Arial"/>
                <a:cs typeface="Arial"/>
              </a:rPr>
              <a:t>Quick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280" dirty="0">
                <a:latin typeface="Arial"/>
                <a:cs typeface="Arial"/>
              </a:rPr>
              <a:t>use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80" dirty="0">
                <a:latin typeface="Arial"/>
                <a:cs typeface="Arial"/>
              </a:rPr>
              <a:t>no </a:t>
            </a:r>
            <a:r>
              <a:rPr sz="2500" spc="-85" dirty="0">
                <a:latin typeface="Arial"/>
                <a:cs typeface="Arial"/>
              </a:rPr>
              <a:t>contamination </a:t>
            </a:r>
            <a:r>
              <a:rPr sz="2500" spc="-50" dirty="0">
                <a:latin typeface="Arial"/>
                <a:cs typeface="Arial"/>
              </a:rPr>
              <a:t>of</a:t>
            </a:r>
            <a:r>
              <a:rPr sz="2500" spc="-345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product.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60" dirty="0">
                <a:latin typeface="Arial"/>
                <a:cs typeface="Arial"/>
              </a:rPr>
              <a:t>Dose-dose </a:t>
            </a:r>
            <a:r>
              <a:rPr sz="2500" spc="-65" dirty="0">
                <a:latin typeface="Arial"/>
                <a:cs typeface="Arial"/>
              </a:rPr>
              <a:t>reproducibility </a:t>
            </a:r>
            <a:r>
              <a:rPr sz="2500" spc="-155" dirty="0">
                <a:latin typeface="Arial"/>
                <a:cs typeface="Arial"/>
              </a:rPr>
              <a:t>is</a:t>
            </a:r>
            <a:r>
              <a:rPr sz="2500" dirty="0">
                <a:latin typeface="Arial"/>
                <a:cs typeface="Arial"/>
              </a:rPr>
              <a:t> </a:t>
            </a:r>
            <a:r>
              <a:rPr sz="2500" spc="-85" dirty="0">
                <a:latin typeface="Arial"/>
                <a:cs typeface="Arial"/>
              </a:rPr>
              <a:t>high.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150" dirty="0">
                <a:latin typeface="Arial"/>
                <a:cs typeface="Arial"/>
              </a:rPr>
              <a:t>Disadvantages </a:t>
            </a:r>
            <a:r>
              <a:rPr sz="2500" spc="-5" dirty="0">
                <a:latin typeface="Arial"/>
                <a:cs typeface="Arial"/>
              </a:rPr>
              <a:t>of </a:t>
            </a:r>
            <a:r>
              <a:rPr sz="2500" spc="-100" dirty="0">
                <a:latin typeface="Arial"/>
                <a:cs typeface="Arial"/>
              </a:rPr>
              <a:t>MDI</a:t>
            </a:r>
            <a:r>
              <a:rPr sz="2500" spc="-270" dirty="0">
                <a:latin typeface="Arial"/>
                <a:cs typeface="Arial"/>
              </a:rPr>
              <a:t> </a:t>
            </a:r>
            <a:r>
              <a:rPr sz="2500" spc="-30" dirty="0">
                <a:latin typeface="Arial"/>
                <a:cs typeface="Arial"/>
              </a:rPr>
              <a:t>: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35" dirty="0">
                <a:latin typeface="Arial"/>
                <a:cs typeface="Arial"/>
              </a:rPr>
              <a:t>Low </a:t>
            </a:r>
            <a:r>
              <a:rPr sz="2500" spc="-100" dirty="0">
                <a:latin typeface="Arial"/>
                <a:cs typeface="Arial"/>
              </a:rPr>
              <a:t>lung </a:t>
            </a:r>
            <a:r>
              <a:rPr sz="2500" spc="-105" dirty="0">
                <a:latin typeface="Arial"/>
                <a:cs typeface="Arial"/>
              </a:rPr>
              <a:t>deposition </a:t>
            </a:r>
            <a:r>
              <a:rPr sz="2500" spc="-90" dirty="0">
                <a:latin typeface="Arial"/>
                <a:cs typeface="Arial"/>
              </a:rPr>
              <a:t>; </a:t>
            </a:r>
            <a:r>
              <a:rPr sz="2500" spc="-85" dirty="0">
                <a:latin typeface="Arial"/>
                <a:cs typeface="Arial"/>
              </a:rPr>
              <a:t>high </a:t>
            </a:r>
            <a:r>
              <a:rPr sz="2500" spc="-175" dirty="0">
                <a:latin typeface="Arial"/>
                <a:cs typeface="Arial"/>
              </a:rPr>
              <a:t>pharyngeal </a:t>
            </a:r>
            <a:r>
              <a:rPr sz="2500" spc="-105" dirty="0">
                <a:latin typeface="Arial"/>
                <a:cs typeface="Arial"/>
              </a:rPr>
              <a:t>deposition</a:t>
            </a:r>
            <a:r>
              <a:rPr sz="2500" spc="165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.</a:t>
            </a:r>
            <a:endParaRPr sz="25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•"/>
              <a:tabLst>
                <a:tab pos="281305" algn="l"/>
                <a:tab pos="281940" algn="l"/>
                <a:tab pos="2164715" algn="l"/>
                <a:tab pos="2575560" algn="l"/>
                <a:tab pos="3344545" algn="l"/>
                <a:tab pos="4672965" algn="l"/>
                <a:tab pos="5302885" algn="l"/>
                <a:tab pos="6337935" algn="l"/>
                <a:tab pos="7785734" algn="l"/>
              </a:tabLst>
            </a:pPr>
            <a:r>
              <a:rPr sz="2500" spc="-35" dirty="0">
                <a:latin typeface="Arial"/>
                <a:cs typeface="Arial"/>
              </a:rPr>
              <a:t>C</a:t>
            </a:r>
            <a:r>
              <a:rPr sz="2500" spc="-95" dirty="0">
                <a:latin typeface="Arial"/>
                <a:cs typeface="Arial"/>
              </a:rPr>
              <a:t>oo</a:t>
            </a:r>
            <a:r>
              <a:rPr sz="2500" spc="-65" dirty="0">
                <a:latin typeface="Arial"/>
                <a:cs typeface="Arial"/>
              </a:rPr>
              <a:t>r</a:t>
            </a:r>
            <a:r>
              <a:rPr sz="2500" spc="-95" dirty="0">
                <a:latin typeface="Arial"/>
                <a:cs typeface="Arial"/>
              </a:rPr>
              <a:t>d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50" dirty="0">
                <a:latin typeface="Arial"/>
                <a:cs typeface="Arial"/>
              </a:rPr>
              <a:t>n</a:t>
            </a:r>
            <a:r>
              <a:rPr sz="2500" spc="-345" dirty="0">
                <a:latin typeface="Arial"/>
                <a:cs typeface="Arial"/>
              </a:rPr>
              <a:t>a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20" dirty="0">
                <a:latin typeface="Arial"/>
                <a:cs typeface="Arial"/>
              </a:rPr>
              <a:t>ion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30" dirty="0">
                <a:latin typeface="Arial"/>
                <a:cs typeface="Arial"/>
              </a:rPr>
              <a:t>f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60" dirty="0">
                <a:latin typeface="Arial"/>
                <a:cs typeface="Arial"/>
              </a:rPr>
              <a:t>M</a:t>
            </a:r>
            <a:r>
              <a:rPr sz="2500" spc="40" dirty="0">
                <a:latin typeface="Arial"/>
                <a:cs typeface="Arial"/>
              </a:rPr>
              <a:t>D</a:t>
            </a:r>
            <a:r>
              <a:rPr sz="2500" spc="125" dirty="0">
                <a:latin typeface="Arial"/>
                <a:cs typeface="Arial"/>
              </a:rPr>
              <a:t>I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315" dirty="0">
                <a:latin typeface="Arial"/>
                <a:cs typeface="Arial"/>
              </a:rPr>
              <a:t>a</a:t>
            </a:r>
            <a:r>
              <a:rPr sz="2500" spc="-290" dirty="0">
                <a:latin typeface="Arial"/>
                <a:cs typeface="Arial"/>
              </a:rPr>
              <a:t>c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85" dirty="0">
                <a:latin typeface="Arial"/>
                <a:cs typeface="Arial"/>
              </a:rPr>
              <a:t>u</a:t>
            </a:r>
            <a:r>
              <a:rPr sz="2500" spc="-345" dirty="0">
                <a:latin typeface="Arial"/>
                <a:cs typeface="Arial"/>
              </a:rPr>
              <a:t>a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20" dirty="0">
                <a:latin typeface="Arial"/>
                <a:cs typeface="Arial"/>
              </a:rPr>
              <a:t>ion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80" dirty="0">
                <a:latin typeface="Arial"/>
                <a:cs typeface="Arial"/>
              </a:rPr>
              <a:t>a</a:t>
            </a:r>
            <a:r>
              <a:rPr sz="2500" spc="-195" dirty="0">
                <a:latin typeface="Arial"/>
                <a:cs typeface="Arial"/>
              </a:rPr>
              <a:t>n</a:t>
            </a:r>
            <a:r>
              <a:rPr sz="2500" spc="-90" dirty="0">
                <a:latin typeface="Arial"/>
                <a:cs typeface="Arial"/>
              </a:rPr>
              <a:t>d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25" dirty="0">
                <a:latin typeface="Arial"/>
                <a:cs typeface="Arial"/>
              </a:rPr>
              <a:t>p</a:t>
            </a:r>
            <a:r>
              <a:rPr sz="2500" spc="-145" dirty="0">
                <a:latin typeface="Arial"/>
                <a:cs typeface="Arial"/>
              </a:rPr>
              <a:t>at</a:t>
            </a:r>
            <a:r>
              <a:rPr sz="2500" spc="-80" dirty="0">
                <a:latin typeface="Arial"/>
                <a:cs typeface="Arial"/>
              </a:rPr>
              <a:t>ie</a:t>
            </a:r>
            <a:r>
              <a:rPr sz="2500" spc="-130" dirty="0">
                <a:latin typeface="Arial"/>
                <a:cs typeface="Arial"/>
              </a:rPr>
              <a:t>n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50" dirty="0">
                <a:latin typeface="Arial"/>
                <a:cs typeface="Arial"/>
              </a:rPr>
              <a:t>n</a:t>
            </a:r>
            <a:r>
              <a:rPr sz="2500" spc="-40" dirty="0">
                <a:latin typeface="Arial"/>
                <a:cs typeface="Arial"/>
              </a:rPr>
              <a:t>h</a:t>
            </a:r>
            <a:r>
              <a:rPr sz="2500" spc="-345" dirty="0">
                <a:latin typeface="Arial"/>
                <a:cs typeface="Arial"/>
              </a:rPr>
              <a:t>a</a:t>
            </a:r>
            <a:r>
              <a:rPr sz="2500" spc="75" dirty="0">
                <a:latin typeface="Arial"/>
                <a:cs typeface="Arial"/>
              </a:rPr>
              <a:t>l</a:t>
            </a:r>
            <a:r>
              <a:rPr sz="2500" spc="-345" dirty="0">
                <a:latin typeface="Arial"/>
                <a:cs typeface="Arial"/>
              </a:rPr>
              <a:t>a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20" dirty="0">
                <a:latin typeface="Arial"/>
                <a:cs typeface="Arial"/>
              </a:rPr>
              <a:t>ion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105" dirty="0">
                <a:latin typeface="Arial"/>
                <a:cs typeface="Arial"/>
              </a:rPr>
              <a:t>i</a:t>
            </a:r>
            <a:r>
              <a:rPr sz="2500" spc="-290" dirty="0">
                <a:latin typeface="Arial"/>
                <a:cs typeface="Arial"/>
              </a:rPr>
              <a:t>s  </a:t>
            </a:r>
            <a:r>
              <a:rPr sz="2500" spc="-195" dirty="0">
                <a:latin typeface="Arial"/>
                <a:cs typeface="Arial"/>
              </a:rPr>
              <a:t>needed.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742950"/>
            <a:chOff x="452527" y="273050"/>
            <a:chExt cx="8239125" cy="7429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40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5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7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8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9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32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23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44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6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7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81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72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63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55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47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30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216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05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96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88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79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70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54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45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378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28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20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03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78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70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43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36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10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01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3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5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4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57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09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0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2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74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7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8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95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6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91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2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5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9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3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4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6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8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9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150" dirty="0"/>
              <a:t>Metered </a:t>
            </a:r>
            <a:r>
              <a:rPr sz="3600" spc="-380" dirty="0"/>
              <a:t>Dose </a:t>
            </a:r>
            <a:r>
              <a:rPr sz="3600" spc="-270" dirty="0"/>
              <a:t>Inhalers</a:t>
            </a:r>
            <a:r>
              <a:rPr sz="3600" spc="-45" dirty="0"/>
              <a:t> </a:t>
            </a:r>
            <a:r>
              <a:rPr sz="3600" spc="-204" dirty="0"/>
              <a:t>(MDIs)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447447" y="1590447"/>
            <a:ext cx="4058104" cy="43629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790847" y="1590447"/>
            <a:ext cx="3905704" cy="43121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07009"/>
            <a:ext cx="8239125" cy="725170"/>
            <a:chOff x="452527" y="207009"/>
            <a:chExt cx="8239125" cy="725170"/>
          </a:xfrm>
        </p:grpSpPr>
        <p:sp>
          <p:nvSpPr>
            <p:cNvPr id="3" name="object 3"/>
            <p:cNvSpPr/>
            <p:nvPr/>
          </p:nvSpPr>
          <p:spPr>
            <a:xfrm>
              <a:off x="457199" y="226059"/>
              <a:ext cx="8229600" cy="701040"/>
            </a:xfrm>
            <a:custGeom>
              <a:avLst/>
              <a:gdLst/>
              <a:ahLst/>
              <a:cxnLst/>
              <a:rect l="l" t="t" r="r" b="b"/>
              <a:pathLst>
                <a:path w="8229600" h="701040">
                  <a:moveTo>
                    <a:pt x="8229600" y="0"/>
                  </a:moveTo>
                  <a:lnTo>
                    <a:pt x="0" y="0"/>
                  </a:lnTo>
                  <a:lnTo>
                    <a:pt x="0" y="701040"/>
                  </a:lnTo>
                  <a:lnTo>
                    <a:pt x="8229600" y="70104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26059"/>
              <a:ext cx="8229600" cy="701040"/>
            </a:xfrm>
            <a:custGeom>
              <a:avLst/>
              <a:gdLst/>
              <a:ahLst/>
              <a:cxnLst/>
              <a:rect l="l" t="t" r="r" b="b"/>
              <a:pathLst>
                <a:path w="8229600" h="701040">
                  <a:moveTo>
                    <a:pt x="4114800" y="701040"/>
                  </a:moveTo>
                  <a:lnTo>
                    <a:pt x="0" y="70104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01040"/>
                  </a:lnTo>
                  <a:lnTo>
                    <a:pt x="4114800" y="70104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02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82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73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661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57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49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407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33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242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166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077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001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912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835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74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658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581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493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41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327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25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16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08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99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92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83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75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66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59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502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426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33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26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172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096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007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93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842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676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60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34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7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10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01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94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85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775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52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44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356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267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191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102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025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936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86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77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69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60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530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44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365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27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20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111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03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78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705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616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539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45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37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285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197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12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7199" y="207009"/>
              <a:ext cx="8229600" cy="6350"/>
            </a:xfrm>
            <a:custGeom>
              <a:avLst/>
              <a:gdLst/>
              <a:ahLst/>
              <a:cxnLst/>
              <a:rect l="l" t="t" r="r" b="b"/>
              <a:pathLst>
                <a:path w="8229600" h="6350">
                  <a:moveTo>
                    <a:pt x="8229600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8229600" y="635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05740"/>
            <a:ext cx="8229600" cy="661719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1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59"/>
              </a:spcBef>
            </a:pPr>
            <a:r>
              <a:rPr lang="en-US" sz="4000" spc="-360" dirty="0"/>
              <a:t>Outline</a:t>
            </a:r>
            <a:endParaRPr sz="4000" dirty="0"/>
          </a:p>
        </p:txBody>
      </p:sp>
      <p:sp>
        <p:nvSpPr>
          <p:cNvPr id="90" name="object 90"/>
          <p:cNvSpPr txBox="1"/>
          <p:nvPr/>
        </p:nvSpPr>
        <p:spPr>
          <a:xfrm>
            <a:off x="612140" y="1160779"/>
            <a:ext cx="7858125" cy="4562146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355600" marR="1294130" indent="-342900">
              <a:lnSpc>
                <a:spcPts val="2880"/>
              </a:lnSpc>
              <a:spcBef>
                <a:spcPts val="79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55" dirty="0">
                <a:latin typeface="Arial"/>
                <a:cs typeface="Arial"/>
              </a:rPr>
              <a:t>Definition, </a:t>
            </a:r>
            <a:r>
              <a:rPr sz="3000" spc="-165" dirty="0">
                <a:latin typeface="Arial"/>
                <a:cs typeface="Arial"/>
              </a:rPr>
              <a:t>advantages </a:t>
            </a:r>
            <a:r>
              <a:rPr sz="3000" spc="45" dirty="0">
                <a:latin typeface="Arial"/>
                <a:cs typeface="Arial"/>
              </a:rPr>
              <a:t>&amp;</a:t>
            </a:r>
            <a:r>
              <a:rPr sz="3000" spc="-290" dirty="0">
                <a:latin typeface="Arial"/>
                <a:cs typeface="Arial"/>
              </a:rPr>
              <a:t> </a:t>
            </a:r>
            <a:r>
              <a:rPr sz="3000" spc="-155" dirty="0">
                <a:latin typeface="Arial"/>
                <a:cs typeface="Arial"/>
              </a:rPr>
              <a:t>disadvantages,  </a:t>
            </a:r>
            <a:r>
              <a:rPr sz="3000" spc="-120" dirty="0">
                <a:latin typeface="Arial"/>
                <a:cs typeface="Arial"/>
              </a:rPr>
              <a:t>desirable</a:t>
            </a:r>
            <a:r>
              <a:rPr sz="3000" spc="-165" dirty="0">
                <a:latin typeface="Arial"/>
                <a:cs typeface="Arial"/>
              </a:rPr>
              <a:t> </a:t>
            </a:r>
            <a:r>
              <a:rPr sz="3000" spc="-95" dirty="0">
                <a:latin typeface="Arial"/>
                <a:cs typeface="Arial"/>
              </a:rPr>
              <a:t>features.</a:t>
            </a:r>
            <a:endParaRPr sz="3000" dirty="0">
              <a:latin typeface="Arial"/>
              <a:cs typeface="Arial"/>
            </a:endParaRPr>
          </a:p>
          <a:p>
            <a:pPr marL="355600" marR="171450" indent="-342900">
              <a:lnSpc>
                <a:spcPts val="2880"/>
              </a:lnSpc>
              <a:spcBef>
                <a:spcPts val="740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150" dirty="0">
                <a:latin typeface="Arial"/>
                <a:cs typeface="Arial"/>
              </a:rPr>
              <a:t>Components </a:t>
            </a:r>
            <a:r>
              <a:rPr sz="3000" spc="-85" dirty="0">
                <a:latin typeface="Arial"/>
                <a:cs typeface="Arial"/>
              </a:rPr>
              <a:t>- </a:t>
            </a:r>
            <a:r>
              <a:rPr sz="3000" spc="-114" dirty="0">
                <a:latin typeface="Arial"/>
                <a:cs typeface="Arial"/>
              </a:rPr>
              <a:t>Propellants-types, </a:t>
            </a:r>
            <a:r>
              <a:rPr sz="3000" spc="-105" dirty="0">
                <a:latin typeface="Arial"/>
                <a:cs typeface="Arial"/>
              </a:rPr>
              <a:t>selection,</a:t>
            </a:r>
            <a:r>
              <a:rPr sz="3000" spc="-254" dirty="0">
                <a:latin typeface="Arial"/>
                <a:cs typeface="Arial"/>
              </a:rPr>
              <a:t> </a:t>
            </a:r>
            <a:r>
              <a:rPr sz="3000" spc="20" dirty="0">
                <a:latin typeface="Arial"/>
                <a:cs typeface="Arial"/>
              </a:rPr>
              <a:t>two  </a:t>
            </a:r>
            <a:r>
              <a:rPr sz="3000" spc="-190" dirty="0">
                <a:latin typeface="Arial"/>
                <a:cs typeface="Arial"/>
              </a:rPr>
              <a:t>phase </a:t>
            </a:r>
            <a:r>
              <a:rPr sz="3000" spc="45" dirty="0">
                <a:latin typeface="Arial"/>
                <a:cs typeface="Arial"/>
              </a:rPr>
              <a:t>&amp; </a:t>
            </a:r>
            <a:r>
              <a:rPr sz="3000" spc="-50" dirty="0">
                <a:latin typeface="Arial"/>
                <a:cs typeface="Arial"/>
              </a:rPr>
              <a:t>three </a:t>
            </a:r>
            <a:r>
              <a:rPr sz="3000" spc="-190" dirty="0">
                <a:latin typeface="Arial"/>
                <a:cs typeface="Arial"/>
              </a:rPr>
              <a:t>phase</a:t>
            </a:r>
            <a:r>
              <a:rPr sz="3000" spc="-440" dirty="0">
                <a:latin typeface="Arial"/>
                <a:cs typeface="Arial"/>
              </a:rPr>
              <a:t> </a:t>
            </a:r>
            <a:r>
              <a:rPr sz="3000" spc="-170" dirty="0">
                <a:latin typeface="Arial"/>
                <a:cs typeface="Arial"/>
              </a:rPr>
              <a:t>systems.</a:t>
            </a:r>
            <a:endParaRPr sz="3000" dirty="0">
              <a:latin typeface="Arial"/>
              <a:cs typeface="Arial"/>
            </a:endParaRPr>
          </a:p>
          <a:p>
            <a:pPr marL="355600" marR="5080" indent="-342900">
              <a:lnSpc>
                <a:spcPct val="79900"/>
              </a:lnSpc>
              <a:spcBef>
                <a:spcPts val="77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140" dirty="0">
                <a:latin typeface="Arial"/>
                <a:cs typeface="Arial"/>
              </a:rPr>
              <a:t>Containers </a:t>
            </a:r>
            <a:r>
              <a:rPr sz="3000" spc="-85" dirty="0">
                <a:latin typeface="Arial"/>
                <a:cs typeface="Arial"/>
              </a:rPr>
              <a:t>- </a:t>
            </a:r>
            <a:r>
              <a:rPr sz="3000" spc="-155" dirty="0">
                <a:latin typeface="Arial"/>
                <a:cs typeface="Arial"/>
              </a:rPr>
              <a:t>Tin </a:t>
            </a:r>
            <a:r>
              <a:rPr sz="3000" spc="-130" dirty="0">
                <a:latin typeface="Arial"/>
                <a:cs typeface="Arial"/>
              </a:rPr>
              <a:t>Plate, </a:t>
            </a:r>
            <a:r>
              <a:rPr sz="3000" spc="-95" dirty="0">
                <a:latin typeface="Arial"/>
                <a:cs typeface="Arial"/>
              </a:rPr>
              <a:t>Aluminum, </a:t>
            </a:r>
            <a:r>
              <a:rPr sz="3000" spc="-240" dirty="0">
                <a:latin typeface="Arial"/>
                <a:cs typeface="Arial"/>
              </a:rPr>
              <a:t>Glass, </a:t>
            </a:r>
            <a:r>
              <a:rPr sz="3000" spc="-165" dirty="0">
                <a:latin typeface="Arial"/>
                <a:cs typeface="Arial"/>
              </a:rPr>
              <a:t>Plastics,  </a:t>
            </a:r>
            <a:r>
              <a:rPr sz="3000" spc="-160" dirty="0">
                <a:latin typeface="Arial"/>
                <a:cs typeface="Arial"/>
              </a:rPr>
              <a:t>Valve, </a:t>
            </a:r>
            <a:r>
              <a:rPr sz="3000" spc="45" dirty="0">
                <a:latin typeface="Arial"/>
                <a:cs typeface="Arial"/>
              </a:rPr>
              <a:t>&amp; </a:t>
            </a:r>
            <a:r>
              <a:rPr sz="3000" spc="-70" dirty="0">
                <a:latin typeface="Arial"/>
                <a:cs typeface="Arial"/>
              </a:rPr>
              <a:t>Actuator </a:t>
            </a:r>
            <a:r>
              <a:rPr sz="3000" spc="-150" dirty="0">
                <a:latin typeface="Arial"/>
                <a:cs typeface="Arial"/>
              </a:rPr>
              <a:t>Standard </a:t>
            </a:r>
            <a:r>
              <a:rPr sz="3000" spc="-140" dirty="0">
                <a:latin typeface="Arial"/>
                <a:cs typeface="Arial"/>
              </a:rPr>
              <a:t>valve </a:t>
            </a:r>
            <a:r>
              <a:rPr sz="3000" spc="-65" dirty="0">
                <a:latin typeface="Arial"/>
                <a:cs typeface="Arial"/>
              </a:rPr>
              <a:t> </a:t>
            </a:r>
            <a:r>
              <a:rPr sz="3000" spc="45" dirty="0">
                <a:latin typeface="Arial"/>
                <a:cs typeface="Arial"/>
              </a:rPr>
              <a:t>&amp;  </a:t>
            </a:r>
            <a:r>
              <a:rPr sz="3000" spc="-150" dirty="0">
                <a:latin typeface="Arial"/>
                <a:cs typeface="Arial"/>
              </a:rPr>
              <a:t>specialized </a:t>
            </a:r>
            <a:r>
              <a:rPr sz="3000" spc="-170" dirty="0">
                <a:latin typeface="Arial"/>
                <a:cs typeface="Arial"/>
              </a:rPr>
              <a:t>valves</a:t>
            </a:r>
            <a:r>
              <a:rPr sz="3000" spc="-50" dirty="0">
                <a:latin typeface="Arial"/>
                <a:cs typeface="Arial"/>
              </a:rPr>
              <a:t>.</a:t>
            </a:r>
            <a:endParaRPr sz="3000" dirty="0">
              <a:latin typeface="Arial"/>
              <a:cs typeface="Arial"/>
            </a:endParaRPr>
          </a:p>
          <a:p>
            <a:pPr marL="355600" marR="767715" indent="-342900">
              <a:lnSpc>
                <a:spcPct val="79900"/>
              </a:lnSpc>
              <a:spcBef>
                <a:spcPts val="755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110" dirty="0">
                <a:latin typeface="Arial"/>
                <a:cs typeface="Arial"/>
              </a:rPr>
              <a:t>Product concentrates </a:t>
            </a:r>
            <a:r>
              <a:rPr sz="3000" spc="-45" dirty="0">
                <a:latin typeface="Arial"/>
                <a:cs typeface="Arial"/>
              </a:rPr>
              <a:t>Different</a:t>
            </a:r>
            <a:r>
              <a:rPr sz="3000" spc="-270" dirty="0">
                <a:latin typeface="Arial"/>
                <a:cs typeface="Arial"/>
              </a:rPr>
              <a:t> </a:t>
            </a:r>
            <a:r>
              <a:rPr sz="3000" spc="-40" dirty="0">
                <a:latin typeface="Arial"/>
                <a:cs typeface="Arial"/>
              </a:rPr>
              <a:t>formulation  </a:t>
            </a:r>
            <a:r>
              <a:rPr sz="3000" spc="-170" dirty="0">
                <a:latin typeface="Arial"/>
                <a:cs typeface="Arial"/>
              </a:rPr>
              <a:t>systems- </a:t>
            </a:r>
            <a:r>
              <a:rPr sz="3000" spc="-70" dirty="0">
                <a:latin typeface="Arial"/>
                <a:cs typeface="Arial"/>
              </a:rPr>
              <a:t>solution, </a:t>
            </a:r>
            <a:r>
              <a:rPr sz="3000" spc="-150" dirty="0">
                <a:latin typeface="Arial"/>
                <a:cs typeface="Arial"/>
              </a:rPr>
              <a:t>Dispersions, </a:t>
            </a:r>
            <a:r>
              <a:rPr sz="3000" spc="-220" dirty="0">
                <a:latin typeface="Arial"/>
                <a:cs typeface="Arial"/>
              </a:rPr>
              <a:t>Foams, </a:t>
            </a:r>
            <a:r>
              <a:rPr sz="3000" spc="-145" dirty="0">
                <a:latin typeface="Arial"/>
                <a:cs typeface="Arial"/>
              </a:rPr>
              <a:t>and  </a:t>
            </a:r>
            <a:r>
              <a:rPr sz="3000" spc="-155" dirty="0">
                <a:latin typeface="Arial"/>
                <a:cs typeface="Arial"/>
              </a:rPr>
              <a:t>Powders.</a:t>
            </a:r>
            <a:endParaRPr sz="30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30"/>
              </a:spcBef>
              <a:buChar char="•"/>
              <a:tabLst>
                <a:tab pos="354965" algn="l"/>
                <a:tab pos="355600" algn="l"/>
              </a:tabLst>
            </a:pPr>
            <a:r>
              <a:rPr sz="3000" spc="-80" dirty="0">
                <a:latin typeface="Arial"/>
                <a:cs typeface="Arial"/>
              </a:rPr>
              <a:t>Manufacturing </a:t>
            </a:r>
            <a:r>
              <a:rPr sz="3000" spc="-145" dirty="0">
                <a:latin typeface="Arial"/>
                <a:cs typeface="Arial"/>
              </a:rPr>
              <a:t>and </a:t>
            </a:r>
            <a:r>
              <a:rPr sz="3000" spc="-90" dirty="0">
                <a:latin typeface="Arial"/>
                <a:cs typeface="Arial"/>
              </a:rPr>
              <a:t>Quality Control</a:t>
            </a:r>
            <a:r>
              <a:rPr sz="3000" spc="-315" dirty="0">
                <a:latin typeface="Arial"/>
                <a:cs typeface="Arial"/>
              </a:rPr>
              <a:t> </a:t>
            </a:r>
            <a:r>
              <a:rPr sz="3000" spc="-75" dirty="0">
                <a:latin typeface="Arial"/>
                <a:cs typeface="Arial"/>
              </a:rPr>
              <a:t>testing.</a:t>
            </a:r>
            <a:endParaRPr sz="30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69647"/>
            <a:ext cx="8239125" cy="669925"/>
            <a:chOff x="452527" y="269647"/>
            <a:chExt cx="8239125" cy="669925"/>
          </a:xfrm>
        </p:grpSpPr>
        <p:sp>
          <p:nvSpPr>
            <p:cNvPr id="3" name="object 3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90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2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5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76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94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18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41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65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8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13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5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457199" y="27431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6680" rIns="0" bIns="0" rtlCol="0">
            <a:spAutoFit/>
          </a:bodyPr>
          <a:lstStyle/>
          <a:p>
            <a:pPr marL="234950">
              <a:lnSpc>
                <a:spcPct val="100000"/>
              </a:lnSpc>
              <a:spcBef>
                <a:spcPts val="840"/>
              </a:spcBef>
              <a:tabLst>
                <a:tab pos="2019935" algn="l"/>
                <a:tab pos="4890135" algn="l"/>
                <a:tab pos="6405245" algn="l"/>
              </a:tabLst>
            </a:pPr>
            <a:r>
              <a:rPr spc="-390" dirty="0"/>
              <a:t>MARKETED	</a:t>
            </a:r>
            <a:r>
              <a:rPr spc="-370" dirty="0"/>
              <a:t>PHARMACEUTICAL	</a:t>
            </a:r>
            <a:r>
              <a:rPr spc="-459" dirty="0"/>
              <a:t>AEROSOL	</a:t>
            </a:r>
            <a:r>
              <a:rPr spc="-409" dirty="0"/>
              <a:t>PRODUCTS</a:t>
            </a:r>
          </a:p>
        </p:txBody>
      </p:sp>
      <p:sp>
        <p:nvSpPr>
          <p:cNvPr id="91" name="object 91"/>
          <p:cNvSpPr txBox="1"/>
          <p:nvPr/>
        </p:nvSpPr>
        <p:spPr>
          <a:xfrm>
            <a:off x="991869" y="1329690"/>
            <a:ext cx="348551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50" dirty="0">
                <a:latin typeface="Arial"/>
                <a:cs typeface="Arial"/>
              </a:rPr>
              <a:t>Metered </a:t>
            </a:r>
            <a:r>
              <a:rPr sz="2800" spc="-220" dirty="0">
                <a:latin typeface="Arial"/>
                <a:cs typeface="Arial"/>
              </a:rPr>
              <a:t>Dose </a:t>
            </a:r>
            <a:r>
              <a:rPr sz="2800" spc="-105" dirty="0">
                <a:latin typeface="Arial"/>
                <a:cs typeface="Arial"/>
              </a:rPr>
              <a:t>inhalers</a:t>
            </a:r>
            <a:r>
              <a:rPr sz="2800" spc="-254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</p:txBody>
      </p:sp>
      <p:graphicFrame>
        <p:nvGraphicFramePr>
          <p:cNvPr id="92" name="object 92"/>
          <p:cNvGraphicFramePr>
            <a:graphicFrameLocks noGrp="1"/>
          </p:cNvGraphicFramePr>
          <p:nvPr/>
        </p:nvGraphicFramePr>
        <p:xfrm>
          <a:off x="381000" y="2209800"/>
          <a:ext cx="8380730" cy="312419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13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2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552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9739">
                <a:tc>
                  <a:txBody>
                    <a:bodyPr/>
                    <a:lstStyle/>
                    <a:p>
                      <a:pPr marR="7493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b="1" spc="-29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BRAND</a:t>
                      </a:r>
                      <a:r>
                        <a:rPr sz="2400" b="1" spc="-14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400" b="1" spc="-2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NAME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69545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b="1" spc="-28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DRUG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69545"/>
                    </a:solidFill>
                  </a:tcPr>
                </a:tc>
                <a:tc>
                  <a:txBody>
                    <a:bodyPr/>
                    <a:lstStyle/>
                    <a:p>
                      <a:pPr marL="4762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b="1" spc="-35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USE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695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9740">
                <a:tc>
                  <a:txBody>
                    <a:bodyPr/>
                    <a:lstStyle/>
                    <a:p>
                      <a:pPr marR="7493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90" dirty="0">
                          <a:latin typeface="Arial"/>
                          <a:cs typeface="Arial"/>
                        </a:rPr>
                        <a:t>Flovent</a:t>
                      </a:r>
                      <a:r>
                        <a:rPr sz="2400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65" dirty="0">
                          <a:latin typeface="Arial"/>
                          <a:cs typeface="Arial"/>
                        </a:rPr>
                        <a:t>Diskus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10" dirty="0">
                          <a:latin typeface="Arial"/>
                          <a:cs typeface="Arial"/>
                        </a:rPr>
                        <a:t>Fluticasone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tc>
                  <a:txBody>
                    <a:bodyPr/>
                    <a:lstStyle/>
                    <a:p>
                      <a:pPr marL="4826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14" dirty="0">
                          <a:latin typeface="Arial"/>
                          <a:cs typeface="Arial"/>
                        </a:rPr>
                        <a:t>Asthma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5500">
                <a:tc>
                  <a:txBody>
                    <a:bodyPr/>
                    <a:lstStyle/>
                    <a:p>
                      <a:pPr marR="7429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95" dirty="0">
                          <a:latin typeface="Arial"/>
                          <a:cs typeface="Arial"/>
                        </a:rPr>
                        <a:t>Advair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817880" marR="542290" indent="-299720">
                        <a:lnSpc>
                          <a:spcPct val="101400"/>
                        </a:lnSpc>
                        <a:spcBef>
                          <a:spcPts val="209"/>
                        </a:spcBef>
                      </a:pPr>
                      <a:r>
                        <a:rPr sz="2400" spc="-110" dirty="0">
                          <a:latin typeface="Arial"/>
                          <a:cs typeface="Arial"/>
                        </a:rPr>
                        <a:t>Fluticasone</a:t>
                      </a:r>
                      <a:r>
                        <a:rPr sz="2400" spc="-20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400" spc="-114" dirty="0">
                          <a:latin typeface="Arial"/>
                          <a:cs typeface="Arial"/>
                        </a:rPr>
                        <a:t>and  </a:t>
                      </a:r>
                      <a:r>
                        <a:rPr sz="2400" spc="-95" dirty="0">
                          <a:latin typeface="Arial"/>
                          <a:cs typeface="Arial"/>
                        </a:rPr>
                        <a:t>Salmeterol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26669" marB="0"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4826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14" dirty="0">
                          <a:latin typeface="Arial"/>
                          <a:cs typeface="Arial"/>
                        </a:rPr>
                        <a:t>Asthma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C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739">
                <a:tc>
                  <a:txBody>
                    <a:bodyPr/>
                    <a:lstStyle/>
                    <a:p>
                      <a:pPr marR="7366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80" dirty="0">
                          <a:latin typeface="Arial"/>
                          <a:cs typeface="Arial"/>
                        </a:rPr>
                        <a:t>Aerobid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tc>
                  <a:txBody>
                    <a:bodyPr/>
                    <a:lstStyle/>
                    <a:p>
                      <a:pPr marR="2540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95" dirty="0">
                          <a:latin typeface="Arial"/>
                          <a:cs typeface="Arial"/>
                        </a:rPr>
                        <a:t>Flunisolide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tc>
                  <a:txBody>
                    <a:bodyPr/>
                    <a:lstStyle/>
                    <a:p>
                      <a:pPr marL="4826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14" dirty="0">
                          <a:latin typeface="Arial"/>
                          <a:cs typeface="Arial"/>
                        </a:rPr>
                        <a:t>Asthma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9740">
                <a:tc>
                  <a:txBody>
                    <a:bodyPr/>
                    <a:lstStyle/>
                    <a:p>
                      <a:pPr marR="7366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30" dirty="0">
                          <a:latin typeface="Arial"/>
                          <a:cs typeface="Arial"/>
                        </a:rPr>
                        <a:t>Qvar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R="26034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20" dirty="0">
                          <a:latin typeface="Arial"/>
                          <a:cs typeface="Arial"/>
                        </a:rPr>
                        <a:t>Beclomethasone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CEEE8"/>
                    </a:solidFill>
                  </a:tcPr>
                </a:tc>
                <a:tc>
                  <a:txBody>
                    <a:bodyPr/>
                    <a:lstStyle/>
                    <a:p>
                      <a:pPr marL="48260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14" dirty="0">
                          <a:latin typeface="Arial"/>
                          <a:cs typeface="Arial"/>
                        </a:rPr>
                        <a:t>Asthma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C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739">
                <a:tc>
                  <a:txBody>
                    <a:bodyPr/>
                    <a:lstStyle/>
                    <a:p>
                      <a:pPr marR="14287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70" dirty="0">
                          <a:latin typeface="Arial"/>
                          <a:cs typeface="Arial"/>
                        </a:rPr>
                        <a:t>Proventil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tc>
                  <a:txBody>
                    <a:bodyPr/>
                    <a:lstStyle/>
                    <a:p>
                      <a:pPr marR="26034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45" dirty="0">
                          <a:latin typeface="Arial"/>
                          <a:cs typeface="Arial"/>
                        </a:rPr>
                        <a:t>Albuterol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tc>
                  <a:txBody>
                    <a:bodyPr/>
                    <a:lstStyle/>
                    <a:p>
                      <a:pPr marL="47625" algn="ctr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2400" spc="-140" dirty="0">
                          <a:latin typeface="Arial"/>
                          <a:cs typeface="Arial"/>
                        </a:rPr>
                        <a:t>Bronchospasm</a:t>
                      </a:r>
                      <a:endParaRPr sz="24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solidFill>
                      <a:srgbClr val="FBDC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306070"/>
            <a:ext cx="8239125" cy="664210"/>
            <a:chOff x="452527" y="306070"/>
            <a:chExt cx="8239125" cy="664210"/>
          </a:xfrm>
        </p:grpSpPr>
        <p:sp>
          <p:nvSpPr>
            <p:cNvPr id="3" name="object 3"/>
            <p:cNvSpPr/>
            <p:nvPr/>
          </p:nvSpPr>
          <p:spPr>
            <a:xfrm>
              <a:off x="457199" y="32512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32512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2963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220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144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06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99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69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318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93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55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112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883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578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502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19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21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16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40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72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95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673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91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914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686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610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533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457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305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229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15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8608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784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708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632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556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4798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403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327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251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317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3098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7199" y="306070"/>
              <a:ext cx="8229600" cy="5080"/>
            </a:xfrm>
            <a:custGeom>
              <a:avLst/>
              <a:gdLst/>
              <a:ahLst/>
              <a:cxnLst/>
              <a:rect l="l" t="t" r="r" b="b"/>
              <a:pathLst>
                <a:path w="8229600" h="5079">
                  <a:moveTo>
                    <a:pt x="8229600" y="0"/>
                  </a:moveTo>
                  <a:lnTo>
                    <a:pt x="0" y="0"/>
                  </a:lnTo>
                  <a:lnTo>
                    <a:pt x="0" y="5079"/>
                  </a:lnTo>
                  <a:lnTo>
                    <a:pt x="8229600" y="5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30480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390" dirty="0"/>
              <a:t>FORMULATION </a:t>
            </a:r>
            <a:r>
              <a:rPr sz="3600" spc="-484" dirty="0"/>
              <a:t>OF</a:t>
            </a:r>
            <a:r>
              <a:rPr sz="3600" spc="5" dirty="0"/>
              <a:t> </a:t>
            </a:r>
            <a:r>
              <a:rPr sz="3600" spc="-605" dirty="0"/>
              <a:t>AEROSOLS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609600" y="1219200"/>
            <a:ext cx="7848600" cy="4846320"/>
          </a:xfrm>
          <a:custGeom>
            <a:avLst/>
            <a:gdLst/>
            <a:ahLst/>
            <a:cxnLst/>
            <a:rect l="l" t="t" r="r" b="b"/>
            <a:pathLst>
              <a:path w="7848600" h="4846320">
                <a:moveTo>
                  <a:pt x="0" y="0"/>
                </a:moveTo>
                <a:lnTo>
                  <a:pt x="7848600" y="0"/>
                </a:lnTo>
                <a:lnTo>
                  <a:pt x="7848600" y="4846320"/>
                </a:lnTo>
                <a:lnTo>
                  <a:pt x="0" y="4846320"/>
                </a:lnTo>
                <a:lnTo>
                  <a:pt x="0" y="0"/>
                </a:lnTo>
                <a:close/>
              </a:path>
              <a:path w="7848600" h="4846320">
                <a:moveTo>
                  <a:pt x="0" y="0"/>
                </a:moveTo>
                <a:lnTo>
                  <a:pt x="0" y="0"/>
                </a:lnTo>
              </a:path>
              <a:path w="7848600" h="4846320">
                <a:moveTo>
                  <a:pt x="7848600" y="4846320"/>
                </a:moveTo>
                <a:lnTo>
                  <a:pt x="7848600" y="484632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87069" y="1253490"/>
            <a:ext cx="7686675" cy="477774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2369185">
              <a:lnSpc>
                <a:spcPts val="3110"/>
              </a:lnSpc>
              <a:spcBef>
                <a:spcPts val="210"/>
              </a:spcBef>
              <a:buChar char="•"/>
              <a:tabLst>
                <a:tab pos="210820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60" dirty="0">
                <a:latin typeface="Arial"/>
                <a:cs typeface="Arial"/>
              </a:rPr>
              <a:t>consist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05" dirty="0">
                <a:latin typeface="Arial"/>
                <a:cs typeface="Arial"/>
              </a:rPr>
              <a:t>two </a:t>
            </a:r>
            <a:r>
              <a:rPr sz="2600" spc="-190" dirty="0">
                <a:latin typeface="Arial"/>
                <a:cs typeface="Arial"/>
              </a:rPr>
              <a:t>essential </a:t>
            </a:r>
            <a:r>
              <a:rPr sz="2600" spc="-160" dirty="0">
                <a:latin typeface="Arial"/>
                <a:cs typeface="Arial"/>
              </a:rPr>
              <a:t>components </a:t>
            </a:r>
            <a:r>
              <a:rPr sz="2600" spc="-95" dirty="0">
                <a:latin typeface="Arial"/>
                <a:cs typeface="Arial"/>
              </a:rPr>
              <a:t>:  </a:t>
            </a:r>
            <a:r>
              <a:rPr sz="2600" spc="-120" dirty="0">
                <a:latin typeface="Arial"/>
                <a:cs typeface="Arial"/>
              </a:rPr>
              <a:t>1.Product </a:t>
            </a:r>
            <a:r>
              <a:rPr sz="2600" spc="-150" dirty="0">
                <a:latin typeface="Arial"/>
                <a:cs typeface="Arial"/>
              </a:rPr>
              <a:t>concentrate</a:t>
            </a:r>
            <a:r>
              <a:rPr sz="2600" spc="-50" dirty="0">
                <a:latin typeface="Arial"/>
                <a:cs typeface="Arial"/>
              </a:rPr>
              <a:t> </a:t>
            </a:r>
            <a:r>
              <a:rPr sz="2600" spc="-160" dirty="0">
                <a:latin typeface="Arial"/>
                <a:cs typeface="Arial"/>
              </a:rPr>
              <a:t>and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ts val="3020"/>
              </a:lnSpc>
            </a:pPr>
            <a:r>
              <a:rPr sz="2600" spc="-114" dirty="0">
                <a:latin typeface="Arial"/>
                <a:cs typeface="Arial"/>
              </a:rPr>
              <a:t>2.Propellant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700">
              <a:latin typeface="Arial"/>
              <a:cs typeface="Arial"/>
            </a:endParaRPr>
          </a:p>
          <a:p>
            <a:pPr marL="95250" algn="just">
              <a:lnSpc>
                <a:spcPct val="100000"/>
              </a:lnSpc>
            </a:pPr>
            <a:r>
              <a:rPr sz="2600" b="1" spc="-175" dirty="0">
                <a:latin typeface="Arial"/>
                <a:cs typeface="Arial"/>
              </a:rPr>
              <a:t>Product </a:t>
            </a:r>
            <a:r>
              <a:rPr sz="2600" b="1" spc="-220" dirty="0">
                <a:latin typeface="Arial"/>
                <a:cs typeface="Arial"/>
              </a:rPr>
              <a:t>concentrate</a:t>
            </a:r>
            <a:r>
              <a:rPr sz="2600" b="1" spc="5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ct val="99800"/>
              </a:lnSpc>
              <a:spcBef>
                <a:spcPts val="5"/>
              </a:spcBef>
            </a:pPr>
            <a:r>
              <a:rPr sz="2600" spc="-114" dirty="0">
                <a:latin typeface="Arial"/>
                <a:cs typeface="Arial"/>
              </a:rPr>
              <a:t>Active </a:t>
            </a:r>
            <a:r>
              <a:rPr sz="2600" spc="-95" dirty="0">
                <a:latin typeface="Arial"/>
                <a:cs typeface="Arial"/>
              </a:rPr>
              <a:t>ingredient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80" dirty="0">
                <a:latin typeface="Arial"/>
                <a:cs typeface="Arial"/>
              </a:rPr>
              <a:t>mixture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75" dirty="0">
                <a:latin typeface="Arial"/>
                <a:cs typeface="Arial"/>
              </a:rPr>
              <a:t>active </a:t>
            </a:r>
            <a:r>
              <a:rPr sz="2600" spc="-125" dirty="0">
                <a:latin typeface="Arial"/>
                <a:cs typeface="Arial"/>
              </a:rPr>
              <a:t>ingredients </a:t>
            </a:r>
            <a:r>
              <a:rPr sz="2600" spc="-160" dirty="0">
                <a:latin typeface="Arial"/>
                <a:cs typeface="Arial"/>
              </a:rPr>
              <a:t>and  </a:t>
            </a:r>
            <a:r>
              <a:rPr sz="2600" spc="-95" dirty="0">
                <a:latin typeface="Arial"/>
                <a:cs typeface="Arial"/>
              </a:rPr>
              <a:t>other </a:t>
            </a:r>
            <a:r>
              <a:rPr sz="2600" spc="-275" dirty="0">
                <a:latin typeface="Arial"/>
                <a:cs typeface="Arial"/>
              </a:rPr>
              <a:t>necessary </a:t>
            </a:r>
            <a:r>
              <a:rPr sz="2600" spc="-245" dirty="0">
                <a:latin typeface="Arial"/>
                <a:cs typeface="Arial"/>
              </a:rPr>
              <a:t>agents </a:t>
            </a:r>
            <a:r>
              <a:rPr sz="2600" spc="-204" dirty="0">
                <a:latin typeface="Arial"/>
                <a:cs typeface="Arial"/>
              </a:rPr>
              <a:t>such </a:t>
            </a:r>
            <a:r>
              <a:rPr sz="2600" spc="-390" dirty="0">
                <a:latin typeface="Arial"/>
                <a:cs typeface="Arial"/>
              </a:rPr>
              <a:t>as </a:t>
            </a:r>
            <a:r>
              <a:rPr sz="2600" spc="-175" dirty="0">
                <a:latin typeface="Arial"/>
                <a:cs typeface="Arial"/>
              </a:rPr>
              <a:t>solvents, </a:t>
            </a:r>
            <a:r>
              <a:rPr sz="2600" spc="-55" dirty="0">
                <a:latin typeface="Arial"/>
                <a:cs typeface="Arial"/>
              </a:rPr>
              <a:t>anti </a:t>
            </a:r>
            <a:r>
              <a:rPr sz="2600" spc="-130" dirty="0">
                <a:latin typeface="Arial"/>
                <a:cs typeface="Arial"/>
              </a:rPr>
              <a:t>oxidants </a:t>
            </a:r>
            <a:r>
              <a:rPr sz="2600" spc="-160" dirty="0">
                <a:latin typeface="Arial"/>
                <a:cs typeface="Arial"/>
              </a:rPr>
              <a:t>and  </a:t>
            </a:r>
            <a:r>
              <a:rPr sz="2600" spc="-155" dirty="0">
                <a:latin typeface="Arial"/>
                <a:cs typeface="Arial"/>
              </a:rPr>
              <a:t>surfactants.</a:t>
            </a:r>
            <a:endParaRPr sz="2600">
              <a:latin typeface="Arial"/>
              <a:cs typeface="Arial"/>
            </a:endParaRPr>
          </a:p>
          <a:p>
            <a:pPr marL="95250" algn="just">
              <a:lnSpc>
                <a:spcPct val="100000"/>
              </a:lnSpc>
            </a:pPr>
            <a:r>
              <a:rPr sz="2600" b="1" spc="-155" dirty="0">
                <a:latin typeface="Arial"/>
                <a:cs typeface="Arial"/>
              </a:rPr>
              <a:t>Propellant</a:t>
            </a:r>
            <a:r>
              <a:rPr sz="2600" b="1" spc="-6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10820" indent="-198120" algn="just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65" dirty="0">
                <a:latin typeface="Arial"/>
                <a:cs typeface="Arial"/>
              </a:rPr>
              <a:t>Single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110" dirty="0">
                <a:latin typeface="Arial"/>
                <a:cs typeface="Arial"/>
              </a:rPr>
              <a:t>blend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55" dirty="0">
                <a:latin typeface="Arial"/>
                <a:cs typeface="Arial"/>
              </a:rPr>
              <a:t>various </a:t>
            </a:r>
            <a:r>
              <a:rPr sz="2600" spc="-120" dirty="0">
                <a:latin typeface="Arial"/>
                <a:cs typeface="Arial"/>
              </a:rPr>
              <a:t>propellants </a:t>
            </a:r>
            <a:r>
              <a:rPr sz="2600" spc="-160" dirty="0">
                <a:latin typeface="Arial"/>
                <a:cs typeface="Arial"/>
              </a:rPr>
              <a:t>is</a:t>
            </a:r>
            <a:r>
              <a:rPr sz="2600" spc="95" dirty="0">
                <a:latin typeface="Arial"/>
                <a:cs typeface="Arial"/>
              </a:rPr>
              <a:t> </a:t>
            </a:r>
            <a:r>
              <a:rPr sz="2600" spc="-215" dirty="0">
                <a:latin typeface="Arial"/>
                <a:cs typeface="Arial"/>
              </a:rPr>
              <a:t>used.</a:t>
            </a:r>
            <a:endParaRPr sz="26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buChar char="•"/>
              <a:tabLst>
                <a:tab pos="278130" algn="l"/>
              </a:tabLst>
            </a:pPr>
            <a:r>
              <a:rPr sz="2600" spc="-114" dirty="0">
                <a:latin typeface="Arial"/>
                <a:cs typeface="Arial"/>
              </a:rPr>
              <a:t>Blend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85" dirty="0">
                <a:latin typeface="Arial"/>
                <a:cs typeface="Arial"/>
              </a:rPr>
              <a:t>solvents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215" dirty="0">
                <a:latin typeface="Arial"/>
                <a:cs typeface="Arial"/>
              </a:rPr>
              <a:t>achieve </a:t>
            </a:r>
            <a:r>
              <a:rPr sz="2600" spc="-175" dirty="0">
                <a:latin typeface="Arial"/>
                <a:cs typeface="Arial"/>
              </a:rPr>
              <a:t>desired </a:t>
            </a:r>
            <a:r>
              <a:rPr sz="2600" spc="-70" dirty="0">
                <a:latin typeface="Arial"/>
                <a:cs typeface="Arial"/>
              </a:rPr>
              <a:t>solubility  </a:t>
            </a:r>
            <a:r>
              <a:rPr sz="2600" spc="-155" dirty="0">
                <a:latin typeface="Arial"/>
                <a:cs typeface="Arial"/>
              </a:rPr>
              <a:t>characteristics.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487680"/>
            <a:ext cx="8077200" cy="4846320"/>
          </a:xfrm>
          <a:custGeom>
            <a:avLst/>
            <a:gdLst/>
            <a:ahLst/>
            <a:cxnLst/>
            <a:rect l="l" t="t" r="r" b="b"/>
            <a:pathLst>
              <a:path w="8077200" h="4846320">
                <a:moveTo>
                  <a:pt x="0" y="0"/>
                </a:moveTo>
                <a:lnTo>
                  <a:pt x="8077200" y="0"/>
                </a:lnTo>
                <a:lnTo>
                  <a:pt x="8077200" y="4846320"/>
                </a:lnTo>
                <a:lnTo>
                  <a:pt x="0" y="4846320"/>
                </a:lnTo>
                <a:lnTo>
                  <a:pt x="0" y="0"/>
                </a:lnTo>
                <a:close/>
              </a:path>
              <a:path w="8077200" h="4846320">
                <a:moveTo>
                  <a:pt x="0" y="0"/>
                </a:moveTo>
                <a:lnTo>
                  <a:pt x="0" y="0"/>
                </a:lnTo>
              </a:path>
              <a:path w="8077200" h="4846320">
                <a:moveTo>
                  <a:pt x="8077200" y="4846320"/>
                </a:moveTo>
                <a:lnTo>
                  <a:pt x="8077200" y="484632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0869" y="520700"/>
            <a:ext cx="7912734" cy="4777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>
              <a:lnSpc>
                <a:spcPct val="100000"/>
              </a:lnSpc>
              <a:spcBef>
                <a:spcPts val="100"/>
              </a:spcBef>
              <a:buChar char="•"/>
              <a:tabLst>
                <a:tab pos="292735" algn="l"/>
                <a:tab pos="293370" algn="l"/>
                <a:tab pos="1471930" algn="l"/>
                <a:tab pos="3033395" algn="l"/>
                <a:tab pos="3590925" algn="l"/>
                <a:tab pos="4556760" algn="l"/>
                <a:tab pos="4985385" algn="l"/>
                <a:tab pos="5651500" algn="l"/>
                <a:tab pos="6231890" algn="l"/>
                <a:tab pos="7266305" algn="l"/>
              </a:tabLst>
            </a:pPr>
            <a:r>
              <a:rPr sz="2600" spc="-185" dirty="0">
                <a:latin typeface="Arial"/>
                <a:cs typeface="Arial"/>
              </a:rPr>
              <a:t>V</a:t>
            </a:r>
            <a:r>
              <a:rPr sz="2600" spc="-150" dirty="0">
                <a:latin typeface="Arial"/>
                <a:cs typeface="Arial"/>
              </a:rPr>
              <a:t>a</a:t>
            </a:r>
            <a:r>
              <a:rPr sz="2600" spc="65" dirty="0">
                <a:latin typeface="Arial"/>
                <a:cs typeface="Arial"/>
              </a:rPr>
              <a:t>ri</a:t>
            </a:r>
            <a:r>
              <a:rPr sz="2600" spc="-225" dirty="0">
                <a:latin typeface="Arial"/>
                <a:cs typeface="Arial"/>
              </a:rPr>
              <a:t>ou</a:t>
            </a:r>
            <a:r>
              <a:rPr sz="2600" spc="-200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45" dirty="0">
                <a:latin typeface="Arial"/>
                <a:cs typeface="Arial"/>
              </a:rPr>
              <a:t>s</a:t>
            </a:r>
            <a:r>
              <a:rPr sz="2600" spc="-280" dirty="0">
                <a:latin typeface="Arial"/>
                <a:cs typeface="Arial"/>
              </a:rPr>
              <a:t>u</a:t>
            </a:r>
            <a:r>
              <a:rPr sz="2600" spc="35" dirty="0">
                <a:latin typeface="Arial"/>
                <a:cs typeface="Arial"/>
              </a:rPr>
              <a:t>rf</a:t>
            </a:r>
            <a:r>
              <a:rPr sz="2600" spc="-345" dirty="0">
                <a:latin typeface="Arial"/>
                <a:cs typeface="Arial"/>
              </a:rPr>
              <a:t>a</a:t>
            </a:r>
            <a:r>
              <a:rPr sz="2600" spc="-265" dirty="0">
                <a:latin typeface="Arial"/>
                <a:cs typeface="Arial"/>
              </a:rPr>
              <a:t>c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05" dirty="0">
                <a:latin typeface="Arial"/>
                <a:cs typeface="Arial"/>
              </a:rPr>
              <a:t>ant</a:t>
            </a:r>
            <a:r>
              <a:rPr sz="2600" spc="-425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345" dirty="0">
                <a:latin typeface="Arial"/>
                <a:cs typeface="Arial"/>
              </a:rPr>
              <a:t>a</a:t>
            </a:r>
            <a:r>
              <a:rPr sz="2600" spc="-125" dirty="0">
                <a:latin typeface="Arial"/>
                <a:cs typeface="Arial"/>
              </a:rPr>
              <a:t>r</a:t>
            </a:r>
            <a:r>
              <a:rPr sz="2600" spc="-204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5" dirty="0">
                <a:latin typeface="Arial"/>
                <a:cs typeface="Arial"/>
              </a:rPr>
              <a:t>mi</a:t>
            </a:r>
            <a:r>
              <a:rPr sz="2600" spc="-170" dirty="0">
                <a:latin typeface="Arial"/>
                <a:cs typeface="Arial"/>
              </a:rPr>
              <a:t>x</a:t>
            </a:r>
            <a:r>
              <a:rPr sz="2600" spc="-229" dirty="0">
                <a:latin typeface="Arial"/>
                <a:cs typeface="Arial"/>
              </a:rPr>
              <a:t>e</a:t>
            </a:r>
            <a:r>
              <a:rPr sz="2600" spc="-22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3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355" dirty="0">
                <a:latin typeface="Arial"/>
                <a:cs typeface="Arial"/>
              </a:rPr>
              <a:t>g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-225" dirty="0">
                <a:latin typeface="Arial"/>
                <a:cs typeface="Arial"/>
              </a:rPr>
              <a:t>v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04" dirty="0">
                <a:latin typeface="Arial"/>
                <a:cs typeface="Arial"/>
              </a:rPr>
              <a:t>h</a:t>
            </a:r>
            <a:r>
              <a:rPr sz="2600" spc="-20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55" dirty="0">
                <a:latin typeface="Arial"/>
                <a:cs typeface="Arial"/>
              </a:rPr>
              <a:t>p</a:t>
            </a:r>
            <a:r>
              <a:rPr sz="2600" spc="-25" dirty="0">
                <a:latin typeface="Arial"/>
                <a:cs typeface="Arial"/>
              </a:rPr>
              <a:t>r</a:t>
            </a:r>
            <a:r>
              <a:rPr sz="2600" spc="-150" dirty="0">
                <a:latin typeface="Arial"/>
                <a:cs typeface="Arial"/>
              </a:rPr>
              <a:t>o</a:t>
            </a:r>
            <a:r>
              <a:rPr sz="2600" spc="-245" dirty="0">
                <a:latin typeface="Arial"/>
                <a:cs typeface="Arial"/>
              </a:rPr>
              <a:t>p</a:t>
            </a:r>
            <a:r>
              <a:rPr sz="2600" spc="-235" dirty="0">
                <a:latin typeface="Arial"/>
                <a:cs typeface="Arial"/>
              </a:rPr>
              <a:t>e</a:t>
            </a:r>
            <a:r>
              <a:rPr sz="2600" spc="35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114" dirty="0">
                <a:latin typeface="Arial"/>
                <a:cs typeface="Arial"/>
              </a:rPr>
              <a:t>H</a:t>
            </a:r>
            <a:r>
              <a:rPr sz="2600" spc="-45" dirty="0">
                <a:latin typeface="Arial"/>
                <a:cs typeface="Arial"/>
              </a:rPr>
              <a:t>L</a:t>
            </a:r>
            <a:r>
              <a:rPr sz="2600" spc="-105" dirty="0">
                <a:latin typeface="Arial"/>
                <a:cs typeface="Arial"/>
              </a:rPr>
              <a:t>B  </a:t>
            </a:r>
            <a:r>
              <a:rPr sz="2600" spc="-190" dirty="0">
                <a:latin typeface="Arial"/>
                <a:cs typeface="Arial"/>
              </a:rPr>
              <a:t>value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25" dirty="0">
                <a:latin typeface="Arial"/>
                <a:cs typeface="Arial"/>
              </a:rPr>
              <a:t>emulsion</a:t>
            </a:r>
            <a:r>
              <a:rPr sz="2600" spc="-15" dirty="0">
                <a:latin typeface="Arial"/>
                <a:cs typeface="Arial"/>
              </a:rPr>
              <a:t> </a:t>
            </a:r>
            <a:r>
              <a:rPr sz="2600" spc="-240" dirty="0">
                <a:latin typeface="Arial"/>
                <a:cs typeface="Arial"/>
              </a:rPr>
              <a:t>system.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 marR="5715">
              <a:lnSpc>
                <a:spcPct val="100000"/>
              </a:lnSpc>
              <a:buChar char="•"/>
              <a:tabLst>
                <a:tab pos="300355" algn="l"/>
                <a:tab pos="300990" algn="l"/>
                <a:tab pos="991235" algn="l"/>
                <a:tab pos="2618740" algn="l"/>
                <a:tab pos="3183255" algn="l"/>
                <a:tab pos="4368800" algn="l"/>
                <a:tab pos="4806315" algn="l"/>
                <a:tab pos="5478145" algn="l"/>
                <a:tab pos="6068060" algn="l"/>
                <a:tab pos="7172959" algn="l"/>
              </a:tabLst>
            </a:pPr>
            <a:r>
              <a:rPr sz="2600" spc="-30" dirty="0">
                <a:latin typeface="Arial"/>
                <a:cs typeface="Arial"/>
              </a:rPr>
              <a:t>T</a:t>
            </a:r>
            <a:r>
              <a:rPr sz="2600" spc="-20" dirty="0">
                <a:latin typeface="Arial"/>
                <a:cs typeface="Arial"/>
              </a:rPr>
              <a:t>h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40" dirty="0">
                <a:latin typeface="Arial"/>
                <a:cs typeface="Arial"/>
              </a:rPr>
              <a:t>prop</a:t>
            </a:r>
            <a:r>
              <a:rPr sz="2600" spc="-145" dirty="0">
                <a:latin typeface="Arial"/>
                <a:cs typeface="Arial"/>
              </a:rPr>
              <a:t>e</a:t>
            </a:r>
            <a:r>
              <a:rPr sz="2600" spc="-35" dirty="0">
                <a:latin typeface="Arial"/>
                <a:cs typeface="Arial"/>
              </a:rPr>
              <a:t>llant</a:t>
            </a:r>
            <a:r>
              <a:rPr sz="2600" spc="-425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10" dirty="0">
                <a:latin typeface="Arial"/>
                <a:cs typeface="Arial"/>
              </a:rPr>
              <a:t>ar</a:t>
            </a:r>
            <a:r>
              <a:rPr sz="2600" spc="-2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65" dirty="0">
                <a:latin typeface="Arial"/>
                <a:cs typeface="Arial"/>
              </a:rPr>
              <a:t>sele</a:t>
            </a:r>
            <a:r>
              <a:rPr sz="2600" spc="-275" dirty="0">
                <a:latin typeface="Arial"/>
                <a:cs typeface="Arial"/>
              </a:rPr>
              <a:t>c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29" dirty="0">
                <a:latin typeface="Arial"/>
                <a:cs typeface="Arial"/>
              </a:rPr>
              <a:t>e</a:t>
            </a:r>
            <a:r>
              <a:rPr sz="2600" spc="-22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3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85" dirty="0">
                <a:latin typeface="Arial"/>
                <a:cs typeface="Arial"/>
              </a:rPr>
              <a:t>g</a:t>
            </a:r>
            <a:r>
              <a:rPr sz="2600" spc="-85" dirty="0">
                <a:latin typeface="Arial"/>
                <a:cs typeface="Arial"/>
              </a:rPr>
              <a:t>i</a:t>
            </a:r>
            <a:r>
              <a:rPr sz="2600" spc="-225" dirty="0">
                <a:latin typeface="Arial"/>
                <a:cs typeface="Arial"/>
              </a:rPr>
              <a:t>v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05" dirty="0">
                <a:latin typeface="Arial"/>
                <a:cs typeface="Arial"/>
              </a:rPr>
              <a:t>d</a:t>
            </a:r>
            <a:r>
              <a:rPr sz="2600" spc="-229" dirty="0">
                <a:latin typeface="Arial"/>
                <a:cs typeface="Arial"/>
              </a:rPr>
              <a:t>esi</a:t>
            </a:r>
            <a:r>
              <a:rPr sz="2600" spc="-135" dirty="0">
                <a:latin typeface="Arial"/>
                <a:cs typeface="Arial"/>
              </a:rPr>
              <a:t>re</a:t>
            </a:r>
            <a:r>
              <a:rPr sz="2600" spc="-160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25" dirty="0">
                <a:latin typeface="Arial"/>
                <a:cs typeface="Arial"/>
              </a:rPr>
              <a:t>v</a:t>
            </a:r>
            <a:r>
              <a:rPr sz="2600" spc="-240" dirty="0">
                <a:latin typeface="Arial"/>
                <a:cs typeface="Arial"/>
              </a:rPr>
              <a:t>a</a:t>
            </a:r>
            <a:r>
              <a:rPr sz="2600" spc="-229" dirty="0">
                <a:latin typeface="Arial"/>
                <a:cs typeface="Arial"/>
              </a:rPr>
              <a:t>p</a:t>
            </a:r>
            <a:r>
              <a:rPr sz="2600" spc="-150" dirty="0">
                <a:latin typeface="Arial"/>
                <a:cs typeface="Arial"/>
              </a:rPr>
              <a:t>o</a:t>
            </a:r>
            <a:r>
              <a:rPr sz="2600" spc="30" dirty="0">
                <a:latin typeface="Arial"/>
                <a:cs typeface="Arial"/>
              </a:rPr>
              <a:t>r  </a:t>
            </a:r>
            <a:r>
              <a:rPr sz="2600" spc="-204" dirty="0">
                <a:latin typeface="Arial"/>
                <a:cs typeface="Arial"/>
              </a:rPr>
              <a:t>pressure, </a:t>
            </a:r>
            <a:r>
              <a:rPr sz="2600" spc="-70" dirty="0">
                <a:latin typeface="Arial"/>
                <a:cs typeface="Arial"/>
              </a:rPr>
              <a:t>solubility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05" dirty="0">
                <a:latin typeface="Arial"/>
                <a:cs typeface="Arial"/>
              </a:rPr>
              <a:t>particle</a:t>
            </a:r>
            <a:r>
              <a:rPr sz="2600" spc="105" dirty="0">
                <a:latin typeface="Arial"/>
                <a:cs typeface="Arial"/>
              </a:rPr>
              <a:t> </a:t>
            </a:r>
            <a:r>
              <a:rPr sz="2600" spc="-245" dirty="0">
                <a:latin typeface="Arial"/>
                <a:cs typeface="Arial"/>
              </a:rPr>
              <a:t>size.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7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•"/>
              <a:tabLst>
                <a:tab pos="229870" algn="l"/>
              </a:tabLst>
            </a:pPr>
            <a:r>
              <a:rPr sz="2600" spc="-165" dirty="0">
                <a:latin typeface="Arial"/>
                <a:cs typeface="Arial"/>
              </a:rPr>
              <a:t>Pharmaceutical </a:t>
            </a:r>
            <a:r>
              <a:rPr sz="2600" spc="-190" dirty="0">
                <a:latin typeface="Arial"/>
                <a:cs typeface="Arial"/>
              </a:rPr>
              <a:t>aerosol </a:t>
            </a:r>
            <a:r>
              <a:rPr sz="2600" spc="-254" dirty="0">
                <a:latin typeface="Arial"/>
                <a:cs typeface="Arial"/>
              </a:rPr>
              <a:t>may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04" dirty="0">
                <a:latin typeface="Arial"/>
                <a:cs typeface="Arial"/>
              </a:rPr>
              <a:t>dispensed </a:t>
            </a:r>
            <a:r>
              <a:rPr sz="2600" spc="-385" dirty="0">
                <a:latin typeface="Arial"/>
                <a:cs typeface="Arial"/>
              </a:rPr>
              <a:t>as </a:t>
            </a:r>
            <a:r>
              <a:rPr sz="2600" spc="-60" dirty="0">
                <a:latin typeface="Arial"/>
                <a:cs typeface="Arial"/>
              </a:rPr>
              <a:t>fine </a:t>
            </a:r>
            <a:r>
              <a:rPr sz="2600" spc="-100" dirty="0">
                <a:latin typeface="Arial"/>
                <a:cs typeface="Arial"/>
              </a:rPr>
              <a:t>mist, </a:t>
            </a:r>
            <a:r>
              <a:rPr sz="2600" spc="-185" dirty="0">
                <a:latin typeface="Arial"/>
                <a:cs typeface="Arial"/>
              </a:rPr>
              <a:t>wet  </a:t>
            </a:r>
            <a:r>
              <a:rPr sz="2600" spc="-210" dirty="0">
                <a:latin typeface="Arial"/>
                <a:cs typeface="Arial"/>
              </a:rPr>
              <a:t>spray, </a:t>
            </a:r>
            <a:r>
              <a:rPr sz="2600" spc="-80" dirty="0">
                <a:latin typeface="Arial"/>
                <a:cs typeface="Arial"/>
              </a:rPr>
              <a:t>quick </a:t>
            </a:r>
            <a:r>
              <a:rPr sz="2600" spc="-145" dirty="0">
                <a:latin typeface="Arial"/>
                <a:cs typeface="Arial"/>
              </a:rPr>
              <a:t>breaking </a:t>
            </a:r>
            <a:r>
              <a:rPr sz="2600" spc="-135" dirty="0">
                <a:latin typeface="Arial"/>
                <a:cs typeface="Arial"/>
              </a:rPr>
              <a:t>foam, </a:t>
            </a:r>
            <a:r>
              <a:rPr sz="2600" spc="-190" dirty="0">
                <a:latin typeface="Arial"/>
                <a:cs typeface="Arial"/>
              </a:rPr>
              <a:t>stable </a:t>
            </a:r>
            <a:r>
              <a:rPr sz="2600" spc="-135" dirty="0">
                <a:latin typeface="Arial"/>
                <a:cs typeface="Arial"/>
              </a:rPr>
              <a:t>foam, </a:t>
            </a:r>
            <a:r>
              <a:rPr sz="2600" spc="-204" dirty="0">
                <a:latin typeface="Arial"/>
                <a:cs typeface="Arial"/>
              </a:rPr>
              <a:t>semi </a:t>
            </a:r>
            <a:r>
              <a:rPr sz="2600" spc="-100" dirty="0">
                <a:latin typeface="Arial"/>
                <a:cs typeface="Arial"/>
              </a:rPr>
              <a:t>solid</a:t>
            </a:r>
            <a:r>
              <a:rPr sz="2600" spc="50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etc.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700">
              <a:latin typeface="Arial"/>
              <a:cs typeface="Arial"/>
            </a:endParaRPr>
          </a:p>
          <a:p>
            <a:pPr marL="12700">
              <a:lnSpc>
                <a:spcPts val="3115"/>
              </a:lnSpc>
            </a:pPr>
            <a:r>
              <a:rPr sz="2600" spc="-195" dirty="0">
                <a:latin typeface="Arial"/>
                <a:cs typeface="Arial"/>
              </a:rPr>
              <a:t>Type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265" dirty="0">
                <a:latin typeface="Arial"/>
                <a:cs typeface="Arial"/>
              </a:rPr>
              <a:t>system </a:t>
            </a:r>
            <a:r>
              <a:rPr sz="2600" spc="-215" dirty="0">
                <a:latin typeface="Arial"/>
                <a:cs typeface="Arial"/>
              </a:rPr>
              <a:t>selected </a:t>
            </a:r>
            <a:r>
              <a:rPr sz="2600" spc="-210" dirty="0">
                <a:latin typeface="Arial"/>
                <a:cs typeface="Arial"/>
              </a:rPr>
              <a:t>depends</a:t>
            </a:r>
            <a:r>
              <a:rPr sz="2600" spc="-135" dirty="0">
                <a:latin typeface="Arial"/>
                <a:cs typeface="Arial"/>
              </a:rPr>
              <a:t> </a:t>
            </a:r>
            <a:r>
              <a:rPr sz="2600" spc="-80" dirty="0">
                <a:latin typeface="Arial"/>
                <a:cs typeface="Arial"/>
              </a:rPr>
              <a:t>on</a:t>
            </a:r>
            <a:endParaRPr sz="2600">
              <a:latin typeface="Arial"/>
              <a:cs typeface="Arial"/>
            </a:endParaRPr>
          </a:p>
          <a:p>
            <a:pPr marL="12700" marR="5080">
              <a:lnSpc>
                <a:spcPts val="3120"/>
              </a:lnSpc>
              <a:spcBef>
                <a:spcPts val="100"/>
              </a:spcBef>
            </a:pPr>
            <a:r>
              <a:rPr sz="2600" spc="-170" dirty="0">
                <a:latin typeface="Arial"/>
                <a:cs typeface="Arial"/>
              </a:rPr>
              <a:t>1.Physical, </a:t>
            </a:r>
            <a:r>
              <a:rPr sz="2600" spc="-155" dirty="0">
                <a:latin typeface="Arial"/>
                <a:cs typeface="Arial"/>
              </a:rPr>
              <a:t>chemical and </a:t>
            </a:r>
            <a:r>
              <a:rPr sz="2600" spc="-150" dirty="0">
                <a:latin typeface="Arial"/>
                <a:cs typeface="Arial"/>
              </a:rPr>
              <a:t>pharmacological </a:t>
            </a:r>
            <a:r>
              <a:rPr sz="2600" spc="-130" dirty="0">
                <a:latin typeface="Arial"/>
                <a:cs typeface="Arial"/>
              </a:rPr>
              <a:t>properties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20" dirty="0">
                <a:latin typeface="Arial"/>
                <a:cs typeface="Arial"/>
              </a:rPr>
              <a:t>drug.  </a:t>
            </a:r>
            <a:r>
              <a:rPr sz="2600" spc="-145" dirty="0">
                <a:latin typeface="Arial"/>
                <a:cs typeface="Arial"/>
              </a:rPr>
              <a:t>2.Site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95" dirty="0">
                <a:latin typeface="Arial"/>
                <a:cs typeface="Arial"/>
              </a:rPr>
              <a:t>application</a:t>
            </a:r>
            <a:r>
              <a:rPr sz="2600" spc="-4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8150" y="123189"/>
            <a:ext cx="8267700" cy="754380"/>
            <a:chOff x="438150" y="123189"/>
            <a:chExt cx="8267700" cy="754380"/>
          </a:xfrm>
        </p:grpSpPr>
        <p:sp>
          <p:nvSpPr>
            <p:cNvPr id="3" name="object 3"/>
            <p:cNvSpPr/>
            <p:nvPr/>
          </p:nvSpPr>
          <p:spPr>
            <a:xfrm>
              <a:off x="457200" y="144779"/>
              <a:ext cx="8229600" cy="715010"/>
            </a:xfrm>
            <a:custGeom>
              <a:avLst/>
              <a:gdLst/>
              <a:ahLst/>
              <a:cxnLst/>
              <a:rect l="l" t="t" r="r" b="b"/>
              <a:pathLst>
                <a:path w="8229600" h="715010">
                  <a:moveTo>
                    <a:pt x="8229600" y="0"/>
                  </a:moveTo>
                  <a:lnTo>
                    <a:pt x="8150860" y="0"/>
                  </a:lnTo>
                  <a:lnTo>
                    <a:pt x="8150860" y="694690"/>
                  </a:lnTo>
                  <a:lnTo>
                    <a:pt x="0" y="694690"/>
                  </a:lnTo>
                  <a:lnTo>
                    <a:pt x="0" y="715010"/>
                  </a:lnTo>
                  <a:lnTo>
                    <a:pt x="8229600" y="715010"/>
                  </a:lnTo>
                  <a:lnTo>
                    <a:pt x="8229600" y="69469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142239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2809239" y="340359"/>
            <a:ext cx="2228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445" dirty="0">
                <a:latin typeface="Arial"/>
                <a:cs typeface="Arial"/>
              </a:rPr>
              <a:t>T</a:t>
            </a:r>
            <a:endParaRPr sz="36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31439" y="340359"/>
            <a:ext cx="2228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650" dirty="0">
                <a:latin typeface="Arial"/>
                <a:cs typeface="Arial"/>
              </a:rPr>
              <a:t>Y</a:t>
            </a:r>
            <a:endParaRPr sz="3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54552" y="340359"/>
            <a:ext cx="23622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545" dirty="0">
                <a:latin typeface="Arial"/>
                <a:cs typeface="Arial"/>
              </a:rPr>
              <a:t>P</a:t>
            </a:r>
            <a:endParaRPr sz="36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12667" y="340359"/>
            <a:ext cx="2101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755" dirty="0">
                <a:latin typeface="Arial"/>
                <a:cs typeface="Arial"/>
              </a:rPr>
              <a:t>S</a:t>
            </a:r>
            <a:endParaRPr sz="3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89682" y="340359"/>
            <a:ext cx="22352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650" dirty="0">
                <a:latin typeface="Arial"/>
                <a:cs typeface="Arial"/>
              </a:rPr>
              <a:t>E</a:t>
            </a:r>
            <a:endParaRPr sz="3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25936" y="340359"/>
            <a:ext cx="30289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420" dirty="0">
                <a:latin typeface="Arial"/>
                <a:cs typeface="Arial"/>
              </a:rPr>
              <a:t>O</a:t>
            </a:r>
            <a:endParaRPr sz="3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29060" y="340359"/>
            <a:ext cx="2101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545" dirty="0">
                <a:latin typeface="Arial"/>
                <a:cs typeface="Arial"/>
              </a:rPr>
              <a:t>F</a:t>
            </a:r>
            <a:endParaRPr sz="36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642242" y="340359"/>
            <a:ext cx="2101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750" dirty="0">
                <a:latin typeface="Arial"/>
                <a:cs typeface="Arial"/>
              </a:rPr>
              <a:t>S</a:t>
            </a:r>
            <a:endParaRPr sz="36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52554" y="340359"/>
            <a:ext cx="2228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650" dirty="0">
                <a:latin typeface="Arial"/>
                <a:cs typeface="Arial"/>
              </a:rPr>
              <a:t>Y</a:t>
            </a:r>
            <a:endParaRPr sz="36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074753" y="340359"/>
            <a:ext cx="2101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750" dirty="0">
                <a:latin typeface="Arial"/>
                <a:cs typeface="Arial"/>
              </a:rPr>
              <a:t>S</a:t>
            </a:r>
            <a:endParaRPr sz="36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84151" y="340359"/>
            <a:ext cx="2228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445" dirty="0">
                <a:latin typeface="Arial"/>
                <a:cs typeface="Arial"/>
              </a:rPr>
              <a:t>T</a:t>
            </a:r>
            <a:endParaRPr sz="36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29464" y="340359"/>
            <a:ext cx="39116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70" dirty="0">
                <a:latin typeface="Arial"/>
                <a:cs typeface="Arial"/>
              </a:rPr>
              <a:t>M</a:t>
            </a:r>
            <a:endParaRPr sz="36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06479" y="340359"/>
            <a:ext cx="22352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650" dirty="0">
                <a:latin typeface="Arial"/>
                <a:cs typeface="Arial"/>
              </a:rPr>
              <a:t>E</a:t>
            </a:r>
            <a:endParaRPr sz="36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120689" y="340359"/>
            <a:ext cx="21018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750" dirty="0">
                <a:latin typeface="Arial"/>
                <a:cs typeface="Arial"/>
              </a:rPr>
              <a:t>S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38151" y="102871"/>
            <a:ext cx="8267700" cy="754380"/>
            <a:chOff x="438151" y="102871"/>
            <a:chExt cx="8267700" cy="754380"/>
          </a:xfrm>
        </p:grpSpPr>
        <p:sp>
          <p:nvSpPr>
            <p:cNvPr id="20" name="object 20"/>
            <p:cNvSpPr/>
            <p:nvPr/>
          </p:nvSpPr>
          <p:spPr>
            <a:xfrm>
              <a:off x="8519160" y="120649"/>
              <a:ext cx="168910" cy="718820"/>
            </a:xfrm>
            <a:custGeom>
              <a:avLst/>
              <a:gdLst/>
              <a:ahLst/>
              <a:cxnLst/>
              <a:rect l="l" t="t" r="r" b="b"/>
              <a:pathLst>
                <a:path w="168909" h="718819">
                  <a:moveTo>
                    <a:pt x="168910" y="0"/>
                  </a:moveTo>
                  <a:lnTo>
                    <a:pt x="88900" y="0"/>
                  </a:lnTo>
                  <a:lnTo>
                    <a:pt x="80010" y="0"/>
                  </a:lnTo>
                  <a:lnTo>
                    <a:pt x="0" y="0"/>
                  </a:lnTo>
                  <a:lnTo>
                    <a:pt x="0" y="718820"/>
                  </a:lnTo>
                  <a:lnTo>
                    <a:pt x="80010" y="718820"/>
                  </a:lnTo>
                  <a:lnTo>
                    <a:pt x="88900" y="718820"/>
                  </a:lnTo>
                  <a:lnTo>
                    <a:pt x="168910" y="718820"/>
                  </a:lnTo>
                  <a:lnTo>
                    <a:pt x="168910" y="0"/>
                  </a:lnTo>
                  <a:close/>
                </a:path>
              </a:pathLst>
            </a:custGeom>
            <a:solidFill>
              <a:srgbClr val="FF94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844042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D9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836041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FC933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28039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B92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20038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A91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1203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991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04037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8903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96036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F790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88034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68F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80033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58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7203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48E3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64032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F38D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56031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F28C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48029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F18C3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40028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F08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32154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F8B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24153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E8A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71615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D893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08152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C8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00151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EB88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692150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A88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84148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987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7614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88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68147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786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6014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E685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52145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584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44143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E484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361430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E38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281420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E283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2026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E182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12267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E081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0426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F81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96265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E80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88263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DD80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8026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DC7F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72262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B7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64260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A7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56260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97D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48258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D87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4025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D77C2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32257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67B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24255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D57B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162550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D47A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08380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3792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00380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D279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92378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D17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8437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D078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76377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F772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6837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E76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60375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D76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2373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CC75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4437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CC74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36372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A74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28370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97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20370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873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12368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C772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043680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C671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96493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C571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8849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C470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80492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370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72490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26F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64489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C1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56489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C06E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4848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F6D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40486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BE6C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3248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BD6C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24484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BC6B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16484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B6B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0848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A6A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00481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B9692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292480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B869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284606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76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27660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B668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68604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567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260604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4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252603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3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44601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2662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236600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B16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28599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B064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220599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F63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1259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E632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204596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D6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19659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AC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885950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AB61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80593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AA60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1725930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A960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164718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85F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56718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75E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48716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65E2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40715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55D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32715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45C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124714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A35C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116712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A25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108711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15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100710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A05A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92710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3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30" y="718820"/>
                  </a:lnTo>
                  <a:lnTo>
                    <a:pt x="87630" y="0"/>
                  </a:lnTo>
                  <a:close/>
                </a:path>
              </a:pathLst>
            </a:custGeom>
            <a:solidFill>
              <a:srgbClr val="9F59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847090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30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9E59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76707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9D5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68706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9C58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607059" y="120649"/>
              <a:ext cx="88900" cy="718820"/>
            </a:xfrm>
            <a:custGeom>
              <a:avLst/>
              <a:gdLst/>
              <a:ahLst/>
              <a:cxnLst/>
              <a:rect l="l" t="t" r="r" b="b"/>
              <a:pathLst>
                <a:path w="88900" h="718819">
                  <a:moveTo>
                    <a:pt x="88900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8900" y="718820"/>
                  </a:lnTo>
                  <a:lnTo>
                    <a:pt x="88900" y="0"/>
                  </a:lnTo>
                  <a:close/>
                </a:path>
              </a:pathLst>
            </a:custGeom>
            <a:solidFill>
              <a:srgbClr val="9B57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528319" y="120649"/>
              <a:ext cx="87630" cy="718820"/>
            </a:xfrm>
            <a:custGeom>
              <a:avLst/>
              <a:gdLst/>
              <a:ahLst/>
              <a:cxnLst/>
              <a:rect l="l" t="t" r="r" b="b"/>
              <a:pathLst>
                <a:path w="87629" h="718819">
                  <a:moveTo>
                    <a:pt x="87629" y="0"/>
                  </a:moveTo>
                  <a:lnTo>
                    <a:pt x="0" y="0"/>
                  </a:lnTo>
                  <a:lnTo>
                    <a:pt x="0" y="718820"/>
                  </a:lnTo>
                  <a:lnTo>
                    <a:pt x="87629" y="718820"/>
                  </a:lnTo>
                  <a:lnTo>
                    <a:pt x="87629" y="0"/>
                  </a:lnTo>
                  <a:close/>
                </a:path>
              </a:pathLst>
            </a:custGeom>
            <a:solidFill>
              <a:srgbClr val="9A56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457199" y="123189"/>
              <a:ext cx="78740" cy="715010"/>
            </a:xfrm>
            <a:custGeom>
              <a:avLst/>
              <a:gdLst/>
              <a:ahLst/>
              <a:cxnLst/>
              <a:rect l="l" t="t" r="r" b="b"/>
              <a:pathLst>
                <a:path w="78740" h="715010">
                  <a:moveTo>
                    <a:pt x="0" y="715009"/>
                  </a:moveTo>
                  <a:lnTo>
                    <a:pt x="0" y="0"/>
                  </a:lnTo>
                  <a:lnTo>
                    <a:pt x="78740" y="0"/>
                  </a:lnTo>
                  <a:lnTo>
                    <a:pt x="78740" y="715009"/>
                  </a:lnTo>
                  <a:lnTo>
                    <a:pt x="0" y="715009"/>
                  </a:lnTo>
                  <a:close/>
                </a:path>
              </a:pathLst>
            </a:custGeom>
            <a:solidFill>
              <a:srgbClr val="99561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57199" y="121919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3" name="object 123"/>
          <p:cNvSpPr txBox="1">
            <a:spLocks noGrp="1"/>
          </p:cNvSpPr>
          <p:nvPr>
            <p:ph type="title"/>
          </p:nvPr>
        </p:nvSpPr>
        <p:spPr>
          <a:xfrm>
            <a:off x="2796539" y="193040"/>
            <a:ext cx="35471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spc="-610" dirty="0">
                <a:solidFill>
                  <a:srgbClr val="FFFFFF"/>
                </a:solidFill>
                <a:latin typeface="Arial"/>
                <a:cs typeface="Arial"/>
              </a:rPr>
              <a:t>TYPES </a:t>
            </a:r>
            <a:r>
              <a:rPr sz="3600" b="0" spc="-484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3600" b="0" spc="-2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0" spc="-565" dirty="0">
                <a:solidFill>
                  <a:srgbClr val="FFFFFF"/>
                </a:solidFill>
                <a:latin typeface="Arial"/>
                <a:cs typeface="Arial"/>
              </a:rPr>
              <a:t>SYSTEMS</a:t>
            </a:r>
            <a:endParaRPr sz="3600">
              <a:latin typeface="Arial"/>
              <a:cs typeface="Arial"/>
            </a:endParaRPr>
          </a:p>
        </p:txBody>
      </p:sp>
      <p:sp>
        <p:nvSpPr>
          <p:cNvPr id="124" name="object 124"/>
          <p:cNvSpPr/>
          <p:nvPr/>
        </p:nvSpPr>
        <p:spPr>
          <a:xfrm>
            <a:off x="685800" y="1066800"/>
            <a:ext cx="7772400" cy="5580380"/>
          </a:xfrm>
          <a:custGeom>
            <a:avLst/>
            <a:gdLst/>
            <a:ahLst/>
            <a:cxnLst/>
            <a:rect l="l" t="t" r="r" b="b"/>
            <a:pathLst>
              <a:path w="7772400" h="5580380">
                <a:moveTo>
                  <a:pt x="0" y="0"/>
                </a:moveTo>
                <a:lnTo>
                  <a:pt x="7772400" y="0"/>
                </a:lnTo>
                <a:lnTo>
                  <a:pt x="7772400" y="5580380"/>
                </a:lnTo>
                <a:lnTo>
                  <a:pt x="0" y="5580380"/>
                </a:lnTo>
                <a:lnTo>
                  <a:pt x="0" y="0"/>
                </a:lnTo>
                <a:close/>
              </a:path>
              <a:path w="7772400" h="5580380">
                <a:moveTo>
                  <a:pt x="0" y="0"/>
                </a:moveTo>
                <a:lnTo>
                  <a:pt x="0" y="0"/>
                </a:lnTo>
              </a:path>
              <a:path w="7772400" h="5580380">
                <a:moveTo>
                  <a:pt x="7772400" y="5580380"/>
                </a:moveTo>
                <a:lnTo>
                  <a:pt x="7772400" y="558038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 txBox="1"/>
          <p:nvPr/>
        </p:nvSpPr>
        <p:spPr>
          <a:xfrm>
            <a:off x="763269" y="1101090"/>
            <a:ext cx="4295775" cy="551180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spc="-229" dirty="0">
                <a:latin typeface="Arial"/>
                <a:cs typeface="Arial"/>
              </a:rPr>
              <a:t>TYPES </a:t>
            </a:r>
            <a:r>
              <a:rPr sz="2400" spc="-105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AEROSOL </a:t>
            </a:r>
            <a:r>
              <a:rPr sz="2400" spc="-225" dirty="0">
                <a:latin typeface="Arial"/>
                <a:cs typeface="Arial"/>
              </a:rPr>
              <a:t>SYSTEMS</a:t>
            </a:r>
            <a:r>
              <a:rPr sz="2400" spc="100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95580" indent="-182880">
              <a:lnSpc>
                <a:spcPct val="100000"/>
              </a:lnSpc>
              <a:spcBef>
                <a:spcPts val="1440"/>
              </a:spcBef>
              <a:buChar char="•"/>
              <a:tabLst>
                <a:tab pos="195580" algn="l"/>
              </a:tabLst>
            </a:pPr>
            <a:r>
              <a:rPr sz="2400" spc="-70" dirty="0">
                <a:latin typeface="Arial"/>
                <a:cs typeface="Arial"/>
              </a:rPr>
              <a:t>Solution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245" dirty="0">
                <a:latin typeface="Arial"/>
                <a:cs typeface="Arial"/>
              </a:rPr>
              <a:t>system</a:t>
            </a:r>
            <a:endParaRPr sz="2400">
              <a:latin typeface="Arial"/>
              <a:cs typeface="Arial"/>
            </a:endParaRPr>
          </a:p>
          <a:p>
            <a:pPr marL="195580" indent="-182880">
              <a:lnSpc>
                <a:spcPct val="100000"/>
              </a:lnSpc>
              <a:spcBef>
                <a:spcPts val="1440"/>
              </a:spcBef>
              <a:buChar char="•"/>
              <a:tabLst>
                <a:tab pos="195580" algn="l"/>
              </a:tabLst>
            </a:pPr>
            <a:r>
              <a:rPr sz="2400" spc="-105" dirty="0">
                <a:latin typeface="Arial"/>
                <a:cs typeface="Arial"/>
              </a:rPr>
              <a:t>Water </a:t>
            </a:r>
            <a:r>
              <a:rPr sz="2400" spc="-254" dirty="0">
                <a:latin typeface="Arial"/>
                <a:cs typeface="Arial"/>
              </a:rPr>
              <a:t>based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-240" dirty="0">
                <a:latin typeface="Arial"/>
                <a:cs typeface="Arial"/>
              </a:rPr>
              <a:t>system</a:t>
            </a:r>
            <a:endParaRPr sz="2400">
              <a:latin typeface="Arial"/>
              <a:cs typeface="Arial"/>
            </a:endParaRPr>
          </a:p>
          <a:p>
            <a:pPr marL="195580" indent="-182880">
              <a:lnSpc>
                <a:spcPct val="100000"/>
              </a:lnSpc>
              <a:spcBef>
                <a:spcPts val="1440"/>
              </a:spcBef>
              <a:buChar char="•"/>
              <a:tabLst>
                <a:tab pos="195580" algn="l"/>
              </a:tabLst>
            </a:pPr>
            <a:r>
              <a:rPr sz="2400" spc="-180" dirty="0">
                <a:latin typeface="Arial"/>
                <a:cs typeface="Arial"/>
              </a:rPr>
              <a:t>Suspension </a:t>
            </a:r>
            <a:r>
              <a:rPr sz="2400" spc="-50" dirty="0">
                <a:latin typeface="Arial"/>
                <a:cs typeface="Arial"/>
              </a:rPr>
              <a:t>or </a:t>
            </a:r>
            <a:r>
              <a:rPr sz="2400" spc="-110" dirty="0">
                <a:latin typeface="Arial"/>
                <a:cs typeface="Arial"/>
              </a:rPr>
              <a:t>Dispersion</a:t>
            </a:r>
            <a:r>
              <a:rPr sz="2400" spc="-5" dirty="0">
                <a:latin typeface="Arial"/>
                <a:cs typeface="Arial"/>
              </a:rPr>
              <a:t> </a:t>
            </a:r>
            <a:r>
              <a:rPr sz="2400" spc="-265" dirty="0">
                <a:latin typeface="Arial"/>
                <a:cs typeface="Arial"/>
              </a:rPr>
              <a:t>systems</a:t>
            </a:r>
            <a:endParaRPr sz="2400">
              <a:latin typeface="Arial"/>
              <a:cs typeface="Arial"/>
            </a:endParaRPr>
          </a:p>
          <a:p>
            <a:pPr marL="195580" indent="-182880">
              <a:lnSpc>
                <a:spcPct val="100000"/>
              </a:lnSpc>
              <a:spcBef>
                <a:spcPts val="1440"/>
              </a:spcBef>
              <a:buChar char="•"/>
              <a:tabLst>
                <a:tab pos="195580" algn="l"/>
              </a:tabLst>
            </a:pPr>
            <a:r>
              <a:rPr sz="2400" spc="-200" dirty="0">
                <a:latin typeface="Arial"/>
                <a:cs typeface="Arial"/>
              </a:rPr>
              <a:t>Foam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265" dirty="0">
                <a:latin typeface="Arial"/>
                <a:cs typeface="Arial"/>
              </a:rPr>
              <a:t>systems</a:t>
            </a:r>
            <a:endParaRPr sz="2400">
              <a:latin typeface="Arial"/>
              <a:cs typeface="Arial"/>
            </a:endParaRPr>
          </a:p>
          <a:p>
            <a:pPr marL="620395" lvl="1" indent="-304165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621030" algn="l"/>
              </a:tabLst>
            </a:pPr>
            <a:r>
              <a:rPr sz="2400" spc="-160" dirty="0">
                <a:latin typeface="Arial"/>
                <a:cs typeface="Arial"/>
              </a:rPr>
              <a:t>Aqueous </a:t>
            </a:r>
            <a:r>
              <a:rPr sz="2400" spc="-175" dirty="0">
                <a:latin typeface="Arial"/>
                <a:cs typeface="Arial"/>
              </a:rPr>
              <a:t>stable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185" dirty="0">
                <a:latin typeface="Arial"/>
                <a:cs typeface="Arial"/>
              </a:rPr>
              <a:t>foams</a:t>
            </a:r>
            <a:endParaRPr sz="2400">
              <a:latin typeface="Arial"/>
              <a:cs typeface="Arial"/>
            </a:endParaRPr>
          </a:p>
          <a:p>
            <a:pPr marL="620395" lvl="1" indent="-304165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621030" algn="l"/>
              </a:tabLst>
            </a:pPr>
            <a:r>
              <a:rPr sz="2400" spc="-35" dirty="0">
                <a:latin typeface="Arial"/>
                <a:cs typeface="Arial"/>
              </a:rPr>
              <a:t>Non </a:t>
            </a:r>
            <a:r>
              <a:rPr sz="2400" spc="-204" dirty="0">
                <a:latin typeface="Arial"/>
                <a:cs typeface="Arial"/>
              </a:rPr>
              <a:t>aqueous </a:t>
            </a:r>
            <a:r>
              <a:rPr sz="2400" spc="-175" dirty="0">
                <a:latin typeface="Arial"/>
                <a:cs typeface="Arial"/>
              </a:rPr>
              <a:t>stable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185" dirty="0">
                <a:latin typeface="Arial"/>
                <a:cs typeface="Arial"/>
              </a:rPr>
              <a:t>foams</a:t>
            </a:r>
            <a:endParaRPr sz="2400">
              <a:latin typeface="Arial"/>
              <a:cs typeface="Arial"/>
            </a:endParaRPr>
          </a:p>
          <a:p>
            <a:pPr marL="1229995" lvl="1" indent="-303530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1230630" algn="l"/>
              </a:tabLst>
            </a:pPr>
            <a:r>
              <a:rPr sz="2400" spc="-105" dirty="0">
                <a:latin typeface="Arial"/>
                <a:cs typeface="Arial"/>
              </a:rPr>
              <a:t>Quick-breaking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85" dirty="0">
                <a:latin typeface="Arial"/>
                <a:cs typeface="Arial"/>
              </a:rPr>
              <a:t>foams</a:t>
            </a:r>
            <a:endParaRPr sz="2400">
              <a:latin typeface="Arial"/>
              <a:cs typeface="Arial"/>
            </a:endParaRPr>
          </a:p>
          <a:p>
            <a:pPr marL="1229995" lvl="1" indent="-303530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1230630" algn="l"/>
              </a:tabLst>
            </a:pPr>
            <a:r>
              <a:rPr sz="2400" spc="-105" dirty="0">
                <a:latin typeface="Arial"/>
                <a:cs typeface="Arial"/>
              </a:rPr>
              <a:t>Thermal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185" dirty="0">
                <a:latin typeface="Arial"/>
                <a:cs typeface="Arial"/>
              </a:rPr>
              <a:t>foams</a:t>
            </a:r>
            <a:endParaRPr sz="2400">
              <a:latin typeface="Arial"/>
              <a:cs typeface="Arial"/>
            </a:endParaRPr>
          </a:p>
          <a:p>
            <a:pPr marL="120014" indent="-107950">
              <a:lnSpc>
                <a:spcPct val="100000"/>
              </a:lnSpc>
              <a:spcBef>
                <a:spcPts val="1440"/>
              </a:spcBef>
              <a:buChar char="•"/>
              <a:tabLst>
                <a:tab pos="120650" algn="l"/>
              </a:tabLst>
            </a:pPr>
            <a:r>
              <a:rPr sz="2400" spc="-114" dirty="0">
                <a:latin typeface="Arial"/>
                <a:cs typeface="Arial"/>
              </a:rPr>
              <a:t>Intranasal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200" dirty="0">
                <a:latin typeface="Arial"/>
                <a:cs typeface="Arial"/>
              </a:rPr>
              <a:t>aerosols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1779"/>
            <a:ext cx="8239125" cy="668020"/>
            <a:chOff x="452527" y="27177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793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  <a:tabLst>
                <a:tab pos="2139315" algn="l"/>
              </a:tabLst>
            </a:pPr>
            <a:r>
              <a:rPr sz="3600" spc="-430" dirty="0"/>
              <a:t>SOLUTION	</a:t>
            </a:r>
            <a:r>
              <a:rPr sz="3600" spc="-530" dirty="0"/>
              <a:t>SYSTEM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609600" y="1219200"/>
            <a:ext cx="7848600" cy="5045710"/>
          </a:xfrm>
          <a:custGeom>
            <a:avLst/>
            <a:gdLst/>
            <a:ahLst/>
            <a:cxnLst/>
            <a:rect l="l" t="t" r="r" b="b"/>
            <a:pathLst>
              <a:path w="7848600" h="5045710">
                <a:moveTo>
                  <a:pt x="0" y="0"/>
                </a:moveTo>
                <a:lnTo>
                  <a:pt x="7848600" y="0"/>
                </a:lnTo>
                <a:lnTo>
                  <a:pt x="7848600" y="5045710"/>
                </a:lnTo>
                <a:lnTo>
                  <a:pt x="0" y="5045710"/>
                </a:lnTo>
                <a:lnTo>
                  <a:pt x="0" y="0"/>
                </a:lnTo>
                <a:close/>
              </a:path>
              <a:path w="7848600" h="5045710">
                <a:moveTo>
                  <a:pt x="0" y="0"/>
                </a:moveTo>
                <a:lnTo>
                  <a:pt x="0" y="0"/>
                </a:lnTo>
              </a:path>
              <a:path w="7848600" h="5045710">
                <a:moveTo>
                  <a:pt x="7848600" y="5045710"/>
                </a:moveTo>
                <a:lnTo>
                  <a:pt x="7848600" y="5045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87069" y="1253490"/>
            <a:ext cx="7689215" cy="38341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35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14629" algn="l"/>
              </a:tabLst>
            </a:pPr>
            <a:r>
              <a:rPr sz="2500" spc="-95" dirty="0">
                <a:latin typeface="Arial"/>
                <a:cs typeface="Arial"/>
              </a:rPr>
              <a:t>This </a:t>
            </a:r>
            <a:r>
              <a:rPr sz="2500" spc="-254" dirty="0">
                <a:latin typeface="Arial"/>
                <a:cs typeface="Arial"/>
              </a:rPr>
              <a:t>system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204" dirty="0">
                <a:latin typeface="Arial"/>
                <a:cs typeface="Arial"/>
              </a:rPr>
              <a:t>also </a:t>
            </a:r>
            <a:r>
              <a:rPr sz="2500" spc="-130" dirty="0">
                <a:latin typeface="Arial"/>
                <a:cs typeface="Arial"/>
              </a:rPr>
              <a:t>referred </a:t>
            </a:r>
            <a:r>
              <a:rPr sz="2500" spc="-40" dirty="0">
                <a:latin typeface="Arial"/>
                <a:cs typeface="Arial"/>
              </a:rPr>
              <a:t>to </a:t>
            </a:r>
            <a:r>
              <a:rPr sz="2500" spc="-375" dirty="0">
                <a:latin typeface="Arial"/>
                <a:cs typeface="Arial"/>
              </a:rPr>
              <a:t>as </a:t>
            </a:r>
            <a:r>
              <a:rPr sz="2500" spc="-125" dirty="0">
                <a:latin typeface="Arial"/>
                <a:cs typeface="Arial"/>
              </a:rPr>
              <a:t>Two </a:t>
            </a:r>
            <a:r>
              <a:rPr sz="2500" spc="-254" dirty="0">
                <a:latin typeface="Arial"/>
                <a:cs typeface="Arial"/>
              </a:rPr>
              <a:t>phase system </a:t>
            </a:r>
            <a:r>
              <a:rPr sz="2500" spc="-185" dirty="0">
                <a:latin typeface="Arial"/>
                <a:cs typeface="Arial"/>
              </a:rPr>
              <a:t>consists 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55" dirty="0">
                <a:latin typeface="Arial"/>
                <a:cs typeface="Arial"/>
              </a:rPr>
              <a:t>vapor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dirty="0">
                <a:latin typeface="Arial"/>
                <a:cs typeface="Arial"/>
              </a:rPr>
              <a:t>liquid</a:t>
            </a:r>
            <a:r>
              <a:rPr sz="2500" spc="10" dirty="0">
                <a:latin typeface="Arial"/>
                <a:cs typeface="Arial"/>
              </a:rPr>
              <a:t> </a:t>
            </a:r>
            <a:r>
              <a:rPr sz="2500" spc="-225" dirty="0">
                <a:latin typeface="Arial"/>
                <a:cs typeface="Arial"/>
              </a:rPr>
              <a:t>phase.</a:t>
            </a:r>
            <a:endParaRPr sz="2500">
              <a:latin typeface="Arial"/>
              <a:cs typeface="Arial"/>
            </a:endParaRPr>
          </a:p>
          <a:p>
            <a:pPr marL="12700" marR="8890" algn="just">
              <a:lnSpc>
                <a:spcPts val="3000"/>
              </a:lnSpc>
              <a:spcBef>
                <a:spcPts val="90"/>
              </a:spcBef>
              <a:buChar char="•"/>
              <a:tabLst>
                <a:tab pos="308610" algn="l"/>
              </a:tabLst>
            </a:pPr>
            <a:r>
              <a:rPr sz="2500" spc="75" dirty="0">
                <a:latin typeface="Arial"/>
                <a:cs typeface="Arial"/>
              </a:rPr>
              <a:t>If </a:t>
            </a:r>
            <a:r>
              <a:rPr sz="2500" spc="-165" dirty="0">
                <a:latin typeface="Arial"/>
                <a:cs typeface="Arial"/>
              </a:rPr>
              <a:t>active </a:t>
            </a:r>
            <a:r>
              <a:rPr sz="2500" spc="-95" dirty="0">
                <a:latin typeface="Arial"/>
                <a:cs typeface="Arial"/>
              </a:rPr>
              <a:t>ingredient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40" dirty="0">
                <a:latin typeface="Arial"/>
                <a:cs typeface="Arial"/>
              </a:rPr>
              <a:t>soluble 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85" dirty="0">
                <a:latin typeface="Arial"/>
                <a:cs typeface="Arial"/>
              </a:rPr>
              <a:t>propellant ,no </a:t>
            </a:r>
            <a:r>
              <a:rPr sz="2500" spc="-90" dirty="0">
                <a:latin typeface="Arial"/>
                <a:cs typeface="Arial"/>
              </a:rPr>
              <a:t>other  </a:t>
            </a:r>
            <a:r>
              <a:rPr sz="2500" spc="-145" dirty="0">
                <a:latin typeface="Arial"/>
                <a:cs typeface="Arial"/>
              </a:rPr>
              <a:t>solvent </a:t>
            </a:r>
            <a:r>
              <a:rPr sz="2500" spc="-155" dirty="0">
                <a:latin typeface="Arial"/>
                <a:cs typeface="Arial"/>
              </a:rPr>
              <a:t>is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required.</a:t>
            </a:r>
            <a:endParaRPr sz="2500">
              <a:latin typeface="Arial"/>
              <a:cs typeface="Arial"/>
            </a:endParaRPr>
          </a:p>
          <a:p>
            <a:pPr marL="12700" marR="5080" algn="just">
              <a:lnSpc>
                <a:spcPts val="3000"/>
              </a:lnSpc>
              <a:buChar char="•"/>
              <a:tabLst>
                <a:tab pos="22225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155" dirty="0">
                <a:latin typeface="Arial"/>
                <a:cs typeface="Arial"/>
              </a:rPr>
              <a:t>vapor </a:t>
            </a:r>
            <a:r>
              <a:rPr sz="2500" spc="-210" dirty="0">
                <a:latin typeface="Arial"/>
                <a:cs typeface="Arial"/>
              </a:rPr>
              <a:t>pressure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254" dirty="0">
                <a:latin typeface="Arial"/>
                <a:cs typeface="Arial"/>
              </a:rPr>
              <a:t>system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75" dirty="0">
                <a:latin typeface="Arial"/>
                <a:cs typeface="Arial"/>
              </a:rPr>
              <a:t>reduced </a:t>
            </a:r>
            <a:r>
              <a:rPr sz="2500" spc="-204" dirty="0">
                <a:latin typeface="Arial"/>
                <a:cs typeface="Arial"/>
              </a:rPr>
              <a:t>by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55" dirty="0">
                <a:latin typeface="Arial"/>
                <a:cs typeface="Arial"/>
              </a:rPr>
              <a:t>addition </a:t>
            </a:r>
            <a:r>
              <a:rPr sz="2500" spc="-50" dirty="0">
                <a:latin typeface="Arial"/>
                <a:cs typeface="Arial"/>
              </a:rPr>
              <a:t>of  </a:t>
            </a:r>
            <a:r>
              <a:rPr sz="2500" spc="-275" dirty="0">
                <a:latin typeface="Arial"/>
                <a:cs typeface="Arial"/>
              </a:rPr>
              <a:t>less </a:t>
            </a:r>
            <a:r>
              <a:rPr sz="2500" spc="-90" dirty="0">
                <a:latin typeface="Arial"/>
                <a:cs typeface="Arial"/>
              </a:rPr>
              <a:t>volatile </a:t>
            </a:r>
            <a:r>
              <a:rPr sz="2500" spc="-180" dirty="0">
                <a:latin typeface="Arial"/>
                <a:cs typeface="Arial"/>
              </a:rPr>
              <a:t>solvents </a:t>
            </a:r>
            <a:r>
              <a:rPr sz="2500" spc="-200" dirty="0">
                <a:latin typeface="Arial"/>
                <a:cs typeface="Arial"/>
              </a:rPr>
              <a:t>such </a:t>
            </a:r>
            <a:r>
              <a:rPr sz="2500" spc="-375" dirty="0">
                <a:latin typeface="Arial"/>
                <a:cs typeface="Arial"/>
              </a:rPr>
              <a:t>as </a:t>
            </a:r>
            <a:r>
              <a:rPr sz="2500" spc="-110" dirty="0">
                <a:latin typeface="Arial"/>
                <a:cs typeface="Arial"/>
              </a:rPr>
              <a:t>ethanol, </a:t>
            </a:r>
            <a:r>
              <a:rPr sz="2500" spc="-200" dirty="0">
                <a:latin typeface="Arial"/>
                <a:cs typeface="Arial"/>
              </a:rPr>
              <a:t>acetone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145" dirty="0">
                <a:latin typeface="Arial"/>
                <a:cs typeface="Arial"/>
              </a:rPr>
              <a:t>propylene  </a:t>
            </a:r>
            <a:r>
              <a:rPr sz="2500" spc="-140" dirty="0">
                <a:latin typeface="Arial"/>
                <a:cs typeface="Arial"/>
              </a:rPr>
              <a:t>glycol, </a:t>
            </a:r>
            <a:r>
              <a:rPr sz="2500" spc="-130" dirty="0">
                <a:latin typeface="Arial"/>
                <a:cs typeface="Arial"/>
              </a:rPr>
              <a:t>glycerin, </a:t>
            </a:r>
            <a:r>
              <a:rPr sz="2500" spc="-110" dirty="0">
                <a:latin typeface="Arial"/>
                <a:cs typeface="Arial"/>
              </a:rPr>
              <a:t>ethyl </a:t>
            </a:r>
            <a:r>
              <a:rPr sz="2500" spc="-204" dirty="0">
                <a:latin typeface="Arial"/>
                <a:cs typeface="Arial"/>
              </a:rPr>
              <a:t>acetate. </a:t>
            </a:r>
            <a:r>
              <a:rPr sz="2500" spc="-95" dirty="0">
                <a:latin typeface="Arial"/>
                <a:cs typeface="Arial"/>
              </a:rPr>
              <a:t>This </a:t>
            </a:r>
            <a:r>
              <a:rPr sz="2500" spc="-160" dirty="0">
                <a:latin typeface="Arial"/>
                <a:cs typeface="Arial"/>
              </a:rPr>
              <a:t>results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70" dirty="0">
                <a:latin typeface="Arial"/>
                <a:cs typeface="Arial"/>
              </a:rPr>
              <a:t>production </a:t>
            </a:r>
            <a:r>
              <a:rPr sz="2500" spc="-50" dirty="0">
                <a:latin typeface="Arial"/>
                <a:cs typeface="Arial"/>
              </a:rPr>
              <a:t>of  </a:t>
            </a:r>
            <a:r>
              <a:rPr sz="2500" spc="-150" dirty="0">
                <a:latin typeface="Arial"/>
                <a:cs typeface="Arial"/>
              </a:rPr>
              <a:t>larger </a:t>
            </a:r>
            <a:r>
              <a:rPr sz="2500" spc="-135" dirty="0">
                <a:latin typeface="Arial"/>
                <a:cs typeface="Arial"/>
              </a:rPr>
              <a:t>particles </a:t>
            </a:r>
            <a:r>
              <a:rPr sz="2500" spc="-95" dirty="0">
                <a:latin typeface="Arial"/>
                <a:cs typeface="Arial"/>
              </a:rPr>
              <a:t>upon</a:t>
            </a:r>
            <a:r>
              <a:rPr sz="2500" spc="204" dirty="0">
                <a:latin typeface="Arial"/>
                <a:cs typeface="Arial"/>
              </a:rPr>
              <a:t> </a:t>
            </a:r>
            <a:r>
              <a:rPr sz="2500" spc="-165" dirty="0">
                <a:latin typeface="Arial"/>
                <a:cs typeface="Arial"/>
              </a:rPr>
              <a:t>spraying.</a:t>
            </a:r>
            <a:endParaRPr sz="2500">
              <a:latin typeface="Arial"/>
              <a:cs typeface="Arial"/>
            </a:endParaRPr>
          </a:p>
          <a:p>
            <a:pPr marL="12700" marR="5080" algn="just">
              <a:lnSpc>
                <a:spcPts val="3000"/>
              </a:lnSpc>
              <a:buChar char="•"/>
              <a:tabLst>
                <a:tab pos="260350" algn="l"/>
              </a:tabLst>
            </a:pPr>
            <a:r>
              <a:rPr sz="2500" spc="-55" dirty="0">
                <a:latin typeface="Arial"/>
                <a:cs typeface="Arial"/>
              </a:rPr>
              <a:t>Amount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Propellant </a:t>
            </a:r>
            <a:r>
              <a:rPr sz="2500" spc="-245" dirty="0">
                <a:latin typeface="Arial"/>
                <a:cs typeface="Arial"/>
              </a:rPr>
              <a:t>may </a:t>
            </a:r>
            <a:r>
              <a:rPr sz="2500" spc="-200" dirty="0">
                <a:latin typeface="Arial"/>
                <a:cs typeface="Arial"/>
              </a:rPr>
              <a:t>vary </a:t>
            </a:r>
            <a:r>
              <a:rPr sz="2500" spc="-50" dirty="0">
                <a:latin typeface="Arial"/>
                <a:cs typeface="Arial"/>
              </a:rPr>
              <a:t>from </a:t>
            </a:r>
            <a:r>
              <a:rPr sz="2500" spc="-135" dirty="0">
                <a:latin typeface="Arial"/>
                <a:cs typeface="Arial"/>
              </a:rPr>
              <a:t>5% </a:t>
            </a:r>
            <a:r>
              <a:rPr sz="2500" spc="-55" dirty="0">
                <a:latin typeface="Arial"/>
                <a:cs typeface="Arial"/>
              </a:rPr>
              <a:t>(for </a:t>
            </a:r>
            <a:r>
              <a:rPr sz="2500" spc="-190" dirty="0">
                <a:latin typeface="Arial"/>
                <a:cs typeface="Arial"/>
              </a:rPr>
              <a:t>foams) </a:t>
            </a:r>
            <a:r>
              <a:rPr sz="2500" spc="-35" dirty="0">
                <a:latin typeface="Arial"/>
                <a:cs typeface="Arial"/>
              </a:rPr>
              <a:t>to  </a:t>
            </a:r>
            <a:r>
              <a:rPr sz="2500" spc="-140" dirty="0">
                <a:latin typeface="Arial"/>
                <a:cs typeface="Arial"/>
              </a:rPr>
              <a:t>95% </a:t>
            </a:r>
            <a:r>
              <a:rPr sz="2500" spc="-55" dirty="0">
                <a:latin typeface="Arial"/>
                <a:cs typeface="Arial"/>
              </a:rPr>
              <a:t>(for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spc="-95" dirty="0">
                <a:latin typeface="Arial"/>
                <a:cs typeface="Arial"/>
              </a:rPr>
              <a:t>inhalations).</a:t>
            </a:r>
            <a:endParaRPr sz="25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687069" y="5062220"/>
            <a:ext cx="3153410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b="1" spc="-180" dirty="0">
                <a:latin typeface="Arial"/>
                <a:cs typeface="Arial"/>
              </a:rPr>
              <a:t>General</a:t>
            </a:r>
            <a:r>
              <a:rPr sz="2500" b="1" spc="-80" dirty="0">
                <a:latin typeface="Arial"/>
                <a:cs typeface="Arial"/>
              </a:rPr>
              <a:t> </a:t>
            </a:r>
            <a:r>
              <a:rPr sz="2500" b="1" spc="-150" dirty="0">
                <a:latin typeface="Arial"/>
                <a:cs typeface="Arial"/>
              </a:rPr>
              <a:t>formula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110" dirty="0">
                <a:latin typeface="Arial"/>
                <a:cs typeface="Arial"/>
              </a:rPr>
              <a:t>Active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spc="-125" dirty="0">
                <a:latin typeface="Arial"/>
                <a:cs typeface="Arial"/>
              </a:rPr>
              <a:t>drug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110" dirty="0">
                <a:latin typeface="Arial"/>
                <a:cs typeface="Arial"/>
              </a:rPr>
              <a:t>Propellant </a:t>
            </a:r>
            <a:r>
              <a:rPr sz="2500" spc="-15" dirty="0">
                <a:latin typeface="Arial"/>
                <a:cs typeface="Arial"/>
              </a:rPr>
              <a:t>12/11</a:t>
            </a:r>
            <a:r>
              <a:rPr sz="2500" spc="-95" dirty="0">
                <a:latin typeface="Arial"/>
                <a:cs typeface="Arial"/>
              </a:rPr>
              <a:t> </a:t>
            </a:r>
            <a:r>
              <a:rPr sz="2500" spc="-135" dirty="0">
                <a:latin typeface="Arial"/>
                <a:cs typeface="Arial"/>
              </a:rPr>
              <a:t>(50:50)</a:t>
            </a:r>
            <a:endParaRPr sz="25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895850" y="5062220"/>
            <a:ext cx="133667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7480">
              <a:lnSpc>
                <a:spcPct val="100000"/>
              </a:lnSpc>
              <a:spcBef>
                <a:spcPts val="100"/>
              </a:spcBef>
            </a:pPr>
            <a:r>
              <a:rPr sz="2500" b="1" spc="-215" dirty="0">
                <a:latin typeface="Arial"/>
                <a:cs typeface="Arial"/>
              </a:rPr>
              <a:t>weight</a:t>
            </a:r>
            <a:r>
              <a:rPr sz="2500" b="1" spc="-140" dirty="0">
                <a:latin typeface="Arial"/>
                <a:cs typeface="Arial"/>
              </a:rPr>
              <a:t> </a:t>
            </a:r>
            <a:r>
              <a:rPr sz="2500" b="1" spc="-330" dirty="0">
                <a:latin typeface="Arial"/>
                <a:cs typeface="Arial"/>
              </a:rPr>
              <a:t>%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70" dirty="0">
                <a:latin typeface="Arial"/>
                <a:cs typeface="Arial"/>
              </a:rPr>
              <a:t>- </a:t>
            </a:r>
            <a:r>
              <a:rPr sz="2500" spc="35" dirty="0">
                <a:latin typeface="Arial"/>
                <a:cs typeface="Arial"/>
              </a:rPr>
              <a:t>to</a:t>
            </a:r>
            <a:r>
              <a:rPr sz="2500" spc="-245" dirty="0">
                <a:latin typeface="Arial"/>
                <a:cs typeface="Arial"/>
              </a:rPr>
              <a:t> </a:t>
            </a:r>
            <a:r>
              <a:rPr sz="2500" spc="-125" dirty="0">
                <a:latin typeface="Arial"/>
                <a:cs typeface="Arial"/>
              </a:rPr>
              <a:t>10-15</a:t>
            </a:r>
            <a:endParaRPr sz="2500">
              <a:latin typeface="Arial"/>
              <a:cs typeface="Arial"/>
            </a:endParaRPr>
          </a:p>
          <a:p>
            <a:pPr marL="41910">
              <a:lnSpc>
                <a:spcPct val="100000"/>
              </a:lnSpc>
              <a:tabLst>
                <a:tab pos="281940" algn="l"/>
              </a:tabLst>
            </a:pPr>
            <a:r>
              <a:rPr sz="2500" spc="-70" dirty="0">
                <a:latin typeface="Arial"/>
                <a:cs typeface="Arial"/>
              </a:rPr>
              <a:t>-	</a:t>
            </a:r>
            <a:r>
              <a:rPr sz="2500" spc="35" dirty="0">
                <a:latin typeface="Arial"/>
                <a:cs typeface="Arial"/>
              </a:rPr>
              <a:t>to</a:t>
            </a:r>
            <a:r>
              <a:rPr sz="2500" spc="-165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100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376327" y="332740"/>
          <a:ext cx="8457564" cy="56705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78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01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42288">
                <a:tc gridSpan="3"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500" spc="-225" dirty="0">
                          <a:latin typeface="Arial"/>
                          <a:cs typeface="Arial"/>
                        </a:rPr>
                        <a:t>INHALATION </a:t>
                      </a:r>
                      <a:r>
                        <a:rPr sz="2500" spc="-370" dirty="0">
                          <a:latin typeface="Arial"/>
                          <a:cs typeface="Arial"/>
                        </a:rPr>
                        <a:t>AEROSOL</a:t>
                      </a:r>
                      <a:r>
                        <a:rPr sz="25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30" dirty="0">
                          <a:latin typeface="Arial"/>
                          <a:cs typeface="Arial"/>
                        </a:rPr>
                        <a:t>: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  <a:tabLst>
                          <a:tab pos="4513580" algn="l"/>
                        </a:tabLst>
                      </a:pPr>
                      <a:r>
                        <a:rPr sz="2500" spc="-75" dirty="0">
                          <a:latin typeface="Arial"/>
                          <a:cs typeface="Arial"/>
                        </a:rPr>
                        <a:t>Formulation	</a:t>
                      </a:r>
                      <a:r>
                        <a:rPr sz="2500" spc="-90" dirty="0">
                          <a:latin typeface="Arial"/>
                          <a:cs typeface="Arial"/>
                        </a:rPr>
                        <a:t>Weight</a:t>
                      </a:r>
                      <a:r>
                        <a:rPr sz="25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5" dirty="0">
                          <a:latin typeface="Arial"/>
                          <a:cs typeface="Arial"/>
                        </a:rPr>
                        <a:t>%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  <a:tabLst>
                          <a:tab pos="4598670" algn="l"/>
                        </a:tabLst>
                      </a:pPr>
                      <a:r>
                        <a:rPr sz="2500" spc="-105" dirty="0">
                          <a:latin typeface="Arial"/>
                          <a:cs typeface="Arial"/>
                        </a:rPr>
                        <a:t>Isoproterenol</a:t>
                      </a:r>
                      <a:r>
                        <a:rPr sz="25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25" dirty="0">
                          <a:latin typeface="Arial"/>
                          <a:cs typeface="Arial"/>
                        </a:rPr>
                        <a:t>Hcl	</a:t>
                      </a:r>
                      <a:r>
                        <a:rPr sz="2500" spc="-145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25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30" dirty="0">
                          <a:latin typeface="Arial"/>
                          <a:cs typeface="Arial"/>
                        </a:rPr>
                        <a:t>0.25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  <a:tabLst>
                          <a:tab pos="4608830" algn="l"/>
                        </a:tabLst>
                      </a:pPr>
                      <a:r>
                        <a:rPr sz="2500" spc="-135" dirty="0">
                          <a:latin typeface="Arial"/>
                          <a:cs typeface="Arial"/>
                        </a:rPr>
                        <a:t>Ascorbic</a:t>
                      </a:r>
                      <a:r>
                        <a:rPr sz="25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50" dirty="0">
                          <a:latin typeface="Arial"/>
                          <a:cs typeface="Arial"/>
                        </a:rPr>
                        <a:t>acid	</a:t>
                      </a:r>
                      <a:r>
                        <a:rPr sz="2500" spc="-145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25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30" dirty="0">
                          <a:latin typeface="Arial"/>
                          <a:cs typeface="Arial"/>
                        </a:rPr>
                        <a:t>0.1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  <a:tabLst>
                          <a:tab pos="4572000" algn="l"/>
                        </a:tabLst>
                      </a:pPr>
                      <a:r>
                        <a:rPr sz="2500" spc="-90" dirty="0">
                          <a:latin typeface="Arial"/>
                          <a:cs typeface="Arial"/>
                        </a:rPr>
                        <a:t>Ethanol	</a:t>
                      </a:r>
                      <a:r>
                        <a:rPr sz="2500" spc="-145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25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35" dirty="0">
                          <a:latin typeface="Arial"/>
                          <a:cs typeface="Arial"/>
                        </a:rPr>
                        <a:t>35.75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  <a:tabLst>
                          <a:tab pos="4629785" algn="l"/>
                        </a:tabLst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Propellant</a:t>
                      </a:r>
                      <a:r>
                        <a:rPr sz="25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45" dirty="0">
                          <a:latin typeface="Arial"/>
                          <a:cs typeface="Arial"/>
                        </a:rPr>
                        <a:t>12	–</a:t>
                      </a:r>
                      <a:r>
                        <a:rPr sz="25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30" dirty="0">
                          <a:latin typeface="Arial"/>
                          <a:cs typeface="Arial"/>
                        </a:rPr>
                        <a:t>63.9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88900">
                        <a:lnSpc>
                          <a:spcPct val="100000"/>
                        </a:lnSpc>
                      </a:pPr>
                      <a:r>
                        <a:rPr sz="2500" spc="-240" dirty="0">
                          <a:latin typeface="Arial"/>
                          <a:cs typeface="Arial"/>
                        </a:rPr>
                        <a:t>Packed </a:t>
                      </a:r>
                      <a:r>
                        <a:rPr sz="2500" spc="4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500" spc="-145" dirty="0">
                          <a:latin typeface="Arial"/>
                          <a:cs typeface="Arial"/>
                        </a:rPr>
                        <a:t>15 </a:t>
                      </a:r>
                      <a:r>
                        <a:rPr sz="2500" spc="-120" dirty="0">
                          <a:latin typeface="Arial"/>
                          <a:cs typeface="Arial"/>
                        </a:rPr>
                        <a:t>-30 </a:t>
                      </a:r>
                      <a:r>
                        <a:rPr sz="2500" spc="-25" dirty="0">
                          <a:latin typeface="Arial"/>
                          <a:cs typeface="Arial"/>
                        </a:rPr>
                        <a:t>ml </a:t>
                      </a:r>
                      <a:r>
                        <a:rPr sz="2500" spc="-195" dirty="0">
                          <a:latin typeface="Arial"/>
                          <a:cs typeface="Arial"/>
                        </a:rPr>
                        <a:t>Stainless </a:t>
                      </a:r>
                      <a:r>
                        <a:rPr sz="2500" spc="-180" dirty="0">
                          <a:latin typeface="Arial"/>
                          <a:cs typeface="Arial"/>
                        </a:rPr>
                        <a:t>Steel, </a:t>
                      </a:r>
                      <a:r>
                        <a:rPr sz="2500" spc="-35" dirty="0">
                          <a:latin typeface="Arial"/>
                          <a:cs typeface="Arial"/>
                        </a:rPr>
                        <a:t>Aluminum </a:t>
                      </a:r>
                      <a:r>
                        <a:rPr sz="2500" spc="-55" dirty="0">
                          <a:latin typeface="Arial"/>
                          <a:cs typeface="Arial"/>
                        </a:rPr>
                        <a:t>or </a:t>
                      </a:r>
                      <a:r>
                        <a:rPr sz="2500" spc="-285" dirty="0">
                          <a:latin typeface="Arial"/>
                          <a:cs typeface="Arial"/>
                        </a:rPr>
                        <a:t>glass</a:t>
                      </a:r>
                      <a:r>
                        <a:rPr sz="2500" spc="-2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05" dirty="0">
                          <a:latin typeface="Arial"/>
                          <a:cs typeface="Arial"/>
                        </a:rPr>
                        <a:t>container.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2250">
                        <a:latin typeface="Times New Roman"/>
                        <a:cs typeface="Times New Roman"/>
                      </a:endParaRPr>
                    </a:p>
                    <a:p>
                      <a:pPr marL="88900" marR="1788795">
                        <a:lnSpc>
                          <a:spcPct val="100000"/>
                        </a:lnSpc>
                      </a:pPr>
                      <a:r>
                        <a:rPr sz="2200" spc="-310" dirty="0">
                          <a:latin typeface="Arial"/>
                          <a:cs typeface="Arial"/>
                        </a:rPr>
                        <a:t>HYDROCARBONS </a:t>
                      </a:r>
                      <a:r>
                        <a:rPr sz="2200" spc="-120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2200" spc="-265" dirty="0">
                          <a:latin typeface="Arial"/>
                          <a:cs typeface="Arial"/>
                        </a:rPr>
                        <a:t>TOPICAL </a:t>
                      </a:r>
                      <a:r>
                        <a:rPr sz="2200" spc="-330" dirty="0">
                          <a:latin typeface="Arial"/>
                          <a:cs typeface="Arial"/>
                        </a:rPr>
                        <a:t>AEROSOL </a:t>
                      </a:r>
                      <a:r>
                        <a:rPr sz="2200" spc="-260" dirty="0">
                          <a:latin typeface="Arial"/>
                          <a:cs typeface="Arial"/>
                        </a:rPr>
                        <a:t>PHARMACEUTICAL  </a:t>
                      </a:r>
                      <a:r>
                        <a:rPr sz="2200" spc="-295" dirty="0">
                          <a:latin typeface="Arial"/>
                          <a:cs typeface="Arial"/>
                        </a:rPr>
                        <a:t>PREPARATIONS</a:t>
                      </a:r>
                      <a:r>
                        <a:rPr sz="2200" spc="-1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200" spc="-25" dirty="0">
                          <a:latin typeface="Arial"/>
                          <a:cs typeface="Arial"/>
                        </a:rPr>
                        <a:t>:</a:t>
                      </a:r>
                      <a:endParaRPr sz="2200">
                        <a:latin typeface="Arial"/>
                        <a:cs typeface="Arial"/>
                      </a:endParaRPr>
                    </a:p>
                  </a:txBody>
                  <a:tcPr marL="0" marR="0" marT="46990" marB="0">
                    <a:lnL w="9525">
                      <a:solidFill>
                        <a:srgbClr val="4E80BC"/>
                      </a:solidFill>
                      <a:prstDash val="solid"/>
                    </a:lnL>
                    <a:lnR w="9525">
                      <a:solidFill>
                        <a:srgbClr val="4E80BC"/>
                      </a:solidFill>
                      <a:prstDash val="solid"/>
                    </a:lnR>
                    <a:lnT w="9525">
                      <a:solidFill>
                        <a:srgbClr val="4E80BC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37">
                <a:tc>
                  <a:txBody>
                    <a:bodyPr/>
                    <a:lstStyle/>
                    <a:p>
                      <a:pPr marL="88900">
                        <a:lnSpc>
                          <a:spcPts val="2815"/>
                        </a:lnSpc>
                      </a:pPr>
                      <a:r>
                        <a:rPr sz="2500" spc="-75" dirty="0">
                          <a:latin typeface="Arial"/>
                          <a:cs typeface="Arial"/>
                        </a:rPr>
                        <a:t>Formulation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4E80BC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7675">
                        <a:lnSpc>
                          <a:spcPts val="2815"/>
                        </a:lnSpc>
                      </a:pPr>
                      <a:r>
                        <a:rPr sz="2500" spc="-90" dirty="0">
                          <a:latin typeface="Arial"/>
                          <a:cs typeface="Arial"/>
                        </a:rPr>
                        <a:t>Weight</a:t>
                      </a:r>
                      <a:r>
                        <a:rPr sz="25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5" dirty="0">
                          <a:latin typeface="Arial"/>
                          <a:cs typeface="Arial"/>
                        </a:rPr>
                        <a:t>%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4E80BC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015">
                <a:tc>
                  <a:txBody>
                    <a:bodyPr/>
                    <a:lstStyle/>
                    <a:p>
                      <a:pPr marL="88900">
                        <a:lnSpc>
                          <a:spcPts val="2820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Active</a:t>
                      </a:r>
                      <a:r>
                        <a:rPr sz="25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95" dirty="0">
                          <a:latin typeface="Arial"/>
                          <a:cs typeface="Arial"/>
                        </a:rPr>
                        <a:t>ingredient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4E80BC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68630">
                        <a:lnSpc>
                          <a:spcPts val="2820"/>
                        </a:lnSpc>
                        <a:tabLst>
                          <a:tab pos="1385570" algn="l"/>
                        </a:tabLst>
                      </a:pPr>
                      <a:r>
                        <a:rPr sz="2500" spc="-80" dirty="0">
                          <a:latin typeface="Arial"/>
                          <a:cs typeface="Arial"/>
                        </a:rPr>
                        <a:t>-up</a:t>
                      </a:r>
                      <a:r>
                        <a:rPr sz="2500" spc="-1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35" dirty="0">
                          <a:latin typeface="Arial"/>
                          <a:cs typeface="Arial"/>
                        </a:rPr>
                        <a:t>to	</a:t>
                      </a:r>
                      <a:r>
                        <a:rPr sz="2500" spc="-120" dirty="0">
                          <a:latin typeface="Arial"/>
                          <a:cs typeface="Arial"/>
                        </a:rPr>
                        <a:t>10-15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4E80BC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88900">
                        <a:lnSpc>
                          <a:spcPts val="2805"/>
                        </a:lnSpc>
                      </a:pPr>
                      <a:r>
                        <a:rPr sz="2500" spc="-90" dirty="0">
                          <a:latin typeface="Arial"/>
                          <a:cs typeface="Arial"/>
                        </a:rPr>
                        <a:t>Ethanol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4E80BC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4340">
                        <a:lnSpc>
                          <a:spcPts val="2805"/>
                        </a:lnSpc>
                      </a:pPr>
                      <a:r>
                        <a:rPr sz="2500" spc="-70" dirty="0">
                          <a:latin typeface="Arial"/>
                          <a:cs typeface="Arial"/>
                        </a:rPr>
                        <a:t>- </a:t>
                      </a:r>
                      <a:r>
                        <a:rPr sz="2500" spc="-85" dirty="0">
                          <a:latin typeface="Arial"/>
                          <a:cs typeface="Arial"/>
                        </a:rPr>
                        <a:t>up </a:t>
                      </a:r>
                      <a:r>
                        <a:rPr sz="2500" spc="35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2500" spc="-25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0" dirty="0">
                          <a:latin typeface="Arial"/>
                          <a:cs typeface="Arial"/>
                        </a:rPr>
                        <a:t>10-15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4E80BC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88900">
                        <a:lnSpc>
                          <a:spcPts val="2805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Water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4E80BC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48309">
                        <a:lnSpc>
                          <a:spcPts val="2805"/>
                        </a:lnSpc>
                      </a:pPr>
                      <a:r>
                        <a:rPr sz="2500" spc="-7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2500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0" dirty="0">
                          <a:latin typeface="Arial"/>
                          <a:cs typeface="Arial"/>
                        </a:rPr>
                        <a:t>10-15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4E80BC"/>
                      </a:solidFill>
                      <a:prstDash val="soli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3309">
                <a:tc>
                  <a:txBody>
                    <a:bodyPr/>
                    <a:lstStyle/>
                    <a:p>
                      <a:pPr marL="88900">
                        <a:lnSpc>
                          <a:spcPts val="2805"/>
                        </a:lnSpc>
                      </a:pPr>
                      <a:r>
                        <a:rPr sz="2500" spc="-80" dirty="0">
                          <a:latin typeface="Arial"/>
                          <a:cs typeface="Arial"/>
                        </a:rPr>
                        <a:t>Hydro </a:t>
                      </a:r>
                      <a:r>
                        <a:rPr sz="2500" spc="-105" dirty="0">
                          <a:latin typeface="Arial"/>
                          <a:cs typeface="Arial"/>
                        </a:rPr>
                        <a:t>Carbon</a:t>
                      </a:r>
                      <a:r>
                        <a:rPr sz="25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90" dirty="0">
                          <a:latin typeface="Arial"/>
                          <a:cs typeface="Arial"/>
                        </a:rPr>
                        <a:t>propellant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4E80BC"/>
                      </a:solidFill>
                      <a:prstDash val="solid"/>
                    </a:lnL>
                    <a:lnB w="9525">
                      <a:solidFill>
                        <a:srgbClr val="4E80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9375">
                        <a:lnSpc>
                          <a:spcPts val="2805"/>
                        </a:lnSpc>
                      </a:pPr>
                      <a:r>
                        <a:rPr sz="2500" spc="-105" dirty="0">
                          <a:latin typeface="Arial"/>
                          <a:cs typeface="Arial"/>
                        </a:rPr>
                        <a:t>(A-46)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B w="9525">
                      <a:solidFill>
                        <a:srgbClr val="4E80B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36880">
                        <a:lnSpc>
                          <a:spcPts val="2805"/>
                        </a:lnSpc>
                      </a:pPr>
                      <a:r>
                        <a:rPr sz="2500" spc="-7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2500" spc="-1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0" dirty="0">
                          <a:latin typeface="Arial"/>
                          <a:cs typeface="Arial"/>
                        </a:rPr>
                        <a:t>55-70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4E80BC"/>
                      </a:solidFill>
                      <a:prstDash val="solid"/>
                    </a:lnR>
                    <a:lnB w="9525">
                      <a:solidFill>
                        <a:srgbClr val="4E80B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762000"/>
            <a:ext cx="7848600" cy="5242560"/>
          </a:xfrm>
          <a:custGeom>
            <a:avLst/>
            <a:gdLst/>
            <a:ahLst/>
            <a:cxnLst/>
            <a:rect l="l" t="t" r="r" b="b"/>
            <a:pathLst>
              <a:path w="7848600" h="5242560">
                <a:moveTo>
                  <a:pt x="0" y="0"/>
                </a:moveTo>
                <a:lnTo>
                  <a:pt x="7848600" y="0"/>
                </a:lnTo>
                <a:lnTo>
                  <a:pt x="7848600" y="5242560"/>
                </a:lnTo>
                <a:lnTo>
                  <a:pt x="0" y="5242560"/>
                </a:lnTo>
                <a:lnTo>
                  <a:pt x="0" y="0"/>
                </a:lnTo>
                <a:close/>
              </a:path>
              <a:path w="7848600" h="5242560">
                <a:moveTo>
                  <a:pt x="0" y="0"/>
                </a:moveTo>
                <a:lnTo>
                  <a:pt x="0" y="0"/>
                </a:lnTo>
              </a:path>
              <a:path w="7848600" h="5242560">
                <a:moveTo>
                  <a:pt x="7848600" y="5242560"/>
                </a:moveTo>
                <a:lnTo>
                  <a:pt x="7848600" y="5242560"/>
                </a:lnTo>
              </a:path>
            </a:pathLst>
          </a:custGeom>
          <a:ln w="9344">
            <a:solidFill>
              <a:srgbClr val="4E80B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63269" y="796290"/>
            <a:ext cx="7691755" cy="4869282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10795" algn="just">
              <a:lnSpc>
                <a:spcPts val="3110"/>
              </a:lnSpc>
              <a:spcBef>
                <a:spcPts val="210"/>
              </a:spcBef>
              <a:buChar char="•"/>
              <a:tabLst>
                <a:tab pos="260350" algn="l"/>
              </a:tabLst>
            </a:pPr>
            <a:r>
              <a:rPr sz="2600" spc="-135" dirty="0">
                <a:latin typeface="Arial"/>
                <a:cs typeface="Arial"/>
              </a:rPr>
              <a:t>Depending </a:t>
            </a:r>
            <a:r>
              <a:rPr sz="2600" spc="-80" dirty="0">
                <a:latin typeface="Arial"/>
                <a:cs typeface="Arial"/>
              </a:rPr>
              <a:t>on </a:t>
            </a:r>
            <a:r>
              <a:rPr sz="2600" spc="-170" dirty="0">
                <a:latin typeface="Arial"/>
                <a:cs typeface="Arial"/>
              </a:rPr>
              <a:t>water </a:t>
            </a:r>
            <a:r>
              <a:rPr sz="2600" spc="-100" dirty="0">
                <a:latin typeface="Arial"/>
                <a:cs typeface="Arial"/>
              </a:rPr>
              <a:t>content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30" dirty="0">
                <a:latin typeface="Arial"/>
                <a:cs typeface="Arial"/>
              </a:rPr>
              <a:t>final </a:t>
            </a:r>
            <a:r>
              <a:rPr sz="2600" spc="-90" dirty="0">
                <a:latin typeface="Arial"/>
                <a:cs typeface="Arial"/>
              </a:rPr>
              <a:t>product </a:t>
            </a:r>
            <a:r>
              <a:rPr sz="2600" spc="-254" dirty="0">
                <a:latin typeface="Arial"/>
                <a:cs typeface="Arial"/>
              </a:rPr>
              <a:t>may </a:t>
            </a:r>
            <a:r>
              <a:rPr sz="2600" spc="-250" dirty="0">
                <a:latin typeface="Arial"/>
                <a:cs typeface="Arial"/>
              </a:rPr>
              <a:t>be  </a:t>
            </a:r>
            <a:r>
              <a:rPr sz="2600" spc="-75" dirty="0">
                <a:latin typeface="Arial"/>
                <a:cs typeface="Arial"/>
              </a:rPr>
              <a:t>solution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135" dirty="0">
                <a:latin typeface="Arial"/>
                <a:cs typeface="Arial"/>
              </a:rPr>
              <a:t>three </a:t>
            </a:r>
            <a:r>
              <a:rPr sz="2600" spc="-260" dirty="0">
                <a:latin typeface="Arial"/>
                <a:cs typeface="Arial"/>
              </a:rPr>
              <a:t>phase</a:t>
            </a:r>
            <a:r>
              <a:rPr sz="2600" spc="-40" dirty="0">
                <a:latin typeface="Arial"/>
                <a:cs typeface="Arial"/>
              </a:rPr>
              <a:t> </a:t>
            </a:r>
            <a:r>
              <a:rPr sz="2600" spc="-240" dirty="0">
                <a:latin typeface="Arial"/>
                <a:cs typeface="Arial"/>
              </a:rPr>
              <a:t>system.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Arial"/>
              <a:buChar char="•"/>
            </a:pPr>
            <a:endParaRPr sz="2600" dirty="0">
              <a:latin typeface="Arial"/>
              <a:cs typeface="Arial"/>
            </a:endParaRPr>
          </a:p>
          <a:p>
            <a:pPr marL="210820" indent="-198120" algn="just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75" dirty="0">
                <a:latin typeface="Arial"/>
                <a:cs typeface="Arial"/>
              </a:rPr>
              <a:t>Solution </a:t>
            </a:r>
            <a:r>
              <a:rPr sz="2600" spc="-220" dirty="0">
                <a:latin typeface="Arial"/>
                <a:cs typeface="Arial"/>
              </a:rPr>
              <a:t>aerosols </a:t>
            </a:r>
            <a:r>
              <a:rPr sz="2600" spc="-150" dirty="0">
                <a:latin typeface="Arial"/>
                <a:cs typeface="Arial"/>
              </a:rPr>
              <a:t>produce </a:t>
            </a:r>
            <a:r>
              <a:rPr sz="2600" spc="-350" dirty="0">
                <a:latin typeface="Arial"/>
                <a:cs typeface="Arial"/>
              </a:rPr>
              <a:t> </a:t>
            </a:r>
            <a:r>
              <a:rPr sz="2600" spc="-60" dirty="0">
                <a:latin typeface="Arial"/>
                <a:cs typeface="Arial"/>
              </a:rPr>
              <a:t>fine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254" dirty="0">
                <a:latin typeface="Arial"/>
                <a:cs typeface="Arial"/>
              </a:rPr>
              <a:t>coarse</a:t>
            </a:r>
            <a:r>
              <a:rPr sz="2600" spc="-15" dirty="0">
                <a:latin typeface="Arial"/>
                <a:cs typeface="Arial"/>
              </a:rPr>
              <a:t> </a:t>
            </a:r>
            <a:r>
              <a:rPr sz="2600" spc="-210" dirty="0">
                <a:latin typeface="Arial"/>
                <a:cs typeface="Arial"/>
              </a:rPr>
              <a:t>spray.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7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buChar char="•"/>
              <a:tabLst>
                <a:tab pos="289560" algn="l"/>
              </a:tabLst>
            </a:pPr>
            <a:r>
              <a:rPr sz="2600" spc="-114" dirty="0">
                <a:latin typeface="Arial"/>
                <a:cs typeface="Arial"/>
              </a:rPr>
              <a:t>Hydrocarbon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spc="-145" dirty="0">
                <a:latin typeface="Arial"/>
                <a:cs typeface="Arial"/>
              </a:rPr>
              <a:t>A-70 </a:t>
            </a:r>
            <a:r>
              <a:rPr sz="2600" spc="-185" dirty="0">
                <a:latin typeface="Arial"/>
                <a:cs typeface="Arial"/>
              </a:rPr>
              <a:t>produces </a:t>
            </a:r>
            <a:r>
              <a:rPr sz="2600" spc="-60" dirty="0">
                <a:latin typeface="Arial"/>
                <a:cs typeface="Arial"/>
              </a:rPr>
              <a:t>drier </a:t>
            </a:r>
            <a:r>
              <a:rPr sz="2600" spc="-140" dirty="0">
                <a:latin typeface="Arial"/>
                <a:cs typeface="Arial"/>
              </a:rPr>
              <a:t>particles  </a:t>
            </a:r>
            <a:r>
              <a:rPr sz="2600" spc="-90" dirty="0">
                <a:latin typeface="Arial"/>
                <a:cs typeface="Arial"/>
              </a:rPr>
              <a:t>while </a:t>
            </a:r>
            <a:r>
              <a:rPr sz="2600" spc="-120" dirty="0">
                <a:latin typeface="Arial"/>
                <a:cs typeface="Arial"/>
              </a:rPr>
              <a:t>propellants </a:t>
            </a:r>
            <a:r>
              <a:rPr sz="2600" spc="-145" dirty="0">
                <a:latin typeface="Arial"/>
                <a:cs typeface="Arial"/>
              </a:rPr>
              <a:t>A-17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45" dirty="0">
                <a:latin typeface="Arial"/>
                <a:cs typeface="Arial"/>
              </a:rPr>
              <a:t>A-31 </a:t>
            </a:r>
            <a:r>
              <a:rPr sz="2600" spc="-105" dirty="0">
                <a:latin typeface="Arial"/>
                <a:cs typeface="Arial"/>
              </a:rPr>
              <a:t>tend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50" dirty="0">
                <a:latin typeface="Arial"/>
                <a:cs typeface="Arial"/>
              </a:rPr>
              <a:t>produce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35" dirty="0">
                <a:latin typeface="Arial"/>
                <a:cs typeface="Arial"/>
              </a:rPr>
              <a:t>wetter  </a:t>
            </a:r>
            <a:r>
              <a:rPr sz="2600" spc="-210" dirty="0">
                <a:latin typeface="Arial"/>
                <a:cs typeface="Arial"/>
              </a:rPr>
              <a:t>spray.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  <a:buFont typeface="Arial"/>
              <a:buChar char="•"/>
            </a:pPr>
            <a:endParaRPr sz="2700" dirty="0">
              <a:latin typeface="Arial"/>
              <a:cs typeface="Arial"/>
            </a:endParaRPr>
          </a:p>
          <a:p>
            <a:pPr marL="210820" indent="-198120" algn="just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240" dirty="0">
                <a:latin typeface="Arial"/>
                <a:cs typeface="Arial"/>
              </a:rPr>
              <a:t>These </a:t>
            </a:r>
            <a:r>
              <a:rPr sz="2600" spc="-225" dirty="0">
                <a:latin typeface="Arial"/>
                <a:cs typeface="Arial"/>
              </a:rPr>
              <a:t>are </a:t>
            </a:r>
            <a:r>
              <a:rPr sz="2600" spc="-140" dirty="0">
                <a:latin typeface="Arial"/>
                <a:cs typeface="Arial"/>
              </a:rPr>
              <a:t>useful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90" dirty="0">
                <a:latin typeface="Arial"/>
                <a:cs typeface="Arial"/>
              </a:rPr>
              <a:t>topical</a:t>
            </a:r>
            <a:r>
              <a:rPr sz="2600" spc="229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preparations.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700" dirty="0">
              <a:latin typeface="Arial"/>
              <a:cs typeface="Arial"/>
            </a:endParaRPr>
          </a:p>
          <a:p>
            <a:pPr marL="210820" indent="-198120" algn="just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275" dirty="0">
                <a:latin typeface="Arial"/>
                <a:cs typeface="Arial"/>
              </a:rPr>
              <a:t>Packaged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70" dirty="0">
                <a:latin typeface="Arial"/>
                <a:cs typeface="Arial"/>
              </a:rPr>
              <a:t>Plastic </a:t>
            </a:r>
            <a:r>
              <a:rPr sz="2600" spc="-190" dirty="0">
                <a:latin typeface="Arial"/>
                <a:cs typeface="Arial"/>
              </a:rPr>
              <a:t>coated </a:t>
            </a:r>
            <a:r>
              <a:rPr sz="2600" spc="-300" dirty="0">
                <a:latin typeface="Arial"/>
                <a:cs typeface="Arial"/>
              </a:rPr>
              <a:t>glass</a:t>
            </a:r>
            <a:r>
              <a:rPr sz="2600" spc="-235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containers.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28727" y="306070"/>
            <a:ext cx="8239125" cy="664210"/>
            <a:chOff x="528727" y="306070"/>
            <a:chExt cx="8239125" cy="664210"/>
          </a:xfrm>
        </p:grpSpPr>
        <p:sp>
          <p:nvSpPr>
            <p:cNvPr id="3" name="object 3"/>
            <p:cNvSpPr/>
            <p:nvPr/>
          </p:nvSpPr>
          <p:spPr>
            <a:xfrm>
              <a:off x="533399" y="32512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33399" y="32512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3400" y="929639"/>
              <a:ext cx="8230870" cy="15240"/>
            </a:xfrm>
            <a:custGeom>
              <a:avLst/>
              <a:gdLst/>
              <a:ahLst/>
              <a:cxnLst/>
              <a:rect l="l" t="t" r="r" b="b"/>
              <a:pathLst>
                <a:path w="8230870" h="1524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0870" y="15240"/>
                  </a:lnTo>
                  <a:lnTo>
                    <a:pt x="8230870" y="889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99" y="9220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3399" y="9144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3399" y="9067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3399" y="8991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3399" y="8915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3399" y="8839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3399" y="8775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3399" y="8699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3399" y="8623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3399" y="8547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3399" y="8470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3399" y="8394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3399" y="8318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3399" y="8242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3399" y="8166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3399" y="8089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3399" y="8013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3399" y="7937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3399" y="7861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3399" y="7785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3399" y="7708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3399" y="7632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3399" y="7556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33399" y="7480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3399" y="7404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3399" y="7327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3399" y="7251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3399" y="7188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3399" y="7112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33399" y="7035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3399" y="69596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33399" y="68834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3399" y="6807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3399" y="6731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3399" y="6654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33399" y="65786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33399" y="65024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3399" y="6426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3399" y="6350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33399" y="6273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33399" y="6197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3399" y="6121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3399" y="6045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3399" y="5969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3399" y="5892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33399" y="5816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3399" y="5740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33399" y="5664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3399" y="5600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33399" y="5524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33399" y="5448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33399" y="5372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33399" y="52959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33399" y="5219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33399" y="5143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33399" y="50673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33399" y="4991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33399" y="49149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33399" y="4838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33399" y="4762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33399" y="46863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3399" y="4610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33399" y="4533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33399" y="4457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33399" y="4381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33399" y="43053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3399" y="4229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33399" y="4152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533399" y="4076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33399" y="4000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3399" y="3937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33399" y="38608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33399" y="37846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33399" y="37084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33399" y="3632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33399" y="3556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33399" y="34798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33399" y="34036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33399" y="33274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33399" y="3251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33399" y="3175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33399" y="30988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33399" y="306070"/>
              <a:ext cx="8229600" cy="5080"/>
            </a:xfrm>
            <a:custGeom>
              <a:avLst/>
              <a:gdLst/>
              <a:ahLst/>
              <a:cxnLst/>
              <a:rect l="l" t="t" r="r" b="b"/>
              <a:pathLst>
                <a:path w="8229600" h="5079">
                  <a:moveTo>
                    <a:pt x="0" y="0"/>
                  </a:moveTo>
                  <a:lnTo>
                    <a:pt x="8229600" y="0"/>
                  </a:lnTo>
                  <a:lnTo>
                    <a:pt x="8229600" y="5079"/>
                  </a:lnTo>
                  <a:lnTo>
                    <a:pt x="0" y="50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533400" y="30480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495" dirty="0"/>
              <a:t>WATER </a:t>
            </a:r>
            <a:r>
              <a:rPr sz="3600" spc="-590" dirty="0"/>
              <a:t>BASED</a:t>
            </a:r>
            <a:r>
              <a:rPr sz="3600" spc="-390" dirty="0"/>
              <a:t> </a:t>
            </a:r>
            <a:r>
              <a:rPr sz="3600" spc="-530" dirty="0"/>
              <a:t>SYSTEM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685800" y="1143000"/>
            <a:ext cx="7924800" cy="5242560"/>
          </a:xfrm>
          <a:custGeom>
            <a:avLst/>
            <a:gdLst/>
            <a:ahLst/>
            <a:cxnLst/>
            <a:rect l="l" t="t" r="r" b="b"/>
            <a:pathLst>
              <a:path w="7924800" h="5242560">
                <a:moveTo>
                  <a:pt x="0" y="0"/>
                </a:moveTo>
                <a:lnTo>
                  <a:pt x="7924800" y="0"/>
                </a:lnTo>
                <a:lnTo>
                  <a:pt x="7924800" y="5242560"/>
                </a:lnTo>
                <a:lnTo>
                  <a:pt x="0" y="5242560"/>
                </a:lnTo>
                <a:lnTo>
                  <a:pt x="0" y="0"/>
                </a:lnTo>
                <a:close/>
              </a:path>
              <a:path w="7924800" h="5242560">
                <a:moveTo>
                  <a:pt x="0" y="0"/>
                </a:moveTo>
                <a:lnTo>
                  <a:pt x="0" y="0"/>
                </a:lnTo>
              </a:path>
              <a:path w="7924800" h="5242560">
                <a:moveTo>
                  <a:pt x="7924800" y="5242560"/>
                </a:moveTo>
                <a:lnTo>
                  <a:pt x="7924800" y="524256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763269" y="1177290"/>
            <a:ext cx="7760970" cy="517271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6985" algn="just">
              <a:lnSpc>
                <a:spcPts val="3110"/>
              </a:lnSpc>
              <a:spcBef>
                <a:spcPts val="210"/>
              </a:spcBef>
              <a:buChar char="•"/>
              <a:tabLst>
                <a:tab pos="226060" algn="l"/>
              </a:tabLst>
            </a:pPr>
            <a:r>
              <a:rPr sz="2600" spc="-215" dirty="0">
                <a:latin typeface="Arial"/>
                <a:cs typeface="Arial"/>
              </a:rPr>
              <a:t>Large </a:t>
            </a:r>
            <a:r>
              <a:rPr sz="2600" spc="-155" dirty="0">
                <a:latin typeface="Arial"/>
                <a:cs typeface="Arial"/>
              </a:rPr>
              <a:t>amounts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75" dirty="0">
                <a:latin typeface="Arial"/>
                <a:cs typeface="Arial"/>
              </a:rPr>
              <a:t>water </a:t>
            </a:r>
            <a:r>
              <a:rPr sz="2600" spc="-210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45" dirty="0">
                <a:latin typeface="Arial"/>
                <a:cs typeface="Arial"/>
              </a:rPr>
              <a:t>used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95" dirty="0">
                <a:latin typeface="Arial"/>
                <a:cs typeface="Arial"/>
              </a:rPr>
              <a:t>replace </a:t>
            </a:r>
            <a:r>
              <a:rPr sz="2600" spc="-65" dirty="0">
                <a:latin typeface="Arial"/>
                <a:cs typeface="Arial"/>
              </a:rPr>
              <a:t>all </a:t>
            </a:r>
            <a:r>
              <a:rPr sz="2600" spc="-60" dirty="0">
                <a:latin typeface="Arial"/>
                <a:cs typeface="Arial"/>
              </a:rPr>
              <a:t>or </a:t>
            </a:r>
            <a:r>
              <a:rPr sz="2600" spc="-95" dirty="0">
                <a:latin typeface="Arial"/>
                <a:cs typeface="Arial"/>
              </a:rPr>
              <a:t>part 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65" dirty="0">
                <a:latin typeface="Arial"/>
                <a:cs typeface="Arial"/>
              </a:rPr>
              <a:t>non </a:t>
            </a:r>
            <a:r>
              <a:rPr sz="2600" spc="-225" dirty="0">
                <a:latin typeface="Arial"/>
                <a:cs typeface="Arial"/>
              </a:rPr>
              <a:t>aqueous </a:t>
            </a:r>
            <a:r>
              <a:rPr sz="2600" spc="-185" dirty="0">
                <a:latin typeface="Arial"/>
                <a:cs typeface="Arial"/>
              </a:rPr>
              <a:t>solvents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45" dirty="0">
                <a:latin typeface="Arial"/>
                <a:cs typeface="Arial"/>
              </a:rPr>
              <a:t>in</a:t>
            </a:r>
            <a:r>
              <a:rPr sz="2600" spc="325" dirty="0">
                <a:latin typeface="Arial"/>
                <a:cs typeface="Arial"/>
              </a:rPr>
              <a:t> </a:t>
            </a:r>
            <a:r>
              <a:rPr sz="2600" spc="-204" dirty="0">
                <a:latin typeface="Arial"/>
                <a:cs typeface="Arial"/>
              </a:rPr>
              <a:t>aerosols.</a:t>
            </a:r>
            <a:endParaRPr sz="2600">
              <a:latin typeface="Arial"/>
              <a:cs typeface="Arial"/>
            </a:endParaRPr>
          </a:p>
          <a:p>
            <a:pPr marL="209550" indent="-196850" algn="just">
              <a:lnSpc>
                <a:spcPts val="3020"/>
              </a:lnSpc>
              <a:buChar char="•"/>
              <a:tabLst>
                <a:tab pos="209550" algn="l"/>
              </a:tabLst>
            </a:pPr>
            <a:r>
              <a:rPr sz="2600" spc="-180" dirty="0">
                <a:latin typeface="Arial"/>
                <a:cs typeface="Arial"/>
              </a:rPr>
              <a:t>Produce </a:t>
            </a:r>
            <a:r>
              <a:rPr sz="2600" spc="-229" dirty="0">
                <a:latin typeface="Arial"/>
                <a:cs typeface="Arial"/>
              </a:rPr>
              <a:t>spray </a:t>
            </a:r>
            <a:r>
              <a:rPr sz="2600" spc="-55" dirty="0">
                <a:latin typeface="Arial"/>
                <a:cs typeface="Arial"/>
              </a:rPr>
              <a:t>or</a:t>
            </a:r>
            <a:r>
              <a:rPr sz="2600" spc="175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foam.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buChar char="•"/>
              <a:tabLst>
                <a:tab pos="222250" algn="l"/>
              </a:tabLst>
            </a:pPr>
            <a:r>
              <a:rPr sz="2600" spc="-75" dirty="0">
                <a:latin typeface="Arial"/>
                <a:cs typeface="Arial"/>
              </a:rPr>
              <a:t>To </a:t>
            </a:r>
            <a:r>
              <a:rPr sz="2600" spc="-150" dirty="0">
                <a:latin typeface="Arial"/>
                <a:cs typeface="Arial"/>
              </a:rPr>
              <a:t>produce </a:t>
            </a:r>
            <a:r>
              <a:rPr sz="2600" spc="-210" dirty="0">
                <a:latin typeface="Arial"/>
                <a:cs typeface="Arial"/>
              </a:rPr>
              <a:t>spray, </a:t>
            </a:r>
            <a:r>
              <a:rPr sz="2600" spc="-50" dirty="0">
                <a:latin typeface="Arial"/>
                <a:cs typeface="Arial"/>
              </a:rPr>
              <a:t>formulation </a:t>
            </a:r>
            <a:r>
              <a:rPr sz="2600" spc="-145" dirty="0">
                <a:latin typeface="Arial"/>
                <a:cs typeface="Arial"/>
              </a:rPr>
              <a:t>must </a:t>
            </a:r>
            <a:r>
              <a:rPr sz="2600" spc="-160" dirty="0">
                <a:latin typeface="Arial"/>
                <a:cs typeface="Arial"/>
              </a:rPr>
              <a:t>consist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35" dirty="0">
                <a:latin typeface="Arial"/>
                <a:cs typeface="Arial"/>
              </a:rPr>
              <a:t>dispersion 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75" dirty="0">
                <a:latin typeface="Arial"/>
                <a:cs typeface="Arial"/>
              </a:rPr>
              <a:t>active </a:t>
            </a:r>
            <a:r>
              <a:rPr sz="2600" spc="-125" dirty="0">
                <a:latin typeface="Arial"/>
                <a:cs typeface="Arial"/>
              </a:rPr>
              <a:t>ingredients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95" dirty="0">
                <a:latin typeface="Arial"/>
                <a:cs typeface="Arial"/>
              </a:rPr>
              <a:t>other </a:t>
            </a:r>
            <a:r>
              <a:rPr sz="2600" spc="-185" dirty="0">
                <a:latin typeface="Arial"/>
                <a:cs typeface="Arial"/>
              </a:rPr>
              <a:t>solvents </a:t>
            </a:r>
            <a:r>
              <a:rPr sz="2600" spc="45" dirty="0">
                <a:latin typeface="Arial"/>
                <a:cs typeface="Arial"/>
              </a:rPr>
              <a:t>in </a:t>
            </a:r>
            <a:r>
              <a:rPr sz="2600" spc="-125" dirty="0">
                <a:latin typeface="Arial"/>
                <a:cs typeface="Arial"/>
              </a:rPr>
              <a:t>emulsion </a:t>
            </a:r>
            <a:r>
              <a:rPr sz="2600" spc="-265" dirty="0">
                <a:latin typeface="Arial"/>
                <a:cs typeface="Arial"/>
              </a:rPr>
              <a:t>system 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95" dirty="0">
                <a:latin typeface="Arial"/>
                <a:cs typeface="Arial"/>
              </a:rPr>
              <a:t>which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35" dirty="0">
                <a:latin typeface="Arial"/>
                <a:cs typeface="Arial"/>
              </a:rPr>
              <a:t>external</a:t>
            </a:r>
            <a:r>
              <a:rPr sz="2600" spc="-120" dirty="0">
                <a:latin typeface="Arial"/>
                <a:cs typeface="Arial"/>
              </a:rPr>
              <a:t> </a:t>
            </a:r>
            <a:r>
              <a:rPr sz="2600" spc="-235" dirty="0">
                <a:latin typeface="Arial"/>
                <a:cs typeface="Arial"/>
              </a:rPr>
              <a:t>phase.</a:t>
            </a:r>
            <a:endParaRPr sz="2600">
              <a:latin typeface="Arial"/>
              <a:cs typeface="Arial"/>
            </a:endParaRPr>
          </a:p>
          <a:p>
            <a:pPr marL="12700" marR="7620" algn="just">
              <a:lnSpc>
                <a:spcPts val="3120"/>
              </a:lnSpc>
              <a:spcBef>
                <a:spcPts val="95"/>
              </a:spcBef>
              <a:buChar char="•"/>
              <a:tabLst>
                <a:tab pos="212090" algn="l"/>
              </a:tabLst>
            </a:pPr>
            <a:r>
              <a:rPr sz="2600" spc="-195" dirty="0">
                <a:latin typeface="Arial"/>
                <a:cs typeface="Arial"/>
              </a:rPr>
              <a:t>Since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70" dirty="0">
                <a:latin typeface="Arial"/>
                <a:cs typeface="Arial"/>
              </a:rPr>
              <a:t>water </a:t>
            </a:r>
            <a:r>
              <a:rPr sz="2600" spc="-225" dirty="0">
                <a:latin typeface="Arial"/>
                <a:cs typeface="Arial"/>
              </a:rPr>
              <a:t>are </a:t>
            </a:r>
            <a:r>
              <a:rPr sz="2600" spc="-40" dirty="0">
                <a:latin typeface="Arial"/>
                <a:cs typeface="Arial"/>
              </a:rPr>
              <a:t>not </a:t>
            </a:r>
            <a:r>
              <a:rPr sz="2600" spc="-125" dirty="0">
                <a:latin typeface="Arial"/>
                <a:cs typeface="Arial"/>
              </a:rPr>
              <a:t>miscible,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35" dirty="0">
                <a:latin typeface="Arial"/>
                <a:cs typeface="Arial"/>
              </a:rPr>
              <a:t>three </a:t>
            </a:r>
            <a:r>
              <a:rPr sz="2600" spc="-260" dirty="0">
                <a:latin typeface="Arial"/>
                <a:cs typeface="Arial"/>
              </a:rPr>
              <a:t>phase  </a:t>
            </a:r>
            <a:r>
              <a:rPr sz="2600" spc="-190" dirty="0">
                <a:latin typeface="Arial"/>
                <a:cs typeface="Arial"/>
              </a:rPr>
              <a:t>aerosol </a:t>
            </a:r>
            <a:r>
              <a:rPr sz="2600" spc="-125" dirty="0">
                <a:latin typeface="Arial"/>
                <a:cs typeface="Arial"/>
              </a:rPr>
              <a:t>forms </a:t>
            </a:r>
            <a:r>
              <a:rPr sz="2600" spc="-95" dirty="0">
                <a:latin typeface="Arial"/>
                <a:cs typeface="Arial"/>
              </a:rPr>
              <a:t>(propellant, </a:t>
            </a:r>
            <a:r>
              <a:rPr sz="2600" spc="-175" dirty="0">
                <a:latin typeface="Arial"/>
                <a:cs typeface="Arial"/>
              </a:rPr>
              <a:t>water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60" dirty="0">
                <a:latin typeface="Arial"/>
                <a:cs typeface="Arial"/>
              </a:rPr>
              <a:t>vapor</a:t>
            </a:r>
            <a:r>
              <a:rPr sz="2600" spc="285" dirty="0">
                <a:latin typeface="Arial"/>
                <a:cs typeface="Arial"/>
              </a:rPr>
              <a:t> </a:t>
            </a:r>
            <a:r>
              <a:rPr sz="2600" spc="-250" dirty="0">
                <a:latin typeface="Arial"/>
                <a:cs typeface="Arial"/>
              </a:rPr>
              <a:t>phases).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ts val="3120"/>
              </a:lnSpc>
              <a:buChar char="•"/>
              <a:tabLst>
                <a:tab pos="232410" algn="l"/>
              </a:tabLst>
            </a:pPr>
            <a:r>
              <a:rPr sz="2600" spc="-90" dirty="0">
                <a:latin typeface="Arial"/>
                <a:cs typeface="Arial"/>
              </a:rPr>
              <a:t>Ethanol </a:t>
            </a:r>
            <a:r>
              <a:rPr sz="2600" spc="-210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-390" dirty="0">
                <a:latin typeface="Arial"/>
                <a:cs typeface="Arial"/>
              </a:rPr>
              <a:t>as </a:t>
            </a:r>
            <a:r>
              <a:rPr sz="2600" spc="-160" dirty="0">
                <a:latin typeface="Arial"/>
                <a:cs typeface="Arial"/>
              </a:rPr>
              <a:t>cosolvent </a:t>
            </a:r>
            <a:r>
              <a:rPr sz="2600" spc="-45" dirty="0">
                <a:latin typeface="Arial"/>
                <a:cs typeface="Arial"/>
              </a:rPr>
              <a:t>to </a:t>
            </a:r>
            <a:r>
              <a:rPr sz="2600" spc="-125" dirty="0">
                <a:latin typeface="Arial"/>
                <a:cs typeface="Arial"/>
              </a:rPr>
              <a:t>solubilize </a:t>
            </a:r>
            <a:r>
              <a:rPr sz="2600" spc="-90" dirty="0">
                <a:latin typeface="Arial"/>
                <a:cs typeface="Arial"/>
              </a:rPr>
              <a:t>propellant 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60" dirty="0">
                <a:latin typeface="Arial"/>
                <a:cs typeface="Arial"/>
              </a:rPr>
              <a:t>water. </a:t>
            </a: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210" dirty="0">
                <a:latin typeface="Arial"/>
                <a:cs typeface="Arial"/>
              </a:rPr>
              <a:t>also </a:t>
            </a:r>
            <a:r>
              <a:rPr sz="2600" spc="-225" dirty="0">
                <a:latin typeface="Arial"/>
                <a:cs typeface="Arial"/>
              </a:rPr>
              <a:t>reduces </a:t>
            </a:r>
            <a:r>
              <a:rPr sz="2600" spc="-204" dirty="0">
                <a:latin typeface="Arial"/>
                <a:cs typeface="Arial"/>
              </a:rPr>
              <a:t>surface </a:t>
            </a:r>
            <a:r>
              <a:rPr sz="2600" spc="-120" dirty="0">
                <a:latin typeface="Arial"/>
                <a:cs typeface="Arial"/>
              </a:rPr>
              <a:t>tension </a:t>
            </a:r>
            <a:r>
              <a:rPr sz="2600" spc="-105" dirty="0">
                <a:latin typeface="Arial"/>
                <a:cs typeface="Arial"/>
              </a:rPr>
              <a:t>aiding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 </a:t>
            </a:r>
            <a:r>
              <a:rPr sz="2600" spc="-70" dirty="0">
                <a:latin typeface="Arial"/>
                <a:cs typeface="Arial"/>
              </a:rPr>
              <a:t>production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55" dirty="0">
                <a:latin typeface="Arial"/>
                <a:cs typeface="Arial"/>
              </a:rPr>
              <a:t>smaller </a:t>
            </a:r>
            <a:r>
              <a:rPr sz="2600" spc="-140" dirty="0">
                <a:latin typeface="Arial"/>
                <a:cs typeface="Arial"/>
              </a:rPr>
              <a:t>particles</a:t>
            </a:r>
            <a:r>
              <a:rPr sz="2600" spc="-5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219710" indent="-207010" algn="just">
              <a:lnSpc>
                <a:spcPts val="3005"/>
              </a:lnSpc>
              <a:buChar char="•"/>
              <a:tabLst>
                <a:tab pos="219710" algn="l"/>
              </a:tabLst>
            </a:pPr>
            <a:r>
              <a:rPr sz="2600" spc="-130" dirty="0">
                <a:latin typeface="Arial"/>
                <a:cs typeface="Arial"/>
              </a:rPr>
              <a:t>0.5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35" dirty="0">
                <a:latin typeface="Arial"/>
                <a:cs typeface="Arial"/>
              </a:rPr>
              <a:t>2%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30" dirty="0">
                <a:latin typeface="Arial"/>
                <a:cs typeface="Arial"/>
              </a:rPr>
              <a:t>surfactant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45" dirty="0">
                <a:latin typeface="Arial"/>
                <a:cs typeface="Arial"/>
              </a:rPr>
              <a:t>used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50" dirty="0">
                <a:latin typeface="Arial"/>
                <a:cs typeface="Arial"/>
              </a:rPr>
              <a:t>produce </a:t>
            </a:r>
            <a:r>
              <a:rPr sz="2600" spc="-350" dirty="0">
                <a:latin typeface="Arial"/>
                <a:cs typeface="Arial"/>
              </a:rPr>
              <a:t>a</a:t>
            </a:r>
            <a:r>
              <a:rPr sz="2600" spc="-215" dirty="0">
                <a:latin typeface="Arial"/>
                <a:cs typeface="Arial"/>
              </a:rPr>
              <a:t> </a:t>
            </a:r>
            <a:r>
              <a:rPr sz="2600" spc="-185" dirty="0">
                <a:latin typeface="Arial"/>
                <a:cs typeface="Arial"/>
              </a:rPr>
              <a:t>homogenous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135" dirty="0">
                <a:latin typeface="Arial"/>
                <a:cs typeface="Arial"/>
              </a:rPr>
              <a:t>dispersion.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609600"/>
            <a:ext cx="7848600" cy="5373370"/>
          </a:xfrm>
          <a:custGeom>
            <a:avLst/>
            <a:gdLst/>
            <a:ahLst/>
            <a:cxnLst/>
            <a:rect l="l" t="t" r="r" b="b"/>
            <a:pathLst>
              <a:path w="7848600" h="5373370">
                <a:moveTo>
                  <a:pt x="0" y="0"/>
                </a:moveTo>
                <a:lnTo>
                  <a:pt x="7848600" y="0"/>
                </a:lnTo>
                <a:lnTo>
                  <a:pt x="7848600" y="5373370"/>
                </a:lnTo>
                <a:lnTo>
                  <a:pt x="0" y="5373370"/>
                </a:lnTo>
                <a:lnTo>
                  <a:pt x="0" y="0"/>
                </a:lnTo>
                <a:close/>
              </a:path>
              <a:path w="7848600" h="5373370">
                <a:moveTo>
                  <a:pt x="0" y="0"/>
                </a:moveTo>
                <a:lnTo>
                  <a:pt x="0" y="0"/>
                </a:lnTo>
              </a:path>
              <a:path w="7848600" h="5373370">
                <a:moveTo>
                  <a:pt x="7848600" y="5373370"/>
                </a:moveTo>
                <a:lnTo>
                  <a:pt x="7848600" y="537337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7069" y="652779"/>
            <a:ext cx="7686040" cy="5294630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 marR="5080" algn="just">
              <a:lnSpc>
                <a:spcPct val="102499"/>
              </a:lnSpc>
              <a:spcBef>
                <a:spcPts val="20"/>
              </a:spcBef>
              <a:buChar char="•"/>
              <a:tabLst>
                <a:tab pos="242570" algn="l"/>
              </a:tabLst>
            </a:pPr>
            <a:r>
              <a:rPr sz="2600" spc="-160" dirty="0">
                <a:latin typeface="Arial"/>
                <a:cs typeface="Arial"/>
              </a:rPr>
              <a:t>Surfactants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05" dirty="0">
                <a:latin typeface="Arial"/>
                <a:cs typeface="Arial"/>
              </a:rPr>
              <a:t>low </a:t>
            </a:r>
            <a:r>
              <a:rPr sz="2600" spc="-170" dirty="0">
                <a:latin typeface="Arial"/>
                <a:cs typeface="Arial"/>
              </a:rPr>
              <a:t>water </a:t>
            </a:r>
            <a:r>
              <a:rPr sz="2600" spc="-70" dirty="0">
                <a:latin typeface="Arial"/>
                <a:cs typeface="Arial"/>
              </a:rPr>
              <a:t>solubility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80" dirty="0">
                <a:latin typeface="Arial"/>
                <a:cs typeface="Arial"/>
              </a:rPr>
              <a:t>high </a:t>
            </a:r>
            <a:r>
              <a:rPr sz="2600" spc="-70" dirty="0">
                <a:latin typeface="Arial"/>
                <a:cs typeface="Arial"/>
              </a:rPr>
              <a:t>solubility 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60" dirty="0">
                <a:latin typeface="Arial"/>
                <a:cs typeface="Arial"/>
              </a:rPr>
              <a:t>non </a:t>
            </a:r>
            <a:r>
              <a:rPr sz="2600" spc="-100" dirty="0">
                <a:latin typeface="Arial"/>
                <a:cs typeface="Arial"/>
              </a:rPr>
              <a:t>polar </a:t>
            </a:r>
            <a:r>
              <a:rPr sz="2600" spc="-185" dirty="0">
                <a:latin typeface="Arial"/>
                <a:cs typeface="Arial"/>
              </a:rPr>
              <a:t>solvents </a:t>
            </a:r>
            <a:r>
              <a:rPr sz="2600" spc="5" dirty="0">
                <a:latin typeface="Arial"/>
                <a:cs typeface="Arial"/>
              </a:rPr>
              <a:t>will </a:t>
            </a:r>
            <a:r>
              <a:rPr sz="2600" spc="-254" dirty="0">
                <a:latin typeface="Arial"/>
                <a:cs typeface="Arial"/>
              </a:rPr>
              <a:t>be </a:t>
            </a:r>
            <a:r>
              <a:rPr sz="2600" spc="-160" dirty="0">
                <a:latin typeface="Arial"/>
                <a:cs typeface="Arial"/>
              </a:rPr>
              <a:t>most </a:t>
            </a:r>
            <a:r>
              <a:rPr sz="2600" spc="-140" dirty="0">
                <a:latin typeface="Arial"/>
                <a:cs typeface="Arial"/>
              </a:rPr>
              <a:t>useful </a:t>
            </a:r>
            <a:r>
              <a:rPr sz="2600" spc="-275" dirty="0">
                <a:latin typeface="Arial"/>
                <a:cs typeface="Arial"/>
              </a:rPr>
              <a:t>eg: </a:t>
            </a:r>
            <a:r>
              <a:rPr sz="2600" spc="-140" dirty="0">
                <a:latin typeface="Arial"/>
                <a:cs typeface="Arial"/>
              </a:rPr>
              <a:t>Long </a:t>
            </a:r>
            <a:r>
              <a:rPr sz="2600" spc="-114" dirty="0">
                <a:latin typeface="Arial"/>
                <a:cs typeface="Arial"/>
              </a:rPr>
              <a:t>chain  </a:t>
            </a:r>
            <a:r>
              <a:rPr sz="2600" spc="-100" dirty="0">
                <a:latin typeface="Arial"/>
                <a:cs typeface="Arial"/>
              </a:rPr>
              <a:t>fatty </a:t>
            </a:r>
            <a:r>
              <a:rPr sz="2600" spc="-150" dirty="0">
                <a:latin typeface="Arial"/>
                <a:cs typeface="Arial"/>
              </a:rPr>
              <a:t>acid </a:t>
            </a:r>
            <a:r>
              <a:rPr sz="2600" spc="-250" dirty="0">
                <a:latin typeface="Arial"/>
                <a:cs typeface="Arial"/>
              </a:rPr>
              <a:t>esters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05" dirty="0">
                <a:latin typeface="Arial"/>
                <a:cs typeface="Arial"/>
              </a:rPr>
              <a:t>polyhydric </a:t>
            </a:r>
            <a:r>
              <a:rPr sz="2600" spc="-160" dirty="0">
                <a:latin typeface="Arial"/>
                <a:cs typeface="Arial"/>
              </a:rPr>
              <a:t>compounds </a:t>
            </a:r>
            <a:r>
              <a:rPr sz="2600" spc="-65" dirty="0">
                <a:latin typeface="Arial"/>
                <a:cs typeface="Arial"/>
              </a:rPr>
              <a:t>including </a:t>
            </a:r>
            <a:r>
              <a:rPr sz="2600" spc="-145" dirty="0">
                <a:latin typeface="Arial"/>
                <a:cs typeface="Arial"/>
              </a:rPr>
              <a:t>glycol,  </a:t>
            </a:r>
            <a:r>
              <a:rPr sz="2600" spc="-155" dirty="0">
                <a:latin typeface="Arial"/>
                <a:cs typeface="Arial"/>
              </a:rPr>
              <a:t>glycerol and </a:t>
            </a:r>
            <a:r>
              <a:rPr sz="2600" spc="-114" dirty="0">
                <a:latin typeface="Arial"/>
                <a:cs typeface="Arial"/>
              </a:rPr>
              <a:t>sorbitan </a:t>
            </a:r>
            <a:r>
              <a:rPr sz="2600" spc="-250" dirty="0">
                <a:latin typeface="Arial"/>
                <a:cs typeface="Arial"/>
              </a:rPr>
              <a:t>esters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oleic, </a:t>
            </a:r>
            <a:r>
              <a:rPr sz="2600" spc="-165" dirty="0">
                <a:latin typeface="Arial"/>
                <a:cs typeface="Arial"/>
              </a:rPr>
              <a:t>stearic, </a:t>
            </a:r>
            <a:r>
              <a:rPr sz="2600" spc="-65" dirty="0">
                <a:latin typeface="Arial"/>
                <a:cs typeface="Arial"/>
              </a:rPr>
              <a:t>palmitic </a:t>
            </a:r>
            <a:r>
              <a:rPr sz="2600" spc="-160" dirty="0">
                <a:latin typeface="Arial"/>
                <a:cs typeface="Arial"/>
              </a:rPr>
              <a:t>and  </a:t>
            </a:r>
            <a:r>
              <a:rPr sz="2600" spc="-85" dirty="0">
                <a:latin typeface="Arial"/>
                <a:cs typeface="Arial"/>
              </a:rPr>
              <a:t>lauric </a:t>
            </a:r>
            <a:r>
              <a:rPr sz="2600" spc="-210" dirty="0">
                <a:latin typeface="Arial"/>
                <a:cs typeface="Arial"/>
              </a:rPr>
              <a:t>acids</a:t>
            </a:r>
            <a:r>
              <a:rPr sz="2600" spc="-6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210820" indent="-198120" algn="just">
              <a:lnSpc>
                <a:spcPct val="100000"/>
              </a:lnSpc>
              <a:spcBef>
                <a:spcPts val="80"/>
              </a:spcBef>
              <a:buChar char="•"/>
              <a:tabLst>
                <a:tab pos="210820" algn="l"/>
              </a:tabLst>
            </a:pPr>
            <a:r>
              <a:rPr sz="2600" spc="-114" dirty="0">
                <a:latin typeface="Arial"/>
                <a:cs typeface="Arial"/>
              </a:rPr>
              <a:t>Propellant </a:t>
            </a:r>
            <a:r>
              <a:rPr sz="2600" spc="-105" dirty="0">
                <a:latin typeface="Arial"/>
                <a:cs typeface="Arial"/>
              </a:rPr>
              <a:t>concentration </a:t>
            </a:r>
            <a:r>
              <a:rPr sz="2600" spc="-204" dirty="0">
                <a:latin typeface="Arial"/>
                <a:cs typeface="Arial"/>
              </a:rPr>
              <a:t>varies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-130" dirty="0">
                <a:latin typeface="Arial"/>
                <a:cs typeface="Arial"/>
              </a:rPr>
              <a:t>about </a:t>
            </a:r>
            <a:r>
              <a:rPr sz="2600" spc="-145" dirty="0">
                <a:latin typeface="Arial"/>
                <a:cs typeface="Arial"/>
              </a:rPr>
              <a:t>25 </a:t>
            </a:r>
            <a:r>
              <a:rPr sz="2600" spc="-40" dirty="0">
                <a:latin typeface="Arial"/>
                <a:cs typeface="Arial"/>
              </a:rPr>
              <a:t>to</a:t>
            </a:r>
            <a:r>
              <a:rPr sz="2600" spc="229" dirty="0">
                <a:latin typeface="Arial"/>
                <a:cs typeface="Arial"/>
              </a:rPr>
              <a:t> </a:t>
            </a:r>
            <a:r>
              <a:rPr sz="2600" spc="-130" dirty="0">
                <a:latin typeface="Arial"/>
                <a:cs typeface="Arial"/>
              </a:rPr>
              <a:t>60%.</a:t>
            </a:r>
            <a:endParaRPr sz="2600">
              <a:latin typeface="Arial"/>
              <a:cs typeface="Arial"/>
            </a:endParaRPr>
          </a:p>
          <a:p>
            <a:pPr marL="12700" marR="6350" algn="just">
              <a:lnSpc>
                <a:spcPts val="3200"/>
              </a:lnSpc>
              <a:spcBef>
                <a:spcPts val="120"/>
              </a:spcBef>
              <a:buChar char="•"/>
              <a:tabLst>
                <a:tab pos="224790" algn="l"/>
              </a:tabLst>
            </a:pPr>
            <a:r>
              <a:rPr sz="2600" spc="-150" dirty="0">
                <a:latin typeface="Arial"/>
                <a:cs typeface="Arial"/>
              </a:rPr>
              <a:t>Aquasol </a:t>
            </a:r>
            <a:r>
              <a:rPr sz="2600" spc="-265" dirty="0">
                <a:latin typeface="Arial"/>
                <a:cs typeface="Arial"/>
              </a:rPr>
              <a:t>system </a:t>
            </a:r>
            <a:r>
              <a:rPr sz="2600" spc="-150" dirty="0">
                <a:latin typeface="Arial"/>
                <a:cs typeface="Arial"/>
              </a:rPr>
              <a:t>(Aquasol </a:t>
            </a:r>
            <a:r>
              <a:rPr sz="2600" spc="-204" dirty="0">
                <a:latin typeface="Arial"/>
                <a:cs typeface="Arial"/>
              </a:rPr>
              <a:t>valve) </a:t>
            </a:r>
            <a:r>
              <a:rPr sz="2600" spc="-150" dirty="0">
                <a:latin typeface="Arial"/>
                <a:cs typeface="Arial"/>
              </a:rPr>
              <a:t>– </a:t>
            </a:r>
            <a:r>
              <a:rPr sz="2600" spc="-165" dirty="0">
                <a:latin typeface="Arial"/>
                <a:cs typeface="Arial"/>
              </a:rPr>
              <a:t>dispensing </a:t>
            </a:r>
            <a:r>
              <a:rPr sz="2600" spc="-60" dirty="0">
                <a:latin typeface="Arial"/>
                <a:cs typeface="Arial"/>
              </a:rPr>
              <a:t>fine </a:t>
            </a:r>
            <a:r>
              <a:rPr sz="2600" spc="-100" dirty="0">
                <a:latin typeface="Arial"/>
                <a:cs typeface="Arial"/>
              </a:rPr>
              <a:t>mist </a:t>
            </a:r>
            <a:r>
              <a:rPr sz="2600" spc="-60" dirty="0">
                <a:latin typeface="Arial"/>
                <a:cs typeface="Arial"/>
              </a:rPr>
              <a:t>or  </a:t>
            </a:r>
            <a:r>
              <a:rPr sz="2600" spc="-229" dirty="0">
                <a:latin typeface="Arial"/>
                <a:cs typeface="Arial"/>
              </a:rPr>
              <a:t>spray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70" dirty="0">
                <a:latin typeface="Arial"/>
                <a:cs typeface="Arial"/>
              </a:rPr>
              <a:t>active </a:t>
            </a:r>
            <a:r>
              <a:rPr sz="2600" spc="-95" dirty="0">
                <a:latin typeface="Arial"/>
                <a:cs typeface="Arial"/>
              </a:rPr>
              <a:t>ingredient </a:t>
            </a:r>
            <a:r>
              <a:rPr sz="2600" spc="-180" dirty="0">
                <a:latin typeface="Arial"/>
                <a:cs typeface="Arial"/>
              </a:rPr>
              <a:t>dissolved </a:t>
            </a:r>
            <a:r>
              <a:rPr sz="2600" spc="45" dirty="0">
                <a:latin typeface="Arial"/>
                <a:cs typeface="Arial"/>
              </a:rPr>
              <a:t>in </a:t>
            </a:r>
            <a:r>
              <a:rPr sz="2600" spc="-170" dirty="0">
                <a:latin typeface="Arial"/>
                <a:cs typeface="Arial"/>
              </a:rPr>
              <a:t>water</a:t>
            </a:r>
            <a:r>
              <a:rPr sz="2600" spc="11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228600" indent="-215900" algn="just">
              <a:lnSpc>
                <a:spcPts val="3070"/>
              </a:lnSpc>
              <a:buChar char="•"/>
              <a:tabLst>
                <a:tab pos="228600" algn="l"/>
              </a:tabLst>
            </a:pPr>
            <a:r>
              <a:rPr sz="2600" spc="-45" dirty="0">
                <a:latin typeface="Arial"/>
                <a:cs typeface="Arial"/>
              </a:rPr>
              <a:t>No </a:t>
            </a:r>
            <a:r>
              <a:rPr sz="2600" spc="-40" dirty="0">
                <a:latin typeface="Arial"/>
                <a:cs typeface="Arial"/>
              </a:rPr>
              <a:t>chilling </a:t>
            </a:r>
            <a:r>
              <a:rPr sz="2600" spc="-135" dirty="0">
                <a:latin typeface="Arial"/>
                <a:cs typeface="Arial"/>
              </a:rPr>
              <a:t>effect, </a:t>
            </a:r>
            <a:r>
              <a:rPr sz="2600" spc="-195" dirty="0">
                <a:latin typeface="Arial"/>
                <a:cs typeface="Arial"/>
              </a:rPr>
              <a:t>since </a:t>
            </a:r>
            <a:r>
              <a:rPr sz="2600" spc="-95" dirty="0">
                <a:latin typeface="Arial"/>
                <a:cs typeface="Arial"/>
              </a:rPr>
              <a:t>only </a:t>
            </a:r>
            <a:r>
              <a:rPr sz="2600" spc="-175" dirty="0">
                <a:latin typeface="Arial"/>
                <a:cs typeface="Arial"/>
              </a:rPr>
              <a:t>active </a:t>
            </a:r>
            <a:r>
              <a:rPr sz="2600" spc="-95" dirty="0">
                <a:latin typeface="Arial"/>
                <a:cs typeface="Arial"/>
              </a:rPr>
              <a:t>ingredient </a:t>
            </a:r>
            <a:r>
              <a:rPr sz="2600" spc="-155" dirty="0">
                <a:latin typeface="Arial"/>
                <a:cs typeface="Arial"/>
              </a:rPr>
              <a:t>and</a:t>
            </a:r>
            <a:r>
              <a:rPr sz="2600" spc="-335" dirty="0">
                <a:latin typeface="Arial"/>
                <a:cs typeface="Arial"/>
              </a:rPr>
              <a:t> </a:t>
            </a:r>
            <a:r>
              <a:rPr sz="2600" spc="-175" dirty="0">
                <a:latin typeface="Arial"/>
                <a:cs typeface="Arial"/>
              </a:rPr>
              <a:t>water</a:t>
            </a:r>
            <a:endParaRPr sz="26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80"/>
              </a:spcBef>
            </a:pPr>
            <a:r>
              <a:rPr sz="2600" spc="-229" dirty="0">
                <a:latin typeface="Arial"/>
                <a:cs typeface="Arial"/>
              </a:rPr>
              <a:t>are </a:t>
            </a:r>
            <a:r>
              <a:rPr sz="2600" spc="-190" dirty="0">
                <a:latin typeface="Arial"/>
                <a:cs typeface="Arial"/>
              </a:rPr>
              <a:t>dispensed,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60" dirty="0">
                <a:latin typeface="Arial"/>
                <a:cs typeface="Arial"/>
              </a:rPr>
              <a:t>vapor</a:t>
            </a:r>
            <a:r>
              <a:rPr sz="2600" spc="170" dirty="0">
                <a:latin typeface="Arial"/>
                <a:cs typeface="Arial"/>
              </a:rPr>
              <a:t> </a:t>
            </a:r>
            <a:r>
              <a:rPr sz="2600" spc="-190" dirty="0">
                <a:latin typeface="Arial"/>
                <a:cs typeface="Arial"/>
              </a:rPr>
              <a:t>state.</a:t>
            </a:r>
            <a:endParaRPr sz="2600">
              <a:latin typeface="Arial"/>
              <a:cs typeface="Arial"/>
            </a:endParaRPr>
          </a:p>
          <a:p>
            <a:pPr marL="12700" marR="7620" algn="just">
              <a:lnSpc>
                <a:spcPct val="102400"/>
              </a:lnSpc>
              <a:spcBef>
                <a:spcPts val="5"/>
              </a:spcBef>
              <a:buChar char="•"/>
              <a:tabLst>
                <a:tab pos="323850" algn="l"/>
              </a:tabLst>
            </a:pPr>
            <a:r>
              <a:rPr sz="2600" spc="-110" dirty="0">
                <a:latin typeface="Arial"/>
                <a:cs typeface="Arial"/>
              </a:rPr>
              <a:t>Difference </a:t>
            </a:r>
            <a:r>
              <a:rPr sz="2600" spc="-204" dirty="0">
                <a:latin typeface="Arial"/>
                <a:cs typeface="Arial"/>
              </a:rPr>
              <a:t>between </a:t>
            </a:r>
            <a:r>
              <a:rPr sz="2600" spc="-200" dirty="0">
                <a:latin typeface="Arial"/>
                <a:cs typeface="Arial"/>
              </a:rPr>
              <a:t>aquasol </a:t>
            </a:r>
            <a:r>
              <a:rPr sz="2600" spc="-265" dirty="0">
                <a:latin typeface="Arial"/>
                <a:cs typeface="Arial"/>
              </a:rPr>
              <a:t>system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35" dirty="0">
                <a:latin typeface="Arial"/>
                <a:cs typeface="Arial"/>
              </a:rPr>
              <a:t>three </a:t>
            </a:r>
            <a:r>
              <a:rPr sz="2600" spc="-260" dirty="0">
                <a:latin typeface="Arial"/>
                <a:cs typeface="Arial"/>
              </a:rPr>
              <a:t>phase  </a:t>
            </a:r>
            <a:r>
              <a:rPr sz="2600" spc="-265" dirty="0">
                <a:latin typeface="Arial"/>
                <a:cs typeface="Arial"/>
              </a:rPr>
              <a:t>system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00" dirty="0">
                <a:latin typeface="Arial"/>
                <a:cs typeface="Arial"/>
              </a:rPr>
              <a:t>aquasol </a:t>
            </a:r>
            <a:r>
              <a:rPr sz="2600" spc="-240" dirty="0">
                <a:latin typeface="Arial"/>
                <a:cs typeface="Arial"/>
              </a:rPr>
              <a:t>dispenses </a:t>
            </a:r>
            <a:r>
              <a:rPr sz="2600" spc="-65" dirty="0">
                <a:latin typeface="Arial"/>
                <a:cs typeface="Arial"/>
              </a:rPr>
              <a:t>fairly </a:t>
            </a:r>
            <a:r>
              <a:rPr sz="2600" spc="-114" dirty="0">
                <a:latin typeface="Arial"/>
                <a:cs typeface="Arial"/>
              </a:rPr>
              <a:t>dry </a:t>
            </a:r>
            <a:r>
              <a:rPr sz="2600" spc="-229" dirty="0">
                <a:latin typeface="Arial"/>
                <a:cs typeface="Arial"/>
              </a:rPr>
              <a:t>spray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210" dirty="0">
                <a:latin typeface="Arial"/>
                <a:cs typeface="Arial"/>
              </a:rPr>
              <a:t>very </a:t>
            </a:r>
            <a:r>
              <a:rPr sz="2600" spc="-150" dirty="0">
                <a:latin typeface="Arial"/>
                <a:cs typeface="Arial"/>
              </a:rPr>
              <a:t>small  </a:t>
            </a:r>
            <a:r>
              <a:rPr sz="2600" spc="-135" dirty="0">
                <a:latin typeface="Arial"/>
                <a:cs typeface="Arial"/>
              </a:rPr>
              <a:t>particles, </a:t>
            </a:r>
            <a:r>
              <a:rPr sz="2600" spc="-60" dirty="0">
                <a:latin typeface="Arial"/>
                <a:cs typeface="Arial"/>
              </a:rPr>
              <a:t>non </a:t>
            </a:r>
            <a:r>
              <a:rPr sz="2600" spc="-80" dirty="0">
                <a:latin typeface="Arial"/>
                <a:cs typeface="Arial"/>
              </a:rPr>
              <a:t>flammability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product</a:t>
            </a:r>
            <a:r>
              <a:rPr sz="2600" spc="-3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1779"/>
            <a:ext cx="8239125" cy="668020"/>
            <a:chOff x="452527" y="27177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959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8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4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793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484" dirty="0"/>
              <a:t>SUSPENSION</a:t>
            </a:r>
            <a:r>
              <a:rPr sz="3600" spc="-195" dirty="0"/>
              <a:t> </a:t>
            </a:r>
            <a:r>
              <a:rPr sz="3600" spc="-530" dirty="0"/>
              <a:t>SYSTEM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533400" y="1143000"/>
            <a:ext cx="8153400" cy="5045710"/>
          </a:xfrm>
          <a:custGeom>
            <a:avLst/>
            <a:gdLst/>
            <a:ahLst/>
            <a:cxnLst/>
            <a:rect l="l" t="t" r="r" b="b"/>
            <a:pathLst>
              <a:path w="8153400" h="5045710">
                <a:moveTo>
                  <a:pt x="0" y="0"/>
                </a:moveTo>
                <a:lnTo>
                  <a:pt x="8153400" y="0"/>
                </a:lnTo>
                <a:lnTo>
                  <a:pt x="8153400" y="5045710"/>
                </a:lnTo>
                <a:lnTo>
                  <a:pt x="0" y="5045710"/>
                </a:lnTo>
                <a:lnTo>
                  <a:pt x="0" y="0"/>
                </a:lnTo>
                <a:close/>
              </a:path>
              <a:path w="8153400" h="5045710">
                <a:moveTo>
                  <a:pt x="0" y="0"/>
                </a:moveTo>
                <a:lnTo>
                  <a:pt x="0" y="0"/>
                </a:lnTo>
              </a:path>
              <a:path w="8153400" h="5045710">
                <a:moveTo>
                  <a:pt x="8153400" y="5045710"/>
                </a:moveTo>
                <a:lnTo>
                  <a:pt x="8153400" y="5045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10869" y="1177290"/>
            <a:ext cx="7990840" cy="231013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7620">
              <a:lnSpc>
                <a:spcPts val="2990"/>
              </a:lnSpc>
              <a:spcBef>
                <a:spcPts val="204"/>
              </a:spcBef>
              <a:buChar char="•"/>
              <a:tabLst>
                <a:tab pos="215900" algn="l"/>
              </a:tabLst>
            </a:pPr>
            <a:r>
              <a:rPr sz="2500" spc="85" dirty="0">
                <a:latin typeface="Arial"/>
                <a:cs typeface="Arial"/>
              </a:rPr>
              <a:t>It </a:t>
            </a:r>
            <a:r>
              <a:rPr sz="2500" spc="-150" dirty="0">
                <a:latin typeface="Arial"/>
                <a:cs typeface="Arial"/>
              </a:rPr>
              <a:t>involves </a:t>
            </a:r>
            <a:r>
              <a:rPr sz="2500" spc="-135" dirty="0">
                <a:latin typeface="Arial"/>
                <a:cs typeface="Arial"/>
              </a:rPr>
              <a:t>dispersion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70" dirty="0">
                <a:latin typeface="Arial"/>
                <a:cs typeface="Arial"/>
              </a:rPr>
              <a:t>active </a:t>
            </a:r>
            <a:r>
              <a:rPr sz="2500" spc="-95" dirty="0">
                <a:latin typeface="Arial"/>
                <a:cs typeface="Arial"/>
              </a:rPr>
              <a:t>ingredient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90" dirty="0">
                <a:latin typeface="Arial"/>
                <a:cs typeface="Arial"/>
              </a:rPr>
              <a:t>propellant </a:t>
            </a:r>
            <a:r>
              <a:rPr sz="2500" spc="-55" dirty="0">
                <a:latin typeface="Arial"/>
                <a:cs typeface="Arial"/>
              </a:rPr>
              <a:t>or  </a:t>
            </a:r>
            <a:r>
              <a:rPr sz="2500" spc="-80" dirty="0">
                <a:latin typeface="Arial"/>
                <a:cs typeface="Arial"/>
              </a:rPr>
              <a:t>mixture </a:t>
            </a:r>
            <a:r>
              <a:rPr sz="2500" spc="-50" dirty="0">
                <a:latin typeface="Arial"/>
                <a:cs typeface="Arial"/>
              </a:rPr>
              <a:t>of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spc="-114" dirty="0">
                <a:latin typeface="Arial"/>
                <a:cs typeface="Arial"/>
              </a:rPr>
              <a:t>propellants.</a:t>
            </a:r>
            <a:endParaRPr sz="2500">
              <a:latin typeface="Arial"/>
              <a:cs typeface="Arial"/>
            </a:endParaRPr>
          </a:p>
          <a:p>
            <a:pPr marL="12700" marR="5080">
              <a:lnSpc>
                <a:spcPts val="3000"/>
              </a:lnSpc>
              <a:spcBef>
                <a:spcPts val="5"/>
              </a:spcBef>
              <a:buChar char="•"/>
              <a:tabLst>
                <a:tab pos="335915" algn="l"/>
                <a:tab pos="336550" algn="l"/>
                <a:tab pos="901065" algn="l"/>
                <a:tab pos="2152015" algn="l"/>
                <a:tab pos="2765425" algn="l"/>
                <a:tab pos="3450590" algn="l"/>
                <a:tab pos="3916045" algn="l"/>
                <a:tab pos="5029835" algn="l"/>
                <a:tab pos="5495925" algn="l"/>
                <a:tab pos="6870065" algn="l"/>
              </a:tabLst>
            </a:pPr>
            <a:r>
              <a:rPr sz="2500" spc="-20" dirty="0">
                <a:latin typeface="Arial"/>
                <a:cs typeface="Arial"/>
              </a:rPr>
              <a:t>T</a:t>
            </a:r>
            <a:r>
              <a:rPr sz="2500" spc="-130" dirty="0">
                <a:latin typeface="Arial"/>
                <a:cs typeface="Arial"/>
              </a:rPr>
              <a:t>o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95" dirty="0">
                <a:latin typeface="Arial"/>
                <a:cs typeface="Arial"/>
              </a:rPr>
              <a:t>d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-254" dirty="0">
                <a:latin typeface="Arial"/>
                <a:cs typeface="Arial"/>
              </a:rPr>
              <a:t>c</a:t>
            </a:r>
            <a:r>
              <a:rPr sz="2500" spc="20" dirty="0">
                <a:latin typeface="Arial"/>
                <a:cs typeface="Arial"/>
              </a:rPr>
              <a:t>r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spc="-350" dirty="0">
                <a:latin typeface="Arial"/>
                <a:cs typeface="Arial"/>
              </a:rPr>
              <a:t>a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45" dirty="0">
                <a:latin typeface="Arial"/>
                <a:cs typeface="Arial"/>
              </a:rPr>
              <a:t>h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20" dirty="0">
                <a:latin typeface="Arial"/>
                <a:cs typeface="Arial"/>
              </a:rPr>
              <a:t>r</a:t>
            </a:r>
            <a:r>
              <a:rPr sz="2500" spc="-145" dirty="0">
                <a:latin typeface="Arial"/>
                <a:cs typeface="Arial"/>
              </a:rPr>
              <a:t>at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30" dirty="0">
                <a:latin typeface="Arial"/>
                <a:cs typeface="Arial"/>
              </a:rPr>
              <a:t>f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50" dirty="0">
                <a:latin typeface="Arial"/>
                <a:cs typeface="Arial"/>
              </a:rPr>
              <a:t>t</a:t>
            </a:r>
            <a:r>
              <a:rPr sz="2500" spc="75" dirty="0">
                <a:latin typeface="Arial"/>
                <a:cs typeface="Arial"/>
              </a:rPr>
              <a:t>l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50" dirty="0">
                <a:latin typeface="Arial"/>
                <a:cs typeface="Arial"/>
              </a:rPr>
              <a:t>n</a:t>
            </a:r>
            <a:r>
              <a:rPr sz="2500" spc="-345" dirty="0">
                <a:latin typeface="Arial"/>
                <a:cs typeface="Arial"/>
              </a:rPr>
              <a:t>g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30" dirty="0">
                <a:latin typeface="Arial"/>
                <a:cs typeface="Arial"/>
              </a:rPr>
              <a:t>f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05" dirty="0">
                <a:latin typeface="Arial"/>
                <a:cs typeface="Arial"/>
              </a:rPr>
              <a:t>d</a:t>
            </a:r>
            <a:r>
              <a:rPr sz="2500" spc="-160" dirty="0">
                <a:latin typeface="Arial"/>
                <a:cs typeface="Arial"/>
              </a:rPr>
              <a:t>is</a:t>
            </a:r>
            <a:r>
              <a:rPr sz="2500" spc="-125" dirty="0">
                <a:latin typeface="Arial"/>
                <a:cs typeface="Arial"/>
              </a:rPr>
              <a:t>p</a:t>
            </a:r>
            <a:r>
              <a:rPr sz="2500" spc="-200" dirty="0">
                <a:latin typeface="Arial"/>
                <a:cs typeface="Arial"/>
              </a:rPr>
              <a:t>e</a:t>
            </a:r>
            <a:r>
              <a:rPr sz="2500" spc="-130" dirty="0">
                <a:latin typeface="Arial"/>
                <a:cs typeface="Arial"/>
              </a:rPr>
              <a:t>r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220" dirty="0">
                <a:latin typeface="Arial"/>
                <a:cs typeface="Arial"/>
              </a:rPr>
              <a:t>e</a:t>
            </a:r>
            <a:r>
              <a:rPr sz="2500" spc="-215" dirty="0">
                <a:latin typeface="Arial"/>
                <a:cs typeface="Arial"/>
              </a:rPr>
              <a:t>d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25" dirty="0">
                <a:latin typeface="Arial"/>
                <a:cs typeface="Arial"/>
              </a:rPr>
              <a:t>p</a:t>
            </a:r>
            <a:r>
              <a:rPr sz="2500" spc="-195" dirty="0">
                <a:latin typeface="Arial"/>
                <a:cs typeface="Arial"/>
              </a:rPr>
              <a:t>a</a:t>
            </a:r>
            <a:r>
              <a:rPr sz="2500" spc="-125" dirty="0">
                <a:latin typeface="Arial"/>
                <a:cs typeface="Arial"/>
              </a:rPr>
              <a:t>r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55" dirty="0">
                <a:latin typeface="Arial"/>
                <a:cs typeface="Arial"/>
              </a:rPr>
              <a:t>i</a:t>
            </a:r>
            <a:r>
              <a:rPr sz="2500" spc="-114" dirty="0">
                <a:latin typeface="Arial"/>
                <a:cs typeface="Arial"/>
              </a:rPr>
              <a:t>c</a:t>
            </a:r>
            <a:r>
              <a:rPr sz="2500" spc="75" dirty="0">
                <a:latin typeface="Arial"/>
                <a:cs typeface="Arial"/>
              </a:rPr>
              <a:t>l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90" dirty="0">
                <a:latin typeface="Arial"/>
                <a:cs typeface="Arial"/>
              </a:rPr>
              <a:t>,  </a:t>
            </a:r>
            <a:r>
              <a:rPr sz="2500" spc="-155" dirty="0">
                <a:latin typeface="Arial"/>
                <a:cs typeface="Arial"/>
              </a:rPr>
              <a:t>surfactants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180" dirty="0">
                <a:latin typeface="Arial"/>
                <a:cs typeface="Arial"/>
              </a:rPr>
              <a:t>suspending </a:t>
            </a:r>
            <a:r>
              <a:rPr sz="2500" spc="-240" dirty="0">
                <a:latin typeface="Arial"/>
                <a:cs typeface="Arial"/>
              </a:rPr>
              <a:t>agents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</a:t>
            </a:r>
            <a:r>
              <a:rPr sz="2500" spc="-95" dirty="0">
                <a:latin typeface="Arial"/>
                <a:cs typeface="Arial"/>
              </a:rPr>
              <a:t> </a:t>
            </a:r>
            <a:r>
              <a:rPr sz="2500" spc="-180" dirty="0">
                <a:latin typeface="Arial"/>
                <a:cs typeface="Arial"/>
              </a:rPr>
              <a:t>added.</a:t>
            </a:r>
            <a:endParaRPr sz="2500">
              <a:latin typeface="Arial"/>
              <a:cs typeface="Arial"/>
            </a:endParaRPr>
          </a:p>
          <a:p>
            <a:pPr marL="12700" marR="3032760">
              <a:lnSpc>
                <a:spcPts val="3000"/>
              </a:lnSpc>
              <a:buChar char="•"/>
              <a:tabLst>
                <a:tab pos="203200" algn="l"/>
              </a:tabLst>
            </a:pPr>
            <a:r>
              <a:rPr sz="2500" spc="-85" dirty="0">
                <a:latin typeface="Arial"/>
                <a:cs typeface="Arial"/>
              </a:rPr>
              <a:t>Primarily </a:t>
            </a:r>
            <a:r>
              <a:rPr sz="2500" spc="-235" dirty="0">
                <a:latin typeface="Arial"/>
                <a:cs typeface="Arial"/>
              </a:rPr>
              <a:t>used </a:t>
            </a:r>
            <a:r>
              <a:rPr sz="2500" spc="-25" dirty="0">
                <a:latin typeface="Arial"/>
                <a:cs typeface="Arial"/>
              </a:rPr>
              <a:t>for </a:t>
            </a:r>
            <a:r>
              <a:rPr sz="2500" spc="-60" dirty="0">
                <a:latin typeface="Arial"/>
                <a:cs typeface="Arial"/>
              </a:rPr>
              <a:t>inhalation </a:t>
            </a:r>
            <a:r>
              <a:rPr sz="2500" spc="-200" dirty="0">
                <a:latin typeface="Arial"/>
                <a:cs typeface="Arial"/>
              </a:rPr>
              <a:t>aerosols.  </a:t>
            </a:r>
            <a:r>
              <a:rPr sz="2500" spc="-165" dirty="0">
                <a:latin typeface="Arial"/>
                <a:cs typeface="Arial"/>
              </a:rPr>
              <a:t>Example:</a:t>
            </a:r>
            <a:endParaRPr sz="2500">
              <a:latin typeface="Arial"/>
              <a:cs typeface="Arial"/>
            </a:endParaRPr>
          </a:p>
        </p:txBody>
      </p:sp>
      <p:graphicFrame>
        <p:nvGraphicFramePr>
          <p:cNvPr id="92" name="object 92"/>
          <p:cNvGraphicFramePr>
            <a:graphicFrameLocks noGrp="1"/>
          </p:cNvGraphicFramePr>
          <p:nvPr/>
        </p:nvGraphicFramePr>
        <p:xfrm>
          <a:off x="670559" y="3508206"/>
          <a:ext cx="6628130" cy="18873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012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6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3194">
                <a:tc>
                  <a:txBody>
                    <a:bodyPr/>
                    <a:lstStyle/>
                    <a:p>
                      <a:pPr marL="31750">
                        <a:lnSpc>
                          <a:spcPts val="2735"/>
                        </a:lnSpc>
                      </a:pPr>
                      <a:r>
                        <a:rPr sz="2500" spc="-75" dirty="0">
                          <a:latin typeface="Arial"/>
                          <a:cs typeface="Arial"/>
                        </a:rPr>
                        <a:t>Formulation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31750">
                        <a:lnSpc>
                          <a:spcPct val="100000"/>
                        </a:lnSpc>
                      </a:pPr>
                      <a:r>
                        <a:rPr sz="2500" spc="-95" dirty="0">
                          <a:latin typeface="Arial"/>
                          <a:cs typeface="Arial"/>
                        </a:rPr>
                        <a:t>Epinephrine </a:t>
                      </a:r>
                      <a:r>
                        <a:rPr sz="2500" spc="-85" dirty="0">
                          <a:latin typeface="Arial"/>
                          <a:cs typeface="Arial"/>
                        </a:rPr>
                        <a:t>bitartrate </a:t>
                      </a:r>
                      <a:r>
                        <a:rPr sz="2500" spc="-114" dirty="0">
                          <a:latin typeface="Arial"/>
                          <a:cs typeface="Arial"/>
                        </a:rPr>
                        <a:t>(1-5</a:t>
                      </a:r>
                      <a:r>
                        <a:rPr sz="25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00" dirty="0">
                          <a:latin typeface="Arial"/>
                          <a:cs typeface="Arial"/>
                        </a:rPr>
                        <a:t>Microns)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4335">
                        <a:lnSpc>
                          <a:spcPts val="2735"/>
                        </a:lnSpc>
                      </a:pPr>
                      <a:r>
                        <a:rPr sz="2500" spc="-95" dirty="0">
                          <a:latin typeface="Arial"/>
                          <a:cs typeface="Arial"/>
                        </a:rPr>
                        <a:t>Weight%</a:t>
                      </a:r>
                      <a:endParaRPr sz="2500">
                        <a:latin typeface="Arial"/>
                        <a:cs typeface="Arial"/>
                      </a:endParaRPr>
                    </a:p>
                    <a:p>
                      <a:pPr marL="632460">
                        <a:lnSpc>
                          <a:spcPct val="100000"/>
                        </a:lnSpc>
                      </a:pPr>
                      <a:r>
                        <a:rPr sz="2500" spc="-130" dirty="0">
                          <a:latin typeface="Arial"/>
                          <a:cs typeface="Arial"/>
                        </a:rPr>
                        <a:t>0.50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984">
                <a:tc>
                  <a:txBody>
                    <a:bodyPr/>
                    <a:lstStyle/>
                    <a:p>
                      <a:pPr marL="31750">
                        <a:lnSpc>
                          <a:spcPts val="2805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Sorbitan</a:t>
                      </a:r>
                      <a:r>
                        <a:rPr sz="25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95" dirty="0">
                          <a:latin typeface="Arial"/>
                          <a:cs typeface="Arial"/>
                        </a:rPr>
                        <a:t>trioleate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0710">
                        <a:lnSpc>
                          <a:spcPts val="2805"/>
                        </a:lnSpc>
                      </a:pPr>
                      <a:r>
                        <a:rPr sz="2500" spc="-135" dirty="0">
                          <a:latin typeface="Arial"/>
                          <a:cs typeface="Arial"/>
                        </a:rPr>
                        <a:t>0.50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3015">
                <a:tc>
                  <a:txBody>
                    <a:bodyPr/>
                    <a:lstStyle/>
                    <a:p>
                      <a:pPr marL="31750">
                        <a:lnSpc>
                          <a:spcPts val="2820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Propellant</a:t>
                      </a:r>
                      <a:r>
                        <a:rPr sz="25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5" dirty="0">
                          <a:latin typeface="Arial"/>
                          <a:cs typeface="Arial"/>
                        </a:rPr>
                        <a:t>-114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8965">
                        <a:lnSpc>
                          <a:spcPts val="2820"/>
                        </a:lnSpc>
                      </a:pPr>
                      <a:r>
                        <a:rPr sz="2500" spc="-135" dirty="0">
                          <a:latin typeface="Arial"/>
                          <a:cs typeface="Arial"/>
                        </a:rPr>
                        <a:t>49.50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2194">
                <a:tc>
                  <a:txBody>
                    <a:bodyPr/>
                    <a:lstStyle/>
                    <a:p>
                      <a:pPr marL="31750">
                        <a:lnSpc>
                          <a:spcPts val="2805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Propellant</a:t>
                      </a:r>
                      <a:r>
                        <a:rPr sz="25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120" dirty="0">
                          <a:latin typeface="Arial"/>
                          <a:cs typeface="Arial"/>
                        </a:rPr>
                        <a:t>-12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9590">
                        <a:lnSpc>
                          <a:spcPts val="2805"/>
                        </a:lnSpc>
                      </a:pPr>
                      <a:r>
                        <a:rPr sz="2500" spc="-135" dirty="0">
                          <a:latin typeface="Arial"/>
                          <a:cs typeface="Arial"/>
                        </a:rPr>
                        <a:t>49.50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3" name="object 93"/>
          <p:cNvSpPr txBox="1"/>
          <p:nvPr/>
        </p:nvSpPr>
        <p:spPr>
          <a:xfrm>
            <a:off x="610869" y="5367020"/>
            <a:ext cx="7990840" cy="786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731010" algn="l"/>
                <a:tab pos="3030220" algn="l"/>
                <a:tab pos="3592195" algn="l"/>
                <a:tab pos="4993005" algn="l"/>
                <a:tab pos="6281420" algn="l"/>
                <a:tab pos="6687184" algn="l"/>
              </a:tabLst>
            </a:pPr>
            <a:r>
              <a:rPr sz="2500" spc="-60" dirty="0">
                <a:latin typeface="Arial"/>
                <a:cs typeface="Arial"/>
              </a:rPr>
              <a:t>Epi</a:t>
            </a:r>
            <a:r>
              <a:rPr sz="2500" spc="-85" dirty="0">
                <a:latin typeface="Arial"/>
                <a:cs typeface="Arial"/>
              </a:rPr>
              <a:t>n</a:t>
            </a:r>
            <a:r>
              <a:rPr sz="2500" spc="-235" dirty="0">
                <a:latin typeface="Arial"/>
                <a:cs typeface="Arial"/>
              </a:rPr>
              <a:t>e</a:t>
            </a:r>
            <a:r>
              <a:rPr sz="2500" spc="-240" dirty="0">
                <a:latin typeface="Arial"/>
                <a:cs typeface="Arial"/>
              </a:rPr>
              <a:t>p</a:t>
            </a:r>
            <a:r>
              <a:rPr sz="2500" spc="-40" dirty="0">
                <a:latin typeface="Arial"/>
                <a:cs typeface="Arial"/>
              </a:rPr>
              <a:t>h</a:t>
            </a:r>
            <a:r>
              <a:rPr sz="2500" spc="20" dirty="0">
                <a:latin typeface="Arial"/>
                <a:cs typeface="Arial"/>
              </a:rPr>
              <a:t>ri</a:t>
            </a:r>
            <a:r>
              <a:rPr sz="2500" spc="50" dirty="0">
                <a:latin typeface="Arial"/>
                <a:cs typeface="Arial"/>
              </a:rPr>
              <a:t>n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45" dirty="0">
                <a:latin typeface="Arial"/>
                <a:cs typeface="Arial"/>
              </a:rPr>
              <a:t>b</a:t>
            </a:r>
            <a:r>
              <a:rPr sz="2500" spc="105" dirty="0">
                <a:latin typeface="Arial"/>
                <a:cs typeface="Arial"/>
              </a:rPr>
              <a:t>i</a:t>
            </a:r>
            <a:r>
              <a:rPr sz="2500" spc="50" dirty="0">
                <a:latin typeface="Arial"/>
                <a:cs typeface="Arial"/>
              </a:rPr>
              <a:t>t</a:t>
            </a:r>
            <a:r>
              <a:rPr sz="2500" spc="-195" dirty="0">
                <a:latin typeface="Arial"/>
                <a:cs typeface="Arial"/>
              </a:rPr>
              <a:t>a</a:t>
            </a:r>
            <a:r>
              <a:rPr sz="2500" spc="-125" dirty="0">
                <a:latin typeface="Arial"/>
                <a:cs typeface="Arial"/>
              </a:rPr>
              <a:t>r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20" dirty="0">
                <a:latin typeface="Arial"/>
                <a:cs typeface="Arial"/>
              </a:rPr>
              <a:t>r</a:t>
            </a:r>
            <a:r>
              <a:rPr sz="2500" spc="-145" dirty="0">
                <a:latin typeface="Arial"/>
                <a:cs typeface="Arial"/>
              </a:rPr>
              <a:t>at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40" dirty="0">
                <a:latin typeface="Arial"/>
                <a:cs typeface="Arial"/>
              </a:rPr>
              <a:t>h</a:t>
            </a:r>
            <a:r>
              <a:rPr sz="2500" spc="-345" dirty="0">
                <a:latin typeface="Arial"/>
                <a:cs typeface="Arial"/>
              </a:rPr>
              <a:t>a</a:t>
            </a:r>
            <a:r>
              <a:rPr sz="2500" spc="-409" dirty="0">
                <a:latin typeface="Arial"/>
                <a:cs typeface="Arial"/>
              </a:rPr>
              <a:t>s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35" dirty="0">
                <a:latin typeface="Arial"/>
                <a:cs typeface="Arial"/>
              </a:rPr>
              <a:t>m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50" dirty="0">
                <a:latin typeface="Arial"/>
                <a:cs typeface="Arial"/>
              </a:rPr>
              <a:t>n</a:t>
            </a:r>
            <a:r>
              <a:rPr sz="2500" spc="-15" dirty="0">
                <a:latin typeface="Arial"/>
                <a:cs typeface="Arial"/>
              </a:rPr>
              <a:t>im</a:t>
            </a:r>
            <a:r>
              <a:rPr sz="2500" spc="-95" dirty="0">
                <a:latin typeface="Arial"/>
                <a:cs typeface="Arial"/>
              </a:rPr>
              <a:t>u</a:t>
            </a:r>
            <a:r>
              <a:rPr sz="2500" spc="-120" dirty="0">
                <a:latin typeface="Arial"/>
                <a:cs typeface="Arial"/>
              </a:rPr>
              <a:t>m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145" dirty="0">
                <a:latin typeface="Arial"/>
                <a:cs typeface="Arial"/>
              </a:rPr>
              <a:t>o</a:t>
            </a:r>
            <a:r>
              <a:rPr sz="2500" spc="75" dirty="0">
                <a:latin typeface="Arial"/>
                <a:cs typeface="Arial"/>
              </a:rPr>
              <a:t>l</a:t>
            </a:r>
            <a:r>
              <a:rPr sz="2500" spc="-85" dirty="0">
                <a:latin typeface="Arial"/>
                <a:cs typeface="Arial"/>
              </a:rPr>
              <a:t>u</a:t>
            </a:r>
            <a:r>
              <a:rPr sz="2500" spc="-135" dirty="0">
                <a:latin typeface="Arial"/>
                <a:cs typeface="Arial"/>
              </a:rPr>
              <a:t>b</a:t>
            </a:r>
            <a:r>
              <a:rPr sz="2500" spc="85" dirty="0">
                <a:latin typeface="Arial"/>
                <a:cs typeface="Arial"/>
              </a:rPr>
              <a:t>i</a:t>
            </a:r>
            <a:r>
              <a:rPr sz="2500" spc="90" dirty="0">
                <a:latin typeface="Arial"/>
                <a:cs typeface="Arial"/>
              </a:rPr>
              <a:t>l</a:t>
            </a:r>
            <a:r>
              <a:rPr sz="2500" spc="75" dirty="0">
                <a:latin typeface="Arial"/>
                <a:cs typeface="Arial"/>
              </a:rPr>
              <a:t>it</a:t>
            </a:r>
            <a:r>
              <a:rPr sz="2500" spc="-275" dirty="0">
                <a:latin typeface="Arial"/>
                <a:cs typeface="Arial"/>
              </a:rPr>
              <a:t>y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60" dirty="0">
                <a:latin typeface="Arial"/>
                <a:cs typeface="Arial"/>
              </a:rPr>
              <a:t>n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25" dirty="0">
                <a:latin typeface="Arial"/>
                <a:cs typeface="Arial"/>
              </a:rPr>
              <a:t>p</a:t>
            </a:r>
            <a:r>
              <a:rPr sz="2500" spc="30" dirty="0">
                <a:latin typeface="Arial"/>
                <a:cs typeface="Arial"/>
              </a:rPr>
              <a:t>r</a:t>
            </a:r>
            <a:r>
              <a:rPr sz="2500" spc="-130" dirty="0">
                <a:latin typeface="Arial"/>
                <a:cs typeface="Arial"/>
              </a:rPr>
              <a:t>o</a:t>
            </a:r>
            <a:r>
              <a:rPr sz="2500" spc="-135" dirty="0">
                <a:latin typeface="Arial"/>
                <a:cs typeface="Arial"/>
              </a:rPr>
              <a:t>p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75" dirty="0">
                <a:latin typeface="Arial"/>
                <a:cs typeface="Arial"/>
              </a:rPr>
              <a:t>l</a:t>
            </a:r>
            <a:r>
              <a:rPr sz="2500" spc="70" dirty="0">
                <a:latin typeface="Arial"/>
                <a:cs typeface="Arial"/>
              </a:rPr>
              <a:t>l</a:t>
            </a:r>
            <a:r>
              <a:rPr sz="2500" spc="-180" dirty="0">
                <a:latin typeface="Arial"/>
                <a:cs typeface="Arial"/>
              </a:rPr>
              <a:t>a</a:t>
            </a:r>
            <a:r>
              <a:rPr sz="2500" spc="-185" dirty="0">
                <a:latin typeface="Arial"/>
                <a:cs typeface="Arial"/>
              </a:rPr>
              <a:t>n</a:t>
            </a:r>
            <a:r>
              <a:rPr sz="2500" spc="55" dirty="0">
                <a:latin typeface="Arial"/>
                <a:cs typeface="Arial"/>
              </a:rPr>
              <a:t>t  </a:t>
            </a:r>
            <a:r>
              <a:rPr sz="2500" spc="-254" dirty="0">
                <a:latin typeface="Arial"/>
                <a:cs typeface="Arial"/>
              </a:rPr>
              <a:t>system </a:t>
            </a:r>
            <a:r>
              <a:rPr sz="2500" spc="-55" dirty="0">
                <a:latin typeface="Arial"/>
                <a:cs typeface="Arial"/>
              </a:rPr>
              <a:t>but </a:t>
            </a:r>
            <a:r>
              <a:rPr sz="2500" spc="-140" dirty="0">
                <a:latin typeface="Arial"/>
                <a:cs typeface="Arial"/>
              </a:rPr>
              <a:t>soluble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65" dirty="0">
                <a:latin typeface="Arial"/>
                <a:cs typeface="Arial"/>
              </a:rPr>
              <a:t>fluids </a:t>
            </a:r>
            <a:r>
              <a:rPr sz="2500" spc="35" dirty="0">
                <a:latin typeface="Arial"/>
                <a:cs typeface="Arial"/>
              </a:rPr>
              <a:t>in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-114" dirty="0">
                <a:latin typeface="Arial"/>
                <a:cs typeface="Arial"/>
              </a:rPr>
              <a:t> </a:t>
            </a:r>
            <a:r>
              <a:rPr sz="2500" spc="-150" dirty="0">
                <a:latin typeface="Arial"/>
                <a:cs typeface="Arial"/>
              </a:rPr>
              <a:t>lungs.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07009"/>
            <a:ext cx="8239125" cy="725170"/>
            <a:chOff x="452527" y="207009"/>
            <a:chExt cx="8239125" cy="725170"/>
          </a:xfrm>
        </p:grpSpPr>
        <p:sp>
          <p:nvSpPr>
            <p:cNvPr id="3" name="object 3"/>
            <p:cNvSpPr/>
            <p:nvPr/>
          </p:nvSpPr>
          <p:spPr>
            <a:xfrm>
              <a:off x="457199" y="226059"/>
              <a:ext cx="8229600" cy="701040"/>
            </a:xfrm>
            <a:custGeom>
              <a:avLst/>
              <a:gdLst/>
              <a:ahLst/>
              <a:cxnLst/>
              <a:rect l="l" t="t" r="r" b="b"/>
              <a:pathLst>
                <a:path w="8229600" h="701040">
                  <a:moveTo>
                    <a:pt x="8229600" y="0"/>
                  </a:moveTo>
                  <a:lnTo>
                    <a:pt x="0" y="0"/>
                  </a:lnTo>
                  <a:lnTo>
                    <a:pt x="0" y="701040"/>
                  </a:lnTo>
                  <a:lnTo>
                    <a:pt x="8229600" y="70104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26059"/>
              <a:ext cx="8229600" cy="701040"/>
            </a:xfrm>
            <a:custGeom>
              <a:avLst/>
              <a:gdLst/>
              <a:ahLst/>
              <a:cxnLst/>
              <a:rect l="l" t="t" r="r" b="b"/>
              <a:pathLst>
                <a:path w="8229600" h="701040">
                  <a:moveTo>
                    <a:pt x="4114800" y="701040"/>
                  </a:moveTo>
                  <a:lnTo>
                    <a:pt x="0" y="70104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01040"/>
                  </a:lnTo>
                  <a:lnTo>
                    <a:pt x="4114800" y="70104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02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82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73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661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57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49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407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33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242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166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077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001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912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835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74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658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581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493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41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327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25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16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08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99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92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83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75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66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59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502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426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33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26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172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096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007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93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842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676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60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34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7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10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01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94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85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775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52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44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356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267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191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102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025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936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86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77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69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60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530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44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365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27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20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111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03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946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870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781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705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616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539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45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37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285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197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12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7199" y="207009"/>
              <a:ext cx="8229600" cy="6350"/>
            </a:xfrm>
            <a:custGeom>
              <a:avLst/>
              <a:gdLst/>
              <a:ahLst/>
              <a:cxnLst/>
              <a:rect l="l" t="t" r="r" b="b"/>
              <a:pathLst>
                <a:path w="8229600" h="6350">
                  <a:moveTo>
                    <a:pt x="8229600" y="0"/>
                  </a:moveTo>
                  <a:lnTo>
                    <a:pt x="0" y="0"/>
                  </a:lnTo>
                  <a:lnTo>
                    <a:pt x="0" y="6350"/>
                  </a:lnTo>
                  <a:lnTo>
                    <a:pt x="8229600" y="635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05740"/>
            <a:ext cx="8229600" cy="70104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19" rIns="0" bIns="0" rtlCol="0">
            <a:spAutoFit/>
          </a:bodyPr>
          <a:lstStyle/>
          <a:p>
            <a:pPr marR="108585" algn="ctr">
              <a:lnSpc>
                <a:spcPct val="100000"/>
              </a:lnSpc>
              <a:spcBef>
                <a:spcPts val="359"/>
              </a:spcBef>
            </a:pPr>
            <a:r>
              <a:rPr sz="4000" spc="-195" dirty="0"/>
              <a:t>Definition</a:t>
            </a:r>
            <a:endParaRPr sz="4000"/>
          </a:p>
        </p:txBody>
      </p:sp>
      <p:sp>
        <p:nvSpPr>
          <p:cNvPr id="90" name="object 9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99390" rIns="0" bIns="0" rtlCol="0">
            <a:spAutoFit/>
          </a:bodyPr>
          <a:lstStyle/>
          <a:p>
            <a:pPr marL="641350" marR="297815" indent="175260">
              <a:lnSpc>
                <a:spcPct val="100000"/>
              </a:lnSpc>
              <a:spcBef>
                <a:spcPts val="100"/>
              </a:spcBef>
            </a:pPr>
            <a:r>
              <a:rPr sz="3200" spc="-105" dirty="0"/>
              <a:t>"Aerosol </a:t>
            </a:r>
            <a:r>
              <a:rPr sz="3200" spc="-165" dirty="0"/>
              <a:t>is </a:t>
            </a:r>
            <a:r>
              <a:rPr sz="3200" spc="-250" dirty="0"/>
              <a:t>a </a:t>
            </a:r>
            <a:r>
              <a:rPr sz="3200" spc="-150" dirty="0"/>
              <a:t>pressurized </a:t>
            </a:r>
            <a:r>
              <a:rPr sz="3200" spc="-210" dirty="0"/>
              <a:t>dosage </a:t>
            </a:r>
            <a:r>
              <a:rPr sz="3200" spc="-90" dirty="0"/>
              <a:t>forms  </a:t>
            </a:r>
            <a:r>
              <a:rPr sz="3200" spc="-100" dirty="0"/>
              <a:t>containing </a:t>
            </a:r>
            <a:r>
              <a:rPr sz="3200" spc="-130" dirty="0"/>
              <a:t>one </a:t>
            </a:r>
            <a:r>
              <a:rPr sz="3200" spc="-25" dirty="0"/>
              <a:t>or </a:t>
            </a:r>
            <a:r>
              <a:rPr sz="3200" spc="-90" dirty="0"/>
              <a:t>more </a:t>
            </a:r>
            <a:r>
              <a:rPr sz="3200" spc="-70" dirty="0"/>
              <a:t>therapeutic</a:t>
            </a:r>
            <a:r>
              <a:rPr sz="3200" spc="-520" dirty="0"/>
              <a:t> </a:t>
            </a:r>
            <a:r>
              <a:rPr sz="3200" spc="-110" dirty="0"/>
              <a:t>active</a:t>
            </a:r>
            <a:endParaRPr sz="3200"/>
          </a:p>
          <a:p>
            <a:pPr marL="349250" marR="5080" indent="-1905" algn="ctr">
              <a:lnSpc>
                <a:spcPct val="100000"/>
              </a:lnSpc>
            </a:pPr>
            <a:r>
              <a:rPr sz="3200" spc="-100" dirty="0"/>
              <a:t>ingredients </a:t>
            </a:r>
            <a:r>
              <a:rPr sz="3200" spc="-95" dirty="0"/>
              <a:t>which </a:t>
            </a:r>
            <a:r>
              <a:rPr sz="3200" spc="-105" dirty="0"/>
              <a:t>upon </a:t>
            </a:r>
            <a:r>
              <a:rPr sz="3200" spc="-80" dirty="0"/>
              <a:t>actuation </a:t>
            </a:r>
            <a:r>
              <a:rPr sz="3200" spc="-30" dirty="0"/>
              <a:t>emit </a:t>
            </a:r>
            <a:r>
              <a:rPr sz="3200" spc="-250" dirty="0"/>
              <a:t>a </a:t>
            </a:r>
            <a:r>
              <a:rPr sz="3200" spc="-50" dirty="0"/>
              <a:t>fine  </a:t>
            </a:r>
            <a:r>
              <a:rPr sz="3200" spc="-125" dirty="0"/>
              <a:t>dispersion</a:t>
            </a:r>
            <a:r>
              <a:rPr sz="3200" spc="-165" dirty="0"/>
              <a:t> </a:t>
            </a:r>
            <a:r>
              <a:rPr sz="3200" spc="-5" dirty="0"/>
              <a:t>of</a:t>
            </a:r>
            <a:r>
              <a:rPr sz="3200" spc="-180" dirty="0"/>
              <a:t> </a:t>
            </a:r>
            <a:r>
              <a:rPr sz="3200" spc="-45" dirty="0"/>
              <a:t>liquid</a:t>
            </a:r>
            <a:r>
              <a:rPr sz="3200" spc="-175" dirty="0"/>
              <a:t> </a:t>
            </a:r>
            <a:r>
              <a:rPr sz="3200" spc="-30" dirty="0"/>
              <a:t>and/or</a:t>
            </a:r>
            <a:r>
              <a:rPr sz="3200" spc="-175" dirty="0"/>
              <a:t> </a:t>
            </a:r>
            <a:r>
              <a:rPr sz="3200" spc="-105" dirty="0"/>
              <a:t>solid</a:t>
            </a:r>
            <a:r>
              <a:rPr sz="3200" spc="-170" dirty="0"/>
              <a:t> </a:t>
            </a:r>
            <a:r>
              <a:rPr sz="3200" spc="-100" dirty="0"/>
              <a:t>materials</a:t>
            </a:r>
            <a:r>
              <a:rPr sz="3200" spc="-170" dirty="0"/>
              <a:t> </a:t>
            </a:r>
            <a:r>
              <a:rPr sz="3200" spc="-40" dirty="0"/>
              <a:t>in</a:t>
            </a:r>
            <a:r>
              <a:rPr sz="3200" spc="-175" dirty="0"/>
              <a:t> </a:t>
            </a:r>
            <a:r>
              <a:rPr sz="3200" spc="-250" dirty="0"/>
              <a:t>a  </a:t>
            </a:r>
            <a:r>
              <a:rPr sz="3200" spc="-235" dirty="0"/>
              <a:t>gaseous</a:t>
            </a:r>
            <a:r>
              <a:rPr sz="3200" spc="-175" dirty="0"/>
              <a:t> </a:t>
            </a:r>
            <a:r>
              <a:rPr sz="3200" spc="-70" dirty="0"/>
              <a:t>medium".</a:t>
            </a:r>
            <a:endParaRPr sz="3200"/>
          </a:p>
        </p:txBody>
      </p:sp>
    </p:spTree>
  </p:cSld>
  <p:clrMapOvr>
    <a:masterClrMapping/>
  </p:clrMapOvr>
  <p:transition>
    <p:wip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685800"/>
            <a:ext cx="8153400" cy="5045710"/>
          </a:xfrm>
          <a:custGeom>
            <a:avLst/>
            <a:gdLst/>
            <a:ahLst/>
            <a:cxnLst/>
            <a:rect l="l" t="t" r="r" b="b"/>
            <a:pathLst>
              <a:path w="8153400" h="5045710">
                <a:moveTo>
                  <a:pt x="0" y="0"/>
                </a:moveTo>
                <a:lnTo>
                  <a:pt x="8153400" y="0"/>
                </a:lnTo>
                <a:lnTo>
                  <a:pt x="8153400" y="5045710"/>
                </a:lnTo>
                <a:lnTo>
                  <a:pt x="0" y="5045710"/>
                </a:lnTo>
                <a:lnTo>
                  <a:pt x="0" y="0"/>
                </a:lnTo>
                <a:close/>
              </a:path>
              <a:path w="8153400" h="5045710">
                <a:moveTo>
                  <a:pt x="0" y="0"/>
                </a:moveTo>
                <a:lnTo>
                  <a:pt x="0" y="0"/>
                </a:lnTo>
              </a:path>
              <a:path w="8153400" h="5045710">
                <a:moveTo>
                  <a:pt x="8153400" y="5045710"/>
                </a:moveTo>
                <a:lnTo>
                  <a:pt x="8153400" y="5045710"/>
                </a:lnTo>
              </a:path>
            </a:pathLst>
          </a:custGeom>
          <a:ln w="9344">
            <a:solidFill>
              <a:srgbClr val="80D9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4669" y="720090"/>
            <a:ext cx="7992109" cy="4975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190" dirty="0">
                <a:latin typeface="Arial"/>
                <a:cs typeface="Arial"/>
              </a:rPr>
              <a:t>Physical </a:t>
            </a:r>
            <a:r>
              <a:rPr sz="2500" spc="-90" dirty="0">
                <a:latin typeface="Arial"/>
                <a:cs typeface="Arial"/>
              </a:rPr>
              <a:t>stability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80" dirty="0">
                <a:latin typeface="Arial"/>
                <a:cs typeface="Arial"/>
              </a:rPr>
              <a:t>aerosol </a:t>
            </a:r>
            <a:r>
              <a:rPr sz="2500" spc="-135" dirty="0">
                <a:latin typeface="Arial"/>
                <a:cs typeface="Arial"/>
              </a:rPr>
              <a:t>dispersion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190" dirty="0">
                <a:latin typeface="Arial"/>
                <a:cs typeface="Arial"/>
              </a:rPr>
              <a:t>increased</a:t>
            </a:r>
            <a:r>
              <a:rPr sz="2500" spc="15" dirty="0">
                <a:latin typeface="Arial"/>
                <a:cs typeface="Arial"/>
              </a:rPr>
              <a:t> </a:t>
            </a:r>
            <a:r>
              <a:rPr sz="2500" spc="-170" dirty="0">
                <a:latin typeface="Arial"/>
                <a:cs typeface="Arial"/>
              </a:rPr>
              <a:t>by: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2600">
              <a:latin typeface="Arial"/>
              <a:cs typeface="Arial"/>
            </a:endParaRPr>
          </a:p>
          <a:p>
            <a:pPr marL="326390" indent="-313690">
              <a:lnSpc>
                <a:spcPct val="100000"/>
              </a:lnSpc>
              <a:buAutoNum type="arabicPeriod"/>
              <a:tabLst>
                <a:tab pos="326390" algn="l"/>
              </a:tabLst>
            </a:pPr>
            <a:r>
              <a:rPr sz="2500" spc="-25" dirty="0">
                <a:latin typeface="Arial"/>
                <a:cs typeface="Arial"/>
              </a:rPr>
              <a:t>Control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20" dirty="0">
                <a:latin typeface="Arial"/>
                <a:cs typeface="Arial"/>
              </a:rPr>
              <a:t>moisture </a:t>
            </a:r>
            <a:r>
              <a:rPr sz="2500" spc="-100" dirty="0">
                <a:latin typeface="Arial"/>
                <a:cs typeface="Arial"/>
              </a:rPr>
              <a:t>content. </a:t>
            </a:r>
            <a:r>
              <a:rPr sz="2500" spc="-175" dirty="0">
                <a:latin typeface="Arial"/>
                <a:cs typeface="Arial"/>
              </a:rPr>
              <a:t>(&lt; </a:t>
            </a:r>
            <a:r>
              <a:rPr sz="2500" spc="-145" dirty="0">
                <a:latin typeface="Arial"/>
                <a:cs typeface="Arial"/>
              </a:rPr>
              <a:t>300</a:t>
            </a:r>
            <a:r>
              <a:rPr sz="2500" spc="-5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ppm)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AutoNum type="arabicPeriod"/>
            </a:pPr>
            <a:endParaRPr sz="2600">
              <a:latin typeface="Arial"/>
              <a:cs typeface="Arial"/>
            </a:endParaRPr>
          </a:p>
          <a:p>
            <a:pPr marL="326390" indent="-313690">
              <a:lnSpc>
                <a:spcPct val="100000"/>
              </a:lnSpc>
              <a:buAutoNum type="arabicPeriod"/>
              <a:tabLst>
                <a:tab pos="326390" algn="l"/>
              </a:tabLst>
            </a:pPr>
            <a:r>
              <a:rPr sz="2500" spc="-110" dirty="0">
                <a:latin typeface="Arial"/>
                <a:cs typeface="Arial"/>
              </a:rPr>
              <a:t>Reduction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5" dirty="0">
                <a:latin typeface="Arial"/>
                <a:cs typeface="Arial"/>
              </a:rPr>
              <a:t>initial </a:t>
            </a:r>
            <a:r>
              <a:rPr sz="2500" spc="-100" dirty="0">
                <a:latin typeface="Arial"/>
                <a:cs typeface="Arial"/>
              </a:rPr>
              <a:t>particle </a:t>
            </a:r>
            <a:r>
              <a:rPr sz="2500" spc="-265" dirty="0">
                <a:latin typeface="Arial"/>
                <a:cs typeface="Arial"/>
              </a:rPr>
              <a:t>size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275" dirty="0">
                <a:latin typeface="Arial"/>
                <a:cs typeface="Arial"/>
              </a:rPr>
              <a:t>less </a:t>
            </a:r>
            <a:r>
              <a:rPr sz="2500" spc="-85" dirty="0">
                <a:latin typeface="Arial"/>
                <a:cs typeface="Arial"/>
              </a:rPr>
              <a:t>than </a:t>
            </a:r>
            <a:r>
              <a:rPr sz="2500" spc="-145" dirty="0">
                <a:latin typeface="Arial"/>
                <a:cs typeface="Arial"/>
              </a:rPr>
              <a:t>5</a:t>
            </a:r>
            <a:r>
              <a:rPr sz="2500" spc="195" dirty="0">
                <a:latin typeface="Arial"/>
                <a:cs typeface="Arial"/>
              </a:rPr>
              <a:t> </a:t>
            </a:r>
            <a:r>
              <a:rPr sz="2500" spc="-140" dirty="0">
                <a:latin typeface="Arial"/>
                <a:cs typeface="Arial"/>
              </a:rPr>
              <a:t>µm.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AutoNum type="arabicPeriod"/>
            </a:pPr>
            <a:endParaRPr sz="26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356870" algn="l"/>
              </a:tabLst>
            </a:pPr>
            <a:r>
              <a:rPr sz="2500" spc="-95" dirty="0">
                <a:latin typeface="Arial"/>
                <a:cs typeface="Arial"/>
              </a:rPr>
              <a:t>Adjustment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45" dirty="0">
                <a:latin typeface="Arial"/>
                <a:cs typeface="Arial"/>
              </a:rPr>
              <a:t>density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95" dirty="0">
                <a:latin typeface="Arial"/>
                <a:cs typeface="Arial"/>
              </a:rPr>
              <a:t>suspensoid </a:t>
            </a:r>
            <a:r>
              <a:rPr sz="2500" spc="-270" dirty="0">
                <a:latin typeface="Arial"/>
                <a:cs typeface="Arial"/>
              </a:rPr>
              <a:t>so </a:t>
            </a:r>
            <a:r>
              <a:rPr sz="2500" spc="-70" dirty="0">
                <a:latin typeface="Arial"/>
                <a:cs typeface="Arial"/>
              </a:rPr>
              <a:t>that  </a:t>
            </a:r>
            <a:r>
              <a:rPr sz="2500" spc="-155" dirty="0">
                <a:latin typeface="Arial"/>
                <a:cs typeface="Arial"/>
              </a:rPr>
              <a:t>they </a:t>
            </a:r>
            <a:r>
              <a:rPr sz="2500" spc="-220" dirty="0">
                <a:latin typeface="Arial"/>
                <a:cs typeface="Arial"/>
              </a:rPr>
              <a:t>are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165" dirty="0">
                <a:latin typeface="Arial"/>
                <a:cs typeface="Arial"/>
              </a:rPr>
              <a:t>equalized.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AutoNum type="arabicPeriod"/>
            </a:pPr>
            <a:endParaRPr sz="2600">
              <a:latin typeface="Arial"/>
              <a:cs typeface="Arial"/>
            </a:endParaRPr>
          </a:p>
          <a:p>
            <a:pPr marL="326390" indent="-313690">
              <a:lnSpc>
                <a:spcPct val="100000"/>
              </a:lnSpc>
              <a:buAutoNum type="arabicPeriod"/>
              <a:tabLst>
                <a:tab pos="326390" algn="l"/>
              </a:tabLst>
            </a:pPr>
            <a:r>
              <a:rPr sz="2500" spc="-215" dirty="0">
                <a:latin typeface="Arial"/>
                <a:cs typeface="Arial"/>
              </a:rPr>
              <a:t>Use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55" dirty="0">
                <a:latin typeface="Arial"/>
                <a:cs typeface="Arial"/>
              </a:rPr>
              <a:t>dispersing</a:t>
            </a:r>
            <a:r>
              <a:rPr sz="2500" spc="20" dirty="0">
                <a:latin typeface="Arial"/>
                <a:cs typeface="Arial"/>
              </a:rPr>
              <a:t> </a:t>
            </a:r>
            <a:r>
              <a:rPr sz="2500" spc="-220" dirty="0">
                <a:latin typeface="Arial"/>
                <a:cs typeface="Arial"/>
              </a:rPr>
              <a:t>agents.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AutoNum type="arabicPeriod"/>
            </a:pPr>
            <a:endParaRPr sz="26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AutoNum type="arabicPeriod"/>
              <a:tabLst>
                <a:tab pos="438784" algn="l"/>
                <a:tab pos="439420" algn="l"/>
                <a:tab pos="1115695" algn="l"/>
                <a:tab pos="1559560" algn="l"/>
                <a:tab pos="3060065" algn="l"/>
                <a:tab pos="3504565" algn="l"/>
                <a:tab pos="4399915" algn="l"/>
                <a:tab pos="5980430" algn="l"/>
                <a:tab pos="6725284" algn="l"/>
              </a:tabLst>
            </a:pPr>
            <a:r>
              <a:rPr sz="2500" spc="120" dirty="0">
                <a:latin typeface="Arial"/>
                <a:cs typeface="Arial"/>
              </a:rPr>
              <a:t>U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34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30" dirty="0">
                <a:latin typeface="Arial"/>
                <a:cs typeface="Arial"/>
              </a:rPr>
              <a:t>f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95" dirty="0">
                <a:latin typeface="Arial"/>
                <a:cs typeface="Arial"/>
              </a:rPr>
              <a:t>d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30" dirty="0">
                <a:latin typeface="Arial"/>
                <a:cs typeface="Arial"/>
              </a:rPr>
              <a:t>r</a:t>
            </a:r>
            <a:r>
              <a:rPr sz="2500" spc="-100" dirty="0">
                <a:latin typeface="Arial"/>
                <a:cs typeface="Arial"/>
              </a:rPr>
              <a:t>ivat</a:t>
            </a:r>
            <a:r>
              <a:rPr sz="2500" spc="-40" dirty="0">
                <a:latin typeface="Arial"/>
                <a:cs typeface="Arial"/>
              </a:rPr>
              <a:t>i</a:t>
            </a:r>
            <a:r>
              <a:rPr sz="2500" spc="-70" dirty="0">
                <a:latin typeface="Arial"/>
                <a:cs typeface="Arial"/>
              </a:rPr>
              <a:t>v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-409" dirty="0">
                <a:latin typeface="Arial"/>
                <a:cs typeface="Arial"/>
              </a:rPr>
              <a:t>s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30" dirty="0">
                <a:latin typeface="Arial"/>
                <a:cs typeface="Arial"/>
              </a:rPr>
              <a:t>f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315" dirty="0">
                <a:latin typeface="Arial"/>
                <a:cs typeface="Arial"/>
              </a:rPr>
              <a:t>a</a:t>
            </a:r>
            <a:r>
              <a:rPr sz="2500" spc="-280" dirty="0">
                <a:latin typeface="Arial"/>
                <a:cs typeface="Arial"/>
              </a:rPr>
              <a:t>c</a:t>
            </a:r>
            <a:r>
              <a:rPr sz="2500" spc="50" dirty="0">
                <a:latin typeface="Arial"/>
                <a:cs typeface="Arial"/>
              </a:rPr>
              <a:t>t</a:t>
            </a:r>
            <a:r>
              <a:rPr sz="2500" spc="-135" dirty="0">
                <a:latin typeface="Arial"/>
                <a:cs typeface="Arial"/>
              </a:rPr>
              <a:t>iv</a:t>
            </a:r>
            <a:r>
              <a:rPr sz="2500" spc="-195" dirty="0">
                <a:latin typeface="Arial"/>
                <a:cs typeface="Arial"/>
              </a:rPr>
              <a:t>e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50" dirty="0">
                <a:latin typeface="Arial"/>
                <a:cs typeface="Arial"/>
              </a:rPr>
              <a:t>n</a:t>
            </a:r>
            <a:r>
              <a:rPr sz="2500" spc="-345" dirty="0">
                <a:latin typeface="Arial"/>
                <a:cs typeface="Arial"/>
              </a:rPr>
              <a:t>g</a:t>
            </a:r>
            <a:r>
              <a:rPr sz="2500" spc="20" dirty="0">
                <a:latin typeface="Arial"/>
                <a:cs typeface="Arial"/>
              </a:rPr>
              <a:t>r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-95" dirty="0">
                <a:latin typeface="Arial"/>
                <a:cs typeface="Arial"/>
              </a:rPr>
              <a:t>d</a:t>
            </a:r>
            <a:r>
              <a:rPr sz="2500" spc="-75" dirty="0">
                <a:latin typeface="Arial"/>
                <a:cs typeface="Arial"/>
              </a:rPr>
              <a:t>i</a:t>
            </a:r>
            <a:r>
              <a:rPr sz="2500" spc="-185" dirty="0">
                <a:latin typeface="Arial"/>
                <a:cs typeface="Arial"/>
              </a:rPr>
              <a:t>e</a:t>
            </a:r>
            <a:r>
              <a:rPr sz="2500" spc="-25" dirty="0">
                <a:latin typeface="Arial"/>
                <a:cs typeface="Arial"/>
              </a:rPr>
              <a:t>n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409" dirty="0">
                <a:latin typeface="Arial"/>
                <a:cs typeface="Arial"/>
              </a:rPr>
              <a:t>s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220" dirty="0">
                <a:latin typeface="Arial"/>
                <a:cs typeface="Arial"/>
              </a:rPr>
              <a:t>w</a:t>
            </a:r>
            <a:r>
              <a:rPr sz="2500" spc="90" dirty="0">
                <a:latin typeface="Arial"/>
                <a:cs typeface="Arial"/>
              </a:rPr>
              <a:t>i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40" dirty="0">
                <a:latin typeface="Arial"/>
                <a:cs typeface="Arial"/>
              </a:rPr>
              <a:t>h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25" dirty="0">
                <a:latin typeface="Arial"/>
                <a:cs typeface="Arial"/>
              </a:rPr>
              <a:t>m</a:t>
            </a:r>
            <a:r>
              <a:rPr sz="2500" spc="20" dirty="0">
                <a:latin typeface="Arial"/>
                <a:cs typeface="Arial"/>
              </a:rPr>
              <a:t>i</a:t>
            </a:r>
            <a:r>
              <a:rPr sz="2500" spc="40" dirty="0">
                <a:latin typeface="Arial"/>
                <a:cs typeface="Arial"/>
              </a:rPr>
              <a:t>n</a:t>
            </a:r>
            <a:r>
              <a:rPr sz="2500" spc="-15" dirty="0">
                <a:latin typeface="Arial"/>
                <a:cs typeface="Arial"/>
              </a:rPr>
              <a:t>im</a:t>
            </a:r>
            <a:r>
              <a:rPr sz="2500" spc="-85" dirty="0">
                <a:latin typeface="Arial"/>
                <a:cs typeface="Arial"/>
              </a:rPr>
              <a:t>u</a:t>
            </a:r>
            <a:r>
              <a:rPr sz="2500" spc="-70" dirty="0">
                <a:latin typeface="Arial"/>
                <a:cs typeface="Arial"/>
              </a:rPr>
              <a:t>m  </a:t>
            </a:r>
            <a:r>
              <a:rPr sz="2500" spc="-65" dirty="0">
                <a:latin typeface="Arial"/>
                <a:cs typeface="Arial"/>
              </a:rPr>
              <a:t>solubility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85" dirty="0">
                <a:latin typeface="Arial"/>
                <a:cs typeface="Arial"/>
              </a:rPr>
              <a:t>propellant</a:t>
            </a:r>
            <a:r>
              <a:rPr sz="2500" spc="-225" dirty="0">
                <a:latin typeface="Arial"/>
                <a:cs typeface="Arial"/>
              </a:rPr>
              <a:t> </a:t>
            </a:r>
            <a:r>
              <a:rPr sz="2500" spc="-229" dirty="0">
                <a:latin typeface="Arial"/>
                <a:cs typeface="Arial"/>
              </a:rPr>
              <a:t>system.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57200"/>
            <a:ext cx="8001000" cy="6187440"/>
          </a:xfrm>
          <a:custGeom>
            <a:avLst/>
            <a:gdLst/>
            <a:ahLst/>
            <a:cxnLst/>
            <a:rect l="l" t="t" r="r" b="b"/>
            <a:pathLst>
              <a:path w="8001000" h="6187440">
                <a:moveTo>
                  <a:pt x="0" y="0"/>
                </a:moveTo>
                <a:lnTo>
                  <a:pt x="8001000" y="0"/>
                </a:lnTo>
                <a:lnTo>
                  <a:pt x="8001000" y="6187440"/>
                </a:lnTo>
                <a:lnTo>
                  <a:pt x="0" y="6187440"/>
                </a:lnTo>
                <a:lnTo>
                  <a:pt x="0" y="0"/>
                </a:lnTo>
                <a:close/>
              </a:path>
              <a:path w="8001000" h="6187440">
                <a:moveTo>
                  <a:pt x="0" y="0"/>
                </a:moveTo>
                <a:lnTo>
                  <a:pt x="0" y="0"/>
                </a:lnTo>
              </a:path>
              <a:path w="8001000" h="6187440">
                <a:moveTo>
                  <a:pt x="8001000" y="6187440"/>
                </a:moveTo>
                <a:lnTo>
                  <a:pt x="8001000" y="6187440"/>
                </a:lnTo>
              </a:path>
            </a:pathLst>
          </a:custGeom>
          <a:ln w="9344">
            <a:solidFill>
              <a:srgbClr val="80D9E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5800" y="853440"/>
            <a:ext cx="1371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5800" y="1615440"/>
            <a:ext cx="1371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85800" y="2758440"/>
            <a:ext cx="1371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5800" y="3901440"/>
            <a:ext cx="1371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85800" y="4662170"/>
            <a:ext cx="1371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5800" y="5805170"/>
            <a:ext cx="1371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dirty="0">
                <a:latin typeface="Arial"/>
                <a:cs typeface="Arial"/>
              </a:rPr>
              <a:t>•</a:t>
            </a:r>
            <a:endParaRPr sz="25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43000" y="871220"/>
            <a:ext cx="7388225" cy="5739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525" indent="95250" algn="just">
              <a:lnSpc>
                <a:spcPct val="100000"/>
              </a:lnSpc>
              <a:spcBef>
                <a:spcPts val="100"/>
              </a:spcBef>
            </a:pPr>
            <a:r>
              <a:rPr sz="2500" spc="-190" dirty="0">
                <a:latin typeface="Arial"/>
                <a:cs typeface="Arial"/>
              </a:rPr>
              <a:t>Physical </a:t>
            </a:r>
            <a:r>
              <a:rPr sz="2500" spc="-85" dirty="0">
                <a:latin typeface="Arial"/>
                <a:cs typeface="Arial"/>
              </a:rPr>
              <a:t>stability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190" dirty="0">
                <a:latin typeface="Arial"/>
                <a:cs typeface="Arial"/>
              </a:rPr>
              <a:t>dispersed </a:t>
            </a:r>
            <a:r>
              <a:rPr sz="2500" spc="-254" dirty="0">
                <a:latin typeface="Arial"/>
                <a:cs typeface="Arial"/>
              </a:rPr>
              <a:t>system </a:t>
            </a:r>
            <a:r>
              <a:rPr sz="2500" spc="-210" dirty="0">
                <a:latin typeface="Arial"/>
                <a:cs typeface="Arial"/>
              </a:rPr>
              <a:t>depends </a:t>
            </a:r>
            <a:r>
              <a:rPr sz="2500" spc="-80" dirty="0">
                <a:latin typeface="Arial"/>
                <a:cs typeface="Arial"/>
              </a:rPr>
              <a:t>on </a:t>
            </a:r>
            <a:r>
              <a:rPr sz="2500" spc="-150" dirty="0">
                <a:latin typeface="Arial"/>
                <a:cs typeface="Arial"/>
              </a:rPr>
              <a:t>rate </a:t>
            </a:r>
            <a:r>
              <a:rPr sz="2500" spc="-50" dirty="0">
                <a:latin typeface="Arial"/>
                <a:cs typeface="Arial"/>
              </a:rPr>
              <a:t>of  </a:t>
            </a:r>
            <a:r>
              <a:rPr sz="2500" spc="-145" dirty="0">
                <a:latin typeface="Arial"/>
                <a:cs typeface="Arial"/>
              </a:rPr>
              <a:t>agglomeration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-50" dirty="0">
                <a:latin typeface="Arial"/>
                <a:cs typeface="Arial"/>
              </a:rPr>
              <a:t> </a:t>
            </a:r>
            <a:r>
              <a:rPr sz="2500" spc="-185" dirty="0">
                <a:latin typeface="Arial"/>
                <a:cs typeface="Arial"/>
              </a:rPr>
              <a:t>suspensoid.</a:t>
            </a:r>
            <a:endParaRPr sz="2500">
              <a:latin typeface="Arial"/>
              <a:cs typeface="Arial"/>
            </a:endParaRPr>
          </a:p>
          <a:p>
            <a:pPr marL="12700" marR="5080" indent="88900" algn="just">
              <a:lnSpc>
                <a:spcPct val="100000"/>
              </a:lnSpc>
            </a:pPr>
            <a:r>
              <a:rPr sz="2500" spc="-120" dirty="0">
                <a:latin typeface="Arial"/>
                <a:cs typeface="Arial"/>
              </a:rPr>
              <a:t>Agglomeration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200" dirty="0">
                <a:latin typeface="Arial"/>
                <a:cs typeface="Arial"/>
              </a:rPr>
              <a:t>accelerated </a:t>
            </a:r>
            <a:r>
              <a:rPr sz="2500" spc="-145" dirty="0">
                <a:latin typeface="Arial"/>
                <a:cs typeface="Arial"/>
              </a:rPr>
              <a:t>at </a:t>
            </a:r>
            <a:r>
              <a:rPr sz="2500" spc="-195" dirty="0">
                <a:latin typeface="Arial"/>
                <a:cs typeface="Arial"/>
              </a:rPr>
              <a:t>elevated </a:t>
            </a:r>
            <a:r>
              <a:rPr sz="2500" spc="-165" dirty="0">
                <a:latin typeface="Arial"/>
                <a:cs typeface="Arial"/>
              </a:rPr>
              <a:t>temperatures </a:t>
            </a:r>
            <a:r>
              <a:rPr sz="2500" spc="-155" dirty="0">
                <a:latin typeface="Arial"/>
                <a:cs typeface="Arial"/>
              </a:rPr>
              <a:t>and  </a:t>
            </a:r>
            <a:r>
              <a:rPr sz="2500" spc="80" dirty="0">
                <a:latin typeface="Arial"/>
                <a:cs typeface="Arial"/>
              </a:rPr>
              <a:t>it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204" dirty="0">
                <a:latin typeface="Arial"/>
                <a:cs typeface="Arial"/>
              </a:rPr>
              <a:t>also </a:t>
            </a:r>
            <a:r>
              <a:rPr sz="2500" spc="-160" dirty="0">
                <a:latin typeface="Arial"/>
                <a:cs typeface="Arial"/>
              </a:rPr>
              <a:t>affected </a:t>
            </a:r>
            <a:r>
              <a:rPr sz="2500" spc="-204" dirty="0">
                <a:latin typeface="Arial"/>
                <a:cs typeface="Arial"/>
              </a:rPr>
              <a:t>by </a:t>
            </a:r>
            <a:r>
              <a:rPr sz="2500" spc="-100" dirty="0">
                <a:latin typeface="Arial"/>
                <a:cs typeface="Arial"/>
              </a:rPr>
              <a:t>particle </a:t>
            </a:r>
            <a:r>
              <a:rPr sz="2500" spc="-270" dirty="0">
                <a:latin typeface="Arial"/>
                <a:cs typeface="Arial"/>
              </a:rPr>
              <a:t>size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25" dirty="0">
                <a:latin typeface="Arial"/>
                <a:cs typeface="Arial"/>
              </a:rPr>
              <a:t>drug </a:t>
            </a:r>
            <a:r>
              <a:rPr sz="2500" spc="-130" dirty="0">
                <a:latin typeface="Arial"/>
                <a:cs typeface="Arial"/>
              </a:rPr>
              <a:t>(1-5µ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185" dirty="0">
                <a:latin typeface="Arial"/>
                <a:cs typeface="Arial"/>
              </a:rPr>
              <a:t>never </a:t>
            </a:r>
            <a:r>
              <a:rPr sz="2500" spc="-210" dirty="0">
                <a:latin typeface="Arial"/>
                <a:cs typeface="Arial"/>
              </a:rPr>
              <a:t>&gt; </a:t>
            </a:r>
            <a:r>
              <a:rPr sz="2500" spc="-150" dirty="0">
                <a:latin typeface="Arial"/>
                <a:cs typeface="Arial"/>
              </a:rPr>
              <a:t>50  </a:t>
            </a:r>
            <a:r>
              <a:rPr sz="2500" spc="-140" dirty="0">
                <a:latin typeface="Arial"/>
                <a:cs typeface="Arial"/>
              </a:rPr>
              <a:t>µ).</a:t>
            </a:r>
            <a:endParaRPr sz="2500">
              <a:latin typeface="Arial"/>
              <a:cs typeface="Arial"/>
            </a:endParaRPr>
          </a:p>
          <a:p>
            <a:pPr marL="12700" marR="10160" indent="148590" algn="just">
              <a:lnSpc>
                <a:spcPct val="100000"/>
              </a:lnSpc>
            </a:pPr>
            <a:r>
              <a:rPr sz="2500" spc="-120" dirty="0">
                <a:latin typeface="Arial"/>
                <a:cs typeface="Arial"/>
              </a:rPr>
              <a:t>Agglomeration </a:t>
            </a:r>
            <a:r>
              <a:rPr sz="2500" spc="-155" dirty="0">
                <a:latin typeface="Arial"/>
                <a:cs typeface="Arial"/>
              </a:rPr>
              <a:t>results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204" dirty="0">
                <a:latin typeface="Arial"/>
                <a:cs typeface="Arial"/>
              </a:rPr>
              <a:t>valve </a:t>
            </a:r>
            <a:r>
              <a:rPr sz="2500" spc="-165" dirty="0">
                <a:latin typeface="Arial"/>
                <a:cs typeface="Arial"/>
              </a:rPr>
              <a:t>clogging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175" dirty="0">
                <a:latin typeface="Arial"/>
                <a:cs typeface="Arial"/>
              </a:rPr>
              <a:t>inaccuracy </a:t>
            </a:r>
            <a:r>
              <a:rPr sz="2500" spc="-50" dirty="0">
                <a:latin typeface="Arial"/>
                <a:cs typeface="Arial"/>
              </a:rPr>
              <a:t>of  </a:t>
            </a:r>
            <a:r>
              <a:rPr sz="2500" spc="-280" dirty="0">
                <a:latin typeface="Arial"/>
                <a:cs typeface="Arial"/>
              </a:rPr>
              <a:t>dosage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45" dirty="0">
                <a:latin typeface="Arial"/>
                <a:cs typeface="Arial"/>
              </a:rPr>
              <a:t>depending </a:t>
            </a:r>
            <a:r>
              <a:rPr sz="2500" spc="-75" dirty="0">
                <a:latin typeface="Arial"/>
                <a:cs typeface="Arial"/>
              </a:rPr>
              <a:t>on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20" dirty="0">
                <a:latin typeface="Arial"/>
                <a:cs typeface="Arial"/>
              </a:rPr>
              <a:t>nature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65" dirty="0">
                <a:latin typeface="Arial"/>
                <a:cs typeface="Arial"/>
              </a:rPr>
              <a:t>active </a:t>
            </a:r>
            <a:r>
              <a:rPr sz="2500" spc="-120" dirty="0">
                <a:latin typeface="Arial"/>
                <a:cs typeface="Arial"/>
              </a:rPr>
              <a:t>ingredients,  </a:t>
            </a:r>
            <a:r>
              <a:rPr sz="2500" spc="80" dirty="0">
                <a:latin typeface="Arial"/>
                <a:cs typeface="Arial"/>
              </a:rPr>
              <a:t>it </a:t>
            </a:r>
            <a:r>
              <a:rPr sz="2500" spc="-250" dirty="0">
                <a:latin typeface="Arial"/>
                <a:cs typeface="Arial"/>
              </a:rPr>
              <a:t>may </a:t>
            </a:r>
            <a:r>
              <a:rPr sz="2500" spc="-290" dirty="0">
                <a:latin typeface="Arial"/>
                <a:cs typeface="Arial"/>
              </a:rPr>
              <a:t>cause </a:t>
            </a:r>
            <a:r>
              <a:rPr sz="2500" spc="-265" dirty="0">
                <a:latin typeface="Arial"/>
                <a:cs typeface="Arial"/>
              </a:rPr>
              <a:t>damage </a:t>
            </a:r>
            <a:r>
              <a:rPr sz="2500" spc="-40" dirty="0">
                <a:latin typeface="Arial"/>
                <a:cs typeface="Arial"/>
              </a:rPr>
              <a:t>to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35" dirty="0">
                <a:latin typeface="Arial"/>
                <a:cs typeface="Arial"/>
              </a:rPr>
              <a:t>liner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spc="-140" dirty="0">
                <a:latin typeface="Arial"/>
                <a:cs typeface="Arial"/>
              </a:rPr>
              <a:t>metal</a:t>
            </a:r>
            <a:r>
              <a:rPr sz="2500" spc="-490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>
              <a:latin typeface="Arial"/>
              <a:cs typeface="Arial"/>
            </a:endParaRPr>
          </a:p>
          <a:p>
            <a:pPr marL="12700" marR="8255" indent="142240" algn="just">
              <a:lnSpc>
                <a:spcPct val="100000"/>
              </a:lnSpc>
            </a:pPr>
            <a:r>
              <a:rPr sz="2500" spc="-110" dirty="0">
                <a:latin typeface="Arial"/>
                <a:cs typeface="Arial"/>
              </a:rPr>
              <a:t>Isopropyl </a:t>
            </a:r>
            <a:r>
              <a:rPr sz="2500" spc="-140" dirty="0">
                <a:latin typeface="Arial"/>
                <a:cs typeface="Arial"/>
              </a:rPr>
              <a:t>myristate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95" dirty="0">
                <a:latin typeface="Arial"/>
                <a:cs typeface="Arial"/>
              </a:rPr>
              <a:t>mineral </a:t>
            </a:r>
            <a:r>
              <a:rPr sz="2500" spc="10" dirty="0">
                <a:latin typeface="Arial"/>
                <a:cs typeface="Arial"/>
              </a:rPr>
              <a:t>oil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235" dirty="0">
                <a:latin typeface="Arial"/>
                <a:cs typeface="Arial"/>
              </a:rPr>
              <a:t>used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185" dirty="0">
                <a:latin typeface="Arial"/>
                <a:cs typeface="Arial"/>
              </a:rPr>
              <a:t>reduce  </a:t>
            </a:r>
            <a:r>
              <a:rPr sz="2500" spc="-145" dirty="0">
                <a:latin typeface="Arial"/>
                <a:cs typeface="Arial"/>
              </a:rPr>
              <a:t>agglomeration.</a:t>
            </a:r>
            <a:endParaRPr sz="2500">
              <a:latin typeface="Arial"/>
              <a:cs typeface="Arial"/>
            </a:endParaRPr>
          </a:p>
          <a:p>
            <a:pPr marL="12700" marR="8255" indent="149860" algn="just">
              <a:lnSpc>
                <a:spcPct val="99800"/>
              </a:lnSpc>
              <a:spcBef>
                <a:spcPts val="5"/>
              </a:spcBef>
            </a:pPr>
            <a:r>
              <a:rPr sz="2500" spc="-155" dirty="0">
                <a:latin typeface="Arial"/>
                <a:cs typeface="Arial"/>
              </a:rPr>
              <a:t>Surfactants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35" dirty="0">
                <a:latin typeface="Arial"/>
                <a:cs typeface="Arial"/>
              </a:rPr>
              <a:t>HLB </a:t>
            </a:r>
            <a:r>
              <a:rPr sz="2500" spc="-185" dirty="0">
                <a:latin typeface="Arial"/>
                <a:cs typeface="Arial"/>
              </a:rPr>
              <a:t>value </a:t>
            </a:r>
            <a:r>
              <a:rPr sz="2500" spc="-275" dirty="0">
                <a:latin typeface="Arial"/>
                <a:cs typeface="Arial"/>
              </a:rPr>
              <a:t>less </a:t>
            </a:r>
            <a:r>
              <a:rPr sz="2500" spc="-85" dirty="0">
                <a:latin typeface="Arial"/>
                <a:cs typeface="Arial"/>
              </a:rPr>
              <a:t>than </a:t>
            </a:r>
            <a:r>
              <a:rPr sz="2500" spc="-145" dirty="0">
                <a:latin typeface="Arial"/>
                <a:cs typeface="Arial"/>
              </a:rPr>
              <a:t>10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75" dirty="0">
                <a:latin typeface="Arial"/>
                <a:cs typeface="Arial"/>
              </a:rPr>
              <a:t>utilized </a:t>
            </a:r>
            <a:r>
              <a:rPr sz="2500" spc="-25" dirty="0">
                <a:latin typeface="Arial"/>
                <a:cs typeface="Arial"/>
              </a:rPr>
              <a:t>for  </a:t>
            </a:r>
            <a:r>
              <a:rPr sz="2500" spc="-180" dirty="0">
                <a:latin typeface="Arial"/>
                <a:cs typeface="Arial"/>
              </a:rPr>
              <a:t>aerosol </a:t>
            </a:r>
            <a:r>
              <a:rPr sz="2500" spc="-160" dirty="0">
                <a:latin typeface="Arial"/>
                <a:cs typeface="Arial"/>
              </a:rPr>
              <a:t>dispersions </a:t>
            </a:r>
            <a:r>
              <a:rPr sz="2500" spc="-110" dirty="0">
                <a:latin typeface="Arial"/>
                <a:cs typeface="Arial"/>
              </a:rPr>
              <a:t>(sorbitan </a:t>
            </a:r>
            <a:r>
              <a:rPr sz="2500" spc="-145" dirty="0">
                <a:latin typeface="Arial"/>
                <a:cs typeface="Arial"/>
              </a:rPr>
              <a:t>monooleate, </a:t>
            </a:r>
            <a:r>
              <a:rPr sz="2500" spc="-125" dirty="0">
                <a:latin typeface="Arial"/>
                <a:cs typeface="Arial"/>
              </a:rPr>
              <a:t>monolaurate,  </a:t>
            </a:r>
            <a:r>
              <a:rPr sz="2500" spc="-95" dirty="0">
                <a:latin typeface="Arial"/>
                <a:cs typeface="Arial"/>
              </a:rPr>
              <a:t>trioleate,</a:t>
            </a:r>
            <a:r>
              <a:rPr sz="2500" spc="-75" dirty="0">
                <a:latin typeface="Arial"/>
                <a:cs typeface="Arial"/>
              </a:rPr>
              <a:t> </a:t>
            </a:r>
            <a:r>
              <a:rPr sz="2500" spc="-185" dirty="0">
                <a:latin typeface="Arial"/>
                <a:cs typeface="Arial"/>
              </a:rPr>
              <a:t>sesquioleate).</a:t>
            </a:r>
            <a:endParaRPr sz="2500">
              <a:latin typeface="Arial"/>
              <a:cs typeface="Arial"/>
            </a:endParaRPr>
          </a:p>
          <a:p>
            <a:pPr marL="116839">
              <a:lnSpc>
                <a:spcPct val="100000"/>
              </a:lnSpc>
              <a:tabLst>
                <a:tab pos="5753735" algn="l"/>
                <a:tab pos="6204585" algn="l"/>
              </a:tabLst>
            </a:pPr>
            <a:r>
              <a:rPr sz="2500" spc="-155" dirty="0">
                <a:latin typeface="Arial"/>
                <a:cs typeface="Arial"/>
              </a:rPr>
              <a:t>Surfactants  </a:t>
            </a:r>
            <a:r>
              <a:rPr sz="2500" spc="-220" dirty="0">
                <a:latin typeface="Arial"/>
                <a:cs typeface="Arial"/>
              </a:rPr>
              <a:t>are  </a:t>
            </a:r>
            <a:r>
              <a:rPr sz="2500" spc="-145" dirty="0">
                <a:latin typeface="Arial"/>
                <a:cs typeface="Arial"/>
              </a:rPr>
              <a:t>effective </a:t>
            </a:r>
            <a:r>
              <a:rPr sz="2500" spc="45" dirty="0">
                <a:latin typeface="Arial"/>
                <a:cs typeface="Arial"/>
              </a:rPr>
              <a:t>in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235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concentration	</a:t>
            </a:r>
            <a:r>
              <a:rPr sz="2500" spc="-50" dirty="0">
                <a:latin typeface="Arial"/>
                <a:cs typeface="Arial"/>
              </a:rPr>
              <a:t>of	</a:t>
            </a:r>
            <a:r>
              <a:rPr sz="2500" spc="-130" dirty="0">
                <a:latin typeface="Arial"/>
                <a:cs typeface="Arial"/>
              </a:rPr>
              <a:t>0.01</a:t>
            </a:r>
            <a:r>
              <a:rPr sz="2500" spc="65" dirty="0">
                <a:latin typeface="Arial"/>
                <a:cs typeface="Arial"/>
              </a:rPr>
              <a:t> </a:t>
            </a:r>
            <a:r>
              <a:rPr sz="2500" spc="-75" dirty="0">
                <a:latin typeface="Arial"/>
                <a:cs typeface="Arial"/>
              </a:rPr>
              <a:t>to1</a:t>
            </a:r>
            <a:endParaRPr sz="2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105" dirty="0">
                <a:latin typeface="Arial"/>
                <a:cs typeface="Arial"/>
              </a:rPr>
              <a:t>%.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742950"/>
            <a:chOff x="452527" y="273050"/>
            <a:chExt cx="8239125" cy="7429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4114800" y="716279"/>
                  </a:moveTo>
                  <a:lnTo>
                    <a:pt x="0" y="7162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6279"/>
                  </a:lnTo>
                  <a:lnTo>
                    <a:pt x="4114800" y="7162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40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5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7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8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9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32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23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44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6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7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90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81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72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636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55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470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30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216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14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8051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962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88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797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70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543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45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378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28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20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035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87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78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70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1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438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36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610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601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93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85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76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60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34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257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18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509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5003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92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74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7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84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95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33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6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7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91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22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4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5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56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9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23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14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6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84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9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838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60"/>
              </a:spcBef>
            </a:pPr>
            <a:r>
              <a:rPr sz="3600" spc="-350" dirty="0"/>
              <a:t>FOAM</a:t>
            </a:r>
            <a:r>
              <a:rPr sz="3600" spc="-190" dirty="0"/>
              <a:t> </a:t>
            </a:r>
            <a:r>
              <a:rPr sz="3600" spc="-560" dirty="0"/>
              <a:t>SYSTEMS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609600" y="1295400"/>
            <a:ext cx="8001000" cy="4664710"/>
          </a:xfrm>
          <a:custGeom>
            <a:avLst/>
            <a:gdLst/>
            <a:ahLst/>
            <a:cxnLst/>
            <a:rect l="l" t="t" r="r" b="b"/>
            <a:pathLst>
              <a:path w="8001000" h="4664710">
                <a:moveTo>
                  <a:pt x="0" y="0"/>
                </a:moveTo>
                <a:lnTo>
                  <a:pt x="8001000" y="0"/>
                </a:lnTo>
                <a:lnTo>
                  <a:pt x="8001000" y="4664710"/>
                </a:lnTo>
                <a:lnTo>
                  <a:pt x="0" y="4664710"/>
                </a:lnTo>
                <a:lnTo>
                  <a:pt x="0" y="0"/>
                </a:lnTo>
                <a:close/>
              </a:path>
              <a:path w="8001000" h="4664710">
                <a:moveTo>
                  <a:pt x="0" y="0"/>
                </a:moveTo>
                <a:lnTo>
                  <a:pt x="0" y="0"/>
                </a:lnTo>
              </a:path>
              <a:path w="8001000" h="4664710">
                <a:moveTo>
                  <a:pt x="8001000" y="4664710"/>
                </a:moveTo>
                <a:lnTo>
                  <a:pt x="8001000" y="4664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85800" y="1328420"/>
            <a:ext cx="7840345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65430" algn="l"/>
              </a:tabLst>
            </a:pPr>
            <a:r>
              <a:rPr sz="2500" spc="-105" dirty="0">
                <a:latin typeface="Arial"/>
                <a:cs typeface="Arial"/>
              </a:rPr>
              <a:t>Emulsion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40" dirty="0">
                <a:latin typeface="Arial"/>
                <a:cs typeface="Arial"/>
              </a:rPr>
              <a:t>foam </a:t>
            </a:r>
            <a:r>
              <a:rPr sz="2500" spc="-210" dirty="0">
                <a:latin typeface="Arial"/>
                <a:cs typeface="Arial"/>
              </a:rPr>
              <a:t>aerosols </a:t>
            </a:r>
            <a:r>
              <a:rPr sz="2500" spc="-155" dirty="0">
                <a:latin typeface="Arial"/>
                <a:cs typeface="Arial"/>
              </a:rPr>
              <a:t>consist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70" dirty="0">
                <a:latin typeface="Arial"/>
                <a:cs typeface="Arial"/>
              </a:rPr>
              <a:t>active </a:t>
            </a:r>
            <a:r>
              <a:rPr sz="2500" spc="-120" dirty="0">
                <a:latin typeface="Arial"/>
                <a:cs typeface="Arial"/>
              </a:rPr>
              <a:t>ingredients,  </a:t>
            </a:r>
            <a:r>
              <a:rPr sz="2500" spc="-215" dirty="0">
                <a:latin typeface="Arial"/>
                <a:cs typeface="Arial"/>
              </a:rPr>
              <a:t>aqueous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65" dirty="0">
                <a:latin typeface="Arial"/>
                <a:cs typeface="Arial"/>
              </a:rPr>
              <a:t>non </a:t>
            </a:r>
            <a:r>
              <a:rPr sz="2500" spc="-215" dirty="0">
                <a:latin typeface="Arial"/>
                <a:cs typeface="Arial"/>
              </a:rPr>
              <a:t>aqueous </a:t>
            </a:r>
            <a:r>
              <a:rPr sz="2500" spc="-140" dirty="0">
                <a:latin typeface="Arial"/>
                <a:cs typeface="Arial"/>
              </a:rPr>
              <a:t>vehicle, </a:t>
            </a:r>
            <a:r>
              <a:rPr sz="2500" spc="-125" dirty="0">
                <a:latin typeface="Arial"/>
                <a:cs typeface="Arial"/>
              </a:rPr>
              <a:t>surfactant, </a:t>
            </a:r>
            <a:r>
              <a:rPr sz="2500" spc="-110" dirty="0">
                <a:latin typeface="Arial"/>
                <a:cs typeface="Arial"/>
              </a:rPr>
              <a:t>Propellant </a:t>
            </a:r>
            <a:r>
              <a:rPr sz="2500" spc="-155" dirty="0">
                <a:latin typeface="Arial"/>
                <a:cs typeface="Arial"/>
              </a:rPr>
              <a:t>and 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95" dirty="0">
                <a:latin typeface="Arial"/>
                <a:cs typeface="Arial"/>
              </a:rPr>
              <a:t>dispensed </a:t>
            </a:r>
            <a:r>
              <a:rPr sz="2500" spc="-375" dirty="0">
                <a:latin typeface="Arial"/>
                <a:cs typeface="Arial"/>
              </a:rPr>
              <a:t>as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185" dirty="0">
                <a:latin typeface="Arial"/>
                <a:cs typeface="Arial"/>
              </a:rPr>
              <a:t>stable </a:t>
            </a:r>
            <a:r>
              <a:rPr sz="2500" spc="-50" dirty="0">
                <a:latin typeface="Arial"/>
                <a:cs typeface="Arial"/>
              </a:rPr>
              <a:t>or </a:t>
            </a:r>
            <a:r>
              <a:rPr sz="2500" spc="-80" dirty="0">
                <a:latin typeface="Arial"/>
                <a:cs typeface="Arial"/>
              </a:rPr>
              <a:t>quick </a:t>
            </a:r>
            <a:r>
              <a:rPr sz="2500" spc="-145" dirty="0">
                <a:latin typeface="Arial"/>
                <a:cs typeface="Arial"/>
              </a:rPr>
              <a:t>breaking </a:t>
            </a:r>
            <a:r>
              <a:rPr sz="2500" spc="-140" dirty="0">
                <a:latin typeface="Arial"/>
                <a:cs typeface="Arial"/>
              </a:rPr>
              <a:t>foam </a:t>
            </a:r>
            <a:r>
              <a:rPr sz="2500" spc="-150" dirty="0">
                <a:latin typeface="Arial"/>
                <a:cs typeface="Arial"/>
              </a:rPr>
              <a:t>depending </a:t>
            </a:r>
            <a:r>
              <a:rPr sz="2500" spc="-80" dirty="0">
                <a:latin typeface="Arial"/>
                <a:cs typeface="Arial"/>
              </a:rPr>
              <a:t>on 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20" dirty="0">
                <a:latin typeface="Arial"/>
                <a:cs typeface="Arial"/>
              </a:rPr>
              <a:t>nature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20" dirty="0">
                <a:latin typeface="Arial"/>
                <a:cs typeface="Arial"/>
              </a:rPr>
              <a:t>ingredients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110" dirty="0">
                <a:latin typeface="Arial"/>
                <a:cs typeface="Arial"/>
              </a:rPr>
              <a:t> </a:t>
            </a:r>
            <a:r>
              <a:rPr sz="2500" spc="-55" dirty="0">
                <a:latin typeface="Arial"/>
                <a:cs typeface="Arial"/>
              </a:rPr>
              <a:t>formulation.</a:t>
            </a:r>
            <a:endParaRPr sz="25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685800" y="3233420"/>
            <a:ext cx="339090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u="heavy" spc="-3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AQUEOUS </a:t>
            </a:r>
            <a:r>
              <a:rPr sz="2500" u="heavy" spc="-36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STABLE </a:t>
            </a:r>
            <a:r>
              <a:rPr sz="2500" u="heavy" spc="-2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FOAM</a:t>
            </a:r>
            <a:r>
              <a:rPr sz="2500" spc="-475" dirty="0">
                <a:latin typeface="Arial"/>
                <a:cs typeface="Arial"/>
              </a:rPr>
              <a:t> </a:t>
            </a:r>
            <a:r>
              <a:rPr sz="2500" u="heavy" spc="-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500">
              <a:latin typeface="Arial"/>
              <a:cs typeface="Arial"/>
            </a:endParaRPr>
          </a:p>
          <a:p>
            <a:pPr marL="85090">
              <a:lnSpc>
                <a:spcPct val="100000"/>
              </a:lnSpc>
            </a:pPr>
            <a:r>
              <a:rPr sz="2500" spc="-75" dirty="0">
                <a:latin typeface="Arial"/>
                <a:cs typeface="Arial"/>
              </a:rPr>
              <a:t>Formulation</a:t>
            </a:r>
            <a:endParaRPr sz="25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6129348" y="3614420"/>
            <a:ext cx="82867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440" dirty="0">
                <a:latin typeface="Arial"/>
                <a:cs typeface="Arial"/>
              </a:rPr>
              <a:t>%</a:t>
            </a:r>
            <a:r>
              <a:rPr sz="2500" spc="-30" dirty="0">
                <a:latin typeface="Arial"/>
                <a:cs typeface="Arial"/>
              </a:rPr>
              <a:t>w</a:t>
            </a:r>
            <a:r>
              <a:rPr sz="2500" spc="270" dirty="0">
                <a:latin typeface="Arial"/>
                <a:cs typeface="Arial"/>
              </a:rPr>
              <a:t>/</a:t>
            </a:r>
            <a:r>
              <a:rPr sz="2500" spc="-20" dirty="0">
                <a:latin typeface="Arial"/>
                <a:cs typeface="Arial"/>
              </a:rPr>
              <a:t>w</a:t>
            </a:r>
            <a:endParaRPr sz="25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994521" y="4757420"/>
            <a:ext cx="100012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145" dirty="0">
                <a:latin typeface="Arial"/>
                <a:cs typeface="Arial"/>
              </a:rPr>
              <a:t>9</a:t>
            </a:r>
            <a:r>
              <a:rPr sz="2500" spc="-90" dirty="0">
                <a:latin typeface="Arial"/>
                <a:cs typeface="Arial"/>
              </a:rPr>
              <a:t>5</a:t>
            </a:r>
            <a:r>
              <a:rPr sz="2500" spc="-80" dirty="0">
                <a:latin typeface="Arial"/>
                <a:cs typeface="Arial"/>
              </a:rPr>
              <a:t>-</a:t>
            </a:r>
            <a:r>
              <a:rPr sz="2500" spc="-150" dirty="0">
                <a:latin typeface="Arial"/>
                <a:cs typeface="Arial"/>
              </a:rPr>
              <a:t>96</a:t>
            </a:r>
            <a:r>
              <a:rPr sz="2500" spc="-80" dirty="0">
                <a:latin typeface="Arial"/>
                <a:cs typeface="Arial"/>
              </a:rPr>
              <a:t>.</a:t>
            </a:r>
            <a:r>
              <a:rPr sz="2500" spc="-145" dirty="0">
                <a:latin typeface="Arial"/>
                <a:cs typeface="Arial"/>
              </a:rPr>
              <a:t>5</a:t>
            </a:r>
            <a:endParaRPr sz="25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685800" y="3995420"/>
            <a:ext cx="2169795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075" marR="5080" indent="-80010">
              <a:lnSpc>
                <a:spcPct val="100000"/>
              </a:lnSpc>
              <a:spcBef>
                <a:spcPts val="100"/>
              </a:spcBef>
            </a:pPr>
            <a:r>
              <a:rPr sz="2500" spc="-110" dirty="0">
                <a:latin typeface="Arial"/>
                <a:cs typeface="Arial"/>
              </a:rPr>
              <a:t>Active </a:t>
            </a:r>
            <a:r>
              <a:rPr sz="2500" spc="-95" dirty="0">
                <a:latin typeface="Arial"/>
                <a:cs typeface="Arial"/>
              </a:rPr>
              <a:t>ingredient  </a:t>
            </a:r>
            <a:r>
              <a:rPr sz="2500" spc="60" dirty="0">
                <a:latin typeface="Arial"/>
                <a:cs typeface="Arial"/>
              </a:rPr>
              <a:t>Oil</a:t>
            </a:r>
            <a:r>
              <a:rPr sz="2500" spc="-85" dirty="0">
                <a:latin typeface="Arial"/>
                <a:cs typeface="Arial"/>
              </a:rPr>
              <a:t> </a:t>
            </a:r>
            <a:r>
              <a:rPr sz="2500" spc="-300" dirty="0">
                <a:latin typeface="Arial"/>
                <a:cs typeface="Arial"/>
              </a:rPr>
              <a:t>waxes</a:t>
            </a:r>
            <a:endParaRPr sz="2500">
              <a:latin typeface="Arial"/>
              <a:cs typeface="Arial"/>
            </a:endParaRPr>
          </a:p>
          <a:p>
            <a:pPr marL="92075" marR="242570">
              <a:lnSpc>
                <a:spcPct val="100000"/>
              </a:lnSpc>
            </a:pPr>
            <a:r>
              <a:rPr sz="2500" spc="45" dirty="0">
                <a:latin typeface="Arial"/>
                <a:cs typeface="Arial"/>
              </a:rPr>
              <a:t>o/w</a:t>
            </a:r>
            <a:r>
              <a:rPr sz="2500" spc="-150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surfactant  </a:t>
            </a:r>
            <a:r>
              <a:rPr sz="2500" spc="-114" dirty="0">
                <a:latin typeface="Arial"/>
                <a:cs typeface="Arial"/>
              </a:rPr>
              <a:t>Water</a:t>
            </a:r>
            <a:endParaRPr sz="25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65809" y="5518150"/>
            <a:ext cx="407670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114" dirty="0">
                <a:latin typeface="Arial"/>
                <a:cs typeface="Arial"/>
              </a:rPr>
              <a:t>Hydrocarbon </a:t>
            </a:r>
            <a:r>
              <a:rPr sz="2500" spc="-110" dirty="0">
                <a:latin typeface="Arial"/>
                <a:cs typeface="Arial"/>
              </a:rPr>
              <a:t>Propellant </a:t>
            </a:r>
            <a:r>
              <a:rPr sz="2500" spc="-125" dirty="0">
                <a:latin typeface="Arial"/>
                <a:cs typeface="Arial"/>
              </a:rPr>
              <a:t>(3</a:t>
            </a:r>
            <a:r>
              <a:rPr sz="2500" spc="-105" dirty="0">
                <a:latin typeface="Arial"/>
                <a:cs typeface="Arial"/>
              </a:rPr>
              <a:t> </a:t>
            </a:r>
            <a:r>
              <a:rPr sz="2500" spc="-120" dirty="0">
                <a:latin typeface="Arial"/>
                <a:cs typeface="Arial"/>
              </a:rPr>
              <a:t>-5%)</a:t>
            </a:r>
            <a:endParaRPr sz="25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6002862" y="5518150"/>
            <a:ext cx="67754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155" dirty="0">
                <a:latin typeface="Arial"/>
                <a:cs typeface="Arial"/>
              </a:rPr>
              <a:t>3</a:t>
            </a:r>
            <a:r>
              <a:rPr sz="2500" spc="-85" dirty="0">
                <a:latin typeface="Arial"/>
                <a:cs typeface="Arial"/>
              </a:rPr>
              <a:t>.</a:t>
            </a:r>
            <a:r>
              <a:rPr sz="2500" spc="-135" dirty="0">
                <a:latin typeface="Arial"/>
                <a:cs typeface="Arial"/>
              </a:rPr>
              <a:t>5</a:t>
            </a:r>
            <a:r>
              <a:rPr sz="2500" spc="-70" dirty="0">
                <a:latin typeface="Arial"/>
                <a:cs typeface="Arial"/>
              </a:rPr>
              <a:t>-</a:t>
            </a:r>
            <a:r>
              <a:rPr sz="2500" spc="-145" dirty="0">
                <a:latin typeface="Arial"/>
                <a:cs typeface="Arial"/>
              </a:rPr>
              <a:t>5</a:t>
            </a:r>
            <a:endParaRPr sz="2500">
              <a:latin typeface="Arial"/>
              <a:cs typeface="Arial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2971800" y="4191000"/>
            <a:ext cx="228600" cy="1371600"/>
          </a:xfrm>
          <a:custGeom>
            <a:avLst/>
            <a:gdLst/>
            <a:ahLst/>
            <a:cxnLst/>
            <a:rect l="l" t="t" r="r" b="b"/>
            <a:pathLst>
              <a:path w="228600" h="1371600">
                <a:moveTo>
                  <a:pt x="0" y="0"/>
                </a:moveTo>
                <a:lnTo>
                  <a:pt x="41969" y="1547"/>
                </a:lnTo>
                <a:lnTo>
                  <a:pt x="78581" y="5714"/>
                </a:lnTo>
                <a:lnTo>
                  <a:pt x="104477" y="11787"/>
                </a:lnTo>
                <a:lnTo>
                  <a:pt x="114300" y="19050"/>
                </a:lnTo>
                <a:lnTo>
                  <a:pt x="114300" y="666750"/>
                </a:lnTo>
                <a:lnTo>
                  <a:pt x="124122" y="674012"/>
                </a:lnTo>
                <a:lnTo>
                  <a:pt x="150018" y="680085"/>
                </a:lnTo>
                <a:lnTo>
                  <a:pt x="186630" y="684252"/>
                </a:lnTo>
                <a:lnTo>
                  <a:pt x="228600" y="685800"/>
                </a:lnTo>
                <a:lnTo>
                  <a:pt x="186630" y="687347"/>
                </a:lnTo>
                <a:lnTo>
                  <a:pt x="150018" y="691514"/>
                </a:lnTo>
                <a:lnTo>
                  <a:pt x="124122" y="697587"/>
                </a:lnTo>
                <a:lnTo>
                  <a:pt x="114300" y="704850"/>
                </a:lnTo>
                <a:lnTo>
                  <a:pt x="114300" y="1352550"/>
                </a:lnTo>
                <a:lnTo>
                  <a:pt x="104477" y="1359812"/>
                </a:lnTo>
                <a:lnTo>
                  <a:pt x="78581" y="1365885"/>
                </a:lnTo>
                <a:lnTo>
                  <a:pt x="41969" y="1370052"/>
                </a:lnTo>
                <a:lnTo>
                  <a:pt x="0" y="1371600"/>
                </a:lnTo>
              </a:path>
              <a:path w="228600" h="1371600">
                <a:moveTo>
                  <a:pt x="0" y="0"/>
                </a:moveTo>
                <a:lnTo>
                  <a:pt x="0" y="0"/>
                </a:lnTo>
              </a:path>
              <a:path w="228600" h="1371600">
                <a:moveTo>
                  <a:pt x="228600" y="1371600"/>
                </a:moveTo>
                <a:lnTo>
                  <a:pt x="228600" y="1371600"/>
                </a:lnTo>
              </a:path>
            </a:pathLst>
          </a:custGeom>
          <a:ln w="9344">
            <a:solidFill>
              <a:srgbClr val="497D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533400"/>
            <a:ext cx="8610600" cy="5426710"/>
          </a:xfrm>
          <a:custGeom>
            <a:avLst/>
            <a:gdLst/>
            <a:ahLst/>
            <a:cxnLst/>
            <a:rect l="l" t="t" r="r" b="b"/>
            <a:pathLst>
              <a:path w="8610600" h="5426710">
                <a:moveTo>
                  <a:pt x="0" y="0"/>
                </a:moveTo>
                <a:lnTo>
                  <a:pt x="8610600" y="0"/>
                </a:lnTo>
                <a:lnTo>
                  <a:pt x="8610600" y="5426710"/>
                </a:lnTo>
                <a:lnTo>
                  <a:pt x="0" y="5426710"/>
                </a:lnTo>
                <a:lnTo>
                  <a:pt x="0" y="0"/>
                </a:lnTo>
                <a:close/>
              </a:path>
              <a:path w="8610600" h="5426710">
                <a:moveTo>
                  <a:pt x="0" y="0"/>
                </a:moveTo>
                <a:lnTo>
                  <a:pt x="0" y="0"/>
                </a:lnTo>
              </a:path>
              <a:path w="8610600" h="5426710">
                <a:moveTo>
                  <a:pt x="8610600" y="5426710"/>
                </a:moveTo>
                <a:lnTo>
                  <a:pt x="8610600" y="5426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82270" y="567690"/>
            <a:ext cx="8457565" cy="3072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buChar char="•"/>
              <a:tabLst>
                <a:tab pos="258445" algn="l"/>
                <a:tab pos="259079" algn="l"/>
                <a:tab pos="1189990" algn="l"/>
                <a:tab pos="2614930" algn="l"/>
                <a:tab pos="3707129" algn="l"/>
                <a:tab pos="4032885" algn="l"/>
                <a:tab pos="5158105" algn="l"/>
                <a:tab pos="5539740" algn="l"/>
                <a:tab pos="5943600" algn="l"/>
                <a:tab pos="6503034" algn="l"/>
                <a:tab pos="7191375" algn="l"/>
                <a:tab pos="7595234" algn="l"/>
              </a:tabLst>
            </a:pPr>
            <a:r>
              <a:rPr sz="2500" spc="-20" dirty="0">
                <a:latin typeface="Arial"/>
                <a:cs typeface="Arial"/>
              </a:rPr>
              <a:t>T</a:t>
            </a:r>
            <a:r>
              <a:rPr sz="2500" spc="-40" dirty="0">
                <a:latin typeface="Arial"/>
                <a:cs typeface="Arial"/>
              </a:rPr>
              <a:t>ot</a:t>
            </a:r>
            <a:r>
              <a:rPr sz="2500" spc="-190" dirty="0">
                <a:latin typeface="Arial"/>
                <a:cs typeface="Arial"/>
              </a:rPr>
              <a:t>a</a:t>
            </a:r>
            <a:r>
              <a:rPr sz="2500" spc="-75" dirty="0">
                <a:latin typeface="Arial"/>
                <a:cs typeface="Arial"/>
              </a:rPr>
              <a:t>l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55" dirty="0">
                <a:latin typeface="Arial"/>
                <a:cs typeface="Arial"/>
              </a:rPr>
              <a:t>p</a:t>
            </a:r>
            <a:r>
              <a:rPr sz="2500" spc="-40" dirty="0">
                <a:latin typeface="Arial"/>
                <a:cs typeface="Arial"/>
              </a:rPr>
              <a:t>r</a:t>
            </a:r>
            <a:r>
              <a:rPr sz="2500" spc="-130" dirty="0">
                <a:latin typeface="Arial"/>
                <a:cs typeface="Arial"/>
              </a:rPr>
              <a:t>o</a:t>
            </a:r>
            <a:r>
              <a:rPr sz="2500" spc="-135" dirty="0">
                <a:latin typeface="Arial"/>
                <a:cs typeface="Arial"/>
              </a:rPr>
              <a:t>p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75" dirty="0">
                <a:latin typeface="Arial"/>
                <a:cs typeface="Arial"/>
              </a:rPr>
              <a:t>ll</a:t>
            </a:r>
            <a:r>
              <a:rPr sz="2500" spc="-345" dirty="0">
                <a:latin typeface="Arial"/>
                <a:cs typeface="Arial"/>
              </a:rPr>
              <a:t>a</a:t>
            </a:r>
            <a:r>
              <a:rPr sz="2500" spc="-25" dirty="0">
                <a:latin typeface="Arial"/>
                <a:cs typeface="Arial"/>
              </a:rPr>
              <a:t>n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254" dirty="0">
                <a:latin typeface="Arial"/>
                <a:cs typeface="Arial"/>
              </a:rPr>
              <a:t>c</a:t>
            </a:r>
            <a:r>
              <a:rPr sz="2500" spc="-145" dirty="0">
                <a:latin typeface="Arial"/>
                <a:cs typeface="Arial"/>
              </a:rPr>
              <a:t>o</a:t>
            </a:r>
            <a:r>
              <a:rPr sz="2500" spc="-25" dirty="0">
                <a:latin typeface="Arial"/>
                <a:cs typeface="Arial"/>
              </a:rPr>
              <a:t>n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spc="-355" dirty="0">
                <a:latin typeface="Arial"/>
                <a:cs typeface="Arial"/>
              </a:rPr>
              <a:t>e</a:t>
            </a:r>
            <a:r>
              <a:rPr sz="2500" spc="-25" dirty="0">
                <a:latin typeface="Arial"/>
                <a:cs typeface="Arial"/>
              </a:rPr>
              <a:t>n</a:t>
            </a:r>
            <a:r>
              <a:rPr sz="2500" spc="55" dirty="0">
                <a:latin typeface="Arial"/>
                <a:cs typeface="Arial"/>
              </a:rPr>
              <a:t>t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00" dirty="0">
                <a:latin typeface="Arial"/>
                <a:cs typeface="Arial"/>
              </a:rPr>
              <a:t>i</a:t>
            </a:r>
            <a:r>
              <a:rPr sz="2500" spc="-210" dirty="0">
                <a:latin typeface="Arial"/>
                <a:cs typeface="Arial"/>
              </a:rPr>
              <a:t>s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95" dirty="0">
                <a:latin typeface="Arial"/>
                <a:cs typeface="Arial"/>
              </a:rPr>
              <a:t>u</a:t>
            </a:r>
            <a:r>
              <a:rPr sz="2500" spc="-415" dirty="0">
                <a:latin typeface="Arial"/>
                <a:cs typeface="Arial"/>
              </a:rPr>
              <a:t>s</a:t>
            </a:r>
            <a:r>
              <a:rPr sz="2500" spc="-85" dirty="0">
                <a:latin typeface="Arial"/>
                <a:cs typeface="Arial"/>
              </a:rPr>
              <a:t>u</a:t>
            </a:r>
            <a:r>
              <a:rPr sz="2500" spc="-135" dirty="0">
                <a:latin typeface="Arial"/>
                <a:cs typeface="Arial"/>
              </a:rPr>
              <a:t>al</a:t>
            </a:r>
            <a:r>
              <a:rPr sz="2500" spc="75" dirty="0">
                <a:latin typeface="Arial"/>
                <a:cs typeface="Arial"/>
              </a:rPr>
              <a:t>l</a:t>
            </a:r>
            <a:r>
              <a:rPr sz="2500" spc="-275" dirty="0">
                <a:latin typeface="Arial"/>
                <a:cs typeface="Arial"/>
              </a:rPr>
              <a:t>y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40" dirty="0">
                <a:latin typeface="Arial"/>
                <a:cs typeface="Arial"/>
              </a:rPr>
              <a:t>(</a:t>
            </a:r>
            <a:r>
              <a:rPr sz="2500" spc="-145" dirty="0">
                <a:latin typeface="Arial"/>
                <a:cs typeface="Arial"/>
              </a:rPr>
              <a:t>3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40" dirty="0">
                <a:latin typeface="Arial"/>
                <a:cs typeface="Arial"/>
              </a:rPr>
              <a:t>r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135" dirty="0">
                <a:latin typeface="Arial"/>
                <a:cs typeface="Arial"/>
              </a:rPr>
              <a:t>5%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10" dirty="0">
                <a:latin typeface="Arial"/>
                <a:cs typeface="Arial"/>
              </a:rPr>
              <a:t>w/</a:t>
            </a:r>
            <a:r>
              <a:rPr sz="2500" spc="20" dirty="0">
                <a:latin typeface="Arial"/>
                <a:cs typeface="Arial"/>
              </a:rPr>
              <a:t>w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65" dirty="0">
                <a:latin typeface="Arial"/>
                <a:cs typeface="Arial"/>
              </a:rPr>
              <a:t>o</a:t>
            </a:r>
            <a:r>
              <a:rPr sz="2500" spc="-40" dirty="0">
                <a:latin typeface="Arial"/>
                <a:cs typeface="Arial"/>
              </a:rPr>
              <a:t>r</a:t>
            </a:r>
            <a:r>
              <a:rPr sz="2500" dirty="0">
                <a:latin typeface="Arial"/>
                <a:cs typeface="Arial"/>
              </a:rPr>
              <a:t>	</a:t>
            </a:r>
            <a:r>
              <a:rPr sz="2500" spc="-85" dirty="0">
                <a:latin typeface="Arial"/>
                <a:cs typeface="Arial"/>
              </a:rPr>
              <a:t>8</a:t>
            </a:r>
            <a:r>
              <a:rPr sz="2500" spc="-70" dirty="0">
                <a:latin typeface="Arial"/>
                <a:cs typeface="Arial"/>
              </a:rPr>
              <a:t>-</a:t>
            </a:r>
            <a:r>
              <a:rPr sz="2500" spc="-105" dirty="0">
                <a:latin typeface="Arial"/>
                <a:cs typeface="Arial"/>
              </a:rPr>
              <a:t>10%  </a:t>
            </a:r>
            <a:r>
              <a:rPr sz="2500" spc="-15" dirty="0">
                <a:latin typeface="Arial"/>
                <a:cs typeface="Arial"/>
              </a:rPr>
              <a:t>v/v)</a:t>
            </a:r>
            <a:r>
              <a:rPr sz="2500" spc="-80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.</a:t>
            </a:r>
            <a:endParaRPr sz="2500">
              <a:latin typeface="Arial"/>
              <a:cs typeface="Arial"/>
            </a:endParaRPr>
          </a:p>
          <a:p>
            <a:pPr marL="12700" marR="13335">
              <a:lnSpc>
                <a:spcPts val="3000"/>
              </a:lnSpc>
              <a:spcBef>
                <a:spcPts val="90"/>
              </a:spcBef>
              <a:buChar char="•"/>
              <a:tabLst>
                <a:tab pos="222250" algn="l"/>
              </a:tabLst>
            </a:pPr>
            <a:r>
              <a:rPr sz="2500" spc="-204" dirty="0">
                <a:latin typeface="Arial"/>
                <a:cs typeface="Arial"/>
              </a:rPr>
              <a:t>As </a:t>
            </a:r>
            <a:r>
              <a:rPr sz="2500" spc="-110" dirty="0">
                <a:latin typeface="Arial"/>
                <a:cs typeface="Arial"/>
              </a:rPr>
              <a:t>the amount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225" dirty="0">
                <a:latin typeface="Arial"/>
                <a:cs typeface="Arial"/>
              </a:rPr>
              <a:t>increases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75" dirty="0">
                <a:latin typeface="Arial"/>
                <a:cs typeface="Arial"/>
              </a:rPr>
              <a:t>stiffer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35" dirty="0">
                <a:latin typeface="Arial"/>
                <a:cs typeface="Arial"/>
              </a:rPr>
              <a:t>dryer </a:t>
            </a:r>
            <a:r>
              <a:rPr sz="2500" spc="-140" dirty="0">
                <a:latin typeface="Arial"/>
                <a:cs typeface="Arial"/>
              </a:rPr>
              <a:t>foam </a:t>
            </a:r>
            <a:r>
              <a:rPr sz="2500" spc="-150" dirty="0">
                <a:latin typeface="Arial"/>
                <a:cs typeface="Arial"/>
              </a:rPr>
              <a:t>is  </a:t>
            </a:r>
            <a:r>
              <a:rPr sz="2500" spc="-135" dirty="0">
                <a:latin typeface="Arial"/>
                <a:cs typeface="Arial"/>
              </a:rPr>
              <a:t>produced.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ts val="2900"/>
              </a:lnSpc>
              <a:buChar char="•"/>
              <a:tabLst>
                <a:tab pos="203200" algn="l"/>
              </a:tabLst>
            </a:pPr>
            <a:r>
              <a:rPr sz="2500" spc="-145" dirty="0">
                <a:latin typeface="Arial"/>
                <a:cs typeface="Arial"/>
              </a:rPr>
              <a:t>Lower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125" dirty="0">
                <a:latin typeface="Arial"/>
                <a:cs typeface="Arial"/>
              </a:rPr>
              <a:t>concentrations </a:t>
            </a:r>
            <a:r>
              <a:rPr sz="2500" spc="-110" dirty="0">
                <a:latin typeface="Arial"/>
                <a:cs typeface="Arial"/>
              </a:rPr>
              <a:t>yield </a:t>
            </a:r>
            <a:r>
              <a:rPr sz="2500" spc="-130" dirty="0">
                <a:latin typeface="Arial"/>
                <a:cs typeface="Arial"/>
              </a:rPr>
              <a:t>wetter</a:t>
            </a:r>
            <a:r>
              <a:rPr sz="2500" spc="75" dirty="0">
                <a:latin typeface="Arial"/>
                <a:cs typeface="Arial"/>
              </a:rPr>
              <a:t> </a:t>
            </a:r>
            <a:r>
              <a:rPr sz="2500" spc="-180" dirty="0">
                <a:latin typeface="Arial"/>
                <a:cs typeface="Arial"/>
              </a:rPr>
              <a:t>foams.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14" dirty="0">
                <a:latin typeface="Arial"/>
                <a:cs typeface="Arial"/>
              </a:rPr>
              <a:t>Hydrocarbon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spc="-225" dirty="0">
                <a:latin typeface="Arial"/>
                <a:cs typeface="Arial"/>
              </a:rPr>
              <a:t>compressed </a:t>
            </a:r>
            <a:r>
              <a:rPr sz="2500" spc="-365" dirty="0">
                <a:latin typeface="Arial"/>
                <a:cs typeface="Arial"/>
              </a:rPr>
              <a:t>gas </a:t>
            </a:r>
            <a:r>
              <a:rPr sz="2500" spc="-114" dirty="0">
                <a:latin typeface="Arial"/>
                <a:cs typeface="Arial"/>
              </a:rPr>
              <a:t>propellants </a:t>
            </a:r>
            <a:r>
              <a:rPr sz="2500" spc="-220" dirty="0">
                <a:latin typeface="Arial"/>
                <a:cs typeface="Arial"/>
              </a:rPr>
              <a:t>are</a:t>
            </a:r>
            <a:r>
              <a:rPr sz="2500" spc="155" dirty="0">
                <a:latin typeface="Arial"/>
                <a:cs typeface="Arial"/>
              </a:rPr>
              <a:t> </a:t>
            </a:r>
            <a:r>
              <a:rPr sz="2500" spc="-210" dirty="0">
                <a:latin typeface="Arial"/>
                <a:cs typeface="Arial"/>
              </a:rPr>
              <a:t>used.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u="heavy" spc="-27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NON-AQUEOUS </a:t>
            </a:r>
            <a:r>
              <a:rPr sz="2500" u="heavy" spc="-36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STABLE </a:t>
            </a:r>
            <a:r>
              <a:rPr sz="2500" u="heavy" spc="-2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FOAM</a:t>
            </a:r>
            <a:r>
              <a:rPr sz="2500" spc="-95" dirty="0">
                <a:latin typeface="Arial"/>
                <a:cs typeface="Arial"/>
              </a:rPr>
              <a:t> </a:t>
            </a:r>
            <a:r>
              <a:rPr sz="2500" u="heavy" spc="-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50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18210" y="3706495"/>
          <a:ext cx="5880734" cy="146049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9700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107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6305">
                <a:tc>
                  <a:txBody>
                    <a:bodyPr/>
                    <a:lstStyle/>
                    <a:p>
                      <a:pPr marL="49530">
                        <a:lnSpc>
                          <a:spcPts val="2375"/>
                        </a:lnSpc>
                      </a:pPr>
                      <a:r>
                        <a:rPr sz="2500" spc="-75" dirty="0">
                          <a:latin typeface="Arial"/>
                          <a:cs typeface="Arial"/>
                        </a:rPr>
                        <a:t>Formulation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49325">
                        <a:lnSpc>
                          <a:spcPts val="2375"/>
                        </a:lnSpc>
                      </a:pPr>
                      <a:r>
                        <a:rPr sz="2500" spc="-55" dirty="0">
                          <a:latin typeface="Arial"/>
                          <a:cs typeface="Arial"/>
                        </a:rPr>
                        <a:t>%w/w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31750">
                        <a:lnSpc>
                          <a:spcPts val="2805"/>
                        </a:lnSpc>
                      </a:pPr>
                      <a:r>
                        <a:rPr sz="2500" spc="-100" dirty="0">
                          <a:latin typeface="Arial"/>
                          <a:cs typeface="Arial"/>
                        </a:rPr>
                        <a:t>Glycol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06780">
                        <a:lnSpc>
                          <a:spcPts val="2805"/>
                        </a:lnSpc>
                      </a:pPr>
                      <a:r>
                        <a:rPr sz="2500" spc="-120" dirty="0">
                          <a:latin typeface="Arial"/>
                          <a:cs typeface="Arial"/>
                        </a:rPr>
                        <a:t>91-92.5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984">
                <a:tc>
                  <a:txBody>
                    <a:bodyPr/>
                    <a:lstStyle/>
                    <a:p>
                      <a:pPr marL="31750">
                        <a:lnSpc>
                          <a:spcPts val="2805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Emulsifying</a:t>
                      </a:r>
                      <a:r>
                        <a:rPr sz="25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204" dirty="0">
                          <a:latin typeface="Arial"/>
                          <a:cs typeface="Arial"/>
                        </a:rPr>
                        <a:t>agent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8755" algn="ctr">
                        <a:lnSpc>
                          <a:spcPts val="2805"/>
                        </a:lnSpc>
                      </a:pPr>
                      <a:r>
                        <a:rPr sz="2500" dirty="0">
                          <a:latin typeface="Arial"/>
                          <a:cs typeface="Arial"/>
                        </a:rPr>
                        <a:t>4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209">
                <a:tc>
                  <a:txBody>
                    <a:bodyPr/>
                    <a:lstStyle/>
                    <a:p>
                      <a:pPr marL="31750">
                        <a:lnSpc>
                          <a:spcPts val="2820"/>
                        </a:lnSpc>
                      </a:pPr>
                      <a:r>
                        <a:rPr sz="2500" spc="-114" dirty="0">
                          <a:latin typeface="Arial"/>
                          <a:cs typeface="Arial"/>
                        </a:rPr>
                        <a:t>Hydrocarbon</a:t>
                      </a:r>
                      <a:r>
                        <a:rPr sz="25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500" spc="-90" dirty="0">
                          <a:latin typeface="Arial"/>
                          <a:cs typeface="Arial"/>
                        </a:rPr>
                        <a:t>propellant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912494">
                        <a:lnSpc>
                          <a:spcPts val="2820"/>
                        </a:lnSpc>
                      </a:pPr>
                      <a:r>
                        <a:rPr sz="2500" spc="-110" dirty="0">
                          <a:latin typeface="Arial"/>
                          <a:cs typeface="Arial"/>
                        </a:rPr>
                        <a:t>3.5-5</a:t>
                      </a:r>
                      <a:endParaRPr sz="25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382270" y="5138420"/>
            <a:ext cx="6645909" cy="786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3200" indent="-190500">
              <a:lnSpc>
                <a:spcPts val="2995"/>
              </a:lnSpc>
              <a:spcBef>
                <a:spcPts val="100"/>
              </a:spcBef>
              <a:buChar char="•"/>
              <a:tabLst>
                <a:tab pos="203200" algn="l"/>
              </a:tabLst>
            </a:pPr>
            <a:r>
              <a:rPr sz="2500" spc="-145" dirty="0">
                <a:latin typeface="Arial"/>
                <a:cs typeface="Arial"/>
              </a:rPr>
              <a:t>Glycols </a:t>
            </a:r>
            <a:r>
              <a:rPr sz="2500" spc="-200" dirty="0">
                <a:latin typeface="Arial"/>
                <a:cs typeface="Arial"/>
              </a:rPr>
              <a:t>such </a:t>
            </a:r>
            <a:r>
              <a:rPr sz="2500" spc="-375" dirty="0">
                <a:latin typeface="Arial"/>
                <a:cs typeface="Arial"/>
              </a:rPr>
              <a:t>as </a:t>
            </a:r>
            <a:r>
              <a:rPr sz="2500" spc="-114" dirty="0">
                <a:latin typeface="Arial"/>
                <a:cs typeface="Arial"/>
              </a:rPr>
              <a:t>poly </a:t>
            </a:r>
            <a:r>
              <a:rPr sz="2500" spc="-160" dirty="0">
                <a:latin typeface="Arial"/>
                <a:cs typeface="Arial"/>
              </a:rPr>
              <a:t>ethylene </a:t>
            </a:r>
            <a:r>
              <a:rPr sz="2500" spc="-185" dirty="0">
                <a:latin typeface="Arial"/>
                <a:cs typeface="Arial"/>
              </a:rPr>
              <a:t>glycols </a:t>
            </a:r>
            <a:r>
              <a:rPr sz="2500" spc="-220" dirty="0">
                <a:latin typeface="Arial"/>
                <a:cs typeface="Arial"/>
              </a:rPr>
              <a:t>are</a:t>
            </a:r>
            <a:r>
              <a:rPr sz="2500" spc="-160" dirty="0">
                <a:latin typeface="Arial"/>
                <a:cs typeface="Arial"/>
              </a:rPr>
              <a:t> </a:t>
            </a:r>
            <a:r>
              <a:rPr sz="2500" spc="-210" dirty="0">
                <a:latin typeface="Arial"/>
                <a:cs typeface="Arial"/>
              </a:rPr>
              <a:t>used.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ts val="2995"/>
              </a:lnSpc>
              <a:buChar char="•"/>
              <a:tabLst>
                <a:tab pos="203200" algn="l"/>
              </a:tabLst>
            </a:pPr>
            <a:r>
              <a:rPr sz="2500" spc="-110" dirty="0">
                <a:latin typeface="Arial"/>
                <a:cs typeface="Arial"/>
              </a:rPr>
              <a:t>Emulsifying </a:t>
            </a:r>
            <a:r>
              <a:rPr sz="2500" spc="-204" dirty="0">
                <a:latin typeface="Arial"/>
                <a:cs typeface="Arial"/>
              </a:rPr>
              <a:t>agent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45" dirty="0">
                <a:latin typeface="Arial"/>
                <a:cs typeface="Arial"/>
              </a:rPr>
              <a:t>propylene glycol</a:t>
            </a:r>
            <a:r>
              <a:rPr sz="2500" spc="265" dirty="0">
                <a:latin typeface="Arial"/>
                <a:cs typeface="Arial"/>
              </a:rPr>
              <a:t> </a:t>
            </a:r>
            <a:r>
              <a:rPr sz="2500" spc="-170" dirty="0">
                <a:latin typeface="Arial"/>
                <a:cs typeface="Arial"/>
              </a:rPr>
              <a:t>monostearate.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76200"/>
            <a:ext cx="8001000" cy="6430010"/>
          </a:xfrm>
          <a:custGeom>
            <a:avLst/>
            <a:gdLst/>
            <a:ahLst/>
            <a:cxnLst/>
            <a:rect l="l" t="t" r="r" b="b"/>
            <a:pathLst>
              <a:path w="8001000" h="6430009">
                <a:moveTo>
                  <a:pt x="0" y="0"/>
                </a:moveTo>
                <a:lnTo>
                  <a:pt x="8001000" y="0"/>
                </a:lnTo>
                <a:lnTo>
                  <a:pt x="8001000" y="6430010"/>
                </a:lnTo>
                <a:lnTo>
                  <a:pt x="0" y="6430010"/>
                </a:lnTo>
                <a:lnTo>
                  <a:pt x="0" y="0"/>
                </a:lnTo>
                <a:close/>
              </a:path>
              <a:path w="8001000" h="6430009">
                <a:moveTo>
                  <a:pt x="0" y="0"/>
                </a:moveTo>
                <a:lnTo>
                  <a:pt x="0" y="0"/>
                </a:lnTo>
              </a:path>
              <a:path w="8001000" h="6430009">
                <a:moveTo>
                  <a:pt x="8001000" y="6430010"/>
                </a:moveTo>
                <a:lnTo>
                  <a:pt x="8001000" y="64300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4669" y="111759"/>
            <a:ext cx="7616825" cy="2993390"/>
          </a:xfrm>
          <a:prstGeom prst="rect">
            <a:avLst/>
          </a:prstGeom>
        </p:spPr>
        <p:txBody>
          <a:bodyPr vert="horz" wrap="square" lIns="0" tIns="2095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50"/>
              </a:spcBef>
            </a:pPr>
            <a:r>
              <a:rPr sz="2600" u="heavy" spc="-29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QUICK </a:t>
            </a:r>
            <a:r>
              <a:rPr sz="2600" u="heavy" spc="-3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BREAKING </a:t>
            </a:r>
            <a:r>
              <a:rPr sz="2600" u="heavy" spc="-21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FOAM</a:t>
            </a:r>
            <a:r>
              <a:rPr sz="2600" spc="-195" dirty="0">
                <a:latin typeface="Arial"/>
                <a:cs typeface="Arial"/>
              </a:rPr>
              <a:t> </a:t>
            </a:r>
            <a:r>
              <a:rPr sz="2600" u="heavy" spc="-3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209550" indent="-196850">
              <a:lnSpc>
                <a:spcPct val="100000"/>
              </a:lnSpc>
              <a:spcBef>
                <a:spcPts val="1550"/>
              </a:spcBef>
              <a:buChar char="•"/>
              <a:tabLst>
                <a:tab pos="209550" algn="l"/>
              </a:tabLst>
            </a:pPr>
            <a:r>
              <a:rPr sz="2600" spc="-110" dirty="0">
                <a:latin typeface="Arial"/>
                <a:cs typeface="Arial"/>
              </a:rPr>
              <a:t>Propellant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35" dirty="0">
                <a:latin typeface="Arial"/>
                <a:cs typeface="Arial"/>
              </a:rPr>
              <a:t>external </a:t>
            </a:r>
            <a:r>
              <a:rPr sz="2600" spc="-260" dirty="0">
                <a:latin typeface="Arial"/>
                <a:cs typeface="Arial"/>
              </a:rPr>
              <a:t>phase</a:t>
            </a:r>
            <a:r>
              <a:rPr sz="2600" spc="-1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12700" marR="5080">
              <a:lnSpc>
                <a:spcPct val="150000"/>
              </a:lnSpc>
              <a:buChar char="•"/>
              <a:tabLst>
                <a:tab pos="209550" algn="l"/>
              </a:tabLst>
            </a:pPr>
            <a:r>
              <a:rPr sz="2600" spc="-90" dirty="0">
                <a:latin typeface="Arial"/>
                <a:cs typeface="Arial"/>
              </a:rPr>
              <a:t>When </a:t>
            </a:r>
            <a:r>
              <a:rPr sz="2600" spc="-200" dirty="0">
                <a:latin typeface="Arial"/>
                <a:cs typeface="Arial"/>
              </a:rPr>
              <a:t>dispensed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product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05" dirty="0">
                <a:latin typeface="Arial"/>
                <a:cs typeface="Arial"/>
              </a:rPr>
              <a:t>emitted </a:t>
            </a:r>
            <a:r>
              <a:rPr sz="2600" spc="-385" dirty="0">
                <a:latin typeface="Arial"/>
                <a:cs typeface="Arial"/>
              </a:rPr>
              <a:t>as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35" dirty="0">
                <a:latin typeface="Arial"/>
                <a:cs typeface="Arial"/>
              </a:rPr>
              <a:t>foam, </a:t>
            </a:r>
            <a:r>
              <a:rPr sz="2600" spc="-95" dirty="0">
                <a:latin typeface="Arial"/>
                <a:cs typeface="Arial"/>
              </a:rPr>
              <a:t>which  then </a:t>
            </a:r>
            <a:r>
              <a:rPr sz="2600" spc="-215" dirty="0">
                <a:latin typeface="Arial"/>
                <a:cs typeface="Arial"/>
              </a:rPr>
              <a:t>collapses </a:t>
            </a:r>
            <a:r>
              <a:rPr sz="2600" dirty="0">
                <a:latin typeface="Arial"/>
                <a:cs typeface="Arial"/>
              </a:rPr>
              <a:t>into </a:t>
            </a:r>
            <a:r>
              <a:rPr sz="2600" spc="-350" dirty="0">
                <a:latin typeface="Arial"/>
                <a:cs typeface="Arial"/>
              </a:rPr>
              <a:t>a</a:t>
            </a:r>
            <a:r>
              <a:rPr sz="2600" spc="5" dirty="0">
                <a:latin typeface="Arial"/>
                <a:cs typeface="Arial"/>
              </a:rPr>
              <a:t> </a:t>
            </a:r>
            <a:r>
              <a:rPr sz="2600" spc="-15" dirty="0">
                <a:latin typeface="Arial"/>
                <a:cs typeface="Arial"/>
              </a:rPr>
              <a:t>liquid.</a:t>
            </a:r>
            <a:endParaRPr sz="2600">
              <a:latin typeface="Arial"/>
              <a:cs typeface="Arial"/>
            </a:endParaRPr>
          </a:p>
          <a:p>
            <a:pPr marL="209550" indent="-196850">
              <a:lnSpc>
                <a:spcPct val="100000"/>
              </a:lnSpc>
              <a:spcBef>
                <a:spcPts val="1550"/>
              </a:spcBef>
              <a:buChar char="•"/>
              <a:tabLst>
                <a:tab pos="209550" algn="l"/>
              </a:tabLst>
            </a:pPr>
            <a:r>
              <a:rPr sz="2600" spc="-175" dirty="0">
                <a:latin typeface="Arial"/>
                <a:cs typeface="Arial"/>
              </a:rPr>
              <a:t>Especially </a:t>
            </a:r>
            <a:r>
              <a:rPr sz="2600" spc="-145" dirty="0">
                <a:latin typeface="Arial"/>
                <a:cs typeface="Arial"/>
              </a:rPr>
              <a:t>applicable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90" dirty="0">
                <a:latin typeface="Arial"/>
                <a:cs typeface="Arial"/>
              </a:rPr>
              <a:t>topical </a:t>
            </a:r>
            <a:r>
              <a:rPr sz="2600" spc="-140" dirty="0">
                <a:latin typeface="Arial"/>
                <a:cs typeface="Arial"/>
              </a:rPr>
              <a:t>medications</a:t>
            </a:r>
            <a:r>
              <a:rPr sz="2600" spc="5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256030" y="3325395"/>
          <a:ext cx="5026660" cy="196161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70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63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4986">
                <a:tc>
                  <a:txBody>
                    <a:bodyPr/>
                    <a:lstStyle/>
                    <a:p>
                      <a:pPr marL="31750">
                        <a:lnSpc>
                          <a:spcPts val="2845"/>
                        </a:lnSpc>
                      </a:pPr>
                      <a:r>
                        <a:rPr sz="2600" spc="-80" dirty="0">
                          <a:latin typeface="Arial"/>
                          <a:cs typeface="Arial"/>
                        </a:rPr>
                        <a:t>Formulation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2845"/>
                        </a:lnSpc>
                      </a:pPr>
                      <a:r>
                        <a:rPr sz="2600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2600" spc="-5" dirty="0">
                          <a:latin typeface="Arial"/>
                          <a:cs typeface="Arial"/>
                        </a:rPr>
                        <a:t>w</a:t>
                      </a:r>
                      <a:r>
                        <a:rPr sz="2600" dirty="0">
                          <a:latin typeface="Arial"/>
                          <a:cs typeface="Arial"/>
                        </a:rPr>
                        <a:t>/w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335">
                <a:tc>
                  <a:txBody>
                    <a:bodyPr/>
                    <a:lstStyle/>
                    <a:p>
                      <a:pPr marL="31750">
                        <a:lnSpc>
                          <a:spcPts val="2935"/>
                        </a:lnSpc>
                      </a:pPr>
                      <a:r>
                        <a:rPr sz="2600" spc="-85" dirty="0">
                          <a:latin typeface="Arial"/>
                          <a:cs typeface="Arial"/>
                        </a:rPr>
                        <a:t>Ethyl</a:t>
                      </a:r>
                      <a:r>
                        <a:rPr sz="26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600" spc="-110" dirty="0">
                          <a:latin typeface="Arial"/>
                          <a:cs typeface="Arial"/>
                        </a:rPr>
                        <a:t>alcohol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ts val="2935"/>
                        </a:lnSpc>
                      </a:pPr>
                      <a:r>
                        <a:rPr sz="2600" spc="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600" spc="2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600" spc="-1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2600" spc="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2600" dirty="0">
                          <a:latin typeface="Arial"/>
                          <a:cs typeface="Arial"/>
                        </a:rPr>
                        <a:t>6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239">
                <a:tc>
                  <a:txBody>
                    <a:bodyPr/>
                    <a:lstStyle/>
                    <a:p>
                      <a:pPr marL="31750">
                        <a:lnSpc>
                          <a:spcPts val="2920"/>
                        </a:lnSpc>
                      </a:pPr>
                      <a:r>
                        <a:rPr sz="2600" spc="-135" dirty="0">
                          <a:latin typeface="Arial"/>
                          <a:cs typeface="Arial"/>
                        </a:rPr>
                        <a:t>Surfactant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01015">
                        <a:lnSpc>
                          <a:spcPts val="2920"/>
                        </a:lnSpc>
                      </a:pPr>
                      <a:r>
                        <a:rPr sz="2600" spc="-120" dirty="0">
                          <a:latin typeface="Arial"/>
                          <a:cs typeface="Arial"/>
                        </a:rPr>
                        <a:t>0.5-5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5605">
                <a:tc>
                  <a:txBody>
                    <a:bodyPr/>
                    <a:lstStyle/>
                    <a:p>
                      <a:pPr marL="31750">
                        <a:lnSpc>
                          <a:spcPts val="2920"/>
                        </a:lnSpc>
                      </a:pPr>
                      <a:r>
                        <a:rPr sz="2600" spc="-114" dirty="0">
                          <a:latin typeface="Arial"/>
                          <a:cs typeface="Arial"/>
                        </a:rPr>
                        <a:t>Water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37465" algn="r">
                        <a:lnSpc>
                          <a:spcPts val="2920"/>
                        </a:lnSpc>
                      </a:pPr>
                      <a:r>
                        <a:rPr sz="2600" spc="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600" spc="20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2600" spc="-10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2600" dirty="0">
                          <a:latin typeface="Arial"/>
                          <a:cs typeface="Arial"/>
                        </a:rPr>
                        <a:t>42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6447">
                <a:tc>
                  <a:txBody>
                    <a:bodyPr/>
                    <a:lstStyle/>
                    <a:p>
                      <a:pPr marL="31750">
                        <a:lnSpc>
                          <a:spcPts val="2915"/>
                        </a:lnSpc>
                      </a:pPr>
                      <a:r>
                        <a:rPr sz="2600" spc="-114" dirty="0">
                          <a:latin typeface="Arial"/>
                          <a:cs typeface="Arial"/>
                        </a:rPr>
                        <a:t>Hydrocarbon</a:t>
                      </a:r>
                      <a:r>
                        <a:rPr sz="26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600" spc="-110" dirty="0">
                          <a:latin typeface="Arial"/>
                          <a:cs typeface="Arial"/>
                        </a:rPr>
                        <a:t>Propellant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14984">
                        <a:lnSpc>
                          <a:spcPts val="2915"/>
                        </a:lnSpc>
                      </a:pPr>
                      <a:r>
                        <a:rPr sz="2600" spc="-125" dirty="0">
                          <a:latin typeface="Arial"/>
                          <a:cs typeface="Arial"/>
                        </a:rPr>
                        <a:t>3-15</a:t>
                      </a:r>
                      <a:endParaRPr sz="26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534669" y="5257800"/>
            <a:ext cx="7362190" cy="1214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buChar char="•"/>
              <a:tabLst>
                <a:tab pos="209550" algn="l"/>
                <a:tab pos="669925" algn="l"/>
              </a:tabLst>
            </a:pPr>
            <a:r>
              <a:rPr sz="2600" spc="-130" dirty="0">
                <a:latin typeface="Arial"/>
                <a:cs typeface="Arial"/>
              </a:rPr>
              <a:t>Surfactant </a:t>
            </a:r>
            <a:r>
              <a:rPr sz="2600" spc="-120" dirty="0">
                <a:latin typeface="Arial"/>
                <a:cs typeface="Arial"/>
              </a:rPr>
              <a:t>should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145" dirty="0">
                <a:latin typeface="Arial"/>
                <a:cs typeface="Arial"/>
              </a:rPr>
              <a:t>soluble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70" dirty="0">
                <a:latin typeface="Arial"/>
                <a:cs typeface="Arial"/>
              </a:rPr>
              <a:t>both </a:t>
            </a:r>
            <a:r>
              <a:rPr sz="2600" spc="-110" dirty="0">
                <a:latin typeface="Arial"/>
                <a:cs typeface="Arial"/>
              </a:rPr>
              <a:t>alcohol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75" dirty="0">
                <a:latin typeface="Arial"/>
                <a:cs typeface="Arial"/>
              </a:rPr>
              <a:t>water  </a:t>
            </a:r>
            <a:r>
              <a:rPr sz="2600" spc="-155" dirty="0">
                <a:latin typeface="Arial"/>
                <a:cs typeface="Arial"/>
              </a:rPr>
              <a:t>and	</a:t>
            </a:r>
            <a:r>
              <a:rPr sz="2600" spc="-210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65" dirty="0">
                <a:latin typeface="Arial"/>
                <a:cs typeface="Arial"/>
              </a:rPr>
              <a:t>non </a:t>
            </a:r>
            <a:r>
              <a:rPr sz="2600" spc="-45" dirty="0">
                <a:latin typeface="Arial"/>
                <a:cs typeface="Arial"/>
              </a:rPr>
              <a:t>ionic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100" dirty="0">
                <a:latin typeface="Arial"/>
                <a:cs typeface="Arial"/>
              </a:rPr>
              <a:t>cationic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85" dirty="0">
                <a:latin typeface="Arial"/>
                <a:cs typeface="Arial"/>
              </a:rPr>
              <a:t>anionic</a:t>
            </a:r>
            <a:r>
              <a:rPr sz="2600" spc="-320" dirty="0">
                <a:latin typeface="Arial"/>
                <a:cs typeface="Arial"/>
              </a:rPr>
              <a:t> </a:t>
            </a:r>
            <a:r>
              <a:rPr sz="2600" spc="-165" dirty="0">
                <a:latin typeface="Arial"/>
                <a:cs typeface="Arial"/>
              </a:rPr>
              <a:t>type.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381000"/>
            <a:ext cx="8153400" cy="5882640"/>
          </a:xfrm>
          <a:custGeom>
            <a:avLst/>
            <a:gdLst/>
            <a:ahLst/>
            <a:cxnLst/>
            <a:rect l="l" t="t" r="r" b="b"/>
            <a:pathLst>
              <a:path w="8153400" h="5882640">
                <a:moveTo>
                  <a:pt x="0" y="0"/>
                </a:moveTo>
                <a:lnTo>
                  <a:pt x="8153400" y="0"/>
                </a:lnTo>
                <a:lnTo>
                  <a:pt x="8153400" y="5882640"/>
                </a:lnTo>
                <a:lnTo>
                  <a:pt x="0" y="5882640"/>
                </a:lnTo>
                <a:lnTo>
                  <a:pt x="0" y="0"/>
                </a:lnTo>
                <a:close/>
              </a:path>
              <a:path w="8153400" h="5882640">
                <a:moveTo>
                  <a:pt x="0" y="0"/>
                </a:moveTo>
                <a:lnTo>
                  <a:pt x="0" y="0"/>
                </a:lnTo>
              </a:path>
              <a:path w="8153400" h="5882640">
                <a:moveTo>
                  <a:pt x="8153400" y="5882640"/>
                </a:moveTo>
                <a:lnTo>
                  <a:pt x="8153400" y="588264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34669" y="415290"/>
            <a:ext cx="22390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0" u="heavy" spc="-2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THERMAL </a:t>
            </a:r>
            <a:r>
              <a:rPr sz="2400" b="0" u="heavy" spc="-20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FOAM</a:t>
            </a:r>
            <a:r>
              <a:rPr sz="2400" b="0" spc="-55" dirty="0">
                <a:latin typeface="Arial"/>
                <a:cs typeface="Arial"/>
              </a:rPr>
              <a:t> </a:t>
            </a:r>
            <a:r>
              <a:rPr sz="2400" b="0" u="heavy" spc="-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4669" y="781050"/>
            <a:ext cx="562229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0820" indent="-198120">
              <a:lnSpc>
                <a:spcPct val="100000"/>
              </a:lnSpc>
              <a:spcBef>
                <a:spcPts val="100"/>
              </a:spcBef>
              <a:buChar char="•"/>
              <a:tabLst>
                <a:tab pos="210820" algn="l"/>
              </a:tabLst>
            </a:pPr>
            <a:r>
              <a:rPr sz="2600" spc="-190" dirty="0">
                <a:latin typeface="Arial"/>
                <a:cs typeface="Arial"/>
              </a:rPr>
              <a:t>Used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50" dirty="0">
                <a:latin typeface="Arial"/>
                <a:cs typeface="Arial"/>
              </a:rPr>
              <a:t>produce </a:t>
            </a:r>
            <a:r>
              <a:rPr sz="2600" spc="-170" dirty="0">
                <a:latin typeface="Arial"/>
                <a:cs typeface="Arial"/>
              </a:rPr>
              <a:t>warm </a:t>
            </a:r>
            <a:r>
              <a:rPr sz="2600" spc="-145" dirty="0">
                <a:latin typeface="Arial"/>
                <a:cs typeface="Arial"/>
              </a:rPr>
              <a:t>foam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90" dirty="0">
                <a:latin typeface="Arial"/>
                <a:cs typeface="Arial"/>
              </a:rPr>
              <a:t>shaving</a:t>
            </a:r>
            <a:r>
              <a:rPr sz="2600" spc="16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4669" y="1177290"/>
            <a:ext cx="6640195" cy="816610"/>
          </a:xfrm>
          <a:prstGeom prst="rect">
            <a:avLst/>
          </a:prstGeom>
        </p:spPr>
        <p:txBody>
          <a:bodyPr vert="horz" wrap="square" lIns="0" tIns="26670" rIns="0" bIns="0" rtlCol="0">
            <a:spAutoFit/>
          </a:bodyPr>
          <a:lstStyle/>
          <a:p>
            <a:pPr marL="12700" marR="5080">
              <a:lnSpc>
                <a:spcPts val="3110"/>
              </a:lnSpc>
              <a:spcBef>
                <a:spcPts val="210"/>
              </a:spcBef>
              <a:buChar char="•"/>
              <a:tabLst>
                <a:tab pos="396875" algn="l"/>
                <a:tab pos="397510" algn="l"/>
                <a:tab pos="1343660" algn="l"/>
                <a:tab pos="1861820" algn="l"/>
                <a:tab pos="2577465" algn="l"/>
                <a:tab pos="3073400" algn="l"/>
                <a:tab pos="3252470" algn="l"/>
                <a:tab pos="3952240" algn="l"/>
                <a:tab pos="4043045" algn="l"/>
                <a:tab pos="5086350" algn="l"/>
                <a:tab pos="5420995" algn="l"/>
                <a:tab pos="5848985" algn="l"/>
              </a:tabLst>
            </a:pPr>
            <a:r>
              <a:rPr sz="2600" spc="-190" dirty="0">
                <a:latin typeface="Arial"/>
                <a:cs typeface="Arial"/>
              </a:rPr>
              <a:t>Used	</a:t>
            </a:r>
            <a:r>
              <a:rPr sz="2600" spc="-40" dirty="0">
                <a:latin typeface="Arial"/>
                <a:cs typeface="Arial"/>
              </a:rPr>
              <a:t>to	</a:t>
            </a:r>
            <a:r>
              <a:rPr sz="2600" spc="-215" dirty="0">
                <a:latin typeface="Arial"/>
                <a:cs typeface="Arial"/>
              </a:rPr>
              <a:t>dispense		</a:t>
            </a:r>
            <a:r>
              <a:rPr sz="2600" spc="-65" dirty="0">
                <a:latin typeface="Arial"/>
                <a:cs typeface="Arial"/>
              </a:rPr>
              <a:t>hair		</a:t>
            </a:r>
            <a:r>
              <a:rPr sz="2600" spc="-145" dirty="0">
                <a:latin typeface="Arial"/>
                <a:cs typeface="Arial"/>
              </a:rPr>
              <a:t>colors	</a:t>
            </a:r>
            <a:r>
              <a:rPr sz="2600" spc="-155" dirty="0">
                <a:latin typeface="Arial"/>
                <a:cs typeface="Arial"/>
              </a:rPr>
              <a:t>and	</a:t>
            </a:r>
            <a:r>
              <a:rPr sz="2600" spc="-295" dirty="0">
                <a:latin typeface="Arial"/>
                <a:cs typeface="Arial"/>
              </a:rPr>
              <a:t>dyes  </a:t>
            </a:r>
            <a:r>
              <a:rPr sz="2600" spc="-55" dirty="0">
                <a:latin typeface="Arial"/>
                <a:cs typeface="Arial"/>
              </a:rPr>
              <a:t>u</a:t>
            </a:r>
            <a:r>
              <a:rPr sz="2600" spc="-65" dirty="0">
                <a:latin typeface="Arial"/>
                <a:cs typeface="Arial"/>
              </a:rPr>
              <a:t>n</a:t>
            </a:r>
            <a:r>
              <a:rPr sz="2600" spc="-265" dirty="0">
                <a:latin typeface="Arial"/>
                <a:cs typeface="Arial"/>
              </a:rPr>
              <a:t>su</a:t>
            </a:r>
            <a:r>
              <a:rPr sz="2600" spc="-245" dirty="0">
                <a:latin typeface="Arial"/>
                <a:cs typeface="Arial"/>
              </a:rPr>
              <a:t>c</a:t>
            </a:r>
            <a:r>
              <a:rPr sz="2600" spc="-254" dirty="0">
                <a:latin typeface="Arial"/>
                <a:cs typeface="Arial"/>
              </a:rPr>
              <a:t>c</a:t>
            </a:r>
            <a:r>
              <a:rPr sz="2600" spc="-415" dirty="0">
                <a:latin typeface="Arial"/>
                <a:cs typeface="Arial"/>
              </a:rPr>
              <a:t>es</a:t>
            </a:r>
            <a:r>
              <a:rPr sz="2600" spc="-400" dirty="0">
                <a:latin typeface="Arial"/>
                <a:cs typeface="Arial"/>
              </a:rPr>
              <a:t>s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spc="-5" dirty="0">
                <a:latin typeface="Arial"/>
                <a:cs typeface="Arial"/>
              </a:rPr>
              <a:t>u</a:t>
            </a:r>
            <a:r>
              <a:rPr sz="2600" dirty="0">
                <a:latin typeface="Arial"/>
                <a:cs typeface="Arial"/>
              </a:rPr>
              <a:t>l	</a:t>
            </a:r>
            <a:r>
              <a:rPr sz="2600" spc="-105" dirty="0">
                <a:latin typeface="Arial"/>
                <a:cs typeface="Arial"/>
              </a:rPr>
              <a:t>d</a:t>
            </a:r>
            <a:r>
              <a:rPr sz="2600" spc="-225" dirty="0">
                <a:latin typeface="Arial"/>
                <a:cs typeface="Arial"/>
              </a:rPr>
              <a:t>u</a:t>
            </a:r>
            <a:r>
              <a:rPr sz="2600" spc="-22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3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04" dirty="0">
                <a:latin typeface="Arial"/>
                <a:cs typeface="Arial"/>
              </a:rPr>
              <a:t>h</a:t>
            </a:r>
            <a:r>
              <a:rPr sz="2600" spc="-20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65" dirty="0">
                <a:latin typeface="Arial"/>
                <a:cs typeface="Arial"/>
              </a:rPr>
              <a:t>c</a:t>
            </a:r>
            <a:r>
              <a:rPr sz="2600" spc="-130" dirty="0">
                <a:latin typeface="Arial"/>
                <a:cs typeface="Arial"/>
              </a:rPr>
              <a:t>orro</a:t>
            </a:r>
            <a:r>
              <a:rPr sz="2600" spc="-150" dirty="0">
                <a:latin typeface="Arial"/>
                <a:cs typeface="Arial"/>
              </a:rPr>
              <a:t>s</a:t>
            </a:r>
            <a:r>
              <a:rPr sz="2600" spc="105" dirty="0">
                <a:latin typeface="Arial"/>
                <a:cs typeface="Arial"/>
              </a:rPr>
              <a:t>i</a:t>
            </a:r>
            <a:r>
              <a:rPr sz="2600" spc="-150" dirty="0">
                <a:latin typeface="Arial"/>
                <a:cs typeface="Arial"/>
              </a:rPr>
              <a:t>o</a:t>
            </a:r>
            <a:r>
              <a:rPr sz="2600" spc="-20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14" dirty="0">
                <a:latin typeface="Arial"/>
                <a:cs typeface="Arial"/>
              </a:rPr>
              <a:t>p</a:t>
            </a:r>
            <a:r>
              <a:rPr sz="2600" spc="-45" dirty="0">
                <a:latin typeface="Arial"/>
                <a:cs typeface="Arial"/>
              </a:rPr>
              <a:t>r</a:t>
            </a:r>
            <a:r>
              <a:rPr sz="2600" spc="-80" dirty="0">
                <a:latin typeface="Arial"/>
                <a:cs typeface="Arial"/>
              </a:rPr>
              <a:t>o</a:t>
            </a:r>
            <a:r>
              <a:rPr sz="2600" spc="-140" dirty="0">
                <a:latin typeface="Arial"/>
                <a:cs typeface="Arial"/>
              </a:rPr>
              <a:t>b</a:t>
            </a:r>
            <a:r>
              <a:rPr sz="2600" spc="-210" dirty="0">
                <a:latin typeface="Arial"/>
                <a:cs typeface="Arial"/>
              </a:rPr>
              <a:t>lems</a:t>
            </a:r>
            <a:endParaRPr sz="2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34669" y="1968500"/>
            <a:ext cx="7987665" cy="4260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-215" dirty="0">
                <a:latin typeface="Arial"/>
                <a:cs typeface="Arial"/>
              </a:rPr>
              <a:t>expensive </a:t>
            </a:r>
            <a:r>
              <a:rPr sz="2600" spc="-95" dirty="0">
                <a:latin typeface="Arial"/>
                <a:cs typeface="Arial"/>
              </a:rPr>
              <a:t>, </a:t>
            </a:r>
            <a:r>
              <a:rPr sz="2600" spc="-100" dirty="0">
                <a:latin typeface="Arial"/>
                <a:cs typeface="Arial"/>
              </a:rPr>
              <a:t>inconvenient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290" dirty="0">
                <a:latin typeface="Arial"/>
                <a:cs typeface="Arial"/>
              </a:rPr>
              <a:t>use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45" dirty="0">
                <a:latin typeface="Arial"/>
                <a:cs typeface="Arial"/>
              </a:rPr>
              <a:t>lack </a:t>
            </a:r>
            <a:r>
              <a:rPr sz="2600" spc="-50" dirty="0">
                <a:latin typeface="Arial"/>
                <a:cs typeface="Arial"/>
              </a:rPr>
              <a:t>of</a:t>
            </a:r>
            <a:r>
              <a:rPr sz="2600" spc="-15" dirty="0">
                <a:latin typeface="Arial"/>
                <a:cs typeface="Arial"/>
              </a:rPr>
              <a:t> </a:t>
            </a:r>
            <a:r>
              <a:rPr sz="2600" spc="-190" dirty="0">
                <a:latin typeface="Arial"/>
                <a:cs typeface="Arial"/>
              </a:rPr>
              <a:t>effectiveness.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1727835" algn="l"/>
              </a:tabLst>
            </a:pPr>
            <a:r>
              <a:rPr sz="2400" u="heavy" spc="-27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INTRANASAL	</a:t>
            </a:r>
            <a:r>
              <a:rPr sz="2400" u="heavy" spc="-3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AEROSOLS</a:t>
            </a:r>
            <a:r>
              <a:rPr sz="2400" spc="-135" dirty="0">
                <a:latin typeface="Arial"/>
                <a:cs typeface="Arial"/>
              </a:rPr>
              <a:t> </a:t>
            </a:r>
            <a:r>
              <a:rPr sz="2400" u="heavy" spc="-2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buChar char="•"/>
              <a:tabLst>
                <a:tab pos="212090" algn="l"/>
              </a:tabLst>
            </a:pPr>
            <a:r>
              <a:rPr sz="2600" spc="-100" dirty="0">
                <a:latin typeface="Arial"/>
                <a:cs typeface="Arial"/>
              </a:rPr>
              <a:t>Intended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40" dirty="0">
                <a:latin typeface="Arial"/>
                <a:cs typeface="Arial"/>
              </a:rPr>
              <a:t>deposit </a:t>
            </a:r>
            <a:r>
              <a:rPr sz="2600" spc="-110" dirty="0">
                <a:latin typeface="Arial"/>
                <a:cs typeface="Arial"/>
              </a:rPr>
              <a:t>medication </a:t>
            </a:r>
            <a:r>
              <a:rPr sz="2600" dirty="0">
                <a:latin typeface="Arial"/>
                <a:cs typeface="Arial"/>
              </a:rPr>
              <a:t>into </a:t>
            </a:r>
            <a:r>
              <a:rPr sz="2600" spc="-215" dirty="0">
                <a:latin typeface="Arial"/>
                <a:cs typeface="Arial"/>
              </a:rPr>
              <a:t>nasal </a:t>
            </a:r>
            <a:r>
              <a:rPr sz="2600" spc="-355" dirty="0">
                <a:latin typeface="Arial"/>
                <a:cs typeface="Arial"/>
              </a:rPr>
              <a:t>passages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20" dirty="0">
                <a:latin typeface="Arial"/>
                <a:cs typeface="Arial"/>
              </a:rPr>
              <a:t>local 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220" dirty="0">
                <a:latin typeface="Arial"/>
                <a:cs typeface="Arial"/>
              </a:rPr>
              <a:t>systemic</a:t>
            </a:r>
            <a:r>
              <a:rPr sz="2600" spc="-90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effect.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spc="-60" dirty="0">
                <a:latin typeface="Arial"/>
                <a:cs typeface="Arial"/>
              </a:rPr>
              <a:t>ADVANTAGES</a:t>
            </a:r>
            <a:endParaRPr sz="20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100" dirty="0">
                <a:latin typeface="Arial"/>
                <a:cs typeface="Arial"/>
              </a:rPr>
              <a:t>Deliver </a:t>
            </a:r>
            <a:r>
              <a:rPr sz="2600" spc="-220" dirty="0">
                <a:latin typeface="Arial"/>
                <a:cs typeface="Arial"/>
              </a:rPr>
              <a:t>measured </a:t>
            </a:r>
            <a:r>
              <a:rPr sz="2600" spc="-254" dirty="0">
                <a:latin typeface="Arial"/>
                <a:cs typeface="Arial"/>
              </a:rPr>
              <a:t>dose </a:t>
            </a:r>
            <a:r>
              <a:rPr sz="2600" spc="-50" dirty="0">
                <a:latin typeface="Arial"/>
                <a:cs typeface="Arial"/>
              </a:rPr>
              <a:t>of</a:t>
            </a:r>
            <a:r>
              <a:rPr sz="2600" spc="-215" dirty="0">
                <a:latin typeface="Arial"/>
                <a:cs typeface="Arial"/>
              </a:rPr>
              <a:t> </a:t>
            </a:r>
            <a:r>
              <a:rPr sz="2600" spc="-125" dirty="0">
                <a:latin typeface="Arial"/>
                <a:cs typeface="Arial"/>
              </a:rPr>
              <a:t>drug.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115"/>
              </a:lnSpc>
              <a:buChar char="•"/>
              <a:tabLst>
                <a:tab pos="210820" algn="l"/>
              </a:tabLst>
            </a:pPr>
            <a:r>
              <a:rPr sz="2600" spc="-135" dirty="0">
                <a:latin typeface="Arial"/>
                <a:cs typeface="Arial"/>
              </a:rPr>
              <a:t>Require </a:t>
            </a:r>
            <a:r>
              <a:rPr sz="2600" spc="-125" dirty="0">
                <a:latin typeface="Arial"/>
                <a:cs typeface="Arial"/>
              </a:rPr>
              <a:t>lower </a:t>
            </a:r>
            <a:r>
              <a:rPr sz="2600" spc="-290" dirty="0">
                <a:latin typeface="Arial"/>
                <a:cs typeface="Arial"/>
              </a:rPr>
              <a:t>doses </a:t>
            </a:r>
            <a:r>
              <a:rPr sz="2600" spc="-180" dirty="0">
                <a:latin typeface="Arial"/>
                <a:cs typeface="Arial"/>
              </a:rPr>
              <a:t>compared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95" dirty="0">
                <a:latin typeface="Arial"/>
                <a:cs typeface="Arial"/>
              </a:rPr>
              <a:t>other </a:t>
            </a:r>
            <a:r>
              <a:rPr sz="2600" spc="-220" dirty="0">
                <a:latin typeface="Arial"/>
                <a:cs typeface="Arial"/>
              </a:rPr>
              <a:t>systemic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130" dirty="0">
                <a:latin typeface="Arial"/>
                <a:cs typeface="Arial"/>
              </a:rPr>
              <a:t>products.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30" dirty="0">
                <a:latin typeface="Arial"/>
                <a:cs typeface="Arial"/>
              </a:rPr>
              <a:t>Excellent </a:t>
            </a:r>
            <a:r>
              <a:rPr sz="2600" spc="-114" dirty="0">
                <a:latin typeface="Arial"/>
                <a:cs typeface="Arial"/>
              </a:rPr>
              <a:t>depth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05" dirty="0">
                <a:latin typeface="Arial"/>
                <a:cs typeface="Arial"/>
              </a:rPr>
              <a:t>penetration </a:t>
            </a:r>
            <a:r>
              <a:rPr sz="2600" dirty="0">
                <a:latin typeface="Arial"/>
                <a:cs typeface="Arial"/>
              </a:rPr>
              <a:t>into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210" dirty="0">
                <a:latin typeface="Arial"/>
                <a:cs typeface="Arial"/>
              </a:rPr>
              <a:t>nasal </a:t>
            </a:r>
            <a:r>
              <a:rPr sz="2600" spc="-340" dirty="0">
                <a:latin typeface="Arial"/>
                <a:cs typeface="Arial"/>
              </a:rPr>
              <a:t>passage</a:t>
            </a:r>
            <a:r>
              <a:rPr sz="2600" spc="-280" dirty="0">
                <a:latin typeface="Arial"/>
                <a:cs typeface="Arial"/>
              </a:rPr>
              <a:t> </a:t>
            </a:r>
            <a:r>
              <a:rPr sz="2600" spc="-245" dirty="0">
                <a:latin typeface="Arial"/>
                <a:cs typeface="Arial"/>
              </a:rPr>
              <a:t>way.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240" dirty="0">
                <a:latin typeface="Arial"/>
                <a:cs typeface="Arial"/>
              </a:rPr>
              <a:t>Decreased </a:t>
            </a:r>
            <a:r>
              <a:rPr sz="2600" spc="-190" dirty="0">
                <a:latin typeface="Arial"/>
                <a:cs typeface="Arial"/>
              </a:rPr>
              <a:t>mucosal </a:t>
            </a:r>
            <a:r>
              <a:rPr sz="2600" spc="-10" dirty="0">
                <a:latin typeface="Arial"/>
                <a:cs typeface="Arial"/>
              </a:rPr>
              <a:t>irritability</a:t>
            </a:r>
            <a:r>
              <a:rPr sz="2600" spc="20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40" dirty="0">
                <a:latin typeface="Arial"/>
                <a:cs typeface="Arial"/>
              </a:rPr>
              <a:t>Maintenance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75" dirty="0">
                <a:latin typeface="Arial"/>
                <a:cs typeface="Arial"/>
              </a:rPr>
              <a:t>sterility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-260" dirty="0">
                <a:latin typeface="Arial"/>
                <a:cs typeface="Arial"/>
              </a:rPr>
              <a:t>dose </a:t>
            </a:r>
            <a:r>
              <a:rPr sz="2600" spc="-40" dirty="0">
                <a:latin typeface="Arial"/>
                <a:cs typeface="Arial"/>
              </a:rPr>
              <a:t>to</a:t>
            </a:r>
            <a:r>
              <a:rPr sz="2600" spc="-350" dirty="0">
                <a:latin typeface="Arial"/>
                <a:cs typeface="Arial"/>
              </a:rPr>
              <a:t> </a:t>
            </a:r>
            <a:r>
              <a:rPr sz="2600" spc="-225" dirty="0">
                <a:latin typeface="Arial"/>
                <a:cs typeface="Arial"/>
              </a:rPr>
              <a:t>dose.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145" dirty="0">
                <a:latin typeface="Arial"/>
                <a:cs typeface="Arial"/>
              </a:rPr>
              <a:t>Greater </a:t>
            </a:r>
            <a:r>
              <a:rPr sz="2600" spc="-35" dirty="0">
                <a:latin typeface="Arial"/>
                <a:cs typeface="Arial"/>
              </a:rPr>
              <a:t>flexibility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product</a:t>
            </a:r>
            <a:r>
              <a:rPr sz="2600" spc="-130" dirty="0">
                <a:latin typeface="Arial"/>
                <a:cs typeface="Arial"/>
              </a:rPr>
              <a:t> </a:t>
            </a:r>
            <a:r>
              <a:rPr sz="2600" spc="-55" dirty="0">
                <a:latin typeface="Arial"/>
                <a:cs typeface="Arial"/>
              </a:rPr>
              <a:t>formulation.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33679"/>
            <a:ext cx="8239125" cy="668020"/>
            <a:chOff x="452527" y="233679"/>
            <a:chExt cx="8239125" cy="668020"/>
          </a:xfrm>
        </p:grpSpPr>
        <p:sp>
          <p:nvSpPr>
            <p:cNvPr id="3" name="object 3"/>
            <p:cNvSpPr/>
            <p:nvPr/>
          </p:nvSpPr>
          <p:spPr>
            <a:xfrm>
              <a:off x="457199" y="257809"/>
              <a:ext cx="8229600" cy="638810"/>
            </a:xfrm>
            <a:custGeom>
              <a:avLst/>
              <a:gdLst/>
              <a:ahLst/>
              <a:cxnLst/>
              <a:rect l="l" t="t" r="r" b="b"/>
              <a:pathLst>
                <a:path w="8229600" h="638810">
                  <a:moveTo>
                    <a:pt x="8229600" y="0"/>
                  </a:moveTo>
                  <a:lnTo>
                    <a:pt x="0" y="0"/>
                  </a:lnTo>
                  <a:lnTo>
                    <a:pt x="0" y="638810"/>
                  </a:lnTo>
                  <a:lnTo>
                    <a:pt x="8229600" y="63881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5653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610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534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458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381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318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013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9374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86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785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70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632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556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480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404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32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251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175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099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023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946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870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794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730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578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502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426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350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27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197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121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045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816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740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664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588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511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435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359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83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20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99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914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838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762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686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610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53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457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38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30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07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000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924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848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77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69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619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54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47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40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32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174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098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022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946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870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793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641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56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489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412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33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362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3600" spc="-215" dirty="0"/>
              <a:t>Manufacture </a:t>
            </a:r>
            <a:r>
              <a:rPr sz="3600" spc="-204" dirty="0"/>
              <a:t>of</a:t>
            </a:r>
            <a:r>
              <a:rPr sz="3600" spc="-185" dirty="0"/>
              <a:t> </a:t>
            </a:r>
            <a:r>
              <a:rPr sz="3600" spc="-330" dirty="0"/>
              <a:t>aerosols</a:t>
            </a:r>
            <a:endParaRPr sz="3600"/>
          </a:p>
        </p:txBody>
      </p:sp>
      <p:grpSp>
        <p:nvGrpSpPr>
          <p:cNvPr id="90" name="object 90"/>
          <p:cNvGrpSpPr/>
          <p:nvPr/>
        </p:nvGrpSpPr>
        <p:grpSpPr>
          <a:xfrm>
            <a:off x="685800" y="1066800"/>
            <a:ext cx="7391400" cy="5257800"/>
            <a:chOff x="685800" y="1066800"/>
            <a:chExt cx="7391400" cy="5257800"/>
          </a:xfrm>
        </p:grpSpPr>
        <p:sp>
          <p:nvSpPr>
            <p:cNvPr id="91" name="object 91"/>
            <p:cNvSpPr/>
            <p:nvPr/>
          </p:nvSpPr>
          <p:spPr>
            <a:xfrm>
              <a:off x="685800" y="1066800"/>
              <a:ext cx="2209800" cy="22098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352800" y="1143000"/>
              <a:ext cx="2133600" cy="21336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2514600" y="2286000"/>
              <a:ext cx="961390" cy="1270"/>
            </a:xfrm>
            <a:custGeom>
              <a:avLst/>
              <a:gdLst/>
              <a:ahLst/>
              <a:cxnLst/>
              <a:rect l="l" t="t" r="r" b="b"/>
              <a:pathLst>
                <a:path w="961389" h="1269">
                  <a:moveTo>
                    <a:pt x="0" y="0"/>
                  </a:moveTo>
                  <a:lnTo>
                    <a:pt x="961389" y="1270"/>
                  </a:lnTo>
                </a:path>
              </a:pathLst>
            </a:custGeom>
            <a:ln w="8890">
              <a:solidFill>
                <a:srgbClr val="FF33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468370" y="2231389"/>
              <a:ext cx="113029" cy="11303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5943600" y="1143000"/>
              <a:ext cx="2133600" cy="21336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5105400" y="2209800"/>
              <a:ext cx="961390" cy="1270"/>
            </a:xfrm>
            <a:custGeom>
              <a:avLst/>
              <a:gdLst/>
              <a:ahLst/>
              <a:cxnLst/>
              <a:rect l="l" t="t" r="r" b="b"/>
              <a:pathLst>
                <a:path w="961389" h="1269">
                  <a:moveTo>
                    <a:pt x="0" y="0"/>
                  </a:moveTo>
                  <a:lnTo>
                    <a:pt x="961389" y="1270"/>
                  </a:lnTo>
                </a:path>
              </a:pathLst>
            </a:custGeom>
            <a:ln w="8890">
              <a:solidFill>
                <a:srgbClr val="FF33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6059170" y="2155189"/>
              <a:ext cx="113029" cy="11303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419600" y="3886200"/>
              <a:ext cx="2209800" cy="24384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6319520" y="3200400"/>
              <a:ext cx="692150" cy="760730"/>
            </a:xfrm>
            <a:custGeom>
              <a:avLst/>
              <a:gdLst/>
              <a:ahLst/>
              <a:cxnLst/>
              <a:rect l="l" t="t" r="r" b="b"/>
              <a:pathLst>
                <a:path w="692150" h="760729">
                  <a:moveTo>
                    <a:pt x="692150" y="0"/>
                  </a:moveTo>
                  <a:lnTo>
                    <a:pt x="0" y="760730"/>
                  </a:lnTo>
                </a:path>
              </a:pathLst>
            </a:custGeom>
            <a:ln w="8890">
              <a:solidFill>
                <a:srgbClr val="FF33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6248400" y="3924300"/>
              <a:ext cx="110489" cy="11430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1905000" y="3962400"/>
              <a:ext cx="2209800" cy="2362200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991609" y="5181600"/>
              <a:ext cx="885190" cy="1270"/>
            </a:xfrm>
            <a:custGeom>
              <a:avLst/>
              <a:gdLst/>
              <a:ahLst/>
              <a:cxnLst/>
              <a:rect l="l" t="t" r="r" b="b"/>
              <a:pathLst>
                <a:path w="885189" h="1270">
                  <a:moveTo>
                    <a:pt x="885189" y="1269"/>
                  </a:moveTo>
                  <a:lnTo>
                    <a:pt x="0" y="0"/>
                  </a:lnTo>
                </a:path>
              </a:pathLst>
            </a:custGeom>
            <a:ln w="8890">
              <a:solidFill>
                <a:srgbClr val="FF33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886200" y="5124450"/>
              <a:ext cx="113029" cy="11303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wip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666750"/>
            <a:chOff x="452527" y="273050"/>
            <a:chExt cx="8239125" cy="6667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3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3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2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8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90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2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5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76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94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18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41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65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8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13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6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06680" rIns="0" bIns="0" rtlCol="0">
            <a:spAutoFit/>
          </a:bodyPr>
          <a:lstStyle/>
          <a:p>
            <a:pPr marL="533400">
              <a:lnSpc>
                <a:spcPct val="100000"/>
              </a:lnSpc>
              <a:spcBef>
                <a:spcPts val="840"/>
              </a:spcBef>
            </a:pPr>
            <a:r>
              <a:rPr spc="-345" dirty="0"/>
              <a:t>MANUFACTURE </a:t>
            </a:r>
            <a:r>
              <a:rPr spc="-385" dirty="0"/>
              <a:t>OF </a:t>
            </a:r>
            <a:r>
              <a:rPr spc="-370" dirty="0"/>
              <a:t>PHARMACEUTICAL</a:t>
            </a:r>
            <a:r>
              <a:rPr spc="-540" dirty="0"/>
              <a:t> </a:t>
            </a:r>
            <a:r>
              <a:rPr spc="-475" dirty="0"/>
              <a:t>AEROSOLS</a:t>
            </a:r>
          </a:p>
        </p:txBody>
      </p:sp>
      <p:sp>
        <p:nvSpPr>
          <p:cNvPr id="90" name="object 90"/>
          <p:cNvSpPr/>
          <p:nvPr/>
        </p:nvSpPr>
        <p:spPr>
          <a:xfrm>
            <a:off x="609600" y="2486660"/>
            <a:ext cx="8077200" cy="3658870"/>
          </a:xfrm>
          <a:custGeom>
            <a:avLst/>
            <a:gdLst/>
            <a:ahLst/>
            <a:cxnLst/>
            <a:rect l="l" t="t" r="r" b="b"/>
            <a:pathLst>
              <a:path w="8077200" h="3658870">
                <a:moveTo>
                  <a:pt x="0" y="0"/>
                </a:moveTo>
                <a:lnTo>
                  <a:pt x="8077200" y="0"/>
                </a:lnTo>
                <a:lnTo>
                  <a:pt x="8077200" y="3658869"/>
                </a:lnTo>
                <a:lnTo>
                  <a:pt x="0" y="3658869"/>
                </a:lnTo>
                <a:lnTo>
                  <a:pt x="0" y="0"/>
                </a:lnTo>
                <a:close/>
              </a:path>
              <a:path w="8077200" h="3658870">
                <a:moveTo>
                  <a:pt x="0" y="0"/>
                </a:moveTo>
                <a:lnTo>
                  <a:pt x="0" y="0"/>
                </a:lnTo>
              </a:path>
              <a:path w="8077200" h="3658870">
                <a:moveTo>
                  <a:pt x="8077200" y="3658869"/>
                </a:moveTo>
                <a:lnTo>
                  <a:pt x="8077200" y="3658869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85800" y="1099820"/>
            <a:ext cx="7914640" cy="50114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87020" indent="-19685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87020" algn="l"/>
              </a:tabLst>
            </a:pPr>
            <a:r>
              <a:rPr sz="2600" b="1" spc="-275" dirty="0">
                <a:latin typeface="Arial"/>
                <a:cs typeface="Arial"/>
              </a:rPr>
              <a:t>Pressure </a:t>
            </a:r>
            <a:r>
              <a:rPr sz="2600" b="1" spc="-105" dirty="0">
                <a:latin typeface="Arial"/>
                <a:cs typeface="Arial"/>
              </a:rPr>
              <a:t>filling</a:t>
            </a:r>
            <a:r>
              <a:rPr sz="2600" b="1" spc="-325" dirty="0">
                <a:latin typeface="Arial"/>
                <a:cs typeface="Arial"/>
              </a:rPr>
              <a:t> </a:t>
            </a:r>
            <a:r>
              <a:rPr sz="2600" b="1" spc="-250" dirty="0">
                <a:latin typeface="Arial"/>
                <a:cs typeface="Arial"/>
              </a:rPr>
              <a:t>apparatus</a:t>
            </a:r>
            <a:endParaRPr sz="2600">
              <a:latin typeface="Arial"/>
              <a:cs typeface="Arial"/>
            </a:endParaRPr>
          </a:p>
          <a:p>
            <a:pPr marL="287020" indent="-196850">
              <a:lnSpc>
                <a:spcPct val="100000"/>
              </a:lnSpc>
              <a:buFont typeface="Arial"/>
              <a:buChar char="•"/>
              <a:tabLst>
                <a:tab pos="287020" algn="l"/>
              </a:tabLst>
            </a:pPr>
            <a:r>
              <a:rPr sz="2600" b="1" spc="-165" dirty="0">
                <a:latin typeface="Arial"/>
                <a:cs typeface="Arial"/>
              </a:rPr>
              <a:t>Cold </a:t>
            </a:r>
            <a:r>
              <a:rPr sz="2600" b="1" spc="-105" dirty="0">
                <a:latin typeface="Arial"/>
                <a:cs typeface="Arial"/>
              </a:rPr>
              <a:t>filling</a:t>
            </a:r>
            <a:r>
              <a:rPr sz="2600" b="1" spc="15" dirty="0">
                <a:latin typeface="Arial"/>
                <a:cs typeface="Arial"/>
              </a:rPr>
              <a:t> </a:t>
            </a:r>
            <a:r>
              <a:rPr sz="2600" b="1" spc="-250" dirty="0">
                <a:latin typeface="Arial"/>
                <a:cs typeface="Arial"/>
              </a:rPr>
              <a:t>apparatus</a:t>
            </a:r>
            <a:endParaRPr sz="2600">
              <a:latin typeface="Arial"/>
              <a:cs typeface="Arial"/>
            </a:endParaRPr>
          </a:p>
          <a:p>
            <a:pPr marL="287020" indent="-196850">
              <a:lnSpc>
                <a:spcPct val="100000"/>
              </a:lnSpc>
              <a:buFont typeface="Arial"/>
              <a:buChar char="•"/>
              <a:tabLst>
                <a:tab pos="287020" algn="l"/>
              </a:tabLst>
            </a:pPr>
            <a:r>
              <a:rPr sz="2600" b="1" spc="-290" dirty="0">
                <a:latin typeface="Arial"/>
                <a:cs typeface="Arial"/>
              </a:rPr>
              <a:t>Compressed </a:t>
            </a:r>
            <a:r>
              <a:rPr sz="2600" b="1" spc="-465" dirty="0">
                <a:latin typeface="Arial"/>
                <a:cs typeface="Arial"/>
              </a:rPr>
              <a:t>gas </a:t>
            </a:r>
            <a:r>
              <a:rPr sz="2600" b="1" spc="-105" dirty="0">
                <a:latin typeface="Arial"/>
                <a:cs typeface="Arial"/>
              </a:rPr>
              <a:t>filling</a:t>
            </a:r>
            <a:r>
              <a:rPr sz="2600" b="1" spc="-440" dirty="0">
                <a:latin typeface="Arial"/>
                <a:cs typeface="Arial"/>
              </a:rPr>
              <a:t> </a:t>
            </a:r>
            <a:r>
              <a:rPr sz="2600" b="1" spc="-245" dirty="0">
                <a:latin typeface="Arial"/>
                <a:cs typeface="Arial"/>
              </a:rPr>
              <a:t>apparatus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30"/>
              </a:spcBef>
            </a:pPr>
            <a:r>
              <a:rPr sz="2600" spc="-235" dirty="0">
                <a:latin typeface="Arial"/>
                <a:cs typeface="Arial"/>
              </a:rPr>
              <a:t>PRESSURE </a:t>
            </a:r>
            <a:r>
              <a:rPr sz="2600" spc="-15" dirty="0">
                <a:latin typeface="Arial"/>
                <a:cs typeface="Arial"/>
              </a:rPr>
              <a:t>FILLING</a:t>
            </a:r>
            <a:r>
              <a:rPr sz="2600" spc="90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APPARATUS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buChar char="•"/>
              <a:tabLst>
                <a:tab pos="240029" algn="l"/>
              </a:tabLst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95" dirty="0">
                <a:latin typeface="Arial"/>
                <a:cs typeface="Arial"/>
              </a:rPr>
              <a:t>consists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-114" dirty="0">
                <a:latin typeface="Arial"/>
                <a:cs typeface="Arial"/>
              </a:rPr>
              <a:t>burette </a:t>
            </a:r>
            <a:r>
              <a:rPr sz="2600" spc="-215" dirty="0">
                <a:latin typeface="Arial"/>
                <a:cs typeface="Arial"/>
              </a:rPr>
              <a:t>capable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130" dirty="0">
                <a:latin typeface="Arial"/>
                <a:cs typeface="Arial"/>
              </a:rPr>
              <a:t>metering </a:t>
            </a:r>
            <a:r>
              <a:rPr sz="2600" spc="-150" dirty="0">
                <a:latin typeface="Arial"/>
                <a:cs typeface="Arial"/>
              </a:rPr>
              <a:t>small  </a:t>
            </a:r>
            <a:r>
              <a:rPr sz="2600" spc="-185" dirty="0">
                <a:latin typeface="Arial"/>
                <a:cs typeface="Arial"/>
              </a:rPr>
              <a:t>volumes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75" dirty="0">
                <a:latin typeface="Arial"/>
                <a:cs typeface="Arial"/>
              </a:rPr>
              <a:t>liquefied </a:t>
            </a:r>
            <a:r>
              <a:rPr sz="2600" spc="-375" dirty="0">
                <a:latin typeface="Arial"/>
                <a:cs typeface="Arial"/>
              </a:rPr>
              <a:t>gas </a:t>
            </a:r>
            <a:r>
              <a:rPr sz="2600" dirty="0">
                <a:latin typeface="Arial"/>
                <a:cs typeface="Arial"/>
              </a:rPr>
              <a:t>into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90" dirty="0">
                <a:latin typeface="Arial"/>
                <a:cs typeface="Arial"/>
              </a:rPr>
              <a:t>aerosol </a:t>
            </a:r>
            <a:r>
              <a:rPr sz="2600" spc="-110" dirty="0">
                <a:latin typeface="Arial"/>
                <a:cs typeface="Arial"/>
              </a:rPr>
              <a:t>container under  </a:t>
            </a:r>
            <a:r>
              <a:rPr sz="2600" spc="-204" dirty="0">
                <a:latin typeface="Arial"/>
                <a:cs typeface="Arial"/>
              </a:rPr>
              <a:t>pressure.</a:t>
            </a:r>
            <a:endParaRPr sz="2600">
              <a:latin typeface="Arial"/>
              <a:cs typeface="Arial"/>
            </a:endParaRPr>
          </a:p>
          <a:p>
            <a:pPr marL="12700" marR="6985">
              <a:lnSpc>
                <a:spcPts val="3120"/>
              </a:lnSpc>
              <a:spcBef>
                <a:spcPts val="90"/>
              </a:spcBef>
              <a:buChar char="•"/>
              <a:tabLst>
                <a:tab pos="254000" algn="l"/>
              </a:tabLst>
            </a:pPr>
            <a:r>
              <a:rPr sz="2600" spc="-114" dirty="0">
                <a:latin typeface="Arial"/>
                <a:cs typeface="Arial"/>
              </a:rPr>
              <a:t>Propellant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00" dirty="0">
                <a:latin typeface="Arial"/>
                <a:cs typeface="Arial"/>
              </a:rPr>
              <a:t>added </a:t>
            </a:r>
            <a:r>
              <a:rPr sz="2600" spc="-85" dirty="0">
                <a:latin typeface="Arial"/>
                <a:cs typeface="Arial"/>
              </a:rPr>
              <a:t>through </a:t>
            </a:r>
            <a:r>
              <a:rPr sz="2600" spc="-185" dirty="0">
                <a:latin typeface="Arial"/>
                <a:cs typeface="Arial"/>
              </a:rPr>
              <a:t>an </a:t>
            </a:r>
            <a:r>
              <a:rPr sz="2600" spc="-30" dirty="0">
                <a:latin typeface="Arial"/>
                <a:cs typeface="Arial"/>
              </a:rPr>
              <a:t>inlet </a:t>
            </a:r>
            <a:r>
              <a:rPr sz="2600" spc="-215" dirty="0">
                <a:latin typeface="Arial"/>
                <a:cs typeface="Arial"/>
              </a:rPr>
              <a:t>valve </a:t>
            </a:r>
            <a:r>
              <a:rPr sz="2600" spc="-155" dirty="0">
                <a:latin typeface="Arial"/>
                <a:cs typeface="Arial"/>
              </a:rPr>
              <a:t>located </a:t>
            </a:r>
            <a:r>
              <a:rPr sz="2600" spc="-145" dirty="0">
                <a:latin typeface="Arial"/>
                <a:cs typeface="Arial"/>
              </a:rPr>
              <a:t>at </a:t>
            </a:r>
            <a:r>
              <a:rPr sz="2600" spc="-114" dirty="0">
                <a:latin typeface="Arial"/>
                <a:cs typeface="Arial"/>
              </a:rPr>
              <a:t>the  </a:t>
            </a:r>
            <a:r>
              <a:rPr sz="2600" spc="-75" dirty="0">
                <a:latin typeface="Arial"/>
                <a:cs typeface="Arial"/>
              </a:rPr>
              <a:t>bottom </a:t>
            </a:r>
            <a:r>
              <a:rPr sz="2600" spc="-60" dirty="0">
                <a:latin typeface="Arial"/>
                <a:cs typeface="Arial"/>
              </a:rPr>
              <a:t>or </a:t>
            </a:r>
            <a:r>
              <a:rPr sz="2600" spc="-70" dirty="0">
                <a:latin typeface="Arial"/>
                <a:cs typeface="Arial"/>
              </a:rPr>
              <a:t>top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215" dirty="0">
                <a:latin typeface="Arial"/>
                <a:cs typeface="Arial"/>
              </a:rPr>
              <a:t>pressure</a:t>
            </a:r>
            <a:r>
              <a:rPr sz="2600" spc="-90" dirty="0">
                <a:latin typeface="Arial"/>
                <a:cs typeface="Arial"/>
              </a:rPr>
              <a:t> </a:t>
            </a:r>
            <a:r>
              <a:rPr sz="2600" spc="-114" dirty="0">
                <a:latin typeface="Arial"/>
                <a:cs typeface="Arial"/>
              </a:rPr>
              <a:t>burette.</a:t>
            </a:r>
            <a:endParaRPr sz="2600">
              <a:latin typeface="Arial"/>
              <a:cs typeface="Arial"/>
            </a:endParaRPr>
          </a:p>
          <a:p>
            <a:pPr marL="12700" marR="5715">
              <a:lnSpc>
                <a:spcPts val="3120"/>
              </a:lnSpc>
              <a:buChar char="•"/>
              <a:tabLst>
                <a:tab pos="304165" algn="l"/>
                <a:tab pos="304800" algn="l"/>
                <a:tab pos="996315" algn="l"/>
                <a:tab pos="2515870" algn="l"/>
                <a:tab pos="2887345" algn="l"/>
                <a:tab pos="4053840" algn="l"/>
                <a:tab pos="4493895" algn="l"/>
                <a:tab pos="5223510" algn="l"/>
                <a:tab pos="5972175" algn="l"/>
                <a:tab pos="6443345" algn="l"/>
                <a:tab pos="7174230" algn="l"/>
              </a:tabLst>
            </a:pPr>
            <a:r>
              <a:rPr sz="2600" spc="-145" dirty="0">
                <a:latin typeface="Arial"/>
                <a:cs typeface="Arial"/>
              </a:rPr>
              <a:t>Th</a:t>
            </a:r>
            <a:r>
              <a:rPr sz="2600" spc="-13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14" dirty="0">
                <a:latin typeface="Arial"/>
                <a:cs typeface="Arial"/>
              </a:rPr>
              <a:t>p</a:t>
            </a:r>
            <a:r>
              <a:rPr sz="2600" spc="-45" dirty="0">
                <a:latin typeface="Arial"/>
                <a:cs typeface="Arial"/>
              </a:rPr>
              <a:t>r</a:t>
            </a:r>
            <a:r>
              <a:rPr sz="2600" spc="-80" dirty="0">
                <a:latin typeface="Arial"/>
                <a:cs typeface="Arial"/>
              </a:rPr>
              <a:t>o</a:t>
            </a:r>
            <a:r>
              <a:rPr sz="2600" spc="-114" dirty="0">
                <a:latin typeface="Arial"/>
                <a:cs typeface="Arial"/>
              </a:rPr>
              <a:t>p</a:t>
            </a:r>
            <a:r>
              <a:rPr sz="2600" spc="-95" dirty="0">
                <a:latin typeface="Arial"/>
                <a:cs typeface="Arial"/>
              </a:rPr>
              <a:t>ellan</a:t>
            </a:r>
            <a:r>
              <a:rPr sz="2600" spc="-60" dirty="0">
                <a:latin typeface="Arial"/>
                <a:cs typeface="Arial"/>
              </a:rPr>
              <a:t>t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-425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345" dirty="0">
                <a:latin typeface="Arial"/>
                <a:cs typeface="Arial"/>
              </a:rPr>
              <a:t>a</a:t>
            </a:r>
            <a:r>
              <a:rPr sz="2600" dirty="0">
                <a:latin typeface="Arial"/>
                <a:cs typeface="Arial"/>
              </a:rPr>
              <a:t>llo</a:t>
            </a:r>
            <a:r>
              <a:rPr sz="2600" spc="-235" dirty="0">
                <a:latin typeface="Arial"/>
                <a:cs typeface="Arial"/>
              </a:rPr>
              <a:t>w</a:t>
            </a:r>
            <a:r>
              <a:rPr sz="2600" spc="-229" dirty="0">
                <a:latin typeface="Arial"/>
                <a:cs typeface="Arial"/>
              </a:rPr>
              <a:t>e</a:t>
            </a:r>
            <a:r>
              <a:rPr sz="2600" spc="-22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3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spc="65" dirty="0">
                <a:latin typeface="Arial"/>
                <a:cs typeface="Arial"/>
              </a:rPr>
              <a:t>l</a:t>
            </a:r>
            <a:r>
              <a:rPr sz="2600" spc="-165" dirty="0">
                <a:latin typeface="Arial"/>
                <a:cs typeface="Arial"/>
              </a:rPr>
              <a:t>o</a:t>
            </a:r>
            <a:r>
              <a:rPr sz="2600" spc="-210" dirty="0">
                <a:latin typeface="Arial"/>
                <a:cs typeface="Arial"/>
              </a:rPr>
              <a:t>w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35" dirty="0">
                <a:latin typeface="Arial"/>
                <a:cs typeface="Arial"/>
              </a:rPr>
              <a:t>w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40" dirty="0">
                <a:latin typeface="Arial"/>
                <a:cs typeface="Arial"/>
              </a:rPr>
              <a:t>h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105" dirty="0">
                <a:latin typeface="Arial"/>
                <a:cs typeface="Arial"/>
              </a:rPr>
              <a:t>i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425" dirty="0">
                <a:latin typeface="Arial"/>
                <a:cs typeface="Arial"/>
              </a:rPr>
              <a:t>s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90" dirty="0">
                <a:latin typeface="Arial"/>
                <a:cs typeface="Arial"/>
              </a:rPr>
              <a:t>ow</a:t>
            </a:r>
            <a:r>
              <a:rPr sz="2600" spc="-20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25" dirty="0">
                <a:latin typeface="Arial"/>
                <a:cs typeface="Arial"/>
              </a:rPr>
              <a:t>v</a:t>
            </a:r>
            <a:r>
              <a:rPr sz="2600" spc="-125" dirty="0">
                <a:latin typeface="Arial"/>
                <a:cs typeface="Arial"/>
              </a:rPr>
              <a:t>apor 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10" dirty="0">
                <a:latin typeface="Arial"/>
                <a:cs typeface="Arial"/>
              </a:rPr>
              <a:t>container </a:t>
            </a:r>
            <a:r>
              <a:rPr sz="2600" spc="-85" dirty="0">
                <a:latin typeface="Arial"/>
                <a:cs typeface="Arial"/>
              </a:rPr>
              <a:t>through </a:t>
            </a:r>
            <a:r>
              <a:rPr sz="2600" spc="-190" dirty="0">
                <a:latin typeface="Arial"/>
                <a:cs typeface="Arial"/>
              </a:rPr>
              <a:t>aerosol</a:t>
            </a:r>
            <a:r>
              <a:rPr sz="2600" spc="45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valve.</a:t>
            </a:r>
            <a:endParaRPr sz="2600">
              <a:latin typeface="Arial"/>
              <a:cs typeface="Arial"/>
            </a:endParaRPr>
          </a:p>
          <a:p>
            <a:pPr marL="210820" indent="-198120">
              <a:lnSpc>
                <a:spcPts val="3015"/>
              </a:lnSpc>
              <a:buChar char="•"/>
              <a:tabLst>
                <a:tab pos="210820" algn="l"/>
              </a:tabLst>
            </a:pPr>
            <a:r>
              <a:rPr sz="2600" spc="-135" dirty="0">
                <a:latin typeface="Arial"/>
                <a:cs typeface="Arial"/>
              </a:rPr>
              <a:t>The trapped </a:t>
            </a:r>
            <a:r>
              <a:rPr sz="2600" spc="-70" dirty="0">
                <a:latin typeface="Arial"/>
                <a:cs typeface="Arial"/>
              </a:rPr>
              <a:t>air </a:t>
            </a:r>
            <a:r>
              <a:rPr sz="2600" spc="-330" dirty="0">
                <a:latin typeface="Arial"/>
                <a:cs typeface="Arial"/>
              </a:rPr>
              <a:t>escapes </a:t>
            </a:r>
            <a:r>
              <a:rPr sz="2600" spc="-60" dirty="0">
                <a:latin typeface="Arial"/>
                <a:cs typeface="Arial"/>
              </a:rPr>
              <a:t>out </a:t>
            </a:r>
            <a:r>
              <a:rPr sz="2600" spc="-50" dirty="0">
                <a:latin typeface="Arial"/>
                <a:cs typeface="Arial"/>
              </a:rPr>
              <a:t>from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30" dirty="0">
                <a:latin typeface="Arial"/>
                <a:cs typeface="Arial"/>
              </a:rPr>
              <a:t>upper</a:t>
            </a:r>
            <a:r>
              <a:rPr sz="2600" spc="-150" dirty="0">
                <a:latin typeface="Arial"/>
                <a:cs typeface="Arial"/>
              </a:rPr>
              <a:t> </a:t>
            </a:r>
            <a:r>
              <a:rPr sz="2600" spc="-180" dirty="0">
                <a:latin typeface="Arial"/>
                <a:cs typeface="Arial"/>
              </a:rPr>
              <a:t>valve.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76200"/>
            <a:ext cx="7924800" cy="6628130"/>
          </a:xfrm>
          <a:custGeom>
            <a:avLst/>
            <a:gdLst/>
            <a:ahLst/>
            <a:cxnLst/>
            <a:rect l="l" t="t" r="r" b="b"/>
            <a:pathLst>
              <a:path w="7924800" h="6628130">
                <a:moveTo>
                  <a:pt x="0" y="0"/>
                </a:moveTo>
                <a:lnTo>
                  <a:pt x="7924800" y="0"/>
                </a:lnTo>
                <a:lnTo>
                  <a:pt x="7924800" y="6628130"/>
                </a:lnTo>
                <a:lnTo>
                  <a:pt x="0" y="6628130"/>
                </a:lnTo>
                <a:lnTo>
                  <a:pt x="0" y="0"/>
                </a:lnTo>
                <a:close/>
              </a:path>
              <a:path w="7924800" h="6628130">
                <a:moveTo>
                  <a:pt x="0" y="0"/>
                </a:moveTo>
                <a:lnTo>
                  <a:pt x="0" y="0"/>
                </a:lnTo>
              </a:path>
              <a:path w="7924800" h="6628130">
                <a:moveTo>
                  <a:pt x="7924800" y="6628130"/>
                </a:moveTo>
                <a:lnTo>
                  <a:pt x="7924800" y="662813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4669" y="111759"/>
            <a:ext cx="7763509" cy="6558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525" algn="just">
              <a:lnSpc>
                <a:spcPct val="149700"/>
              </a:lnSpc>
              <a:spcBef>
                <a:spcPts val="100"/>
              </a:spcBef>
              <a:buChar char="•"/>
              <a:tabLst>
                <a:tab pos="212090" algn="l"/>
              </a:tabLst>
            </a:pPr>
            <a:r>
              <a:rPr sz="2600" spc="-135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spc="-215" dirty="0">
                <a:latin typeface="Arial"/>
                <a:cs typeface="Arial"/>
              </a:rPr>
              <a:t>stops </a:t>
            </a:r>
            <a:r>
              <a:rPr sz="2600" spc="-75" dirty="0">
                <a:latin typeface="Arial"/>
                <a:cs typeface="Arial"/>
              </a:rPr>
              <a:t>flowing </a:t>
            </a:r>
            <a:r>
              <a:rPr sz="2600" spc="-165" dirty="0">
                <a:latin typeface="Arial"/>
                <a:cs typeface="Arial"/>
              </a:rPr>
              <a:t>when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burette 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10" dirty="0">
                <a:latin typeface="Arial"/>
                <a:cs typeface="Arial"/>
              </a:rPr>
              <a:t>container </a:t>
            </a:r>
            <a:r>
              <a:rPr sz="2600" spc="-260" dirty="0">
                <a:latin typeface="Arial"/>
                <a:cs typeface="Arial"/>
              </a:rPr>
              <a:t>becomes</a:t>
            </a:r>
            <a:r>
              <a:rPr sz="2600" spc="30" dirty="0">
                <a:latin typeface="Arial"/>
                <a:cs typeface="Arial"/>
              </a:rPr>
              <a:t> </a:t>
            </a:r>
            <a:r>
              <a:rPr sz="2600" spc="-155" dirty="0">
                <a:latin typeface="Arial"/>
                <a:cs typeface="Arial"/>
              </a:rPr>
              <a:t>equal.</a:t>
            </a:r>
            <a:endParaRPr sz="2600">
              <a:latin typeface="Arial"/>
              <a:cs typeface="Arial"/>
            </a:endParaRPr>
          </a:p>
          <a:p>
            <a:pPr marL="12700" marR="9525" algn="just">
              <a:lnSpc>
                <a:spcPct val="149900"/>
              </a:lnSpc>
              <a:buChar char="•"/>
              <a:tabLst>
                <a:tab pos="233679" algn="l"/>
              </a:tabLst>
            </a:pPr>
            <a:r>
              <a:rPr sz="2600" spc="80" dirty="0">
                <a:latin typeface="Arial"/>
                <a:cs typeface="Arial"/>
              </a:rPr>
              <a:t>If </a:t>
            </a:r>
            <a:r>
              <a:rPr sz="2600" spc="-45" dirty="0">
                <a:latin typeface="Arial"/>
                <a:cs typeface="Arial"/>
              </a:rPr>
              <a:t>further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185" dirty="0">
                <a:latin typeface="Arial"/>
                <a:cs typeface="Arial"/>
              </a:rPr>
              <a:t>added,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240" dirty="0">
                <a:latin typeface="Arial"/>
                <a:cs typeface="Arial"/>
              </a:rPr>
              <a:t>hose </a:t>
            </a:r>
            <a:r>
              <a:rPr sz="2600" spc="-114" dirty="0">
                <a:latin typeface="Arial"/>
                <a:cs typeface="Arial"/>
              </a:rPr>
              <a:t>(rubber </a:t>
            </a:r>
            <a:r>
              <a:rPr sz="2600" spc="-130" dirty="0">
                <a:latin typeface="Arial"/>
                <a:cs typeface="Arial"/>
              </a:rPr>
              <a:t>pipe)  </a:t>
            </a:r>
            <a:r>
              <a:rPr sz="2600" spc="-145" dirty="0">
                <a:latin typeface="Arial"/>
                <a:cs typeface="Arial"/>
              </a:rPr>
              <a:t>leading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00" dirty="0">
                <a:latin typeface="Arial"/>
                <a:cs typeface="Arial"/>
              </a:rPr>
              <a:t>cylinder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90" dirty="0">
                <a:latin typeface="Arial"/>
                <a:cs typeface="Arial"/>
              </a:rPr>
              <a:t>nitrogen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70" dirty="0">
                <a:latin typeface="Arial"/>
                <a:cs typeface="Arial"/>
              </a:rPr>
              <a:t>attached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30" dirty="0">
                <a:latin typeface="Arial"/>
                <a:cs typeface="Arial"/>
              </a:rPr>
              <a:t>upper  </a:t>
            </a:r>
            <a:r>
              <a:rPr sz="2600" spc="-195" dirty="0">
                <a:latin typeface="Arial"/>
                <a:cs typeface="Arial"/>
              </a:rPr>
              <a:t>valve,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-180" dirty="0">
                <a:latin typeface="Arial"/>
                <a:cs typeface="Arial"/>
              </a:rPr>
              <a:t>exerted </a:t>
            </a:r>
            <a:r>
              <a:rPr sz="2600" spc="-215" dirty="0">
                <a:latin typeface="Arial"/>
                <a:cs typeface="Arial"/>
              </a:rPr>
              <a:t>by </a:t>
            </a:r>
            <a:r>
              <a:rPr sz="2600" spc="-90" dirty="0">
                <a:latin typeface="Arial"/>
                <a:cs typeface="Arial"/>
              </a:rPr>
              <a:t>nitrogen </a:t>
            </a:r>
            <a:r>
              <a:rPr sz="2600" spc="-175" dirty="0">
                <a:latin typeface="Arial"/>
                <a:cs typeface="Arial"/>
              </a:rPr>
              <a:t>helps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70" dirty="0">
                <a:latin typeface="Arial"/>
                <a:cs typeface="Arial"/>
              </a:rPr>
              <a:t>flow </a:t>
            </a:r>
            <a:r>
              <a:rPr sz="2600" spc="-55" dirty="0">
                <a:latin typeface="Arial"/>
                <a:cs typeface="Arial"/>
              </a:rPr>
              <a:t>of 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propellant </a:t>
            </a:r>
            <a:r>
              <a:rPr sz="2600" dirty="0">
                <a:latin typeface="Arial"/>
                <a:cs typeface="Arial"/>
              </a:rPr>
              <a:t>into </a:t>
            </a:r>
            <a:r>
              <a:rPr sz="2600" spc="-114" dirty="0">
                <a:latin typeface="Arial"/>
                <a:cs typeface="Arial"/>
              </a:rPr>
              <a:t>the</a:t>
            </a:r>
            <a:r>
              <a:rPr sz="2600" spc="-110" dirty="0">
                <a:latin typeface="Arial"/>
                <a:cs typeface="Arial"/>
              </a:rPr>
              <a:t> container.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ct val="149800"/>
              </a:lnSpc>
              <a:spcBef>
                <a:spcPts val="5"/>
              </a:spcBef>
              <a:buChar char="•"/>
              <a:tabLst>
                <a:tab pos="325120" algn="l"/>
              </a:tabLst>
            </a:pPr>
            <a:r>
              <a:rPr sz="2600" spc="-70" dirty="0">
                <a:latin typeface="Arial"/>
                <a:cs typeface="Arial"/>
              </a:rPr>
              <a:t>Another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dirty="0">
                <a:latin typeface="Arial"/>
                <a:cs typeface="Arial"/>
              </a:rPr>
              <a:t>filling </a:t>
            </a:r>
            <a:r>
              <a:rPr sz="2600" spc="-200" dirty="0">
                <a:latin typeface="Arial"/>
                <a:cs typeface="Arial"/>
              </a:rPr>
              <a:t>device </a:t>
            </a:r>
            <a:r>
              <a:rPr sz="2600" spc="-260" dirty="0">
                <a:latin typeface="Arial"/>
                <a:cs typeface="Arial"/>
              </a:rPr>
              <a:t>makes </a:t>
            </a:r>
            <a:r>
              <a:rPr sz="2600" spc="-290" dirty="0">
                <a:latin typeface="Arial"/>
                <a:cs typeface="Arial"/>
              </a:rPr>
              <a:t>use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95" dirty="0">
                <a:latin typeface="Arial"/>
                <a:cs typeface="Arial"/>
              </a:rPr>
              <a:t>piston  </a:t>
            </a:r>
            <a:r>
              <a:rPr sz="2600" spc="-170" dirty="0">
                <a:latin typeface="Arial"/>
                <a:cs typeface="Arial"/>
              </a:rPr>
              <a:t>arrangement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15" dirty="0">
                <a:latin typeface="Arial"/>
                <a:cs typeface="Arial"/>
              </a:rPr>
              <a:t>capable </a:t>
            </a:r>
            <a:r>
              <a:rPr sz="2600" spc="-55" dirty="0">
                <a:latin typeface="Arial"/>
                <a:cs typeface="Arial"/>
              </a:rPr>
              <a:t>of </a:t>
            </a:r>
            <a:r>
              <a:rPr sz="2600" spc="-80" dirty="0">
                <a:latin typeface="Arial"/>
                <a:cs typeface="Arial"/>
              </a:rPr>
              <a:t>maintaining </a:t>
            </a:r>
            <a:r>
              <a:rPr sz="2600" spc="-130" dirty="0">
                <a:latin typeface="Arial"/>
                <a:cs typeface="Arial"/>
              </a:rPr>
              <a:t>positive  </a:t>
            </a:r>
            <a:r>
              <a:rPr sz="2600" spc="-215" dirty="0">
                <a:latin typeface="Arial"/>
                <a:cs typeface="Arial"/>
              </a:rPr>
              <a:t>pressure</a:t>
            </a:r>
            <a:r>
              <a:rPr sz="2600" spc="-8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 marL="12700" marR="10795" algn="just">
              <a:lnSpc>
                <a:spcPct val="150000"/>
              </a:lnSpc>
              <a:buChar char="•"/>
              <a:tabLst>
                <a:tab pos="243840" algn="l"/>
              </a:tabLst>
            </a:pPr>
            <a:r>
              <a:rPr sz="2600" spc="-90" dirty="0">
                <a:latin typeface="Arial"/>
                <a:cs typeface="Arial"/>
              </a:rPr>
              <a:t>This </a:t>
            </a:r>
            <a:r>
              <a:rPr sz="2600" spc="-180" dirty="0">
                <a:latin typeface="Arial"/>
                <a:cs typeface="Arial"/>
              </a:rPr>
              <a:t>type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200" dirty="0">
                <a:latin typeface="Arial"/>
                <a:cs typeface="Arial"/>
              </a:rPr>
              <a:t>device </a:t>
            </a:r>
            <a:r>
              <a:rPr sz="2600" spc="-125" dirty="0">
                <a:latin typeface="Arial"/>
                <a:cs typeface="Arial"/>
              </a:rPr>
              <a:t>cannot </a:t>
            </a:r>
            <a:r>
              <a:rPr sz="2600" spc="-254" dirty="0">
                <a:latin typeface="Arial"/>
                <a:cs typeface="Arial"/>
              </a:rPr>
              <a:t>be </a:t>
            </a:r>
            <a:r>
              <a:rPr sz="2600" spc="-245" dirty="0">
                <a:latin typeface="Arial"/>
                <a:cs typeface="Arial"/>
              </a:rPr>
              <a:t>used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dirty="0">
                <a:latin typeface="Arial"/>
                <a:cs typeface="Arial"/>
              </a:rPr>
              <a:t>filling </a:t>
            </a:r>
            <a:r>
              <a:rPr sz="2600" spc="-60" dirty="0">
                <a:latin typeface="Arial"/>
                <a:cs typeface="Arial"/>
              </a:rPr>
              <a:t>inhalation  </a:t>
            </a:r>
            <a:r>
              <a:rPr sz="2600" spc="-220" dirty="0">
                <a:latin typeface="Arial"/>
                <a:cs typeface="Arial"/>
              </a:rPr>
              <a:t>aerosols </a:t>
            </a:r>
            <a:r>
              <a:rPr sz="2600" spc="-95" dirty="0">
                <a:latin typeface="Arial"/>
                <a:cs typeface="Arial"/>
              </a:rPr>
              <a:t>which </a:t>
            </a:r>
            <a:r>
              <a:rPr sz="2600" spc="-245" dirty="0">
                <a:latin typeface="Arial"/>
                <a:cs typeface="Arial"/>
              </a:rPr>
              <a:t>have </a:t>
            </a:r>
            <a:r>
              <a:rPr sz="2600" spc="-175" dirty="0">
                <a:latin typeface="Arial"/>
                <a:cs typeface="Arial"/>
              </a:rPr>
              <a:t>metered</a:t>
            </a:r>
            <a:r>
              <a:rPr sz="2600" spc="-229" dirty="0">
                <a:latin typeface="Arial"/>
                <a:cs typeface="Arial"/>
              </a:rPr>
              <a:t> valves.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4672" y="0"/>
            <a:ext cx="9153525" cy="6034405"/>
            <a:chOff x="-4672" y="0"/>
            <a:chExt cx="9153525" cy="6034405"/>
          </a:xfrm>
        </p:grpSpPr>
        <p:sp>
          <p:nvSpPr>
            <p:cNvPr id="3" name="object 3"/>
            <p:cNvSpPr/>
            <p:nvPr/>
          </p:nvSpPr>
          <p:spPr>
            <a:xfrm>
              <a:off x="-4672" y="0"/>
              <a:ext cx="6415224" cy="603422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6391047" y="0"/>
              <a:ext cx="2757624" cy="603422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068069" y="6054090"/>
            <a:ext cx="326771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0" dirty="0">
                <a:solidFill>
                  <a:srgbClr val="FF33CC"/>
                </a:solidFill>
                <a:latin typeface="Arial"/>
                <a:cs typeface="Arial"/>
              </a:rPr>
              <a:t>Pressure </a:t>
            </a:r>
            <a:r>
              <a:rPr sz="2400" spc="-25" dirty="0">
                <a:solidFill>
                  <a:srgbClr val="FF33CC"/>
                </a:solidFill>
                <a:latin typeface="Arial"/>
                <a:cs typeface="Arial"/>
              </a:rPr>
              <a:t>filling</a:t>
            </a:r>
            <a:r>
              <a:rPr sz="2400" spc="-150" dirty="0">
                <a:solidFill>
                  <a:srgbClr val="FF33CC"/>
                </a:solidFill>
                <a:latin typeface="Arial"/>
                <a:cs typeface="Arial"/>
              </a:rPr>
              <a:t> </a:t>
            </a:r>
            <a:r>
              <a:rPr sz="2400" spc="-95" dirty="0">
                <a:solidFill>
                  <a:srgbClr val="FF33CC"/>
                </a:solidFill>
                <a:latin typeface="Arial"/>
                <a:cs typeface="Arial"/>
              </a:rPr>
              <a:t>Equipment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835140" y="6054090"/>
            <a:ext cx="210058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0" dirty="0">
                <a:solidFill>
                  <a:srgbClr val="399CB7"/>
                </a:solidFill>
                <a:latin typeface="Arial"/>
                <a:cs typeface="Arial"/>
              </a:rPr>
              <a:t>Pressure</a:t>
            </a:r>
            <a:r>
              <a:rPr sz="2400" spc="-190" dirty="0">
                <a:solidFill>
                  <a:srgbClr val="399CB7"/>
                </a:solidFill>
                <a:latin typeface="Arial"/>
                <a:cs typeface="Arial"/>
              </a:rPr>
              <a:t> </a:t>
            </a:r>
            <a:r>
              <a:rPr sz="2400" spc="-20" dirty="0">
                <a:solidFill>
                  <a:srgbClr val="399CB7"/>
                </a:solidFill>
                <a:latin typeface="Arial"/>
                <a:cs typeface="Arial"/>
              </a:rPr>
              <a:t>burette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29870"/>
            <a:ext cx="4049395" cy="664210"/>
            <a:chOff x="452527" y="229870"/>
            <a:chExt cx="4049395" cy="664210"/>
          </a:xfrm>
        </p:grpSpPr>
        <p:sp>
          <p:nvSpPr>
            <p:cNvPr id="3" name="object 3"/>
            <p:cNvSpPr/>
            <p:nvPr/>
          </p:nvSpPr>
          <p:spPr>
            <a:xfrm>
              <a:off x="457199" y="248920"/>
              <a:ext cx="4039870" cy="640080"/>
            </a:xfrm>
            <a:custGeom>
              <a:avLst/>
              <a:gdLst/>
              <a:ahLst/>
              <a:cxnLst/>
              <a:rect l="l" t="t" r="r" b="b"/>
              <a:pathLst>
                <a:path w="4039870" h="640080">
                  <a:moveTo>
                    <a:pt x="403987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4039870" y="640079"/>
                  </a:lnTo>
                  <a:lnTo>
                    <a:pt x="403987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20"/>
              <a:ext cx="4039870" cy="640080"/>
            </a:xfrm>
            <a:custGeom>
              <a:avLst/>
              <a:gdLst/>
              <a:ahLst/>
              <a:cxnLst/>
              <a:rect l="l" t="t" r="r" b="b"/>
              <a:pathLst>
                <a:path w="4039870" h="640080">
                  <a:moveTo>
                    <a:pt x="202057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4039870" y="0"/>
                  </a:lnTo>
                  <a:lnTo>
                    <a:pt x="4039870" y="640079"/>
                  </a:lnTo>
                  <a:lnTo>
                    <a:pt x="202057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53439"/>
              <a:ext cx="4041140" cy="15240"/>
            </a:xfrm>
            <a:custGeom>
              <a:avLst/>
              <a:gdLst/>
              <a:ahLst/>
              <a:cxnLst/>
              <a:rect l="l" t="t" r="r" b="b"/>
              <a:pathLst>
                <a:path w="4041140" h="1524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4041140" y="15240"/>
                  </a:lnTo>
                  <a:lnTo>
                    <a:pt x="4041140" y="889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4582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3820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3057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2296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1533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0772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0010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9247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8612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7851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7088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6327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5565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4802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4041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3278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2517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1755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0992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0231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9468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8707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7945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7182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6421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5658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4897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4135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3372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2737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1976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1214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0452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9690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8927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8166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7404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6642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5880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51179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4356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3594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2832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070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1435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0672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9911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9149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8387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7625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68629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6101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5339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4577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3815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3053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2291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1529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0767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0005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90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9243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8481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7719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6957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6195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5433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4798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4036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3274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2512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1750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0988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0226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9464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1140" y="761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8702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79400"/>
              <a:ext cx="4041140" cy="7620"/>
            </a:xfrm>
            <a:custGeom>
              <a:avLst/>
              <a:gdLst/>
              <a:ahLst/>
              <a:cxnLst/>
              <a:rect l="l" t="t" r="r" b="b"/>
              <a:pathLst>
                <a:path w="4041140" h="7620">
                  <a:moveTo>
                    <a:pt x="4041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1140" y="762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7178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6416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5654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4892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1140" y="888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4130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33680"/>
              <a:ext cx="4041140" cy="8890"/>
            </a:xfrm>
            <a:custGeom>
              <a:avLst/>
              <a:gdLst/>
              <a:ahLst/>
              <a:cxnLst/>
              <a:rect l="l" t="t" r="r" b="b"/>
              <a:pathLst>
                <a:path w="4041140" h="8889">
                  <a:moveTo>
                    <a:pt x="4041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1140" y="8890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7199" y="229870"/>
              <a:ext cx="4039870" cy="5080"/>
            </a:xfrm>
            <a:custGeom>
              <a:avLst/>
              <a:gdLst/>
              <a:ahLst/>
              <a:cxnLst/>
              <a:rect l="l" t="t" r="r" b="b"/>
              <a:pathLst>
                <a:path w="4039870" h="5079">
                  <a:moveTo>
                    <a:pt x="4039870" y="5079"/>
                  </a:moveTo>
                  <a:lnTo>
                    <a:pt x="0" y="5079"/>
                  </a:lnTo>
                  <a:lnTo>
                    <a:pt x="0" y="0"/>
                  </a:lnTo>
                  <a:lnTo>
                    <a:pt x="4039870" y="0"/>
                  </a:lnTo>
                  <a:lnTo>
                    <a:pt x="4039870" y="5079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403987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37160" rIns="0" bIns="0" rtlCol="0">
            <a:spAutoFit/>
          </a:bodyPr>
          <a:lstStyle/>
          <a:p>
            <a:pPr marL="1244600">
              <a:lnSpc>
                <a:spcPct val="100000"/>
              </a:lnSpc>
              <a:spcBef>
                <a:spcPts val="1080"/>
              </a:spcBef>
            </a:pPr>
            <a:r>
              <a:rPr sz="2400" spc="-200" dirty="0"/>
              <a:t>Advantages</a:t>
            </a:r>
            <a:endParaRPr sz="2400"/>
          </a:p>
        </p:txBody>
      </p:sp>
      <p:sp>
        <p:nvSpPr>
          <p:cNvPr id="90" name="object 90"/>
          <p:cNvSpPr/>
          <p:nvPr/>
        </p:nvSpPr>
        <p:spPr>
          <a:xfrm>
            <a:off x="457200" y="1143000"/>
            <a:ext cx="4039870" cy="5342890"/>
          </a:xfrm>
          <a:custGeom>
            <a:avLst/>
            <a:gdLst/>
            <a:ahLst/>
            <a:cxnLst/>
            <a:rect l="l" t="t" r="r" b="b"/>
            <a:pathLst>
              <a:path w="4039870" h="5342890">
                <a:moveTo>
                  <a:pt x="2020570" y="5342890"/>
                </a:moveTo>
                <a:lnTo>
                  <a:pt x="0" y="5342890"/>
                </a:lnTo>
                <a:lnTo>
                  <a:pt x="0" y="0"/>
                </a:lnTo>
                <a:lnTo>
                  <a:pt x="4039870" y="0"/>
                </a:lnTo>
                <a:lnTo>
                  <a:pt x="4039870" y="5342890"/>
                </a:lnTo>
                <a:lnTo>
                  <a:pt x="2020570" y="534289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535940" y="1093470"/>
            <a:ext cx="123825" cy="1372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35940" y="2711450"/>
            <a:ext cx="12382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535940" y="3317240"/>
            <a:ext cx="12382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535940" y="3923029"/>
            <a:ext cx="123825" cy="698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35940" y="4865370"/>
            <a:ext cx="12382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35940" y="5739129"/>
            <a:ext cx="123825" cy="698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200" dirty="0">
                <a:latin typeface="Arial"/>
                <a:cs typeface="Arial"/>
              </a:rPr>
              <a:t>•</a:t>
            </a:r>
            <a:endParaRPr sz="22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659765" y="1108709"/>
            <a:ext cx="3618228" cy="5413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spc="-155" dirty="0">
                <a:latin typeface="Arial"/>
                <a:cs typeface="Arial"/>
              </a:rPr>
              <a:t>Easily </a:t>
            </a:r>
            <a:r>
              <a:rPr sz="2200" spc="-30" dirty="0">
                <a:latin typeface="Arial"/>
                <a:cs typeface="Arial"/>
              </a:rPr>
              <a:t>withdrawn</a:t>
            </a:r>
            <a:endParaRPr sz="2200" dirty="0">
              <a:latin typeface="Arial"/>
              <a:cs typeface="Arial"/>
            </a:endParaRPr>
          </a:p>
          <a:p>
            <a:pPr marL="12700" marR="5080">
              <a:lnSpc>
                <a:spcPct val="100400"/>
              </a:lnSpc>
              <a:spcBef>
                <a:spcPts val="10"/>
              </a:spcBef>
            </a:pPr>
            <a:r>
              <a:rPr sz="2200" spc="-235" dirty="0">
                <a:latin typeface="Arial"/>
                <a:cs typeface="Arial"/>
              </a:rPr>
              <a:t>Easy </a:t>
            </a:r>
            <a:r>
              <a:rPr sz="2200" spc="-105" dirty="0">
                <a:latin typeface="Arial"/>
                <a:cs typeface="Arial"/>
              </a:rPr>
              <a:t>and </a:t>
            </a:r>
            <a:r>
              <a:rPr sz="2200" spc="-75" dirty="0">
                <a:latin typeface="Arial"/>
                <a:cs typeface="Arial"/>
              </a:rPr>
              <a:t>convenient </a:t>
            </a:r>
            <a:r>
              <a:rPr sz="2200" spc="25" dirty="0">
                <a:latin typeface="Arial"/>
                <a:cs typeface="Arial"/>
              </a:rPr>
              <a:t>to</a:t>
            </a:r>
            <a:r>
              <a:rPr sz="2200" spc="-130" dirty="0">
                <a:latin typeface="Arial"/>
                <a:cs typeface="Arial"/>
              </a:rPr>
              <a:t> </a:t>
            </a:r>
            <a:r>
              <a:rPr sz="2200" spc="-80" dirty="0">
                <a:latin typeface="Arial"/>
                <a:cs typeface="Arial"/>
              </a:rPr>
              <a:t>apply.  </a:t>
            </a:r>
            <a:r>
              <a:rPr sz="2200" spc="-125" dirty="0">
                <a:latin typeface="Arial"/>
                <a:cs typeface="Arial"/>
              </a:rPr>
              <a:t>Faster </a:t>
            </a:r>
            <a:r>
              <a:rPr sz="2200" spc="-120" dirty="0">
                <a:latin typeface="Arial"/>
                <a:cs typeface="Arial"/>
              </a:rPr>
              <a:t>Onset </a:t>
            </a:r>
            <a:r>
              <a:rPr sz="2200" dirty="0">
                <a:latin typeface="Arial"/>
                <a:cs typeface="Arial"/>
              </a:rPr>
              <a:t>of</a:t>
            </a:r>
            <a:r>
              <a:rPr sz="2200" spc="-145" dirty="0">
                <a:latin typeface="Arial"/>
                <a:cs typeface="Arial"/>
              </a:rPr>
              <a:t> </a:t>
            </a:r>
            <a:r>
              <a:rPr sz="2200" spc="-65" dirty="0">
                <a:latin typeface="Arial"/>
                <a:cs typeface="Arial"/>
              </a:rPr>
              <a:t>action.</a:t>
            </a:r>
            <a:endParaRPr sz="2200" dirty="0">
              <a:latin typeface="Arial"/>
              <a:cs typeface="Arial"/>
            </a:endParaRPr>
          </a:p>
          <a:p>
            <a:pPr marL="12700" marR="404495">
              <a:lnSpc>
                <a:spcPct val="79900"/>
              </a:lnSpc>
              <a:spcBef>
                <a:spcPts val="550"/>
              </a:spcBef>
            </a:pPr>
            <a:r>
              <a:rPr sz="2200" spc="-125" dirty="0">
                <a:latin typeface="Arial"/>
                <a:cs typeface="Arial"/>
              </a:rPr>
              <a:t>No </a:t>
            </a:r>
            <a:r>
              <a:rPr sz="2200" spc="-50" dirty="0">
                <a:latin typeface="Arial"/>
                <a:cs typeface="Arial"/>
              </a:rPr>
              <a:t>manual/ </a:t>
            </a:r>
            <a:r>
              <a:rPr sz="2200" spc="-40" dirty="0">
                <a:latin typeface="Arial"/>
                <a:cs typeface="Arial"/>
              </a:rPr>
              <a:t>direct</a:t>
            </a:r>
            <a:r>
              <a:rPr sz="2200" spc="-225" dirty="0">
                <a:latin typeface="Arial"/>
                <a:cs typeface="Arial"/>
              </a:rPr>
              <a:t> </a:t>
            </a:r>
            <a:r>
              <a:rPr sz="2200" spc="-65" dirty="0">
                <a:latin typeface="Arial"/>
                <a:cs typeface="Arial"/>
              </a:rPr>
              <a:t>contact  </a:t>
            </a:r>
            <a:r>
              <a:rPr sz="2200" spc="5" dirty="0">
                <a:latin typeface="Arial"/>
                <a:cs typeface="Arial"/>
              </a:rPr>
              <a:t>with </a:t>
            </a:r>
            <a:r>
              <a:rPr sz="2200" spc="-35" dirty="0">
                <a:latin typeface="Arial"/>
                <a:cs typeface="Arial"/>
              </a:rPr>
              <a:t>the</a:t>
            </a:r>
            <a:r>
              <a:rPr sz="2200" spc="-250" dirty="0">
                <a:latin typeface="Arial"/>
                <a:cs typeface="Arial"/>
              </a:rPr>
              <a:t> </a:t>
            </a:r>
            <a:r>
              <a:rPr sz="2200" spc="-85" dirty="0">
                <a:latin typeface="Arial"/>
                <a:cs typeface="Arial"/>
              </a:rPr>
              <a:t>medicament.</a:t>
            </a:r>
            <a:endParaRPr sz="2200" dirty="0">
              <a:latin typeface="Arial"/>
              <a:cs typeface="Arial"/>
            </a:endParaRPr>
          </a:p>
          <a:p>
            <a:pPr marL="12700" marR="1219200">
              <a:lnSpc>
                <a:spcPct val="79900"/>
              </a:lnSpc>
              <a:spcBef>
                <a:spcPts val="550"/>
              </a:spcBef>
            </a:pPr>
            <a:r>
              <a:rPr sz="2200" spc="-90" dirty="0">
                <a:latin typeface="Arial"/>
                <a:cs typeface="Arial"/>
              </a:rPr>
              <a:t>Avoid </a:t>
            </a:r>
            <a:r>
              <a:rPr sz="2200" spc="-35" dirty="0">
                <a:latin typeface="Arial"/>
                <a:cs typeface="Arial"/>
              </a:rPr>
              <a:t>the </a:t>
            </a:r>
            <a:r>
              <a:rPr sz="2200" spc="-5" dirty="0">
                <a:latin typeface="Arial"/>
                <a:cs typeface="Arial"/>
              </a:rPr>
              <a:t>first</a:t>
            </a:r>
            <a:r>
              <a:rPr sz="2200" spc="-305" dirty="0">
                <a:latin typeface="Arial"/>
                <a:cs typeface="Arial"/>
              </a:rPr>
              <a:t> </a:t>
            </a:r>
            <a:r>
              <a:rPr sz="2200" spc="-180" dirty="0">
                <a:latin typeface="Arial"/>
                <a:cs typeface="Arial"/>
              </a:rPr>
              <a:t>pass  </a:t>
            </a:r>
            <a:r>
              <a:rPr sz="2200" spc="-75" dirty="0">
                <a:latin typeface="Arial"/>
                <a:cs typeface="Arial"/>
              </a:rPr>
              <a:t>metabolism.</a:t>
            </a:r>
            <a:endParaRPr sz="2200" dirty="0">
              <a:latin typeface="Arial"/>
              <a:cs typeface="Arial"/>
            </a:endParaRPr>
          </a:p>
          <a:p>
            <a:pPr marL="12700" marR="154305">
              <a:lnSpc>
                <a:spcPct val="79900"/>
              </a:lnSpc>
              <a:spcBef>
                <a:spcPts val="550"/>
              </a:spcBef>
            </a:pPr>
            <a:r>
              <a:rPr lang="en-US" sz="2200" spc="-95" dirty="0">
                <a:latin typeface="Arial"/>
                <a:cs typeface="Arial"/>
              </a:rPr>
              <a:t>S</a:t>
            </a:r>
            <a:r>
              <a:rPr sz="2200" spc="-95" dirty="0">
                <a:latin typeface="Arial"/>
                <a:cs typeface="Arial"/>
              </a:rPr>
              <a:t>pecific </a:t>
            </a:r>
            <a:r>
              <a:rPr sz="2200" spc="-60" dirty="0">
                <a:latin typeface="Arial"/>
                <a:cs typeface="Arial"/>
              </a:rPr>
              <a:t>amount </a:t>
            </a:r>
            <a:r>
              <a:rPr sz="2200" spc="-5" dirty="0">
                <a:latin typeface="Arial"/>
                <a:cs typeface="Arial"/>
              </a:rPr>
              <a:t>of </a:t>
            </a:r>
            <a:r>
              <a:rPr sz="2200" spc="-130" dirty="0">
                <a:latin typeface="Arial"/>
                <a:cs typeface="Arial"/>
              </a:rPr>
              <a:t>dose</a:t>
            </a:r>
            <a:r>
              <a:rPr sz="2200" spc="-310" dirty="0">
                <a:latin typeface="Arial"/>
                <a:cs typeface="Arial"/>
              </a:rPr>
              <a:t> </a:t>
            </a:r>
            <a:r>
              <a:rPr sz="2200" spc="-20" dirty="0">
                <a:latin typeface="Arial"/>
                <a:cs typeface="Arial"/>
              </a:rPr>
              <a:t>or  </a:t>
            </a:r>
            <a:r>
              <a:rPr sz="2200" spc="-80" dirty="0">
                <a:latin typeface="Arial"/>
                <a:cs typeface="Arial"/>
              </a:rPr>
              <a:t>drug </a:t>
            </a:r>
            <a:r>
              <a:rPr sz="2200" spc="-145" dirty="0">
                <a:latin typeface="Arial"/>
                <a:cs typeface="Arial"/>
              </a:rPr>
              <a:t>can </a:t>
            </a:r>
            <a:r>
              <a:rPr sz="2200" spc="-105" dirty="0">
                <a:latin typeface="Arial"/>
                <a:cs typeface="Arial"/>
              </a:rPr>
              <a:t>be</a:t>
            </a:r>
            <a:r>
              <a:rPr sz="2200" spc="-170" dirty="0">
                <a:latin typeface="Arial"/>
                <a:cs typeface="Arial"/>
              </a:rPr>
              <a:t> </a:t>
            </a:r>
            <a:r>
              <a:rPr sz="2200" spc="-80" dirty="0">
                <a:latin typeface="Arial"/>
                <a:cs typeface="Arial"/>
              </a:rPr>
              <a:t>removed.</a:t>
            </a:r>
            <a:endParaRPr sz="22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200" spc="-125" dirty="0">
                <a:latin typeface="Arial"/>
                <a:cs typeface="Arial"/>
              </a:rPr>
              <a:t>No </a:t>
            </a:r>
            <a:r>
              <a:rPr sz="2200" spc="-85" dirty="0">
                <a:latin typeface="Arial"/>
                <a:cs typeface="Arial"/>
              </a:rPr>
              <a:t>microorganism </a:t>
            </a:r>
            <a:r>
              <a:rPr sz="2200" spc="-145" dirty="0">
                <a:latin typeface="Arial"/>
                <a:cs typeface="Arial"/>
              </a:rPr>
              <a:t>can</a:t>
            </a:r>
            <a:r>
              <a:rPr sz="2200" spc="-180" dirty="0">
                <a:latin typeface="Arial"/>
                <a:cs typeface="Arial"/>
              </a:rPr>
              <a:t> </a:t>
            </a:r>
            <a:r>
              <a:rPr sz="2200" spc="-45" dirty="0">
                <a:latin typeface="Arial"/>
                <a:cs typeface="Arial"/>
              </a:rPr>
              <a:t>enter.</a:t>
            </a:r>
            <a:endParaRPr sz="2200" dirty="0">
              <a:latin typeface="Arial"/>
              <a:cs typeface="Arial"/>
            </a:endParaRPr>
          </a:p>
          <a:p>
            <a:pPr marL="12700" marR="431800">
              <a:lnSpc>
                <a:spcPct val="79500"/>
              </a:lnSpc>
              <a:spcBef>
                <a:spcPts val="560"/>
              </a:spcBef>
            </a:pPr>
            <a:r>
              <a:rPr sz="2200" spc="-175" dirty="0">
                <a:latin typeface="Arial"/>
                <a:cs typeface="Arial"/>
              </a:rPr>
              <a:t>Release </a:t>
            </a:r>
            <a:r>
              <a:rPr sz="2200" spc="-35" dirty="0">
                <a:latin typeface="Arial"/>
                <a:cs typeface="Arial"/>
              </a:rPr>
              <a:t>the </a:t>
            </a:r>
            <a:r>
              <a:rPr sz="2200" spc="-70" dirty="0">
                <a:latin typeface="Arial"/>
                <a:cs typeface="Arial"/>
              </a:rPr>
              <a:t>contents </a:t>
            </a:r>
            <a:r>
              <a:rPr sz="2200" spc="-35" dirty="0">
                <a:latin typeface="Arial"/>
                <a:cs typeface="Arial"/>
              </a:rPr>
              <a:t>in  </a:t>
            </a:r>
            <a:r>
              <a:rPr sz="2200" spc="-70" dirty="0">
                <a:latin typeface="Arial"/>
                <a:cs typeface="Arial"/>
              </a:rPr>
              <a:t>Controlled </a:t>
            </a:r>
            <a:r>
              <a:rPr sz="2200" spc="-110" dirty="0">
                <a:latin typeface="Arial"/>
                <a:cs typeface="Arial"/>
              </a:rPr>
              <a:t>and</a:t>
            </a:r>
            <a:r>
              <a:rPr sz="2200" spc="-190" dirty="0">
                <a:latin typeface="Arial"/>
                <a:cs typeface="Arial"/>
              </a:rPr>
              <a:t> </a:t>
            </a:r>
            <a:r>
              <a:rPr sz="2200" spc="-50" dirty="0">
                <a:latin typeface="Arial"/>
                <a:cs typeface="Arial"/>
              </a:rPr>
              <a:t>Uniformly.</a:t>
            </a:r>
            <a:endParaRPr sz="2200" dirty="0">
              <a:latin typeface="Arial"/>
              <a:cs typeface="Arial"/>
            </a:endParaRPr>
          </a:p>
          <a:p>
            <a:pPr marL="12700" marR="373380">
              <a:lnSpc>
                <a:spcPct val="79900"/>
              </a:lnSpc>
              <a:spcBef>
                <a:spcPts val="550"/>
              </a:spcBef>
            </a:pPr>
            <a:r>
              <a:rPr sz="2200" spc="-65" dirty="0">
                <a:latin typeface="Arial"/>
                <a:cs typeface="Arial"/>
              </a:rPr>
              <a:t>Protect </a:t>
            </a:r>
            <a:r>
              <a:rPr sz="2200" spc="-35" dirty="0">
                <a:latin typeface="Arial"/>
                <a:cs typeface="Arial"/>
              </a:rPr>
              <a:t>the</a:t>
            </a:r>
            <a:r>
              <a:rPr sz="2200" spc="-225" dirty="0">
                <a:latin typeface="Arial"/>
                <a:cs typeface="Arial"/>
              </a:rPr>
              <a:t> </a:t>
            </a:r>
            <a:r>
              <a:rPr sz="2200" spc="-70" dirty="0">
                <a:latin typeface="Arial"/>
                <a:cs typeface="Arial"/>
              </a:rPr>
              <a:t>photosensitive  </a:t>
            </a:r>
            <a:r>
              <a:rPr sz="2200" spc="-100" dirty="0">
                <a:latin typeface="Arial"/>
                <a:cs typeface="Arial"/>
              </a:rPr>
              <a:t>medicaments </a:t>
            </a:r>
            <a:r>
              <a:rPr sz="2200" spc="-105" dirty="0">
                <a:latin typeface="Arial"/>
                <a:cs typeface="Arial"/>
              </a:rPr>
              <a:t>and </a:t>
            </a:r>
            <a:r>
              <a:rPr sz="2200" spc="-125" dirty="0">
                <a:latin typeface="Arial"/>
                <a:cs typeface="Arial"/>
              </a:rPr>
              <a:t>oxygen  </a:t>
            </a:r>
            <a:r>
              <a:rPr sz="2200" spc="-90" dirty="0">
                <a:latin typeface="Arial"/>
                <a:cs typeface="Arial"/>
              </a:rPr>
              <a:t>sensitive</a:t>
            </a:r>
            <a:r>
              <a:rPr sz="2200" spc="-125" dirty="0">
                <a:latin typeface="Arial"/>
                <a:cs typeface="Arial"/>
              </a:rPr>
              <a:t> </a:t>
            </a:r>
            <a:r>
              <a:rPr sz="2200" spc="-55" dirty="0">
                <a:latin typeface="Arial"/>
                <a:cs typeface="Arial"/>
              </a:rPr>
              <a:t>material.</a:t>
            </a:r>
            <a:endParaRPr sz="2200" dirty="0">
              <a:latin typeface="Arial"/>
              <a:cs typeface="Arial"/>
            </a:endParaRPr>
          </a:p>
          <a:p>
            <a:pPr marL="12700" marR="328295">
              <a:lnSpc>
                <a:spcPts val="2660"/>
              </a:lnSpc>
              <a:spcBef>
                <a:spcPts val="95"/>
              </a:spcBef>
            </a:pPr>
            <a:r>
              <a:rPr sz="2200" spc="-114" dirty="0">
                <a:latin typeface="Arial"/>
                <a:cs typeface="Arial"/>
              </a:rPr>
              <a:t>Provides </a:t>
            </a:r>
            <a:r>
              <a:rPr sz="2200" spc="-85" dirty="0">
                <a:latin typeface="Arial"/>
                <a:cs typeface="Arial"/>
              </a:rPr>
              <a:t>efficacy </a:t>
            </a:r>
            <a:r>
              <a:rPr sz="2200" spc="-5" dirty="0">
                <a:latin typeface="Arial"/>
                <a:cs typeface="Arial"/>
              </a:rPr>
              <a:t>of </a:t>
            </a:r>
            <a:r>
              <a:rPr sz="2200" spc="-170" dirty="0">
                <a:latin typeface="Arial"/>
                <a:cs typeface="Arial"/>
              </a:rPr>
              <a:t>a</a:t>
            </a:r>
            <a:r>
              <a:rPr sz="2200" spc="-335" dirty="0">
                <a:latin typeface="Arial"/>
                <a:cs typeface="Arial"/>
              </a:rPr>
              <a:t> </a:t>
            </a:r>
            <a:r>
              <a:rPr sz="2200" spc="-75" dirty="0">
                <a:latin typeface="Arial"/>
                <a:cs typeface="Arial"/>
              </a:rPr>
              <a:t>drug.  </a:t>
            </a:r>
            <a:r>
              <a:rPr sz="2200" spc="-5" dirty="0">
                <a:latin typeface="Arial"/>
                <a:cs typeface="Arial"/>
              </a:rPr>
              <a:t>Irritation </a:t>
            </a:r>
            <a:r>
              <a:rPr sz="2200" spc="-145" dirty="0">
                <a:latin typeface="Arial"/>
                <a:cs typeface="Arial"/>
              </a:rPr>
              <a:t>can </a:t>
            </a:r>
            <a:r>
              <a:rPr sz="2200" spc="-100" dirty="0">
                <a:latin typeface="Arial"/>
                <a:cs typeface="Arial"/>
              </a:rPr>
              <a:t>be</a:t>
            </a:r>
            <a:r>
              <a:rPr sz="2200" spc="-275" dirty="0">
                <a:latin typeface="Arial"/>
                <a:cs typeface="Arial"/>
              </a:rPr>
              <a:t> </a:t>
            </a:r>
            <a:r>
              <a:rPr sz="2200" spc="-90" dirty="0">
                <a:latin typeface="Arial"/>
                <a:cs typeface="Arial"/>
              </a:rPr>
              <a:t>reduced.</a:t>
            </a:r>
            <a:endParaRPr sz="2200" dirty="0">
              <a:latin typeface="Arial"/>
              <a:cs typeface="Arial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4643527" y="229870"/>
            <a:ext cx="4050665" cy="664210"/>
            <a:chOff x="4643527" y="229870"/>
            <a:chExt cx="4050665" cy="664210"/>
          </a:xfrm>
        </p:grpSpPr>
        <p:sp>
          <p:nvSpPr>
            <p:cNvPr id="99" name="object 99"/>
            <p:cNvSpPr/>
            <p:nvPr/>
          </p:nvSpPr>
          <p:spPr>
            <a:xfrm>
              <a:off x="4648200" y="248920"/>
              <a:ext cx="4041140" cy="640080"/>
            </a:xfrm>
            <a:custGeom>
              <a:avLst/>
              <a:gdLst/>
              <a:ahLst/>
              <a:cxnLst/>
              <a:rect l="l" t="t" r="r" b="b"/>
              <a:pathLst>
                <a:path w="4041140" h="640080">
                  <a:moveTo>
                    <a:pt x="404114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4041140" y="64007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4648200" y="248920"/>
              <a:ext cx="4041140" cy="640080"/>
            </a:xfrm>
            <a:custGeom>
              <a:avLst/>
              <a:gdLst/>
              <a:ahLst/>
              <a:cxnLst/>
              <a:rect l="l" t="t" r="r" b="b"/>
              <a:pathLst>
                <a:path w="4041140" h="640080">
                  <a:moveTo>
                    <a:pt x="202057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4041140" y="0"/>
                  </a:lnTo>
                  <a:lnTo>
                    <a:pt x="4041140" y="640079"/>
                  </a:lnTo>
                  <a:lnTo>
                    <a:pt x="202057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4646930" y="853439"/>
              <a:ext cx="4043679" cy="15240"/>
            </a:xfrm>
            <a:custGeom>
              <a:avLst/>
              <a:gdLst/>
              <a:ahLst/>
              <a:cxnLst/>
              <a:rect l="l" t="t" r="r" b="b"/>
              <a:pathLst>
                <a:path w="4043679" h="15240">
                  <a:moveTo>
                    <a:pt x="404368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4043680" y="15240"/>
                  </a:lnTo>
                  <a:lnTo>
                    <a:pt x="4043680" y="8890"/>
                  </a:lnTo>
                  <a:lnTo>
                    <a:pt x="4043680" y="7620"/>
                  </a:lnTo>
                  <a:lnTo>
                    <a:pt x="404368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4646930" y="84582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4646930" y="83820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4646930" y="83057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4646930" y="82296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646930" y="81533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646930" y="80772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646930" y="80010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646930" y="79247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646930" y="78612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646930" y="77851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646930" y="77088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646930" y="76327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646930" y="75565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646930" y="74802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646930" y="74041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4646930" y="73278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4646930" y="72517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646930" y="71755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646930" y="70992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4646930" y="70231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646930" y="69468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4646930" y="68707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4646930" y="67945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646930" y="67182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646930" y="66421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646930" y="65658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4646930" y="64897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4646930" y="64135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4646930" y="63372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4646930" y="62737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646930" y="61976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4646930" y="61214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4646930" y="60452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4646930" y="59690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4646930" y="58927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4646930" y="58166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4646930" y="57404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4646930" y="56642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4646930" y="55880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4646930" y="551179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4646930" y="54356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4646930" y="53594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4646930" y="52832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4646930" y="52070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4646930" y="51435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4646930" y="50672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4646930" y="49911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4646930" y="49149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4646930" y="48387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4646930" y="47625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4646930" y="468629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4646930" y="46101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4646930" y="45339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4646930" y="44577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4646930" y="43815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4646930" y="43053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4646930" y="42291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4646930" y="41529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4646930" y="40767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4646930" y="40005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90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646930" y="39243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4646930" y="38481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4646930" y="37719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4646930" y="36957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646930" y="36195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4646930" y="35433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4646930" y="34798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4646930" y="34036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4646930" y="33274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646930" y="32512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646930" y="31750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4646930" y="30988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4646930" y="30226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4646930" y="29464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4043679" y="761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4646930" y="28702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4646930" y="279400"/>
              <a:ext cx="4043679" cy="7620"/>
            </a:xfrm>
            <a:custGeom>
              <a:avLst/>
              <a:gdLst/>
              <a:ahLst/>
              <a:cxnLst/>
              <a:rect l="l" t="t" r="r" b="b"/>
              <a:pathLst>
                <a:path w="4043679" h="7620">
                  <a:moveTo>
                    <a:pt x="4043679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4043679" y="762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4646930" y="27178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4646930" y="26416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4646930" y="25654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4646930" y="24892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4043679" y="8889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4646930" y="24130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4646930" y="233680"/>
              <a:ext cx="4043679" cy="8890"/>
            </a:xfrm>
            <a:custGeom>
              <a:avLst/>
              <a:gdLst/>
              <a:ahLst/>
              <a:cxnLst/>
              <a:rect l="l" t="t" r="r" b="b"/>
              <a:pathLst>
                <a:path w="4043679" h="8889">
                  <a:moveTo>
                    <a:pt x="4043679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4043679" y="8890"/>
                  </a:lnTo>
                  <a:lnTo>
                    <a:pt x="4043679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4648200" y="229870"/>
              <a:ext cx="4041140" cy="5080"/>
            </a:xfrm>
            <a:custGeom>
              <a:avLst/>
              <a:gdLst/>
              <a:ahLst/>
              <a:cxnLst/>
              <a:rect l="l" t="t" r="r" b="b"/>
              <a:pathLst>
                <a:path w="4041140" h="5079">
                  <a:moveTo>
                    <a:pt x="4041140" y="0"/>
                  </a:moveTo>
                  <a:lnTo>
                    <a:pt x="0" y="0"/>
                  </a:lnTo>
                  <a:lnTo>
                    <a:pt x="0" y="5079"/>
                  </a:lnTo>
                  <a:lnTo>
                    <a:pt x="4041140" y="5079"/>
                  </a:lnTo>
                  <a:lnTo>
                    <a:pt x="4041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5" name="object 185"/>
          <p:cNvSpPr txBox="1"/>
          <p:nvPr/>
        </p:nvSpPr>
        <p:spPr>
          <a:xfrm>
            <a:off x="4648200" y="228600"/>
            <a:ext cx="404114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37160" rIns="0" bIns="0" rtlCol="0">
            <a:spAutoFit/>
          </a:bodyPr>
          <a:lstStyle/>
          <a:p>
            <a:pPr marL="1068070">
              <a:lnSpc>
                <a:spcPct val="100000"/>
              </a:lnSpc>
              <a:spcBef>
                <a:spcPts val="1080"/>
              </a:spcBef>
            </a:pPr>
            <a:r>
              <a:rPr sz="2400" b="1" spc="-195" dirty="0">
                <a:latin typeface="Arial"/>
                <a:cs typeface="Arial"/>
              </a:rPr>
              <a:t>Disadvantages</a:t>
            </a:r>
            <a:endParaRPr sz="2400">
              <a:latin typeface="Arial"/>
              <a:cs typeface="Arial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4644390" y="1143000"/>
            <a:ext cx="4347210" cy="3116238"/>
          </a:xfrm>
          <a:prstGeom prst="rect">
            <a:avLst/>
          </a:prstGeom>
          <a:ln w="9344">
            <a:solidFill>
              <a:srgbClr val="F69545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marL="434340" indent="-343535">
              <a:lnSpc>
                <a:spcPct val="100000"/>
              </a:lnSpc>
              <a:spcBef>
                <a:spcPts val="360"/>
              </a:spcBef>
              <a:buChar char="•"/>
              <a:tabLst>
                <a:tab pos="433705" algn="l"/>
                <a:tab pos="434340" algn="l"/>
              </a:tabLst>
            </a:pPr>
            <a:r>
              <a:rPr sz="2200" spc="-110" dirty="0">
                <a:latin typeface="Arial"/>
                <a:cs typeface="Arial"/>
              </a:rPr>
              <a:t>Costly.</a:t>
            </a:r>
            <a:endParaRPr sz="2200" dirty="0">
              <a:latin typeface="Arial"/>
              <a:cs typeface="Arial"/>
            </a:endParaRPr>
          </a:p>
          <a:p>
            <a:pPr marL="433705" marR="640715" indent="-342900">
              <a:lnSpc>
                <a:spcPts val="2630"/>
              </a:lnSpc>
              <a:spcBef>
                <a:spcPts val="645"/>
              </a:spcBef>
              <a:buChar char="•"/>
              <a:tabLst>
                <a:tab pos="433705" algn="l"/>
                <a:tab pos="434340" algn="l"/>
              </a:tabLst>
            </a:pPr>
            <a:r>
              <a:rPr sz="2200" spc="-25" dirty="0">
                <a:latin typeface="Arial"/>
                <a:cs typeface="Arial"/>
              </a:rPr>
              <a:t>Difficult </a:t>
            </a:r>
            <a:r>
              <a:rPr sz="2200" spc="-105" dirty="0">
                <a:latin typeface="Arial"/>
                <a:cs typeface="Arial"/>
              </a:rPr>
              <a:t>disposal </a:t>
            </a:r>
            <a:r>
              <a:rPr sz="2200" spc="-5" dirty="0">
                <a:latin typeface="Arial"/>
                <a:cs typeface="Arial"/>
              </a:rPr>
              <a:t>of</a:t>
            </a:r>
            <a:r>
              <a:rPr sz="2200" spc="-315" dirty="0">
                <a:latin typeface="Arial"/>
                <a:cs typeface="Arial"/>
              </a:rPr>
              <a:t> </a:t>
            </a:r>
            <a:r>
              <a:rPr sz="2200" spc="-60" dirty="0">
                <a:latin typeface="Arial"/>
                <a:cs typeface="Arial"/>
              </a:rPr>
              <a:t>empty  </a:t>
            </a:r>
            <a:r>
              <a:rPr sz="2200" spc="-90" dirty="0">
                <a:latin typeface="Arial"/>
                <a:cs typeface="Arial"/>
              </a:rPr>
              <a:t>aerosol</a:t>
            </a:r>
            <a:r>
              <a:rPr sz="2200" spc="-135" dirty="0">
                <a:latin typeface="Arial"/>
                <a:cs typeface="Arial"/>
              </a:rPr>
              <a:t> </a:t>
            </a:r>
            <a:r>
              <a:rPr sz="2200" spc="-80" dirty="0">
                <a:latin typeface="Arial"/>
                <a:cs typeface="Arial"/>
              </a:rPr>
              <a:t>containers.</a:t>
            </a:r>
            <a:endParaRPr sz="2200" dirty="0">
              <a:latin typeface="Arial"/>
              <a:cs typeface="Arial"/>
            </a:endParaRPr>
          </a:p>
          <a:p>
            <a:pPr marL="434340" indent="-343535">
              <a:lnSpc>
                <a:spcPct val="100000"/>
              </a:lnSpc>
              <a:spcBef>
                <a:spcPts val="465"/>
              </a:spcBef>
              <a:buChar char="•"/>
              <a:tabLst>
                <a:tab pos="433705" algn="l"/>
                <a:tab pos="434340" algn="l"/>
              </a:tabLst>
            </a:pPr>
            <a:r>
              <a:rPr sz="2200" spc="-80" dirty="0">
                <a:latin typeface="Arial"/>
                <a:cs typeface="Arial"/>
              </a:rPr>
              <a:t>Allergic </a:t>
            </a:r>
            <a:r>
              <a:rPr sz="2200" spc="-30" dirty="0">
                <a:latin typeface="Arial"/>
                <a:cs typeface="Arial"/>
              </a:rPr>
              <a:t>in </a:t>
            </a:r>
            <a:r>
              <a:rPr sz="2200" spc="-130" dirty="0">
                <a:latin typeface="Arial"/>
                <a:cs typeface="Arial"/>
              </a:rPr>
              <a:t>some</a:t>
            </a:r>
            <a:r>
              <a:rPr sz="2200" spc="-350" dirty="0">
                <a:latin typeface="Arial"/>
                <a:cs typeface="Arial"/>
              </a:rPr>
              <a:t> </a:t>
            </a:r>
            <a:r>
              <a:rPr sz="2200" spc="-175" dirty="0">
                <a:latin typeface="Arial"/>
                <a:cs typeface="Arial"/>
              </a:rPr>
              <a:t>cases.</a:t>
            </a:r>
            <a:endParaRPr sz="2200" dirty="0">
              <a:latin typeface="Arial"/>
              <a:cs typeface="Arial"/>
            </a:endParaRPr>
          </a:p>
          <a:p>
            <a:pPr marL="434340" indent="-343535">
              <a:lnSpc>
                <a:spcPct val="100000"/>
              </a:lnSpc>
              <a:spcBef>
                <a:spcPts val="550"/>
              </a:spcBef>
              <a:buChar char="•"/>
              <a:tabLst>
                <a:tab pos="433705" algn="l"/>
                <a:tab pos="434340" algn="l"/>
              </a:tabLst>
            </a:pPr>
            <a:r>
              <a:rPr sz="2200" spc="-125" dirty="0">
                <a:latin typeface="Arial"/>
                <a:cs typeface="Arial"/>
              </a:rPr>
              <a:t>Explosive.</a:t>
            </a:r>
            <a:endParaRPr sz="2200" dirty="0">
              <a:latin typeface="Arial"/>
              <a:cs typeface="Arial"/>
            </a:endParaRPr>
          </a:p>
          <a:p>
            <a:pPr marL="434340" indent="-343535">
              <a:lnSpc>
                <a:spcPct val="100000"/>
              </a:lnSpc>
              <a:spcBef>
                <a:spcPts val="550"/>
              </a:spcBef>
              <a:buChar char="•"/>
              <a:tabLst>
                <a:tab pos="433705" algn="l"/>
                <a:tab pos="434340" algn="l"/>
              </a:tabLst>
            </a:pPr>
            <a:r>
              <a:rPr sz="2200" spc="-190" dirty="0">
                <a:latin typeface="Arial"/>
                <a:cs typeface="Arial"/>
              </a:rPr>
              <a:t>Some </a:t>
            </a:r>
            <a:r>
              <a:rPr sz="2200" spc="-30" dirty="0">
                <a:latin typeface="Arial"/>
                <a:cs typeface="Arial"/>
              </a:rPr>
              <a:t>formulation </a:t>
            </a:r>
            <a:r>
              <a:rPr sz="2200" spc="-114" dirty="0">
                <a:latin typeface="Arial"/>
                <a:cs typeface="Arial"/>
              </a:rPr>
              <a:t>is</a:t>
            </a:r>
            <a:r>
              <a:rPr sz="2200" spc="-160" dirty="0">
                <a:latin typeface="Arial"/>
                <a:cs typeface="Arial"/>
              </a:rPr>
              <a:t> </a:t>
            </a:r>
            <a:r>
              <a:rPr sz="2200" spc="-15" dirty="0">
                <a:latin typeface="Arial"/>
                <a:cs typeface="Arial"/>
              </a:rPr>
              <a:t>difficult.</a:t>
            </a:r>
            <a:endParaRPr sz="2200" dirty="0">
              <a:latin typeface="Arial"/>
              <a:cs typeface="Arial"/>
            </a:endParaRPr>
          </a:p>
          <a:p>
            <a:pPr marL="433705" marR="441959" indent="-342900">
              <a:lnSpc>
                <a:spcPct val="100000"/>
              </a:lnSpc>
              <a:spcBef>
                <a:spcPts val="550"/>
              </a:spcBef>
              <a:buChar char="•"/>
              <a:tabLst>
                <a:tab pos="433705" algn="l"/>
                <a:tab pos="434340" algn="l"/>
              </a:tabLst>
            </a:pPr>
            <a:r>
              <a:rPr sz="2200" spc="-120" dirty="0">
                <a:latin typeface="Arial"/>
                <a:cs typeface="Arial"/>
              </a:rPr>
              <a:t>Sometimes </a:t>
            </a:r>
            <a:r>
              <a:rPr sz="2200" spc="-65" dirty="0">
                <a:latin typeface="Arial"/>
                <a:cs typeface="Arial"/>
              </a:rPr>
              <a:t>propellants</a:t>
            </a:r>
            <a:r>
              <a:rPr sz="2200" spc="-155" dirty="0">
                <a:latin typeface="Arial"/>
                <a:cs typeface="Arial"/>
              </a:rPr>
              <a:t> </a:t>
            </a:r>
            <a:r>
              <a:rPr sz="2200" spc="-125" dirty="0">
                <a:latin typeface="Arial"/>
                <a:cs typeface="Arial"/>
              </a:rPr>
              <a:t>may  </a:t>
            </a:r>
            <a:r>
              <a:rPr sz="2200" spc="-160" dirty="0">
                <a:latin typeface="Arial"/>
                <a:cs typeface="Arial"/>
              </a:rPr>
              <a:t>cause </a:t>
            </a:r>
            <a:r>
              <a:rPr sz="2200" spc="-55" dirty="0">
                <a:latin typeface="Arial"/>
                <a:cs typeface="Arial"/>
              </a:rPr>
              <a:t>toxic</a:t>
            </a:r>
            <a:r>
              <a:rPr sz="2200" spc="-114" dirty="0">
                <a:latin typeface="Arial"/>
                <a:cs typeface="Arial"/>
              </a:rPr>
              <a:t> </a:t>
            </a:r>
            <a:r>
              <a:rPr sz="2200" spc="-80" dirty="0">
                <a:latin typeface="Arial"/>
                <a:cs typeface="Arial"/>
              </a:rPr>
              <a:t>reactions.</a:t>
            </a:r>
            <a:endParaRPr sz="22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457200"/>
            <a:ext cx="8077200" cy="5821680"/>
          </a:xfrm>
          <a:custGeom>
            <a:avLst/>
            <a:gdLst/>
            <a:ahLst/>
            <a:cxnLst/>
            <a:rect l="l" t="t" r="r" b="b"/>
            <a:pathLst>
              <a:path w="8077200" h="5821680">
                <a:moveTo>
                  <a:pt x="0" y="0"/>
                </a:moveTo>
                <a:lnTo>
                  <a:pt x="8077200" y="0"/>
                </a:lnTo>
                <a:lnTo>
                  <a:pt x="8077200" y="5821680"/>
                </a:lnTo>
                <a:lnTo>
                  <a:pt x="0" y="5821680"/>
                </a:lnTo>
                <a:lnTo>
                  <a:pt x="0" y="0"/>
                </a:lnTo>
                <a:close/>
              </a:path>
              <a:path w="8077200" h="5821680">
                <a:moveTo>
                  <a:pt x="0" y="0"/>
                </a:moveTo>
                <a:lnTo>
                  <a:pt x="0" y="0"/>
                </a:lnTo>
              </a:path>
              <a:path w="8077200" h="5821680">
                <a:moveTo>
                  <a:pt x="8077200" y="5821680"/>
                </a:moveTo>
                <a:lnTo>
                  <a:pt x="8077200" y="582168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85800" y="491490"/>
            <a:ext cx="177800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0" spc="-360" dirty="0">
                <a:latin typeface="Arial"/>
                <a:cs typeface="Arial"/>
              </a:rPr>
              <a:t>PROCEDURE: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85800" y="886459"/>
            <a:ext cx="7917815" cy="5358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  <a:spcBef>
                <a:spcPts val="100"/>
              </a:spcBef>
              <a:buSzPct val="96000"/>
              <a:buChar char="•"/>
              <a:tabLst>
                <a:tab pos="125095" algn="l"/>
              </a:tabLst>
            </a:pPr>
            <a:r>
              <a:rPr sz="2500" spc="-95" dirty="0">
                <a:latin typeface="Arial"/>
                <a:cs typeface="Arial"/>
              </a:rPr>
              <a:t>This </a:t>
            </a:r>
            <a:r>
              <a:rPr sz="2500" spc="-114" dirty="0">
                <a:latin typeface="Arial"/>
                <a:cs typeface="Arial"/>
              </a:rPr>
              <a:t>method </a:t>
            </a:r>
            <a:r>
              <a:rPr sz="2500" spc="-145" dirty="0">
                <a:latin typeface="Arial"/>
                <a:cs typeface="Arial"/>
              </a:rPr>
              <a:t>involves </a:t>
            </a:r>
            <a:r>
              <a:rPr sz="2500" dirty="0">
                <a:latin typeface="Arial"/>
                <a:cs typeface="Arial"/>
              </a:rPr>
              <a:t>filling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45" dirty="0">
                <a:latin typeface="Arial"/>
                <a:cs typeface="Arial"/>
              </a:rPr>
              <a:t>concentrate </a:t>
            </a:r>
            <a:r>
              <a:rPr sz="2500" spc="-5" dirty="0">
                <a:latin typeface="Arial"/>
                <a:cs typeface="Arial"/>
              </a:rPr>
              <a:t>into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105" dirty="0">
                <a:latin typeface="Arial"/>
                <a:cs typeface="Arial"/>
              </a:rPr>
              <a:t>container </a:t>
            </a:r>
            <a:r>
              <a:rPr sz="2500" spc="-140" dirty="0">
                <a:latin typeface="Arial"/>
                <a:cs typeface="Arial"/>
              </a:rPr>
              <a:t>at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95" dirty="0">
                <a:latin typeface="Arial"/>
                <a:cs typeface="Arial"/>
              </a:rPr>
              <a:t>room</a:t>
            </a:r>
            <a:r>
              <a:rPr sz="2500" spc="40" dirty="0">
                <a:latin typeface="Arial"/>
                <a:cs typeface="Arial"/>
              </a:rPr>
              <a:t> </a:t>
            </a:r>
            <a:r>
              <a:rPr sz="2500" spc="-140" dirty="0">
                <a:latin typeface="Arial"/>
                <a:cs typeface="Arial"/>
              </a:rPr>
              <a:t>temperature.</a:t>
            </a:r>
            <a:endParaRPr sz="2500" dirty="0">
              <a:latin typeface="Arial"/>
              <a:cs typeface="Arial"/>
            </a:endParaRPr>
          </a:p>
          <a:p>
            <a:pPr marL="203200" indent="-190500" algn="just">
              <a:lnSpc>
                <a:spcPct val="100000"/>
              </a:lnSpc>
              <a:buSzPct val="96000"/>
              <a:buChar char="•"/>
              <a:tabLst>
                <a:tab pos="203200" algn="l"/>
              </a:tabLst>
            </a:pPr>
            <a:r>
              <a:rPr sz="2500" spc="-110" dirty="0">
                <a:latin typeface="Arial"/>
                <a:cs typeface="Arial"/>
              </a:rPr>
              <a:t>Then the </a:t>
            </a:r>
            <a:r>
              <a:rPr sz="2500" spc="-204" dirty="0">
                <a:latin typeface="Arial"/>
                <a:cs typeface="Arial"/>
              </a:rPr>
              <a:t>valve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80" dirty="0">
                <a:latin typeface="Arial"/>
                <a:cs typeface="Arial"/>
              </a:rPr>
              <a:t>placed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05" dirty="0">
                <a:latin typeface="Arial"/>
                <a:cs typeface="Arial"/>
              </a:rPr>
              <a:t>container </a:t>
            </a:r>
            <a:r>
              <a:rPr sz="2500" spc="-155" dirty="0">
                <a:latin typeface="Arial"/>
                <a:cs typeface="Arial"/>
              </a:rPr>
              <a:t>and</a:t>
            </a:r>
            <a:r>
              <a:rPr sz="2500" spc="200" dirty="0">
                <a:latin typeface="Arial"/>
                <a:cs typeface="Arial"/>
              </a:rPr>
              <a:t> </a:t>
            </a:r>
            <a:r>
              <a:rPr sz="2500" spc="-114" dirty="0">
                <a:latin typeface="Arial"/>
                <a:cs typeface="Arial"/>
              </a:rPr>
              <a:t>crimped.</a:t>
            </a:r>
            <a:endParaRPr sz="2500" dirty="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buSzPct val="96000"/>
              <a:buChar char="•"/>
              <a:tabLst>
                <a:tab pos="205740" algn="l"/>
              </a:tabLst>
            </a:pPr>
            <a:r>
              <a:rPr sz="2500" spc="-90" dirty="0">
                <a:latin typeface="Arial"/>
                <a:cs typeface="Arial"/>
              </a:rPr>
              <a:t>Through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30" dirty="0">
                <a:latin typeface="Arial"/>
                <a:cs typeface="Arial"/>
              </a:rPr>
              <a:t>opening </a:t>
            </a:r>
            <a:r>
              <a:rPr sz="2500" spc="-55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210" dirty="0">
                <a:latin typeface="Arial"/>
                <a:cs typeface="Arial"/>
              </a:rPr>
              <a:t>valve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95" dirty="0">
                <a:latin typeface="Arial"/>
                <a:cs typeface="Arial"/>
              </a:rPr>
              <a:t>added </a:t>
            </a:r>
            <a:r>
              <a:rPr sz="2500" spc="-55" dirty="0">
                <a:latin typeface="Arial"/>
                <a:cs typeface="Arial"/>
              </a:rPr>
              <a:t>or  </a:t>
            </a:r>
            <a:r>
              <a:rPr sz="2500" spc="80" dirty="0">
                <a:latin typeface="Arial"/>
                <a:cs typeface="Arial"/>
              </a:rPr>
              <a:t>it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195" dirty="0">
                <a:latin typeface="Arial"/>
                <a:cs typeface="Arial"/>
              </a:rPr>
              <a:t>added </a:t>
            </a:r>
            <a:r>
              <a:rPr sz="2500" spc="-60" dirty="0">
                <a:latin typeface="Arial"/>
                <a:cs typeface="Arial"/>
              </a:rPr>
              <a:t>“under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-320" dirty="0">
                <a:latin typeface="Arial"/>
                <a:cs typeface="Arial"/>
              </a:rPr>
              <a:t> </a:t>
            </a:r>
            <a:r>
              <a:rPr sz="2500" spc="-130" dirty="0">
                <a:latin typeface="Arial"/>
                <a:cs typeface="Arial"/>
              </a:rPr>
              <a:t>cap”.</a:t>
            </a:r>
            <a:endParaRPr sz="25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buSzPct val="96000"/>
              <a:buChar char="•"/>
              <a:tabLst>
                <a:tab pos="262890" algn="l"/>
              </a:tabLst>
            </a:pPr>
            <a:r>
              <a:rPr sz="2500" spc="-190" dirty="0">
                <a:latin typeface="Arial"/>
                <a:cs typeface="Arial"/>
              </a:rPr>
              <a:t>Since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30" dirty="0">
                <a:latin typeface="Arial"/>
                <a:cs typeface="Arial"/>
              </a:rPr>
              <a:t>opening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204" dirty="0">
                <a:latin typeface="Arial"/>
                <a:cs typeface="Arial"/>
              </a:rPr>
              <a:t>valve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50" dirty="0">
                <a:latin typeface="Arial"/>
                <a:cs typeface="Arial"/>
              </a:rPr>
              <a:t>smaller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270" dirty="0">
                <a:latin typeface="Arial"/>
                <a:cs typeface="Arial"/>
              </a:rPr>
              <a:t>size </a:t>
            </a:r>
            <a:r>
              <a:rPr sz="2500" spc="-140" dirty="0">
                <a:latin typeface="Arial"/>
                <a:cs typeface="Arial"/>
              </a:rPr>
              <a:t>ranging  </a:t>
            </a:r>
            <a:r>
              <a:rPr sz="2500" spc="-50" dirty="0">
                <a:latin typeface="Arial"/>
                <a:cs typeface="Arial"/>
              </a:rPr>
              <a:t>from </a:t>
            </a:r>
            <a:r>
              <a:rPr sz="2500" spc="-130" dirty="0">
                <a:latin typeface="Arial"/>
                <a:cs typeface="Arial"/>
              </a:rPr>
              <a:t>0.018-0.030 </a:t>
            </a:r>
            <a:r>
              <a:rPr sz="2500" spc="-155" dirty="0">
                <a:latin typeface="Arial"/>
                <a:cs typeface="Arial"/>
              </a:rPr>
              <a:t>inches, </a:t>
            </a:r>
            <a:r>
              <a:rPr sz="2500" spc="75" dirty="0">
                <a:latin typeface="Arial"/>
                <a:cs typeface="Arial"/>
              </a:rPr>
              <a:t>it </a:t>
            </a:r>
            <a:r>
              <a:rPr sz="2500" spc="-35" dirty="0">
                <a:latin typeface="Arial"/>
                <a:cs typeface="Arial"/>
              </a:rPr>
              <a:t>limits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70" dirty="0">
                <a:latin typeface="Arial"/>
                <a:cs typeface="Arial"/>
              </a:rPr>
              <a:t>production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240" dirty="0">
                <a:latin typeface="Arial"/>
                <a:cs typeface="Arial"/>
              </a:rPr>
              <a:t>process </a:t>
            </a:r>
            <a:r>
              <a:rPr sz="2500" spc="-254" dirty="0">
                <a:latin typeface="Arial"/>
                <a:cs typeface="Arial"/>
              </a:rPr>
              <a:t>becomes</a:t>
            </a:r>
            <a:r>
              <a:rPr sz="2500" spc="-375" dirty="0">
                <a:latin typeface="Arial"/>
                <a:cs typeface="Arial"/>
              </a:rPr>
              <a:t> </a:t>
            </a:r>
            <a:r>
              <a:rPr sz="2500" spc="-160" dirty="0">
                <a:latin typeface="Arial"/>
                <a:cs typeface="Arial"/>
              </a:rPr>
              <a:t>slow.</a:t>
            </a:r>
            <a:endParaRPr sz="2500" dirty="0">
              <a:latin typeface="Arial"/>
              <a:cs typeface="Arial"/>
            </a:endParaRPr>
          </a:p>
          <a:p>
            <a:pPr marL="12700" marR="8255" algn="just">
              <a:lnSpc>
                <a:spcPct val="99800"/>
              </a:lnSpc>
              <a:spcBef>
                <a:spcPts val="5"/>
              </a:spcBef>
              <a:buSzPct val="96000"/>
              <a:buChar char="•"/>
              <a:tabLst>
                <a:tab pos="227329" algn="l"/>
              </a:tabLst>
            </a:pPr>
            <a:r>
              <a:rPr sz="2500" spc="-65" dirty="0">
                <a:latin typeface="Arial"/>
                <a:cs typeface="Arial"/>
              </a:rPr>
              <a:t>But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280" dirty="0">
                <a:latin typeface="Arial"/>
                <a:cs typeface="Arial"/>
              </a:rPr>
              <a:t>use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rotary </a:t>
            </a:r>
            <a:r>
              <a:rPr sz="2500" dirty="0">
                <a:latin typeface="Arial"/>
                <a:cs typeface="Arial"/>
              </a:rPr>
              <a:t>filling </a:t>
            </a:r>
            <a:r>
              <a:rPr sz="2500" spc="-185" dirty="0">
                <a:latin typeface="Arial"/>
                <a:cs typeface="Arial"/>
              </a:rPr>
              <a:t>machines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spc="-185" dirty="0">
                <a:latin typeface="Arial"/>
                <a:cs typeface="Arial"/>
              </a:rPr>
              <a:t>newer </a:t>
            </a:r>
            <a:r>
              <a:rPr sz="2500" dirty="0">
                <a:latin typeface="Arial"/>
                <a:cs typeface="Arial"/>
              </a:rPr>
              <a:t>filling  </a:t>
            </a:r>
            <a:r>
              <a:rPr sz="2500" spc="-245" dirty="0">
                <a:latin typeface="Arial"/>
                <a:cs typeface="Arial"/>
              </a:rPr>
              <a:t>heads </a:t>
            </a:r>
            <a:r>
              <a:rPr sz="2500" spc="-190" dirty="0">
                <a:latin typeface="Arial"/>
                <a:cs typeface="Arial"/>
              </a:rPr>
              <a:t>where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14" dirty="0">
                <a:latin typeface="Arial"/>
                <a:cs typeface="Arial"/>
              </a:rPr>
              <a:t>propellants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25" dirty="0">
                <a:latin typeface="Arial"/>
                <a:cs typeface="Arial"/>
              </a:rPr>
              <a:t>filled </a:t>
            </a:r>
            <a:r>
              <a:rPr sz="2500" spc="-80" dirty="0">
                <a:latin typeface="Arial"/>
                <a:cs typeface="Arial"/>
              </a:rPr>
              <a:t>through </a:t>
            </a:r>
            <a:r>
              <a:rPr sz="2500" spc="-204" dirty="0">
                <a:latin typeface="Arial"/>
                <a:cs typeface="Arial"/>
              </a:rPr>
              <a:t>valve </a:t>
            </a:r>
            <a:r>
              <a:rPr sz="2500" spc="-185" dirty="0">
                <a:latin typeface="Arial"/>
                <a:cs typeface="Arial"/>
              </a:rPr>
              <a:t>stem,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70" dirty="0">
                <a:latin typeface="Arial"/>
                <a:cs typeface="Arial"/>
              </a:rPr>
              <a:t>production </a:t>
            </a:r>
            <a:r>
              <a:rPr sz="2500" spc="-150" dirty="0">
                <a:latin typeface="Arial"/>
                <a:cs typeface="Arial"/>
              </a:rPr>
              <a:t>rate </a:t>
            </a:r>
            <a:r>
              <a:rPr sz="2500" spc="-155" dirty="0">
                <a:latin typeface="Arial"/>
                <a:cs typeface="Arial"/>
              </a:rPr>
              <a:t>is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spc="-180" dirty="0">
                <a:latin typeface="Arial"/>
                <a:cs typeface="Arial"/>
              </a:rPr>
              <a:t>increased.</a:t>
            </a:r>
            <a:endParaRPr sz="25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buSzPct val="96000"/>
              <a:buChar char="•"/>
              <a:tabLst>
                <a:tab pos="267970" algn="l"/>
              </a:tabLst>
            </a:pPr>
            <a:r>
              <a:rPr sz="2500" spc="-135" dirty="0">
                <a:latin typeface="Arial"/>
                <a:cs typeface="Arial"/>
              </a:rPr>
              <a:t>The trapped </a:t>
            </a:r>
            <a:r>
              <a:rPr sz="2500" spc="-70" dirty="0">
                <a:latin typeface="Arial"/>
                <a:cs typeface="Arial"/>
              </a:rPr>
              <a:t>air </a:t>
            </a:r>
            <a:r>
              <a:rPr sz="2500" spc="35" dirty="0">
                <a:latin typeface="Arial"/>
                <a:cs typeface="Arial"/>
              </a:rPr>
              <a:t>in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05" dirty="0">
                <a:latin typeface="Arial"/>
                <a:cs typeface="Arial"/>
              </a:rPr>
              <a:t>container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70" dirty="0">
                <a:latin typeface="Arial"/>
                <a:cs typeface="Arial"/>
              </a:rPr>
              <a:t>air </a:t>
            </a:r>
            <a:r>
              <a:rPr sz="2500" spc="-170" dirty="0">
                <a:latin typeface="Arial"/>
                <a:cs typeface="Arial"/>
              </a:rPr>
              <a:t>present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204" dirty="0">
                <a:latin typeface="Arial"/>
                <a:cs typeface="Arial"/>
              </a:rPr>
              <a:t>head  </a:t>
            </a:r>
            <a:r>
              <a:rPr sz="2500" spc="-295" dirty="0">
                <a:latin typeface="Arial"/>
                <a:cs typeface="Arial"/>
              </a:rPr>
              <a:t>space</a:t>
            </a:r>
            <a:r>
              <a:rPr sz="2500" spc="100" dirty="0">
                <a:latin typeface="Arial"/>
                <a:cs typeface="Arial"/>
              </a:rPr>
              <a:t>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80" dirty="0">
                <a:latin typeface="Arial"/>
                <a:cs typeface="Arial"/>
              </a:rPr>
              <a:t>removed </a:t>
            </a:r>
            <a:r>
              <a:rPr sz="2500" spc="-150" dirty="0">
                <a:latin typeface="Arial"/>
                <a:cs typeface="Arial"/>
              </a:rPr>
              <a:t>before </a:t>
            </a:r>
            <a:r>
              <a:rPr sz="2500" dirty="0">
                <a:latin typeface="Arial"/>
                <a:cs typeface="Arial"/>
              </a:rPr>
              <a:t>filling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90" dirty="0">
                <a:latin typeface="Arial"/>
                <a:cs typeface="Arial"/>
              </a:rPr>
              <a:t>propellant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105" dirty="0">
                <a:latin typeface="Arial"/>
                <a:cs typeface="Arial"/>
              </a:rPr>
              <a:t>protect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130" dirty="0">
                <a:latin typeface="Arial"/>
                <a:cs typeface="Arial"/>
              </a:rPr>
              <a:t>products </a:t>
            </a:r>
            <a:r>
              <a:rPr sz="2500" spc="-50" dirty="0">
                <a:latin typeface="Arial"/>
                <a:cs typeface="Arial"/>
              </a:rPr>
              <a:t>from </a:t>
            </a:r>
            <a:r>
              <a:rPr sz="2500" spc="-125" dirty="0">
                <a:latin typeface="Arial"/>
                <a:cs typeface="Arial"/>
              </a:rPr>
              <a:t>getting </a:t>
            </a:r>
            <a:r>
              <a:rPr sz="2500" spc="-215" dirty="0">
                <a:latin typeface="Arial"/>
                <a:cs typeface="Arial"/>
              </a:rPr>
              <a:t>adversely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spc="-155" dirty="0">
                <a:latin typeface="Arial"/>
                <a:cs typeface="Arial"/>
              </a:rPr>
              <a:t>affected.</a:t>
            </a:r>
            <a:endParaRPr sz="25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838200"/>
            <a:ext cx="7924800" cy="4777740"/>
          </a:xfrm>
          <a:custGeom>
            <a:avLst/>
            <a:gdLst/>
            <a:ahLst/>
            <a:cxnLst/>
            <a:rect l="l" t="t" r="r" b="b"/>
            <a:pathLst>
              <a:path w="7924800" h="4777740">
                <a:moveTo>
                  <a:pt x="0" y="0"/>
                </a:moveTo>
                <a:lnTo>
                  <a:pt x="7924800" y="0"/>
                </a:lnTo>
                <a:lnTo>
                  <a:pt x="7924800" y="4777740"/>
                </a:lnTo>
                <a:lnTo>
                  <a:pt x="0" y="4777740"/>
                </a:lnTo>
                <a:lnTo>
                  <a:pt x="0" y="0"/>
                </a:lnTo>
                <a:close/>
              </a:path>
              <a:path w="7924800" h="4777740">
                <a:moveTo>
                  <a:pt x="0" y="0"/>
                </a:moveTo>
                <a:lnTo>
                  <a:pt x="0" y="0"/>
                </a:lnTo>
              </a:path>
              <a:path w="7924800" h="4777740">
                <a:moveTo>
                  <a:pt x="7924800" y="4777740"/>
                </a:moveTo>
                <a:lnTo>
                  <a:pt x="7924800" y="477774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0869" y="873759"/>
            <a:ext cx="7760970" cy="47078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 algn="just">
              <a:lnSpc>
                <a:spcPct val="149700"/>
              </a:lnSpc>
              <a:spcBef>
                <a:spcPts val="100"/>
              </a:spcBef>
              <a:buChar char="•"/>
              <a:tabLst>
                <a:tab pos="217170" algn="l"/>
              </a:tabLst>
            </a:pPr>
            <a:r>
              <a:rPr sz="2600" spc="-125" dirty="0">
                <a:latin typeface="Arial"/>
                <a:cs typeface="Arial"/>
              </a:rPr>
              <a:t>Various </a:t>
            </a:r>
            <a:r>
              <a:rPr sz="2600" spc="-75" dirty="0">
                <a:latin typeface="Arial"/>
                <a:cs typeface="Arial"/>
              </a:rPr>
              <a:t>units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45" dirty="0">
                <a:latin typeface="Arial"/>
                <a:cs typeface="Arial"/>
              </a:rPr>
              <a:t>in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dirty="0">
                <a:latin typeface="Arial"/>
                <a:cs typeface="Arial"/>
              </a:rPr>
              <a:t>filling </a:t>
            </a:r>
            <a:r>
              <a:rPr sz="2600" spc="-50" dirty="0">
                <a:latin typeface="Arial"/>
                <a:cs typeface="Arial"/>
              </a:rPr>
              <a:t>line </a:t>
            </a:r>
            <a:r>
              <a:rPr sz="2600" spc="-229" dirty="0">
                <a:latin typeface="Arial"/>
                <a:cs typeface="Arial"/>
              </a:rPr>
              <a:t>are </a:t>
            </a:r>
            <a:r>
              <a:rPr sz="2600" spc="-185" dirty="0">
                <a:latin typeface="Arial"/>
                <a:cs typeface="Arial"/>
              </a:rPr>
              <a:t>arranged </a:t>
            </a:r>
            <a:r>
              <a:rPr sz="2600" spc="40" dirty="0">
                <a:latin typeface="Arial"/>
                <a:cs typeface="Arial"/>
              </a:rPr>
              <a:t>in 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70" dirty="0">
                <a:latin typeface="Arial"/>
                <a:cs typeface="Arial"/>
              </a:rPr>
              <a:t>following </a:t>
            </a:r>
            <a:r>
              <a:rPr sz="2600" spc="-105" dirty="0">
                <a:latin typeface="Arial"/>
                <a:cs typeface="Arial"/>
              </a:rPr>
              <a:t>order</a:t>
            </a:r>
            <a:r>
              <a:rPr sz="2600" spc="-45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:</a:t>
            </a:r>
            <a:endParaRPr sz="2600" dirty="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</a:pPr>
            <a:r>
              <a:rPr sz="2500" spc="-130" dirty="0">
                <a:latin typeface="Arial"/>
                <a:cs typeface="Arial"/>
              </a:rPr>
              <a:t>Unscrambler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40" dirty="0">
                <a:latin typeface="Arial"/>
                <a:cs typeface="Arial"/>
              </a:rPr>
              <a:t>Air </a:t>
            </a:r>
            <a:r>
              <a:rPr sz="2500" spc="-175" dirty="0">
                <a:latin typeface="Arial"/>
                <a:cs typeface="Arial"/>
              </a:rPr>
              <a:t>cleaner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125" dirty="0">
                <a:latin typeface="Arial"/>
                <a:cs typeface="Arial"/>
              </a:rPr>
              <a:t>Concentrate </a:t>
            </a:r>
            <a:r>
              <a:rPr sz="2500" spc="-5" dirty="0">
                <a:latin typeface="Arial"/>
                <a:cs typeface="Arial"/>
              </a:rPr>
              <a:t>filler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165" dirty="0">
                <a:latin typeface="Arial"/>
                <a:cs typeface="Arial"/>
              </a:rPr>
              <a:t>Valve </a:t>
            </a:r>
            <a:r>
              <a:rPr sz="2500" spc="-160" dirty="0">
                <a:latin typeface="Arial"/>
                <a:cs typeface="Arial"/>
              </a:rPr>
              <a:t>placer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509" dirty="0">
                <a:latin typeface="Arial"/>
                <a:cs typeface="Arial"/>
              </a:rPr>
              <a:t> </a:t>
            </a:r>
            <a:r>
              <a:rPr sz="2500" spc="-180" dirty="0">
                <a:latin typeface="Arial"/>
                <a:cs typeface="Arial"/>
              </a:rPr>
              <a:t>Purger </a:t>
            </a:r>
            <a:r>
              <a:rPr sz="2500" spc="-150" dirty="0">
                <a:latin typeface="Arial"/>
                <a:cs typeface="Arial"/>
              </a:rPr>
              <a:t>,Valve </a:t>
            </a:r>
            <a:r>
              <a:rPr sz="2500" spc="-100" dirty="0">
                <a:latin typeface="Arial"/>
                <a:cs typeface="Arial"/>
              </a:rPr>
              <a:t>crimper </a:t>
            </a:r>
            <a:r>
              <a:rPr sz="2500" spc="-90" dirty="0">
                <a:latin typeface="Arial"/>
                <a:cs typeface="Arial"/>
              </a:rPr>
              <a:t>,  </a:t>
            </a:r>
            <a:r>
              <a:rPr sz="2500" spc="-110" dirty="0">
                <a:latin typeface="Arial"/>
                <a:cs typeface="Arial"/>
              </a:rPr>
              <a:t>Propellant </a:t>
            </a:r>
            <a:r>
              <a:rPr sz="2500" spc="-5" dirty="0">
                <a:latin typeface="Arial"/>
                <a:cs typeface="Arial"/>
              </a:rPr>
              <a:t>filler </a:t>
            </a:r>
            <a:r>
              <a:rPr sz="2500" spc="-110" dirty="0">
                <a:latin typeface="Arial"/>
                <a:cs typeface="Arial"/>
              </a:rPr>
              <a:t>,Water </a:t>
            </a:r>
            <a:r>
              <a:rPr sz="2500" spc="-114" dirty="0">
                <a:latin typeface="Arial"/>
                <a:cs typeface="Arial"/>
              </a:rPr>
              <a:t>bath  </a:t>
            </a:r>
            <a:r>
              <a:rPr sz="2500" spc="-90" dirty="0">
                <a:latin typeface="Arial"/>
                <a:cs typeface="Arial"/>
              </a:rPr>
              <a:t>,  </a:t>
            </a:r>
            <a:r>
              <a:rPr sz="2500" spc="-160" dirty="0">
                <a:latin typeface="Arial"/>
                <a:cs typeface="Arial"/>
              </a:rPr>
              <a:t>Labeler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120" dirty="0">
                <a:latin typeface="Arial"/>
                <a:cs typeface="Arial"/>
              </a:rPr>
              <a:t>Coder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85" dirty="0">
                <a:latin typeface="Arial"/>
                <a:cs typeface="Arial"/>
              </a:rPr>
              <a:t>Packing </a:t>
            </a:r>
            <a:r>
              <a:rPr sz="2500" spc="-135" dirty="0">
                <a:latin typeface="Arial"/>
                <a:cs typeface="Arial"/>
              </a:rPr>
              <a:t>table</a:t>
            </a:r>
            <a:r>
              <a:rPr sz="2500" spc="240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.</a:t>
            </a:r>
            <a:endParaRPr sz="2500" dirty="0">
              <a:latin typeface="Arial"/>
              <a:cs typeface="Arial"/>
            </a:endParaRPr>
          </a:p>
          <a:p>
            <a:pPr marL="12700" marR="8255" algn="just">
              <a:lnSpc>
                <a:spcPct val="149800"/>
              </a:lnSpc>
              <a:spcBef>
                <a:spcPts val="5"/>
              </a:spcBef>
              <a:buChar char="•"/>
              <a:tabLst>
                <a:tab pos="254000" algn="l"/>
              </a:tabLst>
            </a:pPr>
            <a:r>
              <a:rPr sz="2600" spc="-185" dirty="0">
                <a:latin typeface="Arial"/>
                <a:cs typeface="Arial"/>
              </a:rPr>
              <a:t>Purger </a:t>
            </a:r>
            <a:r>
              <a:rPr sz="2600" spc="-175" dirty="0">
                <a:latin typeface="Arial"/>
                <a:cs typeface="Arial"/>
              </a:rPr>
              <a:t>,vacuum </a:t>
            </a:r>
            <a:r>
              <a:rPr sz="2600" spc="-100" dirty="0">
                <a:latin typeface="Arial"/>
                <a:cs typeface="Arial"/>
              </a:rPr>
              <a:t>crimper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-5" dirty="0">
                <a:latin typeface="Arial"/>
                <a:cs typeface="Arial"/>
              </a:rPr>
              <a:t>filler </a:t>
            </a:r>
            <a:r>
              <a:rPr sz="2600" spc="-225" dirty="0">
                <a:latin typeface="Arial"/>
                <a:cs typeface="Arial"/>
              </a:rPr>
              <a:t>are </a:t>
            </a:r>
            <a:r>
              <a:rPr sz="2600" spc="-180" dirty="0">
                <a:latin typeface="Arial"/>
                <a:cs typeface="Arial"/>
              </a:rPr>
              <a:t>replaced 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350" dirty="0">
                <a:latin typeface="Arial"/>
                <a:cs typeface="Arial"/>
              </a:rPr>
              <a:t>a </a:t>
            </a:r>
            <a:r>
              <a:rPr sz="2600" spc="-165" dirty="0">
                <a:latin typeface="Arial"/>
                <a:cs typeface="Arial"/>
              </a:rPr>
              <a:t>single </a:t>
            </a:r>
            <a:r>
              <a:rPr sz="2600" spc="15" dirty="0">
                <a:latin typeface="Arial"/>
                <a:cs typeface="Arial"/>
              </a:rPr>
              <a:t>unit </a:t>
            </a:r>
            <a:r>
              <a:rPr sz="2600" spc="70" dirty="0">
                <a:latin typeface="Arial"/>
                <a:cs typeface="Arial"/>
              </a:rPr>
              <a:t>if </a:t>
            </a:r>
            <a:r>
              <a:rPr sz="2600" dirty="0">
                <a:latin typeface="Arial"/>
                <a:cs typeface="Arial"/>
              </a:rPr>
              <a:t>filling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30" dirty="0">
                <a:latin typeface="Arial"/>
                <a:cs typeface="Arial"/>
              </a:rPr>
              <a:t>carried </a:t>
            </a:r>
            <a:r>
              <a:rPr sz="2600" spc="-215" dirty="0">
                <a:latin typeface="Arial"/>
                <a:cs typeface="Arial"/>
              </a:rPr>
              <a:t>by </a:t>
            </a:r>
            <a:r>
              <a:rPr sz="2600" spc="-80" dirty="0">
                <a:latin typeface="Arial"/>
                <a:cs typeface="Arial"/>
              </a:rPr>
              <a:t>‘under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75" dirty="0">
                <a:latin typeface="Arial"/>
                <a:cs typeface="Arial"/>
              </a:rPr>
              <a:t>cap’  </a:t>
            </a:r>
            <a:r>
              <a:rPr sz="2600" spc="-114" dirty="0">
                <a:latin typeface="Arial"/>
                <a:cs typeface="Arial"/>
              </a:rPr>
              <a:t>method.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76200"/>
            <a:ext cx="8153400" cy="6607809"/>
          </a:xfrm>
          <a:custGeom>
            <a:avLst/>
            <a:gdLst/>
            <a:ahLst/>
            <a:cxnLst/>
            <a:rect l="l" t="t" r="r" b="b"/>
            <a:pathLst>
              <a:path w="8153400" h="6607809">
                <a:moveTo>
                  <a:pt x="0" y="0"/>
                </a:moveTo>
                <a:lnTo>
                  <a:pt x="8153400" y="0"/>
                </a:lnTo>
                <a:lnTo>
                  <a:pt x="8153400" y="6607809"/>
                </a:lnTo>
                <a:lnTo>
                  <a:pt x="0" y="6607809"/>
                </a:lnTo>
                <a:lnTo>
                  <a:pt x="0" y="0"/>
                </a:lnTo>
                <a:close/>
              </a:path>
              <a:path w="8153400" h="6607809">
                <a:moveTo>
                  <a:pt x="0" y="0"/>
                </a:moveTo>
                <a:lnTo>
                  <a:pt x="0" y="0"/>
                </a:lnTo>
              </a:path>
              <a:path w="8153400" h="6607809">
                <a:moveTo>
                  <a:pt x="8153400" y="6607809"/>
                </a:moveTo>
                <a:lnTo>
                  <a:pt x="8153400" y="6607809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4669" y="110490"/>
            <a:ext cx="7991475" cy="6537959"/>
          </a:xfrm>
          <a:prstGeom prst="rect">
            <a:avLst/>
          </a:prstGeom>
        </p:spPr>
        <p:txBody>
          <a:bodyPr vert="horz" wrap="square" lIns="0" tIns="2032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600"/>
              </a:spcBef>
            </a:pPr>
            <a:r>
              <a:rPr sz="2500" spc="-310" dirty="0">
                <a:latin typeface="Arial"/>
                <a:cs typeface="Arial"/>
              </a:rPr>
              <a:t>ADVANTAGES </a:t>
            </a:r>
            <a:r>
              <a:rPr sz="2500" spc="-335" dirty="0">
                <a:latin typeface="Arial"/>
                <a:cs typeface="Arial"/>
              </a:rPr>
              <a:t>OF </a:t>
            </a:r>
            <a:r>
              <a:rPr sz="2500" spc="-430" dirty="0">
                <a:latin typeface="Arial"/>
                <a:cs typeface="Arial"/>
              </a:rPr>
              <a:t>PRESSURE</a:t>
            </a:r>
            <a:r>
              <a:rPr sz="2500" spc="-515" dirty="0">
                <a:latin typeface="Arial"/>
                <a:cs typeface="Arial"/>
              </a:rPr>
              <a:t> </a:t>
            </a:r>
            <a:r>
              <a:rPr sz="2500" spc="-229" dirty="0">
                <a:latin typeface="Arial"/>
                <a:cs typeface="Arial"/>
              </a:rPr>
              <a:t>FILLING:</a:t>
            </a:r>
            <a:endParaRPr sz="2500">
              <a:latin typeface="Arial"/>
              <a:cs typeface="Arial"/>
            </a:endParaRPr>
          </a:p>
          <a:p>
            <a:pPr marL="12700" marR="6350" algn="just">
              <a:lnSpc>
                <a:spcPct val="150000"/>
              </a:lnSpc>
              <a:buChar char="•"/>
              <a:tabLst>
                <a:tab pos="334010" algn="l"/>
              </a:tabLst>
            </a:pPr>
            <a:r>
              <a:rPr sz="2500" spc="-110" dirty="0">
                <a:latin typeface="Arial"/>
                <a:cs typeface="Arial"/>
              </a:rPr>
              <a:t>Solutions, </a:t>
            </a:r>
            <a:r>
              <a:rPr sz="2500" spc="-150" dirty="0">
                <a:latin typeface="Arial"/>
                <a:cs typeface="Arial"/>
              </a:rPr>
              <a:t>emulsions, </a:t>
            </a:r>
            <a:r>
              <a:rPr sz="2500" spc="-210" dirty="0">
                <a:latin typeface="Arial"/>
                <a:cs typeface="Arial"/>
              </a:rPr>
              <a:t>suspensions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30" dirty="0">
                <a:latin typeface="Arial"/>
                <a:cs typeface="Arial"/>
              </a:rPr>
              <a:t>filled </a:t>
            </a:r>
            <a:r>
              <a:rPr sz="2500" spc="-210" dirty="0">
                <a:latin typeface="Arial"/>
                <a:cs typeface="Arial"/>
              </a:rPr>
              <a:t>by </a:t>
            </a:r>
            <a:r>
              <a:rPr sz="2500" spc="-75" dirty="0">
                <a:latin typeface="Arial"/>
                <a:cs typeface="Arial"/>
              </a:rPr>
              <a:t>this  </a:t>
            </a:r>
            <a:r>
              <a:rPr sz="2500" spc="-114" dirty="0">
                <a:latin typeface="Arial"/>
                <a:cs typeface="Arial"/>
              </a:rPr>
              <a:t>method </a:t>
            </a:r>
            <a:r>
              <a:rPr sz="2500" spc="-375" dirty="0">
                <a:latin typeface="Arial"/>
                <a:cs typeface="Arial"/>
              </a:rPr>
              <a:t>as </a:t>
            </a:r>
            <a:r>
              <a:rPr sz="2500" spc="-40" dirty="0">
                <a:latin typeface="Arial"/>
                <a:cs typeface="Arial"/>
              </a:rPr>
              <a:t>chilling </a:t>
            </a:r>
            <a:r>
              <a:rPr sz="2500" spc="-250" dirty="0">
                <a:latin typeface="Arial"/>
                <a:cs typeface="Arial"/>
              </a:rPr>
              <a:t>does </a:t>
            </a:r>
            <a:r>
              <a:rPr sz="2500" spc="-40" dirty="0">
                <a:latin typeface="Arial"/>
                <a:cs typeface="Arial"/>
              </a:rPr>
              <a:t>not</a:t>
            </a:r>
            <a:r>
              <a:rPr sz="2500" spc="-375" dirty="0">
                <a:latin typeface="Arial"/>
                <a:cs typeface="Arial"/>
              </a:rPr>
              <a:t> </a:t>
            </a:r>
            <a:r>
              <a:rPr sz="2500" spc="-135" dirty="0">
                <a:latin typeface="Arial"/>
                <a:cs typeface="Arial"/>
              </a:rPr>
              <a:t>occur.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spcBef>
                <a:spcPts val="1490"/>
              </a:spcBef>
              <a:buChar char="•"/>
              <a:tabLst>
                <a:tab pos="203200" algn="l"/>
              </a:tabLst>
            </a:pPr>
            <a:r>
              <a:rPr sz="2500" spc="-70" dirty="0">
                <a:latin typeface="Arial"/>
                <a:cs typeface="Arial"/>
              </a:rPr>
              <a:t>Contamination </a:t>
            </a:r>
            <a:r>
              <a:rPr sz="2500" spc="-180" dirty="0">
                <a:latin typeface="Arial"/>
                <a:cs typeface="Arial"/>
              </a:rPr>
              <a:t>due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114" dirty="0">
                <a:latin typeface="Arial"/>
                <a:cs typeface="Arial"/>
              </a:rPr>
              <a:t>moisture </a:t>
            </a:r>
            <a:r>
              <a:rPr sz="2500" spc="-155" dirty="0">
                <a:latin typeface="Arial"/>
                <a:cs typeface="Arial"/>
              </a:rPr>
              <a:t>is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240" dirty="0">
                <a:latin typeface="Arial"/>
                <a:cs typeface="Arial"/>
              </a:rPr>
              <a:t>less.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spcBef>
                <a:spcPts val="1500"/>
              </a:spcBef>
              <a:buChar char="•"/>
              <a:tabLst>
                <a:tab pos="203200" algn="l"/>
                <a:tab pos="990600" algn="l"/>
              </a:tabLst>
            </a:pPr>
            <a:r>
              <a:rPr sz="2500" spc="-50" dirty="0">
                <a:latin typeface="Arial"/>
                <a:cs typeface="Arial"/>
              </a:rPr>
              <a:t>High	</a:t>
            </a:r>
            <a:r>
              <a:rPr sz="2500" spc="-70" dirty="0">
                <a:latin typeface="Arial"/>
                <a:cs typeface="Arial"/>
              </a:rPr>
              <a:t>production </a:t>
            </a:r>
            <a:r>
              <a:rPr sz="2500" spc="-265" dirty="0">
                <a:latin typeface="Arial"/>
                <a:cs typeface="Arial"/>
              </a:rPr>
              <a:t>speed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</a:t>
            </a:r>
            <a:r>
              <a:rPr sz="2500" spc="-210" dirty="0">
                <a:latin typeface="Arial"/>
                <a:cs typeface="Arial"/>
              </a:rPr>
              <a:t> </a:t>
            </a:r>
            <a:r>
              <a:rPr sz="2500" spc="-185" dirty="0">
                <a:latin typeface="Arial"/>
                <a:cs typeface="Arial"/>
              </a:rPr>
              <a:t>achieved.</a:t>
            </a:r>
            <a:endParaRPr sz="250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spcBef>
                <a:spcPts val="1500"/>
              </a:spcBef>
              <a:buChar char="•"/>
              <a:tabLst>
                <a:tab pos="203200" algn="l"/>
              </a:tabLst>
            </a:pPr>
            <a:r>
              <a:rPr sz="2500" spc="-250" dirty="0">
                <a:latin typeface="Arial"/>
                <a:cs typeface="Arial"/>
              </a:rPr>
              <a:t>Loss </a:t>
            </a:r>
            <a:r>
              <a:rPr sz="2500" spc="-55" dirty="0">
                <a:latin typeface="Arial"/>
                <a:cs typeface="Arial"/>
              </a:rPr>
              <a:t>of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155" dirty="0">
                <a:latin typeface="Arial"/>
                <a:cs typeface="Arial"/>
              </a:rPr>
              <a:t>is</a:t>
            </a:r>
            <a:r>
              <a:rPr sz="2500" spc="-365" dirty="0">
                <a:latin typeface="Arial"/>
                <a:cs typeface="Arial"/>
              </a:rPr>
              <a:t> </a:t>
            </a:r>
            <a:r>
              <a:rPr sz="2500" spc="-240" dirty="0">
                <a:latin typeface="Arial"/>
                <a:cs typeface="Arial"/>
              </a:rPr>
              <a:t>less.</a:t>
            </a:r>
            <a:endParaRPr sz="2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Arial"/>
              <a:buChar char="•"/>
            </a:pPr>
            <a:endParaRPr sz="2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305" dirty="0">
                <a:latin typeface="Arial"/>
                <a:cs typeface="Arial"/>
              </a:rPr>
              <a:t>DISADVANTAGES</a:t>
            </a:r>
            <a:r>
              <a:rPr sz="2500" spc="-145" dirty="0">
                <a:latin typeface="Arial"/>
                <a:cs typeface="Arial"/>
              </a:rPr>
              <a:t> </a:t>
            </a:r>
            <a:r>
              <a:rPr sz="2500" spc="-30" dirty="0">
                <a:latin typeface="Arial"/>
                <a:cs typeface="Arial"/>
              </a:rPr>
              <a:t>:</a:t>
            </a:r>
            <a:endParaRPr sz="2500">
              <a:latin typeface="Arial"/>
              <a:cs typeface="Arial"/>
            </a:endParaRPr>
          </a:p>
          <a:p>
            <a:pPr marL="12700" marR="5080" algn="just">
              <a:lnSpc>
                <a:spcPct val="149800"/>
              </a:lnSpc>
              <a:spcBef>
                <a:spcPts val="5"/>
              </a:spcBef>
              <a:buChar char="•"/>
              <a:tabLst>
                <a:tab pos="236220" algn="l"/>
              </a:tabLst>
            </a:pPr>
            <a:r>
              <a:rPr sz="2500" spc="-80" dirty="0">
                <a:latin typeface="Arial"/>
                <a:cs typeface="Arial"/>
              </a:rPr>
              <a:t>Certain </a:t>
            </a:r>
            <a:r>
              <a:rPr sz="2500" spc="-220" dirty="0">
                <a:latin typeface="Arial"/>
                <a:cs typeface="Arial"/>
              </a:rPr>
              <a:t>types </a:t>
            </a:r>
            <a:r>
              <a:rPr sz="2500" spc="-55" dirty="0">
                <a:latin typeface="Arial"/>
                <a:cs typeface="Arial"/>
              </a:rPr>
              <a:t>of </a:t>
            </a:r>
            <a:r>
              <a:rPr sz="2500" spc="-130" dirty="0">
                <a:latin typeface="Arial"/>
                <a:cs typeface="Arial"/>
              </a:rPr>
              <a:t>metering </a:t>
            </a:r>
            <a:r>
              <a:rPr sz="2500" spc="-245" dirty="0">
                <a:latin typeface="Arial"/>
                <a:cs typeface="Arial"/>
              </a:rPr>
              <a:t>valves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125" dirty="0">
                <a:latin typeface="Arial"/>
                <a:cs typeface="Arial"/>
              </a:rPr>
              <a:t>handled </a:t>
            </a:r>
            <a:r>
              <a:rPr sz="2500" spc="-95" dirty="0">
                <a:latin typeface="Arial"/>
                <a:cs typeface="Arial"/>
              </a:rPr>
              <a:t>only </a:t>
            </a:r>
            <a:r>
              <a:rPr sz="2500" spc="-204" dirty="0">
                <a:latin typeface="Arial"/>
                <a:cs typeface="Arial"/>
              </a:rPr>
              <a:t>by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100" dirty="0">
                <a:latin typeface="Arial"/>
                <a:cs typeface="Arial"/>
              </a:rPr>
              <a:t>cold </a:t>
            </a:r>
            <a:r>
              <a:rPr sz="2500" dirty="0">
                <a:latin typeface="Arial"/>
                <a:cs typeface="Arial"/>
              </a:rPr>
              <a:t>filling </a:t>
            </a:r>
            <a:r>
              <a:rPr sz="2500" spc="-240" dirty="0">
                <a:latin typeface="Arial"/>
                <a:cs typeface="Arial"/>
              </a:rPr>
              <a:t>process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80" dirty="0">
                <a:latin typeface="Arial"/>
                <a:cs typeface="Arial"/>
              </a:rPr>
              <a:t>through </a:t>
            </a:r>
            <a:r>
              <a:rPr sz="2500" spc="-280" dirty="0">
                <a:latin typeface="Arial"/>
                <a:cs typeface="Arial"/>
              </a:rPr>
              <a:t>use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80" dirty="0">
                <a:latin typeface="Arial"/>
                <a:cs typeface="Arial"/>
              </a:rPr>
              <a:t>an </a:t>
            </a:r>
            <a:r>
              <a:rPr sz="2500" spc="-105" dirty="0">
                <a:latin typeface="Arial"/>
                <a:cs typeface="Arial"/>
              </a:rPr>
              <a:t>under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235" dirty="0">
                <a:latin typeface="Arial"/>
                <a:cs typeface="Arial"/>
              </a:rPr>
              <a:t>cap </a:t>
            </a:r>
            <a:r>
              <a:rPr sz="2500" spc="-5" dirty="0">
                <a:latin typeface="Arial"/>
                <a:cs typeface="Arial"/>
              </a:rPr>
              <a:t>filler 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204" dirty="0">
                <a:latin typeface="Arial"/>
                <a:cs typeface="Arial"/>
              </a:rPr>
              <a:t>valve</a:t>
            </a:r>
            <a:r>
              <a:rPr sz="2500" spc="-10" dirty="0">
                <a:latin typeface="Arial"/>
                <a:cs typeface="Arial"/>
              </a:rPr>
              <a:t> </a:t>
            </a:r>
            <a:r>
              <a:rPr sz="2500" spc="-100" dirty="0">
                <a:latin typeface="Arial"/>
                <a:cs typeface="Arial"/>
              </a:rPr>
              <a:t>crimper.</a:t>
            </a:r>
            <a:endParaRPr sz="2500">
              <a:latin typeface="Arial"/>
              <a:cs typeface="Arial"/>
            </a:endParaRPr>
          </a:p>
          <a:p>
            <a:pPr marL="203200" indent="-190500" algn="just">
              <a:lnSpc>
                <a:spcPct val="100000"/>
              </a:lnSpc>
              <a:spcBef>
                <a:spcPts val="1500"/>
              </a:spcBef>
              <a:buChar char="•"/>
              <a:tabLst>
                <a:tab pos="203200" algn="l"/>
              </a:tabLst>
            </a:pPr>
            <a:r>
              <a:rPr sz="2500" spc="-270" dirty="0">
                <a:latin typeface="Arial"/>
                <a:cs typeface="Arial"/>
              </a:rPr>
              <a:t>Process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70" dirty="0">
                <a:latin typeface="Arial"/>
                <a:cs typeface="Arial"/>
              </a:rPr>
              <a:t>slower </a:t>
            </a:r>
            <a:r>
              <a:rPr sz="2500" spc="-85" dirty="0">
                <a:latin typeface="Arial"/>
                <a:cs typeface="Arial"/>
              </a:rPr>
              <a:t>than </a:t>
            </a:r>
            <a:r>
              <a:rPr sz="2500" spc="-50" dirty="0">
                <a:latin typeface="Arial"/>
                <a:cs typeface="Arial"/>
              </a:rPr>
              <a:t>Cold </a:t>
            </a:r>
            <a:r>
              <a:rPr sz="2500" dirty="0">
                <a:latin typeface="Arial"/>
                <a:cs typeface="Arial"/>
              </a:rPr>
              <a:t>filling</a:t>
            </a:r>
            <a:r>
              <a:rPr sz="2500" spc="-170" dirty="0">
                <a:latin typeface="Arial"/>
                <a:cs typeface="Arial"/>
              </a:rPr>
              <a:t> </a:t>
            </a:r>
            <a:r>
              <a:rPr sz="2500" spc="-114" dirty="0">
                <a:latin typeface="Arial"/>
                <a:cs typeface="Arial"/>
              </a:rPr>
              <a:t>method.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00127" y="147727"/>
            <a:ext cx="8616315" cy="672465"/>
            <a:chOff x="300127" y="147727"/>
            <a:chExt cx="8616315" cy="672465"/>
          </a:xfrm>
        </p:grpSpPr>
        <p:sp>
          <p:nvSpPr>
            <p:cNvPr id="3" name="object 3"/>
            <p:cNvSpPr/>
            <p:nvPr/>
          </p:nvSpPr>
          <p:spPr>
            <a:xfrm>
              <a:off x="375920" y="172719"/>
              <a:ext cx="8534400" cy="642620"/>
            </a:xfrm>
            <a:custGeom>
              <a:avLst/>
              <a:gdLst/>
              <a:ahLst/>
              <a:cxnLst/>
              <a:rect l="l" t="t" r="r" b="b"/>
              <a:pathLst>
                <a:path w="8534400" h="642619">
                  <a:moveTo>
                    <a:pt x="8534400" y="0"/>
                  </a:moveTo>
                  <a:lnTo>
                    <a:pt x="0" y="0"/>
                  </a:lnTo>
                  <a:lnTo>
                    <a:pt x="0" y="642620"/>
                  </a:lnTo>
                  <a:lnTo>
                    <a:pt x="8534400" y="642620"/>
                  </a:lnTo>
                  <a:lnTo>
                    <a:pt x="85344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77189" y="171450"/>
              <a:ext cx="8534400" cy="643890"/>
            </a:xfrm>
            <a:custGeom>
              <a:avLst/>
              <a:gdLst/>
              <a:ahLst/>
              <a:cxnLst/>
              <a:rect l="l" t="t" r="r" b="b"/>
              <a:pathLst>
                <a:path w="8534400" h="643890">
                  <a:moveTo>
                    <a:pt x="0" y="0"/>
                  </a:moveTo>
                  <a:lnTo>
                    <a:pt x="8534400" y="0"/>
                  </a:lnTo>
                  <a:lnTo>
                    <a:pt x="8534400" y="643889"/>
                  </a:lnTo>
                  <a:lnTo>
                    <a:pt x="0" y="643889"/>
                  </a:lnTo>
                  <a:lnTo>
                    <a:pt x="0" y="0"/>
                  </a:lnTo>
                  <a:close/>
                </a:path>
                <a:path w="8534400" h="643890">
                  <a:moveTo>
                    <a:pt x="0" y="0"/>
                  </a:moveTo>
                  <a:lnTo>
                    <a:pt x="0" y="0"/>
                  </a:lnTo>
                </a:path>
                <a:path w="8534400" h="643890">
                  <a:moveTo>
                    <a:pt x="8534400" y="643889"/>
                  </a:moveTo>
                  <a:lnTo>
                    <a:pt x="8534400" y="643889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03530" y="779779"/>
              <a:ext cx="8535670" cy="15240"/>
            </a:xfrm>
            <a:custGeom>
              <a:avLst/>
              <a:gdLst/>
              <a:ahLst/>
              <a:cxnLst/>
              <a:rect l="l" t="t" r="r" b="b"/>
              <a:pathLst>
                <a:path w="8535670" h="1524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535670" y="15240"/>
                  </a:lnTo>
                  <a:lnTo>
                    <a:pt x="8535670" y="889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03529" y="7721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03529" y="76454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03529" y="75691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3529" y="74930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03529" y="74167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03529" y="7340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03529" y="72644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03529" y="71881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03529" y="71120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3529" y="70357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03529" y="69722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03529" y="68961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03529" y="68071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03529" y="67310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03529" y="66547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3529" y="6578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03529" y="65151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303529" y="64389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03529" y="63626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303529" y="62865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03529" y="62102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03529" y="61341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03529" y="60579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303529" y="59816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03529" y="59055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03529" y="58292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03529" y="57531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03529" y="56769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03529" y="56006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03529" y="55245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03529" y="54483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03529" y="53721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03529" y="52958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3529" y="52196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303529" y="51435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03529" y="50673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03529" y="49911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03529" y="49148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03529" y="48386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303529" y="47625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03529" y="46863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03529" y="46101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03529" y="45338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303529" y="44576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03529" y="43815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03529" y="43053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03529" y="42291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303529" y="41528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303529" y="40766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03529" y="40005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90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03529" y="39370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03529" y="38608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03529" y="37846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03529" y="37083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03529" y="36195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303529" y="35433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303529" y="34798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03529" y="34036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303529" y="33273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303529" y="32512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03529" y="31750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03529" y="30988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3529" y="30226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3529" y="29463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535670" y="761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03529" y="28702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303529" y="27940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303529" y="27178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303529" y="2641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03529" y="25653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03529" y="248919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03529" y="24130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03529" y="233680"/>
              <a:ext cx="8535670" cy="7620"/>
            </a:xfrm>
            <a:custGeom>
              <a:avLst/>
              <a:gdLst/>
              <a:ahLst/>
              <a:cxnLst/>
              <a:rect l="l" t="t" r="r" b="b"/>
              <a:pathLst>
                <a:path w="8535670" h="7620">
                  <a:moveTo>
                    <a:pt x="85356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535670" y="762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03529" y="2260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303529" y="21844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303529" y="210819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303529" y="20320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03529" y="19558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03529" y="1879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03529" y="18034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03529" y="17272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535670" y="8889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03529" y="16510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03529" y="15748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03529" y="149860"/>
              <a:ext cx="8535670" cy="8890"/>
            </a:xfrm>
            <a:custGeom>
              <a:avLst/>
              <a:gdLst/>
              <a:ahLst/>
              <a:cxnLst/>
              <a:rect l="l" t="t" r="r" b="b"/>
              <a:pathLst>
                <a:path w="8535670" h="8889">
                  <a:moveTo>
                    <a:pt x="85356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535670" y="8890"/>
                  </a:lnTo>
                  <a:lnTo>
                    <a:pt x="853567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04799" y="152400"/>
              <a:ext cx="8534400" cy="642620"/>
            </a:xfrm>
            <a:custGeom>
              <a:avLst/>
              <a:gdLst/>
              <a:ahLst/>
              <a:cxnLst/>
              <a:rect l="l" t="t" r="r" b="b"/>
              <a:pathLst>
                <a:path w="8534400" h="642620">
                  <a:moveTo>
                    <a:pt x="0" y="0"/>
                  </a:moveTo>
                  <a:lnTo>
                    <a:pt x="8534400" y="0"/>
                  </a:lnTo>
                  <a:lnTo>
                    <a:pt x="8534400" y="642620"/>
                  </a:lnTo>
                  <a:lnTo>
                    <a:pt x="0" y="642620"/>
                  </a:lnTo>
                  <a:lnTo>
                    <a:pt x="0" y="0"/>
                  </a:lnTo>
                  <a:close/>
                </a:path>
                <a:path w="8534400" h="642620">
                  <a:moveTo>
                    <a:pt x="0" y="0"/>
                  </a:moveTo>
                  <a:lnTo>
                    <a:pt x="0" y="0"/>
                  </a:lnTo>
                </a:path>
                <a:path w="8534400" h="642620">
                  <a:moveTo>
                    <a:pt x="8534400" y="642620"/>
                  </a:moveTo>
                  <a:lnTo>
                    <a:pt x="8534400" y="642620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>
            <a:spLocks noGrp="1"/>
          </p:cNvSpPr>
          <p:nvPr>
            <p:ph type="title"/>
          </p:nvPr>
        </p:nvSpPr>
        <p:spPr>
          <a:xfrm>
            <a:off x="372517" y="205740"/>
            <a:ext cx="8462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9685" algn="ctr">
              <a:lnSpc>
                <a:spcPct val="100000"/>
              </a:lnSpc>
              <a:spcBef>
                <a:spcPts val="100"/>
              </a:spcBef>
            </a:pPr>
            <a:r>
              <a:rPr sz="3600" spc="-550" dirty="0"/>
              <a:t>COLD </a:t>
            </a:r>
            <a:r>
              <a:rPr sz="3600" spc="-630" dirty="0"/>
              <a:t>FI</a:t>
            </a:r>
            <a:r>
              <a:rPr sz="5400" spc="-944" baseline="2314" dirty="0"/>
              <a:t>L </a:t>
            </a:r>
            <a:r>
              <a:rPr sz="3600" spc="-400" dirty="0"/>
              <a:t>LING</a:t>
            </a:r>
            <a:r>
              <a:rPr sz="3600" spc="-475" dirty="0"/>
              <a:t> </a:t>
            </a:r>
            <a:r>
              <a:rPr sz="3600" spc="-890" dirty="0"/>
              <a:t>APPARAT</a:t>
            </a:r>
            <a:r>
              <a:rPr sz="5400" b="0" spc="-1335" baseline="2314" dirty="0">
                <a:latin typeface="Arial"/>
                <a:cs typeface="Arial"/>
              </a:rPr>
              <a:t>U</a:t>
            </a:r>
            <a:r>
              <a:rPr sz="3600" b="0" spc="-890" dirty="0">
                <a:latin typeface="Arial"/>
                <a:cs typeface="Arial"/>
              </a:rPr>
              <a:t>U</a:t>
            </a:r>
            <a:r>
              <a:rPr sz="5400" b="0" spc="-1335" baseline="2314" dirty="0">
                <a:latin typeface="Arial"/>
                <a:cs typeface="Arial"/>
              </a:rPr>
              <a:t>S</a:t>
            </a:r>
            <a:r>
              <a:rPr sz="3600" b="0" spc="-890" dirty="0">
                <a:latin typeface="Arial"/>
                <a:cs typeface="Arial"/>
              </a:rPr>
              <a:t>S</a:t>
            </a:r>
            <a:endParaRPr sz="3600">
              <a:latin typeface="Arial"/>
              <a:cs typeface="Arial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218847" y="904647"/>
            <a:ext cx="8706304" cy="58081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28727" y="149860"/>
            <a:ext cx="8239125" cy="713740"/>
            <a:chOff x="528727" y="149860"/>
            <a:chExt cx="8239125" cy="713740"/>
          </a:xfrm>
        </p:grpSpPr>
        <p:sp>
          <p:nvSpPr>
            <p:cNvPr id="3" name="object 3"/>
            <p:cNvSpPr/>
            <p:nvPr/>
          </p:nvSpPr>
          <p:spPr>
            <a:xfrm>
              <a:off x="533399" y="172720"/>
              <a:ext cx="8229600" cy="685800"/>
            </a:xfrm>
            <a:custGeom>
              <a:avLst/>
              <a:gdLst/>
              <a:ahLst/>
              <a:cxnLst/>
              <a:rect l="l" t="t" r="r" b="b"/>
              <a:pathLst>
                <a:path w="8229600" h="685800">
                  <a:moveTo>
                    <a:pt x="8229600" y="0"/>
                  </a:moveTo>
                  <a:lnTo>
                    <a:pt x="0" y="0"/>
                  </a:lnTo>
                  <a:lnTo>
                    <a:pt x="0" y="685800"/>
                  </a:lnTo>
                  <a:lnTo>
                    <a:pt x="8229600" y="6858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33399" y="171450"/>
              <a:ext cx="8229600" cy="687070"/>
            </a:xfrm>
            <a:custGeom>
              <a:avLst/>
              <a:gdLst/>
              <a:ahLst/>
              <a:cxnLst/>
              <a:rect l="l" t="t" r="r" b="b"/>
              <a:pathLst>
                <a:path w="8229600" h="687069">
                  <a:moveTo>
                    <a:pt x="4114800" y="687070"/>
                  </a:moveTo>
                  <a:lnTo>
                    <a:pt x="0" y="68707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87070"/>
                  </a:lnTo>
                  <a:lnTo>
                    <a:pt x="4114800" y="68707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3400" y="821689"/>
              <a:ext cx="8230870" cy="16510"/>
            </a:xfrm>
            <a:custGeom>
              <a:avLst/>
              <a:gdLst/>
              <a:ahLst/>
              <a:cxnLst/>
              <a:rect l="l" t="t" r="r" b="b"/>
              <a:pathLst>
                <a:path w="8230870" h="1650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0870" y="1651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99" y="8140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3399" y="8064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3399" y="7975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3399" y="7899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3399" y="7810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3399" y="7734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3399" y="7658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3399" y="75691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3399" y="7493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3399" y="7416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3399" y="7327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3399" y="7251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3399" y="7162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3399" y="7086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3399" y="7010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3399" y="6921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3399" y="6845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3399" y="6769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3399" y="66801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3399" y="6604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3399" y="6515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3399" y="6438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3399" y="6362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33399" y="6273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3399" y="6197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3399" y="61214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3399" y="6032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3399" y="5956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3399" y="5880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33399" y="57911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3399" y="5715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33399" y="5626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3399" y="5549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3399" y="5473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3399" y="53848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33399" y="5308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33399" y="5232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3399" y="5143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3399" y="50673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33399" y="4978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33399" y="49021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3399" y="4826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3399" y="4737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3399" y="4660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3399" y="45846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33399" y="44958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3399" y="4419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33399" y="4330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3399" y="4254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33399" y="41783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33399" y="4089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33399" y="40131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33399" y="3937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33399" y="3848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33399" y="3771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33399" y="36956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33399" y="36068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33399" y="3530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33399" y="3441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33399" y="3365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33399" y="32893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3399" y="3200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33399" y="3124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33399" y="3048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33399" y="2959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33399" y="2882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3399" y="2794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33399" y="27178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533399" y="262889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33399" y="2552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3399" y="2476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33399" y="24003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33399" y="23114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33399" y="2235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33399" y="21463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33399" y="20701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33399" y="198120"/>
              <a:ext cx="8230870" cy="10160"/>
            </a:xfrm>
            <a:custGeom>
              <a:avLst/>
              <a:gdLst/>
              <a:ahLst/>
              <a:cxnLst/>
              <a:rect l="l" t="t" r="r" b="b"/>
              <a:pathLst>
                <a:path w="8230870" h="10160">
                  <a:moveTo>
                    <a:pt x="82308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0870" y="1015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33399" y="1905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33399" y="18288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33399" y="17399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33399" y="1663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533399" y="15875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533399" y="1498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533400" y="152400"/>
            <a:ext cx="8229600" cy="6858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990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80"/>
              </a:spcBef>
            </a:pPr>
            <a:r>
              <a:rPr sz="3200" spc="-484" dirty="0"/>
              <a:t>COLD </a:t>
            </a:r>
            <a:r>
              <a:rPr sz="3200" spc="-375" dirty="0"/>
              <a:t>FILLING</a:t>
            </a:r>
            <a:r>
              <a:rPr sz="3200" spc="-275" dirty="0"/>
              <a:t> </a:t>
            </a:r>
            <a:r>
              <a:rPr sz="3200" spc="-475" dirty="0"/>
              <a:t>APPARATUS</a:t>
            </a:r>
            <a:endParaRPr sz="3200"/>
          </a:p>
        </p:txBody>
      </p:sp>
      <p:sp>
        <p:nvSpPr>
          <p:cNvPr id="90" name="object 90"/>
          <p:cNvSpPr/>
          <p:nvPr/>
        </p:nvSpPr>
        <p:spPr>
          <a:xfrm>
            <a:off x="533400" y="1219200"/>
            <a:ext cx="8077200" cy="4664710"/>
          </a:xfrm>
          <a:custGeom>
            <a:avLst/>
            <a:gdLst/>
            <a:ahLst/>
            <a:cxnLst/>
            <a:rect l="l" t="t" r="r" b="b"/>
            <a:pathLst>
              <a:path w="8077200" h="4664710">
                <a:moveTo>
                  <a:pt x="0" y="0"/>
                </a:moveTo>
                <a:lnTo>
                  <a:pt x="8077200" y="0"/>
                </a:lnTo>
                <a:lnTo>
                  <a:pt x="8077200" y="4664710"/>
                </a:lnTo>
                <a:lnTo>
                  <a:pt x="0" y="4664710"/>
                </a:lnTo>
                <a:lnTo>
                  <a:pt x="0" y="0"/>
                </a:lnTo>
                <a:close/>
              </a:path>
              <a:path w="8077200" h="4664710">
                <a:moveTo>
                  <a:pt x="0" y="0"/>
                </a:moveTo>
                <a:lnTo>
                  <a:pt x="0" y="0"/>
                </a:lnTo>
              </a:path>
              <a:path w="8077200" h="4664710">
                <a:moveTo>
                  <a:pt x="8077200" y="4664710"/>
                </a:moveTo>
                <a:lnTo>
                  <a:pt x="8077200" y="4664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10869" y="1253490"/>
            <a:ext cx="7916545" cy="4596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511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203200" algn="l"/>
              </a:tabLst>
            </a:pPr>
            <a:r>
              <a:rPr sz="2500" spc="85" dirty="0">
                <a:latin typeface="Arial"/>
                <a:cs typeface="Arial"/>
              </a:rPr>
              <a:t>It </a:t>
            </a:r>
            <a:r>
              <a:rPr sz="2500" spc="-155" dirty="0">
                <a:latin typeface="Arial"/>
                <a:cs typeface="Arial"/>
              </a:rPr>
              <a:t>consist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80" dirty="0">
                <a:latin typeface="Arial"/>
                <a:cs typeface="Arial"/>
              </a:rPr>
              <a:t>an </a:t>
            </a:r>
            <a:r>
              <a:rPr sz="2500" spc="-120" dirty="0">
                <a:latin typeface="Arial"/>
                <a:cs typeface="Arial"/>
              </a:rPr>
              <a:t>insulated </a:t>
            </a:r>
            <a:r>
              <a:rPr sz="2500" spc="-145" dirty="0">
                <a:latin typeface="Arial"/>
                <a:cs typeface="Arial"/>
              </a:rPr>
              <a:t>box </a:t>
            </a:r>
            <a:r>
              <a:rPr sz="2500" spc="-35" dirty="0">
                <a:latin typeface="Arial"/>
                <a:cs typeface="Arial"/>
              </a:rPr>
              <a:t>fitted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-160" dirty="0">
                <a:latin typeface="Arial"/>
                <a:cs typeface="Arial"/>
              </a:rPr>
              <a:t>copper </a:t>
            </a:r>
            <a:r>
              <a:rPr sz="2500" spc="-125" dirty="0">
                <a:latin typeface="Arial"/>
                <a:cs typeface="Arial"/>
              </a:rPr>
              <a:t>tubings </a:t>
            </a:r>
            <a:r>
              <a:rPr sz="2500" spc="-150" dirty="0">
                <a:latin typeface="Arial"/>
                <a:cs typeface="Arial"/>
              </a:rPr>
              <a:t>and 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25" dirty="0">
                <a:latin typeface="Arial"/>
                <a:cs typeface="Arial"/>
              </a:rPr>
              <a:t>tubings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10" dirty="0">
                <a:latin typeface="Arial"/>
                <a:cs typeface="Arial"/>
              </a:rPr>
              <a:t>coiled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200" dirty="0">
                <a:latin typeface="Arial"/>
                <a:cs typeface="Arial"/>
              </a:rPr>
              <a:t>increase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250" dirty="0">
                <a:latin typeface="Arial"/>
                <a:cs typeface="Arial"/>
              </a:rPr>
              <a:t>area </a:t>
            </a:r>
            <a:r>
              <a:rPr sz="2500" spc="-235" dirty="0">
                <a:latin typeface="Arial"/>
                <a:cs typeface="Arial"/>
              </a:rPr>
              <a:t>exposed </a:t>
            </a:r>
            <a:r>
              <a:rPr sz="2500" spc="-40" dirty="0">
                <a:latin typeface="Arial"/>
                <a:cs typeface="Arial"/>
              </a:rPr>
              <a:t>to</a:t>
            </a:r>
            <a:r>
              <a:rPr sz="2500" spc="180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cooling.</a:t>
            </a:r>
            <a:endParaRPr sz="2500" dirty="0">
              <a:latin typeface="Arial"/>
              <a:cs typeface="Arial"/>
            </a:endParaRPr>
          </a:p>
          <a:p>
            <a:pPr marL="12700" marR="6985" algn="just">
              <a:lnSpc>
                <a:spcPts val="3000"/>
              </a:lnSpc>
              <a:spcBef>
                <a:spcPts val="90"/>
              </a:spcBef>
              <a:buChar char="•"/>
              <a:tabLst>
                <a:tab pos="25019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120" dirty="0">
                <a:latin typeface="Arial"/>
                <a:cs typeface="Arial"/>
              </a:rPr>
              <a:t>insulated </a:t>
            </a:r>
            <a:r>
              <a:rPr sz="2500" spc="-145" dirty="0">
                <a:latin typeface="Arial"/>
                <a:cs typeface="Arial"/>
              </a:rPr>
              <a:t>box </a:t>
            </a:r>
            <a:r>
              <a:rPr sz="2500" spc="-114" dirty="0">
                <a:latin typeface="Arial"/>
                <a:cs typeface="Arial"/>
              </a:rPr>
              <a:t>should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25" dirty="0">
                <a:latin typeface="Arial"/>
                <a:cs typeface="Arial"/>
              </a:rPr>
              <a:t>filled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-114" dirty="0">
                <a:latin typeface="Arial"/>
                <a:cs typeface="Arial"/>
              </a:rPr>
              <a:t>dry </a:t>
            </a:r>
            <a:r>
              <a:rPr sz="2500" spc="-170" dirty="0">
                <a:latin typeface="Arial"/>
                <a:cs typeface="Arial"/>
              </a:rPr>
              <a:t>ice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200" dirty="0">
                <a:latin typeface="Arial"/>
                <a:cs typeface="Arial"/>
              </a:rPr>
              <a:t>acetone  </a:t>
            </a:r>
            <a:r>
              <a:rPr sz="2500" spc="-20" dirty="0">
                <a:latin typeface="Arial"/>
                <a:cs typeface="Arial"/>
              </a:rPr>
              <a:t>prior </a:t>
            </a:r>
            <a:r>
              <a:rPr sz="2500" spc="-35" dirty="0">
                <a:latin typeface="Arial"/>
                <a:cs typeface="Arial"/>
              </a:rPr>
              <a:t>to</a:t>
            </a:r>
            <a:r>
              <a:rPr sz="2500" spc="-150" dirty="0">
                <a:latin typeface="Arial"/>
                <a:cs typeface="Arial"/>
              </a:rPr>
              <a:t> </a:t>
            </a:r>
            <a:r>
              <a:rPr sz="2500" spc="-235" dirty="0">
                <a:latin typeface="Arial"/>
                <a:cs typeface="Arial"/>
              </a:rPr>
              <a:t>use.</a:t>
            </a:r>
            <a:endParaRPr sz="2500" dirty="0">
              <a:latin typeface="Arial"/>
              <a:cs typeface="Arial"/>
            </a:endParaRPr>
          </a:p>
          <a:p>
            <a:pPr marL="12700" marR="5080" algn="just">
              <a:lnSpc>
                <a:spcPts val="3000"/>
              </a:lnSpc>
              <a:buChar char="•"/>
              <a:tabLst>
                <a:tab pos="28575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185" dirty="0">
                <a:latin typeface="Arial"/>
                <a:cs typeface="Arial"/>
              </a:rPr>
              <a:t>apparatus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165" dirty="0">
                <a:latin typeface="Arial"/>
                <a:cs typeface="Arial"/>
              </a:rPr>
              <a:t>operated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40" dirty="0">
                <a:latin typeface="Arial"/>
                <a:cs typeface="Arial"/>
              </a:rPr>
              <a:t>without </a:t>
            </a:r>
            <a:r>
              <a:rPr sz="2500" spc="-170" dirty="0">
                <a:latin typeface="Arial"/>
                <a:cs typeface="Arial"/>
              </a:rPr>
              <a:t>metered  </a:t>
            </a:r>
            <a:r>
              <a:rPr sz="2500" spc="-220" dirty="0">
                <a:latin typeface="Arial"/>
                <a:cs typeface="Arial"/>
              </a:rPr>
              <a:t>valves.</a:t>
            </a:r>
            <a:endParaRPr sz="2500" dirty="0">
              <a:latin typeface="Arial"/>
              <a:cs typeface="Arial"/>
            </a:endParaRPr>
          </a:p>
          <a:p>
            <a:pPr marL="12700" marR="5080" algn="just">
              <a:lnSpc>
                <a:spcPts val="3000"/>
              </a:lnSpc>
              <a:buChar char="•"/>
              <a:tabLst>
                <a:tab pos="358140" algn="l"/>
              </a:tabLst>
            </a:pPr>
            <a:r>
              <a:rPr sz="2500" spc="-114" dirty="0">
                <a:latin typeface="Arial"/>
                <a:cs typeface="Arial"/>
              </a:rPr>
              <a:t>Hydrocarbon</a:t>
            </a:r>
            <a:r>
              <a:rPr sz="2500" spc="459" dirty="0">
                <a:latin typeface="Arial"/>
                <a:cs typeface="Arial"/>
              </a:rPr>
              <a:t>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125" dirty="0">
                <a:latin typeface="Arial"/>
                <a:cs typeface="Arial"/>
              </a:rPr>
              <a:t>cannot </a:t>
            </a:r>
            <a:r>
              <a:rPr sz="2500" spc="-240" dirty="0">
                <a:latin typeface="Arial"/>
                <a:cs typeface="Arial"/>
              </a:rPr>
              <a:t>be </a:t>
            </a:r>
            <a:r>
              <a:rPr sz="2500" spc="-25" dirty="0">
                <a:latin typeface="Arial"/>
                <a:cs typeface="Arial"/>
              </a:rPr>
              <a:t>filled </a:t>
            </a:r>
            <a:r>
              <a:rPr sz="2500" dirty="0">
                <a:latin typeface="Arial"/>
                <a:cs typeface="Arial"/>
              </a:rPr>
              <a:t>into </a:t>
            </a:r>
            <a:r>
              <a:rPr sz="2500" spc="-185" dirty="0">
                <a:latin typeface="Arial"/>
                <a:cs typeface="Arial"/>
              </a:rPr>
              <a:t>aerosol  </a:t>
            </a:r>
            <a:r>
              <a:rPr sz="2500" spc="-140" dirty="0">
                <a:latin typeface="Arial"/>
                <a:cs typeface="Arial"/>
              </a:rPr>
              <a:t>containers</a:t>
            </a:r>
            <a:r>
              <a:rPr sz="2500" spc="409" dirty="0">
                <a:latin typeface="Arial"/>
                <a:cs typeface="Arial"/>
              </a:rPr>
              <a:t> </a:t>
            </a:r>
            <a:r>
              <a:rPr sz="2500" spc="-155" dirty="0">
                <a:latin typeface="Arial"/>
                <a:cs typeface="Arial"/>
              </a:rPr>
              <a:t>using </a:t>
            </a:r>
            <a:r>
              <a:rPr sz="2500" spc="-75" dirty="0">
                <a:latin typeface="Arial"/>
                <a:cs typeface="Arial"/>
              </a:rPr>
              <a:t>this </a:t>
            </a:r>
            <a:r>
              <a:rPr sz="2500" spc="-185" dirty="0">
                <a:latin typeface="Arial"/>
                <a:cs typeface="Arial"/>
              </a:rPr>
              <a:t>apparatus </a:t>
            </a:r>
            <a:r>
              <a:rPr sz="2500" spc="-275" dirty="0">
                <a:latin typeface="Arial"/>
                <a:cs typeface="Arial"/>
              </a:rPr>
              <a:t>because </a:t>
            </a:r>
            <a:r>
              <a:rPr sz="2500" spc="-185" dirty="0">
                <a:latin typeface="Arial"/>
                <a:cs typeface="Arial"/>
              </a:rPr>
              <a:t>large </a:t>
            </a:r>
            <a:r>
              <a:rPr sz="2500" spc="-110" dirty="0">
                <a:latin typeface="Arial"/>
                <a:cs typeface="Arial"/>
              </a:rPr>
              <a:t>amount </a:t>
            </a:r>
            <a:r>
              <a:rPr sz="2500" spc="-50" dirty="0">
                <a:latin typeface="Arial"/>
                <a:cs typeface="Arial"/>
              </a:rPr>
              <a:t>of 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-320" dirty="0">
                <a:latin typeface="Arial"/>
                <a:cs typeface="Arial"/>
              </a:rPr>
              <a:t>escapes </a:t>
            </a:r>
            <a:r>
              <a:rPr sz="2500" spc="-55" dirty="0">
                <a:latin typeface="Arial"/>
                <a:cs typeface="Arial"/>
              </a:rPr>
              <a:t>out </a:t>
            </a:r>
            <a:r>
              <a:rPr sz="2500" spc="-150" dirty="0">
                <a:latin typeface="Arial"/>
                <a:cs typeface="Arial"/>
              </a:rPr>
              <a:t>and</a:t>
            </a:r>
            <a:r>
              <a:rPr sz="2500" spc="-240" dirty="0">
                <a:latin typeface="Arial"/>
                <a:cs typeface="Arial"/>
              </a:rPr>
              <a:t> </a:t>
            </a:r>
            <a:r>
              <a:rPr sz="2500" spc="-195" dirty="0">
                <a:latin typeface="Arial"/>
                <a:cs typeface="Arial"/>
              </a:rPr>
              <a:t>vaporizes.</a:t>
            </a:r>
            <a:endParaRPr sz="2500" dirty="0">
              <a:latin typeface="Arial"/>
              <a:cs typeface="Arial"/>
            </a:endParaRPr>
          </a:p>
          <a:p>
            <a:pPr marL="203200" indent="-190500" algn="just">
              <a:lnSpc>
                <a:spcPts val="2900"/>
              </a:lnSpc>
              <a:buChar char="•"/>
              <a:tabLst>
                <a:tab pos="203200" algn="l"/>
              </a:tabLst>
            </a:pPr>
            <a:r>
              <a:rPr sz="2500" spc="-90" dirty="0">
                <a:latin typeface="Arial"/>
                <a:cs typeface="Arial"/>
              </a:rPr>
              <a:t>This </a:t>
            </a:r>
            <a:r>
              <a:rPr sz="2500" spc="-250" dirty="0">
                <a:latin typeface="Arial"/>
                <a:cs typeface="Arial"/>
              </a:rPr>
              <a:t>may </a:t>
            </a:r>
            <a:r>
              <a:rPr sz="2500" spc="-180" dirty="0">
                <a:latin typeface="Arial"/>
                <a:cs typeface="Arial"/>
              </a:rPr>
              <a:t>lead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60" dirty="0">
                <a:latin typeface="Arial"/>
                <a:cs typeface="Arial"/>
              </a:rPr>
              <a:t>formation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80" dirty="0">
                <a:latin typeface="Arial"/>
                <a:cs typeface="Arial"/>
              </a:rPr>
              <a:t>an </a:t>
            </a:r>
            <a:r>
              <a:rPr sz="2500" spc="-175" dirty="0">
                <a:latin typeface="Arial"/>
                <a:cs typeface="Arial"/>
              </a:rPr>
              <a:t>explosive </a:t>
            </a:r>
            <a:r>
              <a:rPr sz="2500" spc="-75" dirty="0">
                <a:latin typeface="Arial"/>
                <a:cs typeface="Arial"/>
              </a:rPr>
              <a:t>mixture</a:t>
            </a:r>
            <a:r>
              <a:rPr sz="2500" spc="-180" dirty="0">
                <a:latin typeface="Arial"/>
                <a:cs typeface="Arial"/>
              </a:rPr>
              <a:t> </a:t>
            </a:r>
            <a:r>
              <a:rPr sz="2500" spc="-90" dirty="0">
                <a:latin typeface="Arial"/>
                <a:cs typeface="Arial"/>
              </a:rPr>
              <a:t>.</a:t>
            </a:r>
            <a:endParaRPr sz="2500" dirty="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buChar char="•"/>
              <a:tabLst>
                <a:tab pos="208279" algn="l"/>
              </a:tabLst>
            </a:pPr>
            <a:r>
              <a:rPr sz="2500" spc="-114" dirty="0">
                <a:latin typeface="Arial"/>
                <a:cs typeface="Arial"/>
              </a:rPr>
              <a:t>Fluorocarbon </a:t>
            </a:r>
            <a:r>
              <a:rPr sz="2500" spc="-200" dirty="0">
                <a:latin typeface="Arial"/>
                <a:cs typeface="Arial"/>
              </a:rPr>
              <a:t>vapors </a:t>
            </a:r>
            <a:r>
              <a:rPr sz="2500" spc="-114" dirty="0">
                <a:latin typeface="Arial"/>
                <a:cs typeface="Arial"/>
              </a:rPr>
              <a:t>do </a:t>
            </a:r>
            <a:r>
              <a:rPr sz="2500" spc="-35" dirty="0">
                <a:latin typeface="Arial"/>
                <a:cs typeface="Arial"/>
              </a:rPr>
              <a:t>not </a:t>
            </a:r>
            <a:r>
              <a:rPr sz="2500" spc="-50" dirty="0">
                <a:latin typeface="Arial"/>
                <a:cs typeface="Arial"/>
              </a:rPr>
              <a:t>form </a:t>
            </a:r>
            <a:r>
              <a:rPr sz="2500" spc="-215" dirty="0">
                <a:latin typeface="Arial"/>
                <a:cs typeface="Arial"/>
              </a:rPr>
              <a:t>any </a:t>
            </a:r>
            <a:r>
              <a:rPr sz="2500" spc="-175" dirty="0">
                <a:latin typeface="Arial"/>
                <a:cs typeface="Arial"/>
              </a:rPr>
              <a:t>explosive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140" dirty="0">
                <a:latin typeface="Arial"/>
                <a:cs typeface="Arial"/>
              </a:rPr>
              <a:t>flammable  </a:t>
            </a:r>
            <a:r>
              <a:rPr sz="2500" spc="-80" dirty="0">
                <a:latin typeface="Arial"/>
                <a:cs typeface="Arial"/>
              </a:rPr>
              <a:t>mixture </a:t>
            </a:r>
            <a:r>
              <a:rPr sz="2500" spc="-100" dirty="0">
                <a:latin typeface="Arial"/>
                <a:cs typeface="Arial"/>
              </a:rPr>
              <a:t>though </a:t>
            </a:r>
            <a:r>
              <a:rPr sz="2500" spc="-45" dirty="0">
                <a:latin typeface="Arial"/>
                <a:cs typeface="Arial"/>
              </a:rPr>
              <a:t>their </a:t>
            </a:r>
            <a:r>
              <a:rPr sz="2500" spc="-200" dirty="0">
                <a:latin typeface="Arial"/>
                <a:cs typeface="Arial"/>
              </a:rPr>
              <a:t>vapors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70" dirty="0">
                <a:latin typeface="Arial"/>
                <a:cs typeface="Arial"/>
              </a:rPr>
              <a:t>heavier </a:t>
            </a:r>
            <a:r>
              <a:rPr sz="2500" spc="-85" dirty="0">
                <a:latin typeface="Arial"/>
                <a:cs typeface="Arial"/>
              </a:rPr>
              <a:t>than</a:t>
            </a:r>
            <a:r>
              <a:rPr sz="2500" spc="270" dirty="0">
                <a:latin typeface="Arial"/>
                <a:cs typeface="Arial"/>
              </a:rPr>
              <a:t> </a:t>
            </a:r>
            <a:r>
              <a:rPr sz="2500" spc="-80" dirty="0">
                <a:latin typeface="Arial"/>
                <a:cs typeface="Arial"/>
              </a:rPr>
              <a:t>air.</a:t>
            </a:r>
            <a:endParaRPr sz="25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533400"/>
            <a:ext cx="8001000" cy="5807710"/>
          </a:xfrm>
          <a:custGeom>
            <a:avLst/>
            <a:gdLst/>
            <a:ahLst/>
            <a:cxnLst/>
            <a:rect l="l" t="t" r="r" b="b"/>
            <a:pathLst>
              <a:path w="8001000" h="5807710">
                <a:moveTo>
                  <a:pt x="0" y="0"/>
                </a:moveTo>
                <a:lnTo>
                  <a:pt x="8001000" y="0"/>
                </a:lnTo>
                <a:lnTo>
                  <a:pt x="8001000" y="5807710"/>
                </a:lnTo>
                <a:lnTo>
                  <a:pt x="0" y="5807710"/>
                </a:lnTo>
                <a:lnTo>
                  <a:pt x="0" y="0"/>
                </a:lnTo>
                <a:close/>
              </a:path>
              <a:path w="8001000" h="5807710">
                <a:moveTo>
                  <a:pt x="0" y="0"/>
                </a:moveTo>
                <a:lnTo>
                  <a:pt x="0" y="0"/>
                </a:lnTo>
              </a:path>
              <a:path w="8001000" h="5807710">
                <a:moveTo>
                  <a:pt x="8001000" y="5807710"/>
                </a:moveTo>
                <a:lnTo>
                  <a:pt x="8001000" y="5807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10869" y="567690"/>
            <a:ext cx="7847330" cy="5737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spc="-350" dirty="0">
                <a:latin typeface="Arial"/>
                <a:cs typeface="Arial"/>
              </a:rPr>
              <a:t>PROCEDURE:</a:t>
            </a:r>
            <a:endParaRPr sz="2500">
              <a:latin typeface="Arial"/>
              <a:cs typeface="Arial"/>
            </a:endParaRPr>
          </a:p>
          <a:p>
            <a:pPr marL="12700" marR="10795" algn="just">
              <a:lnSpc>
                <a:spcPts val="2990"/>
              </a:lnSpc>
              <a:spcBef>
                <a:spcPts val="105"/>
              </a:spcBef>
              <a:buChar char="•"/>
              <a:tabLst>
                <a:tab pos="252729" algn="l"/>
              </a:tabLst>
            </a:pPr>
            <a:r>
              <a:rPr sz="2500" spc="-40" dirty="0">
                <a:latin typeface="Arial"/>
                <a:cs typeface="Arial"/>
              </a:rPr>
              <a:t>Non </a:t>
            </a:r>
            <a:r>
              <a:rPr sz="2500" spc="-215" dirty="0">
                <a:latin typeface="Arial"/>
                <a:cs typeface="Arial"/>
              </a:rPr>
              <a:t>aqueous </a:t>
            </a:r>
            <a:r>
              <a:rPr sz="2500" spc="-130" dirty="0">
                <a:latin typeface="Arial"/>
                <a:cs typeface="Arial"/>
              </a:rPr>
              <a:t>products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spc="-130" dirty="0">
                <a:latin typeface="Arial"/>
                <a:cs typeface="Arial"/>
              </a:rPr>
              <a:t>products </a:t>
            </a:r>
            <a:r>
              <a:rPr sz="2500" spc="-95" dirty="0">
                <a:latin typeface="Arial"/>
                <a:cs typeface="Arial"/>
              </a:rPr>
              <a:t>which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105" dirty="0">
                <a:latin typeface="Arial"/>
                <a:cs typeface="Arial"/>
              </a:rPr>
              <a:t>withstand  </a:t>
            </a:r>
            <a:r>
              <a:rPr sz="2500" spc="-95" dirty="0">
                <a:latin typeface="Arial"/>
                <a:cs typeface="Arial"/>
              </a:rPr>
              <a:t>low </a:t>
            </a:r>
            <a:r>
              <a:rPr sz="2500" spc="-165" dirty="0">
                <a:latin typeface="Arial"/>
                <a:cs typeface="Arial"/>
              </a:rPr>
              <a:t>temperatures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70" dirty="0">
                <a:latin typeface="Arial"/>
                <a:cs typeface="Arial"/>
              </a:rPr>
              <a:t>- </a:t>
            </a:r>
            <a:r>
              <a:rPr sz="2500" spc="-170" dirty="0">
                <a:latin typeface="Arial"/>
                <a:cs typeface="Arial"/>
              </a:rPr>
              <a:t>40°F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235" dirty="0">
                <a:latin typeface="Arial"/>
                <a:cs typeface="Arial"/>
              </a:rPr>
              <a:t>used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75" dirty="0">
                <a:latin typeface="Arial"/>
                <a:cs typeface="Arial"/>
              </a:rPr>
              <a:t>this</a:t>
            </a:r>
            <a:r>
              <a:rPr sz="2500" spc="365" dirty="0">
                <a:latin typeface="Arial"/>
                <a:cs typeface="Arial"/>
              </a:rPr>
              <a:t> </a:t>
            </a:r>
            <a:r>
              <a:rPr sz="2500" spc="-114" dirty="0">
                <a:latin typeface="Arial"/>
                <a:cs typeface="Arial"/>
              </a:rPr>
              <a:t>method.</a:t>
            </a:r>
            <a:endParaRPr sz="2500">
              <a:latin typeface="Arial"/>
              <a:cs typeface="Arial"/>
            </a:endParaRPr>
          </a:p>
          <a:p>
            <a:pPr marL="12700" marR="5080" algn="just">
              <a:lnSpc>
                <a:spcPts val="3000"/>
              </a:lnSpc>
              <a:spcBef>
                <a:spcPts val="5"/>
              </a:spcBef>
              <a:buChar char="•"/>
              <a:tabLst>
                <a:tab pos="20447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90" dirty="0">
                <a:latin typeface="Arial"/>
                <a:cs typeface="Arial"/>
              </a:rPr>
              <a:t>product </a:t>
            </a:r>
            <a:r>
              <a:rPr sz="2500" spc="-145" dirty="0">
                <a:latin typeface="Arial"/>
                <a:cs typeface="Arial"/>
              </a:rPr>
              <a:t>concentrate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70" dirty="0">
                <a:latin typeface="Arial"/>
                <a:cs typeface="Arial"/>
              </a:rPr>
              <a:t>chilled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140" dirty="0">
                <a:latin typeface="Arial"/>
                <a:cs typeface="Arial"/>
              </a:rPr>
              <a:t>temperature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70" dirty="0">
                <a:latin typeface="Arial"/>
                <a:cs typeface="Arial"/>
              </a:rPr>
              <a:t>- </a:t>
            </a:r>
            <a:r>
              <a:rPr sz="2500" spc="-170" dirty="0">
                <a:latin typeface="Arial"/>
                <a:cs typeface="Arial"/>
              </a:rPr>
              <a:t>40°F 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25" dirty="0">
                <a:latin typeface="Arial"/>
                <a:cs typeface="Arial"/>
              </a:rPr>
              <a:t>filled </a:t>
            </a:r>
            <a:r>
              <a:rPr sz="2500" spc="-5" dirty="0">
                <a:latin typeface="Arial"/>
                <a:cs typeface="Arial"/>
              </a:rPr>
              <a:t>into </a:t>
            </a:r>
            <a:r>
              <a:rPr sz="2500" spc="-185" dirty="0">
                <a:latin typeface="Arial"/>
                <a:cs typeface="Arial"/>
              </a:rPr>
              <a:t>already </a:t>
            </a:r>
            <a:r>
              <a:rPr sz="2500" spc="-70" dirty="0">
                <a:latin typeface="Arial"/>
                <a:cs typeface="Arial"/>
              </a:rPr>
              <a:t>chilled</a:t>
            </a:r>
            <a:r>
              <a:rPr sz="2500" spc="-30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>
              <a:latin typeface="Arial"/>
              <a:cs typeface="Arial"/>
            </a:endParaRPr>
          </a:p>
          <a:p>
            <a:pPr marL="12700" marR="13335" algn="just">
              <a:lnSpc>
                <a:spcPts val="3000"/>
              </a:lnSpc>
              <a:buChar char="•"/>
              <a:tabLst>
                <a:tab pos="247650" algn="l"/>
              </a:tabLst>
            </a:pPr>
            <a:r>
              <a:rPr sz="2500" spc="-110" dirty="0">
                <a:latin typeface="Arial"/>
                <a:cs typeface="Arial"/>
              </a:rPr>
              <a:t>Then the </a:t>
            </a:r>
            <a:r>
              <a:rPr sz="2500" spc="-70" dirty="0">
                <a:latin typeface="Arial"/>
                <a:cs typeface="Arial"/>
              </a:rPr>
              <a:t>chilled </a:t>
            </a:r>
            <a:r>
              <a:rPr sz="2500" spc="-90" dirty="0">
                <a:latin typeface="Arial"/>
                <a:cs typeface="Arial"/>
              </a:rPr>
              <a:t>propellant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95" dirty="0">
                <a:latin typeface="Arial"/>
                <a:cs typeface="Arial"/>
              </a:rPr>
              <a:t>added </a:t>
            </a:r>
            <a:r>
              <a:rPr sz="2500" spc="-140" dirty="0">
                <a:latin typeface="Arial"/>
                <a:cs typeface="Arial"/>
              </a:rPr>
              <a:t>completely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145" dirty="0">
                <a:latin typeface="Arial"/>
                <a:cs typeface="Arial"/>
              </a:rPr>
              <a:t>1 </a:t>
            </a:r>
            <a:r>
              <a:rPr sz="2500" spc="-55" dirty="0">
                <a:latin typeface="Arial"/>
                <a:cs typeface="Arial"/>
              </a:rPr>
              <a:t>or </a:t>
            </a:r>
            <a:r>
              <a:rPr sz="2500" spc="-145" dirty="0">
                <a:latin typeface="Arial"/>
                <a:cs typeface="Arial"/>
              </a:rPr>
              <a:t>2  </a:t>
            </a:r>
            <a:r>
              <a:rPr sz="2500" spc="-270" dirty="0">
                <a:latin typeface="Arial"/>
                <a:cs typeface="Arial"/>
              </a:rPr>
              <a:t>stages, </a:t>
            </a:r>
            <a:r>
              <a:rPr sz="2500" spc="-150" dirty="0">
                <a:latin typeface="Arial"/>
                <a:cs typeface="Arial"/>
              </a:rPr>
              <a:t>depending </a:t>
            </a:r>
            <a:r>
              <a:rPr sz="2500" spc="-75" dirty="0">
                <a:latin typeface="Arial"/>
                <a:cs typeface="Arial"/>
              </a:rPr>
              <a:t>on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-254" dirty="0">
                <a:latin typeface="Arial"/>
                <a:cs typeface="Arial"/>
              </a:rPr>
              <a:t> </a:t>
            </a:r>
            <a:r>
              <a:rPr sz="2500" spc="-110" dirty="0">
                <a:latin typeface="Arial"/>
                <a:cs typeface="Arial"/>
              </a:rPr>
              <a:t>amount.</a:t>
            </a:r>
            <a:endParaRPr sz="2500">
              <a:latin typeface="Arial"/>
              <a:cs typeface="Arial"/>
            </a:endParaRPr>
          </a:p>
          <a:p>
            <a:pPr marL="12700" marR="6350" algn="just">
              <a:lnSpc>
                <a:spcPts val="3000"/>
              </a:lnSpc>
              <a:buChar char="•"/>
              <a:tabLst>
                <a:tab pos="262890" algn="l"/>
              </a:tabLst>
            </a:pPr>
            <a:r>
              <a:rPr sz="2500" spc="-70" dirty="0">
                <a:latin typeface="Arial"/>
                <a:cs typeface="Arial"/>
              </a:rPr>
              <a:t>Another </a:t>
            </a:r>
            <a:r>
              <a:rPr sz="2500" spc="-114" dirty="0">
                <a:latin typeface="Arial"/>
                <a:cs typeface="Arial"/>
              </a:rPr>
              <a:t>method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40" dirty="0">
                <a:latin typeface="Arial"/>
                <a:cs typeface="Arial"/>
              </a:rPr>
              <a:t>to </a:t>
            </a:r>
            <a:r>
              <a:rPr sz="2500" spc="-10" dirty="0">
                <a:latin typeface="Arial"/>
                <a:cs typeface="Arial"/>
              </a:rPr>
              <a:t>chill </a:t>
            </a:r>
            <a:r>
              <a:rPr sz="2500" spc="-65" dirty="0">
                <a:latin typeface="Arial"/>
                <a:cs typeface="Arial"/>
              </a:rPr>
              <a:t>both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90" dirty="0">
                <a:latin typeface="Arial"/>
                <a:cs typeface="Arial"/>
              </a:rPr>
              <a:t>product </a:t>
            </a:r>
            <a:r>
              <a:rPr sz="2500" spc="-145" dirty="0">
                <a:latin typeface="Arial"/>
                <a:cs typeface="Arial"/>
              </a:rPr>
              <a:t>concentrate 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85" dirty="0">
                <a:latin typeface="Arial"/>
                <a:cs typeface="Arial"/>
              </a:rPr>
              <a:t>propellant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229" dirty="0">
                <a:latin typeface="Arial"/>
                <a:cs typeface="Arial"/>
              </a:rPr>
              <a:t>separate </a:t>
            </a:r>
            <a:r>
              <a:rPr sz="2500" spc="-210" dirty="0">
                <a:latin typeface="Arial"/>
                <a:cs typeface="Arial"/>
              </a:rPr>
              <a:t>pressure </a:t>
            </a:r>
            <a:r>
              <a:rPr sz="2500" spc="-280" dirty="0">
                <a:latin typeface="Arial"/>
                <a:cs typeface="Arial"/>
              </a:rPr>
              <a:t>vessel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70" dirty="0">
                <a:latin typeface="Arial"/>
                <a:cs typeface="Arial"/>
              </a:rPr>
              <a:t>- </a:t>
            </a:r>
            <a:r>
              <a:rPr sz="2500" spc="-150" dirty="0">
                <a:latin typeface="Arial"/>
                <a:cs typeface="Arial"/>
              </a:rPr>
              <a:t>40 </a:t>
            </a:r>
            <a:r>
              <a:rPr sz="2500" spc="-200" dirty="0">
                <a:latin typeface="Arial"/>
                <a:cs typeface="Arial"/>
              </a:rPr>
              <a:t>°F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90" dirty="0">
                <a:latin typeface="Arial"/>
                <a:cs typeface="Arial"/>
              </a:rPr>
              <a:t>then  </a:t>
            </a:r>
            <a:r>
              <a:rPr sz="2500" dirty="0">
                <a:latin typeface="Arial"/>
                <a:cs typeface="Arial"/>
              </a:rPr>
              <a:t>filling </a:t>
            </a:r>
            <a:r>
              <a:rPr sz="2500" spc="-114" dirty="0">
                <a:latin typeface="Arial"/>
                <a:cs typeface="Arial"/>
              </a:rPr>
              <a:t>them </a:t>
            </a:r>
            <a:r>
              <a:rPr sz="2500" dirty="0">
                <a:latin typeface="Arial"/>
                <a:cs typeface="Arial"/>
              </a:rPr>
              <a:t>into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-204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>
              <a:latin typeface="Arial"/>
              <a:cs typeface="Arial"/>
            </a:endParaRPr>
          </a:p>
          <a:p>
            <a:pPr marL="201930" indent="-189230" algn="just">
              <a:lnSpc>
                <a:spcPts val="2900"/>
              </a:lnSpc>
              <a:buChar char="•"/>
              <a:tabLst>
                <a:tab pos="20193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204" dirty="0">
                <a:latin typeface="Arial"/>
                <a:cs typeface="Arial"/>
              </a:rPr>
              <a:t>valve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80" dirty="0">
                <a:latin typeface="Arial"/>
                <a:cs typeface="Arial"/>
              </a:rPr>
              <a:t>placed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20" dirty="0">
                <a:latin typeface="Arial"/>
                <a:cs typeface="Arial"/>
              </a:rPr>
              <a:t>crimped </a:t>
            </a:r>
            <a:r>
              <a:rPr sz="2500" spc="-75" dirty="0">
                <a:latin typeface="Arial"/>
                <a:cs typeface="Arial"/>
              </a:rPr>
              <a:t>on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315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>
              <a:latin typeface="Arial"/>
              <a:cs typeface="Arial"/>
            </a:endParaRPr>
          </a:p>
          <a:p>
            <a:pPr marL="12700" marR="13970" algn="just">
              <a:lnSpc>
                <a:spcPct val="100000"/>
              </a:lnSpc>
              <a:buChar char="•"/>
              <a:tabLst>
                <a:tab pos="208279" algn="l"/>
              </a:tabLst>
            </a:pPr>
            <a:r>
              <a:rPr sz="2500" spc="-110" dirty="0">
                <a:latin typeface="Arial"/>
                <a:cs typeface="Arial"/>
              </a:rPr>
              <a:t>Then </a:t>
            </a:r>
            <a:r>
              <a:rPr sz="2500" spc="-165" dirty="0">
                <a:latin typeface="Arial"/>
                <a:cs typeface="Arial"/>
              </a:rPr>
              <a:t>test </a:t>
            </a:r>
            <a:r>
              <a:rPr sz="2500" spc="-25" dirty="0">
                <a:latin typeface="Arial"/>
                <a:cs typeface="Arial"/>
              </a:rPr>
              <a:t>for </a:t>
            </a:r>
            <a:r>
              <a:rPr sz="2500" spc="-245" dirty="0">
                <a:latin typeface="Arial"/>
                <a:cs typeface="Arial"/>
              </a:rPr>
              <a:t>leakage </a:t>
            </a:r>
            <a:r>
              <a:rPr sz="2500" spc="-150" dirty="0">
                <a:latin typeface="Arial"/>
                <a:cs typeface="Arial"/>
              </a:rPr>
              <a:t>and </a:t>
            </a:r>
            <a:r>
              <a:rPr sz="2500" spc="-130" dirty="0">
                <a:latin typeface="Arial"/>
                <a:cs typeface="Arial"/>
              </a:rPr>
              <a:t>strength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container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30" dirty="0">
                <a:latin typeface="Arial"/>
                <a:cs typeface="Arial"/>
              </a:rPr>
              <a:t>carried </a:t>
            </a:r>
            <a:r>
              <a:rPr sz="2500" spc="-55" dirty="0">
                <a:latin typeface="Arial"/>
                <a:cs typeface="Arial"/>
              </a:rPr>
              <a:t>out  </a:t>
            </a:r>
            <a:r>
              <a:rPr sz="2500" spc="-204" dirty="0">
                <a:latin typeface="Arial"/>
                <a:cs typeface="Arial"/>
              </a:rPr>
              <a:t>by </a:t>
            </a:r>
            <a:r>
              <a:rPr sz="2500" spc="-225" dirty="0">
                <a:latin typeface="Arial"/>
                <a:cs typeface="Arial"/>
              </a:rPr>
              <a:t>passing </a:t>
            </a:r>
            <a:r>
              <a:rPr sz="2500" spc="-105" dirty="0">
                <a:latin typeface="Arial"/>
                <a:cs typeface="Arial"/>
              </a:rPr>
              <a:t>container </a:t>
            </a:r>
            <a:r>
              <a:rPr sz="2500" spc="-5" dirty="0">
                <a:latin typeface="Arial"/>
                <a:cs typeface="Arial"/>
              </a:rPr>
              <a:t>into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185" dirty="0">
                <a:latin typeface="Arial"/>
                <a:cs typeface="Arial"/>
              </a:rPr>
              <a:t>heated </a:t>
            </a:r>
            <a:r>
              <a:rPr sz="2500" spc="-165" dirty="0">
                <a:latin typeface="Arial"/>
                <a:cs typeface="Arial"/>
              </a:rPr>
              <a:t>water </a:t>
            </a:r>
            <a:r>
              <a:rPr sz="2500" spc="-110" dirty="0">
                <a:latin typeface="Arial"/>
                <a:cs typeface="Arial"/>
              </a:rPr>
              <a:t>bath, </a:t>
            </a:r>
            <a:r>
              <a:rPr sz="2500" spc="-185" dirty="0">
                <a:latin typeface="Arial"/>
                <a:cs typeface="Arial"/>
              </a:rPr>
              <a:t>where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140" dirty="0">
                <a:latin typeface="Arial"/>
                <a:cs typeface="Arial"/>
              </a:rPr>
              <a:t>contents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10" dirty="0">
                <a:latin typeface="Arial"/>
                <a:cs typeface="Arial"/>
              </a:rPr>
              <a:t>the container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185" dirty="0">
                <a:latin typeface="Arial"/>
                <a:cs typeface="Arial"/>
              </a:rPr>
              <a:t>heated </a:t>
            </a:r>
            <a:r>
              <a:rPr sz="2500" spc="-35" dirty="0">
                <a:latin typeface="Arial"/>
                <a:cs typeface="Arial"/>
              </a:rPr>
              <a:t>to </a:t>
            </a:r>
            <a:r>
              <a:rPr sz="2500" spc="-155" dirty="0">
                <a:latin typeface="Arial"/>
                <a:cs typeface="Arial"/>
              </a:rPr>
              <a:t>130°F. </a:t>
            </a:r>
            <a:r>
              <a:rPr sz="2500" spc="-45" dirty="0">
                <a:latin typeface="Arial"/>
                <a:cs typeface="Arial"/>
              </a:rPr>
              <a:t>After </a:t>
            </a:r>
            <a:r>
              <a:rPr sz="2500" spc="-75" dirty="0">
                <a:latin typeface="Arial"/>
                <a:cs typeface="Arial"/>
              </a:rPr>
              <a:t>this,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140" dirty="0">
                <a:latin typeface="Arial"/>
                <a:cs typeface="Arial"/>
              </a:rPr>
              <a:t>containers </a:t>
            </a:r>
            <a:r>
              <a:rPr sz="2500" spc="-220" dirty="0">
                <a:latin typeface="Arial"/>
                <a:cs typeface="Arial"/>
              </a:rPr>
              <a:t>are </a:t>
            </a:r>
            <a:r>
              <a:rPr sz="2500" spc="-70" dirty="0">
                <a:latin typeface="Arial"/>
                <a:cs typeface="Arial"/>
              </a:rPr>
              <a:t>air </a:t>
            </a:r>
            <a:r>
              <a:rPr sz="2500" spc="-85" dirty="0">
                <a:latin typeface="Arial"/>
                <a:cs typeface="Arial"/>
              </a:rPr>
              <a:t>dried </a:t>
            </a:r>
            <a:r>
              <a:rPr sz="2500" spc="-90" dirty="0">
                <a:latin typeface="Arial"/>
                <a:cs typeface="Arial"/>
              </a:rPr>
              <a:t>, </a:t>
            </a:r>
            <a:r>
              <a:rPr sz="2500" spc="-215" dirty="0">
                <a:latin typeface="Arial"/>
                <a:cs typeface="Arial"/>
              </a:rPr>
              <a:t>capped </a:t>
            </a:r>
            <a:r>
              <a:rPr sz="2500" spc="-150" dirty="0">
                <a:latin typeface="Arial"/>
                <a:cs typeface="Arial"/>
              </a:rPr>
              <a:t>and</a:t>
            </a:r>
            <a:r>
              <a:rPr sz="2500" spc="260" dirty="0">
                <a:latin typeface="Arial"/>
                <a:cs typeface="Arial"/>
              </a:rPr>
              <a:t> </a:t>
            </a:r>
            <a:r>
              <a:rPr sz="2500" spc="-150" dirty="0">
                <a:latin typeface="Arial"/>
                <a:cs typeface="Arial"/>
              </a:rPr>
              <a:t>labeled.</a:t>
            </a:r>
            <a:endParaRPr sz="25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914400"/>
            <a:ext cx="7924800" cy="5242560"/>
          </a:xfrm>
          <a:custGeom>
            <a:avLst/>
            <a:gdLst/>
            <a:ahLst/>
            <a:cxnLst/>
            <a:rect l="l" t="t" r="r" b="b"/>
            <a:pathLst>
              <a:path w="7924800" h="5242560">
                <a:moveTo>
                  <a:pt x="0" y="0"/>
                </a:moveTo>
                <a:lnTo>
                  <a:pt x="7924800" y="0"/>
                </a:lnTo>
                <a:lnTo>
                  <a:pt x="7924800" y="5242560"/>
                </a:lnTo>
                <a:lnTo>
                  <a:pt x="0" y="5242560"/>
                </a:lnTo>
                <a:lnTo>
                  <a:pt x="0" y="0"/>
                </a:lnTo>
                <a:close/>
              </a:path>
              <a:path w="7924800" h="5242560">
                <a:moveTo>
                  <a:pt x="0" y="0"/>
                </a:moveTo>
                <a:lnTo>
                  <a:pt x="0" y="0"/>
                </a:lnTo>
              </a:path>
              <a:path w="7924800" h="5242560">
                <a:moveTo>
                  <a:pt x="7924800" y="5242560"/>
                </a:moveTo>
                <a:lnTo>
                  <a:pt x="7924800" y="524256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7069" y="948690"/>
            <a:ext cx="7762240" cy="5172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8255">
              <a:lnSpc>
                <a:spcPct val="99900"/>
              </a:lnSpc>
              <a:spcBef>
                <a:spcPts val="100"/>
              </a:spcBef>
              <a:buChar char="•"/>
              <a:tabLst>
                <a:tab pos="210820" algn="l"/>
                <a:tab pos="776605" algn="l"/>
                <a:tab pos="1002030" algn="l"/>
                <a:tab pos="1740535" algn="l"/>
                <a:tab pos="1934210" algn="l"/>
                <a:tab pos="2500630" algn="l"/>
                <a:tab pos="2679700" algn="l"/>
                <a:tab pos="3573145" algn="l"/>
                <a:tab pos="3644265" algn="l"/>
                <a:tab pos="4819015" algn="l"/>
                <a:tab pos="5422900" algn="l"/>
                <a:tab pos="5873115" algn="l"/>
                <a:tab pos="6169025" algn="l"/>
                <a:tab pos="6619875" algn="l"/>
              </a:tabLst>
            </a:pPr>
            <a:r>
              <a:rPr sz="2600" spc="-125" dirty="0">
                <a:latin typeface="Arial"/>
                <a:cs typeface="Arial"/>
              </a:rPr>
              <a:t>Various </a:t>
            </a:r>
            <a:r>
              <a:rPr sz="2600" spc="-75" dirty="0">
                <a:latin typeface="Arial"/>
                <a:cs typeface="Arial"/>
              </a:rPr>
              <a:t>units </a:t>
            </a:r>
            <a:r>
              <a:rPr sz="2600" spc="-240" dirty="0">
                <a:latin typeface="Arial"/>
                <a:cs typeface="Arial"/>
              </a:rPr>
              <a:t>used </a:t>
            </a:r>
            <a:r>
              <a:rPr sz="2600" spc="45" dirty="0">
                <a:latin typeface="Arial"/>
                <a:cs typeface="Arial"/>
              </a:rPr>
              <a:t>in </a:t>
            </a:r>
            <a:r>
              <a:rPr sz="2600" spc="-105" dirty="0">
                <a:latin typeface="Arial"/>
                <a:cs typeface="Arial"/>
              </a:rPr>
              <a:t>cold </a:t>
            </a:r>
            <a:r>
              <a:rPr sz="2600" dirty="0">
                <a:latin typeface="Arial"/>
                <a:cs typeface="Arial"/>
              </a:rPr>
              <a:t>filling </a:t>
            </a:r>
            <a:r>
              <a:rPr sz="2600" spc="-165" dirty="0">
                <a:latin typeface="Arial"/>
                <a:cs typeface="Arial"/>
              </a:rPr>
              <a:t>methods </a:t>
            </a:r>
            <a:r>
              <a:rPr sz="2600" spc="-229" dirty="0">
                <a:latin typeface="Arial"/>
                <a:cs typeface="Arial"/>
              </a:rPr>
              <a:t>are </a:t>
            </a:r>
            <a:r>
              <a:rPr sz="2600" spc="-95" dirty="0">
                <a:latin typeface="Arial"/>
                <a:cs typeface="Arial"/>
              </a:rPr>
              <a:t>:  </a:t>
            </a:r>
            <a:r>
              <a:rPr sz="2600" spc="-125" dirty="0">
                <a:latin typeface="Arial"/>
                <a:cs typeface="Arial"/>
              </a:rPr>
              <a:t>Unscrambler,	</a:t>
            </a:r>
            <a:r>
              <a:rPr sz="2600" spc="45" dirty="0">
                <a:latin typeface="Arial"/>
                <a:cs typeface="Arial"/>
              </a:rPr>
              <a:t>Air	</a:t>
            </a:r>
            <a:r>
              <a:rPr sz="2600" spc="-180" dirty="0">
                <a:latin typeface="Arial"/>
                <a:cs typeface="Arial"/>
              </a:rPr>
              <a:t>cleaner	</a:t>
            </a:r>
            <a:r>
              <a:rPr sz="2600" spc="-125" dirty="0">
                <a:latin typeface="Arial"/>
                <a:cs typeface="Arial"/>
              </a:rPr>
              <a:t>,Concentrate	</a:t>
            </a:r>
            <a:r>
              <a:rPr sz="2600" spc="-5" dirty="0">
                <a:latin typeface="Arial"/>
                <a:cs typeface="Arial"/>
              </a:rPr>
              <a:t>filler	</a:t>
            </a:r>
            <a:r>
              <a:rPr sz="2600" spc="-110" dirty="0">
                <a:latin typeface="Arial"/>
                <a:cs typeface="Arial"/>
              </a:rPr>
              <a:t>,Propellant  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-45" dirty="0">
                <a:latin typeface="Arial"/>
                <a:cs typeface="Arial"/>
              </a:rPr>
              <a:t>lle</a:t>
            </a:r>
            <a:r>
              <a:rPr sz="2600" spc="-40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95" dirty="0">
                <a:latin typeface="Arial"/>
                <a:cs typeface="Arial"/>
              </a:rPr>
              <a:t>,</a:t>
            </a:r>
            <a:r>
              <a:rPr sz="2600" spc="-185" dirty="0">
                <a:latin typeface="Arial"/>
                <a:cs typeface="Arial"/>
              </a:rPr>
              <a:t>V</a:t>
            </a:r>
            <a:r>
              <a:rPr sz="2600" spc="-150" dirty="0">
                <a:latin typeface="Arial"/>
                <a:cs typeface="Arial"/>
              </a:rPr>
              <a:t>a</a:t>
            </a:r>
            <a:r>
              <a:rPr sz="2600" spc="-75" dirty="0">
                <a:latin typeface="Arial"/>
                <a:cs typeface="Arial"/>
              </a:rPr>
              <a:t>lv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20" dirty="0">
                <a:latin typeface="Arial"/>
                <a:cs typeface="Arial"/>
              </a:rPr>
              <a:t>pl</a:t>
            </a:r>
            <a:r>
              <a:rPr sz="2600" spc="-155" dirty="0">
                <a:latin typeface="Arial"/>
                <a:cs typeface="Arial"/>
              </a:rPr>
              <a:t>a</a:t>
            </a:r>
            <a:r>
              <a:rPr sz="2600" spc="-265" dirty="0">
                <a:latin typeface="Arial"/>
                <a:cs typeface="Arial"/>
              </a:rPr>
              <a:t>c</a:t>
            </a:r>
            <a:r>
              <a:rPr sz="2600" spc="-210" dirty="0">
                <a:latin typeface="Arial"/>
                <a:cs typeface="Arial"/>
              </a:rPr>
              <a:t>e</a:t>
            </a:r>
            <a:r>
              <a:rPr sz="2600" spc="-120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95" dirty="0">
                <a:latin typeface="Arial"/>
                <a:cs typeface="Arial"/>
              </a:rPr>
              <a:t>,</a:t>
            </a:r>
            <a:r>
              <a:rPr sz="2600" spc="-185" dirty="0">
                <a:latin typeface="Arial"/>
                <a:cs typeface="Arial"/>
              </a:rPr>
              <a:t>V</a:t>
            </a:r>
            <a:r>
              <a:rPr sz="2600" spc="-150" dirty="0">
                <a:latin typeface="Arial"/>
                <a:cs typeface="Arial"/>
              </a:rPr>
              <a:t>a</a:t>
            </a:r>
            <a:r>
              <a:rPr sz="2600" spc="65" dirty="0">
                <a:latin typeface="Arial"/>
                <a:cs typeface="Arial"/>
              </a:rPr>
              <a:t>l</a:t>
            </a:r>
            <a:r>
              <a:rPr sz="2600" spc="-225" dirty="0">
                <a:latin typeface="Arial"/>
                <a:cs typeface="Arial"/>
              </a:rPr>
              <a:t>v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	</a:t>
            </a:r>
            <a:r>
              <a:rPr sz="2600" spc="-265" dirty="0">
                <a:latin typeface="Arial"/>
                <a:cs typeface="Arial"/>
              </a:rPr>
              <a:t>c</a:t>
            </a:r>
            <a:r>
              <a:rPr sz="2600" spc="80" dirty="0">
                <a:latin typeface="Arial"/>
                <a:cs typeface="Arial"/>
              </a:rPr>
              <a:t>r</a:t>
            </a:r>
            <a:r>
              <a:rPr sz="2600" spc="55" dirty="0">
                <a:latin typeface="Arial"/>
                <a:cs typeface="Arial"/>
              </a:rPr>
              <a:t>i</a:t>
            </a:r>
            <a:r>
              <a:rPr sz="2600" spc="-165" dirty="0">
                <a:latin typeface="Arial"/>
                <a:cs typeface="Arial"/>
              </a:rPr>
              <a:t>mpe</a:t>
            </a:r>
            <a:r>
              <a:rPr sz="2600" spc="-85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95" dirty="0">
                <a:latin typeface="Arial"/>
                <a:cs typeface="Arial"/>
              </a:rPr>
              <a:t>,</a:t>
            </a:r>
            <a:r>
              <a:rPr sz="2600" spc="55" dirty="0">
                <a:latin typeface="Arial"/>
                <a:cs typeface="Arial"/>
              </a:rPr>
              <a:t>W</a:t>
            </a:r>
            <a:r>
              <a:rPr sz="2600" spc="-150" dirty="0">
                <a:latin typeface="Arial"/>
                <a:cs typeface="Arial"/>
              </a:rPr>
              <a:t>at</a:t>
            </a:r>
            <a:r>
              <a:rPr sz="2600" spc="-210" dirty="0">
                <a:latin typeface="Arial"/>
                <a:cs typeface="Arial"/>
              </a:rPr>
              <a:t>e</a:t>
            </a:r>
            <a:r>
              <a:rPr sz="2600" spc="-120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40" dirty="0">
                <a:latin typeface="Arial"/>
                <a:cs typeface="Arial"/>
              </a:rPr>
              <a:t>b</a:t>
            </a:r>
            <a:r>
              <a:rPr sz="2600" spc="-195" dirty="0">
                <a:latin typeface="Arial"/>
                <a:cs typeface="Arial"/>
              </a:rPr>
              <a:t>a</a:t>
            </a:r>
            <a:r>
              <a:rPr sz="2600" spc="-95" dirty="0">
                <a:latin typeface="Arial"/>
                <a:cs typeface="Arial"/>
              </a:rPr>
              <a:t>t</a:t>
            </a:r>
            <a:r>
              <a:rPr sz="2600" spc="-40" dirty="0">
                <a:latin typeface="Arial"/>
                <a:cs typeface="Arial"/>
              </a:rPr>
              <a:t>h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95" dirty="0">
                <a:latin typeface="Arial"/>
                <a:cs typeface="Arial"/>
              </a:rPr>
              <a:t>,</a:t>
            </a:r>
            <a:r>
              <a:rPr sz="2600" spc="-45" dirty="0">
                <a:latin typeface="Arial"/>
                <a:cs typeface="Arial"/>
              </a:rPr>
              <a:t>L</a:t>
            </a:r>
            <a:r>
              <a:rPr sz="2600" spc="-345" dirty="0">
                <a:latin typeface="Arial"/>
                <a:cs typeface="Arial"/>
              </a:rPr>
              <a:t>a</a:t>
            </a:r>
            <a:r>
              <a:rPr sz="2600" spc="-140" dirty="0">
                <a:latin typeface="Arial"/>
                <a:cs typeface="Arial"/>
              </a:rPr>
              <a:t>b</a:t>
            </a:r>
            <a:r>
              <a:rPr sz="2600" spc="-135" dirty="0">
                <a:latin typeface="Arial"/>
                <a:cs typeface="Arial"/>
              </a:rPr>
              <a:t>eler,  </a:t>
            </a:r>
            <a:r>
              <a:rPr sz="2600" spc="-120" dirty="0">
                <a:latin typeface="Arial"/>
                <a:cs typeface="Arial"/>
              </a:rPr>
              <a:t>Coder	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85" dirty="0">
                <a:latin typeface="Arial"/>
                <a:cs typeface="Arial"/>
              </a:rPr>
              <a:t>Packing </a:t>
            </a:r>
            <a:r>
              <a:rPr sz="2600" spc="-140" dirty="0">
                <a:latin typeface="Arial"/>
                <a:cs typeface="Arial"/>
              </a:rPr>
              <a:t>table</a:t>
            </a:r>
            <a:r>
              <a:rPr sz="2600" spc="60" dirty="0">
                <a:latin typeface="Arial"/>
                <a:cs typeface="Arial"/>
              </a:rPr>
              <a:t> </a:t>
            </a:r>
            <a:r>
              <a:rPr sz="2600" spc="-70" dirty="0">
                <a:latin typeface="Arial"/>
                <a:cs typeface="Arial"/>
              </a:rPr>
              <a:t>.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5"/>
              </a:spcBef>
              <a:buFont typeface="Arial"/>
              <a:buChar char="•"/>
            </a:pPr>
            <a:endParaRPr sz="2800">
              <a:latin typeface="Arial"/>
              <a:cs typeface="Arial"/>
            </a:endParaRPr>
          </a:p>
          <a:p>
            <a:pPr marL="12700" marR="170815">
              <a:lnSpc>
                <a:spcPts val="3110"/>
              </a:lnSpc>
              <a:buChar char="•"/>
              <a:tabLst>
                <a:tab pos="210820" algn="l"/>
              </a:tabLst>
            </a:pPr>
            <a:r>
              <a:rPr sz="2600" spc="-135" dirty="0">
                <a:latin typeface="Arial"/>
                <a:cs typeface="Arial"/>
              </a:rPr>
              <a:t>The </a:t>
            </a:r>
            <a:r>
              <a:rPr sz="2600" spc="-105" dirty="0">
                <a:latin typeface="Arial"/>
                <a:cs typeface="Arial"/>
              </a:rPr>
              <a:t>cold </a:t>
            </a:r>
            <a:r>
              <a:rPr sz="2600" spc="5" dirty="0">
                <a:latin typeface="Arial"/>
                <a:cs typeface="Arial"/>
              </a:rPr>
              <a:t>filling </a:t>
            </a:r>
            <a:r>
              <a:rPr sz="2600" spc="-120" dirty="0">
                <a:latin typeface="Arial"/>
                <a:cs typeface="Arial"/>
              </a:rPr>
              <a:t>method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80" dirty="0">
                <a:latin typeface="Arial"/>
                <a:cs typeface="Arial"/>
              </a:rPr>
              <a:t>no </a:t>
            </a:r>
            <a:r>
              <a:rPr sz="2600" spc="-130" dirty="0">
                <a:latin typeface="Arial"/>
                <a:cs typeface="Arial"/>
              </a:rPr>
              <a:t>longer </a:t>
            </a:r>
            <a:r>
              <a:rPr sz="2600" spc="-155" dirty="0">
                <a:latin typeface="Arial"/>
                <a:cs typeface="Arial"/>
              </a:rPr>
              <a:t>being </a:t>
            </a:r>
            <a:r>
              <a:rPr sz="2600" spc="-215" dirty="0">
                <a:latin typeface="Arial"/>
                <a:cs typeface="Arial"/>
              </a:rPr>
              <a:t>used, </a:t>
            </a:r>
            <a:r>
              <a:rPr sz="2600" spc="-390" dirty="0">
                <a:latin typeface="Arial"/>
                <a:cs typeface="Arial"/>
              </a:rPr>
              <a:t>as </a:t>
            </a:r>
            <a:r>
              <a:rPr sz="2600" spc="85" dirty="0">
                <a:latin typeface="Arial"/>
                <a:cs typeface="Arial"/>
              </a:rPr>
              <a:t>it </a:t>
            </a:r>
            <a:r>
              <a:rPr sz="2600" spc="-270" dirty="0">
                <a:latin typeface="Arial"/>
                <a:cs typeface="Arial"/>
              </a:rPr>
              <a:t>has  </a:t>
            </a:r>
            <a:r>
              <a:rPr sz="2600" spc="-220" dirty="0">
                <a:latin typeface="Arial"/>
                <a:cs typeface="Arial"/>
              </a:rPr>
              <a:t>been </a:t>
            </a:r>
            <a:r>
              <a:rPr sz="2600" spc="-180" dirty="0">
                <a:latin typeface="Arial"/>
                <a:cs typeface="Arial"/>
              </a:rPr>
              <a:t>replaced </a:t>
            </a:r>
            <a:r>
              <a:rPr sz="2600" spc="-215" dirty="0">
                <a:latin typeface="Arial"/>
                <a:cs typeface="Arial"/>
              </a:rPr>
              <a:t>by pressure </a:t>
            </a:r>
            <a:r>
              <a:rPr sz="2600" spc="5" dirty="0">
                <a:latin typeface="Arial"/>
                <a:cs typeface="Arial"/>
              </a:rPr>
              <a:t>filling</a:t>
            </a:r>
            <a:r>
              <a:rPr sz="2600" spc="420" dirty="0">
                <a:latin typeface="Arial"/>
                <a:cs typeface="Arial"/>
              </a:rPr>
              <a:t> </a:t>
            </a:r>
            <a:r>
              <a:rPr sz="2600" spc="-114" dirty="0">
                <a:latin typeface="Arial"/>
                <a:cs typeface="Arial"/>
              </a:rPr>
              <a:t>method.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ts val="3020"/>
              </a:lnSpc>
            </a:pPr>
            <a:r>
              <a:rPr sz="2600" spc="-180" dirty="0">
                <a:latin typeface="Arial"/>
                <a:cs typeface="Arial"/>
              </a:rPr>
              <a:t>Advantage:</a:t>
            </a:r>
            <a:endParaRPr sz="2600">
              <a:latin typeface="Arial"/>
              <a:cs typeface="Arial"/>
            </a:endParaRPr>
          </a:p>
          <a:p>
            <a:pPr marL="12700" marR="5740400">
              <a:lnSpc>
                <a:spcPct val="100000"/>
              </a:lnSpc>
              <a:buChar char="•"/>
              <a:tabLst>
                <a:tab pos="210820" algn="l"/>
              </a:tabLst>
            </a:pPr>
            <a:r>
              <a:rPr sz="2600" spc="-320" dirty="0">
                <a:latin typeface="Arial"/>
                <a:cs typeface="Arial"/>
              </a:rPr>
              <a:t>Easy </a:t>
            </a:r>
            <a:r>
              <a:rPr sz="2600" spc="-245" dirty="0">
                <a:latin typeface="Arial"/>
                <a:cs typeface="Arial"/>
              </a:rPr>
              <a:t>process </a:t>
            </a:r>
            <a:r>
              <a:rPr sz="2600" spc="-95" dirty="0">
                <a:latin typeface="Arial"/>
                <a:cs typeface="Arial"/>
              </a:rPr>
              <a:t>.  </a:t>
            </a:r>
            <a:r>
              <a:rPr sz="2600" spc="-215" dirty="0">
                <a:latin typeface="Arial"/>
                <a:cs typeface="Arial"/>
              </a:rPr>
              <a:t>Disadvantages</a:t>
            </a:r>
            <a:r>
              <a:rPr sz="2600" spc="-13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ct val="99800"/>
              </a:lnSpc>
              <a:spcBef>
                <a:spcPts val="5"/>
              </a:spcBef>
              <a:buChar char="•"/>
              <a:tabLst>
                <a:tab pos="397510" algn="l"/>
              </a:tabLst>
            </a:pPr>
            <a:r>
              <a:rPr sz="2600" spc="-175" dirty="0">
                <a:latin typeface="Arial"/>
                <a:cs typeface="Arial"/>
              </a:rPr>
              <a:t>Aqueous </a:t>
            </a:r>
            <a:r>
              <a:rPr sz="2600" spc="-125" dirty="0">
                <a:latin typeface="Arial"/>
                <a:cs typeface="Arial"/>
              </a:rPr>
              <a:t>products, </a:t>
            </a:r>
            <a:r>
              <a:rPr sz="2600" spc="-160" dirty="0">
                <a:latin typeface="Arial"/>
                <a:cs typeface="Arial"/>
              </a:rPr>
              <a:t>emulsions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85" dirty="0">
                <a:latin typeface="Arial"/>
                <a:cs typeface="Arial"/>
              </a:rPr>
              <a:t>those </a:t>
            </a:r>
            <a:r>
              <a:rPr sz="2600" spc="-130" dirty="0">
                <a:latin typeface="Arial"/>
                <a:cs typeface="Arial"/>
              </a:rPr>
              <a:t>products  </a:t>
            </a:r>
            <a:r>
              <a:rPr sz="2600" spc="-225" dirty="0">
                <a:latin typeface="Arial"/>
                <a:cs typeface="Arial"/>
              </a:rPr>
              <a:t>adversely </a:t>
            </a:r>
            <a:r>
              <a:rPr sz="2600" spc="-165" dirty="0">
                <a:latin typeface="Arial"/>
                <a:cs typeface="Arial"/>
              </a:rPr>
              <a:t>affected </a:t>
            </a:r>
            <a:r>
              <a:rPr sz="2600" spc="-215" dirty="0">
                <a:latin typeface="Arial"/>
                <a:cs typeface="Arial"/>
              </a:rPr>
              <a:t>by </a:t>
            </a:r>
            <a:r>
              <a:rPr sz="2600" spc="-105" dirty="0">
                <a:latin typeface="Arial"/>
                <a:cs typeface="Arial"/>
              </a:rPr>
              <a:t>cold </a:t>
            </a:r>
            <a:r>
              <a:rPr sz="2600" spc="-145" dirty="0">
                <a:latin typeface="Arial"/>
                <a:cs typeface="Arial"/>
              </a:rPr>
              <a:t>temperature </a:t>
            </a:r>
            <a:r>
              <a:rPr sz="2600" spc="-125" dirty="0">
                <a:latin typeface="Arial"/>
                <a:cs typeface="Arial"/>
              </a:rPr>
              <a:t>cannot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5" dirty="0">
                <a:latin typeface="Arial"/>
                <a:cs typeface="Arial"/>
              </a:rPr>
              <a:t>filled </a:t>
            </a:r>
            <a:r>
              <a:rPr sz="2600" spc="-220" dirty="0">
                <a:latin typeface="Arial"/>
                <a:cs typeface="Arial"/>
              </a:rPr>
              <a:t>by  </a:t>
            </a:r>
            <a:r>
              <a:rPr sz="2600" spc="-75" dirty="0">
                <a:latin typeface="Arial"/>
                <a:cs typeface="Arial"/>
              </a:rPr>
              <a:t>this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114" dirty="0">
                <a:latin typeface="Arial"/>
                <a:cs typeface="Arial"/>
              </a:rPr>
              <a:t>method.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73050"/>
            <a:ext cx="8239125" cy="666750"/>
            <a:chOff x="452527" y="273050"/>
            <a:chExt cx="8239125" cy="666750"/>
          </a:xfrm>
        </p:grpSpPr>
        <p:sp>
          <p:nvSpPr>
            <p:cNvPr id="3" name="object 3"/>
            <p:cNvSpPr/>
            <p:nvPr/>
          </p:nvSpPr>
          <p:spPr>
            <a:xfrm>
              <a:off x="457199" y="29464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94640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9915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915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839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775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69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6233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547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470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3946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318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2423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166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089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01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93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861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785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08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3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556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4803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04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327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25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188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12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0358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95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883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07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73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654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578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5024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426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350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273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197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121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045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96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90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82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75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676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00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524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48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372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2959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19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6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9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914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838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762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86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6101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533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457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394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318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241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4165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08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013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937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860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7846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708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632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556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479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40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32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251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17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0988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022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94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870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806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730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74320"/>
            <a:ext cx="8229600" cy="6400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76200" rIns="0" bIns="0" rtlCol="0">
            <a:spAutoFit/>
          </a:bodyPr>
          <a:lstStyle/>
          <a:p>
            <a:pPr marL="873760">
              <a:lnSpc>
                <a:spcPct val="100000"/>
              </a:lnSpc>
              <a:spcBef>
                <a:spcPts val="600"/>
              </a:spcBef>
            </a:pPr>
            <a:r>
              <a:rPr sz="3200" spc="-480" dirty="0"/>
              <a:t>COMPRESSED </a:t>
            </a:r>
            <a:r>
              <a:rPr sz="3200" spc="-540" dirty="0"/>
              <a:t>GAS </a:t>
            </a:r>
            <a:r>
              <a:rPr sz="3200" spc="-375" dirty="0"/>
              <a:t>FILLING</a:t>
            </a:r>
            <a:r>
              <a:rPr sz="3200" spc="-290" dirty="0"/>
              <a:t> </a:t>
            </a:r>
            <a:r>
              <a:rPr sz="3200" spc="-475" dirty="0"/>
              <a:t>APPARATUS</a:t>
            </a:r>
            <a:endParaRPr sz="3200"/>
          </a:p>
        </p:txBody>
      </p:sp>
      <p:sp>
        <p:nvSpPr>
          <p:cNvPr id="90" name="object 90"/>
          <p:cNvSpPr/>
          <p:nvPr/>
        </p:nvSpPr>
        <p:spPr>
          <a:xfrm>
            <a:off x="533400" y="1143000"/>
            <a:ext cx="8077200" cy="5045710"/>
          </a:xfrm>
          <a:custGeom>
            <a:avLst/>
            <a:gdLst/>
            <a:ahLst/>
            <a:cxnLst/>
            <a:rect l="l" t="t" r="r" b="b"/>
            <a:pathLst>
              <a:path w="8077200" h="5045710">
                <a:moveTo>
                  <a:pt x="0" y="0"/>
                </a:moveTo>
                <a:lnTo>
                  <a:pt x="8077200" y="0"/>
                </a:lnTo>
                <a:lnTo>
                  <a:pt x="8077200" y="5045710"/>
                </a:lnTo>
                <a:lnTo>
                  <a:pt x="0" y="5045710"/>
                </a:lnTo>
                <a:lnTo>
                  <a:pt x="0" y="0"/>
                </a:lnTo>
                <a:close/>
              </a:path>
              <a:path w="8077200" h="5045710">
                <a:moveTo>
                  <a:pt x="0" y="0"/>
                </a:moveTo>
                <a:lnTo>
                  <a:pt x="0" y="0"/>
                </a:lnTo>
              </a:path>
              <a:path w="8077200" h="5045710">
                <a:moveTo>
                  <a:pt x="8077200" y="5045710"/>
                </a:moveTo>
                <a:lnTo>
                  <a:pt x="8077200" y="504571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610869" y="1177290"/>
            <a:ext cx="7917180" cy="4975860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12700" marR="5080" algn="just">
              <a:lnSpc>
                <a:spcPts val="2990"/>
              </a:lnSpc>
              <a:spcBef>
                <a:spcPts val="204"/>
              </a:spcBef>
              <a:buChar char="•"/>
              <a:tabLst>
                <a:tab pos="320040" algn="l"/>
              </a:tabLst>
            </a:pPr>
            <a:r>
              <a:rPr sz="2500" spc="-200" dirty="0">
                <a:latin typeface="Arial"/>
                <a:cs typeface="Arial"/>
              </a:rPr>
              <a:t>Compressed </a:t>
            </a:r>
            <a:r>
              <a:rPr sz="2500" spc="-370" dirty="0">
                <a:latin typeface="Arial"/>
                <a:cs typeface="Arial"/>
              </a:rPr>
              <a:t>gases </a:t>
            </a:r>
            <a:r>
              <a:rPr sz="2500" spc="-235" dirty="0">
                <a:latin typeface="Arial"/>
                <a:cs typeface="Arial"/>
              </a:rPr>
              <a:t>have </a:t>
            </a:r>
            <a:r>
              <a:rPr sz="2500" spc="-85" dirty="0">
                <a:latin typeface="Arial"/>
                <a:cs typeface="Arial"/>
              </a:rPr>
              <a:t>high </a:t>
            </a:r>
            <a:r>
              <a:rPr sz="2500" spc="-210" dirty="0">
                <a:latin typeface="Arial"/>
                <a:cs typeface="Arial"/>
              </a:rPr>
              <a:t>pressure </a:t>
            </a:r>
            <a:r>
              <a:rPr sz="2500" spc="-204" dirty="0">
                <a:latin typeface="Arial"/>
                <a:cs typeface="Arial"/>
              </a:rPr>
              <a:t>hence </a:t>
            </a:r>
            <a:r>
              <a:rPr sz="2500" spc="-335" dirty="0">
                <a:latin typeface="Arial"/>
                <a:cs typeface="Arial"/>
              </a:rPr>
              <a:t>a </a:t>
            </a:r>
            <a:r>
              <a:rPr sz="2500" spc="-210" dirty="0">
                <a:latin typeface="Arial"/>
                <a:cs typeface="Arial"/>
              </a:rPr>
              <a:t>pressure  </a:t>
            </a:r>
            <a:r>
              <a:rPr sz="2500" spc="-130" dirty="0">
                <a:latin typeface="Arial"/>
                <a:cs typeface="Arial"/>
              </a:rPr>
              <a:t>reducing </a:t>
            </a:r>
            <a:r>
              <a:rPr sz="2500" spc="-204" dirty="0">
                <a:latin typeface="Arial"/>
                <a:cs typeface="Arial"/>
              </a:rPr>
              <a:t>valve </a:t>
            </a:r>
            <a:r>
              <a:rPr sz="2500" spc="-155" dirty="0">
                <a:latin typeface="Arial"/>
                <a:cs typeface="Arial"/>
              </a:rPr>
              <a:t>is</a:t>
            </a:r>
            <a:r>
              <a:rPr sz="2500" spc="90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required.</a:t>
            </a:r>
            <a:endParaRPr sz="2500" dirty="0">
              <a:latin typeface="Arial"/>
              <a:cs typeface="Arial"/>
            </a:endParaRPr>
          </a:p>
          <a:p>
            <a:pPr marL="203200" indent="-190500" algn="just">
              <a:lnSpc>
                <a:spcPts val="2900"/>
              </a:lnSpc>
              <a:buChar char="•"/>
              <a:tabLst>
                <a:tab pos="20320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185" dirty="0">
                <a:latin typeface="Arial"/>
                <a:cs typeface="Arial"/>
              </a:rPr>
              <a:t>apparatus </a:t>
            </a:r>
            <a:r>
              <a:rPr sz="2500" spc="-190" dirty="0">
                <a:latin typeface="Arial"/>
                <a:cs typeface="Arial"/>
              </a:rPr>
              <a:t>consists </a:t>
            </a:r>
            <a:r>
              <a:rPr sz="2500" spc="-50" dirty="0">
                <a:latin typeface="Arial"/>
                <a:cs typeface="Arial"/>
              </a:rPr>
              <a:t>of </a:t>
            </a:r>
            <a:r>
              <a:rPr sz="2500" spc="-135" dirty="0">
                <a:latin typeface="Arial"/>
                <a:cs typeface="Arial"/>
              </a:rPr>
              <a:t>delivery</a:t>
            </a:r>
            <a:r>
              <a:rPr sz="2500" spc="165" dirty="0">
                <a:latin typeface="Arial"/>
                <a:cs typeface="Arial"/>
              </a:rPr>
              <a:t> </a:t>
            </a:r>
            <a:r>
              <a:rPr sz="2500" spc="-265" dirty="0">
                <a:latin typeface="Arial"/>
                <a:cs typeface="Arial"/>
              </a:rPr>
              <a:t>gauge.</a:t>
            </a:r>
            <a:endParaRPr sz="2500" dirty="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buChar char="•"/>
              <a:tabLst>
                <a:tab pos="256540" algn="l"/>
              </a:tabLst>
            </a:pPr>
            <a:r>
              <a:rPr sz="2500" dirty="0">
                <a:latin typeface="Arial"/>
                <a:cs typeface="Arial"/>
              </a:rPr>
              <a:t>A </a:t>
            </a:r>
            <a:r>
              <a:rPr sz="2500" spc="-90" dirty="0">
                <a:latin typeface="Arial"/>
                <a:cs typeface="Arial"/>
              </a:rPr>
              <a:t>flexible </a:t>
            </a:r>
            <a:r>
              <a:rPr sz="2500" spc="-235" dirty="0">
                <a:latin typeface="Arial"/>
                <a:cs typeface="Arial"/>
              </a:rPr>
              <a:t>hose </a:t>
            </a:r>
            <a:r>
              <a:rPr sz="2500" spc="-125" dirty="0">
                <a:latin typeface="Arial"/>
                <a:cs typeface="Arial"/>
              </a:rPr>
              <a:t>pipe </a:t>
            </a:r>
            <a:r>
              <a:rPr sz="2500" spc="-95" dirty="0">
                <a:latin typeface="Arial"/>
                <a:cs typeface="Arial"/>
              </a:rPr>
              <a:t>which </a:t>
            </a:r>
            <a:r>
              <a:rPr sz="2500" spc="-204" dirty="0">
                <a:latin typeface="Arial"/>
                <a:cs typeface="Arial"/>
              </a:rPr>
              <a:t>can </a:t>
            </a:r>
            <a:r>
              <a:rPr sz="2500" spc="-105" dirty="0">
                <a:latin typeface="Arial"/>
                <a:cs typeface="Arial"/>
              </a:rPr>
              <a:t>withstand </a:t>
            </a:r>
            <a:r>
              <a:rPr sz="2500" spc="-145" dirty="0">
                <a:latin typeface="Arial"/>
                <a:cs typeface="Arial"/>
              </a:rPr>
              <a:t>150 </a:t>
            </a:r>
            <a:r>
              <a:rPr sz="2500" spc="-150" dirty="0">
                <a:latin typeface="Arial"/>
                <a:cs typeface="Arial"/>
              </a:rPr>
              <a:t>pounds </a:t>
            </a:r>
            <a:r>
              <a:rPr sz="2500" spc="-145" dirty="0">
                <a:latin typeface="Arial"/>
                <a:cs typeface="Arial"/>
              </a:rPr>
              <a:t>per  </a:t>
            </a:r>
            <a:r>
              <a:rPr sz="2500" spc="-210" dirty="0">
                <a:latin typeface="Arial"/>
                <a:cs typeface="Arial"/>
              </a:rPr>
              <a:t>square </a:t>
            </a:r>
            <a:r>
              <a:rPr sz="2500" spc="-60" dirty="0">
                <a:latin typeface="Arial"/>
                <a:cs typeface="Arial"/>
              </a:rPr>
              <a:t>inch </a:t>
            </a:r>
            <a:r>
              <a:rPr sz="2500" spc="-295" dirty="0">
                <a:latin typeface="Arial"/>
                <a:cs typeface="Arial"/>
              </a:rPr>
              <a:t>gauge </a:t>
            </a:r>
            <a:r>
              <a:rPr sz="2500" spc="-210" dirty="0">
                <a:latin typeface="Arial"/>
                <a:cs typeface="Arial"/>
              </a:rPr>
              <a:t>pressure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65" dirty="0">
                <a:latin typeface="Arial"/>
                <a:cs typeface="Arial"/>
              </a:rPr>
              <a:t>attached </a:t>
            </a:r>
            <a:r>
              <a:rPr sz="2500" spc="-40" dirty="0">
                <a:latin typeface="Arial"/>
                <a:cs typeface="Arial"/>
              </a:rPr>
              <a:t>to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35" dirty="0">
                <a:latin typeface="Arial"/>
                <a:cs typeface="Arial"/>
              </a:rPr>
              <a:t>delivery </a:t>
            </a:r>
            <a:r>
              <a:rPr sz="2500" spc="-295" dirty="0">
                <a:latin typeface="Arial"/>
                <a:cs typeface="Arial"/>
              </a:rPr>
              <a:t>gauge  </a:t>
            </a:r>
            <a:r>
              <a:rPr sz="2500" spc="-155" dirty="0">
                <a:latin typeface="Arial"/>
                <a:cs typeface="Arial"/>
              </a:rPr>
              <a:t>along </a:t>
            </a:r>
            <a:r>
              <a:rPr sz="2500" spc="-30" dirty="0">
                <a:latin typeface="Arial"/>
                <a:cs typeface="Arial"/>
              </a:rPr>
              <a:t>with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dirty="0">
                <a:latin typeface="Arial"/>
                <a:cs typeface="Arial"/>
              </a:rPr>
              <a:t>filling</a:t>
            </a:r>
            <a:r>
              <a:rPr sz="2500" spc="-15" dirty="0">
                <a:latin typeface="Arial"/>
                <a:cs typeface="Arial"/>
              </a:rPr>
              <a:t> </a:t>
            </a:r>
            <a:r>
              <a:rPr sz="2500" spc="-185" dirty="0">
                <a:latin typeface="Arial"/>
                <a:cs typeface="Arial"/>
              </a:rPr>
              <a:t>head.</a:t>
            </a:r>
            <a:endParaRPr sz="2500" dirty="0">
              <a:latin typeface="Arial"/>
              <a:cs typeface="Arial"/>
            </a:endParaRPr>
          </a:p>
          <a:p>
            <a:pPr marL="203200" indent="-190500" algn="just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dirty="0">
                <a:latin typeface="Arial"/>
                <a:cs typeface="Arial"/>
              </a:rPr>
              <a:t>A </a:t>
            </a:r>
            <a:r>
              <a:rPr sz="2500" spc="-65" dirty="0">
                <a:latin typeface="Arial"/>
                <a:cs typeface="Arial"/>
              </a:rPr>
              <a:t>flow indicator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204" dirty="0">
                <a:latin typeface="Arial"/>
                <a:cs typeface="Arial"/>
              </a:rPr>
              <a:t>also </a:t>
            </a:r>
            <a:r>
              <a:rPr sz="2500" spc="-170" dirty="0">
                <a:latin typeface="Arial"/>
                <a:cs typeface="Arial"/>
              </a:rPr>
              <a:t>present </a:t>
            </a:r>
            <a:r>
              <a:rPr sz="2500" spc="40" dirty="0">
                <a:latin typeface="Arial"/>
                <a:cs typeface="Arial"/>
              </a:rPr>
              <a:t>in </a:t>
            </a:r>
            <a:r>
              <a:rPr sz="2500" spc="-190" dirty="0">
                <a:latin typeface="Arial"/>
                <a:cs typeface="Arial"/>
              </a:rPr>
              <a:t>specialized</a:t>
            </a:r>
            <a:r>
              <a:rPr sz="2500" spc="15" dirty="0">
                <a:latin typeface="Arial"/>
                <a:cs typeface="Arial"/>
              </a:rPr>
              <a:t> </a:t>
            </a:r>
            <a:r>
              <a:rPr sz="2500" spc="-140" dirty="0">
                <a:latin typeface="Arial"/>
                <a:cs typeface="Arial"/>
              </a:rPr>
              <a:t>equipments.</a:t>
            </a:r>
            <a:endParaRPr sz="25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Arial"/>
              <a:buChar char="•"/>
            </a:pPr>
            <a:endParaRPr sz="2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500" spc="-385" dirty="0">
                <a:latin typeface="Arial"/>
                <a:cs typeface="Arial"/>
              </a:rPr>
              <a:t>PROCEDURE</a:t>
            </a:r>
            <a:r>
              <a:rPr sz="2500" spc="-135" dirty="0">
                <a:latin typeface="Arial"/>
                <a:cs typeface="Arial"/>
              </a:rPr>
              <a:t> </a:t>
            </a:r>
            <a:r>
              <a:rPr sz="2500" spc="-30" dirty="0">
                <a:latin typeface="Arial"/>
                <a:cs typeface="Arial"/>
              </a:rPr>
              <a:t>:</a:t>
            </a:r>
            <a:endParaRPr sz="2500" dirty="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35" dirty="0">
                <a:latin typeface="Arial"/>
                <a:cs typeface="Arial"/>
              </a:rPr>
              <a:t>The </a:t>
            </a:r>
            <a:r>
              <a:rPr sz="2500" spc="-90" dirty="0">
                <a:latin typeface="Arial"/>
                <a:cs typeface="Arial"/>
              </a:rPr>
              <a:t>product </a:t>
            </a:r>
            <a:r>
              <a:rPr sz="2500" spc="-145" dirty="0">
                <a:latin typeface="Arial"/>
                <a:cs typeface="Arial"/>
              </a:rPr>
              <a:t>concentrate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25" dirty="0">
                <a:latin typeface="Arial"/>
                <a:cs typeface="Arial"/>
              </a:rPr>
              <a:t>filled </a:t>
            </a:r>
            <a:r>
              <a:rPr sz="2500" dirty="0">
                <a:latin typeface="Arial"/>
                <a:cs typeface="Arial"/>
              </a:rPr>
              <a:t>into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-20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 dirty="0">
              <a:latin typeface="Arial"/>
              <a:cs typeface="Arial"/>
            </a:endParaRPr>
          </a:p>
          <a:p>
            <a:pPr marL="203200" indent="-190500">
              <a:lnSpc>
                <a:spcPct val="100000"/>
              </a:lnSpc>
              <a:buChar char="•"/>
              <a:tabLst>
                <a:tab pos="203200" algn="l"/>
              </a:tabLst>
            </a:pPr>
            <a:r>
              <a:rPr sz="2500" spc="-165" dirty="0">
                <a:latin typeface="Arial"/>
                <a:cs typeface="Arial"/>
              </a:rPr>
              <a:t>Valve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80" dirty="0">
                <a:latin typeface="Arial"/>
                <a:cs typeface="Arial"/>
              </a:rPr>
              <a:t>placed </a:t>
            </a:r>
            <a:r>
              <a:rPr sz="2500" spc="-155" dirty="0">
                <a:latin typeface="Arial"/>
                <a:cs typeface="Arial"/>
              </a:rPr>
              <a:t>and </a:t>
            </a:r>
            <a:r>
              <a:rPr sz="2500" spc="-120" dirty="0">
                <a:latin typeface="Arial"/>
                <a:cs typeface="Arial"/>
              </a:rPr>
              <a:t>crimped </a:t>
            </a:r>
            <a:r>
              <a:rPr sz="2500" spc="-70" dirty="0">
                <a:latin typeface="Arial"/>
                <a:cs typeface="Arial"/>
              </a:rPr>
              <a:t>on </a:t>
            </a:r>
            <a:r>
              <a:rPr sz="2500" spc="-110" dirty="0">
                <a:latin typeface="Arial"/>
                <a:cs typeface="Arial"/>
              </a:rPr>
              <a:t>the</a:t>
            </a:r>
            <a:r>
              <a:rPr sz="2500" spc="275" dirty="0">
                <a:latin typeface="Arial"/>
                <a:cs typeface="Arial"/>
              </a:rPr>
              <a:t>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 dirty="0">
              <a:latin typeface="Arial"/>
              <a:cs typeface="Arial"/>
            </a:endParaRPr>
          </a:p>
          <a:p>
            <a:pPr marL="12700" marR="5715">
              <a:lnSpc>
                <a:spcPct val="100000"/>
              </a:lnSpc>
              <a:buChar char="•"/>
              <a:tabLst>
                <a:tab pos="223520" algn="l"/>
              </a:tabLst>
            </a:pPr>
            <a:r>
              <a:rPr sz="2500" spc="40" dirty="0">
                <a:latin typeface="Arial"/>
                <a:cs typeface="Arial"/>
              </a:rPr>
              <a:t>With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105" dirty="0">
                <a:latin typeface="Arial"/>
                <a:cs typeface="Arial"/>
              </a:rPr>
              <a:t>help </a:t>
            </a:r>
            <a:r>
              <a:rPr sz="2500" spc="-45" dirty="0">
                <a:latin typeface="Arial"/>
                <a:cs typeface="Arial"/>
              </a:rPr>
              <a:t>of </a:t>
            </a:r>
            <a:r>
              <a:rPr sz="2500" spc="-185" dirty="0">
                <a:latin typeface="Arial"/>
                <a:cs typeface="Arial"/>
              </a:rPr>
              <a:t>vacuum </a:t>
            </a:r>
            <a:r>
              <a:rPr sz="2500" spc="-114" dirty="0">
                <a:latin typeface="Arial"/>
                <a:cs typeface="Arial"/>
              </a:rPr>
              <a:t>pump </a:t>
            </a:r>
            <a:r>
              <a:rPr sz="2500" spc="-110" dirty="0">
                <a:latin typeface="Arial"/>
                <a:cs typeface="Arial"/>
              </a:rPr>
              <a:t>the </a:t>
            </a:r>
            <a:r>
              <a:rPr sz="2500" spc="-70" dirty="0">
                <a:latin typeface="Arial"/>
                <a:cs typeface="Arial"/>
              </a:rPr>
              <a:t>air </a:t>
            </a:r>
            <a:r>
              <a:rPr sz="2500" spc="-155" dirty="0">
                <a:latin typeface="Arial"/>
                <a:cs typeface="Arial"/>
              </a:rPr>
              <a:t>is </a:t>
            </a:r>
            <a:r>
              <a:rPr sz="2500" spc="-180" dirty="0">
                <a:latin typeface="Arial"/>
                <a:cs typeface="Arial"/>
              </a:rPr>
              <a:t>removed </a:t>
            </a:r>
            <a:r>
              <a:rPr sz="2500" spc="-50" dirty="0">
                <a:latin typeface="Arial"/>
                <a:cs typeface="Arial"/>
              </a:rPr>
              <a:t>from </a:t>
            </a:r>
            <a:r>
              <a:rPr sz="2500" spc="-110" dirty="0">
                <a:latin typeface="Arial"/>
                <a:cs typeface="Arial"/>
              </a:rPr>
              <a:t>the  </a:t>
            </a:r>
            <a:r>
              <a:rPr sz="2500" spc="-105" dirty="0">
                <a:latin typeface="Arial"/>
                <a:cs typeface="Arial"/>
              </a:rPr>
              <a:t>container.</a:t>
            </a:r>
            <a:endParaRPr sz="25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1600200"/>
            <a:ext cx="8001000" cy="4053840"/>
          </a:xfrm>
          <a:custGeom>
            <a:avLst/>
            <a:gdLst/>
            <a:ahLst/>
            <a:cxnLst/>
            <a:rect l="l" t="t" r="r" b="b"/>
            <a:pathLst>
              <a:path w="8001000" h="4053840">
                <a:moveTo>
                  <a:pt x="0" y="0"/>
                </a:moveTo>
                <a:lnTo>
                  <a:pt x="8001000" y="0"/>
                </a:lnTo>
                <a:lnTo>
                  <a:pt x="8001000" y="4053840"/>
                </a:lnTo>
                <a:lnTo>
                  <a:pt x="0" y="4053840"/>
                </a:lnTo>
                <a:lnTo>
                  <a:pt x="0" y="0"/>
                </a:lnTo>
                <a:close/>
              </a:path>
              <a:path w="8001000" h="4053840">
                <a:moveTo>
                  <a:pt x="0" y="0"/>
                </a:moveTo>
                <a:lnTo>
                  <a:pt x="0" y="0"/>
                </a:lnTo>
              </a:path>
              <a:path w="8001000" h="4053840">
                <a:moveTo>
                  <a:pt x="8001000" y="4053840"/>
                </a:moveTo>
                <a:lnTo>
                  <a:pt x="8001000" y="4053840"/>
                </a:lnTo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5800" y="1634490"/>
            <a:ext cx="7838440" cy="39852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800"/>
              </a:lnSpc>
              <a:spcBef>
                <a:spcPts val="105"/>
              </a:spcBef>
              <a:buChar char="•"/>
              <a:tabLst>
                <a:tab pos="264160" algn="l"/>
              </a:tabLst>
            </a:pPr>
            <a:r>
              <a:rPr sz="2600" spc="-40" dirty="0">
                <a:latin typeface="Arial"/>
                <a:cs typeface="Arial"/>
              </a:rPr>
              <a:t>Filling </a:t>
            </a:r>
            <a:r>
              <a:rPr sz="2600" spc="-210" dirty="0">
                <a:latin typeface="Arial"/>
                <a:cs typeface="Arial"/>
              </a:rPr>
              <a:t>head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50" dirty="0">
                <a:latin typeface="Arial"/>
                <a:cs typeface="Arial"/>
              </a:rPr>
              <a:t>put </a:t>
            </a:r>
            <a:r>
              <a:rPr sz="2600" spc="45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35" dirty="0">
                <a:latin typeface="Arial"/>
                <a:cs typeface="Arial"/>
              </a:rPr>
              <a:t>opening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215" dirty="0">
                <a:latin typeface="Arial"/>
                <a:cs typeface="Arial"/>
              </a:rPr>
              <a:t>valve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14" dirty="0">
                <a:latin typeface="Arial"/>
                <a:cs typeface="Arial"/>
              </a:rPr>
              <a:t>the  </a:t>
            </a:r>
            <a:r>
              <a:rPr sz="2600" spc="-215" dirty="0">
                <a:latin typeface="Arial"/>
                <a:cs typeface="Arial"/>
              </a:rPr>
              <a:t>valve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45" dirty="0">
                <a:latin typeface="Arial"/>
                <a:cs typeface="Arial"/>
              </a:rPr>
              <a:t>depressed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380" dirty="0">
                <a:latin typeface="Arial"/>
                <a:cs typeface="Arial"/>
              </a:rPr>
              <a:t>gas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45" dirty="0">
                <a:latin typeface="Arial"/>
                <a:cs typeface="Arial"/>
              </a:rPr>
              <a:t>allowed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65" dirty="0">
                <a:latin typeface="Arial"/>
                <a:cs typeface="Arial"/>
              </a:rPr>
              <a:t>flow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40" dirty="0">
                <a:latin typeface="Arial"/>
                <a:cs typeface="Arial"/>
              </a:rPr>
              <a:t>to  </a:t>
            </a:r>
            <a:r>
              <a:rPr sz="2600" spc="-105" dirty="0">
                <a:latin typeface="Arial"/>
                <a:cs typeface="Arial"/>
              </a:rPr>
              <a:t>container.</a:t>
            </a:r>
            <a:endParaRPr sz="26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buChar char="•"/>
              <a:tabLst>
                <a:tab pos="288290" algn="l"/>
              </a:tabLst>
            </a:pPr>
            <a:r>
              <a:rPr sz="2600" spc="-135" dirty="0">
                <a:latin typeface="Arial"/>
                <a:cs typeface="Arial"/>
              </a:rPr>
              <a:t>The </a:t>
            </a:r>
            <a:r>
              <a:rPr sz="2600" spc="-375" dirty="0">
                <a:latin typeface="Arial"/>
                <a:cs typeface="Arial"/>
              </a:rPr>
              <a:t>gas </a:t>
            </a:r>
            <a:r>
              <a:rPr sz="2600" spc="-215" dirty="0">
                <a:latin typeface="Arial"/>
                <a:cs typeface="Arial"/>
              </a:rPr>
              <a:t>stops </a:t>
            </a:r>
            <a:r>
              <a:rPr sz="2600" spc="-80" dirty="0">
                <a:latin typeface="Arial"/>
                <a:cs typeface="Arial"/>
              </a:rPr>
              <a:t>flowing </a:t>
            </a:r>
            <a:r>
              <a:rPr sz="2600" spc="70" dirty="0">
                <a:latin typeface="Arial"/>
                <a:cs typeface="Arial"/>
              </a:rPr>
              <a:t>if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40" dirty="0">
                <a:latin typeface="Arial"/>
                <a:cs typeface="Arial"/>
              </a:rPr>
              <a:t>delivery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14" dirty="0">
                <a:latin typeface="Arial"/>
                <a:cs typeface="Arial"/>
              </a:rPr>
              <a:t>the  </a:t>
            </a:r>
            <a:r>
              <a:rPr sz="2600" spc="-215" dirty="0">
                <a:latin typeface="Arial"/>
                <a:cs typeface="Arial"/>
              </a:rPr>
              <a:t>pressure </a:t>
            </a:r>
            <a:r>
              <a:rPr sz="2600" spc="-5" dirty="0">
                <a:latin typeface="Arial"/>
                <a:cs typeface="Arial"/>
              </a:rPr>
              <a:t>within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10" dirty="0">
                <a:latin typeface="Arial"/>
                <a:cs typeface="Arial"/>
              </a:rPr>
              <a:t>container </a:t>
            </a:r>
            <a:r>
              <a:rPr sz="2600" spc="-229" dirty="0">
                <a:latin typeface="Arial"/>
                <a:cs typeface="Arial"/>
              </a:rPr>
              <a:t>become</a:t>
            </a:r>
            <a:r>
              <a:rPr sz="2600" spc="40" dirty="0">
                <a:latin typeface="Arial"/>
                <a:cs typeface="Arial"/>
              </a:rPr>
              <a:t> </a:t>
            </a:r>
            <a:r>
              <a:rPr sz="2600" spc="-155" dirty="0">
                <a:latin typeface="Arial"/>
                <a:cs typeface="Arial"/>
              </a:rPr>
              <a:t>equal.</a:t>
            </a:r>
            <a:endParaRPr sz="2600">
              <a:latin typeface="Arial"/>
              <a:cs typeface="Arial"/>
            </a:endParaRPr>
          </a:p>
          <a:p>
            <a:pPr marL="12700" marR="5080" algn="just">
              <a:lnSpc>
                <a:spcPts val="3110"/>
              </a:lnSpc>
              <a:spcBef>
                <a:spcPts val="110"/>
              </a:spcBef>
              <a:buChar char="•"/>
              <a:tabLst>
                <a:tab pos="220979" algn="l"/>
              </a:tabLst>
            </a:pPr>
            <a:r>
              <a:rPr sz="2600" spc="-110" dirty="0">
                <a:latin typeface="Arial"/>
                <a:cs typeface="Arial"/>
              </a:rPr>
              <a:t>Carbon </a:t>
            </a:r>
            <a:r>
              <a:rPr sz="2600" spc="-95" dirty="0">
                <a:latin typeface="Arial"/>
                <a:cs typeface="Arial"/>
              </a:rPr>
              <a:t>dioxide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70" dirty="0">
                <a:latin typeface="Arial"/>
                <a:cs typeface="Arial"/>
              </a:rPr>
              <a:t>nitrous </a:t>
            </a:r>
            <a:r>
              <a:rPr sz="2600" spc="-130" dirty="0">
                <a:latin typeface="Arial"/>
                <a:cs typeface="Arial"/>
              </a:rPr>
              <a:t>oxide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245" dirty="0">
                <a:latin typeface="Arial"/>
                <a:cs typeface="Arial"/>
              </a:rPr>
              <a:t>used </a:t>
            </a:r>
            <a:r>
              <a:rPr sz="2600" spc="75" dirty="0">
                <a:latin typeface="Arial"/>
                <a:cs typeface="Arial"/>
              </a:rPr>
              <a:t>if </a:t>
            </a:r>
            <a:r>
              <a:rPr sz="2600" spc="-150" dirty="0">
                <a:latin typeface="Arial"/>
                <a:cs typeface="Arial"/>
              </a:rPr>
              <a:t>more </a:t>
            </a:r>
            <a:r>
              <a:rPr sz="2600" spc="-114" dirty="0">
                <a:latin typeface="Arial"/>
                <a:cs typeface="Arial"/>
              </a:rPr>
              <a:t>amount 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375" dirty="0">
                <a:latin typeface="Arial"/>
                <a:cs typeface="Arial"/>
              </a:rPr>
              <a:t>gas </a:t>
            </a:r>
            <a:r>
              <a:rPr sz="2600" spc="-160" dirty="0">
                <a:latin typeface="Arial"/>
                <a:cs typeface="Arial"/>
              </a:rPr>
              <a:t>is</a:t>
            </a:r>
            <a:r>
              <a:rPr sz="2600" spc="-165" dirty="0">
                <a:latin typeface="Arial"/>
                <a:cs typeface="Arial"/>
              </a:rPr>
              <a:t> </a:t>
            </a:r>
            <a:r>
              <a:rPr sz="2600" spc="-105" dirty="0">
                <a:latin typeface="Arial"/>
                <a:cs typeface="Arial"/>
              </a:rPr>
              <a:t>required.</a:t>
            </a:r>
            <a:endParaRPr sz="2600">
              <a:latin typeface="Arial"/>
              <a:cs typeface="Arial"/>
            </a:endParaRPr>
          </a:p>
          <a:p>
            <a:pPr marL="12700" marR="7620" algn="just">
              <a:lnSpc>
                <a:spcPts val="3120"/>
              </a:lnSpc>
              <a:spcBef>
                <a:spcPts val="5"/>
              </a:spcBef>
              <a:buChar char="•"/>
              <a:tabLst>
                <a:tab pos="237490" algn="l"/>
              </a:tabLst>
            </a:pPr>
            <a:r>
              <a:rPr sz="2600" spc="-45" dirty="0">
                <a:latin typeface="Arial"/>
                <a:cs typeface="Arial"/>
              </a:rPr>
              <a:t>High </a:t>
            </a:r>
            <a:r>
              <a:rPr sz="2600" spc="-70" dirty="0">
                <a:latin typeface="Arial"/>
                <a:cs typeface="Arial"/>
              </a:rPr>
              <a:t>solubility </a:t>
            </a:r>
            <a:r>
              <a:rPr sz="2600" spc="-50" dirty="0">
                <a:latin typeface="Arial"/>
                <a:cs typeface="Arial"/>
              </a:rPr>
              <a:t>of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375" dirty="0">
                <a:latin typeface="Arial"/>
                <a:cs typeface="Arial"/>
              </a:rPr>
              <a:t>gas </a:t>
            </a:r>
            <a:r>
              <a:rPr sz="2600" spc="40" dirty="0">
                <a:latin typeface="Arial"/>
                <a:cs typeface="Arial"/>
              </a:rPr>
              <a:t>in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90" dirty="0">
                <a:latin typeface="Arial"/>
                <a:cs typeface="Arial"/>
              </a:rPr>
              <a:t>product </a:t>
            </a:r>
            <a:r>
              <a:rPr sz="2600" spc="-210" dirty="0">
                <a:latin typeface="Arial"/>
                <a:cs typeface="Arial"/>
              </a:rPr>
              <a:t>can </a:t>
            </a:r>
            <a:r>
              <a:rPr sz="2600" spc="-250" dirty="0">
                <a:latin typeface="Arial"/>
                <a:cs typeface="Arial"/>
              </a:rPr>
              <a:t>be </a:t>
            </a:r>
            <a:r>
              <a:rPr sz="2600" spc="-200" dirty="0">
                <a:latin typeface="Arial"/>
                <a:cs typeface="Arial"/>
              </a:rPr>
              <a:t>achieved  </a:t>
            </a:r>
            <a:r>
              <a:rPr sz="2600" spc="-215" dirty="0">
                <a:latin typeface="Arial"/>
                <a:cs typeface="Arial"/>
              </a:rPr>
              <a:t>by </a:t>
            </a:r>
            <a:r>
              <a:rPr sz="2600" spc="-165" dirty="0">
                <a:latin typeface="Arial"/>
                <a:cs typeface="Arial"/>
              </a:rPr>
              <a:t>shaking</a:t>
            </a:r>
            <a:r>
              <a:rPr sz="2600" spc="390" dirty="0">
                <a:latin typeface="Arial"/>
                <a:cs typeface="Arial"/>
              </a:rPr>
              <a:t>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10" dirty="0">
                <a:latin typeface="Arial"/>
                <a:cs typeface="Arial"/>
              </a:rPr>
              <a:t>container </a:t>
            </a:r>
            <a:r>
              <a:rPr sz="2600" spc="-135" dirty="0">
                <a:latin typeface="Arial"/>
                <a:cs typeface="Arial"/>
              </a:rPr>
              <a:t>manually </a:t>
            </a:r>
            <a:r>
              <a:rPr sz="2600" spc="-55" dirty="0">
                <a:latin typeface="Arial"/>
                <a:cs typeface="Arial"/>
              </a:rPr>
              <a:t>or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10" dirty="0">
                <a:latin typeface="Arial"/>
                <a:cs typeface="Arial"/>
              </a:rPr>
              <a:t>help </a:t>
            </a:r>
            <a:r>
              <a:rPr sz="2600" spc="-55" dirty="0">
                <a:latin typeface="Arial"/>
                <a:cs typeface="Arial"/>
              </a:rPr>
              <a:t>of  </a:t>
            </a:r>
            <a:r>
              <a:rPr sz="2600" spc="-160" dirty="0">
                <a:latin typeface="Arial"/>
                <a:cs typeface="Arial"/>
              </a:rPr>
              <a:t>mechanical</a:t>
            </a:r>
            <a:r>
              <a:rPr sz="2600" spc="-80" dirty="0">
                <a:latin typeface="Arial"/>
                <a:cs typeface="Arial"/>
              </a:rPr>
              <a:t> </a:t>
            </a:r>
            <a:r>
              <a:rPr sz="2600" spc="-215" dirty="0">
                <a:latin typeface="Arial"/>
                <a:cs typeface="Arial"/>
              </a:rPr>
              <a:t>shakers.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2290" y="334009"/>
            <a:ext cx="8058150" cy="81788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512060" y="487679"/>
            <a:ext cx="421957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0" spc="-345" dirty="0">
                <a:solidFill>
                  <a:srgbClr val="FFFFFF"/>
                </a:solidFill>
                <a:latin typeface="Arial"/>
                <a:cs typeface="Arial"/>
              </a:rPr>
              <a:t>QUALITY </a:t>
            </a:r>
            <a:r>
              <a:rPr sz="3200" b="0" spc="-434" dirty="0">
                <a:solidFill>
                  <a:srgbClr val="FFFFFF"/>
                </a:solidFill>
                <a:latin typeface="Arial"/>
                <a:cs typeface="Arial"/>
              </a:rPr>
              <a:t>CONTROL</a:t>
            </a:r>
            <a:r>
              <a:rPr sz="3200" b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200" b="0" spc="-545" dirty="0">
                <a:solidFill>
                  <a:srgbClr val="FFFFFF"/>
                </a:solidFill>
                <a:latin typeface="Arial"/>
                <a:cs typeface="Arial"/>
              </a:rPr>
              <a:t>TESTS</a:t>
            </a:r>
            <a:endParaRPr sz="3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85800" y="1371600"/>
            <a:ext cx="7772400" cy="4378960"/>
          </a:xfrm>
          <a:custGeom>
            <a:avLst/>
            <a:gdLst/>
            <a:ahLst/>
            <a:cxnLst/>
            <a:rect l="l" t="t" r="r" b="b"/>
            <a:pathLst>
              <a:path w="7772400" h="4378960">
                <a:moveTo>
                  <a:pt x="3886200" y="4378960"/>
                </a:moveTo>
                <a:lnTo>
                  <a:pt x="0" y="4378960"/>
                </a:lnTo>
                <a:lnTo>
                  <a:pt x="0" y="0"/>
                </a:lnTo>
                <a:lnTo>
                  <a:pt x="7772400" y="0"/>
                </a:lnTo>
                <a:lnTo>
                  <a:pt x="7772400" y="4378960"/>
                </a:lnTo>
                <a:lnTo>
                  <a:pt x="3886200" y="4378960"/>
                </a:lnTo>
                <a:close/>
              </a:path>
            </a:pathLst>
          </a:custGeom>
          <a:ln w="9344">
            <a:solidFill>
              <a:srgbClr val="E36B0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690472" y="1404620"/>
            <a:ext cx="7763509" cy="377062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6360">
              <a:lnSpc>
                <a:spcPct val="100000"/>
              </a:lnSpc>
              <a:spcBef>
                <a:spcPts val="100"/>
              </a:spcBef>
            </a:pPr>
            <a:r>
              <a:rPr sz="2600" spc="90" dirty="0">
                <a:latin typeface="Arial"/>
                <a:cs typeface="Arial"/>
              </a:rPr>
              <a:t>It </a:t>
            </a:r>
            <a:r>
              <a:rPr sz="2600" spc="-135" dirty="0">
                <a:latin typeface="Arial"/>
                <a:cs typeface="Arial"/>
              </a:rPr>
              <a:t>includes </a:t>
            </a:r>
            <a:r>
              <a:rPr sz="2600" spc="-114" dirty="0">
                <a:latin typeface="Arial"/>
                <a:cs typeface="Arial"/>
              </a:rPr>
              <a:t>the </a:t>
            </a:r>
            <a:r>
              <a:rPr sz="2600" spc="-140" dirty="0">
                <a:latin typeface="Arial"/>
                <a:cs typeface="Arial"/>
              </a:rPr>
              <a:t>testing</a:t>
            </a:r>
            <a:r>
              <a:rPr sz="2600" spc="-160" dirty="0">
                <a:latin typeface="Arial"/>
                <a:cs typeface="Arial"/>
              </a:rPr>
              <a:t> </a:t>
            </a:r>
            <a:r>
              <a:rPr sz="2600" spc="-55" dirty="0">
                <a:latin typeface="Arial"/>
                <a:cs typeface="Arial"/>
              </a:rPr>
              <a:t>of</a:t>
            </a:r>
            <a:endParaRPr sz="2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800">
              <a:latin typeface="Arial"/>
              <a:cs typeface="Arial"/>
            </a:endParaRPr>
          </a:p>
          <a:p>
            <a:pPr marL="743585" indent="-328930">
              <a:lnSpc>
                <a:spcPct val="100000"/>
              </a:lnSpc>
              <a:buAutoNum type="arabicPeriod"/>
              <a:tabLst>
                <a:tab pos="744220" algn="l"/>
              </a:tabLst>
            </a:pPr>
            <a:r>
              <a:rPr sz="2600" spc="-140" dirty="0">
                <a:latin typeface="Arial"/>
                <a:cs typeface="Arial"/>
              </a:rPr>
              <a:t>Propellants</a:t>
            </a:r>
            <a:endParaRPr sz="2600">
              <a:latin typeface="Arial"/>
              <a:cs typeface="Arial"/>
            </a:endParaRPr>
          </a:p>
          <a:p>
            <a:pPr marL="743585" indent="-328930">
              <a:lnSpc>
                <a:spcPct val="100000"/>
              </a:lnSpc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195" dirty="0">
                <a:latin typeface="Arial"/>
                <a:cs typeface="Arial"/>
              </a:rPr>
              <a:t>Valves, </a:t>
            </a:r>
            <a:r>
              <a:rPr sz="2600" spc="-125" dirty="0">
                <a:latin typeface="Arial"/>
                <a:cs typeface="Arial"/>
              </a:rPr>
              <a:t>Actuators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10" dirty="0">
                <a:latin typeface="Arial"/>
                <a:cs typeface="Arial"/>
              </a:rPr>
              <a:t>Dip</a:t>
            </a:r>
            <a:r>
              <a:rPr sz="2600" spc="140" dirty="0">
                <a:latin typeface="Arial"/>
                <a:cs typeface="Arial"/>
              </a:rPr>
              <a:t> </a:t>
            </a:r>
            <a:r>
              <a:rPr sz="2600" spc="-204" dirty="0">
                <a:latin typeface="Arial"/>
                <a:cs typeface="Arial"/>
              </a:rPr>
              <a:t>Tubes</a:t>
            </a:r>
            <a:endParaRPr sz="2600">
              <a:latin typeface="Arial"/>
              <a:cs typeface="Arial"/>
            </a:endParaRPr>
          </a:p>
          <a:p>
            <a:pPr marL="743585" indent="-328930">
              <a:lnSpc>
                <a:spcPct val="100000"/>
              </a:lnSpc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120" dirty="0">
                <a:latin typeface="Arial"/>
                <a:cs typeface="Arial"/>
              </a:rPr>
              <a:t>Containers</a:t>
            </a:r>
            <a:endParaRPr sz="2600">
              <a:latin typeface="Arial"/>
              <a:cs typeface="Arial"/>
            </a:endParaRPr>
          </a:p>
          <a:p>
            <a:pPr marL="743585" indent="-328930">
              <a:lnSpc>
                <a:spcPct val="100000"/>
              </a:lnSpc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90" dirty="0">
                <a:latin typeface="Arial"/>
                <a:cs typeface="Arial"/>
              </a:rPr>
              <a:t>Weight</a:t>
            </a:r>
            <a:r>
              <a:rPr sz="2600" spc="-95" dirty="0">
                <a:latin typeface="Arial"/>
                <a:cs typeface="Arial"/>
              </a:rPr>
              <a:t> </a:t>
            </a:r>
            <a:r>
              <a:rPr sz="2600" spc="-130" dirty="0">
                <a:latin typeface="Arial"/>
                <a:cs typeface="Arial"/>
              </a:rPr>
              <a:t>Checking</a:t>
            </a:r>
            <a:endParaRPr sz="2600">
              <a:latin typeface="Arial"/>
              <a:cs typeface="Arial"/>
            </a:endParaRPr>
          </a:p>
          <a:p>
            <a:pPr marL="743585" indent="-328930">
              <a:lnSpc>
                <a:spcPct val="100000"/>
              </a:lnSpc>
              <a:spcBef>
                <a:spcPts val="640"/>
              </a:spcBef>
              <a:buAutoNum type="arabicPeriod"/>
              <a:tabLst>
                <a:tab pos="744220" algn="l"/>
              </a:tabLst>
            </a:pPr>
            <a:r>
              <a:rPr sz="2600" spc="-195" dirty="0">
                <a:latin typeface="Arial"/>
                <a:cs typeface="Arial"/>
              </a:rPr>
              <a:t>Leak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150" dirty="0">
                <a:latin typeface="Arial"/>
                <a:cs typeface="Arial"/>
              </a:rPr>
              <a:t>Testing</a:t>
            </a:r>
            <a:endParaRPr sz="2600">
              <a:latin typeface="Arial"/>
              <a:cs typeface="Arial"/>
            </a:endParaRPr>
          </a:p>
          <a:p>
            <a:pPr marL="743585" indent="-328930">
              <a:lnSpc>
                <a:spcPct val="100000"/>
              </a:lnSpc>
              <a:spcBef>
                <a:spcPts val="650"/>
              </a:spcBef>
              <a:buAutoNum type="arabicPeriod"/>
              <a:tabLst>
                <a:tab pos="744220" algn="l"/>
              </a:tabLst>
            </a:pPr>
            <a:r>
              <a:rPr sz="2600" spc="-229" dirty="0">
                <a:latin typeface="Arial"/>
                <a:cs typeface="Arial"/>
              </a:rPr>
              <a:t>Spray</a:t>
            </a:r>
            <a:r>
              <a:rPr sz="2600" spc="-90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Testing</a:t>
            </a:r>
            <a:endParaRPr sz="26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572000" y="5750559"/>
            <a:ext cx="0" cy="0"/>
          </a:xfrm>
          <a:custGeom>
            <a:avLst/>
            <a:gdLst/>
            <a:ahLst/>
            <a:cxnLst/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ln w="93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530859"/>
            <a:ext cx="8391525" cy="789940"/>
            <a:chOff x="452527" y="530859"/>
            <a:chExt cx="8391525" cy="789940"/>
          </a:xfrm>
        </p:grpSpPr>
        <p:sp>
          <p:nvSpPr>
            <p:cNvPr id="3" name="object 3"/>
            <p:cNvSpPr/>
            <p:nvPr/>
          </p:nvSpPr>
          <p:spPr>
            <a:xfrm>
              <a:off x="457199" y="554989"/>
              <a:ext cx="8382000" cy="760730"/>
            </a:xfrm>
            <a:custGeom>
              <a:avLst/>
              <a:gdLst/>
              <a:ahLst/>
              <a:cxnLst/>
              <a:rect l="l" t="t" r="r" b="b"/>
              <a:pathLst>
                <a:path w="8382000" h="760730">
                  <a:moveTo>
                    <a:pt x="8382000" y="760730"/>
                  </a:moveTo>
                  <a:lnTo>
                    <a:pt x="0" y="760730"/>
                  </a:lnTo>
                  <a:lnTo>
                    <a:pt x="0" y="0"/>
                  </a:lnTo>
                  <a:lnTo>
                    <a:pt x="8382000" y="0"/>
                  </a:lnTo>
                  <a:lnTo>
                    <a:pt x="8382000" y="76073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553719"/>
              <a:ext cx="8382000" cy="762000"/>
            </a:xfrm>
            <a:custGeom>
              <a:avLst/>
              <a:gdLst/>
              <a:ahLst/>
              <a:cxnLst/>
              <a:rect l="l" t="t" r="r" b="b"/>
              <a:pathLst>
                <a:path w="8382000" h="762000">
                  <a:moveTo>
                    <a:pt x="4191000" y="762000"/>
                  </a:moveTo>
                  <a:lnTo>
                    <a:pt x="0" y="762000"/>
                  </a:lnTo>
                  <a:lnTo>
                    <a:pt x="0" y="0"/>
                  </a:lnTo>
                  <a:lnTo>
                    <a:pt x="8382000" y="0"/>
                  </a:lnTo>
                  <a:lnTo>
                    <a:pt x="8382000" y="762000"/>
                  </a:lnTo>
                  <a:lnTo>
                    <a:pt x="4191000" y="7620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277619"/>
              <a:ext cx="8383270" cy="17780"/>
            </a:xfrm>
            <a:custGeom>
              <a:avLst/>
              <a:gdLst/>
              <a:ahLst/>
              <a:cxnLst/>
              <a:rect l="l" t="t" r="r" b="b"/>
              <a:pathLst>
                <a:path w="8383270" h="17780">
                  <a:moveTo>
                    <a:pt x="83832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0160"/>
                  </a:lnTo>
                  <a:lnTo>
                    <a:pt x="0" y="17780"/>
                  </a:lnTo>
                  <a:lnTo>
                    <a:pt x="8383270" y="17780"/>
                  </a:lnTo>
                  <a:lnTo>
                    <a:pt x="8383270" y="10160"/>
                  </a:lnTo>
                  <a:lnTo>
                    <a:pt x="8383270" y="889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26872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25984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25095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24205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23316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122300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21411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20522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19634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18745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1785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16966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116077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115189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114300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113410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112521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11150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110616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109727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108839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107950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107060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106171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105282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104394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103505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10261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101726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100837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383270" y="889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99949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99060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98044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97155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9626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95376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94487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93598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92710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91820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90931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90042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383270" y="889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89153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88137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87248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86360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85470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84581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83692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82803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819150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81025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80136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79247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383270" y="889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78358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774700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76580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75691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7467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73786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72897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72008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71119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70230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69341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68452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67563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66674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65785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64896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63880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62991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62102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61213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60324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5943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58546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383270" y="1015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57657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383270" y="889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56768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55879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549909"/>
              <a:ext cx="8383270" cy="8890"/>
            </a:xfrm>
            <a:custGeom>
              <a:avLst/>
              <a:gdLst/>
              <a:ahLst/>
              <a:cxnLst/>
              <a:rect l="l" t="t" r="r" b="b"/>
              <a:pathLst>
                <a:path w="8383270" h="8890">
                  <a:moveTo>
                    <a:pt x="83832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383270" y="8889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53974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530859"/>
              <a:ext cx="8383270" cy="10160"/>
            </a:xfrm>
            <a:custGeom>
              <a:avLst/>
              <a:gdLst/>
              <a:ahLst/>
              <a:cxnLst/>
              <a:rect l="l" t="t" r="r" b="b"/>
              <a:pathLst>
                <a:path w="8383270" h="10159">
                  <a:moveTo>
                    <a:pt x="838327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383270" y="10160"/>
                  </a:lnTo>
                  <a:lnTo>
                    <a:pt x="838327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533400"/>
            <a:ext cx="8382000" cy="7620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4400" spc="-315" dirty="0"/>
              <a:t>Desired</a:t>
            </a:r>
            <a:r>
              <a:rPr sz="4400" spc="-240" dirty="0"/>
              <a:t> </a:t>
            </a:r>
            <a:r>
              <a:rPr sz="4400" spc="-340" dirty="0"/>
              <a:t>Characteristics</a:t>
            </a:r>
            <a:endParaRPr sz="4400"/>
          </a:p>
        </p:txBody>
      </p:sp>
      <p:sp>
        <p:nvSpPr>
          <p:cNvPr id="90" name="object 90"/>
          <p:cNvSpPr txBox="1"/>
          <p:nvPr/>
        </p:nvSpPr>
        <p:spPr>
          <a:xfrm>
            <a:off x="762000" y="1981200"/>
            <a:ext cx="7543800" cy="2877711"/>
          </a:xfrm>
          <a:prstGeom prst="rect">
            <a:avLst/>
          </a:prstGeom>
          <a:ln w="9344">
            <a:solidFill>
              <a:srgbClr val="16365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433070" indent="-341630">
              <a:lnSpc>
                <a:spcPts val="2950"/>
              </a:lnSpc>
              <a:buChar char="•"/>
              <a:tabLst>
                <a:tab pos="432434" algn="l"/>
                <a:tab pos="433070" algn="l"/>
              </a:tabLst>
            </a:pPr>
            <a:r>
              <a:rPr sz="2700" spc="-280" dirty="0">
                <a:latin typeface="Arial"/>
                <a:cs typeface="Arial"/>
              </a:rPr>
              <a:t>Less</a:t>
            </a:r>
            <a:r>
              <a:rPr sz="2700" spc="-155" dirty="0">
                <a:latin typeface="Arial"/>
                <a:cs typeface="Arial"/>
              </a:rPr>
              <a:t> </a:t>
            </a:r>
            <a:r>
              <a:rPr sz="2700" spc="-114" dirty="0">
                <a:latin typeface="Arial"/>
                <a:cs typeface="Arial"/>
              </a:rPr>
              <a:t>explosive.</a:t>
            </a:r>
            <a:endParaRPr sz="2700" dirty="0">
              <a:latin typeface="Arial"/>
              <a:cs typeface="Arial"/>
            </a:endParaRPr>
          </a:p>
          <a:p>
            <a:pPr marL="433070" indent="-341630">
              <a:lnSpc>
                <a:spcPct val="100000"/>
              </a:lnSpc>
              <a:spcBef>
                <a:spcPts val="20"/>
              </a:spcBef>
              <a:buChar char="•"/>
              <a:tabLst>
                <a:tab pos="432434" algn="l"/>
                <a:tab pos="433070" algn="l"/>
              </a:tabLst>
            </a:pPr>
            <a:r>
              <a:rPr sz="2700" spc="-55" dirty="0">
                <a:latin typeface="Arial"/>
                <a:cs typeface="Arial"/>
              </a:rPr>
              <a:t>Uniform </a:t>
            </a:r>
            <a:r>
              <a:rPr sz="2700" spc="-130" dirty="0">
                <a:latin typeface="Arial"/>
                <a:cs typeface="Arial"/>
              </a:rPr>
              <a:t>and </a:t>
            </a:r>
            <a:r>
              <a:rPr sz="2700" spc="-90" dirty="0">
                <a:latin typeface="Arial"/>
                <a:cs typeface="Arial"/>
              </a:rPr>
              <a:t>constant </a:t>
            </a:r>
            <a:r>
              <a:rPr sz="2700" spc="-160" dirty="0">
                <a:latin typeface="Arial"/>
                <a:cs typeface="Arial"/>
              </a:rPr>
              <a:t>dose</a:t>
            </a:r>
            <a:r>
              <a:rPr sz="2700" spc="-290" dirty="0">
                <a:latin typeface="Arial"/>
                <a:cs typeface="Arial"/>
              </a:rPr>
              <a:t> </a:t>
            </a:r>
            <a:r>
              <a:rPr sz="2700" spc="-80" dirty="0">
                <a:latin typeface="Arial"/>
                <a:cs typeface="Arial"/>
              </a:rPr>
              <a:t>delivery.</a:t>
            </a:r>
            <a:endParaRPr sz="2700" dirty="0">
              <a:latin typeface="Arial"/>
              <a:cs typeface="Arial"/>
            </a:endParaRPr>
          </a:p>
          <a:p>
            <a:pPr marL="433070" indent="-341630">
              <a:lnSpc>
                <a:spcPct val="100000"/>
              </a:lnSpc>
              <a:spcBef>
                <a:spcPts val="30"/>
              </a:spcBef>
              <a:buChar char="•"/>
              <a:tabLst>
                <a:tab pos="432434" algn="l"/>
                <a:tab pos="433070" algn="l"/>
              </a:tabLst>
            </a:pPr>
            <a:r>
              <a:rPr sz="2700" spc="-125" dirty="0">
                <a:latin typeface="Arial"/>
                <a:cs typeface="Arial"/>
              </a:rPr>
              <a:t>Non</a:t>
            </a:r>
            <a:r>
              <a:rPr sz="2700" spc="-150" dirty="0">
                <a:latin typeface="Arial"/>
                <a:cs typeface="Arial"/>
              </a:rPr>
              <a:t> </a:t>
            </a:r>
            <a:r>
              <a:rPr sz="2700" spc="-90" dirty="0">
                <a:latin typeface="Arial"/>
                <a:cs typeface="Arial"/>
              </a:rPr>
              <a:t>allergic.</a:t>
            </a:r>
            <a:endParaRPr sz="2700" dirty="0">
              <a:latin typeface="Arial"/>
              <a:cs typeface="Arial"/>
            </a:endParaRPr>
          </a:p>
          <a:p>
            <a:pPr marL="433070" indent="-341630">
              <a:lnSpc>
                <a:spcPct val="100000"/>
              </a:lnSpc>
              <a:spcBef>
                <a:spcPts val="30"/>
              </a:spcBef>
              <a:buChar char="•"/>
              <a:tabLst>
                <a:tab pos="432434" algn="l"/>
                <a:tab pos="433070" algn="l"/>
              </a:tabLst>
            </a:pPr>
            <a:r>
              <a:rPr sz="2700" spc="-120" dirty="0">
                <a:latin typeface="Arial"/>
                <a:cs typeface="Arial"/>
              </a:rPr>
              <a:t>Economic/Low</a:t>
            </a:r>
            <a:r>
              <a:rPr sz="2700" spc="-145" dirty="0">
                <a:latin typeface="Arial"/>
                <a:cs typeface="Arial"/>
              </a:rPr>
              <a:t> </a:t>
            </a:r>
            <a:r>
              <a:rPr sz="2700" spc="-105" dirty="0">
                <a:latin typeface="Arial"/>
                <a:cs typeface="Arial"/>
              </a:rPr>
              <a:t>cost.</a:t>
            </a:r>
            <a:endParaRPr sz="2700" dirty="0">
              <a:latin typeface="Arial"/>
              <a:cs typeface="Arial"/>
            </a:endParaRPr>
          </a:p>
          <a:p>
            <a:pPr marL="433070" indent="-341630">
              <a:lnSpc>
                <a:spcPct val="100000"/>
              </a:lnSpc>
              <a:spcBef>
                <a:spcPts val="20"/>
              </a:spcBef>
              <a:buChar char="•"/>
              <a:tabLst>
                <a:tab pos="432434" algn="l"/>
                <a:tab pos="433070" algn="l"/>
              </a:tabLst>
            </a:pPr>
            <a:r>
              <a:rPr sz="2700" spc="-280" dirty="0">
                <a:latin typeface="Arial"/>
                <a:cs typeface="Arial"/>
              </a:rPr>
              <a:t>Easy </a:t>
            </a:r>
            <a:r>
              <a:rPr sz="2700" spc="30" dirty="0">
                <a:latin typeface="Arial"/>
                <a:cs typeface="Arial"/>
              </a:rPr>
              <a:t>to</a:t>
            </a:r>
            <a:r>
              <a:rPr sz="2700" spc="-85" dirty="0">
                <a:latin typeface="Arial"/>
                <a:cs typeface="Arial"/>
              </a:rPr>
              <a:t> </a:t>
            </a:r>
            <a:r>
              <a:rPr sz="2700" spc="-100" dirty="0">
                <a:latin typeface="Arial"/>
                <a:cs typeface="Arial"/>
              </a:rPr>
              <a:t>handle.</a:t>
            </a:r>
            <a:endParaRPr sz="2700" dirty="0">
              <a:latin typeface="Arial"/>
              <a:cs typeface="Arial"/>
            </a:endParaRPr>
          </a:p>
          <a:p>
            <a:pPr marL="433070" indent="-341630">
              <a:lnSpc>
                <a:spcPct val="100000"/>
              </a:lnSpc>
              <a:spcBef>
                <a:spcPts val="30"/>
              </a:spcBef>
              <a:buChar char="•"/>
              <a:tabLst>
                <a:tab pos="432434" algn="l"/>
                <a:tab pos="433070" algn="l"/>
              </a:tabLst>
            </a:pPr>
            <a:r>
              <a:rPr sz="2700" spc="-125" dirty="0">
                <a:latin typeface="Arial"/>
                <a:cs typeface="Arial"/>
              </a:rPr>
              <a:t>Non</a:t>
            </a:r>
            <a:r>
              <a:rPr sz="2700" spc="-215" dirty="0">
                <a:latin typeface="Arial"/>
                <a:cs typeface="Arial"/>
              </a:rPr>
              <a:t> </a:t>
            </a:r>
            <a:r>
              <a:rPr sz="2700" spc="-135" dirty="0">
                <a:latin typeface="Arial"/>
                <a:cs typeface="Arial"/>
              </a:rPr>
              <a:t>Breakable.</a:t>
            </a:r>
            <a:endParaRPr sz="2700" dirty="0">
              <a:latin typeface="Arial"/>
              <a:cs typeface="Arial"/>
            </a:endParaRPr>
          </a:p>
          <a:p>
            <a:pPr marL="433070" indent="-341630">
              <a:lnSpc>
                <a:spcPct val="100000"/>
              </a:lnSpc>
              <a:spcBef>
                <a:spcPts val="20"/>
              </a:spcBef>
              <a:buChar char="•"/>
              <a:tabLst>
                <a:tab pos="432434" algn="l"/>
                <a:tab pos="433070" algn="l"/>
              </a:tabLst>
            </a:pPr>
            <a:r>
              <a:rPr sz="2700" spc="-100" dirty="0">
                <a:latin typeface="Arial"/>
                <a:cs typeface="Arial"/>
              </a:rPr>
              <a:t>Eco-friendly</a:t>
            </a:r>
            <a:endParaRPr sz="27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0"/>
            <a:ext cx="8239125" cy="1495425"/>
            <a:chOff x="452527" y="0"/>
            <a:chExt cx="8239125" cy="1495425"/>
          </a:xfrm>
        </p:grpSpPr>
        <p:sp>
          <p:nvSpPr>
            <p:cNvPr id="3" name="object 3"/>
            <p:cNvSpPr/>
            <p:nvPr/>
          </p:nvSpPr>
          <p:spPr>
            <a:xfrm>
              <a:off x="457200" y="0"/>
              <a:ext cx="8229600" cy="1485900"/>
            </a:xfrm>
            <a:custGeom>
              <a:avLst/>
              <a:gdLst/>
              <a:ahLst/>
              <a:cxnLst/>
              <a:rect l="l" t="t" r="r" b="b"/>
              <a:pathLst>
                <a:path w="8229600" h="1485900">
                  <a:moveTo>
                    <a:pt x="8229600" y="0"/>
                  </a:moveTo>
                  <a:lnTo>
                    <a:pt x="0" y="0"/>
                  </a:lnTo>
                  <a:lnTo>
                    <a:pt x="0" y="1485900"/>
                  </a:lnTo>
                  <a:lnTo>
                    <a:pt x="8229600" y="14859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0"/>
              <a:ext cx="8229600" cy="1485900"/>
            </a:xfrm>
            <a:custGeom>
              <a:avLst/>
              <a:gdLst/>
              <a:ahLst/>
              <a:cxnLst/>
              <a:rect l="l" t="t" r="r" b="b"/>
              <a:pathLst>
                <a:path w="8229600" h="1485900">
                  <a:moveTo>
                    <a:pt x="4114800" y="1485900"/>
                  </a:moveTo>
                  <a:lnTo>
                    <a:pt x="0" y="1485900"/>
                  </a:lnTo>
                  <a:lnTo>
                    <a:pt x="0" y="0"/>
                  </a:lnTo>
                </a:path>
                <a:path w="8229600" h="1485900">
                  <a:moveTo>
                    <a:pt x="8229600" y="0"/>
                  </a:moveTo>
                  <a:lnTo>
                    <a:pt x="8229600" y="1485900"/>
                  </a:lnTo>
                  <a:lnTo>
                    <a:pt x="4114800" y="148590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422399"/>
              <a:ext cx="8232140" cy="43180"/>
            </a:xfrm>
            <a:custGeom>
              <a:avLst/>
              <a:gdLst/>
              <a:ahLst/>
              <a:cxnLst/>
              <a:rect l="l" t="t" r="r" b="b"/>
              <a:pathLst>
                <a:path w="8232140" h="43180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0" y="22860"/>
                  </a:lnTo>
                  <a:lnTo>
                    <a:pt x="0" y="43180"/>
                  </a:lnTo>
                  <a:lnTo>
                    <a:pt x="8232140" y="43180"/>
                  </a:lnTo>
                  <a:lnTo>
                    <a:pt x="8232140" y="2286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40207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3817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3614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3411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32079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13004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2788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25857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23824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21792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1976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1772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115697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113664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11163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10960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107442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105537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103377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10134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99314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9728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95249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9321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9118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8915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86994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84962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82931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8089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886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683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7480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7277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7061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8580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6547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451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2484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045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842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638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422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232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0165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8132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6101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406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203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000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3797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3594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3378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31750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29718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27686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2565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23621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2159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1955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17398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15367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133349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11303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9271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60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723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59"/>
                  </a:lnTo>
                  <a:lnTo>
                    <a:pt x="8232140" y="228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520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174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114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7199" y="0"/>
              <a:ext cx="8229600" cy="12700"/>
            </a:xfrm>
            <a:custGeom>
              <a:avLst/>
              <a:gdLst/>
              <a:ahLst/>
              <a:cxnLst/>
              <a:rect l="l" t="t" r="r" b="b"/>
              <a:pathLst>
                <a:path w="8229600" h="12700">
                  <a:moveTo>
                    <a:pt x="8229600" y="0"/>
                  </a:moveTo>
                  <a:lnTo>
                    <a:pt x="0" y="0"/>
                  </a:lnTo>
                  <a:lnTo>
                    <a:pt x="0" y="12700"/>
                  </a:lnTo>
                  <a:lnTo>
                    <a:pt x="8229600" y="127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7199" y="0"/>
              <a:ext cx="8229600" cy="1465580"/>
            </a:xfrm>
            <a:custGeom>
              <a:avLst/>
              <a:gdLst/>
              <a:ahLst/>
              <a:cxnLst/>
              <a:rect l="l" t="t" r="r" b="b"/>
              <a:pathLst>
                <a:path w="8229600" h="1465580">
                  <a:moveTo>
                    <a:pt x="4114800" y="1465579"/>
                  </a:moveTo>
                  <a:lnTo>
                    <a:pt x="0" y="1465579"/>
                  </a:lnTo>
                  <a:lnTo>
                    <a:pt x="0" y="0"/>
                  </a:lnTo>
                </a:path>
                <a:path w="8229600" h="1465580">
                  <a:moveTo>
                    <a:pt x="8229600" y="0"/>
                  </a:moveTo>
                  <a:lnTo>
                    <a:pt x="8229600" y="1465579"/>
                  </a:lnTo>
                  <a:lnTo>
                    <a:pt x="4114800" y="1465579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7" name="object 77"/>
          <p:cNvSpPr txBox="1">
            <a:spLocks noGrp="1"/>
          </p:cNvSpPr>
          <p:nvPr>
            <p:ph type="title"/>
          </p:nvPr>
        </p:nvSpPr>
        <p:spPr>
          <a:xfrm>
            <a:off x="2909570" y="309879"/>
            <a:ext cx="33223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140" dirty="0"/>
              <a:t>1. </a:t>
            </a:r>
            <a:r>
              <a:rPr sz="3600" spc="-565" dirty="0"/>
              <a:t>PROPELLANTS</a:t>
            </a:r>
            <a:r>
              <a:rPr sz="3600" spc="-295" dirty="0"/>
              <a:t> </a:t>
            </a:r>
            <a:r>
              <a:rPr sz="3600" spc="-240" dirty="0"/>
              <a:t>:</a:t>
            </a:r>
            <a:endParaRPr sz="3600"/>
          </a:p>
        </p:txBody>
      </p:sp>
      <p:sp>
        <p:nvSpPr>
          <p:cNvPr id="78" name="object 78"/>
          <p:cNvSpPr txBox="1"/>
          <p:nvPr/>
        </p:nvSpPr>
        <p:spPr>
          <a:xfrm>
            <a:off x="535940" y="1158240"/>
            <a:ext cx="14160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dirty="0">
                <a:latin typeface="Arial"/>
                <a:cs typeface="Arial"/>
              </a:rPr>
              <a:t>•</a:t>
            </a:r>
            <a:endParaRPr sz="2600">
              <a:latin typeface="Arial"/>
              <a:cs typeface="Aria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878839" y="1176020"/>
            <a:ext cx="7419340" cy="817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046480" algn="l"/>
                <a:tab pos="2355215" algn="l"/>
                <a:tab pos="3094990" algn="l"/>
                <a:tab pos="4258310" algn="l"/>
                <a:tab pos="4768215" algn="l"/>
                <a:tab pos="5429885" algn="l"/>
                <a:tab pos="7016750" algn="l"/>
              </a:tabLst>
            </a:pPr>
            <a:r>
              <a:rPr sz="2600" spc="-165" dirty="0">
                <a:latin typeface="Arial"/>
                <a:cs typeface="Arial"/>
              </a:rPr>
              <a:t>Vapo</a:t>
            </a:r>
            <a:r>
              <a:rPr sz="2600" spc="-95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55" dirty="0">
                <a:latin typeface="Arial"/>
                <a:cs typeface="Arial"/>
              </a:rPr>
              <a:t>p</a:t>
            </a:r>
            <a:r>
              <a:rPr sz="2600" spc="-65" dirty="0">
                <a:latin typeface="Arial"/>
                <a:cs typeface="Arial"/>
              </a:rPr>
              <a:t>r</a:t>
            </a:r>
            <a:r>
              <a:rPr sz="2600" spc="-415" dirty="0">
                <a:latin typeface="Arial"/>
                <a:cs typeface="Arial"/>
              </a:rPr>
              <a:t>es</a:t>
            </a:r>
            <a:r>
              <a:rPr sz="2600" spc="-400" dirty="0">
                <a:latin typeface="Arial"/>
                <a:cs typeface="Arial"/>
              </a:rPr>
              <a:t>s</a:t>
            </a:r>
            <a:r>
              <a:rPr sz="2600" spc="-35" dirty="0">
                <a:latin typeface="Arial"/>
                <a:cs typeface="Arial"/>
              </a:rPr>
              <a:t>u</a:t>
            </a:r>
            <a:r>
              <a:rPr sz="2600" spc="-60" dirty="0">
                <a:latin typeface="Arial"/>
                <a:cs typeface="Arial"/>
              </a:rPr>
              <a:t>r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60" dirty="0">
                <a:latin typeface="Arial"/>
                <a:cs typeface="Arial"/>
              </a:rPr>
              <a:t>an</a:t>
            </a:r>
            <a:r>
              <a:rPr sz="2600" spc="-155" dirty="0">
                <a:latin typeface="Arial"/>
                <a:cs typeface="Arial"/>
              </a:rPr>
              <a:t>d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05" dirty="0">
                <a:latin typeface="Arial"/>
                <a:cs typeface="Arial"/>
              </a:rPr>
              <a:t>d</a:t>
            </a:r>
            <a:r>
              <a:rPr sz="2600" spc="-180" dirty="0">
                <a:latin typeface="Arial"/>
                <a:cs typeface="Arial"/>
              </a:rPr>
              <a:t>ensi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85" dirty="0">
                <a:latin typeface="Arial"/>
                <a:cs typeface="Arial"/>
              </a:rPr>
              <a:t>y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70" dirty="0">
                <a:latin typeface="Arial"/>
                <a:cs typeface="Arial"/>
              </a:rPr>
              <a:t>o</a:t>
            </a:r>
            <a:r>
              <a:rPr sz="2600" spc="-35" dirty="0">
                <a:latin typeface="Arial"/>
                <a:cs typeface="Arial"/>
              </a:rPr>
              <a:t>f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45" dirty="0">
                <a:latin typeface="Arial"/>
                <a:cs typeface="Arial"/>
              </a:rPr>
              <a:t>t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55" dirty="0">
                <a:latin typeface="Arial"/>
                <a:cs typeface="Arial"/>
              </a:rPr>
              <a:t>p</a:t>
            </a:r>
            <a:r>
              <a:rPr sz="2600" spc="-65" dirty="0">
                <a:latin typeface="Arial"/>
                <a:cs typeface="Arial"/>
              </a:rPr>
              <a:t>r</a:t>
            </a:r>
            <a:r>
              <a:rPr sz="2600" spc="-105" dirty="0">
                <a:latin typeface="Arial"/>
                <a:cs typeface="Arial"/>
              </a:rPr>
              <a:t>opellan</a:t>
            </a:r>
            <a:r>
              <a:rPr sz="2600" spc="-60" dirty="0">
                <a:latin typeface="Arial"/>
                <a:cs typeface="Arial"/>
              </a:rPr>
              <a:t>t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00" dirty="0">
                <a:latin typeface="Arial"/>
                <a:cs typeface="Arial"/>
              </a:rPr>
              <a:t>a</a:t>
            </a:r>
            <a:r>
              <a:rPr sz="2600" spc="-150" dirty="0">
                <a:latin typeface="Arial"/>
                <a:cs typeface="Arial"/>
              </a:rPr>
              <a:t>r</a:t>
            </a:r>
            <a:r>
              <a:rPr sz="2600" spc="-240" dirty="0">
                <a:latin typeface="Arial"/>
                <a:cs typeface="Arial"/>
              </a:rPr>
              <a:t>e  </a:t>
            </a:r>
            <a:r>
              <a:rPr sz="2600" spc="-130" dirty="0">
                <a:latin typeface="Arial"/>
                <a:cs typeface="Arial"/>
              </a:rPr>
              <a:t>determined </a:t>
            </a:r>
            <a:r>
              <a:rPr sz="2600" spc="-155" dirty="0">
                <a:latin typeface="Arial"/>
                <a:cs typeface="Arial"/>
              </a:rPr>
              <a:t>and </a:t>
            </a:r>
            <a:r>
              <a:rPr sz="2600" spc="-190" dirty="0">
                <a:latin typeface="Arial"/>
                <a:cs typeface="Arial"/>
              </a:rPr>
              <a:t>compared </a:t>
            </a:r>
            <a:r>
              <a:rPr sz="2600" spc="-30" dirty="0">
                <a:latin typeface="Arial"/>
                <a:cs typeface="Arial"/>
              </a:rPr>
              <a:t>with </a:t>
            </a:r>
            <a:r>
              <a:rPr sz="2600" spc="-114" dirty="0">
                <a:latin typeface="Arial"/>
                <a:cs typeface="Arial"/>
              </a:rPr>
              <a:t>specification</a:t>
            </a:r>
            <a:r>
              <a:rPr sz="2600" spc="120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sheet.</a:t>
            </a:r>
            <a:endParaRPr sz="2600">
              <a:latin typeface="Arial"/>
              <a:cs typeface="Aria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363980" y="2589529"/>
            <a:ext cx="2201545" cy="1068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86130">
              <a:lnSpc>
                <a:spcPct val="100000"/>
              </a:lnSpc>
              <a:spcBef>
                <a:spcPts val="100"/>
              </a:spcBef>
            </a:pPr>
            <a:r>
              <a:rPr sz="2600" b="1" spc="-130" dirty="0">
                <a:latin typeface="Arial"/>
                <a:cs typeface="Arial"/>
              </a:rPr>
              <a:t>P</a:t>
            </a:r>
            <a:r>
              <a:rPr sz="2600" b="1" spc="-335" dirty="0">
                <a:latin typeface="Arial"/>
                <a:cs typeface="Arial"/>
              </a:rPr>
              <a:t>a</a:t>
            </a:r>
            <a:r>
              <a:rPr sz="2600" b="1" spc="-25" dirty="0">
                <a:latin typeface="Arial"/>
                <a:cs typeface="Arial"/>
              </a:rPr>
              <a:t>r</a:t>
            </a:r>
            <a:r>
              <a:rPr sz="2600" b="1" spc="-335" dirty="0">
                <a:latin typeface="Arial"/>
                <a:cs typeface="Arial"/>
              </a:rPr>
              <a:t>a</a:t>
            </a:r>
            <a:r>
              <a:rPr sz="2600" b="1" spc="-170" dirty="0">
                <a:latin typeface="Arial"/>
                <a:cs typeface="Arial"/>
              </a:rPr>
              <a:t>m</a:t>
            </a:r>
            <a:r>
              <a:rPr sz="2600" b="1" spc="-335" dirty="0">
                <a:latin typeface="Arial"/>
                <a:cs typeface="Arial"/>
              </a:rPr>
              <a:t>e</a:t>
            </a:r>
            <a:r>
              <a:rPr sz="2600" b="1" spc="-45" dirty="0">
                <a:latin typeface="Arial"/>
                <a:cs typeface="Arial"/>
              </a:rPr>
              <a:t>t</a:t>
            </a:r>
            <a:r>
              <a:rPr sz="2600" b="1" spc="-335" dirty="0">
                <a:latin typeface="Arial"/>
                <a:cs typeface="Arial"/>
              </a:rPr>
              <a:t>e</a:t>
            </a:r>
            <a:r>
              <a:rPr sz="2600" b="1" spc="-20" dirty="0">
                <a:latin typeface="Arial"/>
                <a:cs typeface="Arial"/>
              </a:rPr>
              <a:t>r</a:t>
            </a:r>
            <a:endParaRPr sz="2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970"/>
              </a:spcBef>
            </a:pPr>
            <a:r>
              <a:rPr sz="2600" spc="-50" dirty="0">
                <a:latin typeface="Arial"/>
                <a:cs typeface="Arial"/>
              </a:rPr>
              <a:t>Identification</a:t>
            </a:r>
            <a:endParaRPr sz="26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5302250" y="2589529"/>
            <a:ext cx="2837815" cy="1517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0560">
              <a:lnSpc>
                <a:spcPct val="100000"/>
              </a:lnSpc>
              <a:spcBef>
                <a:spcPts val="100"/>
              </a:spcBef>
            </a:pPr>
            <a:r>
              <a:rPr sz="2600" b="1" spc="-235" dirty="0">
                <a:latin typeface="Arial"/>
                <a:cs typeface="Arial"/>
              </a:rPr>
              <a:t>Tested</a:t>
            </a:r>
            <a:r>
              <a:rPr sz="2600" b="1" spc="-80" dirty="0">
                <a:latin typeface="Arial"/>
                <a:cs typeface="Arial"/>
              </a:rPr>
              <a:t> </a:t>
            </a:r>
            <a:r>
              <a:rPr sz="2600" b="1" spc="-235" dirty="0">
                <a:latin typeface="Arial"/>
                <a:cs typeface="Arial"/>
              </a:rPr>
              <a:t>By</a:t>
            </a:r>
            <a:endParaRPr sz="2600">
              <a:latin typeface="Arial"/>
              <a:cs typeface="Arial"/>
            </a:endParaRPr>
          </a:p>
          <a:p>
            <a:pPr marL="175895" marR="5080" indent="-163830">
              <a:lnSpc>
                <a:spcPct val="113500"/>
              </a:lnSpc>
              <a:spcBef>
                <a:spcPts val="1545"/>
              </a:spcBef>
            </a:pPr>
            <a:r>
              <a:rPr sz="2600" spc="-280" dirty="0">
                <a:latin typeface="Arial"/>
                <a:cs typeface="Arial"/>
              </a:rPr>
              <a:t>Gas </a:t>
            </a:r>
            <a:r>
              <a:rPr sz="2600" spc="-135" dirty="0">
                <a:latin typeface="Arial"/>
                <a:cs typeface="Arial"/>
              </a:rPr>
              <a:t>Chromatography  </a:t>
            </a:r>
            <a:r>
              <a:rPr sz="2600" spc="-25" dirty="0">
                <a:latin typeface="Arial"/>
                <a:cs typeface="Arial"/>
              </a:rPr>
              <a:t>IR</a:t>
            </a:r>
            <a:r>
              <a:rPr sz="2600" spc="-95" dirty="0">
                <a:latin typeface="Arial"/>
                <a:cs typeface="Arial"/>
              </a:rPr>
              <a:t> </a:t>
            </a:r>
            <a:r>
              <a:rPr sz="2600" spc="-204" dirty="0">
                <a:latin typeface="Arial"/>
                <a:cs typeface="Arial"/>
              </a:rPr>
              <a:t>Spectroscopy</a:t>
            </a:r>
            <a:endParaRPr sz="2600">
              <a:latin typeface="Arial"/>
              <a:cs typeface="Aria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1080769" y="3365500"/>
            <a:ext cx="213359" cy="21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1080769" y="4714240"/>
            <a:ext cx="213359" cy="21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 txBox="1"/>
          <p:nvPr/>
        </p:nvSpPr>
        <p:spPr>
          <a:xfrm>
            <a:off x="1281430" y="4584700"/>
            <a:ext cx="306451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-90" dirty="0">
                <a:latin typeface="Arial"/>
                <a:cs typeface="Arial"/>
              </a:rPr>
              <a:t>Purity </a:t>
            </a:r>
            <a:r>
              <a:rPr sz="2600" spc="-155" dirty="0">
                <a:latin typeface="Arial"/>
                <a:cs typeface="Arial"/>
              </a:rPr>
              <a:t>and</a:t>
            </a:r>
            <a:r>
              <a:rPr sz="2600" spc="-105" dirty="0">
                <a:latin typeface="Arial"/>
                <a:cs typeface="Arial"/>
              </a:rPr>
              <a:t> </a:t>
            </a:r>
            <a:r>
              <a:rPr sz="2600" spc="-135" dirty="0">
                <a:latin typeface="Arial"/>
                <a:cs typeface="Arial"/>
              </a:rPr>
              <a:t>acceptability</a:t>
            </a:r>
            <a:endParaRPr sz="2600">
              <a:latin typeface="Arial"/>
              <a:cs typeface="Aria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960620" y="4505959"/>
            <a:ext cx="2856865" cy="135382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12700" indent="245110">
              <a:lnSpc>
                <a:spcPct val="100000"/>
              </a:lnSpc>
              <a:spcBef>
                <a:spcPts val="720"/>
              </a:spcBef>
            </a:pPr>
            <a:r>
              <a:rPr sz="2600" spc="-95" dirty="0">
                <a:latin typeface="Arial"/>
                <a:cs typeface="Arial"/>
              </a:rPr>
              <a:t>Moisture,</a:t>
            </a:r>
            <a:r>
              <a:rPr sz="2600" spc="-114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Halogen,</a:t>
            </a:r>
            <a:endParaRPr sz="2600">
              <a:latin typeface="Arial"/>
              <a:cs typeface="Arial"/>
            </a:endParaRPr>
          </a:p>
          <a:p>
            <a:pPr marL="34925" marR="5080" indent="-22860">
              <a:lnSpc>
                <a:spcPts val="2980"/>
              </a:lnSpc>
              <a:spcBef>
                <a:spcPts val="835"/>
              </a:spcBef>
            </a:pPr>
            <a:r>
              <a:rPr sz="2600" spc="-60" dirty="0">
                <a:latin typeface="Arial"/>
                <a:cs typeface="Arial"/>
              </a:rPr>
              <a:t>Non-Volatile</a:t>
            </a:r>
            <a:r>
              <a:rPr sz="2600" spc="-150" dirty="0">
                <a:latin typeface="Arial"/>
                <a:cs typeface="Arial"/>
              </a:rPr>
              <a:t> </a:t>
            </a:r>
            <a:r>
              <a:rPr sz="2600" spc="-200" dirty="0">
                <a:latin typeface="Arial"/>
                <a:cs typeface="Arial"/>
              </a:rPr>
              <a:t>Residue  </a:t>
            </a:r>
            <a:r>
              <a:rPr sz="2600" spc="-114" dirty="0">
                <a:latin typeface="Arial"/>
                <a:cs typeface="Arial"/>
              </a:rPr>
              <a:t>determinations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303529"/>
            <a:ext cx="8239125" cy="636270"/>
            <a:chOff x="452527" y="303529"/>
            <a:chExt cx="8239125" cy="636270"/>
          </a:xfrm>
        </p:grpSpPr>
        <p:sp>
          <p:nvSpPr>
            <p:cNvPr id="3" name="object 3"/>
            <p:cNvSpPr/>
            <p:nvPr/>
          </p:nvSpPr>
          <p:spPr>
            <a:xfrm>
              <a:off x="4571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8229600" y="0"/>
                  </a:moveTo>
                  <a:lnTo>
                    <a:pt x="0" y="0"/>
                  </a:lnTo>
                  <a:lnTo>
                    <a:pt x="0" y="609600"/>
                  </a:lnTo>
                  <a:lnTo>
                    <a:pt x="8229600" y="6096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4114800" y="609600"/>
                  </a:moveTo>
                  <a:lnTo>
                    <a:pt x="0" y="6096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09600"/>
                  </a:lnTo>
                  <a:lnTo>
                    <a:pt x="4114800" y="6096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06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004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928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851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775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712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63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8559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8483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420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34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267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204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127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30" y="79755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912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83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75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7683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7619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54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467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404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327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251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175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111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03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95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883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81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743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66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604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527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451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375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311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23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15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08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019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94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86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91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727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65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57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49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435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35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283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20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5143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506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991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91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851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775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69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63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55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48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41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30" y="42671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4191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412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405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975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89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835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759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682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60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54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3467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3390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331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3251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3174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309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3035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60960" rIns="0" bIns="0" rtlCol="0">
            <a:spAutoFit/>
          </a:bodyPr>
          <a:lstStyle/>
          <a:p>
            <a:pPr marL="711835">
              <a:lnSpc>
                <a:spcPct val="100000"/>
              </a:lnSpc>
              <a:spcBef>
                <a:spcPts val="480"/>
              </a:spcBef>
            </a:pPr>
            <a:r>
              <a:rPr sz="3200" spc="-125" dirty="0"/>
              <a:t>2. </a:t>
            </a:r>
            <a:r>
              <a:rPr sz="3200" spc="-495" dirty="0"/>
              <a:t>VALVES </a:t>
            </a:r>
            <a:r>
              <a:rPr sz="3200" spc="-95" dirty="0"/>
              <a:t>, </a:t>
            </a:r>
            <a:r>
              <a:rPr sz="3200" spc="-470" dirty="0"/>
              <a:t>ACTUATORS </a:t>
            </a:r>
            <a:r>
              <a:rPr sz="3200" spc="-355" dirty="0"/>
              <a:t>AND </a:t>
            </a:r>
            <a:r>
              <a:rPr sz="3200" spc="-310" dirty="0"/>
              <a:t>DIP </a:t>
            </a:r>
            <a:r>
              <a:rPr sz="3200" spc="-500" dirty="0"/>
              <a:t>TUBES</a:t>
            </a:r>
            <a:r>
              <a:rPr sz="3200" spc="-175" dirty="0"/>
              <a:t> </a:t>
            </a:r>
            <a:r>
              <a:rPr sz="3200" spc="-210" dirty="0"/>
              <a:t>:</a:t>
            </a:r>
            <a:endParaRPr sz="3200"/>
          </a:p>
        </p:txBody>
      </p:sp>
      <p:sp>
        <p:nvSpPr>
          <p:cNvPr id="88" name="object 88"/>
          <p:cNvSpPr/>
          <p:nvPr/>
        </p:nvSpPr>
        <p:spPr>
          <a:xfrm>
            <a:off x="609600" y="1143000"/>
            <a:ext cx="8077200" cy="5299710"/>
          </a:xfrm>
          <a:custGeom>
            <a:avLst/>
            <a:gdLst/>
            <a:ahLst/>
            <a:cxnLst/>
            <a:rect l="l" t="t" r="r" b="b"/>
            <a:pathLst>
              <a:path w="8077200" h="5299710">
                <a:moveTo>
                  <a:pt x="4038600" y="5299710"/>
                </a:moveTo>
                <a:lnTo>
                  <a:pt x="0" y="5299710"/>
                </a:lnTo>
                <a:lnTo>
                  <a:pt x="0" y="0"/>
                </a:lnTo>
                <a:lnTo>
                  <a:pt x="8077200" y="0"/>
                </a:lnTo>
                <a:lnTo>
                  <a:pt x="8077200" y="5299710"/>
                </a:lnTo>
                <a:lnTo>
                  <a:pt x="4038600" y="529971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688340" y="1398270"/>
            <a:ext cx="7752080" cy="2562860"/>
          </a:xfrm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marL="353695" marR="121285" indent="-341630">
              <a:lnSpc>
                <a:spcPct val="70100"/>
              </a:lnSpc>
              <a:spcBef>
                <a:spcPts val="960"/>
              </a:spcBef>
              <a:buChar char="•"/>
              <a:tabLst>
                <a:tab pos="353695" algn="l"/>
                <a:tab pos="354330" algn="l"/>
              </a:tabLst>
            </a:pPr>
            <a:r>
              <a:rPr sz="2400" spc="-145" dirty="0">
                <a:latin typeface="Arial"/>
                <a:cs typeface="Arial"/>
              </a:rPr>
              <a:t>Sampling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45" dirty="0">
                <a:latin typeface="Arial"/>
                <a:cs typeface="Arial"/>
              </a:rPr>
              <a:t>done </a:t>
            </a:r>
            <a:r>
              <a:rPr sz="2400" spc="-140" dirty="0">
                <a:latin typeface="Arial"/>
                <a:cs typeface="Arial"/>
              </a:rPr>
              <a:t>according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45" dirty="0">
                <a:latin typeface="Arial"/>
                <a:cs typeface="Arial"/>
              </a:rPr>
              <a:t>standard </a:t>
            </a:r>
            <a:r>
              <a:rPr sz="2400" spc="-165" dirty="0">
                <a:latin typeface="Arial"/>
                <a:cs typeface="Arial"/>
              </a:rPr>
              <a:t>procedures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55" dirty="0">
                <a:latin typeface="Arial"/>
                <a:cs typeface="Arial"/>
              </a:rPr>
              <a:t>found  </a:t>
            </a:r>
            <a:r>
              <a:rPr sz="2400" spc="45" dirty="0">
                <a:latin typeface="Arial"/>
                <a:cs typeface="Arial"/>
              </a:rPr>
              <a:t>in </a:t>
            </a:r>
            <a:r>
              <a:rPr sz="2400" spc="-25" dirty="0">
                <a:latin typeface="Arial"/>
                <a:cs typeface="Arial"/>
              </a:rPr>
              <a:t>Military </a:t>
            </a:r>
            <a:r>
              <a:rPr sz="2400" spc="-175" dirty="0">
                <a:latin typeface="Arial"/>
                <a:cs typeface="Arial"/>
              </a:rPr>
              <a:t>Standards</a:t>
            </a:r>
            <a:r>
              <a:rPr sz="2400" spc="-250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“MIL-STD-105D”.</a:t>
            </a:r>
            <a:endParaRPr sz="2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0"/>
              </a:spcBef>
              <a:buFont typeface="Arial"/>
              <a:buChar char="•"/>
            </a:pPr>
            <a:endParaRPr sz="2750" dirty="0">
              <a:latin typeface="Arial"/>
              <a:cs typeface="Arial"/>
            </a:endParaRPr>
          </a:p>
          <a:p>
            <a:pPr marL="353695" marR="5080" indent="-341630">
              <a:lnSpc>
                <a:spcPct val="70100"/>
              </a:lnSpc>
              <a:buChar char="•"/>
              <a:tabLst>
                <a:tab pos="353695" algn="l"/>
                <a:tab pos="354330" algn="l"/>
              </a:tabLst>
            </a:pPr>
            <a:r>
              <a:rPr sz="2400" spc="-105" dirty="0">
                <a:latin typeface="Arial"/>
                <a:cs typeface="Arial"/>
              </a:rPr>
              <a:t>For </a:t>
            </a:r>
            <a:r>
              <a:rPr sz="2400" spc="-160" dirty="0">
                <a:latin typeface="Arial"/>
                <a:cs typeface="Arial"/>
              </a:rPr>
              <a:t>metered </a:t>
            </a:r>
            <a:r>
              <a:rPr sz="2400" spc="-235" dirty="0">
                <a:latin typeface="Arial"/>
                <a:cs typeface="Arial"/>
              </a:rPr>
              <a:t>dose </a:t>
            </a:r>
            <a:r>
              <a:rPr sz="2400" spc="-170" dirty="0">
                <a:latin typeface="Arial"/>
                <a:cs typeface="Arial"/>
              </a:rPr>
              <a:t>aerosol </a:t>
            </a:r>
            <a:r>
              <a:rPr sz="2400" spc="-235" dirty="0">
                <a:latin typeface="Arial"/>
                <a:cs typeface="Arial"/>
              </a:rPr>
              <a:t>valves </a:t>
            </a:r>
            <a:r>
              <a:rPr sz="2400" spc="-140" dirty="0">
                <a:latin typeface="Arial"/>
                <a:cs typeface="Arial"/>
              </a:rPr>
              <a:t>,test </a:t>
            </a:r>
            <a:r>
              <a:rPr sz="2400" spc="-150" dirty="0">
                <a:latin typeface="Arial"/>
                <a:cs typeface="Arial"/>
              </a:rPr>
              <a:t>methods </a:t>
            </a:r>
            <a:r>
              <a:rPr sz="2400" spc="-215" dirty="0">
                <a:latin typeface="Arial"/>
                <a:cs typeface="Arial"/>
              </a:rPr>
              <a:t>were </a:t>
            </a:r>
            <a:r>
              <a:rPr sz="2400" spc="-175" dirty="0">
                <a:latin typeface="Arial"/>
                <a:cs typeface="Arial"/>
              </a:rPr>
              <a:t>developed  </a:t>
            </a:r>
            <a:r>
              <a:rPr sz="2400" spc="-195" dirty="0">
                <a:latin typeface="Arial"/>
                <a:cs typeface="Arial"/>
              </a:rPr>
              <a:t>by</a:t>
            </a:r>
            <a:endParaRPr sz="2400" dirty="0">
              <a:latin typeface="Arial"/>
              <a:cs typeface="Arial"/>
            </a:endParaRPr>
          </a:p>
          <a:p>
            <a:pPr marL="1800860">
              <a:lnSpc>
                <a:spcPts val="2475"/>
              </a:lnSpc>
            </a:pPr>
            <a:r>
              <a:rPr sz="2400" spc="-105" dirty="0">
                <a:latin typeface="Arial"/>
                <a:cs typeface="Arial"/>
              </a:rPr>
              <a:t>‘Aerosol </a:t>
            </a:r>
            <a:r>
              <a:rPr sz="2400" spc="-130" dirty="0">
                <a:latin typeface="Arial"/>
                <a:cs typeface="Arial"/>
              </a:rPr>
              <a:t>Specifications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Committee’</a:t>
            </a:r>
            <a:endParaRPr sz="2400" dirty="0">
              <a:latin typeface="Arial"/>
              <a:cs typeface="Arial"/>
            </a:endParaRPr>
          </a:p>
          <a:p>
            <a:pPr marL="1839595" marR="296545">
              <a:lnSpc>
                <a:spcPts val="2620"/>
              </a:lnSpc>
              <a:spcBef>
                <a:spcPts val="170"/>
              </a:spcBef>
            </a:pPr>
            <a:r>
              <a:rPr sz="2400" spc="-45" dirty="0">
                <a:latin typeface="Arial"/>
                <a:cs typeface="Arial"/>
              </a:rPr>
              <a:t>‘Industrial </a:t>
            </a:r>
            <a:r>
              <a:rPr sz="2400" spc="-150" dirty="0">
                <a:latin typeface="Arial"/>
                <a:cs typeface="Arial"/>
              </a:rPr>
              <a:t>Pharmaceutical </a:t>
            </a:r>
            <a:r>
              <a:rPr sz="2400" spc="-145" dirty="0">
                <a:latin typeface="Arial"/>
                <a:cs typeface="Arial"/>
              </a:rPr>
              <a:t>Technology </a:t>
            </a:r>
            <a:r>
              <a:rPr sz="2400" spc="-140" dirty="0">
                <a:latin typeface="Arial"/>
                <a:cs typeface="Arial"/>
              </a:rPr>
              <a:t>Section  </a:t>
            </a:r>
            <a:r>
              <a:rPr sz="2400" spc="-165" dirty="0">
                <a:latin typeface="Arial"/>
                <a:cs typeface="Arial"/>
              </a:rPr>
              <a:t>‘Academy </a:t>
            </a:r>
            <a:r>
              <a:rPr sz="2400" spc="25" dirty="0">
                <a:latin typeface="Arial"/>
                <a:cs typeface="Arial"/>
              </a:rPr>
              <a:t>Of </a:t>
            </a:r>
            <a:r>
              <a:rPr sz="2400" spc="-150" dirty="0">
                <a:latin typeface="Arial"/>
                <a:cs typeface="Arial"/>
              </a:rPr>
              <a:t>Pharmaceutical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spc="-220" dirty="0">
                <a:latin typeface="Arial"/>
                <a:cs typeface="Arial"/>
              </a:rPr>
              <a:t>Sciences.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688340" y="421640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1029969" y="4234179"/>
            <a:ext cx="7190105" cy="646430"/>
          </a:xfrm>
          <a:prstGeom prst="rect">
            <a:avLst/>
          </a:prstGeom>
        </p:spPr>
        <p:txBody>
          <a:bodyPr vert="horz" wrap="square" lIns="0" tIns="123190" rIns="0" bIns="0" rtlCol="0">
            <a:spAutoFit/>
          </a:bodyPr>
          <a:lstStyle/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sz="2400" spc="-125" dirty="0">
                <a:latin typeface="Arial"/>
                <a:cs typeface="Arial"/>
              </a:rPr>
              <a:t>The </a:t>
            </a:r>
            <a:r>
              <a:rPr sz="2400" spc="-130" dirty="0">
                <a:latin typeface="Arial"/>
                <a:cs typeface="Arial"/>
              </a:rPr>
              <a:t>objective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75" dirty="0">
                <a:latin typeface="Arial"/>
                <a:cs typeface="Arial"/>
              </a:rPr>
              <a:t>this </a:t>
            </a:r>
            <a:r>
              <a:rPr sz="2400" spc="-155" dirty="0">
                <a:latin typeface="Arial"/>
                <a:cs typeface="Arial"/>
              </a:rPr>
              <a:t>test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20" dirty="0">
                <a:latin typeface="Arial"/>
                <a:cs typeface="Arial"/>
              </a:rPr>
              <a:t>determine </a:t>
            </a:r>
            <a:r>
              <a:rPr sz="2400" spc="-130" dirty="0">
                <a:latin typeface="Arial"/>
                <a:cs typeface="Arial"/>
              </a:rPr>
              <a:t>magnitude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00" dirty="0">
                <a:latin typeface="Arial"/>
                <a:cs typeface="Arial"/>
              </a:rPr>
              <a:t>valve  </a:t>
            </a:r>
            <a:r>
              <a:rPr sz="2400" spc="-130" dirty="0">
                <a:latin typeface="Arial"/>
                <a:cs typeface="Arial"/>
              </a:rPr>
              <a:t>delivery </a:t>
            </a:r>
            <a:r>
              <a:rPr sz="2400" spc="430" dirty="0">
                <a:latin typeface="Arial"/>
                <a:cs typeface="Arial"/>
              </a:rPr>
              <a:t>&amp; </a:t>
            </a:r>
            <a:r>
              <a:rPr sz="2400" spc="-235" dirty="0">
                <a:latin typeface="Arial"/>
                <a:cs typeface="Arial"/>
              </a:rPr>
              <a:t>degree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30" dirty="0">
                <a:latin typeface="Arial"/>
                <a:cs typeface="Arial"/>
              </a:rPr>
              <a:t>uniformity </a:t>
            </a:r>
            <a:r>
              <a:rPr sz="2400" spc="-185" dirty="0">
                <a:latin typeface="Arial"/>
                <a:cs typeface="Arial"/>
              </a:rPr>
              <a:t>between </a:t>
            </a:r>
            <a:r>
              <a:rPr sz="2400" spc="-45" dirty="0">
                <a:latin typeface="Arial"/>
                <a:cs typeface="Arial"/>
              </a:rPr>
              <a:t>individual</a:t>
            </a:r>
            <a:r>
              <a:rPr sz="2400" spc="-290" dirty="0">
                <a:latin typeface="Arial"/>
                <a:cs typeface="Arial"/>
              </a:rPr>
              <a:t> </a:t>
            </a:r>
            <a:r>
              <a:rPr sz="2400" spc="-210" dirty="0">
                <a:latin typeface="Arial"/>
                <a:cs typeface="Arial"/>
              </a:rPr>
              <a:t>valves.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688340" y="513587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029969" y="5153659"/>
            <a:ext cx="7408545" cy="646430"/>
          </a:xfrm>
          <a:prstGeom prst="rect">
            <a:avLst/>
          </a:prstGeom>
        </p:spPr>
        <p:txBody>
          <a:bodyPr vert="horz" wrap="square" lIns="0" tIns="123190" rIns="0" bIns="0" rtlCol="0">
            <a:spAutoFit/>
          </a:bodyPr>
          <a:lstStyle/>
          <a:p>
            <a:pPr marL="12700" marR="5080">
              <a:lnSpc>
                <a:spcPct val="69800"/>
              </a:lnSpc>
              <a:spcBef>
                <a:spcPts val="970"/>
              </a:spcBef>
            </a:pPr>
            <a:r>
              <a:rPr sz="2400" spc="-145" dirty="0">
                <a:latin typeface="Arial"/>
                <a:cs typeface="Arial"/>
              </a:rPr>
              <a:t>Standard </a:t>
            </a:r>
            <a:r>
              <a:rPr sz="2400" spc="-155" dirty="0">
                <a:latin typeface="Arial"/>
                <a:cs typeface="Arial"/>
              </a:rPr>
              <a:t>test </a:t>
            </a:r>
            <a:r>
              <a:rPr sz="2400" spc="-100" dirty="0">
                <a:latin typeface="Arial"/>
                <a:cs typeface="Arial"/>
              </a:rPr>
              <a:t>solutions </a:t>
            </a:r>
            <a:r>
              <a:rPr sz="2400" spc="-215" dirty="0">
                <a:latin typeface="Arial"/>
                <a:cs typeface="Arial"/>
              </a:rPr>
              <a:t>were </a:t>
            </a:r>
            <a:r>
              <a:rPr sz="2400" spc="-160" dirty="0">
                <a:latin typeface="Arial"/>
                <a:cs typeface="Arial"/>
              </a:rPr>
              <a:t>proposed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80" dirty="0">
                <a:latin typeface="Arial"/>
                <a:cs typeface="Arial"/>
              </a:rPr>
              <a:t>rule </a:t>
            </a:r>
            <a:r>
              <a:rPr sz="2400" spc="-50" dirty="0">
                <a:latin typeface="Arial"/>
                <a:cs typeface="Arial"/>
              </a:rPr>
              <a:t>out </a:t>
            </a:r>
            <a:r>
              <a:rPr sz="2400" spc="-80" dirty="0">
                <a:latin typeface="Arial"/>
                <a:cs typeface="Arial"/>
              </a:rPr>
              <a:t>variation </a:t>
            </a:r>
            <a:r>
              <a:rPr sz="2400" spc="40" dirty="0">
                <a:latin typeface="Arial"/>
                <a:cs typeface="Arial"/>
              </a:rPr>
              <a:t>in  </a:t>
            </a:r>
            <a:r>
              <a:rPr sz="2400" spc="-200" dirty="0">
                <a:latin typeface="Arial"/>
                <a:cs typeface="Arial"/>
              </a:rPr>
              <a:t>valve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delivery.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1600200" y="2984500"/>
            <a:ext cx="838200" cy="812800"/>
            <a:chOff x="1600200" y="2984500"/>
            <a:chExt cx="838200" cy="812800"/>
          </a:xfrm>
        </p:grpSpPr>
        <p:sp>
          <p:nvSpPr>
            <p:cNvPr id="95" name="object 95"/>
            <p:cNvSpPr/>
            <p:nvPr/>
          </p:nvSpPr>
          <p:spPr>
            <a:xfrm>
              <a:off x="1600200" y="3048000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>
                  <a:moveTo>
                    <a:pt x="0" y="0"/>
                  </a:moveTo>
                  <a:lnTo>
                    <a:pt x="720089" y="0"/>
                  </a:lnTo>
                </a:path>
              </a:pathLst>
            </a:custGeom>
            <a:ln w="8890">
              <a:solidFill>
                <a:srgbClr val="FF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2312669" y="2984500"/>
              <a:ext cx="125730" cy="127000"/>
            </a:xfrm>
            <a:custGeom>
              <a:avLst/>
              <a:gdLst/>
              <a:ahLst/>
              <a:cxnLst/>
              <a:rect l="l" t="t" r="r" b="b"/>
              <a:pathLst>
                <a:path w="125730" h="127000">
                  <a:moveTo>
                    <a:pt x="0" y="0"/>
                  </a:moveTo>
                  <a:lnTo>
                    <a:pt x="49530" y="63500"/>
                  </a:lnTo>
                  <a:lnTo>
                    <a:pt x="0" y="127000"/>
                  </a:lnTo>
                  <a:lnTo>
                    <a:pt x="125730" y="6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1600200" y="3429000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>
                  <a:moveTo>
                    <a:pt x="0" y="0"/>
                  </a:moveTo>
                  <a:lnTo>
                    <a:pt x="720089" y="0"/>
                  </a:lnTo>
                </a:path>
              </a:pathLst>
            </a:custGeom>
            <a:ln w="8890">
              <a:solidFill>
                <a:srgbClr val="FF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2312669" y="3365500"/>
              <a:ext cx="125730" cy="127000"/>
            </a:xfrm>
            <a:custGeom>
              <a:avLst/>
              <a:gdLst/>
              <a:ahLst/>
              <a:cxnLst/>
              <a:rect l="l" t="t" r="r" b="b"/>
              <a:pathLst>
                <a:path w="125730" h="127000">
                  <a:moveTo>
                    <a:pt x="0" y="0"/>
                  </a:moveTo>
                  <a:lnTo>
                    <a:pt x="49530" y="63500"/>
                  </a:lnTo>
                  <a:lnTo>
                    <a:pt x="0" y="127000"/>
                  </a:lnTo>
                  <a:lnTo>
                    <a:pt x="125730" y="6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1600200" y="3733800"/>
              <a:ext cx="720090" cy="0"/>
            </a:xfrm>
            <a:custGeom>
              <a:avLst/>
              <a:gdLst/>
              <a:ahLst/>
              <a:cxnLst/>
              <a:rect l="l" t="t" r="r" b="b"/>
              <a:pathLst>
                <a:path w="720089">
                  <a:moveTo>
                    <a:pt x="0" y="0"/>
                  </a:moveTo>
                  <a:lnTo>
                    <a:pt x="720089" y="0"/>
                  </a:lnTo>
                </a:path>
              </a:pathLst>
            </a:custGeom>
            <a:ln w="8890">
              <a:solidFill>
                <a:srgbClr val="FF66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2312669" y="3670300"/>
              <a:ext cx="125730" cy="127000"/>
            </a:xfrm>
            <a:custGeom>
              <a:avLst/>
              <a:gdLst/>
              <a:ahLst/>
              <a:cxnLst/>
              <a:rect l="l" t="t" r="r" b="b"/>
              <a:pathLst>
                <a:path w="125730" h="127000">
                  <a:moveTo>
                    <a:pt x="0" y="0"/>
                  </a:moveTo>
                  <a:lnTo>
                    <a:pt x="49530" y="63500"/>
                  </a:lnTo>
                  <a:lnTo>
                    <a:pt x="0" y="127000"/>
                  </a:lnTo>
                  <a:lnTo>
                    <a:pt x="125730" y="63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wipe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27329"/>
            <a:ext cx="8239125" cy="636270"/>
            <a:chOff x="452527" y="227329"/>
            <a:chExt cx="8239125" cy="636270"/>
          </a:xfrm>
        </p:grpSpPr>
        <p:sp>
          <p:nvSpPr>
            <p:cNvPr id="3" name="object 3"/>
            <p:cNvSpPr/>
            <p:nvPr/>
          </p:nvSpPr>
          <p:spPr>
            <a:xfrm>
              <a:off x="457199" y="2489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8229600" y="0"/>
                  </a:moveTo>
                  <a:lnTo>
                    <a:pt x="0" y="0"/>
                  </a:lnTo>
                  <a:lnTo>
                    <a:pt x="0" y="609600"/>
                  </a:lnTo>
                  <a:lnTo>
                    <a:pt x="8229600" y="6096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4114800" y="609600"/>
                  </a:moveTo>
                  <a:lnTo>
                    <a:pt x="0" y="6096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09600"/>
                  </a:lnTo>
                  <a:lnTo>
                    <a:pt x="4114800" y="6096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30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242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166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08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1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013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950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7873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779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721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658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581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5057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4422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365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30" y="72135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4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1501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073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6997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6921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6857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6781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705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629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565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489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413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33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273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197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121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6057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981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905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829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765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689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61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549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473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397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32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257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181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105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029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49657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889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813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737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6735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597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5212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445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3815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305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229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152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089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013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93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86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797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721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644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30" y="350519"/>
              <a:ext cx="8232140" cy="15240"/>
            </a:xfrm>
            <a:custGeom>
              <a:avLst/>
              <a:gdLst/>
              <a:ahLst/>
              <a:cxnLst/>
              <a:rect l="l" t="t" r="r" b="b"/>
              <a:pathLst>
                <a:path w="8232140" h="1523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15240"/>
                  </a:lnTo>
                  <a:lnTo>
                    <a:pt x="8232140" y="1524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42900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35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289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213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136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0733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997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920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84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781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7050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6288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2140" y="76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552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4891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4129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3367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27329"/>
              <a:ext cx="8232140" cy="7620"/>
            </a:xfrm>
            <a:custGeom>
              <a:avLst/>
              <a:gdLst/>
              <a:ahLst/>
              <a:cxnLst/>
              <a:rect l="l" t="t" r="r" b="b"/>
              <a:pathLst>
                <a:path w="8232140" h="7620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6096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80"/>
              </a:spcBef>
            </a:pPr>
            <a:r>
              <a:rPr sz="3200" spc="-520" dirty="0"/>
              <a:t>TEST</a:t>
            </a:r>
            <a:r>
              <a:rPr sz="3200" spc="-180" dirty="0"/>
              <a:t> </a:t>
            </a:r>
            <a:r>
              <a:rPr sz="3200" spc="-420" dirty="0"/>
              <a:t>SOLUTIONS</a:t>
            </a:r>
            <a:endParaRPr sz="3200"/>
          </a:p>
        </p:txBody>
      </p:sp>
      <p:sp>
        <p:nvSpPr>
          <p:cNvPr id="88" name="object 88"/>
          <p:cNvSpPr txBox="1"/>
          <p:nvPr/>
        </p:nvSpPr>
        <p:spPr>
          <a:xfrm>
            <a:off x="8262619" y="1332229"/>
            <a:ext cx="26733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u="heavy" spc="1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</a:t>
            </a:r>
            <a:r>
              <a:rPr sz="2000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’</a:t>
            </a:r>
            <a:endParaRPr sz="2000">
              <a:latin typeface="Arial"/>
              <a:cs typeface="Arial"/>
            </a:endParaRPr>
          </a:p>
        </p:txBody>
      </p:sp>
      <p:graphicFrame>
        <p:nvGraphicFramePr>
          <p:cNvPr id="89" name="object 89"/>
          <p:cNvGraphicFramePr>
            <a:graphicFrameLocks noGrp="1"/>
          </p:cNvGraphicFramePr>
          <p:nvPr/>
        </p:nvGraphicFramePr>
        <p:xfrm>
          <a:off x="590550" y="1084510"/>
          <a:ext cx="7690483" cy="46957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720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5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23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03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4662">
                <a:tc>
                  <a:txBody>
                    <a:bodyPr/>
                    <a:lstStyle/>
                    <a:p>
                      <a:pPr marR="266700" algn="ctr">
                        <a:lnSpc>
                          <a:spcPts val="2210"/>
                        </a:lnSpc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Ingredients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R="262255"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2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w/w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7465" marR="111125" indent="452120">
                        <a:lnSpc>
                          <a:spcPts val="2240"/>
                        </a:lnSpc>
                        <a:spcBef>
                          <a:spcPts val="15"/>
                        </a:spcBef>
                      </a:pP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Test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Solutions</a:t>
                      </a:r>
                      <a:r>
                        <a:rPr sz="2000" u="heavy" spc="-6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‘A’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05" marB="0"/>
                </a:tc>
                <a:tc>
                  <a:txBody>
                    <a:bodyPr/>
                    <a:lstStyle/>
                    <a:p>
                      <a:pPr marR="62230" algn="ctr">
                        <a:lnSpc>
                          <a:spcPts val="2210"/>
                        </a:lnSpc>
                      </a:pP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Test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Solutions</a:t>
                      </a:r>
                      <a:r>
                        <a:rPr sz="2000" u="heavy" spc="-10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‘B’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1125" indent="459740">
                        <a:lnSpc>
                          <a:spcPts val="2240"/>
                        </a:lnSpc>
                        <a:spcBef>
                          <a:spcPts val="15"/>
                        </a:spcBef>
                      </a:pP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Test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spc="-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Solutions</a:t>
                      </a:r>
                      <a:r>
                        <a:rPr sz="2000" u="heavy" spc="-65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 </a:t>
                      </a:r>
                      <a:r>
                        <a:rPr sz="2000" u="heavy" dirty="0">
                          <a:uFill>
                            <a:solidFill>
                              <a:srgbClr val="000000"/>
                            </a:solidFill>
                          </a:uFill>
                          <a:latin typeface="Arial"/>
                          <a:cs typeface="Arial"/>
                        </a:rPr>
                        <a:t>‘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90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230">
                <a:tc>
                  <a:txBody>
                    <a:bodyPr/>
                    <a:lstStyle/>
                    <a:p>
                      <a:pPr marR="26670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Iso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Propyl</a:t>
                      </a:r>
                      <a:r>
                        <a:rPr sz="20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Myristate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tc>
                  <a:txBody>
                    <a:bodyPr/>
                    <a:lstStyle/>
                    <a:p>
                      <a:pPr marL="376555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0.10%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0.10%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tc>
                  <a:txBody>
                    <a:bodyPr/>
                    <a:lstStyle/>
                    <a:p>
                      <a:pPr marR="104139" algn="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0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3970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554">
                <a:tc>
                  <a:txBody>
                    <a:bodyPr/>
                    <a:lstStyle/>
                    <a:p>
                      <a:pPr marL="704850" marR="525145" indent="-447040">
                        <a:lnSpc>
                          <a:spcPts val="2230"/>
                        </a:lnSpc>
                        <a:spcBef>
                          <a:spcPts val="99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Dichloro</a:t>
                      </a:r>
                      <a:r>
                        <a:rPr sz="20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Difluoro  methane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5730" marB="0"/>
                </a:tc>
                <a:tc>
                  <a:txBody>
                    <a:bodyPr/>
                    <a:lstStyle/>
                    <a:p>
                      <a:pPr marL="30670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49.95%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7790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25.0%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7790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ct val="100000"/>
                        </a:lnSpc>
                        <a:spcBef>
                          <a:spcPts val="770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50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779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3580">
                <a:tc>
                  <a:txBody>
                    <a:bodyPr/>
                    <a:lstStyle/>
                    <a:p>
                      <a:pPr marL="811530" marR="391160" indent="-687070">
                        <a:lnSpc>
                          <a:spcPts val="2230"/>
                        </a:lnSpc>
                        <a:spcBef>
                          <a:spcPts val="5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Dichloro</a:t>
                      </a:r>
                      <a:r>
                        <a:rPr sz="2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tetrafluoro  ethane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71755" marB="0"/>
                </a:tc>
                <a:tc>
                  <a:txBody>
                    <a:bodyPr/>
                    <a:lstStyle/>
                    <a:p>
                      <a:pPr marL="3067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49.95%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25.0%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33655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24</a:t>
                      </a:r>
                      <a:r>
                        <a:rPr sz="2000" spc="-1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7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5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3579">
                <a:tc>
                  <a:txBody>
                    <a:bodyPr/>
                    <a:lstStyle/>
                    <a:p>
                      <a:pPr marL="704850" marR="299085" indent="-673100">
                        <a:lnSpc>
                          <a:spcPts val="2230"/>
                        </a:lnSpc>
                        <a:spcBef>
                          <a:spcPts val="56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Trichloro</a:t>
                      </a:r>
                      <a:r>
                        <a:rPr sz="2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monofluoro  methane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71755" marB="0"/>
                </a:tc>
                <a:tc>
                  <a:txBody>
                    <a:bodyPr/>
                    <a:lstStyle/>
                    <a:p>
                      <a:pPr marL="33909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42037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104139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.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4980">
                <a:tc>
                  <a:txBody>
                    <a:bodyPr/>
                    <a:lstStyle/>
                    <a:p>
                      <a:pPr marR="26479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Alcohol</a:t>
                      </a:r>
                      <a:r>
                        <a:rPr sz="2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latin typeface="Arial"/>
                          <a:cs typeface="Arial"/>
                        </a:rPr>
                        <a:t>USP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33909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L="7258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49.9%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tc>
                  <a:txBody>
                    <a:bodyPr/>
                    <a:lstStyle/>
                    <a:p>
                      <a:pPr marR="246379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-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4381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1157">
                <a:tc>
                  <a:txBody>
                    <a:bodyPr/>
                    <a:lstStyle/>
                    <a:p>
                      <a:pPr marL="991869" marR="419100" indent="-839469">
                        <a:lnSpc>
                          <a:spcPct val="67900"/>
                        </a:lnSpc>
                        <a:spcBef>
                          <a:spcPts val="154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Specific Gravity</a:t>
                      </a:r>
                      <a:r>
                        <a:rPr sz="2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@  </a:t>
                      </a:r>
                      <a:r>
                        <a:rPr sz="3000" baseline="-16666" dirty="0">
                          <a:latin typeface="Arial"/>
                          <a:cs typeface="Arial"/>
                        </a:rPr>
                        <a:t>25</a:t>
                      </a:r>
                      <a:r>
                        <a:rPr sz="1150" dirty="0">
                          <a:latin typeface="Arial"/>
                          <a:cs typeface="Arial"/>
                        </a:rPr>
                        <a:t>°c</a:t>
                      </a:r>
                      <a:endParaRPr sz="1150">
                        <a:latin typeface="Arial"/>
                        <a:cs typeface="Arial"/>
                      </a:endParaRPr>
                    </a:p>
                  </a:txBody>
                  <a:tcPr marL="0" marR="0" marT="196215" marB="0"/>
                </a:tc>
                <a:tc>
                  <a:txBody>
                    <a:bodyPr/>
                    <a:lstStyle/>
                    <a:p>
                      <a:pPr marL="41846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1.384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 marL="76771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1.092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tc>
                  <a:txBody>
                    <a:bodyPr/>
                    <a:lstStyle/>
                    <a:p>
                      <a:pPr marL="499745" marR="3175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2000" spc="-5" dirty="0">
                          <a:latin typeface="Arial"/>
                          <a:cs typeface="Arial"/>
                        </a:rPr>
                        <a:t>1.388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984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26059"/>
            <a:ext cx="7781925" cy="561340"/>
            <a:chOff x="452527" y="226059"/>
            <a:chExt cx="7781925" cy="561340"/>
          </a:xfrm>
        </p:grpSpPr>
        <p:sp>
          <p:nvSpPr>
            <p:cNvPr id="3" name="object 3"/>
            <p:cNvSpPr/>
            <p:nvPr/>
          </p:nvSpPr>
          <p:spPr>
            <a:xfrm>
              <a:off x="457199" y="250189"/>
              <a:ext cx="7772400" cy="533400"/>
            </a:xfrm>
            <a:custGeom>
              <a:avLst/>
              <a:gdLst/>
              <a:ahLst/>
              <a:cxnLst/>
              <a:rect l="l" t="t" r="r" b="b"/>
              <a:pathLst>
                <a:path w="7772400" h="533400">
                  <a:moveTo>
                    <a:pt x="7772400" y="0"/>
                  </a:moveTo>
                  <a:lnTo>
                    <a:pt x="0" y="0"/>
                  </a:lnTo>
                  <a:lnTo>
                    <a:pt x="0" y="533399"/>
                  </a:lnTo>
                  <a:lnTo>
                    <a:pt x="7772400" y="533399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7772400" cy="533400"/>
            </a:xfrm>
            <a:custGeom>
              <a:avLst/>
              <a:gdLst/>
              <a:ahLst/>
              <a:cxnLst/>
              <a:rect l="l" t="t" r="r" b="b"/>
              <a:pathLst>
                <a:path w="7772400" h="533400">
                  <a:moveTo>
                    <a:pt x="3886200" y="533400"/>
                  </a:moveTo>
                  <a:lnTo>
                    <a:pt x="0" y="533400"/>
                  </a:lnTo>
                  <a:lnTo>
                    <a:pt x="0" y="0"/>
                  </a:lnTo>
                  <a:lnTo>
                    <a:pt x="7772400" y="0"/>
                  </a:lnTo>
                  <a:lnTo>
                    <a:pt x="7772400" y="533400"/>
                  </a:lnTo>
                  <a:lnTo>
                    <a:pt x="3886200" y="5334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75437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7480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7404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73279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72644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188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71120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7048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6972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6896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68199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67564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6680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66040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6540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6464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6388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6324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6248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6172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609600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032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5956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5880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5816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5740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56641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5600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5524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54482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53720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308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232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1561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092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016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5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49402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4876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4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4800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47243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4660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4584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45085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444500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4368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4292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2163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90">
                  <a:moveTo>
                    <a:pt x="77749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7774940" y="888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152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076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0004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3936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3860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3784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3721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3644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3568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9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34924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3428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3352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2765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213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136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060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2997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2920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2844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3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7685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89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27050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2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26288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7774940" y="7619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25526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24891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0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4129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33679"/>
              <a:ext cx="7774940" cy="7620"/>
            </a:xfrm>
            <a:custGeom>
              <a:avLst/>
              <a:gdLst/>
              <a:ahLst/>
              <a:cxnLst/>
              <a:rect l="l" t="t" r="r" b="b"/>
              <a:pathLst>
                <a:path w="7774940" h="7620">
                  <a:moveTo>
                    <a:pt x="77749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7774940" y="762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BF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26059"/>
              <a:ext cx="7774940" cy="8890"/>
            </a:xfrm>
            <a:custGeom>
              <a:avLst/>
              <a:gdLst/>
              <a:ahLst/>
              <a:cxnLst/>
              <a:rect l="l" t="t" r="r" b="b"/>
              <a:pathLst>
                <a:path w="7774940" h="8889">
                  <a:moveTo>
                    <a:pt x="77749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7774940" y="8890"/>
                  </a:lnTo>
                  <a:lnTo>
                    <a:pt x="77749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7772400" cy="5334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457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</a:pPr>
            <a:r>
              <a:rPr sz="2900" spc="-260" dirty="0"/>
              <a:t>Testing</a:t>
            </a:r>
            <a:r>
              <a:rPr sz="2900" spc="-155" dirty="0"/>
              <a:t> </a:t>
            </a:r>
            <a:r>
              <a:rPr sz="2900" spc="-240" dirty="0"/>
              <a:t>Procedure:</a:t>
            </a:r>
            <a:endParaRPr sz="2900"/>
          </a:p>
        </p:txBody>
      </p:sp>
      <p:sp>
        <p:nvSpPr>
          <p:cNvPr id="80" name="object 80"/>
          <p:cNvSpPr/>
          <p:nvPr/>
        </p:nvSpPr>
        <p:spPr>
          <a:xfrm>
            <a:off x="533400" y="990600"/>
            <a:ext cx="8001000" cy="5334000"/>
          </a:xfrm>
          <a:custGeom>
            <a:avLst/>
            <a:gdLst/>
            <a:ahLst/>
            <a:cxnLst/>
            <a:rect l="l" t="t" r="r" b="b"/>
            <a:pathLst>
              <a:path w="8001000" h="5334000">
                <a:moveTo>
                  <a:pt x="4000500" y="5334000"/>
                </a:moveTo>
                <a:lnTo>
                  <a:pt x="0" y="5334000"/>
                </a:lnTo>
                <a:lnTo>
                  <a:pt x="0" y="0"/>
                </a:lnTo>
                <a:lnTo>
                  <a:pt x="8001000" y="0"/>
                </a:lnTo>
                <a:lnTo>
                  <a:pt x="8001000" y="5334000"/>
                </a:lnTo>
                <a:lnTo>
                  <a:pt x="4000500" y="533400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 txBox="1"/>
          <p:nvPr/>
        </p:nvSpPr>
        <p:spPr>
          <a:xfrm>
            <a:off x="612140" y="956309"/>
            <a:ext cx="7402195" cy="441706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5600" marR="107950" indent="-342900">
              <a:lnSpc>
                <a:spcPct val="79900"/>
              </a:lnSpc>
              <a:spcBef>
                <a:spcPts val="63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70" dirty="0">
                <a:latin typeface="Arial"/>
                <a:cs typeface="Arial"/>
              </a:rPr>
              <a:t>Take </a:t>
            </a:r>
            <a:r>
              <a:rPr sz="2200" spc="-125" dirty="0">
                <a:latin typeface="Arial"/>
                <a:cs typeface="Arial"/>
              </a:rPr>
              <a:t>25 </a:t>
            </a:r>
            <a:r>
              <a:rPr sz="2200" spc="-215" dirty="0">
                <a:latin typeface="Arial"/>
                <a:cs typeface="Arial"/>
              </a:rPr>
              <a:t>valves </a:t>
            </a:r>
            <a:r>
              <a:rPr sz="2200" spc="-135" dirty="0">
                <a:latin typeface="Arial"/>
                <a:cs typeface="Arial"/>
              </a:rPr>
              <a:t>and </a:t>
            </a:r>
            <a:r>
              <a:rPr sz="2200" spc="-160" dirty="0">
                <a:latin typeface="Arial"/>
                <a:cs typeface="Arial"/>
              </a:rPr>
              <a:t>placed </a:t>
            </a:r>
            <a:r>
              <a:rPr sz="2200" spc="-70" dirty="0">
                <a:latin typeface="Arial"/>
                <a:cs typeface="Arial"/>
              </a:rPr>
              <a:t>on </a:t>
            </a:r>
            <a:r>
              <a:rPr sz="2200" spc="-120" dirty="0">
                <a:latin typeface="Arial"/>
                <a:cs typeface="Arial"/>
              </a:rPr>
              <a:t>containers </a:t>
            </a:r>
            <a:r>
              <a:rPr sz="2200" spc="-25" dirty="0">
                <a:latin typeface="Arial"/>
                <a:cs typeface="Arial"/>
              </a:rPr>
              <a:t>filled with </a:t>
            </a:r>
            <a:r>
              <a:rPr sz="2200" spc="-130" dirty="0">
                <a:latin typeface="Arial"/>
                <a:cs typeface="Arial"/>
              </a:rPr>
              <a:t>specific </a:t>
            </a:r>
            <a:r>
              <a:rPr sz="2200" spc="-145" dirty="0">
                <a:latin typeface="Arial"/>
                <a:cs typeface="Arial"/>
              </a:rPr>
              <a:t>test  </a:t>
            </a:r>
            <a:r>
              <a:rPr sz="2200" spc="-70" dirty="0">
                <a:latin typeface="Arial"/>
                <a:cs typeface="Arial"/>
              </a:rPr>
              <a:t>solution.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80" dirty="0">
                <a:latin typeface="Arial"/>
                <a:cs typeface="Arial"/>
              </a:rPr>
              <a:t>Actuator </a:t>
            </a:r>
            <a:r>
              <a:rPr sz="2200" spc="-30" dirty="0">
                <a:latin typeface="Arial"/>
                <a:cs typeface="Arial"/>
              </a:rPr>
              <a:t>with </a:t>
            </a:r>
            <a:r>
              <a:rPr sz="2200" spc="-120" dirty="0">
                <a:latin typeface="Arial"/>
                <a:cs typeface="Arial"/>
              </a:rPr>
              <a:t>0.020 </a:t>
            </a:r>
            <a:r>
              <a:rPr sz="2200" spc="-50" dirty="0">
                <a:latin typeface="Arial"/>
                <a:cs typeface="Arial"/>
              </a:rPr>
              <a:t>inch </a:t>
            </a:r>
            <a:r>
              <a:rPr sz="2200" spc="-65" dirty="0">
                <a:latin typeface="Arial"/>
                <a:cs typeface="Arial"/>
              </a:rPr>
              <a:t>orifice </a:t>
            </a:r>
            <a:r>
              <a:rPr sz="2200" spc="-145" dirty="0">
                <a:latin typeface="Arial"/>
                <a:cs typeface="Arial"/>
              </a:rPr>
              <a:t>is</a:t>
            </a:r>
            <a:r>
              <a:rPr sz="2200" spc="-35" dirty="0">
                <a:latin typeface="Arial"/>
                <a:cs typeface="Arial"/>
              </a:rPr>
              <a:t> </a:t>
            </a:r>
            <a:r>
              <a:rPr sz="2200" spc="-140" dirty="0">
                <a:latin typeface="Arial"/>
                <a:cs typeface="Arial"/>
              </a:rPr>
              <a:t>attached.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30" dirty="0">
                <a:latin typeface="Arial"/>
                <a:cs typeface="Arial"/>
              </a:rPr>
              <a:t>Temperature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spc="-100" dirty="0">
                <a:latin typeface="Arial"/>
                <a:cs typeface="Arial"/>
              </a:rPr>
              <a:t>-25±1°C.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50" dirty="0">
                <a:latin typeface="Arial"/>
                <a:cs typeface="Arial"/>
              </a:rPr>
              <a:t>Valve </a:t>
            </a:r>
            <a:r>
              <a:rPr sz="2200" spc="-145" dirty="0">
                <a:latin typeface="Arial"/>
                <a:cs typeface="Arial"/>
              </a:rPr>
              <a:t>is </a:t>
            </a:r>
            <a:r>
              <a:rPr sz="2200" spc="-150" dirty="0">
                <a:latin typeface="Arial"/>
                <a:cs typeface="Arial"/>
              </a:rPr>
              <a:t>actuated </a:t>
            </a:r>
            <a:r>
              <a:rPr sz="2200" spc="-35" dirty="0">
                <a:latin typeface="Arial"/>
                <a:cs typeface="Arial"/>
              </a:rPr>
              <a:t>to </a:t>
            </a:r>
            <a:r>
              <a:rPr sz="2200" spc="-80" dirty="0">
                <a:latin typeface="Arial"/>
                <a:cs typeface="Arial"/>
              </a:rPr>
              <a:t>fullest </a:t>
            </a:r>
            <a:r>
              <a:rPr sz="2200" spc="-110" dirty="0">
                <a:latin typeface="Arial"/>
                <a:cs typeface="Arial"/>
              </a:rPr>
              <a:t>extent </a:t>
            </a:r>
            <a:r>
              <a:rPr sz="2200" spc="-25" dirty="0">
                <a:latin typeface="Arial"/>
                <a:cs typeface="Arial"/>
              </a:rPr>
              <a:t>for </a:t>
            </a:r>
            <a:r>
              <a:rPr sz="2200" spc="-125" dirty="0">
                <a:latin typeface="Arial"/>
                <a:cs typeface="Arial"/>
              </a:rPr>
              <a:t>2 </a:t>
            </a:r>
            <a:r>
              <a:rPr sz="2200" spc="-295" dirty="0">
                <a:latin typeface="Arial"/>
                <a:cs typeface="Arial"/>
              </a:rPr>
              <a:t>sec </a:t>
            </a:r>
            <a:r>
              <a:rPr lang="en-US" sz="2200" spc="-295" dirty="0">
                <a:latin typeface="Arial"/>
                <a:cs typeface="Arial"/>
              </a:rPr>
              <a:t> </a:t>
            </a:r>
            <a:r>
              <a:rPr sz="2200" spc="-135" dirty="0">
                <a:latin typeface="Arial"/>
                <a:cs typeface="Arial"/>
              </a:rPr>
              <a:t>and</a:t>
            </a:r>
            <a:r>
              <a:rPr sz="2200" spc="155" dirty="0">
                <a:latin typeface="Arial"/>
                <a:cs typeface="Arial"/>
              </a:rPr>
              <a:t> </a:t>
            </a:r>
            <a:r>
              <a:rPr sz="2200" spc="-155" dirty="0">
                <a:latin typeface="Arial"/>
                <a:cs typeface="Arial"/>
              </a:rPr>
              <a:t>weighed.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2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110" dirty="0">
                <a:latin typeface="Arial"/>
                <a:cs typeface="Arial"/>
              </a:rPr>
              <a:t>Again </a:t>
            </a:r>
            <a:r>
              <a:rPr sz="2200" spc="-100" dirty="0">
                <a:latin typeface="Arial"/>
                <a:cs typeface="Arial"/>
              </a:rPr>
              <a:t>the </a:t>
            </a:r>
            <a:r>
              <a:rPr sz="2200" spc="-190" dirty="0">
                <a:latin typeface="Arial"/>
                <a:cs typeface="Arial"/>
              </a:rPr>
              <a:t>valve </a:t>
            </a:r>
            <a:r>
              <a:rPr sz="2200" spc="-140" dirty="0">
                <a:latin typeface="Arial"/>
                <a:cs typeface="Arial"/>
              </a:rPr>
              <a:t>is </a:t>
            </a:r>
            <a:r>
              <a:rPr sz="2200" spc="-150" dirty="0">
                <a:latin typeface="Arial"/>
                <a:cs typeface="Arial"/>
              </a:rPr>
              <a:t>actuated </a:t>
            </a:r>
            <a:r>
              <a:rPr sz="2200" spc="-20" dirty="0">
                <a:latin typeface="Arial"/>
                <a:cs typeface="Arial"/>
              </a:rPr>
              <a:t>for </a:t>
            </a:r>
            <a:r>
              <a:rPr sz="2200" spc="-125" dirty="0">
                <a:latin typeface="Arial"/>
                <a:cs typeface="Arial"/>
              </a:rPr>
              <a:t>2 </a:t>
            </a:r>
            <a:r>
              <a:rPr sz="2200" spc="-295" dirty="0">
                <a:latin typeface="Arial"/>
                <a:cs typeface="Arial"/>
              </a:rPr>
              <a:t>sec </a:t>
            </a:r>
            <a:r>
              <a:rPr lang="en-US" sz="2200" spc="-295" dirty="0">
                <a:latin typeface="Arial"/>
                <a:cs typeface="Arial"/>
              </a:rPr>
              <a:t> </a:t>
            </a:r>
            <a:r>
              <a:rPr sz="2200" spc="-135" dirty="0">
                <a:latin typeface="Arial"/>
                <a:cs typeface="Arial"/>
              </a:rPr>
              <a:t>and</a:t>
            </a:r>
            <a:r>
              <a:rPr sz="2200" spc="215" dirty="0">
                <a:latin typeface="Arial"/>
                <a:cs typeface="Arial"/>
              </a:rPr>
              <a:t> </a:t>
            </a:r>
            <a:r>
              <a:rPr sz="2200" spc="-155" dirty="0">
                <a:latin typeface="Arial"/>
                <a:cs typeface="Arial"/>
              </a:rPr>
              <a:t>weighed.</a:t>
            </a:r>
            <a:endParaRPr sz="2200" dirty="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10"/>
              </a:spcBef>
              <a:buChar char="•"/>
              <a:tabLst>
                <a:tab pos="354965" algn="l"/>
                <a:tab pos="355600" algn="l"/>
              </a:tabLst>
            </a:pPr>
            <a:r>
              <a:rPr sz="2200" spc="-95" dirty="0">
                <a:latin typeface="Arial"/>
                <a:cs typeface="Arial"/>
              </a:rPr>
              <a:t>Difference </a:t>
            </a:r>
            <a:r>
              <a:rPr sz="2200" spc="-175" dirty="0">
                <a:latin typeface="Arial"/>
                <a:cs typeface="Arial"/>
              </a:rPr>
              <a:t>between </a:t>
            </a:r>
            <a:r>
              <a:rPr sz="2200" spc="-100" dirty="0">
                <a:latin typeface="Arial"/>
                <a:cs typeface="Arial"/>
              </a:rPr>
              <a:t>them </a:t>
            </a:r>
            <a:r>
              <a:rPr sz="2200" spc="-165" dirty="0">
                <a:latin typeface="Arial"/>
                <a:cs typeface="Arial"/>
              </a:rPr>
              <a:t>represents </a:t>
            </a:r>
            <a:r>
              <a:rPr sz="2200" spc="-120" dirty="0">
                <a:latin typeface="Arial"/>
                <a:cs typeface="Arial"/>
              </a:rPr>
              <a:t>delivery </a:t>
            </a:r>
            <a:r>
              <a:rPr sz="2200" spc="30" dirty="0">
                <a:latin typeface="Arial"/>
                <a:cs typeface="Arial"/>
              </a:rPr>
              <a:t>in</a:t>
            </a:r>
            <a:r>
              <a:rPr sz="2200" spc="280" dirty="0">
                <a:latin typeface="Arial"/>
                <a:cs typeface="Arial"/>
              </a:rPr>
              <a:t> </a:t>
            </a:r>
            <a:r>
              <a:rPr sz="2200" spc="-165" dirty="0">
                <a:latin typeface="Arial"/>
                <a:cs typeface="Arial"/>
              </a:rPr>
              <a:t>mg.</a:t>
            </a:r>
            <a:endParaRPr sz="2200" dirty="0">
              <a:latin typeface="Arial"/>
              <a:cs typeface="Arial"/>
            </a:endParaRPr>
          </a:p>
          <a:p>
            <a:pPr marL="355600" marR="5080" indent="-342900">
              <a:lnSpc>
                <a:spcPct val="79900"/>
              </a:lnSpc>
              <a:spcBef>
                <a:spcPts val="550"/>
              </a:spcBef>
              <a:buChar char="•"/>
              <a:tabLst>
                <a:tab pos="354965" algn="l"/>
                <a:tab pos="355600" algn="l"/>
                <a:tab pos="5642610" algn="l"/>
              </a:tabLst>
            </a:pPr>
            <a:r>
              <a:rPr sz="2200" spc="-185" dirty="0">
                <a:latin typeface="Arial"/>
                <a:cs typeface="Arial"/>
              </a:rPr>
              <a:t>Repeat </a:t>
            </a:r>
            <a:r>
              <a:rPr sz="2200" spc="-70" dirty="0">
                <a:latin typeface="Arial"/>
                <a:cs typeface="Arial"/>
              </a:rPr>
              <a:t>this </a:t>
            </a:r>
            <a:r>
              <a:rPr sz="2200" spc="-25" dirty="0">
                <a:latin typeface="Arial"/>
                <a:cs typeface="Arial"/>
              </a:rPr>
              <a:t>for </a:t>
            </a:r>
            <a:r>
              <a:rPr sz="2200" spc="-295" dirty="0">
                <a:latin typeface="Arial"/>
                <a:cs typeface="Arial"/>
              </a:rPr>
              <a:t>a  </a:t>
            </a:r>
            <a:r>
              <a:rPr sz="2200" spc="-55" dirty="0">
                <a:latin typeface="Arial"/>
                <a:cs typeface="Arial"/>
              </a:rPr>
              <a:t>total </a:t>
            </a:r>
            <a:r>
              <a:rPr sz="2200" spc="-45" dirty="0">
                <a:latin typeface="Arial"/>
                <a:cs typeface="Arial"/>
              </a:rPr>
              <a:t>of </a:t>
            </a:r>
            <a:r>
              <a:rPr sz="2200" spc="-125" dirty="0">
                <a:latin typeface="Arial"/>
                <a:cs typeface="Arial"/>
              </a:rPr>
              <a:t>2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spc="-45" dirty="0">
                <a:latin typeface="Arial"/>
                <a:cs typeface="Arial"/>
              </a:rPr>
              <a:t>individual</a:t>
            </a:r>
            <a:r>
              <a:rPr sz="2200" spc="-55" dirty="0">
                <a:latin typeface="Arial"/>
                <a:cs typeface="Arial"/>
              </a:rPr>
              <a:t> </a:t>
            </a:r>
            <a:r>
              <a:rPr sz="2200" spc="-130" dirty="0">
                <a:latin typeface="Arial"/>
                <a:cs typeface="Arial"/>
              </a:rPr>
              <a:t>deliveries	</a:t>
            </a:r>
            <a:r>
              <a:rPr sz="2200" spc="-45" dirty="0">
                <a:latin typeface="Arial"/>
                <a:cs typeface="Arial"/>
              </a:rPr>
              <a:t>from </a:t>
            </a:r>
            <a:r>
              <a:rPr sz="2200" spc="-220" dirty="0">
                <a:latin typeface="Arial"/>
                <a:cs typeface="Arial"/>
              </a:rPr>
              <a:t>each </a:t>
            </a:r>
            <a:r>
              <a:rPr sz="2200" spc="-45" dirty="0">
                <a:latin typeface="Arial"/>
                <a:cs typeface="Arial"/>
              </a:rPr>
              <a:t>of </a:t>
            </a:r>
            <a:r>
              <a:rPr sz="2200" spc="-125" dirty="0">
                <a:latin typeface="Arial"/>
                <a:cs typeface="Arial"/>
              </a:rPr>
              <a:t>25  </a:t>
            </a:r>
            <a:r>
              <a:rPr sz="2200" spc="-145" dirty="0">
                <a:latin typeface="Arial"/>
                <a:cs typeface="Arial"/>
              </a:rPr>
              <a:t>test</a:t>
            </a:r>
            <a:r>
              <a:rPr sz="2200" spc="-65" dirty="0">
                <a:latin typeface="Arial"/>
                <a:cs typeface="Arial"/>
              </a:rPr>
              <a:t> </a:t>
            </a:r>
            <a:r>
              <a:rPr sz="2200" spc="-70" dirty="0">
                <a:latin typeface="Arial"/>
                <a:cs typeface="Arial"/>
              </a:rPr>
              <a:t>units.</a:t>
            </a:r>
            <a:endParaRPr sz="2200" dirty="0">
              <a:latin typeface="Arial"/>
              <a:cs typeface="Arial"/>
            </a:endParaRPr>
          </a:p>
          <a:p>
            <a:pPr marL="3727450">
              <a:lnSpc>
                <a:spcPct val="100000"/>
              </a:lnSpc>
              <a:spcBef>
                <a:spcPts val="240"/>
              </a:spcBef>
            </a:pPr>
            <a:r>
              <a:rPr sz="1900" spc="-35" dirty="0">
                <a:latin typeface="Arial"/>
                <a:cs typeface="Arial"/>
              </a:rPr>
              <a:t>Individual </a:t>
            </a:r>
            <a:r>
              <a:rPr sz="1900" spc="-105" dirty="0">
                <a:latin typeface="Arial"/>
                <a:cs typeface="Arial"/>
              </a:rPr>
              <a:t>delivery </a:t>
            </a:r>
            <a:r>
              <a:rPr sz="1900" spc="-65" dirty="0">
                <a:latin typeface="Arial"/>
                <a:cs typeface="Arial"/>
              </a:rPr>
              <a:t>wt </a:t>
            </a:r>
            <a:r>
              <a:rPr sz="1900" spc="30" dirty="0">
                <a:latin typeface="Arial"/>
                <a:cs typeface="Arial"/>
              </a:rPr>
              <a:t>in </a:t>
            </a:r>
            <a:r>
              <a:rPr sz="1900" spc="-145" dirty="0">
                <a:latin typeface="Arial"/>
                <a:cs typeface="Arial"/>
              </a:rPr>
              <a:t>mg.</a:t>
            </a:r>
            <a:endParaRPr sz="1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"/>
              </a:spcBef>
            </a:pPr>
            <a:r>
              <a:rPr sz="1900" spc="-125" dirty="0">
                <a:latin typeface="Arial"/>
                <a:cs typeface="Arial"/>
              </a:rPr>
              <a:t>Valve </a:t>
            </a:r>
            <a:r>
              <a:rPr sz="1900" spc="-105" dirty="0">
                <a:latin typeface="Arial"/>
                <a:cs typeface="Arial"/>
              </a:rPr>
              <a:t>delivery </a:t>
            </a:r>
            <a:r>
              <a:rPr sz="1900" spc="-114" dirty="0">
                <a:latin typeface="Arial"/>
                <a:cs typeface="Arial"/>
              </a:rPr>
              <a:t>per </a:t>
            </a:r>
            <a:r>
              <a:rPr sz="1900" spc="-80" dirty="0">
                <a:latin typeface="Arial"/>
                <a:cs typeface="Arial"/>
              </a:rPr>
              <a:t>actuation </a:t>
            </a:r>
            <a:r>
              <a:rPr sz="1900" spc="30" dirty="0">
                <a:latin typeface="Arial"/>
                <a:cs typeface="Arial"/>
              </a:rPr>
              <a:t>in </a:t>
            </a:r>
            <a:r>
              <a:rPr sz="1900" spc="-90" dirty="0">
                <a:latin typeface="Arial"/>
                <a:cs typeface="Arial"/>
              </a:rPr>
              <a:t>µL</a:t>
            </a:r>
            <a:r>
              <a:rPr sz="1900" spc="100" dirty="0">
                <a:latin typeface="Arial"/>
                <a:cs typeface="Arial"/>
              </a:rPr>
              <a:t> </a:t>
            </a:r>
            <a:r>
              <a:rPr sz="1900" spc="-160" dirty="0">
                <a:latin typeface="Arial"/>
                <a:cs typeface="Arial"/>
              </a:rPr>
              <a:t>=</a:t>
            </a:r>
            <a:endParaRPr sz="1900" dirty="0">
              <a:latin typeface="Arial"/>
              <a:cs typeface="Arial"/>
            </a:endParaRPr>
          </a:p>
          <a:p>
            <a:pPr marL="3609340">
              <a:lnSpc>
                <a:spcPct val="100000"/>
              </a:lnSpc>
              <a:spcBef>
                <a:spcPts val="20"/>
              </a:spcBef>
            </a:pPr>
            <a:r>
              <a:rPr sz="1900" spc="-110" dirty="0">
                <a:latin typeface="Arial"/>
                <a:cs typeface="Arial"/>
              </a:rPr>
              <a:t>Specific gravity </a:t>
            </a:r>
            <a:r>
              <a:rPr sz="1900" spc="-40" dirty="0">
                <a:latin typeface="Arial"/>
                <a:cs typeface="Arial"/>
              </a:rPr>
              <a:t>of </a:t>
            </a:r>
            <a:r>
              <a:rPr sz="1900" spc="-130" dirty="0">
                <a:latin typeface="Arial"/>
                <a:cs typeface="Arial"/>
              </a:rPr>
              <a:t>test</a:t>
            </a:r>
            <a:r>
              <a:rPr sz="1900" spc="45" dirty="0">
                <a:latin typeface="Arial"/>
                <a:cs typeface="Arial"/>
              </a:rPr>
              <a:t> </a:t>
            </a:r>
            <a:r>
              <a:rPr sz="1900" spc="-55" dirty="0">
                <a:latin typeface="Arial"/>
                <a:cs typeface="Arial"/>
              </a:rPr>
              <a:t>solution</a:t>
            </a:r>
            <a:endParaRPr sz="19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0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900" i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Valve</a:t>
            </a:r>
            <a:r>
              <a:rPr sz="1900" i="1" u="heavy" spc="-5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 </a:t>
            </a:r>
            <a:r>
              <a:rPr sz="1900" i="1" u="heavy" spc="-10" dirty="0">
                <a:uFill>
                  <a:solidFill>
                    <a:srgbClr val="000000"/>
                  </a:solidFill>
                </a:uFill>
                <a:latin typeface="Carlito"/>
                <a:cs typeface="Carlito"/>
              </a:rPr>
              <a:t>Acceptance</a:t>
            </a:r>
            <a:r>
              <a:rPr sz="1900" i="1" spc="-10" dirty="0">
                <a:latin typeface="Carlito"/>
                <a:cs typeface="Carlito"/>
              </a:rPr>
              <a:t>:</a:t>
            </a:r>
            <a:endParaRPr sz="1900" dirty="0">
              <a:latin typeface="Carlito"/>
              <a:cs typeface="Carlito"/>
            </a:endParaRPr>
          </a:p>
        </p:txBody>
      </p:sp>
      <p:graphicFrame>
        <p:nvGraphicFramePr>
          <p:cNvPr id="82" name="object 82"/>
          <p:cNvGraphicFramePr>
            <a:graphicFrameLocks noGrp="1"/>
          </p:cNvGraphicFramePr>
          <p:nvPr/>
        </p:nvGraphicFramePr>
        <p:xfrm>
          <a:off x="3119527" y="4948327"/>
          <a:ext cx="2895600" cy="9905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261620">
                        <a:lnSpc>
                          <a:spcPts val="1970"/>
                        </a:lnSpc>
                        <a:spcBef>
                          <a:spcPts val="930"/>
                        </a:spcBef>
                      </a:pPr>
                      <a:r>
                        <a:rPr sz="1900" spc="-85" dirty="0">
                          <a:latin typeface="Arial"/>
                          <a:cs typeface="Arial"/>
                        </a:rPr>
                        <a:t>Deliveries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1811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4305" algn="r">
                        <a:lnSpc>
                          <a:spcPts val="1970"/>
                        </a:lnSpc>
                        <a:spcBef>
                          <a:spcPts val="930"/>
                        </a:spcBef>
                      </a:pPr>
                      <a:r>
                        <a:rPr sz="1900" spc="-1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900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1900" spc="-10" dirty="0">
                          <a:latin typeface="Arial"/>
                          <a:cs typeface="Arial"/>
                        </a:rPr>
                        <a:t>mit</a:t>
                      </a:r>
                      <a:r>
                        <a:rPr sz="1900" spc="-5" dirty="0">
                          <a:latin typeface="Arial"/>
                          <a:cs typeface="Arial"/>
                        </a:rPr>
                        <a:t>’</a:t>
                      </a:r>
                      <a:r>
                        <a:rPr sz="1900" dirty="0">
                          <a:latin typeface="Arial"/>
                          <a:cs typeface="Arial"/>
                        </a:rPr>
                        <a:t>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11811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965">
                <a:tc>
                  <a:txBody>
                    <a:bodyPr/>
                    <a:lstStyle/>
                    <a:p>
                      <a:pPr marL="243204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900" spc="-130" dirty="0">
                          <a:latin typeface="Arial"/>
                          <a:cs typeface="Arial"/>
                        </a:rPr>
                        <a:t>54µL </a:t>
                      </a:r>
                      <a:r>
                        <a:rPr sz="1900" spc="-15" dirty="0">
                          <a:latin typeface="Arial"/>
                          <a:cs typeface="Arial"/>
                        </a:rPr>
                        <a:t>or</a:t>
                      </a:r>
                      <a:r>
                        <a:rPr sz="19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35" dirty="0">
                          <a:latin typeface="Arial"/>
                          <a:cs typeface="Arial"/>
                        </a:rPr>
                        <a:t>less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7939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R="224790" algn="r">
                        <a:lnSpc>
                          <a:spcPct val="100000"/>
                        </a:lnSpc>
                        <a:spcBef>
                          <a:spcPts val="219"/>
                        </a:spcBef>
                      </a:pPr>
                      <a:r>
                        <a:rPr sz="1900" spc="-100" dirty="0">
                          <a:latin typeface="Arial"/>
                          <a:cs typeface="Arial"/>
                        </a:rPr>
                        <a:t>±</a:t>
                      </a:r>
                      <a:r>
                        <a:rPr sz="1900" spc="-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80" dirty="0">
                          <a:latin typeface="Arial"/>
                          <a:cs typeface="Arial"/>
                        </a:rPr>
                        <a:t>15%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27939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T w="9525">
                      <a:solidFill>
                        <a:srgbClr val="FF33CC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634">
                <a:tc>
                  <a:txBody>
                    <a:bodyPr/>
                    <a:lstStyle/>
                    <a:p>
                      <a:pPr marL="243204">
                        <a:lnSpc>
                          <a:spcPts val="1905"/>
                        </a:lnSpc>
                      </a:pPr>
                      <a:r>
                        <a:rPr sz="1900" spc="-100" dirty="0">
                          <a:latin typeface="Arial"/>
                          <a:cs typeface="Arial"/>
                        </a:rPr>
                        <a:t>55 </a:t>
                      </a:r>
                      <a:r>
                        <a:rPr sz="1900" spc="2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900" spc="-100" dirty="0">
                          <a:latin typeface="Arial"/>
                          <a:cs typeface="Arial"/>
                        </a:rPr>
                        <a:t>200</a:t>
                      </a:r>
                      <a:r>
                        <a:rPr sz="1900" spc="-2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55" dirty="0">
                          <a:latin typeface="Arial"/>
                          <a:cs typeface="Arial"/>
                        </a:rPr>
                        <a:t>µL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4790" algn="r">
                        <a:lnSpc>
                          <a:spcPts val="1905"/>
                        </a:lnSpc>
                      </a:pPr>
                      <a:r>
                        <a:rPr sz="1900" spc="-100" dirty="0">
                          <a:latin typeface="Arial"/>
                          <a:cs typeface="Arial"/>
                        </a:rPr>
                        <a:t>±</a:t>
                      </a:r>
                      <a:r>
                        <a:rPr sz="1900" spc="-1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900" spc="-180" dirty="0">
                          <a:latin typeface="Arial"/>
                          <a:cs typeface="Arial"/>
                        </a:rPr>
                        <a:t>10%</a:t>
                      </a:r>
                      <a:endParaRPr sz="1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FF33CC"/>
                      </a:solidFill>
                      <a:prstDash val="solid"/>
                    </a:lnL>
                    <a:lnR w="9525">
                      <a:solidFill>
                        <a:srgbClr val="FF33CC"/>
                      </a:solidFill>
                      <a:prstDash val="solid"/>
                    </a:lnR>
                    <a:lnB w="9525">
                      <a:solidFill>
                        <a:srgbClr val="FF33CC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3" name="object 83"/>
          <p:cNvSpPr/>
          <p:nvPr/>
        </p:nvSpPr>
        <p:spPr>
          <a:xfrm>
            <a:off x="4267200" y="4343400"/>
            <a:ext cx="3124200" cy="0"/>
          </a:xfrm>
          <a:custGeom>
            <a:avLst/>
            <a:gdLst/>
            <a:ahLst/>
            <a:cxnLst/>
            <a:rect l="l" t="t" r="r" b="b"/>
            <a:pathLst>
              <a:path w="3124200">
                <a:moveTo>
                  <a:pt x="0" y="0"/>
                </a:moveTo>
                <a:lnTo>
                  <a:pt x="3124200" y="0"/>
                </a:lnTo>
              </a:path>
            </a:pathLst>
          </a:custGeom>
          <a:ln w="28393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09600" y="685800"/>
            <a:ext cx="7848600" cy="5181600"/>
          </a:xfrm>
          <a:custGeom>
            <a:avLst/>
            <a:gdLst/>
            <a:ahLst/>
            <a:cxnLst/>
            <a:rect l="l" t="t" r="r" b="b"/>
            <a:pathLst>
              <a:path w="7848600" h="5181600">
                <a:moveTo>
                  <a:pt x="3924300" y="5181600"/>
                </a:moveTo>
                <a:lnTo>
                  <a:pt x="0" y="5181600"/>
                </a:lnTo>
                <a:lnTo>
                  <a:pt x="0" y="0"/>
                </a:lnTo>
                <a:lnTo>
                  <a:pt x="7848600" y="0"/>
                </a:lnTo>
                <a:lnTo>
                  <a:pt x="7848600" y="5181600"/>
                </a:lnTo>
                <a:lnTo>
                  <a:pt x="3924300" y="5181600"/>
                </a:lnTo>
                <a:close/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8340" y="1087120"/>
            <a:ext cx="7682865" cy="4629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93395" algn="l"/>
              </a:tabLst>
            </a:pPr>
            <a:r>
              <a:rPr sz="2400" spc="20" dirty="0">
                <a:latin typeface="Arial"/>
                <a:cs typeface="Arial"/>
              </a:rPr>
              <a:t>Of	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35" dirty="0">
                <a:latin typeface="Arial"/>
                <a:cs typeface="Arial"/>
              </a:rPr>
              <a:t>50 </a:t>
            </a:r>
            <a:r>
              <a:rPr sz="2400" spc="-45" dirty="0">
                <a:latin typeface="Arial"/>
                <a:cs typeface="Arial"/>
              </a:rPr>
              <a:t>individual</a:t>
            </a:r>
            <a:r>
              <a:rPr sz="2400" spc="15" dirty="0">
                <a:latin typeface="Arial"/>
                <a:cs typeface="Arial"/>
              </a:rPr>
              <a:t> </a:t>
            </a:r>
            <a:r>
              <a:rPr sz="2400" spc="-135" dirty="0">
                <a:latin typeface="Arial"/>
                <a:cs typeface="Arial"/>
              </a:rPr>
              <a:t>deliveries,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000">
              <a:latin typeface="Arial"/>
              <a:cs typeface="Arial"/>
            </a:endParaRPr>
          </a:p>
          <a:p>
            <a:pPr marL="431800" indent="-419100">
              <a:lnSpc>
                <a:spcPct val="100000"/>
              </a:lnSpc>
              <a:buChar char="•"/>
              <a:tabLst>
                <a:tab pos="431165" algn="l"/>
                <a:tab pos="431800" algn="l"/>
              </a:tabLst>
            </a:pPr>
            <a:r>
              <a:rPr sz="2400" spc="75" dirty="0">
                <a:latin typeface="Arial"/>
                <a:cs typeface="Arial"/>
              </a:rPr>
              <a:t>If </a:t>
            </a:r>
            <a:r>
              <a:rPr sz="2400" spc="-135" dirty="0">
                <a:latin typeface="Arial"/>
                <a:cs typeface="Arial"/>
              </a:rPr>
              <a:t>4 </a:t>
            </a:r>
            <a:r>
              <a:rPr sz="2400" spc="-50" dirty="0">
                <a:latin typeface="Arial"/>
                <a:cs typeface="Arial"/>
              </a:rPr>
              <a:t>or </a:t>
            </a:r>
            <a:r>
              <a:rPr sz="2400" spc="-140" dirty="0">
                <a:latin typeface="Arial"/>
                <a:cs typeface="Arial"/>
              </a:rPr>
              <a:t>more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25" dirty="0">
                <a:latin typeface="Arial"/>
                <a:cs typeface="Arial"/>
              </a:rPr>
              <a:t>outside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30" dirty="0">
                <a:latin typeface="Arial"/>
                <a:cs typeface="Arial"/>
              </a:rPr>
              <a:t>limits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235" dirty="0">
                <a:latin typeface="Arial"/>
                <a:cs typeface="Arial"/>
              </a:rPr>
              <a:t>valves </a:t>
            </a:r>
            <a:r>
              <a:rPr sz="2400" spc="-210" dirty="0">
                <a:latin typeface="Arial"/>
                <a:cs typeface="Arial"/>
              </a:rPr>
              <a:t>are</a:t>
            </a:r>
            <a:r>
              <a:rPr sz="2400" spc="-145" dirty="0">
                <a:latin typeface="Arial"/>
                <a:cs typeface="Arial"/>
              </a:rPr>
              <a:t> </a:t>
            </a:r>
            <a:r>
              <a:rPr sz="2400" spc="-150" dirty="0">
                <a:latin typeface="Arial"/>
                <a:cs typeface="Arial"/>
              </a:rPr>
              <a:t>rejected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  <a:buFont typeface="Arial"/>
              <a:buChar char="•"/>
            </a:pPr>
            <a:endParaRPr sz="3350">
              <a:latin typeface="Arial"/>
              <a:cs typeface="Arial"/>
            </a:endParaRPr>
          </a:p>
          <a:p>
            <a:pPr marL="355600" marR="5715" indent="-342900">
              <a:lnSpc>
                <a:spcPts val="2590"/>
              </a:lnSpc>
              <a:buChar char="•"/>
              <a:tabLst>
                <a:tab pos="354965" algn="l"/>
                <a:tab pos="355600" algn="l"/>
                <a:tab pos="702310" algn="l"/>
                <a:tab pos="1013460" algn="l"/>
                <a:tab pos="2286000" algn="l"/>
                <a:tab pos="2806065" algn="l"/>
                <a:tab pos="3838575" algn="l"/>
                <a:tab pos="4667885" algn="l"/>
                <a:tab pos="4899660" algn="l"/>
                <a:tab pos="5996940" algn="l"/>
                <a:tab pos="6459220" algn="l"/>
                <a:tab pos="7307580" algn="l"/>
              </a:tabLst>
            </a:pPr>
            <a:r>
              <a:rPr sz="2400" spc="75" dirty="0">
                <a:latin typeface="Arial"/>
                <a:cs typeface="Arial"/>
              </a:rPr>
              <a:t>I</a:t>
            </a:r>
            <a:r>
              <a:rPr sz="2400" spc="80" dirty="0">
                <a:latin typeface="Arial"/>
                <a:cs typeface="Arial"/>
              </a:rPr>
              <a:t>f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35" dirty="0">
                <a:latin typeface="Arial"/>
                <a:cs typeface="Arial"/>
              </a:rPr>
              <a:t>3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0" dirty="0">
                <a:latin typeface="Arial"/>
                <a:cs typeface="Arial"/>
              </a:rPr>
              <a:t>d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215" dirty="0">
                <a:latin typeface="Arial"/>
                <a:cs typeface="Arial"/>
              </a:rPr>
              <a:t>v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70" dirty="0">
                <a:latin typeface="Arial"/>
                <a:cs typeface="Arial"/>
              </a:rPr>
              <a:t>r</a:t>
            </a:r>
            <a:r>
              <a:rPr sz="2400" spc="55" dirty="0">
                <a:latin typeface="Arial"/>
                <a:cs typeface="Arial"/>
              </a:rPr>
              <a:t>i</a:t>
            </a:r>
            <a:r>
              <a:rPr sz="2400" spc="-340" dirty="0">
                <a:latin typeface="Arial"/>
                <a:cs typeface="Arial"/>
              </a:rPr>
              <a:t>e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120" dirty="0">
                <a:latin typeface="Arial"/>
                <a:cs typeface="Arial"/>
              </a:rPr>
              <a:t>r</a:t>
            </a:r>
            <a:r>
              <a:rPr sz="2400" spc="-18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5" dirty="0">
                <a:latin typeface="Arial"/>
                <a:cs typeface="Arial"/>
              </a:rPr>
              <a:t>ou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85" dirty="0">
                <a:latin typeface="Arial"/>
                <a:cs typeface="Arial"/>
              </a:rPr>
              <a:t>s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215" dirty="0">
                <a:latin typeface="Arial"/>
                <a:cs typeface="Arial"/>
              </a:rPr>
              <a:t>d</a:t>
            </a:r>
            <a:r>
              <a:rPr sz="2400" spc="-2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125" dirty="0">
                <a:latin typeface="Arial"/>
                <a:cs typeface="Arial"/>
              </a:rPr>
              <a:t>m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85" dirty="0">
                <a:latin typeface="Arial"/>
                <a:cs typeface="Arial"/>
              </a:rPr>
              <a:t>: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75" dirty="0">
                <a:latin typeface="Arial"/>
                <a:cs typeface="Arial"/>
              </a:rPr>
              <a:t>n</a:t>
            </a:r>
            <a:r>
              <a:rPr sz="2400" spc="-65" dirty="0">
                <a:latin typeface="Arial"/>
                <a:cs typeface="Arial"/>
              </a:rPr>
              <a:t>o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55" dirty="0">
                <a:latin typeface="Arial"/>
                <a:cs typeface="Arial"/>
              </a:rPr>
              <a:t>h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30" dirty="0">
                <a:latin typeface="Arial"/>
                <a:cs typeface="Arial"/>
              </a:rPr>
              <a:t>r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35" dirty="0">
                <a:latin typeface="Arial"/>
                <a:cs typeface="Arial"/>
              </a:rPr>
              <a:t>25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215" dirty="0">
                <a:latin typeface="Arial"/>
                <a:cs typeface="Arial"/>
              </a:rPr>
              <a:t>v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-215" dirty="0">
                <a:latin typeface="Arial"/>
                <a:cs typeface="Arial"/>
              </a:rPr>
              <a:t>v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15" dirty="0">
                <a:latin typeface="Arial"/>
                <a:cs typeface="Arial"/>
              </a:rPr>
              <a:t>r</a:t>
            </a:r>
            <a:r>
              <a:rPr sz="2400" spc="-220" dirty="0">
                <a:latin typeface="Arial"/>
                <a:cs typeface="Arial"/>
              </a:rPr>
              <a:t>e  </a:t>
            </a:r>
            <a:r>
              <a:rPr sz="2400" spc="-165" dirty="0">
                <a:latin typeface="Arial"/>
                <a:cs typeface="Arial"/>
              </a:rPr>
              <a:t>tested.</a:t>
            </a:r>
            <a:endParaRPr sz="2400">
              <a:latin typeface="Arial"/>
              <a:cs typeface="Arial"/>
            </a:endParaRPr>
          </a:p>
          <a:p>
            <a:pPr marL="355600" marR="5080" indent="304800">
              <a:lnSpc>
                <a:spcPts val="2590"/>
              </a:lnSpc>
              <a:spcBef>
                <a:spcPts val="600"/>
              </a:spcBef>
              <a:tabLst>
                <a:tab pos="1232535" algn="l"/>
                <a:tab pos="1577975" algn="l"/>
                <a:tab pos="2673985" algn="l"/>
                <a:tab pos="3004820" algn="l"/>
                <a:tab pos="3792854" algn="l"/>
                <a:tab pos="4507230" algn="l"/>
                <a:tab pos="4820285" algn="l"/>
                <a:tab pos="5903595" algn="l"/>
                <a:tab pos="6249670" algn="l"/>
                <a:tab pos="7285990" algn="l"/>
              </a:tabLst>
            </a:pPr>
            <a:r>
              <a:rPr sz="2400" spc="-30" dirty="0">
                <a:latin typeface="Arial"/>
                <a:cs typeface="Arial"/>
              </a:rPr>
              <a:t>L</a:t>
            </a:r>
            <a:r>
              <a:rPr sz="2400" spc="-50" dirty="0">
                <a:latin typeface="Arial"/>
                <a:cs typeface="Arial"/>
              </a:rPr>
              <a:t>o</a:t>
            </a:r>
            <a:r>
              <a:rPr sz="2400" spc="-25" dirty="0">
                <a:latin typeface="Arial"/>
                <a:cs typeface="Arial"/>
              </a:rPr>
              <a:t>t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20" dirty="0">
                <a:latin typeface="Arial"/>
                <a:cs typeface="Arial"/>
              </a:rPr>
              <a:t>r</a:t>
            </a:r>
            <a:r>
              <a:rPr sz="2400" spc="-185" dirty="0">
                <a:latin typeface="Arial"/>
                <a:cs typeface="Arial"/>
              </a:rPr>
              <a:t>e</a:t>
            </a:r>
            <a:r>
              <a:rPr sz="2400" spc="45" dirty="0">
                <a:latin typeface="Arial"/>
                <a:cs typeface="Arial"/>
              </a:rPr>
              <a:t>j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245" dirty="0">
                <a:latin typeface="Arial"/>
                <a:cs typeface="Arial"/>
              </a:rPr>
              <a:t>c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85" dirty="0">
                <a:latin typeface="Arial"/>
                <a:cs typeface="Arial"/>
              </a:rPr>
              <a:t>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35" dirty="0">
                <a:latin typeface="Arial"/>
                <a:cs typeface="Arial"/>
              </a:rPr>
              <a:t>f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14" dirty="0">
                <a:latin typeface="Arial"/>
                <a:cs typeface="Arial"/>
              </a:rPr>
              <a:t>m</a:t>
            </a:r>
            <a:r>
              <a:rPr sz="2400" spc="-135" dirty="0">
                <a:latin typeface="Arial"/>
                <a:cs typeface="Arial"/>
              </a:rPr>
              <a:t>or</a:t>
            </a:r>
            <a:r>
              <a:rPr sz="2400" spc="-165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185" dirty="0">
                <a:latin typeface="Arial"/>
                <a:cs typeface="Arial"/>
              </a:rPr>
              <a:t>h</a:t>
            </a:r>
            <a:r>
              <a:rPr sz="2400" spc="-180" dirty="0">
                <a:latin typeface="Arial"/>
                <a:cs typeface="Arial"/>
              </a:rPr>
              <a:t>a</a:t>
            </a:r>
            <a:r>
              <a:rPr sz="2400" spc="-15" dirty="0">
                <a:latin typeface="Arial"/>
                <a:cs typeface="Arial"/>
              </a:rPr>
              <a:t>n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35" dirty="0">
                <a:latin typeface="Arial"/>
                <a:cs typeface="Arial"/>
              </a:rPr>
              <a:t>1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215" dirty="0">
                <a:latin typeface="Arial"/>
                <a:cs typeface="Arial"/>
              </a:rPr>
              <a:t>d</a:t>
            </a:r>
            <a:r>
              <a:rPr sz="2400" spc="-220" dirty="0">
                <a:latin typeface="Arial"/>
                <a:cs typeface="Arial"/>
              </a:rPr>
              <a:t>e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260" dirty="0">
                <a:latin typeface="Arial"/>
                <a:cs typeface="Arial"/>
              </a:rPr>
              <a:t>v</a:t>
            </a:r>
            <a:r>
              <a:rPr sz="2400" spc="-280" dirty="0">
                <a:latin typeface="Arial"/>
                <a:cs typeface="Arial"/>
              </a:rPr>
              <a:t>e</a:t>
            </a:r>
            <a:r>
              <a:rPr sz="2400" spc="15" dirty="0">
                <a:latin typeface="Arial"/>
                <a:cs typeface="Arial"/>
              </a:rPr>
              <a:t>r</a:t>
            </a:r>
            <a:r>
              <a:rPr sz="2400" spc="-265" dirty="0">
                <a:latin typeface="Arial"/>
                <a:cs typeface="Arial"/>
              </a:rPr>
              <a:t>y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05" dirty="0">
                <a:latin typeface="Arial"/>
                <a:cs typeface="Arial"/>
              </a:rPr>
              <a:t>ou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210" dirty="0">
                <a:latin typeface="Arial"/>
                <a:cs typeface="Arial"/>
              </a:rPr>
              <a:t>s</a:t>
            </a:r>
            <a:r>
              <a:rPr sz="2400" spc="-85" dirty="0">
                <a:latin typeface="Arial"/>
                <a:cs typeface="Arial"/>
              </a:rPr>
              <a:t>i</a:t>
            </a:r>
            <a:r>
              <a:rPr sz="2400" spc="-215" dirty="0">
                <a:latin typeface="Arial"/>
                <a:cs typeface="Arial"/>
              </a:rPr>
              <a:t>d</a:t>
            </a:r>
            <a:r>
              <a:rPr sz="2400" spc="-210" dirty="0">
                <a:latin typeface="Arial"/>
                <a:cs typeface="Arial"/>
              </a:rPr>
              <a:t>e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55" dirty="0">
                <a:latin typeface="Arial"/>
                <a:cs typeface="Arial"/>
              </a:rPr>
              <a:t>h</a:t>
            </a:r>
            <a:r>
              <a:rPr sz="2400" spc="-220" dirty="0">
                <a:latin typeface="Arial"/>
                <a:cs typeface="Arial"/>
              </a:rPr>
              <a:t>e  </a:t>
            </a:r>
            <a:r>
              <a:rPr sz="2400" spc="-125" dirty="0">
                <a:latin typeface="Arial"/>
                <a:cs typeface="Arial"/>
              </a:rPr>
              <a:t>specifications.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250">
              <a:latin typeface="Arial"/>
              <a:cs typeface="Arial"/>
            </a:endParaRPr>
          </a:p>
          <a:p>
            <a:pPr marL="355600" marR="5080" indent="-342900">
              <a:lnSpc>
                <a:spcPts val="2590"/>
              </a:lnSpc>
              <a:buChar char="•"/>
              <a:tabLst>
                <a:tab pos="354965" algn="l"/>
                <a:tab pos="355600" algn="l"/>
              </a:tabLst>
            </a:pPr>
            <a:r>
              <a:rPr sz="2400" spc="75" dirty="0">
                <a:latin typeface="Arial"/>
                <a:cs typeface="Arial"/>
              </a:rPr>
              <a:t>If </a:t>
            </a:r>
            <a:r>
              <a:rPr sz="2400" spc="-135" dirty="0">
                <a:latin typeface="Arial"/>
                <a:cs typeface="Arial"/>
              </a:rPr>
              <a:t>2 </a:t>
            </a:r>
            <a:r>
              <a:rPr sz="2400" spc="-140" dirty="0">
                <a:latin typeface="Arial"/>
                <a:cs typeface="Arial"/>
              </a:rPr>
              <a:t>deliveries </a:t>
            </a:r>
            <a:r>
              <a:rPr sz="2400" spc="-45" dirty="0">
                <a:latin typeface="Arial"/>
                <a:cs typeface="Arial"/>
              </a:rPr>
              <a:t>from </a:t>
            </a:r>
            <a:r>
              <a:rPr sz="2400" spc="-135" dirty="0">
                <a:latin typeface="Arial"/>
                <a:cs typeface="Arial"/>
              </a:rPr>
              <a:t>1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60" dirty="0">
                <a:latin typeface="Arial"/>
                <a:cs typeface="Arial"/>
              </a:rPr>
              <a:t>beyond </a:t>
            </a:r>
            <a:r>
              <a:rPr sz="2400" spc="-30" dirty="0">
                <a:latin typeface="Arial"/>
                <a:cs typeface="Arial"/>
              </a:rPr>
              <a:t>limits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110" dirty="0">
                <a:latin typeface="Arial"/>
                <a:cs typeface="Arial"/>
              </a:rPr>
              <a:t>another </a:t>
            </a:r>
            <a:r>
              <a:rPr sz="2400" spc="-135" dirty="0">
                <a:latin typeface="Arial"/>
                <a:cs typeface="Arial"/>
              </a:rPr>
              <a:t>25  </a:t>
            </a:r>
            <a:r>
              <a:rPr sz="2400" spc="-229" dirty="0">
                <a:latin typeface="Arial"/>
                <a:cs typeface="Arial"/>
              </a:rPr>
              <a:t>valves </a:t>
            </a:r>
            <a:r>
              <a:rPr sz="2400" spc="-210" dirty="0">
                <a:latin typeface="Arial"/>
                <a:cs typeface="Arial"/>
              </a:rPr>
              <a:t>are</a:t>
            </a:r>
            <a:r>
              <a:rPr sz="2400" spc="-340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tested.</a:t>
            </a:r>
            <a:endParaRPr sz="2400">
              <a:latin typeface="Arial"/>
              <a:cs typeface="Arial"/>
            </a:endParaRPr>
          </a:p>
          <a:p>
            <a:pPr marL="317500">
              <a:lnSpc>
                <a:spcPct val="100000"/>
              </a:lnSpc>
              <a:spcBef>
                <a:spcPts val="275"/>
              </a:spcBef>
            </a:pPr>
            <a:r>
              <a:rPr sz="2400" spc="-35" dirty="0">
                <a:latin typeface="Arial"/>
                <a:cs typeface="Arial"/>
              </a:rPr>
              <a:t>Lot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150" dirty="0">
                <a:latin typeface="Arial"/>
                <a:cs typeface="Arial"/>
              </a:rPr>
              <a:t>rejected </a:t>
            </a:r>
            <a:r>
              <a:rPr sz="2400" spc="70" dirty="0">
                <a:latin typeface="Arial"/>
                <a:cs typeface="Arial"/>
              </a:rPr>
              <a:t>if </a:t>
            </a:r>
            <a:r>
              <a:rPr sz="2400" spc="-140" dirty="0">
                <a:latin typeface="Arial"/>
                <a:cs typeface="Arial"/>
              </a:rPr>
              <a:t>more </a:t>
            </a:r>
            <a:r>
              <a:rPr sz="2400" spc="-95" dirty="0">
                <a:latin typeface="Arial"/>
                <a:cs typeface="Arial"/>
              </a:rPr>
              <a:t>than1 </a:t>
            </a:r>
            <a:r>
              <a:rPr sz="2400" spc="-130" dirty="0">
                <a:latin typeface="Arial"/>
                <a:cs typeface="Arial"/>
              </a:rPr>
              <a:t>delivery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25" dirty="0">
                <a:latin typeface="Arial"/>
                <a:cs typeface="Arial"/>
              </a:rPr>
              <a:t>outside</a:t>
            </a:r>
            <a:r>
              <a:rPr sz="2400" spc="175" dirty="0">
                <a:latin typeface="Arial"/>
                <a:cs typeface="Arial"/>
              </a:rPr>
              <a:t> </a:t>
            </a:r>
            <a:r>
              <a:rPr sz="2400" spc="-110" dirty="0">
                <a:latin typeface="Arial"/>
                <a:cs typeface="Arial"/>
              </a:rPr>
              <a:t>specification.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5800" y="228600"/>
            <a:ext cx="7772400" cy="6189980"/>
          </a:xfrm>
          <a:custGeom>
            <a:avLst/>
            <a:gdLst/>
            <a:ahLst/>
            <a:cxnLst/>
            <a:rect l="l" t="t" r="r" b="b"/>
            <a:pathLst>
              <a:path w="7772400" h="6189980">
                <a:moveTo>
                  <a:pt x="0" y="0"/>
                </a:moveTo>
                <a:lnTo>
                  <a:pt x="7772400" y="0"/>
                </a:lnTo>
                <a:lnTo>
                  <a:pt x="7772400" y="6189980"/>
                </a:lnTo>
                <a:lnTo>
                  <a:pt x="0" y="6189980"/>
                </a:lnTo>
                <a:lnTo>
                  <a:pt x="0" y="0"/>
                </a:lnTo>
                <a:close/>
              </a:path>
              <a:path w="7772400" h="6189980">
                <a:moveTo>
                  <a:pt x="0" y="0"/>
                </a:moveTo>
                <a:lnTo>
                  <a:pt x="0" y="0"/>
                </a:lnTo>
              </a:path>
              <a:path w="7772400" h="6189980">
                <a:moveTo>
                  <a:pt x="7772400" y="6189980"/>
                </a:moveTo>
                <a:lnTo>
                  <a:pt x="7772400" y="618998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63269" y="262890"/>
            <a:ext cx="226504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0" spc="-100" dirty="0">
                <a:latin typeface="Arial"/>
                <a:cs typeface="Arial"/>
              </a:rPr>
              <a:t>3. </a:t>
            </a:r>
            <a:r>
              <a:rPr sz="2600" b="0" spc="-330" dirty="0">
                <a:latin typeface="Arial"/>
                <a:cs typeface="Arial"/>
              </a:rPr>
              <a:t>CONTAINERS</a:t>
            </a:r>
            <a:r>
              <a:rPr sz="2600" b="0" spc="-250" dirty="0">
                <a:latin typeface="Arial"/>
                <a:cs typeface="Arial"/>
              </a:rPr>
              <a:t> </a:t>
            </a:r>
            <a:r>
              <a:rPr sz="2600" b="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63269" y="474979"/>
            <a:ext cx="7610475" cy="535940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270510" indent="-257810">
              <a:lnSpc>
                <a:spcPct val="100000"/>
              </a:lnSpc>
              <a:spcBef>
                <a:spcPts val="1540"/>
              </a:spcBef>
              <a:buChar char="•"/>
              <a:tabLst>
                <a:tab pos="269875" algn="l"/>
                <a:tab pos="270510" algn="l"/>
              </a:tabLst>
            </a:pPr>
            <a:r>
              <a:rPr sz="2400" spc="-110" dirty="0">
                <a:latin typeface="Arial"/>
                <a:cs typeface="Arial"/>
              </a:rPr>
              <a:t>Containers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60" dirty="0">
                <a:latin typeface="Arial"/>
                <a:cs typeface="Arial"/>
              </a:rPr>
              <a:t>examined </a:t>
            </a:r>
            <a:r>
              <a:rPr sz="2400" spc="-20" dirty="0">
                <a:latin typeface="Arial"/>
                <a:cs typeface="Arial"/>
              </a:rPr>
              <a:t>for </a:t>
            </a:r>
            <a:r>
              <a:rPr sz="2400" spc="-185" dirty="0">
                <a:latin typeface="Arial"/>
                <a:cs typeface="Arial"/>
              </a:rPr>
              <a:t>defects </a:t>
            </a:r>
            <a:r>
              <a:rPr sz="2400" spc="45" dirty="0">
                <a:latin typeface="Arial"/>
                <a:cs typeface="Arial"/>
              </a:rPr>
              <a:t>in</a:t>
            </a:r>
            <a:r>
              <a:rPr sz="2400" spc="275" dirty="0">
                <a:latin typeface="Arial"/>
                <a:cs typeface="Arial"/>
              </a:rPr>
              <a:t> </a:t>
            </a:r>
            <a:r>
              <a:rPr sz="2400" spc="-30" dirty="0">
                <a:latin typeface="Arial"/>
                <a:cs typeface="Arial"/>
              </a:rPr>
              <a:t>lining.</a:t>
            </a:r>
            <a:endParaRPr sz="2400">
              <a:latin typeface="Arial"/>
              <a:cs typeface="Arial"/>
            </a:endParaRPr>
          </a:p>
          <a:p>
            <a:pPr marL="12700" marR="215265">
              <a:lnSpc>
                <a:spcPct val="150000"/>
              </a:lnSpc>
              <a:buChar char="•"/>
              <a:tabLst>
                <a:tab pos="328295" algn="l"/>
                <a:tab pos="328930" algn="l"/>
              </a:tabLst>
            </a:pPr>
            <a:r>
              <a:rPr sz="2400" spc="-70" dirty="0">
                <a:latin typeface="Arial"/>
                <a:cs typeface="Arial"/>
              </a:rPr>
              <a:t>Quality </a:t>
            </a:r>
            <a:r>
              <a:rPr sz="2400" spc="-55" dirty="0">
                <a:latin typeface="Arial"/>
                <a:cs typeface="Arial"/>
              </a:rPr>
              <a:t>control </a:t>
            </a:r>
            <a:r>
              <a:rPr sz="2400" spc="-250" dirty="0">
                <a:latin typeface="Arial"/>
                <a:cs typeface="Arial"/>
              </a:rPr>
              <a:t>aspects </a:t>
            </a:r>
            <a:r>
              <a:rPr sz="2400" spc="-125" dirty="0">
                <a:latin typeface="Arial"/>
                <a:cs typeface="Arial"/>
              </a:rPr>
              <a:t>includes </a:t>
            </a:r>
            <a:r>
              <a:rPr sz="2400" spc="-235" dirty="0">
                <a:latin typeface="Arial"/>
                <a:cs typeface="Arial"/>
              </a:rPr>
              <a:t>degree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85" dirty="0">
                <a:latin typeface="Arial"/>
                <a:cs typeface="Arial"/>
              </a:rPr>
              <a:t>conductivity </a:t>
            </a:r>
            <a:r>
              <a:rPr sz="2400" spc="-50" dirty="0">
                <a:latin typeface="Arial"/>
                <a:cs typeface="Arial"/>
              </a:rPr>
              <a:t>of  </a:t>
            </a:r>
            <a:r>
              <a:rPr sz="2400" spc="-114" dirty="0">
                <a:latin typeface="Arial"/>
                <a:cs typeface="Arial"/>
              </a:rPr>
              <a:t>electric </a:t>
            </a:r>
            <a:r>
              <a:rPr sz="2400" spc="-85" dirty="0">
                <a:latin typeface="Arial"/>
                <a:cs typeface="Arial"/>
              </a:rPr>
              <a:t>current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220" dirty="0">
                <a:latin typeface="Arial"/>
                <a:cs typeface="Arial"/>
              </a:rPr>
              <a:t>measure </a:t>
            </a:r>
            <a:r>
              <a:rPr sz="2400" spc="-40" dirty="0">
                <a:latin typeface="Arial"/>
                <a:cs typeface="Arial"/>
              </a:rPr>
              <a:t>of </a:t>
            </a:r>
            <a:r>
              <a:rPr sz="2400" spc="-220" dirty="0">
                <a:latin typeface="Arial"/>
                <a:cs typeface="Arial"/>
              </a:rPr>
              <a:t>exposed</a:t>
            </a:r>
            <a:r>
              <a:rPr sz="2400" spc="65" dirty="0">
                <a:latin typeface="Arial"/>
                <a:cs typeface="Arial"/>
              </a:rPr>
              <a:t> </a:t>
            </a:r>
            <a:r>
              <a:rPr sz="2400" spc="-160" dirty="0">
                <a:latin typeface="Arial"/>
                <a:cs typeface="Arial"/>
              </a:rPr>
              <a:t>metals.</a:t>
            </a:r>
            <a:endParaRPr sz="2400">
              <a:latin typeface="Arial"/>
              <a:cs typeface="Arial"/>
            </a:endParaRPr>
          </a:p>
          <a:p>
            <a:pPr marL="270510" indent="-257810">
              <a:lnSpc>
                <a:spcPct val="100000"/>
              </a:lnSpc>
              <a:spcBef>
                <a:spcPts val="1440"/>
              </a:spcBef>
              <a:buChar char="•"/>
              <a:tabLst>
                <a:tab pos="269875" algn="l"/>
                <a:tab pos="270510" algn="l"/>
              </a:tabLst>
            </a:pPr>
            <a:r>
              <a:rPr sz="2400" spc="-220" dirty="0">
                <a:latin typeface="Arial"/>
                <a:cs typeface="Arial"/>
              </a:rPr>
              <a:t>Glass </a:t>
            </a:r>
            <a:r>
              <a:rPr sz="2400" spc="-130" dirty="0">
                <a:latin typeface="Arial"/>
                <a:cs typeface="Arial"/>
              </a:rPr>
              <a:t>containers </a:t>
            </a:r>
            <a:r>
              <a:rPr sz="2400" spc="-160" dirty="0">
                <a:latin typeface="Arial"/>
                <a:cs typeface="Arial"/>
              </a:rPr>
              <a:t>examined </a:t>
            </a:r>
            <a:r>
              <a:rPr sz="2400" spc="-20" dirty="0">
                <a:latin typeface="Arial"/>
                <a:cs typeface="Arial"/>
              </a:rPr>
              <a:t>for</a:t>
            </a:r>
            <a:r>
              <a:rPr sz="2400" spc="-210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Flaws.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7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600" spc="-100" dirty="0">
                <a:latin typeface="Arial"/>
                <a:cs typeface="Arial"/>
              </a:rPr>
              <a:t>4. </a:t>
            </a:r>
            <a:r>
              <a:rPr sz="2600" spc="-275" dirty="0">
                <a:latin typeface="Arial"/>
                <a:cs typeface="Arial"/>
              </a:rPr>
              <a:t>WEIGHT </a:t>
            </a:r>
            <a:r>
              <a:rPr sz="2600" spc="-345" dirty="0">
                <a:latin typeface="Arial"/>
                <a:cs typeface="Arial"/>
              </a:rPr>
              <a:t>CHECKING</a:t>
            </a:r>
            <a:r>
              <a:rPr sz="2600" spc="-45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L="12700" marR="7620" algn="just">
              <a:lnSpc>
                <a:spcPct val="100000"/>
              </a:lnSpc>
              <a:buChar char="•"/>
              <a:tabLst>
                <a:tab pos="295910" algn="l"/>
              </a:tabLst>
            </a:pPr>
            <a:r>
              <a:rPr sz="2400" spc="-140" dirty="0">
                <a:latin typeface="Arial"/>
                <a:cs typeface="Arial"/>
              </a:rPr>
              <a:t>Is </a:t>
            </a:r>
            <a:r>
              <a:rPr sz="2400" spc="-145" dirty="0">
                <a:latin typeface="Arial"/>
                <a:cs typeface="Arial"/>
              </a:rPr>
              <a:t>done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95" dirty="0">
                <a:latin typeface="Arial"/>
                <a:cs typeface="Arial"/>
              </a:rPr>
              <a:t>periodically </a:t>
            </a:r>
            <a:r>
              <a:rPr sz="2400" spc="-125" dirty="0">
                <a:latin typeface="Arial"/>
                <a:cs typeface="Arial"/>
              </a:rPr>
              <a:t>adding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dirty="0">
                <a:latin typeface="Arial"/>
                <a:cs typeface="Arial"/>
              </a:rPr>
              <a:t>filling </a:t>
            </a:r>
            <a:r>
              <a:rPr sz="2400" spc="-45" dirty="0">
                <a:latin typeface="Arial"/>
                <a:cs typeface="Arial"/>
              </a:rPr>
              <a:t>line </a:t>
            </a:r>
            <a:r>
              <a:rPr sz="2400" spc="-130" dirty="0">
                <a:latin typeface="Arial"/>
                <a:cs typeface="Arial"/>
              </a:rPr>
              <a:t>tared </a:t>
            </a:r>
            <a:r>
              <a:rPr sz="2400" spc="-155" dirty="0">
                <a:latin typeface="Arial"/>
                <a:cs typeface="Arial"/>
              </a:rPr>
              <a:t>empty  </a:t>
            </a:r>
            <a:r>
              <a:rPr sz="2400" spc="-170" dirty="0">
                <a:latin typeface="Arial"/>
                <a:cs typeface="Arial"/>
              </a:rPr>
              <a:t>aerosol </a:t>
            </a:r>
            <a:r>
              <a:rPr sz="2400" spc="-125" dirty="0">
                <a:latin typeface="Arial"/>
                <a:cs typeface="Arial"/>
              </a:rPr>
              <a:t>containers, </a:t>
            </a:r>
            <a:r>
              <a:rPr sz="2400" spc="-90" dirty="0">
                <a:latin typeface="Arial"/>
                <a:cs typeface="Arial"/>
              </a:rPr>
              <a:t>which </a:t>
            </a:r>
            <a:r>
              <a:rPr sz="2400" spc="-110" dirty="0">
                <a:latin typeface="Arial"/>
                <a:cs typeface="Arial"/>
              </a:rPr>
              <a:t>after </a:t>
            </a:r>
            <a:r>
              <a:rPr sz="2400" dirty="0">
                <a:latin typeface="Arial"/>
                <a:cs typeface="Arial"/>
              </a:rPr>
              <a:t>filling </a:t>
            </a:r>
            <a:r>
              <a:rPr sz="2400" spc="-25" dirty="0">
                <a:latin typeface="Arial"/>
                <a:cs typeface="Arial"/>
              </a:rPr>
              <a:t>with </a:t>
            </a:r>
            <a:r>
              <a:rPr sz="2400" spc="-140" dirty="0">
                <a:latin typeface="Arial"/>
                <a:cs typeface="Arial"/>
              </a:rPr>
              <a:t>concentrate </a:t>
            </a:r>
            <a:r>
              <a:rPr sz="2400" spc="-210" dirty="0">
                <a:latin typeface="Arial"/>
                <a:cs typeface="Arial"/>
              </a:rPr>
              <a:t>are  </a:t>
            </a:r>
            <a:r>
              <a:rPr sz="2400" spc="-170" dirty="0">
                <a:latin typeface="Arial"/>
                <a:cs typeface="Arial"/>
              </a:rPr>
              <a:t>removed </a:t>
            </a:r>
            <a:r>
              <a:rPr sz="2400" spc="430" dirty="0">
                <a:latin typeface="Arial"/>
                <a:cs typeface="Arial"/>
              </a:rPr>
              <a:t>&amp;</a:t>
            </a:r>
            <a:r>
              <a:rPr sz="2400" spc="20" dirty="0">
                <a:latin typeface="Arial"/>
                <a:cs typeface="Arial"/>
              </a:rPr>
              <a:t> </a:t>
            </a:r>
            <a:r>
              <a:rPr sz="2400" spc="-170" dirty="0">
                <a:latin typeface="Arial"/>
                <a:cs typeface="Arial"/>
              </a:rPr>
              <a:t>weighed.</a:t>
            </a:r>
            <a:endParaRPr sz="2400">
              <a:latin typeface="Arial"/>
              <a:cs typeface="Arial"/>
            </a:endParaRPr>
          </a:p>
          <a:p>
            <a:pPr marL="12700" marR="5080" algn="just">
              <a:lnSpc>
                <a:spcPct val="150000"/>
              </a:lnSpc>
              <a:buChar char="•"/>
              <a:tabLst>
                <a:tab pos="337820" algn="l"/>
              </a:tabLst>
            </a:pPr>
            <a:r>
              <a:rPr sz="2400" spc="-295" dirty="0">
                <a:latin typeface="Arial"/>
                <a:cs typeface="Arial"/>
              </a:rPr>
              <a:t>Same </a:t>
            </a:r>
            <a:r>
              <a:rPr sz="2400" spc="-140" dirty="0">
                <a:latin typeface="Arial"/>
                <a:cs typeface="Arial"/>
              </a:rPr>
              <a:t>procedure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220" dirty="0">
                <a:latin typeface="Arial"/>
                <a:cs typeface="Arial"/>
              </a:rPr>
              <a:t>used </a:t>
            </a:r>
            <a:r>
              <a:rPr sz="2400" spc="-20" dirty="0">
                <a:latin typeface="Arial"/>
                <a:cs typeface="Arial"/>
              </a:rPr>
              <a:t>for </a:t>
            </a:r>
            <a:r>
              <a:rPr sz="2400" spc="-145" dirty="0">
                <a:latin typeface="Arial"/>
                <a:cs typeface="Arial"/>
              </a:rPr>
              <a:t>checking </a:t>
            </a:r>
            <a:r>
              <a:rPr sz="2400" spc="-130" dirty="0">
                <a:latin typeface="Arial"/>
                <a:cs typeface="Arial"/>
              </a:rPr>
              <a:t>weight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30" dirty="0">
                <a:latin typeface="Arial"/>
                <a:cs typeface="Arial"/>
              </a:rPr>
              <a:t>Propellants  </a:t>
            </a:r>
            <a:r>
              <a:rPr sz="2400" spc="-145" dirty="0">
                <a:latin typeface="Arial"/>
                <a:cs typeface="Arial"/>
              </a:rPr>
              <a:t>being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170" dirty="0">
                <a:latin typeface="Arial"/>
                <a:cs typeface="Arial"/>
              </a:rPr>
              <a:t>added.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685800"/>
            <a:ext cx="7772400" cy="5334000"/>
          </a:xfrm>
          <a:custGeom>
            <a:avLst/>
            <a:gdLst/>
            <a:ahLst/>
            <a:cxnLst/>
            <a:rect l="l" t="t" r="r" b="b"/>
            <a:pathLst>
              <a:path w="7772400" h="5334000">
                <a:moveTo>
                  <a:pt x="3886200" y="5334000"/>
                </a:moveTo>
                <a:lnTo>
                  <a:pt x="0" y="5334000"/>
                </a:lnTo>
                <a:lnTo>
                  <a:pt x="0" y="0"/>
                </a:lnTo>
                <a:lnTo>
                  <a:pt x="7772400" y="0"/>
                </a:lnTo>
                <a:lnTo>
                  <a:pt x="7772400" y="5334000"/>
                </a:lnTo>
                <a:lnTo>
                  <a:pt x="3886200" y="5334000"/>
                </a:lnTo>
                <a:close/>
              </a:path>
            </a:pathLst>
          </a:custGeom>
          <a:ln w="9344">
            <a:solidFill>
              <a:srgbClr val="006FB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40739" y="642620"/>
            <a:ext cx="7552690" cy="340741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spc="-95" dirty="0">
                <a:latin typeface="Arial"/>
                <a:cs typeface="Arial"/>
              </a:rPr>
              <a:t>5. </a:t>
            </a:r>
            <a:r>
              <a:rPr sz="2400" spc="-335" dirty="0">
                <a:latin typeface="Arial"/>
                <a:cs typeface="Arial"/>
              </a:rPr>
              <a:t>LEAK </a:t>
            </a:r>
            <a:r>
              <a:rPr sz="2400" spc="-310" dirty="0">
                <a:latin typeface="Arial"/>
                <a:cs typeface="Arial"/>
              </a:rPr>
              <a:t>TESTING</a:t>
            </a:r>
            <a:r>
              <a:rPr sz="2400" spc="-305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355600" marR="310515" indent="-342900">
              <a:lnSpc>
                <a:spcPct val="100000"/>
              </a:lnSpc>
              <a:spcBef>
                <a:spcPts val="6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85" dirty="0">
                <a:latin typeface="Arial"/>
                <a:cs typeface="Arial"/>
              </a:rPr>
              <a:t>It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240" dirty="0">
                <a:latin typeface="Arial"/>
                <a:cs typeface="Arial"/>
              </a:rPr>
              <a:t>means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50" dirty="0">
                <a:latin typeface="Arial"/>
                <a:cs typeface="Arial"/>
              </a:rPr>
              <a:t>checking </a:t>
            </a:r>
            <a:r>
              <a:rPr sz="2400" spc="-75" dirty="0">
                <a:latin typeface="Arial"/>
                <a:cs typeface="Arial"/>
              </a:rPr>
              <a:t>crimping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50" dirty="0">
                <a:latin typeface="Arial"/>
                <a:cs typeface="Arial"/>
              </a:rPr>
              <a:t>detect 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50" dirty="0">
                <a:latin typeface="Arial"/>
                <a:cs typeface="Arial"/>
              </a:rPr>
              <a:t>defective </a:t>
            </a:r>
            <a:r>
              <a:rPr sz="2400" spc="-130" dirty="0">
                <a:latin typeface="Arial"/>
                <a:cs typeface="Arial"/>
              </a:rPr>
              <a:t>containers </a:t>
            </a:r>
            <a:r>
              <a:rPr sz="2400" spc="-165" dirty="0">
                <a:latin typeface="Arial"/>
                <a:cs typeface="Arial"/>
              </a:rPr>
              <a:t>due </a:t>
            </a:r>
            <a:r>
              <a:rPr sz="2400" spc="-40" dirty="0">
                <a:latin typeface="Arial"/>
                <a:cs typeface="Arial"/>
              </a:rPr>
              <a:t>to</a:t>
            </a:r>
            <a:r>
              <a:rPr sz="2400" spc="190" dirty="0">
                <a:latin typeface="Arial"/>
                <a:cs typeface="Arial"/>
              </a:rPr>
              <a:t> </a:t>
            </a:r>
            <a:r>
              <a:rPr sz="2400" spc="-215" dirty="0">
                <a:latin typeface="Arial"/>
                <a:cs typeface="Arial"/>
              </a:rPr>
              <a:t>leakage.</a:t>
            </a:r>
            <a:endParaRPr sz="2400">
              <a:latin typeface="Arial"/>
              <a:cs typeface="Arial"/>
            </a:endParaRPr>
          </a:p>
          <a:p>
            <a:pPr marL="355600" indent="-342900">
              <a:lnSpc>
                <a:spcPct val="100000"/>
              </a:lnSpc>
              <a:spcBef>
                <a:spcPts val="59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140" dirty="0">
                <a:latin typeface="Arial"/>
                <a:cs typeface="Arial"/>
              </a:rPr>
              <a:t>Is </a:t>
            </a:r>
            <a:r>
              <a:rPr sz="2400" spc="-145" dirty="0">
                <a:latin typeface="Arial"/>
                <a:cs typeface="Arial"/>
              </a:rPr>
              <a:t>done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165" dirty="0">
                <a:latin typeface="Arial"/>
                <a:cs typeface="Arial"/>
              </a:rPr>
              <a:t>measuring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70" dirty="0">
                <a:latin typeface="Arial"/>
                <a:cs typeface="Arial"/>
              </a:rPr>
              <a:t>Crimp’s </a:t>
            </a:r>
            <a:r>
              <a:rPr sz="2400" spc="-100" dirty="0">
                <a:latin typeface="Arial"/>
                <a:cs typeface="Arial"/>
              </a:rPr>
              <a:t>dimension </a:t>
            </a:r>
            <a:r>
              <a:rPr sz="2400" spc="430" dirty="0">
                <a:latin typeface="Arial"/>
                <a:cs typeface="Arial"/>
              </a:rPr>
              <a:t>&amp;</a:t>
            </a:r>
            <a:r>
              <a:rPr sz="2400" spc="385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comparing.</a:t>
            </a:r>
            <a:endParaRPr sz="2400">
              <a:latin typeface="Arial"/>
              <a:cs typeface="Arial"/>
            </a:endParaRPr>
          </a:p>
          <a:p>
            <a:pPr marL="355600" marR="417830" indent="-342900">
              <a:lnSpc>
                <a:spcPct val="100000"/>
              </a:lnSpc>
              <a:spcBef>
                <a:spcPts val="600"/>
              </a:spcBef>
              <a:buChar char="•"/>
              <a:tabLst>
                <a:tab pos="354965" algn="l"/>
                <a:tab pos="355600" algn="l"/>
              </a:tabLst>
            </a:pPr>
            <a:r>
              <a:rPr sz="2400" spc="-80" dirty="0">
                <a:latin typeface="Arial"/>
                <a:cs typeface="Arial"/>
              </a:rPr>
              <a:t>Final </a:t>
            </a:r>
            <a:r>
              <a:rPr sz="2400" spc="-125" dirty="0">
                <a:latin typeface="Arial"/>
                <a:cs typeface="Arial"/>
              </a:rPr>
              <a:t>testing </a:t>
            </a:r>
            <a:r>
              <a:rPr sz="2400" spc="-40" dirty="0">
                <a:latin typeface="Arial"/>
                <a:cs typeface="Arial"/>
              </a:rPr>
              <a:t>of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155" dirty="0">
                <a:latin typeface="Arial"/>
                <a:cs typeface="Arial"/>
              </a:rPr>
              <a:t>closure </a:t>
            </a:r>
            <a:r>
              <a:rPr sz="2400" spc="-145" dirty="0">
                <a:latin typeface="Arial"/>
                <a:cs typeface="Arial"/>
              </a:rPr>
              <a:t>is done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210" dirty="0">
                <a:latin typeface="Arial"/>
                <a:cs typeface="Arial"/>
              </a:rPr>
              <a:t>passing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5" dirty="0">
                <a:latin typeface="Arial"/>
                <a:cs typeface="Arial"/>
              </a:rPr>
              <a:t>filled  </a:t>
            </a:r>
            <a:r>
              <a:rPr sz="2400" spc="-130" dirty="0">
                <a:latin typeface="Arial"/>
                <a:cs typeface="Arial"/>
              </a:rPr>
              <a:t>containers </a:t>
            </a:r>
            <a:r>
              <a:rPr sz="2400" spc="-80" dirty="0">
                <a:latin typeface="Arial"/>
                <a:cs typeface="Arial"/>
              </a:rPr>
              <a:t>through </a:t>
            </a:r>
            <a:r>
              <a:rPr sz="2400" spc="-160" dirty="0">
                <a:latin typeface="Arial"/>
                <a:cs typeface="Arial"/>
              </a:rPr>
              <a:t>water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105" dirty="0">
                <a:latin typeface="Arial"/>
                <a:cs typeface="Arial"/>
              </a:rPr>
              <a:t>bath.</a:t>
            </a:r>
            <a:endParaRPr sz="24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5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400" spc="-95" dirty="0">
                <a:latin typeface="Arial"/>
                <a:cs typeface="Arial"/>
              </a:rPr>
              <a:t>6. </a:t>
            </a:r>
            <a:r>
              <a:rPr sz="2400" spc="-390" dirty="0">
                <a:latin typeface="Arial"/>
                <a:cs typeface="Arial"/>
              </a:rPr>
              <a:t>SPRAY </a:t>
            </a:r>
            <a:r>
              <a:rPr sz="2400" spc="-310" dirty="0">
                <a:latin typeface="Arial"/>
                <a:cs typeface="Arial"/>
              </a:rPr>
              <a:t>TESTING</a:t>
            </a:r>
            <a:r>
              <a:rPr sz="2400" spc="-195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40739" y="4006850"/>
            <a:ext cx="132715" cy="90931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0739" y="533272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83639" y="4025899"/>
            <a:ext cx="6623684" cy="1714500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z="2400" spc="-100" dirty="0">
                <a:latin typeface="Arial"/>
                <a:cs typeface="Arial"/>
              </a:rPr>
              <a:t>Most </a:t>
            </a:r>
            <a:r>
              <a:rPr sz="2400" spc="-135" dirty="0">
                <a:latin typeface="Arial"/>
                <a:cs typeface="Arial"/>
              </a:rPr>
              <a:t>pharmaceutical </a:t>
            </a:r>
            <a:r>
              <a:rPr sz="2400" spc="-200" dirty="0">
                <a:latin typeface="Arial"/>
                <a:cs typeface="Arial"/>
              </a:rPr>
              <a:t>aerosols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35" dirty="0">
                <a:latin typeface="Arial"/>
                <a:cs typeface="Arial"/>
              </a:rPr>
              <a:t>100% </a:t>
            </a:r>
            <a:r>
              <a:rPr sz="2400" spc="-215" dirty="0">
                <a:latin typeface="Arial"/>
                <a:cs typeface="Arial"/>
              </a:rPr>
              <a:t>spray</a:t>
            </a:r>
            <a:r>
              <a:rPr sz="2400" spc="-95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tested.</a:t>
            </a:r>
            <a:endParaRPr sz="24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590"/>
              </a:spcBef>
            </a:pPr>
            <a:r>
              <a:rPr sz="2400" spc="-85" dirty="0">
                <a:latin typeface="Arial"/>
                <a:cs typeface="Arial"/>
              </a:rPr>
              <a:t>This </a:t>
            </a:r>
            <a:r>
              <a:rPr sz="2400" spc="-270" dirty="0">
                <a:latin typeface="Arial"/>
                <a:cs typeface="Arial"/>
              </a:rPr>
              <a:t>serves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60" dirty="0">
                <a:latin typeface="Arial"/>
                <a:cs typeface="Arial"/>
              </a:rPr>
              <a:t>clear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35" dirty="0">
                <a:latin typeface="Arial"/>
                <a:cs typeface="Arial"/>
              </a:rPr>
              <a:t>dip </a:t>
            </a:r>
            <a:r>
              <a:rPr sz="2400" spc="-120" dirty="0">
                <a:latin typeface="Arial"/>
                <a:cs typeface="Arial"/>
              </a:rPr>
              <a:t>tube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25" dirty="0">
                <a:latin typeface="Arial"/>
                <a:cs typeface="Arial"/>
              </a:rPr>
              <a:t>pure </a:t>
            </a:r>
            <a:r>
              <a:rPr sz="2400" spc="-80" dirty="0">
                <a:latin typeface="Arial"/>
                <a:cs typeface="Arial"/>
              </a:rPr>
              <a:t>propellant </a:t>
            </a:r>
            <a:r>
              <a:rPr sz="2400" spc="-145" dirty="0">
                <a:latin typeface="Arial"/>
                <a:cs typeface="Arial"/>
              </a:rPr>
              <a:t>and  </a:t>
            </a:r>
            <a:r>
              <a:rPr sz="2400" spc="-125" dirty="0">
                <a:latin typeface="Arial"/>
                <a:cs typeface="Arial"/>
              </a:rPr>
              <a:t>pure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35" dirty="0">
                <a:latin typeface="Arial"/>
                <a:cs typeface="Arial"/>
              </a:rPr>
              <a:t>concentrate.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2400" spc="-70" dirty="0">
                <a:latin typeface="Arial"/>
                <a:cs typeface="Arial"/>
              </a:rPr>
              <a:t>To </a:t>
            </a:r>
            <a:r>
              <a:rPr sz="2400" spc="-185" dirty="0">
                <a:latin typeface="Arial"/>
                <a:cs typeface="Arial"/>
              </a:rPr>
              <a:t>check </a:t>
            </a:r>
            <a:r>
              <a:rPr sz="2400" spc="-20" dirty="0">
                <a:latin typeface="Arial"/>
                <a:cs typeface="Arial"/>
              </a:rPr>
              <a:t>for </a:t>
            </a:r>
            <a:r>
              <a:rPr sz="2400" spc="-185" dirty="0">
                <a:latin typeface="Arial"/>
                <a:cs typeface="Arial"/>
              </a:rPr>
              <a:t>defects </a:t>
            </a:r>
            <a:r>
              <a:rPr sz="2400" spc="40" dirty="0">
                <a:latin typeface="Arial"/>
                <a:cs typeface="Arial"/>
              </a:rPr>
              <a:t>in </a:t>
            </a:r>
            <a:r>
              <a:rPr sz="2400" spc="-235" dirty="0">
                <a:latin typeface="Arial"/>
                <a:cs typeface="Arial"/>
              </a:rPr>
              <a:t>valves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215" dirty="0">
                <a:latin typeface="Arial"/>
                <a:cs typeface="Arial"/>
              </a:rPr>
              <a:t>spray</a:t>
            </a:r>
            <a:r>
              <a:rPr sz="2400" spc="-180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pattern.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226059"/>
            <a:ext cx="8239125" cy="789940"/>
            <a:chOff x="452527" y="226059"/>
            <a:chExt cx="8239125" cy="789940"/>
          </a:xfrm>
        </p:grpSpPr>
        <p:sp>
          <p:nvSpPr>
            <p:cNvPr id="3" name="object 3"/>
            <p:cNvSpPr/>
            <p:nvPr/>
          </p:nvSpPr>
          <p:spPr>
            <a:xfrm>
              <a:off x="457199" y="248919"/>
              <a:ext cx="8229600" cy="762000"/>
            </a:xfrm>
            <a:custGeom>
              <a:avLst/>
              <a:gdLst/>
              <a:ahLst/>
              <a:cxnLst/>
              <a:rect l="l" t="t" r="r" b="b"/>
              <a:pathLst>
                <a:path w="8229600" h="762000">
                  <a:moveTo>
                    <a:pt x="8229600" y="0"/>
                  </a:moveTo>
                  <a:lnTo>
                    <a:pt x="0" y="0"/>
                  </a:lnTo>
                  <a:lnTo>
                    <a:pt x="0" y="762000"/>
                  </a:lnTo>
                  <a:lnTo>
                    <a:pt x="8229600" y="7620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248919"/>
              <a:ext cx="8229600" cy="762000"/>
            </a:xfrm>
            <a:custGeom>
              <a:avLst/>
              <a:gdLst/>
              <a:ahLst/>
              <a:cxnLst/>
              <a:rect l="l" t="t" r="r" b="b"/>
              <a:pathLst>
                <a:path w="8229600" h="762000">
                  <a:moveTo>
                    <a:pt x="4114800" y="762000"/>
                  </a:moveTo>
                  <a:lnTo>
                    <a:pt x="0" y="7620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62000"/>
                  </a:lnTo>
                  <a:lnTo>
                    <a:pt x="4114800" y="7620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9728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0" y="1016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1016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9639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9550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9461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9372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928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19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9105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9017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8915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8826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8737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8648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8559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8470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8382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8293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8204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8115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802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7924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7835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77470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7658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7569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7480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7391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7302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7213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7124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7035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6946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6845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67564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6667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578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489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400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311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223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134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0451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5956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867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78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689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600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499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410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5321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5232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5143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5054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965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87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4787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46990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46100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45085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4419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4330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4241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41528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40639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975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886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37972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37083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36194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35305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34289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33400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32511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31622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3073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9844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895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806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2717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26288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25399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24383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23494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22605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228600"/>
            <a:ext cx="8229600" cy="7620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066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840"/>
              </a:spcBef>
            </a:pPr>
            <a:r>
              <a:rPr sz="3600" spc="-380" dirty="0"/>
              <a:t>EVALUATION</a:t>
            </a:r>
            <a:r>
              <a:rPr sz="3600" spc="-195" dirty="0"/>
              <a:t> </a:t>
            </a:r>
            <a:r>
              <a:rPr sz="3600" spc="-580" dirty="0"/>
              <a:t>TESTS</a:t>
            </a:r>
            <a:endParaRPr sz="3600"/>
          </a:p>
        </p:txBody>
      </p:sp>
      <p:sp>
        <p:nvSpPr>
          <p:cNvPr id="90" name="object 90"/>
          <p:cNvSpPr/>
          <p:nvPr/>
        </p:nvSpPr>
        <p:spPr>
          <a:xfrm>
            <a:off x="762000" y="1295400"/>
            <a:ext cx="7772400" cy="4836160"/>
          </a:xfrm>
          <a:custGeom>
            <a:avLst/>
            <a:gdLst/>
            <a:ahLst/>
            <a:cxnLst/>
            <a:rect l="l" t="t" r="r" b="b"/>
            <a:pathLst>
              <a:path w="7772400" h="4836160">
                <a:moveTo>
                  <a:pt x="3886200" y="4836160"/>
                </a:moveTo>
                <a:lnTo>
                  <a:pt x="0" y="4836160"/>
                </a:lnTo>
                <a:lnTo>
                  <a:pt x="0" y="0"/>
                </a:lnTo>
                <a:lnTo>
                  <a:pt x="7772400" y="0"/>
                </a:lnTo>
                <a:lnTo>
                  <a:pt x="7772400" y="4836160"/>
                </a:lnTo>
                <a:lnTo>
                  <a:pt x="3886200" y="4836160"/>
                </a:lnTo>
                <a:close/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840739" y="1756621"/>
            <a:ext cx="5543550" cy="3704590"/>
          </a:xfrm>
          <a:prstGeom prst="rect">
            <a:avLst/>
          </a:prstGeom>
        </p:spPr>
        <p:txBody>
          <a:bodyPr vert="horz" wrap="square" lIns="0" tIns="99695" rIns="0" bIns="0" rtlCol="0">
            <a:spAutoFit/>
          </a:bodyPr>
          <a:lstStyle/>
          <a:p>
            <a:pPr marL="389890" indent="-377190">
              <a:lnSpc>
                <a:spcPct val="100000"/>
              </a:lnSpc>
              <a:spcBef>
                <a:spcPts val="785"/>
              </a:spcBef>
              <a:buAutoNum type="alphaUcPeriod"/>
              <a:tabLst>
                <a:tab pos="389890" algn="l"/>
              </a:tabLst>
            </a:pPr>
            <a:r>
              <a:rPr sz="2800" spc="-110" dirty="0">
                <a:latin typeface="Arial"/>
                <a:cs typeface="Arial"/>
              </a:rPr>
              <a:t>Flammability </a:t>
            </a:r>
            <a:r>
              <a:rPr sz="2800" spc="-170" dirty="0">
                <a:latin typeface="Arial"/>
                <a:cs typeface="Arial"/>
              </a:rPr>
              <a:t>and </a:t>
            </a:r>
            <a:r>
              <a:rPr sz="2800" spc="-90" dirty="0">
                <a:latin typeface="Arial"/>
                <a:cs typeface="Arial"/>
              </a:rPr>
              <a:t>combustibility</a:t>
            </a:r>
            <a:r>
              <a:rPr sz="2800" spc="35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144395" lvl="1" indent="-303530">
              <a:lnSpc>
                <a:spcPct val="100000"/>
              </a:lnSpc>
              <a:spcBef>
                <a:spcPts val="590"/>
              </a:spcBef>
              <a:buAutoNum type="arabicPeriod"/>
              <a:tabLst>
                <a:tab pos="2145030" algn="l"/>
              </a:tabLst>
            </a:pPr>
            <a:r>
              <a:rPr sz="2400" spc="-180" dirty="0">
                <a:latin typeface="Arial"/>
                <a:cs typeface="Arial"/>
              </a:rPr>
              <a:t>Flash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25" dirty="0">
                <a:latin typeface="Arial"/>
                <a:cs typeface="Arial"/>
              </a:rPr>
              <a:t>point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185" dirty="0">
                <a:latin typeface="Arial"/>
                <a:cs typeface="Arial"/>
              </a:rPr>
              <a:t>Flame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Projection</a:t>
            </a:r>
            <a:endParaRPr sz="2400">
              <a:latin typeface="Arial"/>
              <a:cs typeface="Arial"/>
            </a:endParaRPr>
          </a:p>
          <a:p>
            <a:pPr marL="377190" indent="-364490">
              <a:lnSpc>
                <a:spcPct val="100000"/>
              </a:lnSpc>
              <a:spcBef>
                <a:spcPts val="700"/>
              </a:spcBef>
              <a:buAutoNum type="alphaUcPeriod"/>
              <a:tabLst>
                <a:tab pos="377190" algn="l"/>
              </a:tabLst>
            </a:pPr>
            <a:r>
              <a:rPr sz="2800" spc="-195" dirty="0">
                <a:latin typeface="Arial"/>
                <a:cs typeface="Arial"/>
              </a:rPr>
              <a:t>Physicochemical </a:t>
            </a:r>
            <a:r>
              <a:rPr sz="2800" spc="-170" dirty="0">
                <a:latin typeface="Arial"/>
                <a:cs typeface="Arial"/>
              </a:rPr>
              <a:t>characteristics</a:t>
            </a:r>
            <a:r>
              <a:rPr sz="2800" spc="45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144395" lvl="1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105" dirty="0">
                <a:latin typeface="Arial"/>
                <a:cs typeface="Arial"/>
              </a:rPr>
              <a:t>Vapor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200" dirty="0">
                <a:latin typeface="Arial"/>
                <a:cs typeface="Arial"/>
              </a:rPr>
              <a:t>pressure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lnSpc>
                <a:spcPct val="100000"/>
              </a:lnSpc>
              <a:spcBef>
                <a:spcPts val="590"/>
              </a:spcBef>
              <a:buAutoNum type="arabicPeriod"/>
              <a:tabLst>
                <a:tab pos="2145030" algn="l"/>
              </a:tabLst>
            </a:pPr>
            <a:r>
              <a:rPr sz="2400" spc="-120" dirty="0">
                <a:latin typeface="Arial"/>
                <a:cs typeface="Arial"/>
              </a:rPr>
              <a:t>Density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85" dirty="0">
                <a:latin typeface="Arial"/>
                <a:cs typeface="Arial"/>
              </a:rPr>
              <a:t>Moisture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content</a:t>
            </a:r>
            <a:endParaRPr sz="2400">
              <a:latin typeface="Arial"/>
              <a:cs typeface="Arial"/>
            </a:endParaRPr>
          </a:p>
          <a:p>
            <a:pPr marL="2144395" lvl="1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145030" algn="l"/>
              </a:tabLst>
            </a:pPr>
            <a:r>
              <a:rPr sz="2400" spc="-45" dirty="0">
                <a:latin typeface="Arial"/>
                <a:cs typeface="Arial"/>
              </a:rPr>
              <a:t>Identification of</a:t>
            </a:r>
            <a:r>
              <a:rPr sz="2400" spc="-125" dirty="0">
                <a:latin typeface="Arial"/>
                <a:cs typeface="Arial"/>
              </a:rPr>
              <a:t> </a:t>
            </a:r>
            <a:r>
              <a:rPr sz="2400" spc="-130" dirty="0">
                <a:latin typeface="Arial"/>
                <a:cs typeface="Arial"/>
              </a:rPr>
              <a:t>Propellants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381000"/>
            <a:ext cx="7620000" cy="5750560"/>
          </a:xfrm>
          <a:custGeom>
            <a:avLst/>
            <a:gdLst/>
            <a:ahLst/>
            <a:cxnLst/>
            <a:rect l="l" t="t" r="r" b="b"/>
            <a:pathLst>
              <a:path w="7620000" h="5750560">
                <a:moveTo>
                  <a:pt x="3810000" y="5750560"/>
                </a:moveTo>
                <a:lnTo>
                  <a:pt x="0" y="5750560"/>
                </a:lnTo>
                <a:lnTo>
                  <a:pt x="0" y="0"/>
                </a:lnTo>
                <a:lnTo>
                  <a:pt x="7620000" y="0"/>
                </a:lnTo>
                <a:lnTo>
                  <a:pt x="7620000" y="5750560"/>
                </a:lnTo>
                <a:lnTo>
                  <a:pt x="3810000" y="5750560"/>
                </a:lnTo>
                <a:close/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840739" y="1051559"/>
            <a:ext cx="226441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305" dirty="0">
                <a:latin typeface="Arial"/>
                <a:cs typeface="Arial"/>
              </a:rPr>
              <a:t>C.</a:t>
            </a:r>
            <a:r>
              <a:rPr b="0" spc="-225" dirty="0">
                <a:latin typeface="Arial"/>
                <a:cs typeface="Arial"/>
              </a:rPr>
              <a:t> </a:t>
            </a:r>
            <a:r>
              <a:rPr b="0" spc="-170" dirty="0">
                <a:latin typeface="Arial"/>
                <a:cs typeface="Arial"/>
              </a:rPr>
              <a:t>Performance: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40739" y="1477009"/>
            <a:ext cx="5547995" cy="4075429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220595" indent="-303530">
              <a:lnSpc>
                <a:spcPct val="100000"/>
              </a:lnSpc>
              <a:spcBef>
                <a:spcPts val="700"/>
              </a:spcBef>
              <a:buAutoNum type="arabicPeriod"/>
              <a:tabLst>
                <a:tab pos="2221230" algn="l"/>
              </a:tabLst>
            </a:pPr>
            <a:r>
              <a:rPr sz="2400" spc="-125" dirty="0">
                <a:latin typeface="Arial"/>
                <a:cs typeface="Arial"/>
              </a:rPr>
              <a:t>Aerosol </a:t>
            </a:r>
            <a:r>
              <a:rPr sz="2400" spc="-200" dirty="0">
                <a:latin typeface="Arial"/>
                <a:cs typeface="Arial"/>
              </a:rPr>
              <a:t>valve </a:t>
            </a:r>
            <a:r>
              <a:rPr sz="2400" spc="-180" dirty="0">
                <a:latin typeface="Arial"/>
                <a:cs typeface="Arial"/>
              </a:rPr>
              <a:t>discharge</a:t>
            </a:r>
            <a:r>
              <a:rPr sz="2400" spc="55" dirty="0">
                <a:latin typeface="Arial"/>
                <a:cs typeface="Arial"/>
              </a:rPr>
              <a:t> </a:t>
            </a:r>
            <a:r>
              <a:rPr sz="2400" spc="-145" dirty="0">
                <a:latin typeface="Arial"/>
                <a:cs typeface="Arial"/>
              </a:rPr>
              <a:t>rate</a:t>
            </a:r>
            <a:endParaRPr sz="24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215" dirty="0">
                <a:latin typeface="Arial"/>
                <a:cs typeface="Arial"/>
              </a:rPr>
              <a:t>Spray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95" dirty="0">
                <a:latin typeface="Arial"/>
                <a:cs typeface="Arial"/>
              </a:rPr>
              <a:t>pattern</a:t>
            </a:r>
            <a:endParaRPr sz="24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245" dirty="0">
                <a:latin typeface="Arial"/>
                <a:cs typeface="Arial"/>
              </a:rPr>
              <a:t>Dosage </a:t>
            </a:r>
            <a:r>
              <a:rPr sz="2400" spc="-25" dirty="0">
                <a:latin typeface="Arial"/>
                <a:cs typeface="Arial"/>
              </a:rPr>
              <a:t>with </a:t>
            </a:r>
            <a:r>
              <a:rPr sz="2400" spc="-165" dirty="0">
                <a:latin typeface="Arial"/>
                <a:cs typeface="Arial"/>
              </a:rPr>
              <a:t>metered</a:t>
            </a:r>
            <a:r>
              <a:rPr sz="2400" spc="-380" dirty="0">
                <a:latin typeface="Arial"/>
                <a:cs typeface="Arial"/>
              </a:rPr>
              <a:t> </a:t>
            </a:r>
            <a:r>
              <a:rPr sz="2400" spc="-235" dirty="0">
                <a:latin typeface="Arial"/>
                <a:cs typeface="Arial"/>
              </a:rPr>
              <a:t>valves</a:t>
            </a:r>
            <a:endParaRPr sz="24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80" dirty="0">
                <a:latin typeface="Arial"/>
                <a:cs typeface="Arial"/>
              </a:rPr>
              <a:t>Net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130" dirty="0">
                <a:latin typeface="Arial"/>
                <a:cs typeface="Arial"/>
              </a:rPr>
              <a:t>contents</a:t>
            </a:r>
            <a:endParaRPr sz="24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200" dirty="0">
                <a:latin typeface="Arial"/>
                <a:cs typeface="Arial"/>
              </a:rPr>
              <a:t>Foam</a:t>
            </a:r>
            <a:r>
              <a:rPr sz="2400" spc="-80" dirty="0">
                <a:latin typeface="Arial"/>
                <a:cs typeface="Arial"/>
              </a:rPr>
              <a:t> stability</a:t>
            </a:r>
            <a:endParaRPr sz="24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125" dirty="0">
                <a:latin typeface="Arial"/>
                <a:cs typeface="Arial"/>
              </a:rPr>
              <a:t>Particle </a:t>
            </a:r>
            <a:r>
              <a:rPr sz="2400" spc="-254" dirty="0">
                <a:latin typeface="Arial"/>
                <a:cs typeface="Arial"/>
              </a:rPr>
              <a:t>size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80" dirty="0">
                <a:latin typeface="Arial"/>
                <a:cs typeface="Arial"/>
              </a:rPr>
              <a:t>determination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90"/>
              </a:spcBef>
            </a:pPr>
            <a:r>
              <a:rPr sz="2800" spc="-190" dirty="0">
                <a:latin typeface="Arial"/>
                <a:cs typeface="Arial"/>
              </a:rPr>
              <a:t>D. </a:t>
            </a:r>
            <a:r>
              <a:rPr sz="2800" spc="-114" dirty="0">
                <a:latin typeface="Arial"/>
                <a:cs typeface="Arial"/>
              </a:rPr>
              <a:t>Biological </a:t>
            </a:r>
            <a:r>
              <a:rPr sz="2800" spc="-150" dirty="0">
                <a:latin typeface="Arial"/>
                <a:cs typeface="Arial"/>
              </a:rPr>
              <a:t>testing</a:t>
            </a:r>
            <a:r>
              <a:rPr sz="2800" spc="15" dirty="0">
                <a:latin typeface="Arial"/>
                <a:cs typeface="Arial"/>
              </a:rPr>
              <a:t> </a:t>
            </a:r>
            <a:r>
              <a:rPr sz="2800" spc="-3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120" dirty="0">
                <a:latin typeface="Arial"/>
                <a:cs typeface="Arial"/>
              </a:rPr>
              <a:t>Therapeutic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90" dirty="0">
                <a:latin typeface="Arial"/>
                <a:cs typeface="Arial"/>
              </a:rPr>
              <a:t>activity</a:t>
            </a:r>
            <a:endParaRPr sz="2400">
              <a:latin typeface="Arial"/>
              <a:cs typeface="Arial"/>
            </a:endParaRPr>
          </a:p>
          <a:p>
            <a:pPr marL="2220595" indent="-30353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2221230" algn="l"/>
              </a:tabLst>
            </a:pPr>
            <a:r>
              <a:rPr sz="2400" spc="-70" dirty="0">
                <a:latin typeface="Arial"/>
                <a:cs typeface="Arial"/>
              </a:rPr>
              <a:t>Toxicity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60" dirty="0">
                <a:latin typeface="Arial"/>
                <a:cs typeface="Arial"/>
              </a:rPr>
              <a:t>studies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28727" y="303529"/>
            <a:ext cx="8239125" cy="636270"/>
            <a:chOff x="528727" y="303529"/>
            <a:chExt cx="8239125" cy="636270"/>
          </a:xfrm>
        </p:grpSpPr>
        <p:sp>
          <p:nvSpPr>
            <p:cNvPr id="3" name="object 3"/>
            <p:cNvSpPr/>
            <p:nvPr/>
          </p:nvSpPr>
          <p:spPr>
            <a:xfrm>
              <a:off x="5333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8229600" y="0"/>
                  </a:moveTo>
                  <a:lnTo>
                    <a:pt x="0" y="0"/>
                  </a:lnTo>
                  <a:lnTo>
                    <a:pt x="0" y="609600"/>
                  </a:lnTo>
                  <a:lnTo>
                    <a:pt x="8229600" y="60960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33399" y="325119"/>
              <a:ext cx="8229600" cy="609600"/>
            </a:xfrm>
            <a:custGeom>
              <a:avLst/>
              <a:gdLst/>
              <a:ahLst/>
              <a:cxnLst/>
              <a:rect l="l" t="t" r="r" b="b"/>
              <a:pathLst>
                <a:path w="8229600" h="609600">
                  <a:moveTo>
                    <a:pt x="4114800" y="609600"/>
                  </a:moveTo>
                  <a:lnTo>
                    <a:pt x="0" y="60960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09600"/>
                  </a:lnTo>
                  <a:lnTo>
                    <a:pt x="4114800" y="60960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33400" y="9067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33399" y="9004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A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33399" y="8928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33399" y="8851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9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3399" y="8775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33399" y="8712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8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533399" y="8635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33399" y="8559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7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33399" y="8483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533399" y="8420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6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533399" y="8343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33399" y="82677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5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33399" y="82042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3399" y="8127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19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4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33400" y="797559"/>
              <a:ext cx="8230870" cy="15240"/>
            </a:xfrm>
            <a:custGeom>
              <a:avLst/>
              <a:gdLst/>
              <a:ahLst/>
              <a:cxnLst/>
              <a:rect l="l" t="t" r="r" b="b"/>
              <a:pathLst>
                <a:path w="8230870" h="1524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5240"/>
                  </a:lnTo>
                  <a:lnTo>
                    <a:pt x="8230870" y="15240"/>
                  </a:lnTo>
                  <a:lnTo>
                    <a:pt x="8230870" y="889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33399" y="7912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33399" y="7835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3399" y="7759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533399" y="76834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33399" y="7619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33399" y="7543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33399" y="74676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F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3399" y="74041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33399" y="7327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E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33399" y="7251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533399" y="71754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D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533399" y="7111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33399" y="7035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C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3399" y="6959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33399" y="6883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B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533399" y="6819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33399" y="6743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A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533399" y="6667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533399" y="6604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33399" y="6527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533399" y="6451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533399" y="6375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33399" y="63118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533399" y="6235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533399" y="6159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33399" y="6083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33399" y="60197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33399" y="5943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4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33399" y="58673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33399" y="5791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3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33399" y="57277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33399" y="5651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2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33399" y="55752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33399" y="54990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1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533399" y="5435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533399" y="5359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33399" y="52832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533399" y="5207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533399" y="5143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533399" y="5067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533399" y="49910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533399" y="4914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533399" y="4851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533399" y="47751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533399" y="469900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90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533399" y="4635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33399" y="4559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533399" y="44830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533399" y="44195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9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533400" y="426719"/>
              <a:ext cx="8230870" cy="15240"/>
            </a:xfrm>
            <a:custGeom>
              <a:avLst/>
              <a:gdLst/>
              <a:ahLst/>
              <a:cxnLst/>
              <a:rect l="l" t="t" r="r" b="b"/>
              <a:pathLst>
                <a:path w="8230870" h="1524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15240"/>
                  </a:lnTo>
                  <a:lnTo>
                    <a:pt x="8230870" y="1524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533399" y="41910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533399" y="412750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533399" y="4051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533399" y="39750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533399" y="3898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33399" y="38353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533399" y="37591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19"/>
                  </a:lnTo>
                  <a:lnTo>
                    <a:pt x="8230870" y="761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533399" y="36829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33399" y="3606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533399" y="3543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533399" y="34670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533399" y="33908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533399" y="33146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0870" y="8889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533399" y="32511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533399" y="31749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533399" y="309879"/>
              <a:ext cx="8230870" cy="8890"/>
            </a:xfrm>
            <a:custGeom>
              <a:avLst/>
              <a:gdLst/>
              <a:ahLst/>
              <a:cxnLst/>
              <a:rect l="l" t="t" r="r" b="b"/>
              <a:pathLst>
                <a:path w="8230870" h="8889">
                  <a:moveTo>
                    <a:pt x="823087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0870" y="889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533399" y="303529"/>
              <a:ext cx="8230870" cy="7620"/>
            </a:xfrm>
            <a:custGeom>
              <a:avLst/>
              <a:gdLst/>
              <a:ahLst/>
              <a:cxnLst/>
              <a:rect l="l" t="t" r="r" b="b"/>
              <a:pathLst>
                <a:path w="8230870" h="7620">
                  <a:moveTo>
                    <a:pt x="823087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8230870" y="7620"/>
                  </a:lnTo>
                  <a:lnTo>
                    <a:pt x="823087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7" name="object 87"/>
          <p:cNvSpPr txBox="1">
            <a:spLocks noGrp="1"/>
          </p:cNvSpPr>
          <p:nvPr>
            <p:ph type="title"/>
          </p:nvPr>
        </p:nvSpPr>
        <p:spPr>
          <a:xfrm>
            <a:off x="533400" y="304800"/>
            <a:ext cx="8229600" cy="60960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60960" rIns="0" bIns="0" rtlCol="0">
            <a:spAutoFit/>
          </a:bodyPr>
          <a:lstStyle/>
          <a:p>
            <a:pPr marL="1263650">
              <a:lnSpc>
                <a:spcPct val="100000"/>
              </a:lnSpc>
              <a:spcBef>
                <a:spcPts val="480"/>
              </a:spcBef>
            </a:pPr>
            <a:r>
              <a:rPr sz="3200" spc="-275" dirty="0"/>
              <a:t>A. </a:t>
            </a:r>
            <a:r>
              <a:rPr sz="3200" spc="-235" dirty="0"/>
              <a:t>Flammability </a:t>
            </a:r>
            <a:r>
              <a:rPr sz="3200" spc="-270" dirty="0"/>
              <a:t>and</a:t>
            </a:r>
            <a:r>
              <a:rPr sz="3200" spc="-35" dirty="0"/>
              <a:t> </a:t>
            </a:r>
            <a:r>
              <a:rPr sz="3200" spc="-240" dirty="0"/>
              <a:t>combustibility</a:t>
            </a:r>
            <a:endParaRPr sz="3200"/>
          </a:p>
        </p:txBody>
      </p:sp>
      <p:sp>
        <p:nvSpPr>
          <p:cNvPr id="88" name="object 88"/>
          <p:cNvSpPr/>
          <p:nvPr/>
        </p:nvSpPr>
        <p:spPr>
          <a:xfrm>
            <a:off x="533400" y="1143000"/>
            <a:ext cx="8229600" cy="5029200"/>
          </a:xfrm>
          <a:custGeom>
            <a:avLst/>
            <a:gdLst/>
            <a:ahLst/>
            <a:cxnLst/>
            <a:rect l="l" t="t" r="r" b="b"/>
            <a:pathLst>
              <a:path w="8229600" h="5029200">
                <a:moveTo>
                  <a:pt x="4114800" y="5029200"/>
                </a:moveTo>
                <a:lnTo>
                  <a:pt x="0" y="502920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029200"/>
                </a:lnTo>
                <a:lnTo>
                  <a:pt x="4114800" y="5029200"/>
                </a:lnTo>
                <a:close/>
              </a:path>
            </a:pathLst>
          </a:custGeom>
          <a:ln w="9344">
            <a:solidFill>
              <a:srgbClr val="4AABC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 txBox="1"/>
          <p:nvPr/>
        </p:nvSpPr>
        <p:spPr>
          <a:xfrm>
            <a:off x="612140" y="1046480"/>
            <a:ext cx="7884795" cy="4859020"/>
          </a:xfrm>
          <a:prstGeom prst="rect">
            <a:avLst/>
          </a:prstGeom>
        </p:spPr>
        <p:txBody>
          <a:bodyPr vert="horz" wrap="square" lIns="0" tIns="243840" rIns="0" bIns="0" rtlCol="0">
            <a:spAutoFit/>
          </a:bodyPr>
          <a:lstStyle/>
          <a:p>
            <a:pPr marL="365125" indent="-353060">
              <a:lnSpc>
                <a:spcPct val="100000"/>
              </a:lnSpc>
              <a:spcBef>
                <a:spcPts val="1920"/>
              </a:spcBef>
              <a:buAutoNum type="arabicPeriod"/>
              <a:tabLst>
                <a:tab pos="365760" algn="l"/>
              </a:tabLst>
            </a:pPr>
            <a:r>
              <a:rPr sz="2800" spc="-210" dirty="0">
                <a:latin typeface="Arial"/>
                <a:cs typeface="Arial"/>
              </a:rPr>
              <a:t>Flash</a:t>
            </a:r>
            <a:r>
              <a:rPr sz="2800" spc="-90" dirty="0">
                <a:latin typeface="Arial"/>
                <a:cs typeface="Arial"/>
              </a:rPr>
              <a:t> </a:t>
            </a:r>
            <a:r>
              <a:rPr sz="2800" spc="-40" dirty="0">
                <a:latin typeface="Arial"/>
                <a:cs typeface="Arial"/>
              </a:rPr>
              <a:t>point:</a:t>
            </a:r>
            <a:endParaRPr sz="2800">
              <a:latin typeface="Arial"/>
              <a:cs typeface="Arial"/>
            </a:endParaRPr>
          </a:p>
          <a:p>
            <a:pPr marL="393700" marR="2386965" indent="232410">
              <a:lnSpc>
                <a:spcPct val="126400"/>
              </a:lnSpc>
              <a:spcBef>
                <a:spcPts val="800"/>
              </a:spcBef>
            </a:pPr>
            <a:r>
              <a:rPr sz="2400" spc="-140" dirty="0">
                <a:latin typeface="Arial"/>
                <a:cs typeface="Arial"/>
              </a:rPr>
              <a:t>Apparatus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u="heavy" spc="-22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Tag </a:t>
            </a:r>
            <a:r>
              <a:rPr sz="2400" u="heavy" spc="-114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Open </a:t>
            </a:r>
            <a:r>
              <a:rPr sz="2400" u="heavy" spc="-7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Cup </a:t>
            </a:r>
            <a:r>
              <a:rPr sz="2400" u="heavy" spc="-140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Apparatus </a:t>
            </a:r>
            <a:r>
              <a:rPr sz="2400" spc="-140" dirty="0">
                <a:latin typeface="Arial"/>
                <a:cs typeface="Arial"/>
              </a:rPr>
              <a:t> </a:t>
            </a:r>
            <a:r>
              <a:rPr sz="2400" spc="-114" dirty="0">
                <a:latin typeface="Arial"/>
                <a:cs typeface="Arial"/>
              </a:rPr>
              <a:t>Product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65" dirty="0">
                <a:latin typeface="Arial"/>
                <a:cs typeface="Arial"/>
              </a:rPr>
              <a:t>chilled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40" dirty="0">
                <a:latin typeface="Arial"/>
                <a:cs typeface="Arial"/>
              </a:rPr>
              <a:t>– </a:t>
            </a:r>
            <a:r>
              <a:rPr sz="2400" spc="-165" dirty="0">
                <a:latin typeface="Arial"/>
                <a:cs typeface="Arial"/>
              </a:rPr>
              <a:t>25°F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55" dirty="0">
                <a:latin typeface="Arial"/>
                <a:cs typeface="Arial"/>
              </a:rPr>
              <a:t>test</a:t>
            </a:r>
            <a:r>
              <a:rPr sz="2400" spc="190" dirty="0">
                <a:latin typeface="Arial"/>
                <a:cs typeface="Arial"/>
              </a:rPr>
              <a:t> </a:t>
            </a:r>
            <a:r>
              <a:rPr sz="2400" dirty="0">
                <a:latin typeface="Arial"/>
                <a:cs typeface="Arial"/>
              </a:rPr>
              <a:t>liquid</a:t>
            </a:r>
            <a:endParaRPr sz="2400">
              <a:latin typeface="Arial"/>
              <a:cs typeface="Arial"/>
            </a:endParaRPr>
          </a:p>
          <a:p>
            <a:pPr marL="355600" marR="5080" indent="38100">
              <a:lnSpc>
                <a:spcPct val="100000"/>
              </a:lnSpc>
              <a:spcBef>
                <a:spcPts val="590"/>
              </a:spcBef>
              <a:tabLst>
                <a:tab pos="4619625" algn="l"/>
              </a:tabLst>
            </a:pPr>
            <a:r>
              <a:rPr sz="2400" spc="-135" dirty="0">
                <a:latin typeface="Arial"/>
                <a:cs typeface="Arial"/>
              </a:rPr>
              <a:t>temperature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35" dirty="0">
                <a:latin typeface="Arial"/>
                <a:cs typeface="Arial"/>
              </a:rPr>
              <a:t>allowed</a:t>
            </a:r>
            <a:r>
              <a:rPr sz="2400" spc="120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to</a:t>
            </a:r>
            <a:r>
              <a:rPr sz="2400" spc="-55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increase	</a:t>
            </a:r>
            <a:r>
              <a:rPr sz="2400" spc="-145" dirty="0">
                <a:latin typeface="Arial"/>
                <a:cs typeface="Arial"/>
              </a:rPr>
              <a:t>slowly and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35" dirty="0">
                <a:latin typeface="Arial"/>
                <a:cs typeface="Arial"/>
              </a:rPr>
              <a:t>temperature  at </a:t>
            </a:r>
            <a:r>
              <a:rPr sz="2400" spc="-90" dirty="0">
                <a:latin typeface="Arial"/>
                <a:cs typeface="Arial"/>
              </a:rPr>
              <a:t>which </a:t>
            </a:r>
            <a:r>
              <a:rPr sz="2400" spc="-190" dirty="0">
                <a:latin typeface="Arial"/>
                <a:cs typeface="Arial"/>
              </a:rPr>
              <a:t>vapors </a:t>
            </a:r>
            <a:r>
              <a:rPr sz="2400" spc="-75" dirty="0">
                <a:latin typeface="Arial"/>
                <a:cs typeface="Arial"/>
              </a:rPr>
              <a:t>ignite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40" dirty="0">
                <a:latin typeface="Arial"/>
                <a:cs typeface="Arial"/>
              </a:rPr>
              <a:t>called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180" dirty="0">
                <a:latin typeface="Arial"/>
                <a:cs typeface="Arial"/>
              </a:rPr>
              <a:t>Flash </a:t>
            </a:r>
            <a:r>
              <a:rPr sz="2400" spc="-65" dirty="0">
                <a:latin typeface="Arial"/>
                <a:cs typeface="Arial"/>
              </a:rPr>
              <a:t>Point</a:t>
            </a:r>
            <a:r>
              <a:rPr sz="2400" spc="370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.</a:t>
            </a:r>
            <a:endParaRPr sz="2400">
              <a:latin typeface="Arial"/>
              <a:cs typeface="Arial"/>
            </a:endParaRPr>
          </a:p>
          <a:p>
            <a:pPr marL="365125" indent="-353060">
              <a:lnSpc>
                <a:spcPct val="100000"/>
              </a:lnSpc>
              <a:spcBef>
                <a:spcPts val="700"/>
              </a:spcBef>
              <a:buAutoNum type="arabicPeriod" startAt="2"/>
              <a:tabLst>
                <a:tab pos="365760" algn="l"/>
              </a:tabLst>
            </a:pPr>
            <a:r>
              <a:rPr sz="2800" spc="-215" dirty="0">
                <a:latin typeface="Arial"/>
                <a:cs typeface="Arial"/>
              </a:rPr>
              <a:t>Flame</a:t>
            </a:r>
            <a:r>
              <a:rPr sz="2800" spc="-95" dirty="0">
                <a:latin typeface="Arial"/>
                <a:cs typeface="Arial"/>
              </a:rPr>
              <a:t> </a:t>
            </a:r>
            <a:r>
              <a:rPr sz="2800" spc="-114" dirty="0">
                <a:latin typeface="Arial"/>
                <a:cs typeface="Arial"/>
              </a:rPr>
              <a:t>Projection:</a:t>
            </a:r>
            <a:endParaRPr sz="2800">
              <a:latin typeface="Arial"/>
              <a:cs typeface="Arial"/>
            </a:endParaRPr>
          </a:p>
          <a:p>
            <a:pPr marL="622300" marR="3825875" indent="8890">
              <a:lnSpc>
                <a:spcPct val="121600"/>
              </a:lnSpc>
              <a:spcBef>
                <a:spcPts val="375"/>
              </a:spcBef>
            </a:pPr>
            <a:r>
              <a:rPr sz="2400" spc="-114" dirty="0">
                <a:latin typeface="Arial"/>
                <a:cs typeface="Arial"/>
              </a:rPr>
              <a:t>Product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210" dirty="0">
                <a:latin typeface="Arial"/>
                <a:cs typeface="Arial"/>
              </a:rPr>
              <a:t>sprayed </a:t>
            </a:r>
            <a:r>
              <a:rPr sz="2400" spc="-20" dirty="0">
                <a:latin typeface="Arial"/>
                <a:cs typeface="Arial"/>
              </a:rPr>
              <a:t>for </a:t>
            </a:r>
            <a:r>
              <a:rPr sz="2400" spc="-135" dirty="0">
                <a:latin typeface="Arial"/>
                <a:cs typeface="Arial"/>
              </a:rPr>
              <a:t>4 </a:t>
            </a:r>
            <a:r>
              <a:rPr sz="2400" spc="-320" dirty="0">
                <a:latin typeface="Arial"/>
                <a:cs typeface="Arial"/>
              </a:rPr>
              <a:t>sec  </a:t>
            </a:r>
            <a:r>
              <a:rPr sz="2400" dirty="0">
                <a:latin typeface="Arial"/>
                <a:cs typeface="Arial"/>
              </a:rPr>
              <a:t>into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135" dirty="0">
                <a:latin typeface="Arial"/>
                <a:cs typeface="Arial"/>
              </a:rPr>
              <a:t>flame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30" dirty="0">
                <a:latin typeface="Arial"/>
                <a:cs typeface="Arial"/>
              </a:rPr>
              <a:t>flame </a:t>
            </a:r>
            <a:r>
              <a:rPr sz="2400" spc="-145" dirty="0">
                <a:latin typeface="Arial"/>
                <a:cs typeface="Arial"/>
              </a:rPr>
              <a:t>is  </a:t>
            </a:r>
            <a:r>
              <a:rPr sz="2400" spc="-165" dirty="0">
                <a:latin typeface="Arial"/>
                <a:cs typeface="Arial"/>
              </a:rPr>
              <a:t>extended </a:t>
            </a:r>
            <a:r>
              <a:rPr sz="2400" spc="-180" dirty="0">
                <a:latin typeface="Arial"/>
                <a:cs typeface="Arial"/>
              </a:rPr>
              <a:t>,exact </a:t>
            </a:r>
            <a:r>
              <a:rPr sz="2400" spc="-100" dirty="0">
                <a:latin typeface="Arial"/>
                <a:cs typeface="Arial"/>
              </a:rPr>
              <a:t>length </a:t>
            </a:r>
            <a:r>
              <a:rPr sz="2400" spc="-150" dirty="0">
                <a:latin typeface="Arial"/>
                <a:cs typeface="Arial"/>
              </a:rPr>
              <a:t>is  </a:t>
            </a:r>
            <a:r>
              <a:rPr sz="2400" spc="-204" dirty="0">
                <a:latin typeface="Arial"/>
                <a:cs typeface="Arial"/>
              </a:rPr>
              <a:t>measured </a:t>
            </a:r>
            <a:r>
              <a:rPr sz="2400" spc="-25" dirty="0">
                <a:latin typeface="Arial"/>
                <a:cs typeface="Arial"/>
              </a:rPr>
              <a:t>with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5" dirty="0">
                <a:latin typeface="Arial"/>
                <a:cs typeface="Arial"/>
              </a:rPr>
              <a:t> </a:t>
            </a:r>
            <a:r>
              <a:rPr sz="2400" spc="-65" dirty="0">
                <a:latin typeface="Arial"/>
                <a:cs typeface="Arial"/>
              </a:rPr>
              <a:t>ruler.</a:t>
            </a:r>
            <a:endParaRPr sz="2400">
              <a:latin typeface="Arial"/>
              <a:cs typeface="Arial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5257800" y="1219200"/>
            <a:ext cx="3200400" cy="4714240"/>
            <a:chOff x="5257800" y="1219200"/>
            <a:chExt cx="3200400" cy="4714240"/>
          </a:xfrm>
        </p:grpSpPr>
        <p:sp>
          <p:nvSpPr>
            <p:cNvPr id="91" name="object 91"/>
            <p:cNvSpPr/>
            <p:nvPr/>
          </p:nvSpPr>
          <p:spPr>
            <a:xfrm>
              <a:off x="6553200" y="1219200"/>
              <a:ext cx="1905000" cy="164718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257800" y="3732529"/>
              <a:ext cx="3096259" cy="220091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8150" y="275590"/>
            <a:ext cx="8267700" cy="830580"/>
            <a:chOff x="438150" y="275590"/>
            <a:chExt cx="8267700" cy="830580"/>
          </a:xfrm>
        </p:grpSpPr>
        <p:sp>
          <p:nvSpPr>
            <p:cNvPr id="3" name="object 3"/>
            <p:cNvSpPr/>
            <p:nvPr/>
          </p:nvSpPr>
          <p:spPr>
            <a:xfrm>
              <a:off x="457200" y="1066800"/>
              <a:ext cx="8229600" cy="20320"/>
            </a:xfrm>
            <a:custGeom>
              <a:avLst/>
              <a:gdLst/>
              <a:ahLst/>
              <a:cxnLst/>
              <a:rect l="l" t="t" r="r" b="b"/>
              <a:pathLst>
                <a:path w="8229600" h="20319">
                  <a:moveTo>
                    <a:pt x="0" y="20320"/>
                  </a:moveTo>
                  <a:lnTo>
                    <a:pt x="8229600" y="20320"/>
                  </a:lnTo>
                  <a:lnTo>
                    <a:pt x="8229600" y="0"/>
                  </a:lnTo>
                  <a:lnTo>
                    <a:pt x="0" y="0"/>
                  </a:lnTo>
                  <a:lnTo>
                    <a:pt x="0" y="2032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294640"/>
              <a:ext cx="8229600" cy="792480"/>
            </a:xfrm>
            <a:custGeom>
              <a:avLst/>
              <a:gdLst/>
              <a:ahLst/>
              <a:cxnLst/>
              <a:rect l="l" t="t" r="r" b="b"/>
              <a:pathLst>
                <a:path w="8229600" h="792480">
                  <a:moveTo>
                    <a:pt x="4114800" y="792479"/>
                  </a:moveTo>
                  <a:lnTo>
                    <a:pt x="0" y="7924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92479"/>
                  </a:lnTo>
                  <a:lnTo>
                    <a:pt x="4114800" y="792479"/>
                  </a:lnTo>
                  <a:close/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871979" y="530859"/>
            <a:ext cx="5394325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440" dirty="0">
                <a:latin typeface="Arial"/>
                <a:cs typeface="Arial"/>
              </a:rPr>
              <a:t>COMPONENTS </a:t>
            </a:r>
            <a:r>
              <a:rPr sz="3600" spc="-484" dirty="0">
                <a:latin typeface="Arial"/>
                <a:cs typeface="Arial"/>
              </a:rPr>
              <a:t>OF</a:t>
            </a:r>
            <a:r>
              <a:rPr sz="3600" spc="-545" dirty="0">
                <a:latin typeface="Arial"/>
                <a:cs typeface="Arial"/>
              </a:rPr>
              <a:t> </a:t>
            </a:r>
            <a:r>
              <a:rPr sz="3600" spc="-560" dirty="0">
                <a:latin typeface="Arial"/>
                <a:cs typeface="Arial"/>
              </a:rPr>
              <a:t>AEROSOLS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38151" y="255271"/>
            <a:ext cx="8267700" cy="830580"/>
            <a:chOff x="438151" y="255271"/>
            <a:chExt cx="8267700" cy="830580"/>
          </a:xfrm>
        </p:grpSpPr>
        <p:sp>
          <p:nvSpPr>
            <p:cNvPr id="7" name="object 7"/>
            <p:cNvSpPr/>
            <p:nvPr/>
          </p:nvSpPr>
          <p:spPr>
            <a:xfrm>
              <a:off x="457199" y="274319"/>
              <a:ext cx="8229600" cy="792480"/>
            </a:xfrm>
            <a:custGeom>
              <a:avLst/>
              <a:gdLst/>
              <a:ahLst/>
              <a:cxnLst/>
              <a:rect l="l" t="t" r="r" b="b"/>
              <a:pathLst>
                <a:path w="8229600" h="792480">
                  <a:moveTo>
                    <a:pt x="8229600" y="0"/>
                  </a:moveTo>
                  <a:lnTo>
                    <a:pt x="0" y="0"/>
                  </a:lnTo>
                  <a:lnTo>
                    <a:pt x="0" y="792479"/>
                  </a:lnTo>
                  <a:lnTo>
                    <a:pt x="8229600" y="792479"/>
                  </a:lnTo>
                  <a:close/>
                </a:path>
              </a:pathLst>
            </a:custGeom>
            <a:solidFill>
              <a:srgbClr val="F695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7199" y="274319"/>
              <a:ext cx="8229600" cy="792480"/>
            </a:xfrm>
            <a:custGeom>
              <a:avLst/>
              <a:gdLst/>
              <a:ahLst/>
              <a:cxnLst/>
              <a:rect l="l" t="t" r="r" b="b"/>
              <a:pathLst>
                <a:path w="8229600" h="792480">
                  <a:moveTo>
                    <a:pt x="4114800" y="792479"/>
                  </a:moveTo>
                  <a:lnTo>
                    <a:pt x="0" y="7924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92479"/>
                  </a:lnTo>
                  <a:lnTo>
                    <a:pt x="4114800" y="792479"/>
                  </a:lnTo>
                  <a:close/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192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b="0" spc="-440" dirty="0">
                <a:solidFill>
                  <a:srgbClr val="FFFFFF"/>
                </a:solidFill>
                <a:latin typeface="Arial"/>
                <a:cs typeface="Arial"/>
              </a:rPr>
              <a:t>COMPONENTS </a:t>
            </a:r>
            <a:r>
              <a:rPr sz="3600" b="0" spc="-484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sz="3600" b="0" spc="-50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0" spc="-560" dirty="0">
                <a:solidFill>
                  <a:srgbClr val="FFFFFF"/>
                </a:solidFill>
                <a:latin typeface="Arial"/>
                <a:cs typeface="Arial"/>
              </a:rPr>
              <a:t>AEROSOLS</a:t>
            </a:r>
            <a:endParaRPr sz="36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7200" y="2090420"/>
            <a:ext cx="3424554" cy="3224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3840" indent="-23114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43840" algn="l"/>
              </a:tabLst>
            </a:pPr>
            <a:r>
              <a:rPr sz="3000" b="1" spc="-180" dirty="0">
                <a:latin typeface="Arial"/>
                <a:cs typeface="Arial"/>
              </a:rPr>
              <a:t>Propellant</a:t>
            </a:r>
            <a:endParaRPr sz="3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3100">
              <a:latin typeface="Arial"/>
              <a:cs typeface="Arial"/>
            </a:endParaRPr>
          </a:p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3840" algn="l"/>
              </a:tabLst>
            </a:pPr>
            <a:r>
              <a:rPr sz="3000" b="1" spc="-185" dirty="0">
                <a:latin typeface="Arial"/>
                <a:cs typeface="Arial"/>
              </a:rPr>
              <a:t>Container</a:t>
            </a:r>
            <a:endParaRPr sz="3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Arial"/>
              <a:buChar char="•"/>
            </a:pPr>
            <a:endParaRPr sz="3100">
              <a:latin typeface="Arial"/>
              <a:cs typeface="Arial"/>
            </a:endParaRPr>
          </a:p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3840" algn="l"/>
              </a:tabLst>
            </a:pPr>
            <a:r>
              <a:rPr sz="3000" b="1" spc="-229" dirty="0">
                <a:latin typeface="Arial"/>
                <a:cs typeface="Arial"/>
              </a:rPr>
              <a:t>Valve </a:t>
            </a:r>
            <a:r>
              <a:rPr sz="3000" b="1" spc="-254" dirty="0">
                <a:latin typeface="Arial"/>
                <a:cs typeface="Arial"/>
              </a:rPr>
              <a:t>and</a:t>
            </a:r>
            <a:r>
              <a:rPr sz="3000" b="1" spc="30" dirty="0">
                <a:latin typeface="Arial"/>
                <a:cs typeface="Arial"/>
              </a:rPr>
              <a:t> </a:t>
            </a:r>
            <a:r>
              <a:rPr sz="3000" b="1" spc="-229" dirty="0">
                <a:latin typeface="Arial"/>
                <a:cs typeface="Arial"/>
              </a:rPr>
              <a:t>actuator</a:t>
            </a:r>
            <a:endParaRPr sz="3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Font typeface="Arial"/>
              <a:buChar char="•"/>
            </a:pPr>
            <a:endParaRPr sz="3100">
              <a:latin typeface="Arial"/>
              <a:cs typeface="Arial"/>
            </a:endParaRPr>
          </a:p>
          <a:p>
            <a:pPr marL="243840" indent="-231140">
              <a:lnSpc>
                <a:spcPct val="100000"/>
              </a:lnSpc>
              <a:buFont typeface="Arial"/>
              <a:buChar char="•"/>
              <a:tabLst>
                <a:tab pos="243840" algn="l"/>
              </a:tabLst>
            </a:pPr>
            <a:r>
              <a:rPr sz="3000" b="1" spc="-204" dirty="0">
                <a:latin typeface="Arial"/>
                <a:cs typeface="Arial"/>
              </a:rPr>
              <a:t>Product</a:t>
            </a:r>
            <a:r>
              <a:rPr sz="3000" b="1" spc="-125" dirty="0">
                <a:latin typeface="Arial"/>
                <a:cs typeface="Arial"/>
              </a:rPr>
              <a:t> </a:t>
            </a:r>
            <a:r>
              <a:rPr sz="3000" b="1" spc="-254" dirty="0">
                <a:latin typeface="Arial"/>
                <a:cs typeface="Arial"/>
              </a:rPr>
              <a:t>concentrate</a:t>
            </a:r>
            <a:endParaRPr sz="30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333647" y="1231037"/>
            <a:ext cx="4515304" cy="492805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0"/>
            <a:ext cx="8239125" cy="1372235"/>
            <a:chOff x="452527" y="0"/>
            <a:chExt cx="8239125" cy="1372235"/>
          </a:xfrm>
        </p:grpSpPr>
        <p:sp>
          <p:nvSpPr>
            <p:cNvPr id="3" name="object 3"/>
            <p:cNvSpPr/>
            <p:nvPr/>
          </p:nvSpPr>
          <p:spPr>
            <a:xfrm>
              <a:off x="457200" y="0"/>
              <a:ext cx="8229600" cy="1363980"/>
            </a:xfrm>
            <a:custGeom>
              <a:avLst/>
              <a:gdLst/>
              <a:ahLst/>
              <a:cxnLst/>
              <a:rect l="l" t="t" r="r" b="b"/>
              <a:pathLst>
                <a:path w="8229600" h="1363980">
                  <a:moveTo>
                    <a:pt x="8229600" y="0"/>
                  </a:moveTo>
                  <a:lnTo>
                    <a:pt x="0" y="0"/>
                  </a:lnTo>
                  <a:lnTo>
                    <a:pt x="0" y="1363980"/>
                  </a:lnTo>
                  <a:lnTo>
                    <a:pt x="8229600" y="136398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0"/>
              <a:ext cx="8229600" cy="1362710"/>
            </a:xfrm>
            <a:custGeom>
              <a:avLst/>
              <a:gdLst/>
              <a:ahLst/>
              <a:cxnLst/>
              <a:rect l="l" t="t" r="r" b="b"/>
              <a:pathLst>
                <a:path w="8229600" h="1362710">
                  <a:moveTo>
                    <a:pt x="4114800" y="1362710"/>
                  </a:moveTo>
                  <a:lnTo>
                    <a:pt x="0" y="1362710"/>
                  </a:lnTo>
                  <a:lnTo>
                    <a:pt x="0" y="0"/>
                  </a:lnTo>
                </a:path>
                <a:path w="8229600" h="1362710">
                  <a:moveTo>
                    <a:pt x="8229600" y="0"/>
                  </a:moveTo>
                  <a:lnTo>
                    <a:pt x="8229600" y="1362710"/>
                  </a:lnTo>
                  <a:lnTo>
                    <a:pt x="4114800" y="1362710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309369"/>
              <a:ext cx="8232140" cy="34290"/>
            </a:xfrm>
            <a:custGeom>
              <a:avLst/>
              <a:gdLst/>
              <a:ahLst/>
              <a:cxnLst/>
              <a:rect l="l" t="t" r="r" b="b"/>
              <a:pathLst>
                <a:path w="8232140" h="34290">
                  <a:moveTo>
                    <a:pt x="8232140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0" y="17780"/>
                  </a:lnTo>
                  <a:lnTo>
                    <a:pt x="0" y="34290"/>
                  </a:lnTo>
                  <a:lnTo>
                    <a:pt x="8232140" y="34290"/>
                  </a:lnTo>
                  <a:lnTo>
                    <a:pt x="8232140" y="17780"/>
                  </a:lnTo>
                  <a:lnTo>
                    <a:pt x="8232140" y="1651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12915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12750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1259840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12420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122554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12090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1925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17602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1582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1417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12522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1087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109219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10756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10591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104267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10261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100837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99187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9753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95884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9423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9258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90804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8915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8750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85852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8420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82549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8089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7912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77470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7581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7416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7251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7086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9215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743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578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413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6248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6083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59181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5753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5575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5410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5245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50800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9149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7497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584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419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2417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4076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3911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37465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35813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34163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238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073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29083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27431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25781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24130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2247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0828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19049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1739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15748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14097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12446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10794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901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736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5714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4063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412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761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7199" y="0"/>
              <a:ext cx="8229600" cy="8890"/>
            </a:xfrm>
            <a:custGeom>
              <a:avLst/>
              <a:gdLst/>
              <a:ahLst/>
              <a:cxnLst/>
              <a:rect l="l" t="t" r="r" b="b"/>
              <a:pathLst>
                <a:path w="8229600" h="8890">
                  <a:moveTo>
                    <a:pt x="822960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29600" y="889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7199" y="0"/>
              <a:ext cx="8229600" cy="1343660"/>
            </a:xfrm>
            <a:custGeom>
              <a:avLst/>
              <a:gdLst/>
              <a:ahLst/>
              <a:cxnLst/>
              <a:rect l="l" t="t" r="r" b="b"/>
              <a:pathLst>
                <a:path w="8229600" h="1343660">
                  <a:moveTo>
                    <a:pt x="4114800" y="1343660"/>
                  </a:moveTo>
                  <a:lnTo>
                    <a:pt x="0" y="1343660"/>
                  </a:lnTo>
                  <a:lnTo>
                    <a:pt x="0" y="0"/>
                  </a:lnTo>
                </a:path>
                <a:path w="8229600" h="1343660">
                  <a:moveTo>
                    <a:pt x="8229600" y="0"/>
                  </a:moveTo>
                  <a:lnTo>
                    <a:pt x="8229600" y="1343660"/>
                  </a:lnTo>
                  <a:lnTo>
                    <a:pt x="4114800" y="1343660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6" name="object 86"/>
          <p:cNvSpPr txBox="1">
            <a:spLocks noGrp="1"/>
          </p:cNvSpPr>
          <p:nvPr>
            <p:ph type="title"/>
          </p:nvPr>
        </p:nvSpPr>
        <p:spPr>
          <a:xfrm>
            <a:off x="2070100" y="401320"/>
            <a:ext cx="4996180" cy="4673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900" b="0" spc="-145" dirty="0">
                <a:latin typeface="Arial"/>
                <a:cs typeface="Arial"/>
              </a:rPr>
              <a:t>B. </a:t>
            </a:r>
            <a:r>
              <a:rPr sz="2900" b="0" spc="-204" dirty="0">
                <a:latin typeface="Arial"/>
                <a:cs typeface="Arial"/>
              </a:rPr>
              <a:t>Physicochemical</a:t>
            </a:r>
            <a:r>
              <a:rPr sz="2900" b="0" spc="-15" dirty="0">
                <a:latin typeface="Arial"/>
                <a:cs typeface="Arial"/>
              </a:rPr>
              <a:t> </a:t>
            </a:r>
            <a:r>
              <a:rPr sz="2900" b="0" spc="-175" dirty="0">
                <a:latin typeface="Arial"/>
                <a:cs typeface="Arial"/>
              </a:rPr>
              <a:t>characteristics:</a:t>
            </a:r>
            <a:endParaRPr sz="2900">
              <a:latin typeface="Arial"/>
              <a:cs typeface="Aria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1830070" y="1215390"/>
            <a:ext cx="49085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36365" algn="l"/>
              </a:tabLst>
            </a:pPr>
            <a:r>
              <a:rPr sz="2400" spc="-135" dirty="0">
                <a:latin typeface="Arial"/>
                <a:cs typeface="Arial"/>
              </a:rPr>
              <a:t>Pro</a:t>
            </a:r>
            <a:r>
              <a:rPr sz="2400" spc="-150" dirty="0">
                <a:latin typeface="Arial"/>
                <a:cs typeface="Arial"/>
              </a:rPr>
              <a:t>p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40" dirty="0">
                <a:latin typeface="Arial"/>
                <a:cs typeface="Arial"/>
              </a:rPr>
              <a:t>rt</a:t>
            </a:r>
            <a:r>
              <a:rPr sz="2400" spc="-265" dirty="0">
                <a:latin typeface="Arial"/>
                <a:cs typeface="Arial"/>
              </a:rPr>
              <a:t>y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170" dirty="0">
                <a:latin typeface="Arial"/>
                <a:cs typeface="Arial"/>
              </a:rPr>
              <a:t>M</a:t>
            </a:r>
            <a:r>
              <a:rPr sz="2400" spc="-110" dirty="0">
                <a:latin typeface="Arial"/>
                <a:cs typeface="Arial"/>
              </a:rPr>
              <a:t>e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90" dirty="0">
                <a:latin typeface="Arial"/>
                <a:cs typeface="Arial"/>
              </a:rPr>
              <a:t>hod</a:t>
            </a:r>
            <a:endParaRPr sz="24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763269" y="1824990"/>
            <a:ext cx="21482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1. </a:t>
            </a:r>
            <a:r>
              <a:rPr sz="2400" spc="-105" dirty="0">
                <a:latin typeface="Arial"/>
                <a:cs typeface="Arial"/>
              </a:rPr>
              <a:t>Vapor</a:t>
            </a:r>
            <a:r>
              <a:rPr sz="2400" spc="-100" dirty="0">
                <a:latin typeface="Arial"/>
                <a:cs typeface="Arial"/>
              </a:rPr>
              <a:t> </a:t>
            </a:r>
            <a:r>
              <a:rPr sz="2400" spc="-225" dirty="0">
                <a:latin typeface="Arial"/>
                <a:cs typeface="Arial"/>
              </a:rPr>
              <a:t>Pressure</a:t>
            </a:r>
            <a:endParaRPr sz="24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763770" y="1789067"/>
            <a:ext cx="3115310" cy="4186554"/>
          </a:xfrm>
          <a:prstGeom prst="rect">
            <a:avLst/>
          </a:prstGeom>
        </p:spPr>
        <p:txBody>
          <a:bodyPr vert="horz" wrap="square" lIns="0" tIns="482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225" dirty="0">
                <a:latin typeface="Arial"/>
                <a:cs typeface="Arial"/>
              </a:rPr>
              <a:t>Pressure</a:t>
            </a:r>
            <a:r>
              <a:rPr sz="2400" spc="-45" dirty="0">
                <a:latin typeface="Arial"/>
                <a:cs typeface="Arial"/>
              </a:rPr>
              <a:t> </a:t>
            </a:r>
            <a:r>
              <a:rPr sz="2400" spc="-280" dirty="0">
                <a:latin typeface="Arial"/>
                <a:cs typeface="Arial"/>
              </a:rPr>
              <a:t>gauge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30"/>
              </a:spcBef>
            </a:pPr>
            <a:r>
              <a:rPr sz="2800" spc="-615" dirty="0">
                <a:latin typeface="Arial"/>
                <a:cs typeface="Arial"/>
              </a:rPr>
              <a:t>» </a:t>
            </a:r>
            <a:r>
              <a:rPr sz="2400" spc="-125" dirty="0">
                <a:latin typeface="Arial"/>
                <a:cs typeface="Arial"/>
              </a:rPr>
              <a:t>Can </a:t>
            </a:r>
            <a:r>
              <a:rPr sz="2400" spc="-95" dirty="0">
                <a:latin typeface="Arial"/>
                <a:cs typeface="Arial"/>
              </a:rPr>
              <a:t>Puncturing</a:t>
            </a:r>
            <a:r>
              <a:rPr sz="2400" spc="-90" dirty="0">
                <a:latin typeface="Arial"/>
                <a:cs typeface="Arial"/>
              </a:rPr>
              <a:t> </a:t>
            </a:r>
            <a:r>
              <a:rPr sz="2400" spc="-155" dirty="0">
                <a:latin typeface="Arial"/>
                <a:cs typeface="Arial"/>
              </a:rPr>
              <a:t>Device.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2800" spc="-615" dirty="0">
                <a:latin typeface="Arial"/>
                <a:cs typeface="Arial"/>
              </a:rPr>
              <a:t>»</a:t>
            </a:r>
            <a:r>
              <a:rPr sz="2800" spc="-509" dirty="0">
                <a:latin typeface="Arial"/>
                <a:cs typeface="Arial"/>
              </a:rPr>
              <a:t> </a:t>
            </a:r>
            <a:r>
              <a:rPr sz="2400" spc="-105" dirty="0">
                <a:latin typeface="Arial"/>
                <a:cs typeface="Arial"/>
              </a:rPr>
              <a:t>Hydrometer,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sz="2800" spc="-615" dirty="0">
                <a:latin typeface="Arial"/>
                <a:cs typeface="Arial"/>
              </a:rPr>
              <a:t>»</a:t>
            </a:r>
            <a:r>
              <a:rPr sz="2800" spc="-505" dirty="0">
                <a:latin typeface="Arial"/>
                <a:cs typeface="Arial"/>
              </a:rPr>
              <a:t> </a:t>
            </a:r>
            <a:r>
              <a:rPr sz="2400" spc="-165" dirty="0">
                <a:latin typeface="Arial"/>
                <a:cs typeface="Arial"/>
              </a:rPr>
              <a:t>Pycnometer.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0"/>
              </a:spcBef>
            </a:pPr>
            <a:r>
              <a:rPr sz="2800" spc="-615" dirty="0">
                <a:latin typeface="Arial"/>
                <a:cs typeface="Arial"/>
              </a:rPr>
              <a:t>» </a:t>
            </a:r>
            <a:r>
              <a:rPr sz="2400" spc="-65" dirty="0">
                <a:latin typeface="Arial"/>
                <a:cs typeface="Arial"/>
              </a:rPr>
              <a:t>Karl </a:t>
            </a:r>
            <a:r>
              <a:rPr sz="2400" spc="-145" dirty="0">
                <a:latin typeface="Arial"/>
                <a:cs typeface="Arial"/>
              </a:rPr>
              <a:t>Fisher</a:t>
            </a:r>
            <a:r>
              <a:rPr sz="2400" spc="-150" dirty="0">
                <a:latin typeface="Arial"/>
                <a:cs typeface="Arial"/>
              </a:rPr>
              <a:t> </a:t>
            </a:r>
            <a:r>
              <a:rPr sz="2400" spc="-85" dirty="0">
                <a:latin typeface="Arial"/>
                <a:cs typeface="Arial"/>
              </a:rPr>
              <a:t>Method,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2800" spc="-615" dirty="0">
                <a:latin typeface="Arial"/>
                <a:cs typeface="Arial"/>
              </a:rPr>
              <a:t>»    </a:t>
            </a:r>
            <a:r>
              <a:rPr sz="2400" spc="-260" dirty="0">
                <a:latin typeface="Arial"/>
                <a:cs typeface="Arial"/>
              </a:rPr>
              <a:t>Gas</a:t>
            </a:r>
            <a:r>
              <a:rPr sz="2400" spc="-160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Chromatography.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850"/>
              </a:spcBef>
            </a:pPr>
            <a:r>
              <a:rPr sz="2800" spc="-615" dirty="0">
                <a:latin typeface="Arial"/>
                <a:cs typeface="Arial"/>
              </a:rPr>
              <a:t>»    </a:t>
            </a:r>
            <a:r>
              <a:rPr sz="2400" spc="-260" dirty="0">
                <a:latin typeface="Arial"/>
                <a:cs typeface="Arial"/>
              </a:rPr>
              <a:t>Gas</a:t>
            </a:r>
            <a:r>
              <a:rPr sz="2400" spc="-160" dirty="0">
                <a:latin typeface="Arial"/>
                <a:cs typeface="Arial"/>
              </a:rPr>
              <a:t> </a:t>
            </a:r>
            <a:r>
              <a:rPr sz="2400" spc="-125" dirty="0">
                <a:latin typeface="Arial"/>
                <a:cs typeface="Arial"/>
              </a:rPr>
              <a:t>Chromatography,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sz="2800" spc="-615" dirty="0">
                <a:latin typeface="Arial"/>
                <a:cs typeface="Arial"/>
              </a:rPr>
              <a:t>» </a:t>
            </a:r>
            <a:r>
              <a:rPr sz="2400" spc="-25" dirty="0">
                <a:latin typeface="Arial"/>
                <a:cs typeface="Arial"/>
              </a:rPr>
              <a:t>IR</a:t>
            </a:r>
            <a:r>
              <a:rPr sz="2400" spc="-130" dirty="0">
                <a:latin typeface="Arial"/>
                <a:cs typeface="Arial"/>
              </a:rPr>
              <a:t> </a:t>
            </a:r>
            <a:r>
              <a:rPr sz="2400" spc="-185" dirty="0">
                <a:latin typeface="Arial"/>
                <a:cs typeface="Arial"/>
              </a:rPr>
              <a:t>Spectroscopy.</a:t>
            </a:r>
            <a:endParaRPr sz="24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763269" y="2795270"/>
            <a:ext cx="124396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2.</a:t>
            </a:r>
            <a:r>
              <a:rPr sz="2400" spc="-125" dirty="0">
                <a:latin typeface="Arial"/>
                <a:cs typeface="Arial"/>
              </a:rPr>
              <a:t> </a:t>
            </a:r>
            <a:r>
              <a:rPr sz="2400" spc="-120" dirty="0">
                <a:latin typeface="Arial"/>
                <a:cs typeface="Arial"/>
              </a:rPr>
              <a:t>Density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763269" y="3926840"/>
            <a:ext cx="141287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3.</a:t>
            </a:r>
            <a:r>
              <a:rPr sz="2400" spc="-120" dirty="0">
                <a:latin typeface="Arial"/>
                <a:cs typeface="Arial"/>
              </a:rPr>
              <a:t> </a:t>
            </a:r>
            <a:r>
              <a:rPr sz="2400" spc="-90" dirty="0">
                <a:latin typeface="Arial"/>
                <a:cs typeface="Arial"/>
              </a:rPr>
              <a:t>Moisture</a:t>
            </a:r>
            <a:endParaRPr sz="24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763269" y="5058409"/>
            <a:ext cx="37090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10" dirty="0">
                <a:latin typeface="Arial"/>
                <a:cs typeface="Arial"/>
              </a:rPr>
              <a:t>4. </a:t>
            </a:r>
            <a:r>
              <a:rPr sz="2400" spc="-45" dirty="0">
                <a:latin typeface="Arial"/>
                <a:cs typeface="Arial"/>
              </a:rPr>
              <a:t>Identification of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110" dirty="0">
                <a:latin typeface="Arial"/>
                <a:cs typeface="Arial"/>
              </a:rPr>
              <a:t>propellants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8150" y="0"/>
            <a:ext cx="8267700" cy="1430020"/>
            <a:chOff x="438150" y="0"/>
            <a:chExt cx="8267700" cy="1430020"/>
          </a:xfrm>
        </p:grpSpPr>
        <p:sp>
          <p:nvSpPr>
            <p:cNvPr id="3" name="object 3"/>
            <p:cNvSpPr/>
            <p:nvPr/>
          </p:nvSpPr>
          <p:spPr>
            <a:xfrm>
              <a:off x="457200" y="0"/>
              <a:ext cx="8229600" cy="1391920"/>
            </a:xfrm>
            <a:custGeom>
              <a:avLst/>
              <a:gdLst/>
              <a:ahLst/>
              <a:cxnLst/>
              <a:rect l="l" t="t" r="r" b="b"/>
              <a:pathLst>
                <a:path w="8229600" h="1391920">
                  <a:moveTo>
                    <a:pt x="8229600" y="0"/>
                  </a:moveTo>
                  <a:lnTo>
                    <a:pt x="0" y="0"/>
                  </a:lnTo>
                  <a:lnTo>
                    <a:pt x="0" y="1391920"/>
                  </a:lnTo>
                  <a:lnTo>
                    <a:pt x="8229600" y="1391920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0"/>
              <a:ext cx="8229600" cy="1391920"/>
            </a:xfrm>
            <a:custGeom>
              <a:avLst/>
              <a:gdLst/>
              <a:ahLst/>
              <a:cxnLst/>
              <a:rect l="l" t="t" r="r" b="b"/>
              <a:pathLst>
                <a:path w="8229600" h="1391920">
                  <a:moveTo>
                    <a:pt x="4114800" y="1391920"/>
                  </a:moveTo>
                  <a:lnTo>
                    <a:pt x="0" y="1391920"/>
                  </a:lnTo>
                  <a:lnTo>
                    <a:pt x="0" y="0"/>
                  </a:lnTo>
                </a:path>
                <a:path w="8229600" h="1391920">
                  <a:moveTo>
                    <a:pt x="8229600" y="0"/>
                  </a:moveTo>
                  <a:lnTo>
                    <a:pt x="8229600" y="1391920"/>
                  </a:lnTo>
                  <a:lnTo>
                    <a:pt x="4114800" y="1391920"/>
                  </a:lnTo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7200" y="0"/>
              <a:ext cx="8229600" cy="5080"/>
            </a:xfrm>
            <a:custGeom>
              <a:avLst/>
              <a:gdLst/>
              <a:ahLst/>
              <a:cxnLst/>
              <a:rect l="l" t="t" r="r" b="b"/>
              <a:pathLst>
                <a:path w="8229600" h="5080">
                  <a:moveTo>
                    <a:pt x="8229600" y="0"/>
                  </a:moveTo>
                  <a:lnTo>
                    <a:pt x="0" y="0"/>
                  </a:lnTo>
                  <a:lnTo>
                    <a:pt x="0" y="5079"/>
                  </a:lnTo>
                  <a:lnTo>
                    <a:pt x="8229600" y="50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D087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38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F868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203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E868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381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D85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558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848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736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C848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914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A83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10922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982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1257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8828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1435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781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16128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680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17907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5807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195579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20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47F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2133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37E7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2311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27E7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24892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17D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2667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C07C7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28447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F7C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3022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E7B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31877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D7A7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3365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C7A7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35432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B79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3721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A787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3898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9787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40766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79"/>
                  </a:lnTo>
                  <a:lnTo>
                    <a:pt x="8232140" y="1777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877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4241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776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4419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676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45974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575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4775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4747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494030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20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3747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5118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273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295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1727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473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B072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651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F71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829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E7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6007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D70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6172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C6F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6350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B6E6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6527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A6E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67055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96D6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688340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79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86C6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7048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76C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7226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66B6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74040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56A6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75819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46A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7759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3696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7924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2686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8102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168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8280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A067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8458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F66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8636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E66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8813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D666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8991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C646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9156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B64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9334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A636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9512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9626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9690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962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98678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761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10033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660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10210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560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10388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45F5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105663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35E5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10744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25E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10909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15D5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11087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905C5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112648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F5C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114426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E5B5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11620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D5A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11798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C5A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11976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B59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121411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A585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123190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958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124968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8575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126746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7565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1285239"/>
              <a:ext cx="8232140" cy="17780"/>
            </a:xfrm>
            <a:custGeom>
              <a:avLst/>
              <a:gdLst/>
              <a:ahLst/>
              <a:cxnLst/>
              <a:rect l="l" t="t" r="r" b="b"/>
              <a:pathLst>
                <a:path w="8232140" h="17780">
                  <a:moveTo>
                    <a:pt x="8232140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8232140" y="1778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656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130175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5555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131953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4545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1337310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354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1355089"/>
              <a:ext cx="8232140" cy="19050"/>
            </a:xfrm>
            <a:custGeom>
              <a:avLst/>
              <a:gdLst/>
              <a:ahLst/>
              <a:cxnLst/>
              <a:rect l="l" t="t" r="r" b="b"/>
              <a:pathLst>
                <a:path w="8232140" h="1905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8253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7200" y="0"/>
              <a:ext cx="8229600" cy="1371600"/>
            </a:xfrm>
            <a:custGeom>
              <a:avLst/>
              <a:gdLst/>
              <a:ahLst/>
              <a:cxnLst/>
              <a:rect l="l" t="t" r="r" b="b"/>
              <a:pathLst>
                <a:path w="8229600" h="1371600">
                  <a:moveTo>
                    <a:pt x="4114800" y="1371600"/>
                  </a:moveTo>
                  <a:lnTo>
                    <a:pt x="0" y="1371600"/>
                  </a:lnTo>
                  <a:lnTo>
                    <a:pt x="0" y="0"/>
                  </a:lnTo>
                </a:path>
                <a:path w="8229600" h="1371600">
                  <a:moveTo>
                    <a:pt x="8229600" y="0"/>
                  </a:moveTo>
                  <a:lnTo>
                    <a:pt x="8229600" y="1371600"/>
                  </a:lnTo>
                  <a:lnTo>
                    <a:pt x="4114800" y="1371600"/>
                  </a:lnTo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>
            <a:spLocks noGrp="1"/>
          </p:cNvSpPr>
          <p:nvPr>
            <p:ph type="title"/>
          </p:nvPr>
        </p:nvSpPr>
        <p:spPr>
          <a:xfrm>
            <a:off x="3061970" y="322579"/>
            <a:ext cx="30181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spc="-395" dirty="0"/>
              <a:t>C.</a:t>
            </a:r>
            <a:r>
              <a:rPr sz="3600" spc="-220" dirty="0"/>
              <a:t> </a:t>
            </a:r>
            <a:r>
              <a:rPr sz="3600" spc="-280" dirty="0"/>
              <a:t>Performance:</a:t>
            </a:r>
            <a:endParaRPr sz="3600"/>
          </a:p>
        </p:txBody>
      </p:sp>
      <p:sp>
        <p:nvSpPr>
          <p:cNvPr id="86" name="object 86"/>
          <p:cNvSpPr/>
          <p:nvPr/>
        </p:nvSpPr>
        <p:spPr>
          <a:xfrm>
            <a:off x="457200" y="990600"/>
            <a:ext cx="8229600" cy="5867400"/>
          </a:xfrm>
          <a:custGeom>
            <a:avLst/>
            <a:gdLst/>
            <a:ahLst/>
            <a:cxnLst/>
            <a:rect l="l" t="t" r="r" b="b"/>
            <a:pathLst>
              <a:path w="8229600" h="5867400">
                <a:moveTo>
                  <a:pt x="0" y="5867400"/>
                </a:moveTo>
                <a:lnTo>
                  <a:pt x="0" y="0"/>
                </a:lnTo>
                <a:lnTo>
                  <a:pt x="8229600" y="0"/>
                </a:lnTo>
                <a:lnTo>
                  <a:pt x="8229600" y="5867400"/>
                </a:lnTo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 txBox="1"/>
          <p:nvPr/>
        </p:nvSpPr>
        <p:spPr>
          <a:xfrm>
            <a:off x="939800" y="980440"/>
            <a:ext cx="441515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130" dirty="0">
                <a:latin typeface="Arial"/>
                <a:cs typeface="Arial"/>
              </a:rPr>
              <a:t>1. </a:t>
            </a:r>
            <a:r>
              <a:rPr sz="2800" spc="-145" dirty="0">
                <a:latin typeface="Arial"/>
                <a:cs typeface="Arial"/>
              </a:rPr>
              <a:t>Aerosol </a:t>
            </a:r>
            <a:r>
              <a:rPr sz="2800" spc="-235" dirty="0">
                <a:latin typeface="Arial"/>
                <a:cs typeface="Arial"/>
              </a:rPr>
              <a:t>valve </a:t>
            </a:r>
            <a:r>
              <a:rPr sz="2800" spc="-215" dirty="0">
                <a:latin typeface="Arial"/>
                <a:cs typeface="Arial"/>
              </a:rPr>
              <a:t>discharge </a:t>
            </a:r>
            <a:r>
              <a:rPr sz="2800" spc="-165" dirty="0">
                <a:latin typeface="Arial"/>
                <a:cs typeface="Arial"/>
              </a:rPr>
              <a:t>rate</a:t>
            </a:r>
            <a:r>
              <a:rPr sz="2800" spc="275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35940" y="143002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35940" y="216407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35940" y="337057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535940" y="4989829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92" name="object 9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53975" rIns="0" bIns="0" rtlCol="0">
            <a:spAutoFit/>
          </a:bodyPr>
          <a:lstStyle/>
          <a:p>
            <a:pPr marL="273050" marR="5080">
              <a:lnSpc>
                <a:spcPts val="2590"/>
              </a:lnSpc>
              <a:spcBef>
                <a:spcPts val="425"/>
              </a:spcBef>
              <a:tabLst>
                <a:tab pos="1864995" algn="l"/>
              </a:tabLst>
            </a:pPr>
            <a:r>
              <a:rPr spc="-105" dirty="0"/>
              <a:t>Contents</a:t>
            </a:r>
            <a:r>
              <a:rPr spc="-55" dirty="0"/>
              <a:t> </a:t>
            </a:r>
            <a:r>
              <a:rPr spc="-45" dirty="0"/>
              <a:t>of	</a:t>
            </a:r>
            <a:r>
              <a:rPr spc="-110" dirty="0"/>
              <a:t>the </a:t>
            </a:r>
            <a:r>
              <a:rPr spc="-170" dirty="0"/>
              <a:t>aerosol </a:t>
            </a:r>
            <a:r>
              <a:rPr spc="-85" dirty="0"/>
              <a:t>product </a:t>
            </a:r>
            <a:r>
              <a:rPr spc="-40" dirty="0"/>
              <a:t>of </a:t>
            </a:r>
            <a:r>
              <a:rPr spc="-85" dirty="0"/>
              <a:t>known </a:t>
            </a:r>
            <a:r>
              <a:rPr spc="-130" dirty="0"/>
              <a:t>weight </a:t>
            </a:r>
            <a:r>
              <a:rPr spc="-145" dirty="0"/>
              <a:t>is </a:t>
            </a:r>
            <a:r>
              <a:rPr spc="-175" dirty="0"/>
              <a:t>discharged  </a:t>
            </a:r>
            <a:r>
              <a:rPr spc="-20" dirty="0"/>
              <a:t>for </a:t>
            </a:r>
            <a:r>
              <a:rPr spc="-135" dirty="0"/>
              <a:t>specific </a:t>
            </a:r>
            <a:r>
              <a:rPr spc="-90" dirty="0"/>
              <a:t>period </a:t>
            </a:r>
            <a:r>
              <a:rPr spc="-45" dirty="0"/>
              <a:t>of </a:t>
            </a:r>
            <a:r>
              <a:rPr spc="-80" dirty="0"/>
              <a:t>time.</a:t>
            </a:r>
          </a:p>
          <a:p>
            <a:pPr marL="273050" marR="149225">
              <a:lnSpc>
                <a:spcPts val="2590"/>
              </a:lnSpc>
              <a:spcBef>
                <a:spcPts val="600"/>
              </a:spcBef>
            </a:pPr>
            <a:r>
              <a:rPr spc="-210" dirty="0"/>
              <a:t>By </a:t>
            </a:r>
            <a:r>
              <a:rPr spc="-140" dirty="0"/>
              <a:t>reweighing </a:t>
            </a:r>
            <a:r>
              <a:rPr spc="-110" dirty="0"/>
              <a:t>the </a:t>
            </a:r>
            <a:r>
              <a:rPr spc="-100" dirty="0"/>
              <a:t>container </a:t>
            </a:r>
            <a:r>
              <a:rPr spc="-110" dirty="0"/>
              <a:t>after the </a:t>
            </a:r>
            <a:r>
              <a:rPr spc="-75" dirty="0"/>
              <a:t>time </a:t>
            </a:r>
            <a:r>
              <a:rPr spc="20" dirty="0"/>
              <a:t>limit, </a:t>
            </a:r>
            <a:r>
              <a:rPr spc="-110" dirty="0"/>
              <a:t>the </a:t>
            </a:r>
            <a:r>
              <a:rPr spc="-215" dirty="0"/>
              <a:t>change </a:t>
            </a:r>
            <a:r>
              <a:rPr spc="45" dirty="0"/>
              <a:t>in  </a:t>
            </a:r>
            <a:r>
              <a:rPr spc="-110" dirty="0"/>
              <a:t>the </a:t>
            </a:r>
            <a:r>
              <a:rPr spc="-130" dirty="0"/>
              <a:t>weight </a:t>
            </a:r>
            <a:r>
              <a:rPr spc="-140" dirty="0"/>
              <a:t>per </a:t>
            </a:r>
            <a:r>
              <a:rPr spc="-75" dirty="0"/>
              <a:t>time </a:t>
            </a:r>
            <a:r>
              <a:rPr spc="-185" dirty="0"/>
              <a:t>dispensed </a:t>
            </a:r>
            <a:r>
              <a:rPr spc="-235" dirty="0"/>
              <a:t>gives </a:t>
            </a:r>
            <a:r>
              <a:rPr spc="-110" dirty="0"/>
              <a:t>the </a:t>
            </a:r>
            <a:r>
              <a:rPr spc="-180" dirty="0"/>
              <a:t>discharge </a:t>
            </a:r>
            <a:r>
              <a:rPr spc="-145" dirty="0"/>
              <a:t>rate </a:t>
            </a:r>
            <a:r>
              <a:rPr spc="-135" dirty="0"/>
              <a:t>(</a:t>
            </a:r>
            <a:r>
              <a:rPr spc="204" dirty="0"/>
              <a:t> </a:t>
            </a:r>
            <a:r>
              <a:rPr spc="-150" dirty="0"/>
              <a:t>g/sec).</a:t>
            </a:r>
          </a:p>
          <a:p>
            <a:pPr marL="387350">
              <a:lnSpc>
                <a:spcPct val="100000"/>
              </a:lnSpc>
              <a:spcBef>
                <a:spcPts val="325"/>
              </a:spcBef>
            </a:pPr>
            <a:r>
              <a:rPr sz="2800" spc="-130" dirty="0"/>
              <a:t>2. </a:t>
            </a:r>
            <a:r>
              <a:rPr sz="2800" spc="-250" dirty="0"/>
              <a:t>Spray </a:t>
            </a:r>
            <a:r>
              <a:rPr sz="2800" spc="-110" dirty="0"/>
              <a:t>pattern</a:t>
            </a:r>
            <a:r>
              <a:rPr sz="2800" spc="105" dirty="0"/>
              <a:t> </a:t>
            </a:r>
            <a:r>
              <a:rPr sz="2800" spc="-100" dirty="0"/>
              <a:t>:</a:t>
            </a:r>
            <a:endParaRPr sz="2800"/>
          </a:p>
          <a:p>
            <a:pPr marL="234950" marR="3569335" indent="38100">
              <a:lnSpc>
                <a:spcPts val="3190"/>
              </a:lnSpc>
              <a:spcBef>
                <a:spcPts val="155"/>
              </a:spcBef>
            </a:pPr>
            <a:r>
              <a:rPr spc="-130" dirty="0"/>
              <a:t>The </a:t>
            </a:r>
            <a:r>
              <a:rPr spc="-110" dirty="0"/>
              <a:t>method </a:t>
            </a:r>
            <a:r>
              <a:rPr spc="-145" dirty="0"/>
              <a:t>is </a:t>
            </a:r>
            <a:r>
              <a:rPr spc="-254" dirty="0"/>
              <a:t>based </a:t>
            </a:r>
            <a:r>
              <a:rPr spc="-75" dirty="0"/>
              <a:t>on </a:t>
            </a:r>
            <a:r>
              <a:rPr spc="-110" dirty="0"/>
              <a:t>the  </a:t>
            </a:r>
            <a:r>
              <a:rPr spc="-105" dirty="0"/>
              <a:t>impingement </a:t>
            </a:r>
            <a:r>
              <a:rPr spc="-45" dirty="0"/>
              <a:t>of </a:t>
            </a:r>
            <a:r>
              <a:rPr spc="-215" dirty="0"/>
              <a:t>spray </a:t>
            </a:r>
            <a:r>
              <a:rPr spc="-75" dirty="0"/>
              <a:t>on </a:t>
            </a:r>
            <a:r>
              <a:rPr spc="-185" dirty="0"/>
              <a:t>piece </a:t>
            </a:r>
            <a:r>
              <a:rPr spc="-50" dirty="0"/>
              <a:t>of  </a:t>
            </a:r>
            <a:r>
              <a:rPr spc="-170" dirty="0"/>
              <a:t>paper </a:t>
            </a:r>
            <a:r>
              <a:rPr spc="-65" dirty="0"/>
              <a:t>that </a:t>
            </a:r>
            <a:r>
              <a:rPr spc="-250" dirty="0"/>
              <a:t>has </a:t>
            </a:r>
            <a:r>
              <a:rPr spc="-204" dirty="0"/>
              <a:t>been </a:t>
            </a:r>
            <a:r>
              <a:rPr spc="-135" dirty="0"/>
              <a:t>treated </a:t>
            </a:r>
            <a:r>
              <a:rPr spc="-25" dirty="0"/>
              <a:t>with  </a:t>
            </a:r>
            <a:r>
              <a:rPr spc="-145" dirty="0"/>
              <a:t>Dye-Talc</a:t>
            </a:r>
            <a:r>
              <a:rPr spc="-75" dirty="0"/>
              <a:t> mixture.</a:t>
            </a:r>
          </a:p>
          <a:p>
            <a:pPr marL="273050">
              <a:lnSpc>
                <a:spcPct val="100000"/>
              </a:lnSpc>
              <a:spcBef>
                <a:spcPts val="155"/>
              </a:spcBef>
            </a:pPr>
            <a:r>
              <a:rPr spc="-130" dirty="0"/>
              <a:t>The particles </a:t>
            </a:r>
            <a:r>
              <a:rPr spc="-65" dirty="0"/>
              <a:t>that </a:t>
            </a:r>
            <a:r>
              <a:rPr spc="-100" dirty="0"/>
              <a:t>strike </a:t>
            </a:r>
            <a:r>
              <a:rPr spc="-110" dirty="0"/>
              <a:t>the</a:t>
            </a:r>
            <a:r>
              <a:rPr spc="75" dirty="0"/>
              <a:t> </a:t>
            </a:r>
            <a:r>
              <a:rPr spc="-170" dirty="0"/>
              <a:t>paper</a:t>
            </a:r>
          </a:p>
          <a:p>
            <a:pPr marL="273050" marR="672465" indent="38100">
              <a:lnSpc>
                <a:spcPts val="2590"/>
              </a:lnSpc>
              <a:spcBef>
                <a:spcPts val="635"/>
              </a:spcBef>
            </a:pPr>
            <a:r>
              <a:rPr spc="-270" dirty="0"/>
              <a:t>cause </a:t>
            </a:r>
            <a:r>
              <a:rPr spc="-110" dirty="0"/>
              <a:t>the </a:t>
            </a:r>
            <a:r>
              <a:rPr spc="-235" dirty="0"/>
              <a:t>dye </a:t>
            </a:r>
            <a:r>
              <a:rPr spc="-40" dirty="0"/>
              <a:t>to </a:t>
            </a:r>
            <a:r>
              <a:rPr spc="-229" dirty="0"/>
              <a:t>go </a:t>
            </a:r>
            <a:r>
              <a:rPr dirty="0"/>
              <a:t>into </a:t>
            </a:r>
            <a:r>
              <a:rPr spc="-65" dirty="0"/>
              <a:t>solution </a:t>
            </a:r>
            <a:r>
              <a:rPr spc="-145" dirty="0"/>
              <a:t>and </a:t>
            </a:r>
            <a:r>
              <a:rPr spc="-40" dirty="0"/>
              <a:t>to </a:t>
            </a:r>
            <a:r>
              <a:rPr spc="-229" dirty="0"/>
              <a:t>be </a:t>
            </a:r>
            <a:r>
              <a:rPr spc="-185" dirty="0"/>
              <a:t>adsorbed </a:t>
            </a:r>
            <a:r>
              <a:rPr spc="-55" dirty="0"/>
              <a:t>onto  </a:t>
            </a:r>
            <a:r>
              <a:rPr spc="-170" dirty="0"/>
              <a:t>paper </a:t>
            </a:r>
            <a:r>
              <a:rPr spc="-114" dirty="0"/>
              <a:t>giving </a:t>
            </a:r>
            <a:r>
              <a:rPr spc="-320" dirty="0"/>
              <a:t>a </a:t>
            </a:r>
            <a:r>
              <a:rPr spc="-125" dirty="0"/>
              <a:t>record </a:t>
            </a:r>
            <a:r>
              <a:rPr spc="-45" dirty="0"/>
              <a:t>of </a:t>
            </a:r>
            <a:r>
              <a:rPr spc="-215" dirty="0"/>
              <a:t>spray </a:t>
            </a:r>
            <a:r>
              <a:rPr spc="-20" dirty="0"/>
              <a:t>for </a:t>
            </a:r>
            <a:r>
              <a:rPr spc="-135" dirty="0"/>
              <a:t>comparison</a:t>
            </a:r>
            <a:r>
              <a:rPr spc="70" dirty="0"/>
              <a:t> </a:t>
            </a:r>
            <a:r>
              <a:rPr spc="-150" dirty="0"/>
              <a:t>purpose.</a:t>
            </a:r>
          </a:p>
        </p:txBody>
      </p:sp>
      <p:sp>
        <p:nvSpPr>
          <p:cNvPr id="93" name="object 93"/>
          <p:cNvSpPr/>
          <p:nvPr/>
        </p:nvSpPr>
        <p:spPr>
          <a:xfrm>
            <a:off x="5029200" y="3276600"/>
            <a:ext cx="3581400" cy="2133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533400"/>
            <a:ext cx="8229600" cy="5368290"/>
          </a:xfrm>
          <a:custGeom>
            <a:avLst/>
            <a:gdLst/>
            <a:ahLst/>
            <a:cxnLst/>
            <a:rect l="l" t="t" r="r" b="b"/>
            <a:pathLst>
              <a:path w="8229600" h="5368290">
                <a:moveTo>
                  <a:pt x="4114800" y="5368290"/>
                </a:moveTo>
                <a:lnTo>
                  <a:pt x="0" y="536829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368290"/>
                </a:lnTo>
                <a:lnTo>
                  <a:pt x="4114800" y="536829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397760" y="548640"/>
            <a:ext cx="461899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10" dirty="0">
                <a:latin typeface="Arial"/>
                <a:cs typeface="Arial"/>
              </a:rPr>
              <a:t>3. </a:t>
            </a:r>
            <a:r>
              <a:rPr b="0" spc="-220" dirty="0">
                <a:latin typeface="Arial"/>
                <a:cs typeface="Arial"/>
              </a:rPr>
              <a:t>Dosage </a:t>
            </a:r>
            <a:r>
              <a:rPr b="0" spc="15" dirty="0">
                <a:latin typeface="Arial"/>
                <a:cs typeface="Arial"/>
              </a:rPr>
              <a:t>with </a:t>
            </a:r>
            <a:r>
              <a:rPr b="0" spc="-75" dirty="0">
                <a:latin typeface="Arial"/>
                <a:cs typeface="Arial"/>
              </a:rPr>
              <a:t>metered </a:t>
            </a:r>
            <a:r>
              <a:rPr b="0" spc="-160" dirty="0">
                <a:latin typeface="Arial"/>
                <a:cs typeface="Arial"/>
              </a:rPr>
              <a:t>valves</a:t>
            </a:r>
            <a:r>
              <a:rPr b="0" spc="-440" dirty="0">
                <a:latin typeface="Arial"/>
                <a:cs typeface="Arial"/>
              </a:rPr>
              <a:t> </a:t>
            </a:r>
            <a:r>
              <a:rPr b="0" spc="-30" dirty="0">
                <a:latin typeface="Arial"/>
                <a:cs typeface="Arial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35940" y="1012190"/>
            <a:ext cx="7766684" cy="238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indent="-342900" algn="just">
              <a:lnSpc>
                <a:spcPct val="100000"/>
              </a:lnSpc>
              <a:spcBef>
                <a:spcPts val="100"/>
              </a:spcBef>
              <a:buChar char="•"/>
              <a:tabLst>
                <a:tab pos="355600" algn="l"/>
              </a:tabLst>
            </a:pPr>
            <a:r>
              <a:rPr sz="3600" spc="-112" baseline="1157" dirty="0">
                <a:latin typeface="Arial"/>
                <a:cs typeface="Arial"/>
              </a:rPr>
              <a:t>Reproducibility </a:t>
            </a:r>
            <a:r>
              <a:rPr sz="3600" spc="-67" baseline="1157" dirty="0">
                <a:latin typeface="Arial"/>
                <a:cs typeface="Arial"/>
              </a:rPr>
              <a:t>of </a:t>
            </a:r>
            <a:r>
              <a:rPr sz="3600" spc="-397" baseline="1157" dirty="0">
                <a:latin typeface="Arial"/>
                <a:cs typeface="Arial"/>
              </a:rPr>
              <a:t>dosage </a:t>
            </a:r>
            <a:r>
              <a:rPr sz="3600" spc="-292" baseline="1157" dirty="0">
                <a:latin typeface="Arial"/>
                <a:cs typeface="Arial"/>
              </a:rPr>
              <a:t>can </a:t>
            </a:r>
            <a:r>
              <a:rPr sz="3600" spc="-345" baseline="1157" dirty="0">
                <a:latin typeface="Arial"/>
                <a:cs typeface="Arial"/>
              </a:rPr>
              <a:t>be </a:t>
            </a:r>
            <a:r>
              <a:rPr sz="3600" spc="-172" baseline="1157" dirty="0">
                <a:latin typeface="Arial"/>
                <a:cs typeface="Arial"/>
              </a:rPr>
              <a:t>determined</a:t>
            </a:r>
            <a:r>
              <a:rPr sz="3600" spc="-675" baseline="1157" dirty="0">
                <a:latin typeface="Arial"/>
                <a:cs typeface="Arial"/>
              </a:rPr>
              <a:t> </a:t>
            </a:r>
            <a:r>
              <a:rPr sz="3600" spc="-247" baseline="1157" dirty="0">
                <a:latin typeface="Arial"/>
                <a:cs typeface="Arial"/>
              </a:rPr>
              <a:t>by:</a:t>
            </a:r>
            <a:endParaRPr sz="3600" baseline="1157">
              <a:latin typeface="Arial"/>
              <a:cs typeface="Arial"/>
            </a:endParaRPr>
          </a:p>
          <a:p>
            <a:pPr marL="88900" algn="just">
              <a:lnSpc>
                <a:spcPct val="100000"/>
              </a:lnSpc>
              <a:spcBef>
                <a:spcPts val="60"/>
              </a:spcBef>
            </a:pPr>
            <a:r>
              <a:rPr sz="2400" spc="-315" dirty="0">
                <a:latin typeface="Arial"/>
                <a:cs typeface="Arial"/>
              </a:rPr>
              <a:t>»Assay</a:t>
            </a:r>
            <a:r>
              <a:rPr sz="2400" spc="-85" dirty="0">
                <a:latin typeface="Arial"/>
                <a:cs typeface="Arial"/>
              </a:rPr>
              <a:t> </a:t>
            </a:r>
            <a:r>
              <a:rPr sz="2400" spc="-140" dirty="0">
                <a:latin typeface="Arial"/>
                <a:cs typeface="Arial"/>
              </a:rPr>
              <a:t>techniques</a:t>
            </a:r>
            <a:endParaRPr sz="2400">
              <a:latin typeface="Arial"/>
              <a:cs typeface="Arial"/>
            </a:endParaRPr>
          </a:p>
          <a:p>
            <a:pPr marL="12700" marR="5080" indent="76200" algn="just">
              <a:lnSpc>
                <a:spcPts val="3000"/>
              </a:lnSpc>
              <a:spcBef>
                <a:spcPts val="110"/>
              </a:spcBef>
            </a:pPr>
            <a:r>
              <a:rPr sz="2400" spc="-185" dirty="0">
                <a:latin typeface="Arial"/>
                <a:cs typeface="Arial"/>
              </a:rPr>
              <a:t>»Accurate </a:t>
            </a:r>
            <a:r>
              <a:rPr sz="2400" spc="-135" dirty="0">
                <a:latin typeface="Arial"/>
                <a:cs typeface="Arial"/>
              </a:rPr>
              <a:t>weighing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5" dirty="0">
                <a:latin typeface="Arial"/>
                <a:cs typeface="Arial"/>
              </a:rPr>
              <a:t>filled </a:t>
            </a:r>
            <a:r>
              <a:rPr sz="2400" spc="-100" dirty="0">
                <a:latin typeface="Arial"/>
                <a:cs typeface="Arial"/>
              </a:rPr>
              <a:t>container </a:t>
            </a:r>
            <a:r>
              <a:rPr sz="2400" spc="-90" dirty="0">
                <a:latin typeface="Arial"/>
                <a:cs typeface="Arial"/>
              </a:rPr>
              <a:t>followed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150" dirty="0">
                <a:latin typeface="Arial"/>
                <a:cs typeface="Arial"/>
              </a:rPr>
              <a:t>dispensing </a:t>
            </a:r>
            <a:r>
              <a:rPr sz="2400" spc="-50" dirty="0">
                <a:latin typeface="Arial"/>
                <a:cs typeface="Arial"/>
              </a:rPr>
              <a:t>of  </a:t>
            </a:r>
            <a:r>
              <a:rPr sz="2400" spc="-215" dirty="0">
                <a:latin typeface="Arial"/>
                <a:cs typeface="Arial"/>
              </a:rPr>
              <a:t>several </a:t>
            </a:r>
            <a:r>
              <a:rPr sz="2400" spc="-270" dirty="0">
                <a:latin typeface="Arial"/>
                <a:cs typeface="Arial"/>
              </a:rPr>
              <a:t>doses </a:t>
            </a:r>
            <a:r>
              <a:rPr sz="2400" spc="-85" dirty="0">
                <a:latin typeface="Arial"/>
                <a:cs typeface="Arial"/>
              </a:rPr>
              <a:t>. </a:t>
            </a:r>
            <a:r>
              <a:rPr sz="2400" spc="-110" dirty="0">
                <a:latin typeface="Arial"/>
                <a:cs typeface="Arial"/>
              </a:rPr>
              <a:t>Containers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85" dirty="0">
                <a:latin typeface="Arial"/>
                <a:cs typeface="Arial"/>
              </a:rPr>
              <a:t>then </a:t>
            </a:r>
            <a:r>
              <a:rPr sz="2400" spc="-175" dirty="0">
                <a:latin typeface="Arial"/>
                <a:cs typeface="Arial"/>
              </a:rPr>
              <a:t>reweighed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14" dirty="0">
                <a:latin typeface="Arial"/>
                <a:cs typeface="Arial"/>
              </a:rPr>
              <a:t>difference </a:t>
            </a:r>
            <a:r>
              <a:rPr sz="2400" spc="45" dirty="0">
                <a:latin typeface="Arial"/>
                <a:cs typeface="Arial"/>
              </a:rPr>
              <a:t>in  </a:t>
            </a:r>
            <a:r>
              <a:rPr sz="2400" spc="-130" dirty="0">
                <a:latin typeface="Arial"/>
                <a:cs typeface="Arial"/>
              </a:rPr>
              <a:t>weight </a:t>
            </a:r>
            <a:r>
              <a:rPr sz="2400" spc="-90" dirty="0">
                <a:latin typeface="Arial"/>
                <a:cs typeface="Arial"/>
              </a:rPr>
              <a:t>divided </a:t>
            </a:r>
            <a:r>
              <a:rPr sz="2400" spc="-195" dirty="0">
                <a:latin typeface="Arial"/>
                <a:cs typeface="Arial"/>
              </a:rPr>
              <a:t>by </a:t>
            </a:r>
            <a:r>
              <a:rPr sz="2400" spc="-110" dirty="0">
                <a:latin typeface="Arial"/>
                <a:cs typeface="Arial"/>
              </a:rPr>
              <a:t>number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65" dirty="0">
                <a:latin typeface="Arial"/>
                <a:cs typeface="Arial"/>
              </a:rPr>
              <a:t>doses </a:t>
            </a:r>
            <a:r>
              <a:rPr sz="2400" spc="-185" dirty="0">
                <a:latin typeface="Arial"/>
                <a:cs typeface="Arial"/>
              </a:rPr>
              <a:t>dispensed </a:t>
            </a:r>
            <a:r>
              <a:rPr sz="2400" spc="-235" dirty="0">
                <a:latin typeface="Arial"/>
                <a:cs typeface="Arial"/>
              </a:rPr>
              <a:t>gives </a:t>
            </a:r>
            <a:r>
              <a:rPr sz="2400" spc="-260" dirty="0">
                <a:latin typeface="Arial"/>
                <a:cs typeface="Arial"/>
              </a:rPr>
              <a:t>average</a:t>
            </a:r>
            <a:r>
              <a:rPr sz="2400" spc="-190" dirty="0">
                <a:latin typeface="Arial"/>
                <a:cs typeface="Arial"/>
              </a:rPr>
              <a:t> </a:t>
            </a:r>
            <a:r>
              <a:rPr sz="2400" spc="-204" dirty="0">
                <a:latin typeface="Arial"/>
                <a:cs typeface="Arial"/>
              </a:rPr>
              <a:t>dose.</a:t>
            </a:r>
            <a:endParaRPr sz="2400">
              <a:latin typeface="Arial"/>
              <a:cs typeface="Arial"/>
            </a:endParaRPr>
          </a:p>
          <a:p>
            <a:pPr marL="2667000" algn="just">
              <a:lnSpc>
                <a:spcPct val="100000"/>
              </a:lnSpc>
              <a:spcBef>
                <a:spcPts val="309"/>
              </a:spcBef>
            </a:pPr>
            <a:r>
              <a:rPr sz="2800" spc="-130" dirty="0">
                <a:latin typeface="Arial"/>
                <a:cs typeface="Arial"/>
              </a:rPr>
              <a:t>4. </a:t>
            </a:r>
            <a:r>
              <a:rPr sz="2800" spc="-95" dirty="0">
                <a:latin typeface="Arial"/>
                <a:cs typeface="Arial"/>
              </a:rPr>
              <a:t>Net </a:t>
            </a:r>
            <a:r>
              <a:rPr sz="2800" spc="-120" dirty="0">
                <a:latin typeface="Arial"/>
                <a:cs typeface="Arial"/>
              </a:rPr>
              <a:t>Contents</a:t>
            </a:r>
            <a:r>
              <a:rPr sz="2800" spc="-55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35940" y="4400550"/>
            <a:ext cx="1327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Arial"/>
                <a:cs typeface="Arial"/>
              </a:rPr>
              <a:t>•</a:t>
            </a:r>
            <a:endParaRPr sz="24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5940" y="3411220"/>
            <a:ext cx="7634605" cy="1982470"/>
          </a:xfrm>
          <a:prstGeom prst="rect">
            <a:avLst/>
          </a:prstGeom>
        </p:spPr>
        <p:txBody>
          <a:bodyPr vert="horz" wrap="square" lIns="0" tIns="77470" rIns="0" bIns="0" rtlCol="0">
            <a:spAutoFit/>
          </a:bodyPr>
          <a:lstStyle/>
          <a:p>
            <a:pPr marL="355600" marR="340360" indent="-342900" algn="just">
              <a:lnSpc>
                <a:spcPct val="82300"/>
              </a:lnSpc>
              <a:spcBef>
                <a:spcPts val="610"/>
              </a:spcBef>
              <a:buChar char="•"/>
              <a:tabLst>
                <a:tab pos="355600" algn="l"/>
              </a:tabLst>
            </a:pPr>
            <a:r>
              <a:rPr sz="3600" spc="-217" baseline="1157" dirty="0">
                <a:latin typeface="Arial"/>
                <a:cs typeface="Arial"/>
              </a:rPr>
              <a:t>Tared </a:t>
            </a:r>
            <a:r>
              <a:rPr sz="3600" spc="-367" baseline="1157" dirty="0">
                <a:latin typeface="Arial"/>
                <a:cs typeface="Arial"/>
              </a:rPr>
              <a:t>cans </a:t>
            </a:r>
            <a:r>
              <a:rPr sz="3600" spc="-97" baseline="1157" dirty="0">
                <a:latin typeface="Arial"/>
                <a:cs typeface="Arial"/>
              </a:rPr>
              <a:t>that </a:t>
            </a:r>
            <a:r>
              <a:rPr sz="3600" spc="-345" baseline="1157" dirty="0">
                <a:latin typeface="Arial"/>
                <a:cs typeface="Arial"/>
              </a:rPr>
              <a:t>have </a:t>
            </a:r>
            <a:r>
              <a:rPr sz="3600" spc="-300" baseline="1157" dirty="0">
                <a:latin typeface="Arial"/>
                <a:cs typeface="Arial"/>
              </a:rPr>
              <a:t>been </a:t>
            </a:r>
            <a:r>
              <a:rPr sz="3600" spc="-254" baseline="1157" dirty="0">
                <a:latin typeface="Arial"/>
                <a:cs typeface="Arial"/>
              </a:rPr>
              <a:t>placed </a:t>
            </a:r>
            <a:r>
              <a:rPr sz="3600" spc="-82" baseline="1157" dirty="0">
                <a:latin typeface="Arial"/>
                <a:cs typeface="Arial"/>
              </a:rPr>
              <a:t>onto </a:t>
            </a:r>
            <a:r>
              <a:rPr sz="3600" spc="-165" baseline="1157" dirty="0">
                <a:latin typeface="Arial"/>
                <a:cs typeface="Arial"/>
              </a:rPr>
              <a:t>the </a:t>
            </a:r>
            <a:r>
              <a:rPr sz="3600" baseline="1157" dirty="0">
                <a:latin typeface="Arial"/>
                <a:cs typeface="Arial"/>
              </a:rPr>
              <a:t>filling </a:t>
            </a:r>
            <a:r>
              <a:rPr sz="3600" spc="-172" baseline="1157" dirty="0">
                <a:latin typeface="Arial"/>
                <a:cs typeface="Arial"/>
              </a:rPr>
              <a:t>lines </a:t>
            </a:r>
            <a:r>
              <a:rPr sz="3600" spc="-315" baseline="1157" dirty="0">
                <a:latin typeface="Arial"/>
                <a:cs typeface="Arial"/>
              </a:rPr>
              <a:t>are </a:t>
            </a:r>
            <a:r>
              <a:rPr sz="2400" spc="-210" dirty="0">
                <a:latin typeface="Arial"/>
                <a:cs typeface="Arial"/>
              </a:rPr>
              <a:t> </a:t>
            </a:r>
            <a:r>
              <a:rPr sz="2400" spc="-175" dirty="0">
                <a:latin typeface="Arial"/>
                <a:cs typeface="Arial"/>
              </a:rPr>
              <a:t>reweighed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14" dirty="0">
                <a:latin typeface="Arial"/>
                <a:cs typeface="Arial"/>
              </a:rPr>
              <a:t>difference </a:t>
            </a:r>
            <a:r>
              <a:rPr sz="2400" spc="40" dirty="0">
                <a:latin typeface="Arial"/>
                <a:cs typeface="Arial"/>
              </a:rPr>
              <a:t>in </a:t>
            </a:r>
            <a:r>
              <a:rPr sz="2400" spc="-125" dirty="0">
                <a:latin typeface="Arial"/>
                <a:cs typeface="Arial"/>
              </a:rPr>
              <a:t>weight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150" dirty="0">
                <a:latin typeface="Arial"/>
                <a:cs typeface="Arial"/>
              </a:rPr>
              <a:t>equal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00" dirty="0">
                <a:latin typeface="Arial"/>
                <a:cs typeface="Arial"/>
              </a:rPr>
              <a:t>net  </a:t>
            </a:r>
            <a:r>
              <a:rPr sz="2400" spc="-125" dirty="0">
                <a:latin typeface="Arial"/>
                <a:cs typeface="Arial"/>
              </a:rPr>
              <a:t>contents.</a:t>
            </a:r>
            <a:endParaRPr sz="2400">
              <a:latin typeface="Arial"/>
              <a:cs typeface="Arial"/>
            </a:endParaRPr>
          </a:p>
          <a:p>
            <a:pPr marL="355600" marR="5080">
              <a:lnSpc>
                <a:spcPts val="2400"/>
              </a:lnSpc>
              <a:spcBef>
                <a:spcPts val="590"/>
              </a:spcBef>
            </a:pPr>
            <a:r>
              <a:rPr sz="2400" spc="50" dirty="0">
                <a:latin typeface="Arial"/>
                <a:cs typeface="Arial"/>
              </a:rPr>
              <a:t>In </a:t>
            </a:r>
            <a:r>
              <a:rPr sz="2400" spc="-120" dirty="0">
                <a:latin typeface="Arial"/>
                <a:cs typeface="Arial"/>
              </a:rPr>
              <a:t>Destructive </a:t>
            </a:r>
            <a:r>
              <a:rPr sz="2400" spc="-110" dirty="0">
                <a:latin typeface="Arial"/>
                <a:cs typeface="Arial"/>
              </a:rPr>
              <a:t>method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135" dirty="0">
                <a:latin typeface="Arial"/>
                <a:cs typeface="Arial"/>
              </a:rPr>
              <a:t>weighing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25" dirty="0">
                <a:latin typeface="Arial"/>
                <a:cs typeface="Arial"/>
              </a:rPr>
              <a:t>full </a:t>
            </a:r>
            <a:r>
              <a:rPr sz="2400" spc="-100" dirty="0">
                <a:latin typeface="Arial"/>
                <a:cs typeface="Arial"/>
              </a:rPr>
              <a:t>container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85" dirty="0">
                <a:latin typeface="Arial"/>
                <a:cs typeface="Arial"/>
              </a:rPr>
              <a:t>then  </a:t>
            </a:r>
            <a:r>
              <a:rPr sz="2400" spc="-150" dirty="0">
                <a:latin typeface="Arial"/>
                <a:cs typeface="Arial"/>
              </a:rPr>
              <a:t>dispensing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120" dirty="0">
                <a:latin typeface="Arial"/>
                <a:cs typeface="Arial"/>
              </a:rPr>
              <a:t>much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90" dirty="0">
                <a:latin typeface="Arial"/>
                <a:cs typeface="Arial"/>
              </a:rPr>
              <a:t>content </a:t>
            </a:r>
            <a:r>
              <a:rPr sz="2400" spc="-355" dirty="0">
                <a:latin typeface="Arial"/>
                <a:cs typeface="Arial"/>
              </a:rPr>
              <a:t>as </a:t>
            </a:r>
            <a:r>
              <a:rPr sz="2400" spc="-165" dirty="0">
                <a:latin typeface="Arial"/>
                <a:cs typeface="Arial"/>
              </a:rPr>
              <a:t>possible </a:t>
            </a:r>
            <a:r>
              <a:rPr sz="2400" spc="-85" dirty="0">
                <a:latin typeface="Arial"/>
                <a:cs typeface="Arial"/>
              </a:rPr>
              <a:t>. </a:t>
            </a:r>
            <a:r>
              <a:rPr sz="2400" spc="-130" dirty="0">
                <a:latin typeface="Arial"/>
                <a:cs typeface="Arial"/>
              </a:rPr>
              <a:t>The contents 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85" dirty="0">
                <a:latin typeface="Arial"/>
                <a:cs typeface="Arial"/>
              </a:rPr>
              <a:t>then </a:t>
            </a:r>
            <a:r>
              <a:rPr sz="2400" spc="-180" dirty="0">
                <a:latin typeface="Arial"/>
                <a:cs typeface="Arial"/>
              </a:rPr>
              <a:t>weighed </a:t>
            </a:r>
            <a:r>
              <a:rPr sz="2400" spc="-85" dirty="0">
                <a:latin typeface="Arial"/>
                <a:cs typeface="Arial"/>
              </a:rPr>
              <a:t>. This </a:t>
            </a:r>
            <a:r>
              <a:rPr sz="2400" spc="-235" dirty="0">
                <a:latin typeface="Arial"/>
                <a:cs typeface="Arial"/>
              </a:rPr>
              <a:t>gives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100" dirty="0">
                <a:latin typeface="Arial"/>
                <a:cs typeface="Arial"/>
              </a:rPr>
              <a:t>net</a:t>
            </a:r>
            <a:r>
              <a:rPr sz="2400" spc="-15" dirty="0">
                <a:latin typeface="Arial"/>
                <a:cs typeface="Arial"/>
              </a:rPr>
              <a:t> </a:t>
            </a:r>
            <a:r>
              <a:rPr sz="2400" spc="-90" dirty="0">
                <a:latin typeface="Arial"/>
                <a:cs typeface="Arial"/>
              </a:rPr>
              <a:t>content.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762000"/>
            <a:ext cx="7924800" cy="5107940"/>
          </a:xfrm>
          <a:custGeom>
            <a:avLst/>
            <a:gdLst/>
            <a:ahLst/>
            <a:cxnLst/>
            <a:rect l="l" t="t" r="r" b="b"/>
            <a:pathLst>
              <a:path w="7924800" h="5107940">
                <a:moveTo>
                  <a:pt x="3962400" y="5107940"/>
                </a:moveTo>
                <a:lnTo>
                  <a:pt x="0" y="5107940"/>
                </a:lnTo>
                <a:lnTo>
                  <a:pt x="0" y="0"/>
                </a:lnTo>
                <a:lnTo>
                  <a:pt x="7924800" y="0"/>
                </a:lnTo>
                <a:lnTo>
                  <a:pt x="7924800" y="5107940"/>
                </a:lnTo>
                <a:lnTo>
                  <a:pt x="3962400" y="510794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78839" y="1192529"/>
            <a:ext cx="6932930" cy="233426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R="442595" algn="ctr">
              <a:lnSpc>
                <a:spcPct val="100000"/>
              </a:lnSpc>
              <a:spcBef>
                <a:spcPts val="740"/>
              </a:spcBef>
            </a:pPr>
            <a:r>
              <a:rPr sz="2600" spc="-100" dirty="0">
                <a:latin typeface="Arial"/>
                <a:cs typeface="Arial"/>
              </a:rPr>
              <a:t>5. </a:t>
            </a:r>
            <a:r>
              <a:rPr sz="2600" spc="-195" dirty="0">
                <a:latin typeface="Arial"/>
                <a:cs typeface="Arial"/>
              </a:rPr>
              <a:t>Foam </a:t>
            </a:r>
            <a:r>
              <a:rPr sz="2600" spc="-40" dirty="0">
                <a:latin typeface="Arial"/>
                <a:cs typeface="Arial"/>
              </a:rPr>
              <a:t>stability</a:t>
            </a:r>
            <a:r>
              <a:rPr sz="2600" spc="-120" dirty="0">
                <a:latin typeface="Arial"/>
                <a:cs typeface="Arial"/>
              </a:rPr>
              <a:t> </a:t>
            </a:r>
            <a:r>
              <a:rPr sz="2600" spc="-30" dirty="0">
                <a:latin typeface="Arial"/>
                <a:cs typeface="Arial"/>
              </a:rPr>
              <a:t>:</a:t>
            </a:r>
            <a:endParaRPr sz="2600">
              <a:latin typeface="Arial"/>
              <a:cs typeface="Arial"/>
            </a:endParaRPr>
          </a:p>
          <a:p>
            <a:pPr marR="2465070" algn="ctr">
              <a:lnSpc>
                <a:spcPct val="100000"/>
              </a:lnSpc>
              <a:spcBef>
                <a:spcPts val="640"/>
              </a:spcBef>
            </a:pPr>
            <a:r>
              <a:rPr sz="2600" spc="-135" dirty="0">
                <a:latin typeface="Arial"/>
                <a:cs typeface="Arial"/>
              </a:rPr>
              <a:t>Methods </a:t>
            </a:r>
            <a:r>
              <a:rPr sz="2600" spc="-95" dirty="0">
                <a:latin typeface="Arial"/>
                <a:cs typeface="Arial"/>
              </a:rPr>
              <a:t>: </a:t>
            </a: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114" dirty="0">
                <a:latin typeface="Arial"/>
                <a:cs typeface="Arial"/>
              </a:rPr>
              <a:t>Visual</a:t>
            </a:r>
            <a:r>
              <a:rPr sz="2600" spc="35" dirty="0">
                <a:latin typeface="Arial"/>
                <a:cs typeface="Arial"/>
              </a:rPr>
              <a:t> </a:t>
            </a:r>
            <a:r>
              <a:rPr sz="2600" spc="-114" dirty="0">
                <a:latin typeface="Arial"/>
                <a:cs typeface="Arial"/>
              </a:rPr>
              <a:t>Evaluation,</a:t>
            </a:r>
            <a:endParaRPr sz="2600">
              <a:latin typeface="Arial"/>
              <a:cs typeface="Arial"/>
            </a:endParaRPr>
          </a:p>
          <a:p>
            <a:pPr marL="1308735" algn="ctr">
              <a:lnSpc>
                <a:spcPct val="100000"/>
              </a:lnSpc>
              <a:spcBef>
                <a:spcPts val="65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100" dirty="0">
                <a:latin typeface="Arial"/>
                <a:cs typeface="Arial"/>
              </a:rPr>
              <a:t>Time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70" dirty="0">
                <a:latin typeface="Arial"/>
                <a:cs typeface="Arial"/>
              </a:rPr>
              <a:t>given </a:t>
            </a:r>
            <a:r>
              <a:rPr sz="2600" spc="-335" dirty="0">
                <a:latin typeface="Arial"/>
                <a:cs typeface="Arial"/>
              </a:rPr>
              <a:t>mass </a:t>
            </a:r>
            <a:r>
              <a:rPr sz="2600" spc="-40" dirty="0">
                <a:latin typeface="Arial"/>
                <a:cs typeface="Arial"/>
              </a:rPr>
              <a:t>to </a:t>
            </a:r>
            <a:r>
              <a:rPr sz="2600" spc="-160" dirty="0">
                <a:latin typeface="Arial"/>
                <a:cs typeface="Arial"/>
              </a:rPr>
              <a:t>penetrate</a:t>
            </a:r>
            <a:r>
              <a:rPr sz="2600" spc="-165" dirty="0">
                <a:latin typeface="Arial"/>
                <a:cs typeface="Arial"/>
              </a:rPr>
              <a:t> </a:t>
            </a:r>
            <a:r>
              <a:rPr sz="2600" spc="-120" dirty="0">
                <a:latin typeface="Arial"/>
                <a:cs typeface="Arial"/>
              </a:rPr>
              <a:t>the</a:t>
            </a:r>
            <a:endParaRPr sz="2600">
              <a:latin typeface="Arial"/>
              <a:cs typeface="Arial"/>
            </a:endParaRPr>
          </a:p>
          <a:p>
            <a:pPr marR="6156325" algn="ctr">
              <a:lnSpc>
                <a:spcPct val="100000"/>
              </a:lnSpc>
            </a:pPr>
            <a:r>
              <a:rPr sz="2600" spc="30" dirty="0">
                <a:latin typeface="Arial"/>
                <a:cs typeface="Arial"/>
              </a:rPr>
              <a:t>f</a:t>
            </a:r>
            <a:r>
              <a:rPr sz="2600" spc="-245" dirty="0">
                <a:latin typeface="Arial"/>
                <a:cs typeface="Arial"/>
              </a:rPr>
              <a:t>o</a:t>
            </a:r>
            <a:r>
              <a:rPr sz="2600" spc="-235" dirty="0">
                <a:latin typeface="Arial"/>
                <a:cs typeface="Arial"/>
              </a:rPr>
              <a:t>a</a:t>
            </a:r>
            <a:r>
              <a:rPr sz="2600" spc="-114" dirty="0">
                <a:latin typeface="Arial"/>
                <a:cs typeface="Arial"/>
              </a:rPr>
              <a:t>m,</a:t>
            </a:r>
            <a:endParaRPr sz="2600">
              <a:latin typeface="Arial"/>
              <a:cs typeface="Arial"/>
            </a:endParaRPr>
          </a:p>
          <a:p>
            <a:pPr marL="1649095" algn="ctr">
              <a:lnSpc>
                <a:spcPct val="100000"/>
              </a:lnSpc>
              <a:spcBef>
                <a:spcPts val="65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100" dirty="0">
                <a:latin typeface="Arial"/>
                <a:cs typeface="Arial"/>
              </a:rPr>
              <a:t>Time </a:t>
            </a:r>
            <a:r>
              <a:rPr sz="2600" spc="-25" dirty="0">
                <a:latin typeface="Arial"/>
                <a:cs typeface="Arial"/>
              </a:rPr>
              <a:t>for </a:t>
            </a:r>
            <a:r>
              <a:rPr sz="2600" spc="-175" dirty="0">
                <a:latin typeface="Arial"/>
                <a:cs typeface="Arial"/>
              </a:rPr>
              <a:t>given </a:t>
            </a:r>
            <a:r>
              <a:rPr sz="2600" spc="-70" dirty="0">
                <a:latin typeface="Arial"/>
                <a:cs typeface="Arial"/>
              </a:rPr>
              <a:t>rod that </a:t>
            </a:r>
            <a:r>
              <a:rPr sz="2600" spc="-160" dirty="0">
                <a:latin typeface="Arial"/>
                <a:cs typeface="Arial"/>
              </a:rPr>
              <a:t>is </a:t>
            </a:r>
            <a:r>
              <a:rPr sz="2600" spc="-135" dirty="0">
                <a:latin typeface="Arial"/>
                <a:cs typeface="Arial"/>
              </a:rPr>
              <a:t>inserted</a:t>
            </a:r>
            <a:r>
              <a:rPr sz="2600" spc="65" dirty="0">
                <a:latin typeface="Arial"/>
                <a:cs typeface="Arial"/>
              </a:rPr>
              <a:t> </a:t>
            </a:r>
            <a:r>
              <a:rPr sz="2600" dirty="0">
                <a:latin typeface="Arial"/>
                <a:cs typeface="Arial"/>
              </a:rPr>
              <a:t>into</a:t>
            </a:r>
            <a:endParaRPr sz="26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8839" y="3501390"/>
            <a:ext cx="441325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204" dirty="0">
                <a:latin typeface="Arial"/>
                <a:cs typeface="Arial"/>
              </a:rPr>
              <a:t>he</a:t>
            </a:r>
            <a:endParaRPr sz="2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05280" y="3420109"/>
            <a:ext cx="4911090" cy="241554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2087245">
              <a:lnSpc>
                <a:spcPct val="100000"/>
              </a:lnSpc>
              <a:spcBef>
                <a:spcPts val="740"/>
              </a:spcBef>
            </a:pPr>
            <a:r>
              <a:rPr sz="2600" spc="-145" dirty="0">
                <a:latin typeface="Arial"/>
                <a:cs typeface="Arial"/>
              </a:rPr>
              <a:t>foam </a:t>
            </a:r>
            <a:r>
              <a:rPr sz="2600" spc="-40" dirty="0">
                <a:latin typeface="Arial"/>
                <a:cs typeface="Arial"/>
              </a:rPr>
              <a:t>to fall</a:t>
            </a:r>
            <a:r>
              <a:rPr sz="2600" spc="-60" dirty="0">
                <a:latin typeface="Arial"/>
                <a:cs typeface="Arial"/>
              </a:rPr>
              <a:t> </a:t>
            </a:r>
            <a:r>
              <a:rPr sz="2600" spc="-95" dirty="0">
                <a:latin typeface="Arial"/>
                <a:cs typeface="Arial"/>
              </a:rPr>
              <a:t>,</a:t>
            </a:r>
            <a:endParaRPr sz="2600">
              <a:latin typeface="Arial"/>
              <a:cs typeface="Arial"/>
            </a:endParaRPr>
          </a:p>
          <a:p>
            <a:pPr marL="917575">
              <a:lnSpc>
                <a:spcPct val="100000"/>
              </a:lnSpc>
              <a:spcBef>
                <a:spcPts val="64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90" dirty="0">
                <a:latin typeface="Arial"/>
                <a:cs typeface="Arial"/>
              </a:rPr>
              <a:t>Rotational</a:t>
            </a:r>
            <a:r>
              <a:rPr sz="2600" spc="-50" dirty="0">
                <a:latin typeface="Arial"/>
                <a:cs typeface="Arial"/>
              </a:rPr>
              <a:t> </a:t>
            </a:r>
            <a:r>
              <a:rPr sz="2600" spc="-145" dirty="0">
                <a:latin typeface="Arial"/>
                <a:cs typeface="Arial"/>
              </a:rPr>
              <a:t>Viscometer.</a:t>
            </a:r>
            <a:endParaRPr sz="2600">
              <a:latin typeface="Arial"/>
              <a:cs typeface="Arial"/>
            </a:endParaRPr>
          </a:p>
          <a:p>
            <a:pPr marL="12700" marR="5080" indent="822960">
              <a:lnSpc>
                <a:spcPct val="120800"/>
              </a:lnSpc>
            </a:pPr>
            <a:r>
              <a:rPr sz="2600" spc="-120" dirty="0">
                <a:latin typeface="Arial"/>
                <a:cs typeface="Arial"/>
              </a:rPr>
              <a:t>6. </a:t>
            </a:r>
            <a:r>
              <a:rPr sz="2600" spc="-130" dirty="0">
                <a:latin typeface="Arial"/>
                <a:cs typeface="Arial"/>
              </a:rPr>
              <a:t>Particle </a:t>
            </a:r>
            <a:r>
              <a:rPr sz="2600" spc="-280" dirty="0">
                <a:latin typeface="Arial"/>
                <a:cs typeface="Arial"/>
              </a:rPr>
              <a:t>Size </a:t>
            </a:r>
            <a:r>
              <a:rPr sz="2600" spc="-75" dirty="0">
                <a:latin typeface="Arial"/>
                <a:cs typeface="Arial"/>
              </a:rPr>
              <a:t>Determination </a:t>
            </a:r>
            <a:r>
              <a:rPr sz="2600" spc="-95" dirty="0">
                <a:latin typeface="Arial"/>
                <a:cs typeface="Arial"/>
              </a:rPr>
              <a:t>:  </a:t>
            </a:r>
            <a:r>
              <a:rPr sz="2600" spc="-135" dirty="0">
                <a:latin typeface="Arial"/>
                <a:cs typeface="Arial"/>
              </a:rPr>
              <a:t>Methods </a:t>
            </a:r>
            <a:r>
              <a:rPr sz="2600" spc="-95" dirty="0">
                <a:latin typeface="Arial"/>
                <a:cs typeface="Arial"/>
              </a:rPr>
              <a:t>: </a:t>
            </a: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270" dirty="0">
                <a:latin typeface="Arial"/>
                <a:cs typeface="Arial"/>
              </a:rPr>
              <a:t>Cascade</a:t>
            </a:r>
            <a:r>
              <a:rPr sz="2600" spc="20" dirty="0">
                <a:latin typeface="Arial"/>
                <a:cs typeface="Arial"/>
              </a:rPr>
              <a:t> </a:t>
            </a:r>
            <a:r>
              <a:rPr sz="2600" spc="-100" dirty="0">
                <a:latin typeface="Arial"/>
                <a:cs typeface="Arial"/>
              </a:rPr>
              <a:t>Impactor,</a:t>
            </a:r>
            <a:endParaRPr sz="2600">
              <a:latin typeface="Arial"/>
              <a:cs typeface="Arial"/>
            </a:endParaRPr>
          </a:p>
          <a:p>
            <a:pPr marL="1411605">
              <a:lnSpc>
                <a:spcPct val="100000"/>
              </a:lnSpc>
              <a:spcBef>
                <a:spcPts val="640"/>
              </a:spcBef>
            </a:pPr>
            <a:r>
              <a:rPr sz="2600" spc="-570" dirty="0">
                <a:latin typeface="Arial"/>
                <a:cs typeface="Arial"/>
              </a:rPr>
              <a:t>» </a:t>
            </a:r>
            <a:r>
              <a:rPr sz="2600" spc="-55" dirty="0">
                <a:latin typeface="Arial"/>
                <a:cs typeface="Arial"/>
              </a:rPr>
              <a:t>Light </a:t>
            </a:r>
            <a:r>
              <a:rPr sz="2600" spc="-155" dirty="0">
                <a:latin typeface="Arial"/>
                <a:cs typeface="Arial"/>
              </a:rPr>
              <a:t>Scattering</a:t>
            </a:r>
            <a:r>
              <a:rPr sz="2600" spc="-85" dirty="0">
                <a:latin typeface="Arial"/>
                <a:cs typeface="Arial"/>
              </a:rPr>
              <a:t> </a:t>
            </a:r>
            <a:r>
              <a:rPr sz="2600" spc="-220" dirty="0">
                <a:latin typeface="Arial"/>
                <a:cs typeface="Arial"/>
              </a:rPr>
              <a:t>Decay.</a:t>
            </a:r>
            <a:endParaRPr sz="26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33400" y="838200"/>
            <a:ext cx="7924800" cy="5424170"/>
          </a:xfrm>
          <a:custGeom>
            <a:avLst/>
            <a:gdLst/>
            <a:ahLst/>
            <a:cxnLst/>
            <a:rect l="l" t="t" r="r" b="b"/>
            <a:pathLst>
              <a:path w="7924800" h="5424170">
                <a:moveTo>
                  <a:pt x="3962400" y="5424170"/>
                </a:moveTo>
                <a:lnTo>
                  <a:pt x="0" y="5424170"/>
                </a:lnTo>
                <a:lnTo>
                  <a:pt x="0" y="0"/>
                </a:lnTo>
                <a:lnTo>
                  <a:pt x="7924800" y="0"/>
                </a:lnTo>
                <a:lnTo>
                  <a:pt x="7924800" y="5424170"/>
                </a:lnTo>
                <a:lnTo>
                  <a:pt x="3962400" y="542417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92150" y="742950"/>
            <a:ext cx="323913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i="1" dirty="0">
                <a:latin typeface="Carlito"/>
                <a:cs typeface="Carlito"/>
              </a:rPr>
              <a:t>a). </a:t>
            </a:r>
            <a:r>
              <a:rPr b="0" i="1" spc="-5" dirty="0">
                <a:latin typeface="Carlito"/>
                <a:cs typeface="Carlito"/>
              </a:rPr>
              <a:t>Cascade </a:t>
            </a:r>
            <a:r>
              <a:rPr b="0" i="1" spc="-10" dirty="0">
                <a:latin typeface="Carlito"/>
                <a:cs typeface="Carlito"/>
              </a:rPr>
              <a:t>Impactor</a:t>
            </a:r>
            <a:r>
              <a:rPr b="0" i="1" spc="-60" dirty="0">
                <a:latin typeface="Carlito"/>
                <a:cs typeface="Carlito"/>
              </a:rPr>
              <a:t> </a:t>
            </a:r>
            <a:r>
              <a:rPr b="0" i="1" dirty="0">
                <a:latin typeface="Carlito"/>
                <a:cs typeface="Carlito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12140" y="1135379"/>
            <a:ext cx="4156075" cy="47612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745"/>
              </a:lnSpc>
              <a:spcBef>
                <a:spcPts val="100"/>
              </a:spcBef>
            </a:pP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Principle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88900" marR="255904">
              <a:lnSpc>
                <a:spcPct val="90800"/>
              </a:lnSpc>
              <a:spcBef>
                <a:spcPts val="130"/>
              </a:spcBef>
            </a:pPr>
            <a:r>
              <a:rPr sz="2400" spc="-185" dirty="0">
                <a:latin typeface="Arial"/>
                <a:cs typeface="Arial"/>
              </a:rPr>
              <a:t>Stream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30" dirty="0">
                <a:latin typeface="Arial"/>
                <a:cs typeface="Arial"/>
              </a:rPr>
              <a:t>particles </a:t>
            </a:r>
            <a:r>
              <a:rPr sz="2400" spc="-125" dirty="0">
                <a:latin typeface="Arial"/>
                <a:cs typeface="Arial"/>
              </a:rPr>
              <a:t>projected  </a:t>
            </a:r>
            <a:r>
              <a:rPr sz="2400" spc="-80" dirty="0">
                <a:latin typeface="Arial"/>
                <a:cs typeface="Arial"/>
              </a:rPr>
              <a:t>through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220" dirty="0">
                <a:latin typeface="Arial"/>
                <a:cs typeface="Arial"/>
              </a:rPr>
              <a:t>series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225" dirty="0">
                <a:latin typeface="Arial"/>
                <a:cs typeface="Arial"/>
              </a:rPr>
              <a:t>nozzles </a:t>
            </a:r>
            <a:r>
              <a:rPr sz="2400" spc="-145" dirty="0">
                <a:latin typeface="Arial"/>
                <a:cs typeface="Arial"/>
              </a:rPr>
              <a:t>and  </a:t>
            </a:r>
            <a:r>
              <a:rPr sz="2400" spc="-275" dirty="0">
                <a:latin typeface="Arial"/>
                <a:cs typeface="Arial"/>
              </a:rPr>
              <a:t>glass </a:t>
            </a:r>
            <a:r>
              <a:rPr sz="2400" spc="-175" dirty="0">
                <a:latin typeface="Arial"/>
                <a:cs typeface="Arial"/>
              </a:rPr>
              <a:t>slides </a:t>
            </a:r>
            <a:r>
              <a:rPr sz="2400" spc="-135" dirty="0">
                <a:latin typeface="Arial"/>
                <a:cs typeface="Arial"/>
              </a:rPr>
              <a:t>at </a:t>
            </a:r>
            <a:r>
              <a:rPr sz="2400" spc="-80" dirty="0">
                <a:latin typeface="Arial"/>
                <a:cs typeface="Arial"/>
              </a:rPr>
              <a:t>high </a:t>
            </a:r>
            <a:r>
              <a:rPr sz="2400" spc="-114" dirty="0">
                <a:latin typeface="Arial"/>
                <a:cs typeface="Arial"/>
              </a:rPr>
              <a:t>velocity,  </a:t>
            </a:r>
            <a:r>
              <a:rPr sz="2400" spc="-145" dirty="0">
                <a:latin typeface="Arial"/>
                <a:cs typeface="Arial"/>
              </a:rPr>
              <a:t>larger </a:t>
            </a:r>
            <a:r>
              <a:rPr sz="2400" spc="-95" dirty="0">
                <a:latin typeface="Arial"/>
                <a:cs typeface="Arial"/>
              </a:rPr>
              <a:t>particle </a:t>
            </a:r>
            <a:r>
              <a:rPr sz="2400" spc="-210" dirty="0">
                <a:latin typeface="Arial"/>
                <a:cs typeface="Arial"/>
              </a:rPr>
              <a:t>are </a:t>
            </a:r>
            <a:r>
              <a:rPr sz="2400" spc="-135" dirty="0">
                <a:latin typeface="Arial"/>
                <a:cs typeface="Arial"/>
              </a:rPr>
              <a:t>impacted </a:t>
            </a:r>
            <a:r>
              <a:rPr sz="2400" spc="-35" dirty="0">
                <a:latin typeface="Arial"/>
                <a:cs typeface="Arial"/>
              </a:rPr>
              <a:t>first  </a:t>
            </a:r>
            <a:r>
              <a:rPr sz="2400" spc="-75" dirty="0">
                <a:latin typeface="Arial"/>
                <a:cs typeface="Arial"/>
              </a:rPr>
              <a:t>on </a:t>
            </a:r>
            <a:r>
              <a:rPr sz="2400" spc="-114" dirty="0">
                <a:latin typeface="Arial"/>
                <a:cs typeface="Arial"/>
              </a:rPr>
              <a:t>lower </a:t>
            </a:r>
            <a:r>
              <a:rPr sz="2400" spc="-120" dirty="0">
                <a:latin typeface="Arial"/>
                <a:cs typeface="Arial"/>
              </a:rPr>
              <a:t>velocity </a:t>
            </a:r>
            <a:r>
              <a:rPr sz="2400" spc="-265" dirty="0">
                <a:latin typeface="Arial"/>
                <a:cs typeface="Arial"/>
              </a:rPr>
              <a:t>stage </a:t>
            </a:r>
            <a:r>
              <a:rPr sz="2400" spc="-145" dirty="0">
                <a:latin typeface="Arial"/>
                <a:cs typeface="Arial"/>
              </a:rPr>
              <a:t>and  </a:t>
            </a:r>
            <a:r>
              <a:rPr sz="2400" spc="-140" dirty="0">
                <a:latin typeface="Arial"/>
                <a:cs typeface="Arial"/>
              </a:rPr>
              <a:t>smaller </a:t>
            </a:r>
            <a:r>
              <a:rPr sz="2400" spc="-130" dirty="0">
                <a:latin typeface="Arial"/>
                <a:cs typeface="Arial"/>
              </a:rPr>
              <a:t>particles </a:t>
            </a:r>
            <a:r>
              <a:rPr sz="2400" spc="-210" dirty="0">
                <a:latin typeface="Arial"/>
                <a:cs typeface="Arial"/>
              </a:rPr>
              <a:t>are</a:t>
            </a:r>
            <a:r>
              <a:rPr sz="2400" spc="30" dirty="0">
                <a:latin typeface="Arial"/>
                <a:cs typeface="Arial"/>
              </a:rPr>
              <a:t> </a:t>
            </a:r>
            <a:r>
              <a:rPr sz="2400" spc="-130" dirty="0">
                <a:latin typeface="Arial"/>
                <a:cs typeface="Arial"/>
              </a:rPr>
              <a:t>collected</a:t>
            </a:r>
            <a:endParaRPr sz="2400">
              <a:latin typeface="Arial"/>
              <a:cs typeface="Arial"/>
            </a:endParaRPr>
          </a:p>
          <a:p>
            <a:pPr marL="88900">
              <a:lnSpc>
                <a:spcPts val="2460"/>
              </a:lnSpc>
            </a:pPr>
            <a:r>
              <a:rPr sz="2400" spc="-135" dirty="0">
                <a:latin typeface="Arial"/>
                <a:cs typeface="Arial"/>
              </a:rPr>
              <a:t>at </a:t>
            </a:r>
            <a:r>
              <a:rPr sz="2400" spc="-105" dirty="0">
                <a:latin typeface="Arial"/>
                <a:cs typeface="Arial"/>
              </a:rPr>
              <a:t>higher </a:t>
            </a:r>
            <a:r>
              <a:rPr sz="2400" spc="-120" dirty="0">
                <a:latin typeface="Arial"/>
                <a:cs typeface="Arial"/>
              </a:rPr>
              <a:t>velocity</a:t>
            </a:r>
            <a:r>
              <a:rPr sz="2400" dirty="0">
                <a:latin typeface="Arial"/>
                <a:cs typeface="Arial"/>
              </a:rPr>
              <a:t> </a:t>
            </a:r>
            <a:r>
              <a:rPr sz="2400" spc="-235" dirty="0">
                <a:latin typeface="Arial"/>
                <a:cs typeface="Arial"/>
              </a:rPr>
              <a:t>stage.</a:t>
            </a:r>
            <a:endParaRPr sz="2400">
              <a:latin typeface="Arial"/>
              <a:cs typeface="Arial"/>
            </a:endParaRPr>
          </a:p>
          <a:p>
            <a:pPr marL="88900">
              <a:lnSpc>
                <a:spcPts val="3070"/>
              </a:lnSpc>
            </a:pPr>
            <a:r>
              <a:rPr sz="2400" i="1" spc="-215" dirty="0">
                <a:latin typeface="Arial"/>
                <a:cs typeface="Arial"/>
              </a:rPr>
              <a:t>b)</a:t>
            </a:r>
            <a:r>
              <a:rPr sz="2800" i="1" spc="-215" dirty="0">
                <a:latin typeface="Arial"/>
                <a:cs typeface="Arial"/>
              </a:rPr>
              <a:t>. </a:t>
            </a:r>
            <a:r>
              <a:rPr sz="2800" i="1" spc="-175" dirty="0">
                <a:latin typeface="Arial"/>
                <a:cs typeface="Arial"/>
              </a:rPr>
              <a:t>Light </a:t>
            </a:r>
            <a:r>
              <a:rPr sz="2800" i="1" spc="-285" dirty="0">
                <a:latin typeface="Arial"/>
                <a:cs typeface="Arial"/>
              </a:rPr>
              <a:t>Scattering </a:t>
            </a:r>
            <a:r>
              <a:rPr sz="2800" i="1" spc="-365" dirty="0">
                <a:latin typeface="Arial"/>
                <a:cs typeface="Arial"/>
              </a:rPr>
              <a:t>Decay</a:t>
            </a:r>
            <a:r>
              <a:rPr sz="2800" i="1" spc="-190" dirty="0">
                <a:latin typeface="Arial"/>
                <a:cs typeface="Arial"/>
              </a:rPr>
              <a:t> </a:t>
            </a:r>
            <a:r>
              <a:rPr sz="2800" i="1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ts val="2615"/>
              </a:lnSpc>
            </a:pP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Principle</a:t>
            </a:r>
            <a:r>
              <a:rPr sz="2400" spc="-145" dirty="0">
                <a:latin typeface="Arial"/>
                <a:cs typeface="Arial"/>
              </a:rPr>
              <a:t> </a:t>
            </a:r>
            <a:r>
              <a:rPr sz="2400" u="heavy" spc="-8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:</a:t>
            </a:r>
            <a:endParaRPr sz="2400">
              <a:latin typeface="Arial"/>
              <a:cs typeface="Arial"/>
            </a:endParaRPr>
          </a:p>
          <a:p>
            <a:pPr marL="12700" marR="5080" indent="76200">
              <a:lnSpc>
                <a:spcPct val="90700"/>
              </a:lnSpc>
              <a:spcBef>
                <a:spcPts val="130"/>
              </a:spcBef>
            </a:pPr>
            <a:r>
              <a:rPr sz="2400" spc="-195" dirty="0">
                <a:latin typeface="Arial"/>
                <a:cs typeface="Arial"/>
              </a:rPr>
              <a:t>As </a:t>
            </a:r>
            <a:r>
              <a:rPr sz="2400" spc="-170" dirty="0">
                <a:latin typeface="Arial"/>
                <a:cs typeface="Arial"/>
              </a:rPr>
              <a:t>aerosol </a:t>
            </a:r>
            <a:r>
              <a:rPr sz="2400" spc="-180" dirty="0">
                <a:latin typeface="Arial"/>
                <a:cs typeface="Arial"/>
              </a:rPr>
              <a:t>settles </a:t>
            </a:r>
            <a:r>
              <a:rPr sz="2400" spc="-100" dirty="0">
                <a:latin typeface="Arial"/>
                <a:cs typeface="Arial"/>
              </a:rPr>
              <a:t>under </a:t>
            </a:r>
            <a:r>
              <a:rPr sz="2400" spc="-50" dirty="0">
                <a:latin typeface="Arial"/>
                <a:cs typeface="Arial"/>
              </a:rPr>
              <a:t>turbulent  </a:t>
            </a:r>
            <a:r>
              <a:rPr sz="2400" spc="-80" dirty="0">
                <a:latin typeface="Arial"/>
                <a:cs typeface="Arial"/>
              </a:rPr>
              <a:t>conditions,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215" dirty="0">
                <a:latin typeface="Arial"/>
                <a:cs typeface="Arial"/>
              </a:rPr>
              <a:t>change </a:t>
            </a:r>
            <a:r>
              <a:rPr sz="2400" spc="45" dirty="0">
                <a:latin typeface="Arial"/>
                <a:cs typeface="Arial"/>
              </a:rPr>
              <a:t>in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30" dirty="0">
                <a:latin typeface="Arial"/>
                <a:cs typeface="Arial"/>
              </a:rPr>
              <a:t>light  </a:t>
            </a:r>
            <a:r>
              <a:rPr sz="2400" spc="-80" dirty="0">
                <a:latin typeface="Arial"/>
                <a:cs typeface="Arial"/>
              </a:rPr>
              <a:t>intensity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320" dirty="0">
                <a:latin typeface="Arial"/>
                <a:cs typeface="Arial"/>
              </a:rPr>
              <a:t>a </a:t>
            </a:r>
            <a:r>
              <a:rPr sz="2400" spc="-80" dirty="0">
                <a:latin typeface="Arial"/>
                <a:cs typeface="Arial"/>
              </a:rPr>
              <a:t>Tyndall </a:t>
            </a:r>
            <a:r>
              <a:rPr sz="2400" spc="-225" dirty="0">
                <a:latin typeface="Arial"/>
                <a:cs typeface="Arial"/>
              </a:rPr>
              <a:t>beam </a:t>
            </a:r>
            <a:r>
              <a:rPr sz="2400" spc="-150" dirty="0">
                <a:latin typeface="Arial"/>
                <a:cs typeface="Arial"/>
              </a:rPr>
              <a:t>is  </a:t>
            </a:r>
            <a:r>
              <a:rPr sz="2400" spc="-195" dirty="0">
                <a:latin typeface="Arial"/>
                <a:cs typeface="Arial"/>
              </a:rPr>
              <a:t>measured.</a:t>
            </a:r>
            <a:endParaRPr sz="2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093532" y="974436"/>
            <a:ext cx="3218200" cy="475287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437" y="0"/>
            <a:ext cx="8239125" cy="1462405"/>
            <a:chOff x="452437" y="0"/>
            <a:chExt cx="8239125" cy="1462405"/>
          </a:xfrm>
        </p:grpSpPr>
        <p:sp>
          <p:nvSpPr>
            <p:cNvPr id="3" name="object 3"/>
            <p:cNvSpPr/>
            <p:nvPr/>
          </p:nvSpPr>
          <p:spPr>
            <a:xfrm>
              <a:off x="457187" y="0"/>
              <a:ext cx="8230234" cy="1452880"/>
            </a:xfrm>
            <a:custGeom>
              <a:avLst/>
              <a:gdLst/>
              <a:ahLst/>
              <a:cxnLst/>
              <a:rect l="l" t="t" r="r" b="b"/>
              <a:pathLst>
                <a:path w="8230234" h="1452880">
                  <a:moveTo>
                    <a:pt x="8229613" y="0"/>
                  </a:moveTo>
                  <a:lnTo>
                    <a:pt x="0" y="0"/>
                  </a:lnTo>
                  <a:lnTo>
                    <a:pt x="12" y="1452880"/>
                  </a:lnTo>
                  <a:lnTo>
                    <a:pt x="8229613" y="1452880"/>
                  </a:lnTo>
                  <a:lnTo>
                    <a:pt x="8229613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0"/>
              <a:ext cx="8229600" cy="1452880"/>
            </a:xfrm>
            <a:custGeom>
              <a:avLst/>
              <a:gdLst/>
              <a:ahLst/>
              <a:cxnLst/>
              <a:rect l="l" t="t" r="r" b="b"/>
              <a:pathLst>
                <a:path w="8229600" h="1452880">
                  <a:moveTo>
                    <a:pt x="4114800" y="1452879"/>
                  </a:moveTo>
                  <a:lnTo>
                    <a:pt x="0" y="1452879"/>
                  </a:lnTo>
                  <a:lnTo>
                    <a:pt x="0" y="0"/>
                  </a:lnTo>
                </a:path>
                <a:path w="8229600" h="1452880">
                  <a:moveTo>
                    <a:pt x="8229600" y="0"/>
                  </a:moveTo>
                  <a:lnTo>
                    <a:pt x="8229600" y="1452879"/>
                  </a:lnTo>
                  <a:lnTo>
                    <a:pt x="4114800" y="1452879"/>
                  </a:lnTo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1391919"/>
              <a:ext cx="8232140" cy="40640"/>
            </a:xfrm>
            <a:custGeom>
              <a:avLst/>
              <a:gdLst/>
              <a:ahLst/>
              <a:cxnLst/>
              <a:rect l="l" t="t" r="r" b="b"/>
              <a:pathLst>
                <a:path w="8232140" h="40640">
                  <a:moveTo>
                    <a:pt x="8232140" y="0"/>
                  </a:moveTo>
                  <a:lnTo>
                    <a:pt x="0" y="0"/>
                  </a:lnTo>
                  <a:lnTo>
                    <a:pt x="0" y="19050"/>
                  </a:lnTo>
                  <a:lnTo>
                    <a:pt x="0" y="21590"/>
                  </a:lnTo>
                  <a:lnTo>
                    <a:pt x="0" y="40640"/>
                  </a:lnTo>
                  <a:lnTo>
                    <a:pt x="8232140" y="40640"/>
                  </a:lnTo>
                  <a:lnTo>
                    <a:pt x="8232140" y="21590"/>
                  </a:lnTo>
                  <a:lnTo>
                    <a:pt x="8232140" y="1905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30" y="13716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30" y="13525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30" y="13322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30" y="13131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30" y="12928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30" y="12738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30" y="125348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30" y="12331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30" y="121411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30" y="11938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30" y="11747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30" y="11557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30" y="11353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30" y="11150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30" y="10960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30" y="107568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30" y="10566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30" y="103631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30" y="10172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30" y="9969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30" y="9779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30" y="9575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30" y="938530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19">
                  <a:moveTo>
                    <a:pt x="8232140" y="0"/>
                  </a:moveTo>
                  <a:lnTo>
                    <a:pt x="0" y="0"/>
                  </a:lnTo>
                  <a:lnTo>
                    <a:pt x="0" y="20320"/>
                  </a:lnTo>
                  <a:lnTo>
                    <a:pt x="8232140" y="203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30" y="91821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30" y="8991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30" y="8788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30" y="85851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30" y="8394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30" y="8191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30" y="8001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30" y="7797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30" y="7607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30" y="74040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30" y="720090"/>
              <a:ext cx="8232140" cy="22860"/>
            </a:xfrm>
            <a:custGeom>
              <a:avLst/>
              <a:gdLst/>
              <a:ahLst/>
              <a:cxnLst/>
              <a:rect l="l" t="t" r="r" b="b"/>
              <a:pathLst>
                <a:path w="8232140" h="22859">
                  <a:moveTo>
                    <a:pt x="8232140" y="0"/>
                  </a:moveTo>
                  <a:lnTo>
                    <a:pt x="0" y="0"/>
                  </a:lnTo>
                  <a:lnTo>
                    <a:pt x="0" y="22860"/>
                  </a:lnTo>
                  <a:lnTo>
                    <a:pt x="8232140" y="228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30" y="7010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30" y="6819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30" y="6616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30" y="6413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30" y="6223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30" y="6019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30" y="5829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30" y="56260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30" y="54355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30" y="5232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30" y="5041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30" y="48386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30" y="464819"/>
              <a:ext cx="8232140" cy="20320"/>
            </a:xfrm>
            <a:custGeom>
              <a:avLst/>
              <a:gdLst/>
              <a:ahLst/>
              <a:cxnLst/>
              <a:rect l="l" t="t" r="r" b="b"/>
              <a:pathLst>
                <a:path w="8232140" h="20320">
                  <a:moveTo>
                    <a:pt x="8232140" y="0"/>
                  </a:moveTo>
                  <a:lnTo>
                    <a:pt x="0" y="0"/>
                  </a:lnTo>
                  <a:lnTo>
                    <a:pt x="0" y="20319"/>
                  </a:lnTo>
                  <a:lnTo>
                    <a:pt x="8232140" y="2031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30" y="4445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30" y="4241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30" y="4051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30" y="38480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30" y="36575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30" y="34544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30" y="32639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30" y="30607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30" y="2870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30" y="2667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30" y="2463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30" y="22732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30" y="20827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30" y="18796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30" y="16763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30" y="14858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30" y="12827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30" y="10922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89"/>
                  </a:lnTo>
                  <a:lnTo>
                    <a:pt x="8232140" y="215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30" y="8890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89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30" y="6985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30" y="4953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30" y="30480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30" y="10159"/>
              <a:ext cx="8232140" cy="21590"/>
            </a:xfrm>
            <a:custGeom>
              <a:avLst/>
              <a:gdLst/>
              <a:ahLst/>
              <a:cxnLst/>
              <a:rect l="l" t="t" r="r" b="b"/>
              <a:pathLst>
                <a:path w="8232140" h="21590">
                  <a:moveTo>
                    <a:pt x="8232140" y="0"/>
                  </a:moveTo>
                  <a:lnTo>
                    <a:pt x="0" y="0"/>
                  </a:lnTo>
                  <a:lnTo>
                    <a:pt x="0" y="21590"/>
                  </a:lnTo>
                  <a:lnTo>
                    <a:pt x="8232140" y="215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7200" y="0"/>
              <a:ext cx="8229600" cy="11430"/>
            </a:xfrm>
            <a:custGeom>
              <a:avLst/>
              <a:gdLst/>
              <a:ahLst/>
              <a:cxnLst/>
              <a:rect l="l" t="t" r="r" b="b"/>
              <a:pathLst>
                <a:path w="8229600" h="11430">
                  <a:moveTo>
                    <a:pt x="8229600" y="0"/>
                  </a:moveTo>
                  <a:lnTo>
                    <a:pt x="0" y="0"/>
                  </a:lnTo>
                  <a:lnTo>
                    <a:pt x="0" y="11429"/>
                  </a:lnTo>
                  <a:lnTo>
                    <a:pt x="8229600" y="1142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7200" y="0"/>
              <a:ext cx="8229600" cy="1432560"/>
            </a:xfrm>
            <a:custGeom>
              <a:avLst/>
              <a:gdLst/>
              <a:ahLst/>
              <a:cxnLst/>
              <a:rect l="l" t="t" r="r" b="b"/>
              <a:pathLst>
                <a:path w="8229600" h="1432560">
                  <a:moveTo>
                    <a:pt x="4114800" y="1432560"/>
                  </a:moveTo>
                  <a:lnTo>
                    <a:pt x="0" y="1432560"/>
                  </a:lnTo>
                  <a:lnTo>
                    <a:pt x="0" y="0"/>
                  </a:lnTo>
                </a:path>
                <a:path w="8229600" h="1432560">
                  <a:moveTo>
                    <a:pt x="8229600" y="0"/>
                  </a:moveTo>
                  <a:lnTo>
                    <a:pt x="8229600" y="1432560"/>
                  </a:lnTo>
                  <a:lnTo>
                    <a:pt x="4114800" y="1432560"/>
                  </a:lnTo>
                </a:path>
              </a:pathLst>
            </a:custGeom>
            <a:ln w="9344">
              <a:solidFill>
                <a:srgbClr val="F591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8" name="object 78"/>
          <p:cNvSpPr txBox="1">
            <a:spLocks noGrp="1"/>
          </p:cNvSpPr>
          <p:nvPr>
            <p:ph type="title"/>
          </p:nvPr>
        </p:nvSpPr>
        <p:spPr>
          <a:xfrm>
            <a:off x="2881629" y="276859"/>
            <a:ext cx="33775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220" dirty="0"/>
              <a:t>D. </a:t>
            </a:r>
            <a:r>
              <a:rPr sz="3200" spc="-290" dirty="0"/>
              <a:t>Biological</a:t>
            </a:r>
            <a:r>
              <a:rPr sz="3200" spc="-185" dirty="0"/>
              <a:t> </a:t>
            </a:r>
            <a:r>
              <a:rPr sz="3200" spc="-229" dirty="0"/>
              <a:t>testing:</a:t>
            </a:r>
            <a:endParaRPr sz="3200"/>
          </a:p>
        </p:txBody>
      </p:sp>
      <p:sp>
        <p:nvSpPr>
          <p:cNvPr id="79" name="object 79"/>
          <p:cNvSpPr/>
          <p:nvPr/>
        </p:nvSpPr>
        <p:spPr>
          <a:xfrm>
            <a:off x="457200" y="990600"/>
            <a:ext cx="8229600" cy="5208270"/>
          </a:xfrm>
          <a:custGeom>
            <a:avLst/>
            <a:gdLst/>
            <a:ahLst/>
            <a:cxnLst/>
            <a:rect l="l" t="t" r="r" b="b"/>
            <a:pathLst>
              <a:path w="8229600" h="5208270">
                <a:moveTo>
                  <a:pt x="4114800" y="5208270"/>
                </a:moveTo>
                <a:lnTo>
                  <a:pt x="0" y="5208270"/>
                </a:lnTo>
                <a:lnTo>
                  <a:pt x="0" y="0"/>
                </a:lnTo>
                <a:lnTo>
                  <a:pt x="8229600" y="0"/>
                </a:lnTo>
                <a:lnTo>
                  <a:pt x="8229600" y="5208270"/>
                </a:lnTo>
                <a:lnTo>
                  <a:pt x="4114800" y="5208270"/>
                </a:lnTo>
                <a:close/>
              </a:path>
            </a:pathLst>
          </a:custGeom>
          <a:ln w="9344">
            <a:solidFill>
              <a:srgbClr val="FF33C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 txBox="1"/>
          <p:nvPr/>
        </p:nvSpPr>
        <p:spPr>
          <a:xfrm>
            <a:off x="535940" y="1437640"/>
            <a:ext cx="7923530" cy="3478529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454025" indent="-266065">
              <a:lnSpc>
                <a:spcPct val="100000"/>
              </a:lnSpc>
              <a:spcBef>
                <a:spcPts val="800"/>
              </a:spcBef>
              <a:buSzPct val="96428"/>
              <a:buAutoNum type="arabicPeriod"/>
              <a:tabLst>
                <a:tab pos="454659" algn="l"/>
              </a:tabLst>
            </a:pPr>
            <a:r>
              <a:rPr sz="2800" spc="-140" dirty="0">
                <a:latin typeface="Arial"/>
                <a:cs typeface="Arial"/>
              </a:rPr>
              <a:t>Therapeutic </a:t>
            </a:r>
            <a:r>
              <a:rPr sz="2800" spc="-65" dirty="0">
                <a:latin typeface="Arial"/>
                <a:cs typeface="Arial"/>
              </a:rPr>
              <a:t>Activity</a:t>
            </a:r>
            <a:r>
              <a:rPr sz="2800" spc="-30" dirty="0">
                <a:latin typeface="Arial"/>
                <a:cs typeface="Arial"/>
              </a:rPr>
              <a:t> </a:t>
            </a:r>
            <a:r>
              <a:rPr sz="2800" spc="-100" dirty="0">
                <a:latin typeface="Arial"/>
                <a:cs typeface="Arial"/>
              </a:rPr>
              <a:t>:</a:t>
            </a:r>
            <a:endParaRPr sz="2800">
              <a:latin typeface="Arial"/>
              <a:cs typeface="Arial"/>
            </a:endParaRPr>
          </a:p>
          <a:p>
            <a:pPr marL="355600" marR="313690" indent="-342900">
              <a:lnSpc>
                <a:spcPct val="100000"/>
              </a:lnSpc>
              <a:spcBef>
                <a:spcPts val="60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110" dirty="0">
                <a:latin typeface="Arial"/>
                <a:cs typeface="Arial"/>
              </a:rPr>
              <a:t>For </a:t>
            </a:r>
            <a:r>
              <a:rPr sz="2400" spc="-50" dirty="0">
                <a:latin typeface="Arial"/>
                <a:cs typeface="Arial"/>
              </a:rPr>
              <a:t>Inhalation </a:t>
            </a:r>
            <a:r>
              <a:rPr sz="2400" spc="-160" dirty="0">
                <a:latin typeface="Arial"/>
                <a:cs typeface="Arial"/>
              </a:rPr>
              <a:t>Aerosols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265" dirty="0">
                <a:latin typeface="Arial"/>
                <a:cs typeface="Arial"/>
              </a:rPr>
              <a:t>dosage </a:t>
            </a:r>
            <a:r>
              <a:rPr sz="2400" spc="-40" dirty="0">
                <a:latin typeface="Arial"/>
                <a:cs typeface="Arial"/>
              </a:rPr>
              <a:t>of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85" dirty="0">
                <a:latin typeface="Arial"/>
                <a:cs typeface="Arial"/>
              </a:rPr>
              <a:t>product </a:t>
            </a:r>
            <a:r>
              <a:rPr sz="2400" spc="-145" dirty="0">
                <a:latin typeface="Arial"/>
                <a:cs typeface="Arial"/>
              </a:rPr>
              <a:t>is </a:t>
            </a:r>
            <a:r>
              <a:rPr sz="2400" spc="-114" dirty="0">
                <a:latin typeface="Arial"/>
                <a:cs typeface="Arial"/>
              </a:rPr>
              <a:t>determined 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50" dirty="0">
                <a:latin typeface="Arial"/>
                <a:cs typeface="Arial"/>
              </a:rPr>
              <a:t>is </a:t>
            </a:r>
            <a:r>
              <a:rPr sz="2400" spc="-135" dirty="0">
                <a:latin typeface="Arial"/>
                <a:cs typeface="Arial"/>
              </a:rPr>
              <a:t>related </a:t>
            </a:r>
            <a:r>
              <a:rPr sz="2400" spc="-40" dirty="0">
                <a:latin typeface="Arial"/>
                <a:cs typeface="Arial"/>
              </a:rPr>
              <a:t>to </a:t>
            </a:r>
            <a:r>
              <a:rPr sz="2400" spc="-110" dirty="0">
                <a:latin typeface="Arial"/>
                <a:cs typeface="Arial"/>
              </a:rPr>
              <a:t>the </a:t>
            </a:r>
            <a:r>
              <a:rPr sz="2400" spc="-95" dirty="0">
                <a:latin typeface="Arial"/>
                <a:cs typeface="Arial"/>
              </a:rPr>
              <a:t>particle </a:t>
            </a:r>
            <a:r>
              <a:rPr sz="2400" spc="-254" dirty="0">
                <a:latin typeface="Arial"/>
                <a:cs typeface="Arial"/>
              </a:rPr>
              <a:t>size</a:t>
            </a:r>
            <a:r>
              <a:rPr sz="2400" spc="-210" dirty="0">
                <a:latin typeface="Arial"/>
                <a:cs typeface="Arial"/>
              </a:rPr>
              <a:t> </a:t>
            </a:r>
            <a:r>
              <a:rPr sz="2400" spc="-40" dirty="0">
                <a:latin typeface="Arial"/>
                <a:cs typeface="Arial"/>
              </a:rPr>
              <a:t>distribution.</a:t>
            </a:r>
            <a:endParaRPr sz="2400">
              <a:latin typeface="Arial"/>
              <a:cs typeface="Arial"/>
            </a:endParaRPr>
          </a:p>
          <a:p>
            <a:pPr marL="355600" marR="5080" indent="-342900">
              <a:lnSpc>
                <a:spcPct val="100000"/>
              </a:lnSpc>
              <a:spcBef>
                <a:spcPts val="590"/>
              </a:spcBef>
              <a:tabLst>
                <a:tab pos="3149600" algn="l"/>
                <a:tab pos="6610350" algn="l"/>
              </a:tabLst>
            </a:pPr>
            <a:r>
              <a:rPr sz="2400" spc="-525" dirty="0">
                <a:latin typeface="Arial"/>
                <a:cs typeface="Arial"/>
              </a:rPr>
              <a:t>»</a:t>
            </a:r>
            <a:r>
              <a:rPr sz="2400" spc="-60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F</a:t>
            </a:r>
            <a:r>
              <a:rPr sz="2400" spc="-165" dirty="0">
                <a:latin typeface="Arial"/>
                <a:cs typeface="Arial"/>
              </a:rPr>
              <a:t>o</a:t>
            </a:r>
            <a:r>
              <a:rPr sz="2400" spc="30" dirty="0">
                <a:latin typeface="Arial"/>
                <a:cs typeface="Arial"/>
              </a:rPr>
              <a:t>r</a:t>
            </a:r>
            <a:r>
              <a:rPr sz="2400" spc="-80" dirty="0">
                <a:latin typeface="Arial"/>
                <a:cs typeface="Arial"/>
              </a:rPr>
              <a:t> </a:t>
            </a:r>
            <a:r>
              <a:rPr sz="2400" spc="-5" dirty="0">
                <a:latin typeface="Arial"/>
                <a:cs typeface="Arial"/>
              </a:rPr>
              <a:t>T</a:t>
            </a:r>
            <a:r>
              <a:rPr sz="2400" spc="-125" dirty="0">
                <a:latin typeface="Arial"/>
                <a:cs typeface="Arial"/>
              </a:rPr>
              <a:t>o</a:t>
            </a:r>
            <a:r>
              <a:rPr sz="2400" spc="-130" dirty="0">
                <a:latin typeface="Arial"/>
                <a:cs typeface="Arial"/>
              </a:rPr>
              <a:t>p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245" dirty="0">
                <a:latin typeface="Arial"/>
                <a:cs typeface="Arial"/>
              </a:rPr>
              <a:t>c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75" dirty="0">
                <a:latin typeface="Arial"/>
                <a:cs typeface="Arial"/>
              </a:rPr>
              <a:t>l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5" dirty="0">
                <a:latin typeface="Arial"/>
                <a:cs typeface="Arial"/>
              </a:rPr>
              <a:t>A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150" dirty="0">
                <a:latin typeface="Arial"/>
                <a:cs typeface="Arial"/>
              </a:rPr>
              <a:t>ros</a:t>
            </a:r>
            <a:r>
              <a:rPr sz="2400" spc="-170" dirty="0">
                <a:latin typeface="Arial"/>
                <a:cs typeface="Arial"/>
              </a:rPr>
              <a:t>o</a:t>
            </a:r>
            <a:r>
              <a:rPr sz="2400" spc="-105" dirty="0">
                <a:latin typeface="Arial"/>
                <a:cs typeface="Arial"/>
              </a:rPr>
              <a:t>l</a:t>
            </a:r>
            <a:r>
              <a:rPr sz="2400" spc="-220" dirty="0">
                <a:latin typeface="Arial"/>
                <a:cs typeface="Arial"/>
              </a:rPr>
              <a:t>s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85" dirty="0">
                <a:latin typeface="Arial"/>
                <a:cs typeface="Arial"/>
              </a:rPr>
              <a:t>: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110" dirty="0">
                <a:latin typeface="Arial"/>
                <a:cs typeface="Arial"/>
              </a:rPr>
              <a:t>p</a:t>
            </a:r>
            <a:r>
              <a:rPr sz="2400" spc="-120" dirty="0">
                <a:latin typeface="Arial"/>
                <a:cs typeface="Arial"/>
              </a:rPr>
              <a:t>p</a:t>
            </a:r>
            <a:r>
              <a:rPr sz="2400" spc="80" dirty="0">
                <a:latin typeface="Arial"/>
                <a:cs typeface="Arial"/>
              </a:rPr>
              <a:t>l</a:t>
            </a:r>
            <a:r>
              <a:rPr sz="2400" spc="90" dirty="0">
                <a:latin typeface="Arial"/>
                <a:cs typeface="Arial"/>
              </a:rPr>
              <a:t>i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85" dirty="0">
                <a:latin typeface="Arial"/>
                <a:cs typeface="Arial"/>
              </a:rPr>
              <a:t>d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125" dirty="0">
                <a:latin typeface="Arial"/>
                <a:cs typeface="Arial"/>
              </a:rPr>
              <a:t>o</a:t>
            </a:r>
            <a:r>
              <a:rPr sz="2400" spc="-70" dirty="0">
                <a:latin typeface="Arial"/>
                <a:cs typeface="Arial"/>
              </a:rPr>
              <a:t> 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-330" dirty="0">
                <a:latin typeface="Arial"/>
                <a:cs typeface="Arial"/>
              </a:rPr>
              <a:t>e</a:t>
            </a:r>
            <a:r>
              <a:rPr sz="2400" spc="-220" dirty="0">
                <a:latin typeface="Arial"/>
                <a:cs typeface="Arial"/>
              </a:rPr>
              <a:t>s</a:t>
            </a:r>
            <a:r>
              <a:rPr sz="2400" spc="-120" dirty="0">
                <a:latin typeface="Arial"/>
                <a:cs typeface="Arial"/>
              </a:rPr>
              <a:t>t</a:t>
            </a:r>
            <a:r>
              <a:rPr sz="2400" spc="-75" dirty="0">
                <a:latin typeface="Arial"/>
                <a:cs typeface="Arial"/>
              </a:rPr>
              <a:t>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120" dirty="0">
                <a:latin typeface="Arial"/>
                <a:cs typeface="Arial"/>
              </a:rPr>
              <a:t>r</a:t>
            </a:r>
            <a:r>
              <a:rPr sz="2400" spc="-185" dirty="0">
                <a:latin typeface="Arial"/>
                <a:cs typeface="Arial"/>
              </a:rPr>
              <a:t>e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390" dirty="0">
                <a:latin typeface="Arial"/>
                <a:cs typeface="Arial"/>
              </a:rPr>
              <a:t>s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30" dirty="0">
                <a:latin typeface="Arial"/>
                <a:cs typeface="Arial"/>
              </a:rPr>
              <a:t>n</a:t>
            </a:r>
            <a:r>
              <a:rPr sz="2400" spc="-85" dirty="0">
                <a:latin typeface="Arial"/>
                <a:cs typeface="Arial"/>
              </a:rPr>
              <a:t>d</a:t>
            </a:r>
            <a:r>
              <a:rPr sz="2400" dirty="0">
                <a:latin typeface="Arial"/>
                <a:cs typeface="Arial"/>
              </a:rPr>
              <a:t>	</a:t>
            </a:r>
            <a:r>
              <a:rPr sz="2400" spc="-320" dirty="0">
                <a:latin typeface="Arial"/>
                <a:cs typeface="Arial"/>
              </a:rPr>
              <a:t>a</a:t>
            </a:r>
            <a:r>
              <a:rPr sz="2400" spc="-254" dirty="0">
                <a:latin typeface="Arial"/>
                <a:cs typeface="Arial"/>
              </a:rPr>
              <a:t>d</a:t>
            </a:r>
            <a:r>
              <a:rPr sz="2400" spc="-220" dirty="0">
                <a:latin typeface="Arial"/>
                <a:cs typeface="Arial"/>
              </a:rPr>
              <a:t>s</a:t>
            </a:r>
            <a:r>
              <a:rPr sz="2400" spc="-70" dirty="0">
                <a:latin typeface="Arial"/>
                <a:cs typeface="Arial"/>
              </a:rPr>
              <a:t>or</a:t>
            </a:r>
            <a:r>
              <a:rPr sz="2400" spc="-90" dirty="0">
                <a:latin typeface="Arial"/>
                <a:cs typeface="Arial"/>
              </a:rPr>
              <a:t>p</a:t>
            </a:r>
            <a:r>
              <a:rPr sz="2400" spc="50" dirty="0">
                <a:latin typeface="Arial"/>
                <a:cs typeface="Arial"/>
              </a:rPr>
              <a:t>t</a:t>
            </a:r>
            <a:r>
              <a:rPr sz="2400" spc="100" dirty="0">
                <a:latin typeface="Arial"/>
                <a:cs typeface="Arial"/>
              </a:rPr>
              <a:t>i</a:t>
            </a:r>
            <a:r>
              <a:rPr sz="2400" spc="-60" dirty="0">
                <a:latin typeface="Arial"/>
                <a:cs typeface="Arial"/>
              </a:rPr>
              <a:t>on  </a:t>
            </a:r>
            <a:r>
              <a:rPr sz="2400" spc="-45" dirty="0">
                <a:latin typeface="Arial"/>
                <a:cs typeface="Arial"/>
              </a:rPr>
              <a:t>of </a:t>
            </a:r>
            <a:r>
              <a:rPr sz="2400" spc="-114" dirty="0">
                <a:latin typeface="Arial"/>
                <a:cs typeface="Arial"/>
              </a:rPr>
              <a:t>therapeutic </a:t>
            </a:r>
            <a:r>
              <a:rPr sz="2400" spc="-85" dirty="0">
                <a:latin typeface="Arial"/>
                <a:cs typeface="Arial"/>
              </a:rPr>
              <a:t>ingredient </a:t>
            </a:r>
            <a:r>
              <a:rPr sz="2400" spc="-145" dirty="0">
                <a:latin typeface="Arial"/>
                <a:cs typeface="Arial"/>
              </a:rPr>
              <a:t>is</a:t>
            </a:r>
            <a:r>
              <a:rPr sz="2400" spc="-40" dirty="0">
                <a:latin typeface="Arial"/>
                <a:cs typeface="Arial"/>
              </a:rPr>
              <a:t> </a:t>
            </a:r>
            <a:r>
              <a:rPr sz="2400" spc="-114" dirty="0">
                <a:latin typeface="Arial"/>
                <a:cs typeface="Arial"/>
              </a:rPr>
              <a:t>determined.</a:t>
            </a:r>
            <a:endParaRPr sz="2400">
              <a:latin typeface="Arial"/>
              <a:cs typeface="Arial"/>
            </a:endParaRPr>
          </a:p>
          <a:p>
            <a:pPr marL="454025" indent="-266065">
              <a:lnSpc>
                <a:spcPct val="100000"/>
              </a:lnSpc>
              <a:spcBef>
                <a:spcPts val="700"/>
              </a:spcBef>
              <a:buSzPct val="96428"/>
              <a:buAutoNum type="arabicPeriod" startAt="2"/>
              <a:tabLst>
                <a:tab pos="454659" algn="l"/>
              </a:tabLst>
            </a:pPr>
            <a:r>
              <a:rPr sz="2800" spc="-85" dirty="0">
                <a:latin typeface="Arial"/>
                <a:cs typeface="Arial"/>
              </a:rPr>
              <a:t>Toxicity</a:t>
            </a:r>
            <a:r>
              <a:rPr sz="2800" spc="-100" dirty="0">
                <a:latin typeface="Arial"/>
                <a:cs typeface="Arial"/>
              </a:rPr>
              <a:t> :</a:t>
            </a:r>
            <a:endParaRPr sz="2800">
              <a:latin typeface="Arial"/>
              <a:cs typeface="Arial"/>
            </a:endParaRPr>
          </a:p>
          <a:p>
            <a:pPr marR="925194" algn="r">
              <a:lnSpc>
                <a:spcPct val="100000"/>
              </a:lnSpc>
              <a:spcBef>
                <a:spcPts val="60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110" dirty="0">
                <a:latin typeface="Arial"/>
                <a:cs typeface="Arial"/>
              </a:rPr>
              <a:t>For </a:t>
            </a:r>
            <a:r>
              <a:rPr sz="2400" spc="-50" dirty="0">
                <a:latin typeface="Arial"/>
                <a:cs typeface="Arial"/>
              </a:rPr>
              <a:t>Inhalation </a:t>
            </a:r>
            <a:r>
              <a:rPr sz="2400" spc="-160" dirty="0">
                <a:latin typeface="Arial"/>
                <a:cs typeface="Arial"/>
              </a:rPr>
              <a:t>Aerosols </a:t>
            </a:r>
            <a:r>
              <a:rPr sz="2400" spc="-85" dirty="0">
                <a:latin typeface="Arial"/>
                <a:cs typeface="Arial"/>
              </a:rPr>
              <a:t>: </a:t>
            </a:r>
            <a:r>
              <a:rPr sz="2400" spc="-175" dirty="0">
                <a:latin typeface="Arial"/>
                <a:cs typeface="Arial"/>
              </a:rPr>
              <a:t>exposing </a:t>
            </a:r>
            <a:r>
              <a:rPr sz="2400" spc="-155" dirty="0">
                <a:latin typeface="Arial"/>
                <a:cs typeface="Arial"/>
              </a:rPr>
              <a:t>test </a:t>
            </a:r>
            <a:r>
              <a:rPr sz="2400" spc="-145" dirty="0">
                <a:latin typeface="Arial"/>
                <a:cs typeface="Arial"/>
              </a:rPr>
              <a:t>animals </a:t>
            </a:r>
            <a:r>
              <a:rPr sz="2400" spc="-40" dirty="0">
                <a:latin typeface="Arial"/>
                <a:cs typeface="Arial"/>
              </a:rPr>
              <a:t>to</a:t>
            </a:r>
            <a:r>
              <a:rPr sz="2400" spc="380" dirty="0">
                <a:latin typeface="Arial"/>
                <a:cs typeface="Arial"/>
              </a:rPr>
              <a:t> </a:t>
            </a:r>
            <a:r>
              <a:rPr sz="2400" spc="-190" dirty="0">
                <a:latin typeface="Arial"/>
                <a:cs typeface="Arial"/>
              </a:rPr>
              <a:t>vapors</a:t>
            </a:r>
            <a:endParaRPr sz="2400">
              <a:latin typeface="Arial"/>
              <a:cs typeface="Arial"/>
            </a:endParaRPr>
          </a:p>
          <a:p>
            <a:pPr marR="842010" algn="r">
              <a:lnSpc>
                <a:spcPct val="100000"/>
              </a:lnSpc>
            </a:pPr>
            <a:r>
              <a:rPr sz="2400" spc="-215" dirty="0">
                <a:latin typeface="Arial"/>
                <a:cs typeface="Arial"/>
              </a:rPr>
              <a:t>sprayed </a:t>
            </a:r>
            <a:r>
              <a:rPr sz="2400" spc="-50" dirty="0">
                <a:latin typeface="Arial"/>
                <a:cs typeface="Arial"/>
              </a:rPr>
              <a:t>from </a:t>
            </a:r>
            <a:r>
              <a:rPr sz="2400" spc="-175" dirty="0">
                <a:latin typeface="Arial"/>
                <a:cs typeface="Arial"/>
              </a:rPr>
              <a:t>aerosol</a:t>
            </a:r>
            <a:r>
              <a:rPr sz="2400" spc="65" dirty="0">
                <a:latin typeface="Arial"/>
                <a:cs typeface="Arial"/>
              </a:rPr>
              <a:t> </a:t>
            </a:r>
            <a:r>
              <a:rPr sz="2400" spc="-100" dirty="0">
                <a:latin typeface="Arial"/>
                <a:cs typeface="Arial"/>
              </a:rPr>
              <a:t>container.</a:t>
            </a:r>
            <a:endParaRPr sz="2400">
              <a:latin typeface="Arial"/>
              <a:cs typeface="Aria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535940" y="4966970"/>
            <a:ext cx="27063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25" dirty="0">
                <a:latin typeface="Arial"/>
                <a:cs typeface="Arial"/>
              </a:rPr>
              <a:t>» </a:t>
            </a:r>
            <a:r>
              <a:rPr sz="2400" spc="-110" dirty="0">
                <a:latin typeface="Arial"/>
                <a:cs typeface="Arial"/>
              </a:rPr>
              <a:t>For </a:t>
            </a:r>
            <a:r>
              <a:rPr sz="2400" spc="-90" dirty="0">
                <a:latin typeface="Arial"/>
                <a:cs typeface="Arial"/>
              </a:rPr>
              <a:t>Topical</a:t>
            </a:r>
            <a:r>
              <a:rPr sz="2400" spc="-65" dirty="0">
                <a:latin typeface="Arial"/>
                <a:cs typeface="Arial"/>
              </a:rPr>
              <a:t> </a:t>
            </a:r>
            <a:r>
              <a:rPr sz="2400" spc="-160" dirty="0">
                <a:latin typeface="Arial"/>
                <a:cs typeface="Arial"/>
              </a:rPr>
              <a:t>Aerosols</a:t>
            </a:r>
            <a:endParaRPr sz="2400">
              <a:latin typeface="Arial"/>
              <a:cs typeface="Aria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3597971" y="4966970"/>
            <a:ext cx="4146550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0495" marR="5080" indent="-138430">
              <a:lnSpc>
                <a:spcPct val="100000"/>
              </a:lnSpc>
              <a:spcBef>
                <a:spcPts val="100"/>
              </a:spcBef>
            </a:pPr>
            <a:r>
              <a:rPr sz="2400" spc="-85" dirty="0">
                <a:latin typeface="Arial"/>
                <a:cs typeface="Arial"/>
              </a:rPr>
              <a:t>: </a:t>
            </a:r>
            <a:r>
              <a:rPr sz="2400" dirty="0">
                <a:latin typeface="Arial"/>
                <a:cs typeface="Arial"/>
              </a:rPr>
              <a:t>Irritation </a:t>
            </a:r>
            <a:r>
              <a:rPr sz="2400" spc="-145" dirty="0">
                <a:latin typeface="Arial"/>
                <a:cs typeface="Arial"/>
              </a:rPr>
              <a:t>and </a:t>
            </a:r>
            <a:r>
              <a:rPr sz="2400" spc="-10" dirty="0">
                <a:latin typeface="Arial"/>
                <a:cs typeface="Arial"/>
              </a:rPr>
              <a:t>Chilling </a:t>
            </a:r>
            <a:r>
              <a:rPr sz="2400" spc="-170" dirty="0">
                <a:latin typeface="Arial"/>
                <a:cs typeface="Arial"/>
              </a:rPr>
              <a:t>effects </a:t>
            </a:r>
            <a:r>
              <a:rPr sz="2400" spc="-210" dirty="0">
                <a:latin typeface="Arial"/>
                <a:cs typeface="Arial"/>
              </a:rPr>
              <a:t>are  </a:t>
            </a:r>
            <a:r>
              <a:rPr sz="2400" spc="-114" dirty="0">
                <a:latin typeface="Arial"/>
                <a:cs typeface="Arial"/>
              </a:rPr>
              <a:t>determined.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02000" y="528320"/>
            <a:ext cx="2125345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b="0" spc="-894" dirty="0">
                <a:solidFill>
                  <a:srgbClr val="00AFEF"/>
                </a:solidFill>
                <a:latin typeface="Verdana"/>
                <a:cs typeface="Verdana"/>
              </a:rPr>
              <a:t>References:</a:t>
            </a:r>
            <a:endParaRPr sz="44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09600" y="1981200"/>
            <a:ext cx="7924800" cy="3581400"/>
          </a:xfrm>
          <a:prstGeom prst="rect">
            <a:avLst/>
          </a:prstGeom>
          <a:ln w="9344">
            <a:solidFill>
              <a:srgbClr val="00AFED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2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650">
              <a:latin typeface="Times New Roman"/>
              <a:cs typeface="Times New Roman"/>
            </a:endParaRPr>
          </a:p>
          <a:p>
            <a:pPr marL="434340" marR="92075" indent="-342900">
              <a:lnSpc>
                <a:spcPct val="100000"/>
              </a:lnSpc>
              <a:buFont typeface="Arial"/>
              <a:buChar char="•"/>
              <a:tabLst>
                <a:tab pos="433705" algn="l"/>
                <a:tab pos="434340" algn="l"/>
                <a:tab pos="1163955" algn="l"/>
                <a:tab pos="2156460" algn="l"/>
                <a:tab pos="2538095" algn="l"/>
                <a:tab pos="3656965" algn="l"/>
                <a:tab pos="4138929" algn="l"/>
                <a:tab pos="5366385" algn="l"/>
                <a:tab pos="6789420" algn="l"/>
                <a:tab pos="7270115" algn="l"/>
              </a:tabLst>
            </a:pP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“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h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e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h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e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ory	&amp;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P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ra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c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i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ce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O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f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Indu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s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t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r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i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a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l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P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h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a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r</a:t>
            </a:r>
            <a:r>
              <a:rPr sz="2400" spc="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m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a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c</a:t>
            </a:r>
            <a:r>
              <a:rPr sz="2400" spc="-1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y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”	by	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Leo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n  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Lachman </a:t>
            </a:r>
            <a:r>
              <a:rPr sz="2400" dirty="0">
                <a:solidFill>
                  <a:srgbClr val="E36B09"/>
                </a:solidFill>
                <a:latin typeface="Liberation Sans Narrow"/>
                <a:cs typeface="Liberation Sans Narrow"/>
              </a:rPr>
              <a:t>,</a:t>
            </a:r>
            <a:r>
              <a:rPr sz="2400" spc="-5" dirty="0">
                <a:solidFill>
                  <a:srgbClr val="E36B09"/>
                </a:solidFill>
                <a:latin typeface="Liberation Sans Narrow"/>
                <a:cs typeface="Liberation Sans Narrow"/>
              </a:rPr>
              <a:t> H.A.Lieberman.</a:t>
            </a:r>
            <a:endParaRPr sz="2400">
              <a:latin typeface="Liberation Sans Narrow"/>
              <a:cs typeface="Liberation Sans Narrow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90600" y="161289"/>
            <a:ext cx="1675130" cy="145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172200" y="161289"/>
            <a:ext cx="1676400" cy="14528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38150" y="609600"/>
            <a:ext cx="8267700" cy="679450"/>
            <a:chOff x="438150" y="609600"/>
            <a:chExt cx="8267700" cy="679450"/>
          </a:xfrm>
        </p:grpSpPr>
        <p:sp>
          <p:nvSpPr>
            <p:cNvPr id="3" name="object 3"/>
            <p:cNvSpPr/>
            <p:nvPr/>
          </p:nvSpPr>
          <p:spPr>
            <a:xfrm>
              <a:off x="457200" y="1249680"/>
              <a:ext cx="8229600" cy="20320"/>
            </a:xfrm>
            <a:custGeom>
              <a:avLst/>
              <a:gdLst/>
              <a:ahLst/>
              <a:cxnLst/>
              <a:rect l="l" t="t" r="r" b="b"/>
              <a:pathLst>
                <a:path w="8229600" h="20319">
                  <a:moveTo>
                    <a:pt x="0" y="20320"/>
                  </a:moveTo>
                  <a:lnTo>
                    <a:pt x="8229600" y="20320"/>
                  </a:lnTo>
                  <a:lnTo>
                    <a:pt x="8229600" y="0"/>
                  </a:lnTo>
                  <a:lnTo>
                    <a:pt x="0" y="0"/>
                  </a:lnTo>
                  <a:lnTo>
                    <a:pt x="0" y="2032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200" y="628650"/>
              <a:ext cx="8229600" cy="641350"/>
            </a:xfrm>
            <a:custGeom>
              <a:avLst/>
              <a:gdLst/>
              <a:ahLst/>
              <a:cxnLst/>
              <a:rect l="l" t="t" r="r" b="b"/>
              <a:pathLst>
                <a:path w="8229600" h="641350">
                  <a:moveTo>
                    <a:pt x="4114800" y="641350"/>
                  </a:moveTo>
                  <a:lnTo>
                    <a:pt x="0" y="64135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1350"/>
                  </a:lnTo>
                  <a:lnTo>
                    <a:pt x="4114800" y="641350"/>
                  </a:lnTo>
                  <a:close/>
                </a:path>
              </a:pathLst>
            </a:custGeom>
            <a:ln w="380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3260090" y="789940"/>
            <a:ext cx="2622550" cy="457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20"/>
              </a:lnSpc>
            </a:pPr>
            <a:r>
              <a:rPr sz="3600" spc="-520" dirty="0">
                <a:latin typeface="Arial"/>
                <a:cs typeface="Arial"/>
              </a:rPr>
              <a:t>PR</a:t>
            </a:r>
            <a:r>
              <a:rPr sz="3600" spc="-580" dirty="0">
                <a:latin typeface="Arial"/>
                <a:cs typeface="Arial"/>
              </a:rPr>
              <a:t>O</a:t>
            </a:r>
            <a:r>
              <a:rPr sz="3600" spc="-600" dirty="0">
                <a:latin typeface="Arial"/>
                <a:cs typeface="Arial"/>
              </a:rPr>
              <a:t>P</a:t>
            </a:r>
            <a:r>
              <a:rPr sz="3600" spc="-605" dirty="0">
                <a:latin typeface="Arial"/>
                <a:cs typeface="Arial"/>
              </a:rPr>
              <a:t>E</a:t>
            </a:r>
            <a:r>
              <a:rPr sz="3600" spc="-500" dirty="0">
                <a:latin typeface="Arial"/>
                <a:cs typeface="Arial"/>
              </a:rPr>
              <a:t>L</a:t>
            </a:r>
            <a:r>
              <a:rPr sz="3600" spc="-490" dirty="0">
                <a:latin typeface="Arial"/>
                <a:cs typeface="Arial"/>
              </a:rPr>
              <a:t>L</a:t>
            </a:r>
            <a:r>
              <a:rPr sz="3600" spc="-295" dirty="0">
                <a:latin typeface="Arial"/>
                <a:cs typeface="Arial"/>
              </a:rPr>
              <a:t>A</a:t>
            </a:r>
            <a:r>
              <a:rPr sz="3600" spc="-300" dirty="0">
                <a:latin typeface="Arial"/>
                <a:cs typeface="Arial"/>
              </a:rPr>
              <a:t>N</a:t>
            </a:r>
            <a:r>
              <a:rPr sz="3600" spc="-450" dirty="0">
                <a:latin typeface="Arial"/>
                <a:cs typeface="Arial"/>
              </a:rPr>
              <a:t>T</a:t>
            </a:r>
            <a:r>
              <a:rPr sz="3600" spc="-750" dirty="0">
                <a:latin typeface="Arial"/>
                <a:cs typeface="Arial"/>
              </a:rPr>
              <a:t>S</a:t>
            </a:r>
            <a:endParaRPr sz="3600">
              <a:latin typeface="Arial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38151" y="590551"/>
            <a:ext cx="8267700" cy="678180"/>
            <a:chOff x="438151" y="590551"/>
            <a:chExt cx="8267700" cy="678180"/>
          </a:xfrm>
        </p:grpSpPr>
        <p:sp>
          <p:nvSpPr>
            <p:cNvPr id="7" name="object 7"/>
            <p:cNvSpPr/>
            <p:nvPr/>
          </p:nvSpPr>
          <p:spPr>
            <a:xfrm>
              <a:off x="457199" y="60959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8229600" y="0"/>
                  </a:moveTo>
                  <a:lnTo>
                    <a:pt x="0" y="0"/>
                  </a:lnTo>
                  <a:lnTo>
                    <a:pt x="0" y="640079"/>
                  </a:lnTo>
                  <a:lnTo>
                    <a:pt x="8229600" y="640079"/>
                  </a:lnTo>
                  <a:close/>
                </a:path>
              </a:pathLst>
            </a:custGeom>
            <a:solidFill>
              <a:srgbClr val="F6954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7199" y="609599"/>
              <a:ext cx="8229600" cy="640080"/>
            </a:xfrm>
            <a:custGeom>
              <a:avLst/>
              <a:gdLst/>
              <a:ahLst/>
              <a:cxnLst/>
              <a:rect l="l" t="t" r="r" b="b"/>
              <a:pathLst>
                <a:path w="8229600" h="640080">
                  <a:moveTo>
                    <a:pt x="4114800" y="640079"/>
                  </a:moveTo>
                  <a:lnTo>
                    <a:pt x="0" y="640079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640079"/>
                  </a:lnTo>
                  <a:lnTo>
                    <a:pt x="4114800" y="640079"/>
                  </a:lnTo>
                  <a:close/>
                </a:path>
              </a:pathLst>
            </a:custGeom>
            <a:ln w="3809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76248" y="642620"/>
            <a:ext cx="81915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600" b="0" spc="-509" dirty="0">
                <a:solidFill>
                  <a:srgbClr val="FFFFFF"/>
                </a:solidFill>
                <a:latin typeface="Arial"/>
                <a:cs typeface="Arial"/>
              </a:rPr>
              <a:t>PROPELLANTS</a:t>
            </a:r>
            <a:endParaRPr sz="360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00" y="1524000"/>
            <a:ext cx="8305800" cy="4846320"/>
          </a:xfrm>
          <a:custGeom>
            <a:avLst/>
            <a:gdLst/>
            <a:ahLst/>
            <a:cxnLst/>
            <a:rect l="l" t="t" r="r" b="b"/>
            <a:pathLst>
              <a:path w="8305800" h="4846320">
                <a:moveTo>
                  <a:pt x="0" y="0"/>
                </a:moveTo>
                <a:lnTo>
                  <a:pt x="8305800" y="0"/>
                </a:lnTo>
                <a:lnTo>
                  <a:pt x="8305800" y="4846320"/>
                </a:lnTo>
                <a:lnTo>
                  <a:pt x="0" y="4846320"/>
                </a:lnTo>
                <a:lnTo>
                  <a:pt x="0" y="0"/>
                </a:lnTo>
                <a:close/>
              </a:path>
              <a:path w="8305800" h="4846320">
                <a:moveTo>
                  <a:pt x="0" y="0"/>
                </a:moveTo>
                <a:lnTo>
                  <a:pt x="0" y="0"/>
                </a:lnTo>
              </a:path>
              <a:path w="8305800" h="4846320">
                <a:moveTo>
                  <a:pt x="8305800" y="4846320"/>
                </a:moveTo>
                <a:lnTo>
                  <a:pt x="8305800" y="4846320"/>
                </a:lnTo>
              </a:path>
            </a:pathLst>
          </a:custGeom>
          <a:ln w="9344">
            <a:solidFill>
              <a:srgbClr val="F6954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34669" y="1557020"/>
            <a:ext cx="8140065" cy="44396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  <a:tabLst>
                <a:tab pos="334645" algn="l"/>
                <a:tab pos="335280" algn="l"/>
                <a:tab pos="2109470" algn="l"/>
                <a:tab pos="2692400" algn="l"/>
                <a:tab pos="4309745" algn="l"/>
                <a:tab pos="5386705" algn="l"/>
                <a:tab pos="6661150" algn="l"/>
                <a:tab pos="7710170" algn="l"/>
              </a:tabLst>
            </a:pPr>
            <a:r>
              <a:rPr sz="2600" spc="-180" dirty="0">
                <a:latin typeface="Arial"/>
                <a:cs typeface="Arial"/>
              </a:rPr>
              <a:t>R</a:t>
            </a:r>
            <a:r>
              <a:rPr sz="2600" spc="-200" dirty="0">
                <a:latin typeface="Arial"/>
                <a:cs typeface="Arial"/>
              </a:rPr>
              <a:t>esponsi</a:t>
            </a:r>
            <a:r>
              <a:rPr sz="2600" spc="-140" dirty="0">
                <a:latin typeface="Arial"/>
                <a:cs typeface="Arial"/>
              </a:rPr>
              <a:t>b</a:t>
            </a:r>
            <a:r>
              <a:rPr sz="2600" spc="-85" dirty="0">
                <a:latin typeface="Arial"/>
                <a:cs typeface="Arial"/>
              </a:rPr>
              <a:t>l</a:t>
            </a:r>
            <a:r>
              <a:rPr sz="2600" spc="-195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spc="-150" dirty="0">
                <a:latin typeface="Arial"/>
                <a:cs typeface="Arial"/>
              </a:rPr>
              <a:t>o</a:t>
            </a:r>
            <a:r>
              <a:rPr sz="2600" spc="35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95" dirty="0">
                <a:latin typeface="Arial"/>
                <a:cs typeface="Arial"/>
              </a:rPr>
              <a:t>d</a:t>
            </a:r>
            <a:r>
              <a:rPr sz="2600" spc="-295" dirty="0">
                <a:latin typeface="Arial"/>
                <a:cs typeface="Arial"/>
              </a:rPr>
              <a:t>ev</a:t>
            </a:r>
            <a:r>
              <a:rPr sz="2600" spc="-100" dirty="0">
                <a:latin typeface="Arial"/>
                <a:cs typeface="Arial"/>
              </a:rPr>
              <a:t>elop</a:t>
            </a:r>
            <a:r>
              <a:rPr sz="2600" spc="-45" dirty="0">
                <a:latin typeface="Arial"/>
                <a:cs typeface="Arial"/>
              </a:rPr>
              <a:t>i</a:t>
            </a:r>
            <a:r>
              <a:rPr sz="2600" spc="-35" dirty="0">
                <a:latin typeface="Arial"/>
                <a:cs typeface="Arial"/>
              </a:rPr>
              <a:t>n</a:t>
            </a:r>
            <a:r>
              <a:rPr sz="2600" spc="-360" dirty="0">
                <a:latin typeface="Arial"/>
                <a:cs typeface="Arial"/>
              </a:rPr>
              <a:t>g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40" dirty="0">
                <a:latin typeface="Arial"/>
                <a:cs typeface="Arial"/>
              </a:rPr>
              <a:t>prop</a:t>
            </a:r>
            <a:r>
              <a:rPr sz="2600" spc="-145" dirty="0">
                <a:latin typeface="Arial"/>
                <a:cs typeface="Arial"/>
              </a:rPr>
              <a:t>e</a:t>
            </a:r>
            <a:r>
              <a:rPr sz="2600" spc="35" dirty="0">
                <a:latin typeface="Arial"/>
                <a:cs typeface="Arial"/>
              </a:rPr>
              <a:t>r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140" dirty="0">
                <a:latin typeface="Arial"/>
                <a:cs typeface="Arial"/>
              </a:rPr>
              <a:t>pr</a:t>
            </a:r>
            <a:r>
              <a:rPr sz="2600" spc="-165" dirty="0">
                <a:latin typeface="Arial"/>
                <a:cs typeface="Arial"/>
              </a:rPr>
              <a:t>e</a:t>
            </a:r>
            <a:r>
              <a:rPr sz="2600" spc="-434" dirty="0">
                <a:latin typeface="Arial"/>
                <a:cs typeface="Arial"/>
              </a:rPr>
              <a:t>s</a:t>
            </a:r>
            <a:r>
              <a:rPr sz="2600" spc="-200" dirty="0">
                <a:latin typeface="Arial"/>
                <a:cs typeface="Arial"/>
              </a:rPr>
              <a:t>sur</a:t>
            </a:r>
            <a:r>
              <a:rPr sz="2600" spc="-235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35" dirty="0">
                <a:latin typeface="Arial"/>
                <a:cs typeface="Arial"/>
              </a:rPr>
              <a:t>w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-20" dirty="0">
                <a:latin typeface="Arial"/>
                <a:cs typeface="Arial"/>
              </a:rPr>
              <a:t>n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55" dirty="0">
                <a:latin typeface="Arial"/>
                <a:cs typeface="Arial"/>
              </a:rPr>
              <a:t>he  </a:t>
            </a:r>
            <a:r>
              <a:rPr sz="2600" spc="-110" dirty="0">
                <a:latin typeface="Arial"/>
                <a:cs typeface="Arial"/>
              </a:rPr>
              <a:t>container.</a:t>
            </a:r>
            <a:endParaRPr sz="2600" dirty="0">
              <a:latin typeface="Arial"/>
              <a:cs typeface="Arial"/>
            </a:endParaRPr>
          </a:p>
          <a:p>
            <a:pPr marL="12700" marR="5080">
              <a:lnSpc>
                <a:spcPct val="149700"/>
              </a:lnSpc>
              <a:spcBef>
                <a:spcPts val="10"/>
              </a:spcBef>
              <a:tabLst>
                <a:tab pos="351155" algn="l"/>
                <a:tab pos="351790" algn="l"/>
                <a:tab pos="1564005" algn="l"/>
                <a:tab pos="2704465" algn="l"/>
                <a:tab pos="3575685" algn="l"/>
                <a:tab pos="4065904" algn="l"/>
                <a:tab pos="4961255" algn="l"/>
                <a:tab pos="5601970" algn="l"/>
                <a:tab pos="6851015" algn="l"/>
                <a:tab pos="7710805" algn="l"/>
              </a:tabLst>
            </a:pPr>
            <a:r>
              <a:rPr sz="2600" spc="-360" dirty="0">
                <a:latin typeface="Arial"/>
                <a:cs typeface="Arial"/>
              </a:rPr>
              <a:t>P</a:t>
            </a:r>
            <a:r>
              <a:rPr sz="2600" spc="-114" dirty="0">
                <a:latin typeface="Arial"/>
                <a:cs typeface="Arial"/>
              </a:rPr>
              <a:t>rov</a:t>
            </a:r>
            <a:r>
              <a:rPr sz="2600" spc="100" dirty="0">
                <a:latin typeface="Arial"/>
                <a:cs typeface="Arial"/>
              </a:rPr>
              <a:t>i</a:t>
            </a:r>
            <a:r>
              <a:rPr sz="2600" spc="-95" dirty="0">
                <a:latin typeface="Arial"/>
                <a:cs typeface="Arial"/>
              </a:rPr>
              <a:t>d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95" dirty="0">
                <a:latin typeface="Arial"/>
                <a:cs typeface="Arial"/>
              </a:rPr>
              <a:t>d</a:t>
            </a:r>
            <a:r>
              <a:rPr sz="2600" spc="65" dirty="0">
                <a:latin typeface="Arial"/>
                <a:cs typeface="Arial"/>
              </a:rPr>
              <a:t>ri</a:t>
            </a:r>
            <a:r>
              <a:rPr sz="2600" spc="-225" dirty="0">
                <a:latin typeface="Arial"/>
                <a:cs typeface="Arial"/>
              </a:rPr>
              <a:t>v</a:t>
            </a:r>
            <a:r>
              <a:rPr sz="2600" spc="105" dirty="0">
                <a:latin typeface="Arial"/>
                <a:cs typeface="Arial"/>
              </a:rPr>
              <a:t>i</a:t>
            </a:r>
            <a:r>
              <a:rPr sz="2600" spc="-195" dirty="0">
                <a:latin typeface="Arial"/>
                <a:cs typeface="Arial"/>
              </a:rPr>
              <a:t>n</a:t>
            </a:r>
            <a:r>
              <a:rPr sz="2600" spc="-190" dirty="0">
                <a:latin typeface="Arial"/>
                <a:cs typeface="Arial"/>
              </a:rPr>
              <a:t>g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spc="-125" dirty="0">
                <a:latin typeface="Arial"/>
                <a:cs typeface="Arial"/>
              </a:rPr>
              <a:t>or</a:t>
            </a:r>
            <a:r>
              <a:rPr sz="2600" spc="-135" dirty="0">
                <a:latin typeface="Arial"/>
                <a:cs typeface="Arial"/>
              </a:rPr>
              <a:t>c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60" dirty="0">
                <a:latin typeface="Arial"/>
                <a:cs typeface="Arial"/>
              </a:rPr>
              <a:t>t</a:t>
            </a:r>
            <a:r>
              <a:rPr sz="2600" spc="-135" dirty="0">
                <a:latin typeface="Arial"/>
                <a:cs typeface="Arial"/>
              </a:rPr>
              <a:t>o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280" dirty="0">
                <a:latin typeface="Arial"/>
                <a:cs typeface="Arial"/>
              </a:rPr>
              <a:t>e</a:t>
            </a:r>
            <a:r>
              <a:rPr sz="2600" spc="-250" dirty="0">
                <a:latin typeface="Arial"/>
                <a:cs typeface="Arial"/>
              </a:rPr>
              <a:t>x</a:t>
            </a:r>
            <a:r>
              <a:rPr sz="2600" spc="-170" dirty="0">
                <a:latin typeface="Arial"/>
                <a:cs typeface="Arial"/>
              </a:rPr>
              <a:t>pe</a:t>
            </a:r>
            <a:r>
              <a:rPr sz="2600" spc="-65" dirty="0">
                <a:latin typeface="Arial"/>
                <a:cs typeface="Arial"/>
              </a:rPr>
              <a:t>l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35" dirty="0">
                <a:latin typeface="Arial"/>
                <a:cs typeface="Arial"/>
              </a:rPr>
              <a:t>h</a:t>
            </a:r>
            <a:r>
              <a:rPr sz="2600" spc="-360" dirty="0">
                <a:latin typeface="Arial"/>
                <a:cs typeface="Arial"/>
              </a:rPr>
              <a:t>e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-80" dirty="0">
                <a:latin typeface="Arial"/>
                <a:cs typeface="Arial"/>
              </a:rPr>
              <a:t>pro</a:t>
            </a:r>
            <a:r>
              <a:rPr sz="2600" spc="-85" dirty="0">
                <a:latin typeface="Arial"/>
                <a:cs typeface="Arial"/>
              </a:rPr>
              <a:t>d</a:t>
            </a:r>
            <a:r>
              <a:rPr sz="2600" spc="-185" dirty="0">
                <a:latin typeface="Arial"/>
                <a:cs typeface="Arial"/>
              </a:rPr>
              <a:t>u</a:t>
            </a:r>
            <a:r>
              <a:rPr sz="2600" spc="-165" dirty="0">
                <a:latin typeface="Arial"/>
                <a:cs typeface="Arial"/>
              </a:rPr>
              <a:t>c</a:t>
            </a:r>
            <a:r>
              <a:rPr sz="2600" spc="60" dirty="0">
                <a:latin typeface="Arial"/>
                <a:cs typeface="Arial"/>
              </a:rPr>
              <a:t>t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40" dirty="0">
                <a:latin typeface="Arial"/>
                <a:cs typeface="Arial"/>
              </a:rPr>
              <a:t>f</a:t>
            </a:r>
            <a:r>
              <a:rPr sz="2600" spc="-65" dirty="0">
                <a:latin typeface="Arial"/>
                <a:cs typeface="Arial"/>
              </a:rPr>
              <a:t>ro</a:t>
            </a:r>
            <a:r>
              <a:rPr sz="2600" spc="-110" dirty="0">
                <a:latin typeface="Arial"/>
                <a:cs typeface="Arial"/>
              </a:rPr>
              <a:t>m</a:t>
            </a:r>
            <a:r>
              <a:rPr sz="2600" dirty="0">
                <a:latin typeface="Arial"/>
                <a:cs typeface="Arial"/>
              </a:rPr>
              <a:t>	</a:t>
            </a:r>
            <a:r>
              <a:rPr sz="2600" spc="55" dirty="0">
                <a:latin typeface="Arial"/>
                <a:cs typeface="Arial"/>
              </a:rPr>
              <a:t>t</a:t>
            </a:r>
            <a:r>
              <a:rPr sz="2600" spc="-155" dirty="0">
                <a:latin typeface="Arial"/>
                <a:cs typeface="Arial"/>
              </a:rPr>
              <a:t>he  </a:t>
            </a:r>
            <a:r>
              <a:rPr sz="2600" spc="-110" dirty="0">
                <a:latin typeface="Arial"/>
                <a:cs typeface="Arial"/>
              </a:rPr>
              <a:t>container.</a:t>
            </a:r>
            <a:endParaRPr sz="2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7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600" spc="-440" dirty="0">
                <a:latin typeface="Arial"/>
                <a:cs typeface="Arial"/>
              </a:rPr>
              <a:t>TYPES </a:t>
            </a:r>
            <a:r>
              <a:rPr sz="2600" spc="-350" dirty="0">
                <a:latin typeface="Arial"/>
                <a:cs typeface="Arial"/>
              </a:rPr>
              <a:t>OF</a:t>
            </a:r>
            <a:r>
              <a:rPr sz="2600" spc="-120" dirty="0">
                <a:latin typeface="Arial"/>
                <a:cs typeface="Arial"/>
              </a:rPr>
              <a:t> </a:t>
            </a:r>
            <a:r>
              <a:rPr sz="2600" spc="-370" dirty="0">
                <a:latin typeface="Arial"/>
                <a:cs typeface="Arial"/>
              </a:rPr>
              <a:t>PROPELLANTS</a:t>
            </a:r>
            <a:endParaRPr sz="2600" dirty="0">
              <a:latin typeface="Arial"/>
              <a:cs typeface="Arial"/>
            </a:endParaRPr>
          </a:p>
          <a:p>
            <a:pPr marL="417830" indent="-405130">
              <a:lnSpc>
                <a:spcPct val="100000"/>
              </a:lnSpc>
              <a:spcBef>
                <a:spcPts val="1560"/>
              </a:spcBef>
              <a:buAutoNum type="alphaLcParenBoth"/>
              <a:tabLst>
                <a:tab pos="417830" algn="l"/>
              </a:tabLst>
            </a:pPr>
            <a:r>
              <a:rPr sz="2600" spc="-90" dirty="0">
                <a:latin typeface="Arial"/>
                <a:cs typeface="Arial"/>
              </a:rPr>
              <a:t>Liquefied </a:t>
            </a:r>
            <a:r>
              <a:rPr lang="en-US" sz="2600" spc="-385" dirty="0">
                <a:latin typeface="Arial"/>
                <a:cs typeface="Arial"/>
              </a:rPr>
              <a:t>gases</a:t>
            </a:r>
            <a:r>
              <a:rPr sz="2600" spc="-65" dirty="0">
                <a:latin typeface="Arial"/>
                <a:cs typeface="Arial"/>
              </a:rPr>
              <a:t> </a:t>
            </a:r>
            <a:r>
              <a:rPr sz="2600" spc="-140" dirty="0">
                <a:latin typeface="Arial"/>
                <a:cs typeface="Arial"/>
              </a:rPr>
              <a:t>Propellants</a:t>
            </a:r>
            <a:endParaRPr sz="2600" dirty="0">
              <a:latin typeface="Arial"/>
              <a:cs typeface="Arial"/>
            </a:endParaRPr>
          </a:p>
          <a:p>
            <a:pPr marL="443230" indent="-430530">
              <a:lnSpc>
                <a:spcPct val="100000"/>
              </a:lnSpc>
              <a:spcBef>
                <a:spcPts val="1560"/>
              </a:spcBef>
              <a:buAutoNum type="alphaLcParenBoth"/>
              <a:tabLst>
                <a:tab pos="443230" algn="l"/>
              </a:tabLst>
            </a:pPr>
            <a:r>
              <a:rPr sz="2600" spc="-204" dirty="0">
                <a:latin typeface="Arial"/>
                <a:cs typeface="Arial"/>
              </a:rPr>
              <a:t>Compressed </a:t>
            </a:r>
            <a:r>
              <a:rPr sz="2600" spc="-385" dirty="0">
                <a:latin typeface="Arial"/>
                <a:cs typeface="Arial"/>
              </a:rPr>
              <a:t>gases</a:t>
            </a:r>
            <a:r>
              <a:rPr sz="2600" spc="-295" dirty="0">
                <a:latin typeface="Arial"/>
                <a:cs typeface="Arial"/>
              </a:rPr>
              <a:t> </a:t>
            </a:r>
            <a:r>
              <a:rPr sz="2600" spc="-140" dirty="0">
                <a:latin typeface="Arial"/>
                <a:cs typeface="Arial"/>
              </a:rPr>
              <a:t>Propellants</a:t>
            </a:r>
            <a:endParaRPr sz="260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2527" y="149860"/>
            <a:ext cx="8239125" cy="744220"/>
            <a:chOff x="452527" y="149860"/>
            <a:chExt cx="8239125" cy="744220"/>
          </a:xfrm>
        </p:grpSpPr>
        <p:sp>
          <p:nvSpPr>
            <p:cNvPr id="3" name="object 3"/>
            <p:cNvSpPr/>
            <p:nvPr/>
          </p:nvSpPr>
          <p:spPr>
            <a:xfrm>
              <a:off x="457199" y="172720"/>
              <a:ext cx="8229600" cy="716280"/>
            </a:xfrm>
            <a:custGeom>
              <a:avLst/>
              <a:gdLst/>
              <a:ahLst/>
              <a:cxnLst/>
              <a:rect l="l" t="t" r="r" b="b"/>
              <a:pathLst>
                <a:path w="8229600" h="716280">
                  <a:moveTo>
                    <a:pt x="8229600" y="0"/>
                  </a:moveTo>
                  <a:lnTo>
                    <a:pt x="0" y="0"/>
                  </a:lnTo>
                  <a:lnTo>
                    <a:pt x="0" y="716279"/>
                  </a:lnTo>
                  <a:lnTo>
                    <a:pt x="8229600" y="716279"/>
                  </a:lnTo>
                  <a:lnTo>
                    <a:pt x="8229600" y="0"/>
                  </a:lnTo>
                  <a:close/>
                </a:path>
              </a:pathLst>
            </a:custGeom>
            <a:solidFill>
              <a:srgbClr val="000000">
                <a:alpha val="38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57199" y="171450"/>
              <a:ext cx="8229600" cy="717550"/>
            </a:xfrm>
            <a:custGeom>
              <a:avLst/>
              <a:gdLst/>
              <a:ahLst/>
              <a:cxnLst/>
              <a:rect l="l" t="t" r="r" b="b"/>
              <a:pathLst>
                <a:path w="8229600" h="717550">
                  <a:moveTo>
                    <a:pt x="4114800" y="717550"/>
                  </a:moveTo>
                  <a:lnTo>
                    <a:pt x="0" y="717550"/>
                  </a:lnTo>
                  <a:lnTo>
                    <a:pt x="0" y="0"/>
                  </a:lnTo>
                  <a:lnTo>
                    <a:pt x="8229600" y="0"/>
                  </a:lnTo>
                  <a:lnTo>
                    <a:pt x="8229600" y="717550"/>
                  </a:lnTo>
                  <a:lnTo>
                    <a:pt x="4114800" y="717550"/>
                  </a:lnTo>
                  <a:close/>
                </a:path>
              </a:pathLst>
            </a:custGeom>
            <a:ln w="93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55930" y="852169"/>
              <a:ext cx="8232140" cy="16510"/>
            </a:xfrm>
            <a:custGeom>
              <a:avLst/>
              <a:gdLst/>
              <a:ahLst/>
              <a:cxnLst/>
              <a:rect l="l" t="t" r="r" b="b"/>
              <a:pathLst>
                <a:path w="8232140" h="16509">
                  <a:moveTo>
                    <a:pt x="8232140" y="0"/>
                  </a:moveTo>
                  <a:lnTo>
                    <a:pt x="0" y="0"/>
                  </a:lnTo>
                  <a:lnTo>
                    <a:pt x="0" y="7620"/>
                  </a:lnTo>
                  <a:lnTo>
                    <a:pt x="0" y="8890"/>
                  </a:lnTo>
                  <a:lnTo>
                    <a:pt x="0" y="16510"/>
                  </a:lnTo>
                  <a:lnTo>
                    <a:pt x="8232140" y="16510"/>
                  </a:lnTo>
                  <a:lnTo>
                    <a:pt x="8232140" y="8890"/>
                  </a:lnTo>
                  <a:lnTo>
                    <a:pt x="8232140" y="762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AD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29" y="843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29" y="8343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9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55929" y="826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5929" y="817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8D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5929" y="8089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55929" y="801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7D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5929" y="792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5929" y="78359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6D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455929" y="7759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55929" y="767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5D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55929" y="7581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5929" y="750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4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5929" y="7416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455929" y="7327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3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55929" y="725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55929" y="716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2C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55929" y="7086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55929" y="699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1C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55929" y="6908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55929" y="6819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E0C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5929" y="674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F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55929" y="6654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55929" y="6578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EC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455929" y="6489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455929" y="6400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DC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55929" y="63119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55929" y="623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CB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55929" y="6146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55929" y="6070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BB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55929" y="598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55929" y="58927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AB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55929" y="5816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55929" y="572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9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55929" y="56387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5929" y="5562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8B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55929" y="547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55929" y="5384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7B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55929" y="5308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55929" y="5219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6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55929" y="514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929" y="5054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5B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929" y="496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4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929" y="4876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929" y="4800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3A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929" y="4711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929" y="4635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2A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929" y="4546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929" y="4457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1A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929" y="43688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59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929" y="4292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D0A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455929" y="4203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455929" y="412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F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929" y="4038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90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929" y="394969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55929" y="387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55929" y="3784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DA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55929" y="369569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455929" y="3619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455929" y="3530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55929" y="3441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C9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55929" y="3365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55929" y="3276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A9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455929" y="3187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9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455929" y="311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455929" y="3022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8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455929" y="2933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455929" y="285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7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455929" y="2768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929" y="2679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69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929" y="2603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929" y="2514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59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929" y="2438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929" y="2349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49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929" y="2260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9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929" y="21717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59"/>
                  </a:lnTo>
                  <a:lnTo>
                    <a:pt x="8232140" y="1015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38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929" y="2095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929" y="2006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28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929" y="1930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55929" y="1841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18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455929" y="17526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929" y="16764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89"/>
                  </a:lnTo>
                  <a:lnTo>
                    <a:pt x="8232140" y="8889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C08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929" y="158750"/>
              <a:ext cx="8232140" cy="8890"/>
            </a:xfrm>
            <a:custGeom>
              <a:avLst/>
              <a:gdLst/>
              <a:ahLst/>
              <a:cxnLst/>
              <a:rect l="l" t="t" r="r" b="b"/>
              <a:pathLst>
                <a:path w="8232140" h="8889">
                  <a:moveTo>
                    <a:pt x="8232140" y="0"/>
                  </a:moveTo>
                  <a:lnTo>
                    <a:pt x="0" y="0"/>
                  </a:lnTo>
                  <a:lnTo>
                    <a:pt x="0" y="8890"/>
                  </a:lnTo>
                  <a:lnTo>
                    <a:pt x="8232140" y="889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455929" y="149860"/>
              <a:ext cx="8232140" cy="10160"/>
            </a:xfrm>
            <a:custGeom>
              <a:avLst/>
              <a:gdLst/>
              <a:ahLst/>
              <a:cxnLst/>
              <a:rect l="l" t="t" r="r" b="b"/>
              <a:pathLst>
                <a:path w="8232140" h="10160">
                  <a:moveTo>
                    <a:pt x="8232140" y="0"/>
                  </a:moveTo>
                  <a:lnTo>
                    <a:pt x="0" y="0"/>
                  </a:lnTo>
                  <a:lnTo>
                    <a:pt x="0" y="10160"/>
                  </a:lnTo>
                  <a:lnTo>
                    <a:pt x="8232140" y="10160"/>
                  </a:lnTo>
                  <a:lnTo>
                    <a:pt x="8232140" y="0"/>
                  </a:lnTo>
                  <a:close/>
                </a:path>
              </a:pathLst>
            </a:custGeom>
            <a:solidFill>
              <a:srgbClr val="FFBF8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9" name="object 89"/>
          <p:cNvSpPr txBox="1">
            <a:spLocks noGrp="1"/>
          </p:cNvSpPr>
          <p:nvPr>
            <p:ph type="title"/>
          </p:nvPr>
        </p:nvSpPr>
        <p:spPr>
          <a:xfrm>
            <a:off x="457200" y="152400"/>
            <a:ext cx="8229600" cy="716280"/>
          </a:xfrm>
          <a:prstGeom prst="rect">
            <a:avLst/>
          </a:prstGeom>
          <a:ln w="9344">
            <a:solidFill>
              <a:srgbClr val="F5913F"/>
            </a:solidFill>
          </a:ln>
        </p:spPr>
        <p:txBody>
          <a:bodyPr vert="horz" wrap="square" lIns="0" tIns="12953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19"/>
              </a:spcBef>
            </a:pPr>
            <a:r>
              <a:rPr sz="3000" spc="-434" dirty="0"/>
              <a:t>PROPELLANTS </a:t>
            </a:r>
            <a:r>
              <a:rPr sz="3000" spc="-85" dirty="0"/>
              <a:t>-</a:t>
            </a:r>
            <a:r>
              <a:rPr sz="3000" spc="-285" dirty="0"/>
              <a:t> </a:t>
            </a:r>
            <a:r>
              <a:rPr sz="3000" spc="-470" dirty="0"/>
              <a:t>TYPES</a:t>
            </a:r>
            <a:endParaRPr sz="3000"/>
          </a:p>
        </p:txBody>
      </p:sp>
      <p:sp>
        <p:nvSpPr>
          <p:cNvPr id="90" name="object 90"/>
          <p:cNvSpPr/>
          <p:nvPr/>
        </p:nvSpPr>
        <p:spPr>
          <a:xfrm>
            <a:off x="457200" y="990600"/>
            <a:ext cx="8153400" cy="5486400"/>
          </a:xfrm>
          <a:custGeom>
            <a:avLst/>
            <a:gdLst/>
            <a:ahLst/>
            <a:cxnLst/>
            <a:rect l="l" t="t" r="r" b="b"/>
            <a:pathLst>
              <a:path w="8153400" h="5486400">
                <a:moveTo>
                  <a:pt x="4076700" y="5486400"/>
                </a:moveTo>
                <a:lnTo>
                  <a:pt x="0" y="5486400"/>
                </a:lnTo>
                <a:lnTo>
                  <a:pt x="0" y="0"/>
                </a:lnTo>
                <a:lnTo>
                  <a:pt x="8153400" y="0"/>
                </a:lnTo>
                <a:lnTo>
                  <a:pt x="8153400" y="5486400"/>
                </a:lnTo>
                <a:lnTo>
                  <a:pt x="4076700" y="5486400"/>
                </a:lnTo>
                <a:close/>
              </a:path>
            </a:pathLst>
          </a:custGeom>
          <a:ln w="9344">
            <a:solidFill>
              <a:srgbClr val="16365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 txBox="1"/>
          <p:nvPr/>
        </p:nvSpPr>
        <p:spPr>
          <a:xfrm>
            <a:off x="878839" y="1023619"/>
            <a:ext cx="5649595" cy="125984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800" spc="-90" dirty="0">
                <a:latin typeface="Arial"/>
                <a:cs typeface="Arial"/>
              </a:rPr>
              <a:t>Depending </a:t>
            </a:r>
            <a:r>
              <a:rPr sz="1800" spc="-60" dirty="0">
                <a:latin typeface="Arial"/>
                <a:cs typeface="Arial"/>
              </a:rPr>
              <a:t>on </a:t>
            </a:r>
            <a:r>
              <a:rPr sz="1800" spc="-25" dirty="0">
                <a:latin typeface="Arial"/>
                <a:cs typeface="Arial"/>
              </a:rPr>
              <a:t>the route </a:t>
            </a:r>
            <a:r>
              <a:rPr sz="1800" spc="-5" dirty="0">
                <a:latin typeface="Arial"/>
                <a:cs typeface="Arial"/>
              </a:rPr>
              <a:t>of </a:t>
            </a:r>
            <a:r>
              <a:rPr sz="1800" spc="-40" dirty="0">
                <a:latin typeface="Arial"/>
                <a:cs typeface="Arial"/>
              </a:rPr>
              <a:t>administration</a:t>
            </a:r>
            <a:r>
              <a:rPr sz="1800" spc="-370" dirty="0">
                <a:latin typeface="Arial"/>
                <a:cs typeface="Arial"/>
              </a:rPr>
              <a:t> </a:t>
            </a:r>
            <a:r>
              <a:rPr sz="1800" spc="-85" dirty="0">
                <a:latin typeface="Arial"/>
                <a:cs typeface="Arial"/>
              </a:rPr>
              <a:t>and </a:t>
            </a:r>
            <a:r>
              <a:rPr sz="1800" spc="-105" dirty="0">
                <a:latin typeface="Arial"/>
                <a:cs typeface="Arial"/>
              </a:rPr>
              <a:t>use,</a:t>
            </a:r>
            <a:endParaRPr sz="1800">
              <a:latin typeface="Arial"/>
              <a:cs typeface="Arial"/>
            </a:endParaRPr>
          </a:p>
          <a:p>
            <a:pPr marL="195580" indent="-183515">
              <a:lnSpc>
                <a:spcPct val="100000"/>
              </a:lnSpc>
              <a:spcBef>
                <a:spcPts val="1080"/>
              </a:spcBef>
              <a:buAutoNum type="romanUcParenR"/>
              <a:tabLst>
                <a:tab pos="196215" algn="l"/>
              </a:tabLst>
            </a:pPr>
            <a:r>
              <a:rPr sz="1800" b="1" spc="-110" dirty="0">
                <a:latin typeface="Arial"/>
                <a:cs typeface="Arial"/>
              </a:rPr>
              <a:t>Type-I </a:t>
            </a:r>
            <a:r>
              <a:rPr sz="1800" b="1" spc="-105" dirty="0">
                <a:latin typeface="Arial"/>
                <a:cs typeface="Arial"/>
              </a:rPr>
              <a:t>Propellant </a:t>
            </a:r>
            <a:r>
              <a:rPr sz="1800" b="1" spc="-135" dirty="0">
                <a:latin typeface="Arial"/>
                <a:cs typeface="Arial"/>
              </a:rPr>
              <a:t>A- </a:t>
            </a:r>
            <a:r>
              <a:rPr sz="1800" b="1" spc="-125" dirty="0">
                <a:latin typeface="Arial"/>
                <a:cs typeface="Arial"/>
              </a:rPr>
              <a:t>Liquefied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220" dirty="0">
                <a:latin typeface="Arial"/>
                <a:cs typeface="Arial"/>
              </a:rPr>
              <a:t>Gas</a:t>
            </a:r>
            <a:endParaRPr sz="1800">
              <a:latin typeface="Arial"/>
              <a:cs typeface="Arial"/>
            </a:endParaRPr>
          </a:p>
          <a:p>
            <a:pPr marL="822325" lvl="1" indent="-238760">
              <a:lnSpc>
                <a:spcPct val="100000"/>
              </a:lnSpc>
              <a:spcBef>
                <a:spcPts val="1080"/>
              </a:spcBef>
              <a:buAutoNum type="arabicParenR"/>
              <a:tabLst>
                <a:tab pos="822960" algn="l"/>
              </a:tabLst>
            </a:pPr>
            <a:r>
              <a:rPr sz="1800" b="1" spc="-160" dirty="0">
                <a:latin typeface="Arial"/>
                <a:cs typeface="Arial"/>
              </a:rPr>
              <a:t>For </a:t>
            </a:r>
            <a:r>
              <a:rPr sz="1800" b="1" spc="-95" dirty="0">
                <a:latin typeface="Arial"/>
                <a:cs typeface="Arial"/>
              </a:rPr>
              <a:t>oral </a:t>
            </a:r>
            <a:r>
              <a:rPr sz="1800" b="1" spc="-130" dirty="0">
                <a:latin typeface="Arial"/>
                <a:cs typeface="Arial"/>
              </a:rPr>
              <a:t>and </a:t>
            </a:r>
            <a:r>
              <a:rPr sz="1800" b="1" spc="-95" dirty="0">
                <a:latin typeface="Arial"/>
                <a:cs typeface="Arial"/>
              </a:rPr>
              <a:t>inhalation </a:t>
            </a:r>
            <a:r>
              <a:rPr sz="1800" b="1" spc="-105" dirty="0">
                <a:latin typeface="Arial"/>
                <a:cs typeface="Arial"/>
              </a:rPr>
              <a:t>(Fluorinated</a:t>
            </a:r>
            <a:r>
              <a:rPr sz="1800" b="1" spc="60" dirty="0">
                <a:latin typeface="Arial"/>
                <a:cs typeface="Arial"/>
              </a:rPr>
              <a:t> </a:t>
            </a:r>
            <a:r>
              <a:rPr sz="1800" b="1" spc="-140" dirty="0">
                <a:latin typeface="Arial"/>
                <a:cs typeface="Arial"/>
              </a:rPr>
              <a:t>hydrocarbons)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450339" y="2245360"/>
            <a:ext cx="106045" cy="84836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800" dirty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1678939" y="2258060"/>
            <a:ext cx="4495800" cy="80534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800" spc="-45" dirty="0">
                <a:latin typeface="Arial"/>
                <a:cs typeface="Arial"/>
              </a:rPr>
              <a:t>Tri-chloro-mono-flouro </a:t>
            </a:r>
            <a:r>
              <a:rPr sz="1800" spc="-65" dirty="0">
                <a:latin typeface="Arial"/>
                <a:cs typeface="Arial"/>
              </a:rPr>
              <a:t>methane </a:t>
            </a:r>
            <a:endParaRPr lang="en-US" spc="-40" dirty="0">
              <a:latin typeface="Arial"/>
              <a:cs typeface="Arial"/>
            </a:endParaRPr>
          </a:p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800" spc="-85" dirty="0">
                <a:latin typeface="Arial"/>
                <a:cs typeface="Arial"/>
              </a:rPr>
              <a:t>  </a:t>
            </a:r>
            <a:r>
              <a:rPr sz="1800" spc="-60" dirty="0">
                <a:latin typeface="Arial"/>
                <a:cs typeface="Arial"/>
              </a:rPr>
              <a:t>Di-chloro </a:t>
            </a:r>
            <a:r>
              <a:rPr sz="1800" spc="-20" dirty="0">
                <a:latin typeface="Arial"/>
                <a:cs typeface="Arial"/>
              </a:rPr>
              <a:t>di-</a:t>
            </a:r>
            <a:r>
              <a:rPr sz="1800" spc="-20" dirty="0" err="1">
                <a:latin typeface="Arial"/>
                <a:cs typeface="Arial"/>
              </a:rPr>
              <a:t>fluro</a:t>
            </a:r>
            <a:r>
              <a:rPr sz="1800" spc="-20" dirty="0">
                <a:latin typeface="Arial"/>
                <a:cs typeface="Arial"/>
              </a:rPr>
              <a:t> </a:t>
            </a:r>
            <a:r>
              <a:rPr sz="1800" spc="-65" dirty="0">
                <a:latin typeface="Arial"/>
                <a:cs typeface="Arial"/>
              </a:rPr>
              <a:t>methane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450339" y="3218179"/>
            <a:ext cx="48361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70" dirty="0">
                <a:latin typeface="Arial"/>
                <a:cs typeface="Arial"/>
              </a:rPr>
              <a:t>2) </a:t>
            </a:r>
            <a:r>
              <a:rPr sz="1800" b="1" spc="-140" dirty="0">
                <a:latin typeface="Arial"/>
                <a:cs typeface="Arial"/>
              </a:rPr>
              <a:t>Topical </a:t>
            </a:r>
            <a:r>
              <a:rPr sz="1800" b="1" spc="-130" dirty="0">
                <a:latin typeface="Arial"/>
                <a:cs typeface="Arial"/>
              </a:rPr>
              <a:t>Pharmaceutical </a:t>
            </a:r>
            <a:r>
              <a:rPr sz="1800" b="1" spc="-150" dirty="0">
                <a:latin typeface="Arial"/>
                <a:cs typeface="Arial"/>
              </a:rPr>
              <a:t>aerosols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135" dirty="0">
                <a:latin typeface="Arial"/>
                <a:cs typeface="Arial"/>
              </a:rPr>
              <a:t>(Hydrocarbons)</a:t>
            </a:r>
            <a:endParaRPr sz="1800">
              <a:latin typeface="Arial"/>
              <a:cs typeface="Arial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450339" y="3479800"/>
            <a:ext cx="106045" cy="84836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80"/>
              </a:spcBef>
            </a:pPr>
            <a:r>
              <a:rPr sz="1800" dirty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80"/>
              </a:spcBef>
            </a:pPr>
            <a:r>
              <a:rPr sz="1800" dirty="0">
                <a:latin typeface="Arial"/>
                <a:cs typeface="Arial"/>
              </a:rPr>
              <a:t>•</a:t>
            </a:r>
            <a:endParaRPr sz="1800">
              <a:latin typeface="Arial"/>
              <a:cs typeface="Arial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678939" y="3492500"/>
            <a:ext cx="80645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800" spc="-290" dirty="0">
                <a:latin typeface="Arial"/>
                <a:cs typeface="Arial"/>
              </a:rPr>
              <a:t>P</a:t>
            </a:r>
            <a:r>
              <a:rPr sz="1800" spc="25" dirty="0">
                <a:latin typeface="Arial"/>
                <a:cs typeface="Arial"/>
              </a:rPr>
              <a:t>r</a:t>
            </a:r>
            <a:r>
              <a:rPr sz="1800" spc="-60" dirty="0">
                <a:latin typeface="Arial"/>
                <a:cs typeface="Arial"/>
              </a:rPr>
              <a:t>o</a:t>
            </a:r>
            <a:r>
              <a:rPr sz="1800" spc="-65" dirty="0">
                <a:latin typeface="Arial"/>
                <a:cs typeface="Arial"/>
              </a:rPr>
              <a:t>p</a:t>
            </a:r>
            <a:r>
              <a:rPr sz="1800" spc="-135" dirty="0">
                <a:latin typeface="Arial"/>
                <a:cs typeface="Arial"/>
              </a:rPr>
              <a:t>a</a:t>
            </a:r>
            <a:r>
              <a:rPr sz="1800" spc="-60" dirty="0">
                <a:latin typeface="Arial"/>
                <a:cs typeface="Arial"/>
              </a:rPr>
              <a:t>n</a:t>
            </a:r>
            <a:r>
              <a:rPr sz="1800" spc="-75" dirty="0">
                <a:latin typeface="Arial"/>
                <a:cs typeface="Arial"/>
              </a:rPr>
              <a:t>e  </a:t>
            </a:r>
            <a:r>
              <a:rPr sz="1800" spc="-85" dirty="0">
                <a:latin typeface="Arial"/>
                <a:cs typeface="Arial"/>
              </a:rPr>
              <a:t>Butane</a:t>
            </a:r>
            <a:endParaRPr sz="1800">
              <a:latin typeface="Arial"/>
              <a:cs typeface="Aria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878839" y="4315460"/>
            <a:ext cx="5023485" cy="848360"/>
          </a:xfrm>
          <a:prstGeom prst="rect">
            <a:avLst/>
          </a:prstGeom>
        </p:spPr>
        <p:txBody>
          <a:bodyPr vert="horz" wrap="square" lIns="0" tIns="149860" rIns="0" bIns="0" rtlCol="0">
            <a:spAutoFit/>
          </a:bodyPr>
          <a:lstStyle/>
          <a:p>
            <a:pPr marL="256540" indent="-244475">
              <a:lnSpc>
                <a:spcPct val="100000"/>
              </a:lnSpc>
              <a:spcBef>
                <a:spcPts val="1180"/>
              </a:spcBef>
              <a:buAutoNum type="romanUcParenR" startAt="2"/>
              <a:tabLst>
                <a:tab pos="257175" algn="l"/>
              </a:tabLst>
            </a:pPr>
            <a:r>
              <a:rPr sz="1800" b="1" spc="-100" dirty="0">
                <a:latin typeface="Arial"/>
                <a:cs typeface="Arial"/>
              </a:rPr>
              <a:t>Type-II </a:t>
            </a:r>
            <a:r>
              <a:rPr sz="1800" b="1" spc="-105" dirty="0">
                <a:latin typeface="Arial"/>
                <a:cs typeface="Arial"/>
              </a:rPr>
              <a:t>Propellant </a:t>
            </a:r>
            <a:r>
              <a:rPr sz="1800" b="1" spc="-295" dirty="0">
                <a:latin typeface="Arial"/>
                <a:cs typeface="Arial"/>
              </a:rPr>
              <a:t>B </a:t>
            </a:r>
            <a:r>
              <a:rPr sz="1800" b="1" spc="-50" dirty="0">
                <a:latin typeface="Arial"/>
                <a:cs typeface="Arial"/>
              </a:rPr>
              <a:t>- </a:t>
            </a:r>
            <a:r>
              <a:rPr sz="1800" b="1" spc="-175" dirty="0">
                <a:latin typeface="Arial"/>
                <a:cs typeface="Arial"/>
              </a:rPr>
              <a:t>Compressed </a:t>
            </a:r>
            <a:r>
              <a:rPr sz="1800" b="1" spc="-220" dirty="0">
                <a:latin typeface="Arial"/>
                <a:cs typeface="Arial"/>
              </a:rPr>
              <a:t>Gas</a:t>
            </a:r>
            <a:r>
              <a:rPr sz="1800" b="1" spc="-40" dirty="0">
                <a:latin typeface="Arial"/>
                <a:cs typeface="Arial"/>
              </a:rPr>
              <a:t> </a:t>
            </a:r>
            <a:r>
              <a:rPr sz="1800" b="1" spc="-120" dirty="0">
                <a:latin typeface="Arial"/>
                <a:cs typeface="Arial"/>
              </a:rPr>
              <a:t>Propellants</a:t>
            </a:r>
            <a:endParaRPr sz="1800">
              <a:latin typeface="Arial"/>
              <a:cs typeface="Arial"/>
            </a:endParaRPr>
          </a:p>
          <a:p>
            <a:pPr marL="822325" lvl="1" indent="-238760">
              <a:lnSpc>
                <a:spcPct val="100000"/>
              </a:lnSpc>
              <a:spcBef>
                <a:spcPts val="1080"/>
              </a:spcBef>
              <a:buAutoNum type="arabicParenR"/>
              <a:tabLst>
                <a:tab pos="822960" algn="l"/>
              </a:tabLst>
            </a:pPr>
            <a:r>
              <a:rPr sz="1800" b="1" spc="-165" dirty="0">
                <a:latin typeface="Arial"/>
                <a:cs typeface="Arial"/>
              </a:rPr>
              <a:t>Compound</a:t>
            </a:r>
            <a:r>
              <a:rPr sz="1800" b="1" spc="-95" dirty="0">
                <a:latin typeface="Arial"/>
                <a:cs typeface="Arial"/>
              </a:rPr>
              <a:t> </a:t>
            </a:r>
            <a:r>
              <a:rPr sz="1800" b="1" spc="-210" dirty="0">
                <a:latin typeface="Arial"/>
                <a:cs typeface="Arial"/>
              </a:rPr>
              <a:t>gases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450339" y="5125720"/>
            <a:ext cx="101600" cy="805180"/>
          </a:xfrm>
          <a:prstGeom prst="rect">
            <a:avLst/>
          </a:prstGeom>
        </p:spPr>
        <p:txBody>
          <a:bodyPr vert="horz" wrap="square" lIns="0" tIns="143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30"/>
              </a:spcBef>
            </a:pPr>
            <a:r>
              <a:rPr sz="1700" dirty="0"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30"/>
              </a:spcBef>
            </a:pPr>
            <a:r>
              <a:rPr sz="1700" dirty="0">
                <a:latin typeface="Arial"/>
                <a:cs typeface="Arial"/>
              </a:rPr>
              <a:t>•</a:t>
            </a:r>
            <a:endParaRPr sz="1700">
              <a:latin typeface="Arial"/>
              <a:cs typeface="Aria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678939" y="5138420"/>
            <a:ext cx="1421765" cy="802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700" spc="-45" dirty="0">
                <a:latin typeface="Arial"/>
                <a:cs typeface="Arial"/>
              </a:rPr>
              <a:t>Nitrogen  </a:t>
            </a:r>
            <a:r>
              <a:rPr sz="1700" spc="-100" dirty="0">
                <a:latin typeface="Arial"/>
                <a:cs typeface="Arial"/>
              </a:rPr>
              <a:t>Carbon</a:t>
            </a:r>
            <a:r>
              <a:rPr sz="1700" spc="-145" dirty="0">
                <a:latin typeface="Arial"/>
                <a:cs typeface="Arial"/>
              </a:rPr>
              <a:t> </a:t>
            </a:r>
            <a:r>
              <a:rPr sz="1700" spc="-50" dirty="0">
                <a:latin typeface="Arial"/>
                <a:cs typeface="Arial"/>
              </a:rPr>
              <a:t>di-oxide</a:t>
            </a:r>
            <a:endParaRPr sz="1700">
              <a:latin typeface="Arial"/>
              <a:cs typeface="Arial"/>
            </a:endParaRPr>
          </a:p>
        </p:txBody>
      </p:sp>
    </p:spTree>
  </p:cSld>
  <p:clrMapOvr>
    <a:masterClrMapping/>
  </p:clrMapOvr>
  <p:transition>
    <p:wip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</TotalTime>
  <Words>5029</Words>
  <Application>Microsoft Office PowerPoint</Application>
  <PresentationFormat>On-screen Show (4:3)</PresentationFormat>
  <Paragraphs>720</Paragraphs>
  <Slides>76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3" baseType="lpstr">
      <vt:lpstr>Arial</vt:lpstr>
      <vt:lpstr>Calibri</vt:lpstr>
      <vt:lpstr>Carlito</vt:lpstr>
      <vt:lpstr>Liberation Sans Narrow</vt:lpstr>
      <vt:lpstr>Times New Roman</vt:lpstr>
      <vt:lpstr>Verdana</vt:lpstr>
      <vt:lpstr>Office Theme</vt:lpstr>
      <vt:lpstr>PowerPoint Presentation</vt:lpstr>
      <vt:lpstr>PowerPoint Presentation</vt:lpstr>
      <vt:lpstr>Outline</vt:lpstr>
      <vt:lpstr>Definition</vt:lpstr>
      <vt:lpstr>Advantages</vt:lpstr>
      <vt:lpstr>Desired Characteristics</vt:lpstr>
      <vt:lpstr>COMPONENTS OF AEROSOLS</vt:lpstr>
      <vt:lpstr>PROPELLANTS</vt:lpstr>
      <vt:lpstr>PROPELLANTS - TYPES</vt:lpstr>
      <vt:lpstr>PowerPoint Presentation</vt:lpstr>
      <vt:lpstr>CHLORO FLUORO CARBONS</vt:lpstr>
      <vt:lpstr>HYDROCARBONS</vt:lpstr>
      <vt:lpstr>COMPRESSED GAS PROPELLANTS</vt:lpstr>
      <vt:lpstr>CONTAINERS</vt:lpstr>
      <vt:lpstr>TIN PLATED STEEL CONTAINERS</vt:lpstr>
      <vt:lpstr>ALUMINIUM CONTAINERS</vt:lpstr>
      <vt:lpstr>STAINLESS STEEL CONTAINERS</vt:lpstr>
      <vt:lpstr>GLASS CONTAINERS</vt:lpstr>
      <vt:lpstr>VALVES</vt:lpstr>
      <vt:lpstr>VALVE ASSEMBLY</vt:lpstr>
      <vt:lpstr>CONTINUOUS SPRAY VALVE</vt:lpstr>
      <vt:lpstr>PowerPoint Presentation</vt:lpstr>
      <vt:lpstr>PowerPoint Presentation</vt:lpstr>
      <vt:lpstr>METERING VALVES</vt:lpstr>
      <vt:lpstr>ACTUATORS</vt:lpstr>
      <vt:lpstr>PowerPoint Presentation</vt:lpstr>
      <vt:lpstr>SPRAY</vt:lpstr>
      <vt:lpstr>METERED DOSE INHALERS</vt:lpstr>
      <vt:lpstr>Metered Dose Inhalers (MDIs)</vt:lpstr>
      <vt:lpstr>MARKETED PHARMACEUTICAL AEROSOL PRODUCTS</vt:lpstr>
      <vt:lpstr>FORMULATION OF AEROSOLS</vt:lpstr>
      <vt:lpstr>PowerPoint Presentation</vt:lpstr>
      <vt:lpstr>TYPES OF SYSTEMS</vt:lpstr>
      <vt:lpstr>SOLUTION SYSTEM</vt:lpstr>
      <vt:lpstr>PowerPoint Presentation</vt:lpstr>
      <vt:lpstr>PowerPoint Presentation</vt:lpstr>
      <vt:lpstr>WATER BASED SYSTEM</vt:lpstr>
      <vt:lpstr>PowerPoint Presentation</vt:lpstr>
      <vt:lpstr>SUSPENSION SYSTEM</vt:lpstr>
      <vt:lpstr>PowerPoint Presentation</vt:lpstr>
      <vt:lpstr>PowerPoint Presentation</vt:lpstr>
      <vt:lpstr>FOAM SYSTEMS</vt:lpstr>
      <vt:lpstr>PowerPoint Presentation</vt:lpstr>
      <vt:lpstr>PowerPoint Presentation</vt:lpstr>
      <vt:lpstr>THERMAL FOAM :</vt:lpstr>
      <vt:lpstr>Manufacture of aerosols</vt:lpstr>
      <vt:lpstr>MANUFACTURE OF PHARMACEUTICAL AEROSOLS</vt:lpstr>
      <vt:lpstr>PowerPoint Presentation</vt:lpstr>
      <vt:lpstr>PowerPoint Presentation</vt:lpstr>
      <vt:lpstr>PROCEDURE:</vt:lpstr>
      <vt:lpstr>PowerPoint Presentation</vt:lpstr>
      <vt:lpstr>PowerPoint Presentation</vt:lpstr>
      <vt:lpstr>COLD FIL LING APPARATUUSS</vt:lpstr>
      <vt:lpstr>COLD FILLING APPARATUS</vt:lpstr>
      <vt:lpstr>PowerPoint Presentation</vt:lpstr>
      <vt:lpstr>PowerPoint Presentation</vt:lpstr>
      <vt:lpstr>COMPRESSED GAS FILLING APPARATUS</vt:lpstr>
      <vt:lpstr>PowerPoint Presentation</vt:lpstr>
      <vt:lpstr>QUALITY CONTROL TESTS</vt:lpstr>
      <vt:lpstr>1. PROPELLANTS :</vt:lpstr>
      <vt:lpstr>2. VALVES , ACTUATORS AND DIP TUBES :</vt:lpstr>
      <vt:lpstr>TEST SOLUTIONS</vt:lpstr>
      <vt:lpstr>Testing Procedure:</vt:lpstr>
      <vt:lpstr>PowerPoint Presentation</vt:lpstr>
      <vt:lpstr>3. CONTAINERS :</vt:lpstr>
      <vt:lpstr>PowerPoint Presentation</vt:lpstr>
      <vt:lpstr>EVALUATION TESTS</vt:lpstr>
      <vt:lpstr>C. Performance:</vt:lpstr>
      <vt:lpstr>A. Flammability and combustibility</vt:lpstr>
      <vt:lpstr>B. Physicochemical characteristics:</vt:lpstr>
      <vt:lpstr>C. Performance:</vt:lpstr>
      <vt:lpstr>3. Dosage with metered valves :</vt:lpstr>
      <vt:lpstr>PowerPoint Presentation</vt:lpstr>
      <vt:lpstr>a). Cascade Impactor :</vt:lpstr>
      <vt:lpstr>D. Biological testing:</vt:lpstr>
      <vt:lpstr>References: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Jaf</dc:creator>
  <cp:lastModifiedBy>Jaf</cp:lastModifiedBy>
  <cp:revision>7</cp:revision>
  <dcterms:created xsi:type="dcterms:W3CDTF">2020-02-23T09:49:18Z</dcterms:created>
  <dcterms:modified xsi:type="dcterms:W3CDTF">2020-03-10T05:01:15Z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2017-04-27T00:00:00Z</vt:filetime>
  </property>
  <property fmtid="{D5CDD505-2E9C-101B-9397-08002B2CF9AE}" pid="3" name="Creator">
    <vt:lpwstr>pdftk 1.44 - www.pdftk.com</vt:lpwstr>
  </property>
  <property fmtid="{D5CDD505-2E9C-101B-9397-08002B2CF9AE}" pid="4" name="LastSaved">
    <vt:filetime>2020-02-23T00:00:00Z</vt:filetime>
  </property>
</Properties>
</file>