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39A455-56B2-4C77-BCB6-E57003537EBF}"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1658854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9A455-56B2-4C77-BCB6-E57003537EBF}"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246323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9A455-56B2-4C77-BCB6-E57003537EBF}"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3453231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39A455-56B2-4C77-BCB6-E57003537EBF}"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3764573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39A455-56B2-4C77-BCB6-E57003537EBF}"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2651951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39A455-56B2-4C77-BCB6-E57003537EBF}"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1460489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39A455-56B2-4C77-BCB6-E57003537EBF}"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3667102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39A455-56B2-4C77-BCB6-E57003537EBF}" type="datetimeFigureOut">
              <a:rPr lang="en-US" smtClean="0"/>
              <a:t>11/12/2019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111941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39A455-56B2-4C77-BCB6-E57003537EBF}" type="datetimeFigureOut">
              <a:rPr lang="en-US" smtClean="0"/>
              <a:t>11/12/2019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5137058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39A455-56B2-4C77-BCB6-E57003537EBF}"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2462993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39A455-56B2-4C77-BCB6-E57003537EBF}"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3B4DE4-E35F-44FB-A096-B9DFCC2C8FC7}" type="slidenum">
              <a:rPr lang="en-US" smtClean="0"/>
              <a:t>‹#›</a:t>
            </a:fld>
            <a:endParaRPr lang="en-US"/>
          </a:p>
        </p:txBody>
      </p:sp>
    </p:spTree>
    <p:extLst>
      <p:ext uri="{BB962C8B-B14F-4D97-AF65-F5344CB8AC3E}">
        <p14:creationId xmlns:p14="http://schemas.microsoft.com/office/powerpoint/2010/main" val="822695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39A455-56B2-4C77-BCB6-E57003537EBF}" type="datetimeFigureOut">
              <a:rPr lang="en-US" smtClean="0"/>
              <a:t>11/12/2019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3B4DE4-E35F-44FB-A096-B9DFCC2C8FC7}" type="slidenum">
              <a:rPr lang="en-US" smtClean="0"/>
              <a:t>‹#›</a:t>
            </a:fld>
            <a:endParaRPr lang="en-US"/>
          </a:p>
        </p:txBody>
      </p:sp>
    </p:spTree>
    <p:extLst>
      <p:ext uri="{BB962C8B-B14F-4D97-AF65-F5344CB8AC3E}">
        <p14:creationId xmlns:p14="http://schemas.microsoft.com/office/powerpoint/2010/main" val="105304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58977" y="2000250"/>
            <a:ext cx="9263920" cy="2062084"/>
          </a:xfrm>
        </p:spPr>
        <p:txBody>
          <a:bodyPr>
            <a:normAutofit fontScale="90000"/>
          </a:bodyPr>
          <a:lstStyle/>
          <a:p>
            <a:pPr algn="ctr"/>
            <a:r>
              <a:rPr lang="en-US" b="1" dirty="0" smtClean="0">
                <a:latin typeface="Arial Black" panose="020B0A04020102020204" pitchFamily="34" charset="0"/>
              </a:rPr>
              <a:t>How Does The Research Problem Differ in Quantitative and Qualitative Research?</a:t>
            </a:r>
          </a:p>
        </p:txBody>
      </p:sp>
      <p:sp>
        <p:nvSpPr>
          <p:cNvPr id="22531" name="Content Placeholder 2"/>
          <p:cNvSpPr>
            <a:spLocks noGrp="1"/>
          </p:cNvSpPr>
          <p:nvPr>
            <p:ph idx="1"/>
          </p:nvPr>
        </p:nvSpPr>
        <p:spPr>
          <a:xfrm>
            <a:off x="1952625" y="4857751"/>
            <a:ext cx="8229600" cy="4525963"/>
          </a:xfrm>
        </p:spPr>
        <p:txBody>
          <a:bodyPr/>
          <a:lstStyle/>
          <a:p>
            <a:endParaRPr lang="en-US" smtClean="0"/>
          </a:p>
        </p:txBody>
      </p:sp>
    </p:spTree>
    <p:extLst>
      <p:ext uri="{BB962C8B-B14F-4D97-AF65-F5344CB8AC3E}">
        <p14:creationId xmlns:p14="http://schemas.microsoft.com/office/powerpoint/2010/main" val="22750668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en-US" smtClean="0"/>
          </a:p>
        </p:txBody>
      </p:sp>
      <p:pic>
        <p:nvPicPr>
          <p:cNvPr id="3481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0"/>
            <a:ext cx="10660173" cy="6766560"/>
          </a:xfrm>
          <a:noFill/>
        </p:spPr>
      </p:pic>
    </p:spTree>
    <p:extLst>
      <p:ext uri="{BB962C8B-B14F-4D97-AF65-F5344CB8AC3E}">
        <p14:creationId xmlns:p14="http://schemas.microsoft.com/office/powerpoint/2010/main" val="10071573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310" y="1048688"/>
            <a:ext cx="10828490" cy="4846320"/>
          </a:xfrm>
        </p:spPr>
      </p:pic>
    </p:spTree>
    <p:extLst>
      <p:ext uri="{BB962C8B-B14F-4D97-AF65-F5344CB8AC3E}">
        <p14:creationId xmlns:p14="http://schemas.microsoft.com/office/powerpoint/2010/main" val="487440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990" y="1308820"/>
            <a:ext cx="10912019" cy="3749040"/>
          </a:xfrm>
          <a:prstGeom prst="rect">
            <a:avLst/>
          </a:prstGeom>
        </p:spPr>
      </p:pic>
    </p:spTree>
    <p:extLst>
      <p:ext uri="{BB962C8B-B14F-4D97-AF65-F5344CB8AC3E}">
        <p14:creationId xmlns:p14="http://schemas.microsoft.com/office/powerpoint/2010/main" val="22710844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Moderating Variables</a:t>
            </a:r>
            <a:endParaRPr lang="en-US" dirty="0"/>
          </a:p>
        </p:txBody>
      </p:sp>
      <p:sp>
        <p:nvSpPr>
          <p:cNvPr id="3" name="Content Placeholder 2"/>
          <p:cNvSpPr>
            <a:spLocks noGrp="1"/>
          </p:cNvSpPr>
          <p:nvPr>
            <p:ph idx="1"/>
          </p:nvPr>
        </p:nvSpPr>
        <p:spPr/>
        <p:txBody>
          <a:bodyPr/>
          <a:lstStyle/>
          <a:p>
            <a:r>
              <a:rPr lang="en-US" dirty="0" smtClean="0"/>
              <a:t> </a:t>
            </a:r>
            <a:r>
              <a:rPr lang="en-US" dirty="0"/>
              <a:t>Moderating variables deserve our attention because they, too, </a:t>
            </a:r>
            <a:r>
              <a:rPr lang="en-US" dirty="0" smtClean="0"/>
              <a:t>are often </a:t>
            </a:r>
            <a:r>
              <a:rPr lang="en-US" dirty="0"/>
              <a:t>used in educational experiments. </a:t>
            </a:r>
            <a:endParaRPr lang="en-US" dirty="0" smtClean="0"/>
          </a:p>
          <a:p>
            <a:r>
              <a:rPr lang="en-US" b="1" dirty="0" smtClean="0"/>
              <a:t>Moderating </a:t>
            </a:r>
            <a:r>
              <a:rPr lang="en-US" b="1" dirty="0"/>
              <a:t>variables </a:t>
            </a:r>
            <a:r>
              <a:rPr lang="en-US" dirty="0"/>
              <a:t>are new variables </a:t>
            </a:r>
            <a:r>
              <a:rPr lang="en-US" dirty="0" smtClean="0"/>
              <a:t>constructed by </a:t>
            </a:r>
            <a:r>
              <a:rPr lang="en-US" dirty="0"/>
              <a:t>the researcher by taking one variable times another to determine the </a:t>
            </a:r>
            <a:r>
              <a:rPr lang="en-US" dirty="0" smtClean="0"/>
              <a:t>joint impact </a:t>
            </a:r>
            <a:r>
              <a:rPr lang="en-US" dirty="0"/>
              <a:t>of both variables together. This impact is called an </a:t>
            </a:r>
            <a:r>
              <a:rPr lang="en-US" i="1" dirty="0"/>
              <a:t>interaction effect</a:t>
            </a:r>
            <a:r>
              <a:rPr lang="en-US" dirty="0"/>
              <a:t>. </a:t>
            </a:r>
          </a:p>
        </p:txBody>
      </p:sp>
    </p:spTree>
    <p:extLst>
      <p:ext uri="{BB962C8B-B14F-4D97-AF65-F5344CB8AC3E}">
        <p14:creationId xmlns:p14="http://schemas.microsoft.com/office/powerpoint/2010/main" val="25115616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767" y="133113"/>
            <a:ext cx="10515600" cy="426445"/>
          </a:xfrm>
        </p:spPr>
        <p:txBody>
          <a:bodyPr>
            <a:normAutofit fontScale="90000"/>
          </a:bodyPr>
          <a:lstStyle/>
          <a:p>
            <a:pPr algn="ctr"/>
            <a:r>
              <a:rPr lang="en-US" sz="3200" dirty="0" smtClean="0">
                <a:latin typeface="Arial Black" panose="020B0A04020102020204" pitchFamily="34" charset="0"/>
              </a:rPr>
              <a:t>Problem </a:t>
            </a:r>
            <a:r>
              <a:rPr lang="en-US" sz="3200" dirty="0" err="1" smtClean="0">
                <a:latin typeface="Arial Black" panose="020B0A04020102020204" pitchFamily="34" charset="0"/>
              </a:rPr>
              <a:t>Statement_Test</a:t>
            </a:r>
            <a:endParaRPr lang="en-US" sz="3200" dirty="0">
              <a:latin typeface="Arial Black" panose="020B0A04020102020204" pitchFamily="34" charset="0"/>
            </a:endParaRPr>
          </a:p>
        </p:txBody>
      </p:sp>
      <p:sp>
        <p:nvSpPr>
          <p:cNvPr id="3" name="Content Placeholder 2"/>
          <p:cNvSpPr>
            <a:spLocks noGrp="1"/>
          </p:cNvSpPr>
          <p:nvPr>
            <p:ph idx="1"/>
          </p:nvPr>
        </p:nvSpPr>
        <p:spPr>
          <a:xfrm>
            <a:off x="428767" y="655093"/>
            <a:ext cx="11008057" cy="5970896"/>
          </a:xfrm>
        </p:spPr>
        <p:txBody>
          <a:bodyPr>
            <a:normAutofit/>
          </a:bodyPr>
          <a:lstStyle/>
          <a:p>
            <a:pPr algn="just"/>
            <a:r>
              <a:rPr lang="en-US" dirty="0" smtClean="0"/>
              <a:t> </a:t>
            </a:r>
            <a:r>
              <a:rPr lang="en-US" dirty="0"/>
              <a:t>Information Literacy </a:t>
            </a:r>
            <a:r>
              <a:rPr lang="en-US" u="sng" dirty="0"/>
              <a:t>enables a student to access information effectively and efficiently, evaluate it critically and competently, and use it accurately and in an ethical manner</a:t>
            </a:r>
            <a:r>
              <a:rPr lang="en-US" dirty="0"/>
              <a:t>. It is widely recognized that IL is vital for learning growth of students. </a:t>
            </a:r>
            <a:r>
              <a:rPr lang="en-US" dirty="0" smtClean="0"/>
              <a:t>However</a:t>
            </a:r>
            <a:r>
              <a:rPr lang="en-US" dirty="0"/>
              <a:t>, little research is reported about IL programs in Pakistani universities. As a result of this dearth of literature in this area, little information is available about the level of such skills among local students. Diagnostic assessment of the level of IL skills among students is found important in designing and implementing instruction programs for them. This cross-sectional survey has been designed to address the vital need to determine the level of IL competencies among the students of the </a:t>
            </a:r>
            <a:r>
              <a:rPr lang="en-US" dirty="0" err="1"/>
              <a:t>Islamia</a:t>
            </a:r>
            <a:r>
              <a:rPr lang="en-US" dirty="0"/>
              <a:t> University of Bahawalpur, ranked university in Pakistan with a variety of disciplines. Relationship of selected </a:t>
            </a:r>
            <a:r>
              <a:rPr lang="en-US" u="sng" dirty="0"/>
              <a:t>personal and academic variables </a:t>
            </a:r>
            <a:r>
              <a:rPr lang="en-US" dirty="0"/>
              <a:t>with </a:t>
            </a:r>
            <a:r>
              <a:rPr lang="en-US" u="sng" dirty="0"/>
              <a:t>students’ IL skills </a:t>
            </a:r>
            <a:r>
              <a:rPr lang="en-US" dirty="0"/>
              <a:t>were also calculated in this study. The results of this study may be helpful in designing IL instruction programs in Pakistani Universities.</a:t>
            </a:r>
          </a:p>
          <a:p>
            <a:endParaRPr lang="en-US" dirty="0"/>
          </a:p>
        </p:txBody>
      </p:sp>
    </p:spTree>
    <p:extLst>
      <p:ext uri="{BB962C8B-B14F-4D97-AF65-F5344CB8AC3E}">
        <p14:creationId xmlns:p14="http://schemas.microsoft.com/office/powerpoint/2010/main" val="657285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838200" y="319406"/>
            <a:ext cx="10515600" cy="45719"/>
          </a:xfrm>
        </p:spPr>
        <p:txBody>
          <a:bodyPr>
            <a:normAutofit fontScale="90000"/>
          </a:bodyPr>
          <a:lstStyle/>
          <a:p>
            <a:endParaRPr lang="en-US" dirty="0"/>
          </a:p>
        </p:txBody>
      </p:sp>
      <p:sp>
        <p:nvSpPr>
          <p:cNvPr id="3" name="Content Placeholder 2"/>
          <p:cNvSpPr>
            <a:spLocks noGrp="1"/>
          </p:cNvSpPr>
          <p:nvPr>
            <p:ph idx="1"/>
          </p:nvPr>
        </p:nvSpPr>
        <p:spPr>
          <a:xfrm>
            <a:off x="838200" y="873457"/>
            <a:ext cx="10515600" cy="5303506"/>
          </a:xfrm>
        </p:spPr>
        <p:txBody>
          <a:bodyPr/>
          <a:lstStyle/>
          <a:p>
            <a:r>
              <a:rPr lang="en-US" dirty="0" smtClean="0"/>
              <a:t> </a:t>
            </a:r>
            <a:r>
              <a:rPr lang="en-US" b="1" dirty="0"/>
              <a:t>Q- Identify the important variables from above problem statements</a:t>
            </a:r>
            <a:endParaRPr lang="en-US" dirty="0"/>
          </a:p>
          <a:p>
            <a:r>
              <a:rPr lang="en-US" dirty="0" smtClean="0"/>
              <a:t> </a:t>
            </a:r>
          </a:p>
          <a:p>
            <a:endParaRPr lang="en-US" dirty="0" smtClean="0"/>
          </a:p>
          <a:p>
            <a:endParaRPr lang="en-US" dirty="0"/>
          </a:p>
          <a:p>
            <a:pPr marL="0" indent="0">
              <a:buNone/>
            </a:pPr>
            <a:endParaRPr lang="en-US" dirty="0"/>
          </a:p>
          <a:p>
            <a:r>
              <a:rPr lang="en-US" dirty="0" smtClean="0"/>
              <a:t> </a:t>
            </a:r>
            <a:r>
              <a:rPr lang="en-US" b="1" dirty="0"/>
              <a:t>Q- Determine the relationship among variables (Independent, dependent variables)</a:t>
            </a:r>
            <a:endParaRPr lang="en-US" dirty="0"/>
          </a:p>
          <a:p>
            <a:endParaRPr lang="en-US" dirty="0"/>
          </a:p>
        </p:txBody>
      </p:sp>
    </p:spTree>
    <p:extLst>
      <p:ext uri="{BB962C8B-B14F-4D97-AF65-F5344CB8AC3E}">
        <p14:creationId xmlns:p14="http://schemas.microsoft.com/office/powerpoint/2010/main" val="28171465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 </a:t>
            </a:r>
            <a:r>
              <a:rPr lang="en-US" b="1" dirty="0"/>
              <a:t>Q- What could possibly be three objectives of the study?</a:t>
            </a:r>
            <a:endParaRPr lang="en-US" dirty="0"/>
          </a:p>
          <a:p>
            <a:r>
              <a:rPr lang="en-US" dirty="0"/>
              <a:t>1-</a:t>
            </a:r>
          </a:p>
          <a:p>
            <a:r>
              <a:rPr lang="en-US" dirty="0"/>
              <a:t>2-</a:t>
            </a:r>
          </a:p>
          <a:p>
            <a:r>
              <a:rPr lang="en-US" dirty="0"/>
              <a:t>3-</a:t>
            </a:r>
          </a:p>
          <a:p>
            <a:endParaRPr lang="en-US" dirty="0" smtClean="0"/>
          </a:p>
          <a:p>
            <a:r>
              <a:rPr lang="en-US" dirty="0"/>
              <a:t> </a:t>
            </a:r>
            <a:r>
              <a:rPr lang="en-US" b="1" dirty="0"/>
              <a:t>Q- Name a title to the study based on above problem statement</a:t>
            </a:r>
            <a:endParaRPr lang="en-US" dirty="0"/>
          </a:p>
          <a:p>
            <a:pPr marL="0" indent="0">
              <a:buNone/>
            </a:pPr>
            <a:r>
              <a:rPr lang="en-US" dirty="0"/>
              <a:t>Title: </a:t>
            </a:r>
          </a:p>
          <a:p>
            <a:pPr marL="0" indent="0">
              <a:buNone/>
            </a:pPr>
            <a:endParaRPr lang="en-US" dirty="0"/>
          </a:p>
        </p:txBody>
      </p:sp>
    </p:spTree>
    <p:extLst>
      <p:ext uri="{BB962C8B-B14F-4D97-AF65-F5344CB8AC3E}">
        <p14:creationId xmlns:p14="http://schemas.microsoft.com/office/powerpoint/2010/main" val="2206482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952625" y="-357188"/>
            <a:ext cx="8229600" cy="1143001"/>
          </a:xfrm>
        </p:spPr>
        <p:txBody>
          <a:bodyPr/>
          <a:lstStyle/>
          <a:p>
            <a:endParaRPr lang="en-US" smtClean="0"/>
          </a:p>
        </p:txBody>
      </p:sp>
      <p:sp>
        <p:nvSpPr>
          <p:cNvPr id="23555" name="Content Placeholder 2"/>
          <p:cNvSpPr>
            <a:spLocks noGrp="1"/>
          </p:cNvSpPr>
          <p:nvPr>
            <p:ph idx="1"/>
          </p:nvPr>
        </p:nvSpPr>
        <p:spPr>
          <a:xfrm>
            <a:off x="1229192" y="714376"/>
            <a:ext cx="9743607" cy="4525963"/>
          </a:xfrm>
        </p:spPr>
        <p:txBody>
          <a:bodyPr>
            <a:normAutofit lnSpcReduction="10000"/>
          </a:bodyPr>
          <a:lstStyle/>
          <a:p>
            <a:pPr>
              <a:buFontTx/>
              <a:buNone/>
            </a:pPr>
            <a:r>
              <a:rPr lang="en-US" sz="4800" b="1" dirty="0" smtClean="0"/>
              <a:t>The </a:t>
            </a:r>
            <a:r>
              <a:rPr lang="en-US" sz="4800" b="1" dirty="0"/>
              <a:t>two factors</a:t>
            </a:r>
            <a:r>
              <a:rPr lang="en-US" sz="4800" b="1" dirty="0" smtClean="0"/>
              <a:t>;</a:t>
            </a:r>
            <a:endParaRPr lang="en-US" sz="4800" b="1" dirty="0"/>
          </a:p>
          <a:p>
            <a:pPr>
              <a:buFontTx/>
              <a:buNone/>
            </a:pPr>
            <a:endParaRPr lang="en-US" sz="3600" b="1" dirty="0" smtClean="0"/>
          </a:p>
          <a:p>
            <a:pPr>
              <a:buFontTx/>
              <a:buNone/>
            </a:pPr>
            <a:r>
              <a:rPr lang="en-US" sz="3600" b="1" dirty="0" smtClean="0"/>
              <a:t>1- Explanation </a:t>
            </a:r>
          </a:p>
          <a:p>
            <a:pPr>
              <a:buFontTx/>
              <a:buNone/>
            </a:pPr>
            <a:r>
              <a:rPr lang="en-US" sz="3600" b="1" dirty="0" smtClean="0"/>
              <a:t>2- Exploration</a:t>
            </a:r>
          </a:p>
          <a:p>
            <a:pPr>
              <a:buFontTx/>
              <a:buNone/>
            </a:pPr>
            <a:endParaRPr lang="en-US" sz="3600" b="1" dirty="0" smtClean="0"/>
          </a:p>
          <a:p>
            <a:pPr>
              <a:buFontTx/>
              <a:buNone/>
            </a:pPr>
            <a:r>
              <a:rPr lang="en-US" sz="3600" dirty="0" smtClean="0"/>
              <a:t>  provide a standard you can use to determine whether your research problem is better suited for either a quantitative or qualitative study. </a:t>
            </a:r>
          </a:p>
        </p:txBody>
      </p:sp>
    </p:spTree>
    <p:extLst>
      <p:ext uri="{BB962C8B-B14F-4D97-AF65-F5344CB8AC3E}">
        <p14:creationId xmlns:p14="http://schemas.microsoft.com/office/powerpoint/2010/main" val="1771362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endParaRPr lang="en-US" smtClean="0"/>
          </a:p>
        </p:txBody>
      </p:sp>
      <p:pic>
        <p:nvPicPr>
          <p:cNvPr id="2457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27060" y="753340"/>
            <a:ext cx="10937880" cy="4572000"/>
          </a:xfrm>
          <a:noFill/>
        </p:spPr>
      </p:pic>
    </p:spTree>
    <p:extLst>
      <p:ext uri="{BB962C8B-B14F-4D97-AF65-F5344CB8AC3E}">
        <p14:creationId xmlns:p14="http://schemas.microsoft.com/office/powerpoint/2010/main" val="42111178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50"/>
          <p:cNvSpPr>
            <a:spLocks noGrp="1" noChangeArrowheads="1"/>
          </p:cNvSpPr>
          <p:nvPr>
            <p:ph type="ctrTitle"/>
          </p:nvPr>
        </p:nvSpPr>
        <p:spPr>
          <a:xfrm>
            <a:off x="6310314" y="4786314"/>
            <a:ext cx="5214937" cy="1806575"/>
          </a:xfrm>
        </p:spPr>
        <p:txBody>
          <a:bodyPr/>
          <a:lstStyle/>
          <a:p>
            <a:pPr eaLnBrk="1" hangingPunct="1"/>
            <a:endParaRPr lang="en-US" sz="1200" b="1">
              <a:solidFill>
                <a:srgbClr val="1C1C1C"/>
              </a:solidFill>
            </a:endParaRPr>
          </a:p>
        </p:txBody>
      </p:sp>
      <p:sp>
        <p:nvSpPr>
          <p:cNvPr id="30723" name="Rectangle 4"/>
          <p:cNvSpPr>
            <a:spLocks noChangeArrowheads="1"/>
          </p:cNvSpPr>
          <p:nvPr/>
        </p:nvSpPr>
        <p:spPr bwMode="auto">
          <a:xfrm>
            <a:off x="2381250" y="1071563"/>
            <a:ext cx="7715250"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US" sz="1400" dirty="0"/>
              <a:t/>
            </a:r>
            <a:br>
              <a:rPr lang="en-US" sz="1400" dirty="0"/>
            </a:br>
            <a:r>
              <a:rPr lang="en-US" sz="1400" b="1" dirty="0"/>
              <a:t> </a:t>
            </a:r>
            <a:r>
              <a:rPr lang="en-US" sz="1400" dirty="0"/>
              <a:t/>
            </a:r>
            <a:br>
              <a:rPr lang="en-US" sz="1400" dirty="0"/>
            </a:br>
            <a:endParaRPr lang="en-US" sz="2400" b="1" dirty="0"/>
          </a:p>
          <a:p>
            <a:pPr algn="ctr" eaLnBrk="1" hangingPunct="1">
              <a:spcBef>
                <a:spcPct val="0"/>
              </a:spcBef>
              <a:buFontTx/>
              <a:buNone/>
            </a:pPr>
            <a:r>
              <a:rPr lang="en-US" sz="4400" b="1" dirty="0">
                <a:latin typeface="Arial Black" panose="020B0A04020102020204" pitchFamily="34" charset="0"/>
              </a:rPr>
              <a:t>THEORIES AND TESTING VARIABLES</a:t>
            </a:r>
            <a:endParaRPr lang="en-US" sz="1800" dirty="0">
              <a:latin typeface="Arial Black" panose="020B0A04020102020204" pitchFamily="34" charset="0"/>
            </a:endParaRPr>
          </a:p>
        </p:txBody>
      </p:sp>
    </p:spTree>
    <p:extLst>
      <p:ext uri="{BB962C8B-B14F-4D97-AF65-F5344CB8AC3E}">
        <p14:creationId xmlns:p14="http://schemas.microsoft.com/office/powerpoint/2010/main" val="9407270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rial Black" panose="020B0A04020102020204" pitchFamily="34" charset="0"/>
              </a:rPr>
              <a:t>Quantitative Research</a:t>
            </a:r>
          </a:p>
        </p:txBody>
      </p:sp>
      <p:sp>
        <p:nvSpPr>
          <p:cNvPr id="31747" name="Content Placeholder 2"/>
          <p:cNvSpPr>
            <a:spLocks noGrp="1"/>
          </p:cNvSpPr>
          <p:nvPr>
            <p:ph idx="1"/>
          </p:nvPr>
        </p:nvSpPr>
        <p:spPr/>
        <p:txBody>
          <a:bodyPr>
            <a:normAutofit/>
          </a:bodyPr>
          <a:lstStyle/>
          <a:p>
            <a:r>
              <a:rPr lang="en-US" sz="4000" dirty="0" smtClean="0"/>
              <a:t>In quantitative research we seek to test whether the independent variable influences the outcome or dependent variable</a:t>
            </a:r>
            <a:r>
              <a:rPr lang="en-US" sz="4000" i="1" dirty="0" smtClean="0"/>
              <a:t>. </a:t>
            </a:r>
          </a:p>
          <a:p>
            <a:r>
              <a:rPr lang="en-US" sz="4000" dirty="0" smtClean="0"/>
              <a:t>We make this test because we have found past research that suggests that this relationship exists.</a:t>
            </a:r>
          </a:p>
        </p:txBody>
      </p:sp>
    </p:spTree>
    <p:extLst>
      <p:ext uri="{BB962C8B-B14F-4D97-AF65-F5344CB8AC3E}">
        <p14:creationId xmlns:p14="http://schemas.microsoft.com/office/powerpoint/2010/main" val="37889871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variables </a:t>
            </a:r>
            <a:r>
              <a:rPr lang="en-US" b="1" dirty="0" smtClean="0"/>
              <a:t>influence </a:t>
            </a:r>
            <a:r>
              <a:rPr lang="en-US" b="1" dirty="0"/>
              <a:t>outcomes? Ask yourself:</a:t>
            </a:r>
          </a:p>
        </p:txBody>
      </p:sp>
      <p:sp>
        <p:nvSpPr>
          <p:cNvPr id="3" name="Content Placeholder 2"/>
          <p:cNvSpPr>
            <a:spLocks noGrp="1"/>
          </p:cNvSpPr>
          <p:nvPr>
            <p:ph idx="1"/>
          </p:nvPr>
        </p:nvSpPr>
        <p:spPr>
          <a:xfrm>
            <a:off x="838200" y="1690688"/>
            <a:ext cx="10515600" cy="4942124"/>
          </a:xfrm>
        </p:spPr>
        <p:txBody>
          <a:bodyPr>
            <a:normAutofit/>
          </a:bodyPr>
          <a:lstStyle/>
          <a:p>
            <a:r>
              <a:rPr lang="en-US" dirty="0" smtClean="0"/>
              <a:t> </a:t>
            </a:r>
            <a:r>
              <a:rPr lang="en-US" dirty="0"/>
              <a:t>What outcomes in my study am I trying to explain? (the dependent variables)</a:t>
            </a:r>
          </a:p>
          <a:p>
            <a:r>
              <a:rPr lang="en-US" dirty="0" smtClean="0"/>
              <a:t>What </a:t>
            </a:r>
            <a:r>
              <a:rPr lang="en-US" dirty="0"/>
              <a:t>variables or factors </a:t>
            </a:r>
            <a:r>
              <a:rPr lang="en-US" dirty="0" smtClean="0"/>
              <a:t>influence </a:t>
            </a:r>
            <a:r>
              <a:rPr lang="en-US" dirty="0"/>
              <a:t>the outcomes? (the independent variables)</a:t>
            </a:r>
          </a:p>
          <a:p>
            <a:r>
              <a:rPr lang="en-US" dirty="0" smtClean="0"/>
              <a:t>What </a:t>
            </a:r>
            <a:r>
              <a:rPr lang="en-US" dirty="0"/>
              <a:t>variables do I need to also measure (i.e., control) so that I can make sure </a:t>
            </a:r>
            <a:r>
              <a:rPr lang="en-US" dirty="0" smtClean="0"/>
              <a:t>that my </a:t>
            </a:r>
            <a:r>
              <a:rPr lang="en-US" dirty="0"/>
              <a:t>major factors </a:t>
            </a:r>
            <a:r>
              <a:rPr lang="en-US" dirty="0" smtClean="0"/>
              <a:t>influence </a:t>
            </a:r>
            <a:r>
              <a:rPr lang="en-US" dirty="0"/>
              <a:t>outcomes and not other factors? (the control </a:t>
            </a:r>
            <a:r>
              <a:rPr lang="en-US" dirty="0" smtClean="0"/>
              <a:t>variables and </a:t>
            </a:r>
            <a:r>
              <a:rPr lang="en-US" dirty="0"/>
              <a:t>the mediating variables)</a:t>
            </a:r>
          </a:p>
          <a:p>
            <a:r>
              <a:rPr lang="en-US" dirty="0" smtClean="0"/>
              <a:t>What </a:t>
            </a:r>
            <a:r>
              <a:rPr lang="en-US" dirty="0"/>
              <a:t>variables might </a:t>
            </a:r>
            <a:r>
              <a:rPr lang="en-US" dirty="0" smtClean="0"/>
              <a:t>influence </a:t>
            </a:r>
            <a:r>
              <a:rPr lang="en-US" dirty="0"/>
              <a:t>the outcomes but cannot or will not be measured</a:t>
            </a:r>
            <a:r>
              <a:rPr lang="en-US" dirty="0" smtClean="0"/>
              <a:t>? (</a:t>
            </a:r>
            <a:r>
              <a:rPr lang="en-US" dirty="0"/>
              <a:t>the confounding variables)</a:t>
            </a:r>
          </a:p>
        </p:txBody>
      </p:sp>
    </p:spTree>
    <p:extLst>
      <p:ext uri="{BB962C8B-B14F-4D97-AF65-F5344CB8AC3E}">
        <p14:creationId xmlns:p14="http://schemas.microsoft.com/office/powerpoint/2010/main" val="2267144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ahoma" panose="020B0604030504040204" pitchFamily="34" charset="0"/>
                <a:ea typeface="Tahoma" panose="020B0604030504040204" pitchFamily="34" charset="0"/>
                <a:cs typeface="Tahoma" panose="020B0604030504040204" pitchFamily="34" charset="0"/>
              </a:rPr>
              <a:t>The Family of Variables</a:t>
            </a:r>
          </a:p>
        </p:txBody>
      </p:sp>
      <p:sp>
        <p:nvSpPr>
          <p:cNvPr id="3" name="Content Placeholder 2"/>
          <p:cNvSpPr>
            <a:spLocks noGrp="1"/>
          </p:cNvSpPr>
          <p:nvPr>
            <p:ph idx="1"/>
          </p:nvPr>
        </p:nvSpPr>
        <p:spPr/>
        <p:txBody>
          <a:bodyPr/>
          <a:lstStyle/>
          <a:p>
            <a:r>
              <a:rPr lang="en-US" dirty="0" smtClean="0"/>
              <a:t> Independent Variables</a:t>
            </a:r>
          </a:p>
          <a:p>
            <a:r>
              <a:rPr lang="en-US" dirty="0"/>
              <a:t> </a:t>
            </a:r>
            <a:r>
              <a:rPr lang="en-US" dirty="0" smtClean="0"/>
              <a:t>Dependent Variables</a:t>
            </a:r>
          </a:p>
          <a:p>
            <a:r>
              <a:rPr lang="en-US" dirty="0" smtClean="0"/>
              <a:t> Control Variables</a:t>
            </a:r>
          </a:p>
          <a:p>
            <a:r>
              <a:rPr lang="en-US" dirty="0"/>
              <a:t> </a:t>
            </a:r>
            <a:r>
              <a:rPr lang="en-US" dirty="0" smtClean="0"/>
              <a:t>Treatment Variables</a:t>
            </a:r>
          </a:p>
          <a:p>
            <a:r>
              <a:rPr lang="en-US" dirty="0"/>
              <a:t> </a:t>
            </a:r>
            <a:r>
              <a:rPr lang="en-US" smtClean="0"/>
              <a:t>Moderating Variables</a:t>
            </a:r>
            <a:endParaRPr lang="en-US" dirty="0"/>
          </a:p>
        </p:txBody>
      </p:sp>
    </p:spTree>
    <p:extLst>
      <p:ext uri="{BB962C8B-B14F-4D97-AF65-F5344CB8AC3E}">
        <p14:creationId xmlns:p14="http://schemas.microsoft.com/office/powerpoint/2010/main" val="2939952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endParaRPr lang="en-US" smtClean="0"/>
          </a:p>
        </p:txBody>
      </p:sp>
      <p:pic>
        <p:nvPicPr>
          <p:cNvPr id="3277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417061"/>
            <a:ext cx="10626089" cy="3291840"/>
          </a:xfrm>
          <a:noFill/>
        </p:spPr>
      </p:pic>
    </p:spTree>
    <p:extLst>
      <p:ext uri="{BB962C8B-B14F-4D97-AF65-F5344CB8AC3E}">
        <p14:creationId xmlns:p14="http://schemas.microsoft.com/office/powerpoint/2010/main" val="1103030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endParaRPr lang="en-US" smtClean="0"/>
          </a:p>
        </p:txBody>
      </p:sp>
      <p:pic>
        <p:nvPicPr>
          <p:cNvPr id="3379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1784" y="0"/>
            <a:ext cx="10062016" cy="6858000"/>
          </a:xfrm>
          <a:noFill/>
        </p:spPr>
      </p:pic>
    </p:spTree>
    <p:extLst>
      <p:ext uri="{BB962C8B-B14F-4D97-AF65-F5344CB8AC3E}">
        <p14:creationId xmlns:p14="http://schemas.microsoft.com/office/powerpoint/2010/main" val="2461663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483</Words>
  <Application>Microsoft Office PowerPoint</Application>
  <PresentationFormat>Widescreen</PresentationFormat>
  <Paragraphs>41</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Arial Black</vt:lpstr>
      <vt:lpstr>Calibri</vt:lpstr>
      <vt:lpstr>Calibri Light</vt:lpstr>
      <vt:lpstr>Tahoma</vt:lpstr>
      <vt:lpstr>Office Theme</vt:lpstr>
      <vt:lpstr>How Does The Research Problem Differ in Quantitative and Qualitative Research?</vt:lpstr>
      <vt:lpstr>PowerPoint Presentation</vt:lpstr>
      <vt:lpstr>PowerPoint Presentation</vt:lpstr>
      <vt:lpstr>PowerPoint Presentation</vt:lpstr>
      <vt:lpstr>Quantitative Research</vt:lpstr>
      <vt:lpstr>What variables influence outcomes? Ask yourself:</vt:lpstr>
      <vt:lpstr>The Family of Variables</vt:lpstr>
      <vt:lpstr>PowerPoint Presentation</vt:lpstr>
      <vt:lpstr>PowerPoint Presentation</vt:lpstr>
      <vt:lpstr>PowerPoint Presentation</vt:lpstr>
      <vt:lpstr>PowerPoint Presentation</vt:lpstr>
      <vt:lpstr>PowerPoint Presentation</vt:lpstr>
      <vt:lpstr>Moderating Variables</vt:lpstr>
      <vt:lpstr>Problem Statement_Test</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Does The Research Problem Differ in Quantitative and Qualitative Research?</dc:title>
  <dc:creator>Windows User</dc:creator>
  <cp:lastModifiedBy>Windows User</cp:lastModifiedBy>
  <cp:revision>1</cp:revision>
  <dcterms:created xsi:type="dcterms:W3CDTF">2019-11-12T05:28:00Z</dcterms:created>
  <dcterms:modified xsi:type="dcterms:W3CDTF">2019-11-12T05:28:08Z</dcterms:modified>
</cp:coreProperties>
</file>