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24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B533BB-FE24-4FA6-B6D4-C00547D24B3C}" type="datetimeFigureOut">
              <a:rPr lang="en-US" smtClean="0"/>
              <a:t>3/5/2019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C7E226-96A6-4394-B1A2-051F03A0B9F1}" type="slidenum">
              <a:rPr lang="en-US" smtClean="0"/>
              <a:t>‹#›</a:t>
            </a:fld>
            <a:endParaRPr lang="en-US"/>
          </a:p>
        </p:txBody>
      </p:sp>
    </p:spTree>
    <p:extLst>
      <p:ext uri="{BB962C8B-B14F-4D97-AF65-F5344CB8AC3E}">
        <p14:creationId xmlns:p14="http://schemas.microsoft.com/office/powerpoint/2010/main" val="47663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C79B5FF7-AEAF-4BE5-A7F8-1D42866FFF91}" type="slidenum">
              <a:rPr lang="en-US" sz="1200"/>
              <a:pPr/>
              <a:t>15</a:t>
            </a:fld>
            <a:endParaRPr lang="en-US" sz="1200"/>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19D4E856-51DC-4F08-A260-00C0C030E630}" type="slidenum">
              <a:rPr lang="en-US" sz="1200"/>
              <a:pPr/>
              <a:t>24</a:t>
            </a:fld>
            <a:endParaRPr lang="en-US" sz="1200"/>
          </a:p>
        </p:txBody>
      </p:sp>
      <p:sp>
        <p:nvSpPr>
          <p:cNvPr id="37891" name="Rectangle 2"/>
          <p:cNvSpPr>
            <a:spLocks noRo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B11CEB23-7F7A-4864-911D-ED4CEDC9F121}" type="slidenum">
              <a:rPr lang="en-US" sz="1200"/>
              <a:pPr/>
              <a:t>25</a:t>
            </a:fld>
            <a:endParaRPr lang="en-US" sz="1200"/>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770E8612-9EC9-4344-A898-756D77247D4D}" type="slidenum">
              <a:rPr lang="en-US" sz="1200"/>
              <a:pPr/>
              <a:t>26</a:t>
            </a:fld>
            <a:endParaRPr lang="en-US" sz="1200"/>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C803970E-881E-47C8-A1FB-3D5F5A9F55A1}" type="slidenum">
              <a:rPr lang="en-US" sz="1200"/>
              <a:pPr/>
              <a:t>27</a:t>
            </a:fld>
            <a:endParaRPr lang="en-US" sz="1200"/>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9AD23F80-CB47-4F8F-94AE-F4103388BD7E}" type="slidenum">
              <a:rPr lang="en-US" sz="1200"/>
              <a:pPr/>
              <a:t>28</a:t>
            </a:fld>
            <a:endParaRPr lang="en-US" sz="1200"/>
          </a:p>
        </p:txBody>
      </p:sp>
      <p:sp>
        <p:nvSpPr>
          <p:cNvPr id="41987" name="Rectangle 2"/>
          <p:cNvSpPr>
            <a:spLocks noRo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DFEC72AC-6089-4A96-A43C-2E032FA667D8}" type="slidenum">
              <a:rPr lang="en-US" sz="1200"/>
              <a:pPr/>
              <a:t>29</a:t>
            </a:fld>
            <a:endParaRPr lang="en-US" sz="1200"/>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7433901E-D0A8-49C1-BC5C-B91095C7A558}" type="slidenum">
              <a:rPr lang="en-US" sz="1200"/>
              <a:pPr/>
              <a:t>30</a:t>
            </a:fld>
            <a:endParaRPr lang="en-US" sz="1200"/>
          </a:p>
        </p:txBody>
      </p:sp>
      <p:sp>
        <p:nvSpPr>
          <p:cNvPr id="44035" name="Rectangle 2"/>
          <p:cNvSpPr>
            <a:spLocks noRo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2A0E1B96-DB51-4A93-AB4A-8A1CCA32832F}" type="slidenum">
              <a:rPr lang="en-US" sz="1200"/>
              <a:pPr/>
              <a:t>31</a:t>
            </a:fld>
            <a:endParaRPr lang="en-US" sz="1200"/>
          </a:p>
        </p:txBody>
      </p:sp>
      <p:sp>
        <p:nvSpPr>
          <p:cNvPr id="45059" name="Rectangle 2"/>
          <p:cNvSpPr>
            <a:spLocks noRo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175751FF-16E1-4302-A2DE-6BF7BD265AE1}" type="slidenum">
              <a:rPr lang="en-US" sz="1200"/>
              <a:pPr/>
              <a:t>32</a:t>
            </a:fld>
            <a:endParaRPr lang="en-US" sz="1200"/>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08D4B8AA-63B5-4D68-99D9-DF004DBB0C0E}" type="slidenum">
              <a:rPr lang="en-US" sz="1200"/>
              <a:pPr/>
              <a:t>33</a:t>
            </a:fld>
            <a:endParaRPr lang="en-US" sz="1200"/>
          </a:p>
        </p:txBody>
      </p:sp>
      <p:sp>
        <p:nvSpPr>
          <p:cNvPr id="47107" name="Rectangle 2"/>
          <p:cNvSpPr>
            <a:spLocks noRo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C3B750B1-9421-4E87-BEF3-FD0818B73C56}" type="slidenum">
              <a:rPr lang="en-US" sz="1200"/>
              <a:pPr/>
              <a:t>16</a:t>
            </a:fld>
            <a:endParaRPr lang="en-US" sz="1200"/>
          </a:p>
        </p:txBody>
      </p:sp>
      <p:sp>
        <p:nvSpPr>
          <p:cNvPr id="29699" name="Rectangle 2"/>
          <p:cNvSpPr>
            <a:spLocks noRot="1" noChangeArrowheads="1" noTextEdit="1"/>
          </p:cNvSpPr>
          <p:nvPr>
            <p:ph type="sldImg"/>
          </p:nvPr>
        </p:nvSpPr>
        <p:spPr>
          <a:ln/>
        </p:spPr>
      </p:sp>
      <p:sp>
        <p:nvSpPr>
          <p:cNvPr id="2970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B1E760CB-DD79-49D2-8CAD-85E6C8A45B65}" type="slidenum">
              <a:rPr lang="en-US" sz="1200"/>
              <a:pPr/>
              <a:t>34</a:t>
            </a:fld>
            <a:endParaRPr lang="en-US" sz="1200"/>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37797547-9D80-4469-A3A5-3E0E3CED89C7}" type="slidenum">
              <a:rPr lang="en-US" sz="1200"/>
              <a:pPr/>
              <a:t>35</a:t>
            </a:fld>
            <a:endParaRPr lang="en-US" sz="1200"/>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7E9013FD-DF72-45F6-8AC9-003ABF094F70}" type="slidenum">
              <a:rPr lang="en-US" sz="1200"/>
              <a:pPr/>
              <a:t>17</a:t>
            </a:fld>
            <a:endParaRPr lang="en-US" sz="1200"/>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012EBCA8-10CC-4D71-BCBD-CB0121EBC19C}" type="slidenum">
              <a:rPr lang="en-US" sz="1200"/>
              <a:pPr/>
              <a:t>18</a:t>
            </a:fld>
            <a:endParaRPr lang="en-US" sz="1200"/>
          </a:p>
        </p:txBody>
      </p:sp>
      <p:sp>
        <p:nvSpPr>
          <p:cNvPr id="31747" name="Rectangle 2"/>
          <p:cNvSpPr>
            <a:spLocks noRot="1" noChangeArrowheads="1" noTextEdit="1"/>
          </p:cNvSpPr>
          <p:nvPr>
            <p:ph type="sldImg"/>
          </p:nvPr>
        </p:nvSpPr>
        <p:spPr>
          <a:ln/>
        </p:spPr>
      </p:sp>
      <p:sp>
        <p:nvSpPr>
          <p:cNvPr id="31748"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8DAEAAB1-07E7-4CF7-86C9-A8C0A48F12EB}" type="slidenum">
              <a:rPr lang="en-US" sz="1200"/>
              <a:pPr/>
              <a:t>19</a:t>
            </a:fld>
            <a:endParaRPr lang="en-US" sz="1200"/>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B8EA5826-675E-4019-B276-23232B82DC0C}" type="slidenum">
              <a:rPr lang="en-US" sz="1200"/>
              <a:pPr/>
              <a:t>20</a:t>
            </a:fld>
            <a:endParaRPr lang="en-US" sz="1200"/>
          </a:p>
        </p:txBody>
      </p:sp>
      <p:sp>
        <p:nvSpPr>
          <p:cNvPr id="33795" name="Rectangle 2"/>
          <p:cNvSpPr>
            <a:spLocks noRot="1" noChangeArrowheads="1" noTextEdit="1"/>
          </p:cNvSpPr>
          <p:nvPr>
            <p:ph type="sldImg"/>
          </p:nvPr>
        </p:nvSpPr>
        <p:spPr>
          <a:ln/>
        </p:spPr>
      </p:sp>
      <p:sp>
        <p:nvSpPr>
          <p:cNvPr id="3379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EB49A706-9621-439D-8D9C-B7AC9C2513D8}" type="slidenum">
              <a:rPr lang="en-US" sz="1200"/>
              <a:pPr/>
              <a:t>21</a:t>
            </a:fld>
            <a:endParaRPr lang="en-US" sz="1200"/>
          </a:p>
        </p:txBody>
      </p:sp>
      <p:sp>
        <p:nvSpPr>
          <p:cNvPr id="34819" name="Rectangle 2"/>
          <p:cNvSpPr>
            <a:spLocks noRot="1" noChangeArrowheads="1" noTextEdit="1"/>
          </p:cNvSpPr>
          <p:nvPr>
            <p:ph type="sldImg"/>
          </p:nvPr>
        </p:nvSpPr>
        <p:spPr>
          <a:ln/>
        </p:spPr>
      </p:sp>
      <p:sp>
        <p:nvSpPr>
          <p:cNvPr id="3482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6949429F-DFA6-49FB-B2FC-7AEA409EC55C}" type="slidenum">
              <a:rPr lang="en-US" sz="1200"/>
              <a:pPr/>
              <a:t>22</a:t>
            </a:fld>
            <a:endParaRPr lang="en-US" sz="1200"/>
          </a:p>
        </p:txBody>
      </p:sp>
      <p:sp>
        <p:nvSpPr>
          <p:cNvPr id="35843" name="Rectangle 2"/>
          <p:cNvSpPr>
            <a:spLocks noRo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2F86C526-F68F-46A1-9214-0EE59B895E74}" type="slidenum">
              <a:rPr lang="en-US" sz="1200"/>
              <a:pPr/>
              <a:t>23</a:t>
            </a:fld>
            <a:endParaRPr lang="en-US" sz="1200"/>
          </a:p>
        </p:txBody>
      </p:sp>
      <p:sp>
        <p:nvSpPr>
          <p:cNvPr id="36867" name="Rectangle 2"/>
          <p:cNvSpPr>
            <a:spLocks noRo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A50971A-13E8-4753-A843-C8EE1ED6D261}" type="datetimeFigureOut">
              <a:rPr lang="en-US" smtClean="0"/>
              <a:t>3/5/2019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48593B-E0EA-4D54-A4E4-9E44881161AA}" type="slidenum">
              <a:rPr lang="en-US" smtClean="0"/>
              <a:t>‹#›</a:t>
            </a:fld>
            <a:endParaRPr lang="en-US"/>
          </a:p>
        </p:txBody>
      </p:sp>
    </p:spTree>
    <p:extLst>
      <p:ext uri="{BB962C8B-B14F-4D97-AF65-F5344CB8AC3E}">
        <p14:creationId xmlns:p14="http://schemas.microsoft.com/office/powerpoint/2010/main" val="311455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50971A-13E8-4753-A843-C8EE1ED6D261}" type="datetimeFigureOut">
              <a:rPr lang="en-US" smtClean="0"/>
              <a:t>3/5/2019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48593B-E0EA-4D54-A4E4-9E44881161AA}" type="slidenum">
              <a:rPr lang="en-US" smtClean="0"/>
              <a:t>‹#›</a:t>
            </a:fld>
            <a:endParaRPr lang="en-US"/>
          </a:p>
        </p:txBody>
      </p:sp>
    </p:spTree>
    <p:extLst>
      <p:ext uri="{BB962C8B-B14F-4D97-AF65-F5344CB8AC3E}">
        <p14:creationId xmlns:p14="http://schemas.microsoft.com/office/powerpoint/2010/main" val="1644643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50971A-13E8-4753-A843-C8EE1ED6D261}" type="datetimeFigureOut">
              <a:rPr lang="en-US" smtClean="0"/>
              <a:t>3/5/2019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48593B-E0EA-4D54-A4E4-9E44881161AA}" type="slidenum">
              <a:rPr lang="en-US" smtClean="0"/>
              <a:t>‹#›</a:t>
            </a:fld>
            <a:endParaRPr lang="en-US"/>
          </a:p>
        </p:txBody>
      </p:sp>
    </p:spTree>
    <p:extLst>
      <p:ext uri="{BB962C8B-B14F-4D97-AF65-F5344CB8AC3E}">
        <p14:creationId xmlns:p14="http://schemas.microsoft.com/office/powerpoint/2010/main" val="41274001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E65CE47-C34F-48D6-9E15-690A7FA78F09}" type="slidenum">
              <a:rPr lang="en-US"/>
              <a:pPr>
                <a:defRPr/>
              </a:pPr>
              <a:t>‹#›</a:t>
            </a:fld>
            <a:endParaRPr lang="en-US"/>
          </a:p>
        </p:txBody>
      </p:sp>
    </p:spTree>
    <p:extLst>
      <p:ext uri="{BB962C8B-B14F-4D97-AF65-F5344CB8AC3E}">
        <p14:creationId xmlns:p14="http://schemas.microsoft.com/office/powerpoint/2010/main" val="527256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50971A-13E8-4753-A843-C8EE1ED6D261}" type="datetimeFigureOut">
              <a:rPr lang="en-US" smtClean="0"/>
              <a:t>3/5/2019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48593B-E0EA-4D54-A4E4-9E44881161AA}" type="slidenum">
              <a:rPr lang="en-US" smtClean="0"/>
              <a:t>‹#›</a:t>
            </a:fld>
            <a:endParaRPr lang="en-US"/>
          </a:p>
        </p:txBody>
      </p:sp>
    </p:spTree>
    <p:extLst>
      <p:ext uri="{BB962C8B-B14F-4D97-AF65-F5344CB8AC3E}">
        <p14:creationId xmlns:p14="http://schemas.microsoft.com/office/powerpoint/2010/main" val="3816071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50971A-13E8-4753-A843-C8EE1ED6D261}" type="datetimeFigureOut">
              <a:rPr lang="en-US" smtClean="0"/>
              <a:t>3/5/2019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48593B-E0EA-4D54-A4E4-9E44881161AA}" type="slidenum">
              <a:rPr lang="en-US" smtClean="0"/>
              <a:t>‹#›</a:t>
            </a:fld>
            <a:endParaRPr lang="en-US"/>
          </a:p>
        </p:txBody>
      </p:sp>
    </p:spTree>
    <p:extLst>
      <p:ext uri="{BB962C8B-B14F-4D97-AF65-F5344CB8AC3E}">
        <p14:creationId xmlns:p14="http://schemas.microsoft.com/office/powerpoint/2010/main" val="1628281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50971A-13E8-4753-A843-C8EE1ED6D261}" type="datetimeFigureOut">
              <a:rPr lang="en-US" smtClean="0"/>
              <a:t>3/5/2019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48593B-E0EA-4D54-A4E4-9E44881161AA}" type="slidenum">
              <a:rPr lang="en-US" smtClean="0"/>
              <a:t>‹#›</a:t>
            </a:fld>
            <a:endParaRPr lang="en-US"/>
          </a:p>
        </p:txBody>
      </p:sp>
    </p:spTree>
    <p:extLst>
      <p:ext uri="{BB962C8B-B14F-4D97-AF65-F5344CB8AC3E}">
        <p14:creationId xmlns:p14="http://schemas.microsoft.com/office/powerpoint/2010/main" val="886595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A50971A-13E8-4753-A843-C8EE1ED6D261}" type="datetimeFigureOut">
              <a:rPr lang="en-US" smtClean="0"/>
              <a:t>3/5/2019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48593B-E0EA-4D54-A4E4-9E44881161AA}" type="slidenum">
              <a:rPr lang="en-US" smtClean="0"/>
              <a:t>‹#›</a:t>
            </a:fld>
            <a:endParaRPr lang="en-US"/>
          </a:p>
        </p:txBody>
      </p:sp>
    </p:spTree>
    <p:extLst>
      <p:ext uri="{BB962C8B-B14F-4D97-AF65-F5344CB8AC3E}">
        <p14:creationId xmlns:p14="http://schemas.microsoft.com/office/powerpoint/2010/main" val="1867388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50971A-13E8-4753-A843-C8EE1ED6D261}" type="datetimeFigureOut">
              <a:rPr lang="en-US" smtClean="0"/>
              <a:t>3/5/2019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48593B-E0EA-4D54-A4E4-9E44881161AA}" type="slidenum">
              <a:rPr lang="en-US" smtClean="0"/>
              <a:t>‹#›</a:t>
            </a:fld>
            <a:endParaRPr lang="en-US"/>
          </a:p>
        </p:txBody>
      </p:sp>
    </p:spTree>
    <p:extLst>
      <p:ext uri="{BB962C8B-B14F-4D97-AF65-F5344CB8AC3E}">
        <p14:creationId xmlns:p14="http://schemas.microsoft.com/office/powerpoint/2010/main" val="2426306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50971A-13E8-4753-A843-C8EE1ED6D261}" type="datetimeFigureOut">
              <a:rPr lang="en-US" smtClean="0"/>
              <a:t>3/5/2019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48593B-E0EA-4D54-A4E4-9E44881161AA}" type="slidenum">
              <a:rPr lang="en-US" smtClean="0"/>
              <a:t>‹#›</a:t>
            </a:fld>
            <a:endParaRPr lang="en-US"/>
          </a:p>
        </p:txBody>
      </p:sp>
    </p:spTree>
    <p:extLst>
      <p:ext uri="{BB962C8B-B14F-4D97-AF65-F5344CB8AC3E}">
        <p14:creationId xmlns:p14="http://schemas.microsoft.com/office/powerpoint/2010/main" val="3842477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50971A-13E8-4753-A843-C8EE1ED6D261}" type="datetimeFigureOut">
              <a:rPr lang="en-US" smtClean="0"/>
              <a:t>3/5/2019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48593B-E0EA-4D54-A4E4-9E44881161AA}" type="slidenum">
              <a:rPr lang="en-US" smtClean="0"/>
              <a:t>‹#›</a:t>
            </a:fld>
            <a:endParaRPr lang="en-US"/>
          </a:p>
        </p:txBody>
      </p:sp>
    </p:spTree>
    <p:extLst>
      <p:ext uri="{BB962C8B-B14F-4D97-AF65-F5344CB8AC3E}">
        <p14:creationId xmlns:p14="http://schemas.microsoft.com/office/powerpoint/2010/main" val="2579316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50971A-13E8-4753-A843-C8EE1ED6D261}" type="datetimeFigureOut">
              <a:rPr lang="en-US" smtClean="0"/>
              <a:t>3/5/2019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48593B-E0EA-4D54-A4E4-9E44881161AA}" type="slidenum">
              <a:rPr lang="en-US" smtClean="0"/>
              <a:t>‹#›</a:t>
            </a:fld>
            <a:endParaRPr lang="en-US"/>
          </a:p>
        </p:txBody>
      </p:sp>
    </p:spTree>
    <p:extLst>
      <p:ext uri="{BB962C8B-B14F-4D97-AF65-F5344CB8AC3E}">
        <p14:creationId xmlns:p14="http://schemas.microsoft.com/office/powerpoint/2010/main" val="1438471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50971A-13E8-4753-A843-C8EE1ED6D261}" type="datetimeFigureOut">
              <a:rPr lang="en-US" smtClean="0"/>
              <a:t>3/5/2019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48593B-E0EA-4D54-A4E4-9E44881161AA}" type="slidenum">
              <a:rPr lang="en-US" smtClean="0"/>
              <a:t>‹#›</a:t>
            </a:fld>
            <a:endParaRPr lang="en-US"/>
          </a:p>
        </p:txBody>
      </p:sp>
    </p:spTree>
    <p:extLst>
      <p:ext uri="{BB962C8B-B14F-4D97-AF65-F5344CB8AC3E}">
        <p14:creationId xmlns:p14="http://schemas.microsoft.com/office/powerpoint/2010/main" val="6084126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wmf"/><Relationship Id="rId4" Type="http://schemas.openxmlformats.org/officeDocument/2006/relationships/oleObject" Target="../embeddings/oleObject2.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4.wmf"/><Relationship Id="rId4" Type="http://schemas.openxmlformats.org/officeDocument/2006/relationships/oleObject" Target="../embeddings/oleObject3.bin"/></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Dynamic Models of </a:t>
            </a:r>
            <a:r>
              <a:rPr lang="en-US" dirty="0"/>
              <a:t>R</a:t>
            </a:r>
            <a:r>
              <a:rPr lang="en-US" dirty="0" smtClean="0"/>
              <a:t>isk Management</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865407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6.2 Monte Carlo Simulation </a:t>
            </a:r>
            <a:endParaRPr lang="en-US" dirty="0"/>
          </a:p>
        </p:txBody>
      </p:sp>
      <p:sp>
        <p:nvSpPr>
          <p:cNvPr id="3" name="Content Placeholder 2"/>
          <p:cNvSpPr>
            <a:spLocks noGrp="1"/>
          </p:cNvSpPr>
          <p:nvPr>
            <p:ph idx="1"/>
          </p:nvPr>
        </p:nvSpPr>
        <p:spPr/>
        <p:txBody>
          <a:bodyPr>
            <a:normAutofit fontScale="55000" lnSpcReduction="20000"/>
          </a:bodyPr>
          <a:lstStyle/>
          <a:p>
            <a:pPr algn="just"/>
            <a:r>
              <a:rPr lang="en-US" dirty="0" smtClean="0"/>
              <a:t>We can easily simulate this stochastic process. First we need a series of N draws of the standard normal random variables, ε1, ε2, … </a:t>
            </a:r>
            <a:r>
              <a:rPr lang="en-US" dirty="0" err="1" smtClean="0"/>
              <a:t>εN</a:t>
            </a:r>
            <a:r>
              <a:rPr lang="en-US" dirty="0" smtClean="0"/>
              <a:t>, which can be readily generated in a standard Excel spreadsheet or with any of a number of other mathematical programs. We then calculate the N return variables R(t1), R(t2), … R(</a:t>
            </a:r>
            <a:r>
              <a:rPr lang="en-US" dirty="0" err="1" smtClean="0"/>
              <a:t>tN</a:t>
            </a:r>
            <a:r>
              <a:rPr lang="en-US" dirty="0" smtClean="0"/>
              <a:t>) using equation (6.5), and then calculate the N cumulative return variables, R(t0,t1), R(t0,t2), … R(t0,tN) using equation (6.3) and the N stock price variables, S(t1), S(t2), … S(</a:t>
            </a:r>
            <a:r>
              <a:rPr lang="en-US" dirty="0" err="1" smtClean="0"/>
              <a:t>tN</a:t>
            </a:r>
            <a:r>
              <a:rPr lang="en-US" dirty="0" smtClean="0"/>
              <a:t>) using equation (6.4). This gives us a sample path for the stock price.  </a:t>
            </a:r>
          </a:p>
          <a:p>
            <a:pPr algn="just"/>
            <a:r>
              <a:rPr lang="en-US" dirty="0" smtClean="0"/>
              <a:t>Table 6.1 shows a sample of the first 10 draws of the standard normal random variable and the calculation of returns, cumulative returns and stock prices assuming input parameters  μ =12% and σ =22% and periods of a week’s length, n=52 and </a:t>
            </a:r>
            <a:r>
              <a:rPr lang="en-US" dirty="0" err="1" smtClean="0"/>
              <a:t>Δt</a:t>
            </a:r>
            <a:r>
              <a:rPr lang="en-US" dirty="0" smtClean="0"/>
              <a:t>=0.0192. For these parameters we have m=0.18% and v=3.05%.  </a:t>
            </a:r>
          </a:p>
          <a:p>
            <a:pPr algn="just"/>
            <a:r>
              <a:rPr lang="en-US" dirty="0" smtClean="0"/>
              <a:t>Figure 6.2 shows how a sample path of the stock price series might appear given three different choices for the length of a period—one month, one week and one trading day. </a:t>
            </a:r>
          </a:p>
          <a:p>
            <a:pPr algn="just"/>
            <a:r>
              <a:rPr lang="en-US" dirty="0" smtClean="0"/>
              <a:t>Figure 6.3 shows 4 different sample paths of the stock price generated by the same parameters, but using different sets of draws of the standard normal random variables, ε1, ε2, … </a:t>
            </a:r>
            <a:r>
              <a:rPr lang="en-US" dirty="0" err="1" smtClean="0"/>
              <a:t>εN</a:t>
            </a:r>
            <a:r>
              <a:rPr lang="en-US" dirty="0" smtClean="0"/>
              <a:t>. Also shown in Figure 6.3 are the corresponding sample paths of cumulative returns. </a:t>
            </a:r>
            <a:endParaRPr lang="en-US" dirty="0"/>
          </a:p>
        </p:txBody>
      </p:sp>
    </p:spTree>
    <p:extLst>
      <p:ext uri="{BB962C8B-B14F-4D97-AF65-F5344CB8AC3E}">
        <p14:creationId xmlns:p14="http://schemas.microsoft.com/office/powerpoint/2010/main" val="2536630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pPr algn="just"/>
            <a:r>
              <a:rPr lang="en-US" dirty="0" smtClean="0"/>
              <a:t>By generating repeated paths of the series of returns and stock prices we can produce a histogram of values for the stock price and the cumulative return at any point in time, t∈{t1 … </a:t>
            </a:r>
            <a:r>
              <a:rPr lang="en-US" dirty="0" err="1" smtClean="0"/>
              <a:t>ti</a:t>
            </a:r>
            <a:r>
              <a:rPr lang="en-US" dirty="0" smtClean="0"/>
              <a:t>,… </a:t>
            </a:r>
            <a:r>
              <a:rPr lang="en-US" dirty="0" err="1" smtClean="0"/>
              <a:t>tN</a:t>
            </a:r>
            <a:r>
              <a:rPr lang="en-US" dirty="0" smtClean="0"/>
              <a:t>}. Figure 6.4 shows a histogram of cumulative returns for a simulation of 100 sample paths over a horizon of T=2 years using N=100 periods in total or n=50 per year, with μ =12% and σ =22%.  </a:t>
            </a:r>
          </a:p>
          <a:p>
            <a:pPr algn="just"/>
            <a:r>
              <a:rPr lang="en-US" dirty="0" smtClean="0"/>
              <a:t>For a large enough set of paths, this histogram should approximate the true probability distribution for the process we are simulating, and so can be used to estimate an answer for certain standard types of probability questions. </a:t>
            </a:r>
          </a:p>
          <a:p>
            <a:pPr algn="just"/>
            <a:r>
              <a:rPr lang="en-US" dirty="0" smtClean="0"/>
              <a:t> What is the expected cumulative return to T=2? In this small sample, the mean cumulative return at T=2 is 21.2%. What is the standard deviation of cumulative returns at T=2? </a:t>
            </a:r>
            <a:endParaRPr lang="en-US" dirty="0"/>
          </a:p>
        </p:txBody>
      </p:sp>
    </p:spTree>
    <p:extLst>
      <p:ext uri="{BB962C8B-B14F-4D97-AF65-F5344CB8AC3E}">
        <p14:creationId xmlns:p14="http://schemas.microsoft.com/office/powerpoint/2010/main" val="36676927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6.3 The Normal Distribution of Returns </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Earlier we assumed that each period’s return was normally distributed and that each period’s return was independently and identically distributed. This will give us a simple expression for the probability distribution of returns at every horizon, which in turn will enable us to derive explicit formulas for the types of questions we had asked earlier, questions about the likely and conditional values of the stock price and returns.  </a:t>
            </a:r>
          </a:p>
          <a:p>
            <a:r>
              <a:rPr lang="en-US" dirty="0" smtClean="0"/>
              <a:t>The sum of a set of normal random variables is itself normally distributed. Because the returns each period are independently distributed, the mean of the sum is the sum of the means. And because they are identically distributed, the sum of the mean returns is simply proportional to the number of periods, i, or elapsed time, </a:t>
            </a:r>
            <a:r>
              <a:rPr lang="en-US" dirty="0" err="1" smtClean="0"/>
              <a:t>ti</a:t>
            </a:r>
            <a:endParaRPr lang="en-US" dirty="0" smtClean="0"/>
          </a:p>
          <a:p>
            <a:pPr marL="0" indent="0">
              <a:buNone/>
            </a:pPr>
            <a:endParaRPr lang="en-US" dirty="0"/>
          </a:p>
        </p:txBody>
      </p:sp>
    </p:spTree>
    <p:extLst>
      <p:ext uri="{BB962C8B-B14F-4D97-AF65-F5344CB8AC3E}">
        <p14:creationId xmlns:p14="http://schemas.microsoft.com/office/powerpoint/2010/main" val="1418905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6.4 The Lognormal Distribution of Prices </a:t>
            </a:r>
            <a:endParaRPr lang="en-US" dirty="0"/>
          </a:p>
        </p:txBody>
      </p:sp>
      <p:sp>
        <p:nvSpPr>
          <p:cNvPr id="3" name="Content Placeholder 2"/>
          <p:cNvSpPr>
            <a:spLocks noGrp="1"/>
          </p:cNvSpPr>
          <p:nvPr>
            <p:ph idx="1"/>
          </p:nvPr>
        </p:nvSpPr>
        <p:spPr/>
        <p:txBody>
          <a:bodyPr/>
          <a:lstStyle/>
          <a:p>
            <a:r>
              <a:rPr lang="en-US" dirty="0" smtClean="0"/>
              <a:t>The expected value and variance of the stock price variable is slightly more complicated since the stock price is equal to the </a:t>
            </a:r>
            <a:r>
              <a:rPr lang="en-US" dirty="0" err="1" smtClean="0"/>
              <a:t>exponentiated</a:t>
            </a:r>
            <a:r>
              <a:rPr lang="en-US" dirty="0" smtClean="0"/>
              <a:t> return. Rewriting the relationship between the stock price and returns shown in equation (6.2) we have </a:t>
            </a:r>
            <a:r>
              <a:rPr lang="en-US" dirty="0" err="1" smtClean="0"/>
              <a:t>ln</a:t>
            </a:r>
            <a:r>
              <a:rPr lang="en-US" dirty="0" smtClean="0"/>
              <a:t>(S(</a:t>
            </a:r>
            <a:r>
              <a:rPr lang="en-US" dirty="0" err="1" smtClean="0"/>
              <a:t>ti</a:t>
            </a:r>
            <a:r>
              <a:rPr lang="en-US" dirty="0" smtClean="0"/>
              <a:t> ))= </a:t>
            </a:r>
            <a:r>
              <a:rPr lang="en-US" dirty="0" err="1" smtClean="0"/>
              <a:t>ln</a:t>
            </a:r>
            <a:r>
              <a:rPr lang="en-US" dirty="0" smtClean="0"/>
              <a:t>(S(ti−1))+ R(</a:t>
            </a:r>
            <a:r>
              <a:rPr lang="en-US" dirty="0" err="1" smtClean="0"/>
              <a:t>ti</a:t>
            </a:r>
            <a:r>
              <a:rPr lang="en-US" dirty="0" smtClean="0"/>
              <a:t> ) ~ = </a:t>
            </a:r>
            <a:r>
              <a:rPr lang="en-US" dirty="0" err="1" smtClean="0"/>
              <a:t>ln</a:t>
            </a:r>
            <a:r>
              <a:rPr lang="en-US" dirty="0" smtClean="0"/>
              <a:t>(S(ti−1))+ m + v ε i . (6.12) </a:t>
            </a:r>
            <a:endParaRPr lang="en-US" dirty="0"/>
          </a:p>
        </p:txBody>
      </p:sp>
    </p:spTree>
    <p:extLst>
      <p:ext uri="{BB962C8B-B14F-4D97-AF65-F5344CB8AC3E}">
        <p14:creationId xmlns:p14="http://schemas.microsoft.com/office/powerpoint/2010/main" val="2129503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6.5 Probability Calculations </a:t>
            </a:r>
            <a:endParaRPr lang="en-US" dirty="0"/>
          </a:p>
        </p:txBody>
      </p:sp>
      <p:sp>
        <p:nvSpPr>
          <p:cNvPr id="3" name="Content Placeholder 2"/>
          <p:cNvSpPr>
            <a:spLocks noGrp="1"/>
          </p:cNvSpPr>
          <p:nvPr>
            <p:ph idx="1"/>
          </p:nvPr>
        </p:nvSpPr>
        <p:spPr/>
        <p:txBody>
          <a:bodyPr/>
          <a:lstStyle/>
          <a:p>
            <a:r>
              <a:rPr lang="en-US" dirty="0" smtClean="0">
                <a:cs typeface="Times New Roman" pitchFamily="18" charset="0"/>
              </a:rPr>
              <a:t>what is a good general size for artifact samples?</a:t>
            </a:r>
          </a:p>
          <a:p>
            <a:r>
              <a:rPr lang="en-US" dirty="0" smtClean="0">
                <a:cs typeface="Times New Roman" pitchFamily="18" charset="0"/>
              </a:rPr>
              <a:t>what proportion of populations of interest should we be attempting to sample?</a:t>
            </a:r>
            <a:endParaRPr lang="en-US" dirty="0" smtClean="0"/>
          </a:p>
          <a:p>
            <a:r>
              <a:rPr lang="en-US" dirty="0" smtClean="0"/>
              <a:t>how do we evaluate the absence of an artifact type in our collections?</a:t>
            </a:r>
          </a:p>
          <a:p>
            <a:endParaRPr lang="en-US" dirty="0"/>
          </a:p>
        </p:txBody>
      </p:sp>
    </p:spTree>
    <p:extLst>
      <p:ext uri="{BB962C8B-B14F-4D97-AF65-F5344CB8AC3E}">
        <p14:creationId xmlns:p14="http://schemas.microsoft.com/office/powerpoint/2010/main" val="1521062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304800"/>
            <a:ext cx="7772400" cy="1143000"/>
          </a:xfrm>
        </p:spPr>
        <p:txBody>
          <a:bodyPr/>
          <a:lstStyle/>
          <a:p>
            <a:pPr eaLnBrk="1" hangingPunct="1"/>
            <a:r>
              <a:rPr lang="en-US" smtClean="0"/>
              <a:t>“frequentist” approach</a:t>
            </a:r>
          </a:p>
        </p:txBody>
      </p:sp>
      <p:sp>
        <p:nvSpPr>
          <p:cNvPr id="6147" name="Rectangle 3"/>
          <p:cNvSpPr>
            <a:spLocks noGrp="1" noChangeArrowheads="1"/>
          </p:cNvSpPr>
          <p:nvPr>
            <p:ph type="body" idx="1"/>
          </p:nvPr>
        </p:nvSpPr>
        <p:spPr>
          <a:xfrm>
            <a:off x="685800" y="1600200"/>
            <a:ext cx="7772400" cy="4800600"/>
          </a:xfrm>
        </p:spPr>
        <p:txBody>
          <a:bodyPr/>
          <a:lstStyle/>
          <a:p>
            <a:pPr eaLnBrk="1" hangingPunct="1">
              <a:lnSpc>
                <a:spcPct val="90000"/>
              </a:lnSpc>
            </a:pPr>
            <a:r>
              <a:rPr lang="en-US" smtClean="0">
                <a:cs typeface="Times New Roman" pitchFamily="18" charset="0"/>
              </a:rPr>
              <a:t>probability should be assessed in purely objective terms</a:t>
            </a:r>
          </a:p>
          <a:p>
            <a:pPr eaLnBrk="1" hangingPunct="1">
              <a:lnSpc>
                <a:spcPct val="90000"/>
              </a:lnSpc>
            </a:pPr>
            <a:r>
              <a:rPr lang="en-US" smtClean="0">
                <a:cs typeface="Times New Roman" pitchFamily="18" charset="0"/>
              </a:rPr>
              <a:t>no room for subjectivity on the part of individual researchers</a:t>
            </a:r>
            <a:endParaRPr lang="en-US" smtClean="0"/>
          </a:p>
          <a:p>
            <a:pPr eaLnBrk="1" hangingPunct="1">
              <a:lnSpc>
                <a:spcPct val="90000"/>
              </a:lnSpc>
            </a:pPr>
            <a:r>
              <a:rPr lang="en-US" smtClean="0">
                <a:cs typeface="Times New Roman" pitchFamily="18" charset="0"/>
              </a:rPr>
              <a:t>knowledge about probabilities comes from the relative frequency of a large number of trials</a:t>
            </a:r>
            <a:endParaRPr lang="en-US" smtClean="0"/>
          </a:p>
          <a:p>
            <a:pPr lvl="1" eaLnBrk="1" hangingPunct="1">
              <a:lnSpc>
                <a:spcPct val="90000"/>
              </a:lnSpc>
            </a:pPr>
            <a:r>
              <a:rPr lang="en-US" smtClean="0">
                <a:cs typeface="Times New Roman" pitchFamily="18" charset="0"/>
              </a:rPr>
              <a:t>this is a good model for coin tossing</a:t>
            </a:r>
          </a:p>
          <a:p>
            <a:pPr lvl="1" eaLnBrk="1" hangingPunct="1">
              <a:lnSpc>
                <a:spcPct val="90000"/>
              </a:lnSpc>
            </a:pPr>
            <a:r>
              <a:rPr lang="en-US" smtClean="0">
                <a:cs typeface="Times New Roman" pitchFamily="18" charset="0"/>
              </a:rPr>
              <a:t>not so useful for archaeology, where many of the events that interest us are unique…</a:t>
            </a:r>
            <a:endParaRPr lang="en-US" smtClean="0"/>
          </a:p>
        </p:txBody>
      </p:sp>
    </p:spTree>
    <p:extLst>
      <p:ext uri="{BB962C8B-B14F-4D97-AF65-F5344CB8AC3E}">
        <p14:creationId xmlns:p14="http://schemas.microsoft.com/office/powerpoint/2010/main" val="29380888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381000"/>
            <a:ext cx="7772400" cy="1143000"/>
          </a:xfrm>
        </p:spPr>
        <p:txBody>
          <a:bodyPr/>
          <a:lstStyle/>
          <a:p>
            <a:pPr eaLnBrk="1" hangingPunct="1"/>
            <a:r>
              <a:rPr lang="en-US" smtClean="0"/>
              <a:t>Bayesian approach</a:t>
            </a:r>
          </a:p>
        </p:txBody>
      </p:sp>
      <p:sp>
        <p:nvSpPr>
          <p:cNvPr id="7171" name="Rectangle 3"/>
          <p:cNvSpPr>
            <a:spLocks noGrp="1" noChangeArrowheads="1"/>
          </p:cNvSpPr>
          <p:nvPr>
            <p:ph type="body" sz="half" idx="1"/>
          </p:nvPr>
        </p:nvSpPr>
        <p:spPr>
          <a:xfrm>
            <a:off x="685800" y="1676400"/>
            <a:ext cx="8077200" cy="4876800"/>
          </a:xfrm>
        </p:spPr>
        <p:txBody>
          <a:bodyPr/>
          <a:lstStyle/>
          <a:p>
            <a:pPr eaLnBrk="1" hangingPunct="1"/>
            <a:r>
              <a:rPr lang="en-US" sz="2800" smtClean="0"/>
              <a:t>Bayes Theorem</a:t>
            </a:r>
          </a:p>
          <a:p>
            <a:pPr lvl="1" eaLnBrk="1" hangingPunct="1"/>
            <a:r>
              <a:rPr lang="en-US" sz="2400" smtClean="0"/>
              <a:t>Thomas Bayes</a:t>
            </a:r>
          </a:p>
          <a:p>
            <a:pPr lvl="1" eaLnBrk="1" hangingPunct="1"/>
            <a:r>
              <a:rPr lang="en-US" sz="2400" smtClean="0"/>
              <a:t>18</a:t>
            </a:r>
            <a:r>
              <a:rPr lang="en-US" sz="2400" baseline="30000" smtClean="0"/>
              <a:t>th</a:t>
            </a:r>
            <a:r>
              <a:rPr lang="en-US" sz="2400" smtClean="0"/>
              <a:t> century English clergyman</a:t>
            </a:r>
          </a:p>
          <a:p>
            <a:pPr eaLnBrk="1" hangingPunct="1"/>
            <a:endParaRPr lang="en-US" sz="2800" smtClean="0"/>
          </a:p>
          <a:p>
            <a:pPr eaLnBrk="1" hangingPunct="1"/>
            <a:r>
              <a:rPr lang="en-US" sz="2800" smtClean="0"/>
              <a:t>concerned with integrating “prior knowledge” into calculations of probability</a:t>
            </a:r>
          </a:p>
          <a:p>
            <a:pPr eaLnBrk="1" hangingPunct="1"/>
            <a:r>
              <a:rPr lang="en-US" sz="2800" smtClean="0"/>
              <a:t>problematic for frequentists</a:t>
            </a:r>
          </a:p>
          <a:p>
            <a:pPr lvl="1" eaLnBrk="1" hangingPunct="1"/>
            <a:r>
              <a:rPr lang="en-US" sz="2400" smtClean="0"/>
              <a:t>prior knowledge = bias, subjectivity… </a:t>
            </a:r>
          </a:p>
        </p:txBody>
      </p:sp>
      <p:pic>
        <p:nvPicPr>
          <p:cNvPr id="5124" name="Picture 1030" descr="Bayes"/>
          <p:cNvPicPr>
            <a:picLocks noChangeAspect="1" noChangeArrowheads="1"/>
          </p:cNvPicPr>
          <p:nvPr>
            <p:ph sz="half" idx="2"/>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6553200" y="1385888"/>
            <a:ext cx="1905000" cy="2043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299809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171">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171">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17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85800" y="304800"/>
            <a:ext cx="7772400" cy="1143000"/>
          </a:xfrm>
        </p:spPr>
        <p:txBody>
          <a:bodyPr/>
          <a:lstStyle/>
          <a:p>
            <a:pPr eaLnBrk="1" hangingPunct="1"/>
            <a:r>
              <a:rPr lang="en-US" smtClean="0"/>
              <a:t>basic concepts</a:t>
            </a:r>
          </a:p>
        </p:txBody>
      </p:sp>
      <p:sp>
        <p:nvSpPr>
          <p:cNvPr id="8195" name="Rectangle 3"/>
          <p:cNvSpPr>
            <a:spLocks noGrp="1" noChangeArrowheads="1"/>
          </p:cNvSpPr>
          <p:nvPr>
            <p:ph type="body" idx="1"/>
          </p:nvPr>
        </p:nvSpPr>
        <p:spPr>
          <a:xfrm>
            <a:off x="685800" y="1752600"/>
            <a:ext cx="7772400" cy="4343400"/>
          </a:xfrm>
        </p:spPr>
        <p:txBody>
          <a:bodyPr/>
          <a:lstStyle/>
          <a:p>
            <a:pPr eaLnBrk="1" hangingPunct="1"/>
            <a:r>
              <a:rPr lang="en-US" smtClean="0">
                <a:cs typeface="Times New Roman" pitchFamily="18" charset="0"/>
              </a:rPr>
              <a:t>probability of event = p</a:t>
            </a:r>
          </a:p>
          <a:p>
            <a:pPr lvl="2" eaLnBrk="1" hangingPunct="1">
              <a:buFontTx/>
              <a:buNone/>
            </a:pPr>
            <a:r>
              <a:rPr lang="en-US" smtClean="0">
                <a:cs typeface="Times New Roman" pitchFamily="18" charset="0"/>
              </a:rPr>
              <a:t>0 &lt;= p &lt;= 1</a:t>
            </a:r>
          </a:p>
          <a:p>
            <a:pPr lvl="2" eaLnBrk="1" hangingPunct="1">
              <a:buFontTx/>
              <a:buNone/>
            </a:pPr>
            <a:r>
              <a:rPr lang="en-US" smtClean="0">
                <a:cs typeface="Times New Roman" pitchFamily="18" charset="0"/>
              </a:rPr>
              <a:t>0 = certain non-occurrence</a:t>
            </a:r>
          </a:p>
          <a:p>
            <a:pPr lvl="2" eaLnBrk="1" hangingPunct="1">
              <a:buFontTx/>
              <a:buNone/>
            </a:pPr>
            <a:r>
              <a:rPr lang="en-US" smtClean="0">
                <a:cs typeface="Times New Roman" pitchFamily="18" charset="0"/>
              </a:rPr>
              <a:t>1 = certain occurrence</a:t>
            </a:r>
          </a:p>
          <a:p>
            <a:pPr lvl="2" eaLnBrk="1" hangingPunct="1">
              <a:buFontTx/>
              <a:buNone/>
            </a:pPr>
            <a:endParaRPr lang="en-US" smtClean="0">
              <a:cs typeface="Times New Roman" pitchFamily="18" charset="0"/>
            </a:endParaRPr>
          </a:p>
          <a:p>
            <a:pPr eaLnBrk="1" hangingPunct="1"/>
            <a:r>
              <a:rPr lang="en-US" smtClean="0">
                <a:cs typeface="Times New Roman" pitchFamily="18" charset="0"/>
              </a:rPr>
              <a:t>.5 = even odds</a:t>
            </a:r>
          </a:p>
          <a:p>
            <a:pPr eaLnBrk="1" hangingPunct="1"/>
            <a:r>
              <a:rPr lang="en-US" smtClean="0">
                <a:cs typeface="Times New Roman" pitchFamily="18" charset="0"/>
              </a:rPr>
              <a:t>.1 = 1 chance out of 10</a:t>
            </a:r>
          </a:p>
        </p:txBody>
      </p:sp>
    </p:spTree>
    <p:extLst>
      <p:ext uri="{BB962C8B-B14F-4D97-AF65-F5344CB8AC3E}">
        <p14:creationId xmlns:p14="http://schemas.microsoft.com/office/powerpoint/2010/main" val="9295335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819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1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1"/>
          </p:nvPr>
        </p:nvSpPr>
        <p:spPr/>
        <p:txBody>
          <a:bodyPr/>
          <a:lstStyle/>
          <a:p>
            <a:pPr eaLnBrk="1" hangingPunct="1"/>
            <a:r>
              <a:rPr lang="en-US" smtClean="0">
                <a:cs typeface="Times New Roman" pitchFamily="18" charset="0"/>
              </a:rPr>
              <a:t>if A and B are mutually exclusive events:</a:t>
            </a:r>
          </a:p>
          <a:p>
            <a:pPr lvl="1" eaLnBrk="1" hangingPunct="1">
              <a:buFontTx/>
              <a:buNone/>
            </a:pPr>
            <a:r>
              <a:rPr lang="en-US" smtClean="0">
                <a:cs typeface="Times New Roman" pitchFamily="18" charset="0"/>
              </a:rPr>
              <a:t>	P(A or B) = P(A) + P(B)</a:t>
            </a:r>
          </a:p>
          <a:p>
            <a:pPr lvl="1" eaLnBrk="1" hangingPunct="1">
              <a:buFontTx/>
              <a:buNone/>
            </a:pPr>
            <a:r>
              <a:rPr lang="en-US" smtClean="0">
                <a:cs typeface="Times New Roman" pitchFamily="18" charset="0"/>
              </a:rPr>
              <a:t>	ex., die roll: P(1 or 6) = 1/6 + 1/6 = .33</a:t>
            </a:r>
          </a:p>
          <a:p>
            <a:pPr eaLnBrk="1" hangingPunct="1"/>
            <a:r>
              <a:rPr lang="en-US" smtClean="0">
                <a:cs typeface="Times New Roman" pitchFamily="18" charset="0"/>
              </a:rPr>
              <a:t>possibility set</a:t>
            </a:r>
            <a:r>
              <a:rPr lang="en-US" smtClean="0"/>
              <a:t>:</a:t>
            </a:r>
          </a:p>
          <a:p>
            <a:pPr lvl="1" eaLnBrk="1" hangingPunct="1">
              <a:buFontTx/>
              <a:buNone/>
            </a:pPr>
            <a:r>
              <a:rPr lang="en-US" smtClean="0"/>
              <a:t>	sum of all possible outcomes</a:t>
            </a:r>
          </a:p>
          <a:p>
            <a:pPr lvl="1" eaLnBrk="1" hangingPunct="1">
              <a:buFontTx/>
              <a:buNone/>
            </a:pPr>
            <a:r>
              <a:rPr lang="en-US" smtClean="0">
                <a:cs typeface="Times New Roman" pitchFamily="18" charset="0"/>
              </a:rPr>
              <a:t>	~A = anything other than A</a:t>
            </a:r>
            <a:endParaRPr lang="en-US" smtClean="0"/>
          </a:p>
          <a:p>
            <a:pPr lvl="1" eaLnBrk="1" hangingPunct="1">
              <a:buFontTx/>
              <a:buNone/>
            </a:pPr>
            <a:r>
              <a:rPr lang="en-US" smtClean="0">
                <a:cs typeface="Times New Roman" pitchFamily="18" charset="0"/>
              </a:rPr>
              <a:t>	P(A or ~A) = P(A) + P(~A) = 1</a:t>
            </a:r>
            <a:r>
              <a:rPr lang="en-US" smtClean="0"/>
              <a:t> </a:t>
            </a:r>
          </a:p>
        </p:txBody>
      </p:sp>
      <p:sp>
        <p:nvSpPr>
          <p:cNvPr id="7171" name="Rectangle 4"/>
          <p:cNvSpPr>
            <a:spLocks noGrp="1" noChangeArrowheads="1"/>
          </p:cNvSpPr>
          <p:nvPr>
            <p:ph type="title"/>
          </p:nvPr>
        </p:nvSpPr>
        <p:spPr>
          <a:xfrm>
            <a:off x="685800" y="304800"/>
            <a:ext cx="7772400" cy="1143000"/>
          </a:xfrm>
          <a:noFill/>
        </p:spPr>
        <p:txBody>
          <a:bodyPr/>
          <a:lstStyle/>
          <a:p>
            <a:pPr eaLnBrk="1" hangingPunct="1"/>
            <a:r>
              <a:rPr lang="en-US" smtClean="0"/>
              <a:t>basic concepts (cont.)</a:t>
            </a:r>
          </a:p>
        </p:txBody>
      </p:sp>
    </p:spTree>
    <p:extLst>
      <p:ext uri="{BB962C8B-B14F-4D97-AF65-F5344CB8AC3E}">
        <p14:creationId xmlns:p14="http://schemas.microsoft.com/office/powerpoint/2010/main" val="28255818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9219">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92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p:txBody>
          <a:bodyPr/>
          <a:lstStyle/>
          <a:p>
            <a:pPr eaLnBrk="1" hangingPunct="1"/>
            <a:r>
              <a:rPr lang="en-US" smtClean="0">
                <a:cs typeface="Times New Roman" pitchFamily="18" charset="0"/>
              </a:rPr>
              <a:t>discrete vs. continuous probabilities</a:t>
            </a:r>
          </a:p>
          <a:p>
            <a:pPr eaLnBrk="1" hangingPunct="1"/>
            <a:r>
              <a:rPr lang="en-US" smtClean="0">
                <a:cs typeface="Times New Roman" pitchFamily="18" charset="0"/>
              </a:rPr>
              <a:t>discrete</a:t>
            </a:r>
          </a:p>
          <a:p>
            <a:pPr lvl="1" eaLnBrk="1" hangingPunct="1"/>
            <a:r>
              <a:rPr lang="en-US" smtClean="0">
                <a:cs typeface="Times New Roman" pitchFamily="18" charset="0"/>
                <a:sym typeface="Wingdings" pitchFamily="2" charset="2"/>
              </a:rPr>
              <a:t>finite number of outcomes</a:t>
            </a:r>
          </a:p>
          <a:p>
            <a:pPr eaLnBrk="1" hangingPunct="1"/>
            <a:r>
              <a:rPr lang="en-US" smtClean="0">
                <a:cs typeface="Times New Roman" pitchFamily="18" charset="0"/>
                <a:sym typeface="Wingdings" pitchFamily="2" charset="2"/>
              </a:rPr>
              <a:t>continuous</a:t>
            </a:r>
          </a:p>
          <a:p>
            <a:pPr lvl="1" eaLnBrk="1" hangingPunct="1"/>
            <a:r>
              <a:rPr lang="en-US" smtClean="0">
                <a:cs typeface="Times New Roman" pitchFamily="18" charset="0"/>
                <a:sym typeface="Wingdings" pitchFamily="2" charset="2"/>
              </a:rPr>
              <a:t>outcomes vary along continuous scale</a:t>
            </a:r>
            <a:endParaRPr lang="en-US" smtClean="0"/>
          </a:p>
        </p:txBody>
      </p:sp>
      <p:sp>
        <p:nvSpPr>
          <p:cNvPr id="8195" name="Rectangle 3"/>
          <p:cNvSpPr>
            <a:spLocks noGrp="1" noChangeArrowheads="1"/>
          </p:cNvSpPr>
          <p:nvPr>
            <p:ph type="title"/>
          </p:nvPr>
        </p:nvSpPr>
        <p:spPr>
          <a:xfrm>
            <a:off x="685800" y="304800"/>
            <a:ext cx="7772400" cy="1143000"/>
          </a:xfrm>
          <a:noFill/>
        </p:spPr>
        <p:txBody>
          <a:bodyPr/>
          <a:lstStyle/>
          <a:p>
            <a:pPr eaLnBrk="1" hangingPunct="1"/>
            <a:r>
              <a:rPr lang="en-US" smtClean="0"/>
              <a:t>basic concepts (cont.)</a:t>
            </a:r>
          </a:p>
        </p:txBody>
      </p:sp>
    </p:spTree>
    <p:extLst>
      <p:ext uri="{BB962C8B-B14F-4D97-AF65-F5344CB8AC3E}">
        <p14:creationId xmlns:p14="http://schemas.microsoft.com/office/powerpoint/2010/main" val="19649788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24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42">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024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4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Part A—The Random Walk Model of Stock Prices </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Recent decades have witnessed revolutionary advances in the tools used to model risk and to price risky financial assets. The Black-Scholes-Merton approach to option pricing has been generalized to all corporate liabilities, including stocks, bonds and derivatives of all types. This approach is now commonly used to price mortgage obligations, currency agreements, insurance contracts and myriad other financial instruments. Most recently, the approach has been extended to the valuation of real options, investments in real assets such as the development of oil fields, the operation of electric generating plants and the negotiation of options to purchase aircraft</a:t>
            </a:r>
            <a:endParaRPr lang="en-US" dirty="0"/>
          </a:p>
        </p:txBody>
      </p:sp>
    </p:spTree>
    <p:extLst>
      <p:ext uri="{BB962C8B-B14F-4D97-AF65-F5344CB8AC3E}">
        <p14:creationId xmlns:p14="http://schemas.microsoft.com/office/powerpoint/2010/main" val="3680314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3208338" y="4191000"/>
            <a:ext cx="762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9" name="Rectangle 3"/>
          <p:cNvSpPr>
            <a:spLocks noChangeArrowheads="1"/>
          </p:cNvSpPr>
          <p:nvPr/>
        </p:nvSpPr>
        <p:spPr bwMode="auto">
          <a:xfrm>
            <a:off x="5341938" y="4191000"/>
            <a:ext cx="762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0" name="Rectangle 4"/>
          <p:cNvSpPr>
            <a:spLocks noChangeArrowheads="1"/>
          </p:cNvSpPr>
          <p:nvPr/>
        </p:nvSpPr>
        <p:spPr bwMode="auto">
          <a:xfrm>
            <a:off x="4275138" y="2743200"/>
            <a:ext cx="762000" cy="2895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1" name="Rectangle 5"/>
          <p:cNvSpPr>
            <a:spLocks noChangeArrowheads="1"/>
          </p:cNvSpPr>
          <p:nvPr/>
        </p:nvSpPr>
        <p:spPr bwMode="auto">
          <a:xfrm>
            <a:off x="2903538" y="2362200"/>
            <a:ext cx="3505200" cy="3429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2" name="Line 6"/>
          <p:cNvSpPr>
            <a:spLocks noChangeShapeType="1"/>
          </p:cNvSpPr>
          <p:nvPr/>
        </p:nvSpPr>
        <p:spPr bwMode="auto">
          <a:xfrm>
            <a:off x="2903538" y="41910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Line 7"/>
          <p:cNvSpPr>
            <a:spLocks noChangeShapeType="1"/>
          </p:cNvSpPr>
          <p:nvPr/>
        </p:nvSpPr>
        <p:spPr bwMode="auto">
          <a:xfrm>
            <a:off x="2903538" y="27432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4" name="Line 8"/>
          <p:cNvSpPr>
            <a:spLocks noChangeShapeType="1"/>
          </p:cNvSpPr>
          <p:nvPr/>
        </p:nvSpPr>
        <p:spPr bwMode="auto">
          <a:xfrm>
            <a:off x="2903538" y="56388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5" name="Text Box 9"/>
          <p:cNvSpPr txBox="1">
            <a:spLocks noChangeArrowheads="1"/>
          </p:cNvSpPr>
          <p:nvPr/>
        </p:nvSpPr>
        <p:spPr bwMode="auto">
          <a:xfrm>
            <a:off x="2655888" y="5454650"/>
            <a:ext cx="304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spcBef>
                <a:spcPct val="50000"/>
              </a:spcBef>
            </a:pPr>
            <a:r>
              <a:rPr lang="en-US" sz="1600"/>
              <a:t>0</a:t>
            </a:r>
          </a:p>
        </p:txBody>
      </p:sp>
      <p:sp>
        <p:nvSpPr>
          <p:cNvPr id="9226" name="Text Box 10"/>
          <p:cNvSpPr txBox="1">
            <a:spLocks noChangeArrowheads="1"/>
          </p:cNvSpPr>
          <p:nvPr/>
        </p:nvSpPr>
        <p:spPr bwMode="auto">
          <a:xfrm>
            <a:off x="2419350" y="4006850"/>
            <a:ext cx="552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spcBef>
                <a:spcPct val="50000"/>
              </a:spcBef>
            </a:pPr>
            <a:r>
              <a:rPr lang="en-US" sz="1600"/>
              <a:t>.25</a:t>
            </a:r>
          </a:p>
        </p:txBody>
      </p:sp>
      <p:sp>
        <p:nvSpPr>
          <p:cNvPr id="9227" name="Text Box 11"/>
          <p:cNvSpPr txBox="1">
            <a:spLocks noChangeArrowheads="1"/>
          </p:cNvSpPr>
          <p:nvPr/>
        </p:nvSpPr>
        <p:spPr bwMode="auto">
          <a:xfrm>
            <a:off x="2419350" y="2559050"/>
            <a:ext cx="5413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spcBef>
                <a:spcPct val="50000"/>
              </a:spcBef>
            </a:pPr>
            <a:r>
              <a:rPr lang="en-US" sz="1600"/>
              <a:t>.5</a:t>
            </a:r>
          </a:p>
        </p:txBody>
      </p:sp>
      <p:sp>
        <p:nvSpPr>
          <p:cNvPr id="9228" name="Rectangle 12"/>
          <p:cNvSpPr>
            <a:spLocks noGrp="1" noChangeArrowheads="1"/>
          </p:cNvSpPr>
          <p:nvPr>
            <p:ph type="title"/>
          </p:nvPr>
        </p:nvSpPr>
        <p:spPr/>
        <p:txBody>
          <a:bodyPr/>
          <a:lstStyle/>
          <a:p>
            <a:pPr eaLnBrk="1" hangingPunct="1"/>
            <a:r>
              <a:rPr lang="en-US" smtClean="0"/>
              <a:t>discrete probabilities</a:t>
            </a:r>
          </a:p>
        </p:txBody>
      </p:sp>
      <p:sp>
        <p:nvSpPr>
          <p:cNvPr id="9229" name="Text Box 14"/>
          <p:cNvSpPr txBox="1">
            <a:spLocks noChangeArrowheads="1"/>
          </p:cNvSpPr>
          <p:nvPr/>
        </p:nvSpPr>
        <p:spPr bwMode="auto">
          <a:xfrm>
            <a:off x="2209800" y="32004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t>p</a:t>
            </a:r>
          </a:p>
        </p:txBody>
      </p:sp>
      <p:sp>
        <p:nvSpPr>
          <p:cNvPr id="9230" name="Text Box 15"/>
          <p:cNvSpPr txBox="1">
            <a:spLocks noChangeArrowheads="1"/>
          </p:cNvSpPr>
          <p:nvPr/>
        </p:nvSpPr>
        <p:spPr bwMode="auto">
          <a:xfrm>
            <a:off x="3284538" y="4537075"/>
            <a:ext cx="625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t>HH</a:t>
            </a:r>
          </a:p>
        </p:txBody>
      </p:sp>
      <p:sp>
        <p:nvSpPr>
          <p:cNvPr id="9231" name="Text Box 16"/>
          <p:cNvSpPr txBox="1">
            <a:spLocks noChangeArrowheads="1"/>
          </p:cNvSpPr>
          <p:nvPr/>
        </p:nvSpPr>
        <p:spPr bwMode="auto">
          <a:xfrm>
            <a:off x="5451475" y="4572000"/>
            <a:ext cx="555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t>TT</a:t>
            </a:r>
          </a:p>
        </p:txBody>
      </p:sp>
      <p:sp>
        <p:nvSpPr>
          <p:cNvPr id="9232" name="Text Box 17"/>
          <p:cNvSpPr txBox="1">
            <a:spLocks noChangeArrowheads="1"/>
          </p:cNvSpPr>
          <p:nvPr/>
        </p:nvSpPr>
        <p:spPr bwMode="auto">
          <a:xfrm>
            <a:off x="4373563" y="4538663"/>
            <a:ext cx="590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t>HT</a:t>
            </a:r>
          </a:p>
        </p:txBody>
      </p:sp>
    </p:spTree>
    <p:extLst>
      <p:ext uri="{BB962C8B-B14F-4D97-AF65-F5344CB8AC3E}">
        <p14:creationId xmlns:p14="http://schemas.microsoft.com/office/powerpoint/2010/main" val="41158279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64"/>
          <p:cNvGrpSpPr>
            <a:grpSpLocks/>
          </p:cNvGrpSpPr>
          <p:nvPr/>
        </p:nvGrpSpPr>
        <p:grpSpPr bwMode="auto">
          <a:xfrm>
            <a:off x="228600" y="2362200"/>
            <a:ext cx="4198938" cy="3505200"/>
            <a:chOff x="144" y="1488"/>
            <a:chExt cx="2645" cy="2208"/>
          </a:xfrm>
        </p:grpSpPr>
        <p:sp>
          <p:nvSpPr>
            <p:cNvPr id="10290" name="Line 65"/>
            <p:cNvSpPr>
              <a:spLocks noChangeShapeType="1"/>
            </p:cNvSpPr>
            <p:nvPr/>
          </p:nvSpPr>
          <p:spPr bwMode="auto">
            <a:xfrm>
              <a:off x="581" y="264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1" name="Line 66"/>
            <p:cNvSpPr>
              <a:spLocks noChangeShapeType="1"/>
            </p:cNvSpPr>
            <p:nvPr/>
          </p:nvSpPr>
          <p:spPr bwMode="auto">
            <a:xfrm>
              <a:off x="581" y="1728"/>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2" name="Line 67"/>
            <p:cNvSpPr>
              <a:spLocks noChangeShapeType="1"/>
            </p:cNvSpPr>
            <p:nvPr/>
          </p:nvSpPr>
          <p:spPr bwMode="auto">
            <a:xfrm>
              <a:off x="581" y="3552"/>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3" name="Text Box 68"/>
            <p:cNvSpPr txBox="1">
              <a:spLocks noChangeArrowheads="1"/>
            </p:cNvSpPr>
            <p:nvPr/>
          </p:nvSpPr>
          <p:spPr bwMode="auto">
            <a:xfrm>
              <a:off x="425" y="3436"/>
              <a:ext cx="19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spcBef>
                  <a:spcPct val="50000"/>
                </a:spcBef>
              </a:pPr>
              <a:r>
                <a:rPr lang="en-US" sz="1600"/>
                <a:t>0</a:t>
              </a:r>
            </a:p>
          </p:txBody>
        </p:sp>
        <p:sp>
          <p:nvSpPr>
            <p:cNvPr id="10294" name="Text Box 69"/>
            <p:cNvSpPr txBox="1">
              <a:spLocks noChangeArrowheads="1"/>
            </p:cNvSpPr>
            <p:nvPr/>
          </p:nvSpPr>
          <p:spPr bwMode="auto">
            <a:xfrm>
              <a:off x="276" y="2524"/>
              <a:ext cx="34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spcBef>
                  <a:spcPct val="50000"/>
                </a:spcBef>
              </a:pPr>
              <a:r>
                <a:rPr lang="en-US" sz="1600"/>
                <a:t>.1</a:t>
              </a:r>
            </a:p>
          </p:txBody>
        </p:sp>
        <p:sp>
          <p:nvSpPr>
            <p:cNvPr id="10295" name="Text Box 70"/>
            <p:cNvSpPr txBox="1">
              <a:spLocks noChangeArrowheads="1"/>
            </p:cNvSpPr>
            <p:nvPr/>
          </p:nvSpPr>
          <p:spPr bwMode="auto">
            <a:xfrm>
              <a:off x="276" y="1612"/>
              <a:ext cx="34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spcBef>
                  <a:spcPct val="50000"/>
                </a:spcBef>
              </a:pPr>
              <a:r>
                <a:rPr lang="en-US" sz="1600"/>
                <a:t>.2</a:t>
              </a:r>
            </a:p>
          </p:txBody>
        </p:sp>
        <p:sp>
          <p:nvSpPr>
            <p:cNvPr id="10296" name="Text Box 71"/>
            <p:cNvSpPr txBox="1">
              <a:spLocks noChangeArrowheads="1"/>
            </p:cNvSpPr>
            <p:nvPr/>
          </p:nvSpPr>
          <p:spPr bwMode="auto">
            <a:xfrm>
              <a:off x="144" y="201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t>p</a:t>
              </a:r>
            </a:p>
          </p:txBody>
        </p:sp>
        <p:grpSp>
          <p:nvGrpSpPr>
            <p:cNvPr id="10297" name="Group 72"/>
            <p:cNvGrpSpPr>
              <a:grpSpLocks/>
            </p:cNvGrpSpPr>
            <p:nvPr/>
          </p:nvGrpSpPr>
          <p:grpSpPr bwMode="auto">
            <a:xfrm>
              <a:off x="576" y="1488"/>
              <a:ext cx="2213" cy="2208"/>
              <a:chOff x="576" y="1488"/>
              <a:chExt cx="2213" cy="2208"/>
            </a:xfrm>
          </p:grpSpPr>
          <p:pic>
            <p:nvPicPr>
              <p:cNvPr id="10298" name="Picture 73"/>
              <p:cNvPicPr>
                <a:picLocks noChangeAspect="1" noChangeArrowheads="1"/>
              </p:cNvPicPr>
              <p:nvPr/>
            </p:nvPicPr>
            <p:blipFill>
              <a:blip r:embed="rId3" cstate="print">
                <a:extLst>
                  <a:ext uri="{28A0092B-C50C-407E-A947-70E740481C1C}">
                    <a14:useLocalDpi xmlns:a14="http://schemas.microsoft.com/office/drawing/2010/main" val="0"/>
                  </a:ext>
                </a:extLst>
              </a:blip>
              <a:srcRect l="24010" t="8208" r="2356" b="18431"/>
              <a:stretch>
                <a:fillRect/>
              </a:stretch>
            </p:blipFill>
            <p:spPr bwMode="auto">
              <a:xfrm>
                <a:off x="672" y="1584"/>
                <a:ext cx="2112" cy="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99" name="Group 74"/>
              <p:cNvGrpSpPr>
                <a:grpSpLocks/>
              </p:cNvGrpSpPr>
              <p:nvPr/>
            </p:nvGrpSpPr>
            <p:grpSpPr bwMode="auto">
              <a:xfrm>
                <a:off x="576" y="1488"/>
                <a:ext cx="2213" cy="2208"/>
                <a:chOff x="576" y="1488"/>
                <a:chExt cx="2213" cy="2208"/>
              </a:xfrm>
            </p:grpSpPr>
            <p:sp>
              <p:nvSpPr>
                <p:cNvPr id="10300" name="Rectangle 75"/>
                <p:cNvSpPr>
                  <a:spLocks noChangeArrowheads="1"/>
                </p:cNvSpPr>
                <p:nvPr/>
              </p:nvSpPr>
              <p:spPr bwMode="auto">
                <a:xfrm>
                  <a:off x="581" y="1488"/>
                  <a:ext cx="2208" cy="21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301" name="Group 76"/>
                <p:cNvGrpSpPr>
                  <a:grpSpLocks/>
                </p:cNvGrpSpPr>
                <p:nvPr/>
              </p:nvGrpSpPr>
              <p:grpSpPr bwMode="auto">
                <a:xfrm>
                  <a:off x="576" y="3648"/>
                  <a:ext cx="2208" cy="48"/>
                  <a:chOff x="1824" y="3696"/>
                  <a:chExt cx="2208" cy="48"/>
                </a:xfrm>
              </p:grpSpPr>
              <p:sp>
                <p:nvSpPr>
                  <p:cNvPr id="10302" name="Line 77"/>
                  <p:cNvSpPr>
                    <a:spLocks noChangeShapeType="1"/>
                  </p:cNvSpPr>
                  <p:nvPr/>
                </p:nvSpPr>
                <p:spPr bwMode="auto">
                  <a:xfrm>
                    <a:off x="1824" y="3696"/>
                    <a:ext cx="220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3" name="Line 78"/>
                  <p:cNvSpPr>
                    <a:spLocks noChangeShapeType="1"/>
                  </p:cNvSpPr>
                  <p:nvPr/>
                </p:nvSpPr>
                <p:spPr bwMode="auto">
                  <a:xfrm>
                    <a:off x="1824"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4" name="Line 79"/>
                  <p:cNvSpPr>
                    <a:spLocks noChangeShapeType="1"/>
                  </p:cNvSpPr>
                  <p:nvPr/>
                </p:nvSpPr>
                <p:spPr bwMode="auto">
                  <a:xfrm>
                    <a:off x="1920"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5" name="Line 80"/>
                  <p:cNvSpPr>
                    <a:spLocks noChangeShapeType="1"/>
                  </p:cNvSpPr>
                  <p:nvPr/>
                </p:nvSpPr>
                <p:spPr bwMode="auto">
                  <a:xfrm>
                    <a:off x="2016"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6" name="Line 81"/>
                  <p:cNvSpPr>
                    <a:spLocks noChangeShapeType="1"/>
                  </p:cNvSpPr>
                  <p:nvPr/>
                </p:nvSpPr>
                <p:spPr bwMode="auto">
                  <a:xfrm>
                    <a:off x="2112"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7" name="Line 82"/>
                  <p:cNvSpPr>
                    <a:spLocks noChangeShapeType="1"/>
                  </p:cNvSpPr>
                  <p:nvPr/>
                </p:nvSpPr>
                <p:spPr bwMode="auto">
                  <a:xfrm>
                    <a:off x="2208"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8" name="Line 83"/>
                  <p:cNvSpPr>
                    <a:spLocks noChangeShapeType="1"/>
                  </p:cNvSpPr>
                  <p:nvPr/>
                </p:nvSpPr>
                <p:spPr bwMode="auto">
                  <a:xfrm>
                    <a:off x="2304"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9" name="Line 84"/>
                  <p:cNvSpPr>
                    <a:spLocks noChangeShapeType="1"/>
                  </p:cNvSpPr>
                  <p:nvPr/>
                </p:nvSpPr>
                <p:spPr bwMode="auto">
                  <a:xfrm>
                    <a:off x="2400"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0" name="Line 85"/>
                  <p:cNvSpPr>
                    <a:spLocks noChangeShapeType="1"/>
                  </p:cNvSpPr>
                  <p:nvPr/>
                </p:nvSpPr>
                <p:spPr bwMode="auto">
                  <a:xfrm>
                    <a:off x="2496"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1" name="Line 86"/>
                  <p:cNvSpPr>
                    <a:spLocks noChangeShapeType="1"/>
                  </p:cNvSpPr>
                  <p:nvPr/>
                </p:nvSpPr>
                <p:spPr bwMode="auto">
                  <a:xfrm>
                    <a:off x="2592"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2" name="Line 87"/>
                  <p:cNvSpPr>
                    <a:spLocks noChangeShapeType="1"/>
                  </p:cNvSpPr>
                  <p:nvPr/>
                </p:nvSpPr>
                <p:spPr bwMode="auto">
                  <a:xfrm>
                    <a:off x="2688"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3" name="Line 88"/>
                  <p:cNvSpPr>
                    <a:spLocks noChangeShapeType="1"/>
                  </p:cNvSpPr>
                  <p:nvPr/>
                </p:nvSpPr>
                <p:spPr bwMode="auto">
                  <a:xfrm>
                    <a:off x="2784"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4" name="Line 89"/>
                  <p:cNvSpPr>
                    <a:spLocks noChangeShapeType="1"/>
                  </p:cNvSpPr>
                  <p:nvPr/>
                </p:nvSpPr>
                <p:spPr bwMode="auto">
                  <a:xfrm>
                    <a:off x="2880"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5" name="Line 90"/>
                  <p:cNvSpPr>
                    <a:spLocks noChangeShapeType="1"/>
                  </p:cNvSpPr>
                  <p:nvPr/>
                </p:nvSpPr>
                <p:spPr bwMode="auto">
                  <a:xfrm>
                    <a:off x="2976"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6" name="Line 91"/>
                  <p:cNvSpPr>
                    <a:spLocks noChangeShapeType="1"/>
                  </p:cNvSpPr>
                  <p:nvPr/>
                </p:nvSpPr>
                <p:spPr bwMode="auto">
                  <a:xfrm>
                    <a:off x="3072"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7" name="Line 92"/>
                  <p:cNvSpPr>
                    <a:spLocks noChangeShapeType="1"/>
                  </p:cNvSpPr>
                  <p:nvPr/>
                </p:nvSpPr>
                <p:spPr bwMode="auto">
                  <a:xfrm>
                    <a:off x="3168"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8" name="Line 93"/>
                  <p:cNvSpPr>
                    <a:spLocks noChangeShapeType="1"/>
                  </p:cNvSpPr>
                  <p:nvPr/>
                </p:nvSpPr>
                <p:spPr bwMode="auto">
                  <a:xfrm>
                    <a:off x="3264"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9" name="Line 94"/>
                  <p:cNvSpPr>
                    <a:spLocks noChangeShapeType="1"/>
                  </p:cNvSpPr>
                  <p:nvPr/>
                </p:nvSpPr>
                <p:spPr bwMode="auto">
                  <a:xfrm>
                    <a:off x="3360"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0" name="Line 95"/>
                  <p:cNvSpPr>
                    <a:spLocks noChangeShapeType="1"/>
                  </p:cNvSpPr>
                  <p:nvPr/>
                </p:nvSpPr>
                <p:spPr bwMode="auto">
                  <a:xfrm>
                    <a:off x="3456"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1" name="Line 96"/>
                  <p:cNvSpPr>
                    <a:spLocks noChangeShapeType="1"/>
                  </p:cNvSpPr>
                  <p:nvPr/>
                </p:nvSpPr>
                <p:spPr bwMode="auto">
                  <a:xfrm>
                    <a:off x="3552"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2" name="Line 97"/>
                  <p:cNvSpPr>
                    <a:spLocks noChangeShapeType="1"/>
                  </p:cNvSpPr>
                  <p:nvPr/>
                </p:nvSpPr>
                <p:spPr bwMode="auto">
                  <a:xfrm>
                    <a:off x="3648"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3" name="Line 98"/>
                  <p:cNvSpPr>
                    <a:spLocks noChangeShapeType="1"/>
                  </p:cNvSpPr>
                  <p:nvPr/>
                </p:nvSpPr>
                <p:spPr bwMode="auto">
                  <a:xfrm>
                    <a:off x="3744"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4" name="Line 99"/>
                  <p:cNvSpPr>
                    <a:spLocks noChangeShapeType="1"/>
                  </p:cNvSpPr>
                  <p:nvPr/>
                </p:nvSpPr>
                <p:spPr bwMode="auto">
                  <a:xfrm>
                    <a:off x="3840"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5" name="Line 100"/>
                  <p:cNvSpPr>
                    <a:spLocks noChangeShapeType="1"/>
                  </p:cNvSpPr>
                  <p:nvPr/>
                </p:nvSpPr>
                <p:spPr bwMode="auto">
                  <a:xfrm>
                    <a:off x="3936"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6" name="Line 101"/>
                  <p:cNvSpPr>
                    <a:spLocks noChangeShapeType="1"/>
                  </p:cNvSpPr>
                  <p:nvPr/>
                </p:nvSpPr>
                <p:spPr bwMode="auto">
                  <a:xfrm>
                    <a:off x="4032"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sp>
        <p:nvSpPr>
          <p:cNvPr id="10243" name="Rectangle 12"/>
          <p:cNvSpPr>
            <a:spLocks noGrp="1" noChangeArrowheads="1"/>
          </p:cNvSpPr>
          <p:nvPr>
            <p:ph type="title"/>
          </p:nvPr>
        </p:nvSpPr>
        <p:spPr/>
        <p:txBody>
          <a:bodyPr/>
          <a:lstStyle/>
          <a:p>
            <a:pPr eaLnBrk="1" hangingPunct="1"/>
            <a:r>
              <a:rPr lang="en-US" smtClean="0"/>
              <a:t>continuous probabilities</a:t>
            </a:r>
          </a:p>
        </p:txBody>
      </p:sp>
      <p:grpSp>
        <p:nvGrpSpPr>
          <p:cNvPr id="13338" name="Group 26"/>
          <p:cNvGrpSpPr>
            <a:grpSpLocks/>
          </p:cNvGrpSpPr>
          <p:nvPr/>
        </p:nvGrpSpPr>
        <p:grpSpPr bwMode="auto">
          <a:xfrm>
            <a:off x="2590800" y="2755900"/>
            <a:ext cx="263525" cy="2882900"/>
            <a:chOff x="2880" y="1736"/>
            <a:chExt cx="166" cy="1816"/>
          </a:xfrm>
        </p:grpSpPr>
        <p:sp>
          <p:nvSpPr>
            <p:cNvPr id="10288" name="Rectangle 24"/>
            <p:cNvSpPr>
              <a:spLocks noChangeArrowheads="1"/>
            </p:cNvSpPr>
            <p:nvPr/>
          </p:nvSpPr>
          <p:spPr bwMode="auto">
            <a:xfrm>
              <a:off x="2880" y="1776"/>
              <a:ext cx="166" cy="1776"/>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89" name="Freeform 25"/>
            <p:cNvSpPr>
              <a:spLocks/>
            </p:cNvSpPr>
            <p:nvPr/>
          </p:nvSpPr>
          <p:spPr bwMode="auto">
            <a:xfrm>
              <a:off x="2880" y="1736"/>
              <a:ext cx="166" cy="40"/>
            </a:xfrm>
            <a:custGeom>
              <a:avLst/>
              <a:gdLst>
                <a:gd name="T0" fmla="*/ 0 w 166"/>
                <a:gd name="T1" fmla="*/ 40 h 40"/>
                <a:gd name="T2" fmla="*/ 6 w 166"/>
                <a:gd name="T3" fmla="*/ 26 h 40"/>
                <a:gd name="T4" fmla="*/ 28 w 166"/>
                <a:gd name="T5" fmla="*/ 16 h 40"/>
                <a:gd name="T6" fmla="*/ 42 w 166"/>
                <a:gd name="T7" fmla="*/ 8 h 40"/>
                <a:gd name="T8" fmla="*/ 60 w 166"/>
                <a:gd name="T9" fmla="*/ 0 h 40"/>
                <a:gd name="T10" fmla="*/ 82 w 166"/>
                <a:gd name="T11" fmla="*/ 0 h 40"/>
                <a:gd name="T12" fmla="*/ 100 w 166"/>
                <a:gd name="T13" fmla="*/ 2 h 40"/>
                <a:gd name="T14" fmla="*/ 114 w 166"/>
                <a:gd name="T15" fmla="*/ 8 h 40"/>
                <a:gd name="T16" fmla="*/ 128 w 166"/>
                <a:gd name="T17" fmla="*/ 12 h 40"/>
                <a:gd name="T18" fmla="*/ 144 w 166"/>
                <a:gd name="T19" fmla="*/ 18 h 40"/>
                <a:gd name="T20" fmla="*/ 156 w 166"/>
                <a:gd name="T21" fmla="*/ 28 h 40"/>
                <a:gd name="T22" fmla="*/ 166 w 166"/>
                <a:gd name="T23" fmla="*/ 40 h 40"/>
                <a:gd name="T24" fmla="*/ 0 w 166"/>
                <a:gd name="T25" fmla="*/ 40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6" h="40">
                  <a:moveTo>
                    <a:pt x="0" y="40"/>
                  </a:moveTo>
                  <a:lnTo>
                    <a:pt x="6" y="26"/>
                  </a:lnTo>
                  <a:lnTo>
                    <a:pt x="28" y="16"/>
                  </a:lnTo>
                  <a:lnTo>
                    <a:pt x="42" y="8"/>
                  </a:lnTo>
                  <a:lnTo>
                    <a:pt x="60" y="0"/>
                  </a:lnTo>
                  <a:lnTo>
                    <a:pt x="82" y="0"/>
                  </a:lnTo>
                  <a:lnTo>
                    <a:pt x="100" y="2"/>
                  </a:lnTo>
                  <a:lnTo>
                    <a:pt x="114" y="8"/>
                  </a:lnTo>
                  <a:lnTo>
                    <a:pt x="128" y="12"/>
                  </a:lnTo>
                  <a:lnTo>
                    <a:pt x="144" y="18"/>
                  </a:lnTo>
                  <a:lnTo>
                    <a:pt x="156" y="28"/>
                  </a:lnTo>
                  <a:lnTo>
                    <a:pt x="166" y="40"/>
                  </a:lnTo>
                  <a:lnTo>
                    <a:pt x="0" y="40"/>
                  </a:ln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0245" name="Group 63"/>
          <p:cNvGrpSpPr>
            <a:grpSpLocks/>
          </p:cNvGrpSpPr>
          <p:nvPr/>
        </p:nvGrpSpPr>
        <p:grpSpPr bwMode="auto">
          <a:xfrm>
            <a:off x="228600" y="2362200"/>
            <a:ext cx="4198938" cy="3505200"/>
            <a:chOff x="144" y="1488"/>
            <a:chExt cx="2645" cy="2208"/>
          </a:xfrm>
        </p:grpSpPr>
        <p:sp>
          <p:nvSpPr>
            <p:cNvPr id="10251" name="Line 6"/>
            <p:cNvSpPr>
              <a:spLocks noChangeShapeType="1"/>
            </p:cNvSpPr>
            <p:nvPr/>
          </p:nvSpPr>
          <p:spPr bwMode="auto">
            <a:xfrm>
              <a:off x="581" y="264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2" name="Line 7"/>
            <p:cNvSpPr>
              <a:spLocks noChangeShapeType="1"/>
            </p:cNvSpPr>
            <p:nvPr/>
          </p:nvSpPr>
          <p:spPr bwMode="auto">
            <a:xfrm>
              <a:off x="581" y="1728"/>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3" name="Line 8"/>
            <p:cNvSpPr>
              <a:spLocks noChangeShapeType="1"/>
            </p:cNvSpPr>
            <p:nvPr/>
          </p:nvSpPr>
          <p:spPr bwMode="auto">
            <a:xfrm>
              <a:off x="581" y="3552"/>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4" name="Text Box 18"/>
            <p:cNvSpPr txBox="1">
              <a:spLocks noChangeArrowheads="1"/>
            </p:cNvSpPr>
            <p:nvPr/>
          </p:nvSpPr>
          <p:spPr bwMode="auto">
            <a:xfrm>
              <a:off x="425" y="3436"/>
              <a:ext cx="19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spcBef>
                  <a:spcPct val="50000"/>
                </a:spcBef>
              </a:pPr>
              <a:r>
                <a:rPr lang="en-US" sz="1600"/>
                <a:t>0</a:t>
              </a:r>
            </a:p>
          </p:txBody>
        </p:sp>
        <p:sp>
          <p:nvSpPr>
            <p:cNvPr id="10255" name="Text Box 19"/>
            <p:cNvSpPr txBox="1">
              <a:spLocks noChangeArrowheads="1"/>
            </p:cNvSpPr>
            <p:nvPr/>
          </p:nvSpPr>
          <p:spPr bwMode="auto">
            <a:xfrm>
              <a:off x="276" y="2524"/>
              <a:ext cx="34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spcBef>
                  <a:spcPct val="50000"/>
                </a:spcBef>
              </a:pPr>
              <a:r>
                <a:rPr lang="en-US" sz="1600"/>
                <a:t>.1</a:t>
              </a:r>
            </a:p>
          </p:txBody>
        </p:sp>
        <p:sp>
          <p:nvSpPr>
            <p:cNvPr id="10256" name="Text Box 20"/>
            <p:cNvSpPr txBox="1">
              <a:spLocks noChangeArrowheads="1"/>
            </p:cNvSpPr>
            <p:nvPr/>
          </p:nvSpPr>
          <p:spPr bwMode="auto">
            <a:xfrm>
              <a:off x="276" y="1612"/>
              <a:ext cx="34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spcBef>
                  <a:spcPct val="50000"/>
                </a:spcBef>
              </a:pPr>
              <a:r>
                <a:rPr lang="en-US" sz="1600"/>
                <a:t>.2</a:t>
              </a:r>
            </a:p>
          </p:txBody>
        </p:sp>
        <p:sp>
          <p:nvSpPr>
            <p:cNvPr id="10257" name="Text Box 21"/>
            <p:cNvSpPr txBox="1">
              <a:spLocks noChangeArrowheads="1"/>
            </p:cNvSpPr>
            <p:nvPr/>
          </p:nvSpPr>
          <p:spPr bwMode="auto">
            <a:xfrm>
              <a:off x="144" y="201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t>p</a:t>
              </a:r>
            </a:p>
          </p:txBody>
        </p:sp>
        <p:grpSp>
          <p:nvGrpSpPr>
            <p:cNvPr id="10258" name="Group 61"/>
            <p:cNvGrpSpPr>
              <a:grpSpLocks/>
            </p:cNvGrpSpPr>
            <p:nvPr/>
          </p:nvGrpSpPr>
          <p:grpSpPr bwMode="auto">
            <a:xfrm>
              <a:off x="576" y="1488"/>
              <a:ext cx="2213" cy="2208"/>
              <a:chOff x="576" y="1488"/>
              <a:chExt cx="2213" cy="2208"/>
            </a:xfrm>
          </p:grpSpPr>
          <p:pic>
            <p:nvPicPr>
              <p:cNvPr id="10259" name="Picture 17"/>
              <p:cNvPicPr>
                <a:picLocks noChangeAspect="1" noChangeArrowheads="1"/>
              </p:cNvPicPr>
              <p:nvPr/>
            </p:nvPicPr>
            <p:blipFill>
              <a:blip r:embed="rId3" cstate="print">
                <a:extLst>
                  <a:ext uri="{28A0092B-C50C-407E-A947-70E740481C1C}">
                    <a14:useLocalDpi xmlns:a14="http://schemas.microsoft.com/office/drawing/2010/main" val="0"/>
                  </a:ext>
                </a:extLst>
              </a:blip>
              <a:srcRect l="24010" t="8208" r="2356" b="18431"/>
              <a:stretch>
                <a:fillRect/>
              </a:stretch>
            </p:blipFill>
            <p:spPr bwMode="auto">
              <a:xfrm>
                <a:off x="672" y="1584"/>
                <a:ext cx="2112" cy="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60" name="Group 60"/>
              <p:cNvGrpSpPr>
                <a:grpSpLocks/>
              </p:cNvGrpSpPr>
              <p:nvPr/>
            </p:nvGrpSpPr>
            <p:grpSpPr bwMode="auto">
              <a:xfrm>
                <a:off x="576" y="1488"/>
                <a:ext cx="2213" cy="2208"/>
                <a:chOff x="576" y="1488"/>
                <a:chExt cx="2213" cy="2208"/>
              </a:xfrm>
            </p:grpSpPr>
            <p:sp>
              <p:nvSpPr>
                <p:cNvPr id="10261" name="Rectangle 5"/>
                <p:cNvSpPr>
                  <a:spLocks noChangeArrowheads="1"/>
                </p:cNvSpPr>
                <p:nvPr/>
              </p:nvSpPr>
              <p:spPr bwMode="auto">
                <a:xfrm>
                  <a:off x="581" y="1488"/>
                  <a:ext cx="2208" cy="21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262" name="Group 54"/>
                <p:cNvGrpSpPr>
                  <a:grpSpLocks/>
                </p:cNvGrpSpPr>
                <p:nvPr/>
              </p:nvGrpSpPr>
              <p:grpSpPr bwMode="auto">
                <a:xfrm>
                  <a:off x="576" y="3648"/>
                  <a:ext cx="2208" cy="48"/>
                  <a:chOff x="1824" y="3696"/>
                  <a:chExt cx="2208" cy="48"/>
                </a:xfrm>
              </p:grpSpPr>
              <p:sp>
                <p:nvSpPr>
                  <p:cNvPr id="10263" name="Line 27"/>
                  <p:cNvSpPr>
                    <a:spLocks noChangeShapeType="1"/>
                  </p:cNvSpPr>
                  <p:nvPr/>
                </p:nvSpPr>
                <p:spPr bwMode="auto">
                  <a:xfrm>
                    <a:off x="1824" y="3696"/>
                    <a:ext cx="220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4" name="Line 29"/>
                  <p:cNvSpPr>
                    <a:spLocks noChangeShapeType="1"/>
                  </p:cNvSpPr>
                  <p:nvPr/>
                </p:nvSpPr>
                <p:spPr bwMode="auto">
                  <a:xfrm>
                    <a:off x="1824"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5" name="Line 30"/>
                  <p:cNvSpPr>
                    <a:spLocks noChangeShapeType="1"/>
                  </p:cNvSpPr>
                  <p:nvPr/>
                </p:nvSpPr>
                <p:spPr bwMode="auto">
                  <a:xfrm>
                    <a:off x="1920"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6" name="Line 31"/>
                  <p:cNvSpPr>
                    <a:spLocks noChangeShapeType="1"/>
                  </p:cNvSpPr>
                  <p:nvPr/>
                </p:nvSpPr>
                <p:spPr bwMode="auto">
                  <a:xfrm>
                    <a:off x="2016"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7" name="Line 32"/>
                  <p:cNvSpPr>
                    <a:spLocks noChangeShapeType="1"/>
                  </p:cNvSpPr>
                  <p:nvPr/>
                </p:nvSpPr>
                <p:spPr bwMode="auto">
                  <a:xfrm>
                    <a:off x="2112"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8" name="Line 33"/>
                  <p:cNvSpPr>
                    <a:spLocks noChangeShapeType="1"/>
                  </p:cNvSpPr>
                  <p:nvPr/>
                </p:nvSpPr>
                <p:spPr bwMode="auto">
                  <a:xfrm>
                    <a:off x="2208"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69" name="Line 34"/>
                  <p:cNvSpPr>
                    <a:spLocks noChangeShapeType="1"/>
                  </p:cNvSpPr>
                  <p:nvPr/>
                </p:nvSpPr>
                <p:spPr bwMode="auto">
                  <a:xfrm>
                    <a:off x="2304"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0" name="Line 35"/>
                  <p:cNvSpPr>
                    <a:spLocks noChangeShapeType="1"/>
                  </p:cNvSpPr>
                  <p:nvPr/>
                </p:nvSpPr>
                <p:spPr bwMode="auto">
                  <a:xfrm>
                    <a:off x="2400"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1" name="Line 36"/>
                  <p:cNvSpPr>
                    <a:spLocks noChangeShapeType="1"/>
                  </p:cNvSpPr>
                  <p:nvPr/>
                </p:nvSpPr>
                <p:spPr bwMode="auto">
                  <a:xfrm>
                    <a:off x="2496"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2" name="Line 37"/>
                  <p:cNvSpPr>
                    <a:spLocks noChangeShapeType="1"/>
                  </p:cNvSpPr>
                  <p:nvPr/>
                </p:nvSpPr>
                <p:spPr bwMode="auto">
                  <a:xfrm>
                    <a:off x="2592"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3" name="Line 38"/>
                  <p:cNvSpPr>
                    <a:spLocks noChangeShapeType="1"/>
                  </p:cNvSpPr>
                  <p:nvPr/>
                </p:nvSpPr>
                <p:spPr bwMode="auto">
                  <a:xfrm>
                    <a:off x="2688"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4" name="Line 39"/>
                  <p:cNvSpPr>
                    <a:spLocks noChangeShapeType="1"/>
                  </p:cNvSpPr>
                  <p:nvPr/>
                </p:nvSpPr>
                <p:spPr bwMode="auto">
                  <a:xfrm>
                    <a:off x="2784"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5" name="Line 40"/>
                  <p:cNvSpPr>
                    <a:spLocks noChangeShapeType="1"/>
                  </p:cNvSpPr>
                  <p:nvPr/>
                </p:nvSpPr>
                <p:spPr bwMode="auto">
                  <a:xfrm>
                    <a:off x="2880"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6" name="Line 41"/>
                  <p:cNvSpPr>
                    <a:spLocks noChangeShapeType="1"/>
                  </p:cNvSpPr>
                  <p:nvPr/>
                </p:nvSpPr>
                <p:spPr bwMode="auto">
                  <a:xfrm>
                    <a:off x="2976"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7" name="Line 42"/>
                  <p:cNvSpPr>
                    <a:spLocks noChangeShapeType="1"/>
                  </p:cNvSpPr>
                  <p:nvPr/>
                </p:nvSpPr>
                <p:spPr bwMode="auto">
                  <a:xfrm>
                    <a:off x="3072"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8" name="Line 43"/>
                  <p:cNvSpPr>
                    <a:spLocks noChangeShapeType="1"/>
                  </p:cNvSpPr>
                  <p:nvPr/>
                </p:nvSpPr>
                <p:spPr bwMode="auto">
                  <a:xfrm>
                    <a:off x="3168"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9" name="Line 44"/>
                  <p:cNvSpPr>
                    <a:spLocks noChangeShapeType="1"/>
                  </p:cNvSpPr>
                  <p:nvPr/>
                </p:nvSpPr>
                <p:spPr bwMode="auto">
                  <a:xfrm>
                    <a:off x="3264"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0" name="Line 45"/>
                  <p:cNvSpPr>
                    <a:spLocks noChangeShapeType="1"/>
                  </p:cNvSpPr>
                  <p:nvPr/>
                </p:nvSpPr>
                <p:spPr bwMode="auto">
                  <a:xfrm>
                    <a:off x="3360"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1" name="Line 46"/>
                  <p:cNvSpPr>
                    <a:spLocks noChangeShapeType="1"/>
                  </p:cNvSpPr>
                  <p:nvPr/>
                </p:nvSpPr>
                <p:spPr bwMode="auto">
                  <a:xfrm>
                    <a:off x="3456"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2" name="Line 47"/>
                  <p:cNvSpPr>
                    <a:spLocks noChangeShapeType="1"/>
                  </p:cNvSpPr>
                  <p:nvPr/>
                </p:nvSpPr>
                <p:spPr bwMode="auto">
                  <a:xfrm>
                    <a:off x="3552"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3" name="Line 48"/>
                  <p:cNvSpPr>
                    <a:spLocks noChangeShapeType="1"/>
                  </p:cNvSpPr>
                  <p:nvPr/>
                </p:nvSpPr>
                <p:spPr bwMode="auto">
                  <a:xfrm>
                    <a:off x="3648"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4" name="Line 49"/>
                  <p:cNvSpPr>
                    <a:spLocks noChangeShapeType="1"/>
                  </p:cNvSpPr>
                  <p:nvPr/>
                </p:nvSpPr>
                <p:spPr bwMode="auto">
                  <a:xfrm>
                    <a:off x="3744"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5" name="Line 50"/>
                  <p:cNvSpPr>
                    <a:spLocks noChangeShapeType="1"/>
                  </p:cNvSpPr>
                  <p:nvPr/>
                </p:nvSpPr>
                <p:spPr bwMode="auto">
                  <a:xfrm>
                    <a:off x="3840"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6" name="Line 51"/>
                  <p:cNvSpPr>
                    <a:spLocks noChangeShapeType="1"/>
                  </p:cNvSpPr>
                  <p:nvPr/>
                </p:nvSpPr>
                <p:spPr bwMode="auto">
                  <a:xfrm>
                    <a:off x="3936"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7" name="Line 52"/>
                  <p:cNvSpPr>
                    <a:spLocks noChangeShapeType="1"/>
                  </p:cNvSpPr>
                  <p:nvPr/>
                </p:nvSpPr>
                <p:spPr bwMode="auto">
                  <a:xfrm>
                    <a:off x="4032" y="3696"/>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grpSp>
      <p:sp>
        <p:nvSpPr>
          <p:cNvPr id="13368" name="Text Box 56"/>
          <p:cNvSpPr txBox="1">
            <a:spLocks noChangeArrowheads="1"/>
          </p:cNvSpPr>
          <p:nvPr/>
        </p:nvSpPr>
        <p:spPr bwMode="auto">
          <a:xfrm>
            <a:off x="4800600" y="2743200"/>
            <a:ext cx="3352800" cy="328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t>total area under curve = 1</a:t>
            </a:r>
          </a:p>
          <a:p>
            <a:pPr eaLnBrk="1" hangingPunct="1">
              <a:spcBef>
                <a:spcPct val="50000"/>
              </a:spcBef>
            </a:pPr>
            <a:r>
              <a:rPr lang="en-US" u="sng"/>
              <a:t>but</a:t>
            </a:r>
          </a:p>
          <a:p>
            <a:pPr eaLnBrk="1" hangingPunct="1">
              <a:spcBef>
                <a:spcPct val="50000"/>
              </a:spcBef>
            </a:pPr>
            <a:r>
              <a:rPr lang="en-US"/>
              <a:t>the probability of any </a:t>
            </a:r>
            <a:r>
              <a:rPr lang="en-US" b="1" i="1"/>
              <a:t>single</a:t>
            </a:r>
            <a:r>
              <a:rPr lang="en-US"/>
              <a:t> value = 0</a:t>
            </a:r>
          </a:p>
          <a:p>
            <a:pPr eaLnBrk="1" hangingPunct="1">
              <a:spcBef>
                <a:spcPct val="50000"/>
              </a:spcBef>
            </a:pPr>
            <a:r>
              <a:rPr lang="en-US" sz="2800">
                <a:sym typeface="Symbol" pitchFamily="18" charset="2"/>
              </a:rPr>
              <a:t></a:t>
            </a:r>
            <a:r>
              <a:rPr lang="en-US"/>
              <a:t> interested in the probability assoc. w/ </a:t>
            </a:r>
            <a:r>
              <a:rPr lang="en-US" u="sng"/>
              <a:t>intervals</a:t>
            </a:r>
          </a:p>
        </p:txBody>
      </p:sp>
      <p:sp>
        <p:nvSpPr>
          <p:cNvPr id="13370" name="Line 58"/>
          <p:cNvSpPr>
            <a:spLocks noChangeShapeType="1"/>
          </p:cNvSpPr>
          <p:nvPr/>
        </p:nvSpPr>
        <p:spPr bwMode="auto">
          <a:xfrm flipH="1">
            <a:off x="3048000" y="3017838"/>
            <a:ext cx="1730375" cy="9445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3374" name="Group 62"/>
          <p:cNvGrpSpPr>
            <a:grpSpLocks/>
          </p:cNvGrpSpPr>
          <p:nvPr/>
        </p:nvGrpSpPr>
        <p:grpSpPr bwMode="auto">
          <a:xfrm>
            <a:off x="2720975" y="2667000"/>
            <a:ext cx="2079625" cy="3124200"/>
            <a:chOff x="1714" y="1680"/>
            <a:chExt cx="1310" cy="1968"/>
          </a:xfrm>
        </p:grpSpPr>
        <p:sp>
          <p:nvSpPr>
            <p:cNvPr id="10249" name="Line 55"/>
            <p:cNvSpPr>
              <a:spLocks noChangeShapeType="1"/>
            </p:cNvSpPr>
            <p:nvPr/>
          </p:nvSpPr>
          <p:spPr bwMode="auto">
            <a:xfrm>
              <a:off x="1714" y="1680"/>
              <a:ext cx="0" cy="1968"/>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0" name="Line 59"/>
            <p:cNvSpPr>
              <a:spLocks noChangeShapeType="1"/>
            </p:cNvSpPr>
            <p:nvPr/>
          </p:nvSpPr>
          <p:spPr bwMode="auto">
            <a:xfrm flipH="1">
              <a:off x="1728" y="2592"/>
              <a:ext cx="1296" cy="62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27482060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36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7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3368">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36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37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3368">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3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7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152400"/>
            <a:ext cx="7772400" cy="1143000"/>
          </a:xfrm>
        </p:spPr>
        <p:txBody>
          <a:bodyPr/>
          <a:lstStyle/>
          <a:p>
            <a:pPr eaLnBrk="1" hangingPunct="1"/>
            <a:r>
              <a:rPr lang="en-US" smtClean="0"/>
              <a:t>independent events</a:t>
            </a:r>
          </a:p>
        </p:txBody>
      </p:sp>
      <p:sp>
        <p:nvSpPr>
          <p:cNvPr id="15363" name="Rectangle 3"/>
          <p:cNvSpPr>
            <a:spLocks noGrp="1" noChangeArrowheads="1"/>
          </p:cNvSpPr>
          <p:nvPr>
            <p:ph type="body" idx="1"/>
          </p:nvPr>
        </p:nvSpPr>
        <p:spPr>
          <a:xfrm>
            <a:off x="685800" y="1371600"/>
            <a:ext cx="7772400" cy="5105400"/>
          </a:xfrm>
        </p:spPr>
        <p:txBody>
          <a:bodyPr/>
          <a:lstStyle/>
          <a:p>
            <a:pPr eaLnBrk="1" hangingPunct="1">
              <a:lnSpc>
                <a:spcPct val="90000"/>
              </a:lnSpc>
            </a:pPr>
            <a:r>
              <a:rPr lang="en-US" smtClean="0">
                <a:cs typeface="Times New Roman" pitchFamily="18" charset="0"/>
              </a:rPr>
              <a:t>one event has no influence on the outcome of another event</a:t>
            </a:r>
            <a:endParaRPr lang="en-US" smtClean="0"/>
          </a:p>
          <a:p>
            <a:pPr eaLnBrk="1" hangingPunct="1">
              <a:lnSpc>
                <a:spcPct val="90000"/>
              </a:lnSpc>
            </a:pPr>
            <a:r>
              <a:rPr lang="en-US" smtClean="0">
                <a:cs typeface="Times New Roman" pitchFamily="18" charset="0"/>
              </a:rPr>
              <a:t>if events A &amp; B are independent</a:t>
            </a:r>
          </a:p>
          <a:p>
            <a:pPr lvl="1" eaLnBrk="1" hangingPunct="1">
              <a:lnSpc>
                <a:spcPct val="90000"/>
              </a:lnSpc>
              <a:buFontTx/>
              <a:buNone/>
            </a:pPr>
            <a:r>
              <a:rPr lang="en-US" smtClean="0">
                <a:cs typeface="Times New Roman" pitchFamily="18" charset="0"/>
              </a:rPr>
              <a:t>	then P(A&amp;B) = P(A)*P(B)</a:t>
            </a:r>
            <a:endParaRPr lang="en-US" smtClean="0"/>
          </a:p>
          <a:p>
            <a:pPr eaLnBrk="1" hangingPunct="1">
              <a:lnSpc>
                <a:spcPct val="90000"/>
              </a:lnSpc>
            </a:pPr>
            <a:r>
              <a:rPr lang="en-US" smtClean="0"/>
              <a:t>if </a:t>
            </a:r>
            <a:r>
              <a:rPr lang="en-US" smtClean="0">
                <a:cs typeface="Times New Roman" pitchFamily="18" charset="0"/>
              </a:rPr>
              <a:t>P(A&amp;B) = P(A)*P(B)</a:t>
            </a:r>
          </a:p>
          <a:p>
            <a:pPr lvl="1" eaLnBrk="1" hangingPunct="1">
              <a:lnSpc>
                <a:spcPct val="90000"/>
              </a:lnSpc>
              <a:buFontTx/>
              <a:buNone/>
            </a:pPr>
            <a:r>
              <a:rPr lang="en-US" smtClean="0">
                <a:cs typeface="Times New Roman" pitchFamily="18" charset="0"/>
              </a:rPr>
              <a:t>	then events A &amp; B are independent</a:t>
            </a:r>
            <a:endParaRPr lang="en-US" smtClean="0"/>
          </a:p>
          <a:p>
            <a:pPr eaLnBrk="1" hangingPunct="1">
              <a:lnSpc>
                <a:spcPct val="90000"/>
              </a:lnSpc>
            </a:pPr>
            <a:r>
              <a:rPr lang="en-US" smtClean="0">
                <a:cs typeface="Times New Roman" pitchFamily="18" charset="0"/>
              </a:rPr>
              <a:t>coin flipping</a:t>
            </a:r>
          </a:p>
          <a:p>
            <a:pPr lvl="1" eaLnBrk="1" hangingPunct="1">
              <a:lnSpc>
                <a:spcPct val="90000"/>
              </a:lnSpc>
              <a:buFontTx/>
              <a:buNone/>
            </a:pPr>
            <a:r>
              <a:rPr lang="en-US" smtClean="0">
                <a:cs typeface="Times New Roman" pitchFamily="18" charset="0"/>
              </a:rPr>
              <a:t>	if P(H) = P(T) = .5 then</a:t>
            </a:r>
          </a:p>
          <a:p>
            <a:pPr lvl="1" eaLnBrk="1" hangingPunct="1">
              <a:lnSpc>
                <a:spcPct val="90000"/>
              </a:lnSpc>
              <a:buFontTx/>
              <a:buNone/>
            </a:pPr>
            <a:r>
              <a:rPr lang="en-US" smtClean="0">
                <a:cs typeface="Times New Roman" pitchFamily="18" charset="0"/>
              </a:rPr>
              <a:t>	P(HTHTH) = P(HHHHH) =</a:t>
            </a:r>
          </a:p>
          <a:p>
            <a:pPr lvl="1" eaLnBrk="1" hangingPunct="1">
              <a:lnSpc>
                <a:spcPct val="90000"/>
              </a:lnSpc>
              <a:buFontTx/>
              <a:buNone/>
            </a:pPr>
            <a:r>
              <a:rPr lang="en-US" smtClean="0">
                <a:cs typeface="Times New Roman" pitchFamily="18" charset="0"/>
              </a:rPr>
              <a:t>	.5*.5*.5*.5*.5  = .5</a:t>
            </a:r>
            <a:r>
              <a:rPr lang="en-US" baseline="30000" smtClean="0">
                <a:cs typeface="Times New Roman" pitchFamily="18" charset="0"/>
              </a:rPr>
              <a:t>5 </a:t>
            </a:r>
            <a:r>
              <a:rPr lang="en-US" smtClean="0">
                <a:cs typeface="Times New Roman" pitchFamily="18" charset="0"/>
              </a:rPr>
              <a:t>= .03</a:t>
            </a:r>
            <a:r>
              <a:rPr lang="en-US" smtClean="0"/>
              <a:t> </a:t>
            </a:r>
          </a:p>
        </p:txBody>
      </p:sp>
    </p:spTree>
    <p:extLst>
      <p:ext uri="{BB962C8B-B14F-4D97-AF65-F5344CB8AC3E}">
        <p14:creationId xmlns:p14="http://schemas.microsoft.com/office/powerpoint/2010/main" val="34751142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536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536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36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36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36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685800" y="762000"/>
            <a:ext cx="7772400" cy="5334000"/>
          </a:xfrm>
        </p:spPr>
        <p:txBody>
          <a:bodyPr/>
          <a:lstStyle/>
          <a:p>
            <a:pPr eaLnBrk="1" hangingPunct="1"/>
            <a:r>
              <a:rPr lang="en-US" smtClean="0">
                <a:cs typeface="Times New Roman" pitchFamily="18" charset="0"/>
              </a:rPr>
              <a:t>if you are flipping a coin and it has already come up heads 6 times in a row, what are the odds of an 7</a:t>
            </a:r>
            <a:r>
              <a:rPr lang="en-US" baseline="30000" smtClean="0">
                <a:cs typeface="Times New Roman" pitchFamily="18" charset="0"/>
              </a:rPr>
              <a:t>th</a:t>
            </a:r>
            <a:r>
              <a:rPr lang="en-US" smtClean="0">
                <a:cs typeface="Times New Roman" pitchFamily="18" charset="0"/>
              </a:rPr>
              <a:t> head? </a:t>
            </a:r>
          </a:p>
          <a:p>
            <a:pPr eaLnBrk="1" hangingPunct="1"/>
            <a:endParaRPr lang="en-US" smtClean="0">
              <a:cs typeface="Times New Roman" pitchFamily="18" charset="0"/>
            </a:endParaRPr>
          </a:p>
          <a:p>
            <a:pPr algn="ctr" eaLnBrk="1" hangingPunct="1">
              <a:buFontTx/>
              <a:buNone/>
            </a:pPr>
            <a:r>
              <a:rPr lang="en-US" sz="4000" smtClean="0">
                <a:cs typeface="Times New Roman" pitchFamily="18" charset="0"/>
              </a:rPr>
              <a:t>.5</a:t>
            </a:r>
          </a:p>
          <a:p>
            <a:pPr eaLnBrk="1" hangingPunct="1"/>
            <a:endParaRPr lang="en-US" smtClean="0">
              <a:cs typeface="Times New Roman" pitchFamily="18" charset="0"/>
            </a:endParaRPr>
          </a:p>
          <a:p>
            <a:pPr eaLnBrk="1" hangingPunct="1"/>
            <a:r>
              <a:rPr lang="en-US" smtClean="0">
                <a:cs typeface="Times New Roman" pitchFamily="18" charset="0"/>
              </a:rPr>
              <a:t>note that P(10H) &lt; &gt; P(4H,6T)</a:t>
            </a:r>
          </a:p>
          <a:p>
            <a:pPr lvl="1" eaLnBrk="1" hangingPunct="1"/>
            <a:r>
              <a:rPr lang="en-US" smtClean="0">
                <a:cs typeface="Times New Roman" pitchFamily="18" charset="0"/>
              </a:rPr>
              <a:t>lots of ways to achieve the 2</a:t>
            </a:r>
            <a:r>
              <a:rPr lang="en-US" baseline="30000" smtClean="0">
                <a:cs typeface="Times New Roman" pitchFamily="18" charset="0"/>
              </a:rPr>
              <a:t>nd</a:t>
            </a:r>
            <a:r>
              <a:rPr lang="en-US" smtClean="0">
                <a:cs typeface="Times New Roman" pitchFamily="18" charset="0"/>
              </a:rPr>
              <a:t> result (therefore much more probable)</a:t>
            </a:r>
            <a:r>
              <a:rPr lang="en-US" smtClean="0"/>
              <a:t> </a:t>
            </a:r>
          </a:p>
        </p:txBody>
      </p:sp>
    </p:spTree>
    <p:extLst>
      <p:ext uri="{BB962C8B-B14F-4D97-AF65-F5344CB8AC3E}">
        <p14:creationId xmlns:p14="http://schemas.microsoft.com/office/powerpoint/2010/main" val="25384117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3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p:txBody>
          <a:bodyPr/>
          <a:lstStyle/>
          <a:p>
            <a:pPr eaLnBrk="1" hangingPunct="1"/>
            <a:r>
              <a:rPr lang="en-US" u="sng" smtClean="0">
                <a:cs typeface="Times New Roman" pitchFamily="18" charset="0"/>
              </a:rPr>
              <a:t>mutually</a:t>
            </a:r>
            <a:r>
              <a:rPr lang="en-US" smtClean="0">
                <a:cs typeface="Times New Roman" pitchFamily="18" charset="0"/>
              </a:rPr>
              <a:t> </a:t>
            </a:r>
            <a:r>
              <a:rPr lang="en-US" u="sng" smtClean="0">
                <a:cs typeface="Times New Roman" pitchFamily="18" charset="0"/>
              </a:rPr>
              <a:t>exclusive</a:t>
            </a:r>
            <a:r>
              <a:rPr lang="en-US" smtClean="0">
                <a:cs typeface="Times New Roman" pitchFamily="18" charset="0"/>
              </a:rPr>
              <a:t> events are not independent</a:t>
            </a:r>
          </a:p>
          <a:p>
            <a:pPr eaLnBrk="1" hangingPunct="1"/>
            <a:r>
              <a:rPr lang="en-US" smtClean="0">
                <a:cs typeface="Times New Roman" pitchFamily="18" charset="0"/>
              </a:rPr>
              <a:t>rather, the most dependent kinds of events</a:t>
            </a:r>
          </a:p>
          <a:p>
            <a:pPr lvl="1" eaLnBrk="1" hangingPunct="1"/>
            <a:r>
              <a:rPr lang="en-US" smtClean="0">
                <a:cs typeface="Times New Roman" pitchFamily="18" charset="0"/>
              </a:rPr>
              <a:t>if not heads, then tails</a:t>
            </a:r>
          </a:p>
          <a:p>
            <a:pPr lvl="1" eaLnBrk="1" hangingPunct="1"/>
            <a:r>
              <a:rPr lang="en-US" u="sng" smtClean="0">
                <a:cs typeface="Times New Roman" pitchFamily="18" charset="0"/>
              </a:rPr>
              <a:t>joint probability</a:t>
            </a:r>
            <a:r>
              <a:rPr lang="en-US" smtClean="0">
                <a:cs typeface="Times New Roman" pitchFamily="18" charset="0"/>
              </a:rPr>
              <a:t> of 2 mutually exclusive events is 0 </a:t>
            </a:r>
          </a:p>
          <a:p>
            <a:pPr lvl="2" eaLnBrk="1" hangingPunct="1"/>
            <a:r>
              <a:rPr lang="en-US" smtClean="0">
                <a:cs typeface="Times New Roman" pitchFamily="18" charset="0"/>
              </a:rPr>
              <a:t>P(A&amp;B)=0</a:t>
            </a:r>
            <a:r>
              <a:rPr lang="en-US" smtClean="0"/>
              <a:t> </a:t>
            </a:r>
          </a:p>
        </p:txBody>
      </p:sp>
    </p:spTree>
    <p:extLst>
      <p:ext uri="{BB962C8B-B14F-4D97-AF65-F5344CB8AC3E}">
        <p14:creationId xmlns:p14="http://schemas.microsoft.com/office/powerpoint/2010/main" val="36060285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741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conditional probability</a:t>
            </a:r>
          </a:p>
        </p:txBody>
      </p:sp>
      <p:sp>
        <p:nvSpPr>
          <p:cNvPr id="18435" name="Rectangle 3"/>
          <p:cNvSpPr>
            <a:spLocks noGrp="1" noChangeArrowheads="1"/>
          </p:cNvSpPr>
          <p:nvPr>
            <p:ph type="body" idx="1"/>
          </p:nvPr>
        </p:nvSpPr>
        <p:spPr/>
        <p:txBody>
          <a:bodyPr/>
          <a:lstStyle/>
          <a:p>
            <a:pPr eaLnBrk="1" hangingPunct="1"/>
            <a:r>
              <a:rPr lang="en-US" smtClean="0">
                <a:cs typeface="Times New Roman" pitchFamily="18" charset="0"/>
              </a:rPr>
              <a:t>concern the odds of one event occurring, given that another event </a:t>
            </a:r>
            <a:r>
              <a:rPr lang="en-US" u="sng" smtClean="0">
                <a:cs typeface="Times New Roman" pitchFamily="18" charset="0"/>
              </a:rPr>
              <a:t>has</a:t>
            </a:r>
            <a:r>
              <a:rPr lang="en-US" smtClean="0">
                <a:cs typeface="Times New Roman" pitchFamily="18" charset="0"/>
              </a:rPr>
              <a:t> occurred</a:t>
            </a:r>
          </a:p>
          <a:p>
            <a:pPr eaLnBrk="1" hangingPunct="1"/>
            <a:endParaRPr lang="en-US" smtClean="0"/>
          </a:p>
          <a:p>
            <a:pPr eaLnBrk="1" hangingPunct="1"/>
            <a:r>
              <a:rPr lang="en-US" smtClean="0">
                <a:cs typeface="Times New Roman" pitchFamily="18" charset="0"/>
              </a:rPr>
              <a:t>P(A|B)=Prob of A, </a:t>
            </a:r>
            <a:r>
              <a:rPr lang="en-US" u="sng" smtClean="0">
                <a:cs typeface="Times New Roman" pitchFamily="18" charset="0"/>
              </a:rPr>
              <a:t>given B</a:t>
            </a:r>
            <a:endParaRPr lang="en-US" u="sng" smtClean="0"/>
          </a:p>
          <a:p>
            <a:pPr eaLnBrk="1" hangingPunct="1"/>
            <a:endParaRPr lang="en-US" u="sng" smtClean="0"/>
          </a:p>
        </p:txBody>
      </p:sp>
    </p:spTree>
    <p:extLst>
      <p:ext uri="{BB962C8B-B14F-4D97-AF65-F5344CB8AC3E}">
        <p14:creationId xmlns:p14="http://schemas.microsoft.com/office/powerpoint/2010/main" val="3903649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609600"/>
            <a:ext cx="7772400" cy="304800"/>
          </a:xfrm>
        </p:spPr>
        <p:txBody>
          <a:bodyPr/>
          <a:lstStyle/>
          <a:p>
            <a:pPr eaLnBrk="1" hangingPunct="1"/>
            <a:r>
              <a:rPr lang="en-US" smtClean="0"/>
              <a:t>e.g.</a:t>
            </a:r>
          </a:p>
        </p:txBody>
      </p:sp>
      <p:sp>
        <p:nvSpPr>
          <p:cNvPr id="19459" name="Rectangle 3"/>
          <p:cNvSpPr>
            <a:spLocks noGrp="1" noChangeArrowheads="1"/>
          </p:cNvSpPr>
          <p:nvPr>
            <p:ph type="body" idx="1"/>
          </p:nvPr>
        </p:nvSpPr>
        <p:spPr>
          <a:xfrm>
            <a:off x="685800" y="1295400"/>
            <a:ext cx="7772400" cy="4800600"/>
          </a:xfrm>
        </p:spPr>
        <p:txBody>
          <a:bodyPr/>
          <a:lstStyle/>
          <a:p>
            <a:pPr eaLnBrk="1" hangingPunct="1"/>
            <a:r>
              <a:rPr lang="en-US" smtClean="0">
                <a:cs typeface="Times New Roman" pitchFamily="18" charset="0"/>
              </a:rPr>
              <a:t>consider a temporally ambiguous, but </a:t>
            </a:r>
            <a:r>
              <a:rPr lang="en-US" b="1" i="1" u="sng" smtClean="0">
                <a:cs typeface="Times New Roman" pitchFamily="18" charset="0"/>
              </a:rPr>
              <a:t>generally</a:t>
            </a:r>
            <a:r>
              <a:rPr lang="en-US" smtClean="0">
                <a:cs typeface="Times New Roman" pitchFamily="18" charset="0"/>
              </a:rPr>
              <a:t> late, pottery type</a:t>
            </a:r>
          </a:p>
          <a:p>
            <a:pPr eaLnBrk="1" hangingPunct="1"/>
            <a:r>
              <a:rPr lang="en-US" smtClean="0">
                <a:cs typeface="Times New Roman" pitchFamily="18" charset="0"/>
              </a:rPr>
              <a:t>the probability that an actual example is “</a:t>
            </a:r>
            <a:r>
              <a:rPr lang="en-US" u="sng" smtClean="0">
                <a:cs typeface="Times New Roman" pitchFamily="18" charset="0"/>
              </a:rPr>
              <a:t>late</a:t>
            </a:r>
            <a:r>
              <a:rPr lang="en-US" smtClean="0">
                <a:cs typeface="Times New Roman" pitchFamily="18" charset="0"/>
              </a:rPr>
              <a:t>” increases if found with other types of pottery that are </a:t>
            </a:r>
            <a:r>
              <a:rPr lang="en-US" u="sng" smtClean="0">
                <a:cs typeface="Times New Roman" pitchFamily="18" charset="0"/>
              </a:rPr>
              <a:t>unambiguously</a:t>
            </a:r>
            <a:r>
              <a:rPr lang="en-US" smtClean="0">
                <a:cs typeface="Times New Roman" pitchFamily="18" charset="0"/>
              </a:rPr>
              <a:t> late</a:t>
            </a:r>
            <a:r>
              <a:rPr lang="en-US" smtClean="0"/>
              <a:t>…</a:t>
            </a:r>
          </a:p>
          <a:p>
            <a:pPr eaLnBrk="1" hangingPunct="1"/>
            <a:r>
              <a:rPr lang="en-US" smtClean="0">
                <a:cs typeface="Times New Roman" pitchFamily="18" charset="0"/>
              </a:rPr>
              <a:t>P = probability that the specimen is late:</a:t>
            </a:r>
          </a:p>
          <a:p>
            <a:pPr lvl="1" eaLnBrk="1" hangingPunct="1">
              <a:buFontTx/>
              <a:buNone/>
            </a:pPr>
            <a:r>
              <a:rPr lang="en-US" smtClean="0">
                <a:cs typeface="Times New Roman" pitchFamily="18" charset="0"/>
              </a:rPr>
              <a:t>	isolated:			P(T</a:t>
            </a:r>
            <a:r>
              <a:rPr lang="en-US" baseline="-30000" smtClean="0">
                <a:cs typeface="Times New Roman" pitchFamily="18" charset="0"/>
              </a:rPr>
              <a:t>a</a:t>
            </a:r>
            <a:r>
              <a:rPr lang="en-US" smtClean="0">
                <a:cs typeface="Times New Roman" pitchFamily="18" charset="0"/>
              </a:rPr>
              <a:t>) = .7</a:t>
            </a:r>
          </a:p>
          <a:p>
            <a:pPr lvl="1" eaLnBrk="1" hangingPunct="1">
              <a:buFontTx/>
              <a:buNone/>
            </a:pPr>
            <a:r>
              <a:rPr lang="en-US" smtClean="0">
                <a:cs typeface="Times New Roman" pitchFamily="18" charset="0"/>
              </a:rPr>
              <a:t>	w/ late pottery (T</a:t>
            </a:r>
            <a:r>
              <a:rPr lang="en-US" baseline="-25000" smtClean="0">
                <a:cs typeface="Times New Roman" pitchFamily="18" charset="0"/>
              </a:rPr>
              <a:t>b</a:t>
            </a:r>
            <a:r>
              <a:rPr lang="en-US" smtClean="0">
                <a:cs typeface="Times New Roman" pitchFamily="18" charset="0"/>
              </a:rPr>
              <a:t>):		P(T</a:t>
            </a:r>
            <a:r>
              <a:rPr lang="en-US" baseline="-30000" smtClean="0">
                <a:cs typeface="Times New Roman" pitchFamily="18" charset="0"/>
              </a:rPr>
              <a:t>a</a:t>
            </a:r>
            <a:r>
              <a:rPr lang="en-US" smtClean="0">
                <a:cs typeface="Times New Roman" pitchFamily="18" charset="0"/>
              </a:rPr>
              <a:t>|T</a:t>
            </a:r>
            <a:r>
              <a:rPr lang="en-US" baseline="-30000" smtClean="0">
                <a:cs typeface="Times New Roman" pitchFamily="18" charset="0"/>
              </a:rPr>
              <a:t>b</a:t>
            </a:r>
            <a:r>
              <a:rPr lang="en-US" smtClean="0">
                <a:cs typeface="Times New Roman" pitchFamily="18" charset="0"/>
              </a:rPr>
              <a:t>) = .9	</a:t>
            </a:r>
          </a:p>
          <a:p>
            <a:pPr lvl="1" eaLnBrk="1" hangingPunct="1">
              <a:buFontTx/>
              <a:buNone/>
            </a:pPr>
            <a:r>
              <a:rPr lang="en-US" smtClean="0">
                <a:cs typeface="Times New Roman" pitchFamily="18" charset="0"/>
              </a:rPr>
              <a:t>	w/ early pottery (T</a:t>
            </a:r>
            <a:r>
              <a:rPr lang="en-US" baseline="-25000" smtClean="0">
                <a:cs typeface="Times New Roman" pitchFamily="18" charset="0"/>
              </a:rPr>
              <a:t>c</a:t>
            </a:r>
            <a:r>
              <a:rPr lang="en-US" smtClean="0">
                <a:cs typeface="Times New Roman" pitchFamily="18" charset="0"/>
              </a:rPr>
              <a:t>):	P(T</a:t>
            </a:r>
            <a:r>
              <a:rPr lang="en-US" baseline="-30000" smtClean="0">
                <a:cs typeface="Times New Roman" pitchFamily="18" charset="0"/>
              </a:rPr>
              <a:t>a</a:t>
            </a:r>
            <a:r>
              <a:rPr lang="en-US" smtClean="0">
                <a:cs typeface="Times New Roman" pitchFamily="18" charset="0"/>
              </a:rPr>
              <a:t>|T</a:t>
            </a:r>
            <a:r>
              <a:rPr lang="en-US" baseline="-30000" smtClean="0">
                <a:cs typeface="Times New Roman" pitchFamily="18" charset="0"/>
              </a:rPr>
              <a:t>c</a:t>
            </a:r>
            <a:r>
              <a:rPr lang="en-US" smtClean="0">
                <a:cs typeface="Times New Roman" pitchFamily="18" charset="0"/>
              </a:rPr>
              <a:t>) = .3</a:t>
            </a:r>
            <a:endParaRPr lang="en-US" smtClean="0"/>
          </a:p>
        </p:txBody>
      </p:sp>
    </p:spTree>
    <p:extLst>
      <p:ext uri="{BB962C8B-B14F-4D97-AF65-F5344CB8AC3E}">
        <p14:creationId xmlns:p14="http://schemas.microsoft.com/office/powerpoint/2010/main" val="18581117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45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459">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45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p:txBody>
          <a:bodyPr/>
          <a:lstStyle/>
          <a:p>
            <a:pPr eaLnBrk="1" hangingPunct="1"/>
            <a:r>
              <a:rPr lang="en-US" smtClean="0">
                <a:cs typeface="Times New Roman" pitchFamily="18" charset="0"/>
              </a:rPr>
              <a:t>P(B|A) = P(A&amp;B)/P(A)</a:t>
            </a:r>
          </a:p>
          <a:p>
            <a:pPr eaLnBrk="1" hangingPunct="1"/>
            <a:endParaRPr lang="en-US" smtClean="0">
              <a:cs typeface="Times New Roman" pitchFamily="18" charset="0"/>
            </a:endParaRPr>
          </a:p>
          <a:p>
            <a:pPr eaLnBrk="1" hangingPunct="1"/>
            <a:r>
              <a:rPr lang="en-US" smtClean="0">
                <a:cs typeface="Times New Roman" pitchFamily="18" charset="0"/>
              </a:rPr>
              <a:t>if A and B are </a:t>
            </a:r>
            <a:r>
              <a:rPr lang="en-US" b="1" smtClean="0">
                <a:cs typeface="Times New Roman" pitchFamily="18" charset="0"/>
              </a:rPr>
              <a:t>independent</a:t>
            </a:r>
            <a:r>
              <a:rPr lang="en-US" smtClean="0">
                <a:cs typeface="Times New Roman" pitchFamily="18" charset="0"/>
              </a:rPr>
              <a:t>, then</a:t>
            </a:r>
          </a:p>
          <a:p>
            <a:pPr lvl="1" eaLnBrk="1" hangingPunct="1">
              <a:buFontTx/>
              <a:buNone/>
            </a:pPr>
            <a:r>
              <a:rPr lang="en-US" smtClean="0">
                <a:cs typeface="Times New Roman" pitchFamily="18" charset="0"/>
              </a:rPr>
              <a:t>	P(B|A) = P(A)*P(B)/P(A)</a:t>
            </a:r>
          </a:p>
          <a:p>
            <a:pPr lvl="1" eaLnBrk="1" hangingPunct="1">
              <a:buFontTx/>
              <a:buNone/>
            </a:pPr>
            <a:r>
              <a:rPr lang="en-US" smtClean="0">
                <a:cs typeface="Times New Roman" pitchFamily="18" charset="0"/>
              </a:rPr>
              <a:t>	P(B|A) = P(B) </a:t>
            </a:r>
          </a:p>
          <a:p>
            <a:pPr eaLnBrk="1" hangingPunct="1">
              <a:buFontTx/>
              <a:buNone/>
            </a:pPr>
            <a:endParaRPr lang="en-US" smtClean="0"/>
          </a:p>
        </p:txBody>
      </p:sp>
      <p:sp>
        <p:nvSpPr>
          <p:cNvPr id="16387" name="Rectangle 4"/>
          <p:cNvSpPr>
            <a:spLocks noGrp="1" noChangeArrowheads="1"/>
          </p:cNvSpPr>
          <p:nvPr>
            <p:ph type="title"/>
          </p:nvPr>
        </p:nvSpPr>
        <p:spPr>
          <a:noFill/>
        </p:spPr>
        <p:txBody>
          <a:bodyPr/>
          <a:lstStyle/>
          <a:p>
            <a:pPr eaLnBrk="1" hangingPunct="1"/>
            <a:r>
              <a:rPr lang="en-US" smtClean="0"/>
              <a:t>conditional probability (cont.)</a:t>
            </a:r>
          </a:p>
        </p:txBody>
      </p:sp>
    </p:spTree>
    <p:extLst>
      <p:ext uri="{BB962C8B-B14F-4D97-AF65-F5344CB8AC3E}">
        <p14:creationId xmlns:p14="http://schemas.microsoft.com/office/powerpoint/2010/main" val="13233174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48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48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48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5800" y="304800"/>
            <a:ext cx="7772400" cy="1143000"/>
          </a:xfrm>
        </p:spPr>
        <p:txBody>
          <a:bodyPr/>
          <a:lstStyle/>
          <a:p>
            <a:pPr eaLnBrk="1" hangingPunct="1"/>
            <a:r>
              <a:rPr lang="en-US" smtClean="0"/>
              <a:t>Bayes Theorem</a:t>
            </a:r>
          </a:p>
        </p:txBody>
      </p:sp>
      <p:sp>
        <p:nvSpPr>
          <p:cNvPr id="21507" name="Rectangle 3"/>
          <p:cNvSpPr>
            <a:spLocks noGrp="1" noChangeArrowheads="1"/>
          </p:cNvSpPr>
          <p:nvPr>
            <p:ph type="body" idx="1"/>
          </p:nvPr>
        </p:nvSpPr>
        <p:spPr>
          <a:xfrm>
            <a:off x="685800" y="4191000"/>
            <a:ext cx="7772400" cy="1143000"/>
          </a:xfrm>
        </p:spPr>
        <p:txBody>
          <a:bodyPr/>
          <a:lstStyle/>
          <a:p>
            <a:pPr eaLnBrk="1" hangingPunct="1"/>
            <a:r>
              <a:rPr lang="en-US" smtClean="0"/>
              <a:t>can be derived from the basic equation for conditional probabilities</a:t>
            </a:r>
          </a:p>
        </p:txBody>
      </p:sp>
      <p:graphicFrame>
        <p:nvGraphicFramePr>
          <p:cNvPr id="21508" name="Object 4"/>
          <p:cNvGraphicFramePr>
            <a:graphicFrameLocks noChangeAspect="1"/>
          </p:cNvGraphicFramePr>
          <p:nvPr/>
        </p:nvGraphicFramePr>
        <p:xfrm>
          <a:off x="1676400" y="2322513"/>
          <a:ext cx="5486400" cy="877887"/>
        </p:xfrm>
        <a:graphic>
          <a:graphicData uri="http://schemas.openxmlformats.org/presentationml/2006/ole">
            <mc:AlternateContent xmlns:mc="http://schemas.openxmlformats.org/markup-compatibility/2006">
              <mc:Choice xmlns:v="urn:schemas-microsoft-com:vml" Requires="v">
                <p:oleObj spid="_x0000_s1027" name="Equation" r:id="rId4" imgW="2616200" imgH="419100" progId="Equation.3">
                  <p:embed/>
                </p:oleObj>
              </mc:Choice>
              <mc:Fallback>
                <p:oleObj name="Equation" r:id="rId4" imgW="2616200" imgH="4191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2322513"/>
                        <a:ext cx="54864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117142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76200"/>
            <a:ext cx="7772400" cy="1143000"/>
          </a:xfrm>
        </p:spPr>
        <p:txBody>
          <a:bodyPr/>
          <a:lstStyle/>
          <a:p>
            <a:pPr eaLnBrk="1" hangingPunct="1"/>
            <a:r>
              <a:rPr lang="en-US" smtClean="0"/>
              <a:t>application</a:t>
            </a:r>
          </a:p>
        </p:txBody>
      </p:sp>
      <p:sp>
        <p:nvSpPr>
          <p:cNvPr id="22531" name="Rectangle 3"/>
          <p:cNvSpPr>
            <a:spLocks noGrp="1" noChangeArrowheads="1"/>
          </p:cNvSpPr>
          <p:nvPr>
            <p:ph type="body" idx="1"/>
          </p:nvPr>
        </p:nvSpPr>
        <p:spPr>
          <a:xfrm>
            <a:off x="685800" y="1524000"/>
            <a:ext cx="7772400" cy="4572000"/>
          </a:xfrm>
        </p:spPr>
        <p:txBody>
          <a:bodyPr/>
          <a:lstStyle/>
          <a:p>
            <a:pPr eaLnBrk="1" hangingPunct="1">
              <a:lnSpc>
                <a:spcPct val="90000"/>
              </a:lnSpc>
            </a:pPr>
            <a:r>
              <a:rPr lang="en-US" sz="2800" smtClean="0">
                <a:cs typeface="Times New Roman" pitchFamily="18" charset="0"/>
              </a:rPr>
              <a:t>archaeological data about ceramic design</a:t>
            </a:r>
          </a:p>
          <a:p>
            <a:pPr lvl="1" eaLnBrk="1" hangingPunct="1">
              <a:lnSpc>
                <a:spcPct val="90000"/>
              </a:lnSpc>
            </a:pPr>
            <a:r>
              <a:rPr lang="en-US" sz="2400" smtClean="0">
                <a:cs typeface="Times New Roman" pitchFamily="18" charset="0"/>
              </a:rPr>
              <a:t>bowls and jars, decorated and undecorated</a:t>
            </a:r>
          </a:p>
          <a:p>
            <a:pPr eaLnBrk="1" hangingPunct="1">
              <a:lnSpc>
                <a:spcPct val="90000"/>
              </a:lnSpc>
            </a:pPr>
            <a:r>
              <a:rPr lang="en-US" sz="2800" smtClean="0">
                <a:cs typeface="Times New Roman" pitchFamily="18" charset="0"/>
              </a:rPr>
              <a:t>previous excavations show:</a:t>
            </a:r>
          </a:p>
          <a:p>
            <a:pPr lvl="1" eaLnBrk="1" hangingPunct="1">
              <a:lnSpc>
                <a:spcPct val="90000"/>
              </a:lnSpc>
            </a:pPr>
            <a:r>
              <a:rPr lang="en-US" sz="2400" smtClean="0">
                <a:cs typeface="Times New Roman" pitchFamily="18" charset="0"/>
              </a:rPr>
              <a:t>75% of assemblage are </a:t>
            </a:r>
            <a:r>
              <a:rPr lang="en-US" sz="2400" u="sng" smtClean="0">
                <a:cs typeface="Times New Roman" pitchFamily="18" charset="0"/>
              </a:rPr>
              <a:t>bowls</a:t>
            </a:r>
            <a:r>
              <a:rPr lang="en-US" sz="2400" smtClean="0">
                <a:cs typeface="Times New Roman" pitchFamily="18" charset="0"/>
              </a:rPr>
              <a:t>, 25% </a:t>
            </a:r>
            <a:r>
              <a:rPr lang="en-US" sz="2400" u="sng" smtClean="0">
                <a:cs typeface="Times New Roman" pitchFamily="18" charset="0"/>
              </a:rPr>
              <a:t>jars</a:t>
            </a:r>
          </a:p>
          <a:p>
            <a:pPr lvl="1" eaLnBrk="1" hangingPunct="1">
              <a:lnSpc>
                <a:spcPct val="90000"/>
              </a:lnSpc>
            </a:pPr>
            <a:r>
              <a:rPr lang="en-US" sz="2400" smtClean="0">
                <a:cs typeface="Times New Roman" pitchFamily="18" charset="0"/>
              </a:rPr>
              <a:t>of the </a:t>
            </a:r>
            <a:r>
              <a:rPr lang="en-US" sz="2400" u="sng" smtClean="0">
                <a:cs typeface="Times New Roman" pitchFamily="18" charset="0"/>
              </a:rPr>
              <a:t>bowls</a:t>
            </a:r>
            <a:r>
              <a:rPr lang="en-US" sz="2400" smtClean="0">
                <a:cs typeface="Times New Roman" pitchFamily="18" charset="0"/>
              </a:rPr>
              <a:t>, about 50% are </a:t>
            </a:r>
            <a:r>
              <a:rPr lang="en-US" sz="2400" u="sng" smtClean="0">
                <a:cs typeface="Times New Roman" pitchFamily="18" charset="0"/>
              </a:rPr>
              <a:t>decorated</a:t>
            </a:r>
          </a:p>
          <a:p>
            <a:pPr lvl="1" eaLnBrk="1" hangingPunct="1">
              <a:lnSpc>
                <a:spcPct val="90000"/>
              </a:lnSpc>
            </a:pPr>
            <a:r>
              <a:rPr lang="en-US" sz="2400" smtClean="0">
                <a:cs typeface="Times New Roman" pitchFamily="18" charset="0"/>
              </a:rPr>
              <a:t>of the </a:t>
            </a:r>
            <a:r>
              <a:rPr lang="en-US" sz="2400" u="sng" smtClean="0">
                <a:cs typeface="Times New Roman" pitchFamily="18" charset="0"/>
              </a:rPr>
              <a:t>jars</a:t>
            </a:r>
            <a:r>
              <a:rPr lang="en-US" sz="2400" smtClean="0">
                <a:cs typeface="Times New Roman" pitchFamily="18" charset="0"/>
              </a:rPr>
              <a:t>, only about 20% are </a:t>
            </a:r>
            <a:r>
              <a:rPr lang="en-US" sz="2400" u="sng" smtClean="0">
                <a:cs typeface="Times New Roman" pitchFamily="18" charset="0"/>
              </a:rPr>
              <a:t>decorated</a:t>
            </a:r>
            <a:r>
              <a:rPr lang="en-US" sz="2400" smtClean="0"/>
              <a:t> </a:t>
            </a:r>
          </a:p>
          <a:p>
            <a:pPr eaLnBrk="1" hangingPunct="1">
              <a:lnSpc>
                <a:spcPct val="90000"/>
              </a:lnSpc>
            </a:pPr>
            <a:endParaRPr lang="en-US" sz="2800" smtClean="0">
              <a:cs typeface="Times New Roman" pitchFamily="18" charset="0"/>
            </a:endParaRPr>
          </a:p>
          <a:p>
            <a:pPr eaLnBrk="1" hangingPunct="1">
              <a:lnSpc>
                <a:spcPct val="90000"/>
              </a:lnSpc>
            </a:pPr>
            <a:r>
              <a:rPr lang="en-US" sz="2800" smtClean="0">
                <a:cs typeface="Times New Roman" pitchFamily="18" charset="0"/>
              </a:rPr>
              <a:t>we have a </a:t>
            </a:r>
            <a:r>
              <a:rPr lang="en-US" sz="2800" b="1" smtClean="0">
                <a:cs typeface="Times New Roman" pitchFamily="18" charset="0"/>
              </a:rPr>
              <a:t>decorated</a:t>
            </a:r>
            <a:r>
              <a:rPr lang="en-US" sz="2800" smtClean="0">
                <a:cs typeface="Times New Roman" pitchFamily="18" charset="0"/>
              </a:rPr>
              <a:t> sherd fragment, but it’s too small to determine its form…</a:t>
            </a:r>
          </a:p>
          <a:p>
            <a:pPr eaLnBrk="1" hangingPunct="1">
              <a:lnSpc>
                <a:spcPct val="90000"/>
              </a:lnSpc>
            </a:pPr>
            <a:r>
              <a:rPr lang="en-US" sz="2800" smtClean="0">
                <a:cs typeface="Times New Roman" pitchFamily="18" charset="0"/>
              </a:rPr>
              <a:t>what is the probability that it comes from a </a:t>
            </a:r>
            <a:r>
              <a:rPr lang="en-US" sz="2800" b="1" smtClean="0">
                <a:cs typeface="Times New Roman" pitchFamily="18" charset="0"/>
              </a:rPr>
              <a:t>bowl</a:t>
            </a:r>
            <a:r>
              <a:rPr lang="en-US" sz="2800" smtClean="0">
                <a:cs typeface="Times New Roman" pitchFamily="18" charset="0"/>
              </a:rPr>
              <a:t>?</a:t>
            </a:r>
            <a:r>
              <a:rPr lang="en-US" sz="2800" smtClean="0"/>
              <a:t> </a:t>
            </a:r>
          </a:p>
        </p:txBody>
      </p:sp>
    </p:spTree>
    <p:extLst>
      <p:ext uri="{BB962C8B-B14F-4D97-AF65-F5344CB8AC3E}">
        <p14:creationId xmlns:p14="http://schemas.microsoft.com/office/powerpoint/2010/main" val="25998564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531">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53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531">
                                            <p:txEl>
                                              <p:pRg st="5" end="5"/>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2531">
                                            <p:txEl>
                                              <p:pRg st="7" end="7"/>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253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pPr algn="just"/>
            <a:r>
              <a:rPr lang="en-US" dirty="0" smtClean="0"/>
              <a:t>The engine under the hood of every real options model is a stochastic process model of one or more critical variables or factors—the oil price, for example. A stochastic process model is a parsimonious description of the dynamics governing the evolution of the variable through time. It captures long-term trends—such as any forecasted long-term increase in the price. It captures short-term dynamics such as seasonal fluctuations, as well as the tendency of sudden price shocks to reverse themselves. And it captures all elements of uncertainty, both short-term shocks that are dissipated and long-term shocks that persist and are compounded. Once the stochastic process model is specified and its parameters estimated, an analyst can value all varieties of real assets with cash flows tied in any complicated way to the factor.</a:t>
            </a:r>
            <a:endParaRPr lang="en-US" dirty="0"/>
          </a:p>
        </p:txBody>
      </p:sp>
    </p:spTree>
    <p:extLst>
      <p:ext uri="{BB962C8B-B14F-4D97-AF65-F5344CB8AC3E}">
        <p14:creationId xmlns:p14="http://schemas.microsoft.com/office/powerpoint/2010/main" val="38670295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15" name="Rectangle 63"/>
          <p:cNvSpPr>
            <a:spLocks noGrp="1" noChangeArrowheads="1"/>
          </p:cNvSpPr>
          <p:nvPr>
            <p:ph type="body" idx="1"/>
          </p:nvPr>
        </p:nvSpPr>
        <p:spPr>
          <a:xfrm>
            <a:off x="685800" y="2590800"/>
            <a:ext cx="7772400" cy="3886200"/>
          </a:xfrm>
        </p:spPr>
        <p:txBody>
          <a:bodyPr/>
          <a:lstStyle/>
          <a:p>
            <a:pPr eaLnBrk="1" hangingPunct="1">
              <a:lnSpc>
                <a:spcPct val="90000"/>
              </a:lnSpc>
            </a:pPr>
            <a:r>
              <a:rPr lang="en-US" sz="2800" smtClean="0"/>
              <a:t>can solve for P(B|A)</a:t>
            </a:r>
          </a:p>
          <a:p>
            <a:pPr eaLnBrk="1" hangingPunct="1">
              <a:lnSpc>
                <a:spcPct val="90000"/>
              </a:lnSpc>
            </a:pPr>
            <a:r>
              <a:rPr lang="en-US" sz="2800" smtClean="0"/>
              <a:t>events:??</a:t>
            </a:r>
          </a:p>
          <a:p>
            <a:pPr eaLnBrk="1" hangingPunct="1">
              <a:lnSpc>
                <a:spcPct val="90000"/>
              </a:lnSpc>
            </a:pPr>
            <a:r>
              <a:rPr lang="en-US" sz="2800" smtClean="0"/>
              <a:t>events: B = “bowlness”; A = “decoratedness”</a:t>
            </a:r>
          </a:p>
          <a:p>
            <a:pPr eaLnBrk="1" hangingPunct="1">
              <a:lnSpc>
                <a:spcPct val="90000"/>
              </a:lnSpc>
            </a:pPr>
            <a:r>
              <a:rPr lang="en-US" sz="2800" smtClean="0"/>
              <a:t>P(B)=??; P(A|B)=??</a:t>
            </a:r>
          </a:p>
          <a:p>
            <a:pPr eaLnBrk="1" hangingPunct="1">
              <a:lnSpc>
                <a:spcPct val="90000"/>
              </a:lnSpc>
            </a:pPr>
            <a:r>
              <a:rPr lang="en-US" sz="2800" smtClean="0"/>
              <a:t>P(B)=.75; P(A|B)=.50</a:t>
            </a:r>
          </a:p>
          <a:p>
            <a:pPr eaLnBrk="1" hangingPunct="1">
              <a:lnSpc>
                <a:spcPct val="90000"/>
              </a:lnSpc>
            </a:pPr>
            <a:r>
              <a:rPr lang="en-US" sz="2800" smtClean="0"/>
              <a:t>P(~B)=.25; P(A|~B)=.20</a:t>
            </a:r>
          </a:p>
          <a:p>
            <a:pPr eaLnBrk="1" hangingPunct="1">
              <a:lnSpc>
                <a:spcPct val="90000"/>
              </a:lnSpc>
            </a:pPr>
            <a:r>
              <a:rPr lang="en-US" sz="2800" smtClean="0"/>
              <a:t>P(B|A)=.75*.50 </a:t>
            </a:r>
            <a:r>
              <a:rPr lang="en-US" sz="2800" b="1" smtClean="0"/>
              <a:t>/</a:t>
            </a:r>
            <a:r>
              <a:rPr lang="en-US" sz="2800" smtClean="0"/>
              <a:t> ((.75*50)+(.25*.20))</a:t>
            </a:r>
          </a:p>
          <a:p>
            <a:pPr eaLnBrk="1" hangingPunct="1">
              <a:lnSpc>
                <a:spcPct val="90000"/>
              </a:lnSpc>
            </a:pPr>
            <a:r>
              <a:rPr lang="en-US" sz="2800" smtClean="0"/>
              <a:t>P(B|A)=.88</a:t>
            </a:r>
          </a:p>
        </p:txBody>
      </p:sp>
      <p:graphicFrame>
        <p:nvGraphicFramePr>
          <p:cNvPr id="23640" name="Group 88"/>
          <p:cNvGraphicFramePr>
            <a:graphicFrameLocks noGrp="1"/>
          </p:cNvGraphicFramePr>
          <p:nvPr>
            <p:ph type="tbl" idx="1"/>
          </p:nvPr>
        </p:nvGraphicFramePr>
        <p:xfrm>
          <a:off x="304800" y="304800"/>
          <a:ext cx="4953000" cy="2073276"/>
        </p:xfrm>
        <a:graphic>
          <a:graphicData uri="http://schemas.openxmlformats.org/drawingml/2006/table">
            <a:tbl>
              <a:tblPr/>
              <a:tblGrid>
                <a:gridCol w="1414463"/>
                <a:gridCol w="1023937"/>
                <a:gridCol w="1295400"/>
                <a:gridCol w="1219200"/>
              </a:tblGrid>
              <a:tr h="51831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marT="45734" marB="4573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bowl</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jar</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31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dec.</a:t>
                      </a:r>
                    </a:p>
                  </a:txBody>
                  <a:tcPr marT="45734" marB="4573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FF0000"/>
                          </a:solidFill>
                          <a:effectLst/>
                          <a:latin typeface="Times New Roman" pitchFamily="18" charset="0"/>
                        </a:rPr>
                        <a:t>??</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rPr>
                        <a:t>50% of bowls</a:t>
                      </a:r>
                      <a:br>
                        <a:rPr kumimoji="0" lang="en-US" sz="1400" b="0" i="0" u="none" strike="noStrike" cap="none" normalizeH="0" baseline="0" smtClean="0">
                          <a:ln>
                            <a:noFill/>
                          </a:ln>
                          <a:solidFill>
                            <a:schemeClr val="tx1"/>
                          </a:solidFill>
                          <a:effectLst/>
                          <a:latin typeface="Times New Roman" pitchFamily="18" charset="0"/>
                        </a:rPr>
                      </a:br>
                      <a:r>
                        <a:rPr kumimoji="0" lang="en-US" sz="1400" b="0" i="0" u="none" strike="noStrike" cap="none" normalizeH="0" baseline="0" smtClean="0">
                          <a:ln>
                            <a:noFill/>
                          </a:ln>
                          <a:solidFill>
                            <a:schemeClr val="tx1"/>
                          </a:solidFill>
                          <a:effectLst/>
                          <a:latin typeface="Times New Roman" pitchFamily="18" charset="0"/>
                        </a:rPr>
                        <a:t>20% of jars</a:t>
                      </a:r>
                    </a:p>
                  </a:txBody>
                  <a:tcPr marT="45734" marB="457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31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undec.</a:t>
                      </a:r>
                    </a:p>
                  </a:txBody>
                  <a:tcPr marT="45734" marB="4573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rPr>
                        <a:t>50% of bowls</a:t>
                      </a:r>
                      <a:br>
                        <a:rPr kumimoji="0" lang="en-US" sz="1400" b="0" i="0" u="none" strike="noStrike" cap="none" normalizeH="0" baseline="0" smtClean="0">
                          <a:ln>
                            <a:noFill/>
                          </a:ln>
                          <a:solidFill>
                            <a:schemeClr val="tx1"/>
                          </a:solidFill>
                          <a:effectLst/>
                          <a:latin typeface="Times New Roman" pitchFamily="18" charset="0"/>
                        </a:rPr>
                      </a:br>
                      <a:r>
                        <a:rPr kumimoji="0" lang="en-US" sz="1400" b="0" i="0" u="none" strike="noStrike" cap="none" normalizeH="0" baseline="0" smtClean="0">
                          <a:ln>
                            <a:noFill/>
                          </a:ln>
                          <a:solidFill>
                            <a:schemeClr val="tx1"/>
                          </a:solidFill>
                          <a:effectLst/>
                          <a:latin typeface="Times New Roman" pitchFamily="18" charset="0"/>
                        </a:rPr>
                        <a:t>80% of jars</a:t>
                      </a:r>
                    </a:p>
                  </a:txBody>
                  <a:tcPr marT="45734" marB="457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31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marT="45734" marB="4573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75%</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25%</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9486" name="Object 68"/>
          <p:cNvGraphicFramePr>
            <a:graphicFrameLocks noChangeAspect="1"/>
          </p:cNvGraphicFramePr>
          <p:nvPr/>
        </p:nvGraphicFramePr>
        <p:xfrm>
          <a:off x="5410200" y="1066800"/>
          <a:ext cx="3429000" cy="549275"/>
        </p:xfrm>
        <a:graphic>
          <a:graphicData uri="http://schemas.openxmlformats.org/presentationml/2006/ole">
            <mc:AlternateContent xmlns:mc="http://schemas.openxmlformats.org/markup-compatibility/2006">
              <mc:Choice xmlns:v="urn:schemas-microsoft-com:vml" Requires="v">
                <p:oleObj spid="_x0000_s2051" name="Equation" r:id="rId4" imgW="2616200" imgH="419100" progId="Equation.3">
                  <p:embed/>
                </p:oleObj>
              </mc:Choice>
              <mc:Fallback>
                <p:oleObj name="Equation" r:id="rId4" imgW="2616200" imgH="4191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1066800"/>
                        <a:ext cx="34290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3645" name="Group 93"/>
          <p:cNvGrpSpPr>
            <a:grpSpLocks/>
          </p:cNvGrpSpPr>
          <p:nvPr/>
        </p:nvGrpSpPr>
        <p:grpSpPr bwMode="auto">
          <a:xfrm>
            <a:off x="1785938" y="860425"/>
            <a:ext cx="2687637" cy="1490663"/>
            <a:chOff x="1125" y="542"/>
            <a:chExt cx="1693" cy="939"/>
          </a:xfrm>
        </p:grpSpPr>
        <p:sp>
          <p:nvSpPr>
            <p:cNvPr id="19491" name="Oval 89"/>
            <p:cNvSpPr>
              <a:spLocks noChangeArrowheads="1"/>
            </p:cNvSpPr>
            <p:nvPr/>
          </p:nvSpPr>
          <p:spPr bwMode="auto">
            <a:xfrm>
              <a:off x="1125" y="1193"/>
              <a:ext cx="576" cy="288"/>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92" name="Oval 91"/>
            <p:cNvSpPr>
              <a:spLocks noChangeArrowheads="1"/>
            </p:cNvSpPr>
            <p:nvPr/>
          </p:nvSpPr>
          <p:spPr bwMode="auto">
            <a:xfrm>
              <a:off x="2578" y="542"/>
              <a:ext cx="240" cy="144"/>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46" name="Group 94"/>
          <p:cNvGrpSpPr>
            <a:grpSpLocks/>
          </p:cNvGrpSpPr>
          <p:nvPr/>
        </p:nvGrpSpPr>
        <p:grpSpPr bwMode="auto">
          <a:xfrm>
            <a:off x="2895600" y="1077913"/>
            <a:ext cx="1577975" cy="1273175"/>
            <a:chOff x="1824" y="679"/>
            <a:chExt cx="994" cy="802"/>
          </a:xfrm>
        </p:grpSpPr>
        <p:sp>
          <p:nvSpPr>
            <p:cNvPr id="19489" name="Oval 90"/>
            <p:cNvSpPr>
              <a:spLocks noChangeArrowheads="1"/>
            </p:cNvSpPr>
            <p:nvPr/>
          </p:nvSpPr>
          <p:spPr bwMode="auto">
            <a:xfrm>
              <a:off x="1824" y="1193"/>
              <a:ext cx="576" cy="288"/>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90" name="Oval 92"/>
            <p:cNvSpPr>
              <a:spLocks noChangeArrowheads="1"/>
            </p:cNvSpPr>
            <p:nvPr/>
          </p:nvSpPr>
          <p:spPr bwMode="auto">
            <a:xfrm>
              <a:off x="2578" y="679"/>
              <a:ext cx="240" cy="144"/>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40243432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6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36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nodeType="clickEffect">
                                  <p:stCondLst>
                                    <p:cond delay="0"/>
                                  </p:stCondLst>
                                  <p:childTnLst>
                                    <p:set>
                                      <p:cBhvr>
                                        <p:cTn id="14" dur="1" fill="hold">
                                          <p:stCondLst>
                                            <p:cond delay="0"/>
                                          </p:stCondLst>
                                        </p:cTn>
                                        <p:tgtEl>
                                          <p:spTgt spid="23615">
                                            <p:txEl>
                                              <p:pRg st="1" end="1"/>
                                            </p:txEl>
                                          </p:spTgt>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23615">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3615">
                                            <p:txEl>
                                              <p:pRg st="3" end="3"/>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xit" presetSubtype="0" fill="hold" nodeType="clickEffect">
                                  <p:stCondLst>
                                    <p:cond delay="0"/>
                                  </p:stCondLst>
                                  <p:childTnLst>
                                    <p:set>
                                      <p:cBhvr>
                                        <p:cTn id="24" dur="1" fill="hold">
                                          <p:stCondLst>
                                            <p:cond delay="0"/>
                                          </p:stCondLst>
                                        </p:cTn>
                                        <p:tgtEl>
                                          <p:spTgt spid="23615">
                                            <p:txEl>
                                              <p:pRg st="3" end="3"/>
                                            </p:txEl>
                                          </p:spTgt>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23615">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645"/>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23615">
                                            <p:txEl>
                                              <p:pRg st="5" end="5"/>
                                            </p:txEl>
                                          </p:spTgt>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23645"/>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23646"/>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23615">
                                            <p:txEl>
                                              <p:pRg st="6" end="6"/>
                                            </p:txEl>
                                          </p:spTgt>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236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228600"/>
            <a:ext cx="7772400" cy="914400"/>
          </a:xfrm>
        </p:spPr>
        <p:txBody>
          <a:bodyPr/>
          <a:lstStyle/>
          <a:p>
            <a:pPr eaLnBrk="1" hangingPunct="1"/>
            <a:r>
              <a:rPr lang="en-US" smtClean="0"/>
              <a:t>Binomial theorem</a:t>
            </a:r>
          </a:p>
        </p:txBody>
      </p:sp>
      <p:sp>
        <p:nvSpPr>
          <p:cNvPr id="27651" name="Rectangle 3"/>
          <p:cNvSpPr>
            <a:spLocks noGrp="1" noChangeArrowheads="1"/>
          </p:cNvSpPr>
          <p:nvPr>
            <p:ph type="body" idx="1"/>
          </p:nvPr>
        </p:nvSpPr>
        <p:spPr>
          <a:xfrm>
            <a:off x="685800" y="1295400"/>
            <a:ext cx="7772400" cy="5029200"/>
          </a:xfrm>
        </p:spPr>
        <p:txBody>
          <a:bodyPr/>
          <a:lstStyle/>
          <a:p>
            <a:pPr eaLnBrk="1" hangingPunct="1"/>
            <a:r>
              <a:rPr lang="en-US" smtClean="0">
                <a:cs typeface="Times New Roman" pitchFamily="18" charset="0"/>
              </a:rPr>
              <a:t>P(n,k,p)</a:t>
            </a:r>
          </a:p>
          <a:p>
            <a:pPr lvl="1" eaLnBrk="1" hangingPunct="1"/>
            <a:r>
              <a:rPr lang="en-US" smtClean="0">
                <a:cs typeface="Times New Roman" pitchFamily="18" charset="0"/>
              </a:rPr>
              <a:t>probability of </a:t>
            </a:r>
            <a:r>
              <a:rPr lang="en-US" i="1" smtClean="0">
                <a:cs typeface="Times New Roman" pitchFamily="18" charset="0"/>
              </a:rPr>
              <a:t>k</a:t>
            </a:r>
            <a:r>
              <a:rPr lang="en-US" smtClean="0">
                <a:cs typeface="Times New Roman" pitchFamily="18" charset="0"/>
              </a:rPr>
              <a:t> successes in </a:t>
            </a:r>
            <a:r>
              <a:rPr lang="en-US" i="1" smtClean="0">
                <a:cs typeface="Times New Roman" pitchFamily="18" charset="0"/>
              </a:rPr>
              <a:t>n</a:t>
            </a:r>
            <a:r>
              <a:rPr lang="en-US" smtClean="0">
                <a:cs typeface="Times New Roman" pitchFamily="18" charset="0"/>
              </a:rPr>
              <a:t> trials</a:t>
            </a:r>
            <a:br>
              <a:rPr lang="en-US" smtClean="0">
                <a:cs typeface="Times New Roman" pitchFamily="18" charset="0"/>
              </a:rPr>
            </a:br>
            <a:r>
              <a:rPr lang="en-US" smtClean="0">
                <a:cs typeface="Times New Roman" pitchFamily="18" charset="0"/>
              </a:rPr>
              <a:t>where the probability of success </a:t>
            </a:r>
            <a:r>
              <a:rPr lang="en-US" u="sng" smtClean="0">
                <a:cs typeface="Times New Roman" pitchFamily="18" charset="0"/>
              </a:rPr>
              <a:t>on any one trial</a:t>
            </a:r>
            <a:r>
              <a:rPr lang="en-US" smtClean="0">
                <a:cs typeface="Times New Roman" pitchFamily="18" charset="0"/>
              </a:rPr>
              <a:t> is </a:t>
            </a:r>
            <a:r>
              <a:rPr lang="en-US" i="1" smtClean="0">
                <a:cs typeface="Times New Roman" pitchFamily="18" charset="0"/>
              </a:rPr>
              <a:t>p</a:t>
            </a:r>
          </a:p>
          <a:p>
            <a:pPr lvl="1" eaLnBrk="1" hangingPunct="1"/>
            <a:endParaRPr lang="en-US" smtClean="0">
              <a:cs typeface="Times New Roman" pitchFamily="18" charset="0"/>
            </a:endParaRPr>
          </a:p>
          <a:p>
            <a:pPr lvl="1" eaLnBrk="1" hangingPunct="1"/>
            <a:r>
              <a:rPr lang="en-US" smtClean="0">
                <a:cs typeface="Times New Roman" pitchFamily="18" charset="0"/>
              </a:rPr>
              <a:t>“success” = some specific event or outcome</a:t>
            </a:r>
          </a:p>
          <a:p>
            <a:pPr lvl="1" eaLnBrk="1" hangingPunct="1"/>
            <a:endParaRPr lang="en-US" smtClean="0"/>
          </a:p>
          <a:p>
            <a:pPr lvl="1" eaLnBrk="1" hangingPunct="1"/>
            <a:r>
              <a:rPr lang="en-US" i="1" smtClean="0"/>
              <a:t>k</a:t>
            </a:r>
            <a:r>
              <a:rPr lang="en-US" smtClean="0"/>
              <a:t> specified outcomes</a:t>
            </a:r>
          </a:p>
          <a:p>
            <a:pPr lvl="1" eaLnBrk="1" hangingPunct="1"/>
            <a:r>
              <a:rPr lang="en-US" i="1" smtClean="0"/>
              <a:t>n</a:t>
            </a:r>
            <a:r>
              <a:rPr lang="en-US" smtClean="0"/>
              <a:t> trials</a:t>
            </a:r>
          </a:p>
          <a:p>
            <a:pPr lvl="1" eaLnBrk="1" hangingPunct="1"/>
            <a:r>
              <a:rPr lang="en-US" i="1" smtClean="0"/>
              <a:t>p</a:t>
            </a:r>
            <a:r>
              <a:rPr lang="en-US" smtClean="0"/>
              <a:t> probability of the specified outcome in 1 trial</a:t>
            </a:r>
          </a:p>
        </p:txBody>
      </p:sp>
    </p:spTree>
    <p:extLst>
      <p:ext uri="{BB962C8B-B14F-4D97-AF65-F5344CB8AC3E}">
        <p14:creationId xmlns:p14="http://schemas.microsoft.com/office/powerpoint/2010/main" val="6812215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7651">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65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65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6" name="Object 2"/>
          <p:cNvGraphicFramePr>
            <a:graphicFrameLocks noChangeAspect="1"/>
          </p:cNvGraphicFramePr>
          <p:nvPr/>
        </p:nvGraphicFramePr>
        <p:xfrm>
          <a:off x="1447800" y="457200"/>
          <a:ext cx="6197600" cy="795338"/>
        </p:xfrm>
        <a:graphic>
          <a:graphicData uri="http://schemas.openxmlformats.org/presentationml/2006/ole">
            <mc:AlternateContent xmlns:mc="http://schemas.openxmlformats.org/markup-compatibility/2006">
              <mc:Choice xmlns:v="urn:schemas-microsoft-com:vml" Requires="v">
                <p:oleObj spid="_x0000_s3076" name="Equation" r:id="rId4" imgW="1879600" imgH="241300" progId="Equation.3">
                  <p:embed/>
                </p:oleObj>
              </mc:Choice>
              <mc:Fallback>
                <p:oleObj name="Equation" r:id="rId4" imgW="1879600" imgH="2413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457200"/>
                        <a:ext cx="6197600" cy="79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07" name="Object 3"/>
          <p:cNvGraphicFramePr>
            <a:graphicFrameLocks noChangeAspect="1"/>
          </p:cNvGraphicFramePr>
          <p:nvPr/>
        </p:nvGraphicFramePr>
        <p:xfrm>
          <a:off x="2514600" y="2687638"/>
          <a:ext cx="3962400" cy="1422400"/>
        </p:xfrm>
        <a:graphic>
          <a:graphicData uri="http://schemas.openxmlformats.org/presentationml/2006/ole">
            <mc:AlternateContent xmlns:mc="http://schemas.openxmlformats.org/markup-compatibility/2006">
              <mc:Choice xmlns:v="urn:schemas-microsoft-com:vml" Requires="v">
                <p:oleObj spid="_x0000_s3077" name="Equation" r:id="rId6" imgW="1168400" imgH="419100" progId="Equation.3">
                  <p:embed/>
                </p:oleObj>
              </mc:Choice>
              <mc:Fallback>
                <p:oleObj name="Equation" r:id="rId6" imgW="1168400" imgH="4191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4600" y="2687638"/>
                        <a:ext cx="3962400"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08" name="Text Box 4"/>
          <p:cNvSpPr txBox="1">
            <a:spLocks noChangeArrowheads="1"/>
          </p:cNvSpPr>
          <p:nvPr/>
        </p:nvSpPr>
        <p:spPr bwMode="auto">
          <a:xfrm>
            <a:off x="3733800" y="1828800"/>
            <a:ext cx="167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spcBef>
                <a:spcPct val="50000"/>
              </a:spcBef>
            </a:pPr>
            <a:r>
              <a:rPr lang="en-US"/>
              <a:t>where</a:t>
            </a:r>
          </a:p>
        </p:txBody>
      </p:sp>
      <p:sp>
        <p:nvSpPr>
          <p:cNvPr id="28677" name="Text Box 5"/>
          <p:cNvSpPr txBox="1">
            <a:spLocks noChangeArrowheads="1"/>
          </p:cNvSpPr>
          <p:nvPr/>
        </p:nvSpPr>
        <p:spPr bwMode="auto">
          <a:xfrm>
            <a:off x="828675" y="5167313"/>
            <a:ext cx="7467600" cy="116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sz="2800">
                <a:cs typeface="Times New Roman" pitchFamily="18" charset="0"/>
              </a:rPr>
              <a:t>n! = n*(n-1)*(n-2)…*1</a:t>
            </a:r>
            <a:r>
              <a:rPr lang="en-US" sz="2800"/>
              <a:t> </a:t>
            </a:r>
            <a:r>
              <a:rPr lang="en-US" sz="2800">
                <a:cs typeface="Times New Roman" pitchFamily="18" charset="0"/>
              </a:rPr>
              <a:t>(where n is an integer)</a:t>
            </a:r>
          </a:p>
          <a:p>
            <a:pPr eaLnBrk="1" hangingPunct="1">
              <a:spcBef>
                <a:spcPct val="50000"/>
              </a:spcBef>
            </a:pPr>
            <a:r>
              <a:rPr lang="en-US" sz="2800">
                <a:cs typeface="Times New Roman" pitchFamily="18" charset="0"/>
              </a:rPr>
              <a:t>0!=1</a:t>
            </a:r>
          </a:p>
        </p:txBody>
      </p:sp>
    </p:spTree>
    <p:extLst>
      <p:ext uri="{BB962C8B-B14F-4D97-AF65-F5344CB8AC3E}">
        <p14:creationId xmlns:p14="http://schemas.microsoft.com/office/powerpoint/2010/main" val="13288937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5800" y="381000"/>
            <a:ext cx="7772400" cy="1143000"/>
          </a:xfrm>
        </p:spPr>
        <p:txBody>
          <a:bodyPr/>
          <a:lstStyle/>
          <a:p>
            <a:pPr eaLnBrk="1" hangingPunct="1"/>
            <a:r>
              <a:rPr lang="en-US" smtClean="0"/>
              <a:t>misc. useful derivations from BT</a:t>
            </a:r>
          </a:p>
        </p:txBody>
      </p:sp>
      <p:sp>
        <p:nvSpPr>
          <p:cNvPr id="30723" name="Rectangle 3"/>
          <p:cNvSpPr>
            <a:spLocks noGrp="1" noChangeArrowheads="1"/>
          </p:cNvSpPr>
          <p:nvPr>
            <p:ph type="body" idx="1"/>
          </p:nvPr>
        </p:nvSpPr>
        <p:spPr>
          <a:xfrm>
            <a:off x="685800" y="1752600"/>
            <a:ext cx="7772400" cy="4343400"/>
          </a:xfrm>
        </p:spPr>
        <p:txBody>
          <a:bodyPr/>
          <a:lstStyle/>
          <a:p>
            <a:pPr eaLnBrk="1" hangingPunct="1"/>
            <a:r>
              <a:rPr lang="en-US" smtClean="0"/>
              <a:t>if repeated trials are carried out:</a:t>
            </a:r>
          </a:p>
          <a:p>
            <a:pPr lvl="1" eaLnBrk="1" hangingPunct="1">
              <a:buFont typeface="Wingdings" pitchFamily="2" charset="2"/>
              <a:buChar char="Ø"/>
            </a:pPr>
            <a:r>
              <a:rPr lang="en-US" smtClean="0"/>
              <a:t>mean successes (k) = n*p</a:t>
            </a:r>
          </a:p>
          <a:p>
            <a:pPr lvl="1" eaLnBrk="1" hangingPunct="1">
              <a:buFont typeface="Wingdings" pitchFamily="2" charset="2"/>
              <a:buChar char="Ø"/>
            </a:pPr>
            <a:r>
              <a:rPr lang="en-US" smtClean="0"/>
              <a:t>sd of successes (k) = </a:t>
            </a:r>
            <a:r>
              <a:rPr lang="en-US" smtClean="0">
                <a:sym typeface="Symbol" pitchFamily="18" charset="2"/>
              </a:rPr>
              <a:t></a:t>
            </a:r>
            <a:r>
              <a:rPr lang="en-US" smtClean="0"/>
              <a:t>npq     (note: q=1-p) </a:t>
            </a:r>
          </a:p>
          <a:p>
            <a:pPr lvl="1" eaLnBrk="1" hangingPunct="1">
              <a:buFontTx/>
              <a:buNone/>
            </a:pPr>
            <a:endParaRPr lang="en-US" smtClean="0"/>
          </a:p>
          <a:p>
            <a:pPr lvl="1" eaLnBrk="1" hangingPunct="1">
              <a:buFontTx/>
              <a:buNone/>
            </a:pPr>
            <a:r>
              <a:rPr lang="en-US" smtClean="0"/>
              <a:t>(really only approximated when trials are repeated </a:t>
            </a:r>
            <a:r>
              <a:rPr lang="en-US" u="sng" smtClean="0"/>
              <a:t>many</a:t>
            </a:r>
            <a:r>
              <a:rPr lang="en-US" smtClean="0"/>
              <a:t> times…)</a:t>
            </a:r>
          </a:p>
          <a:p>
            <a:pPr lvl="1" eaLnBrk="1" hangingPunct="1">
              <a:buFontTx/>
              <a:buNone/>
            </a:pPr>
            <a:endParaRPr lang="en-US" smtClean="0"/>
          </a:p>
          <a:p>
            <a:pPr eaLnBrk="1" hangingPunct="1"/>
            <a:r>
              <a:rPr lang="en-US" smtClean="0"/>
              <a:t>k=0; P(n,0,p)=(1-p)</a:t>
            </a:r>
            <a:r>
              <a:rPr lang="en-US" baseline="30000" smtClean="0"/>
              <a:t>n</a:t>
            </a:r>
          </a:p>
        </p:txBody>
      </p:sp>
    </p:spTree>
    <p:extLst>
      <p:ext uri="{BB962C8B-B14F-4D97-AF65-F5344CB8AC3E}">
        <p14:creationId xmlns:p14="http://schemas.microsoft.com/office/powerpoint/2010/main" val="38893060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072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072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binomial distribution</a:t>
            </a:r>
          </a:p>
        </p:txBody>
      </p:sp>
      <p:sp>
        <p:nvSpPr>
          <p:cNvPr id="31747" name="Rectangle 3"/>
          <p:cNvSpPr>
            <a:spLocks noGrp="1" noChangeArrowheads="1"/>
          </p:cNvSpPr>
          <p:nvPr>
            <p:ph type="body" idx="1"/>
          </p:nvPr>
        </p:nvSpPr>
        <p:spPr/>
        <p:txBody>
          <a:bodyPr/>
          <a:lstStyle/>
          <a:p>
            <a:pPr eaLnBrk="1" hangingPunct="1"/>
            <a:r>
              <a:rPr lang="en-US" smtClean="0"/>
              <a:t>binomial theorem describes a theoretical </a:t>
            </a:r>
            <a:r>
              <a:rPr lang="en-US" u="sng" smtClean="0"/>
              <a:t>distribution</a:t>
            </a:r>
            <a:r>
              <a:rPr lang="en-US" smtClean="0"/>
              <a:t> that can be plotted in </a:t>
            </a:r>
            <a:r>
              <a:rPr lang="en-US" u="sng" smtClean="0"/>
              <a:t>two</a:t>
            </a:r>
            <a:r>
              <a:rPr lang="en-US" smtClean="0"/>
              <a:t> different ways:</a:t>
            </a:r>
          </a:p>
          <a:p>
            <a:pPr lvl="1" eaLnBrk="1" hangingPunct="1"/>
            <a:endParaRPr lang="en-US" smtClean="0"/>
          </a:p>
          <a:p>
            <a:pPr lvl="1" eaLnBrk="1" hangingPunct="1"/>
            <a:r>
              <a:rPr lang="en-US" smtClean="0"/>
              <a:t>probability density function (PDF)</a:t>
            </a:r>
          </a:p>
          <a:p>
            <a:pPr lvl="1" eaLnBrk="1" hangingPunct="1"/>
            <a:endParaRPr lang="en-US" smtClean="0"/>
          </a:p>
          <a:p>
            <a:pPr lvl="1" eaLnBrk="1" hangingPunct="1"/>
            <a:r>
              <a:rPr lang="en-US" smtClean="0"/>
              <a:t>cumulative density function (CDF)</a:t>
            </a:r>
          </a:p>
        </p:txBody>
      </p:sp>
    </p:spTree>
    <p:extLst>
      <p:ext uri="{BB962C8B-B14F-4D97-AF65-F5344CB8AC3E}">
        <p14:creationId xmlns:p14="http://schemas.microsoft.com/office/powerpoint/2010/main" val="29296764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174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7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85800" y="152400"/>
            <a:ext cx="7772400" cy="1143000"/>
          </a:xfrm>
        </p:spPr>
        <p:txBody>
          <a:bodyPr/>
          <a:lstStyle/>
          <a:p>
            <a:pPr eaLnBrk="1" hangingPunct="1"/>
            <a:r>
              <a:rPr lang="en-US" sz="4000" smtClean="0"/>
              <a:t>probability density function (PDF)</a:t>
            </a:r>
          </a:p>
        </p:txBody>
      </p:sp>
      <p:sp>
        <p:nvSpPr>
          <p:cNvPr id="24579" name="Rectangle 3"/>
          <p:cNvSpPr>
            <a:spLocks noGrp="1" noChangeArrowheads="1"/>
          </p:cNvSpPr>
          <p:nvPr>
            <p:ph type="body" idx="1"/>
          </p:nvPr>
        </p:nvSpPr>
        <p:spPr>
          <a:xfrm>
            <a:off x="685800" y="1600200"/>
            <a:ext cx="7772400" cy="4495800"/>
          </a:xfrm>
        </p:spPr>
        <p:txBody>
          <a:bodyPr/>
          <a:lstStyle/>
          <a:p>
            <a:pPr eaLnBrk="1" hangingPunct="1"/>
            <a:r>
              <a:rPr lang="en-US" smtClean="0"/>
              <a:t>summarizes how odds</a:t>
            </a:r>
            <a:r>
              <a:rPr lang="en-US" b="1" smtClean="0"/>
              <a:t>/</a:t>
            </a:r>
            <a:r>
              <a:rPr lang="en-US" smtClean="0"/>
              <a:t>probabilities are distributed among the events that can arise from a series of trials</a:t>
            </a:r>
          </a:p>
        </p:txBody>
      </p:sp>
    </p:spTree>
    <p:extLst>
      <p:ext uri="{BB962C8B-B14F-4D97-AF65-F5344CB8AC3E}">
        <p14:creationId xmlns:p14="http://schemas.microsoft.com/office/powerpoint/2010/main" val="29228123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6880179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6.6 Estimating the Parameters </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One of the attractive things about the stochastic process model we have been using is that the estimation of the two parameters is very simple. Given a sample of N+1 stock price variables, S(t0), S(t1), S(t2), … S(</a:t>
            </a:r>
            <a:r>
              <a:rPr lang="en-US" dirty="0" err="1" smtClean="0"/>
              <a:t>tN</a:t>
            </a:r>
            <a:r>
              <a:rPr lang="en-US" dirty="0" smtClean="0"/>
              <a:t>) we first calculate the sequence of N return variables R(t1), R(t2), … R(</a:t>
            </a:r>
            <a:r>
              <a:rPr lang="en-US" dirty="0" err="1" smtClean="0"/>
              <a:t>tN</a:t>
            </a:r>
            <a:r>
              <a:rPr lang="en-US" dirty="0" smtClean="0"/>
              <a:t>), where R(</a:t>
            </a:r>
            <a:r>
              <a:rPr lang="en-US" dirty="0" err="1" smtClean="0"/>
              <a:t>ti</a:t>
            </a:r>
            <a:r>
              <a:rPr lang="en-US" dirty="0" smtClean="0"/>
              <a:t>)=</a:t>
            </a:r>
            <a:r>
              <a:rPr lang="en-US" dirty="0" err="1" smtClean="0"/>
              <a:t>ln</a:t>
            </a:r>
            <a:r>
              <a:rPr lang="en-US" dirty="0" smtClean="0"/>
              <a:t>(S(</a:t>
            </a:r>
            <a:r>
              <a:rPr lang="en-US" dirty="0" err="1" smtClean="0"/>
              <a:t>ti</a:t>
            </a:r>
            <a:r>
              <a:rPr lang="en-US" dirty="0" smtClean="0"/>
              <a:t>))/</a:t>
            </a:r>
            <a:r>
              <a:rPr lang="en-US" dirty="0" err="1" smtClean="0"/>
              <a:t>ln</a:t>
            </a:r>
            <a:r>
              <a:rPr lang="en-US" dirty="0" smtClean="0"/>
              <a:t>(S(ti-1)). Now we recall that the per period expected return is m, and the volatility in per period returns is v. Estimates for m and v are simply the sample mean return and sample standard deviation of returns: </a:t>
            </a:r>
          </a:p>
          <a:p>
            <a:pPr algn="just"/>
            <a:r>
              <a:rPr lang="en-US" dirty="0" smtClean="0"/>
              <a:t>N ˆ ∑R </a:t>
            </a:r>
            <a:r>
              <a:rPr lang="en-US" dirty="0" err="1" smtClean="0"/>
              <a:t>ti</a:t>
            </a:r>
            <a:r>
              <a:rPr lang="en-US" dirty="0" smtClean="0"/>
              <a:t> m = Mean = R = () N , (6.22) i=1 </a:t>
            </a:r>
          </a:p>
          <a:p>
            <a:pPr algn="just"/>
            <a:r>
              <a:rPr lang="en-US" dirty="0" smtClean="0"/>
              <a:t>N ∑( () )v ˆ = </a:t>
            </a:r>
            <a:r>
              <a:rPr lang="en-US" dirty="0" err="1" smtClean="0"/>
              <a:t>StDev</a:t>
            </a:r>
            <a:r>
              <a:rPr lang="en-US" dirty="0" smtClean="0"/>
              <a:t> = R </a:t>
            </a:r>
            <a:r>
              <a:rPr lang="en-US" dirty="0" err="1" smtClean="0"/>
              <a:t>ti</a:t>
            </a:r>
            <a:r>
              <a:rPr lang="en-US" dirty="0" smtClean="0"/>
              <a:t> −R 2 (N −1) . (6.23) i=1 </a:t>
            </a:r>
          </a:p>
        </p:txBody>
      </p:sp>
    </p:spTree>
    <p:extLst>
      <p:ext uri="{BB962C8B-B14F-4D97-AF65-F5344CB8AC3E}">
        <p14:creationId xmlns:p14="http://schemas.microsoft.com/office/powerpoint/2010/main" val="3632991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a:r>
              <a:rPr lang="en-US" dirty="0" smtClean="0"/>
              <a:t>This chapter is predicated on a distinction between the underlying factor and the derivative asset. First we model the underlying factor. Then we determine how the cash flows or value of an asset is derived from this underlying factor – hence the term ‘derivative’. Then we try to understand how the risk from the underlying factor is translated into risk for the asset. </a:t>
            </a:r>
            <a:endParaRPr lang="en-US" dirty="0"/>
          </a:p>
        </p:txBody>
      </p:sp>
    </p:spTree>
    <p:extLst>
      <p:ext uri="{BB962C8B-B14F-4D97-AF65-F5344CB8AC3E}">
        <p14:creationId xmlns:p14="http://schemas.microsoft.com/office/powerpoint/2010/main" val="1323658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pPr algn="just"/>
            <a:r>
              <a:rPr lang="en-US" dirty="0" smtClean="0"/>
              <a:t> Any variable can conceivably be a factor, and we need to think about the many ways that risk should be modeled for the full diversity of variables that can be factors. Because our analysis is meant to be very general, students should be cautious about applying all of the results learned in the context of modeling financial assets. The equilibrium conditions determining the prices of financial assets impose specific conditions on the models used. Since we are modeling general variables, not just financial assets, the equilibrium conditions may not apply and the models may have properties different from what the student is familiar with.</a:t>
            </a:r>
            <a:endParaRPr lang="en-US" dirty="0"/>
          </a:p>
        </p:txBody>
      </p:sp>
    </p:spTree>
    <p:extLst>
      <p:ext uri="{BB962C8B-B14F-4D97-AF65-F5344CB8AC3E}">
        <p14:creationId xmlns:p14="http://schemas.microsoft.com/office/powerpoint/2010/main" val="1306086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6.1 Discrete Time Stochastic Process </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 Suppose that we want to analyze a stock with an average annual return of μ=12%, also known as the drift, and volatility σ=22%. Suppose further that we are analyzing the stock’s possible movement through the horizon T=2. We divide this into N total periods or n periods per year, n=N/T, where the length of each period is </a:t>
            </a:r>
            <a:r>
              <a:rPr lang="en-US" dirty="0" err="1" smtClean="0"/>
              <a:t>Δt</a:t>
            </a:r>
            <a:r>
              <a:rPr lang="en-US" dirty="0" smtClean="0"/>
              <a:t>=1/n. If n=12, then each period is a month and </a:t>
            </a:r>
            <a:r>
              <a:rPr lang="en-US" dirty="0" err="1" smtClean="0"/>
              <a:t>Δt</a:t>
            </a:r>
            <a:r>
              <a:rPr lang="en-US" dirty="0" smtClean="0"/>
              <a:t>=0.0833, if n=52, then each period is a week and </a:t>
            </a:r>
            <a:r>
              <a:rPr lang="en-US" dirty="0" err="1" smtClean="0"/>
              <a:t>Δt</a:t>
            </a:r>
            <a:r>
              <a:rPr lang="en-US" dirty="0" smtClean="0"/>
              <a:t>=0.0192, if n=250, then each period is a trading day and </a:t>
            </a:r>
            <a:r>
              <a:rPr lang="en-US" dirty="0" err="1" smtClean="0"/>
              <a:t>Δt</a:t>
            </a:r>
            <a:r>
              <a:rPr lang="en-US" dirty="0" smtClean="0"/>
              <a:t>=0.0040, and so on. We mark off the N points in time as t0, t1 … </a:t>
            </a:r>
            <a:r>
              <a:rPr lang="en-US" dirty="0" err="1" smtClean="0"/>
              <a:t>ti</a:t>
            </a:r>
            <a:r>
              <a:rPr lang="en-US" dirty="0" smtClean="0"/>
              <a:t>,… </a:t>
            </a:r>
            <a:r>
              <a:rPr lang="en-US" dirty="0" err="1" smtClean="0"/>
              <a:t>tN</a:t>
            </a:r>
            <a:r>
              <a:rPr lang="en-US" dirty="0" smtClean="0"/>
              <a:t>, with t0=0 and </a:t>
            </a:r>
            <a:r>
              <a:rPr lang="en-US" dirty="0" err="1" smtClean="0"/>
              <a:t>tN</a:t>
            </a:r>
            <a:r>
              <a:rPr lang="en-US" dirty="0" smtClean="0"/>
              <a:t>=T. Figure 6.1 below illustrates this structure. </a:t>
            </a:r>
            <a:endParaRPr lang="en-US" dirty="0"/>
          </a:p>
        </p:txBody>
      </p:sp>
    </p:spTree>
    <p:extLst>
      <p:ext uri="{BB962C8B-B14F-4D97-AF65-F5344CB8AC3E}">
        <p14:creationId xmlns:p14="http://schemas.microsoft.com/office/powerpoint/2010/main" val="3474683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initial stock price, S(t0), is given. The return earned over the period from t0 to t1, R(t1), and therefore the next period stock price, S(t1), are random variables. We define the return as the continuously compounded return so that: </a:t>
            </a:r>
          </a:p>
          <a:p>
            <a:pPr marL="0" indent="0">
              <a:buNone/>
            </a:pPr>
            <a:r>
              <a:rPr lang="en-US" dirty="0" smtClean="0"/>
              <a:t>	S(</a:t>
            </a:r>
            <a:r>
              <a:rPr lang="en-US" dirty="0" err="1" smtClean="0"/>
              <a:t>ti</a:t>
            </a:r>
            <a:r>
              <a:rPr lang="en-US" dirty="0" smtClean="0"/>
              <a:t> ) = S(ti−1)</a:t>
            </a:r>
            <a:r>
              <a:rPr lang="en-US" dirty="0" err="1" smtClean="0"/>
              <a:t>eR</a:t>
            </a:r>
            <a:r>
              <a:rPr lang="en-US" dirty="0" smtClean="0"/>
              <a:t>(</a:t>
            </a:r>
            <a:r>
              <a:rPr lang="en-US" dirty="0" err="1" smtClean="0"/>
              <a:t>ti</a:t>
            </a:r>
            <a:r>
              <a:rPr lang="en-US" dirty="0" smtClean="0"/>
              <a:t> ) </a:t>
            </a:r>
          </a:p>
          <a:p>
            <a:pPr marL="0" indent="0">
              <a:buNone/>
            </a:pPr>
            <a:endParaRPr lang="en-US" dirty="0"/>
          </a:p>
        </p:txBody>
      </p:sp>
    </p:spTree>
    <p:extLst>
      <p:ext uri="{BB962C8B-B14F-4D97-AF65-F5344CB8AC3E}">
        <p14:creationId xmlns:p14="http://schemas.microsoft.com/office/powerpoint/2010/main" val="3824754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55000" lnSpcReduction="20000"/>
          </a:bodyPr>
          <a:lstStyle/>
          <a:p>
            <a:pPr algn="just"/>
            <a:r>
              <a:rPr lang="en-US" dirty="0" smtClean="0"/>
              <a:t>An important property of continuously compounded returns is that they are additive: the cumulative return over any horizon, R(t0,ti), is equal to the sum of the returns over that horizon. One can see this by analyzing the recursive calculation of the price: </a:t>
            </a:r>
          </a:p>
          <a:p>
            <a:pPr algn="just"/>
            <a:r>
              <a:rPr lang="en-US" dirty="0" smtClean="0"/>
              <a:t>S(t1) = S(t0)</a:t>
            </a:r>
            <a:r>
              <a:rPr lang="en-US" dirty="0" err="1" smtClean="0"/>
              <a:t>eR</a:t>
            </a:r>
            <a:r>
              <a:rPr lang="en-US" dirty="0" smtClean="0"/>
              <a:t>(t1) </a:t>
            </a:r>
          </a:p>
          <a:p>
            <a:pPr algn="just"/>
            <a:r>
              <a:rPr lang="en-US" dirty="0" smtClean="0"/>
              <a:t>and </a:t>
            </a:r>
          </a:p>
          <a:p>
            <a:pPr algn="just"/>
            <a:r>
              <a:rPr lang="en-US" dirty="0" smtClean="0"/>
              <a:t>S(t2) = S(t1)</a:t>
            </a:r>
            <a:r>
              <a:rPr lang="en-US" dirty="0" err="1" smtClean="0"/>
              <a:t>eR</a:t>
            </a:r>
            <a:r>
              <a:rPr lang="en-US" dirty="0" smtClean="0"/>
              <a:t>(t2) , </a:t>
            </a:r>
          </a:p>
          <a:p>
            <a:pPr algn="just"/>
            <a:r>
              <a:rPr lang="en-US" dirty="0" smtClean="0"/>
              <a:t>therefore </a:t>
            </a:r>
          </a:p>
          <a:p>
            <a:pPr algn="just"/>
            <a:r>
              <a:rPr lang="en-US" dirty="0" smtClean="0"/>
              <a:t>S(t2) = S(t0)</a:t>
            </a:r>
            <a:r>
              <a:rPr lang="en-US" dirty="0" err="1" smtClean="0"/>
              <a:t>eR</a:t>
            </a:r>
            <a:r>
              <a:rPr lang="en-US" dirty="0" smtClean="0"/>
              <a:t>(t1) </a:t>
            </a:r>
            <a:r>
              <a:rPr lang="en-US" dirty="0" err="1" smtClean="0"/>
              <a:t>eR</a:t>
            </a:r>
            <a:r>
              <a:rPr lang="en-US" dirty="0" smtClean="0"/>
              <a:t>(t2) , </a:t>
            </a:r>
          </a:p>
          <a:p>
            <a:pPr algn="just"/>
            <a:r>
              <a:rPr lang="en-US" dirty="0" smtClean="0"/>
              <a:t>or, equivalently </a:t>
            </a:r>
          </a:p>
          <a:p>
            <a:pPr algn="just"/>
            <a:r>
              <a:rPr lang="en-US" dirty="0" smtClean="0"/>
              <a:t>S(t2) = S(t0)</a:t>
            </a:r>
            <a:r>
              <a:rPr lang="en-US" dirty="0" err="1" smtClean="0"/>
              <a:t>eR</a:t>
            </a:r>
            <a:r>
              <a:rPr lang="en-US" dirty="0" smtClean="0"/>
              <a:t>(t1)+R (t2) , </a:t>
            </a:r>
          </a:p>
          <a:p>
            <a:pPr algn="just"/>
            <a:r>
              <a:rPr lang="en-US" dirty="0" smtClean="0"/>
              <a:t>which, by definition, is the cumulative return, </a:t>
            </a:r>
          </a:p>
          <a:p>
            <a:pPr algn="just"/>
            <a:r>
              <a:rPr lang="en-US" dirty="0" smtClean="0"/>
              <a:t>S(t2) = S(t0)</a:t>
            </a:r>
            <a:r>
              <a:rPr lang="en-US" dirty="0" err="1" smtClean="0"/>
              <a:t>eR</a:t>
            </a:r>
            <a:r>
              <a:rPr lang="en-US" dirty="0" smtClean="0"/>
              <a:t>(t1,t2). </a:t>
            </a:r>
          </a:p>
          <a:p>
            <a:pPr algn="just"/>
            <a:r>
              <a:rPr lang="en-US" dirty="0" smtClean="0"/>
              <a:t>This recursive substitution can be repeated any number of periods. Therefore, we are free to write </a:t>
            </a:r>
          </a:p>
          <a:p>
            <a:pPr algn="just"/>
            <a:r>
              <a:rPr lang="en-US" dirty="0" smtClean="0"/>
              <a:t>i R(t0,ti )= ∑R() </a:t>
            </a:r>
            <a:r>
              <a:rPr lang="en-US" dirty="0" err="1" smtClean="0"/>
              <a:t>tk</a:t>
            </a:r>
            <a:r>
              <a:rPr lang="en-US" dirty="0" smtClean="0"/>
              <a:t> (6.3) </a:t>
            </a:r>
            <a:endParaRPr lang="en-US" dirty="0"/>
          </a:p>
        </p:txBody>
      </p:sp>
    </p:spTree>
    <p:extLst>
      <p:ext uri="{BB962C8B-B14F-4D97-AF65-F5344CB8AC3E}">
        <p14:creationId xmlns:p14="http://schemas.microsoft.com/office/powerpoint/2010/main" val="1429051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S(</a:t>
            </a:r>
            <a:r>
              <a:rPr lang="en-US" dirty="0" err="1" smtClean="0"/>
              <a:t>ti</a:t>
            </a:r>
            <a:r>
              <a:rPr lang="en-US" dirty="0" smtClean="0"/>
              <a:t> ) = S(t0) </a:t>
            </a:r>
            <a:r>
              <a:rPr lang="en-US" dirty="0" err="1" smtClean="0"/>
              <a:t>eR</a:t>
            </a:r>
            <a:r>
              <a:rPr lang="en-US" dirty="0" smtClean="0"/>
              <a:t>(t0,ti ) . (6.4) </a:t>
            </a:r>
          </a:p>
          <a:p>
            <a:r>
              <a:rPr lang="en-US" dirty="0" smtClean="0"/>
              <a:t>We assume each return is an independently and identically distributed random variable from a normal distribution with mean m and variance v2: R(</a:t>
            </a:r>
            <a:r>
              <a:rPr lang="en-US" dirty="0" err="1" smtClean="0"/>
              <a:t>ti</a:t>
            </a:r>
            <a:r>
              <a:rPr lang="en-US" dirty="0" smtClean="0"/>
              <a:t> ) =m + v ε ~ i (6.5) </a:t>
            </a:r>
            <a:endParaRPr lang="en-US" dirty="0"/>
          </a:p>
        </p:txBody>
      </p:sp>
    </p:spTree>
    <p:extLst>
      <p:ext uri="{BB962C8B-B14F-4D97-AF65-F5344CB8AC3E}">
        <p14:creationId xmlns:p14="http://schemas.microsoft.com/office/powerpoint/2010/main" val="9282375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2353</Words>
  <Application>Microsoft Office PowerPoint</Application>
  <PresentationFormat>On-screen Show (4:3)</PresentationFormat>
  <Paragraphs>218</Paragraphs>
  <Slides>37</Slides>
  <Notes>21</Notes>
  <HiddenSlides>1</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39" baseType="lpstr">
      <vt:lpstr>Office Theme</vt:lpstr>
      <vt:lpstr>Microsoft Equation 3.0</vt:lpstr>
      <vt:lpstr>Dynamic Models of Risk Management</vt:lpstr>
      <vt:lpstr>Part A—The Random Walk Model of Stock Prices </vt:lpstr>
      <vt:lpstr>PowerPoint Presentation</vt:lpstr>
      <vt:lpstr>PowerPoint Presentation</vt:lpstr>
      <vt:lpstr>PowerPoint Presentation</vt:lpstr>
      <vt:lpstr>6.1 Discrete Time Stochastic Process </vt:lpstr>
      <vt:lpstr>PowerPoint Presentation</vt:lpstr>
      <vt:lpstr>PowerPoint Presentation</vt:lpstr>
      <vt:lpstr>PowerPoint Presentation</vt:lpstr>
      <vt:lpstr>6.2 Monte Carlo Simulation </vt:lpstr>
      <vt:lpstr>PowerPoint Presentation</vt:lpstr>
      <vt:lpstr>6.3 The Normal Distribution of Returns </vt:lpstr>
      <vt:lpstr>6.4 The Lognormal Distribution of Prices </vt:lpstr>
      <vt:lpstr>6.5 Probability Calculations </vt:lpstr>
      <vt:lpstr>“frequentist” approach</vt:lpstr>
      <vt:lpstr>Bayesian approach</vt:lpstr>
      <vt:lpstr>basic concepts</vt:lpstr>
      <vt:lpstr>basic concepts (cont.)</vt:lpstr>
      <vt:lpstr>basic concepts (cont.)</vt:lpstr>
      <vt:lpstr>discrete probabilities</vt:lpstr>
      <vt:lpstr>continuous probabilities</vt:lpstr>
      <vt:lpstr>independent events</vt:lpstr>
      <vt:lpstr>PowerPoint Presentation</vt:lpstr>
      <vt:lpstr>PowerPoint Presentation</vt:lpstr>
      <vt:lpstr>conditional probability</vt:lpstr>
      <vt:lpstr>e.g.</vt:lpstr>
      <vt:lpstr>conditional probability (cont.)</vt:lpstr>
      <vt:lpstr>Bayes Theorem</vt:lpstr>
      <vt:lpstr>application</vt:lpstr>
      <vt:lpstr>PowerPoint Presentation</vt:lpstr>
      <vt:lpstr>Binomial theorem</vt:lpstr>
      <vt:lpstr>PowerPoint Presentation</vt:lpstr>
      <vt:lpstr>misc. useful derivations from BT</vt:lpstr>
      <vt:lpstr>binomial distribution</vt:lpstr>
      <vt:lpstr>probability density function (PDF)</vt:lpstr>
      <vt:lpstr>PowerPoint Presentation</vt:lpstr>
      <vt:lpstr>6.6 Estimating the Parameters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Dynamic Models of Risk Management</dc:title>
  <dc:creator>silicon computers</dc:creator>
  <cp:lastModifiedBy>silicon computers</cp:lastModifiedBy>
  <cp:revision>3</cp:revision>
  <dcterms:created xsi:type="dcterms:W3CDTF">2019-03-05T07:16:16Z</dcterms:created>
  <dcterms:modified xsi:type="dcterms:W3CDTF">2019-03-05T07:35:11Z</dcterms:modified>
</cp:coreProperties>
</file>