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74" r:id="rId10"/>
    <p:sldId id="264" r:id="rId11"/>
    <p:sldId id="265" r:id="rId12"/>
    <p:sldId id="266" r:id="rId13"/>
    <p:sldId id="275" r:id="rId14"/>
    <p:sldId id="278" r:id="rId15"/>
    <p:sldId id="277" r:id="rId16"/>
    <p:sldId id="276" r:id="rId17"/>
    <p:sldId id="267" r:id="rId18"/>
    <p:sldId id="268" r:id="rId19"/>
    <p:sldId id="279" r:id="rId20"/>
    <p:sldId id="281" r:id="rId21"/>
    <p:sldId id="282" r:id="rId22"/>
    <p:sldId id="288" r:id="rId23"/>
    <p:sldId id="290" r:id="rId24"/>
    <p:sldId id="289" r:id="rId25"/>
    <p:sldId id="283" r:id="rId26"/>
    <p:sldId id="284" r:id="rId27"/>
    <p:sldId id="285" r:id="rId28"/>
    <p:sldId id="286" r:id="rId29"/>
    <p:sldId id="280" r:id="rId30"/>
    <p:sldId id="287" r:id="rId31"/>
    <p:sldId id="269" r:id="rId32"/>
    <p:sldId id="270" r:id="rId33"/>
    <p:sldId id="271" r:id="rId34"/>
    <p:sldId id="272" r:id="rId35"/>
    <p:sldId id="273"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EF5F5A-777B-420E-A7A8-A22968E1C89D}" type="datetimeFigureOut">
              <a:rPr lang="en-US" smtClean="0"/>
              <a:t>10/26/2016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7FE79C-502A-440F-96CF-2F82BF200374}" type="slidenum">
              <a:rPr lang="en-US" smtClean="0"/>
              <a:t>‹#›</a:t>
            </a:fld>
            <a:endParaRPr lang="en-US"/>
          </a:p>
        </p:txBody>
      </p:sp>
    </p:spTree>
    <p:extLst>
      <p:ext uri="{BB962C8B-B14F-4D97-AF65-F5344CB8AC3E}">
        <p14:creationId xmlns:p14="http://schemas.microsoft.com/office/powerpoint/2010/main" val="35557815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7FE79C-502A-440F-96CF-2F82BF200374}" type="slidenum">
              <a:rPr lang="en-US" smtClean="0"/>
              <a:t>12</a:t>
            </a:fld>
            <a:endParaRPr lang="en-US"/>
          </a:p>
        </p:txBody>
      </p:sp>
    </p:spTree>
    <p:extLst>
      <p:ext uri="{BB962C8B-B14F-4D97-AF65-F5344CB8AC3E}">
        <p14:creationId xmlns:p14="http://schemas.microsoft.com/office/powerpoint/2010/main" val="3451044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407FB58-7E29-43E2-8637-5442A4D56AC2}"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71CB8B-F19B-44E2-A596-B3BB3B3AC4CD}" type="slidenum">
              <a:rPr lang="en-US" smtClean="0"/>
              <a:t>‹#›</a:t>
            </a:fld>
            <a:endParaRPr lang="en-US"/>
          </a:p>
        </p:txBody>
      </p:sp>
    </p:spTree>
    <p:extLst>
      <p:ext uri="{BB962C8B-B14F-4D97-AF65-F5344CB8AC3E}">
        <p14:creationId xmlns:p14="http://schemas.microsoft.com/office/powerpoint/2010/main" val="2400614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07FB58-7E29-43E2-8637-5442A4D56AC2}"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71CB8B-F19B-44E2-A596-B3BB3B3AC4CD}" type="slidenum">
              <a:rPr lang="en-US" smtClean="0"/>
              <a:t>‹#›</a:t>
            </a:fld>
            <a:endParaRPr lang="en-US"/>
          </a:p>
        </p:txBody>
      </p:sp>
    </p:spTree>
    <p:extLst>
      <p:ext uri="{BB962C8B-B14F-4D97-AF65-F5344CB8AC3E}">
        <p14:creationId xmlns:p14="http://schemas.microsoft.com/office/powerpoint/2010/main" val="2462573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07FB58-7E29-43E2-8637-5442A4D56AC2}"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71CB8B-F19B-44E2-A596-B3BB3B3AC4CD}" type="slidenum">
              <a:rPr lang="en-US" smtClean="0"/>
              <a:t>‹#›</a:t>
            </a:fld>
            <a:endParaRPr lang="en-US"/>
          </a:p>
        </p:txBody>
      </p:sp>
    </p:spTree>
    <p:extLst>
      <p:ext uri="{BB962C8B-B14F-4D97-AF65-F5344CB8AC3E}">
        <p14:creationId xmlns:p14="http://schemas.microsoft.com/office/powerpoint/2010/main" val="2480053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07FB58-7E29-43E2-8637-5442A4D56AC2}"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71CB8B-F19B-44E2-A596-B3BB3B3AC4CD}" type="slidenum">
              <a:rPr lang="en-US" smtClean="0"/>
              <a:t>‹#›</a:t>
            </a:fld>
            <a:endParaRPr lang="en-US"/>
          </a:p>
        </p:txBody>
      </p:sp>
    </p:spTree>
    <p:extLst>
      <p:ext uri="{BB962C8B-B14F-4D97-AF65-F5344CB8AC3E}">
        <p14:creationId xmlns:p14="http://schemas.microsoft.com/office/powerpoint/2010/main" val="215080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07FB58-7E29-43E2-8637-5442A4D56AC2}"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71CB8B-F19B-44E2-A596-B3BB3B3AC4CD}" type="slidenum">
              <a:rPr lang="en-US" smtClean="0"/>
              <a:t>‹#›</a:t>
            </a:fld>
            <a:endParaRPr lang="en-US"/>
          </a:p>
        </p:txBody>
      </p:sp>
    </p:spTree>
    <p:extLst>
      <p:ext uri="{BB962C8B-B14F-4D97-AF65-F5344CB8AC3E}">
        <p14:creationId xmlns:p14="http://schemas.microsoft.com/office/powerpoint/2010/main" val="249587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07FB58-7E29-43E2-8637-5442A4D56AC2}" type="datetimeFigureOut">
              <a:rPr lang="en-US" smtClean="0"/>
              <a:t>10/26/2016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71CB8B-F19B-44E2-A596-B3BB3B3AC4CD}" type="slidenum">
              <a:rPr lang="en-US" smtClean="0"/>
              <a:t>‹#›</a:t>
            </a:fld>
            <a:endParaRPr lang="en-US"/>
          </a:p>
        </p:txBody>
      </p:sp>
    </p:spTree>
    <p:extLst>
      <p:ext uri="{BB962C8B-B14F-4D97-AF65-F5344CB8AC3E}">
        <p14:creationId xmlns:p14="http://schemas.microsoft.com/office/powerpoint/2010/main" val="1039615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07FB58-7E29-43E2-8637-5442A4D56AC2}" type="datetimeFigureOut">
              <a:rPr lang="en-US" smtClean="0"/>
              <a:t>10/26/2016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71CB8B-F19B-44E2-A596-B3BB3B3AC4CD}" type="slidenum">
              <a:rPr lang="en-US" smtClean="0"/>
              <a:t>‹#›</a:t>
            </a:fld>
            <a:endParaRPr lang="en-US"/>
          </a:p>
        </p:txBody>
      </p:sp>
    </p:spTree>
    <p:extLst>
      <p:ext uri="{BB962C8B-B14F-4D97-AF65-F5344CB8AC3E}">
        <p14:creationId xmlns:p14="http://schemas.microsoft.com/office/powerpoint/2010/main" val="2363302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407FB58-7E29-43E2-8637-5442A4D56AC2}" type="datetimeFigureOut">
              <a:rPr lang="en-US" smtClean="0"/>
              <a:t>10/26/2016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71CB8B-F19B-44E2-A596-B3BB3B3AC4CD}" type="slidenum">
              <a:rPr lang="en-US" smtClean="0"/>
              <a:t>‹#›</a:t>
            </a:fld>
            <a:endParaRPr lang="en-US"/>
          </a:p>
        </p:txBody>
      </p:sp>
    </p:spTree>
    <p:extLst>
      <p:ext uri="{BB962C8B-B14F-4D97-AF65-F5344CB8AC3E}">
        <p14:creationId xmlns:p14="http://schemas.microsoft.com/office/powerpoint/2010/main" val="4036144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07FB58-7E29-43E2-8637-5442A4D56AC2}" type="datetimeFigureOut">
              <a:rPr lang="en-US" smtClean="0"/>
              <a:t>10/26/2016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71CB8B-F19B-44E2-A596-B3BB3B3AC4CD}" type="slidenum">
              <a:rPr lang="en-US" smtClean="0"/>
              <a:t>‹#›</a:t>
            </a:fld>
            <a:endParaRPr lang="en-US"/>
          </a:p>
        </p:txBody>
      </p:sp>
    </p:spTree>
    <p:extLst>
      <p:ext uri="{BB962C8B-B14F-4D97-AF65-F5344CB8AC3E}">
        <p14:creationId xmlns:p14="http://schemas.microsoft.com/office/powerpoint/2010/main" val="58290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07FB58-7E29-43E2-8637-5442A4D56AC2}" type="datetimeFigureOut">
              <a:rPr lang="en-US" smtClean="0"/>
              <a:t>10/26/2016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71CB8B-F19B-44E2-A596-B3BB3B3AC4CD}" type="slidenum">
              <a:rPr lang="en-US" smtClean="0"/>
              <a:t>‹#›</a:t>
            </a:fld>
            <a:endParaRPr lang="en-US"/>
          </a:p>
        </p:txBody>
      </p:sp>
    </p:spTree>
    <p:extLst>
      <p:ext uri="{BB962C8B-B14F-4D97-AF65-F5344CB8AC3E}">
        <p14:creationId xmlns:p14="http://schemas.microsoft.com/office/powerpoint/2010/main" val="3228829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07FB58-7E29-43E2-8637-5442A4D56AC2}" type="datetimeFigureOut">
              <a:rPr lang="en-US" smtClean="0"/>
              <a:t>10/26/2016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71CB8B-F19B-44E2-A596-B3BB3B3AC4CD}" type="slidenum">
              <a:rPr lang="en-US" smtClean="0"/>
              <a:t>‹#›</a:t>
            </a:fld>
            <a:endParaRPr lang="en-US"/>
          </a:p>
        </p:txBody>
      </p:sp>
    </p:spTree>
    <p:extLst>
      <p:ext uri="{BB962C8B-B14F-4D97-AF65-F5344CB8AC3E}">
        <p14:creationId xmlns:p14="http://schemas.microsoft.com/office/powerpoint/2010/main" val="3321263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07FB58-7E29-43E2-8637-5442A4D56AC2}" type="datetimeFigureOut">
              <a:rPr lang="en-US" smtClean="0"/>
              <a:t>10/26/2016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71CB8B-F19B-44E2-A596-B3BB3B3AC4CD}" type="slidenum">
              <a:rPr lang="en-US" smtClean="0"/>
              <a:t>‹#›</a:t>
            </a:fld>
            <a:endParaRPr lang="en-US"/>
          </a:p>
        </p:txBody>
      </p:sp>
    </p:spTree>
    <p:extLst>
      <p:ext uri="{BB962C8B-B14F-4D97-AF65-F5344CB8AC3E}">
        <p14:creationId xmlns:p14="http://schemas.microsoft.com/office/powerpoint/2010/main" val="19369535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z="4000" dirty="0">
                <a:solidFill>
                  <a:prstClr val="black"/>
                </a:solidFill>
                <a:ea typeface="+mj-ea"/>
                <a:cs typeface="+mj-cs"/>
              </a:rPr>
              <a:t>Lesson Planning</a:t>
            </a:r>
            <a:br>
              <a:rPr lang="en-US" sz="4000" dirty="0">
                <a:solidFill>
                  <a:prstClr val="black"/>
                </a:solidFill>
                <a:ea typeface="+mj-ea"/>
                <a:cs typeface="+mj-cs"/>
              </a:rPr>
            </a:br>
            <a:r>
              <a:rPr lang="en-US" sz="2000" dirty="0" err="1">
                <a:solidFill>
                  <a:prstClr val="black"/>
                </a:solidFill>
                <a:ea typeface="+mj-ea"/>
                <a:cs typeface="+mj-cs"/>
              </a:rPr>
              <a:t>Tahir</a:t>
            </a:r>
            <a:r>
              <a:rPr lang="en-US" sz="2000" dirty="0">
                <a:solidFill>
                  <a:prstClr val="black"/>
                </a:solidFill>
                <a:ea typeface="+mj-ea"/>
                <a:cs typeface="+mj-cs"/>
              </a:rPr>
              <a:t> </a:t>
            </a:r>
            <a:r>
              <a:rPr lang="en-US" sz="2000" dirty="0" err="1">
                <a:solidFill>
                  <a:prstClr val="black"/>
                </a:solidFill>
                <a:ea typeface="+mj-ea"/>
                <a:cs typeface="+mj-cs"/>
              </a:rPr>
              <a:t>Nadeem</a:t>
            </a:r>
            <a:r>
              <a:rPr lang="en-US" sz="2000" dirty="0">
                <a:solidFill>
                  <a:prstClr val="black"/>
                </a:solidFill>
                <a:ea typeface="+mj-ea"/>
                <a:cs typeface="+mj-cs"/>
              </a:rPr>
              <a:t/>
            </a:r>
            <a:br>
              <a:rPr lang="en-US" sz="2000" dirty="0">
                <a:solidFill>
                  <a:prstClr val="black"/>
                </a:solidFill>
                <a:ea typeface="+mj-ea"/>
                <a:cs typeface="+mj-cs"/>
              </a:rPr>
            </a:br>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3525" y="381000"/>
            <a:ext cx="607695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4035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3524" y="1219200"/>
            <a:ext cx="6543675"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16383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685800"/>
            <a:ext cx="7010399" cy="5257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70026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609600"/>
            <a:ext cx="7238999" cy="5257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8600" y="6248400"/>
            <a:ext cx="9755550" cy="369332"/>
          </a:xfrm>
          <a:prstGeom prst="rect">
            <a:avLst/>
          </a:prstGeom>
          <a:noFill/>
        </p:spPr>
        <p:txBody>
          <a:bodyPr wrap="square" rtlCol="0">
            <a:spAutoFit/>
          </a:bodyPr>
          <a:lstStyle/>
          <a:p>
            <a:r>
              <a:rPr lang="en-US" dirty="0" smtClean="0"/>
              <a:t>Describe, tell, demonstrate, give example, show, discriminate, write, solve, give arguments</a:t>
            </a:r>
            <a:endParaRPr lang="en-US" dirty="0"/>
          </a:p>
        </p:txBody>
      </p:sp>
    </p:spTree>
    <p:extLst>
      <p:ext uri="{BB962C8B-B14F-4D97-AF65-F5344CB8AC3E}">
        <p14:creationId xmlns:p14="http://schemas.microsoft.com/office/powerpoint/2010/main" val="28863689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828675"/>
            <a:ext cx="69342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06124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762000"/>
            <a:ext cx="69342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80041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609600"/>
            <a:ext cx="74676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6560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828675"/>
            <a:ext cx="69342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44806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914400"/>
            <a:ext cx="7543799" cy="4800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40463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990600"/>
            <a:ext cx="7315199" cy="4724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4920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1371600"/>
            <a:ext cx="5410200" cy="3970318"/>
          </a:xfrm>
          <a:prstGeom prst="rect">
            <a:avLst/>
          </a:prstGeom>
          <a:blipFill>
            <a:blip r:embed="rId2"/>
            <a:tile tx="0" ty="0" sx="100000" sy="100000" flip="none" algn="tl"/>
          </a:blipFill>
          <a:ln>
            <a:solidFill>
              <a:schemeClr val="tx1"/>
            </a:solidFill>
          </a:ln>
        </p:spPr>
        <p:txBody>
          <a:bodyPr wrap="square">
            <a:spAutoFit/>
          </a:bodyPr>
          <a:lstStyle/>
          <a:p>
            <a:r>
              <a:rPr lang="en-US" sz="2800" dirty="0"/>
              <a:t>The jigsaw technique is a method of organizing classroom activity that makes students dependent on each other to succeed. It breaks classes into groups and breaks assignments into pieces that the group assembles to complete the (jigsaw) puzzle. It was designed by social psychologist Elliot Aronson </a:t>
            </a:r>
            <a:endParaRPr lang="en-US" sz="2800" dirty="0"/>
          </a:p>
        </p:txBody>
      </p:sp>
    </p:spTree>
    <p:extLst>
      <p:ext uri="{BB962C8B-B14F-4D97-AF65-F5344CB8AC3E}">
        <p14:creationId xmlns:p14="http://schemas.microsoft.com/office/powerpoint/2010/main" val="36438424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828675"/>
            <a:ext cx="69342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62768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1295400"/>
            <a:ext cx="6781800" cy="5078313"/>
          </a:xfrm>
          <a:prstGeom prst="rect">
            <a:avLst/>
          </a:prstGeom>
          <a:blipFill>
            <a:blip r:embed="rId2"/>
            <a:tile tx="0" ty="0" sx="100000" sy="100000" flip="none" algn="tl"/>
          </a:blipFill>
          <a:ln>
            <a:solidFill>
              <a:schemeClr val="tx1"/>
            </a:solidFill>
          </a:ln>
          <a:scene3d>
            <a:camera prst="orthographicFront"/>
            <a:lightRig rig="threePt" dir="t"/>
          </a:scene3d>
          <a:sp3d>
            <a:bevelT prst="relaxedInset"/>
          </a:sp3d>
        </p:spPr>
        <p:txBody>
          <a:bodyPr wrap="square">
            <a:spAutoFit/>
          </a:bodyPr>
          <a:lstStyle/>
          <a:p>
            <a:r>
              <a:rPr lang="en-US" sz="3600" dirty="0"/>
              <a:t>Role-playing (</a:t>
            </a:r>
            <a:r>
              <a:rPr lang="en-US" sz="3600" dirty="0" smtClean="0"/>
              <a:t>Role play</a:t>
            </a:r>
            <a:r>
              <a:rPr lang="en-US" sz="3600" dirty="0"/>
              <a:t>) refers to the changing of one's </a:t>
            </a:r>
            <a:r>
              <a:rPr lang="en-US" sz="3600" dirty="0" err="1"/>
              <a:t>behaviour</a:t>
            </a:r>
            <a:r>
              <a:rPr lang="en-US" sz="3600" dirty="0"/>
              <a:t> to assume a role, either unconsciously to fill a social role, or consciously to act out an adopted role. While the Oxford English Dictionary offers a definition of role-playing as "the changing of one's </a:t>
            </a:r>
            <a:r>
              <a:rPr lang="en-US" sz="3600" dirty="0" err="1"/>
              <a:t>behaviour</a:t>
            </a:r>
            <a:r>
              <a:rPr lang="en-US" sz="3600" dirty="0"/>
              <a:t> to fulfill a social role",</a:t>
            </a:r>
            <a:endParaRPr lang="en-US" sz="3600" dirty="0"/>
          </a:p>
        </p:txBody>
      </p:sp>
    </p:spTree>
    <p:extLst>
      <p:ext uri="{BB962C8B-B14F-4D97-AF65-F5344CB8AC3E}">
        <p14:creationId xmlns:p14="http://schemas.microsoft.com/office/powerpoint/2010/main" val="7784481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1028343"/>
            <a:ext cx="7543800" cy="5262979"/>
          </a:xfrm>
          <a:prstGeom prst="rect">
            <a:avLst/>
          </a:prstGeom>
          <a:blipFill>
            <a:blip r:embed="rId2"/>
            <a:tile tx="0" ty="0" sx="100000" sy="100000" flip="none" algn="tl"/>
          </a:blipFill>
          <a:ln>
            <a:solidFill>
              <a:schemeClr val="tx1"/>
            </a:solidFill>
          </a:ln>
        </p:spPr>
        <p:txBody>
          <a:bodyPr wrap="square">
            <a:spAutoFit/>
          </a:bodyPr>
          <a:lstStyle/>
          <a:p>
            <a:r>
              <a:rPr lang="en-US" sz="2400" dirty="0">
                <a:solidFill>
                  <a:srgbClr val="252525"/>
                </a:solidFill>
                <a:latin typeface="Arial"/>
              </a:rPr>
              <a:t>A mind map is a diagram used to visually organize information. A mind map is hierarchical and shows relationships among pieces of the whole.[1] It is often created around a single concept, drawn as an image in the center of a blank page, to which associated representations of ideas such as images, words and parts of words are added. Major ideas are connected directly to the central concept, and other ideas branch out from those.</a:t>
            </a:r>
          </a:p>
          <a:p>
            <a:r>
              <a:rPr lang="en-US" sz="2400" dirty="0">
                <a:solidFill>
                  <a:srgbClr val="252525"/>
                </a:solidFill>
                <a:latin typeface="Arial"/>
              </a:rPr>
              <a:t>Mind maps can be drawn by hand, either as "rough notes" during a lecture, meeting or planning session, for example, or as higher quality pictures when more time is available. Mind maps are considered to be a type </a:t>
            </a:r>
            <a:r>
              <a:rPr lang="en-US" sz="2400" dirty="0" err="1">
                <a:solidFill>
                  <a:srgbClr val="252525"/>
                </a:solidFill>
                <a:latin typeface="Arial"/>
              </a:rPr>
              <a:t>ofspider</a:t>
            </a:r>
            <a:r>
              <a:rPr lang="en-US" sz="2400" dirty="0">
                <a:solidFill>
                  <a:srgbClr val="252525"/>
                </a:solidFill>
                <a:latin typeface="Arial"/>
              </a:rPr>
              <a:t> diagram.[2] </a:t>
            </a:r>
            <a:endParaRPr lang="en-US" sz="2400" dirty="0">
              <a:solidFill>
                <a:srgbClr val="252525"/>
              </a:solidFill>
              <a:latin typeface="Arial"/>
            </a:endParaRPr>
          </a:p>
        </p:txBody>
      </p:sp>
    </p:spTree>
    <p:extLst>
      <p:ext uri="{BB962C8B-B14F-4D97-AF65-F5344CB8AC3E}">
        <p14:creationId xmlns:p14="http://schemas.microsoft.com/office/powerpoint/2010/main" val="26114763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60000"/>
              <a:lumOff val="40000"/>
            </a:schemeClr>
          </a:solidFill>
        </p:spPr>
        <p:txBody>
          <a:bodyPr/>
          <a:lstStyle/>
          <a:p>
            <a:r>
              <a:rPr lang="en-US" dirty="0" smtClean="0"/>
              <a:t>Hot seat game in classroom</a:t>
            </a:r>
            <a:endParaRPr lang="en-US" dirty="0"/>
          </a:p>
        </p:txBody>
      </p:sp>
    </p:spTree>
    <p:extLst>
      <p:ext uri="{BB962C8B-B14F-4D97-AF65-F5344CB8AC3E}">
        <p14:creationId xmlns:p14="http://schemas.microsoft.com/office/powerpoint/2010/main" val="23776099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3525" y="1147763"/>
            <a:ext cx="6076950" cy="4562475"/>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pic>
    </p:spTree>
    <p:extLst>
      <p:ext uri="{BB962C8B-B14F-4D97-AF65-F5344CB8AC3E}">
        <p14:creationId xmlns:p14="http://schemas.microsoft.com/office/powerpoint/2010/main" val="8554220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3525" y="1147763"/>
            <a:ext cx="6076950" cy="456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7130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990600"/>
            <a:ext cx="7162800" cy="501675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sz="3200" dirty="0"/>
              <a:t>Gallery walk is a classroom-based Active Learning strategy where students are encouraged to build on their knowledge about a topic or content to promote higher order thinking, interaction and cooperative learning.[1][2] The students in groups move through different stations where a question is posted for them to answer and interact and share knowledge in the process.</a:t>
            </a:r>
            <a:endParaRPr lang="en-US" sz="3200" dirty="0"/>
          </a:p>
        </p:txBody>
      </p:sp>
    </p:spTree>
    <p:extLst>
      <p:ext uri="{BB962C8B-B14F-4D97-AF65-F5344CB8AC3E}">
        <p14:creationId xmlns:p14="http://schemas.microsoft.com/office/powerpoint/2010/main" val="41228234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609600"/>
            <a:ext cx="6400800" cy="5262979"/>
          </a:xfrm>
          <a:prstGeom prst="rect">
            <a:avLst/>
          </a:prstGeom>
          <a:solidFill>
            <a:srgbClr val="FFFF00"/>
          </a:solidFill>
          <a:ln>
            <a:solidFill>
              <a:schemeClr val="tx1"/>
            </a:solidFill>
          </a:ln>
        </p:spPr>
        <p:txBody>
          <a:bodyPr wrap="square">
            <a:spAutoFit/>
          </a:bodyPr>
          <a:lstStyle/>
          <a:p>
            <a:r>
              <a:rPr lang="en-US" sz="2800" dirty="0">
                <a:solidFill>
                  <a:srgbClr val="252525"/>
                </a:solidFill>
                <a:latin typeface="Arial"/>
              </a:rPr>
              <a:t>Classroom discussion[edit]</a:t>
            </a:r>
          </a:p>
          <a:p>
            <a:r>
              <a:rPr lang="en-US" sz="2800" dirty="0">
                <a:solidFill>
                  <a:srgbClr val="252525"/>
                </a:solidFill>
                <a:latin typeface="Arial"/>
              </a:rPr>
              <a:t>The most common type of collaborative method of teaching in a class is classroom discussion. It is the also a democratic way of handling a class, where each student is given equal opportunity to interact and put forth their views. A discussion taking place in a classroom can be either facilitated by a teacher or by a student. A discussion could also follow a presentation or a demonstration.</a:t>
            </a:r>
            <a:endParaRPr lang="en-US" sz="2800" dirty="0">
              <a:solidFill>
                <a:srgbClr val="252525"/>
              </a:solidFill>
              <a:latin typeface="Arial"/>
            </a:endParaRPr>
          </a:p>
        </p:txBody>
      </p:sp>
    </p:spTree>
    <p:extLst>
      <p:ext uri="{BB962C8B-B14F-4D97-AF65-F5344CB8AC3E}">
        <p14:creationId xmlns:p14="http://schemas.microsoft.com/office/powerpoint/2010/main" val="40270738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838200"/>
            <a:ext cx="7696200" cy="5078313"/>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r>
              <a:rPr lang="en-US" sz="3600" dirty="0">
                <a:solidFill>
                  <a:srgbClr val="252525"/>
                </a:solidFill>
                <a:latin typeface="Arial"/>
              </a:rPr>
              <a:t>Brainstorming is a group creativity technique by which efforts are made to find a conclusion for a specific problem by gathering a list of ideas spontaneously contributed by its members.</a:t>
            </a:r>
          </a:p>
          <a:p>
            <a:r>
              <a:rPr lang="en-US" sz="3600" dirty="0">
                <a:solidFill>
                  <a:srgbClr val="252525"/>
                </a:solidFill>
                <a:latin typeface="Arial"/>
              </a:rPr>
              <a:t>The term was popularized by Alex </a:t>
            </a:r>
            <a:r>
              <a:rPr lang="en-US" sz="3600" dirty="0" err="1">
                <a:solidFill>
                  <a:srgbClr val="252525"/>
                </a:solidFill>
                <a:latin typeface="Arial"/>
              </a:rPr>
              <a:t>Faickney</a:t>
            </a:r>
            <a:r>
              <a:rPr lang="en-US" sz="3600" dirty="0">
                <a:solidFill>
                  <a:srgbClr val="252525"/>
                </a:solidFill>
                <a:latin typeface="Arial"/>
              </a:rPr>
              <a:t> Osborn in the 1953 book Applied Imagination.</a:t>
            </a:r>
            <a:endParaRPr lang="en-US" sz="3600" dirty="0">
              <a:solidFill>
                <a:srgbClr val="252525"/>
              </a:solidFill>
              <a:latin typeface="Arial"/>
            </a:endParaRPr>
          </a:p>
        </p:txBody>
      </p:sp>
    </p:spTree>
    <p:extLst>
      <p:ext uri="{BB962C8B-B14F-4D97-AF65-F5344CB8AC3E}">
        <p14:creationId xmlns:p14="http://schemas.microsoft.com/office/powerpoint/2010/main" val="2602757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685800"/>
            <a:ext cx="8153400" cy="5262979"/>
          </a:xfrm>
          <a:prstGeom prst="rect">
            <a:avLst/>
          </a:prstGeom>
          <a:solidFill>
            <a:schemeClr val="accent5">
              <a:lumMod val="40000"/>
              <a:lumOff val="60000"/>
            </a:schemeClr>
          </a:solidFill>
          <a:ln>
            <a:solidFill>
              <a:schemeClr val="tx1"/>
            </a:solidFill>
          </a:ln>
        </p:spPr>
        <p:txBody>
          <a:bodyPr wrap="square">
            <a:spAutoFit/>
          </a:bodyPr>
          <a:lstStyle/>
          <a:p>
            <a:r>
              <a:rPr lang="en-US" sz="2800" dirty="0"/>
              <a:t>Peer feedback is a practice in language education where feedback is given by one student to another. Peer feedback is used in writing classes of both first language and second language to provide students more opportunities to learn from each other. After students finish a writing assignment, the instructor has two or more than two students work together to check each other's work and give comments to the peer partner. Comments from peers are called as peer feedback. Peer feedback can be in the form of corrections, opinions, suggestions, ideas to each other.</a:t>
            </a:r>
            <a:endParaRPr lang="en-US" sz="2800" dirty="0"/>
          </a:p>
        </p:txBody>
      </p:sp>
    </p:spTree>
    <p:extLst>
      <p:ext uri="{BB962C8B-B14F-4D97-AF65-F5344CB8AC3E}">
        <p14:creationId xmlns:p14="http://schemas.microsoft.com/office/powerpoint/2010/main" val="31019944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19200" y="685800"/>
            <a:ext cx="6629400" cy="5693866"/>
          </a:xfrm>
          <a:prstGeom prst="rect">
            <a:avLst/>
          </a:prstGeom>
          <a:blipFill>
            <a:blip r:embed="rId2"/>
            <a:tile tx="0" ty="0" sx="100000" sy="100000" flip="none" algn="tl"/>
          </a:blipFill>
          <a:ln>
            <a:solidFill>
              <a:schemeClr val="tx1"/>
            </a:solidFill>
          </a:ln>
        </p:spPr>
        <p:txBody>
          <a:bodyPr wrap="square">
            <a:spAutoFit/>
          </a:bodyPr>
          <a:lstStyle/>
          <a:p>
            <a:r>
              <a:rPr lang="en-US" sz="2800" dirty="0">
                <a:solidFill>
                  <a:srgbClr val="252525"/>
                </a:solidFill>
                <a:latin typeface="Arial"/>
              </a:rPr>
              <a:t>Elicitation, in which knowledge is sought directly from human beings, is usually distinguished from indirect methods such as gathering information from written sources</a:t>
            </a:r>
            <a:r>
              <a:rPr lang="en-US" sz="2800" dirty="0" smtClean="0">
                <a:solidFill>
                  <a:srgbClr val="252525"/>
                </a:solidFill>
                <a:latin typeface="Arial"/>
              </a:rPr>
              <a:t>.</a:t>
            </a:r>
            <a:endParaRPr lang="en-US" sz="2800" dirty="0">
              <a:solidFill>
                <a:srgbClr val="252525"/>
              </a:solidFill>
              <a:latin typeface="Arial"/>
            </a:endParaRPr>
          </a:p>
          <a:p>
            <a:r>
              <a:rPr lang="en-US" sz="2800" dirty="0">
                <a:solidFill>
                  <a:srgbClr val="252525"/>
                </a:solidFill>
                <a:latin typeface="Arial"/>
              </a:rPr>
              <a:t>A person who interacts with human subjects in order to elicit information from them may be called an elicitor, an analyst, experimenter, or knowledge engineer, depending on the field of study</a:t>
            </a:r>
            <a:r>
              <a:rPr lang="en-US" sz="2800" dirty="0" smtClean="0">
                <a:solidFill>
                  <a:srgbClr val="252525"/>
                </a:solidFill>
                <a:latin typeface="Arial"/>
              </a:rPr>
              <a:t>.</a:t>
            </a:r>
            <a:endParaRPr lang="en-US" sz="2800" dirty="0">
              <a:solidFill>
                <a:srgbClr val="252525"/>
              </a:solidFill>
              <a:latin typeface="Arial"/>
            </a:endParaRPr>
          </a:p>
          <a:p>
            <a:r>
              <a:rPr lang="en-US" sz="2800" dirty="0">
                <a:solidFill>
                  <a:srgbClr val="252525"/>
                </a:solidFill>
                <a:latin typeface="Arial"/>
              </a:rPr>
              <a:t>Elicitation techniques include interviews, observation </a:t>
            </a:r>
            <a:endParaRPr lang="en-US" sz="2800" dirty="0">
              <a:solidFill>
                <a:srgbClr val="252525"/>
              </a:solidFill>
              <a:latin typeface="Arial"/>
            </a:endParaRPr>
          </a:p>
        </p:txBody>
      </p:sp>
    </p:spTree>
    <p:extLst>
      <p:ext uri="{BB962C8B-B14F-4D97-AF65-F5344CB8AC3E}">
        <p14:creationId xmlns:p14="http://schemas.microsoft.com/office/powerpoint/2010/main" val="1822087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828675"/>
            <a:ext cx="69342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51974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066800"/>
            <a:ext cx="67818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81666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942109"/>
            <a:ext cx="7467599" cy="4925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99179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990600"/>
            <a:ext cx="6781799" cy="449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31246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025236"/>
            <a:ext cx="7162799" cy="453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31944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838200"/>
            <a:ext cx="6857999" cy="4800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14274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3525" y="1719263"/>
            <a:ext cx="6076950" cy="3419475"/>
          </a:xfrm>
          <a:prstGeom prst="rect">
            <a:avLst/>
          </a:prstGeom>
          <a:ln/>
        </p:spPr>
        <p:style>
          <a:lnRef idx="3">
            <a:schemeClr val="lt1"/>
          </a:lnRef>
          <a:fillRef idx="1">
            <a:schemeClr val="accent2"/>
          </a:fillRef>
          <a:effectRef idx="1">
            <a:schemeClr val="accent2"/>
          </a:effectRef>
          <a:fontRef idx="minor">
            <a:schemeClr val="lt1"/>
          </a:fontRef>
        </p:style>
      </p:pic>
    </p:spTree>
    <p:extLst>
      <p:ext uri="{BB962C8B-B14F-4D97-AF65-F5344CB8AC3E}">
        <p14:creationId xmlns:p14="http://schemas.microsoft.com/office/powerpoint/2010/main" val="36619185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828675"/>
            <a:ext cx="69342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58493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828675"/>
            <a:ext cx="69342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65839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828675"/>
            <a:ext cx="69342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30440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828675"/>
            <a:ext cx="69342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54972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828675"/>
            <a:ext cx="69342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33280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971550"/>
            <a:ext cx="69342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96021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536</TotalTime>
  <Words>149</Words>
  <Application>Microsoft Office PowerPoint</Application>
  <PresentationFormat>On-screen Show (4:3)</PresentationFormat>
  <Paragraphs>17</Paragraphs>
  <Slides>35</Slides>
  <Notes>1</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Hot seat game in classroom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Planning</dc:title>
  <dc:creator>IUB-Admin</dc:creator>
  <cp:lastModifiedBy>IUB-Admin</cp:lastModifiedBy>
  <cp:revision>15</cp:revision>
  <dcterms:created xsi:type="dcterms:W3CDTF">2016-10-20T19:57:36Z</dcterms:created>
  <dcterms:modified xsi:type="dcterms:W3CDTF">2016-10-26T18:57:40Z</dcterms:modified>
</cp:coreProperties>
</file>