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8"/>
  </p:notesMasterIdLst>
  <p:sldIdLst>
    <p:sldId id="256" r:id="rId2"/>
    <p:sldId id="257" r:id="rId3"/>
    <p:sldId id="281" r:id="rId4"/>
    <p:sldId id="259" r:id="rId5"/>
    <p:sldId id="260" r:id="rId6"/>
    <p:sldId id="282" r:id="rId7"/>
    <p:sldId id="283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3" r:id="rId22"/>
    <p:sldId id="275" r:id="rId23"/>
    <p:sldId id="276" r:id="rId24"/>
    <p:sldId id="277" r:id="rId25"/>
    <p:sldId id="278" r:id="rId26"/>
    <p:sldId id="28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70" d="100"/>
          <a:sy n="70" d="100"/>
        </p:scale>
        <p:origin x="-13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4A95A-A2BE-4FAF-B17D-17EBF2DADD62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4128A6-C11B-4489-812B-459EC6521F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224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Anchored</a:t>
            </a:r>
            <a:r>
              <a:rPr lang="en-US" baseline="0" dirty="0" smtClean="0"/>
              <a:t> on Cognitive Learning Theory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Motivation</a:t>
            </a:r>
            <a:r>
              <a:rPr lang="en-US" baseline="0" dirty="0" smtClean="0"/>
              <a:t> Phase – must be motivated to learn by expectation that learning will be rewarding</a:t>
            </a:r>
          </a:p>
          <a:p>
            <a:r>
              <a:rPr lang="en-US" baseline="0" dirty="0" smtClean="0"/>
              <a:t>Apprehending – learner stands or pay attention if learning has to take place</a:t>
            </a:r>
          </a:p>
          <a:p>
            <a:r>
              <a:rPr lang="en-US" baseline="0" dirty="0" smtClean="0"/>
              <a:t>Acquisition – while learner is paying attention the stage is set and the information presented</a:t>
            </a:r>
          </a:p>
          <a:p>
            <a:r>
              <a:rPr lang="en-US" baseline="0" dirty="0" smtClean="0"/>
              <a:t>Retention – newly acquired info must be transferred from short term to long term memory</a:t>
            </a:r>
          </a:p>
          <a:p>
            <a:r>
              <a:rPr lang="en-US" baseline="0" dirty="0" smtClean="0"/>
              <a:t>Recall – recall previously learned info; to learn to gain access to that which has been learned is a critical phase in learning</a:t>
            </a:r>
          </a:p>
          <a:p>
            <a:r>
              <a:rPr lang="en-US" baseline="0" dirty="0" smtClean="0"/>
              <a:t>Generalization – transfer of info to new situations allows application of the learned information in the context in which it was learned</a:t>
            </a:r>
          </a:p>
          <a:p>
            <a:r>
              <a:rPr lang="en-US" baseline="0" dirty="0" smtClean="0"/>
              <a:t>Feedback – students must receive feedback on </a:t>
            </a:r>
            <a:r>
              <a:rPr lang="en-US" baseline="0" smtClean="0"/>
              <a:t>their performance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Teaching and Learning</a:t>
            </a:r>
            <a:r>
              <a:rPr lang="en-US" baseline="0" dirty="0" smtClean="0"/>
              <a:t> GO TOGETHER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description above implies that the crux of a curriculum is the different planned and unplanned activities which have been lived, acted upon or done by the learners with the guidance of the teacher.</a:t>
            </a:r>
            <a:br>
              <a:rPr lang="en-US" baseline="0" dirty="0" smtClean="0"/>
            </a:b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What is Teaching and Learning ? (as a process in curriculum?)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</a:t>
            </a:r>
            <a:r>
              <a:rPr lang="en-US" baseline="0" dirty="0" smtClean="0"/>
              <a:t> has also been said that it is a process of dispensing knowledge to an empty vessel (mind of learner) but there’s been a lot of debate regarding “empty vessel”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</a:t>
            </a:r>
            <a:r>
              <a:rPr lang="en-US" baseline="0" dirty="0" smtClean="0"/>
              <a:t> we talk about teaching, there’s always the TEACHER.</a:t>
            </a:r>
            <a:br>
              <a:rPr lang="en-US" baseline="0" dirty="0" smtClean="0"/>
            </a:br>
            <a:r>
              <a:rPr lang="en-US" baseline="0" dirty="0" smtClean="0"/>
              <a:t>Teacher’s role become complex but has to give the learner the responsibility to learn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 Phase includes decision</a:t>
            </a:r>
            <a:r>
              <a:rPr lang="en-US" baseline="0" dirty="0" smtClean="0"/>
              <a:t> like: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Factors to consider when planning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Based</a:t>
            </a:r>
            <a:r>
              <a:rPr lang="en-US" baseline="0" dirty="0" smtClean="0"/>
              <a:t> on the objective ,implementation means…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</a:t>
            </a:r>
            <a:r>
              <a:rPr lang="en-US" baseline="0" dirty="0" smtClean="0"/>
              <a:t> match of the objective with the learning outcome will made.</a:t>
            </a:r>
          </a:p>
          <a:p>
            <a:r>
              <a:rPr lang="en-US" baseline="0" dirty="0" smtClean="0"/>
              <a:t>Answer the question if the plans and implementation have been successfully achieved</a:t>
            </a:r>
          </a:p>
          <a:p>
            <a:r>
              <a:rPr lang="en-US" baseline="0" dirty="0" smtClean="0"/>
              <a:t>Feedback is the reflection of the feedback;</a:t>
            </a:r>
          </a:p>
          <a:p>
            <a:r>
              <a:rPr lang="en-US" baseline="0" dirty="0" smtClean="0"/>
              <a:t>Reflection is the process embedded in teaching where the teacher inquires into his action and provides deep and critical thinking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28A6-C11B-4489-812B-459EC6521FD8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BF302A0-AEA0-4276-8CBE-5BD1ADE2127B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20C3F75-D64E-4842-8D85-63ACD1979BC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362200"/>
            <a:ext cx="6400800" cy="2286000"/>
          </a:xfrm>
        </p:spPr>
        <p:txBody>
          <a:bodyPr/>
          <a:lstStyle/>
          <a:p>
            <a:r>
              <a:rPr lang="en-US" dirty="0" smtClean="0"/>
              <a:t>The Teaching-Learning Process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53200" y="5181600"/>
            <a:ext cx="2362200" cy="609600"/>
          </a:xfrm>
        </p:spPr>
        <p:txBody>
          <a:bodyPr>
            <a:noAutofit/>
          </a:bodyPr>
          <a:lstStyle/>
          <a:p>
            <a:pPr algn="r"/>
            <a:r>
              <a:rPr lang="en-US" sz="2800" i="1" dirty="0" err="1" smtClean="0"/>
              <a:t>Tahir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Nadeem</a:t>
            </a:r>
            <a:endParaRPr lang="en-US" sz="2800" i="1" dirty="0" smtClean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934200" y="5791200"/>
            <a:ext cx="2209800" cy="457200"/>
          </a:xfrm>
          <a:prstGeom prst="rect">
            <a:avLst/>
          </a:prstGeom>
        </p:spPr>
        <p:txBody>
          <a:bodyPr tIns="0">
            <a:normAutofit/>
          </a:bodyPr>
          <a:lstStyle/>
          <a:p>
            <a:pPr algn="r"/>
            <a:r>
              <a:rPr lang="en-US" sz="2000" i="1" dirty="0" smtClean="0"/>
              <a:t>Assistant Professor</a:t>
            </a:r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Considerations when Planning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838200"/>
            <a:ext cx="6629400" cy="4191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sz="2500" i="1" dirty="0" smtClean="0"/>
              <a:t>Learner</a:t>
            </a:r>
          </a:p>
          <a:p>
            <a:r>
              <a:rPr lang="en-US" sz="2500" i="1" dirty="0" smtClean="0"/>
              <a:t>Availability of Materials</a:t>
            </a:r>
          </a:p>
          <a:p>
            <a:r>
              <a:rPr lang="en-US" sz="2500" i="1" dirty="0" smtClean="0"/>
              <a:t>Time Requirements of Particular Activity</a:t>
            </a:r>
          </a:p>
          <a:p>
            <a:r>
              <a:rPr lang="en-US" sz="2500" i="1" dirty="0" smtClean="0"/>
              <a:t>Strategy need to achieve the objective</a:t>
            </a:r>
          </a:p>
          <a:p>
            <a:r>
              <a:rPr lang="en-US" sz="2500" i="1" dirty="0" smtClean="0"/>
              <a:t>Teacher</a:t>
            </a:r>
          </a:p>
          <a:p>
            <a:endParaRPr lang="en-US" sz="1800" i="1" dirty="0" smtClean="0"/>
          </a:p>
          <a:p>
            <a:pPr>
              <a:buNone/>
            </a:pPr>
            <a:endParaRPr lang="en-US" sz="1800" i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Implementation Phase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838200"/>
            <a:ext cx="7010400" cy="5562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sz="2500" i="1" dirty="0" smtClean="0"/>
              <a:t>Implementation – to put into action the different activities in order to achieve the objectives through the subject matter</a:t>
            </a:r>
          </a:p>
          <a:p>
            <a:r>
              <a:rPr lang="en-US" sz="2500" i="1" dirty="0" smtClean="0"/>
              <a:t>Use of different teaching styles and strategy are included in the phase</a:t>
            </a:r>
          </a:p>
          <a:p>
            <a:pPr>
              <a:buNone/>
            </a:pPr>
            <a:endParaRPr lang="en-US" sz="2500" i="1" dirty="0" smtClean="0"/>
          </a:p>
          <a:p>
            <a:pPr>
              <a:buNone/>
            </a:pPr>
            <a:endParaRPr lang="en-US" sz="2500" i="1" dirty="0" smtClean="0"/>
          </a:p>
          <a:p>
            <a:pPr>
              <a:buNone/>
            </a:pPr>
            <a:endParaRPr lang="en-US" sz="2500" i="1" dirty="0" smtClean="0"/>
          </a:p>
          <a:p>
            <a:pPr>
              <a:buNone/>
            </a:pPr>
            <a:endParaRPr lang="en-US" sz="2500" i="1" dirty="0" smtClean="0"/>
          </a:p>
          <a:p>
            <a:pPr>
              <a:buNone/>
            </a:pPr>
            <a:r>
              <a:rPr lang="en-US" sz="2500" i="1" dirty="0" smtClean="0"/>
              <a:t>“To accomplish the plan”</a:t>
            </a:r>
          </a:p>
          <a:p>
            <a:pPr>
              <a:buNone/>
            </a:pPr>
            <a:r>
              <a:rPr lang="en-US" sz="2500" i="1" dirty="0" smtClean="0"/>
              <a:t>               Interaction of the teacher and the learner</a:t>
            </a:r>
          </a:p>
          <a:p>
            <a:pPr>
              <a:buNone/>
            </a:pPr>
            <a:r>
              <a:rPr lang="en-US" sz="1800" i="1" dirty="0" smtClean="0">
                <a:solidFill>
                  <a:srgbClr val="C00000"/>
                </a:solidFill>
              </a:rPr>
              <a:t>IMPORTANT! </a:t>
            </a:r>
          </a:p>
          <a:p>
            <a:pPr>
              <a:buNone/>
            </a:pPr>
            <a:endParaRPr lang="en-US" sz="1800" i="1" dirty="0" smtClean="0"/>
          </a:p>
          <a:p>
            <a:endParaRPr lang="en-US" dirty="0"/>
          </a:p>
        </p:txBody>
      </p:sp>
      <p:pic>
        <p:nvPicPr>
          <p:cNvPr id="4" name="Picture 3" descr="interaction of teacher and learn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0" y="3276600"/>
            <a:ext cx="2924175" cy="194590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Evaluation Phase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838200"/>
            <a:ext cx="7010400" cy="55626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i="1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76400" y="10668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OBJECTIVE </a:t>
            </a:r>
            <a:endParaRPr lang="en-US" dirty="0"/>
          </a:p>
        </p:txBody>
      </p:sp>
      <p:sp>
        <p:nvSpPr>
          <p:cNvPr id="6" name="Left-Right Arrow 5"/>
          <p:cNvSpPr/>
          <p:nvPr/>
        </p:nvSpPr>
        <p:spPr>
          <a:xfrm>
            <a:off x="3429000" y="1143000"/>
            <a:ext cx="3124200" cy="3048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705600" y="10668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LEARNING OUTCOME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590800" y="1524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PLANS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90800" y="21336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15" name="Right Brace 14"/>
          <p:cNvSpPr/>
          <p:nvPr/>
        </p:nvSpPr>
        <p:spPr>
          <a:xfrm>
            <a:off x="5105400" y="1676400"/>
            <a:ext cx="1066800" cy="6858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72000" y="9144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MATCH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477000" y="17526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SUCCESSFULLYACHIEVED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1371600" y="4572000"/>
            <a:ext cx="2667000" cy="8382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PLAN</a:t>
            </a:r>
            <a:endParaRPr lang="en-US" b="1" dirty="0"/>
          </a:p>
        </p:txBody>
      </p:sp>
      <p:sp>
        <p:nvSpPr>
          <p:cNvPr id="20" name="Rounded Rectangle 19"/>
          <p:cNvSpPr/>
          <p:nvPr/>
        </p:nvSpPr>
        <p:spPr>
          <a:xfrm>
            <a:off x="6096000" y="4572000"/>
            <a:ext cx="2667000" cy="8382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EVALUATE</a:t>
            </a:r>
            <a:endParaRPr lang="en-US" b="1" dirty="0"/>
          </a:p>
        </p:txBody>
      </p:sp>
      <p:sp>
        <p:nvSpPr>
          <p:cNvPr id="21" name="Rounded Rectangle 20"/>
          <p:cNvSpPr/>
          <p:nvPr/>
        </p:nvSpPr>
        <p:spPr>
          <a:xfrm>
            <a:off x="3733800" y="3124200"/>
            <a:ext cx="2667000" cy="8382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IMPLEMENT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886200" y="62484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Feedbacks and Reflection</a:t>
            </a:r>
            <a:endParaRPr lang="en-US" dirty="0"/>
          </a:p>
        </p:txBody>
      </p:sp>
      <p:sp>
        <p:nvSpPr>
          <p:cNvPr id="23" name="Bent Arrow 22"/>
          <p:cNvSpPr/>
          <p:nvPr/>
        </p:nvSpPr>
        <p:spPr>
          <a:xfrm>
            <a:off x="2362200" y="3429000"/>
            <a:ext cx="914400" cy="914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Bent Arrow 23"/>
          <p:cNvSpPr/>
          <p:nvPr/>
        </p:nvSpPr>
        <p:spPr>
          <a:xfrm rot="5400000">
            <a:off x="6743700" y="3543300"/>
            <a:ext cx="876300" cy="6477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Left Arrow 24"/>
          <p:cNvSpPr/>
          <p:nvPr/>
        </p:nvSpPr>
        <p:spPr>
          <a:xfrm rot="5400000">
            <a:off x="1981200" y="5562600"/>
            <a:ext cx="6096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438400" y="6019800"/>
            <a:ext cx="510540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Left Arrow 26"/>
          <p:cNvSpPr/>
          <p:nvPr/>
        </p:nvSpPr>
        <p:spPr>
          <a:xfrm rot="5400000">
            <a:off x="7391400" y="5562600"/>
            <a:ext cx="6096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Up Arrow 27"/>
          <p:cNvSpPr/>
          <p:nvPr/>
        </p:nvSpPr>
        <p:spPr>
          <a:xfrm>
            <a:off x="5029200" y="4343400"/>
            <a:ext cx="304800" cy="1676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828800" y="2743200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Continuous process of feedback and reflection is made in this three phases of teaching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6934200" y="6248400"/>
            <a:ext cx="16764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aseline="0" dirty="0" smtClean="0"/>
              <a:t>Reflection is the process embedded in teaching where the teacher inquires into his action and provides deep and critical thinking</a:t>
            </a:r>
          </a:p>
          <a:p>
            <a:endParaRPr lang="en-US" sz="1050" dirty="0"/>
          </a:p>
        </p:txBody>
      </p:sp>
      <p:sp>
        <p:nvSpPr>
          <p:cNvPr id="33" name="Rectangle 32"/>
          <p:cNvSpPr/>
          <p:nvPr/>
        </p:nvSpPr>
        <p:spPr>
          <a:xfrm>
            <a:off x="2133600" y="6324600"/>
            <a:ext cx="17526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aseline="0" dirty="0" smtClean="0"/>
              <a:t>Feedback is the reflection of the feedback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Basic Assumptions (based on the diagram):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600200"/>
            <a:ext cx="6629400" cy="4191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sz="2500" i="1" dirty="0" smtClean="0"/>
              <a:t>Teaching is goal-oriented with the change of behavior as the ultimate end</a:t>
            </a:r>
          </a:p>
          <a:p>
            <a:r>
              <a:rPr lang="en-US" sz="2500" i="1" dirty="0" smtClean="0"/>
              <a:t>That teachers are the ones who actively shape their own action</a:t>
            </a:r>
          </a:p>
          <a:p>
            <a:r>
              <a:rPr lang="en-US" sz="2500" i="1" dirty="0" smtClean="0"/>
              <a:t>That teaching is </a:t>
            </a:r>
            <a:r>
              <a:rPr lang="en-US" sz="2500" i="1" u="sng" dirty="0" smtClean="0"/>
              <a:t>rational</a:t>
            </a:r>
            <a:r>
              <a:rPr lang="en-US" sz="2500" i="1" dirty="0" smtClean="0"/>
              <a:t> and a </a:t>
            </a:r>
            <a:r>
              <a:rPr lang="en-US" sz="2500" i="1" u="sng" dirty="0" smtClean="0"/>
              <a:t>reflective</a:t>
            </a:r>
            <a:r>
              <a:rPr lang="en-US" sz="2500" i="1" dirty="0" smtClean="0"/>
              <a:t> process</a:t>
            </a:r>
          </a:p>
          <a:p>
            <a:r>
              <a:rPr lang="en-US" sz="2500" i="1" dirty="0" smtClean="0"/>
              <a:t>That teachers by their actions can influence learners to change their own thinking or desired behavior, thus teaching is a way of changing behavior, through the intervention of the teacher</a:t>
            </a:r>
            <a:endParaRPr lang="en-US" sz="1800" i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Good Teaching is…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1447800" y="1066800"/>
            <a:ext cx="6705600" cy="47244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sz="2000" dirty="0" smtClean="0"/>
              <a:t>Well planned and activities are interrelated</a:t>
            </a:r>
          </a:p>
          <a:p>
            <a:r>
              <a:rPr lang="en-US" sz="2000" dirty="0" smtClean="0"/>
              <a:t>Provides learning experiences or situation that will ensure understanding, application and critical thinking based on the theory/</a:t>
            </a:r>
            <a:r>
              <a:rPr lang="en-US" sz="2000" dirty="0" err="1" smtClean="0"/>
              <a:t>ies</a:t>
            </a:r>
            <a:r>
              <a:rPr lang="en-US" sz="2000" dirty="0" smtClean="0"/>
              <a:t> of learning</a:t>
            </a:r>
          </a:p>
          <a:p>
            <a:r>
              <a:rPr lang="en-US" sz="2000" dirty="0" smtClean="0"/>
              <a:t>Where the learner is stimulated to think and reason</a:t>
            </a:r>
          </a:p>
          <a:p>
            <a:r>
              <a:rPr lang="en-US" sz="2000" dirty="0" smtClean="0"/>
              <a:t>Utilizes prior learning and its application to new situation</a:t>
            </a:r>
          </a:p>
          <a:p>
            <a:r>
              <a:rPr lang="en-US" sz="2000" dirty="0" smtClean="0"/>
              <a:t>Governed by democratic principles</a:t>
            </a:r>
          </a:p>
          <a:p>
            <a:r>
              <a:rPr lang="en-US" sz="2000" dirty="0" smtClean="0"/>
              <a:t>Embeds a sound evaluation process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Learning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066800"/>
            <a:ext cx="3886200" cy="32766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dirty="0" smtClean="0"/>
              <a:t>Change in an individual’s behavior caused by experiences or self activity</a:t>
            </a:r>
          </a:p>
          <a:p>
            <a:r>
              <a:rPr lang="en-US" dirty="0" smtClean="0"/>
              <a:t>Implies that learning can only happen through the individual’s activity or his own doing</a:t>
            </a:r>
          </a:p>
          <a:p>
            <a:r>
              <a:rPr lang="en-US" dirty="0" smtClean="0"/>
              <a:t>Can be intentional or unintentional</a:t>
            </a:r>
            <a:endParaRPr lang="en-US" dirty="0"/>
          </a:p>
        </p:txBody>
      </p:sp>
      <p:pic>
        <p:nvPicPr>
          <p:cNvPr id="4" name="Picture 3" descr="learn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1600" y="1524000"/>
            <a:ext cx="3754173" cy="2667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28800" y="6019800"/>
            <a:ext cx="5453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“TO TEACH,  IS  TO MAKE SOMEONE LEARN”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4267200"/>
            <a:ext cx="381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Two Principal Types of Learning Process:</a:t>
            </a:r>
          </a:p>
          <a:p>
            <a:pPr>
              <a:buFontTx/>
              <a:buChar char="-"/>
            </a:pPr>
            <a:r>
              <a:rPr lang="en-US" dirty="0" smtClean="0"/>
              <a:t> Behavioral Learning theories</a:t>
            </a:r>
          </a:p>
          <a:p>
            <a:pPr>
              <a:buFontTx/>
              <a:buChar char="-"/>
            </a:pPr>
            <a:r>
              <a:rPr lang="en-US" dirty="0" smtClean="0"/>
              <a:t> Cognitive Learning theories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Behavioral Learning Theory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066800"/>
            <a:ext cx="3886200" cy="45720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dirty="0" smtClean="0"/>
              <a:t>Emphasizes observable behavior such as new skills, knowledge, or attitudes which can be demonstrate </a:t>
            </a:r>
          </a:p>
          <a:p>
            <a:r>
              <a:rPr lang="en-US" dirty="0" smtClean="0"/>
              <a:t>Observable and measurable</a:t>
            </a:r>
          </a:p>
          <a:p>
            <a:r>
              <a:rPr lang="en-US" dirty="0" smtClean="0"/>
              <a:t>If the individual has changed behavior, he has learned</a:t>
            </a:r>
            <a:endParaRPr lang="en-US" dirty="0"/>
          </a:p>
        </p:txBody>
      </p:sp>
      <p:pic>
        <p:nvPicPr>
          <p:cNvPr id="4" name="Picture 3" descr="learn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1600" y="2362200"/>
            <a:ext cx="3754173" cy="203094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Cognitive Learning Theory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066800"/>
            <a:ext cx="3886200" cy="37338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dirty="0" smtClean="0"/>
              <a:t>Concerned with human learning in which unobservable mental processes are used to learn and remember new information or acquired skill</a:t>
            </a:r>
          </a:p>
          <a:p>
            <a:r>
              <a:rPr lang="en-US" dirty="0" smtClean="0"/>
              <a:t>Related to concept of meaningful learning through cognitive models</a:t>
            </a:r>
            <a:endParaRPr lang="en-US" dirty="0"/>
          </a:p>
        </p:txBody>
      </p:sp>
      <p:pic>
        <p:nvPicPr>
          <p:cNvPr id="4" name="Picture 3" descr="learn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1" y="2362200"/>
            <a:ext cx="3474594" cy="23192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5029200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dirty="0" smtClean="0"/>
              <a:t> DISCOVERY Learning (Jerome Bruner)</a:t>
            </a:r>
          </a:p>
          <a:p>
            <a:pPr>
              <a:buFontTx/>
              <a:buChar char="-"/>
            </a:pPr>
            <a:r>
              <a:rPr lang="en-US" dirty="0" smtClean="0"/>
              <a:t> RECEPTION Learning (David </a:t>
            </a:r>
            <a:r>
              <a:rPr lang="en-US" dirty="0" err="1" smtClean="0"/>
              <a:t>Ausubel</a:t>
            </a:r>
            <a:r>
              <a:rPr lang="en-US" dirty="0" smtClean="0"/>
              <a:t>)</a:t>
            </a:r>
          </a:p>
          <a:p>
            <a:pPr>
              <a:buFontTx/>
              <a:buChar char="-"/>
            </a:pPr>
            <a:r>
              <a:rPr lang="en-US" dirty="0" smtClean="0"/>
              <a:t> EVENTS of Learning (Robert Gagne)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Discovery Learning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066800"/>
            <a:ext cx="3886200" cy="48006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dirty="0" smtClean="0"/>
              <a:t>States that individuals learn from his own discovery of the environment</a:t>
            </a:r>
          </a:p>
          <a:p>
            <a:r>
              <a:rPr lang="en-US" dirty="0" smtClean="0"/>
              <a:t>Learners are inherently curious, thus they can be self motivated until they find answers to the problem</a:t>
            </a:r>
          </a:p>
          <a:p>
            <a:r>
              <a:rPr lang="en-US" dirty="0" smtClean="0"/>
              <a:t>Gave rise to the emerging theory of constructivism and self-learning</a:t>
            </a:r>
          </a:p>
          <a:p>
            <a:r>
              <a:rPr lang="en-US" dirty="0" smtClean="0"/>
              <a:t>Learning is </a:t>
            </a:r>
            <a:r>
              <a:rPr lang="en-US" u="sng" dirty="0" smtClean="0"/>
              <a:t>flexible</a:t>
            </a:r>
            <a:r>
              <a:rPr lang="en-US" dirty="0" smtClean="0"/>
              <a:t>, </a:t>
            </a:r>
            <a:r>
              <a:rPr lang="en-US" u="sng" dirty="0" smtClean="0"/>
              <a:t>exploratory</a:t>
            </a:r>
            <a:r>
              <a:rPr lang="en-US" dirty="0" smtClean="0"/>
              <a:t> and </a:t>
            </a:r>
            <a:r>
              <a:rPr lang="en-US" u="sng" dirty="0" smtClean="0"/>
              <a:t>independent</a:t>
            </a:r>
            <a:r>
              <a:rPr lang="en-US" dirty="0" smtClean="0"/>
              <a:t>.</a:t>
            </a:r>
          </a:p>
        </p:txBody>
      </p:sp>
      <p:pic>
        <p:nvPicPr>
          <p:cNvPr id="4" name="Picture 3" descr="learn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200" y="1981200"/>
            <a:ext cx="2881108" cy="231929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Reception Learning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4876800" y="1219200"/>
            <a:ext cx="3886200" cy="3352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dirty="0" smtClean="0"/>
              <a:t>Though learners are inherently curious, they may not be able to know what is important or relevant and they need external motivation in order to learn</a:t>
            </a:r>
          </a:p>
          <a:p>
            <a:endParaRPr lang="en-US" dirty="0" smtClean="0"/>
          </a:p>
        </p:txBody>
      </p:sp>
      <p:pic>
        <p:nvPicPr>
          <p:cNvPr id="4" name="Picture 3" descr="learn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6400" y="1752600"/>
            <a:ext cx="2881108" cy="18758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28800" y="4648200"/>
            <a:ext cx="6629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/>
              <a:t>Both emphasizes that </a:t>
            </a:r>
            <a:r>
              <a:rPr lang="en-US" u="sng" dirty="0" smtClean="0"/>
              <a:t>prior learning is important </a:t>
            </a:r>
            <a:r>
              <a:rPr lang="en-US" dirty="0" smtClean="0"/>
              <a:t>in order to learn new things as knowledge is continuously changing once it is in the learner’s mind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838200"/>
            <a:ext cx="5498592" cy="762000"/>
          </a:xfrm>
        </p:spPr>
        <p:txBody>
          <a:bodyPr/>
          <a:lstStyle/>
          <a:p>
            <a:r>
              <a:rPr lang="en-US" i="1" dirty="0" smtClean="0"/>
              <a:t>Total Learning Experience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219200" y="2971800"/>
            <a:ext cx="7485888" cy="214884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Teaching and Learning  are actions necessary to accomplish a goal in Education.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Events of Learning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4876800" y="1219200"/>
            <a:ext cx="3886200" cy="46482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i="1" dirty="0" smtClean="0"/>
          </a:p>
          <a:p>
            <a:pPr marL="596646" indent="-514350">
              <a:buFont typeface="+mj-lt"/>
              <a:buAutoNum type="arabicPeriod"/>
            </a:pPr>
            <a:r>
              <a:rPr lang="en-US" dirty="0" smtClean="0"/>
              <a:t>Motivation Phase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smtClean="0"/>
              <a:t>Apprehending Phase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smtClean="0"/>
              <a:t>Acquisition Phase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smtClean="0"/>
              <a:t>Retention Phase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smtClean="0"/>
              <a:t>Recall Phase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smtClean="0"/>
              <a:t>Generalization Phase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smtClean="0"/>
              <a:t>Feedback Phase</a:t>
            </a:r>
          </a:p>
          <a:p>
            <a:pPr marL="596646" indent="-514350">
              <a:buFont typeface="+mj-lt"/>
              <a:buAutoNum type="arabicPeriod"/>
            </a:pPr>
            <a:endParaRPr lang="en-US" dirty="0" smtClean="0"/>
          </a:p>
        </p:txBody>
      </p:sp>
      <p:pic>
        <p:nvPicPr>
          <p:cNvPr id="4" name="Picture 3" descr="learn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64790" y="1752600"/>
            <a:ext cx="2504328" cy="18758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1143000"/>
            <a:ext cx="190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/>
              <a:t>Internal Events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Learning based on the theory of Learning…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4876800" y="1219200"/>
            <a:ext cx="3886200" cy="46482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en-US" i="1" dirty="0" smtClean="0"/>
          </a:p>
          <a:p>
            <a:pPr marL="596646" indent="-514350"/>
            <a:r>
              <a:rPr lang="en-US" dirty="0" smtClean="0"/>
              <a:t>Does not take place in an empty vessel</a:t>
            </a:r>
          </a:p>
          <a:p>
            <a:pPr marL="596646" indent="-514350"/>
            <a:r>
              <a:rPr lang="en-US" dirty="0" smtClean="0"/>
              <a:t>A social process where interaction with other learners and teachers are needed</a:t>
            </a:r>
          </a:p>
          <a:p>
            <a:pPr marL="596646" indent="-514350"/>
            <a:r>
              <a:rPr lang="en-US" dirty="0" smtClean="0"/>
              <a:t>Result of individual experiences and self activity</a:t>
            </a:r>
          </a:p>
          <a:p>
            <a:pPr marL="596646" indent="-514350"/>
            <a:r>
              <a:rPr lang="en-US" dirty="0" smtClean="0"/>
              <a:t>Both observable and measurable</a:t>
            </a:r>
          </a:p>
          <a:p>
            <a:pPr marL="596646" indent="-514350"/>
            <a:r>
              <a:rPr lang="en-US" dirty="0" smtClean="0"/>
              <a:t>Takes place when all the senses are utilized</a:t>
            </a:r>
          </a:p>
          <a:p>
            <a:pPr marL="596646" indent="-514350"/>
            <a:r>
              <a:rPr lang="en-US" dirty="0" smtClean="0"/>
              <a:t>Will be enhanced when the learner is stimulated, directed, guided and feedback is given immediately</a:t>
            </a:r>
          </a:p>
          <a:p>
            <a:pPr marL="596646" indent="-514350"/>
            <a:r>
              <a:rPr lang="en-US" dirty="0" smtClean="0"/>
              <a:t>Each learner has its own learning style</a:t>
            </a:r>
          </a:p>
          <a:p>
            <a:pPr marL="596646" indent="-514350">
              <a:buNone/>
            </a:pPr>
            <a:endParaRPr lang="en-US" dirty="0" smtClean="0"/>
          </a:p>
        </p:txBody>
      </p:sp>
      <p:pic>
        <p:nvPicPr>
          <p:cNvPr id="4" name="Picture 3" descr="learn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64790" y="1752600"/>
            <a:ext cx="2504328" cy="187582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Teaching and Learning 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4953000" y="1676400"/>
            <a:ext cx="3886200" cy="3733800"/>
          </a:xfrm>
        </p:spPr>
        <p:txBody>
          <a:bodyPr>
            <a:normAutofit fontScale="62500" lnSpcReduction="20000"/>
          </a:bodyPr>
          <a:lstStyle/>
          <a:p>
            <a:r>
              <a:rPr lang="en-US" i="1" dirty="0" smtClean="0"/>
              <a:t>One cannot succeed without the support and success of the other</a:t>
            </a:r>
          </a:p>
          <a:p>
            <a:r>
              <a:rPr lang="en-US" i="1" dirty="0" smtClean="0"/>
              <a:t>Teaching style of the teacher should jibe with the learner’s learning style</a:t>
            </a:r>
          </a:p>
          <a:p>
            <a:r>
              <a:rPr lang="en-US" i="1" dirty="0" smtClean="0"/>
              <a:t>Learner is the center of teaching</a:t>
            </a:r>
          </a:p>
          <a:p>
            <a:r>
              <a:rPr lang="en-US" i="1" dirty="0" smtClean="0"/>
              <a:t>Knowledge of the learner and his learning style should be considered</a:t>
            </a:r>
          </a:p>
          <a:p>
            <a:r>
              <a:rPr lang="en-US" i="1" dirty="0" smtClean="0"/>
              <a:t>Learners become complex individuals capable of learning on their own, the repertoire of teaching should also increase</a:t>
            </a:r>
          </a:p>
          <a:p>
            <a:endParaRPr lang="en-US" i="1" dirty="0" smtClean="0"/>
          </a:p>
        </p:txBody>
      </p:sp>
      <p:pic>
        <p:nvPicPr>
          <p:cNvPr id="4" name="Picture 3" descr="learn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02394" y="1752600"/>
            <a:ext cx="2829119" cy="18758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38800" y="1143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GO  TOGETHER!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00200" y="5029200"/>
            <a:ext cx="3886200" cy="1447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Teaching is the </a:t>
            </a:r>
            <a:r>
              <a:rPr kumimoji="0" lang="en-US" sz="3200" b="0" i="1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cause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2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Learning is the </a:t>
            </a:r>
            <a:r>
              <a:rPr kumimoji="0" lang="en-US" sz="3200" b="0" i="1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effect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Learning in Teaching </a:t>
            </a:r>
            <a:br>
              <a:rPr lang="en-US" dirty="0" smtClean="0"/>
            </a:br>
            <a:r>
              <a:rPr lang="en-US" dirty="0" smtClean="0"/>
              <a:t>Teaching for Learning</a:t>
            </a:r>
            <a:endParaRPr lang="en-US" dirty="0"/>
          </a:p>
        </p:txBody>
      </p:sp>
      <p:pic>
        <p:nvPicPr>
          <p:cNvPr id="7" name="Content Placeholder 6" descr="TLbannernew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181600" y="1524000"/>
            <a:ext cx="3581527" cy="2037588"/>
          </a:xfrm>
        </p:spPr>
      </p:pic>
      <p:sp>
        <p:nvSpPr>
          <p:cNvPr id="8" name="TextBox 7"/>
          <p:cNvSpPr txBox="1"/>
          <p:nvPr/>
        </p:nvSpPr>
        <p:spPr>
          <a:xfrm>
            <a:off x="1295400" y="1371600"/>
            <a:ext cx="3810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Ways of Teaching and Learning:</a:t>
            </a:r>
          </a:p>
          <a:p>
            <a:r>
              <a:rPr lang="en-US" dirty="0"/>
              <a:t> </a:t>
            </a:r>
            <a:r>
              <a:rPr lang="en-US" dirty="0" smtClean="0"/>
              <a:t>- different teaching methods and strategies can be clustered </a:t>
            </a:r>
            <a:r>
              <a:rPr lang="en-US" dirty="0" smtClean="0"/>
              <a:t>according </a:t>
            </a:r>
            <a:r>
              <a:rPr lang="en-US" dirty="0" smtClean="0"/>
              <a:t>to the number of students to be/being taught</a:t>
            </a:r>
          </a:p>
          <a:p>
            <a:endParaRPr lang="en-US" dirty="0"/>
          </a:p>
          <a:p>
            <a:r>
              <a:rPr lang="en-US" u="sng" dirty="0" smtClean="0"/>
              <a:t>For larger group teaching </a:t>
            </a:r>
            <a:r>
              <a:rPr lang="en-US" dirty="0" smtClean="0"/>
              <a:t>– lecture, expository, panel discussion, seminar, forum, demonstration, combination of lecture-demo </a:t>
            </a:r>
          </a:p>
          <a:p>
            <a:endParaRPr lang="en-US" dirty="0"/>
          </a:p>
          <a:p>
            <a:r>
              <a:rPr lang="en-US" u="sng" dirty="0" smtClean="0"/>
              <a:t>For smaller group </a:t>
            </a:r>
            <a:r>
              <a:rPr lang="en-US" dirty="0" smtClean="0"/>
              <a:t>– role playing, buzz session, work shop, process approach, discovery learning, cooperative learning</a:t>
            </a:r>
          </a:p>
          <a:p>
            <a:endParaRPr lang="en-US" dirty="0" smtClean="0"/>
          </a:p>
          <a:p>
            <a:r>
              <a:rPr lang="en-US" u="sng" dirty="0" smtClean="0"/>
              <a:t>For individualized teaching </a:t>
            </a:r>
            <a:r>
              <a:rPr lang="en-US" dirty="0" smtClean="0"/>
              <a:t>– modular instruction, e-teaching, programmed instruction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aching.jpg"/>
          <p:cNvPicPr>
            <a:picLocks noChangeAspect="1"/>
          </p:cNvPicPr>
          <p:nvPr/>
        </p:nvPicPr>
        <p:blipFill>
          <a:blip r:embed="rId4" cstate="print">
            <a:lum bright="-42000"/>
          </a:blip>
          <a:stretch>
            <a:fillRect/>
          </a:stretch>
        </p:blipFill>
        <p:spPr>
          <a:xfrm>
            <a:off x="1430082" y="1241661"/>
            <a:ext cx="7599556" cy="47019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Ways of Teaching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371600" y="1066800"/>
            <a:ext cx="3886200" cy="42672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n-US" sz="2700" u="sng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Traditional teaching methods: 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27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7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-inductive method,         -deductive method,        -type study method,      -project method,           -laboratory method,      -Q&amp;A or Socratic method 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27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7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-lecture method</a:t>
            </a:r>
            <a:endParaRPr kumimoji="0" lang="en-US" sz="27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029200" y="1219200"/>
            <a:ext cx="3886200" cy="46482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n-US" sz="3200" u="sng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Improved Teaching methods: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-integrative technique,        -discovery approach,           -process approach,              -conceptual approach,         -mastery learning,               -programmed instruction,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-e-learning, 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 -simulation, 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 -case-based teaching, 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-conceptual teaching,          -cooperative teaching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aching.jpg"/>
          <p:cNvPicPr>
            <a:picLocks noChangeAspect="1"/>
          </p:cNvPicPr>
          <p:nvPr/>
        </p:nvPicPr>
        <p:blipFill>
          <a:blip r:embed="rId4" cstate="print">
            <a:lum bright="-50000"/>
          </a:blip>
          <a:stretch>
            <a:fillRect/>
          </a:stretch>
        </p:blipFill>
        <p:spPr>
          <a:xfrm>
            <a:off x="1651736" y="1241661"/>
            <a:ext cx="7156247" cy="47019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Ways of Learning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057400" y="1600200"/>
            <a:ext cx="6858000" cy="42672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n-US" sz="3200" u="sng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Trial and Error </a:t>
            </a: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– related to stimulus response theory of learning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n-US" sz="3200" u="sng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Conditioning </a:t>
            </a: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– Classical conditioning theory of Pavlov 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n-US" sz="3200" u="sng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Insight </a:t>
            </a: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– higher level of intelligence is being utilized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n-US" sz="3200" u="sng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Observation and imitation</a:t>
            </a: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through modeling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2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each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1905000"/>
            <a:ext cx="3352800" cy="18838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   The Teaching-Learning Process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371600" y="1371600"/>
            <a:ext cx="36576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     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295400" y="4114800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END</a:t>
            </a:r>
            <a:endParaRPr kumimoji="0" lang="en-US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and Share…..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these possible actions?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405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Teaching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3581400"/>
            <a:ext cx="5498592" cy="2667000"/>
          </a:xfrm>
        </p:spPr>
        <p:txBody>
          <a:bodyPr>
            <a:normAutofit fontScale="92500" lnSpcReduction="20000"/>
          </a:bodyPr>
          <a:lstStyle/>
          <a:p>
            <a:r>
              <a:rPr lang="en-US" i="1" dirty="0" smtClean="0"/>
              <a:t>Creating a situation or selecting life-like situation to enhance learning</a:t>
            </a:r>
          </a:p>
          <a:p>
            <a:r>
              <a:rPr lang="en-US" i="1" dirty="0" smtClean="0"/>
              <a:t>Showing, telling, giving instruction, making someone understand in order to learn</a:t>
            </a:r>
          </a:p>
          <a:p>
            <a:r>
              <a:rPr lang="en-US" i="1" dirty="0" smtClean="0"/>
              <a:t>Imparting knowledge and skills required to master a subject matter </a:t>
            </a:r>
            <a:r>
              <a:rPr lang="en-US" sz="1200" i="1" dirty="0" smtClean="0"/>
              <a:t>(traditionalist)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143000" y="1066800"/>
            <a:ext cx="2667000" cy="2286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u="sng" dirty="0" smtClean="0"/>
              <a:t>Effective teaching </a:t>
            </a:r>
            <a:r>
              <a:rPr lang="en-US" dirty="0" smtClean="0"/>
              <a:t>is one that will bring about the intended learning outcome. </a:t>
            </a:r>
          </a:p>
        </p:txBody>
      </p:sp>
      <p:pic>
        <p:nvPicPr>
          <p:cNvPr id="5" name="Picture 4" descr="university_classroo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38600" y="304800"/>
            <a:ext cx="4829175" cy="2705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6400" y="6172200"/>
            <a:ext cx="5960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“YOU CANNOT GIVE WHAT YOU DO NOT HAVE”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838200"/>
            <a:ext cx="5498592" cy="22098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i="1" dirty="0" smtClean="0"/>
              <a:t>Teaching is perceived as stimulating, directing, guiding the learner and evaluating the learning outcomes of teaching </a:t>
            </a:r>
            <a:r>
              <a:rPr lang="en-US" sz="2000" i="1" dirty="0" smtClean="0"/>
              <a:t>(based on progressive and humanist education)</a:t>
            </a:r>
          </a:p>
          <a:p>
            <a:r>
              <a:rPr lang="en-US" sz="2500" i="1" dirty="0" smtClean="0"/>
              <a:t>A process that enables the learner to learn on his own</a:t>
            </a:r>
          </a:p>
          <a:p>
            <a:endParaRPr lang="en-US" sz="1800" i="1" dirty="0" smtClean="0"/>
          </a:p>
          <a:p>
            <a:pPr>
              <a:buNone/>
            </a:pPr>
            <a:endParaRPr lang="en-US" sz="1800" i="1" dirty="0" smtClean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447800" y="2590800"/>
            <a:ext cx="3733800" cy="3124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u="sng" dirty="0" smtClean="0"/>
              <a:t>Teacher 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Person who teaches, controls learning, dispenser of knowledge, an ultimate authority,  a director of learning</a:t>
            </a:r>
          </a:p>
          <a:p>
            <a:pPr>
              <a:buNone/>
            </a:pPr>
            <a:r>
              <a:rPr lang="en-US" i="1" dirty="0" smtClean="0"/>
              <a:t>Teacher’s role: give the learner the responsibility to learn</a:t>
            </a:r>
          </a:p>
          <a:p>
            <a:pPr>
              <a:buNone/>
            </a:pPr>
            <a:r>
              <a:rPr lang="en-US" i="1" dirty="0" smtClean="0"/>
              <a:t>“the decision maker in the teaching process”</a:t>
            </a:r>
          </a:p>
          <a:p>
            <a:pPr>
              <a:buNone/>
            </a:pPr>
            <a:endParaRPr lang="en-US" i="1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5" name="Picture 4" descr="teach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8800" y="2514600"/>
            <a:ext cx="27432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762000"/>
            <a:ext cx="79248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571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0"/>
            <a:ext cx="7681913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190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Teaching Process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1371600" y="2590800"/>
            <a:ext cx="2667000" cy="8382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PLAN</a:t>
            </a:r>
            <a:endParaRPr lang="en-US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6096000" y="2590800"/>
            <a:ext cx="2667000" cy="8382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EVALUATE</a:t>
            </a:r>
            <a:endParaRPr lang="en-US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3733800" y="1143000"/>
            <a:ext cx="2667000" cy="8382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IMPLEMENT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886200" y="42672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Feedbacks and Reflection</a:t>
            </a:r>
            <a:endParaRPr lang="en-US" dirty="0"/>
          </a:p>
        </p:txBody>
      </p:sp>
      <p:sp>
        <p:nvSpPr>
          <p:cNvPr id="16" name="Bent Arrow 15"/>
          <p:cNvSpPr/>
          <p:nvPr/>
        </p:nvSpPr>
        <p:spPr>
          <a:xfrm>
            <a:off x="2362200" y="1447800"/>
            <a:ext cx="914400" cy="914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5400000">
            <a:off x="6743700" y="1562100"/>
            <a:ext cx="876300" cy="6477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Left Arrow 19"/>
          <p:cNvSpPr/>
          <p:nvPr/>
        </p:nvSpPr>
        <p:spPr>
          <a:xfrm rot="5400000">
            <a:off x="1981200" y="3581400"/>
            <a:ext cx="6096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438400" y="4038600"/>
            <a:ext cx="510540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Arrow 21"/>
          <p:cNvSpPr/>
          <p:nvPr/>
        </p:nvSpPr>
        <p:spPr>
          <a:xfrm rot="5400000">
            <a:off x="7391400" y="3581400"/>
            <a:ext cx="6096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Up Arrow 22"/>
          <p:cNvSpPr/>
          <p:nvPr/>
        </p:nvSpPr>
        <p:spPr>
          <a:xfrm>
            <a:off x="5029200" y="2362200"/>
            <a:ext cx="304800" cy="1676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7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Planning Phase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838200"/>
            <a:ext cx="6629400" cy="4191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i="1" dirty="0" smtClean="0"/>
          </a:p>
          <a:p>
            <a:r>
              <a:rPr lang="en-US" sz="2500" i="1" dirty="0" smtClean="0"/>
              <a:t>The needs of the learner</a:t>
            </a:r>
          </a:p>
          <a:p>
            <a:r>
              <a:rPr lang="en-US" sz="2500" i="1" dirty="0" smtClean="0"/>
              <a:t>The achievable goals and objectives to meet the needs</a:t>
            </a:r>
          </a:p>
          <a:p>
            <a:r>
              <a:rPr lang="en-US" sz="2500" i="1" dirty="0" smtClean="0"/>
              <a:t>Selection of content to be taught</a:t>
            </a:r>
          </a:p>
          <a:p>
            <a:r>
              <a:rPr lang="en-US" sz="2500" i="1" dirty="0" smtClean="0"/>
              <a:t>Motivation to carry out the goal</a:t>
            </a:r>
          </a:p>
          <a:p>
            <a:r>
              <a:rPr lang="en-US" sz="2500" i="1" dirty="0" smtClean="0"/>
              <a:t>Strategies most fit to carry out the goals</a:t>
            </a:r>
          </a:p>
          <a:p>
            <a:r>
              <a:rPr lang="en-US" sz="2500" i="1" dirty="0" smtClean="0"/>
              <a:t>Evaluation Process to measure learning outcome</a:t>
            </a:r>
          </a:p>
          <a:p>
            <a:endParaRPr lang="en-US" sz="1800" i="1" dirty="0" smtClean="0"/>
          </a:p>
          <a:p>
            <a:pPr>
              <a:buNone/>
            </a:pPr>
            <a:endParaRPr lang="en-US" sz="1800" i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189</TotalTime>
  <Words>1352</Words>
  <Application>Microsoft Office PowerPoint</Application>
  <PresentationFormat>On-screen Show (4:3)</PresentationFormat>
  <Paragraphs>216</Paragraphs>
  <Slides>26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Solstice</vt:lpstr>
      <vt:lpstr>The Teaching-Learning Process </vt:lpstr>
      <vt:lpstr>  </vt:lpstr>
      <vt:lpstr>Think and Share…..</vt:lpstr>
      <vt:lpstr>Teaching  </vt:lpstr>
      <vt:lpstr>Teaching </vt:lpstr>
      <vt:lpstr>PowerPoint Presentation</vt:lpstr>
      <vt:lpstr>PowerPoint Presentation</vt:lpstr>
      <vt:lpstr>Teaching Process </vt:lpstr>
      <vt:lpstr>Planning Phase </vt:lpstr>
      <vt:lpstr>Considerations when Planning </vt:lpstr>
      <vt:lpstr>Implementation Phase </vt:lpstr>
      <vt:lpstr>Evaluation Phase </vt:lpstr>
      <vt:lpstr>Basic Assumptions (based on the diagram):</vt:lpstr>
      <vt:lpstr>Good Teaching is…</vt:lpstr>
      <vt:lpstr>Learning</vt:lpstr>
      <vt:lpstr>Behavioral Learning Theory</vt:lpstr>
      <vt:lpstr>Cognitive Learning Theory</vt:lpstr>
      <vt:lpstr>Discovery Learning</vt:lpstr>
      <vt:lpstr>Reception Learning</vt:lpstr>
      <vt:lpstr>Events of Learning</vt:lpstr>
      <vt:lpstr>Learning based on the theory of Learning…</vt:lpstr>
      <vt:lpstr>Teaching and Learning </vt:lpstr>
      <vt:lpstr>Learning in Teaching  Teaching for Learning</vt:lpstr>
      <vt:lpstr>Ways of Teaching</vt:lpstr>
      <vt:lpstr>Ways of Learning</vt:lpstr>
      <vt:lpstr>   The Teaching-Learning Process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Teaching-Learning Process</dc:title>
  <dc:creator>Angel</dc:creator>
  <cp:lastModifiedBy>IUB-Admin</cp:lastModifiedBy>
  <cp:revision>29</cp:revision>
  <dcterms:created xsi:type="dcterms:W3CDTF">2013-08-15T09:35:54Z</dcterms:created>
  <dcterms:modified xsi:type="dcterms:W3CDTF">2016-10-14T03:29:53Z</dcterms:modified>
</cp:coreProperties>
</file>