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8" autoAdjust="0"/>
    <p:restoredTop sz="86420" autoAdjust="0"/>
  </p:normalViewPr>
  <p:slideViewPr>
    <p:cSldViewPr>
      <p:cViewPr varScale="1">
        <p:scale>
          <a:sx n="63" d="100"/>
          <a:sy n="63" d="100"/>
        </p:scale>
        <p:origin x="-135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10/13/2016</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10/13/2016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10/13/2016</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752601"/>
            <a:ext cx="4800600" cy="1829761"/>
          </a:xfrm>
          <a:solidFill>
            <a:srgbClr val="FFFF00"/>
          </a:solidFill>
        </p:spPr>
        <p:txBody>
          <a:bodyPr>
            <a:normAutofit/>
          </a:bodyPr>
          <a:lstStyle/>
          <a:p>
            <a:r>
              <a:rPr lang="en-US" sz="8000" dirty="0" smtClean="0">
                <a:solidFill>
                  <a:srgbClr val="FF0000"/>
                </a:solidFill>
              </a:rPr>
              <a:t>welcome</a:t>
            </a:r>
            <a:endParaRPr lang="en-US" sz="8000" dirty="0">
              <a:solidFill>
                <a:srgbClr val="FF0000"/>
              </a:solidFill>
            </a:endParaRPr>
          </a:p>
        </p:txBody>
      </p:sp>
      <p:sp>
        <p:nvSpPr>
          <p:cNvPr id="3" name="Subtitle 2"/>
          <p:cNvSpPr>
            <a:spLocks noGrp="1"/>
          </p:cNvSpPr>
          <p:nvPr>
            <p:ph type="subTitle" idx="1"/>
          </p:nvPr>
        </p:nvSpPr>
        <p:spPr>
          <a:xfrm>
            <a:off x="685800" y="4114799"/>
            <a:ext cx="7772400" cy="696511"/>
          </a:xfrm>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0" y="167580"/>
            <a:ext cx="7539243" cy="63094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2800" b="1" u="sng" dirty="0" smtClean="0">
                <a:latin typeface="Times New Roman" pitchFamily="18" charset="0"/>
                <a:ea typeface="Times New Roman" pitchFamily="18" charset="0"/>
                <a:cs typeface="Times New Roman" pitchFamily="18" charset="0"/>
              </a:rPr>
              <a:t>	</a:t>
            </a:r>
            <a:r>
              <a:rPr kumimoji="0" lang="en-US" sz="28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PRINCIPLES OF TEACHING</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using previous knowledge</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providing for individual difference </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readiness</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meaningfulness</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defining specific objectives of the lesson</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proceeding from simple to complex</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proceeding from concrete to abstract</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proceeding from general to specific</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Principle of proceeding from known to unknown</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0" y="0"/>
            <a:ext cx="8878264" cy="680186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LEARNING: concept</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Learning is the lifelong process of transforming information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and experience</a:t>
            </a:r>
            <a:r>
              <a:rPr lang="en-US" sz="2800" dirty="0" smtClean="0">
                <a:latin typeface="Calibri" pitchFamily="34" charset="0"/>
                <a:ea typeface="Times New Roman" pitchFamily="18" charset="0"/>
                <a:cs typeface="Times New Roman" pitchFamily="18" charset="0"/>
              </a:rPr>
              <a:t> i</a:t>
            </a: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nto knowledge, skills, behaviors, and </a:t>
            </a:r>
          </a:p>
          <a:p>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attitudes.</a:t>
            </a:r>
            <a:r>
              <a:rPr lang="en-US" sz="2800" b="1" u="sng" dirty="0" smtClean="0"/>
              <a:t> </a:t>
            </a:r>
          </a:p>
          <a:p>
            <a:r>
              <a:rPr lang="en-US" sz="2800" b="1" u="sng" dirty="0" smtClean="0"/>
              <a:t>LEARNING –DEFINITION</a:t>
            </a:r>
            <a:endParaRPr lang="en-US" sz="2800" dirty="0" smtClean="0"/>
          </a:p>
          <a:p>
            <a:r>
              <a:rPr lang="en-US" sz="2800" b="1" i="1" dirty="0" smtClean="0"/>
              <a:t>Learning is the process by which behavior </a:t>
            </a:r>
          </a:p>
          <a:p>
            <a:r>
              <a:rPr lang="en-US" sz="2800" b="1" i="1" dirty="0" smtClean="0"/>
              <a:t> is originated or changes through practice  and </a:t>
            </a:r>
          </a:p>
          <a:p>
            <a:r>
              <a:rPr lang="en-US" sz="2800" b="1" i="1" dirty="0" smtClean="0"/>
              <a:t>training”</a:t>
            </a:r>
            <a:endParaRPr lang="en-US" sz="2800" dirty="0" smtClean="0"/>
          </a:p>
          <a:p>
            <a:r>
              <a:rPr lang="en-US" sz="2800" b="1" dirty="0" smtClean="0"/>
              <a:t>					Woodworth, R.S</a:t>
            </a:r>
            <a:endParaRPr lang="en-US" sz="2800" dirty="0" smtClean="0"/>
          </a:p>
          <a:p>
            <a:r>
              <a:rPr lang="en-US" sz="2800" b="1" i="1" dirty="0" smtClean="0"/>
              <a:t>Learning is the modification in behavior  to meet </a:t>
            </a:r>
          </a:p>
          <a:p>
            <a:r>
              <a:rPr lang="en-US" sz="2800" b="1" i="1" dirty="0" smtClean="0"/>
              <a:t>environmental requirements”</a:t>
            </a:r>
            <a:endParaRPr lang="en-US" sz="2800" dirty="0" smtClean="0"/>
          </a:p>
          <a:p>
            <a:r>
              <a:rPr lang="en-US" sz="2800" b="1" dirty="0" smtClean="0"/>
              <a:t>								Gates</a:t>
            </a:r>
            <a:endParaRPr lang="en-US" sz="2800" dirty="0" smtClean="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0" y="304800"/>
            <a:ext cx="5931432" cy="2308324"/>
          </a:xfrm>
          <a:prstGeom prst="rect">
            <a:avLst/>
          </a:prstGeom>
        </p:spPr>
        <p:txBody>
          <a:bodyPr wrap="none">
            <a:spAutoFit/>
          </a:bodyPr>
          <a:lstStyle/>
          <a:p>
            <a:r>
              <a:rPr lang="en-US" sz="2400" b="1" u="sng" dirty="0" smtClean="0"/>
              <a:t>MAIN CHARACTERISTICS OF LEARNING</a:t>
            </a:r>
          </a:p>
          <a:p>
            <a:endParaRPr lang="en-US" sz="2400" b="1" u="sng" dirty="0" smtClean="0"/>
          </a:p>
          <a:p>
            <a:r>
              <a:rPr lang="en-US" sz="2400" b="1" dirty="0" smtClean="0"/>
              <a:t>	Learning is growth</a:t>
            </a:r>
          </a:p>
          <a:p>
            <a:endParaRPr lang="en-US" sz="2400" dirty="0" smtClean="0"/>
          </a:p>
          <a:p>
            <a:endParaRPr lang="en-US" sz="2400" b="1" u="sng" dirty="0" smtClean="0"/>
          </a:p>
          <a:p>
            <a:endParaRPr lang="en-US" sz="2400" dirty="0"/>
          </a:p>
        </p:txBody>
      </p:sp>
      <p:sp>
        <p:nvSpPr>
          <p:cNvPr id="4" name="Rectangle 3"/>
          <p:cNvSpPr/>
          <p:nvPr/>
        </p:nvSpPr>
        <p:spPr>
          <a:xfrm>
            <a:off x="1600200" y="1447800"/>
            <a:ext cx="4532010" cy="830997"/>
          </a:xfrm>
          <a:prstGeom prst="rect">
            <a:avLst/>
          </a:prstGeom>
        </p:spPr>
        <p:txBody>
          <a:bodyPr wrap="none">
            <a:spAutoFit/>
          </a:bodyPr>
          <a:lstStyle/>
          <a:p>
            <a:r>
              <a:rPr lang="en-US" sz="2400" b="1" dirty="0" smtClean="0"/>
              <a:t>	Learning is adjustment</a:t>
            </a:r>
          </a:p>
          <a:p>
            <a:endParaRPr lang="en-US" sz="2400" dirty="0"/>
          </a:p>
        </p:txBody>
      </p:sp>
      <p:sp>
        <p:nvSpPr>
          <p:cNvPr id="62466" name="Rectangle 2"/>
          <p:cNvSpPr>
            <a:spLocks noChangeArrowheads="1"/>
          </p:cNvSpPr>
          <p:nvPr/>
        </p:nvSpPr>
        <p:spPr bwMode="auto">
          <a:xfrm>
            <a:off x="0" y="0"/>
            <a:ext cx="7927170" cy="276998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smtClean="0">
                <a:latin typeface="Arial" pitchFamily="34" charset="0"/>
                <a:ea typeface="Times New Roman" pitchFamily="18" charset="0"/>
              </a:rPr>
              <a:t>			</a:t>
            </a:r>
            <a:r>
              <a:rPr kumimoji="0" lang="en-US" sz="2400" b="1" i="0" u="none" strike="noStrike" cap="none" normalizeH="0" baseline="0" dirty="0" smtClean="0">
                <a:ln>
                  <a:noFill/>
                </a:ln>
                <a:solidFill>
                  <a:schemeClr val="tx1"/>
                </a:solidFill>
                <a:effectLst/>
                <a:latin typeface="Arial" pitchFamily="34" charset="0"/>
                <a:ea typeface="Times New Roman" pitchFamily="18" charset="0"/>
              </a:rPr>
              <a:t>Learning is organizing experience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ndParaRPr>
          </a:p>
        </p:txBody>
      </p:sp>
      <p:sp>
        <p:nvSpPr>
          <p:cNvPr id="62467" name="Rectangle 3"/>
          <p:cNvSpPr>
            <a:spLocks noChangeArrowheads="1"/>
          </p:cNvSpPr>
          <p:nvPr/>
        </p:nvSpPr>
        <p:spPr bwMode="auto">
          <a:xfrm>
            <a:off x="0" y="0"/>
            <a:ext cx="5553123" cy="37856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ea typeface="Times New Roman" pitchFamily="18" charset="0"/>
              </a:rPr>
              <a:t>			</a:t>
            </a:r>
            <a:r>
              <a:rPr kumimoji="0" lang="en-US" sz="2400" b="1" i="0" u="none" strike="noStrike" cap="none" normalizeH="0" baseline="0" dirty="0" smtClean="0">
                <a:ln>
                  <a:noFill/>
                </a:ln>
                <a:solidFill>
                  <a:schemeClr val="tx1"/>
                </a:solidFill>
                <a:effectLst/>
                <a:latin typeface="Arial" pitchFamily="34" charset="0"/>
                <a:ea typeface="Times New Roman" pitchFamily="18" charset="0"/>
              </a:rPr>
              <a:t>Learning is active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ndParaRPr>
          </a:p>
        </p:txBody>
      </p:sp>
      <p:sp>
        <p:nvSpPr>
          <p:cNvPr id="62468" name="Rectangle 4"/>
          <p:cNvSpPr>
            <a:spLocks noChangeArrowheads="1"/>
          </p:cNvSpPr>
          <p:nvPr/>
        </p:nvSpPr>
        <p:spPr bwMode="auto">
          <a:xfrm>
            <a:off x="0" y="0"/>
            <a:ext cx="8300670" cy="443198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smtClean="0">
                <a:latin typeface="Arial" pitchFamily="34" charset="0"/>
                <a:ea typeface="Times New Roman" pitchFamily="18" charset="0"/>
              </a:rPr>
              <a:t>		</a:t>
            </a:r>
            <a:r>
              <a:rPr kumimoji="0" lang="en-US" sz="2400" b="1" i="0" u="none" strike="noStrike" cap="none" normalizeH="0" baseline="0" dirty="0" smtClean="0">
                <a:ln>
                  <a:noFill/>
                </a:ln>
                <a:solidFill>
                  <a:schemeClr val="tx1"/>
                </a:solidFill>
                <a:effectLst/>
                <a:latin typeface="Arial" pitchFamily="34" charset="0"/>
                <a:ea typeface="Times New Roman" pitchFamily="18" charset="0"/>
              </a:rPr>
              <a:t>Learning is both individual and social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ea typeface="Times New Roman" pitchFamily="18" charset="0"/>
              </a:rPr>
              <a:t>		Learning is the product of the environment</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0" y="0"/>
            <a:ext cx="8879354" cy="461664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sng"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u="sng"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sng"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u="sng" dirty="0" smtClean="0">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Arial" pitchFamily="34" charset="0"/>
                <a:ea typeface="Times New Roman" pitchFamily="18" charset="0"/>
              </a:rPr>
              <a:t>	Learning according to the psychologists and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Arial" pitchFamily="34" charset="0"/>
                <a:ea typeface="Times New Roman" pitchFamily="18" charset="0"/>
              </a:rPr>
              <a:t>educators</a:t>
            </a:r>
            <a:r>
              <a:rPr kumimoji="0" lang="en-US" sz="2800" b="0" i="0" u="none" strike="noStrike" cap="none" normalizeH="0" baseline="0" dirty="0" smtClean="0">
                <a:ln>
                  <a:noFill/>
                </a:ln>
                <a:solidFill>
                  <a:schemeClr val="tx1"/>
                </a:solidFill>
                <a:effectLst/>
                <a:latin typeface="Arial" pitchFamily="34" charset="0"/>
                <a:ea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Modification of behavior</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†Practice for behavior</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†New ways of doing things</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pitchFamily="34" charset="0"/>
                <a:ea typeface="Times New Roman" pitchFamily="18" charset="0"/>
              </a:rPr>
              <a:t>	†Attainment of a goal</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2800" b="1" i="0" u="sng" strike="noStrike" cap="none" normalizeH="0" baseline="0" dirty="0" smtClean="0">
                <a:ln>
                  <a:noFill/>
                </a:ln>
                <a:solidFill>
                  <a:schemeClr val="tx1"/>
                </a:solidFill>
                <a:effectLst/>
                <a:latin typeface="Arial" pitchFamily="34" charset="0"/>
                <a:ea typeface="Times New Roman" pitchFamily="18" charset="0"/>
              </a:rPr>
              <a:t>†</a:t>
            </a:r>
            <a:r>
              <a:rPr kumimoji="0" lang="en-US" sz="2800" b="1" i="0" strike="noStrike" cap="none" normalizeH="0" baseline="0" dirty="0" smtClean="0">
                <a:ln>
                  <a:noFill/>
                </a:ln>
                <a:solidFill>
                  <a:schemeClr val="tx1"/>
                </a:solidFill>
                <a:effectLst/>
                <a:latin typeface="Arial" pitchFamily="34" charset="0"/>
                <a:ea typeface="Times New Roman" pitchFamily="18" charset="0"/>
              </a:rPr>
              <a:t>Changes in the individual through changes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strike="noStrike" cap="none" normalizeH="0" baseline="0" dirty="0" smtClean="0">
                <a:ln>
                  <a:noFill/>
                </a:ln>
                <a:solidFill>
                  <a:schemeClr val="tx1"/>
                </a:solidFill>
                <a:effectLst/>
                <a:latin typeface="Arial" pitchFamily="34" charset="0"/>
                <a:ea typeface="Times New Roman" pitchFamily="18" charset="0"/>
              </a:rPr>
              <a:t>in the environmen</a:t>
            </a:r>
            <a:r>
              <a:rPr kumimoji="0" lang="en-US" sz="1400" b="1" i="0" strike="noStrike" cap="none" normalizeH="0" baseline="0" dirty="0" smtClean="0">
                <a:ln>
                  <a:noFill/>
                </a:ln>
                <a:solidFill>
                  <a:schemeClr val="tx1"/>
                </a:solidFill>
                <a:effectLst/>
                <a:latin typeface="Arial" pitchFamily="34" charset="0"/>
                <a:ea typeface="Times New Roman" pitchFamily="18" charset="0"/>
              </a:rPr>
              <a:t>t</a:t>
            </a:r>
            <a:endParaRPr kumimoji="0" lang="en-US" sz="1800" b="0" i="0"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143000" y="685800"/>
            <a:ext cx="7010400" cy="2221080"/>
          </a:xfrm>
          <a:prstGeom prst="rect">
            <a:avLst/>
          </a:prstGeom>
          <a:noFill/>
          <a:ln w="9525">
            <a:noFill/>
            <a:miter lim="800000"/>
            <a:headEnd/>
            <a:tailEnd/>
          </a:ln>
          <a:effectLst/>
        </p:spPr>
        <p:txBody>
          <a:bodyPr vert="horz" wrap="square" lIns="0" tIns="12696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TYPES OF LEARNING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Simple non-associative learning</a:t>
            </a:r>
            <a:endParaRPr kumimoji="0" lang="en-US" sz="28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Habituation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1" i="1"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    </a:t>
            </a:r>
          </a:p>
        </p:txBody>
      </p:sp>
      <p:sp>
        <p:nvSpPr>
          <p:cNvPr id="64514" name="Rectangle 2"/>
          <p:cNvSpPr>
            <a:spLocks noChangeArrowheads="1"/>
          </p:cNvSpPr>
          <p:nvPr/>
        </p:nvSpPr>
        <p:spPr bwMode="auto">
          <a:xfrm>
            <a:off x="0" y="0"/>
            <a:ext cx="4586192" cy="11608266"/>
          </a:xfrm>
          <a:prstGeom prst="rect">
            <a:avLst/>
          </a:prstGeom>
          <a:noFill/>
          <a:ln w="9525">
            <a:noFill/>
            <a:miter lim="800000"/>
            <a:headEnd/>
            <a:tailEnd/>
          </a:ln>
          <a:effectLst/>
        </p:spPr>
        <p:txBody>
          <a:bodyPr vert="horz" wrap="none" lIns="0" tIns="12696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400" b="1" i="1" dirty="0" smtClean="0">
                <a:solidFill>
                  <a:srgbClr val="000000"/>
                </a:solidFill>
                <a:latin typeface="Times New Roman" pitchFamily="18" charset="0"/>
                <a:ea typeface="Times New Roman" pitchFamily="18" charset="0"/>
                <a:cs typeface="Times New Roman" pitchFamily="18" charset="0"/>
              </a:rPr>
              <a:t>	</a:t>
            </a:r>
            <a:r>
              <a:rPr kumimoji="0" lang="en-US" sz="28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Sensitization</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		Associate learning</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Classical conditioning</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Operant conditioning</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Imprinting</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Observational learning</a:t>
            </a:r>
          </a:p>
          <a:p>
            <a:pPr marL="0" marR="0" lvl="0" indent="0" algn="l" defTabSz="914400" rtl="0" eaLnBrk="1" fontAlgn="base" latinLnBrk="0" hangingPunct="1">
              <a:lnSpc>
                <a:spcPct val="100000"/>
              </a:lnSpc>
              <a:spcBef>
                <a:spcPct val="0"/>
              </a:spcBef>
              <a:spcAft>
                <a:spcPct val="0"/>
              </a:spcAft>
              <a:buClrTx/>
              <a:buSzTx/>
              <a:buFontTx/>
              <a:buNone/>
              <a:tabLst/>
            </a:pPr>
            <a:r>
              <a:rPr lang="en-US" sz="2800" b="1" i="1" dirty="0" smtClean="0">
                <a:solidFill>
                  <a:srgbClr val="000000"/>
                </a:solidFill>
                <a:latin typeface="Times New Roman" pitchFamily="18" charset="0"/>
                <a:ea typeface="Times New Roman" pitchFamily="18" charset="0"/>
                <a:cs typeface="Times New Roman" pitchFamily="18" charset="0"/>
              </a:rPr>
              <a:t>Play </a:t>
            </a: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i="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1"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6451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0" tIns="12696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Associative learning</a:t>
            </a:r>
            <a:endParaRPr kumimoji="0" lang="en-US" sz="11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1143000" y="0"/>
            <a:ext cx="8763000" cy="3359854"/>
          </a:xfrm>
          <a:prstGeom prst="rect">
            <a:avLst/>
          </a:prstGeom>
          <a:noFill/>
          <a:ln w="9525">
            <a:noFill/>
            <a:miter lim="800000"/>
            <a:headEnd/>
            <a:tailEnd/>
          </a:ln>
          <a:effectLst/>
        </p:spPr>
        <p:txBody>
          <a:bodyPr vert="horz" wrap="square" lIns="0" tIns="12696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400" b="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400" b="1" dirty="0" smtClean="0">
              <a:solidFill>
                <a:srgbClr val="000000"/>
              </a:solidFill>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Formal learning</a:t>
            </a:r>
          </a:p>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smtClean="0">
                <a:solidFill>
                  <a:srgbClr val="000000"/>
                </a:solidFill>
                <a:latin typeface="Times New Roman" pitchFamily="18" charset="0"/>
                <a:ea typeface="Times New Roman" pitchFamily="18" charset="0"/>
                <a:cs typeface="Times New Roman" pitchFamily="18" charset="0"/>
              </a:rPr>
              <a:t>Informal learning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Nonformal</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learning</a:t>
            </a:r>
          </a:p>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smtClean="0">
                <a:solidFill>
                  <a:srgbClr val="000000"/>
                </a:solidFill>
                <a:latin typeface="Times New Roman" pitchFamily="18" charset="0"/>
                <a:ea typeface="Times New Roman" pitchFamily="18" charset="0"/>
                <a:cs typeface="Times New Roman" pitchFamily="18" charset="0"/>
              </a:rPr>
              <a:t>Dialogic learning</a:t>
            </a:r>
            <a:endParaRPr kumimoji="0" lang="en-US" sz="2400" b="1" i="0" u="none" strike="noStrike" cap="none" normalizeH="0" baseline="0" dirty="0" smtClean="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3" name="Rectangle 2"/>
          <p:cNvSpPr/>
          <p:nvPr/>
        </p:nvSpPr>
        <p:spPr>
          <a:xfrm>
            <a:off x="1905000" y="3200400"/>
            <a:ext cx="4572000" cy="2123658"/>
          </a:xfrm>
          <a:prstGeom prst="rect">
            <a:avLst/>
          </a:prstGeom>
        </p:spPr>
        <p:txBody>
          <a:bodyPr wrap="square">
            <a:spAutoFit/>
          </a:bodyPr>
          <a:lstStyle/>
          <a:p>
            <a:pPr fontAlgn="base">
              <a:spcBef>
                <a:spcPct val="0"/>
              </a:spcBef>
              <a:spcAft>
                <a:spcPct val="0"/>
              </a:spcAft>
            </a:pPr>
            <a:r>
              <a:rPr lang="en-US" sz="2400" b="1" dirty="0" smtClean="0">
                <a:solidFill>
                  <a:srgbClr val="000000"/>
                </a:solidFill>
                <a:latin typeface="Times New Roman" pitchFamily="18" charset="0"/>
                <a:ea typeface="Times New Roman" pitchFamily="18" charset="0"/>
                <a:cs typeface="Times New Roman" pitchFamily="18" charset="0"/>
              </a:rPr>
              <a:t>Enculturation </a:t>
            </a:r>
          </a:p>
          <a:p>
            <a:pPr fontAlgn="base">
              <a:spcBef>
                <a:spcPct val="0"/>
              </a:spcBef>
              <a:spcAft>
                <a:spcPct val="0"/>
              </a:spcAft>
            </a:pPr>
            <a:r>
              <a:rPr lang="en-US" sz="2400" b="1" dirty="0" smtClean="0">
                <a:solidFill>
                  <a:srgbClr val="000000"/>
                </a:solidFill>
                <a:latin typeface="Times New Roman" pitchFamily="18" charset="0"/>
                <a:ea typeface="Times New Roman" pitchFamily="18" charset="0"/>
                <a:cs typeface="Times New Roman" pitchFamily="18" charset="0"/>
              </a:rPr>
              <a:t>Multimedia learning</a:t>
            </a:r>
          </a:p>
          <a:p>
            <a:pPr fontAlgn="base">
              <a:spcBef>
                <a:spcPct val="0"/>
              </a:spcBef>
              <a:spcAft>
                <a:spcPct val="0"/>
              </a:spcAft>
            </a:pPr>
            <a:r>
              <a:rPr lang="en-US" sz="2400" b="1" dirty="0" smtClean="0">
                <a:solidFill>
                  <a:srgbClr val="000000"/>
                </a:solidFill>
                <a:latin typeface="Times New Roman" pitchFamily="18" charset="0"/>
                <a:ea typeface="Times New Roman" pitchFamily="18" charset="0"/>
                <a:cs typeface="Times New Roman" pitchFamily="18" charset="0"/>
              </a:rPr>
              <a:t>Rote learning</a:t>
            </a:r>
          </a:p>
          <a:p>
            <a:pPr fontAlgn="base">
              <a:spcBef>
                <a:spcPct val="0"/>
              </a:spcBef>
              <a:spcAft>
                <a:spcPct val="0"/>
              </a:spcAft>
            </a:pPr>
            <a:endParaRPr lang="en-US" sz="2400" b="1" dirty="0" smtClean="0">
              <a:solidFill>
                <a:srgbClr val="000000"/>
              </a:solidFill>
              <a:latin typeface="Times New Roman" pitchFamily="18" charset="0"/>
              <a:ea typeface="Times New Roman" pitchFamily="18" charset="0"/>
              <a:cs typeface="Times New Roman" pitchFamily="18" charset="0"/>
            </a:endParaRPr>
          </a:p>
          <a:p>
            <a:pPr lvl="0" fontAlgn="base">
              <a:spcBef>
                <a:spcPct val="0"/>
              </a:spcBef>
              <a:spcAft>
                <a:spcPct val="0"/>
              </a:spcAft>
            </a:pPr>
            <a:endParaRPr lang="en-US" b="1" i="1" dirty="0" smtClean="0">
              <a:solidFill>
                <a:srgbClr val="000000"/>
              </a:solidFill>
              <a:latin typeface="Times New Roman" pitchFamily="18" charset="0"/>
              <a:ea typeface="Times New Roman" pitchFamily="18" charset="0"/>
              <a:cs typeface="Times New Roman" pitchFamily="18" charset="0"/>
            </a:endParaRPr>
          </a:p>
          <a:p>
            <a:pPr lvl="0" fontAlgn="base">
              <a:spcBef>
                <a:spcPct val="0"/>
              </a:spcBef>
              <a:spcAft>
                <a:spcPct val="0"/>
              </a:spcAft>
            </a:pPr>
            <a:endParaRPr lang="en-US" b="1" i="1" dirty="0" smtClean="0">
              <a:solidFill>
                <a:srgbClr val="000000"/>
              </a:solidFill>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762000" y="0"/>
            <a:ext cx="5105400" cy="5386090"/>
          </a:xfrm>
          <a:prstGeom prst="rect">
            <a:avLst/>
          </a:prstGeom>
          <a:solidFill>
            <a:srgbClr val="92D05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u="sng"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u="sng"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2400" b="1" u="sng" dirty="0" smtClean="0">
                <a:latin typeface="Calibri" pitchFamily="34" charset="0"/>
                <a:ea typeface="Times New Roman" pitchFamily="18" charset="0"/>
                <a:cs typeface="Times New Roman" pitchFamily="18" charset="0"/>
              </a:rPr>
              <a:t>	</a:t>
            </a:r>
            <a:r>
              <a:rPr kumimoji="0" lang="en-US" sz="24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VARIOUS FACETS OF LEARNING PROCESS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Who is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child</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From whom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teacher, environment</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Why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aims of teaching</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What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acquisition of knowledge, skills etc.</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How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methodology</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When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motivation</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Where to learn</a:t>
            </a:r>
            <a:r>
              <a:rPr kumimoji="0" lang="en-US"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classroom ,play field</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762000" y="0"/>
            <a:ext cx="6461003"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b="1" u="sng" dirty="0" smtClean="0">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a:t>
            </a:r>
            <a:r>
              <a:rPr kumimoji="0" lang="en-US" sz="2800" b="1" i="0" u="sng" strike="noStrike" cap="none" normalizeH="0" baseline="0" dirty="0" smtClean="0" bmk="">
                <a:ln>
                  <a:noFill/>
                </a:ln>
                <a:solidFill>
                  <a:schemeClr val="tx1"/>
                </a:solidFill>
                <a:effectLst/>
                <a:latin typeface="Calibri" pitchFamily="34" charset="0"/>
                <a:ea typeface="Times New Roman" pitchFamily="18" charset="0"/>
                <a:cs typeface="Times New Roman" pitchFamily="18" charset="0"/>
              </a:rPr>
              <a:t>he</a:t>
            </a:r>
            <a:r>
              <a:rPr kumimoji="0" lang="en-US" sz="2800" b="1" i="0" u="sng"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Learning and Teaching System </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"Teaching" as an activity does not exist: or at least it is meaningless to think about it in isolation.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There is always an interaction between the </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Teacher,</a:t>
            </a: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the </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Learner</a:t>
            </a: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and the </a:t>
            </a:r>
            <a:r>
              <a:rPr kumimoji="0" lang="en-US" sz="28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Subject</a:t>
            </a:r>
            <a:r>
              <a:rPr kumimoji="0" lang="en-US" sz="28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being taught.</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097362" cy="6247864"/>
          </a:xfrm>
          <a:prstGeom prst="rect">
            <a:avLst/>
          </a:prstGeom>
          <a:solidFill>
            <a:srgbClr val="92D050"/>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600" b="1" i="0" u="none" strike="noStrike" cap="none" normalizeH="0" baseline="0" dirty="0" smtClean="0">
              <a:ln>
                <a:noFill/>
              </a:ln>
              <a:solidFill>
                <a:schemeClr val="tx1"/>
              </a:solidFill>
              <a:effectLst/>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lang="en-US" sz="2600" b="1" dirty="0" smtClean="0">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600" b="1" i="0" u="none" strike="noStrike" cap="none" normalizeH="0" baseline="0" dirty="0" smtClean="0">
              <a:ln>
                <a:noFill/>
              </a:ln>
              <a:solidFill>
                <a:schemeClr val="tx1"/>
              </a:solidFill>
              <a:effectLst/>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lang="en-US" sz="2600" b="1" dirty="0" smtClean="0">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2600" b="1" i="0" u="none" strike="noStrike" cap="none" normalizeH="0" baseline="0" dirty="0" smtClean="0">
              <a:ln>
                <a:noFill/>
              </a:ln>
              <a:solidFill>
                <a:schemeClr val="tx1"/>
              </a:solidFill>
              <a:effectLst/>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lang="en-US" sz="2600" b="1" dirty="0" smtClean="0">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sz="2600" b="1" i="0" u="none" strike="noStrike" cap="none" normalizeH="0" baseline="0" dirty="0" smtClean="0">
                <a:ln>
                  <a:noFill/>
                </a:ln>
                <a:solidFill>
                  <a:schemeClr val="tx1"/>
                </a:solidFill>
                <a:effectLst/>
                <a:latin typeface="Baskerville Old Face" pitchFamily="18" charset="0"/>
                <a:ea typeface="Times New Roman" pitchFamily="18" charset="0"/>
                <a:cs typeface="Times New Roman" pitchFamily="18" charset="0"/>
              </a:rPr>
              <a:t>          </a:t>
            </a:r>
            <a:r>
              <a:rPr kumimoji="0" lang="en-US" sz="3200" b="1" i="0" u="none" strike="noStrike" cap="none" normalizeH="0" baseline="0" dirty="0" smtClean="0">
                <a:ln>
                  <a:noFill/>
                </a:ln>
                <a:solidFill>
                  <a:srgbClr val="002060"/>
                </a:solidFill>
                <a:effectLst/>
                <a:latin typeface="Baskerville Old Face" pitchFamily="18" charset="0"/>
                <a:ea typeface="Times New Roman" pitchFamily="18" charset="0"/>
                <a:cs typeface="Times New Roman" pitchFamily="18" charset="0"/>
              </a:rPr>
              <a:t>TEACHING – </a:t>
            </a: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2060"/>
              </a:solidFill>
              <a:effectLst/>
              <a:latin typeface="Baskerville Old Face" pitchFamily="18" charset="0"/>
              <a:ea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2060"/>
                </a:solidFill>
                <a:effectLst/>
                <a:latin typeface="Baskerville Old Face" pitchFamily="18" charset="0"/>
                <a:ea typeface="Times New Roman" pitchFamily="18" charset="0"/>
                <a:cs typeface="Times New Roman" pitchFamily="18" charset="0"/>
              </a:rPr>
              <a:t>CONCEPT,  RELATION   WITH  LEARNING, </a:t>
            </a: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2060"/>
                </a:solidFill>
                <a:effectLst/>
                <a:latin typeface="Baskerville Old Face" pitchFamily="18" charset="0"/>
                <a:ea typeface="Times New Roman" pitchFamily="18" charset="0"/>
                <a:cs typeface="Times New Roman" pitchFamily="18" charset="0"/>
              </a:rPr>
              <a:t>AS A SYSTEM OF ACTION</a:t>
            </a:r>
          </a:p>
          <a:p>
            <a:pPr marL="0" marR="0" lvl="0" indent="457200" algn="l" defTabSz="914400" rtl="0" eaLnBrk="0" fontAlgn="base" latinLnBrk="0" hangingPunct="0">
              <a:lnSpc>
                <a:spcPct val="100000"/>
              </a:lnSpc>
              <a:spcBef>
                <a:spcPct val="0"/>
              </a:spcBef>
              <a:spcAft>
                <a:spcPct val="0"/>
              </a:spcAft>
              <a:buClrTx/>
              <a:buSzTx/>
              <a:buFontTx/>
              <a:buNone/>
              <a:tabLst/>
            </a:pPr>
            <a:endParaRPr lang="en-US" sz="3200" b="1" dirty="0" smtClean="0">
              <a:solidFill>
                <a:srgbClr val="002060"/>
              </a:solidFill>
              <a:latin typeface="Baskerville Old Face"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2060"/>
              </a:solidFill>
              <a:effectLst/>
              <a:latin typeface="Baskerville Old Face"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lang="en-US" sz="2600" b="1" dirty="0" smtClean="0">
              <a:latin typeface="Baskerville Old Face"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sz="2600" b="1" i="0" u="none" strike="noStrike" cap="none" normalizeH="0" baseline="0" dirty="0" smtClean="0">
                <a:ln>
                  <a:noFill/>
                </a:ln>
                <a:solidFill>
                  <a:schemeClr val="tx1"/>
                </a:solidFill>
                <a:effectLst/>
                <a:latin typeface="Baskerville Old Face" pitchFamily="18" charset="0"/>
                <a:cs typeface="Times New Roman" pitchFamily="18" charset="0"/>
              </a:rPr>
              <a:t>					LIBNABI M.K</a:t>
            </a:r>
            <a:endParaRPr kumimoji="0" lang="en-US" sz="11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0"/>
            <a:ext cx="9144000" cy="79714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INTRODUCTION</a:t>
            </a: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1" i="0" u="sng"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endParaRPr>
          </a:p>
        </p:txBody>
      </p:sp>
      <p:sp>
        <p:nvSpPr>
          <p:cNvPr id="39938" name="Rectangle 2"/>
          <p:cNvSpPr>
            <a:spLocks noChangeArrowheads="1"/>
          </p:cNvSpPr>
          <p:nvPr/>
        </p:nvSpPr>
        <p:spPr bwMode="auto">
          <a:xfrm>
            <a:off x="0" y="0"/>
            <a:ext cx="9144000" cy="35702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Teaching  is an important part of the process of education.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Its special function is to impart knowledge, develop understanding and skill</a:t>
            </a:r>
            <a:r>
              <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0" y="0"/>
            <a:ext cx="5171031" cy="138499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DEFINITIONS OF TEACHING</a:t>
            </a: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u="sng"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p:txBody>
      </p:sp>
      <p:sp>
        <p:nvSpPr>
          <p:cNvPr id="53250" name="Rectangle 2"/>
          <p:cNvSpPr>
            <a:spLocks noChangeArrowheads="1"/>
          </p:cNvSpPr>
          <p:nvPr/>
        </p:nvSpPr>
        <p:spPr bwMode="auto">
          <a:xfrm>
            <a:off x="0" y="0"/>
            <a:ext cx="7982442" cy="31393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supreme art of teaching is to awaken joy in</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creative expression and knowledge</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ALBERT EINSTEIN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endParaRPr>
          </a:p>
        </p:txBody>
      </p:sp>
      <p:sp>
        <p:nvSpPr>
          <p:cNvPr id="53251" name="Rectangle 3"/>
          <p:cNvSpPr>
            <a:spLocks noChangeArrowheads="1"/>
          </p:cNvSpPr>
          <p:nvPr/>
        </p:nvSpPr>
        <p:spPr bwMode="auto">
          <a:xfrm>
            <a:off x="0" y="0"/>
            <a:ext cx="9227206" cy="557075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a:t>
            </a: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3200" i="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3200" i="1" dirty="0" smtClean="0">
                <a:latin typeface="Times New Roman" pitchFamily="18" charset="0"/>
                <a:ea typeface="Times New Roman" pitchFamily="18" charset="0"/>
                <a:cs typeface="Times New Roman" pitchFamily="18" charset="0"/>
              </a:rPr>
              <a:t>T</a:t>
            </a:r>
            <a:r>
              <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eaching is the stimulation, guidance, direction and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encouragement of learning</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BURTON</a:t>
            </a:r>
            <a:endParaRPr kumimoji="0" lang="en-US" sz="32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0" y="0"/>
            <a:ext cx="9157443" cy="6370975"/>
          </a:xfrm>
          <a:prstGeom prst="rect">
            <a:avLst/>
          </a:prstGeom>
          <a:solidFill>
            <a:schemeClr val="accent2">
              <a:lumMod val="20000"/>
              <a:lumOff val="80000"/>
            </a:schemeClr>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Psychologists and  educators are explained  it  from</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different angles some explanations are as follows:</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Teaching is communication between two or more </a:t>
            </a:r>
          </a:p>
          <a:p>
            <a:pPr marL="0" marR="0" lvl="0" indent="0" algn="l" defTabSz="914400" rtl="0" eaLnBrk="0" fontAlgn="base" latinLnBrk="0" hangingPunct="0">
              <a:lnSpc>
                <a:spcPct val="100000"/>
              </a:lnSpc>
              <a:spcBef>
                <a:spcPct val="0"/>
              </a:spcBef>
              <a:spcAft>
                <a:spcPct val="0"/>
              </a:spcAft>
              <a:buClrTx/>
              <a:buSzTx/>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persons, who influence each other by ideas and learn</a:t>
            </a:r>
          </a:p>
          <a:p>
            <a:pPr marL="0" marR="0" lvl="0" indent="0" algn="l" defTabSz="914400" rtl="0" eaLnBrk="0" fontAlgn="base" latinLnBrk="0" hangingPunct="0">
              <a:lnSpc>
                <a:spcPct val="100000"/>
              </a:lnSpc>
              <a:spcBef>
                <a:spcPct val="0"/>
              </a:spcBef>
              <a:spcAft>
                <a:spcPct val="0"/>
              </a:spcAft>
              <a:buClrTx/>
              <a:buSzTx/>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 something in the process of interaction.</a:t>
            </a:r>
            <a:endParaRPr kumimoji="0" lang="en-US" sz="3200" b="0" i="0" u="none" strike="noStrike" cap="none" normalizeH="0" baseline="0" dirty="0" smtClean="0">
              <a:ln>
                <a:noFill/>
              </a:ln>
              <a:solidFill>
                <a:schemeClr val="accent2"/>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3200" b="0" i="1"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Teaching is to fill in the mind of the learner by</a:t>
            </a:r>
          </a:p>
          <a:p>
            <a:pPr marL="0" marR="0" lvl="0" indent="0" algn="l" defTabSz="914400" rtl="0" eaLnBrk="0" fontAlgn="base" latinLnBrk="0" hangingPunct="0">
              <a:lnSpc>
                <a:spcPct val="100000"/>
              </a:lnSpc>
              <a:spcBef>
                <a:spcPct val="0"/>
              </a:spcBef>
              <a:spcAft>
                <a:spcPct val="0"/>
              </a:spcAft>
              <a:buClrTx/>
              <a:buSzTx/>
              <a:tabLst/>
            </a:pPr>
            <a:r>
              <a:rPr kumimoji="0" lang="en-US" sz="3200" b="0" i="1"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 information and knowledge of facts for future use</a:t>
            </a:r>
            <a:r>
              <a:rPr kumimoji="0" lang="en-US" sz="32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Teaching is a process in which learner, teacher,</a:t>
            </a:r>
          </a:p>
          <a:p>
            <a:pPr marL="0" marR="0" lvl="0" indent="0" algn="l" defTabSz="914400" rtl="0" eaLnBrk="0" fontAlgn="base" latinLnBrk="0" hangingPunct="0">
              <a:lnSpc>
                <a:spcPct val="100000"/>
              </a:lnSpc>
              <a:spcBef>
                <a:spcPct val="0"/>
              </a:spcBef>
              <a:spcAft>
                <a:spcPct val="0"/>
              </a:spcAft>
              <a:buClrTx/>
              <a:buSzTx/>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 curriculum and other variables are organized in</a:t>
            </a:r>
          </a:p>
          <a:p>
            <a:pPr marL="0" marR="0" lvl="0" indent="0" algn="l" defTabSz="914400" rtl="0" eaLnBrk="0" fontAlgn="base" latinLnBrk="0" hangingPunct="0">
              <a:lnSpc>
                <a:spcPct val="100000"/>
              </a:lnSpc>
              <a:spcBef>
                <a:spcPct val="0"/>
              </a:spcBef>
              <a:spcAft>
                <a:spcPct val="0"/>
              </a:spcAft>
              <a:buClrTx/>
              <a:buSzTx/>
              <a:tabLst/>
            </a:pPr>
            <a:r>
              <a:rPr kumimoji="0" lang="en-US" sz="3200" b="0" i="1" u="none" strike="noStrike" cap="none" normalizeH="0" baseline="0" dirty="0" smtClean="0">
                <a:ln>
                  <a:noFill/>
                </a:ln>
                <a:solidFill>
                  <a:schemeClr val="accent2"/>
                </a:solidFill>
                <a:effectLst/>
                <a:latin typeface="Times New Roman" pitchFamily="18" charset="0"/>
                <a:ea typeface="Times New Roman" pitchFamily="18" charset="0"/>
                <a:cs typeface="Times New Roman" pitchFamily="18" charset="0"/>
              </a:rPr>
              <a:t> a systematic way to attain some pre- determined goal.</a:t>
            </a:r>
            <a:endParaRPr kumimoji="0" lang="en-US" sz="3200" b="0" i="0" u="none" strike="noStrike" cap="none" normalizeH="0" baseline="0" dirty="0" smtClean="0">
              <a:ln>
                <a:noFill/>
              </a:ln>
              <a:solidFill>
                <a:schemeClr val="accent2"/>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3200" b="0" i="1"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Teaching is to cause motivation to learn.</a:t>
            </a:r>
            <a:endParaRPr kumimoji="0" lang="en-US" sz="3200" b="0" i="0" u="none" strike="noStrike" cap="none" normalizeH="0" baseline="0" dirty="0" smtClean="0">
              <a:ln>
                <a:noFill/>
              </a:ln>
              <a:solidFill>
                <a:srgbClr val="00B0F0"/>
              </a:solidFill>
              <a:effectLst/>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0" y="0"/>
            <a:ext cx="8718477"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NATURE AND CHARACTERISTICS OF TEACHING</a:t>
            </a:r>
            <a:endParaRPr kumimoji="0" lang="en-US" sz="2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It includes the provision of desirable information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p:txBody>
      </p:sp>
      <p:sp>
        <p:nvSpPr>
          <p:cNvPr id="4" name="Rectangle 3"/>
          <p:cNvSpPr/>
          <p:nvPr/>
        </p:nvSpPr>
        <p:spPr>
          <a:xfrm>
            <a:off x="228600" y="990600"/>
            <a:ext cx="8534400" cy="1938992"/>
          </a:xfrm>
          <a:prstGeom prst="rect">
            <a:avLst/>
          </a:prstGeom>
        </p:spPr>
        <p:txBody>
          <a:bodyPr wrap="square">
            <a:spAutoFit/>
          </a:bodyPr>
          <a:lstStyle/>
          <a:p>
            <a:r>
              <a:rPr lang="en-US" sz="2400" dirty="0" smtClean="0"/>
              <a:t>The human knowledge is going on increasing since the rise of civilization. He has learnt all this by trial and error, insight and  imitation. We should provide desired information to the students in a well organized manner.</a:t>
            </a:r>
          </a:p>
          <a:p>
            <a:r>
              <a:rPr lang="en-US" sz="2400" dirty="0" smtClean="0"/>
              <a:t> </a:t>
            </a:r>
            <a:endParaRPr lang="en-US" sz="2400" dirty="0"/>
          </a:p>
        </p:txBody>
      </p:sp>
      <p:sp>
        <p:nvSpPr>
          <p:cNvPr id="55298" name="Rectangle 2"/>
          <p:cNvSpPr>
            <a:spLocks noChangeArrowheads="1"/>
          </p:cNvSpPr>
          <p:nvPr/>
        </p:nvSpPr>
        <p:spPr bwMode="auto">
          <a:xfrm>
            <a:off x="0" y="0"/>
            <a:ext cx="89154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Causes to learn</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A good teaching is not merely to impart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rPr>
              <a:t>informations</a:t>
            </a:r>
            <a:r>
              <a:rPr kumimoji="0" lang="en-US" sz="2800" b="0" i="0" u="none" strike="noStrike" cap="none" normalizeH="0" baseline="0" dirty="0" smtClean="0">
                <a:ln>
                  <a:noFill/>
                </a:ln>
                <a:solidFill>
                  <a:schemeClr val="tx1"/>
                </a:solidFill>
                <a:effectLst/>
                <a:latin typeface="Arial" pitchFamily="34" charset="0"/>
                <a:ea typeface="Times New Roman" pitchFamily="18" charset="0"/>
              </a:rPr>
              <a:t> to the students, but it is also to arouse the will of self learning in them.</a:t>
            </a:r>
            <a:r>
              <a:rPr kumimoji="0" lang="en-US" sz="2800" b="0" i="0" u="none" strike="noStrike" cap="none" normalizeH="0" baseline="0" dirty="0" smtClean="0">
                <a:ln>
                  <a:noFill/>
                </a:ln>
                <a:solidFill>
                  <a:schemeClr val="tx1"/>
                </a:solidFill>
                <a:effectLst/>
                <a:latin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p:txBody>
      </p:sp>
      <p:sp>
        <p:nvSpPr>
          <p:cNvPr id="55299" name="Rectangle 3"/>
          <p:cNvSpPr>
            <a:spLocks noChangeArrowheads="1"/>
          </p:cNvSpPr>
          <p:nvPr/>
        </p:nvSpPr>
        <p:spPr bwMode="auto">
          <a:xfrm>
            <a:off x="0" y="0"/>
            <a:ext cx="8422498" cy="677108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Needs efficient planning</a:t>
            </a:r>
            <a:endParaRPr kumimoji="0" lang="en-US" sz="28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The pupils cannot be taught everything all the time.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Various stages are meant </a:t>
            </a:r>
            <a:r>
              <a:rPr kumimoji="0" lang="en-US" sz="2800" b="0" i="0" u="none" strike="noStrike" cap="none" normalizeH="0" baseline="0" dirty="0" err="1" smtClean="0">
                <a:ln>
                  <a:noFill/>
                </a:ln>
                <a:solidFill>
                  <a:schemeClr val="tx1"/>
                </a:solidFill>
                <a:effectLst/>
                <a:latin typeface="Arial" pitchFamily="34" charset="0"/>
                <a:ea typeface="Times New Roman" pitchFamily="18" charset="0"/>
              </a:rPr>
              <a:t>forachieving</a:t>
            </a:r>
            <a:r>
              <a:rPr kumimoji="0" lang="en-US" sz="2800" b="0" i="0" u="none" strike="noStrike" cap="none" normalizeH="0" baseline="0" dirty="0" smtClean="0">
                <a:ln>
                  <a:noFill/>
                </a:ln>
                <a:solidFill>
                  <a:schemeClr val="tx1"/>
                </a:solidFill>
                <a:effectLst/>
                <a:latin typeface="Arial" pitchFamily="34" charset="0"/>
                <a:ea typeface="Times New Roman" pitchFamily="18" charset="0"/>
              </a:rPr>
              <a:t> the different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ea typeface="Times New Roman" pitchFamily="18" charset="0"/>
              </a:rPr>
              <a:t>aspects of knowledge. </a:t>
            </a:r>
            <a:r>
              <a:rPr lang="en-US" sz="2800" dirty="0" smtClean="0"/>
              <a:t>So there </a:t>
            </a:r>
          </a:p>
          <a:p>
            <a:pPr lvl="0" eaLnBrk="0" fontAlgn="base" hangingPunct="0">
              <a:spcBef>
                <a:spcPct val="0"/>
              </a:spcBef>
              <a:spcAft>
                <a:spcPct val="0"/>
              </a:spcAft>
            </a:pPr>
            <a:r>
              <a:rPr lang="en-US" sz="2800" dirty="0" smtClean="0"/>
              <a:t>must be some useful planning of teaching </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0" y="762001"/>
            <a:ext cx="615893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Provides</a:t>
            </a:r>
            <a:r>
              <a:rPr kumimoji="0" lang="en-US"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opportunity for activity</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endParaRPr>
          </a:p>
        </p:txBody>
      </p:sp>
      <p:sp>
        <p:nvSpPr>
          <p:cNvPr id="57346" name="Rectangle 2"/>
          <p:cNvSpPr>
            <a:spLocks noChangeArrowheads="1"/>
          </p:cNvSpPr>
          <p:nvPr/>
        </p:nvSpPr>
        <p:spPr bwMode="auto">
          <a:xfrm>
            <a:off x="0" y="762000"/>
            <a:ext cx="6545382" cy="375487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2800" b="1" dirty="0" smtClean="0">
                <a:latin typeface="Times New Roman" pitchFamily="18" charset="0"/>
                <a:ea typeface="Times New Roman" pitchFamily="18" charset="0"/>
                <a:cs typeface="Times New Roman" pitchFamily="18" charset="0"/>
              </a:rPr>
              <a:t>Sympathetic</a:t>
            </a:r>
          </a:p>
          <a:p>
            <a:pPr marL="0" marR="0" lvl="0" indent="0" algn="l" defTabSz="914400" rtl="0" eaLnBrk="0" fontAlgn="base" latinLnBrk="0" hangingPunct="0">
              <a:lnSpc>
                <a:spcPct val="100000"/>
              </a:lnSpc>
              <a:spcBef>
                <a:spcPct val="0"/>
              </a:spcBef>
              <a:spcAft>
                <a:spcPct val="0"/>
              </a:spcAft>
              <a:buClrTx/>
              <a:buSzTx/>
              <a:buFontTx/>
              <a:buNone/>
              <a:tabLst/>
            </a:pPr>
            <a:r>
              <a:rPr lang="en-US" sz="2800" dirty="0" smtClean="0">
                <a:latin typeface="Times New Roman" pitchFamily="18" charset="0"/>
                <a:ea typeface="Times New Roman" pitchFamily="18" charset="0"/>
                <a:cs typeface="Times New Roman" pitchFamily="18" charset="0"/>
              </a:rPr>
              <a:t>The successful teaching essentially requires </a:t>
            </a:r>
          </a:p>
          <a:p>
            <a:pPr marL="0" marR="0" lvl="0" indent="0" algn="l" defTabSz="914400" rtl="0" eaLnBrk="0" fontAlgn="base" latinLnBrk="0" hangingPunct="0">
              <a:lnSpc>
                <a:spcPct val="100000"/>
              </a:lnSpc>
              <a:spcBef>
                <a:spcPct val="0"/>
              </a:spcBef>
              <a:spcAft>
                <a:spcPct val="0"/>
              </a:spcAft>
              <a:buClrTx/>
              <a:buSzTx/>
              <a:buFontTx/>
              <a:buNone/>
              <a:tabLst/>
            </a:pPr>
            <a:r>
              <a:rPr lang="en-US" sz="2800" dirty="0" smtClean="0">
                <a:latin typeface="Times New Roman" pitchFamily="18" charset="0"/>
                <a:ea typeface="Times New Roman" pitchFamily="18" charset="0"/>
                <a:cs typeface="Times New Roman" pitchFamily="18" charset="0"/>
              </a:rPr>
              <a:t>emotional stability and security.</a:t>
            </a:r>
          </a:p>
          <a:p>
            <a:pPr marL="0" marR="0" lvl="0" indent="0" algn="l" defTabSz="914400" rtl="0" eaLnBrk="0" fontAlgn="base" latinLnBrk="0" hangingPunct="0">
              <a:lnSpc>
                <a:spcPct val="100000"/>
              </a:lnSpc>
              <a:spcBef>
                <a:spcPct val="0"/>
              </a:spcBef>
              <a:spcAft>
                <a:spcPct val="0"/>
              </a:spcAft>
              <a:buClrTx/>
              <a:buSzTx/>
              <a:buFontTx/>
              <a:buNone/>
              <a:tabLst/>
            </a:pPr>
            <a:r>
              <a:rPr lang="en-US" sz="2800" b="1" dirty="0" smtClean="0">
                <a:latin typeface="Times New Roman" pitchFamily="18" charset="0"/>
                <a:ea typeface="Times New Roman" pitchFamily="18" charset="0"/>
                <a:cs typeface="Times New Roman" pitchFamily="18" charset="0"/>
              </a:rPr>
              <a:t>Cooperative</a:t>
            </a:r>
          </a:p>
          <a:p>
            <a:pPr marL="0" marR="0" lvl="0" indent="0" algn="l" defTabSz="914400" rtl="0" eaLnBrk="0" fontAlgn="base" latinLnBrk="0" hangingPunct="0">
              <a:lnSpc>
                <a:spcPct val="100000"/>
              </a:lnSpc>
              <a:spcBef>
                <a:spcPct val="0"/>
              </a:spcBef>
              <a:spcAft>
                <a:spcPct val="0"/>
              </a:spcAft>
              <a:buClrTx/>
              <a:buSzTx/>
              <a:buFontTx/>
              <a:buNone/>
              <a:tabLst/>
            </a:pPr>
            <a:endParaRPr lang="en-US" sz="2800" b="1" dirty="0" smtClean="0">
              <a:latin typeface="Times New Roman" pitchFamily="18" charset="0"/>
              <a:ea typeface="Times New Roman" pitchFamily="18" charset="0"/>
              <a:cs typeface="Times New Roman" pitchFamily="18" charset="0"/>
            </a:endParaRPr>
          </a:p>
        </p:txBody>
      </p:sp>
      <p:sp>
        <p:nvSpPr>
          <p:cNvPr id="4" name="Rectangle 3"/>
          <p:cNvSpPr/>
          <p:nvPr/>
        </p:nvSpPr>
        <p:spPr>
          <a:xfrm>
            <a:off x="609600" y="2967335"/>
            <a:ext cx="8305800" cy="2923877"/>
          </a:xfrm>
          <a:prstGeom prst="rect">
            <a:avLst/>
          </a:prstGeom>
        </p:spPr>
        <p:txBody>
          <a:bodyPr wrap="square">
            <a:spAutoFit/>
          </a:bodyPr>
          <a:lstStyle/>
          <a:p>
            <a:endParaRPr lang="en-US" dirty="0" smtClean="0"/>
          </a:p>
          <a:p>
            <a:endParaRPr lang="en-US" dirty="0" smtClean="0"/>
          </a:p>
          <a:p>
            <a:endParaRPr lang="en-US" dirty="0" smtClean="0"/>
          </a:p>
          <a:p>
            <a:endParaRPr lang="en-US" dirty="0" smtClean="0"/>
          </a:p>
          <a:p>
            <a:pPr eaLnBrk="0" fontAlgn="base" hangingPunct="0">
              <a:spcBef>
                <a:spcPct val="0"/>
              </a:spcBef>
              <a:spcAft>
                <a:spcPct val="0"/>
              </a:spcAft>
            </a:pPr>
            <a:r>
              <a:rPr lang="en-US" sz="2800" dirty="0" smtClean="0">
                <a:latin typeface="Times New Roman" pitchFamily="18" charset="0"/>
                <a:ea typeface="Times New Roman" pitchFamily="18" charset="0"/>
                <a:cs typeface="Times New Roman" pitchFamily="18" charset="0"/>
              </a:rPr>
              <a:t>Teaching  does not mean forceful imposition of knowledge in the pupil’s brain.</a:t>
            </a:r>
            <a:r>
              <a:rPr lang="en-US" sz="2800" dirty="0" smtClean="0"/>
              <a:t> </a:t>
            </a:r>
            <a:r>
              <a:rPr lang="en-US" sz="2800" dirty="0" smtClean="0">
                <a:latin typeface="Times New Roman" pitchFamily="18" charset="0"/>
                <a:ea typeface="Times New Roman" pitchFamily="18" charset="0"/>
                <a:cs typeface="Times New Roman" pitchFamily="18" charset="0"/>
              </a:rPr>
              <a:t>Good teaching is based on the cooperation of both the teacher and the pupil.</a:t>
            </a:r>
          </a:p>
          <a:p>
            <a:pPr eaLnBrk="0" fontAlgn="base" hangingPunct="0">
              <a:spcBef>
                <a:spcPct val="0"/>
              </a:spcBef>
              <a:spcAft>
                <a:spcPct val="0"/>
              </a:spcAft>
            </a:pPr>
            <a:endParaRPr lang="en-US" sz="2800" dirty="0" smtClean="0">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0" y="0"/>
            <a:ext cx="67056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Organization of learning</a:t>
            </a: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800" b="1"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400" b="1"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3" name="Rectangle 2"/>
          <p:cNvSpPr/>
          <p:nvPr/>
        </p:nvSpPr>
        <p:spPr>
          <a:xfrm>
            <a:off x="0" y="762000"/>
            <a:ext cx="6858000" cy="3293209"/>
          </a:xfrm>
          <a:prstGeom prst="rect">
            <a:avLst/>
          </a:prstGeom>
        </p:spPr>
        <p:txBody>
          <a:bodyPr wrap="square">
            <a:spAutoFit/>
          </a:bodyPr>
          <a:lstStyle/>
          <a:p>
            <a:endParaRPr lang="en-US" dirty="0" smtClean="0"/>
          </a:p>
          <a:p>
            <a:endParaRPr lang="en-US" dirty="0" smtClean="0"/>
          </a:p>
          <a:p>
            <a:r>
              <a:rPr lang="en-US" dirty="0" smtClean="0"/>
              <a:t>unification of all the components of teaching</a:t>
            </a:r>
          </a:p>
          <a:p>
            <a:endParaRPr lang="en-US" b="1" dirty="0" smtClean="0"/>
          </a:p>
          <a:p>
            <a:endParaRPr lang="en-US" b="1" dirty="0" smtClean="0"/>
          </a:p>
          <a:p>
            <a:r>
              <a:rPr lang="en-US" sz="2800" b="1" dirty="0" smtClean="0">
                <a:latin typeface="Times New Roman" pitchFamily="18" charset="0"/>
                <a:ea typeface="Times New Roman" pitchFamily="18" charset="0"/>
                <a:cs typeface="Times New Roman" pitchFamily="18" charset="0"/>
              </a:rPr>
              <a:t>Democratic</a:t>
            </a:r>
          </a:p>
          <a:p>
            <a:endParaRPr lang="en-US" dirty="0" smtClean="0"/>
          </a:p>
          <a:p>
            <a:endParaRPr lang="en-US" dirty="0" smtClean="0"/>
          </a:p>
          <a:p>
            <a:endParaRPr lang="en-US" dirty="0" smtClean="0"/>
          </a:p>
          <a:p>
            <a:endParaRPr lang="en-US" dirty="0" smtClean="0"/>
          </a:p>
          <a:p>
            <a:endParaRPr lang="en-US" dirty="0"/>
          </a:p>
        </p:txBody>
      </p:sp>
      <p:sp>
        <p:nvSpPr>
          <p:cNvPr id="4" name="Rectangle 3"/>
          <p:cNvSpPr/>
          <p:nvPr/>
        </p:nvSpPr>
        <p:spPr>
          <a:xfrm>
            <a:off x="304800" y="2743200"/>
            <a:ext cx="3257623" cy="461665"/>
          </a:xfrm>
          <a:prstGeom prst="rect">
            <a:avLst/>
          </a:prstGeom>
        </p:spPr>
        <p:txBody>
          <a:bodyPr wrap="none">
            <a:spAutoFit/>
          </a:bodyPr>
          <a:lstStyle/>
          <a:p>
            <a:r>
              <a:rPr lang="en-US" sz="2400" dirty="0" smtClean="0"/>
              <a:t>the real education-  </a:t>
            </a:r>
            <a:endParaRPr lang="en-US" sz="2400" dirty="0"/>
          </a:p>
        </p:txBody>
      </p:sp>
      <p:sp>
        <p:nvSpPr>
          <p:cNvPr id="5" name="Rectangle 4"/>
          <p:cNvSpPr/>
          <p:nvPr/>
        </p:nvSpPr>
        <p:spPr>
          <a:xfrm>
            <a:off x="3429000" y="2438400"/>
            <a:ext cx="4572000" cy="1938992"/>
          </a:xfrm>
          <a:prstGeom prst="rect">
            <a:avLst/>
          </a:prstGeom>
        </p:spPr>
        <p:txBody>
          <a:bodyPr>
            <a:spAutoFit/>
          </a:bodyPr>
          <a:lstStyle/>
          <a:p>
            <a:r>
              <a:rPr lang="en-US" sz="2400" dirty="0" smtClean="0"/>
              <a:t>education which prepares the pupil for life by life    </a:t>
            </a:r>
          </a:p>
          <a:p>
            <a:endParaRPr lang="en-US" sz="2400" dirty="0" smtClean="0"/>
          </a:p>
          <a:p>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0" y="0"/>
            <a:ext cx="9029267" cy="5509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u="sng"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2400" b="1" u="sng" dirty="0" smtClean="0">
                <a:latin typeface="Times New Roman" pitchFamily="18" charset="0"/>
                <a:ea typeface="Times New Roman" pitchFamily="18" charset="0"/>
                <a:cs typeface="Times New Roman" pitchFamily="18" charset="0"/>
              </a:rPr>
              <a:t>	</a:t>
            </a:r>
            <a:r>
              <a:rPr kumimoji="0" lang="en-US" sz="2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FUNCTIONS OF TEACHING</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Creating learning situations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Motivating the child to learn</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Arranging for conditions which assist in the growth of the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childs</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mind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and body</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Utilize the initiative and play urges of the children to facilitate learning</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Turning the children with the nobility of thoughts, feelings and actions</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Giving information and explaining it</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Diagnosing learning problems </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Making curricular material</a:t>
            </a:r>
            <a:endParaRPr kumimoji="0" lang="en-US"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Evaluating recording and reporting</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81</TotalTime>
  <Words>426</Words>
  <Application>Microsoft Office PowerPoint</Application>
  <PresentationFormat>On-screen Show (4:3)</PresentationFormat>
  <Paragraphs>337</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Concourse</vt:lpstr>
      <vt:lpstr>welcome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
  <cp:lastModifiedBy>IUB-Admin</cp:lastModifiedBy>
  <cp:revision>24</cp:revision>
  <dcterms:created xsi:type="dcterms:W3CDTF">2006-08-16T00:00:00Z</dcterms:created>
  <dcterms:modified xsi:type="dcterms:W3CDTF">2016-10-14T03:14:03Z</dcterms:modified>
</cp:coreProperties>
</file>