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80" r:id="rId2"/>
    <p:sldId id="258" r:id="rId3"/>
    <p:sldId id="260" r:id="rId4"/>
    <p:sldId id="275" r:id="rId5"/>
    <p:sldId id="261" r:id="rId6"/>
    <p:sldId id="283" r:id="rId7"/>
    <p:sldId id="262" r:id="rId8"/>
    <p:sldId id="263" r:id="rId9"/>
    <p:sldId id="284" r:id="rId10"/>
    <p:sldId id="264" r:id="rId11"/>
    <p:sldId id="265" r:id="rId12"/>
    <p:sldId id="266" r:id="rId13"/>
    <p:sldId id="285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9F172-82D8-47C7-A03E-4050F00F30DE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50BDE-3AD2-4259-9E93-D62012ED6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00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0BDE-3AD2-4259-9E93-D62012ED6FF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98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E4F8-D392-442B-8543-A59A4F5AA14C}" type="datetime1">
              <a:rPr lang="en-US" smtClean="0"/>
              <a:t>3/23/2020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5DFF-FED8-4241-922B-91C5C1819904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D52D-E133-4B3B-ADE4-5E2AB383DDA6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FEF52-FEC3-4ED3-A517-D589CC151E79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B0FF9-BFA0-43FC-9100-34076D75600E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9C0-2C04-468D-B8CC-7ADB6296E13F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070C9-01AD-400D-9151-0F7F64F290CF}" type="datetime1">
              <a:rPr lang="en-US" smtClean="0"/>
              <a:t>3/23/2020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F292-9687-4263-B7D1-D2CDD4208B75}" type="datetime1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B090-8456-48E8-B970-96667AF41E9C}" type="datetime1">
              <a:rPr lang="en-US" smtClean="0"/>
              <a:t>3/23/2020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C051-E125-4707-AEE9-BEE2CC49BEEC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780C9-BEA4-4222-BF8C-B0CD7E6B98E3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67F34B5-B11D-4773-8BDC-EEF0AA758F8D}" type="datetime1">
              <a:rPr lang="en-US" smtClean="0"/>
              <a:t>3/23/2020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Instructor: Mohsin Mateen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87C86E9-EBCE-4153-AE1A-BE7BE8ACF4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81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6000" b="1" i="1" dirty="0" smtClean="0"/>
          </a:p>
          <a:p>
            <a:pPr>
              <a:buNone/>
            </a:pPr>
            <a:r>
              <a:rPr lang="en-US" b="1" i="1" dirty="0"/>
              <a:t>Information Technology Infrastructure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smtClean="0">
                <a:cs typeface="Times New Roman" pitchFamily="18" charset="0"/>
              </a:rPr>
              <a:t>Evolution of IT infrastructure</a:t>
            </a:r>
            <a:r>
              <a:rPr lang="en-US" sz="4400" b="1" dirty="0" smtClean="0">
                <a:cs typeface="Times New Roman" pitchFamily="18" charset="0"/>
              </a:rPr>
              <a:t/>
            </a:r>
            <a:br>
              <a:rPr lang="en-US" sz="4400" b="1" dirty="0" smtClean="0"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lvl="1" indent="-285750">
              <a:spcBef>
                <a:spcPct val="30000"/>
              </a:spcBef>
            </a:pPr>
            <a:r>
              <a:rPr lang="en-US" b="1" dirty="0" smtClean="0">
                <a:cs typeface="Times New Roman" pitchFamily="18" charset="0"/>
              </a:rPr>
              <a:t>General-purpose mainframe and minicomputer era: 1965 to present</a:t>
            </a:r>
            <a:endParaRPr lang="en-US" dirty="0" smtClean="0">
              <a:cs typeface="Times New Roman" pitchFamily="18" charset="0"/>
            </a:endParaRPr>
          </a:p>
          <a:p>
            <a:pPr marL="1085850" lvl="2">
              <a:buFontTx/>
              <a:buChar char="•"/>
            </a:pPr>
            <a:r>
              <a:rPr lang="en-US" sz="2800" dirty="0" smtClean="0">
                <a:cs typeface="Times New Roman" pitchFamily="18" charset="0"/>
              </a:rPr>
              <a:t>1965 less expensive DEC minicomputers introduced, allowing decentralized computing</a:t>
            </a:r>
            <a:endParaRPr lang="en-US" sz="2800" b="1" dirty="0" smtClean="0"/>
          </a:p>
          <a:p>
            <a:pPr marL="742950" lvl="1" indent="-285750">
              <a:spcBef>
                <a:spcPct val="20000"/>
              </a:spcBef>
            </a:pPr>
            <a:r>
              <a:rPr lang="en-US" b="1" dirty="0" smtClean="0"/>
              <a:t>Personal computer era: 1981 to present</a:t>
            </a:r>
          </a:p>
          <a:p>
            <a:pPr marL="1085850" lvl="2">
              <a:buFontTx/>
              <a:buChar char="•"/>
            </a:pPr>
            <a:r>
              <a:rPr lang="en-US" sz="2800" dirty="0" smtClean="0"/>
              <a:t>1981 Introduction of IBM PC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b="1" dirty="0" smtClean="0"/>
              <a:t>Client/server era: 1983 to present</a:t>
            </a:r>
          </a:p>
          <a:p>
            <a:pPr marL="1085850" lvl="2">
              <a:buFontTx/>
              <a:buChar char="•"/>
            </a:pPr>
            <a:r>
              <a:rPr lang="en-US" sz="2800" dirty="0" smtClean="0"/>
              <a:t>Desktop clients networked to  servers, with processing work split between clients and servers</a:t>
            </a:r>
          </a:p>
          <a:p>
            <a:pPr marL="1085850" lvl="2">
              <a:buFontTx/>
              <a:buChar char="•"/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Evolution of IT infrastructure (cont.)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143000" y="1600200"/>
            <a:ext cx="7467600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50000"/>
              </a:spcBef>
              <a:buFontTx/>
              <a:buChar char="•"/>
            </a:pPr>
            <a:r>
              <a:rPr lang="en-US" sz="2800" b="1" dirty="0" smtClean="0">
                <a:cs typeface="Times New Roman" pitchFamily="18" charset="0"/>
              </a:rPr>
              <a:t>Enterprise Internet computing era: 1992 to present</a:t>
            </a:r>
          </a:p>
          <a:p>
            <a:pPr marL="1085850" lvl="2" indent="-228600">
              <a:spcBef>
                <a:spcPct val="20000"/>
              </a:spcBef>
              <a:buFontTx/>
              <a:buChar char="•"/>
            </a:pPr>
            <a:r>
              <a:rPr lang="en-US" sz="2800" dirty="0">
                <a:cs typeface="Times New Roman" pitchFamily="18" charset="0"/>
              </a:rPr>
              <a:t>Move toward integrating disparate networks, applications using Internet standards and enterprise applications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800" b="1" dirty="0" smtClean="0">
                <a:cs typeface="Times New Roman" pitchFamily="18" charset="0"/>
              </a:rPr>
              <a:t>Cloud Computing: 2000 to present</a:t>
            </a:r>
          </a:p>
          <a:p>
            <a:pPr marL="1085850" lvl="2" indent="-228600">
              <a:spcBef>
                <a:spcPct val="20000"/>
              </a:spcBef>
              <a:buFontTx/>
              <a:buChar char="•"/>
            </a:pPr>
            <a:r>
              <a:rPr lang="en-US" sz="2800" dirty="0">
                <a:cs typeface="Times New Roman" pitchFamily="18" charset="0"/>
              </a:rPr>
              <a:t>Refers to a model of computing where firms and individuals obtain computing power and software applications over the </a:t>
            </a:r>
            <a:r>
              <a:rPr lang="en-US" sz="2800" dirty="0" smtClean="0">
                <a:cs typeface="Times New Roman" pitchFamily="18" charset="0"/>
              </a:rPr>
              <a:t>Internet</a:t>
            </a:r>
            <a:r>
              <a:rPr lang="en-US" dirty="0">
                <a:cs typeface="Times New Roman" pitchFamily="18" charset="0"/>
              </a:rPr>
              <a:t>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49808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Stages in IT infrastructure evolution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1828800" y="16764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Illustrated here are the typical computing configurations characterizing each of the five eras of IT infrastructure evolution.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Fig-5-2A_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815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37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3600" dirty="0" smtClean="0"/>
              <a:t>Components of IT infrastructure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spcAft>
                <a:spcPct val="25000"/>
              </a:spcAft>
              <a:buFontTx/>
              <a:buChar char="•"/>
            </a:pPr>
            <a:r>
              <a:rPr lang="en-US" sz="2800" b="1" dirty="0" smtClean="0">
                <a:cs typeface="Times New Roman" pitchFamily="18" charset="0"/>
              </a:rPr>
              <a:t>IT Infrastructure has 7 main components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Computer hardware platforms 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Operating system platforms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Enterprise software applications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Data management and storage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Networking/telecommunications platforms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Internet platforms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Consulting system integration services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spcAft>
                <a:spcPct val="25000"/>
              </a:spcAft>
            </a:pPr>
            <a:r>
              <a:rPr lang="en-US" sz="3200" b="1" dirty="0" smtClean="0">
                <a:cs typeface="Times New Roman" pitchFamily="18" charset="0"/>
              </a:rPr>
              <a:t>Computer hardware platforms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42950" lvl="1" indent="-285750">
              <a:spcAft>
                <a:spcPct val="25000"/>
              </a:spcAft>
              <a:buFontTx/>
              <a:buChar char="•"/>
            </a:pPr>
            <a:endParaRPr lang="en-US" sz="2000" dirty="0" smtClean="0"/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Client machines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Desktop PCs, mobile computing devices – PDAs, laptops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Servers 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Blade servers: ultrathin computers stored in racks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Mainframes: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IBM mainframe equivalent to thousands of blade servers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Top chip producers: AMD, Intel, IBM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Top firms: IBM, HP, Dell, Sun Microsystems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spcAft>
                <a:spcPct val="25000"/>
              </a:spcAft>
              <a:buFontTx/>
              <a:buChar char="•"/>
            </a:pPr>
            <a:r>
              <a:rPr lang="en-US" sz="2800" b="1" dirty="0" smtClean="0">
                <a:cs typeface="Times New Roman" pitchFamily="18" charset="0"/>
              </a:rPr>
              <a:t>Operating system platforms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Operating systems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Client level: 95% run Microsoft Windows (XP, 2000, CE, etc.)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000" dirty="0" smtClean="0"/>
              <a:t>Server level: 85% run Unix or Linux</a:t>
            </a:r>
          </a:p>
          <a:p>
            <a:pPr marL="342900" indent="-342900">
              <a:spcAft>
                <a:spcPct val="25000"/>
              </a:spcAft>
              <a:buFontTx/>
              <a:buChar char="•"/>
            </a:pPr>
            <a:r>
              <a:rPr lang="en-US" sz="2800" b="1" dirty="0" smtClean="0"/>
              <a:t>Enterprise software applications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/>
              <a:t>Enterprise software applications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2800" dirty="0" smtClean="0"/>
              <a:t>Enterprise application providers: SAP and Oracle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2800" dirty="0" smtClean="0"/>
              <a:t>Middleware providers: BEA</a:t>
            </a:r>
            <a:endParaRPr lang="en-US" sz="28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7498080" cy="1143000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smtClean="0">
                <a:cs typeface="Times New Roman" pitchFamily="18" charset="0"/>
              </a:rPr>
              <a:t>Networking/telecommunications platforms </a:t>
            </a:r>
            <a:r>
              <a:rPr lang="en-US" sz="4400" b="1" dirty="0" smtClean="0">
                <a:cs typeface="Times New Roman" pitchFamily="18" charset="0"/>
              </a:rPr>
              <a:t/>
            </a:r>
            <a:br>
              <a:rPr lang="en-US" sz="4400" b="1" dirty="0" smtClean="0"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spcAft>
                <a:spcPct val="25000"/>
              </a:spcAft>
              <a:buFontTx/>
              <a:buChar char="•"/>
            </a:pPr>
            <a:endParaRPr lang="en-US" dirty="0" smtClean="0">
              <a:cs typeface="Times New Roman" pitchFamily="18" charset="0"/>
            </a:endParaRP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Telecommunication services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2800" dirty="0" smtClean="0">
                <a:cs typeface="Times New Roman" pitchFamily="18" charset="0"/>
              </a:rPr>
              <a:t>Telecommunications, cable, telephone company charges for voice lines and Internet access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2800" dirty="0" smtClean="0">
                <a:cs typeface="Times New Roman" pitchFamily="18" charset="0"/>
              </a:rPr>
              <a:t>AT&amp;T, Verizon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Network operating systems: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2800" dirty="0" smtClean="0">
                <a:cs typeface="Times New Roman" pitchFamily="18" charset="0"/>
              </a:rPr>
              <a:t>Windows Server, Novell, Linux, Unix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8080" cy="1143000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smtClean="0">
                <a:cs typeface="Times New Roman" pitchFamily="18" charset="0"/>
              </a:rPr>
              <a:t>Internet platforms</a:t>
            </a:r>
            <a:r>
              <a:rPr lang="en-US" sz="4400" b="1" dirty="0" smtClean="0">
                <a:cs typeface="Times New Roman" pitchFamily="18" charset="0"/>
              </a:rPr>
              <a:t/>
            </a:r>
            <a:br>
              <a:rPr lang="en-US" sz="4400" b="1" dirty="0" smtClean="0"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1" indent="-285750">
              <a:spcAft>
                <a:spcPct val="25000"/>
              </a:spcAft>
              <a:buFontTx/>
              <a:buChar char="•"/>
            </a:pPr>
            <a:endParaRPr lang="en-US" sz="2400" dirty="0" smtClean="0">
              <a:cs typeface="Times New Roman" pitchFamily="18" charset="0"/>
            </a:endParaRP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Hardware, software, management services to support company Web sites, (including Web hosting services) intranets, extranets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Internet hardware server market: Dell, HP/Compaq, IBM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Web development tools/suites: Microsoft  (FrontPage, .NET) IBM (</a:t>
            </a:r>
            <a:r>
              <a:rPr lang="en-US" dirty="0" err="1" smtClean="0">
                <a:cs typeface="Times New Roman" pitchFamily="18" charset="0"/>
              </a:rPr>
              <a:t>WebSphere</a:t>
            </a:r>
            <a:r>
              <a:rPr lang="en-US" dirty="0" smtClean="0">
                <a:cs typeface="Times New Roman" pitchFamily="18" charset="0"/>
              </a:rPr>
              <a:t>) Sun (Java).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498080" cy="11430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cs typeface="Times New Roman" pitchFamily="18" charset="0"/>
              </a:rPr>
              <a:t>Consulting and system integration services</a:t>
            </a:r>
            <a:br>
              <a:rPr lang="en-US" sz="3200" b="1" dirty="0" smtClean="0">
                <a:cs typeface="Times New Roman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lvl="1" indent="-285750">
              <a:spcAft>
                <a:spcPct val="25000"/>
              </a:spcAft>
              <a:buFontTx/>
              <a:buChar char="•"/>
            </a:pPr>
            <a:endParaRPr lang="en-US" dirty="0" smtClean="0">
              <a:cs typeface="Times New Roman" pitchFamily="18" charset="0"/>
            </a:endParaRP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Even large firms do not have resources for full range of support for new, complex infrastructure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Software integration: ensuring new infrastructure works with legacy systems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Legacy systems: older TPS created for mainframes that would be too costly to replace or redesign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dirty="0" smtClean="0">
                <a:cs typeface="Times New Roman" pitchFamily="18" charset="0"/>
              </a:rPr>
              <a:t>Accenture, IBM Global Services,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is information technology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 </a:t>
            </a:r>
            <a:r>
              <a:rPr lang="en-US" dirty="0" smtClean="0"/>
              <a:t>The</a:t>
            </a:r>
            <a:r>
              <a:rPr lang="en-US" b="1" dirty="0" smtClean="0"/>
              <a:t> Information technology</a:t>
            </a:r>
            <a:r>
              <a:rPr lang="en-US" dirty="0" smtClean="0"/>
              <a:t> involving the development, maintenance, and use of computer systems, software, and networks for the processing and distribution of data</a:t>
            </a:r>
            <a:r>
              <a:rPr lang="en-US" dirty="0" smtClean="0"/>
              <a:t>. Email </a:t>
            </a:r>
            <a:r>
              <a:rPr lang="en-US" dirty="0" smtClean="0"/>
              <a:t>marketing, social media, and mobile devices are forms of technology that can benefit virtually any organization.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2238"/>
            <a:ext cx="7498080" cy="7921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IT infrastructure </a:t>
            </a:r>
            <a:r>
              <a:rPr lang="en-US" sz="3200" dirty="0" smtClean="0"/>
              <a:t>Ecosystem</a:t>
            </a:r>
            <a:endParaRPr lang="en-US" sz="3200" dirty="0"/>
          </a:p>
        </p:txBody>
      </p:sp>
      <p:pic>
        <p:nvPicPr>
          <p:cNvPr id="4" name="Content Placeholder 3" descr="hjhj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914400"/>
            <a:ext cx="8153400" cy="59436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Computer hardware platform trend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spcAft>
                <a:spcPct val="25000"/>
              </a:spcAft>
              <a:buFontTx/>
              <a:buChar char="•"/>
            </a:pPr>
            <a:r>
              <a:rPr lang="en-US" b="1" dirty="0" smtClean="0">
                <a:cs typeface="Times New Roman" pitchFamily="18" charset="0"/>
              </a:rPr>
              <a:t>Grid computing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2000" dirty="0" smtClean="0"/>
              <a:t>Connects geographically remote computers into a single network to combine processing power and create virtual supercomputer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2000" dirty="0" smtClean="0"/>
              <a:t>Provides cost savings, speed, agility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endParaRPr lang="en-US" sz="2000" b="1" dirty="0" smtClean="0">
              <a:cs typeface="Times New Roman" pitchFamily="18" charset="0"/>
            </a:endParaRPr>
          </a:p>
          <a:p>
            <a:pPr marL="342900" indent="-342900">
              <a:spcAft>
                <a:spcPct val="25000"/>
              </a:spcAft>
              <a:buFontTx/>
              <a:buChar char="•"/>
            </a:pPr>
            <a:r>
              <a:rPr lang="en-US" b="1" dirty="0" smtClean="0">
                <a:cs typeface="Times New Roman" pitchFamily="18" charset="0"/>
              </a:rPr>
              <a:t>Cloud computing (utility computing)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2000" dirty="0" smtClean="0"/>
              <a:t>Data permanently stored in remote servers, accessed and updated over the Internet by users</a:t>
            </a:r>
          </a:p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2000" dirty="0" smtClean="0"/>
              <a:t>Organizations using cloud computing need only pay for the computing power they actually use (on-demand or utility computing)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49808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Advantages of IT infrastructure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u="sng" dirty="0" smtClean="0"/>
              <a:t>Increases Production And Saves Time</a:t>
            </a:r>
            <a:endParaRPr lang="en-US" sz="2800" dirty="0" smtClean="0"/>
          </a:p>
          <a:p>
            <a:r>
              <a:rPr lang="en-US" sz="2800" dirty="0" smtClean="0"/>
              <a:t>Improves Communication</a:t>
            </a:r>
          </a:p>
          <a:p>
            <a:r>
              <a:rPr lang="en-US" sz="2800" dirty="0" smtClean="0"/>
              <a:t>Improves Data Storage, File Management, And Data Reporting/ Analysis</a:t>
            </a:r>
          </a:p>
          <a:p>
            <a:r>
              <a:rPr lang="en-US" sz="2800" dirty="0" smtClean="0"/>
              <a:t>Improves Business To Consumer Relationship</a:t>
            </a:r>
          </a:p>
          <a:p>
            <a:r>
              <a:rPr lang="en-US" sz="2800" dirty="0" smtClean="0"/>
              <a:t>Improves Business Competitive Advantage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smtClean="0"/>
              <a:t>Disadvantages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Implementation Expenses</a:t>
            </a:r>
          </a:p>
          <a:p>
            <a:r>
              <a:rPr lang="en-US" sz="2800" dirty="0" smtClean="0"/>
              <a:t>Job Elimination</a:t>
            </a:r>
          </a:p>
          <a:p>
            <a:r>
              <a:rPr lang="en-US" sz="2800" dirty="0" smtClean="0"/>
              <a:t>Security Breaches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What is infrastructure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term </a:t>
            </a:r>
            <a:r>
              <a:rPr lang="en-US" b="1" dirty="0" smtClean="0"/>
              <a:t>infrastructure</a:t>
            </a:r>
            <a:r>
              <a:rPr lang="en-US" dirty="0" smtClean="0"/>
              <a:t> in an information technology (IT) context refers to an enterprise's entire collection of hardware, software, networks, data centers, facilities and related equipment used to develop, test, operate, monitor, manage and/or support information technology services.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is the role of IT infrastructure?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major business challenges faced by an organization are subsided when IT infrastructure management plays a vital role in shaping the future, by providing improved processes, policies which are adhered to the standards, collecting efficient data etc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is information technology infrastructure?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1447800" y="2286000"/>
            <a:ext cx="3276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Aft>
                <a:spcPct val="25000"/>
              </a:spcAft>
              <a:buFontTx/>
              <a:buChar char="•"/>
            </a:pPr>
            <a:r>
              <a:rPr lang="en-US" sz="2800" b="1" dirty="0" smtClean="0"/>
              <a:t>Set of physical devices and software required to operate enterprise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gar\Desktop\Slides\IC-IT-Infrastructure-Manage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8600"/>
            <a:ext cx="7010401" cy="6443935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48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  <a:buFont typeface="Arial" pitchFamily="34" charset="0"/>
              <a:buChar char="•"/>
            </a:pPr>
            <a:r>
              <a:rPr lang="en-US" sz="3200" b="1" dirty="0" smtClean="0"/>
              <a:t> Set of </a:t>
            </a:r>
            <a:r>
              <a:rPr lang="en-US" sz="3200" b="1" dirty="0" err="1" smtClean="0"/>
              <a:t>firmwide</a:t>
            </a:r>
            <a:r>
              <a:rPr lang="en-US" sz="3200" b="1" dirty="0" smtClean="0"/>
              <a:t> services including</a:t>
            </a:r>
            <a:r>
              <a:rPr lang="en-US" sz="2000" b="1" dirty="0" smtClean="0"/>
              <a:t>:</a:t>
            </a:r>
            <a:br>
              <a:rPr lang="en-US" sz="2000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lvl="1" indent="-285750">
              <a:spcBef>
                <a:spcPct val="5000"/>
              </a:spcBef>
              <a:buNone/>
            </a:pPr>
            <a:endParaRPr lang="en-US" sz="2000" b="1" dirty="0" smtClean="0"/>
          </a:p>
          <a:p>
            <a:pPr marL="1085850" lvl="2">
              <a:spcBef>
                <a:spcPct val="5000"/>
              </a:spcBef>
              <a:buFontTx/>
              <a:buChar char="•"/>
            </a:pPr>
            <a:r>
              <a:rPr lang="en-US" sz="3200" dirty="0" smtClean="0"/>
              <a:t>Computing platforms providing computing services</a:t>
            </a:r>
          </a:p>
          <a:p>
            <a:pPr marL="1085850" lvl="2">
              <a:spcBef>
                <a:spcPct val="5000"/>
              </a:spcBef>
              <a:buFontTx/>
              <a:buChar char="•"/>
            </a:pPr>
            <a:r>
              <a:rPr lang="en-US" sz="3200" dirty="0" smtClean="0"/>
              <a:t>Telecommunications services</a:t>
            </a:r>
          </a:p>
          <a:p>
            <a:pPr marL="1085850" lvl="2">
              <a:spcBef>
                <a:spcPct val="5000"/>
              </a:spcBef>
              <a:buFontTx/>
              <a:buChar char="•"/>
            </a:pPr>
            <a:r>
              <a:rPr lang="en-US" sz="3200" dirty="0" smtClean="0"/>
              <a:t>Data management services</a:t>
            </a:r>
          </a:p>
          <a:p>
            <a:pPr marL="1085850" lvl="2">
              <a:spcBef>
                <a:spcPct val="5000"/>
              </a:spcBef>
              <a:buFontTx/>
              <a:buChar char="•"/>
            </a:pPr>
            <a:r>
              <a:rPr lang="en-US" sz="3200" dirty="0" smtClean="0"/>
              <a:t>Application software services</a:t>
            </a:r>
          </a:p>
          <a:p>
            <a:pPr marL="1085850" lvl="2">
              <a:spcBef>
                <a:spcPct val="5000"/>
              </a:spcBef>
              <a:buFontTx/>
              <a:buChar char="•"/>
            </a:pPr>
            <a:r>
              <a:rPr lang="en-US" sz="3200" dirty="0" smtClean="0"/>
              <a:t>Physical facilities management services</a:t>
            </a:r>
          </a:p>
          <a:p>
            <a:pPr marL="1085850" lvl="2">
              <a:spcAft>
                <a:spcPct val="25000"/>
              </a:spcAft>
              <a:buFontTx/>
              <a:buChar char="•"/>
            </a:pPr>
            <a:r>
              <a:rPr lang="en-US" sz="3200" dirty="0" smtClean="0"/>
              <a:t>IT management, standards, education, research and development services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9F0F1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 New Roman" pitchFamily="18" charset="0"/>
              </a:rPr>
              <a:t>Connection Between the Firm, IT Infrastructure, and Business Capabilities</a:t>
            </a:r>
            <a:endParaRPr lang="en-US" sz="3200" b="1" dirty="0">
              <a:solidFill>
                <a:srgbClr val="9F0F1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1676400"/>
            <a:ext cx="6400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T</a:t>
            </a:r>
            <a:r>
              <a:rPr lang="en-US" sz="2000" b="1" dirty="0" smtClean="0"/>
              <a:t>his infrastructure should support the firm’s business and information systems strategy. </a:t>
            </a:r>
          </a:p>
          <a:p>
            <a:r>
              <a:rPr lang="en-US" sz="2000" b="1" dirty="0" smtClean="0"/>
              <a:t> New information technologies have a powerful impact on business.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427154"/>
              </p:ext>
            </p:extLst>
          </p:nvPr>
        </p:nvGraphicFramePr>
        <p:xfrm>
          <a:off x="990600" y="11676"/>
          <a:ext cx="8153400" cy="6846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Image" r:id="rId3" imgW="5980952" imgH="3657143" progId="">
                  <p:embed/>
                </p:oleObj>
              </mc:Choice>
              <mc:Fallback>
                <p:oleObj name="Image" r:id="rId3" imgW="5980952" imgH="3657143" progId="">
                  <p:embed/>
                  <p:pic>
                    <p:nvPicPr>
                      <p:cNvPr id="40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676"/>
                        <a:ext cx="8153400" cy="6846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Instructor: Mohsin Mateen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9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284</TotalTime>
  <Words>719</Words>
  <Application>Microsoft Office PowerPoint</Application>
  <PresentationFormat>On-screen Show (4:3)</PresentationFormat>
  <Paragraphs>124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Gill Sans MT</vt:lpstr>
      <vt:lpstr>Times New Roman</vt:lpstr>
      <vt:lpstr>Verdana</vt:lpstr>
      <vt:lpstr>Wingdings 2</vt:lpstr>
      <vt:lpstr>Solstice</vt:lpstr>
      <vt:lpstr>Image</vt:lpstr>
      <vt:lpstr>PowerPoint Presentation</vt:lpstr>
      <vt:lpstr>What is information technology?</vt:lpstr>
      <vt:lpstr>What is infrastructure?</vt:lpstr>
      <vt:lpstr>What is the role of IT infrastructure?</vt:lpstr>
      <vt:lpstr>What is information technology infrastructure?</vt:lpstr>
      <vt:lpstr>PowerPoint Presentation</vt:lpstr>
      <vt:lpstr> Set of firmwide services including: </vt:lpstr>
      <vt:lpstr>Connection Between the Firm, IT Infrastructure, and Business Capabilities</vt:lpstr>
      <vt:lpstr>PowerPoint Presentation</vt:lpstr>
      <vt:lpstr>Evolution of IT infrastructure </vt:lpstr>
      <vt:lpstr>Evolution of IT infrastructure (cont.) </vt:lpstr>
      <vt:lpstr>Stages in IT infrastructure evolution</vt:lpstr>
      <vt:lpstr>PowerPoint Presentation</vt:lpstr>
      <vt:lpstr> Components of IT infrastructure</vt:lpstr>
      <vt:lpstr>Computer hardware platforms</vt:lpstr>
      <vt:lpstr>PowerPoint Presentation</vt:lpstr>
      <vt:lpstr>Networking/telecommunications platforms  </vt:lpstr>
      <vt:lpstr>Internet platforms </vt:lpstr>
      <vt:lpstr>Consulting and system integration services </vt:lpstr>
      <vt:lpstr>IT infrastructure Ecosystem</vt:lpstr>
      <vt:lpstr>Computer hardware platform trend</vt:lpstr>
      <vt:lpstr>Advantages of IT infrastructure</vt:lpstr>
      <vt:lpstr>Disadvantages: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Mian Aftab</dc:creator>
  <cp:lastModifiedBy>Windows User</cp:lastModifiedBy>
  <cp:revision>38</cp:revision>
  <dcterms:created xsi:type="dcterms:W3CDTF">2018-11-03T14:23:39Z</dcterms:created>
  <dcterms:modified xsi:type="dcterms:W3CDTF">2020-03-24T06:40:16Z</dcterms:modified>
</cp:coreProperties>
</file>