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1" d="100"/>
          <a:sy n="81" d="100"/>
        </p:scale>
        <p:origin x="-1056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2/27/2020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2/27/2020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2/27/2020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2/27/2020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2/27/2020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2/27/2020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2/27/2020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ANJUM%20SULTANA%20RANA\Videos\Aminoglycosides%20%20%20Antibiotics%20%20%20Pharmacology%20%20%20Med%20Vids%20Made%20Simple.mp4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b="1" dirty="0" smtClean="0"/>
              <a:t>AMINOGLYCOSIDE ANTIBIOTICS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4906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2000" b="1" dirty="0" smtClean="0"/>
              <a:t>SAR of </a:t>
            </a:r>
            <a:r>
              <a:rPr lang="en-US" sz="2000" b="1" dirty="0" err="1" smtClean="0"/>
              <a:t>Kanamycin</a:t>
            </a:r>
            <a:r>
              <a:rPr lang="en-US" sz="2000" b="1" dirty="0" smtClean="0"/>
              <a:t>:</a:t>
            </a:r>
            <a:r>
              <a:rPr lang="en-US" sz="2000" dirty="0" smtClean="0"/>
              <a:t> </a:t>
            </a:r>
            <a:r>
              <a:rPr lang="en-US" sz="2000" dirty="0" err="1" smtClean="0"/>
              <a:t>Kanamycins</a:t>
            </a:r>
            <a:r>
              <a:rPr lang="en-US" sz="2000" dirty="0" smtClean="0"/>
              <a:t> A, B and C </a:t>
            </a:r>
            <a:r>
              <a:rPr lang="en-US" sz="2000" i="1" dirty="0" smtClean="0"/>
              <a:t>i.e., the three closely related analogues of </a:t>
            </a:r>
            <a:r>
              <a:rPr lang="en-US" sz="2000" i="1" dirty="0" err="1" smtClean="0"/>
              <a:t>kanamycin</a:t>
            </a:r>
            <a:r>
              <a:rPr lang="en-US" sz="2000" i="1" dirty="0" smtClean="0"/>
              <a:t> </a:t>
            </a:r>
            <a:r>
              <a:rPr lang="en-US" sz="2000" dirty="0" smtClean="0"/>
              <a:t>have </a:t>
            </a:r>
            <a:r>
              <a:rPr lang="en-US" sz="2000" dirty="0" smtClean="0"/>
              <a:t>been duly established by the aid of chromatography. </a:t>
            </a:r>
            <a:endParaRPr lang="en-US" sz="2000" dirty="0" smtClean="0"/>
          </a:p>
          <a:p>
            <a:r>
              <a:rPr lang="en-US" sz="2000" dirty="0" smtClean="0"/>
              <a:t>The </a:t>
            </a:r>
            <a:r>
              <a:rPr lang="en-US" sz="2000" dirty="0" smtClean="0"/>
              <a:t>vital point of difference amongst the </a:t>
            </a:r>
            <a:r>
              <a:rPr lang="en-US" sz="2000" dirty="0" err="1" smtClean="0"/>
              <a:t>kanamycins</a:t>
            </a:r>
            <a:r>
              <a:rPr lang="en-US" sz="2000" dirty="0" smtClean="0"/>
              <a:t> </a:t>
            </a:r>
            <a:r>
              <a:rPr lang="en-US" sz="2000" dirty="0" smtClean="0"/>
              <a:t>resides solely </a:t>
            </a:r>
            <a:r>
              <a:rPr lang="en-US" sz="2000" dirty="0" smtClean="0"/>
              <a:t>in the sugar </a:t>
            </a:r>
            <a:r>
              <a:rPr lang="en-US" sz="2000" dirty="0" err="1" smtClean="0"/>
              <a:t>residuces</a:t>
            </a:r>
            <a:r>
              <a:rPr lang="en-US" sz="2000" dirty="0" smtClean="0"/>
              <a:t> strategically linked to the </a:t>
            </a:r>
            <a:r>
              <a:rPr lang="en-US" sz="2000" i="1" dirty="0" err="1" smtClean="0"/>
              <a:t>glycosidic</a:t>
            </a:r>
            <a:r>
              <a:rPr lang="en-US" sz="2000" i="1" dirty="0" smtClean="0"/>
              <a:t> oxygen at the C-4 position of </a:t>
            </a:r>
            <a:r>
              <a:rPr lang="en-US" sz="2000" i="1" dirty="0" smtClean="0"/>
              <a:t>the </a:t>
            </a:r>
            <a:r>
              <a:rPr lang="en-US" sz="2000" dirty="0" smtClean="0"/>
              <a:t>central </a:t>
            </a:r>
            <a:r>
              <a:rPr lang="en-US" sz="2000" dirty="0" err="1" smtClean="0"/>
              <a:t>deoxystreptamine</a:t>
            </a:r>
            <a:r>
              <a:rPr lang="en-US" sz="2000" dirty="0" smtClean="0"/>
              <a:t>. </a:t>
            </a:r>
            <a:endParaRPr lang="en-US" sz="2000" dirty="0" smtClean="0"/>
          </a:p>
          <a:p>
            <a:r>
              <a:rPr lang="en-US" sz="2000" dirty="0" err="1" smtClean="0"/>
              <a:t>Kanamycins</a:t>
            </a:r>
            <a:r>
              <a:rPr lang="en-US" sz="2000" dirty="0" smtClean="0"/>
              <a:t> do </a:t>
            </a:r>
            <a:r>
              <a:rPr lang="en-US" sz="2000" dirty="0" smtClean="0"/>
              <a:t>not essentially possess the D-ribose </a:t>
            </a:r>
            <a:r>
              <a:rPr lang="en-US" sz="2000" dirty="0" smtClean="0"/>
              <a:t>residue as </a:t>
            </a:r>
            <a:r>
              <a:rPr lang="en-US" sz="2000" dirty="0" smtClean="0"/>
              <a:t>is present in </a:t>
            </a:r>
            <a:r>
              <a:rPr lang="en-US" sz="2000" i="1" dirty="0" err="1" smtClean="0"/>
              <a:t>neomycins</a:t>
            </a:r>
            <a:r>
              <a:rPr lang="en-US" sz="2000" i="1" dirty="0" smtClean="0"/>
              <a:t> and </a:t>
            </a:r>
            <a:r>
              <a:rPr lang="en-US" sz="2000" i="1" dirty="0" err="1" smtClean="0"/>
              <a:t>paromomycins</a:t>
            </a:r>
            <a:r>
              <a:rPr lang="en-US" sz="2000" i="1" dirty="0" smtClean="0"/>
              <a:t>. </a:t>
            </a:r>
            <a:endParaRPr lang="en-US" sz="2000" i="1" dirty="0" smtClean="0"/>
          </a:p>
          <a:p>
            <a:r>
              <a:rPr lang="en-US" sz="2000" i="1" dirty="0" smtClean="0"/>
              <a:t>In </a:t>
            </a:r>
            <a:r>
              <a:rPr lang="en-US" sz="2000" i="1" dirty="0" smtClean="0"/>
              <a:t>all the three structural variants of </a:t>
            </a:r>
            <a:r>
              <a:rPr lang="en-US" sz="2000" i="1" dirty="0" err="1" smtClean="0"/>
              <a:t>kanamycin</a:t>
            </a:r>
            <a:r>
              <a:rPr lang="en-US" sz="2000" i="1" dirty="0" smtClean="0"/>
              <a:t>, the </a:t>
            </a:r>
            <a:r>
              <a:rPr lang="en-US" sz="2000" dirty="0" smtClean="0"/>
              <a:t>presence </a:t>
            </a:r>
            <a:r>
              <a:rPr lang="en-US" sz="2000" dirty="0" smtClean="0"/>
              <a:t>of </a:t>
            </a:r>
            <a:r>
              <a:rPr lang="en-US" sz="2000" dirty="0" err="1" smtClean="0"/>
              <a:t>kanosamine</a:t>
            </a:r>
            <a:r>
              <a:rPr lang="en-US" sz="2000" dirty="0" smtClean="0"/>
              <a:t> entity is found to be attached </a:t>
            </a:r>
            <a:r>
              <a:rPr lang="en-US" sz="2000" dirty="0" err="1" smtClean="0"/>
              <a:t>glycosidically</a:t>
            </a:r>
            <a:r>
              <a:rPr lang="en-US" sz="2000" dirty="0" smtClean="0"/>
              <a:t> at the C-6 position </a:t>
            </a:r>
            <a:r>
              <a:rPr lang="en-US" sz="2000" dirty="0" smtClean="0"/>
              <a:t>of </a:t>
            </a:r>
            <a:r>
              <a:rPr lang="en-US" sz="2000" dirty="0" err="1" smtClean="0"/>
              <a:t>deoxystreptamine</a:t>
            </a:r>
            <a:r>
              <a:rPr lang="en-US" sz="2000" dirty="0" smtClean="0"/>
              <a:t> </a:t>
            </a:r>
            <a:r>
              <a:rPr lang="en-US" sz="2000" i="1" dirty="0" smtClean="0"/>
              <a:t>i.e., 3-D-glucosamine. </a:t>
            </a:r>
            <a:endParaRPr lang="en-US" sz="2000" i="1" dirty="0" smtClean="0"/>
          </a:p>
          <a:p>
            <a:r>
              <a:rPr lang="en-US" sz="2000" i="1" dirty="0" smtClean="0"/>
              <a:t>They </a:t>
            </a:r>
            <a:r>
              <a:rPr lang="en-US" sz="2000" i="1" dirty="0" smtClean="0"/>
              <a:t>also differ in the substituted D-glucoses which are </a:t>
            </a:r>
            <a:r>
              <a:rPr lang="en-US" sz="2000" i="1" dirty="0" smtClean="0"/>
              <a:t>observed </a:t>
            </a:r>
            <a:r>
              <a:rPr lang="en-US" sz="2000" dirty="0" smtClean="0"/>
              <a:t>to </a:t>
            </a:r>
            <a:r>
              <a:rPr lang="en-US" sz="2000" dirty="0" smtClean="0"/>
              <a:t>be attached </a:t>
            </a:r>
            <a:r>
              <a:rPr lang="en-US" sz="2000" dirty="0" err="1" smtClean="0"/>
              <a:t>glycosidically</a:t>
            </a:r>
            <a:r>
              <a:rPr lang="en-US" sz="2000" dirty="0" smtClean="0"/>
              <a:t> at the C-4 position of the inherent </a:t>
            </a:r>
            <a:r>
              <a:rPr lang="en-US" sz="2000" dirty="0" err="1" smtClean="0"/>
              <a:t>deoxystreptamine</a:t>
            </a:r>
            <a:r>
              <a:rPr lang="en-US" sz="2000" dirty="0" smtClean="0"/>
              <a:t> ring.</a:t>
            </a:r>
            <a:endParaRPr lang="en-US" sz="2000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304800"/>
            <a:ext cx="8229600" cy="5821363"/>
          </a:xfrm>
        </p:spPr>
        <p:txBody>
          <a:bodyPr>
            <a:normAutofit fontScale="70000" lnSpcReduction="20000"/>
          </a:bodyPr>
          <a:lstStyle/>
          <a:p>
            <a:r>
              <a:rPr lang="en-US" dirty="0" smtClean="0"/>
              <a:t>It is effective against some </a:t>
            </a:r>
            <a:r>
              <a:rPr lang="en-US" dirty="0" err="1" smtClean="0"/>
              <a:t>Mycoplasma</a:t>
            </a:r>
            <a:r>
              <a:rPr lang="en-US" dirty="0" smtClean="0"/>
              <a:t> and gram-positive bacteria, for instance, </a:t>
            </a:r>
            <a:r>
              <a:rPr lang="en-US" i="1" dirty="0" smtClean="0"/>
              <a:t>Staphylococcus </a:t>
            </a:r>
            <a:r>
              <a:rPr lang="en-US" i="1" dirty="0" err="1" smtClean="0"/>
              <a:t>Pyogenes</a:t>
            </a:r>
            <a:r>
              <a:rPr lang="en-US" i="1" dirty="0" smtClean="0"/>
              <a:t> </a:t>
            </a:r>
            <a:r>
              <a:rPr lang="en-US" i="1" dirty="0" smtClean="0"/>
              <a:t>and Staphylococcus </a:t>
            </a:r>
            <a:r>
              <a:rPr lang="en-US" i="1" dirty="0" err="1" smtClean="0"/>
              <a:t>epidermidis</a:t>
            </a:r>
            <a:r>
              <a:rPr lang="en-US" i="1" dirty="0" smtClean="0"/>
              <a:t>. </a:t>
            </a:r>
            <a:endParaRPr lang="en-US" i="1" dirty="0" smtClean="0"/>
          </a:p>
          <a:p>
            <a:r>
              <a:rPr lang="en-US" i="1" dirty="0" smtClean="0"/>
              <a:t>Along </a:t>
            </a:r>
            <a:r>
              <a:rPr lang="en-US" i="1" dirty="0" smtClean="0"/>
              <a:t>with </a:t>
            </a:r>
            <a:r>
              <a:rPr lang="en-US" i="1" dirty="0" smtClean="0"/>
              <a:t>penicillin, </a:t>
            </a:r>
            <a:r>
              <a:rPr lang="en-US" i="1" dirty="0" smtClean="0"/>
              <a:t>it is found to be effective </a:t>
            </a:r>
            <a:r>
              <a:rPr lang="en-US" i="1" dirty="0" smtClean="0"/>
              <a:t>against </a:t>
            </a:r>
            <a:r>
              <a:rPr lang="en-US" i="1" dirty="0" err="1" smtClean="0"/>
              <a:t>Streptomyces</a:t>
            </a:r>
            <a:r>
              <a:rPr lang="en-US" i="1" dirty="0" smtClean="0"/>
              <a:t> </a:t>
            </a:r>
            <a:r>
              <a:rPr lang="en-US" i="1" dirty="0" err="1" smtClean="0"/>
              <a:t>fecalis</a:t>
            </a:r>
            <a:r>
              <a:rPr lang="en-US" i="1" dirty="0" smtClean="0"/>
              <a:t>. </a:t>
            </a:r>
            <a:endParaRPr lang="en-US" i="1" dirty="0" smtClean="0"/>
          </a:p>
          <a:p>
            <a:r>
              <a:rPr lang="en-US" i="1" dirty="0" smtClean="0"/>
              <a:t>It </a:t>
            </a:r>
            <a:r>
              <a:rPr lang="en-US" i="1" dirty="0" smtClean="0"/>
              <a:t>is used invariably either alone or in combination with other drugs for a variety </a:t>
            </a:r>
            <a:r>
              <a:rPr lang="en-US" i="1" dirty="0" smtClean="0"/>
              <a:t>of </a:t>
            </a:r>
            <a:r>
              <a:rPr lang="en-US" dirty="0" smtClean="0"/>
              <a:t>disorders</a:t>
            </a:r>
            <a:r>
              <a:rPr lang="en-US" dirty="0" smtClean="0"/>
              <a:t>, namely : </a:t>
            </a:r>
            <a:r>
              <a:rPr lang="en-US" i="1" dirty="0" smtClean="0"/>
              <a:t>acute staphylococcal infections, gonorrhea, tuberculosis, acute urinary </a:t>
            </a:r>
            <a:r>
              <a:rPr lang="en-US" i="1" dirty="0" smtClean="0"/>
              <a:t>tract infections</a:t>
            </a:r>
            <a:r>
              <a:rPr lang="en-US" i="1" dirty="0" smtClean="0"/>
              <a:t>, for bowl sterilization in hepatic coma and also prior to bowl surgery</a:t>
            </a:r>
            <a:r>
              <a:rPr lang="en-US" i="1" dirty="0" smtClean="0"/>
              <a:t>.</a:t>
            </a:r>
          </a:p>
          <a:p>
            <a:r>
              <a:rPr lang="en-US" dirty="0" smtClean="0"/>
              <a:t>In US the use of </a:t>
            </a:r>
            <a:r>
              <a:rPr lang="en-US" dirty="0" err="1" smtClean="0"/>
              <a:t>kanamycin</a:t>
            </a:r>
            <a:r>
              <a:rPr lang="en-US" dirty="0" smtClean="0"/>
              <a:t> is normally restricted to the infections related to the </a:t>
            </a:r>
            <a:r>
              <a:rPr lang="en-US" i="1" dirty="0" smtClean="0"/>
              <a:t>intestinal </a:t>
            </a:r>
            <a:r>
              <a:rPr lang="en-US" i="1" dirty="0" smtClean="0"/>
              <a:t>tract, </a:t>
            </a:r>
            <a:r>
              <a:rPr lang="en-US" dirty="0" smtClean="0"/>
              <a:t>such </a:t>
            </a:r>
            <a:r>
              <a:rPr lang="en-US" dirty="0" smtClean="0"/>
              <a:t>as : bacillary </a:t>
            </a:r>
            <a:r>
              <a:rPr lang="en-US" dirty="0" err="1" smtClean="0"/>
              <a:t>dysentry</a:t>
            </a:r>
            <a:r>
              <a:rPr lang="en-US" dirty="0" smtClean="0"/>
              <a:t>; </a:t>
            </a:r>
            <a:r>
              <a:rPr lang="en-US" i="1" dirty="0" smtClean="0"/>
              <a:t>systemic infections caused due to Gram-negative </a:t>
            </a:r>
            <a:r>
              <a:rPr lang="en-US" i="1" dirty="0" err="1" smtClean="0"/>
              <a:t>bacili</a:t>
            </a:r>
            <a:r>
              <a:rPr lang="en-US" i="1" dirty="0" smtClean="0"/>
              <a:t>, such as : </a:t>
            </a:r>
            <a:r>
              <a:rPr lang="en-US" i="1" dirty="0" err="1" smtClean="0"/>
              <a:t>Klebsiella</a:t>
            </a:r>
            <a:r>
              <a:rPr lang="en-US" i="1" dirty="0" smtClean="0"/>
              <a:t>, Proteus</a:t>
            </a:r>
            <a:r>
              <a:rPr lang="en-US" i="1" dirty="0" smtClean="0"/>
              <a:t>, </a:t>
            </a:r>
            <a:r>
              <a:rPr lang="en-US" i="1" dirty="0" err="1" smtClean="0"/>
              <a:t>Enterobacter</a:t>
            </a:r>
            <a:r>
              <a:rPr lang="en-US" i="1" dirty="0" smtClean="0"/>
              <a:t>, and </a:t>
            </a:r>
            <a:r>
              <a:rPr lang="en-US" i="1" dirty="0" err="1" smtClean="0"/>
              <a:t>Serratia</a:t>
            </a:r>
            <a:r>
              <a:rPr lang="en-US" i="1" dirty="0" smtClean="0"/>
              <a:t> spp., which have developed resistance to some other antibiotics. </a:t>
            </a:r>
            <a:endParaRPr lang="en-US" i="1" dirty="0" smtClean="0"/>
          </a:p>
          <a:p>
            <a:r>
              <a:rPr lang="en-US" i="1" dirty="0" smtClean="0"/>
              <a:t>It </a:t>
            </a:r>
            <a:r>
              <a:rPr lang="en-US" dirty="0" smtClean="0"/>
              <a:t>has also been indicated for preoperative antisepsis of the bowel. </a:t>
            </a:r>
            <a:endParaRPr lang="en-US" dirty="0" smtClean="0"/>
          </a:p>
          <a:p>
            <a:r>
              <a:rPr lang="en-US" dirty="0" smtClean="0"/>
              <a:t>This </a:t>
            </a:r>
            <a:r>
              <a:rPr lang="en-US" dirty="0" smtClean="0"/>
              <a:t>‘</a:t>
            </a:r>
            <a:r>
              <a:rPr lang="en-US" i="1" dirty="0" smtClean="0"/>
              <a:t>drug’ could not </a:t>
            </a:r>
            <a:r>
              <a:rPr lang="en-US" i="1" dirty="0" smtClean="0"/>
              <a:t>be </a:t>
            </a:r>
            <a:r>
              <a:rPr lang="en-US" dirty="0" smtClean="0"/>
              <a:t>useful </a:t>
            </a:r>
            <a:r>
              <a:rPr lang="en-US" dirty="0" smtClean="0"/>
              <a:t>in tuberculosis perhaps due to the fact that it develops resistance to </a:t>
            </a:r>
            <a:r>
              <a:rPr lang="en-US" dirty="0" err="1" smtClean="0"/>
              <a:t>mycoorganism</a:t>
            </a:r>
            <a:r>
              <a:rPr lang="en-US" dirty="0" smtClean="0"/>
              <a:t> rather rapidly</a:t>
            </a:r>
            <a:r>
              <a:rPr lang="en-US" dirty="0" smtClean="0"/>
              <a:t>.</a:t>
            </a:r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itchFamily="2" charset="2"/>
              <a:buChar char="v"/>
            </a:pPr>
            <a:r>
              <a:rPr lang="en-US" sz="2000" b="1" i="1" dirty="0" smtClean="0"/>
              <a:t>Dose: </a:t>
            </a:r>
            <a:r>
              <a:rPr lang="en-US" sz="2000" i="1" dirty="0" smtClean="0"/>
              <a:t>(Base equivalent)-Oral, adult, for intestinal infection, 1g after every 8 hours for 5 to </a:t>
            </a:r>
            <a:r>
              <a:rPr lang="en-US" sz="2000" i="1" dirty="0" smtClean="0"/>
              <a:t>7days </a:t>
            </a:r>
            <a:r>
              <a:rPr lang="en-US" sz="2000" i="1" dirty="0" smtClean="0"/>
              <a:t>; For preparative preparations, 1g every hour for 4 doses followed by 1g every 6 hours for 36 to </a:t>
            </a:r>
            <a:r>
              <a:rPr lang="en-US" sz="2000" i="1" dirty="0" smtClean="0"/>
              <a:t>72 hours.</a:t>
            </a:r>
          </a:p>
          <a:p>
            <a:pPr>
              <a:buFont typeface="Wingdings" pitchFamily="2" charset="2"/>
              <a:buChar char="v"/>
            </a:pPr>
            <a:r>
              <a:rPr lang="en-US" sz="2000" b="1" dirty="0" smtClean="0"/>
              <a:t>CAUTION:</a:t>
            </a:r>
          </a:p>
          <a:p>
            <a:pPr>
              <a:buNone/>
            </a:pPr>
            <a:r>
              <a:rPr lang="en-US" sz="2000" b="1" dirty="0" smtClean="0"/>
              <a:t>(</a:t>
            </a:r>
            <a:r>
              <a:rPr lang="en-US" sz="2000" b="1" dirty="0" smtClean="0"/>
              <a:t>1) </a:t>
            </a:r>
            <a:r>
              <a:rPr lang="en-US" sz="2000" i="1" dirty="0" smtClean="0"/>
              <a:t>The ‘drug’ causes either retarded or impaired loss of hearing.</a:t>
            </a:r>
          </a:p>
          <a:p>
            <a:pPr>
              <a:buNone/>
            </a:pPr>
            <a:r>
              <a:rPr lang="en-US" sz="2000" b="1" dirty="0" smtClean="0"/>
              <a:t>(2) </a:t>
            </a:r>
            <a:r>
              <a:rPr lang="en-US" sz="2000" i="1" dirty="0" err="1" smtClean="0"/>
              <a:t>Kanamycin</a:t>
            </a:r>
            <a:r>
              <a:rPr lang="en-US" sz="2000" i="1" dirty="0" smtClean="0"/>
              <a:t> and penicillin salts must not be combined in the same solution </a:t>
            </a:r>
            <a:r>
              <a:rPr lang="en-US" sz="2000" i="1" dirty="0" smtClean="0"/>
              <a:t>perhaps due </a:t>
            </a:r>
            <a:r>
              <a:rPr lang="en-US" sz="2000" i="1" dirty="0" smtClean="0"/>
              <a:t>to the possible inactivation of either agents significantly.</a:t>
            </a:r>
            <a:endParaRPr lang="en-US" sz="2000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Pharmacological complete overview of </a:t>
            </a:r>
            <a:r>
              <a:rPr lang="en-US" dirty="0" err="1" smtClean="0"/>
              <a:t>aminoglycoside</a:t>
            </a:r>
            <a:r>
              <a:rPr lang="en-US" dirty="0" smtClean="0"/>
              <a:t> antibiotics</a:t>
            </a:r>
            <a:endParaRPr lang="en-US" dirty="0"/>
          </a:p>
        </p:txBody>
      </p:sp>
      <p:pic>
        <p:nvPicPr>
          <p:cNvPr id="4" name="Aminoglycosides   Antibiotics   Pharmacology   Med Vids Made Simple.mp4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1593851" y="1447800"/>
            <a:ext cx="6197600" cy="4648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685800"/>
            <a:ext cx="8229600" cy="5440363"/>
          </a:xfrm>
        </p:spPr>
        <p:txBody>
          <a:bodyPr>
            <a:normAutofit/>
          </a:bodyPr>
          <a:lstStyle/>
          <a:p>
            <a:r>
              <a:rPr lang="en-US" sz="2000" dirty="0" err="1" smtClean="0"/>
              <a:t>Aminoglycoside</a:t>
            </a:r>
            <a:r>
              <a:rPr lang="en-US" sz="2000" dirty="0" smtClean="0"/>
              <a:t> antibiotics </a:t>
            </a:r>
            <a:r>
              <a:rPr lang="en-US" sz="2000" dirty="0" smtClean="0"/>
              <a:t>are prepared biosynthetically exclusively from an admixture of </a:t>
            </a:r>
            <a:r>
              <a:rPr lang="en-US" sz="2000" dirty="0" smtClean="0"/>
              <a:t>carbohydrate components </a:t>
            </a:r>
            <a:r>
              <a:rPr lang="en-US" sz="2000" dirty="0" smtClean="0"/>
              <a:t>of the fermentation media</a:t>
            </a:r>
            <a:r>
              <a:rPr lang="en-US" sz="2000" dirty="0" smtClean="0"/>
              <a:t>.</a:t>
            </a:r>
          </a:p>
          <a:p>
            <a:r>
              <a:rPr lang="en-US" sz="2000" dirty="0" smtClean="0"/>
              <a:t>They constitute </a:t>
            </a:r>
            <a:r>
              <a:rPr lang="en-US" sz="2000" dirty="0" smtClean="0"/>
              <a:t>an important category of antibacterial agents in </a:t>
            </a:r>
            <a:r>
              <a:rPr lang="en-US" sz="2000" dirty="0" smtClean="0"/>
              <a:t>the therapeutic </a:t>
            </a:r>
            <a:r>
              <a:rPr lang="en-US" sz="2000" dirty="0" smtClean="0"/>
              <a:t>armamentarium, </a:t>
            </a:r>
            <a:r>
              <a:rPr lang="en-US" sz="2000" i="1" dirty="0" smtClean="0"/>
              <a:t>e.g., </a:t>
            </a:r>
            <a:r>
              <a:rPr lang="en-US" sz="2000" i="1" dirty="0" err="1" smtClean="0"/>
              <a:t>streptomycins</a:t>
            </a:r>
            <a:r>
              <a:rPr lang="en-US" sz="2000" i="1" dirty="0" smtClean="0"/>
              <a:t>, </a:t>
            </a:r>
            <a:r>
              <a:rPr lang="en-US" sz="2000" i="1" dirty="0" err="1" smtClean="0"/>
              <a:t>neomycins</a:t>
            </a:r>
            <a:r>
              <a:rPr lang="en-US" sz="2000" i="1" dirty="0" smtClean="0"/>
              <a:t>, </a:t>
            </a:r>
            <a:r>
              <a:rPr lang="en-US" sz="2000" i="1" dirty="0" err="1" smtClean="0"/>
              <a:t>paramomycins</a:t>
            </a:r>
            <a:r>
              <a:rPr lang="en-US" sz="2000" i="1" dirty="0" smtClean="0"/>
              <a:t>, </a:t>
            </a:r>
            <a:r>
              <a:rPr lang="en-US" sz="2000" i="1" dirty="0" err="1" smtClean="0"/>
              <a:t>kanamycins</a:t>
            </a:r>
            <a:r>
              <a:rPr lang="en-US" sz="2000" i="1" dirty="0" smtClean="0"/>
              <a:t>, </a:t>
            </a:r>
            <a:r>
              <a:rPr lang="en-US" sz="2000" i="1" dirty="0" err="1" smtClean="0"/>
              <a:t>gentamycins</a:t>
            </a:r>
            <a:r>
              <a:rPr lang="en-US" sz="2000" i="1" dirty="0" smtClean="0"/>
              <a:t> </a:t>
            </a:r>
            <a:r>
              <a:rPr lang="en-US" sz="2000" dirty="0" smtClean="0"/>
              <a:t>and </a:t>
            </a:r>
            <a:r>
              <a:rPr lang="en-US" sz="2000" dirty="0" smtClean="0"/>
              <a:t>the corresponding derivatives of these antibiotics</a:t>
            </a:r>
            <a:r>
              <a:rPr lang="en-US" sz="2000" dirty="0" smtClean="0"/>
              <a:t>.</a:t>
            </a:r>
          </a:p>
          <a:p>
            <a:r>
              <a:rPr lang="en-US" sz="2000" dirty="0" smtClean="0"/>
              <a:t>These are a bunch of closely related chemically basic carbohydrates that are mostly water-soluble.</a:t>
            </a:r>
          </a:p>
          <a:p>
            <a:r>
              <a:rPr lang="en-US" sz="2000" dirty="0" smtClean="0"/>
              <a:t>Their respective hydrochlorides and </a:t>
            </a:r>
            <a:r>
              <a:rPr lang="en-US" sz="2000" dirty="0" err="1" smtClean="0"/>
              <a:t>sulphates</a:t>
            </a:r>
            <a:r>
              <a:rPr lang="en-US" sz="2000" dirty="0" smtClean="0"/>
              <a:t> are crystalline in </a:t>
            </a:r>
            <a:r>
              <a:rPr lang="en-US" sz="2000" dirty="0" smtClean="0"/>
              <a:t>nature. </a:t>
            </a:r>
          </a:p>
          <a:p>
            <a:r>
              <a:rPr lang="en-US" sz="2000" dirty="0" smtClean="0"/>
              <a:t>They </a:t>
            </a:r>
            <a:r>
              <a:rPr lang="en-US" sz="2000" dirty="0" smtClean="0"/>
              <a:t>are found to be effective </a:t>
            </a:r>
            <a:r>
              <a:rPr lang="en-US" sz="2000" dirty="0" smtClean="0"/>
              <a:t>in inhibiting </a:t>
            </a:r>
            <a:r>
              <a:rPr lang="en-US" sz="2000" dirty="0" smtClean="0"/>
              <a:t>the growth of gram-positive as well as gram-negative bacteria. They are also effective to </a:t>
            </a:r>
            <a:r>
              <a:rPr lang="en-US" sz="2000" dirty="0" smtClean="0"/>
              <a:t>a great </a:t>
            </a:r>
            <a:r>
              <a:rPr lang="en-US" sz="2000" dirty="0" smtClean="0"/>
              <a:t>extent against </a:t>
            </a:r>
            <a:r>
              <a:rPr lang="en-US" sz="2000" dirty="0" err="1" smtClean="0"/>
              <a:t>mycobacteria</a:t>
            </a:r>
            <a:r>
              <a:rPr lang="en-US" sz="2000" dirty="0" smtClean="0"/>
              <a:t>.</a:t>
            </a:r>
          </a:p>
          <a:p>
            <a:r>
              <a:rPr lang="en-US" sz="2000" dirty="0" smtClean="0"/>
              <a:t>They usually act by causing interference with the </a:t>
            </a:r>
            <a:r>
              <a:rPr lang="en-US" sz="2000" b="1" dirty="0" smtClean="0"/>
              <a:t>‘reading’ of the genetic code.</a:t>
            </a:r>
            <a:endParaRPr lang="en-US" sz="2000" dirty="0" smtClean="0"/>
          </a:p>
          <a:p>
            <a:endParaRPr lang="en-US" sz="20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000" dirty="0" smtClean="0"/>
              <a:t>A few typical examples </a:t>
            </a:r>
            <a:r>
              <a:rPr lang="en-US" sz="2000" dirty="0" smtClean="0"/>
              <a:t>would </a:t>
            </a:r>
            <a:r>
              <a:rPr lang="en-US" sz="2000" dirty="0" smtClean="0"/>
              <a:t>be discussed </a:t>
            </a:r>
            <a:r>
              <a:rPr lang="en-US" sz="2000" dirty="0" smtClean="0"/>
              <a:t>below:</a:t>
            </a:r>
          </a:p>
          <a:p>
            <a:pPr>
              <a:buNone/>
            </a:pPr>
            <a:r>
              <a:rPr lang="en-US" sz="2000" dirty="0" smtClean="0"/>
              <a:t>(1)-</a:t>
            </a:r>
            <a:r>
              <a:rPr lang="en-US" sz="2000" b="1" i="1" dirty="0" smtClean="0"/>
              <a:t>Streptomycin</a:t>
            </a:r>
          </a:p>
          <a:p>
            <a:pPr>
              <a:buNone/>
            </a:pPr>
            <a:endParaRPr lang="en-US" sz="20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0" y="2286000"/>
            <a:ext cx="3133397" cy="403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US" sz="2000" b="1" dirty="0" smtClean="0"/>
              <a:t>SAR of </a:t>
            </a:r>
            <a:r>
              <a:rPr lang="en-US" sz="2000" b="1" dirty="0" smtClean="0"/>
              <a:t>Streptomycin: </a:t>
            </a:r>
          </a:p>
          <a:p>
            <a:r>
              <a:rPr lang="en-US" sz="2000" dirty="0" smtClean="0"/>
              <a:t>The </a:t>
            </a:r>
            <a:r>
              <a:rPr lang="en-US" sz="2000" dirty="0" smtClean="0"/>
              <a:t>‘drug’ serves as a </a:t>
            </a:r>
            <a:r>
              <a:rPr lang="en-US" sz="2000" dirty="0" err="1" smtClean="0"/>
              <a:t>triacidic</a:t>
            </a:r>
            <a:r>
              <a:rPr lang="en-US" sz="2000" dirty="0" smtClean="0"/>
              <a:t> base due to the presence of </a:t>
            </a:r>
            <a:r>
              <a:rPr lang="en-US" sz="2000" i="1" dirty="0" smtClean="0"/>
              <a:t>two </a:t>
            </a:r>
            <a:r>
              <a:rPr lang="en-US" sz="2000" dirty="0" smtClean="0"/>
              <a:t>characteristic </a:t>
            </a:r>
            <a:r>
              <a:rPr lang="en-US" sz="2000" dirty="0" smtClean="0"/>
              <a:t>chemical entities, </a:t>
            </a:r>
            <a:r>
              <a:rPr lang="en-US" sz="2000" dirty="0" smtClean="0"/>
              <a:t>namely:</a:t>
            </a:r>
          </a:p>
          <a:p>
            <a:pPr>
              <a:buNone/>
            </a:pPr>
            <a:r>
              <a:rPr lang="en-US" sz="2000" i="1" dirty="0" smtClean="0"/>
              <a:t>(</a:t>
            </a:r>
            <a:r>
              <a:rPr lang="en-US" sz="2000" i="1" dirty="0" smtClean="0"/>
              <a:t>a) two strongly basic </a:t>
            </a:r>
            <a:r>
              <a:rPr lang="en-US" sz="2000" i="1" dirty="0" err="1" smtClean="0"/>
              <a:t>guanido</a:t>
            </a:r>
            <a:r>
              <a:rPr lang="en-US" sz="2000" i="1" dirty="0" smtClean="0"/>
              <a:t> moieties ; and </a:t>
            </a:r>
            <a:endParaRPr lang="en-US" sz="2000" i="1" dirty="0" smtClean="0"/>
          </a:p>
          <a:p>
            <a:pPr>
              <a:buNone/>
            </a:pPr>
            <a:r>
              <a:rPr lang="en-US" sz="2000" i="1" dirty="0" smtClean="0"/>
              <a:t>(</a:t>
            </a:r>
            <a:r>
              <a:rPr lang="en-US" sz="2000" i="1" dirty="0" smtClean="0"/>
              <a:t>b) rather </a:t>
            </a:r>
            <a:r>
              <a:rPr lang="en-US" sz="2000" i="1" dirty="0" smtClean="0"/>
              <a:t>weakly </a:t>
            </a:r>
            <a:r>
              <a:rPr lang="en-US" sz="2000" dirty="0" smtClean="0"/>
              <a:t>basic </a:t>
            </a:r>
            <a:r>
              <a:rPr lang="en-US" sz="2000" dirty="0" err="1" smtClean="0"/>
              <a:t>methylamino</a:t>
            </a:r>
            <a:r>
              <a:rPr lang="en-US" sz="2000" dirty="0" smtClean="0"/>
              <a:t> function. </a:t>
            </a:r>
            <a:endParaRPr lang="en-US" sz="2000" dirty="0" smtClean="0"/>
          </a:p>
          <a:p>
            <a:r>
              <a:rPr lang="en-US" sz="2000" dirty="0" err="1" smtClean="0"/>
              <a:t>Hydroxy</a:t>
            </a:r>
            <a:r>
              <a:rPr lang="en-US" sz="2000" dirty="0" smtClean="0"/>
              <a:t>-streptomycin </a:t>
            </a:r>
            <a:r>
              <a:rPr lang="en-US" sz="2000" dirty="0" smtClean="0"/>
              <a:t>differs from streptomycin in </a:t>
            </a:r>
            <a:r>
              <a:rPr lang="en-US" sz="2000" dirty="0" smtClean="0"/>
              <a:t>essentially having </a:t>
            </a:r>
            <a:r>
              <a:rPr lang="en-US" sz="2000" dirty="0" smtClean="0"/>
              <a:t>a strategically positioned OH moiety in place of one of the H-atoms of the </a:t>
            </a:r>
            <a:r>
              <a:rPr lang="en-US" sz="2000" dirty="0" err="1" smtClean="0"/>
              <a:t>streptose</a:t>
            </a:r>
            <a:r>
              <a:rPr lang="en-US" sz="2000" dirty="0" smtClean="0"/>
              <a:t> methyl </a:t>
            </a:r>
            <a:r>
              <a:rPr lang="en-US" sz="2000" dirty="0" smtClean="0"/>
              <a:t>function. </a:t>
            </a:r>
          </a:p>
          <a:p>
            <a:r>
              <a:rPr lang="en-US" sz="2000" dirty="0" smtClean="0"/>
              <a:t>Streptomycin </a:t>
            </a:r>
            <a:r>
              <a:rPr lang="en-US" sz="2000" dirty="0" smtClean="0"/>
              <a:t>B(</a:t>
            </a:r>
            <a:r>
              <a:rPr lang="en-US" sz="2000" i="1" dirty="0" smtClean="0"/>
              <a:t>i.e., </a:t>
            </a:r>
            <a:r>
              <a:rPr lang="en-US" sz="2000" i="1" dirty="0" err="1" smtClean="0"/>
              <a:t>mannisido</a:t>
            </a:r>
            <a:r>
              <a:rPr lang="en-US" sz="2000" i="1" dirty="0" smtClean="0"/>
              <a:t> streptomycin) possesses a mannose residue attached to a </a:t>
            </a:r>
            <a:r>
              <a:rPr lang="en-US" sz="2000" i="1" dirty="0" err="1" smtClean="0"/>
              <a:t>glycosidic</a:t>
            </a:r>
            <a:r>
              <a:rPr lang="en-US" sz="2000" i="1" dirty="0" smtClean="0"/>
              <a:t> </a:t>
            </a:r>
            <a:r>
              <a:rPr lang="en-US" sz="2000" dirty="0" smtClean="0"/>
              <a:t>linkage </a:t>
            </a:r>
            <a:r>
              <a:rPr lang="en-US" sz="2000" i="1" dirty="0" smtClean="0"/>
              <a:t>via a OH moiety at C-4 of the N-methyl-L-glucosamine functional group. </a:t>
            </a:r>
            <a:endParaRPr lang="en-US" sz="2000" i="1" dirty="0" smtClean="0"/>
          </a:p>
          <a:p>
            <a:pPr>
              <a:buNone/>
            </a:pPr>
            <a:endParaRPr lang="en-US" sz="2000" i="1" dirty="0" smtClean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sz="2000" b="1" dirty="0" smtClean="0"/>
              <a:t>Clinical indications: </a:t>
            </a:r>
            <a:r>
              <a:rPr lang="en-US" sz="2000" dirty="0" smtClean="0"/>
              <a:t>Streptomycin is chiefly employed in the </a:t>
            </a:r>
            <a:r>
              <a:rPr lang="en-US" sz="2000" i="1" dirty="0" smtClean="0"/>
              <a:t>treatment of tuberculosis in conjunction with </a:t>
            </a:r>
            <a:r>
              <a:rPr lang="en-US" sz="2000" i="1" dirty="0" smtClean="0"/>
              <a:t>other drugs </a:t>
            </a:r>
            <a:r>
              <a:rPr lang="en-US" sz="2000" i="1" dirty="0" smtClean="0"/>
              <a:t>such as </a:t>
            </a:r>
            <a:r>
              <a:rPr lang="en-US" sz="2000" i="1" dirty="0" err="1" smtClean="0"/>
              <a:t>isoniazid</a:t>
            </a:r>
            <a:r>
              <a:rPr lang="en-US" sz="2000" i="1" dirty="0" smtClean="0"/>
              <a:t> and </a:t>
            </a:r>
            <a:r>
              <a:rPr lang="en-US" sz="2000" i="1" dirty="0" err="1" smtClean="0"/>
              <a:t>rifampicin</a:t>
            </a:r>
            <a:r>
              <a:rPr lang="en-US" sz="2000" i="1" dirty="0" smtClean="0"/>
              <a:t>.</a:t>
            </a:r>
          </a:p>
          <a:p>
            <a:r>
              <a:rPr lang="en-US" sz="2000" dirty="0" smtClean="0"/>
              <a:t>Streptomycin and penicillin exert a synergistic action against bacteria and are usually </a:t>
            </a:r>
            <a:r>
              <a:rPr lang="en-US" sz="2000" dirty="0" smtClean="0"/>
              <a:t>employed together </a:t>
            </a:r>
            <a:r>
              <a:rPr lang="en-US" sz="2000" dirty="0" smtClean="0"/>
              <a:t>in the treatment of </a:t>
            </a:r>
            <a:r>
              <a:rPr lang="en-US" sz="2000" dirty="0" err="1" smtClean="0"/>
              <a:t>subacute</a:t>
            </a:r>
            <a:r>
              <a:rPr lang="en-US" sz="2000" dirty="0" smtClean="0"/>
              <a:t> bacterial </a:t>
            </a:r>
            <a:r>
              <a:rPr lang="en-US" sz="2000" dirty="0" err="1" smtClean="0"/>
              <a:t>endocarditis</a:t>
            </a:r>
            <a:r>
              <a:rPr lang="en-US" sz="2000" dirty="0" smtClean="0"/>
              <a:t> caused by </a:t>
            </a:r>
            <a:r>
              <a:rPr lang="en-US" sz="2000" i="1" dirty="0" smtClean="0"/>
              <a:t>Streptococcus </a:t>
            </a:r>
            <a:r>
              <a:rPr lang="en-US" sz="2000" i="1" dirty="0" err="1" smtClean="0"/>
              <a:t>faecalis</a:t>
            </a:r>
            <a:r>
              <a:rPr lang="en-US" sz="2000" i="1" dirty="0" smtClean="0"/>
              <a:t>.</a:t>
            </a:r>
            <a:endParaRPr lang="en-US" sz="2000" i="1" dirty="0" smtClean="0"/>
          </a:p>
          <a:p>
            <a:r>
              <a:rPr lang="en-US" sz="2000" dirty="0" smtClean="0"/>
              <a:t>It exerts </a:t>
            </a:r>
            <a:r>
              <a:rPr lang="en-US" sz="2000" dirty="0" err="1" smtClean="0"/>
              <a:t>bacteriostatic</a:t>
            </a:r>
            <a:r>
              <a:rPr lang="en-US" sz="2000" dirty="0" smtClean="0"/>
              <a:t> action in low concentrations and bactericidal in high </a:t>
            </a:r>
            <a:r>
              <a:rPr lang="en-US" sz="2000" dirty="0" smtClean="0"/>
              <a:t>concentrations against </a:t>
            </a:r>
            <a:r>
              <a:rPr lang="en-US" sz="2000" dirty="0" smtClean="0"/>
              <a:t>a plethora of Gram-negative and Gram-positive organisms. </a:t>
            </a:r>
            <a:endParaRPr lang="en-US" sz="2000" dirty="0" smtClean="0"/>
          </a:p>
          <a:p>
            <a:r>
              <a:rPr lang="en-US" sz="2000" dirty="0" smtClean="0"/>
              <a:t>The </a:t>
            </a:r>
            <a:r>
              <a:rPr lang="en-US" sz="2000" dirty="0" smtClean="0"/>
              <a:t>only infection wherein </a:t>
            </a:r>
            <a:r>
              <a:rPr lang="en-US" sz="2000" dirty="0" smtClean="0"/>
              <a:t>this ‘</a:t>
            </a:r>
            <a:r>
              <a:rPr lang="en-US" sz="2000" i="1" dirty="0" smtClean="0"/>
              <a:t>drug</a:t>
            </a:r>
            <a:r>
              <a:rPr lang="en-US" sz="2000" i="1" dirty="0" smtClean="0"/>
              <a:t>’ alone is the ‘drug of choice’ are </a:t>
            </a:r>
            <a:r>
              <a:rPr lang="en-US" sz="2000" i="1" dirty="0" smtClean="0"/>
              <a:t>tularemia and </a:t>
            </a:r>
            <a:r>
              <a:rPr lang="en-US" sz="2000" i="1" dirty="0" smtClean="0"/>
              <a:t>bubonic </a:t>
            </a:r>
            <a:r>
              <a:rPr lang="en-US" sz="2000" i="1" dirty="0" smtClean="0"/>
              <a:t>plague.</a:t>
            </a:r>
          </a:p>
          <a:p>
            <a:r>
              <a:rPr lang="en-US" sz="2000" i="1" dirty="0" smtClean="0"/>
              <a:t>A </a:t>
            </a:r>
            <a:r>
              <a:rPr lang="en-US" sz="2000" i="1" dirty="0" smtClean="0"/>
              <a:t>combination with </a:t>
            </a:r>
            <a:r>
              <a:rPr lang="en-US" sz="2000" i="1" dirty="0" smtClean="0"/>
              <a:t>a tetracycline </a:t>
            </a:r>
            <a:r>
              <a:rPr lang="en-US" sz="2000" i="1" dirty="0" smtClean="0"/>
              <a:t>it may be employed in the treatment of </a:t>
            </a:r>
            <a:r>
              <a:rPr lang="en-US" sz="2000" i="1" dirty="0" smtClean="0"/>
              <a:t>brucellosis </a:t>
            </a:r>
            <a:r>
              <a:rPr lang="en-US" sz="2000" i="1" dirty="0" smtClean="0"/>
              <a:t>and infections produced </a:t>
            </a:r>
            <a:r>
              <a:rPr lang="en-US" sz="2000" i="1" dirty="0" smtClean="0"/>
              <a:t>by Pseudomonas </a:t>
            </a:r>
            <a:r>
              <a:rPr lang="en-US" sz="2000" i="1" dirty="0" err="1" smtClean="0"/>
              <a:t>mallei</a:t>
            </a:r>
            <a:r>
              <a:rPr lang="en-US" sz="2000" i="1" dirty="0" smtClean="0"/>
              <a:t>. </a:t>
            </a:r>
            <a:endParaRPr lang="en-US" sz="2000" i="1" dirty="0" smtClean="0"/>
          </a:p>
          <a:p>
            <a:r>
              <a:rPr lang="en-US" sz="2000" i="1" dirty="0" smtClean="0"/>
              <a:t>It </a:t>
            </a:r>
            <a:r>
              <a:rPr lang="en-US" sz="2000" i="1" dirty="0" smtClean="0"/>
              <a:t>is also an alternative drug of choice in the treatment of </a:t>
            </a:r>
            <a:r>
              <a:rPr lang="en-US" sz="2000" i="1" dirty="0" err="1" smtClean="0"/>
              <a:t>chancroid</a:t>
            </a:r>
            <a:r>
              <a:rPr lang="en-US" sz="2000" i="1" dirty="0" smtClean="0"/>
              <a:t>, rat-bite </a:t>
            </a:r>
            <a:r>
              <a:rPr lang="en-US" sz="2000" i="1" dirty="0" smtClean="0"/>
              <a:t>fever </a:t>
            </a:r>
            <a:r>
              <a:rPr lang="en-US" sz="2000" dirty="0" smtClean="0"/>
              <a:t>and </a:t>
            </a:r>
            <a:r>
              <a:rPr lang="en-US" sz="2000" dirty="0" smtClean="0"/>
              <a:t>tuberculosis.</a:t>
            </a:r>
          </a:p>
          <a:p>
            <a:pPr>
              <a:buFont typeface="Wingdings" pitchFamily="2" charset="2"/>
              <a:buChar char="v"/>
            </a:pPr>
            <a:r>
              <a:rPr lang="en-US" sz="2000" b="1" dirty="0" smtClean="0"/>
              <a:t>Dose:</a:t>
            </a:r>
            <a:r>
              <a:rPr lang="en-US" sz="2000" dirty="0" smtClean="0"/>
              <a:t> </a:t>
            </a:r>
            <a:r>
              <a:rPr lang="en-US" sz="2000" i="1" dirty="0" smtClean="0"/>
              <a:t>For non-tuberculosis infections, usual, 1g per day up to 5 to 10 days.</a:t>
            </a:r>
            <a:endParaRPr lang="en-US" sz="20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US" sz="2000" b="1" dirty="0" smtClean="0"/>
              <a:t>(2)-</a:t>
            </a:r>
            <a:r>
              <a:rPr lang="en-US" sz="2000" b="1" i="1" dirty="0" smtClean="0"/>
              <a:t>Neomycin:</a:t>
            </a:r>
            <a:r>
              <a:rPr lang="en-US" sz="2000" b="1" dirty="0" smtClean="0"/>
              <a:t> </a:t>
            </a:r>
            <a:endParaRPr lang="en-US" sz="2000" b="1" i="1" dirty="0" smtClean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52800" y="457200"/>
            <a:ext cx="2133600" cy="640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US" sz="2000" b="1" dirty="0" smtClean="0"/>
              <a:t>SAR of </a:t>
            </a:r>
            <a:r>
              <a:rPr lang="en-US" sz="2000" b="1" dirty="0" smtClean="0"/>
              <a:t>Neomycin: </a:t>
            </a:r>
          </a:p>
          <a:p>
            <a:r>
              <a:rPr lang="en-US" sz="2200" dirty="0" smtClean="0"/>
              <a:t>The </a:t>
            </a:r>
            <a:r>
              <a:rPr lang="en-US" sz="2200" dirty="0" smtClean="0"/>
              <a:t>structures of neomycin A(</a:t>
            </a:r>
            <a:r>
              <a:rPr lang="en-US" sz="2200" dirty="0" err="1" smtClean="0"/>
              <a:t>neamine</a:t>
            </a:r>
            <a:r>
              <a:rPr lang="en-US" sz="2200" dirty="0" smtClean="0"/>
              <a:t>), neomycin B and neomycin </a:t>
            </a:r>
            <a:r>
              <a:rPr lang="en-US" sz="2200" dirty="0" smtClean="0"/>
              <a:t>C have </a:t>
            </a:r>
            <a:r>
              <a:rPr lang="en-US" sz="2200" dirty="0" smtClean="0"/>
              <a:t>been established ; besides, the absolute </a:t>
            </a:r>
            <a:r>
              <a:rPr lang="en-US" sz="2200" dirty="0" err="1" smtClean="0"/>
              <a:t>configurational</a:t>
            </a:r>
            <a:r>
              <a:rPr lang="en-US" sz="2200" dirty="0" smtClean="0"/>
              <a:t> structures of </a:t>
            </a:r>
            <a:r>
              <a:rPr lang="en-US" sz="2200" i="1" dirty="0" smtClean="0"/>
              <a:t>neomycin and </a:t>
            </a:r>
            <a:r>
              <a:rPr lang="en-US" sz="2200" i="1" dirty="0" err="1" smtClean="0"/>
              <a:t>neamine</a:t>
            </a:r>
            <a:r>
              <a:rPr lang="en-US" sz="2200" i="1" dirty="0" smtClean="0"/>
              <a:t> </a:t>
            </a:r>
            <a:r>
              <a:rPr lang="en-US" sz="2200" i="1" dirty="0" smtClean="0"/>
              <a:t>have </a:t>
            </a:r>
            <a:r>
              <a:rPr lang="en-US" sz="2200" dirty="0" smtClean="0"/>
              <a:t>been </a:t>
            </a:r>
            <a:r>
              <a:rPr lang="en-US" sz="2200" dirty="0" smtClean="0"/>
              <a:t>reported. </a:t>
            </a:r>
            <a:endParaRPr lang="en-US" sz="2200" dirty="0" smtClean="0"/>
          </a:p>
          <a:p>
            <a:r>
              <a:rPr lang="en-US" sz="2200" dirty="0" smtClean="0"/>
              <a:t>It </a:t>
            </a:r>
            <a:r>
              <a:rPr lang="en-US" sz="2200" dirty="0" smtClean="0"/>
              <a:t>has been demonstrated that </a:t>
            </a:r>
            <a:r>
              <a:rPr lang="en-US" sz="2200" dirty="0" err="1" smtClean="0"/>
              <a:t>neamine</a:t>
            </a:r>
            <a:r>
              <a:rPr lang="en-US" sz="2200" dirty="0" smtClean="0"/>
              <a:t> could be obtained by the </a:t>
            </a:r>
            <a:r>
              <a:rPr lang="en-US" sz="2200" dirty="0" err="1" smtClean="0"/>
              <a:t>methanolysis</a:t>
            </a:r>
            <a:r>
              <a:rPr lang="en-US" sz="2200" dirty="0" smtClean="0"/>
              <a:t> of </a:t>
            </a:r>
            <a:r>
              <a:rPr lang="en-US" sz="2200" dirty="0" smtClean="0"/>
              <a:t>neomycin B </a:t>
            </a:r>
            <a:r>
              <a:rPr lang="en-US" sz="2200" dirty="0" smtClean="0"/>
              <a:t>and C respectively, whereby the </a:t>
            </a:r>
            <a:r>
              <a:rPr lang="en-US" sz="2200" dirty="0" err="1" smtClean="0"/>
              <a:t>glycosidic</a:t>
            </a:r>
            <a:r>
              <a:rPr lang="en-US" sz="2200" dirty="0" smtClean="0"/>
              <a:t> linkage existing between D-ribose </a:t>
            </a:r>
            <a:r>
              <a:rPr lang="en-US" sz="2200" dirty="0" smtClean="0"/>
              <a:t>and </a:t>
            </a:r>
            <a:r>
              <a:rPr lang="en-US" sz="2200" dirty="0" err="1" smtClean="0"/>
              <a:t>deoxystreptamine</a:t>
            </a:r>
            <a:r>
              <a:rPr lang="en-US" sz="2200" dirty="0" smtClean="0"/>
              <a:t> undergoes </a:t>
            </a:r>
            <a:r>
              <a:rPr lang="en-US" sz="2200" dirty="0" smtClean="0"/>
              <a:t>cessation.</a:t>
            </a:r>
            <a:endParaRPr lang="en-US" sz="22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None/>
            </a:pPr>
            <a:r>
              <a:rPr lang="en-US" sz="2000" b="1" dirty="0" smtClean="0"/>
              <a:t>Clinical indications: </a:t>
            </a:r>
            <a:r>
              <a:rPr lang="en-US" sz="2000" dirty="0" smtClean="0"/>
              <a:t>Neomycin </a:t>
            </a:r>
            <a:r>
              <a:rPr lang="en-US" sz="2000" i="1" dirty="0" smtClean="0"/>
              <a:t>is mostly used in a wide variety of local infection such as burns, ulcers, </a:t>
            </a:r>
            <a:r>
              <a:rPr lang="en-US" sz="2000" i="1" dirty="0" smtClean="0"/>
              <a:t>wounds, impetigo</a:t>
            </a:r>
            <a:r>
              <a:rPr lang="en-US" sz="2000" i="1" dirty="0" smtClean="0"/>
              <a:t>, infected </a:t>
            </a:r>
            <a:r>
              <a:rPr lang="en-US" sz="2000" i="1" dirty="0" err="1" smtClean="0"/>
              <a:t>dermatoses</a:t>
            </a:r>
            <a:r>
              <a:rPr lang="en-US" sz="2000" i="1" dirty="0" smtClean="0"/>
              <a:t>, </a:t>
            </a:r>
            <a:r>
              <a:rPr lang="en-US" sz="2000" i="1" dirty="0" err="1" smtClean="0"/>
              <a:t>furunculosis</a:t>
            </a:r>
            <a:r>
              <a:rPr lang="en-US" sz="2000" i="1" dirty="0" smtClean="0"/>
              <a:t>, conjunctivitis, etc. </a:t>
            </a:r>
            <a:endParaRPr lang="en-US" sz="2000" i="1" dirty="0" smtClean="0"/>
          </a:p>
          <a:p>
            <a:r>
              <a:rPr lang="en-US" sz="2000" i="1" dirty="0" smtClean="0"/>
              <a:t>It </a:t>
            </a:r>
            <a:r>
              <a:rPr lang="en-US" sz="2000" i="1" dirty="0" smtClean="0"/>
              <a:t>is also employed as an adjuvant </a:t>
            </a:r>
            <a:r>
              <a:rPr lang="en-US" sz="2000" i="1" dirty="0" smtClean="0"/>
              <a:t>in topical </a:t>
            </a:r>
            <a:r>
              <a:rPr lang="en-US" sz="2000" i="1" dirty="0" smtClean="0"/>
              <a:t>steroid preparations to control secondary infections in the case of inflammatory disorders</a:t>
            </a:r>
            <a:r>
              <a:rPr lang="en-US" sz="2000" i="1" dirty="0" smtClean="0"/>
              <a:t>.</a:t>
            </a:r>
          </a:p>
          <a:p>
            <a:r>
              <a:rPr lang="en-US" sz="2000" dirty="0" smtClean="0"/>
              <a:t>The ‘drug’ is employed to produce intestinal antisepsis prior to large bowel surgery, for </a:t>
            </a:r>
            <a:r>
              <a:rPr lang="en-US" sz="2000" dirty="0" smtClean="0"/>
              <a:t>the treatment </a:t>
            </a:r>
            <a:r>
              <a:rPr lang="en-US" sz="2000" dirty="0" smtClean="0"/>
              <a:t>of gastroenteritis produced by </a:t>
            </a:r>
            <a:r>
              <a:rPr lang="en-US" sz="2000" dirty="0" err="1" smtClean="0"/>
              <a:t>toxigenic</a:t>
            </a:r>
            <a:r>
              <a:rPr lang="en-US" sz="2000" dirty="0" smtClean="0"/>
              <a:t> </a:t>
            </a:r>
            <a:r>
              <a:rPr lang="en-US" sz="2000" i="1" dirty="0" smtClean="0"/>
              <a:t>E. coli, and also to afford suppression of </a:t>
            </a:r>
            <a:r>
              <a:rPr lang="en-US" sz="2000" i="1" dirty="0" smtClean="0"/>
              <a:t>ammonia </a:t>
            </a:r>
            <a:r>
              <a:rPr lang="en-US" sz="2000" dirty="0" smtClean="0"/>
              <a:t>producing </a:t>
            </a:r>
            <a:r>
              <a:rPr lang="en-US" sz="2000" dirty="0" smtClean="0"/>
              <a:t>bowel flora in the management of hepatic coma. </a:t>
            </a:r>
            <a:endParaRPr lang="en-US" sz="2000" dirty="0" smtClean="0"/>
          </a:p>
          <a:p>
            <a:r>
              <a:rPr lang="en-US" sz="2000" dirty="0" smtClean="0"/>
              <a:t>As </a:t>
            </a:r>
            <a:r>
              <a:rPr lang="en-US" sz="2000" dirty="0" smtClean="0"/>
              <a:t>it causes a rapid overgrowth </a:t>
            </a:r>
            <a:r>
              <a:rPr lang="en-US" sz="2000" dirty="0" smtClean="0"/>
              <a:t>of </a:t>
            </a:r>
            <a:r>
              <a:rPr lang="en-US" sz="2000" dirty="0" err="1" smtClean="0"/>
              <a:t>nonsusceptible</a:t>
            </a:r>
            <a:r>
              <a:rPr lang="en-US" sz="2000" dirty="0" smtClean="0"/>
              <a:t> </a:t>
            </a:r>
            <a:r>
              <a:rPr lang="en-US" sz="2000" dirty="0" smtClean="0"/>
              <a:t>organism, including staphylococci, oral therapy must not be prolonged in any case </a:t>
            </a:r>
            <a:r>
              <a:rPr lang="en-US" sz="2000" dirty="0" smtClean="0"/>
              <a:t>for more </a:t>
            </a:r>
            <a:r>
              <a:rPr lang="en-US" sz="2000" dirty="0" smtClean="0"/>
              <a:t>than 3 days. </a:t>
            </a:r>
            <a:endParaRPr lang="en-US" sz="2000" dirty="0" smtClean="0"/>
          </a:p>
          <a:p>
            <a:r>
              <a:rPr lang="en-US" sz="2000" dirty="0" smtClean="0"/>
              <a:t>It </a:t>
            </a:r>
            <a:r>
              <a:rPr lang="en-US" sz="2000" dirty="0" smtClean="0"/>
              <a:t>displays broad-spectrum activity against a good number of pathogenic </a:t>
            </a:r>
            <a:r>
              <a:rPr lang="en-US" sz="2000" dirty="0" smtClean="0"/>
              <a:t>organisms. Besides</a:t>
            </a:r>
            <a:r>
              <a:rPr lang="en-US" sz="2000" dirty="0" smtClean="0"/>
              <a:t>, it </a:t>
            </a:r>
            <a:r>
              <a:rPr lang="en-US" sz="2000" dirty="0" err="1" smtClean="0"/>
              <a:t>demostrates</a:t>
            </a:r>
            <a:r>
              <a:rPr lang="en-US" sz="2000" dirty="0" smtClean="0"/>
              <a:t> a low incidence of toxic and hypersensitivity reactions.</a:t>
            </a:r>
            <a:endParaRPr lang="en-US" sz="2000" i="1" dirty="0" smtClean="0"/>
          </a:p>
          <a:p>
            <a:endParaRPr lang="en-US" sz="200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itchFamily="2" charset="2"/>
              <a:buChar char="v"/>
            </a:pPr>
            <a:r>
              <a:rPr lang="en-US" sz="2000" b="1" dirty="0" smtClean="0"/>
              <a:t>Dose: </a:t>
            </a:r>
            <a:r>
              <a:rPr lang="en-US" sz="2000" i="1" dirty="0" smtClean="0"/>
              <a:t>Topical, to the skin, as 5% solution, aerosol or ointment 2 to 3 times a day</a:t>
            </a:r>
            <a:r>
              <a:rPr lang="en-US" sz="2000" i="1" dirty="0" smtClean="0"/>
              <a:t>.</a:t>
            </a:r>
          </a:p>
          <a:p>
            <a:pPr>
              <a:buNone/>
            </a:pPr>
            <a:r>
              <a:rPr lang="en-US" sz="2000" b="1" dirty="0" smtClean="0"/>
              <a:t>Note: </a:t>
            </a:r>
            <a:r>
              <a:rPr lang="en-US" sz="2000" dirty="0" smtClean="0"/>
              <a:t>The ‘</a:t>
            </a:r>
            <a:r>
              <a:rPr lang="en-US" sz="2000" i="1" dirty="0" smtClean="0"/>
              <a:t>drug’ is invariably combined with other ‘antibiotics’ namely : </a:t>
            </a:r>
            <a:r>
              <a:rPr lang="en-US" sz="2000" i="1" dirty="0" smtClean="0"/>
              <a:t>gramicidin, </a:t>
            </a:r>
            <a:r>
              <a:rPr lang="en-US" sz="2000" i="1" dirty="0" err="1" smtClean="0"/>
              <a:t>polymyxin</a:t>
            </a:r>
            <a:r>
              <a:rPr lang="en-US" sz="2000" i="1" dirty="0" smtClean="0"/>
              <a:t> </a:t>
            </a:r>
            <a:r>
              <a:rPr lang="en-US" sz="2000" i="1" dirty="0" smtClean="0"/>
              <a:t>B sulfate and </a:t>
            </a:r>
            <a:r>
              <a:rPr lang="en-US" sz="2000" i="1" dirty="0" err="1" smtClean="0"/>
              <a:t>bacitracin</a:t>
            </a:r>
            <a:r>
              <a:rPr lang="en-US" sz="2000" i="1" dirty="0" smtClean="0"/>
              <a:t>.</a:t>
            </a:r>
          </a:p>
          <a:p>
            <a:pPr>
              <a:buNone/>
            </a:pPr>
            <a:r>
              <a:rPr lang="en-US" sz="2000" dirty="0" smtClean="0"/>
              <a:t>(3)-</a:t>
            </a:r>
            <a:r>
              <a:rPr lang="en-US" sz="2000" b="1" i="1" dirty="0" err="1" smtClean="0"/>
              <a:t>Kanamycin</a:t>
            </a:r>
            <a:r>
              <a:rPr lang="en-US" sz="2000" b="1" i="1" dirty="0" smtClean="0"/>
              <a:t>:</a:t>
            </a:r>
          </a:p>
          <a:p>
            <a:pPr>
              <a:buNone/>
            </a:pPr>
            <a:endParaRPr lang="en-US" sz="2000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24200" y="3044598"/>
            <a:ext cx="1447800" cy="38134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133</TotalTime>
  <Words>1047</Words>
  <Application>Microsoft Office PowerPoint</Application>
  <PresentationFormat>On-screen Show (4:3)</PresentationFormat>
  <Paragraphs>50</Paragraphs>
  <Slides>13</Slides>
  <Notes>0</Notes>
  <HiddenSlides>0</HiddenSlides>
  <MMClips>1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4" baseType="lpstr">
      <vt:lpstr>Office Theme</vt:lpstr>
      <vt:lpstr>AMINOGLYCOSIDE ANTIBIOTICS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Pharmacological complete overview of aminoglycoside antibiotics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AMINOGLYCOSIDE ANTIBIOTICS</dc:title>
  <dc:creator>ANJUM SULTANA RANA</dc:creator>
  <cp:lastModifiedBy>ANJUM SULTANA RANA</cp:lastModifiedBy>
  <cp:revision>39</cp:revision>
  <dcterms:created xsi:type="dcterms:W3CDTF">2006-08-16T00:00:00Z</dcterms:created>
  <dcterms:modified xsi:type="dcterms:W3CDTF">2020-02-27T11:56:02Z</dcterms:modified>
</cp:coreProperties>
</file>