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JUM%20SULTANA%20RANA\Videos\Chloramphenicol%20Mechanism%20of%20Action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CHLORAMPHENICOL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Mechanism of action </a:t>
            </a:r>
            <a:endParaRPr lang="en-US" dirty="0"/>
          </a:p>
        </p:txBody>
      </p:sp>
      <p:pic>
        <p:nvPicPr>
          <p:cNvPr id="4" name="Chloramphenicol Mechanism of Action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404938"/>
            <a:ext cx="69342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49763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Chloramphenicol</a:t>
            </a:r>
            <a:r>
              <a:rPr lang="en-US" sz="2000" dirty="0" smtClean="0"/>
              <a:t> gets absorbed very fast from the GI tract, having a bioavailability of </a:t>
            </a:r>
            <a:r>
              <a:rPr lang="en-US" sz="2000" dirty="0" smtClean="0"/>
              <a:t>almost 90</a:t>
            </a:r>
            <a:r>
              <a:rPr lang="en-US" sz="2000" dirty="0" smtClean="0"/>
              <a:t>%. It has been observed that about 60% of the drug in blood is bound to serum albumin. It </a:t>
            </a:r>
            <a:r>
              <a:rPr lang="en-US" sz="2000" dirty="0" smtClean="0"/>
              <a:t>is </a:t>
            </a:r>
            <a:r>
              <a:rPr lang="en-US" sz="2000" dirty="0" err="1" smtClean="0"/>
              <a:t>biotransformed</a:t>
            </a:r>
            <a:r>
              <a:rPr lang="en-US" sz="2000" dirty="0" smtClean="0"/>
              <a:t> </a:t>
            </a:r>
            <a:r>
              <a:rPr lang="en-US" sz="2000" dirty="0" smtClean="0"/>
              <a:t>in the liver within a range of 85-95%.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volume of distribution </a:t>
            </a:r>
            <a:r>
              <a:rPr lang="en-US" sz="2000" i="1" dirty="0" err="1" smtClean="0"/>
              <a:t>vd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ss</a:t>
            </a:r>
            <a:r>
              <a:rPr lang="en-US" sz="2000" i="1" dirty="0" smtClean="0"/>
              <a:t> </a:t>
            </a:r>
            <a:r>
              <a:rPr lang="en-US" sz="2000" i="1" dirty="0" smtClean="0"/>
              <a:t>stands at 0.7 </a:t>
            </a:r>
            <a:r>
              <a:rPr lang="en-US" sz="2000" i="1" dirty="0" smtClean="0"/>
              <a:t>mL.</a:t>
            </a:r>
            <a:r>
              <a:rPr lang="en-US" sz="2000" dirty="0" smtClean="0"/>
              <a:t>g–1</a:t>
            </a:r>
            <a:r>
              <a:rPr lang="en-US" sz="2000" dirty="0" smtClean="0"/>
              <a:t>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plasma half-life varies between 1.5–5 hours, except over 24 hours in neonates 1-2 days old, </a:t>
            </a:r>
            <a:r>
              <a:rPr lang="en-US" sz="2000" dirty="0" smtClean="0"/>
              <a:t>and 10 </a:t>
            </a:r>
            <a:r>
              <a:rPr lang="en-US" sz="2000" dirty="0" smtClean="0"/>
              <a:t>hours in infants 10-16 days old.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‘</a:t>
            </a:r>
            <a:r>
              <a:rPr lang="en-US" sz="2000" i="1" dirty="0" smtClean="0"/>
              <a:t>drug’ may cross the placental barrier and in turn intoxicate </a:t>
            </a:r>
            <a:r>
              <a:rPr lang="en-US" sz="2000" i="1" dirty="0" smtClean="0"/>
              <a:t>the </a:t>
            </a:r>
            <a:r>
              <a:rPr lang="en-US" sz="2000" dirty="0" smtClean="0"/>
              <a:t>fetus </a:t>
            </a:r>
            <a:r>
              <a:rPr lang="en-US" sz="2000" dirty="0" smtClean="0"/>
              <a:t>; therefore, it must be avoided as far as possible in pregnant women.</a:t>
            </a:r>
          </a:p>
          <a:p>
            <a:r>
              <a:rPr lang="en-US" sz="2000" b="1" dirty="0" smtClean="0"/>
              <a:t>Note: </a:t>
            </a:r>
            <a:r>
              <a:rPr lang="en-US" sz="2000" dirty="0" smtClean="0"/>
              <a:t>The ‘</a:t>
            </a:r>
            <a:r>
              <a:rPr lang="en-US" sz="2000" i="1" dirty="0" err="1" smtClean="0"/>
              <a:t>prodrug</a:t>
            </a:r>
            <a:r>
              <a:rPr lang="en-US" sz="2000" i="1" dirty="0" smtClean="0"/>
              <a:t>’ of </a:t>
            </a:r>
            <a:r>
              <a:rPr lang="en-US" sz="2000" i="1" dirty="0" err="1" smtClean="0"/>
              <a:t>chloramphenicol</a:t>
            </a:r>
            <a:r>
              <a:rPr lang="en-US" sz="2000" i="1" dirty="0" smtClean="0"/>
              <a:t> viz., </a:t>
            </a:r>
            <a:r>
              <a:rPr lang="en-US" sz="2000" i="1" dirty="0" err="1" smtClean="0"/>
              <a:t>chloramphenicol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palmitate</a:t>
            </a:r>
            <a:r>
              <a:rPr lang="en-US" sz="2000" i="1" dirty="0" smtClean="0"/>
              <a:t> (USP), which is </a:t>
            </a:r>
            <a:r>
              <a:rPr lang="en-US" sz="2000" i="1" dirty="0" smtClean="0"/>
              <a:t>a </a:t>
            </a:r>
            <a:r>
              <a:rPr lang="en-US" sz="2000" dirty="0" smtClean="0"/>
              <a:t>tasteless </a:t>
            </a:r>
            <a:r>
              <a:rPr lang="en-US" sz="2000" dirty="0" smtClean="0"/>
              <a:t>product, is solely intended for pediatric usage profusely, because the parent </a:t>
            </a:r>
            <a:r>
              <a:rPr lang="en-US" sz="2000" dirty="0" smtClean="0"/>
              <a:t>drug has </a:t>
            </a:r>
            <a:r>
              <a:rPr lang="en-US" sz="2000" dirty="0" smtClean="0"/>
              <a:t>a distinct bitter taste.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Chloramphenicol</a:t>
            </a:r>
            <a:r>
              <a:rPr lang="en-US" sz="2000" dirty="0" smtClean="0"/>
              <a:t> (</a:t>
            </a:r>
            <a:r>
              <a:rPr lang="en-US" sz="2000" dirty="0" err="1" smtClean="0"/>
              <a:t>chloromycetin</a:t>
            </a:r>
            <a:r>
              <a:rPr lang="en-US" sz="2000" dirty="0" smtClean="0"/>
              <a:t>) is a levorotatory </a:t>
            </a:r>
            <a:r>
              <a:rPr lang="en-US" sz="2000" dirty="0" err="1" smtClean="0"/>
              <a:t>broadspectrum</a:t>
            </a:r>
            <a:r>
              <a:rPr lang="en-US" sz="2000" dirty="0" smtClean="0"/>
              <a:t> antibiotic originally </a:t>
            </a:r>
            <a:r>
              <a:rPr lang="en-US" sz="2000" dirty="0" smtClean="0"/>
              <a:t>produced from </a:t>
            </a:r>
            <a:r>
              <a:rPr lang="en-US" sz="2000" dirty="0" smtClean="0"/>
              <a:t>several </a:t>
            </a:r>
            <a:r>
              <a:rPr lang="en-US" sz="2000" dirty="0" err="1" smtClean="0"/>
              <a:t>streptomycetes</a:t>
            </a:r>
            <a:r>
              <a:rPr lang="en-US" sz="2000" dirty="0" smtClean="0"/>
              <a:t>, namely : </a:t>
            </a:r>
            <a:r>
              <a:rPr lang="en-US" sz="2000" i="1" dirty="0" smtClean="0"/>
              <a:t>S. </a:t>
            </a:r>
            <a:r>
              <a:rPr lang="en-US" sz="2000" i="1" dirty="0" err="1" smtClean="0"/>
              <a:t>venezualae</a:t>
            </a:r>
            <a:r>
              <a:rPr lang="en-US" sz="2000" i="1" dirty="0" smtClean="0"/>
              <a:t>, </a:t>
            </a:r>
            <a:r>
              <a:rPr lang="en-US" sz="2000" i="1" dirty="0" smtClean="0"/>
              <a:t>S. </a:t>
            </a:r>
            <a:r>
              <a:rPr lang="en-US" sz="2000" i="1" dirty="0" err="1" smtClean="0"/>
              <a:t>omiyamensis</a:t>
            </a:r>
            <a:r>
              <a:rPr lang="en-US" sz="2000" i="1" dirty="0" smtClean="0"/>
              <a:t> </a:t>
            </a:r>
            <a:r>
              <a:rPr lang="en-US" sz="2000" i="1" dirty="0" smtClean="0"/>
              <a:t>and S. </a:t>
            </a:r>
            <a:r>
              <a:rPr lang="en-US" sz="2000" i="1" dirty="0" err="1" smtClean="0"/>
              <a:t>phacochromogenes</a:t>
            </a:r>
            <a:r>
              <a:rPr lang="en-US" sz="2000" i="1" dirty="0" smtClean="0"/>
              <a:t> </a:t>
            </a:r>
            <a:r>
              <a:rPr lang="en-US" sz="2000" i="1" dirty="0" smtClean="0"/>
              <a:t>var. </a:t>
            </a:r>
            <a:r>
              <a:rPr lang="en-US" sz="2000" dirty="0" err="1" smtClean="0"/>
              <a:t>chloromyceticus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It has been reported to be the drug of choice for the treatment of typhus and </a:t>
            </a:r>
            <a:r>
              <a:rPr lang="en-US" sz="2000" dirty="0" smtClean="0"/>
              <a:t>typhoid fever.</a:t>
            </a:r>
          </a:p>
          <a:p>
            <a:r>
              <a:rPr lang="en-US" sz="2000" dirty="0" err="1" smtClean="0"/>
              <a:t>C</a:t>
            </a:r>
            <a:r>
              <a:rPr lang="en-US" sz="2000" dirty="0" err="1" smtClean="0"/>
              <a:t>hloramphenicol</a:t>
            </a:r>
            <a:r>
              <a:rPr lang="en-US" sz="2000" dirty="0" smtClean="0"/>
              <a:t> </a:t>
            </a:r>
            <a:r>
              <a:rPr lang="en-US" sz="2000" dirty="0" smtClean="0"/>
              <a:t>is of paramount interest owing to the following </a:t>
            </a:r>
            <a:r>
              <a:rPr lang="en-US" sz="2000" i="1" dirty="0" smtClean="0"/>
              <a:t>three </a:t>
            </a:r>
            <a:r>
              <a:rPr lang="en-US" sz="2000" i="1" dirty="0" smtClean="0"/>
              <a:t>reasons:</a:t>
            </a:r>
            <a:endParaRPr lang="en-US" sz="2000" i="1" dirty="0" smtClean="0"/>
          </a:p>
          <a:p>
            <a:pPr marL="457200" indent="-457200">
              <a:buAutoNum type="alphaLcParenBoth"/>
            </a:pPr>
            <a:r>
              <a:rPr lang="en-US" sz="2000" i="1" dirty="0" smtClean="0"/>
              <a:t>It </a:t>
            </a:r>
            <a:r>
              <a:rPr lang="en-US" sz="2000" i="1" dirty="0" smtClean="0"/>
              <a:t>is a naturally occurring aromatic nitro compound of which there is only one </a:t>
            </a:r>
            <a:r>
              <a:rPr lang="en-US" sz="2000" i="1" dirty="0" smtClean="0"/>
              <a:t>previously </a:t>
            </a:r>
            <a:r>
              <a:rPr lang="en-US" sz="2000" dirty="0" smtClean="0"/>
              <a:t>recorded </a:t>
            </a:r>
            <a:r>
              <a:rPr lang="en-US" sz="2000" dirty="0" smtClean="0"/>
              <a:t>example of </a:t>
            </a:r>
            <a:r>
              <a:rPr lang="en-US" sz="2000" i="1" dirty="0" err="1" smtClean="0"/>
              <a:t>hiptagin</a:t>
            </a:r>
            <a:r>
              <a:rPr lang="en-US" sz="2000" i="1" dirty="0" smtClean="0"/>
              <a:t>, </a:t>
            </a:r>
            <a:r>
              <a:rPr lang="en-US" sz="2000" i="1" dirty="0" smtClean="0"/>
              <a:t>obtained </a:t>
            </a:r>
            <a:r>
              <a:rPr lang="en-US" sz="2000" i="1" dirty="0" smtClean="0"/>
              <a:t>from the root bark of </a:t>
            </a:r>
            <a:r>
              <a:rPr lang="en-US" sz="2000" i="1" dirty="0" err="1" smtClean="0"/>
              <a:t>Hiptage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madablota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i="1" dirty="0" smtClean="0"/>
              <a:t>(b) It is capable of exerting its effect against viral diseases as well as those due to </a:t>
            </a:r>
            <a:r>
              <a:rPr lang="en-US" sz="2000" i="1" dirty="0" smtClean="0"/>
              <a:t>bacterial </a:t>
            </a:r>
            <a:r>
              <a:rPr lang="en-US" sz="2000" dirty="0" smtClean="0"/>
              <a:t>invasion </a:t>
            </a:r>
            <a:r>
              <a:rPr lang="en-US" sz="2000" dirty="0" smtClean="0"/>
              <a:t>and opens up the whole field of the chemotherapy of </a:t>
            </a:r>
            <a:r>
              <a:rPr lang="en-US" sz="2000" i="1" dirty="0" smtClean="0"/>
              <a:t>virus and </a:t>
            </a:r>
            <a:r>
              <a:rPr lang="en-US" sz="2000" i="1" dirty="0" err="1" smtClean="0"/>
              <a:t>rickettsial</a:t>
            </a:r>
            <a:r>
              <a:rPr lang="en-US" sz="2000" i="1" dirty="0" smtClean="0"/>
              <a:t> </a:t>
            </a:r>
            <a:r>
              <a:rPr lang="en-US" sz="2000" i="1" dirty="0" smtClean="0"/>
              <a:t>infections </a:t>
            </a:r>
            <a:r>
              <a:rPr lang="en-US" sz="2000" dirty="0" smtClean="0"/>
              <a:t>in </a:t>
            </a:r>
            <a:r>
              <a:rPr lang="en-US" sz="2000" dirty="0" smtClean="0"/>
              <a:t>man including typhus, undulant fever, </a:t>
            </a:r>
            <a:r>
              <a:rPr lang="en-US" sz="2000" i="1" dirty="0" smtClean="0"/>
              <a:t>Salmonella </a:t>
            </a:r>
            <a:r>
              <a:rPr lang="en-US" sz="2000" i="1" dirty="0" err="1" smtClean="0"/>
              <a:t>septicaemia</a:t>
            </a:r>
            <a:r>
              <a:rPr lang="en-US" sz="2000" i="1" dirty="0" smtClean="0"/>
              <a:t>, whooping </a:t>
            </a:r>
            <a:r>
              <a:rPr lang="en-US" sz="2000" i="1" dirty="0" smtClean="0"/>
              <a:t>cough, </a:t>
            </a:r>
            <a:r>
              <a:rPr lang="en-US" sz="2000" dirty="0" smtClean="0"/>
              <a:t>gastroenteritis, </a:t>
            </a:r>
            <a:r>
              <a:rPr lang="en-US" sz="2000" i="1" dirty="0" err="1" smtClean="0"/>
              <a:t>lymphogranuloma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inguinale</a:t>
            </a:r>
            <a:r>
              <a:rPr lang="en-US" sz="2000" i="1" dirty="0" smtClean="0"/>
              <a:t>, typhoid and paratyphoid</a:t>
            </a:r>
            <a:r>
              <a:rPr lang="en-US" sz="2000" i="1" dirty="0" smtClean="0"/>
              <a:t>.</a:t>
            </a:r>
          </a:p>
          <a:p>
            <a:pPr>
              <a:buNone/>
            </a:pPr>
            <a:r>
              <a:rPr lang="en-US" sz="2000" i="1" dirty="0" smtClean="0"/>
              <a:t>(c) It is amenable to synthesis on an industrial scale.</a:t>
            </a:r>
            <a:endParaRPr lang="en-US" sz="2000" i="1" dirty="0" smtClean="0"/>
          </a:p>
          <a:p>
            <a:pPr>
              <a:buNone/>
            </a:pPr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Synthesis of </a:t>
            </a:r>
            <a:r>
              <a:rPr lang="en-US" sz="2000" b="1" dirty="0" err="1" smtClean="0"/>
              <a:t>Chloramphenicol</a:t>
            </a:r>
            <a:r>
              <a:rPr lang="en-US" sz="2000" b="1" dirty="0" smtClean="0"/>
              <a:t>:</a:t>
            </a:r>
          </a:p>
          <a:p>
            <a:r>
              <a:rPr lang="en-US" sz="2000" dirty="0" err="1" smtClean="0"/>
              <a:t>Chloramphenicol</a:t>
            </a:r>
            <a:r>
              <a:rPr lang="en-US" sz="2000" dirty="0" smtClean="0"/>
              <a:t> has been successfully synthesized by different methods and the present </a:t>
            </a:r>
            <a:r>
              <a:rPr lang="en-US" sz="2000" dirty="0" smtClean="0"/>
              <a:t>global demand </a:t>
            </a:r>
            <a:r>
              <a:rPr lang="en-US" sz="2000" dirty="0" smtClean="0"/>
              <a:t>of this drug is adequately met exclusively by chemical </a:t>
            </a:r>
            <a:r>
              <a:rPr lang="en-US" sz="2000" dirty="0" smtClean="0"/>
              <a:t>synthesis</a:t>
            </a:r>
            <a:r>
              <a:rPr lang="en-US" sz="2000" dirty="0" smtClean="0"/>
              <a:t> </a:t>
            </a:r>
            <a:r>
              <a:rPr lang="en-US" sz="2000" dirty="0" smtClean="0"/>
              <a:t>which is put forward below;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819400"/>
            <a:ext cx="67437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181100"/>
            <a:ext cx="79438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219200"/>
            <a:ext cx="6934200" cy="475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txBody>
          <a:bodyPr>
            <a:normAutofit/>
          </a:bodyPr>
          <a:lstStyle/>
          <a:p>
            <a:r>
              <a:rPr lang="en-US" sz="2000" i="1" dirty="0" err="1" smtClean="0"/>
              <a:t>para-Nitroacetophenone</a:t>
            </a:r>
            <a:r>
              <a:rPr lang="en-US" sz="2000" i="1" dirty="0" smtClean="0"/>
              <a:t> on </a:t>
            </a:r>
            <a:r>
              <a:rPr lang="en-US" sz="2000" i="1" dirty="0" err="1" smtClean="0"/>
              <a:t>bromination</a:t>
            </a:r>
            <a:r>
              <a:rPr lang="en-US" sz="2000" i="1" dirty="0" smtClean="0"/>
              <a:t> gives the corresponding </a:t>
            </a:r>
            <a:r>
              <a:rPr lang="en-US" sz="2000" i="1" dirty="0" err="1" smtClean="0"/>
              <a:t>bromo</a:t>
            </a:r>
            <a:r>
              <a:rPr lang="en-US" sz="2000" i="1" dirty="0" smtClean="0"/>
              <a:t> derivative which </a:t>
            </a:r>
            <a:r>
              <a:rPr lang="en-US" sz="2000" i="1" dirty="0" smtClean="0"/>
              <a:t>on </a:t>
            </a:r>
            <a:r>
              <a:rPr lang="en-US" sz="2000" dirty="0" smtClean="0"/>
              <a:t>treatment </a:t>
            </a:r>
            <a:r>
              <a:rPr lang="en-US" sz="2000" dirty="0" smtClean="0"/>
              <a:t>with hexamine followed by acidic ethanol yields </a:t>
            </a:r>
            <a:r>
              <a:rPr lang="el-GR" sz="2000" dirty="0" smtClean="0"/>
              <a:t>α-</a:t>
            </a:r>
            <a:r>
              <a:rPr lang="en-US" sz="2000" dirty="0" smtClean="0"/>
              <a:t>amino-</a:t>
            </a:r>
            <a:r>
              <a:rPr lang="en-US" sz="2000" i="1" dirty="0" smtClean="0"/>
              <a:t>p-</a:t>
            </a:r>
            <a:r>
              <a:rPr lang="en-US" sz="2000" i="1" dirty="0" err="1" smtClean="0"/>
              <a:t>nitroacetophenone</a:t>
            </a:r>
            <a:r>
              <a:rPr lang="en-US" sz="2000" i="1" dirty="0" smtClean="0"/>
              <a:t> </a:t>
            </a:r>
            <a:r>
              <a:rPr lang="en-US" sz="2000" i="1" dirty="0" smtClean="0"/>
              <a:t>hydrochloride. </a:t>
            </a:r>
          </a:p>
          <a:p>
            <a:r>
              <a:rPr lang="en-US" sz="2000" dirty="0" smtClean="0"/>
              <a:t>This </a:t>
            </a:r>
            <a:r>
              <a:rPr lang="en-US" sz="2000" dirty="0" smtClean="0"/>
              <a:t>on </a:t>
            </a:r>
            <a:r>
              <a:rPr lang="en-US" sz="2000" dirty="0" err="1" smtClean="0"/>
              <a:t>acetylation</a:t>
            </a:r>
            <a:r>
              <a:rPr lang="en-US" sz="2000" dirty="0" smtClean="0"/>
              <a:t> gives the </a:t>
            </a:r>
            <a:r>
              <a:rPr lang="en-US" sz="2000" dirty="0" err="1" smtClean="0"/>
              <a:t>acetamido</a:t>
            </a:r>
            <a:r>
              <a:rPr lang="en-US" sz="2000" dirty="0" smtClean="0"/>
              <a:t> derivative which on treatment with formaldehyde followed </a:t>
            </a:r>
            <a:r>
              <a:rPr lang="en-US" sz="2000" dirty="0" smtClean="0"/>
              <a:t>by aqueous </a:t>
            </a:r>
            <a:r>
              <a:rPr lang="en-US" sz="2000" dirty="0" smtClean="0"/>
              <a:t>sodium carbonate affords the corresponding </a:t>
            </a:r>
            <a:r>
              <a:rPr lang="en-US" sz="2000" dirty="0" err="1" smtClean="0"/>
              <a:t>hydroxy</a:t>
            </a:r>
            <a:r>
              <a:rPr lang="en-US" sz="2000" dirty="0" smtClean="0"/>
              <a:t> methyl analogue. </a:t>
            </a:r>
            <a:endParaRPr lang="en-US" sz="2000" dirty="0" smtClean="0"/>
          </a:p>
          <a:p>
            <a:r>
              <a:rPr lang="en-US" sz="2000" dirty="0" smtClean="0"/>
              <a:t>Reduction </a:t>
            </a:r>
            <a:r>
              <a:rPr lang="en-US" sz="2000" dirty="0" smtClean="0"/>
              <a:t>of the </a:t>
            </a:r>
            <a:r>
              <a:rPr lang="en-US" sz="2000" dirty="0" err="1" smtClean="0"/>
              <a:t>keto</a:t>
            </a:r>
            <a:r>
              <a:rPr lang="en-US" sz="2000" dirty="0" smtClean="0"/>
              <a:t> moiety </a:t>
            </a:r>
            <a:r>
              <a:rPr lang="en-US" sz="2000" dirty="0" smtClean="0"/>
              <a:t>is effected by treatment with </a:t>
            </a:r>
            <a:r>
              <a:rPr lang="en-US" sz="2000" dirty="0" err="1" smtClean="0"/>
              <a:t>aluminium</a:t>
            </a:r>
            <a:r>
              <a:rPr lang="en-US" sz="2000" dirty="0" smtClean="0"/>
              <a:t> </a:t>
            </a:r>
            <a:r>
              <a:rPr lang="en-US" sz="2000" dirty="0" err="1" smtClean="0"/>
              <a:t>iso-propoxide</a:t>
            </a:r>
            <a:r>
              <a:rPr lang="en-US" sz="2000" dirty="0" smtClean="0"/>
              <a:t> to give the product in DL-form which </a:t>
            </a:r>
            <a:r>
              <a:rPr lang="en-US" sz="2000" dirty="0" smtClean="0"/>
              <a:t>on reaction </a:t>
            </a:r>
            <a:r>
              <a:rPr lang="en-US" sz="2000" dirty="0" smtClean="0"/>
              <a:t>with </a:t>
            </a:r>
            <a:r>
              <a:rPr lang="en-US" sz="2000" dirty="0" err="1" smtClean="0"/>
              <a:t>HCl</a:t>
            </a:r>
            <a:r>
              <a:rPr lang="en-US" sz="2000" dirty="0" smtClean="0"/>
              <a:t> removes the acetyl function to yield the </a:t>
            </a:r>
            <a:r>
              <a:rPr lang="en-US" sz="2000" dirty="0" err="1" smtClean="0"/>
              <a:t>chloramphenicol</a:t>
            </a:r>
            <a:r>
              <a:rPr lang="en-US" sz="2000" dirty="0" smtClean="0"/>
              <a:t> base in its DL-form. </a:t>
            </a:r>
            <a:endParaRPr lang="en-US" sz="2000" dirty="0" smtClean="0"/>
          </a:p>
          <a:p>
            <a:r>
              <a:rPr lang="en-US" sz="2000" dirty="0" smtClean="0"/>
              <a:t>The resulting </a:t>
            </a:r>
            <a:r>
              <a:rPr lang="en-US" sz="2000" dirty="0" smtClean="0"/>
              <a:t>product is first subjected to resolution with α-camphoric acid and secondly with </a:t>
            </a:r>
            <a:r>
              <a:rPr lang="en-US" sz="2000" dirty="0" err="1" smtClean="0"/>
              <a:t>dichloromethyl</a:t>
            </a:r>
            <a:r>
              <a:rPr lang="en-US" sz="2000" dirty="0" smtClean="0"/>
              <a:t> acetate </a:t>
            </a:r>
            <a:r>
              <a:rPr lang="en-US" sz="2000" dirty="0" smtClean="0"/>
              <a:t>to afford the addition of the side chain to yield </a:t>
            </a:r>
            <a:r>
              <a:rPr lang="en-US" sz="2000" dirty="0" err="1" smtClean="0"/>
              <a:t>chloramphenicol</a:t>
            </a:r>
            <a:r>
              <a:rPr lang="en-US" sz="2000" dirty="0" smtClean="0"/>
              <a:t>.</a:t>
            </a:r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Structure Activity Relationship</a:t>
            </a:r>
          </a:p>
          <a:p>
            <a:r>
              <a:rPr lang="en-US" sz="2000" dirty="0" err="1" smtClean="0"/>
              <a:t>Chloramphenicol</a:t>
            </a:r>
            <a:r>
              <a:rPr lang="en-US" sz="2000" dirty="0" smtClean="0"/>
              <a:t> possesses </a:t>
            </a:r>
            <a:r>
              <a:rPr lang="en-US" sz="2000" i="1" dirty="0" smtClean="0"/>
              <a:t>two </a:t>
            </a:r>
            <a:r>
              <a:rPr lang="en-US" sz="2000" i="1" dirty="0" err="1" smtClean="0"/>
              <a:t>chiral</a:t>
            </a:r>
            <a:r>
              <a:rPr lang="en-US" sz="2000" i="1" dirty="0" smtClean="0"/>
              <a:t> (asymmetric) carbon atoms in the ‘</a:t>
            </a:r>
            <a:r>
              <a:rPr lang="en-US" sz="2000" i="1" dirty="0" err="1" smtClean="0"/>
              <a:t>acylaminopropanediol</a:t>
            </a:r>
            <a:r>
              <a:rPr lang="en-US" sz="2000" i="1" dirty="0" smtClean="0"/>
              <a:t> </a:t>
            </a:r>
            <a:r>
              <a:rPr lang="en-US" sz="2000" dirty="0" smtClean="0"/>
              <a:t>chain’ as shown below: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Thus there are </a:t>
            </a:r>
            <a:r>
              <a:rPr lang="en-US" sz="2000" i="1" dirty="0" smtClean="0"/>
              <a:t>two possible pairs of </a:t>
            </a:r>
            <a:r>
              <a:rPr lang="en-US" sz="2000" i="1" dirty="0" err="1" smtClean="0"/>
              <a:t>enantiomorphs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has been observed that the biological activity resides almost exclusively in the ‘</a:t>
            </a:r>
            <a:r>
              <a:rPr lang="en-US" sz="2000" dirty="0" smtClean="0"/>
              <a:t>D-</a:t>
            </a:r>
            <a:r>
              <a:rPr lang="en-US" sz="2000" dirty="0" err="1" smtClean="0"/>
              <a:t>Threoisomer</a:t>
            </a:r>
            <a:r>
              <a:rPr lang="en-US" sz="2000" dirty="0" smtClean="0"/>
              <a:t>’ whereas </a:t>
            </a:r>
            <a:r>
              <a:rPr lang="en-US" sz="2000" dirty="0" smtClean="0"/>
              <a:t>the L-</a:t>
            </a:r>
            <a:r>
              <a:rPr lang="en-US" sz="2000" i="1" dirty="0" err="1" smtClean="0"/>
              <a:t>Threo</a:t>
            </a:r>
            <a:r>
              <a:rPr lang="en-US" sz="2000" i="1" dirty="0" smtClean="0"/>
              <a:t>, and D- and L-</a:t>
            </a:r>
            <a:r>
              <a:rPr lang="en-US" sz="2000" i="1" dirty="0" err="1" smtClean="0"/>
              <a:t>Erythro</a:t>
            </a:r>
            <a:r>
              <a:rPr lang="en-US" sz="2000" i="1" dirty="0" smtClean="0"/>
              <a:t> isomers are virtually inactive.</a:t>
            </a:r>
            <a:endParaRPr lang="en-US" sz="2000" dirty="0" smtClean="0"/>
          </a:p>
          <a:p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371600"/>
            <a:ext cx="51244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 large number of structural analogues of </a:t>
            </a:r>
            <a:r>
              <a:rPr lang="en-US" dirty="0" err="1" smtClean="0"/>
              <a:t>chloramphenicol</a:t>
            </a:r>
            <a:r>
              <a:rPr lang="en-US" dirty="0" smtClean="0"/>
              <a:t> have been prepared on the basis </a:t>
            </a:r>
            <a:r>
              <a:rPr lang="en-US" dirty="0" smtClean="0"/>
              <a:t>of the </a:t>
            </a:r>
            <a:r>
              <a:rPr lang="en-US" dirty="0" smtClean="0"/>
              <a:t>following </a:t>
            </a:r>
            <a:r>
              <a:rPr lang="en-US" dirty="0" smtClean="0"/>
              <a:t>themes: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removal </a:t>
            </a:r>
            <a:r>
              <a:rPr lang="en-US" dirty="0" smtClean="0"/>
              <a:t>of the chlorine atom,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transference </a:t>
            </a:r>
            <a:r>
              <a:rPr lang="en-US" dirty="0" smtClean="0"/>
              <a:t>of chlorine atom to the </a:t>
            </a:r>
            <a:r>
              <a:rPr lang="en-US" dirty="0" smtClean="0"/>
              <a:t>aromatic nucleus,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transference </a:t>
            </a:r>
            <a:r>
              <a:rPr lang="en-US" dirty="0" smtClean="0"/>
              <a:t>of the nitro moiety to the </a:t>
            </a:r>
            <a:r>
              <a:rPr lang="en-US" i="1" dirty="0" err="1" smtClean="0"/>
              <a:t>ortho</a:t>
            </a:r>
            <a:r>
              <a:rPr lang="en-US" i="1" dirty="0" smtClean="0"/>
              <a:t>- or meta-position, </a:t>
            </a:r>
            <a:endParaRPr lang="en-US" i="1" dirty="0" smtClean="0"/>
          </a:p>
          <a:p>
            <a:pPr>
              <a:buFont typeface="Wingdings" pitchFamily="2" charset="2"/>
              <a:buChar char="Ø"/>
            </a:pPr>
            <a:r>
              <a:rPr lang="en-US" i="1" dirty="0" err="1" smtClean="0"/>
              <a:t>esterification</a:t>
            </a:r>
            <a:r>
              <a:rPr lang="en-US" i="1" dirty="0" smtClean="0"/>
              <a:t> </a:t>
            </a:r>
            <a:r>
              <a:rPr lang="en-US" i="1" dirty="0" smtClean="0"/>
              <a:t>of the </a:t>
            </a:r>
            <a:r>
              <a:rPr lang="en-US" i="1" dirty="0" smtClean="0"/>
              <a:t>hydroxyl </a:t>
            </a:r>
            <a:r>
              <a:rPr lang="en-US" dirty="0" smtClean="0"/>
              <a:t>function(s</a:t>
            </a:r>
            <a:r>
              <a:rPr lang="en-US" dirty="0" smtClean="0"/>
              <a:t>),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replacement </a:t>
            </a:r>
            <a:r>
              <a:rPr lang="en-US" dirty="0" smtClean="0"/>
              <a:t>of the phenyl ring with </a:t>
            </a:r>
            <a:r>
              <a:rPr lang="en-US" dirty="0" err="1" smtClean="0"/>
              <a:t>furyl</a:t>
            </a:r>
            <a:r>
              <a:rPr lang="en-US" dirty="0" smtClean="0"/>
              <a:t>, </a:t>
            </a:r>
            <a:r>
              <a:rPr lang="en-US" dirty="0" err="1" smtClean="0"/>
              <a:t>naphthyl</a:t>
            </a:r>
            <a:r>
              <a:rPr lang="en-US" dirty="0" smtClean="0"/>
              <a:t> and </a:t>
            </a:r>
            <a:r>
              <a:rPr lang="en-US" dirty="0" err="1" smtClean="0"/>
              <a:t>xenyl</a:t>
            </a:r>
            <a:r>
              <a:rPr lang="en-US" dirty="0" smtClean="0"/>
              <a:t> rings respectively,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addition of alkyl </a:t>
            </a:r>
            <a:r>
              <a:rPr lang="en-US" dirty="0" smtClean="0"/>
              <a:t>or </a:t>
            </a:r>
            <a:r>
              <a:rPr lang="en-US" dirty="0" err="1" smtClean="0"/>
              <a:t>alkoxy</a:t>
            </a:r>
            <a:r>
              <a:rPr lang="en-US" dirty="0" smtClean="0"/>
              <a:t> </a:t>
            </a:r>
            <a:r>
              <a:rPr lang="en-US" dirty="0" err="1" smtClean="0"/>
              <a:t>substituents</a:t>
            </a:r>
            <a:r>
              <a:rPr lang="en-US" dirty="0" smtClean="0"/>
              <a:t> to the aryl ring and lastly replacement of the inherent nitro group by </a:t>
            </a:r>
            <a:r>
              <a:rPr lang="en-US" dirty="0" smtClean="0"/>
              <a:t>a halogen </a:t>
            </a:r>
            <a:r>
              <a:rPr lang="en-US" dirty="0" smtClean="0"/>
              <a:t>atom.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 smtClean="0"/>
              <a:t>is, however, pertinent to mention here that none of these structurally modified </a:t>
            </a:r>
            <a:r>
              <a:rPr lang="en-US" dirty="0" smtClean="0"/>
              <a:t>analogues showed </a:t>
            </a:r>
            <a:r>
              <a:rPr lang="en-US" dirty="0" smtClean="0"/>
              <a:t>an activity approaching to that of </a:t>
            </a:r>
            <a:r>
              <a:rPr lang="en-US" dirty="0" err="1" smtClean="0"/>
              <a:t>chloramphenicol</a:t>
            </a:r>
            <a:r>
              <a:rPr lang="en-US" dirty="0" smtClean="0"/>
              <a:t> towards </a:t>
            </a:r>
            <a:r>
              <a:rPr lang="en-US" i="1" dirty="0" err="1" smtClean="0"/>
              <a:t>Shigella</a:t>
            </a:r>
            <a:r>
              <a:rPr lang="en-US" i="1" dirty="0" smtClean="0"/>
              <a:t> </a:t>
            </a:r>
            <a:r>
              <a:rPr lang="en-US" i="1" dirty="0" err="1" smtClean="0"/>
              <a:t>paradysenteriae</a:t>
            </a:r>
            <a:r>
              <a:rPr lang="en-US" i="1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Clinical indications: </a:t>
            </a:r>
            <a:r>
              <a:rPr lang="en-US" sz="2000" dirty="0" smtClean="0"/>
              <a:t>Typhoid fever and similar </a:t>
            </a:r>
            <a:r>
              <a:rPr lang="en-US" sz="2000" dirty="0" err="1" smtClean="0"/>
              <a:t>salmonellal</a:t>
            </a:r>
            <a:r>
              <a:rPr lang="en-US" sz="2000" dirty="0" smtClean="0"/>
              <a:t> infections are usually considered the prime indications </a:t>
            </a:r>
            <a:r>
              <a:rPr lang="en-US" sz="2000" dirty="0" smtClean="0"/>
              <a:t>for the </a:t>
            </a:r>
            <a:r>
              <a:rPr lang="en-US" sz="2000" dirty="0" smtClean="0"/>
              <a:t>use of </a:t>
            </a:r>
            <a:r>
              <a:rPr lang="en-US" sz="2000" dirty="0" err="1" smtClean="0"/>
              <a:t>chloramphenicol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It is also employed </a:t>
            </a:r>
            <a:r>
              <a:rPr lang="en-US" sz="2000" i="1" dirty="0" smtClean="0"/>
              <a:t>in acute infections due to </a:t>
            </a:r>
            <a:r>
              <a:rPr lang="en-US" sz="2000" i="1" dirty="0" err="1" smtClean="0"/>
              <a:t>Heamophilus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, including </a:t>
            </a:r>
            <a:r>
              <a:rPr lang="en-US" sz="2000" i="1" dirty="0" smtClean="0"/>
              <a:t>meningitis attributed to </a:t>
            </a:r>
            <a:r>
              <a:rPr lang="en-US" sz="2000" i="1" dirty="0" err="1" smtClean="0"/>
              <a:t>ampicillin</a:t>
            </a:r>
            <a:r>
              <a:rPr lang="en-US" sz="2000" i="1" dirty="0" smtClean="0"/>
              <a:t>-resistant strains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also find its enormous applications </a:t>
            </a:r>
            <a:r>
              <a:rPr lang="en-US" sz="2000" dirty="0" smtClean="0"/>
              <a:t>in </a:t>
            </a:r>
            <a:r>
              <a:rPr lang="en-US" sz="2000" i="1" dirty="0" smtClean="0"/>
              <a:t>topical </a:t>
            </a:r>
            <a:r>
              <a:rPr lang="en-US" sz="2000" i="1" dirty="0" smtClean="0"/>
              <a:t>infections of eye and skin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has also been used </a:t>
            </a:r>
            <a:r>
              <a:rPr lang="en-US" sz="2000" i="1" dirty="0" smtClean="0"/>
              <a:t>to eradicate </a:t>
            </a:r>
            <a:r>
              <a:rPr lang="en-US" sz="2000" i="1" dirty="0" err="1" smtClean="0"/>
              <a:t>vibrios</a:t>
            </a:r>
            <a:r>
              <a:rPr lang="en-US" sz="2000" i="1" dirty="0" smtClean="0"/>
              <a:t> from patients with cholera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is employed </a:t>
            </a:r>
            <a:r>
              <a:rPr lang="en-US" sz="2000" i="1" dirty="0" smtClean="0"/>
              <a:t>for </a:t>
            </a:r>
            <a:r>
              <a:rPr lang="en-US" sz="2000" i="1" dirty="0" err="1" smtClean="0"/>
              <a:t>rickettsial</a:t>
            </a:r>
            <a:r>
              <a:rPr lang="en-US" sz="2000" i="1" dirty="0" smtClean="0"/>
              <a:t> infections like typhus and Rocky Mountain spotted fever</a:t>
            </a:r>
            <a:r>
              <a:rPr lang="en-US" sz="2000" i="1" dirty="0" smtClean="0"/>
              <a:t>.</a:t>
            </a:r>
          </a:p>
          <a:p>
            <a:r>
              <a:rPr lang="en-US" sz="2000" dirty="0" err="1" smtClean="0"/>
              <a:t>Chloramphenicol</a:t>
            </a:r>
            <a:r>
              <a:rPr lang="en-US" sz="2000" dirty="0" smtClean="0"/>
              <a:t> is particularly recommended for the management and treatment of </a:t>
            </a:r>
            <a:r>
              <a:rPr lang="en-US" sz="2000" dirty="0" smtClean="0"/>
              <a:t>serious infections </a:t>
            </a:r>
            <a:r>
              <a:rPr lang="en-US" sz="2000" dirty="0" smtClean="0"/>
              <a:t>produced by the strains of both Gram-positive and Gram-negative organism that have </a:t>
            </a:r>
            <a:r>
              <a:rPr lang="en-US" sz="2000" dirty="0" smtClean="0"/>
              <a:t>developed eventually </a:t>
            </a:r>
            <a:r>
              <a:rPr lang="en-US" sz="2000" dirty="0" smtClean="0"/>
              <a:t>resistance to either </a:t>
            </a:r>
            <a:r>
              <a:rPr lang="en-US" sz="2000" dirty="0" err="1" smtClean="0"/>
              <a:t>ampicillin</a:t>
            </a:r>
            <a:r>
              <a:rPr lang="en-US" sz="2000" dirty="0" smtClean="0"/>
              <a:t> or penicillin G, for instance : </a:t>
            </a:r>
            <a:r>
              <a:rPr lang="en-US" sz="2000" i="1" dirty="0" smtClean="0"/>
              <a:t>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, Salmonella </a:t>
            </a:r>
            <a:r>
              <a:rPr lang="en-US" sz="2000" i="1" dirty="0" err="1" smtClean="0"/>
              <a:t>typhi</a:t>
            </a:r>
            <a:r>
              <a:rPr lang="en-US" sz="2000" i="1" dirty="0" smtClean="0"/>
              <a:t>, S</a:t>
            </a:r>
            <a:r>
              <a:rPr lang="en-US" sz="2000" i="1" dirty="0" smtClean="0"/>
              <a:t>. </a:t>
            </a:r>
            <a:r>
              <a:rPr lang="en-US" sz="2000" i="1" dirty="0" err="1" smtClean="0"/>
              <a:t>pneumoniae</a:t>
            </a:r>
            <a:r>
              <a:rPr lang="en-US" sz="2000" i="1" dirty="0" smtClean="0"/>
              <a:t>, B. </a:t>
            </a:r>
            <a:r>
              <a:rPr lang="en-US" sz="2000" i="1" dirty="0" err="1" smtClean="0"/>
              <a:t>fragilis</a:t>
            </a:r>
            <a:r>
              <a:rPr lang="en-US" sz="2000" i="1" dirty="0" smtClean="0"/>
              <a:t>, and N. </a:t>
            </a:r>
            <a:r>
              <a:rPr lang="en-US" sz="2000" i="1" dirty="0" err="1" smtClean="0"/>
              <a:t>meningitidis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is used topically extensively for the superficial </a:t>
            </a:r>
            <a:r>
              <a:rPr lang="en-US" sz="2000" i="1" dirty="0" err="1" smtClean="0"/>
              <a:t>conjunctival</a:t>
            </a:r>
            <a:r>
              <a:rPr lang="en-US" sz="2000" i="1" dirty="0" smtClean="0"/>
              <a:t> infections and </a:t>
            </a:r>
            <a:r>
              <a:rPr lang="en-US" sz="2000" i="1" dirty="0" err="1" smtClean="0"/>
              <a:t>blepharitis</a:t>
            </a:r>
            <a:r>
              <a:rPr lang="en-US" sz="2000" i="1" dirty="0" smtClean="0"/>
              <a:t> </a:t>
            </a:r>
            <a:r>
              <a:rPr lang="en-US" sz="2000" i="1" dirty="0" smtClean="0"/>
              <a:t>essentially </a:t>
            </a:r>
            <a:r>
              <a:rPr lang="en-US" sz="2000" dirty="0" smtClean="0"/>
              <a:t>caused </a:t>
            </a:r>
            <a:r>
              <a:rPr lang="en-US" sz="2000" dirty="0" smtClean="0"/>
              <a:t>by </a:t>
            </a:r>
            <a:r>
              <a:rPr lang="en-US" sz="2000" i="1" dirty="0" smtClean="0"/>
              <a:t>E. coli, H. </a:t>
            </a:r>
            <a:r>
              <a:rPr lang="en-US" sz="2000" i="1" dirty="0" err="1" smtClean="0"/>
              <a:t>influenzae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Moraxella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lacunata</a:t>
            </a:r>
            <a:r>
              <a:rPr lang="en-US" sz="2000" i="1" dirty="0" smtClean="0"/>
              <a:t>, Streptococcus </a:t>
            </a:r>
            <a:r>
              <a:rPr lang="en-US" sz="2000" i="1" dirty="0" err="1" smtClean="0"/>
              <a:t>hemolyticus</a:t>
            </a:r>
            <a:r>
              <a:rPr lang="en-US" sz="2000" i="1" dirty="0" smtClean="0"/>
              <a:t>, and S. </a:t>
            </a:r>
            <a:r>
              <a:rPr lang="en-US" sz="2000" i="1" dirty="0" err="1" smtClean="0"/>
              <a:t>aureus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It is </a:t>
            </a:r>
            <a:r>
              <a:rPr lang="en-US" sz="2000" dirty="0" smtClean="0"/>
              <a:t>still the drug of choice for the typhoid fever</a:t>
            </a:r>
            <a:r>
              <a:rPr lang="en-US" sz="2000" dirty="0" smtClean="0"/>
              <a:t>.</a:t>
            </a:r>
          </a:p>
          <a:p>
            <a:pPr>
              <a:buNone/>
            </a:pPr>
            <a:r>
              <a:rPr lang="en-US" sz="2000" b="1" dirty="0" smtClean="0"/>
              <a:t>Dose: </a:t>
            </a:r>
            <a:r>
              <a:rPr lang="en-US" sz="2000" i="1" dirty="0" smtClean="0"/>
              <a:t>Usual, adult, 500 mg every 6 hours.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837</Words>
  <Application>Microsoft Office PowerPoint</Application>
  <PresentationFormat>On-screen Show (4:3)</PresentationFormat>
  <Paragraphs>50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CHLORAMPHENICOL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Mechanism of action 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CHLORAMPHENICOL</dc:title>
  <dc:creator>ANJUM SULTANA RANA</dc:creator>
  <cp:lastModifiedBy>ANJUM SULTANA RANA</cp:lastModifiedBy>
  <cp:revision>36</cp:revision>
  <dcterms:created xsi:type="dcterms:W3CDTF">2006-08-16T00:00:00Z</dcterms:created>
  <dcterms:modified xsi:type="dcterms:W3CDTF">2020-02-29T09:07:30Z</dcterms:modified>
</cp:coreProperties>
</file>