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0" r:id="rId2"/>
    <p:sldId id="291" r:id="rId3"/>
    <p:sldId id="292" r:id="rId4"/>
    <p:sldId id="293" r:id="rId5"/>
    <p:sldId id="294" r:id="rId6"/>
    <p:sldId id="295" r:id="rId7"/>
    <p:sldId id="296" r:id="rId8"/>
    <p:sldId id="297" r:id="rId9"/>
    <p:sldId id="298" r:id="rId10"/>
    <p:sldId id="299" r:id="rId11"/>
    <p:sldId id="300" r:id="rId12"/>
    <p:sldId id="301" r:id="rId13"/>
    <p:sldId id="302" r:id="rId14"/>
    <p:sldId id="304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710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NJUM%20SULTANA%20RANA\Videos\Cephalosporin%20%20Mechanism%20of%20Action.mp4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Cephalosporins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/>
          </a:bodyPr>
          <a:lstStyle/>
          <a:p>
            <a:r>
              <a:rPr lang="en-US" sz="2000" i="1" dirty="0" smtClean="0"/>
              <a:t>The best </a:t>
            </a:r>
            <a:r>
              <a:rPr lang="en-US" sz="2000" dirty="0" smtClean="0"/>
              <a:t>known family of β-</a:t>
            </a:r>
            <a:r>
              <a:rPr lang="en-US" sz="2000" dirty="0" err="1" smtClean="0"/>
              <a:t>lactams</a:t>
            </a:r>
            <a:r>
              <a:rPr lang="en-US" sz="2000" dirty="0" smtClean="0"/>
              <a:t> are termed as the </a:t>
            </a:r>
            <a:r>
              <a:rPr lang="en-US" sz="2000" dirty="0" err="1" smtClean="0"/>
              <a:t>cephalosporins</a:t>
            </a:r>
            <a:r>
              <a:rPr lang="en-US" sz="2000" dirty="0" smtClean="0"/>
              <a:t>, wherein the β-</a:t>
            </a:r>
            <a:r>
              <a:rPr lang="en-US" sz="2000" dirty="0" err="1" smtClean="0"/>
              <a:t>lactam</a:t>
            </a:r>
            <a:r>
              <a:rPr lang="en-US" sz="2000" dirty="0" smtClean="0"/>
              <a:t> ring is strategically fused to a 6-membered </a:t>
            </a:r>
            <a:r>
              <a:rPr lang="en-US" sz="2000" dirty="0" err="1" smtClean="0"/>
              <a:t>dihydrothiazine</a:t>
            </a:r>
            <a:r>
              <a:rPr lang="en-US" sz="2000" dirty="0" smtClean="0"/>
              <a:t> ring system as shown below : </a:t>
            </a:r>
            <a:r>
              <a:rPr lang="en-US" sz="2000" dirty="0" err="1" smtClean="0"/>
              <a:t>Caphalosporin</a:t>
            </a:r>
            <a:r>
              <a:rPr lang="en-US" sz="2000" dirty="0" smtClean="0"/>
              <a:t> C.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sz="2400" dirty="0" smtClean="0"/>
          </a:p>
          <a:p>
            <a:endParaRPr lang="en-US" sz="2200" dirty="0" smtClean="0"/>
          </a:p>
          <a:p>
            <a:r>
              <a:rPr lang="en-US" sz="2000" dirty="0" smtClean="0"/>
              <a:t>Giuseppe </a:t>
            </a:r>
            <a:r>
              <a:rPr lang="en-US" sz="2000" dirty="0" err="1" smtClean="0"/>
              <a:t>Brotzu’s</a:t>
            </a:r>
            <a:r>
              <a:rPr lang="en-US" sz="2000" dirty="0" smtClean="0"/>
              <a:t> epoch, in 1945, discovered that </a:t>
            </a:r>
            <a:r>
              <a:rPr lang="en-US" sz="2000" dirty="0" err="1" smtClean="0"/>
              <a:t>cephalosporium</a:t>
            </a:r>
            <a:r>
              <a:rPr lang="en-US" sz="2000" dirty="0" smtClean="0"/>
              <a:t> fungi obtained from </a:t>
            </a:r>
            <a:r>
              <a:rPr lang="en-US" sz="2000" i="1" dirty="0" smtClean="0"/>
              <a:t>C. </a:t>
            </a:r>
            <a:r>
              <a:rPr lang="en-US" sz="2000" i="1" dirty="0" err="1" smtClean="0"/>
              <a:t>acremonium</a:t>
            </a:r>
            <a:r>
              <a:rPr lang="en-US" sz="2000" i="1" dirty="0" smtClean="0"/>
              <a:t> showed a remarkable inhibition in the growth of a rather wide spectrum of both </a:t>
            </a:r>
            <a:r>
              <a:rPr lang="en-US" sz="2000" dirty="0" smtClean="0"/>
              <a:t>Gram-positive and Gram-negative organisms.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2514600"/>
            <a:ext cx="7086600" cy="1967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"/>
            <a:ext cx="8229600" cy="597376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000" b="1" dirty="0" smtClean="0"/>
              <a:t>Third Generation </a:t>
            </a:r>
            <a:r>
              <a:rPr lang="en-US" sz="2000" b="1" dirty="0" err="1" smtClean="0"/>
              <a:t>Cephalosporins</a:t>
            </a:r>
            <a:endParaRPr lang="en-US" sz="2000" b="1" dirty="0" smtClean="0"/>
          </a:p>
          <a:p>
            <a:r>
              <a:rPr lang="en-US" sz="2000" dirty="0" smtClean="0"/>
              <a:t>Though there are several drugs that are approved and marketed belonging to the ‘third generation </a:t>
            </a:r>
            <a:r>
              <a:rPr lang="en-US" sz="2000" dirty="0" err="1" smtClean="0"/>
              <a:t>cephalosporins</a:t>
            </a:r>
            <a:r>
              <a:rPr lang="en-US" sz="2000" dirty="0" smtClean="0"/>
              <a:t>’, but only </a:t>
            </a:r>
            <a:r>
              <a:rPr lang="en-US" sz="2000" i="1" dirty="0" smtClean="0"/>
              <a:t>three such compounds, namely : </a:t>
            </a:r>
            <a:r>
              <a:rPr lang="en-US" sz="2000" dirty="0" err="1" smtClean="0"/>
              <a:t>cefixime</a:t>
            </a:r>
            <a:r>
              <a:rPr lang="en-US" sz="2000" dirty="0" smtClean="0"/>
              <a:t>, </a:t>
            </a:r>
            <a:r>
              <a:rPr lang="en-US" sz="2000" dirty="0" err="1" smtClean="0"/>
              <a:t>ceftazidime</a:t>
            </a:r>
            <a:r>
              <a:rPr lang="en-US" sz="2000" dirty="0" smtClean="0"/>
              <a:t>, and </a:t>
            </a:r>
            <a:r>
              <a:rPr lang="en-US" sz="2000" dirty="0" err="1" smtClean="0"/>
              <a:t>ceftibuten</a:t>
            </a:r>
            <a:r>
              <a:rPr lang="en-US" sz="2000" dirty="0" smtClean="0"/>
              <a:t> shall be discussed here.</a:t>
            </a:r>
          </a:p>
          <a:p>
            <a:pPr>
              <a:buFont typeface="Wingdings" pitchFamily="2" charset="2"/>
              <a:buChar char="v"/>
            </a:pPr>
            <a:r>
              <a:rPr lang="en-US" sz="2000" b="1" dirty="0" err="1" smtClean="0"/>
              <a:t>Cefixime</a:t>
            </a:r>
            <a:endParaRPr lang="en-US" sz="2000" b="1" dirty="0" smtClean="0"/>
          </a:p>
          <a:p>
            <a:pPr>
              <a:buFont typeface="Wingdings" pitchFamily="2" charset="2"/>
              <a:buChar char="v"/>
            </a:pPr>
            <a:endParaRPr lang="en-US" sz="2000" b="1" dirty="0" smtClean="0"/>
          </a:p>
          <a:p>
            <a:pPr>
              <a:buFont typeface="Wingdings" pitchFamily="2" charset="2"/>
              <a:buChar char="v"/>
            </a:pPr>
            <a:endParaRPr lang="en-US" sz="2000" b="1" dirty="0" smtClean="0"/>
          </a:p>
          <a:p>
            <a:pPr>
              <a:buFont typeface="Wingdings" pitchFamily="2" charset="2"/>
              <a:buChar char="v"/>
            </a:pPr>
            <a:endParaRPr lang="en-US" sz="2000" b="1" dirty="0" smtClean="0"/>
          </a:p>
          <a:p>
            <a:r>
              <a:rPr lang="en-US" sz="2000" dirty="0" smtClean="0"/>
              <a:t>It is a well-known orally active third generation cephalosporin having superb and excellent therapeutic profile against a plethora of </a:t>
            </a:r>
            <a:r>
              <a:rPr lang="en-US" sz="2000" i="1" dirty="0" smtClean="0"/>
              <a:t>E. coli, </a:t>
            </a:r>
            <a:r>
              <a:rPr lang="en-US" sz="2000" i="1" dirty="0" err="1" smtClean="0"/>
              <a:t>Klebsiella</a:t>
            </a:r>
            <a:r>
              <a:rPr lang="en-US" sz="2000" i="1" dirty="0" smtClean="0"/>
              <a:t>, H. </a:t>
            </a:r>
            <a:r>
              <a:rPr lang="en-US" sz="2000" i="1" dirty="0" err="1" smtClean="0"/>
              <a:t>influenzae</a:t>
            </a:r>
            <a:r>
              <a:rPr lang="en-US" sz="2000" i="1" dirty="0" smtClean="0"/>
              <a:t>, </a:t>
            </a:r>
            <a:r>
              <a:rPr lang="en-US" sz="2000" i="1" dirty="0" err="1" smtClean="0"/>
              <a:t>Branhametla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catarrhalis</a:t>
            </a:r>
            <a:r>
              <a:rPr lang="en-US" sz="2000" i="1" dirty="0" smtClean="0"/>
              <a:t>, N. </a:t>
            </a:r>
            <a:r>
              <a:rPr lang="en-US" sz="2000" i="1" dirty="0" err="1" smtClean="0"/>
              <a:t>gonorrhoeae</a:t>
            </a:r>
            <a:r>
              <a:rPr lang="en-US" sz="2000" i="1" dirty="0" smtClean="0"/>
              <a:t> and </a:t>
            </a:r>
            <a:r>
              <a:rPr lang="en-US" sz="2000" i="1" dirty="0" err="1" smtClean="0"/>
              <a:t>meningitidis</a:t>
            </a:r>
            <a:r>
              <a:rPr lang="en-US" sz="2000" i="1" dirty="0" smtClean="0"/>
              <a:t>, besides including β-</a:t>
            </a:r>
            <a:r>
              <a:rPr lang="en-US" sz="2000" i="1" dirty="0" err="1" smtClean="0"/>
              <a:t>lactamase</a:t>
            </a:r>
            <a:r>
              <a:rPr lang="en-US" sz="2000" i="1" dirty="0" smtClean="0"/>
              <a:t> producing strains. </a:t>
            </a:r>
          </a:p>
          <a:p>
            <a:r>
              <a:rPr lang="en-US" sz="2000" i="1" dirty="0" smtClean="0"/>
              <a:t>It is found to be active </a:t>
            </a:r>
            <a:r>
              <a:rPr lang="en-US" sz="2000" dirty="0" smtClean="0"/>
              <a:t>against certain common streptococci spp. Whereas staphylococci are genuinely resistant. </a:t>
            </a:r>
          </a:p>
          <a:p>
            <a:r>
              <a:rPr lang="en-US" sz="2000" dirty="0" smtClean="0"/>
              <a:t>It is invariably recommended for the respiratory infections, </a:t>
            </a:r>
            <a:r>
              <a:rPr lang="en-US" sz="2000" dirty="0" err="1" smtClean="0"/>
              <a:t>otitis</a:t>
            </a:r>
            <a:r>
              <a:rPr lang="en-US" sz="2000" dirty="0" smtClean="0"/>
              <a:t> media and uncomplicated UTIs; however, its actual therapeutic role is yet to be understood exhaustively.</a:t>
            </a:r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endParaRPr lang="en-US" sz="20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1524000"/>
            <a:ext cx="4392136" cy="140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89756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000" b="1" dirty="0" err="1" smtClean="0"/>
              <a:t>Ceftazidime</a:t>
            </a:r>
            <a:r>
              <a:rPr lang="en-US" sz="2000" b="1" dirty="0" smtClean="0"/>
              <a:t> Sodium</a:t>
            </a:r>
          </a:p>
          <a:p>
            <a:pPr>
              <a:buFont typeface="Wingdings" pitchFamily="2" charset="2"/>
              <a:buChar char="v"/>
            </a:pPr>
            <a:endParaRPr lang="en-US" sz="2000" b="1" dirty="0" smtClean="0"/>
          </a:p>
          <a:p>
            <a:pPr>
              <a:buFont typeface="Wingdings" pitchFamily="2" charset="2"/>
              <a:buChar char="v"/>
            </a:pPr>
            <a:endParaRPr lang="en-US" sz="2000" b="1" dirty="0" smtClean="0"/>
          </a:p>
          <a:p>
            <a:pPr>
              <a:buNone/>
            </a:pPr>
            <a:endParaRPr lang="en-US" sz="2000" b="1" dirty="0" smtClean="0"/>
          </a:p>
          <a:p>
            <a:r>
              <a:rPr lang="en-US" sz="2000" dirty="0" smtClean="0"/>
              <a:t>The ‘drug’ displays its special interest due to its inherent high activity against the </a:t>
            </a:r>
            <a:r>
              <a:rPr lang="en-US" sz="2000" i="1" dirty="0" smtClean="0"/>
              <a:t>Pseudomonas </a:t>
            </a:r>
            <a:r>
              <a:rPr lang="en-US" sz="2000" dirty="0" smtClean="0"/>
              <a:t>and </a:t>
            </a:r>
            <a:r>
              <a:rPr lang="en-US" sz="2000" i="1" dirty="0" err="1" smtClean="0"/>
              <a:t>Enterobacteriaceae</a:t>
            </a:r>
            <a:r>
              <a:rPr lang="en-US" sz="2000" i="1" dirty="0" smtClean="0"/>
              <a:t> but fails to do so for </a:t>
            </a:r>
            <a:r>
              <a:rPr lang="en-US" sz="2000" i="1" dirty="0" err="1" smtClean="0"/>
              <a:t>enterococci</a:t>
            </a:r>
            <a:r>
              <a:rPr lang="en-US" sz="2000" i="1" dirty="0" smtClean="0"/>
              <a:t>. </a:t>
            </a:r>
          </a:p>
          <a:p>
            <a:r>
              <a:rPr lang="en-US" sz="2000" i="1" dirty="0" smtClean="0"/>
              <a:t>It is well recognized widely as an ‘alternative </a:t>
            </a:r>
            <a:r>
              <a:rPr lang="en-US" sz="2000" dirty="0" smtClean="0"/>
              <a:t>drug’ specifically for the management and treatment of hospital-acquired Gram-negative infections.</a:t>
            </a:r>
          </a:p>
          <a:p>
            <a:r>
              <a:rPr lang="en-US" sz="2000" dirty="0" smtClean="0"/>
              <a:t>However, a combination with </a:t>
            </a:r>
            <a:r>
              <a:rPr lang="en-US" sz="2000" dirty="0" err="1" smtClean="0"/>
              <a:t>amikacin</a:t>
            </a:r>
            <a:r>
              <a:rPr lang="en-US" sz="2000" dirty="0" smtClean="0"/>
              <a:t> in the treatment of infections in </a:t>
            </a:r>
            <a:r>
              <a:rPr lang="en-US" sz="2000" dirty="0" err="1" smtClean="0"/>
              <a:t>immunocompromised</a:t>
            </a:r>
            <a:r>
              <a:rPr lang="en-US" sz="2000" dirty="0" smtClean="0"/>
              <a:t> patients when </a:t>
            </a:r>
            <a:r>
              <a:rPr lang="en-US" sz="2000" i="1" dirty="0" smtClean="0"/>
              <a:t>Ps </a:t>
            </a:r>
            <a:r>
              <a:rPr lang="en-US" sz="2000" i="1" dirty="0" err="1" smtClean="0"/>
              <a:t>aeruginosa</a:t>
            </a:r>
            <a:r>
              <a:rPr lang="en-US" sz="2000" i="1" dirty="0" smtClean="0"/>
              <a:t> happens to be a causative organism.</a:t>
            </a:r>
            <a:endParaRPr lang="en-US" sz="2000" dirty="0" smtClean="0"/>
          </a:p>
          <a:p>
            <a:pPr>
              <a:buNone/>
            </a:pPr>
            <a:endParaRPr lang="en-US" sz="20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0"/>
            <a:ext cx="3936582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4200" y="4572000"/>
            <a:ext cx="3954009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858000"/>
          </a:xfrm>
        </p:spPr>
        <p:txBody>
          <a:bodyPr>
            <a:normAutofit fontScale="92500" lnSpcReduction="20000"/>
          </a:bodyPr>
          <a:lstStyle/>
          <a:p>
            <a:r>
              <a:rPr lang="en-US" sz="2000" dirty="0" err="1" smtClean="0"/>
              <a:t>Ceftazidime</a:t>
            </a:r>
            <a:r>
              <a:rPr lang="en-US" sz="2000" dirty="0" smtClean="0"/>
              <a:t> is profusely recommended for use in the treatment of bone and joint infections, CNS-infections, gynecological infections, lower respiratory tract infections, septicemia, skin and UTIs.</a:t>
            </a:r>
          </a:p>
          <a:p>
            <a:r>
              <a:rPr lang="en-US" sz="2000" dirty="0" smtClean="0"/>
              <a:t>The ‘drug’ is eliminated </a:t>
            </a:r>
            <a:r>
              <a:rPr lang="en-US" sz="2000" dirty="0" err="1" smtClean="0"/>
              <a:t>upto</a:t>
            </a:r>
            <a:r>
              <a:rPr lang="en-US" sz="2000" dirty="0" smtClean="0"/>
              <a:t> 80-90% in the urine. The plasma half-life in normal healthy persons is almost 2 hours, but may be prolonged in patients having renal failure.</a:t>
            </a:r>
          </a:p>
          <a:p>
            <a:pPr>
              <a:buFont typeface="Wingdings" pitchFamily="2" charset="2"/>
              <a:buChar char="v"/>
            </a:pPr>
            <a:r>
              <a:rPr lang="en-US" sz="2000" b="1" dirty="0" err="1" smtClean="0"/>
              <a:t>Ceftibuten</a:t>
            </a:r>
            <a:endParaRPr lang="en-US" sz="2000" b="1" dirty="0" smtClean="0"/>
          </a:p>
          <a:p>
            <a:pPr>
              <a:buFont typeface="Wingdings" pitchFamily="2" charset="2"/>
              <a:buChar char="v"/>
            </a:pPr>
            <a:endParaRPr lang="en-US" sz="2000" b="1" dirty="0" smtClean="0"/>
          </a:p>
          <a:p>
            <a:pPr>
              <a:buFont typeface="Wingdings" pitchFamily="2" charset="2"/>
              <a:buChar char="v"/>
            </a:pPr>
            <a:endParaRPr lang="en-US" sz="2000" b="1" dirty="0" smtClean="0"/>
          </a:p>
          <a:p>
            <a:pPr>
              <a:buFont typeface="Wingdings" pitchFamily="2" charset="2"/>
              <a:buChar char="v"/>
            </a:pPr>
            <a:endParaRPr lang="en-US" sz="2000" b="1" dirty="0" smtClean="0"/>
          </a:p>
          <a:p>
            <a:pPr>
              <a:buNone/>
            </a:pPr>
            <a:endParaRPr lang="en-US" sz="2000" b="1" dirty="0" smtClean="0"/>
          </a:p>
          <a:p>
            <a:pPr>
              <a:buNone/>
            </a:pPr>
            <a:r>
              <a:rPr lang="en-US" sz="2000" b="1" dirty="0" smtClean="0"/>
              <a:t>SAR of </a:t>
            </a:r>
            <a:r>
              <a:rPr lang="en-US" sz="2000" b="1" dirty="0" err="1" smtClean="0"/>
              <a:t>Ceftibuten</a:t>
            </a:r>
            <a:r>
              <a:rPr lang="en-US" sz="2000" b="1" dirty="0" smtClean="0"/>
              <a:t>. </a:t>
            </a:r>
            <a:r>
              <a:rPr lang="en-US" sz="2000" dirty="0" smtClean="0"/>
              <a:t>It is one of the most recent chemically novel structural analogues of the </a:t>
            </a:r>
            <a:r>
              <a:rPr lang="en-US" sz="2000" dirty="0" err="1" smtClean="0"/>
              <a:t>oximinocephalosporins</a:t>
            </a:r>
            <a:r>
              <a:rPr lang="en-US" sz="2000" dirty="0" smtClean="0"/>
              <a:t> wherein an </a:t>
            </a:r>
            <a:r>
              <a:rPr lang="en-US" sz="2000" dirty="0" err="1" smtClean="0"/>
              <a:t>olefinic</a:t>
            </a:r>
            <a:r>
              <a:rPr lang="en-US" sz="2000" dirty="0" smtClean="0"/>
              <a:t> </a:t>
            </a:r>
            <a:r>
              <a:rPr lang="en-US" sz="2000" dirty="0" err="1" smtClean="0"/>
              <a:t>methylene</a:t>
            </a:r>
            <a:r>
              <a:rPr lang="en-US" sz="2000" dirty="0" smtClean="0"/>
              <a:t> moiety (C = CHCH2—), as shown by the dotted line in the above </a:t>
            </a:r>
            <a:r>
              <a:rPr lang="en-US" sz="2000" dirty="0" err="1" smtClean="0"/>
              <a:t>structure,with</a:t>
            </a:r>
            <a:r>
              <a:rPr lang="en-US" sz="2000" dirty="0" smtClean="0"/>
              <a:t> Z stereochemistry has virtually replaced the </a:t>
            </a:r>
            <a:r>
              <a:rPr lang="en-US" sz="2000" i="1" dirty="0" err="1" smtClean="0"/>
              <a:t>syn-oximino</a:t>
            </a:r>
            <a:r>
              <a:rPr lang="en-US" sz="2000" i="1" dirty="0" smtClean="0"/>
              <a:t> (C = NO—) </a:t>
            </a:r>
            <a:r>
              <a:rPr lang="en-US" sz="2000" dirty="0" smtClean="0"/>
              <a:t>moiety (which is present in </a:t>
            </a:r>
            <a:r>
              <a:rPr lang="en-US" sz="2000" dirty="0" err="1" smtClean="0"/>
              <a:t>ceftazidime</a:t>
            </a:r>
            <a:r>
              <a:rPr lang="en-US" sz="2000" i="1" dirty="0" smtClean="0"/>
              <a:t>).</a:t>
            </a:r>
          </a:p>
          <a:p>
            <a:pPr>
              <a:buNone/>
            </a:pPr>
            <a:r>
              <a:rPr lang="en-US" sz="2000" b="1" dirty="0" smtClean="0"/>
              <a:t>Clinical indication: </a:t>
            </a:r>
            <a:r>
              <a:rPr lang="en-US" sz="2000" dirty="0" smtClean="0"/>
              <a:t>The ‘drug’ has excellent potency against a majority of the members of the </a:t>
            </a:r>
            <a:r>
              <a:rPr lang="en-US" sz="2000" i="1" dirty="0" err="1" smtClean="0"/>
              <a:t>Enterobacteriaceae</a:t>
            </a:r>
            <a:r>
              <a:rPr lang="en-US" sz="2000" i="1" dirty="0" smtClean="0"/>
              <a:t> </a:t>
            </a:r>
            <a:r>
              <a:rPr lang="en-US" sz="2000" dirty="0" smtClean="0"/>
              <a:t>family, </a:t>
            </a:r>
            <a:r>
              <a:rPr lang="en-US" sz="2000" i="1" dirty="0" smtClean="0"/>
              <a:t>H. </a:t>
            </a:r>
            <a:r>
              <a:rPr lang="en-US" sz="2000" i="1" dirty="0" err="1" smtClean="0"/>
              <a:t>influenzae</a:t>
            </a:r>
            <a:r>
              <a:rPr lang="en-US" sz="2000" i="1" dirty="0" smtClean="0"/>
              <a:t>, </a:t>
            </a:r>
            <a:r>
              <a:rPr lang="en-US" sz="2000" i="1" dirty="0" err="1" smtClean="0"/>
              <a:t>Neisseria</a:t>
            </a:r>
            <a:r>
              <a:rPr lang="en-US" sz="2000" i="1" dirty="0" smtClean="0"/>
              <a:t> spp., and M. </a:t>
            </a:r>
            <a:r>
              <a:rPr lang="en-US" sz="2000" i="1" dirty="0" err="1" smtClean="0"/>
              <a:t>catarrhalis</a:t>
            </a:r>
            <a:r>
              <a:rPr lang="en-US" sz="2000" i="1" dirty="0" smtClean="0"/>
              <a:t>. </a:t>
            </a:r>
          </a:p>
          <a:p>
            <a:r>
              <a:rPr lang="en-US" sz="2000" i="1" dirty="0" smtClean="0"/>
              <a:t>It is found to be not active against S. </a:t>
            </a:r>
            <a:r>
              <a:rPr lang="en-US" sz="2000" i="1" dirty="0" err="1" smtClean="0"/>
              <a:t>aureus</a:t>
            </a:r>
            <a:r>
              <a:rPr lang="en-US" sz="2000" i="1" dirty="0" smtClean="0"/>
              <a:t> or P. </a:t>
            </a:r>
            <a:r>
              <a:rPr lang="en-US" sz="2000" i="1" dirty="0" err="1" smtClean="0"/>
              <a:t>aeruginosa</a:t>
            </a:r>
            <a:r>
              <a:rPr lang="en-US" sz="2000" i="1" dirty="0" smtClean="0"/>
              <a:t> and exhibits mild streptococcal activity. </a:t>
            </a:r>
          </a:p>
          <a:p>
            <a:r>
              <a:rPr lang="en-US" sz="2000" i="1" dirty="0" smtClean="0"/>
              <a:t>It is invariably indicated in the management and </a:t>
            </a:r>
            <a:r>
              <a:rPr lang="en-US" sz="2000" dirty="0" smtClean="0"/>
              <a:t>control of community-acquired respiratory tract, urinary tract and above all the gynecological infections.</a:t>
            </a:r>
            <a:endParaRPr lang="en-US" sz="20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1295400"/>
            <a:ext cx="3405188" cy="17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"/>
            <a:ext cx="8229600" cy="64008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000" b="1" dirty="0" smtClean="0"/>
              <a:t>Fourth Generation </a:t>
            </a:r>
            <a:r>
              <a:rPr lang="en-US" sz="2000" b="1" dirty="0" err="1" smtClean="0"/>
              <a:t>Cephalosporins</a:t>
            </a:r>
            <a:endParaRPr lang="en-US" sz="2000" b="1" dirty="0" smtClean="0"/>
          </a:p>
          <a:p>
            <a:r>
              <a:rPr lang="en-US" sz="2000" dirty="0" smtClean="0"/>
              <a:t>The only approved drug substance that belongs to the fourth generation </a:t>
            </a:r>
            <a:r>
              <a:rPr lang="en-US" sz="2000" dirty="0" err="1" smtClean="0"/>
              <a:t>cephalosporins</a:t>
            </a:r>
            <a:r>
              <a:rPr lang="en-US" sz="2000" dirty="0" smtClean="0"/>
              <a:t> is </a:t>
            </a:r>
            <a:r>
              <a:rPr lang="en-US" sz="2000" dirty="0" err="1" smtClean="0"/>
              <a:t>cefepime</a:t>
            </a:r>
            <a:r>
              <a:rPr lang="en-US" sz="2000" dirty="0" smtClean="0"/>
              <a:t>.</a:t>
            </a:r>
          </a:p>
          <a:p>
            <a:pPr>
              <a:buFont typeface="Wingdings" pitchFamily="2" charset="2"/>
              <a:buChar char="v"/>
            </a:pPr>
            <a:r>
              <a:rPr lang="en-US" sz="2000" b="1" dirty="0" err="1" smtClean="0"/>
              <a:t>Cefepime</a:t>
            </a:r>
            <a:r>
              <a:rPr lang="en-US" sz="2000" b="1" dirty="0" smtClean="0"/>
              <a:t> Hydrochloride</a:t>
            </a:r>
          </a:p>
          <a:p>
            <a:pPr>
              <a:buFont typeface="Wingdings" pitchFamily="2" charset="2"/>
              <a:buChar char="v"/>
            </a:pPr>
            <a:endParaRPr lang="en-US" sz="2000" b="1" dirty="0" smtClean="0"/>
          </a:p>
          <a:p>
            <a:pPr>
              <a:buFont typeface="Wingdings" pitchFamily="2" charset="2"/>
              <a:buChar char="v"/>
            </a:pPr>
            <a:endParaRPr lang="en-US" sz="2000" b="1" dirty="0" smtClean="0"/>
          </a:p>
          <a:p>
            <a:pPr>
              <a:buFont typeface="Wingdings" pitchFamily="2" charset="2"/>
              <a:buChar char="v"/>
            </a:pPr>
            <a:endParaRPr lang="en-US" sz="2000" b="1" dirty="0" smtClean="0"/>
          </a:p>
          <a:p>
            <a:pPr>
              <a:buNone/>
            </a:pPr>
            <a:endParaRPr lang="en-US" sz="2000" b="1" dirty="0" smtClean="0"/>
          </a:p>
          <a:p>
            <a:r>
              <a:rPr lang="en-US" sz="2000" dirty="0" smtClean="0"/>
              <a:t>It is profoundly recognized as an altogether new approved fourth-generation cephalosporin which essentially possesses an extended Gram-negative spectrum against Gram-negative aerobic bacilli usually covered by </a:t>
            </a:r>
            <a:r>
              <a:rPr lang="en-US" sz="2000" dirty="0" err="1" smtClean="0"/>
              <a:t>cefotaxime</a:t>
            </a:r>
            <a:r>
              <a:rPr lang="en-US" sz="2000" dirty="0" smtClean="0"/>
              <a:t> and </a:t>
            </a:r>
            <a:r>
              <a:rPr lang="en-US" sz="2000" dirty="0" err="1" smtClean="0"/>
              <a:t>ceftazidime</a:t>
            </a:r>
            <a:r>
              <a:rPr lang="en-US" sz="2000" dirty="0" smtClean="0"/>
              <a:t> including certain strains that are found to be resistant to these third-generation </a:t>
            </a:r>
            <a:r>
              <a:rPr lang="en-US" sz="2000" dirty="0" err="1" smtClean="0"/>
              <a:t>cephalosporins</a:t>
            </a:r>
            <a:r>
              <a:rPr lang="en-US" sz="2000" i="1" dirty="0" smtClean="0"/>
              <a:t>.</a:t>
            </a:r>
          </a:p>
          <a:p>
            <a:r>
              <a:rPr lang="en-US" sz="2000" dirty="0" smtClean="0"/>
              <a:t>It is, however, pertinent to state here that </a:t>
            </a:r>
            <a:r>
              <a:rPr lang="en-US" sz="2000" dirty="0" err="1" smtClean="0"/>
              <a:t>cefepime</a:t>
            </a:r>
            <a:r>
              <a:rPr lang="en-US" sz="2000" dirty="0" smtClean="0"/>
              <a:t> definitely exhibits an improved antibacterial profile against </a:t>
            </a:r>
            <a:r>
              <a:rPr lang="en-US" sz="2000" i="1" dirty="0" smtClean="0"/>
              <a:t>Streptococcus </a:t>
            </a:r>
            <a:r>
              <a:rPr lang="en-US" sz="2000" i="1" dirty="0" err="1" smtClean="0"/>
              <a:t>pneumoniae</a:t>
            </a:r>
            <a:r>
              <a:rPr lang="en-US" sz="2000" i="1" dirty="0" smtClean="0"/>
              <a:t> and Staphylococcus </a:t>
            </a:r>
            <a:r>
              <a:rPr lang="en-US" sz="2000" i="1" dirty="0" err="1" smtClean="0"/>
              <a:t>aureus</a:t>
            </a:r>
            <a:r>
              <a:rPr lang="en-US" sz="2000" i="1" dirty="0" smtClean="0"/>
              <a:t> in comparison to the third generation </a:t>
            </a:r>
            <a:r>
              <a:rPr lang="en-US" sz="2000" dirty="0" err="1" smtClean="0"/>
              <a:t>cephalosporins</a:t>
            </a:r>
            <a:r>
              <a:rPr lang="en-US" sz="2000" i="1" dirty="0" smtClean="0"/>
              <a:t>. Interestingly, its specific activity against P. </a:t>
            </a:r>
            <a:r>
              <a:rPr lang="en-US" sz="2000" i="1" dirty="0" err="1" smtClean="0"/>
              <a:t>aeruginosa</a:t>
            </a:r>
            <a:r>
              <a:rPr lang="en-US" sz="2000" i="1" dirty="0" smtClean="0"/>
              <a:t> is found to be variable </a:t>
            </a:r>
            <a:r>
              <a:rPr lang="en-US" sz="2000" dirty="0" smtClean="0"/>
              <a:t>just like other antibiotics ; and the profile of activity resides between that of </a:t>
            </a:r>
            <a:r>
              <a:rPr lang="en-US" sz="2000" dirty="0" err="1" smtClean="0"/>
              <a:t>ceftazidime</a:t>
            </a:r>
            <a:r>
              <a:rPr lang="en-US" sz="2000" dirty="0" smtClean="0"/>
              <a:t> and </a:t>
            </a:r>
            <a:r>
              <a:rPr lang="en-US" sz="2000" dirty="0" err="1" smtClean="0"/>
              <a:t>ceftoxime</a:t>
            </a:r>
            <a:r>
              <a:rPr lang="en-US" sz="2000" i="1" dirty="0" smtClean="0"/>
              <a:t>.</a:t>
            </a:r>
          </a:p>
          <a:p>
            <a:endParaRPr lang="en-US" sz="2000" dirty="0" smtClean="0"/>
          </a:p>
          <a:p>
            <a:pPr>
              <a:buNone/>
            </a:pPr>
            <a:endParaRPr lang="en-US" sz="20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1600200"/>
            <a:ext cx="4524373" cy="130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MECHANISM OF ACTION OF CEPHALOSPORINS</a:t>
            </a:r>
            <a:endParaRPr lang="en-US" dirty="0"/>
          </a:p>
        </p:txBody>
      </p:sp>
      <p:pic>
        <p:nvPicPr>
          <p:cNvPr id="4" name="Cephalosporin  Mechanism of Action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371600" y="1600200"/>
            <a:ext cx="6400800" cy="480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Abraham and Newton (1961) at Oxford for the first time not only isolated successfully but also characterized cephalosporin C. However, the confirmation of its structure was ascertained by X-ray crystallography.</a:t>
            </a:r>
          </a:p>
          <a:p>
            <a:r>
              <a:rPr lang="en-US" sz="2000" dirty="0" smtClean="0"/>
              <a:t>It has been observed critically that the natural products usually exhibit a relatively lower level of antibacterial activity</a:t>
            </a:r>
            <a:r>
              <a:rPr lang="en-US" sz="2000" i="1" dirty="0" smtClean="0"/>
              <a:t>. Therefore, the ‘cleavage’ of the amide bond of the </a:t>
            </a:r>
            <a:r>
              <a:rPr lang="en-US" sz="2000" dirty="0" err="1" smtClean="0"/>
              <a:t>aminoadipyl</a:t>
            </a:r>
            <a:r>
              <a:rPr lang="en-US" sz="2000" dirty="0" smtClean="0"/>
              <a:t> side-chain present in cephalosporin C provides 7-amino-cephalosporanic acid (7-ACA), which is most ideally suitable for the synthesis of a wide range of </a:t>
            </a:r>
            <a:r>
              <a:rPr lang="en-US" sz="2000" dirty="0" err="1" smtClean="0"/>
              <a:t>semisynthetic</a:t>
            </a:r>
            <a:r>
              <a:rPr lang="en-US" sz="2000" dirty="0" smtClean="0"/>
              <a:t> </a:t>
            </a:r>
            <a:r>
              <a:rPr lang="en-US" sz="2000" dirty="0" err="1" smtClean="0"/>
              <a:t>cephalosporins</a:t>
            </a:r>
            <a:r>
              <a:rPr lang="en-US" sz="2000" dirty="0" smtClean="0"/>
              <a:t> </a:t>
            </a:r>
            <a:r>
              <a:rPr lang="en-US" sz="2000" i="1" dirty="0" smtClean="0"/>
              <a:t>via </a:t>
            </a:r>
            <a:r>
              <a:rPr lang="en-US" sz="2000" dirty="0" err="1" smtClean="0"/>
              <a:t>acylation</a:t>
            </a:r>
            <a:r>
              <a:rPr lang="en-US" sz="2000" dirty="0" smtClean="0"/>
              <a:t> of the C(7)-amino functional moiety as depicted under:</a:t>
            </a:r>
          </a:p>
          <a:p>
            <a:endParaRPr lang="en-US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4495800"/>
            <a:ext cx="5943600" cy="1789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457200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000" b="1" dirty="0" smtClean="0"/>
              <a:t>Classification</a:t>
            </a:r>
          </a:p>
          <a:p>
            <a:r>
              <a:rPr lang="en-US" sz="2000" dirty="0" smtClean="0"/>
              <a:t>The ‘</a:t>
            </a:r>
            <a:r>
              <a:rPr lang="en-US" sz="2000" dirty="0" err="1" smtClean="0"/>
              <a:t>cephalosporins</a:t>
            </a:r>
            <a:r>
              <a:rPr lang="en-US" sz="2000" dirty="0" smtClean="0"/>
              <a:t>’ may be classified under the following </a:t>
            </a:r>
            <a:r>
              <a:rPr lang="en-US" sz="2000" i="1" dirty="0" smtClean="0"/>
              <a:t>four categories:</a:t>
            </a:r>
          </a:p>
          <a:p>
            <a:pPr>
              <a:buNone/>
            </a:pPr>
            <a:r>
              <a:rPr lang="en-US" sz="2000" i="1" dirty="0" smtClean="0"/>
              <a:t>(a) First generation (some enteric Gram-negative, bacilli)</a:t>
            </a:r>
          </a:p>
          <a:p>
            <a:pPr>
              <a:buNone/>
            </a:pPr>
            <a:r>
              <a:rPr lang="en-US" sz="2000" i="1" dirty="0" smtClean="0"/>
              <a:t>(b) Second generation (Gram-negative H. </a:t>
            </a:r>
            <a:r>
              <a:rPr lang="en-US" sz="2000" i="1" dirty="0" err="1" smtClean="0"/>
              <a:t>influenzae</a:t>
            </a:r>
            <a:r>
              <a:rPr lang="en-US" sz="2000" i="1" dirty="0" smtClean="0"/>
              <a:t> and anaerobes)</a:t>
            </a:r>
          </a:p>
          <a:p>
            <a:pPr>
              <a:buNone/>
            </a:pPr>
            <a:r>
              <a:rPr lang="en-US" sz="2000" i="1" dirty="0" smtClean="0"/>
              <a:t>(c) Third generation (best Gram-negative spectrum, β-</a:t>
            </a:r>
            <a:r>
              <a:rPr lang="en-US" sz="2000" i="1" dirty="0" err="1" smtClean="0"/>
              <a:t>lactamase</a:t>
            </a:r>
            <a:r>
              <a:rPr lang="en-US" sz="2000" i="1" dirty="0" smtClean="0"/>
              <a:t> resistant)</a:t>
            </a:r>
          </a:p>
          <a:p>
            <a:pPr>
              <a:buNone/>
            </a:pPr>
            <a:r>
              <a:rPr lang="en-US" sz="2000" i="1" dirty="0" smtClean="0"/>
              <a:t>(d) Fourth generation.</a:t>
            </a:r>
          </a:p>
          <a:p>
            <a:pPr>
              <a:buFont typeface="Wingdings" pitchFamily="2" charset="2"/>
              <a:buChar char="Ø"/>
            </a:pPr>
            <a:r>
              <a:rPr lang="en-US" sz="2000" b="1" dirty="0" smtClean="0"/>
              <a:t>First generation </a:t>
            </a:r>
            <a:r>
              <a:rPr lang="en-US" sz="2000" b="1" dirty="0" err="1" smtClean="0"/>
              <a:t>cephalosporins</a:t>
            </a:r>
            <a:endParaRPr lang="en-US" sz="2000" b="1" dirty="0" smtClean="0"/>
          </a:p>
          <a:p>
            <a:r>
              <a:rPr lang="en-US" sz="2000" dirty="0" smtClean="0"/>
              <a:t>The following </a:t>
            </a:r>
            <a:r>
              <a:rPr lang="en-US" sz="2000" i="1" dirty="0" smtClean="0"/>
              <a:t>three drugs belonging to this class of compounds are</a:t>
            </a:r>
            <a:r>
              <a:rPr lang="en-US" sz="2000" dirty="0" smtClean="0"/>
              <a:t>: </a:t>
            </a:r>
            <a:r>
              <a:rPr lang="en-US" sz="2000" b="1" dirty="0" err="1" smtClean="0"/>
              <a:t>cefazolin</a:t>
            </a:r>
            <a:r>
              <a:rPr lang="en-US" sz="2000" b="1" dirty="0" smtClean="0"/>
              <a:t>, </a:t>
            </a:r>
            <a:r>
              <a:rPr lang="en-US" sz="2000" b="1" dirty="0" err="1" smtClean="0"/>
              <a:t>cephalexin</a:t>
            </a:r>
            <a:r>
              <a:rPr lang="en-US" sz="2000" b="1" dirty="0" smtClean="0"/>
              <a:t>, and </a:t>
            </a:r>
            <a:r>
              <a:rPr lang="en-US" sz="2000" b="1" dirty="0" err="1" smtClean="0"/>
              <a:t>cephradine</a:t>
            </a:r>
            <a:r>
              <a:rPr lang="en-US" sz="2000" b="1" dirty="0" smtClean="0"/>
              <a:t>.</a:t>
            </a:r>
          </a:p>
          <a:p>
            <a:pPr>
              <a:buFont typeface="Wingdings" pitchFamily="2" charset="2"/>
              <a:buChar char="v"/>
            </a:pPr>
            <a:r>
              <a:rPr lang="en-US" sz="2000" b="1" dirty="0" err="1" smtClean="0"/>
              <a:t>Cefazolin</a:t>
            </a:r>
            <a:r>
              <a:rPr lang="en-US" sz="2000" b="1" dirty="0" smtClean="0"/>
              <a:t> Sodium</a:t>
            </a:r>
          </a:p>
          <a:p>
            <a:pPr>
              <a:buNone/>
            </a:pPr>
            <a:endParaRPr lang="en-US" sz="2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4419600"/>
            <a:ext cx="4648200" cy="148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4724400"/>
          </a:xfrm>
        </p:spPr>
        <p:txBody>
          <a:bodyPr>
            <a:normAutofit/>
          </a:bodyPr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sz="2000" b="1" dirty="0" smtClean="0"/>
              <a:t>Synthesis</a:t>
            </a:r>
          </a:p>
          <a:p>
            <a:r>
              <a:rPr lang="en-US" sz="2000" dirty="0" smtClean="0"/>
              <a:t>The </a:t>
            </a:r>
            <a:r>
              <a:rPr lang="en-US" sz="2000" dirty="0" err="1" smtClean="0"/>
              <a:t>acylation</a:t>
            </a:r>
            <a:r>
              <a:rPr lang="en-US" sz="2000" dirty="0" smtClean="0"/>
              <a:t> of the sodium salt of 7-aminocephalosporanic acid (</a:t>
            </a:r>
            <a:r>
              <a:rPr lang="en-US" sz="2000" i="1" dirty="0" smtClean="0"/>
              <a:t>i.e., 7-ACA) with 1H-tetrazole- </a:t>
            </a:r>
            <a:r>
              <a:rPr lang="en-US" sz="2000" dirty="0" smtClean="0"/>
              <a:t>1-acetyl chloride gives rise to the formation of an intermediate with the elimination of a mole of </a:t>
            </a:r>
            <a:r>
              <a:rPr lang="en-US" sz="2000" dirty="0" err="1" smtClean="0"/>
              <a:t>HCl</a:t>
            </a:r>
            <a:r>
              <a:rPr lang="en-US" sz="2000" dirty="0" smtClean="0"/>
              <a:t>. The resulting product on being treated with 5-methyl-1, 3, 4-thiadiazole-2-thiol affords the displacement of the </a:t>
            </a:r>
            <a:r>
              <a:rPr lang="en-US" sz="2000" dirty="0" err="1" smtClean="0"/>
              <a:t>acetoxy</a:t>
            </a:r>
            <a:r>
              <a:rPr lang="en-US" sz="2000" dirty="0" smtClean="0"/>
              <a:t> moiety which upon treatment with an </a:t>
            </a:r>
            <a:r>
              <a:rPr lang="en-US" sz="2000" dirty="0" err="1" smtClean="0"/>
              <a:t>equimolar</a:t>
            </a:r>
            <a:r>
              <a:rPr lang="en-US" sz="2000" dirty="0" smtClean="0"/>
              <a:t> concentration of </a:t>
            </a:r>
            <a:r>
              <a:rPr lang="en-US" sz="2000" dirty="0" err="1" smtClean="0"/>
              <a:t>NaOH</a:t>
            </a:r>
            <a:r>
              <a:rPr lang="en-US" sz="2000" dirty="0" smtClean="0"/>
              <a:t> yields the official compound.</a:t>
            </a:r>
            <a:endParaRPr lang="en-US" sz="2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0"/>
            <a:ext cx="7253925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6400800"/>
          </a:xfrm>
        </p:spPr>
        <p:txBody>
          <a:bodyPr>
            <a:normAutofit fontScale="92500" lnSpcReduction="10000"/>
          </a:bodyPr>
          <a:lstStyle/>
          <a:p>
            <a:r>
              <a:rPr lang="en-US" sz="2000" b="1" dirty="0" smtClean="0"/>
              <a:t>Clinical indications: </a:t>
            </a:r>
            <a:r>
              <a:rPr lang="en-US" sz="2000" dirty="0" smtClean="0"/>
              <a:t>It is a first-generation </a:t>
            </a:r>
            <a:r>
              <a:rPr lang="en-US" sz="2000" dirty="0" err="1" smtClean="0"/>
              <a:t>cephalosporins</a:t>
            </a:r>
            <a:r>
              <a:rPr lang="en-US" sz="2000" dirty="0" smtClean="0"/>
              <a:t> given IM or IV. The ‘drug’ may be employed to treat infections of the skin, bone, soft tissues, respiratory tract, urinary tract, and </a:t>
            </a:r>
            <a:r>
              <a:rPr lang="en-US" sz="2000" dirty="0" err="1" smtClean="0"/>
              <a:t>endocarditis</a:t>
            </a:r>
            <a:r>
              <a:rPr lang="en-US" sz="2000" dirty="0" smtClean="0"/>
              <a:t> and septicemia caused by susceptible organisms. It has been observed that amongst UTIs, cystitis responds much predominantly and better in comparison to </a:t>
            </a:r>
            <a:r>
              <a:rPr lang="en-US" sz="2000" i="1" dirty="0" err="1" smtClean="0"/>
              <a:t>pyelonephritis</a:t>
            </a:r>
            <a:r>
              <a:rPr lang="en-US" sz="2000" i="1" dirty="0" smtClean="0"/>
              <a:t>. It is regarded to be the preferred cephalosporin </a:t>
            </a:r>
            <a:r>
              <a:rPr lang="en-US" sz="2000" dirty="0" smtClean="0"/>
              <a:t>for most surgical prophylaxis due to its inherent long half-life.</a:t>
            </a:r>
          </a:p>
          <a:p>
            <a:pPr>
              <a:buFont typeface="Wingdings" pitchFamily="2" charset="2"/>
              <a:buChar char="v"/>
            </a:pPr>
            <a:r>
              <a:rPr lang="en-US" sz="2000" b="1" dirty="0" err="1" smtClean="0"/>
              <a:t>Cephalexin</a:t>
            </a:r>
            <a:endParaRPr lang="en-US" sz="2000" b="1" dirty="0" smtClean="0"/>
          </a:p>
          <a:p>
            <a:pPr>
              <a:buFont typeface="Wingdings" pitchFamily="2" charset="2"/>
              <a:buChar char="v"/>
            </a:pPr>
            <a:endParaRPr lang="en-US" sz="2000" b="1" dirty="0" smtClean="0"/>
          </a:p>
          <a:p>
            <a:pPr>
              <a:buFont typeface="Wingdings" pitchFamily="2" charset="2"/>
              <a:buChar char="v"/>
            </a:pPr>
            <a:endParaRPr lang="en-US" sz="2000" b="1" dirty="0" smtClean="0"/>
          </a:p>
          <a:p>
            <a:pPr>
              <a:buFont typeface="Wingdings" pitchFamily="2" charset="2"/>
              <a:buChar char="v"/>
            </a:pPr>
            <a:endParaRPr lang="en-US" sz="2000" b="1" dirty="0" smtClean="0"/>
          </a:p>
          <a:p>
            <a:pPr>
              <a:buFont typeface="Wingdings" pitchFamily="2" charset="2"/>
              <a:buChar char="v"/>
            </a:pPr>
            <a:endParaRPr lang="en-US" sz="2000" b="1" dirty="0" smtClean="0"/>
          </a:p>
          <a:p>
            <a:endParaRPr lang="en-US" sz="2000" dirty="0" smtClean="0"/>
          </a:p>
          <a:p>
            <a:r>
              <a:rPr lang="en-US" sz="2000" b="1" dirty="0" smtClean="0"/>
              <a:t>Clinical indications: </a:t>
            </a:r>
            <a:r>
              <a:rPr lang="en-US" sz="2000" dirty="0" smtClean="0"/>
              <a:t>It is approved and recommended for use against respiratory infections caused by </a:t>
            </a:r>
            <a:r>
              <a:rPr lang="en-US" sz="2000" dirty="0" err="1" smtClean="0"/>
              <a:t>pneumococcus</a:t>
            </a:r>
            <a:r>
              <a:rPr lang="en-US" sz="2000" dirty="0" smtClean="0"/>
              <a:t> together with </a:t>
            </a:r>
            <a:r>
              <a:rPr lang="el-GR" sz="2000" dirty="0" smtClean="0"/>
              <a:t>β-</a:t>
            </a:r>
            <a:r>
              <a:rPr lang="en-US" sz="2000" dirty="0" smtClean="0"/>
              <a:t>hemolytic streptococci ; </a:t>
            </a:r>
            <a:r>
              <a:rPr lang="en-US" sz="2000" dirty="0" err="1" smtClean="0"/>
              <a:t>otitis</a:t>
            </a:r>
            <a:r>
              <a:rPr lang="en-US" sz="2000" dirty="0" smtClean="0"/>
              <a:t> media by </a:t>
            </a:r>
            <a:r>
              <a:rPr lang="en-US" sz="2000" i="1" dirty="0" smtClean="0"/>
              <a:t>H. </a:t>
            </a:r>
            <a:r>
              <a:rPr lang="en-US" sz="2000" i="1" dirty="0" err="1" smtClean="0"/>
              <a:t>influenzae</a:t>
            </a:r>
            <a:r>
              <a:rPr lang="en-US" sz="2000" i="1" dirty="0" smtClean="0"/>
              <a:t>, </a:t>
            </a:r>
            <a:r>
              <a:rPr lang="en-US" sz="2000" i="1" dirty="0" err="1" smtClean="0"/>
              <a:t>Branhamella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catarrhalis</a:t>
            </a:r>
            <a:r>
              <a:rPr lang="en-US" sz="2000" i="1" dirty="0" smtClean="0"/>
              <a:t>, </a:t>
            </a:r>
            <a:r>
              <a:rPr lang="en-US" sz="2000" dirty="0" err="1" smtClean="0"/>
              <a:t>pneumococcus</a:t>
            </a:r>
            <a:r>
              <a:rPr lang="en-US" sz="2000" dirty="0" smtClean="0"/>
              <a:t>, staphylococci ; skin and soft tissue infections by staphylococci and streptococci ; bone and joint infections by </a:t>
            </a:r>
            <a:r>
              <a:rPr lang="en-US" sz="2000" i="1" dirty="0" smtClean="0"/>
              <a:t>Pr mirabilis and staphylococci ; and above all the UTIs produced by E. coli, </a:t>
            </a:r>
            <a:r>
              <a:rPr lang="en-US" sz="2000" i="1" dirty="0" err="1" smtClean="0"/>
              <a:t>Klebsiella</a:t>
            </a:r>
            <a:r>
              <a:rPr lang="en-US" sz="2000" i="1" dirty="0" smtClean="0"/>
              <a:t> and Pr. mirabilis.</a:t>
            </a:r>
          </a:p>
          <a:p>
            <a:pPr>
              <a:buNone/>
            </a:pPr>
            <a:r>
              <a:rPr lang="en-US" sz="2000" b="1" dirty="0" smtClean="0"/>
              <a:t>Note</a:t>
            </a:r>
            <a:r>
              <a:rPr lang="en-US" sz="2200" b="1" dirty="0" smtClean="0"/>
              <a:t>. </a:t>
            </a:r>
            <a:r>
              <a:rPr lang="en-US" sz="2200" dirty="0" smtClean="0"/>
              <a:t>The ‘</a:t>
            </a:r>
            <a:r>
              <a:rPr lang="en-US" sz="2200" i="1" dirty="0" smtClean="0"/>
              <a:t>drug’ is significantly much less potent than </a:t>
            </a:r>
            <a:r>
              <a:rPr lang="en-US" sz="2200" i="1" dirty="0" err="1" smtClean="0"/>
              <a:t>cephalothin</a:t>
            </a:r>
            <a:r>
              <a:rPr lang="en-US" sz="2200" i="1" dirty="0" smtClean="0"/>
              <a:t> and </a:t>
            </a:r>
            <a:r>
              <a:rPr lang="en-US" sz="2200" i="1" dirty="0" err="1" smtClean="0"/>
              <a:t>cephaloridine</a:t>
            </a:r>
            <a:r>
              <a:rPr lang="en-US" sz="2200" i="1" dirty="0" smtClean="0"/>
              <a:t> ; </a:t>
            </a:r>
            <a:r>
              <a:rPr lang="en-US" sz="2200" dirty="0" smtClean="0"/>
              <a:t>and, hence, is grossly inferior to both of them for the treatment of systemic infections of a vary serious nature.</a:t>
            </a:r>
          </a:p>
          <a:p>
            <a:pPr>
              <a:buNone/>
            </a:pPr>
            <a:endParaRPr lang="en-US" sz="2100" dirty="0" smtClean="0"/>
          </a:p>
          <a:p>
            <a:pPr>
              <a:buNone/>
            </a:pPr>
            <a:endParaRPr lang="en-US" sz="21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2362200"/>
            <a:ext cx="4517089" cy="1609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"/>
            <a:ext cx="8229600" cy="597376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000" b="1" dirty="0" err="1" smtClean="0"/>
              <a:t>Ceptradine</a:t>
            </a:r>
            <a:endParaRPr lang="en-US" sz="2000" b="1" dirty="0" smtClean="0"/>
          </a:p>
          <a:p>
            <a:pPr>
              <a:buFont typeface="Wingdings" pitchFamily="2" charset="2"/>
              <a:buChar char="v"/>
            </a:pPr>
            <a:endParaRPr lang="en-US" b="1" dirty="0" smtClean="0"/>
          </a:p>
          <a:p>
            <a:endParaRPr lang="en-US" sz="2000" b="1" dirty="0" smtClean="0"/>
          </a:p>
          <a:p>
            <a:r>
              <a:rPr lang="en-US" sz="2000" b="1" dirty="0" smtClean="0"/>
              <a:t>SAR of </a:t>
            </a:r>
            <a:r>
              <a:rPr lang="en-US" sz="2000" b="1" dirty="0" err="1" smtClean="0"/>
              <a:t>Cephradine</a:t>
            </a:r>
            <a:r>
              <a:rPr lang="en-US" sz="2000" b="1" dirty="0" smtClean="0"/>
              <a:t>. </a:t>
            </a:r>
            <a:r>
              <a:rPr lang="en-US" sz="2000" dirty="0" smtClean="0"/>
              <a:t>The ‘drug’ has a close resemblance to ‘</a:t>
            </a:r>
            <a:r>
              <a:rPr lang="en-US" sz="2000" dirty="0" err="1" smtClean="0"/>
              <a:t>cephalexin</a:t>
            </a:r>
            <a:r>
              <a:rPr lang="en-US" sz="2000" dirty="0" smtClean="0"/>
              <a:t> molecule’ chemically; and </a:t>
            </a:r>
            <a:r>
              <a:rPr lang="en-US" sz="2000" dirty="0" err="1" smtClean="0"/>
              <a:t>cephalexin</a:t>
            </a:r>
            <a:r>
              <a:rPr lang="en-US" sz="2000" dirty="0" smtClean="0"/>
              <a:t> may be viewed as a partially hydrogenated derivative of </a:t>
            </a:r>
            <a:r>
              <a:rPr lang="en-US" sz="2000" dirty="0" err="1" smtClean="0"/>
              <a:t>cephradine</a:t>
            </a:r>
            <a:r>
              <a:rPr lang="en-US" sz="2000" dirty="0" smtClean="0"/>
              <a:t>. Therefore, perhaps </a:t>
            </a:r>
            <a:r>
              <a:rPr lang="en-US" sz="2000" dirty="0" err="1" smtClean="0"/>
              <a:t>cephradine</a:t>
            </a:r>
            <a:r>
              <a:rPr lang="en-US" sz="2000" dirty="0" smtClean="0"/>
              <a:t> possesses quite similar antibacterial as well as pharmacokinetic characteristics.</a:t>
            </a:r>
          </a:p>
          <a:p>
            <a:r>
              <a:rPr lang="en-US" sz="2000" b="1" dirty="0" smtClean="0"/>
              <a:t>Clinical indications: </a:t>
            </a:r>
            <a:r>
              <a:rPr lang="en-US" sz="2000" dirty="0" smtClean="0"/>
              <a:t>It is recognized as a short-acting first-generation cephalosporin administered IM or IV. Recommended usually for the treatment of UTIs and respiratory tract infections.</a:t>
            </a:r>
          </a:p>
          <a:p>
            <a:pPr>
              <a:buFont typeface="Wingdings" pitchFamily="2" charset="2"/>
              <a:buChar char="Ø"/>
            </a:pPr>
            <a:r>
              <a:rPr lang="en-US" sz="2000" b="1" dirty="0" smtClean="0"/>
              <a:t>Second Generation </a:t>
            </a:r>
            <a:r>
              <a:rPr lang="en-US" sz="2000" b="1" dirty="0" err="1" smtClean="0"/>
              <a:t>Cephalosporins</a:t>
            </a:r>
            <a:endParaRPr lang="en-US" sz="2000" b="1" dirty="0" smtClean="0"/>
          </a:p>
          <a:p>
            <a:r>
              <a:rPr lang="en-US" sz="2000" dirty="0" smtClean="0"/>
              <a:t>This particular class of compounds include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cefamandole</a:t>
            </a:r>
            <a:r>
              <a:rPr lang="en-US" sz="2000" i="1" dirty="0" smtClean="0"/>
              <a:t>, </a:t>
            </a:r>
            <a:r>
              <a:rPr lang="en-US" sz="2000" i="1" dirty="0" err="1" smtClean="0"/>
              <a:t>cefoxitin</a:t>
            </a:r>
            <a:r>
              <a:rPr lang="en-US" sz="2000" i="1" dirty="0" smtClean="0"/>
              <a:t>, and </a:t>
            </a:r>
            <a:r>
              <a:rPr lang="en-US" sz="2000" i="1" dirty="0" err="1" smtClean="0"/>
              <a:t>cefuroxime</a:t>
            </a:r>
            <a:r>
              <a:rPr lang="en-US" sz="2000" i="1" dirty="0" smtClean="0"/>
              <a:t>.</a:t>
            </a:r>
            <a:endParaRPr lang="en-US" sz="2000" dirty="0" smtClean="0"/>
          </a:p>
          <a:p>
            <a:pPr>
              <a:buFont typeface="Wingdings" pitchFamily="2" charset="2"/>
              <a:buChar char="v"/>
            </a:pPr>
            <a:r>
              <a:rPr lang="en-US" sz="2000" b="1" i="1" dirty="0" err="1" smtClean="0"/>
              <a:t>Cefamandole</a:t>
            </a:r>
            <a:endParaRPr lang="en-US" sz="2000" b="1" dirty="0" smtClean="0"/>
          </a:p>
          <a:p>
            <a:pPr>
              <a:buNone/>
            </a:pPr>
            <a:endParaRPr lang="en-US" sz="22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0"/>
            <a:ext cx="3205163" cy="1396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9400" y="5029200"/>
            <a:ext cx="4624776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617220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US" b="1" dirty="0" smtClean="0"/>
              <a:t>SAR of </a:t>
            </a:r>
            <a:r>
              <a:rPr lang="en-US" b="1" dirty="0" err="1" smtClean="0"/>
              <a:t>Cefamandole</a:t>
            </a:r>
            <a:r>
              <a:rPr lang="en-US" b="1" dirty="0" smtClean="0"/>
              <a:t>. The various salient features are :</a:t>
            </a:r>
          </a:p>
          <a:p>
            <a:pPr>
              <a:buNone/>
            </a:pPr>
            <a:r>
              <a:rPr lang="en-US" dirty="0" smtClean="0"/>
              <a:t>(</a:t>
            </a:r>
            <a:r>
              <a:rPr lang="en-US" i="1" dirty="0" err="1" smtClean="0"/>
              <a:t>i</a:t>
            </a:r>
            <a:r>
              <a:rPr lang="en-US" i="1" dirty="0" smtClean="0"/>
              <a:t>) A </a:t>
            </a:r>
            <a:r>
              <a:rPr lang="en-US" i="1" dirty="0" err="1" smtClean="0"/>
              <a:t>formate</a:t>
            </a:r>
            <a:r>
              <a:rPr lang="en-US" i="1" dirty="0" smtClean="0"/>
              <a:t> ester of </a:t>
            </a:r>
            <a:r>
              <a:rPr lang="en-US" i="1" dirty="0" err="1" smtClean="0"/>
              <a:t>cefamandole</a:t>
            </a:r>
            <a:r>
              <a:rPr lang="en-US" i="1" dirty="0" smtClean="0"/>
              <a:t>, a </a:t>
            </a:r>
            <a:r>
              <a:rPr lang="en-US" i="1" dirty="0" err="1" smtClean="0"/>
              <a:t>semisynthetic</a:t>
            </a:r>
            <a:r>
              <a:rPr lang="en-US" i="1" dirty="0" smtClean="0"/>
              <a:t> cephalosporin which essentially inducts </a:t>
            </a:r>
            <a:r>
              <a:rPr lang="en-US" dirty="0" smtClean="0"/>
              <a:t>D-</a:t>
            </a:r>
            <a:r>
              <a:rPr lang="en-US" dirty="0" err="1" smtClean="0"/>
              <a:t>mandelic</a:t>
            </a:r>
            <a:r>
              <a:rPr lang="en-US" dirty="0" smtClean="0"/>
              <a:t> acid as the ‘</a:t>
            </a:r>
            <a:r>
              <a:rPr lang="en-US" dirty="0" err="1" smtClean="0"/>
              <a:t>acyl</a:t>
            </a:r>
            <a:r>
              <a:rPr lang="en-US" dirty="0" smtClean="0"/>
              <a:t> portion’ ; and a </a:t>
            </a:r>
            <a:r>
              <a:rPr lang="en-US" dirty="0" err="1" smtClean="0"/>
              <a:t>sulphur</a:t>
            </a:r>
            <a:r>
              <a:rPr lang="en-US" dirty="0" smtClean="0"/>
              <a:t>-containing </a:t>
            </a:r>
            <a:r>
              <a:rPr lang="en-US" dirty="0" err="1" smtClean="0"/>
              <a:t>heterocycle</a:t>
            </a:r>
            <a:r>
              <a:rPr lang="en-US" dirty="0" smtClean="0"/>
              <a:t> (</a:t>
            </a:r>
            <a:r>
              <a:rPr lang="en-US" i="1" dirty="0" smtClean="0"/>
              <a:t>e.g., 5-thio-</a:t>
            </a:r>
            <a:r>
              <a:rPr lang="en-US" dirty="0" smtClean="0"/>
              <a:t>1,2,3,4-tetrazole) instead of the </a:t>
            </a:r>
            <a:r>
              <a:rPr lang="en-US" dirty="0" err="1" smtClean="0"/>
              <a:t>acetoxy</a:t>
            </a:r>
            <a:r>
              <a:rPr lang="en-US" dirty="0" smtClean="0"/>
              <a:t> moiety positioned on the C-3 </a:t>
            </a:r>
            <a:r>
              <a:rPr lang="en-US" dirty="0" err="1" smtClean="0"/>
              <a:t>methylene</a:t>
            </a:r>
            <a:r>
              <a:rPr lang="en-US" dirty="0" smtClean="0"/>
              <a:t> C-atom.</a:t>
            </a:r>
          </a:p>
          <a:p>
            <a:pPr>
              <a:buNone/>
            </a:pPr>
            <a:r>
              <a:rPr lang="en-US" dirty="0" smtClean="0"/>
              <a:t>(</a:t>
            </a:r>
            <a:r>
              <a:rPr lang="en-US" i="1" dirty="0" smtClean="0"/>
              <a:t>ii) </a:t>
            </a:r>
            <a:r>
              <a:rPr lang="en-US" i="1" dirty="0" err="1" smtClean="0"/>
              <a:t>Esterification</a:t>
            </a:r>
            <a:r>
              <a:rPr lang="en-US" i="1" dirty="0" smtClean="0"/>
              <a:t> of the α-hydroxyl function of the D-</a:t>
            </a:r>
            <a:r>
              <a:rPr lang="en-US" i="1" dirty="0" err="1" smtClean="0"/>
              <a:t>mandeloyl</a:t>
            </a:r>
            <a:r>
              <a:rPr lang="en-US" i="1" dirty="0" smtClean="0"/>
              <a:t> moiety eventually circumvents </a:t>
            </a:r>
            <a:r>
              <a:rPr lang="en-US" dirty="0" smtClean="0"/>
              <a:t>the instability function of this ‘</a:t>
            </a:r>
            <a:r>
              <a:rPr lang="en-US" i="1" dirty="0" smtClean="0"/>
              <a:t>drug’ particularly in solid-state dosage forms.* This important </a:t>
            </a:r>
            <a:r>
              <a:rPr lang="en-US" dirty="0" smtClean="0"/>
              <a:t>salient feature caters for the satisfactory concentrations of the parent antibiotic </a:t>
            </a:r>
            <a:r>
              <a:rPr lang="en-US" i="1" dirty="0" smtClean="0"/>
              <a:t>in vivo via spontaneous hydrolysis of the prevailing ester between a neutral to alkaline pH range.</a:t>
            </a:r>
          </a:p>
          <a:p>
            <a:pPr>
              <a:buNone/>
            </a:pPr>
            <a:r>
              <a:rPr lang="en-US" dirty="0" smtClean="0"/>
              <a:t>(</a:t>
            </a:r>
            <a:r>
              <a:rPr lang="en-US" i="1" dirty="0" smtClean="0"/>
              <a:t>iii) D-</a:t>
            </a:r>
            <a:r>
              <a:rPr lang="en-US" i="1" dirty="0" err="1" smtClean="0"/>
              <a:t>Mandeloyl</a:t>
            </a:r>
            <a:r>
              <a:rPr lang="en-US" i="1" dirty="0" smtClean="0"/>
              <a:t> functional group present in this ‘drug’ seems to afford noticeable resistance </a:t>
            </a:r>
            <a:r>
              <a:rPr lang="en-US" dirty="0" smtClean="0"/>
              <a:t>to a few β-</a:t>
            </a:r>
            <a:r>
              <a:rPr lang="en-US" dirty="0" err="1" smtClean="0"/>
              <a:t>lactamases</a:t>
            </a:r>
            <a:r>
              <a:rPr lang="en-US" dirty="0" smtClean="0"/>
              <a:t>, by virtue of the fact that certain β-</a:t>
            </a:r>
            <a:r>
              <a:rPr lang="en-US" dirty="0" err="1" smtClean="0"/>
              <a:t>lactamase</a:t>
            </a:r>
            <a:r>
              <a:rPr lang="en-US" dirty="0" smtClean="0"/>
              <a:t>-producing </a:t>
            </a:r>
            <a:r>
              <a:rPr lang="en-US" dirty="0" err="1" smtClean="0"/>
              <a:t>Gramnegative</a:t>
            </a:r>
            <a:r>
              <a:rPr lang="en-US" dirty="0" smtClean="0"/>
              <a:t> organisms (specifically </a:t>
            </a:r>
            <a:r>
              <a:rPr lang="en-US" dirty="0" err="1" smtClean="0"/>
              <a:t>Enterobacteriaceae</a:t>
            </a:r>
            <a:r>
              <a:rPr lang="en-US" dirty="0" smtClean="0"/>
              <a:t>) which display obvious resistance of </a:t>
            </a:r>
            <a:r>
              <a:rPr lang="en-US" dirty="0" err="1" smtClean="0"/>
              <a:t>cefazolin</a:t>
            </a:r>
            <a:r>
              <a:rPr lang="en-US" dirty="0" smtClean="0"/>
              <a:t> and other first generation </a:t>
            </a:r>
            <a:r>
              <a:rPr lang="en-US" dirty="0" err="1" smtClean="0"/>
              <a:t>cephalosporins</a:t>
            </a:r>
            <a:r>
              <a:rPr lang="en-US" dirty="0" smtClean="0"/>
              <a:t> (see Section 3.2.1.1.) are found to be sensitive to </a:t>
            </a:r>
            <a:r>
              <a:rPr lang="en-US" dirty="0" err="1" smtClean="0"/>
              <a:t>cefamandole</a:t>
            </a:r>
            <a:r>
              <a:rPr lang="en-US" dirty="0" smtClean="0"/>
              <a:t>,</a:t>
            </a:r>
          </a:p>
          <a:p>
            <a:pPr>
              <a:buNone/>
            </a:pPr>
            <a:r>
              <a:rPr lang="en-US" dirty="0" smtClean="0"/>
              <a:t>(</a:t>
            </a:r>
            <a:r>
              <a:rPr lang="en-US" i="1" dirty="0" smtClean="0"/>
              <a:t>iv) Besides, the ‘drug’ is also active against a few </a:t>
            </a:r>
            <a:r>
              <a:rPr lang="en-US" i="1" dirty="0" err="1" smtClean="0"/>
              <a:t>ampicillin</a:t>
            </a:r>
            <a:r>
              <a:rPr lang="en-US" i="1" dirty="0" smtClean="0"/>
              <a:t>-resistant strains of </a:t>
            </a:r>
            <a:r>
              <a:rPr lang="en-US" i="1" dirty="0" err="1" smtClean="0"/>
              <a:t>Neisseria</a:t>
            </a:r>
            <a:r>
              <a:rPr lang="en-US" i="1" dirty="0" smtClean="0"/>
              <a:t> </a:t>
            </a:r>
            <a:r>
              <a:rPr lang="en-US" dirty="0" smtClean="0"/>
              <a:t>and </a:t>
            </a:r>
            <a:r>
              <a:rPr lang="en-US" i="1" dirty="0" err="1" smtClean="0"/>
              <a:t>Haemophillus</a:t>
            </a:r>
            <a:r>
              <a:rPr lang="en-US" i="1" dirty="0" smtClean="0"/>
              <a:t> species ; and</a:t>
            </a:r>
          </a:p>
          <a:p>
            <a:pPr>
              <a:buNone/>
            </a:pPr>
            <a:r>
              <a:rPr lang="en-US" dirty="0" smtClean="0"/>
              <a:t>(</a:t>
            </a:r>
            <a:r>
              <a:rPr lang="en-US" i="1" dirty="0" smtClean="0"/>
              <a:t>v) Permeability and intrinsic </a:t>
            </a:r>
            <a:r>
              <a:rPr lang="en-US" i="1" dirty="0" err="1" smtClean="0"/>
              <a:t>acitivity</a:t>
            </a:r>
            <a:r>
              <a:rPr lang="en-US" i="1" dirty="0" smtClean="0"/>
              <a:t> along with viable resistance to the β-</a:t>
            </a:r>
            <a:r>
              <a:rPr lang="en-US" i="1" dirty="0" err="1" smtClean="0"/>
              <a:t>lactamases</a:t>
            </a:r>
            <a:r>
              <a:rPr lang="en-US" i="1" dirty="0" smtClean="0"/>
              <a:t> are </a:t>
            </a:r>
            <a:r>
              <a:rPr lang="en-US" dirty="0" smtClean="0"/>
              <a:t>the glaring factors that establishes the ensuing sensitivity of individual bacterial strains to this ‘drug’.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"/>
            <a:ext cx="8229600" cy="6477000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v"/>
            </a:pPr>
            <a:r>
              <a:rPr lang="en-US" sz="2000" b="1" dirty="0" err="1" smtClean="0"/>
              <a:t>Cefoxitin</a:t>
            </a:r>
            <a:r>
              <a:rPr lang="en-US" sz="2000" b="1" dirty="0" smtClean="0"/>
              <a:t> Sodium</a:t>
            </a:r>
          </a:p>
          <a:p>
            <a:pPr>
              <a:buFont typeface="Wingdings" pitchFamily="2" charset="2"/>
              <a:buChar char="v"/>
            </a:pPr>
            <a:endParaRPr lang="en-US" sz="2000" b="1" dirty="0" smtClean="0"/>
          </a:p>
          <a:p>
            <a:pPr>
              <a:buFont typeface="Wingdings" pitchFamily="2" charset="2"/>
              <a:buChar char="v"/>
            </a:pPr>
            <a:endParaRPr lang="en-US" sz="2000" b="1" dirty="0" smtClean="0"/>
          </a:p>
          <a:p>
            <a:pPr>
              <a:buNone/>
            </a:pPr>
            <a:endParaRPr lang="en-US" sz="2000" dirty="0" smtClean="0"/>
          </a:p>
          <a:p>
            <a:endParaRPr lang="en-US" sz="2200" dirty="0" smtClean="0"/>
          </a:p>
          <a:p>
            <a:r>
              <a:rPr lang="en-US" sz="2400" b="1" dirty="0" smtClean="0"/>
              <a:t>Clinical indications: </a:t>
            </a:r>
            <a:r>
              <a:rPr lang="en-US" sz="2200" dirty="0" smtClean="0"/>
              <a:t>It is invariably used as an ‘alternative drug’ for the treatment of intra-abdominal infections, colorectal surgery or appendectomy and ruptured </a:t>
            </a:r>
            <a:r>
              <a:rPr lang="en-US" sz="2200" dirty="0" err="1" smtClean="0"/>
              <a:t>viscus</a:t>
            </a:r>
            <a:r>
              <a:rPr lang="en-US" sz="2200" dirty="0" smtClean="0"/>
              <a:t> because it is active against most enteric anaerobes including the organism </a:t>
            </a:r>
            <a:r>
              <a:rPr lang="en-US" sz="2200" i="1" dirty="0" err="1" smtClean="0"/>
              <a:t>Bacteroides</a:t>
            </a:r>
            <a:r>
              <a:rPr lang="en-US" sz="2200" i="1" dirty="0" smtClean="0"/>
              <a:t> </a:t>
            </a:r>
            <a:r>
              <a:rPr lang="en-US" sz="2200" i="1" dirty="0" err="1" smtClean="0"/>
              <a:t>fragilis</a:t>
            </a:r>
            <a:r>
              <a:rPr lang="en-US" sz="2200" i="1" dirty="0" smtClean="0"/>
              <a:t>. </a:t>
            </a:r>
          </a:p>
          <a:p>
            <a:r>
              <a:rPr lang="en-US" sz="2200" i="1" dirty="0" smtClean="0"/>
              <a:t>It is also indicated in the management and treatment of </a:t>
            </a:r>
            <a:r>
              <a:rPr lang="en-US" sz="2200" dirty="0" smtClean="0"/>
              <a:t>bone and joint infections produced by </a:t>
            </a:r>
            <a:r>
              <a:rPr lang="en-US" sz="2200" i="1" dirty="0" smtClean="0"/>
              <a:t>S. </a:t>
            </a:r>
            <a:r>
              <a:rPr lang="en-US" sz="2200" i="1" dirty="0" err="1" smtClean="0"/>
              <a:t>aureus</a:t>
            </a:r>
            <a:r>
              <a:rPr lang="en-US" sz="2200" i="1" dirty="0" smtClean="0"/>
              <a:t>, gynecological and intra-abdominal infections caused </a:t>
            </a:r>
            <a:r>
              <a:rPr lang="en-US" sz="2200" dirty="0" smtClean="0"/>
              <a:t>by </a:t>
            </a:r>
            <a:r>
              <a:rPr lang="en-US" sz="2200" i="1" dirty="0" err="1" smtClean="0"/>
              <a:t>Bacteroides</a:t>
            </a:r>
            <a:r>
              <a:rPr lang="en-US" sz="2200" i="1" dirty="0" smtClean="0"/>
              <a:t> species together with other common enteric anaerobes and Gram-negative bacilli ; lower </a:t>
            </a:r>
            <a:r>
              <a:rPr lang="en-US" sz="2200" dirty="0" smtClean="0"/>
              <a:t>respiratory tract infections produced by </a:t>
            </a:r>
            <a:r>
              <a:rPr lang="en-US" sz="2200" i="1" dirty="0" err="1" smtClean="0"/>
              <a:t>Bacteroides</a:t>
            </a:r>
            <a:r>
              <a:rPr lang="en-US" sz="2200" i="1" dirty="0" smtClean="0"/>
              <a:t> species, </a:t>
            </a:r>
            <a:r>
              <a:rPr lang="en-US" sz="2200" i="1" dirty="0" err="1" smtClean="0"/>
              <a:t>E.coli</a:t>
            </a:r>
            <a:r>
              <a:rPr lang="en-US" sz="2200" i="1" dirty="0" smtClean="0"/>
              <a:t>, H. </a:t>
            </a:r>
            <a:r>
              <a:rPr lang="en-US" sz="2200" i="1" dirty="0" err="1" smtClean="0"/>
              <a:t>influenzae</a:t>
            </a:r>
            <a:r>
              <a:rPr lang="en-US" sz="2200" i="1" dirty="0" smtClean="0"/>
              <a:t>, </a:t>
            </a:r>
            <a:r>
              <a:rPr lang="en-US" sz="2200" i="1" dirty="0" err="1" smtClean="0"/>
              <a:t>Klebsiella</a:t>
            </a:r>
            <a:r>
              <a:rPr lang="en-US" sz="2200" i="1" dirty="0" smtClean="0"/>
              <a:t> spp. S. </a:t>
            </a:r>
            <a:r>
              <a:rPr lang="en-US" sz="2200" i="1" dirty="0" err="1" smtClean="0"/>
              <a:t>aureus</a:t>
            </a:r>
            <a:r>
              <a:rPr lang="en-US" sz="2200" i="1" dirty="0" smtClean="0"/>
              <a:t> or Streptococcus spp. (except </a:t>
            </a:r>
            <a:r>
              <a:rPr lang="en-US" sz="2200" i="1" dirty="0" err="1" smtClean="0"/>
              <a:t>enterococci</a:t>
            </a:r>
            <a:r>
              <a:rPr lang="en-US" sz="2200" i="1" dirty="0" smtClean="0"/>
              <a:t>) ; septicemia caused by </a:t>
            </a:r>
            <a:r>
              <a:rPr lang="en-US" sz="2200" i="1" dirty="0" err="1" smtClean="0"/>
              <a:t>Bacteroides</a:t>
            </a:r>
            <a:r>
              <a:rPr lang="en-US" sz="2200" i="1" dirty="0" smtClean="0"/>
              <a:t> spp., E. coli, </a:t>
            </a:r>
            <a:r>
              <a:rPr lang="en-US" sz="2200" i="1" dirty="0" err="1" smtClean="0"/>
              <a:t>Klebsiella</a:t>
            </a:r>
            <a:r>
              <a:rPr lang="en-US" sz="2200" i="1" dirty="0" smtClean="0"/>
              <a:t> spp., S. </a:t>
            </a:r>
            <a:r>
              <a:rPr lang="en-US" sz="2200" i="1" dirty="0" err="1" smtClean="0"/>
              <a:t>aureus</a:t>
            </a:r>
            <a:r>
              <a:rPr lang="en-US" sz="2200" i="1" dirty="0" smtClean="0"/>
              <a:t> or Strep </a:t>
            </a:r>
            <a:r>
              <a:rPr lang="en-US" sz="2200" i="1" dirty="0" err="1" smtClean="0"/>
              <a:t>pneumoniae</a:t>
            </a:r>
            <a:r>
              <a:rPr lang="en-US" sz="2200" i="1" dirty="0" smtClean="0"/>
              <a:t> ; skin infections produced by </a:t>
            </a:r>
            <a:r>
              <a:rPr lang="en-US" sz="2200" i="1" dirty="0" err="1" smtClean="0"/>
              <a:t>Bacteroides</a:t>
            </a:r>
            <a:r>
              <a:rPr lang="en-US" sz="2200" i="1" dirty="0" smtClean="0"/>
              <a:t> spp., E. coli, </a:t>
            </a:r>
            <a:r>
              <a:rPr lang="en-US" sz="2200" dirty="0" err="1" smtClean="0"/>
              <a:t>Klebsiella</a:t>
            </a:r>
            <a:r>
              <a:rPr lang="en-US" sz="2200" dirty="0" smtClean="0"/>
              <a:t> spp., </a:t>
            </a:r>
            <a:r>
              <a:rPr lang="en-US" sz="2200" i="1" dirty="0" smtClean="0"/>
              <a:t>S. </a:t>
            </a:r>
            <a:r>
              <a:rPr lang="en-US" sz="2200" i="1" dirty="0" err="1" smtClean="0"/>
              <a:t>aureus</a:t>
            </a:r>
            <a:r>
              <a:rPr lang="en-US" sz="2200" i="1" dirty="0" smtClean="0"/>
              <a:t> or </a:t>
            </a:r>
            <a:r>
              <a:rPr lang="en-US" sz="2200" i="1" dirty="0" err="1" smtClean="0"/>
              <a:t>epidermidis</a:t>
            </a:r>
            <a:r>
              <a:rPr lang="en-US" sz="2200" i="1" dirty="0" smtClean="0"/>
              <a:t> or Streptococcus spp. (except </a:t>
            </a:r>
            <a:r>
              <a:rPr lang="en-US" sz="2200" i="1" dirty="0" err="1" smtClean="0"/>
              <a:t>enterococci</a:t>
            </a:r>
            <a:r>
              <a:rPr lang="en-US" sz="2200" i="1" dirty="0" smtClean="0"/>
              <a:t>) or UTIs by E. coli, </a:t>
            </a:r>
            <a:r>
              <a:rPr lang="en-US" sz="2200" i="1" dirty="0" err="1" smtClean="0"/>
              <a:t>Klebsiella</a:t>
            </a:r>
            <a:r>
              <a:rPr lang="en-US" sz="2200" i="1" dirty="0" smtClean="0"/>
              <a:t> spp. or </a:t>
            </a:r>
            <a:r>
              <a:rPr lang="en-US" sz="2200" i="1" dirty="0" err="1" smtClean="0"/>
              <a:t>indole</a:t>
            </a:r>
            <a:r>
              <a:rPr lang="en-US" sz="2200" i="1" dirty="0" smtClean="0"/>
              <a:t> positive Proteus, and for preoperative prophylaxis.</a:t>
            </a:r>
          </a:p>
          <a:p>
            <a:r>
              <a:rPr lang="en-US" sz="2200" b="1" dirty="0" smtClean="0"/>
              <a:t>Note. </a:t>
            </a:r>
            <a:r>
              <a:rPr lang="en-US" sz="2200" dirty="0" smtClean="0"/>
              <a:t>Solutions of its sodium salt remain stable for 24 hours at an ambient temperature and lasts </a:t>
            </a:r>
            <a:r>
              <a:rPr lang="en-US" sz="2200" dirty="0" err="1" smtClean="0"/>
              <a:t>upto</a:t>
            </a:r>
            <a:r>
              <a:rPr lang="en-US" sz="2200" dirty="0" smtClean="0"/>
              <a:t> 1 week when refrigerated (0-10°C). However, 7α-methoxyl solutions helps to stabilize the β-</a:t>
            </a:r>
            <a:r>
              <a:rPr lang="en-US" sz="2200" dirty="0" err="1" smtClean="0"/>
              <a:t>lactam</a:t>
            </a:r>
            <a:r>
              <a:rPr lang="en-US" sz="2200" dirty="0" smtClean="0"/>
              <a:t> to alkaline hydrolysis to a certain extent.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400" y="152400"/>
            <a:ext cx="3683346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"/>
            <a:ext cx="8229600" cy="6705600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en-US" sz="2000" b="1" dirty="0" err="1" smtClean="0"/>
              <a:t>Cefuroxime</a:t>
            </a:r>
            <a:r>
              <a:rPr lang="en-US" sz="2000" b="1" dirty="0" smtClean="0"/>
              <a:t> Sodium</a:t>
            </a:r>
          </a:p>
          <a:p>
            <a:pPr>
              <a:buFont typeface="Wingdings" pitchFamily="2" charset="2"/>
              <a:buChar char="Ø"/>
            </a:pPr>
            <a:endParaRPr lang="en-US" sz="2000" b="1" dirty="0" smtClean="0"/>
          </a:p>
          <a:p>
            <a:pPr>
              <a:buFont typeface="Wingdings" pitchFamily="2" charset="2"/>
              <a:buChar char="Ø"/>
            </a:pPr>
            <a:endParaRPr lang="en-US" sz="2000" b="1" dirty="0" smtClean="0"/>
          </a:p>
          <a:p>
            <a:pPr>
              <a:buFont typeface="Wingdings" pitchFamily="2" charset="2"/>
              <a:buChar char="Ø"/>
            </a:pPr>
            <a:endParaRPr lang="en-US" sz="2000" b="1" dirty="0" smtClean="0"/>
          </a:p>
          <a:p>
            <a:pPr>
              <a:buNone/>
            </a:pPr>
            <a:r>
              <a:rPr lang="en-US" sz="2000" b="1" dirty="0" smtClean="0"/>
              <a:t>SAR of </a:t>
            </a:r>
            <a:r>
              <a:rPr lang="en-US" sz="2000" b="1" dirty="0" err="1" smtClean="0"/>
              <a:t>Cefuroxime</a:t>
            </a:r>
            <a:r>
              <a:rPr lang="en-US" sz="2000" b="1" dirty="0" smtClean="0"/>
              <a:t>. </a:t>
            </a:r>
            <a:r>
              <a:rPr lang="en-US" sz="2000" dirty="0" smtClean="0"/>
              <a:t>The presence of a </a:t>
            </a:r>
            <a:r>
              <a:rPr lang="en-US" sz="2000" i="1" dirty="0" err="1" smtClean="0"/>
              <a:t>syn-alkoxiamino</a:t>
            </a:r>
            <a:r>
              <a:rPr lang="en-US" sz="2000" i="1" dirty="0" smtClean="0"/>
              <a:t> substituent in the drug molecule is </a:t>
            </a:r>
            <a:r>
              <a:rPr lang="en-US" sz="2000" dirty="0" smtClean="0"/>
              <a:t>closely associated with the prevalent β-</a:t>
            </a:r>
            <a:r>
              <a:rPr lang="en-US" sz="2000" dirty="0" err="1" smtClean="0"/>
              <a:t>lactamase</a:t>
            </a:r>
            <a:r>
              <a:rPr lang="en-US" sz="2000" dirty="0" smtClean="0"/>
              <a:t> activity in these </a:t>
            </a:r>
            <a:r>
              <a:rPr lang="en-US" sz="2000" dirty="0" err="1" smtClean="0"/>
              <a:t>cephalosporins</a:t>
            </a:r>
            <a:r>
              <a:rPr lang="en-US" sz="2000" dirty="0" smtClean="0"/>
              <a:t>. Perhaps its inclusion into the ‘second generation </a:t>
            </a:r>
            <a:r>
              <a:rPr lang="en-US" sz="2000" dirty="0" err="1" smtClean="0"/>
              <a:t>cephalosporins</a:t>
            </a:r>
            <a:r>
              <a:rPr lang="en-US" sz="2000" dirty="0" smtClean="0"/>
              <a:t>’ is duly justified due to the fact that its antibacterial spectrum bears a close similarity to that of </a:t>
            </a:r>
            <a:r>
              <a:rPr lang="en-US" sz="2000" dirty="0" err="1" smtClean="0"/>
              <a:t>cefamandole</a:t>
            </a:r>
            <a:r>
              <a:rPr lang="en-US" sz="2000" dirty="0" smtClean="0"/>
              <a:t>.</a:t>
            </a:r>
          </a:p>
          <a:p>
            <a:r>
              <a:rPr lang="en-US" sz="2000" b="1" dirty="0" smtClean="0"/>
              <a:t>Clinical indications: </a:t>
            </a:r>
            <a:r>
              <a:rPr lang="en-US" sz="2000" dirty="0" smtClean="0"/>
              <a:t>It is approved for the treatment of meningitis caused by </a:t>
            </a:r>
            <a:r>
              <a:rPr lang="en-US" sz="2000" i="1" dirty="0" smtClean="0"/>
              <a:t>Streptococcus </a:t>
            </a:r>
            <a:r>
              <a:rPr lang="en-US" sz="2000" i="1" dirty="0" err="1" smtClean="0"/>
              <a:t>pneumoniae</a:t>
            </a:r>
            <a:r>
              <a:rPr lang="en-US" sz="2000" i="1" dirty="0" smtClean="0"/>
              <a:t>, N. </a:t>
            </a:r>
            <a:r>
              <a:rPr lang="en-US" sz="2000" i="1" dirty="0" err="1" smtClean="0"/>
              <a:t>meningitidis</a:t>
            </a:r>
            <a:r>
              <a:rPr lang="en-US" sz="2000" i="1" dirty="0" smtClean="0"/>
              <a:t> </a:t>
            </a:r>
            <a:r>
              <a:rPr lang="en-US" sz="2000" dirty="0" smtClean="0"/>
              <a:t>and </a:t>
            </a:r>
            <a:r>
              <a:rPr lang="en-US" sz="2000" i="1" dirty="0" smtClean="0"/>
              <a:t>S. </a:t>
            </a:r>
            <a:r>
              <a:rPr lang="en-US" sz="2000" i="1" dirty="0" err="1" smtClean="0"/>
              <a:t>aureus</a:t>
            </a:r>
            <a:r>
              <a:rPr lang="en-US" sz="2000" i="1" dirty="0" smtClean="0"/>
              <a:t>. </a:t>
            </a:r>
          </a:p>
          <a:p>
            <a:r>
              <a:rPr lang="en-US" sz="2000" i="1" dirty="0" smtClean="0"/>
              <a:t>It exhibits an excellent activity against all gonococci, hence is also employed to treat </a:t>
            </a:r>
            <a:r>
              <a:rPr lang="en-US" sz="2000" dirty="0" smtClean="0"/>
              <a:t>gonorrhea. </a:t>
            </a:r>
          </a:p>
          <a:p>
            <a:r>
              <a:rPr lang="en-US" sz="2000" dirty="0" smtClean="0"/>
              <a:t>It also finds its usage in the treatment of lower respiratory tract infections invariably caused by </a:t>
            </a:r>
            <a:r>
              <a:rPr lang="en-US" sz="2000" i="1" dirty="0" smtClean="0"/>
              <a:t>H. </a:t>
            </a:r>
            <a:r>
              <a:rPr lang="en-US" sz="2000" i="1" dirty="0" err="1" smtClean="0"/>
              <a:t>influenzae</a:t>
            </a:r>
            <a:r>
              <a:rPr lang="en-US" sz="2000" i="1" dirty="0" smtClean="0"/>
              <a:t> and </a:t>
            </a:r>
            <a:r>
              <a:rPr lang="en-US" sz="2000" i="1" dirty="0" err="1" smtClean="0"/>
              <a:t>parainfluenzae</a:t>
            </a:r>
            <a:r>
              <a:rPr lang="en-US" sz="2000" i="1" dirty="0" smtClean="0"/>
              <a:t>, </a:t>
            </a:r>
            <a:r>
              <a:rPr lang="en-US" sz="2000" i="1" dirty="0" err="1" smtClean="0"/>
              <a:t>Klebsiella</a:t>
            </a:r>
            <a:r>
              <a:rPr lang="en-US" sz="2000" i="1" dirty="0" smtClean="0"/>
              <a:t> spp., E. coli, Strep </a:t>
            </a:r>
            <a:r>
              <a:rPr lang="en-US" sz="2000" i="1" dirty="0" err="1" smtClean="0"/>
              <a:t>pneumoniae</a:t>
            </a:r>
            <a:r>
              <a:rPr lang="en-US" sz="2000" i="1" dirty="0" smtClean="0"/>
              <a:t>, and </a:t>
            </a:r>
            <a:r>
              <a:rPr lang="en-US" sz="2000" i="1" dirty="0" err="1" smtClean="0"/>
              <a:t>pyrogens</a:t>
            </a:r>
            <a:r>
              <a:rPr lang="en-US" sz="2000" i="1" dirty="0" smtClean="0"/>
              <a:t> and Staph. </a:t>
            </a:r>
            <a:r>
              <a:rPr lang="en-US" sz="2000" i="1" dirty="0" err="1" smtClean="0"/>
              <a:t>aureus</a:t>
            </a:r>
            <a:r>
              <a:rPr lang="en-US" sz="2000" i="1" dirty="0" smtClean="0"/>
              <a:t>. </a:t>
            </a:r>
          </a:p>
          <a:p>
            <a:r>
              <a:rPr lang="en-US" sz="2000" i="1" dirty="0" smtClean="0"/>
              <a:t>It is also recommended for use against UTIs produced by E. coli and </a:t>
            </a:r>
            <a:r>
              <a:rPr lang="en-US" sz="2000" i="1" dirty="0" err="1" smtClean="0"/>
              <a:t>Klebsiella</a:t>
            </a:r>
            <a:r>
              <a:rPr lang="en-US" sz="2000" i="1" dirty="0" smtClean="0"/>
              <a:t>, which designates </a:t>
            </a:r>
            <a:r>
              <a:rPr lang="en-US" sz="2000" dirty="0" smtClean="0"/>
              <a:t>a more limited approval in comparison to other second generation </a:t>
            </a:r>
            <a:r>
              <a:rPr lang="en-US" sz="2000" dirty="0" err="1" smtClean="0"/>
              <a:t>cephalosporins</a:t>
            </a:r>
            <a:r>
              <a:rPr lang="en-US" sz="2000" dirty="0" smtClean="0"/>
              <a:t>. </a:t>
            </a:r>
          </a:p>
          <a:p>
            <a:r>
              <a:rPr lang="en-US" sz="2000" dirty="0" smtClean="0"/>
              <a:t>It is also indicated in bone infections, septicemias, and above all the surgical prophylaxis.</a:t>
            </a:r>
          </a:p>
          <a:p>
            <a:pPr>
              <a:buNone/>
            </a:pPr>
            <a:endParaRPr lang="en-US" sz="20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0"/>
            <a:ext cx="3416249" cy="1586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5512</TotalTime>
  <Words>1788</Words>
  <Application>Microsoft Office PowerPoint</Application>
  <PresentationFormat>On-screen Show (4:3)</PresentationFormat>
  <Paragraphs>103</Paragraphs>
  <Slides>14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Cephalosporins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MECHANISM OF ACTION OF CEPHALOSPORINS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ANJUM SULTANA RANA</dc:creator>
  <cp:lastModifiedBy>hashmi traders</cp:lastModifiedBy>
  <cp:revision>208</cp:revision>
  <dcterms:created xsi:type="dcterms:W3CDTF">2006-08-16T00:00:00Z</dcterms:created>
  <dcterms:modified xsi:type="dcterms:W3CDTF">2020-03-29T15:02:41Z</dcterms:modified>
</cp:coreProperties>
</file>