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4" r:id="rId29"/>
    <p:sldId id="285" r:id="rId30"/>
    <p:sldId id="286" r:id="rId31"/>
    <p:sldId id="287" r:id="rId32"/>
    <p:sldId id="288" r:id="rId33"/>
    <p:sldId id="28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file:///C:\Users\ANJUM%20SULTANA%20RANA\Desktop\Penicillin%20Mechanism%20of%20Action%20animation%20video.mp4"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000" b="1" dirty="0" smtClean="0"/>
              <a:t>ANTIBIOTICS</a:t>
            </a:r>
            <a:endParaRPr lang="en-US" sz="4000" b="1"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2000" b="1" dirty="0" smtClean="0"/>
              <a:t>8</a:t>
            </a:r>
            <a:r>
              <a:rPr lang="en-US" sz="2000" b="1" dirty="0" smtClean="0"/>
              <a:t>. </a:t>
            </a:r>
            <a:r>
              <a:rPr lang="en-US" sz="2000" b="1" i="1" dirty="0" smtClean="0"/>
              <a:t>Evidence for Structure (II</a:t>
            </a:r>
            <a:r>
              <a:rPr lang="en-US" sz="2000" b="1" i="1" dirty="0" smtClean="0"/>
              <a:t>)</a:t>
            </a:r>
          </a:p>
          <a:p>
            <a:r>
              <a:rPr lang="en-US" sz="2000" dirty="0" smtClean="0"/>
              <a:t>The treatment of penicillin with methanol yields the corresponding ester methyl </a:t>
            </a:r>
            <a:r>
              <a:rPr lang="en-US" sz="2000" dirty="0" err="1" smtClean="0"/>
              <a:t>penicilloate</a:t>
            </a:r>
            <a:r>
              <a:rPr lang="en-US" sz="2000" dirty="0" smtClean="0"/>
              <a:t> which</a:t>
            </a:r>
            <a:r>
              <a:rPr lang="en-US" sz="2000" dirty="0" smtClean="0"/>
              <a:t>, on hydrolysis with aqueous mercuric chloride, gives methyl </a:t>
            </a:r>
            <a:r>
              <a:rPr lang="en-US" sz="2000" dirty="0" err="1" smtClean="0"/>
              <a:t>penaldate</a:t>
            </a:r>
            <a:r>
              <a:rPr lang="en-US" sz="2000" dirty="0" smtClean="0"/>
              <a:t> and </a:t>
            </a:r>
            <a:r>
              <a:rPr lang="en-US" sz="2000" dirty="0" err="1" smtClean="0"/>
              <a:t>penicillamine</a:t>
            </a:r>
            <a:r>
              <a:rPr lang="en-US" sz="2000" dirty="0" smtClean="0"/>
              <a:t>. </a:t>
            </a:r>
            <a:r>
              <a:rPr lang="en-US" sz="2000" dirty="0" smtClean="0"/>
              <a:t>Thus;</a:t>
            </a:r>
            <a:endParaRPr lang="en-US" sz="2000" i="1" dirty="0" smtClean="0"/>
          </a:p>
          <a:p>
            <a:pPr>
              <a:buNone/>
            </a:pPr>
            <a:endParaRPr lang="en-US" dirty="0"/>
          </a:p>
        </p:txBody>
      </p:sp>
      <p:pic>
        <p:nvPicPr>
          <p:cNvPr id="3074" name="Picture 2"/>
          <p:cNvPicPr>
            <a:picLocks noChangeAspect="1" noChangeArrowheads="1"/>
          </p:cNvPicPr>
          <p:nvPr/>
        </p:nvPicPr>
        <p:blipFill>
          <a:blip r:embed="rId2" cstate="print"/>
          <a:srcRect/>
          <a:stretch>
            <a:fillRect/>
          </a:stretch>
        </p:blipFill>
        <p:spPr bwMode="auto">
          <a:xfrm>
            <a:off x="1676400" y="1"/>
            <a:ext cx="6134100" cy="1676400"/>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a:stretch>
            <a:fillRect/>
          </a:stretch>
        </p:blipFill>
        <p:spPr bwMode="auto">
          <a:xfrm>
            <a:off x="2438400" y="2971800"/>
            <a:ext cx="4972050" cy="38862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None/>
            </a:pPr>
            <a:r>
              <a:rPr lang="en-US" sz="2000" b="1" dirty="0" smtClean="0"/>
              <a:t>9. </a:t>
            </a:r>
            <a:r>
              <a:rPr lang="en-US" sz="2000" b="1" i="1" dirty="0" smtClean="0"/>
              <a:t>Probable Structures for </a:t>
            </a:r>
            <a:r>
              <a:rPr lang="en-US" sz="2000" b="1" i="1" dirty="0" smtClean="0"/>
              <a:t>Penicillin</a:t>
            </a:r>
          </a:p>
          <a:p>
            <a:r>
              <a:rPr lang="en-US" sz="2000" dirty="0" smtClean="0"/>
              <a:t>Based on the foregoing chemical evidences two probable structures for penicillin have been </a:t>
            </a:r>
            <a:r>
              <a:rPr lang="en-US" sz="2000" dirty="0" smtClean="0"/>
              <a:t>put forward </a:t>
            </a:r>
            <a:r>
              <a:rPr lang="en-US" sz="2000" dirty="0" err="1" smtClean="0"/>
              <a:t>viz</a:t>
            </a:r>
            <a:r>
              <a:rPr lang="en-US" sz="2000" dirty="0" smtClean="0"/>
              <a:t> ; (III) and (IV) </a:t>
            </a:r>
            <a:r>
              <a:rPr lang="en-US" sz="2000" dirty="0" smtClean="0"/>
              <a:t>;</a:t>
            </a:r>
          </a:p>
          <a:p>
            <a:endParaRPr lang="en-US" sz="2000" i="1" dirty="0" smtClean="0"/>
          </a:p>
          <a:p>
            <a:endParaRPr lang="en-US" sz="2000" i="1" dirty="0" smtClean="0"/>
          </a:p>
          <a:p>
            <a:endParaRPr lang="en-US" sz="2000" i="1" dirty="0" smtClean="0"/>
          </a:p>
          <a:p>
            <a:endParaRPr lang="en-US" sz="2000" i="1" dirty="0" smtClean="0"/>
          </a:p>
          <a:p>
            <a:endParaRPr lang="en-US" sz="2000" i="1" dirty="0" smtClean="0"/>
          </a:p>
          <a:p>
            <a:endParaRPr lang="en-US" sz="2000" dirty="0" smtClean="0"/>
          </a:p>
          <a:p>
            <a:endParaRPr lang="en-US" sz="2000" dirty="0" smtClean="0"/>
          </a:p>
          <a:p>
            <a:r>
              <a:rPr lang="en-US" sz="2000" dirty="0" smtClean="0"/>
              <a:t>At </a:t>
            </a:r>
            <a:r>
              <a:rPr lang="en-US" sz="2000" dirty="0" smtClean="0"/>
              <a:t>this juncture, however, it was not quite possible to decide between the two structures (III) </a:t>
            </a:r>
            <a:r>
              <a:rPr lang="en-US" sz="2000" dirty="0" smtClean="0"/>
              <a:t>and (IV</a:t>
            </a:r>
            <a:r>
              <a:rPr lang="en-US" sz="2000" dirty="0" smtClean="0"/>
              <a:t>) on the ground of chemical evidence alone, since penicillin is prone to undergo abrupt </a:t>
            </a:r>
            <a:r>
              <a:rPr lang="en-US" sz="2000" dirty="0" smtClean="0"/>
              <a:t>molecular rearrangement</a:t>
            </a:r>
            <a:r>
              <a:rPr lang="en-US" sz="2000" dirty="0" smtClean="0"/>
              <a:t>, e.g., on treatment with dilute acid, penicillin rearranges to </a:t>
            </a:r>
            <a:r>
              <a:rPr lang="en-US" sz="2000" dirty="0" err="1" smtClean="0"/>
              <a:t>penillic</a:t>
            </a:r>
            <a:r>
              <a:rPr lang="en-US" sz="2000" dirty="0" smtClean="0"/>
              <a:t> acid</a:t>
            </a:r>
            <a:r>
              <a:rPr lang="en-US" sz="2000" dirty="0" smtClean="0"/>
              <a:t>.</a:t>
            </a:r>
          </a:p>
        </p:txBody>
      </p:sp>
      <p:pic>
        <p:nvPicPr>
          <p:cNvPr id="4098" name="Picture 2"/>
          <p:cNvPicPr>
            <a:picLocks noChangeAspect="1" noChangeArrowheads="1"/>
          </p:cNvPicPr>
          <p:nvPr/>
        </p:nvPicPr>
        <p:blipFill>
          <a:blip r:embed="rId2" cstate="print"/>
          <a:srcRect/>
          <a:stretch>
            <a:fillRect/>
          </a:stretch>
        </p:blipFill>
        <p:spPr bwMode="auto">
          <a:xfrm>
            <a:off x="914400" y="2819400"/>
            <a:ext cx="7381875" cy="188595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sz="2000" dirty="0" smtClean="0"/>
              <a:t>Therefore, it was absolutely necessary to examine the molecule by physical </a:t>
            </a:r>
            <a:r>
              <a:rPr lang="en-US" sz="2000" dirty="0" smtClean="0"/>
              <a:t>methods. In </a:t>
            </a:r>
            <a:r>
              <a:rPr lang="en-US" sz="2000" dirty="0" smtClean="0"/>
              <a:t>fact, an intensive study of the </a:t>
            </a:r>
            <a:r>
              <a:rPr lang="en-US" sz="2000" dirty="0" err="1" smtClean="0"/>
              <a:t>penicillins</a:t>
            </a:r>
            <a:r>
              <a:rPr lang="en-US" sz="2000" dirty="0" smtClean="0"/>
              <a:t> was carried out with respect </a:t>
            </a:r>
            <a:r>
              <a:rPr lang="en-US" sz="2000" dirty="0" smtClean="0"/>
              <a:t>to their </a:t>
            </a:r>
            <a:r>
              <a:rPr lang="en-US" sz="2000" dirty="0" smtClean="0"/>
              <a:t>infra-red and X-ray diffraction analysis</a:t>
            </a:r>
            <a:r>
              <a:rPr lang="en-US" sz="2000" dirty="0" smtClean="0"/>
              <a:t>.</a:t>
            </a:r>
          </a:p>
          <a:p>
            <a:pPr marL="457200" indent="-457200">
              <a:buAutoNum type="alphaLcParenBoth"/>
            </a:pPr>
            <a:r>
              <a:rPr lang="en-US" sz="2000" b="1" i="1" dirty="0" smtClean="0"/>
              <a:t>Infra-Red Analysis</a:t>
            </a:r>
          </a:p>
          <a:p>
            <a:r>
              <a:rPr lang="en-US" sz="2000" dirty="0" smtClean="0"/>
              <a:t>A</a:t>
            </a:r>
            <a:r>
              <a:rPr lang="en-US" sz="2000" dirty="0" smtClean="0"/>
              <a:t> </a:t>
            </a:r>
            <a:r>
              <a:rPr lang="en-US" sz="2000" dirty="0" smtClean="0"/>
              <a:t>large number of β-</a:t>
            </a:r>
            <a:r>
              <a:rPr lang="en-US" sz="2000" dirty="0" err="1" smtClean="0"/>
              <a:t>lactams</a:t>
            </a:r>
            <a:r>
              <a:rPr lang="en-US" sz="2000" dirty="0" smtClean="0"/>
              <a:t> and fused </a:t>
            </a:r>
            <a:r>
              <a:rPr lang="en-US" sz="2000" dirty="0" err="1" smtClean="0"/>
              <a:t>thiazolidine</a:t>
            </a:r>
            <a:r>
              <a:rPr lang="en-US" sz="2000" dirty="0" smtClean="0"/>
              <a:t>-β-</a:t>
            </a:r>
            <a:r>
              <a:rPr lang="en-US" sz="2000" dirty="0" err="1" smtClean="0"/>
              <a:t>lactams</a:t>
            </a:r>
            <a:r>
              <a:rPr lang="en-US" sz="2000" dirty="0" smtClean="0"/>
              <a:t> were studied </a:t>
            </a:r>
            <a:r>
              <a:rPr lang="en-US" sz="2000" dirty="0" smtClean="0"/>
              <a:t>intensively and hence </a:t>
            </a:r>
            <a:r>
              <a:rPr lang="en-US" sz="2000" dirty="0" smtClean="0"/>
              <a:t>it follows that (</a:t>
            </a:r>
            <a:r>
              <a:rPr lang="en-US" sz="2000" dirty="0" smtClean="0"/>
              <a:t>IV) is </a:t>
            </a:r>
            <a:r>
              <a:rPr lang="en-US" sz="2000" dirty="0" smtClean="0"/>
              <a:t>the structure of the </a:t>
            </a:r>
            <a:r>
              <a:rPr lang="en-US" sz="2000" dirty="0" err="1" smtClean="0"/>
              <a:t>penicillins</a:t>
            </a:r>
            <a:r>
              <a:rPr lang="en-US" sz="2000" dirty="0" smtClean="0"/>
              <a:t>.</a:t>
            </a:r>
          </a:p>
          <a:p>
            <a:pPr>
              <a:buNone/>
            </a:pPr>
            <a:r>
              <a:rPr lang="en-US" sz="2000" b="1" i="1" dirty="0" smtClean="0"/>
              <a:t>(b) X-Ray Diffraction </a:t>
            </a:r>
            <a:r>
              <a:rPr lang="en-US" sz="2000" b="1" i="1" dirty="0" smtClean="0"/>
              <a:t>Analysis</a:t>
            </a:r>
          </a:p>
          <a:p>
            <a:r>
              <a:rPr lang="en-US" sz="2000" dirty="0" smtClean="0"/>
              <a:t>The X-ray diffraction analysis of </a:t>
            </a:r>
            <a:r>
              <a:rPr lang="en-US" sz="2000" dirty="0" smtClean="0"/>
              <a:t>different salts </a:t>
            </a:r>
            <a:r>
              <a:rPr lang="en-US" sz="2000" dirty="0" smtClean="0"/>
              <a:t>of </a:t>
            </a:r>
            <a:r>
              <a:rPr lang="en-US" sz="2000" dirty="0" smtClean="0"/>
              <a:t>the </a:t>
            </a:r>
            <a:r>
              <a:rPr lang="en-US" sz="2000" dirty="0" err="1" smtClean="0"/>
              <a:t>benzylpenicillin</a:t>
            </a:r>
            <a:r>
              <a:rPr lang="en-US" sz="2000" dirty="0" smtClean="0"/>
              <a:t> </a:t>
            </a:r>
            <a:r>
              <a:rPr lang="en-US" sz="2000" dirty="0" smtClean="0"/>
              <a:t>showed the presence of a β-</a:t>
            </a:r>
            <a:r>
              <a:rPr lang="en-US" sz="2000" dirty="0" err="1" smtClean="0"/>
              <a:t>lactam</a:t>
            </a:r>
            <a:r>
              <a:rPr lang="en-US" sz="2000" dirty="0" smtClean="0"/>
              <a:t> ring, thereby further supporting the fact that </a:t>
            </a:r>
            <a:r>
              <a:rPr lang="en-US" sz="2000" dirty="0" smtClean="0"/>
              <a:t>structure (IV</a:t>
            </a:r>
            <a:r>
              <a:rPr lang="en-US" sz="2000" dirty="0" smtClean="0"/>
              <a:t>) is the probable structure of penicillin</a:t>
            </a:r>
            <a:r>
              <a:rPr lang="en-US" sz="2000" dirty="0" smtClean="0"/>
              <a:t>.</a:t>
            </a:r>
          </a:p>
          <a:p>
            <a:pPr>
              <a:buNone/>
            </a:pPr>
            <a:r>
              <a:rPr lang="en-US" sz="2000" b="1" dirty="0" smtClean="0"/>
              <a:t>Chemical Reactions of the </a:t>
            </a:r>
            <a:r>
              <a:rPr lang="en-US" sz="2000" b="1" dirty="0" err="1" smtClean="0"/>
              <a:t>Penicillins</a:t>
            </a:r>
            <a:endParaRPr lang="en-US" sz="2000" b="1" dirty="0" smtClean="0"/>
          </a:p>
          <a:p>
            <a:r>
              <a:rPr lang="en-US" sz="2000" dirty="0" smtClean="0"/>
              <a:t>Based on </a:t>
            </a:r>
            <a:r>
              <a:rPr lang="en-US" sz="2000" dirty="0" smtClean="0"/>
              <a:t>structure </a:t>
            </a:r>
            <a:r>
              <a:rPr lang="en-US" sz="2000" dirty="0" smtClean="0"/>
              <a:t>(IV) and also the various chemical reactions studied so far, one </a:t>
            </a:r>
            <a:r>
              <a:rPr lang="en-US" sz="2000" dirty="0" smtClean="0"/>
              <a:t>may </a:t>
            </a:r>
            <a:r>
              <a:rPr lang="en-US" sz="2000" dirty="0" err="1" smtClean="0"/>
              <a:t>summarise</a:t>
            </a:r>
            <a:r>
              <a:rPr lang="en-US" sz="2000" dirty="0" smtClean="0"/>
              <a:t> </a:t>
            </a:r>
            <a:r>
              <a:rPr lang="en-US" sz="2000" dirty="0" smtClean="0"/>
              <a:t>them as described below :</a:t>
            </a:r>
            <a:endParaRPr lang="en-US"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5124" name="Picture 4"/>
          <p:cNvPicPr>
            <a:picLocks noChangeAspect="1" noChangeArrowheads="1"/>
          </p:cNvPicPr>
          <p:nvPr/>
        </p:nvPicPr>
        <p:blipFill>
          <a:blip r:embed="rId2" cstate="print"/>
          <a:srcRect/>
          <a:stretch>
            <a:fillRect/>
          </a:stretch>
        </p:blipFill>
        <p:spPr bwMode="auto">
          <a:xfrm>
            <a:off x="2362200" y="0"/>
            <a:ext cx="4324350" cy="4438650"/>
          </a:xfrm>
          <a:prstGeom prst="rect">
            <a:avLst/>
          </a:prstGeom>
          <a:noFill/>
          <a:ln w="9525">
            <a:noFill/>
            <a:miter lim="800000"/>
            <a:headEnd/>
            <a:tailEnd/>
          </a:ln>
        </p:spPr>
      </p:pic>
      <p:pic>
        <p:nvPicPr>
          <p:cNvPr id="5125" name="Picture 5"/>
          <p:cNvPicPr>
            <a:picLocks noChangeAspect="1" noChangeArrowheads="1"/>
          </p:cNvPicPr>
          <p:nvPr/>
        </p:nvPicPr>
        <p:blipFill>
          <a:blip r:embed="rId3" cstate="print"/>
          <a:srcRect/>
          <a:stretch>
            <a:fillRect/>
          </a:stretch>
        </p:blipFill>
        <p:spPr bwMode="auto">
          <a:xfrm>
            <a:off x="2362200" y="4419600"/>
            <a:ext cx="4267200" cy="24384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None/>
            </a:pPr>
            <a:r>
              <a:rPr lang="en-US" sz="2000" b="1" dirty="0" smtClean="0"/>
              <a:t>The Penicillin Variants</a:t>
            </a:r>
          </a:p>
          <a:p>
            <a:r>
              <a:rPr lang="en-US" sz="2000" dirty="0" smtClean="0"/>
              <a:t>The advent of latest developments in ‘medicinal </a:t>
            </a:r>
            <a:r>
              <a:rPr lang="en-US" sz="2000" dirty="0" smtClean="0"/>
              <a:t>chemistry put </a:t>
            </a:r>
            <a:r>
              <a:rPr lang="en-US" sz="2000" dirty="0" smtClean="0"/>
              <a:t>forward the </a:t>
            </a:r>
            <a:r>
              <a:rPr lang="en-US" sz="2000" dirty="0" smtClean="0"/>
              <a:t>following five </a:t>
            </a:r>
            <a:r>
              <a:rPr lang="en-US" sz="2000" dirty="0" smtClean="0"/>
              <a:t>penicillin variants, namely :</a:t>
            </a:r>
          </a:p>
          <a:p>
            <a:pPr>
              <a:buNone/>
            </a:pPr>
            <a:r>
              <a:rPr lang="en-US" sz="2000" dirty="0" smtClean="0"/>
              <a:t>(a</a:t>
            </a:r>
            <a:r>
              <a:rPr lang="en-US" sz="2000" dirty="0" smtClean="0"/>
              <a:t>)- </a:t>
            </a:r>
            <a:r>
              <a:rPr lang="en-US" sz="2000" dirty="0" smtClean="0"/>
              <a:t>Natural </a:t>
            </a:r>
            <a:r>
              <a:rPr lang="en-US" sz="2000" dirty="0" err="1" smtClean="0"/>
              <a:t>Penicillins</a:t>
            </a:r>
            <a:r>
              <a:rPr lang="en-US" sz="2000" dirty="0" smtClean="0"/>
              <a:t> (best streptococcal and narrow spectrum)</a:t>
            </a:r>
          </a:p>
          <a:p>
            <a:pPr>
              <a:buNone/>
            </a:pPr>
            <a:r>
              <a:rPr lang="en-US" sz="2000" dirty="0" smtClean="0"/>
              <a:t>(b</a:t>
            </a:r>
            <a:r>
              <a:rPr lang="en-US" sz="2000" dirty="0" smtClean="0"/>
              <a:t>)- </a:t>
            </a:r>
            <a:r>
              <a:rPr lang="en-US" sz="2000" dirty="0" err="1" smtClean="0"/>
              <a:t>Penicillinase</a:t>
            </a:r>
            <a:r>
              <a:rPr lang="en-US" sz="2000" dirty="0" smtClean="0"/>
              <a:t>-resistant </a:t>
            </a:r>
            <a:r>
              <a:rPr lang="en-US" sz="2000" dirty="0" err="1" smtClean="0"/>
              <a:t>Penicilins</a:t>
            </a:r>
            <a:r>
              <a:rPr lang="en-US" sz="2000" dirty="0" smtClean="0"/>
              <a:t> (</a:t>
            </a:r>
            <a:r>
              <a:rPr lang="en-US" sz="2000" dirty="0" err="1" smtClean="0"/>
              <a:t>antistaphylococcal</a:t>
            </a:r>
            <a:r>
              <a:rPr lang="en-US" sz="2000" dirty="0" smtClean="0"/>
              <a:t>)</a:t>
            </a:r>
          </a:p>
          <a:p>
            <a:pPr>
              <a:buNone/>
            </a:pPr>
            <a:r>
              <a:rPr lang="en-US" sz="2000" dirty="0" smtClean="0"/>
              <a:t>(</a:t>
            </a:r>
            <a:r>
              <a:rPr lang="en-US" sz="2000" dirty="0" smtClean="0"/>
              <a:t>c)- </a:t>
            </a:r>
            <a:r>
              <a:rPr lang="en-US" sz="2000" dirty="0" err="1" smtClean="0"/>
              <a:t>Aminopenicillins</a:t>
            </a:r>
            <a:r>
              <a:rPr lang="en-US" sz="2000" dirty="0" smtClean="0"/>
              <a:t> </a:t>
            </a:r>
            <a:r>
              <a:rPr lang="en-US" sz="2000" dirty="0" smtClean="0"/>
              <a:t>(improved Gram – </a:t>
            </a:r>
            <a:r>
              <a:rPr lang="en-US" sz="2000" dirty="0" err="1" smtClean="0"/>
              <a:t>ve</a:t>
            </a:r>
            <a:r>
              <a:rPr lang="en-US" sz="2000" dirty="0" smtClean="0"/>
              <a:t> : H-</a:t>
            </a:r>
            <a:r>
              <a:rPr lang="en-US" sz="2000" dirty="0" err="1" smtClean="0"/>
              <a:t>influenzae</a:t>
            </a:r>
            <a:r>
              <a:rPr lang="en-US" sz="2000" dirty="0" smtClean="0"/>
              <a:t>, </a:t>
            </a:r>
            <a:r>
              <a:rPr lang="en-US" sz="2000" dirty="0" err="1" smtClean="0"/>
              <a:t>Enterococcus</a:t>
            </a:r>
            <a:r>
              <a:rPr lang="en-US" sz="2000" dirty="0" smtClean="0"/>
              <a:t>, </a:t>
            </a:r>
            <a:r>
              <a:rPr lang="en-US" sz="2000" dirty="0" err="1" smtClean="0"/>
              <a:t>Shigella</a:t>
            </a:r>
            <a:r>
              <a:rPr lang="en-US" sz="2000" dirty="0" smtClean="0"/>
              <a:t>, Salmonella),</a:t>
            </a:r>
          </a:p>
          <a:p>
            <a:pPr>
              <a:buNone/>
            </a:pPr>
            <a:r>
              <a:rPr lang="en-US" sz="2000" dirty="0" smtClean="0"/>
              <a:t>(</a:t>
            </a:r>
            <a:r>
              <a:rPr lang="en-US" sz="2000" dirty="0" smtClean="0"/>
              <a:t>d)- Extended-spectrum </a:t>
            </a:r>
            <a:r>
              <a:rPr lang="en-US" sz="2000" dirty="0" smtClean="0"/>
              <a:t>(</a:t>
            </a:r>
            <a:r>
              <a:rPr lang="en-US" sz="2000" dirty="0" err="1" smtClean="0"/>
              <a:t>antipseudomonal</a:t>
            </a:r>
            <a:r>
              <a:rPr lang="en-US" sz="2000" dirty="0" smtClean="0"/>
              <a:t>) </a:t>
            </a:r>
            <a:r>
              <a:rPr lang="en-US" sz="2000" dirty="0" err="1" smtClean="0"/>
              <a:t>penicillins</a:t>
            </a:r>
            <a:r>
              <a:rPr lang="en-US" sz="2000" dirty="0" smtClean="0"/>
              <a:t>, and</a:t>
            </a:r>
          </a:p>
          <a:p>
            <a:pPr>
              <a:buNone/>
            </a:pPr>
            <a:r>
              <a:rPr lang="en-US" sz="2000" dirty="0" smtClean="0"/>
              <a:t>(e</a:t>
            </a:r>
            <a:r>
              <a:rPr lang="en-US" sz="2000" dirty="0" smtClean="0"/>
              <a:t>)- </a:t>
            </a:r>
            <a:r>
              <a:rPr lang="en-US" sz="2000" dirty="0" smtClean="0"/>
              <a:t>β-</a:t>
            </a:r>
            <a:r>
              <a:rPr lang="en-US" sz="2000" dirty="0" err="1" smtClean="0"/>
              <a:t>Lactamase</a:t>
            </a:r>
            <a:r>
              <a:rPr lang="en-US" sz="2000" dirty="0" smtClean="0"/>
              <a:t> combinations (expand spectrum to staph, β-</a:t>
            </a:r>
            <a:r>
              <a:rPr lang="en-US" sz="2000" dirty="0" err="1" smtClean="0"/>
              <a:t>lactamase</a:t>
            </a:r>
            <a:r>
              <a:rPr lang="en-US" sz="2000" dirty="0" smtClean="0"/>
              <a:t> producers</a:t>
            </a:r>
            <a:r>
              <a:rPr lang="en-US" sz="2000" dirty="0" smtClean="0"/>
              <a:t>).</a:t>
            </a:r>
          </a:p>
          <a:p>
            <a:pPr>
              <a:buNone/>
            </a:pPr>
            <a:r>
              <a:rPr lang="en-US" sz="2000" b="1" dirty="0" smtClean="0"/>
              <a:t>(a) Natural </a:t>
            </a:r>
            <a:r>
              <a:rPr lang="en-US" sz="2000" b="1" dirty="0" err="1" smtClean="0"/>
              <a:t>Penicillins</a:t>
            </a:r>
            <a:r>
              <a:rPr lang="en-US" sz="2000" b="1" dirty="0" smtClean="0"/>
              <a:t> (best streptococcal and narrow spectrum</a:t>
            </a:r>
            <a:r>
              <a:rPr lang="en-US" sz="2000" b="1" dirty="0" smtClean="0"/>
              <a:t>)</a:t>
            </a:r>
          </a:p>
          <a:p>
            <a:r>
              <a:rPr lang="en-US" sz="2000" dirty="0" smtClean="0"/>
              <a:t>The first successful synthesis of penicillin was carried out by Sheehan et al. (1957, 1959) </a:t>
            </a:r>
            <a:r>
              <a:rPr lang="en-US" sz="2000" dirty="0" smtClean="0"/>
              <a:t>who synthesized </a:t>
            </a:r>
            <a:r>
              <a:rPr lang="en-US" sz="2000" dirty="0" smtClean="0"/>
              <a:t>Penicillin-V (i.e., </a:t>
            </a:r>
            <a:r>
              <a:rPr lang="en-US" sz="2000" dirty="0" err="1" smtClean="0"/>
              <a:t>phenoxymethyl</a:t>
            </a:r>
            <a:r>
              <a:rPr lang="en-US" sz="2000" dirty="0" smtClean="0"/>
              <a:t>-penicillin).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a:p>
        </p:txBody>
      </p:sp>
      <p:pic>
        <p:nvPicPr>
          <p:cNvPr id="6146" name="Picture 2"/>
          <p:cNvPicPr>
            <a:picLocks noChangeAspect="1" noChangeArrowheads="1"/>
          </p:cNvPicPr>
          <p:nvPr/>
        </p:nvPicPr>
        <p:blipFill>
          <a:blip r:embed="rId2" cstate="print"/>
          <a:srcRect/>
          <a:stretch>
            <a:fillRect/>
          </a:stretch>
        </p:blipFill>
        <p:spPr bwMode="auto">
          <a:xfrm>
            <a:off x="2209800" y="228600"/>
            <a:ext cx="4648200" cy="5591175"/>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2209800" y="5791200"/>
            <a:ext cx="4648200" cy="8953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000" dirty="0" smtClean="0"/>
              <a:t>Condensation of D-</a:t>
            </a:r>
            <a:r>
              <a:rPr lang="en-US" sz="2000" dirty="0" err="1" smtClean="0"/>
              <a:t>Penicillamine</a:t>
            </a:r>
            <a:r>
              <a:rPr lang="en-US" sz="2000" dirty="0" smtClean="0"/>
              <a:t> and </a:t>
            </a:r>
            <a:r>
              <a:rPr lang="en-US" sz="2000" dirty="0" err="1" smtClean="0"/>
              <a:t>tert</a:t>
            </a:r>
            <a:r>
              <a:rPr lang="en-US" sz="2000" dirty="0" smtClean="0"/>
              <a:t>-butyl-</a:t>
            </a:r>
            <a:r>
              <a:rPr lang="el-GR" sz="2000" dirty="0" smtClean="0"/>
              <a:t>α</a:t>
            </a:r>
            <a:r>
              <a:rPr lang="en-US" sz="2000" dirty="0" smtClean="0"/>
              <a:t>-</a:t>
            </a:r>
            <a:r>
              <a:rPr lang="en-US" sz="2000" dirty="0" err="1" smtClean="0"/>
              <a:t>phthalimidomalonaldehydate</a:t>
            </a:r>
            <a:r>
              <a:rPr lang="en-US" sz="2000" dirty="0" smtClean="0"/>
              <a:t> </a:t>
            </a:r>
            <a:r>
              <a:rPr lang="en-US" sz="2000" dirty="0" smtClean="0"/>
              <a:t>yields </a:t>
            </a:r>
            <a:r>
              <a:rPr lang="en-US" sz="2000" dirty="0" smtClean="0"/>
              <a:t>an intermediate </a:t>
            </a:r>
            <a:r>
              <a:rPr lang="en-US" sz="2000" dirty="0" smtClean="0"/>
              <a:t>embedded with a </a:t>
            </a:r>
            <a:r>
              <a:rPr lang="en-US" sz="2000" dirty="0" err="1" smtClean="0"/>
              <a:t>phthalimido</a:t>
            </a:r>
            <a:r>
              <a:rPr lang="en-US" sz="2000" dirty="0" smtClean="0"/>
              <a:t> ester acid and a </a:t>
            </a:r>
            <a:r>
              <a:rPr lang="en-US" sz="2000" dirty="0" err="1" smtClean="0"/>
              <a:t>thiazolidine</a:t>
            </a:r>
            <a:r>
              <a:rPr lang="en-US" sz="2000" dirty="0" smtClean="0"/>
              <a:t> ring. Treatment of this </a:t>
            </a:r>
            <a:r>
              <a:rPr lang="en-US" sz="2000" dirty="0" smtClean="0"/>
              <a:t>with hydrazine </a:t>
            </a:r>
            <a:r>
              <a:rPr lang="en-US" sz="2000" dirty="0" smtClean="0"/>
              <a:t>followed by hydrochloric acid helps the removal of </a:t>
            </a:r>
            <a:r>
              <a:rPr lang="en-US" sz="2000" dirty="0" err="1" smtClean="0"/>
              <a:t>phthaloyl</a:t>
            </a:r>
            <a:r>
              <a:rPr lang="en-US" sz="2000" dirty="0" smtClean="0"/>
              <a:t> moiety as </a:t>
            </a:r>
            <a:r>
              <a:rPr lang="en-US" sz="2000" dirty="0" err="1" smtClean="0"/>
              <a:t>phthalhydrazide</a:t>
            </a:r>
            <a:r>
              <a:rPr lang="en-US" sz="2000" dirty="0" smtClean="0"/>
              <a:t> </a:t>
            </a:r>
            <a:r>
              <a:rPr lang="en-US" sz="2000" dirty="0" smtClean="0"/>
              <a:t>and gives </a:t>
            </a:r>
            <a:r>
              <a:rPr lang="en-US" sz="2000" dirty="0" smtClean="0"/>
              <a:t>an amine hydrochloride. The resulting product on further treatment with </a:t>
            </a:r>
            <a:r>
              <a:rPr lang="en-US" sz="2000" dirty="0" err="1" smtClean="0"/>
              <a:t>phenoxyacetylchloride</a:t>
            </a:r>
            <a:r>
              <a:rPr lang="en-US" sz="2000" dirty="0" smtClean="0"/>
              <a:t> </a:t>
            </a:r>
            <a:r>
              <a:rPr lang="en-US" sz="2000" dirty="0" smtClean="0"/>
              <a:t>in </a:t>
            </a:r>
            <a:r>
              <a:rPr lang="en-US" sz="2000" dirty="0" err="1" smtClean="0"/>
              <a:t>triethylamine</a:t>
            </a:r>
            <a:r>
              <a:rPr lang="en-US" sz="2000" dirty="0" smtClean="0"/>
              <a:t> </a:t>
            </a:r>
            <a:r>
              <a:rPr lang="en-US" sz="2000" dirty="0" smtClean="0"/>
              <a:t>introduces the side chain to yield an ester. This product when subjected to a stream </a:t>
            </a:r>
            <a:r>
              <a:rPr lang="en-US" sz="2000" dirty="0" smtClean="0"/>
              <a:t>of hydrogen </a:t>
            </a:r>
            <a:r>
              <a:rPr lang="en-US" sz="2000" dirty="0" smtClean="0"/>
              <a:t>chloride gas at 0°C in pyridine helps to remove the blocking </a:t>
            </a:r>
            <a:r>
              <a:rPr lang="en-US" sz="2000" dirty="0" err="1" smtClean="0"/>
              <a:t>tert</a:t>
            </a:r>
            <a:r>
              <a:rPr lang="en-US" sz="2000" dirty="0" smtClean="0"/>
              <a:t>-butyl function thereby </a:t>
            </a:r>
            <a:r>
              <a:rPr lang="en-US" sz="2000" dirty="0" smtClean="0"/>
              <a:t>yielding </a:t>
            </a:r>
            <a:r>
              <a:rPr lang="en-US" sz="2000" dirty="0" err="1" smtClean="0"/>
              <a:t>penicilloic</a:t>
            </a:r>
            <a:r>
              <a:rPr lang="en-US" sz="2000" dirty="0" smtClean="0"/>
              <a:t> </a:t>
            </a:r>
            <a:r>
              <a:rPr lang="en-US" sz="2000" dirty="0" smtClean="0"/>
              <a:t>acid. The resulting acid undergoes </a:t>
            </a:r>
            <a:r>
              <a:rPr lang="en-US" sz="2000" dirty="0" err="1" smtClean="0"/>
              <a:t>cyclization</a:t>
            </a:r>
            <a:r>
              <a:rPr lang="en-US" sz="2000" dirty="0" smtClean="0"/>
              <a:t> to afford penicillin-V by stirring for 20 </a:t>
            </a:r>
            <a:r>
              <a:rPr lang="en-US" sz="2000" dirty="0" smtClean="0"/>
              <a:t>minutes with </a:t>
            </a:r>
            <a:r>
              <a:rPr lang="en-US" sz="2000" dirty="0" smtClean="0"/>
              <a:t>a solution of N, </a:t>
            </a:r>
            <a:r>
              <a:rPr lang="en-US" sz="2000" dirty="0" err="1" smtClean="0"/>
              <a:t>N′-dicyclohexyl</a:t>
            </a:r>
            <a:r>
              <a:rPr lang="en-US" sz="2000" dirty="0" smtClean="0"/>
              <a:t> </a:t>
            </a:r>
            <a:r>
              <a:rPr lang="en-US" sz="2000" dirty="0" err="1" smtClean="0"/>
              <a:t>carbodiimide</a:t>
            </a:r>
            <a:r>
              <a:rPr lang="en-US" sz="2000" dirty="0" smtClean="0"/>
              <a:t> in </a:t>
            </a:r>
            <a:r>
              <a:rPr lang="en-US" sz="2000" dirty="0" err="1" smtClean="0"/>
              <a:t>dioxane</a:t>
            </a:r>
            <a:r>
              <a:rPr lang="en-US" sz="2000" dirty="0" smtClean="0"/>
              <a:t>.</a:t>
            </a:r>
            <a:endParaRPr lang="en-US" sz="2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2000" b="1" dirty="0" smtClean="0"/>
              <a:t>Clinical Importance of Penicillin-V</a:t>
            </a:r>
          </a:p>
          <a:p>
            <a:r>
              <a:rPr lang="en-US" sz="2000" dirty="0" smtClean="0"/>
              <a:t>Penicillin-V is </a:t>
            </a:r>
            <a:r>
              <a:rPr lang="en-US" sz="2000" dirty="0" err="1" smtClean="0"/>
              <a:t>paritcularly</a:t>
            </a:r>
            <a:r>
              <a:rPr lang="en-US" sz="2000" dirty="0" smtClean="0"/>
              <a:t> effective in the management and control of infections caused </a:t>
            </a:r>
            <a:r>
              <a:rPr lang="en-US" sz="2000" dirty="0" smtClean="0"/>
              <a:t>by gram-positive </a:t>
            </a:r>
            <a:r>
              <a:rPr lang="en-US" sz="2000" dirty="0" smtClean="0"/>
              <a:t>bacteria, namely ; </a:t>
            </a:r>
            <a:r>
              <a:rPr lang="en-US" sz="2000" i="1" dirty="0" smtClean="0"/>
              <a:t>streptococcal, staphylococcal, pneumococcal and </a:t>
            </a:r>
            <a:r>
              <a:rPr lang="en-US" sz="2000" i="1" dirty="0" err="1" smtClean="0"/>
              <a:t>clostridial</a:t>
            </a:r>
            <a:r>
              <a:rPr lang="en-US" sz="2000" i="1" dirty="0" smtClean="0"/>
              <a:t> infections</a:t>
            </a:r>
            <a:r>
              <a:rPr lang="en-US" sz="2000" dirty="0" smtClean="0"/>
              <a:t>.</a:t>
            </a:r>
          </a:p>
          <a:p>
            <a:r>
              <a:rPr lang="en-US" sz="2000" dirty="0" smtClean="0"/>
              <a:t>It is also the drug of choice in the treatment of a number of gram-positive bacteria </a:t>
            </a:r>
            <a:r>
              <a:rPr lang="en-US" sz="2000" i="1" dirty="0" smtClean="0"/>
              <a:t>viz., </a:t>
            </a:r>
            <a:r>
              <a:rPr lang="en-US" sz="2000" i="1" dirty="0" err="1" smtClean="0"/>
              <a:t>gonococcal</a:t>
            </a:r>
            <a:r>
              <a:rPr lang="en-US" sz="2000" i="1" dirty="0" smtClean="0"/>
              <a:t> </a:t>
            </a:r>
            <a:r>
              <a:rPr lang="en-US" sz="2000" i="1" dirty="0" smtClean="0"/>
              <a:t>and meningococcal </a:t>
            </a:r>
            <a:r>
              <a:rPr lang="en-US" sz="2000" dirty="0" smtClean="0"/>
              <a:t>infections. Besides, it is also used exclusively in the treatment of pneumonia and </a:t>
            </a:r>
            <a:r>
              <a:rPr lang="en-US" sz="2000" dirty="0" smtClean="0"/>
              <a:t>other respiratory </a:t>
            </a:r>
            <a:r>
              <a:rPr lang="en-US" sz="2000" dirty="0" smtClean="0"/>
              <a:t>tract infections caused by </a:t>
            </a:r>
            <a:r>
              <a:rPr lang="en-US" sz="2000" i="1" dirty="0" smtClean="0"/>
              <a:t>Staphylococcus </a:t>
            </a:r>
            <a:r>
              <a:rPr lang="en-US" sz="2000" i="1" dirty="0" err="1" smtClean="0"/>
              <a:t>aureus</a:t>
            </a:r>
            <a:r>
              <a:rPr lang="en-US" sz="2000" i="1" dirty="0" smtClean="0"/>
              <a:t>, B. </a:t>
            </a:r>
            <a:r>
              <a:rPr lang="en-US" sz="2000" i="1" dirty="0" err="1" smtClean="0"/>
              <a:t>anthracis</a:t>
            </a:r>
            <a:r>
              <a:rPr lang="en-US" sz="2000" i="1" dirty="0" smtClean="0"/>
              <a:t> and </a:t>
            </a:r>
            <a:r>
              <a:rPr lang="en-US" sz="2000" i="1" dirty="0" err="1" smtClean="0"/>
              <a:t>Streptomyces</a:t>
            </a:r>
            <a:r>
              <a:rPr lang="en-US" sz="2000" i="1" dirty="0" smtClean="0"/>
              <a:t> </a:t>
            </a:r>
            <a:r>
              <a:rPr lang="en-US" sz="2000" i="1" dirty="0" err="1" smtClean="0"/>
              <a:t>pyrogenes</a:t>
            </a:r>
            <a:r>
              <a:rPr lang="en-US" sz="2000" i="1" dirty="0" smtClean="0"/>
              <a:t>.</a:t>
            </a:r>
          </a:p>
          <a:p>
            <a:r>
              <a:rPr lang="en-US" sz="2000" dirty="0" smtClean="0"/>
              <a:t>It is now solely used in the treatment of both </a:t>
            </a:r>
            <a:r>
              <a:rPr lang="en-US" sz="2000" i="1" dirty="0" err="1" smtClean="0"/>
              <a:t>syphillis</a:t>
            </a:r>
            <a:r>
              <a:rPr lang="en-US" sz="2000" i="1" dirty="0" smtClean="0"/>
              <a:t> and gonorrhea</a:t>
            </a:r>
            <a:r>
              <a:rPr lang="en-US" sz="2000" dirty="0" smtClean="0"/>
              <a:t>.</a:t>
            </a:r>
          </a:p>
          <a:p>
            <a:pPr>
              <a:buNone/>
            </a:pPr>
            <a:r>
              <a:rPr lang="en-US" sz="2000" b="1" dirty="0" smtClean="0"/>
              <a:t>Dose. </a:t>
            </a:r>
            <a:r>
              <a:rPr lang="en-US" sz="2000" dirty="0" smtClean="0"/>
              <a:t>Oral, adults and children over 12 years of age or older, usually 125 to 500 mg 3 to 4 </a:t>
            </a:r>
            <a:r>
              <a:rPr lang="en-US" sz="2000" dirty="0" smtClean="0"/>
              <a:t>times a </a:t>
            </a:r>
            <a:r>
              <a:rPr lang="en-US" sz="2000" dirty="0" smtClean="0"/>
              <a:t>day.</a:t>
            </a:r>
            <a:endParaRPr lang="en-US"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Mechanism of action</a:t>
            </a:r>
            <a:endParaRPr lang="en-US" dirty="0"/>
          </a:p>
        </p:txBody>
      </p:sp>
      <p:pic>
        <p:nvPicPr>
          <p:cNvPr id="6" name="Penicillin Mechanism of Action animation video.mp4">
            <a:hlinkClick r:id="" action="ppaction://media"/>
          </p:cNvPr>
          <p:cNvPicPr>
            <a:picLocks noGrp="1" noRot="1" noChangeAspect="1"/>
          </p:cNvPicPr>
          <p:nvPr>
            <p:ph idx="1"/>
            <a:videoFile r:link="rId1"/>
          </p:nvPr>
        </p:nvPicPr>
        <p:blipFill>
          <a:blip r:embed="rId3" cstate="print"/>
          <a:stretch>
            <a:fillRect/>
          </a:stretch>
        </p:blipFill>
        <p:spPr>
          <a:xfrm>
            <a:off x="1219200" y="1290638"/>
            <a:ext cx="6781800" cy="508635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2000" dirty="0" smtClean="0"/>
              <a:t>(b)- </a:t>
            </a:r>
            <a:r>
              <a:rPr lang="en-US" sz="2000" b="1" dirty="0" err="1" smtClean="0"/>
              <a:t>Penicillinase</a:t>
            </a:r>
            <a:r>
              <a:rPr lang="en-US" sz="2000" b="1" dirty="0" smtClean="0"/>
              <a:t>-resistant </a:t>
            </a:r>
            <a:r>
              <a:rPr lang="en-US" sz="2000" b="1" dirty="0" err="1" smtClean="0"/>
              <a:t>Penicillins</a:t>
            </a:r>
            <a:r>
              <a:rPr lang="en-US" sz="2000" b="1" dirty="0" smtClean="0"/>
              <a:t> (</a:t>
            </a:r>
            <a:r>
              <a:rPr lang="en-US" sz="2000" b="1" dirty="0" err="1" smtClean="0"/>
              <a:t>antistaphylococcal</a:t>
            </a:r>
            <a:r>
              <a:rPr lang="en-US" sz="2000" b="1" dirty="0" smtClean="0"/>
              <a:t>)</a:t>
            </a:r>
          </a:p>
          <a:p>
            <a:r>
              <a:rPr lang="en-US" sz="2000" dirty="0" smtClean="0"/>
              <a:t>A few typical examples belonging to this class of </a:t>
            </a:r>
            <a:r>
              <a:rPr lang="en-US" sz="2000" dirty="0" err="1" smtClean="0"/>
              <a:t>penicillins</a:t>
            </a:r>
            <a:r>
              <a:rPr lang="en-US" sz="2000" dirty="0" smtClean="0"/>
              <a:t> are, namely : </a:t>
            </a:r>
            <a:r>
              <a:rPr lang="en-US" sz="2000" dirty="0" err="1" smtClean="0"/>
              <a:t>cloxacillin</a:t>
            </a:r>
            <a:r>
              <a:rPr lang="en-US" sz="2000" dirty="0" smtClean="0"/>
              <a:t>, </a:t>
            </a:r>
            <a:r>
              <a:rPr lang="en-US" sz="2000" dirty="0" err="1" smtClean="0"/>
              <a:t>methicillin</a:t>
            </a:r>
            <a:r>
              <a:rPr lang="en-US" sz="2000" dirty="0" smtClean="0"/>
              <a:t> and </a:t>
            </a:r>
            <a:r>
              <a:rPr lang="en-US" sz="2000" dirty="0" err="1" smtClean="0"/>
              <a:t>oxacillin</a:t>
            </a:r>
            <a:r>
              <a:rPr lang="en-US" sz="2000" dirty="0" smtClean="0"/>
              <a:t>.</a:t>
            </a:r>
          </a:p>
          <a:p>
            <a:pPr>
              <a:buFont typeface="Wingdings" pitchFamily="2" charset="2"/>
              <a:buChar char="Ø"/>
            </a:pPr>
            <a:r>
              <a:rPr lang="en-US" sz="2000" b="1" dirty="0" err="1" smtClean="0"/>
              <a:t>Cloxacillin</a:t>
            </a:r>
            <a:r>
              <a:rPr lang="en-US" sz="2000" b="1" dirty="0" smtClean="0"/>
              <a:t> </a:t>
            </a:r>
            <a:r>
              <a:rPr lang="en-US" sz="2000" b="1" dirty="0" smtClean="0"/>
              <a:t>Sodium</a:t>
            </a:r>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endParaRPr lang="en-US" sz="2000" dirty="0"/>
          </a:p>
        </p:txBody>
      </p:sp>
      <p:pic>
        <p:nvPicPr>
          <p:cNvPr id="7170" name="Picture 2"/>
          <p:cNvPicPr>
            <a:picLocks noChangeAspect="1" noChangeArrowheads="1"/>
          </p:cNvPicPr>
          <p:nvPr/>
        </p:nvPicPr>
        <p:blipFill>
          <a:blip r:embed="rId2" cstate="print"/>
          <a:srcRect/>
          <a:stretch>
            <a:fillRect/>
          </a:stretch>
        </p:blipFill>
        <p:spPr bwMode="auto">
          <a:xfrm>
            <a:off x="2664619" y="2971800"/>
            <a:ext cx="3178969" cy="114300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990600" y="4191000"/>
            <a:ext cx="7239000" cy="250087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lnSpcReduction="10000"/>
          </a:bodyPr>
          <a:lstStyle/>
          <a:p>
            <a:pPr>
              <a:buFont typeface="Wingdings" pitchFamily="2" charset="2"/>
              <a:buChar char="Ø"/>
            </a:pPr>
            <a:r>
              <a:rPr lang="en-US" sz="2400" b="1" dirty="0" smtClean="0"/>
              <a:t>Definition:</a:t>
            </a:r>
            <a:r>
              <a:rPr lang="en-US" sz="2400" dirty="0" smtClean="0"/>
              <a:t> ‘Antibiotics’ may be defined as—‘microbial metabolites or synthetic structural analogues inspired by them which, in small dosage regimens, inhibit the growth and survival of microorganisms without any serious toxicity whatsoever to the parent host.’</a:t>
            </a:r>
          </a:p>
          <a:p>
            <a:pPr>
              <a:buFont typeface="Wingdings" pitchFamily="2" charset="2"/>
              <a:buChar char="Ø"/>
            </a:pPr>
            <a:r>
              <a:rPr lang="en-US" sz="2400" b="1" dirty="0" smtClean="0"/>
              <a:t>Classification of antibiotics:</a:t>
            </a:r>
          </a:p>
          <a:p>
            <a:r>
              <a:rPr lang="en-US" sz="2400" dirty="0" smtClean="0"/>
              <a:t>Antibiotics can be classified into the following four main heads, namely:</a:t>
            </a:r>
          </a:p>
          <a:p>
            <a:pPr>
              <a:buNone/>
            </a:pPr>
            <a:r>
              <a:rPr lang="en-US" sz="2400" dirty="0" smtClean="0"/>
              <a:t>     (</a:t>
            </a:r>
            <a:r>
              <a:rPr lang="en-US" sz="2400" i="1" dirty="0" smtClean="0"/>
              <a:t>a) </a:t>
            </a:r>
            <a:r>
              <a:rPr lang="el-GR" sz="2400" i="1" dirty="0" smtClean="0"/>
              <a:t>β-</a:t>
            </a:r>
            <a:r>
              <a:rPr lang="en-US" sz="2400" i="1" dirty="0" err="1" smtClean="0"/>
              <a:t>Lactam</a:t>
            </a:r>
            <a:r>
              <a:rPr lang="en-US" sz="2400" i="1" dirty="0" smtClean="0"/>
              <a:t> antibiotics,</a:t>
            </a:r>
          </a:p>
          <a:p>
            <a:pPr>
              <a:buNone/>
            </a:pPr>
            <a:r>
              <a:rPr lang="en-US" sz="2400" dirty="0" smtClean="0"/>
              <a:t>     (</a:t>
            </a:r>
            <a:r>
              <a:rPr lang="en-US" sz="2400" i="1" dirty="0" smtClean="0"/>
              <a:t>b) </a:t>
            </a:r>
            <a:r>
              <a:rPr lang="en-US" sz="2400" i="1" dirty="0" err="1" smtClean="0"/>
              <a:t>Aminoglycoside</a:t>
            </a:r>
            <a:r>
              <a:rPr lang="en-US" sz="2400" i="1" dirty="0" smtClean="0"/>
              <a:t> Antibiotics,</a:t>
            </a:r>
          </a:p>
          <a:p>
            <a:pPr>
              <a:buNone/>
            </a:pPr>
            <a:r>
              <a:rPr lang="en-US" sz="2400" dirty="0" smtClean="0"/>
              <a:t>     (</a:t>
            </a:r>
            <a:r>
              <a:rPr lang="en-US" sz="2400" i="1" dirty="0" smtClean="0"/>
              <a:t>c) </a:t>
            </a:r>
            <a:r>
              <a:rPr lang="en-US" sz="2400" i="1" dirty="0" err="1" smtClean="0"/>
              <a:t>Chloramphenicol</a:t>
            </a:r>
            <a:r>
              <a:rPr lang="en-US" sz="2400" i="1" dirty="0" smtClean="0"/>
              <a:t>, and</a:t>
            </a:r>
          </a:p>
          <a:p>
            <a:pPr>
              <a:buNone/>
            </a:pPr>
            <a:r>
              <a:rPr lang="en-US" sz="2400" dirty="0" smtClean="0"/>
              <a:t>     (</a:t>
            </a:r>
            <a:r>
              <a:rPr lang="en-US" sz="2400" i="1" dirty="0" smtClean="0"/>
              <a:t>d) </a:t>
            </a:r>
            <a:r>
              <a:rPr lang="en-US" sz="2400" i="1" dirty="0" err="1" smtClean="0"/>
              <a:t>Tetracyclines</a:t>
            </a:r>
            <a:r>
              <a:rPr lang="en-US" sz="2400" i="1" dirty="0" smtClean="0"/>
              <a:t>.</a:t>
            </a:r>
            <a:endParaRPr lang="en-US" sz="2400" b="1" dirty="0" smtClean="0"/>
          </a:p>
          <a:p>
            <a:endParaRPr lang="en-US" sz="2400" dirty="0" smtClean="0"/>
          </a:p>
          <a:p>
            <a:endParaRPr lang="en-US" sz="2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000" b="1" dirty="0" smtClean="0"/>
              <a:t>6-APA is duly </a:t>
            </a:r>
            <a:r>
              <a:rPr lang="en-US" sz="2000" b="1" dirty="0" err="1" smtClean="0"/>
              <a:t>acylated</a:t>
            </a:r>
            <a:r>
              <a:rPr lang="en-US" sz="2000" b="1" dirty="0" smtClean="0"/>
              <a:t> with 3-(</a:t>
            </a:r>
            <a:r>
              <a:rPr lang="en-US" sz="2000" b="1" i="1" dirty="0" smtClean="0"/>
              <a:t>o-</a:t>
            </a:r>
            <a:r>
              <a:rPr lang="en-US" sz="2000" b="1" i="1" dirty="0" err="1" smtClean="0"/>
              <a:t>chlorophenyl</a:t>
            </a:r>
            <a:r>
              <a:rPr lang="en-US" sz="2000" b="1" i="1" dirty="0" smtClean="0"/>
              <a:t>)-5-methyl-4-isoxazole carboxylic acid and </a:t>
            </a:r>
            <a:r>
              <a:rPr lang="en-US" sz="2000" b="1" i="1" dirty="0" smtClean="0"/>
              <a:t>the </a:t>
            </a:r>
            <a:r>
              <a:rPr lang="en-US" sz="2000" dirty="0" smtClean="0"/>
              <a:t>resulting </a:t>
            </a:r>
            <a:r>
              <a:rPr lang="en-US" sz="2000" dirty="0" err="1" smtClean="0"/>
              <a:t>cloxacillin</a:t>
            </a:r>
            <a:r>
              <a:rPr lang="en-US" sz="2000" dirty="0" smtClean="0"/>
              <a:t> base is adequately purified by </a:t>
            </a:r>
            <a:r>
              <a:rPr lang="en-US" sz="2000" dirty="0" err="1" smtClean="0"/>
              <a:t>recrystallization</a:t>
            </a:r>
            <a:r>
              <a:rPr lang="en-US" sz="2000" dirty="0" smtClean="0"/>
              <a:t>. The base thus obtained is </a:t>
            </a:r>
            <a:r>
              <a:rPr lang="en-US" sz="2000" dirty="0" smtClean="0"/>
              <a:t>converted to </a:t>
            </a:r>
            <a:r>
              <a:rPr lang="en-US" sz="2000" dirty="0" smtClean="0"/>
              <a:t>the corresponding sodium salt by treating with an </a:t>
            </a:r>
            <a:r>
              <a:rPr lang="en-US" sz="2000" dirty="0" err="1" smtClean="0"/>
              <a:t>equimolar</a:t>
            </a:r>
            <a:r>
              <a:rPr lang="en-US" sz="2000" dirty="0" smtClean="0"/>
              <a:t> concentration of </a:t>
            </a:r>
            <a:r>
              <a:rPr lang="en-US" sz="2000" dirty="0" err="1" smtClean="0"/>
              <a:t>NaOH</a:t>
            </a:r>
            <a:r>
              <a:rPr lang="en-US" sz="2000" dirty="0" smtClean="0"/>
              <a:t>.</a:t>
            </a:r>
          </a:p>
          <a:p>
            <a:r>
              <a:rPr lang="en-US" sz="2000" dirty="0" smtClean="0"/>
              <a:t>It is a </a:t>
            </a:r>
            <a:r>
              <a:rPr lang="en-US" sz="2000" dirty="0" err="1" smtClean="0"/>
              <a:t>pencillinase</a:t>
            </a:r>
            <a:r>
              <a:rPr lang="en-US" sz="2000" dirty="0" smtClean="0"/>
              <a:t>-resistant penicillin (</a:t>
            </a:r>
            <a:r>
              <a:rPr lang="en-US" sz="2000" dirty="0" err="1" smtClean="0"/>
              <a:t>antistaphylococcal</a:t>
            </a:r>
            <a:r>
              <a:rPr lang="en-US" sz="2000" dirty="0" smtClean="0"/>
              <a:t>) usually administered orally.</a:t>
            </a:r>
          </a:p>
          <a:p>
            <a:r>
              <a:rPr lang="en-US" sz="2000" b="1" dirty="0" smtClean="0"/>
              <a:t>Potency : Equivalent of not less than 825 mcg of </a:t>
            </a:r>
            <a:r>
              <a:rPr lang="en-US" sz="2000" b="1" dirty="0" err="1" smtClean="0"/>
              <a:t>cloxacillin</a:t>
            </a:r>
            <a:r>
              <a:rPr lang="en-US" sz="2000" b="1" dirty="0" smtClean="0"/>
              <a:t> per mg</a:t>
            </a:r>
            <a:r>
              <a:rPr lang="en-US" sz="2000" b="1" dirty="0" smtClean="0"/>
              <a:t>.</a:t>
            </a:r>
          </a:p>
          <a:p>
            <a:pPr>
              <a:buFont typeface="Wingdings" pitchFamily="2" charset="2"/>
              <a:buChar char="Ø"/>
            </a:pPr>
            <a:r>
              <a:rPr lang="en-US" sz="2000" b="1" dirty="0" err="1" smtClean="0"/>
              <a:t>Methicillin</a:t>
            </a:r>
            <a:r>
              <a:rPr lang="en-US" sz="2000" b="1" dirty="0" smtClean="0"/>
              <a:t> </a:t>
            </a:r>
            <a:r>
              <a:rPr lang="en-US" sz="2000" b="1" dirty="0" smtClean="0"/>
              <a:t>Sodium</a:t>
            </a:r>
          </a:p>
          <a:p>
            <a:pPr>
              <a:buNone/>
            </a:pPr>
            <a:endParaRPr lang="en-US" sz="2000" dirty="0" smtClean="0"/>
          </a:p>
          <a:p>
            <a:pPr>
              <a:buFont typeface="Wingdings" pitchFamily="2" charset="2"/>
              <a:buChar char="Ø"/>
            </a:pPr>
            <a:endParaRPr lang="en-US" sz="2000" dirty="0"/>
          </a:p>
        </p:txBody>
      </p:sp>
      <p:pic>
        <p:nvPicPr>
          <p:cNvPr id="8194" name="Picture 2"/>
          <p:cNvPicPr>
            <a:picLocks noChangeAspect="1" noChangeArrowheads="1"/>
          </p:cNvPicPr>
          <p:nvPr/>
        </p:nvPicPr>
        <p:blipFill>
          <a:blip r:embed="rId2" cstate="print"/>
          <a:srcRect/>
          <a:stretch>
            <a:fillRect/>
          </a:stretch>
        </p:blipFill>
        <p:spPr bwMode="auto">
          <a:xfrm>
            <a:off x="2819400" y="4267200"/>
            <a:ext cx="3124200" cy="1627188"/>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endParaRPr lang="en-US" dirty="0" smtClean="0"/>
          </a:p>
          <a:p>
            <a:r>
              <a:rPr lang="en-US" dirty="0" smtClean="0"/>
              <a:t>The </a:t>
            </a:r>
            <a:r>
              <a:rPr lang="en-US" dirty="0" smtClean="0"/>
              <a:t>official compound may be prepared by condensing the fermentation-produced 6-APA in </a:t>
            </a:r>
            <a:r>
              <a:rPr lang="en-US" dirty="0" smtClean="0"/>
              <a:t>an appropriate </a:t>
            </a:r>
            <a:r>
              <a:rPr lang="en-US" dirty="0" smtClean="0"/>
              <a:t>solvent with 2, 6-dimethoxybenzoyl chloride ; and the resulting </a:t>
            </a:r>
            <a:r>
              <a:rPr lang="en-US" dirty="0" err="1" smtClean="0"/>
              <a:t>methicillin</a:t>
            </a:r>
            <a:r>
              <a:rPr lang="en-US" dirty="0" smtClean="0"/>
              <a:t> is </a:t>
            </a:r>
            <a:r>
              <a:rPr lang="en-US" dirty="0" smtClean="0"/>
              <a:t>subsequently precipitated </a:t>
            </a:r>
            <a:r>
              <a:rPr lang="en-US" dirty="0" smtClean="0"/>
              <a:t>as its corresponding sodium salt by the addition of sodium acetate</a:t>
            </a:r>
            <a:r>
              <a:rPr lang="en-US" dirty="0" smtClean="0"/>
              <a:t>.</a:t>
            </a:r>
          </a:p>
          <a:p>
            <a:r>
              <a:rPr lang="en-US" b="1" dirty="0" smtClean="0"/>
              <a:t>SAR of </a:t>
            </a:r>
            <a:r>
              <a:rPr lang="en-US" b="1" dirty="0" err="1" smtClean="0"/>
              <a:t>Methicillin</a:t>
            </a:r>
            <a:r>
              <a:rPr lang="en-US" b="1" dirty="0" smtClean="0"/>
              <a:t>: </a:t>
            </a:r>
            <a:r>
              <a:rPr lang="en-US" sz="2900" dirty="0" smtClean="0"/>
              <a:t>The </a:t>
            </a:r>
            <a:r>
              <a:rPr lang="en-US" sz="2900" dirty="0" err="1" smtClean="0"/>
              <a:t>steric</a:t>
            </a:r>
            <a:r>
              <a:rPr lang="en-US" sz="2900" dirty="0" smtClean="0"/>
              <a:t> </a:t>
            </a:r>
            <a:r>
              <a:rPr lang="en-US" sz="2900" dirty="0" err="1" smtClean="0"/>
              <a:t>hindrence</a:t>
            </a:r>
            <a:r>
              <a:rPr lang="en-US" sz="2900" dirty="0" smtClean="0"/>
              <a:t> afforded by the presence of 2, 6-dimelthoxy </a:t>
            </a:r>
            <a:r>
              <a:rPr lang="en-US" sz="2900" dirty="0" smtClean="0"/>
              <a:t>moieties </a:t>
            </a:r>
            <a:r>
              <a:rPr lang="en-US" dirty="0" smtClean="0"/>
              <a:t>categorically </a:t>
            </a:r>
            <a:r>
              <a:rPr lang="en-US" dirty="0" smtClean="0"/>
              <a:t>renders the ‘</a:t>
            </a:r>
            <a:r>
              <a:rPr lang="en-US" b="1" dirty="0" smtClean="0"/>
              <a:t>drug’ resistant to enzymatic hydrolysis.</a:t>
            </a:r>
            <a:endParaRPr lang="en-US" dirty="0" smtClean="0"/>
          </a:p>
          <a:p>
            <a:r>
              <a:rPr lang="en-US" dirty="0" smtClean="0"/>
              <a:t>It is usually indicated in the treatment of staphylococcal infections caused by strains resistant </a:t>
            </a:r>
            <a:r>
              <a:rPr lang="en-US" dirty="0" smtClean="0"/>
              <a:t>to other </a:t>
            </a:r>
            <a:r>
              <a:rPr lang="en-US" dirty="0" err="1" smtClean="0"/>
              <a:t>penicillins</a:t>
            </a:r>
            <a:r>
              <a:rPr lang="en-US" dirty="0" smtClean="0"/>
              <a:t>. As a precautionary note it is recommended that this ‘</a:t>
            </a:r>
            <a:r>
              <a:rPr lang="en-US" b="1" dirty="0" smtClean="0"/>
              <a:t>drug</a:t>
            </a:r>
            <a:r>
              <a:rPr lang="en-US" b="1" i="1" dirty="0" smtClean="0"/>
              <a:t>’ should not be used </a:t>
            </a:r>
            <a:r>
              <a:rPr lang="en-US" b="1" i="1" dirty="0" smtClean="0"/>
              <a:t>in </a:t>
            </a:r>
            <a:r>
              <a:rPr lang="en-US" dirty="0" smtClean="0"/>
              <a:t>general </a:t>
            </a:r>
            <a:r>
              <a:rPr lang="en-US" dirty="0" smtClean="0"/>
              <a:t>treatment and therapy so as to avoid the possibility of widespread development of </a:t>
            </a:r>
            <a:r>
              <a:rPr lang="en-US" dirty="0" smtClean="0"/>
              <a:t>organisms resistant </a:t>
            </a:r>
            <a:r>
              <a:rPr lang="en-US" dirty="0" smtClean="0"/>
              <a:t>to it</a:t>
            </a:r>
            <a:r>
              <a:rPr lang="en-US" dirty="0" smtClean="0"/>
              <a:t>.</a:t>
            </a:r>
          </a:p>
          <a:p>
            <a:r>
              <a:rPr lang="en-US" b="1" dirty="0" smtClean="0"/>
              <a:t>Note: </a:t>
            </a:r>
            <a:r>
              <a:rPr lang="en-US" dirty="0" err="1" smtClean="0"/>
              <a:t>Methicillin</a:t>
            </a:r>
            <a:r>
              <a:rPr lang="en-US" dirty="0" smtClean="0"/>
              <a:t> gives rise to higher incidence of intestinal nephritis which is </a:t>
            </a:r>
            <a:r>
              <a:rPr lang="en-US" dirty="0" smtClean="0"/>
              <a:t>reportedly higher </a:t>
            </a:r>
            <a:r>
              <a:rPr lang="en-US" dirty="0" smtClean="0"/>
              <a:t>in comparison to other </a:t>
            </a:r>
            <a:r>
              <a:rPr lang="en-US" dirty="0" err="1" smtClean="0"/>
              <a:t>penicillins</a:t>
            </a:r>
            <a:r>
              <a:rPr lang="en-US" dirty="0" smtClean="0"/>
              <a: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pPr>
              <a:buFont typeface="Wingdings" pitchFamily="2" charset="2"/>
              <a:buChar char="Ø"/>
            </a:pPr>
            <a:r>
              <a:rPr lang="en-US" sz="2200" b="1" dirty="0" err="1" smtClean="0"/>
              <a:t>Oxacillin</a:t>
            </a:r>
            <a:r>
              <a:rPr lang="en-US" sz="2200" b="1" dirty="0" smtClean="0"/>
              <a:t> </a:t>
            </a:r>
            <a:r>
              <a:rPr lang="en-US" sz="2200" b="1" dirty="0" smtClean="0"/>
              <a:t>Sodium</a:t>
            </a:r>
          </a:p>
          <a:p>
            <a:pPr>
              <a:buFont typeface="Wingdings" pitchFamily="2" charset="2"/>
              <a:buChar char="Ø"/>
            </a:pPr>
            <a:endParaRPr lang="en-US" b="1" dirty="0" smtClean="0"/>
          </a:p>
          <a:p>
            <a:pPr>
              <a:buFont typeface="Wingdings" pitchFamily="2" charset="2"/>
              <a:buChar char="Ø"/>
            </a:pPr>
            <a:endParaRPr lang="en-US" b="1" dirty="0" smtClean="0"/>
          </a:p>
          <a:p>
            <a:endParaRPr lang="en-US" sz="2000" b="1" dirty="0" smtClean="0"/>
          </a:p>
          <a:p>
            <a:r>
              <a:rPr lang="en-US" sz="2200" dirty="0" smtClean="0"/>
              <a:t>6-APA </a:t>
            </a:r>
            <a:r>
              <a:rPr lang="en-US" sz="2200" dirty="0" smtClean="0"/>
              <a:t>produced by fermentation is subjected to condensation with </a:t>
            </a:r>
            <a:r>
              <a:rPr lang="en-US" sz="2200" dirty="0" smtClean="0"/>
              <a:t>5-methyl-3-phenyl-4-isoxazolyl chloride </a:t>
            </a:r>
            <a:r>
              <a:rPr lang="en-US" sz="2200" dirty="0" smtClean="0"/>
              <a:t>in an appropriate organic solvent. The resulting </a:t>
            </a:r>
            <a:r>
              <a:rPr lang="en-US" sz="2200" dirty="0" err="1" smtClean="0"/>
              <a:t>oxacillin</a:t>
            </a:r>
            <a:r>
              <a:rPr lang="en-US" sz="2200" dirty="0" smtClean="0"/>
              <a:t> base </a:t>
            </a:r>
            <a:r>
              <a:rPr lang="en-US" sz="2200" dirty="0" smtClean="0"/>
              <a:t>is precipitated </a:t>
            </a:r>
            <a:r>
              <a:rPr lang="en-US" sz="2200" dirty="0" smtClean="0"/>
              <a:t>as the sodium </a:t>
            </a:r>
            <a:r>
              <a:rPr lang="en-US" sz="2200" dirty="0" smtClean="0"/>
              <a:t>salt by </a:t>
            </a:r>
            <a:r>
              <a:rPr lang="en-US" sz="2200" dirty="0" smtClean="0"/>
              <a:t>the addition of requisite quantum of pure sodium acetate</a:t>
            </a:r>
            <a:r>
              <a:rPr lang="en-US" sz="2200" dirty="0" smtClean="0"/>
              <a:t>.</a:t>
            </a:r>
          </a:p>
          <a:p>
            <a:pPr>
              <a:buNone/>
            </a:pPr>
            <a:r>
              <a:rPr lang="en-US" sz="2200" b="1" dirty="0" smtClean="0"/>
              <a:t>SAR of </a:t>
            </a:r>
            <a:r>
              <a:rPr lang="en-US" sz="2200" b="1" dirty="0" err="1" smtClean="0"/>
              <a:t>Oxacillin</a:t>
            </a:r>
            <a:r>
              <a:rPr lang="en-US" sz="2200" b="1" dirty="0" smtClean="0"/>
              <a:t>. </a:t>
            </a:r>
            <a:r>
              <a:rPr lang="en-US" sz="2200" dirty="0" smtClean="0"/>
              <a:t>Evidently, the </a:t>
            </a:r>
            <a:r>
              <a:rPr lang="en-US" sz="2200" dirty="0" err="1" smtClean="0"/>
              <a:t>steric</a:t>
            </a:r>
            <a:r>
              <a:rPr lang="en-US" sz="2200" dirty="0" smtClean="0"/>
              <a:t> effects due to the presence of inherent 3-phenyl and </a:t>
            </a:r>
            <a:r>
              <a:rPr lang="en-US" sz="2200" b="1" dirty="0" smtClean="0"/>
              <a:t>5-</a:t>
            </a:r>
            <a:r>
              <a:rPr lang="en-US" sz="2200" dirty="0" smtClean="0"/>
              <a:t>methyl </a:t>
            </a:r>
            <a:r>
              <a:rPr lang="en-US" sz="2200" dirty="0" smtClean="0"/>
              <a:t>moieties of the </a:t>
            </a:r>
            <a:r>
              <a:rPr lang="en-US" sz="2200" dirty="0" err="1" smtClean="0"/>
              <a:t>isoxazolyl</a:t>
            </a:r>
            <a:r>
              <a:rPr lang="en-US" sz="2200" dirty="0" smtClean="0"/>
              <a:t> ring not only prevent the binding of this penicillin to the </a:t>
            </a:r>
            <a:r>
              <a:rPr lang="en-US" sz="2200" dirty="0" smtClean="0"/>
              <a:t>β-</a:t>
            </a:r>
            <a:r>
              <a:rPr lang="en-US" sz="2200" b="1" dirty="0" err="1" smtClean="0"/>
              <a:t>lactamase</a:t>
            </a:r>
            <a:r>
              <a:rPr lang="en-US" sz="2200" b="1" dirty="0" smtClean="0"/>
              <a:t> active </a:t>
            </a:r>
            <a:r>
              <a:rPr lang="en-US" sz="2200" b="1" dirty="0" smtClean="0"/>
              <a:t>site but also afford protection to the ensuing </a:t>
            </a:r>
            <a:r>
              <a:rPr lang="en-US" sz="2200" b="1" dirty="0" err="1" smtClean="0"/>
              <a:t>lactam</a:t>
            </a:r>
            <a:r>
              <a:rPr lang="en-US" sz="2200" b="1" dirty="0" smtClean="0"/>
              <a:t> ring from degradation. The ‘drug’ is found </a:t>
            </a:r>
            <a:r>
              <a:rPr lang="en-US" sz="2200" b="1" dirty="0" smtClean="0"/>
              <a:t>to </a:t>
            </a:r>
            <a:r>
              <a:rPr lang="en-US" sz="2200" dirty="0" smtClean="0"/>
              <a:t>be </a:t>
            </a:r>
            <a:r>
              <a:rPr lang="en-US" sz="2200" dirty="0" smtClean="0"/>
              <a:t>comparatively resistant to acid hydrolysis and ; hence, could be given orally with good </a:t>
            </a:r>
            <a:r>
              <a:rPr lang="en-US" sz="2200" dirty="0" smtClean="0"/>
              <a:t>pharmacologic effect.</a:t>
            </a:r>
          </a:p>
          <a:p>
            <a:r>
              <a:rPr lang="en-US" sz="2400" dirty="0" smtClean="0"/>
              <a:t>The use of the ‘</a:t>
            </a:r>
            <a:r>
              <a:rPr lang="en-US" sz="2400" b="1" dirty="0" smtClean="0"/>
              <a:t>drug’ must be restricted to the treatment of infections produced by </a:t>
            </a:r>
            <a:r>
              <a:rPr lang="en-US" sz="2400" b="1" dirty="0" smtClean="0"/>
              <a:t>staphylococci </a:t>
            </a:r>
            <a:r>
              <a:rPr lang="en-US" sz="2400" dirty="0" smtClean="0"/>
              <a:t>resistant </a:t>
            </a:r>
            <a:r>
              <a:rPr lang="en-US" sz="2400" dirty="0" smtClean="0"/>
              <a:t>to </a:t>
            </a:r>
            <a:r>
              <a:rPr lang="en-US" sz="2400" b="1" dirty="0" smtClean="0"/>
              <a:t>penicillin G.</a:t>
            </a:r>
            <a:endParaRPr lang="en-US" sz="2200" b="1" dirty="0" smtClean="0"/>
          </a:p>
          <a:p>
            <a:pPr>
              <a:buNone/>
            </a:pPr>
            <a:endParaRPr lang="en-US" dirty="0"/>
          </a:p>
        </p:txBody>
      </p:sp>
      <p:pic>
        <p:nvPicPr>
          <p:cNvPr id="9218" name="Picture 2"/>
          <p:cNvPicPr>
            <a:picLocks noChangeAspect="1" noChangeArrowheads="1"/>
          </p:cNvPicPr>
          <p:nvPr/>
        </p:nvPicPr>
        <p:blipFill>
          <a:blip r:embed="rId2" cstate="print"/>
          <a:srcRect/>
          <a:stretch>
            <a:fillRect/>
          </a:stretch>
        </p:blipFill>
        <p:spPr bwMode="auto">
          <a:xfrm>
            <a:off x="3200400" y="1600200"/>
            <a:ext cx="3413124" cy="1309687"/>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a:buNone/>
            </a:pPr>
            <a:r>
              <a:rPr lang="en-US" sz="2000" dirty="0" smtClean="0"/>
              <a:t>©-</a:t>
            </a:r>
            <a:r>
              <a:rPr lang="en-US" sz="2000" b="1" dirty="0" err="1" smtClean="0"/>
              <a:t>Aminopenicillins</a:t>
            </a:r>
            <a:endParaRPr lang="en-US" sz="2000" b="1" dirty="0" smtClean="0"/>
          </a:p>
          <a:p>
            <a:r>
              <a:rPr lang="en-US" sz="2000" dirty="0" smtClean="0"/>
              <a:t>The medicinal compounds that are to be </a:t>
            </a:r>
            <a:r>
              <a:rPr lang="en-US" sz="2000" dirty="0" smtClean="0"/>
              <a:t>included </a:t>
            </a:r>
            <a:r>
              <a:rPr lang="en-US" sz="2000" dirty="0" smtClean="0"/>
              <a:t>in this category are, namely : </a:t>
            </a:r>
            <a:r>
              <a:rPr lang="en-US" sz="2000" b="1" dirty="0" err="1" smtClean="0"/>
              <a:t>ampicillin</a:t>
            </a:r>
            <a:r>
              <a:rPr lang="en-US" sz="2000" b="1" dirty="0" smtClean="0"/>
              <a:t> </a:t>
            </a:r>
            <a:r>
              <a:rPr lang="en-US" sz="2000" b="1" dirty="0" smtClean="0"/>
              <a:t>and </a:t>
            </a:r>
            <a:r>
              <a:rPr lang="en-US" sz="2000" b="1" dirty="0" err="1" smtClean="0"/>
              <a:t>bacampicillin</a:t>
            </a:r>
            <a:r>
              <a:rPr lang="en-US" sz="2000" b="1" dirty="0" smtClean="0"/>
              <a:t>.</a:t>
            </a:r>
          </a:p>
          <a:p>
            <a:pPr>
              <a:buFont typeface="Wingdings" pitchFamily="2" charset="2"/>
              <a:buChar char="Ø"/>
            </a:pPr>
            <a:r>
              <a:rPr lang="en-US" sz="2000" b="1" dirty="0" err="1" smtClean="0"/>
              <a:t>Ampicillin</a:t>
            </a:r>
            <a:endParaRPr lang="en-US" sz="2000" b="1" dirty="0" smtClean="0"/>
          </a:p>
          <a:p>
            <a:r>
              <a:rPr lang="en-US" sz="2000" dirty="0" err="1" smtClean="0"/>
              <a:t>Ampicillin</a:t>
            </a:r>
            <a:r>
              <a:rPr lang="en-US" sz="2000" dirty="0" smtClean="0"/>
              <a:t> has an antibacterial spectrum broader than that of </a:t>
            </a:r>
            <a:r>
              <a:rPr lang="en-US" sz="2000" dirty="0" err="1" smtClean="0"/>
              <a:t>pencillin</a:t>
            </a:r>
            <a:r>
              <a:rPr lang="en-US" sz="2000" dirty="0" smtClean="0"/>
              <a:t> G. It is active against </a:t>
            </a:r>
            <a:r>
              <a:rPr lang="en-US" sz="2000" dirty="0" smtClean="0"/>
              <a:t>the same </a:t>
            </a:r>
            <a:r>
              <a:rPr lang="en-US" sz="2000" dirty="0" smtClean="0"/>
              <a:t>Gram-positive organisms which are susceptible to other </a:t>
            </a:r>
            <a:r>
              <a:rPr lang="en-US" sz="2000" dirty="0" err="1" smtClean="0"/>
              <a:t>penicillins</a:t>
            </a:r>
            <a:r>
              <a:rPr lang="en-US" sz="2000" dirty="0" smtClean="0"/>
              <a:t>. Besides, it is also found to </a:t>
            </a:r>
            <a:r>
              <a:rPr lang="en-US" sz="2000" dirty="0" smtClean="0"/>
              <a:t>be more </a:t>
            </a:r>
            <a:r>
              <a:rPr lang="en-US" sz="2000" dirty="0" smtClean="0"/>
              <a:t>active against certain Gram-negative organisms and </a:t>
            </a:r>
            <a:r>
              <a:rPr lang="en-US" sz="2000" dirty="0" err="1" smtClean="0"/>
              <a:t>enterococci</a:t>
            </a:r>
            <a:r>
              <a:rPr lang="en-US" sz="2000" dirty="0" smtClean="0"/>
              <a:t> than are other </a:t>
            </a:r>
            <a:r>
              <a:rPr lang="en-US" sz="2000" dirty="0" err="1" smtClean="0"/>
              <a:t>penicillins</a:t>
            </a:r>
            <a:r>
              <a:rPr lang="en-US" sz="2000" dirty="0" smtClean="0"/>
              <a:t>.</a:t>
            </a:r>
          </a:p>
          <a:p>
            <a:r>
              <a:rPr lang="en-US" sz="2000" b="1" dirty="0" smtClean="0"/>
              <a:t>SAR of </a:t>
            </a:r>
            <a:r>
              <a:rPr lang="en-US" sz="2000" b="1" dirty="0" err="1" smtClean="0"/>
              <a:t>Ampicillin</a:t>
            </a:r>
            <a:r>
              <a:rPr lang="en-US" sz="2000" b="1" dirty="0" smtClean="0"/>
              <a:t>: </a:t>
            </a:r>
            <a:r>
              <a:rPr lang="en-US" sz="2000" dirty="0" smtClean="0"/>
              <a:t>The D-(–) </a:t>
            </a:r>
            <a:r>
              <a:rPr lang="en-US" sz="2000" dirty="0" err="1" smtClean="0"/>
              <a:t>ampicillin</a:t>
            </a:r>
            <a:r>
              <a:rPr lang="en-US" sz="2000" dirty="0" smtClean="0"/>
              <a:t> is found to be more active appreciably in </a:t>
            </a:r>
            <a:r>
              <a:rPr lang="en-US" sz="2000" dirty="0" smtClean="0"/>
              <a:t>comparison to </a:t>
            </a:r>
            <a:r>
              <a:rPr lang="en-US" sz="2000" dirty="0" smtClean="0"/>
              <a:t>its isomer L-(+) </a:t>
            </a:r>
            <a:r>
              <a:rPr lang="en-US" sz="2000" dirty="0" err="1" smtClean="0"/>
              <a:t>ampicillin</a:t>
            </a:r>
            <a:r>
              <a:rPr lang="en-US" sz="2000" dirty="0" smtClean="0"/>
              <a:t>. The α-amino function in </a:t>
            </a:r>
            <a:r>
              <a:rPr lang="en-US" sz="2000" dirty="0" err="1" smtClean="0"/>
              <a:t>ampicillin</a:t>
            </a:r>
            <a:r>
              <a:rPr lang="en-US" sz="2000" dirty="0" smtClean="0"/>
              <a:t> gets </a:t>
            </a:r>
            <a:r>
              <a:rPr lang="en-US" sz="2000" dirty="0" err="1" smtClean="0"/>
              <a:t>protonated</a:t>
            </a:r>
            <a:r>
              <a:rPr lang="en-US" sz="2000" dirty="0" smtClean="0"/>
              <a:t> extensively in </a:t>
            </a:r>
            <a:r>
              <a:rPr lang="en-US" sz="2000" dirty="0" smtClean="0"/>
              <a:t>an acidic </a:t>
            </a:r>
            <a:r>
              <a:rPr lang="en-US" sz="2000" dirty="0" smtClean="0"/>
              <a:t>media that perhaps legitimately offers a </a:t>
            </a:r>
            <a:r>
              <a:rPr lang="en-US" sz="2000" dirty="0" smtClean="0"/>
              <a:t>satisfactory explanation </a:t>
            </a:r>
            <a:r>
              <a:rPr lang="en-US" sz="2000" dirty="0" smtClean="0"/>
              <a:t>with respect to </a:t>
            </a:r>
            <a:r>
              <a:rPr lang="en-US" sz="2000" dirty="0" err="1" smtClean="0"/>
              <a:t>ampicillin’s</a:t>
            </a:r>
            <a:r>
              <a:rPr lang="en-US" sz="2000" dirty="0" smtClean="0"/>
              <a:t> </a:t>
            </a:r>
            <a:r>
              <a:rPr lang="en-US" sz="2000" dirty="0" smtClean="0"/>
              <a:t>stability to </a:t>
            </a:r>
            <a:r>
              <a:rPr lang="en-US" sz="2000" dirty="0" smtClean="0"/>
              <a:t>acid hydrolysis, and observed instability to alkaline hydrolysis.</a:t>
            </a:r>
            <a:endParaRPr lang="en-US"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Ø"/>
            </a:pPr>
            <a:r>
              <a:rPr lang="en-US" sz="2000" b="1" dirty="0" err="1" smtClean="0"/>
              <a:t>Bacampicillin</a:t>
            </a:r>
            <a:r>
              <a:rPr lang="en-US" sz="2000" b="1" dirty="0" smtClean="0"/>
              <a:t> </a:t>
            </a:r>
            <a:r>
              <a:rPr lang="en-US" sz="2000" b="1" dirty="0" smtClean="0"/>
              <a:t>Hydrochloride</a:t>
            </a:r>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r>
              <a:rPr lang="en-US" sz="2000" dirty="0" smtClean="0"/>
              <a:t>It is an </a:t>
            </a:r>
            <a:r>
              <a:rPr lang="en-US" sz="2000" b="1" dirty="0" err="1" smtClean="0"/>
              <a:t>aminopenicillin</a:t>
            </a:r>
            <a:r>
              <a:rPr lang="en-US" sz="2000" b="1" dirty="0" smtClean="0"/>
              <a:t> oral </a:t>
            </a:r>
            <a:r>
              <a:rPr lang="en-US" sz="2000" b="1" dirty="0" err="1" smtClean="0"/>
              <a:t>prodrug</a:t>
            </a:r>
            <a:r>
              <a:rPr lang="en-US" sz="2000" b="1" dirty="0" smtClean="0"/>
              <a:t> which gets converted to </a:t>
            </a:r>
            <a:r>
              <a:rPr lang="en-US" sz="2000" b="1" dirty="0" err="1" smtClean="0"/>
              <a:t>ampicillin</a:t>
            </a:r>
            <a:r>
              <a:rPr lang="en-US" sz="2000" b="1" dirty="0" smtClean="0"/>
              <a:t> </a:t>
            </a:r>
            <a:r>
              <a:rPr lang="en-US" sz="2000" b="1" i="1" dirty="0" smtClean="0"/>
              <a:t>in vivo after </a:t>
            </a:r>
            <a:r>
              <a:rPr lang="en-US" sz="2000" b="1" i="1" dirty="0" smtClean="0"/>
              <a:t>undergoing </a:t>
            </a:r>
            <a:r>
              <a:rPr lang="en-US" sz="2000" dirty="0" smtClean="0"/>
              <a:t>hydrolysis </a:t>
            </a:r>
            <a:r>
              <a:rPr lang="en-US" sz="2000" dirty="0" smtClean="0"/>
              <a:t>rapidly in the presence of </a:t>
            </a:r>
            <a:r>
              <a:rPr lang="en-US" sz="2000" dirty="0" err="1" smtClean="0"/>
              <a:t>esterases</a:t>
            </a:r>
            <a:r>
              <a:rPr lang="en-US" sz="2000" dirty="0" smtClean="0"/>
              <a:t> in plasma.</a:t>
            </a:r>
          </a:p>
          <a:p>
            <a:r>
              <a:rPr lang="en-US" sz="2000" dirty="0" smtClean="0"/>
              <a:t>It has been established beyond any reasonable doubt that its oral absorption is both rapid </a:t>
            </a:r>
            <a:r>
              <a:rPr lang="en-US" sz="2000" dirty="0" smtClean="0"/>
              <a:t>and virtually </a:t>
            </a:r>
            <a:r>
              <a:rPr lang="en-US" sz="2000" dirty="0" smtClean="0"/>
              <a:t>complete in comparison to </a:t>
            </a:r>
            <a:r>
              <a:rPr lang="en-US" sz="2000" b="1" dirty="0" err="1" smtClean="0"/>
              <a:t>ampicillin</a:t>
            </a:r>
            <a:r>
              <a:rPr lang="en-US" sz="2000" b="1" dirty="0" smtClean="0"/>
              <a:t> and also less affected by food.</a:t>
            </a:r>
          </a:p>
          <a:p>
            <a:r>
              <a:rPr lang="en-US" sz="2000" dirty="0" smtClean="0"/>
              <a:t>Interestingly, the plasma concentrations of </a:t>
            </a:r>
            <a:r>
              <a:rPr lang="en-US" sz="2000" b="1" dirty="0" err="1" smtClean="0"/>
              <a:t>ampicillin</a:t>
            </a:r>
            <a:r>
              <a:rPr lang="en-US" sz="2000" b="1" dirty="0" smtClean="0"/>
              <a:t> released from </a:t>
            </a:r>
            <a:r>
              <a:rPr lang="en-US" sz="2000" b="1" dirty="0" err="1" smtClean="0"/>
              <a:t>bacampicillin</a:t>
            </a:r>
            <a:r>
              <a:rPr lang="en-US" sz="2000" b="1" dirty="0" smtClean="0"/>
              <a:t> </a:t>
            </a:r>
            <a:r>
              <a:rPr lang="en-US" sz="2000" b="1" dirty="0" smtClean="0"/>
              <a:t>evidently </a:t>
            </a:r>
            <a:r>
              <a:rPr lang="en-US" sz="2000" dirty="0" smtClean="0"/>
              <a:t>exceed </a:t>
            </a:r>
            <a:r>
              <a:rPr lang="en-US" sz="2000" dirty="0" smtClean="0"/>
              <a:t>from those of oral pure </a:t>
            </a:r>
            <a:r>
              <a:rPr lang="en-US" sz="2000" b="1" dirty="0" err="1" smtClean="0"/>
              <a:t>ampicillin</a:t>
            </a:r>
            <a:r>
              <a:rPr lang="en-US" sz="2000" b="1" dirty="0" smtClean="0"/>
              <a:t> or amoxicillin for the first 2 to 5 hours but after that </a:t>
            </a:r>
            <a:r>
              <a:rPr lang="en-US" sz="2000" b="1" dirty="0" smtClean="0"/>
              <a:t>the </a:t>
            </a:r>
            <a:r>
              <a:rPr lang="en-US" sz="2000" dirty="0" smtClean="0"/>
              <a:t>pattern </a:t>
            </a:r>
            <a:r>
              <a:rPr lang="en-US" sz="2000" dirty="0" smtClean="0"/>
              <a:t>remains the same as for </a:t>
            </a:r>
            <a:r>
              <a:rPr lang="en-US" sz="2000" b="1" dirty="0" err="1" smtClean="0"/>
              <a:t>ampicillin</a:t>
            </a:r>
            <a:r>
              <a:rPr lang="en-US" sz="2000" b="1" dirty="0" smtClean="0"/>
              <a:t> and amoxicillin.</a:t>
            </a:r>
            <a:endParaRPr lang="en-US" sz="2000" b="1" dirty="0" smtClean="0"/>
          </a:p>
          <a:p>
            <a:pPr>
              <a:buNone/>
            </a:pPr>
            <a:endParaRPr lang="en-US" dirty="0"/>
          </a:p>
        </p:txBody>
      </p:sp>
      <p:pic>
        <p:nvPicPr>
          <p:cNvPr id="10242" name="Picture 2"/>
          <p:cNvPicPr>
            <a:picLocks noChangeAspect="1" noChangeArrowheads="1"/>
          </p:cNvPicPr>
          <p:nvPr/>
        </p:nvPicPr>
        <p:blipFill>
          <a:blip r:embed="rId2" cstate="print"/>
          <a:srcRect/>
          <a:stretch>
            <a:fillRect/>
          </a:stretch>
        </p:blipFill>
        <p:spPr bwMode="auto">
          <a:xfrm>
            <a:off x="3810000" y="1676400"/>
            <a:ext cx="3579541" cy="13716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pPr>
              <a:buNone/>
            </a:pPr>
            <a:r>
              <a:rPr lang="en-US" sz="2100" dirty="0" smtClean="0"/>
              <a:t>(d)- </a:t>
            </a:r>
            <a:r>
              <a:rPr lang="en-US" sz="2100" b="1" dirty="0" smtClean="0"/>
              <a:t>Extended-Spectrum </a:t>
            </a:r>
            <a:r>
              <a:rPr lang="en-US" sz="2100" b="1" dirty="0" err="1" smtClean="0"/>
              <a:t>Penicillins</a:t>
            </a:r>
            <a:r>
              <a:rPr lang="en-US" sz="2100" dirty="0" smtClean="0"/>
              <a:t> </a:t>
            </a:r>
          </a:p>
          <a:p>
            <a:r>
              <a:rPr lang="en-US" sz="2100" dirty="0" smtClean="0"/>
              <a:t>The </a:t>
            </a:r>
            <a:r>
              <a:rPr lang="en-US" sz="2100" dirty="0" smtClean="0"/>
              <a:t>potent penicillin variants belonging to this category </a:t>
            </a:r>
            <a:r>
              <a:rPr lang="en-US" sz="2100" dirty="0" smtClean="0"/>
              <a:t>are </a:t>
            </a:r>
            <a:r>
              <a:rPr lang="en-US" sz="2100" dirty="0" err="1" smtClean="0"/>
              <a:t>piperacillin</a:t>
            </a:r>
            <a:r>
              <a:rPr lang="en-US" sz="2100" dirty="0" smtClean="0"/>
              <a:t> </a:t>
            </a:r>
            <a:r>
              <a:rPr lang="en-US" sz="2100" dirty="0" smtClean="0"/>
              <a:t>and </a:t>
            </a:r>
            <a:r>
              <a:rPr lang="en-US" sz="2100" dirty="0" err="1" smtClean="0"/>
              <a:t>ticarcillin</a:t>
            </a:r>
            <a:r>
              <a:rPr lang="en-US" sz="2100" dirty="0" smtClean="0"/>
              <a:t>.</a:t>
            </a:r>
            <a:r>
              <a:rPr lang="en-US" sz="2100" dirty="0" smtClean="0"/>
              <a:t> </a:t>
            </a:r>
          </a:p>
          <a:p>
            <a:pPr>
              <a:buFont typeface="Wingdings" pitchFamily="2" charset="2"/>
              <a:buChar char="Ø"/>
            </a:pPr>
            <a:r>
              <a:rPr lang="en-US" sz="2100" b="1" dirty="0" err="1" smtClean="0"/>
              <a:t>Piperacillin</a:t>
            </a:r>
            <a:r>
              <a:rPr lang="en-US" sz="2100" b="1" dirty="0" smtClean="0"/>
              <a:t> </a:t>
            </a:r>
            <a:r>
              <a:rPr lang="en-US" sz="2100" b="1" dirty="0" smtClean="0"/>
              <a:t>Sodium:</a:t>
            </a:r>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endParaRPr lang="en-US" sz="2000" dirty="0" smtClean="0"/>
          </a:p>
          <a:p>
            <a:endParaRPr lang="en-US" sz="2000" dirty="0" smtClean="0"/>
          </a:p>
          <a:p>
            <a:r>
              <a:rPr lang="en-US" sz="2100" dirty="0" smtClean="0"/>
              <a:t>It </a:t>
            </a:r>
            <a:r>
              <a:rPr lang="en-US" sz="2100" dirty="0" smtClean="0"/>
              <a:t>is found to be the most active penicillin variant against </a:t>
            </a:r>
            <a:r>
              <a:rPr lang="en-US" sz="2100" i="1" dirty="0" smtClean="0"/>
              <a:t>Ps </a:t>
            </a:r>
            <a:r>
              <a:rPr lang="en-US" sz="2100" i="1" dirty="0" err="1" smtClean="0"/>
              <a:t>aeruginosa</a:t>
            </a:r>
            <a:r>
              <a:rPr lang="en-US" sz="2100" i="1" dirty="0" smtClean="0"/>
              <a:t>, having a potency </a:t>
            </a:r>
            <a:r>
              <a:rPr lang="en-US" sz="2100" i="1" dirty="0" smtClean="0"/>
              <a:t>almost </a:t>
            </a:r>
            <a:r>
              <a:rPr lang="en-US" sz="2100" dirty="0" smtClean="0"/>
              <a:t>matching </a:t>
            </a:r>
            <a:r>
              <a:rPr lang="en-US" sz="2100" dirty="0" smtClean="0"/>
              <a:t>to that of </a:t>
            </a:r>
            <a:r>
              <a:rPr lang="en-US" sz="2100" dirty="0" err="1" smtClean="0"/>
              <a:t>gentamycin</a:t>
            </a:r>
            <a:r>
              <a:rPr lang="en-US" sz="2100" dirty="0" smtClean="0"/>
              <a:t>. It distinctly shows more activity against </a:t>
            </a:r>
            <a:r>
              <a:rPr lang="en-US" sz="2100" i="1" dirty="0" err="1" smtClean="0"/>
              <a:t>Klebsiella</a:t>
            </a:r>
            <a:r>
              <a:rPr lang="en-US" sz="2100" i="1" dirty="0" smtClean="0"/>
              <a:t> and several </a:t>
            </a:r>
            <a:r>
              <a:rPr lang="en-US" sz="2100" i="1" dirty="0" smtClean="0"/>
              <a:t>other </a:t>
            </a:r>
            <a:r>
              <a:rPr lang="en-US" sz="2100" dirty="0" smtClean="0"/>
              <a:t>enteric </a:t>
            </a:r>
            <a:r>
              <a:rPr lang="en-US" sz="2100" dirty="0" smtClean="0"/>
              <a:t>bacilli in comparison to either </a:t>
            </a:r>
            <a:r>
              <a:rPr lang="en-US" sz="2100" i="1" dirty="0" err="1" smtClean="0"/>
              <a:t>carbenicillin</a:t>
            </a:r>
            <a:r>
              <a:rPr lang="en-US" sz="2100" i="1" dirty="0" smtClean="0"/>
              <a:t> or </a:t>
            </a:r>
            <a:r>
              <a:rPr lang="en-US" sz="2100" i="1" dirty="0" err="1" smtClean="0"/>
              <a:t>ticarcillin</a:t>
            </a:r>
            <a:r>
              <a:rPr lang="en-US" sz="2100" i="1" dirty="0" smtClean="0"/>
              <a:t>. It is invariably employed as an ‘</a:t>
            </a:r>
            <a:r>
              <a:rPr lang="en-US" sz="2100" i="1" dirty="0" smtClean="0"/>
              <a:t>alternative drug</a:t>
            </a:r>
            <a:r>
              <a:rPr lang="en-US" sz="2100" i="1" dirty="0" smtClean="0"/>
              <a:t>’ for specific use against infections caused by various pathogenic strains, such as : </a:t>
            </a:r>
            <a:r>
              <a:rPr lang="en-US" sz="2100" i="1" dirty="0" err="1" smtClean="0"/>
              <a:t>Acinetobacter</a:t>
            </a:r>
            <a:r>
              <a:rPr lang="en-US" sz="2100" i="1" dirty="0" smtClean="0"/>
              <a:t>, </a:t>
            </a:r>
            <a:r>
              <a:rPr lang="en-US" sz="2100" i="1" dirty="0" err="1" smtClean="0"/>
              <a:t>Bacteroides</a:t>
            </a:r>
            <a:r>
              <a:rPr lang="en-US" sz="2100" i="1" dirty="0" smtClean="0"/>
              <a:t> </a:t>
            </a:r>
            <a:r>
              <a:rPr lang="en-US" sz="2100" i="1" dirty="0" err="1" smtClean="0"/>
              <a:t>fragilis</a:t>
            </a:r>
            <a:r>
              <a:rPr lang="en-US" sz="2100" i="1" dirty="0" smtClean="0"/>
              <a:t> (GI-strains), </a:t>
            </a:r>
            <a:r>
              <a:rPr lang="en-US" sz="2100" i="1" dirty="0" err="1" smtClean="0"/>
              <a:t>Enterobacter</a:t>
            </a:r>
            <a:r>
              <a:rPr lang="en-US" sz="2100" i="1" dirty="0" smtClean="0"/>
              <a:t>, E. coli, </a:t>
            </a:r>
            <a:r>
              <a:rPr lang="en-US" sz="2100" i="1" dirty="0" err="1" smtClean="0"/>
              <a:t>Kl</a:t>
            </a:r>
            <a:r>
              <a:rPr lang="en-US" sz="2100" i="1" dirty="0" smtClean="0"/>
              <a:t> </a:t>
            </a:r>
            <a:r>
              <a:rPr lang="en-US" sz="2100" i="1" dirty="0" err="1" smtClean="0"/>
              <a:t>pneumoniae</a:t>
            </a:r>
            <a:r>
              <a:rPr lang="en-US" sz="2100" i="1" dirty="0" smtClean="0"/>
              <a:t>, </a:t>
            </a:r>
            <a:r>
              <a:rPr lang="en-US" sz="2100" i="1" dirty="0" err="1" smtClean="0"/>
              <a:t>Morganella</a:t>
            </a:r>
            <a:r>
              <a:rPr lang="en-US" sz="2100" i="1" dirty="0" smtClean="0"/>
              <a:t> </a:t>
            </a:r>
            <a:r>
              <a:rPr lang="en-US" sz="2100" i="1" dirty="0" err="1" smtClean="0"/>
              <a:t>morganii</a:t>
            </a:r>
            <a:r>
              <a:rPr lang="en-US" sz="2100" i="1" dirty="0" smtClean="0"/>
              <a:t>, Pr </a:t>
            </a:r>
            <a:r>
              <a:rPr lang="en-US" sz="2100" i="1" dirty="0" smtClean="0"/>
              <a:t>mirabilis or </a:t>
            </a:r>
            <a:r>
              <a:rPr lang="en-US" sz="2100" i="1" dirty="0" err="1" smtClean="0"/>
              <a:t>vulgaris</a:t>
            </a:r>
            <a:r>
              <a:rPr lang="en-US" sz="2100" i="1" dirty="0" smtClean="0"/>
              <a:t>, </a:t>
            </a:r>
            <a:r>
              <a:rPr lang="en-US" sz="2100" i="1" dirty="0" err="1" smtClean="0"/>
              <a:t>Providencia</a:t>
            </a:r>
            <a:r>
              <a:rPr lang="en-US" sz="2100" i="1" dirty="0" smtClean="0"/>
              <a:t> </a:t>
            </a:r>
            <a:r>
              <a:rPr lang="en-US" sz="2100" i="1" dirty="0" err="1" smtClean="0"/>
              <a:t>rettgeri</a:t>
            </a:r>
            <a:r>
              <a:rPr lang="en-US" sz="2100" i="1" dirty="0" smtClean="0"/>
              <a:t> or </a:t>
            </a:r>
            <a:r>
              <a:rPr lang="en-US" sz="2100" i="1" dirty="0" err="1" smtClean="0"/>
              <a:t>stuartii</a:t>
            </a:r>
            <a:r>
              <a:rPr lang="en-US" sz="2100" i="1" dirty="0" smtClean="0"/>
              <a:t>, Ps </a:t>
            </a:r>
            <a:r>
              <a:rPr lang="en-US" sz="2100" i="1" dirty="0" err="1" smtClean="0"/>
              <a:t>aeruginosa</a:t>
            </a:r>
            <a:r>
              <a:rPr lang="en-US" sz="2100" i="1" dirty="0" smtClean="0"/>
              <a:t> (UTIs) or </a:t>
            </a:r>
            <a:r>
              <a:rPr lang="en-US" sz="2100" i="1" dirty="0" err="1" smtClean="0"/>
              <a:t>Serratia</a:t>
            </a:r>
            <a:r>
              <a:rPr lang="en-US" sz="2100" i="1" dirty="0" smtClean="0"/>
              <a:t>. Besides, it exhibits a </a:t>
            </a:r>
            <a:r>
              <a:rPr lang="en-US" sz="2100" i="1" dirty="0" smtClean="0"/>
              <a:t>low </a:t>
            </a:r>
            <a:r>
              <a:rPr lang="en-US" sz="2100" dirty="0" smtClean="0"/>
              <a:t>efficacy </a:t>
            </a:r>
            <a:r>
              <a:rPr lang="en-US" sz="2100" dirty="0" smtClean="0"/>
              <a:t>against </a:t>
            </a:r>
            <a:r>
              <a:rPr lang="en-US" sz="2100" dirty="0" err="1" smtClean="0"/>
              <a:t>penicillinase</a:t>
            </a:r>
            <a:r>
              <a:rPr lang="en-US" sz="2100" dirty="0" smtClean="0"/>
              <a:t>—and other members of the β-</a:t>
            </a:r>
            <a:r>
              <a:rPr lang="en-US" sz="2100" dirty="0" err="1" smtClean="0"/>
              <a:t>lactamase</a:t>
            </a:r>
            <a:r>
              <a:rPr lang="en-US" sz="2100" dirty="0" smtClean="0"/>
              <a:t>-producing organisms.</a:t>
            </a:r>
            <a:endParaRPr lang="en-US" sz="2100" b="1" dirty="0" smtClean="0"/>
          </a:p>
          <a:p>
            <a:endParaRPr lang="en-US" sz="2000" dirty="0"/>
          </a:p>
        </p:txBody>
      </p:sp>
      <p:pic>
        <p:nvPicPr>
          <p:cNvPr id="11266" name="Picture 2"/>
          <p:cNvPicPr>
            <a:picLocks noChangeAspect="1" noChangeArrowheads="1"/>
          </p:cNvPicPr>
          <p:nvPr/>
        </p:nvPicPr>
        <p:blipFill>
          <a:blip r:embed="rId2" cstate="print"/>
          <a:srcRect/>
          <a:stretch>
            <a:fillRect/>
          </a:stretch>
        </p:blipFill>
        <p:spPr bwMode="auto">
          <a:xfrm>
            <a:off x="3581400" y="2209800"/>
            <a:ext cx="2967038" cy="188494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buFont typeface="Wingdings" pitchFamily="2" charset="2"/>
              <a:buChar char="Ø"/>
            </a:pPr>
            <a:r>
              <a:rPr lang="en-US" sz="2000" b="1" dirty="0" err="1" smtClean="0"/>
              <a:t>Ticarcillin</a:t>
            </a:r>
            <a:r>
              <a:rPr lang="en-US" sz="2000" b="1" dirty="0" smtClean="0"/>
              <a:t> </a:t>
            </a:r>
            <a:r>
              <a:rPr lang="en-US" sz="2000" b="1" dirty="0" smtClean="0"/>
              <a:t>Disodium:</a:t>
            </a:r>
          </a:p>
          <a:p>
            <a:pPr>
              <a:buFont typeface="Wingdings" pitchFamily="2" charset="2"/>
              <a:buChar char="Ø"/>
            </a:pPr>
            <a:endParaRPr lang="en-US" sz="2000" b="1" dirty="0" smtClean="0"/>
          </a:p>
          <a:p>
            <a:pPr>
              <a:buFont typeface="Wingdings" pitchFamily="2" charset="2"/>
              <a:buChar char="Ø"/>
            </a:pPr>
            <a:endParaRPr lang="en-US" sz="2000" b="1" dirty="0" smtClean="0"/>
          </a:p>
          <a:p>
            <a:pPr>
              <a:buNone/>
            </a:pPr>
            <a:r>
              <a:rPr lang="en-US" sz="2000" b="1" dirty="0" smtClean="0"/>
              <a:t>SAR </a:t>
            </a:r>
            <a:r>
              <a:rPr lang="en-US" sz="2000" b="1" dirty="0" smtClean="0"/>
              <a:t>of </a:t>
            </a:r>
            <a:r>
              <a:rPr lang="en-US" sz="2000" b="1" dirty="0" err="1" smtClean="0"/>
              <a:t>Ticarcillin</a:t>
            </a:r>
            <a:r>
              <a:rPr lang="en-US" sz="2000" b="1" dirty="0" smtClean="0"/>
              <a:t>. </a:t>
            </a:r>
            <a:r>
              <a:rPr lang="en-US" sz="2000" dirty="0" smtClean="0"/>
              <a:t>The ‘drug’ happens to be an ‘</a:t>
            </a:r>
            <a:r>
              <a:rPr lang="en-US" sz="2000" dirty="0" err="1" smtClean="0"/>
              <a:t>isostere</a:t>
            </a:r>
            <a:r>
              <a:rPr lang="en-US" sz="2000" dirty="0" smtClean="0"/>
              <a:t>’ of </a:t>
            </a:r>
            <a:r>
              <a:rPr lang="en-US" sz="2000" dirty="0" err="1" smtClean="0"/>
              <a:t>carbenicillin</a:t>
            </a:r>
            <a:r>
              <a:rPr lang="en-US" sz="2000" dirty="0" smtClean="0"/>
              <a:t> wherein the ‘</a:t>
            </a:r>
            <a:r>
              <a:rPr lang="en-US" sz="2000" dirty="0" smtClean="0"/>
              <a:t>phenyl’ moiety </a:t>
            </a:r>
            <a:r>
              <a:rPr lang="en-US" sz="2000" dirty="0" smtClean="0"/>
              <a:t>has been duly replaced by a ‘</a:t>
            </a:r>
            <a:r>
              <a:rPr lang="en-US" sz="2000" b="1" dirty="0" err="1" smtClean="0"/>
              <a:t>thienyl</a:t>
            </a:r>
            <a:r>
              <a:rPr lang="en-US" sz="2000" b="1" dirty="0" smtClean="0"/>
              <a:t>’ group as shown </a:t>
            </a:r>
            <a:r>
              <a:rPr lang="en-US" sz="2000" b="1" dirty="0" smtClean="0"/>
              <a:t>below:</a:t>
            </a:r>
          </a:p>
          <a:p>
            <a:pPr>
              <a:buNone/>
            </a:pPr>
            <a:endParaRPr lang="en-US" sz="2000" b="1" dirty="0" smtClean="0"/>
          </a:p>
          <a:p>
            <a:pPr>
              <a:buNone/>
            </a:pPr>
            <a:endParaRPr lang="en-US" sz="2000" b="1" dirty="0" smtClean="0"/>
          </a:p>
          <a:p>
            <a:pPr>
              <a:buNone/>
            </a:pPr>
            <a:endParaRPr lang="en-US" sz="2000" b="1" dirty="0" smtClean="0"/>
          </a:p>
          <a:p>
            <a:r>
              <a:rPr lang="en-US" sz="2000" dirty="0" smtClean="0"/>
              <a:t>The ‘drug’ possesses an almost similar antibacterial profile and pharmacokinetic characteristics as those of </a:t>
            </a:r>
            <a:r>
              <a:rPr lang="en-US" sz="2000" dirty="0" err="1" smtClean="0"/>
              <a:t>carbenicillin</a:t>
            </a:r>
            <a:r>
              <a:rPr lang="en-US" sz="2000" dirty="0" smtClean="0"/>
              <a:t> (I)</a:t>
            </a:r>
            <a:r>
              <a:rPr lang="en-US" sz="2000" i="1" dirty="0" smtClean="0"/>
              <a:t>. Because, of the following two positive advantages </a:t>
            </a:r>
            <a:r>
              <a:rPr lang="en-US" sz="2000" i="1" dirty="0" err="1" smtClean="0"/>
              <a:t>ticarcillin</a:t>
            </a:r>
            <a:r>
              <a:rPr lang="en-US" sz="2000" i="1" dirty="0" smtClean="0"/>
              <a:t> proved to be </a:t>
            </a:r>
            <a:r>
              <a:rPr lang="en-US" sz="2000" dirty="0" smtClean="0"/>
              <a:t>highly crucial and vital in the treatment of serious infections (</a:t>
            </a:r>
            <a:r>
              <a:rPr lang="en-US" sz="2000" i="1" dirty="0" smtClean="0"/>
              <a:t>e.g., Ps </a:t>
            </a:r>
            <a:r>
              <a:rPr lang="en-US" sz="2000" i="1" dirty="0" err="1" smtClean="0"/>
              <a:t>aeruginosa</a:t>
            </a:r>
            <a:r>
              <a:rPr lang="en-US" sz="2000" i="1" dirty="0" smtClean="0"/>
              <a:t>) that may require a high-dose therapy:</a:t>
            </a:r>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sz="2000" b="1" dirty="0" smtClean="0"/>
          </a:p>
          <a:p>
            <a:pPr>
              <a:buNone/>
            </a:pPr>
            <a:endParaRPr lang="en-US" dirty="0"/>
          </a:p>
        </p:txBody>
      </p:sp>
      <p:pic>
        <p:nvPicPr>
          <p:cNvPr id="12290" name="Picture 2"/>
          <p:cNvPicPr>
            <a:picLocks noChangeAspect="1" noChangeArrowheads="1"/>
          </p:cNvPicPr>
          <p:nvPr/>
        </p:nvPicPr>
        <p:blipFill>
          <a:blip r:embed="rId2" cstate="print"/>
          <a:srcRect/>
          <a:stretch>
            <a:fillRect/>
          </a:stretch>
        </p:blipFill>
        <p:spPr bwMode="auto">
          <a:xfrm>
            <a:off x="3581400" y="228600"/>
            <a:ext cx="3547873" cy="2286000"/>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3124200" y="3200400"/>
            <a:ext cx="4090756" cy="1300456"/>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buNone/>
            </a:pPr>
            <a:r>
              <a:rPr lang="en-US" sz="2000" dirty="0" smtClean="0"/>
              <a:t>(</a:t>
            </a:r>
            <a:r>
              <a:rPr lang="en-US" sz="2000" i="1" dirty="0" smtClean="0"/>
              <a:t>a) Possesses a slightly better pharmacokinetic characteristics viz., elevated serum levels, </a:t>
            </a:r>
            <a:r>
              <a:rPr lang="en-US" sz="2000" i="1" dirty="0" smtClean="0"/>
              <a:t>and </a:t>
            </a:r>
            <a:r>
              <a:rPr lang="en-US" sz="2000" dirty="0" smtClean="0"/>
              <a:t>longer </a:t>
            </a:r>
            <a:r>
              <a:rPr lang="en-US" sz="2000" dirty="0" smtClean="0"/>
              <a:t>duration of action.</a:t>
            </a:r>
          </a:p>
          <a:p>
            <a:pPr>
              <a:buNone/>
            </a:pPr>
            <a:r>
              <a:rPr lang="en-US" sz="2000" dirty="0" smtClean="0"/>
              <a:t>(</a:t>
            </a:r>
            <a:r>
              <a:rPr lang="en-US" sz="2000" i="1" dirty="0" smtClean="0"/>
              <a:t>b) Higher in vitro antibacterial activity against a good number of species belonging to </a:t>
            </a:r>
            <a:r>
              <a:rPr lang="en-US" sz="2000" i="1" dirty="0" err="1" smtClean="0"/>
              <a:t>Gramnegative</a:t>
            </a:r>
            <a:r>
              <a:rPr lang="en-US" sz="2000" i="1" dirty="0" smtClean="0"/>
              <a:t> </a:t>
            </a:r>
            <a:r>
              <a:rPr lang="en-US" sz="2000" dirty="0" smtClean="0"/>
              <a:t>bacilli </a:t>
            </a:r>
            <a:r>
              <a:rPr lang="en-US" sz="2000" i="1" dirty="0" smtClean="0"/>
              <a:t>e.g., Ps </a:t>
            </a:r>
            <a:r>
              <a:rPr lang="en-US" sz="2000" i="1" dirty="0" err="1" smtClean="0"/>
              <a:t>aeruginosa</a:t>
            </a:r>
            <a:r>
              <a:rPr lang="en-US" sz="2000" i="1" dirty="0" smtClean="0"/>
              <a:t> and </a:t>
            </a:r>
            <a:r>
              <a:rPr lang="en-US" sz="2000" i="1" dirty="0" err="1" smtClean="0"/>
              <a:t>Bacteroides</a:t>
            </a:r>
            <a:r>
              <a:rPr lang="en-US" sz="2000" i="1" dirty="0" smtClean="0"/>
              <a:t> </a:t>
            </a:r>
            <a:r>
              <a:rPr lang="en-US" sz="2000" i="1" dirty="0" err="1" smtClean="0"/>
              <a:t>fragilis</a:t>
            </a:r>
            <a:r>
              <a:rPr lang="en-US" sz="2000" i="1" dirty="0" smtClean="0"/>
              <a:t>.</a:t>
            </a:r>
          </a:p>
          <a:p>
            <a:pPr>
              <a:buNone/>
            </a:pPr>
            <a:r>
              <a:rPr lang="en-US" sz="2000" dirty="0" smtClean="0"/>
              <a:t>(e)-</a:t>
            </a:r>
            <a:r>
              <a:rPr lang="el-GR" sz="2000" b="1" dirty="0" smtClean="0"/>
              <a:t>β-</a:t>
            </a:r>
            <a:r>
              <a:rPr lang="en-US" sz="2000" b="1" dirty="0" err="1" smtClean="0"/>
              <a:t>Lactamase</a:t>
            </a:r>
            <a:r>
              <a:rPr lang="en-US" sz="2000" b="1" dirty="0" smtClean="0"/>
              <a:t> </a:t>
            </a:r>
            <a:r>
              <a:rPr lang="en-US" sz="2000" b="1" dirty="0" smtClean="0"/>
              <a:t>Combinations</a:t>
            </a:r>
          </a:p>
          <a:p>
            <a:r>
              <a:rPr lang="en-US" sz="2000" dirty="0" smtClean="0"/>
              <a:t>In general, it has been observed that the </a:t>
            </a:r>
            <a:r>
              <a:rPr lang="en-US" sz="2000" b="1" dirty="0" err="1" smtClean="0"/>
              <a:t>penicillinase</a:t>
            </a:r>
            <a:r>
              <a:rPr lang="en-US" sz="2000" b="1" dirty="0" smtClean="0"/>
              <a:t>-resistant </a:t>
            </a:r>
            <a:r>
              <a:rPr lang="en-US" sz="2000" b="1" dirty="0" err="1" smtClean="0"/>
              <a:t>penicillins</a:t>
            </a:r>
            <a:r>
              <a:rPr lang="en-US" sz="2000" b="1" dirty="0" smtClean="0"/>
              <a:t> normally get </a:t>
            </a:r>
            <a:r>
              <a:rPr lang="en-US" sz="2000" b="1" dirty="0" smtClean="0"/>
              <a:t>bound </a:t>
            </a:r>
            <a:r>
              <a:rPr lang="en-US" sz="2000" dirty="0" smtClean="0"/>
              <a:t>to </a:t>
            </a:r>
            <a:r>
              <a:rPr lang="en-US" sz="2000" dirty="0" smtClean="0"/>
              <a:t>the </a:t>
            </a:r>
            <a:r>
              <a:rPr lang="en-US" sz="2000" i="1" dirty="0" err="1" smtClean="0"/>
              <a:t>penicillinases</a:t>
            </a:r>
            <a:r>
              <a:rPr lang="en-US" sz="2000" i="1" dirty="0" smtClean="0"/>
              <a:t> ; however, the actual dissociation of the </a:t>
            </a:r>
            <a:r>
              <a:rPr lang="en-US" sz="2000" b="1" i="1" dirty="0" smtClean="0"/>
              <a:t>‘drug-enzyme complex’ is rather </a:t>
            </a:r>
            <a:r>
              <a:rPr lang="en-US" sz="2000" b="1" i="1" dirty="0" smtClean="0"/>
              <a:t>quite </a:t>
            </a:r>
            <a:r>
              <a:rPr lang="en-US" sz="2000" dirty="0" smtClean="0"/>
              <a:t>rapid</a:t>
            </a:r>
            <a:r>
              <a:rPr lang="en-US" sz="2000" dirty="0" smtClean="0"/>
              <a:t>. In actual practice, they have been successfully supplanted by </a:t>
            </a:r>
            <a:r>
              <a:rPr lang="en-US" sz="2000" i="1" dirty="0" smtClean="0"/>
              <a:t>three substances, namely : </a:t>
            </a:r>
            <a:r>
              <a:rPr lang="en-US" sz="2000" b="1" i="1" dirty="0" err="1" smtClean="0"/>
              <a:t>clavulanic</a:t>
            </a:r>
            <a:r>
              <a:rPr lang="en-US" sz="2000" b="1" i="1" dirty="0" smtClean="0"/>
              <a:t> </a:t>
            </a:r>
            <a:r>
              <a:rPr lang="en-US" sz="2000" b="1" dirty="0" smtClean="0"/>
              <a:t>acid</a:t>
            </a:r>
            <a:r>
              <a:rPr lang="en-US" sz="2000" b="1" i="1" dirty="0" smtClean="0"/>
              <a:t>, </a:t>
            </a:r>
            <a:r>
              <a:rPr lang="en-US" sz="2000" b="1" i="1" dirty="0" err="1" smtClean="0"/>
              <a:t>sulbactam</a:t>
            </a:r>
            <a:r>
              <a:rPr lang="en-US" sz="2000" b="1" i="1" dirty="0" smtClean="0"/>
              <a:t> and </a:t>
            </a:r>
            <a:r>
              <a:rPr lang="en-US" sz="2000" b="1" i="1" dirty="0" err="1" smtClean="0"/>
              <a:t>tazobactam</a:t>
            </a:r>
            <a:r>
              <a:rPr lang="en-US" sz="2000" b="1" i="1" dirty="0" smtClean="0"/>
              <a:t>. In fact, all these are regarded as newer breeds of β-</a:t>
            </a:r>
            <a:r>
              <a:rPr lang="en-US" sz="2000" b="1" i="1" dirty="0" err="1" smtClean="0"/>
              <a:t>lactamase</a:t>
            </a:r>
            <a:r>
              <a:rPr lang="en-US" sz="2000" b="1" i="1" dirty="0" smtClean="0"/>
              <a:t> </a:t>
            </a:r>
            <a:r>
              <a:rPr lang="en-US" sz="2000" b="1" i="1" dirty="0" smtClean="0"/>
              <a:t>inhibitors </a:t>
            </a:r>
            <a:r>
              <a:rPr lang="en-US" sz="2000" dirty="0" smtClean="0"/>
              <a:t>that </a:t>
            </a:r>
            <a:r>
              <a:rPr lang="en-US" sz="2000" dirty="0" smtClean="0"/>
              <a:t>specifically </a:t>
            </a:r>
            <a:r>
              <a:rPr lang="en-US" sz="2000" dirty="0" err="1" smtClean="0"/>
              <a:t>acylate</a:t>
            </a:r>
            <a:r>
              <a:rPr lang="en-US" sz="2000" dirty="0" smtClean="0"/>
              <a:t> the enzymes by creation of a ‘</a:t>
            </a:r>
            <a:r>
              <a:rPr lang="en-US" sz="2000" i="1" dirty="0" smtClean="0"/>
              <a:t>double-bond’ (greater electronic bondage) </a:t>
            </a:r>
            <a:r>
              <a:rPr lang="en-US" sz="2000" i="1" dirty="0" smtClean="0"/>
              <a:t>and </a:t>
            </a:r>
            <a:r>
              <a:rPr lang="en-US" sz="2000" dirty="0" smtClean="0"/>
              <a:t>consequently </a:t>
            </a:r>
            <a:r>
              <a:rPr lang="en-US" sz="2000" dirty="0" smtClean="0"/>
              <a:t>afford dissociation very slowly, thereby significantly enhancing the potency of the </a:t>
            </a:r>
            <a:r>
              <a:rPr lang="en-US" sz="2000" dirty="0" err="1" smtClean="0"/>
              <a:t>penicillins</a:t>
            </a:r>
            <a:r>
              <a:rPr lang="en-US" sz="2000" dirty="0" smtClean="0"/>
              <a:t> against </a:t>
            </a:r>
            <a:r>
              <a:rPr lang="en-US" sz="2000" dirty="0" smtClean="0"/>
              <a:t>certain organisms and ultimately increase their therapeutic </a:t>
            </a:r>
            <a:r>
              <a:rPr lang="en-US" sz="2000" dirty="0" smtClean="0"/>
              <a:t>efficacy.</a:t>
            </a:r>
          </a:p>
          <a:p>
            <a:pPr>
              <a:buNone/>
            </a:pPr>
            <a:endParaRPr lang="en-US"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000" dirty="0" smtClean="0"/>
              <a:t>The combination of β</a:t>
            </a:r>
            <a:r>
              <a:rPr lang="en-US" sz="2000" b="1" dirty="0" smtClean="0"/>
              <a:t>-</a:t>
            </a:r>
            <a:r>
              <a:rPr lang="en-US" sz="2000" b="1" dirty="0" err="1" smtClean="0"/>
              <a:t>lactam</a:t>
            </a:r>
            <a:r>
              <a:rPr lang="en-US" sz="2000" b="1" dirty="0" smtClean="0"/>
              <a:t> inhibitors with other antibiotics helps to expand the spectrum </a:t>
            </a:r>
            <a:r>
              <a:rPr lang="en-US" sz="2000" b="1" dirty="0" smtClean="0"/>
              <a:t>of </a:t>
            </a:r>
            <a:r>
              <a:rPr lang="en-US" sz="2000" dirty="0" smtClean="0"/>
              <a:t>the </a:t>
            </a:r>
            <a:r>
              <a:rPr lang="en-US" sz="2000" dirty="0" smtClean="0"/>
              <a:t>antibiotic to a significant extent which may be observed evidently by carrying out the </a:t>
            </a:r>
            <a:r>
              <a:rPr lang="en-US" sz="2000" i="1" dirty="0" smtClean="0"/>
              <a:t>in vitro studies</a:t>
            </a:r>
            <a:r>
              <a:rPr lang="en-US" sz="2000" i="1" dirty="0" smtClean="0"/>
              <a:t>.</a:t>
            </a:r>
          </a:p>
          <a:p>
            <a:r>
              <a:rPr lang="en-US" sz="2000" dirty="0" smtClean="0"/>
              <a:t>However, there are </a:t>
            </a:r>
            <a:r>
              <a:rPr lang="en-US" sz="2000" i="1" dirty="0" smtClean="0"/>
              <a:t>three important β-</a:t>
            </a:r>
            <a:r>
              <a:rPr lang="en-US" sz="2000" i="1" dirty="0" err="1" smtClean="0"/>
              <a:t>lactamase</a:t>
            </a:r>
            <a:r>
              <a:rPr lang="en-US" sz="2000" i="1" dirty="0" smtClean="0"/>
              <a:t> inhibitors duly recognized, namely : </a:t>
            </a:r>
            <a:r>
              <a:rPr lang="en-US" sz="2000" i="1" dirty="0" err="1" smtClean="0"/>
              <a:t>clauvulanic</a:t>
            </a:r>
            <a:r>
              <a:rPr lang="en-US" sz="2000" i="1" dirty="0" smtClean="0"/>
              <a:t> </a:t>
            </a:r>
            <a:r>
              <a:rPr lang="en-US" sz="2000" dirty="0" smtClean="0"/>
              <a:t>acid</a:t>
            </a:r>
            <a:r>
              <a:rPr lang="en-US" sz="2000" dirty="0" smtClean="0"/>
              <a:t>, </a:t>
            </a:r>
            <a:r>
              <a:rPr lang="en-US" sz="2000" dirty="0" err="1" smtClean="0"/>
              <a:t>sulbactam</a:t>
            </a:r>
            <a:r>
              <a:rPr lang="en-US" sz="2000" dirty="0" smtClean="0"/>
              <a:t>, and </a:t>
            </a:r>
            <a:r>
              <a:rPr lang="en-US" sz="2000" dirty="0" err="1" smtClean="0"/>
              <a:t>tazobactam</a:t>
            </a:r>
            <a:r>
              <a:rPr lang="en-US" sz="2000" dirty="0" smtClean="0"/>
              <a:t> as given </a:t>
            </a:r>
            <a:r>
              <a:rPr lang="en-US" sz="2000" dirty="0" smtClean="0"/>
              <a:t>under:</a:t>
            </a:r>
          </a:p>
          <a:p>
            <a:endParaRPr lang="en-US" sz="2000" dirty="0" smtClean="0"/>
          </a:p>
          <a:p>
            <a:endParaRPr lang="en-US" sz="2000" dirty="0" smtClean="0"/>
          </a:p>
          <a:p>
            <a:endParaRPr lang="en-US" sz="2000" dirty="0" smtClean="0"/>
          </a:p>
          <a:p>
            <a:endParaRPr lang="en-US" sz="2000" dirty="0" smtClean="0"/>
          </a:p>
          <a:p>
            <a:r>
              <a:rPr lang="en-US" sz="2000" dirty="0" smtClean="0"/>
              <a:t>A few typical examples of these β-</a:t>
            </a:r>
            <a:r>
              <a:rPr lang="en-US" sz="2000" i="1" dirty="0" err="1" smtClean="0"/>
              <a:t>lactamase</a:t>
            </a:r>
            <a:r>
              <a:rPr lang="en-US" sz="2000" i="1" dirty="0" smtClean="0"/>
              <a:t> inhibitors in combination with other ‘antibiotics</a:t>
            </a:r>
            <a:r>
              <a:rPr lang="en-US" sz="2000" i="1" dirty="0" smtClean="0"/>
              <a:t>’, </a:t>
            </a:r>
            <a:r>
              <a:rPr lang="en-US" sz="2000" dirty="0" smtClean="0"/>
              <a:t>which </a:t>
            </a:r>
            <a:r>
              <a:rPr lang="en-US" sz="2000" dirty="0" smtClean="0"/>
              <a:t>are available commercially, </a:t>
            </a:r>
            <a:r>
              <a:rPr lang="en-US" sz="2000" dirty="0" smtClean="0"/>
              <a:t>are;</a:t>
            </a:r>
          </a:p>
          <a:p>
            <a:pPr>
              <a:buNone/>
            </a:pPr>
            <a:endParaRPr lang="en-US" sz="2000" dirty="0" smtClean="0"/>
          </a:p>
          <a:p>
            <a:endParaRPr lang="en-US" dirty="0"/>
          </a:p>
        </p:txBody>
      </p:sp>
      <p:pic>
        <p:nvPicPr>
          <p:cNvPr id="13314" name="Picture 2"/>
          <p:cNvPicPr>
            <a:picLocks noChangeAspect="1" noChangeArrowheads="1"/>
          </p:cNvPicPr>
          <p:nvPr/>
        </p:nvPicPr>
        <p:blipFill>
          <a:blip r:embed="rId2" cstate="print"/>
          <a:srcRect/>
          <a:stretch>
            <a:fillRect/>
          </a:stretch>
        </p:blipFill>
        <p:spPr bwMode="auto">
          <a:xfrm>
            <a:off x="1687204" y="3276600"/>
            <a:ext cx="5294621" cy="16002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itchFamily="2" charset="2"/>
              <a:buChar char="Ø"/>
            </a:pPr>
            <a:r>
              <a:rPr lang="en-US" sz="2000" b="1" dirty="0" err="1" smtClean="0"/>
              <a:t>Clavulanate</a:t>
            </a:r>
            <a:r>
              <a:rPr lang="en-US" sz="2000" b="1" dirty="0" smtClean="0"/>
              <a:t>-Amoxicillin</a:t>
            </a:r>
            <a:endParaRPr lang="en-US" sz="2000" b="1" dirty="0" smtClean="0"/>
          </a:p>
          <a:p>
            <a:r>
              <a:rPr lang="en-US" sz="2000" dirty="0" smtClean="0"/>
              <a:t>A combination administered orally. It causes </a:t>
            </a:r>
            <a:r>
              <a:rPr lang="en-US" sz="2000" i="1" dirty="0" smtClean="0"/>
              <a:t>more diarrhea than amoxicillin.</a:t>
            </a:r>
          </a:p>
          <a:p>
            <a:pPr>
              <a:buFont typeface="Wingdings" pitchFamily="2" charset="2"/>
              <a:buChar char="Ø"/>
            </a:pPr>
            <a:r>
              <a:rPr lang="en-US" sz="2000" b="1" dirty="0" err="1" smtClean="0"/>
              <a:t>Clavulanate-Ticarcillin</a:t>
            </a:r>
            <a:endParaRPr lang="en-US" sz="2000" b="1" dirty="0" smtClean="0"/>
          </a:p>
          <a:p>
            <a:r>
              <a:rPr lang="en-US" sz="2000" dirty="0" smtClean="0"/>
              <a:t>A combination given IV. It is active versus </a:t>
            </a:r>
            <a:r>
              <a:rPr lang="en-US" sz="2000" i="1" dirty="0" smtClean="0"/>
              <a:t>more Gram-negative bacilli.</a:t>
            </a:r>
          </a:p>
          <a:p>
            <a:pPr>
              <a:buFont typeface="Wingdings" pitchFamily="2" charset="2"/>
              <a:buChar char="Ø"/>
            </a:pPr>
            <a:r>
              <a:rPr lang="en-US" sz="2000" b="1" dirty="0" err="1" smtClean="0"/>
              <a:t>Sulbactam-Ampicillin</a:t>
            </a:r>
            <a:endParaRPr lang="en-US" sz="2000" b="1" dirty="0" smtClean="0"/>
          </a:p>
          <a:p>
            <a:r>
              <a:rPr lang="en-US" sz="2000" dirty="0" smtClean="0"/>
              <a:t>A combination given IV. It is active versus </a:t>
            </a:r>
            <a:r>
              <a:rPr lang="en-US" sz="2000" i="1" dirty="0" smtClean="0"/>
              <a:t>Staphylococcus and β-</a:t>
            </a:r>
            <a:r>
              <a:rPr lang="en-US" sz="2000" i="1" dirty="0" err="1" smtClean="0"/>
              <a:t>lactamase</a:t>
            </a:r>
            <a:r>
              <a:rPr lang="en-US" sz="2000" i="1" dirty="0" smtClean="0"/>
              <a:t> producing H.</a:t>
            </a:r>
          </a:p>
          <a:p>
            <a:r>
              <a:rPr lang="en-US" sz="2000" i="1" dirty="0" err="1" smtClean="0"/>
              <a:t>influenzae</a:t>
            </a:r>
            <a:r>
              <a:rPr lang="en-US" sz="2000" i="1" dirty="0" smtClean="0"/>
              <a:t> and Streptococcus </a:t>
            </a:r>
            <a:r>
              <a:rPr lang="en-US" sz="2000" i="1" dirty="0" err="1" smtClean="0"/>
              <a:t>pneumoniae</a:t>
            </a:r>
            <a:r>
              <a:rPr lang="en-US" sz="2000" i="1" dirty="0" smtClean="0"/>
              <a:t>.</a:t>
            </a:r>
          </a:p>
          <a:p>
            <a:pPr>
              <a:buFont typeface="Wingdings" pitchFamily="2" charset="2"/>
              <a:buChar char="Ø"/>
            </a:pPr>
            <a:r>
              <a:rPr lang="en-US" sz="2000" b="1" dirty="0" err="1" smtClean="0"/>
              <a:t>Tazobactam</a:t>
            </a:r>
            <a:r>
              <a:rPr lang="en-US" sz="2000" b="1" dirty="0" smtClean="0"/>
              <a:t>-</a:t>
            </a:r>
            <a:r>
              <a:rPr lang="en-US" sz="2000" b="1" dirty="0" err="1" smtClean="0"/>
              <a:t>Piperacillin</a:t>
            </a:r>
            <a:endParaRPr lang="en-US" sz="2000" b="1" dirty="0" smtClean="0"/>
          </a:p>
          <a:p>
            <a:r>
              <a:rPr lang="en-US" sz="2000" dirty="0" smtClean="0"/>
              <a:t>A combination given IV. It is active versus </a:t>
            </a:r>
            <a:r>
              <a:rPr lang="en-US" sz="2000" i="1" dirty="0" smtClean="0"/>
              <a:t>more Gram-negative bacilli.</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a:t>
            </a:r>
            <a:r>
              <a:rPr lang="el-GR" b="1" dirty="0" smtClean="0"/>
              <a:t>β-</a:t>
            </a:r>
            <a:r>
              <a:rPr lang="en-US" b="1" dirty="0" smtClean="0"/>
              <a:t>LACTAM ANTIBIOTICS</a:t>
            </a:r>
            <a:endParaRPr lang="en-US" b="1" dirty="0"/>
          </a:p>
        </p:txBody>
      </p:sp>
      <p:sp>
        <p:nvSpPr>
          <p:cNvPr id="3" name="Content Placeholder 2"/>
          <p:cNvSpPr>
            <a:spLocks noGrp="1"/>
          </p:cNvSpPr>
          <p:nvPr>
            <p:ph idx="1"/>
          </p:nvPr>
        </p:nvSpPr>
        <p:spPr/>
        <p:txBody>
          <a:bodyPr>
            <a:normAutofit lnSpcReduction="10000"/>
          </a:bodyPr>
          <a:lstStyle/>
          <a:p>
            <a:pPr>
              <a:buFont typeface="Wingdings" pitchFamily="2" charset="2"/>
              <a:buChar char="Ø"/>
            </a:pPr>
            <a:r>
              <a:rPr lang="en-US" sz="2400" dirty="0" smtClean="0"/>
              <a:t>The β-</a:t>
            </a:r>
            <a:r>
              <a:rPr lang="en-US" sz="2400" dirty="0" err="1" smtClean="0"/>
              <a:t>lactam</a:t>
            </a:r>
            <a:r>
              <a:rPr lang="en-US" sz="2400" dirty="0" smtClean="0"/>
              <a:t> antibiotics may be further sub-divided into </a:t>
            </a:r>
            <a:r>
              <a:rPr lang="en-US" sz="2400" i="1" dirty="0" smtClean="0"/>
              <a:t>two categories, namely :</a:t>
            </a:r>
          </a:p>
          <a:p>
            <a:pPr marL="457200" indent="-457200" algn="ctr">
              <a:buAutoNum type="alphaLcParenBoth"/>
            </a:pPr>
            <a:r>
              <a:rPr lang="en-US" sz="2400" i="1" dirty="0" err="1" smtClean="0"/>
              <a:t>Penicillins</a:t>
            </a:r>
            <a:r>
              <a:rPr lang="en-US" sz="2400" i="1" dirty="0" smtClean="0"/>
              <a:t>, and (b) </a:t>
            </a:r>
            <a:r>
              <a:rPr lang="en-US" sz="2400" i="1" dirty="0" err="1" smtClean="0"/>
              <a:t>Cephalosporins</a:t>
            </a:r>
            <a:endParaRPr lang="en-US" sz="2400" i="1" dirty="0" smtClean="0"/>
          </a:p>
          <a:p>
            <a:pPr marL="457200" indent="-457200">
              <a:buNone/>
            </a:pPr>
            <a:r>
              <a:rPr lang="en-US" sz="2400" b="1" dirty="0" smtClean="0"/>
              <a:t>(a)-</a:t>
            </a:r>
            <a:r>
              <a:rPr lang="en-US" sz="2400" b="1" dirty="0" err="1" smtClean="0"/>
              <a:t>Penicillins</a:t>
            </a:r>
            <a:endParaRPr lang="en-US" sz="2400" b="1" dirty="0" smtClean="0"/>
          </a:p>
          <a:p>
            <a:r>
              <a:rPr lang="en-US" sz="2400" dirty="0" smtClean="0"/>
              <a:t>Penicillin is the name assigned to the mixture of natural compounds having the molecular formula </a:t>
            </a:r>
          </a:p>
          <a:p>
            <a:pPr>
              <a:buNone/>
            </a:pPr>
            <a:r>
              <a:rPr lang="en-US" sz="2400" dirty="0" smtClean="0"/>
              <a:t> </a:t>
            </a:r>
          </a:p>
          <a:p>
            <a:pPr>
              <a:buNone/>
            </a:pPr>
            <a:endParaRPr lang="en-US" sz="2400" dirty="0" smtClean="0"/>
          </a:p>
          <a:p>
            <a:pPr>
              <a:buNone/>
            </a:pPr>
            <a:endParaRPr lang="en-US" sz="2400" dirty="0" smtClean="0"/>
          </a:p>
          <a:p>
            <a:pPr>
              <a:buNone/>
            </a:pPr>
            <a:endParaRPr lang="en-US" sz="2400" dirty="0" smtClean="0"/>
          </a:p>
          <a:p>
            <a:pPr>
              <a:buNone/>
            </a:pPr>
            <a:r>
              <a:rPr lang="en-US" sz="2400" dirty="0" smtClean="0"/>
              <a:t>and differing only in the nature of ‘R’.</a:t>
            </a:r>
          </a:p>
          <a:p>
            <a:pPr marL="457200" indent="-457200">
              <a:buNone/>
            </a:pPr>
            <a:endParaRPr lang="en-US" sz="2400" b="1" dirty="0" smtClean="0"/>
          </a:p>
          <a:p>
            <a:pPr marL="457200" indent="-457200">
              <a:buNone/>
            </a:pPr>
            <a:endParaRPr lang="en-US" sz="2400" dirty="0" smtClean="0"/>
          </a:p>
          <a:p>
            <a:pPr marL="457200" indent="-457200" algn="ctr">
              <a:buNone/>
            </a:pPr>
            <a:endParaRPr lang="en-US" sz="2400" i="1" dirty="0" smtClean="0"/>
          </a:p>
        </p:txBody>
      </p:sp>
      <p:pic>
        <p:nvPicPr>
          <p:cNvPr id="5" name="Picture 2"/>
          <p:cNvPicPr>
            <a:picLocks noChangeAspect="1" noChangeArrowheads="1"/>
          </p:cNvPicPr>
          <p:nvPr/>
        </p:nvPicPr>
        <p:blipFill>
          <a:blip r:embed="rId2" cstate="print"/>
          <a:srcRect/>
          <a:stretch>
            <a:fillRect/>
          </a:stretch>
        </p:blipFill>
        <p:spPr bwMode="auto">
          <a:xfrm>
            <a:off x="2819400" y="4038600"/>
            <a:ext cx="3200400" cy="14097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itchFamily="2" charset="2"/>
              <a:buChar char="Ø"/>
            </a:pPr>
            <a:r>
              <a:rPr lang="en-US" sz="2000" b="1" dirty="0" smtClean="0"/>
              <a:t>Other Clinically Useful Derivatives of </a:t>
            </a:r>
            <a:r>
              <a:rPr lang="en-US" sz="2000" b="1" dirty="0" smtClean="0"/>
              <a:t>Penicillin-V</a:t>
            </a:r>
          </a:p>
          <a:p>
            <a:pPr>
              <a:buNone/>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endParaRPr lang="en-US" sz="2000" b="1" dirty="0" smtClean="0"/>
          </a:p>
          <a:p>
            <a:pPr>
              <a:buFont typeface="Wingdings" pitchFamily="2" charset="2"/>
              <a:buChar char="Ø"/>
            </a:pPr>
            <a:r>
              <a:rPr lang="en-US" sz="2000" b="1" dirty="0" smtClean="0"/>
              <a:t>Structures of Some </a:t>
            </a:r>
            <a:r>
              <a:rPr lang="en-US" sz="2000" b="1" dirty="0" err="1" smtClean="0"/>
              <a:t>Cinically</a:t>
            </a:r>
            <a:r>
              <a:rPr lang="en-US" sz="2000" b="1" dirty="0" smtClean="0"/>
              <a:t> Useful </a:t>
            </a:r>
            <a:r>
              <a:rPr lang="en-US" sz="2000" b="1" dirty="0" err="1" smtClean="0"/>
              <a:t>Penicillins</a:t>
            </a:r>
            <a:endParaRPr lang="en-US" sz="2000" b="1" dirty="0" smtClean="0"/>
          </a:p>
          <a:p>
            <a:pPr>
              <a:buNone/>
            </a:pPr>
            <a:endParaRPr lang="en-US" sz="2000" dirty="0"/>
          </a:p>
        </p:txBody>
      </p:sp>
      <p:pic>
        <p:nvPicPr>
          <p:cNvPr id="14338" name="Picture 2"/>
          <p:cNvPicPr>
            <a:picLocks noChangeAspect="1" noChangeArrowheads="1"/>
          </p:cNvPicPr>
          <p:nvPr/>
        </p:nvPicPr>
        <p:blipFill>
          <a:blip r:embed="rId2" cstate="print"/>
          <a:srcRect/>
          <a:stretch>
            <a:fillRect/>
          </a:stretch>
        </p:blipFill>
        <p:spPr bwMode="auto">
          <a:xfrm>
            <a:off x="1752600" y="2286000"/>
            <a:ext cx="5399314" cy="1828800"/>
          </a:xfrm>
          <a:prstGeom prst="rect">
            <a:avLst/>
          </a:prstGeom>
          <a:noFill/>
          <a:ln w="9525">
            <a:noFill/>
            <a:miter lim="800000"/>
            <a:headEnd/>
            <a:tailEnd/>
          </a:ln>
        </p:spPr>
      </p:pic>
      <p:pic>
        <p:nvPicPr>
          <p:cNvPr id="14339" name="Picture 3"/>
          <p:cNvPicPr>
            <a:picLocks noChangeAspect="1" noChangeArrowheads="1"/>
          </p:cNvPicPr>
          <p:nvPr/>
        </p:nvPicPr>
        <p:blipFill>
          <a:blip r:embed="rId3" cstate="print"/>
          <a:srcRect/>
          <a:stretch>
            <a:fillRect/>
          </a:stretch>
        </p:blipFill>
        <p:spPr bwMode="auto">
          <a:xfrm>
            <a:off x="3352800" y="4724400"/>
            <a:ext cx="2495550" cy="1353009"/>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endParaRPr lang="en-US" dirty="0"/>
          </a:p>
        </p:txBody>
      </p:sp>
      <p:pic>
        <p:nvPicPr>
          <p:cNvPr id="15362" name="Picture 2"/>
          <p:cNvPicPr>
            <a:picLocks noChangeAspect="1" noChangeArrowheads="1"/>
          </p:cNvPicPr>
          <p:nvPr/>
        </p:nvPicPr>
        <p:blipFill>
          <a:blip r:embed="rId2" cstate="print"/>
          <a:srcRect/>
          <a:stretch>
            <a:fillRect/>
          </a:stretch>
        </p:blipFill>
        <p:spPr bwMode="auto">
          <a:xfrm>
            <a:off x="1066800" y="457200"/>
            <a:ext cx="7431641" cy="2667000"/>
          </a:xfrm>
          <a:prstGeom prst="rect">
            <a:avLst/>
          </a:prstGeom>
          <a:noFill/>
          <a:ln w="9525">
            <a:noFill/>
            <a:miter lim="800000"/>
            <a:headEnd/>
            <a:tailEnd/>
          </a:ln>
        </p:spPr>
      </p:pic>
      <p:pic>
        <p:nvPicPr>
          <p:cNvPr id="15363" name="Picture 3"/>
          <p:cNvPicPr>
            <a:picLocks noChangeAspect="1" noChangeArrowheads="1"/>
          </p:cNvPicPr>
          <p:nvPr/>
        </p:nvPicPr>
        <p:blipFill>
          <a:blip r:embed="rId3" cstate="print"/>
          <a:srcRect/>
          <a:stretch>
            <a:fillRect/>
          </a:stretch>
        </p:blipFill>
        <p:spPr bwMode="auto">
          <a:xfrm>
            <a:off x="1066800" y="3048000"/>
            <a:ext cx="7455646" cy="228600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itchFamily="2" charset="2"/>
              <a:buChar char="Ø"/>
            </a:pPr>
            <a:r>
              <a:rPr lang="en-US" sz="2000" b="1" dirty="0" smtClean="0"/>
              <a:t>Structures of Some Clinically Useful </a:t>
            </a:r>
            <a:r>
              <a:rPr lang="en-US" sz="2000" b="1" dirty="0" err="1" smtClean="0"/>
              <a:t>Penicillins</a:t>
            </a:r>
            <a:r>
              <a:rPr lang="en-US" sz="2000" b="1" dirty="0" smtClean="0"/>
              <a:t> Related to </a:t>
            </a:r>
            <a:r>
              <a:rPr lang="en-US" sz="2000" b="1" dirty="0" err="1" smtClean="0"/>
              <a:t>Ampicillin</a:t>
            </a:r>
            <a:endParaRPr lang="en-US" sz="2000" b="1" dirty="0" smtClean="0"/>
          </a:p>
          <a:p>
            <a:pPr>
              <a:buNone/>
            </a:pPr>
            <a:endParaRPr lang="en-US" sz="2000" dirty="0"/>
          </a:p>
        </p:txBody>
      </p:sp>
      <p:pic>
        <p:nvPicPr>
          <p:cNvPr id="16386" name="Picture 2"/>
          <p:cNvPicPr>
            <a:picLocks noChangeAspect="1" noChangeArrowheads="1"/>
          </p:cNvPicPr>
          <p:nvPr/>
        </p:nvPicPr>
        <p:blipFill>
          <a:blip r:embed="rId2" cstate="print"/>
          <a:srcRect/>
          <a:stretch>
            <a:fillRect/>
          </a:stretch>
        </p:blipFill>
        <p:spPr bwMode="auto">
          <a:xfrm>
            <a:off x="1066800" y="1981200"/>
            <a:ext cx="6802135" cy="4548094"/>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Font typeface="Wingdings" pitchFamily="2" charset="2"/>
              <a:buChar char="Ø"/>
            </a:pPr>
            <a:r>
              <a:rPr lang="en-US" sz="2000" b="1" dirty="0" smtClean="0"/>
              <a:t>Structures of some </a:t>
            </a:r>
            <a:r>
              <a:rPr lang="en-US" sz="2000" b="1" dirty="0" err="1" smtClean="0"/>
              <a:t>Cinically</a:t>
            </a:r>
            <a:r>
              <a:rPr lang="en-US" sz="2000" b="1" dirty="0" smtClean="0"/>
              <a:t> Useful Ester of </a:t>
            </a:r>
            <a:r>
              <a:rPr lang="en-US" sz="2000" b="1" dirty="0" err="1" smtClean="0"/>
              <a:t>Ampicillin</a:t>
            </a:r>
            <a:endParaRPr lang="en-US" sz="2000" b="1" dirty="0" smtClean="0"/>
          </a:p>
          <a:p>
            <a:pPr>
              <a:buNone/>
            </a:pPr>
            <a:endParaRPr lang="en-US" sz="2000" dirty="0"/>
          </a:p>
        </p:txBody>
      </p:sp>
      <p:pic>
        <p:nvPicPr>
          <p:cNvPr id="17410" name="Picture 2"/>
          <p:cNvPicPr>
            <a:picLocks noChangeAspect="1" noChangeArrowheads="1"/>
          </p:cNvPicPr>
          <p:nvPr/>
        </p:nvPicPr>
        <p:blipFill>
          <a:blip r:embed="rId2" cstate="print"/>
          <a:srcRect/>
          <a:stretch>
            <a:fillRect/>
          </a:stretch>
        </p:blipFill>
        <p:spPr bwMode="auto">
          <a:xfrm>
            <a:off x="2895600" y="1981200"/>
            <a:ext cx="3484068" cy="1252537"/>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a:stretch>
            <a:fillRect/>
          </a:stretch>
        </p:blipFill>
        <p:spPr bwMode="auto">
          <a:xfrm>
            <a:off x="1024124" y="3429001"/>
            <a:ext cx="7273315" cy="22098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400" dirty="0" smtClean="0"/>
              <a:t>These are mainly produced by various strains of </a:t>
            </a:r>
            <a:r>
              <a:rPr lang="en-US" sz="2400" i="1" dirty="0" err="1" smtClean="0"/>
              <a:t>Penicillium</a:t>
            </a:r>
            <a:r>
              <a:rPr lang="en-US" sz="2400" i="1" dirty="0" smtClean="0"/>
              <a:t> </a:t>
            </a:r>
            <a:r>
              <a:rPr lang="en-US" sz="2400" i="1" dirty="0" err="1" smtClean="0"/>
              <a:t>notatum</a:t>
            </a:r>
            <a:r>
              <a:rPr lang="en-US" sz="2400" i="1" dirty="0" smtClean="0"/>
              <a:t> and </a:t>
            </a:r>
            <a:r>
              <a:rPr lang="en-US" sz="2400" i="1" dirty="0" err="1" smtClean="0"/>
              <a:t>Penicillium</a:t>
            </a:r>
            <a:r>
              <a:rPr lang="en-US" sz="2400" i="1" dirty="0" smtClean="0"/>
              <a:t> </a:t>
            </a:r>
            <a:r>
              <a:rPr lang="en-US" sz="2400" i="1" dirty="0" err="1" smtClean="0"/>
              <a:t>chrysogenum</a:t>
            </a:r>
            <a:r>
              <a:rPr lang="en-US" sz="2400" i="1" dirty="0" smtClean="0"/>
              <a:t>. </a:t>
            </a:r>
          </a:p>
          <a:p>
            <a:r>
              <a:rPr lang="en-US" sz="2400" dirty="0" smtClean="0"/>
              <a:t>There are at least six naturally occurring </a:t>
            </a:r>
            <a:r>
              <a:rPr lang="en-US" sz="2400" dirty="0" err="1" smtClean="0"/>
              <a:t>penicillins</a:t>
            </a:r>
            <a:r>
              <a:rPr lang="en-US" sz="2400" dirty="0" smtClean="0"/>
              <a:t>, whose chemical names, other names and the nature of ‘R’ are given in the following table:</a:t>
            </a:r>
          </a:p>
          <a:p>
            <a:pPr>
              <a:buNone/>
            </a:pPr>
            <a:r>
              <a:rPr lang="en-US" sz="1800" b="1" dirty="0" smtClean="0"/>
              <a:t>Naturally Occurring </a:t>
            </a:r>
            <a:r>
              <a:rPr lang="en-US" sz="1800" b="1" dirty="0" err="1" smtClean="0"/>
              <a:t>Penicillins</a:t>
            </a:r>
            <a:endParaRPr lang="en-US" sz="1800" dirty="0"/>
          </a:p>
        </p:txBody>
      </p:sp>
      <p:pic>
        <p:nvPicPr>
          <p:cNvPr id="5" name="Picture 2"/>
          <p:cNvPicPr>
            <a:picLocks noChangeAspect="1" noChangeArrowheads="1"/>
          </p:cNvPicPr>
          <p:nvPr/>
        </p:nvPicPr>
        <p:blipFill>
          <a:blip r:embed="rId2" cstate="print"/>
          <a:srcRect/>
          <a:stretch>
            <a:fillRect/>
          </a:stretch>
        </p:blipFill>
        <p:spPr bwMode="auto">
          <a:xfrm>
            <a:off x="457200" y="3952875"/>
            <a:ext cx="8267700" cy="29051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pPr>
              <a:buNone/>
            </a:pPr>
            <a:r>
              <a:rPr lang="en-US" b="1" dirty="0" smtClean="0"/>
              <a:t>Structure of the </a:t>
            </a:r>
            <a:r>
              <a:rPr lang="en-US" b="1" dirty="0" err="1" smtClean="0"/>
              <a:t>Penicillins</a:t>
            </a:r>
            <a:endParaRPr lang="en-US" b="1" dirty="0" smtClean="0"/>
          </a:p>
          <a:p>
            <a:r>
              <a:rPr lang="en-US" sz="2400" dirty="0" smtClean="0"/>
              <a:t>Following are the various salient features which ultimately determine the general structure of all the </a:t>
            </a:r>
            <a:r>
              <a:rPr lang="en-US" sz="2400" dirty="0" err="1" smtClean="0"/>
              <a:t>penicillins</a:t>
            </a:r>
            <a:r>
              <a:rPr lang="en-US" sz="2400" dirty="0" smtClean="0"/>
              <a:t>:</a:t>
            </a:r>
          </a:p>
          <a:p>
            <a:pPr>
              <a:buNone/>
            </a:pPr>
            <a:r>
              <a:rPr lang="en-US" sz="2400" dirty="0" smtClean="0"/>
              <a:t>1. The </a:t>
            </a:r>
            <a:r>
              <a:rPr lang="en-US" sz="2400" dirty="0" err="1" smtClean="0"/>
              <a:t>penicillins</a:t>
            </a:r>
            <a:r>
              <a:rPr lang="en-US" sz="2400" dirty="0" smtClean="0"/>
              <a:t> are all strong monobasic acids, i.e., they form salts.</a:t>
            </a:r>
          </a:p>
          <a:p>
            <a:pPr>
              <a:buNone/>
            </a:pPr>
            <a:r>
              <a:rPr lang="en-US" sz="2400" dirty="0" smtClean="0"/>
              <a:t>2. The </a:t>
            </a:r>
            <a:r>
              <a:rPr lang="en-US" sz="2400" dirty="0" err="1" smtClean="0"/>
              <a:t>penicillins</a:t>
            </a:r>
            <a:r>
              <a:rPr lang="en-US" sz="2400" dirty="0" smtClean="0"/>
              <a:t> are </a:t>
            </a:r>
            <a:r>
              <a:rPr lang="en-US" sz="2400" dirty="0" err="1" smtClean="0"/>
              <a:t>hydrolysed</a:t>
            </a:r>
            <a:r>
              <a:rPr lang="en-US" sz="2400" dirty="0" smtClean="0"/>
              <a:t> by hot dilute inorganic acids; one carbon atom is eliminated as carbon dioxide (CO2) and two products are obtained in equimolecular proportions, one being an amine, </a:t>
            </a:r>
            <a:r>
              <a:rPr lang="en-US" sz="2400" dirty="0" err="1" smtClean="0"/>
              <a:t>Pencillamine</a:t>
            </a:r>
            <a:r>
              <a:rPr lang="en-US" sz="2400" dirty="0" smtClean="0"/>
              <a:t> and the other an </a:t>
            </a:r>
            <a:r>
              <a:rPr lang="en-US" sz="2400" dirty="0" err="1" smtClean="0"/>
              <a:t>aldehyde</a:t>
            </a:r>
            <a:r>
              <a:rPr lang="en-US" sz="2400" dirty="0" smtClean="0"/>
              <a:t>, </a:t>
            </a:r>
            <a:r>
              <a:rPr lang="en-US" sz="2400" dirty="0" err="1" smtClean="0"/>
              <a:t>Penniloaldehyde</a:t>
            </a:r>
            <a:r>
              <a:rPr lang="en-US" sz="2400" dirty="0" smtClean="0"/>
              <a:t>. </a:t>
            </a:r>
          </a:p>
          <a:p>
            <a:pPr>
              <a:buNone/>
            </a:pPr>
            <a:endParaRPr lang="en-US" sz="2400" dirty="0" smtClean="0"/>
          </a:p>
          <a:p>
            <a:pPr>
              <a:buNone/>
            </a:pPr>
            <a:endParaRPr lang="en-US" sz="2400" dirty="0" smtClean="0"/>
          </a:p>
          <a:p>
            <a:pPr>
              <a:buNone/>
            </a:pPr>
            <a:r>
              <a:rPr lang="en-US" sz="2400" dirty="0" smtClean="0"/>
              <a:t>All the </a:t>
            </a:r>
            <a:r>
              <a:rPr lang="en-US" sz="2400" dirty="0" err="1" smtClean="0"/>
              <a:t>penicillins</a:t>
            </a:r>
            <a:r>
              <a:rPr lang="en-US" sz="2400" dirty="0" smtClean="0"/>
              <a:t> give the same amine, but different </a:t>
            </a:r>
            <a:r>
              <a:rPr lang="en-US" sz="2400" dirty="0" err="1" smtClean="0"/>
              <a:t>aldehydes</a:t>
            </a:r>
            <a:r>
              <a:rPr lang="en-US" sz="2400" dirty="0" smtClean="0"/>
              <a:t>, because it bears the variable component ‘R’ in it.</a:t>
            </a:r>
          </a:p>
          <a:p>
            <a:pPr>
              <a:buNone/>
            </a:pPr>
            <a:endParaRPr lang="en-US" sz="2400" dirty="0"/>
          </a:p>
        </p:txBody>
      </p:sp>
      <p:pic>
        <p:nvPicPr>
          <p:cNvPr id="5" name="Picture 2"/>
          <p:cNvPicPr>
            <a:picLocks noChangeAspect="1" noChangeArrowheads="1"/>
          </p:cNvPicPr>
          <p:nvPr/>
        </p:nvPicPr>
        <p:blipFill>
          <a:blip r:embed="rId2" cstate="print"/>
          <a:srcRect/>
          <a:stretch>
            <a:fillRect/>
          </a:stretch>
        </p:blipFill>
        <p:spPr bwMode="auto">
          <a:xfrm>
            <a:off x="1981200" y="4495800"/>
            <a:ext cx="5076825" cy="5810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normAutofit fontScale="85000" lnSpcReduction="20000"/>
          </a:bodyPr>
          <a:lstStyle/>
          <a:p>
            <a:pPr>
              <a:buNone/>
            </a:pPr>
            <a:r>
              <a:rPr lang="en-US" sz="2000" dirty="0" smtClean="0"/>
              <a:t>3. </a:t>
            </a:r>
            <a:r>
              <a:rPr lang="en-US" sz="2400" b="1" i="1" dirty="0" smtClean="0"/>
              <a:t>D-</a:t>
            </a:r>
            <a:r>
              <a:rPr lang="en-US" sz="2400" b="1" i="1" dirty="0" err="1" smtClean="0"/>
              <a:t>Penicillamine</a:t>
            </a:r>
            <a:r>
              <a:rPr lang="en-US" sz="2400" b="1" i="1" dirty="0" smtClean="0"/>
              <a:t> (C5H11O2NS)</a:t>
            </a:r>
          </a:p>
          <a:p>
            <a:r>
              <a:rPr lang="en-US" sz="2400" dirty="0" err="1" smtClean="0"/>
              <a:t>Penicillamine</a:t>
            </a:r>
            <a:r>
              <a:rPr lang="en-US" sz="2400" dirty="0" smtClean="0"/>
              <a:t> instantly gives the indigo </a:t>
            </a:r>
            <a:r>
              <a:rPr lang="en-US" sz="2400" dirty="0" err="1" smtClean="0"/>
              <a:t>colour</a:t>
            </a:r>
            <a:r>
              <a:rPr lang="en-US" sz="2400" dirty="0" smtClean="0"/>
              <a:t> reaction with ferric chloride, a test characteristic of </a:t>
            </a:r>
            <a:r>
              <a:rPr lang="en-US" sz="2400" dirty="0" err="1" smtClean="0"/>
              <a:t>cysteine</a:t>
            </a:r>
            <a:r>
              <a:rPr lang="en-US" sz="2400" dirty="0" smtClean="0"/>
              <a:t>, thereby suggesting that the amine is probably a substituted </a:t>
            </a:r>
            <a:r>
              <a:rPr lang="en-US" sz="2400" dirty="0" err="1" smtClean="0"/>
              <a:t>cysteine</a:t>
            </a:r>
            <a:r>
              <a:rPr lang="en-US" sz="2400" dirty="0" smtClean="0"/>
              <a:t>. The structure of </a:t>
            </a:r>
            <a:r>
              <a:rPr lang="en-US" sz="2400" dirty="0" err="1" smtClean="0"/>
              <a:t>penicillamine</a:t>
            </a:r>
            <a:r>
              <a:rPr lang="en-US" sz="2400" dirty="0" smtClean="0"/>
              <a:t> was later on proved to be D-β: β-</a:t>
            </a:r>
            <a:r>
              <a:rPr lang="en-US" sz="2400" dirty="0" err="1" smtClean="0"/>
              <a:t>dimethylcysteine</a:t>
            </a:r>
            <a:r>
              <a:rPr lang="en-US" sz="2400" dirty="0" smtClean="0"/>
              <a:t>.</a:t>
            </a:r>
          </a:p>
          <a:p>
            <a:endParaRPr lang="en-US" sz="2400" dirty="0" smtClean="0"/>
          </a:p>
          <a:p>
            <a:endParaRPr lang="en-US" sz="2400" dirty="0" smtClean="0"/>
          </a:p>
          <a:p>
            <a:endParaRPr lang="en-US" sz="2400" dirty="0" smtClean="0"/>
          </a:p>
          <a:p>
            <a:endParaRPr lang="en-US" sz="2400" dirty="0" smtClean="0"/>
          </a:p>
          <a:p>
            <a:r>
              <a:rPr lang="en-US" sz="2400" dirty="0" smtClean="0"/>
              <a:t>D-</a:t>
            </a:r>
            <a:r>
              <a:rPr lang="en-US" sz="2400" dirty="0" err="1" smtClean="0"/>
              <a:t>Penicillamine</a:t>
            </a:r>
            <a:r>
              <a:rPr lang="en-US" sz="2400" dirty="0" smtClean="0"/>
              <a:t> was found to be identical with the natural </a:t>
            </a:r>
            <a:r>
              <a:rPr lang="en-US" sz="2400" dirty="0" err="1" smtClean="0"/>
              <a:t>penicillamine</a:t>
            </a:r>
            <a:r>
              <a:rPr lang="en-US" sz="2400" dirty="0" smtClean="0"/>
              <a:t>. When treated with diazomethane (CH2=N+=N–), penicillin is converted into its methyl ester and this, on treatment with an aqueous solution of mercuric chloride, gives the methyl ester of </a:t>
            </a:r>
            <a:r>
              <a:rPr lang="en-US" sz="2400" dirty="0" err="1" smtClean="0"/>
              <a:t>pencillamine</a:t>
            </a:r>
            <a:r>
              <a:rPr lang="en-US" sz="2400" dirty="0" smtClean="0"/>
              <a:t>, thereby proving that the carboxyl group in </a:t>
            </a:r>
            <a:r>
              <a:rPr lang="en-US" sz="2400" dirty="0" err="1" smtClean="0"/>
              <a:t>penicillamine</a:t>
            </a:r>
            <a:r>
              <a:rPr lang="en-US" sz="2400" dirty="0" smtClean="0"/>
              <a:t> is the carboxyl group present in the penicillin </a:t>
            </a:r>
            <a:r>
              <a:rPr lang="en-US" sz="2400" dirty="0" err="1" smtClean="0"/>
              <a:t>moelcule</a:t>
            </a:r>
            <a:r>
              <a:rPr lang="en-US" sz="2400" dirty="0" smtClean="0"/>
              <a:t> itself.</a:t>
            </a:r>
          </a:p>
          <a:p>
            <a:endParaRPr lang="en-US" sz="2400" b="1" dirty="0" smtClean="0"/>
          </a:p>
        </p:txBody>
      </p:sp>
      <p:pic>
        <p:nvPicPr>
          <p:cNvPr id="4099" name="Picture 3"/>
          <p:cNvPicPr>
            <a:picLocks noChangeAspect="1" noChangeArrowheads="1"/>
          </p:cNvPicPr>
          <p:nvPr/>
        </p:nvPicPr>
        <p:blipFill>
          <a:blip r:embed="rId2" cstate="print"/>
          <a:srcRect/>
          <a:stretch>
            <a:fillRect/>
          </a:stretch>
        </p:blipFill>
        <p:spPr bwMode="auto">
          <a:xfrm>
            <a:off x="3505200" y="3048000"/>
            <a:ext cx="1905000" cy="10572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normAutofit lnSpcReduction="10000"/>
          </a:bodyPr>
          <a:lstStyle/>
          <a:p>
            <a:pPr>
              <a:buNone/>
            </a:pPr>
            <a:r>
              <a:rPr lang="en-US" sz="2000" b="1" dirty="0" smtClean="0"/>
              <a:t>4. </a:t>
            </a:r>
            <a:r>
              <a:rPr lang="en-US" sz="2000" b="1" i="1" dirty="0" err="1" smtClean="0"/>
              <a:t>Penilloaldehyde</a:t>
            </a:r>
            <a:endParaRPr lang="en-US" sz="2000" b="1" i="1" dirty="0" smtClean="0"/>
          </a:p>
          <a:p>
            <a:r>
              <a:rPr lang="en-US" sz="2000" dirty="0" smtClean="0"/>
              <a:t>On vigorous hydrolysis, all the </a:t>
            </a:r>
            <a:r>
              <a:rPr lang="en-US" sz="2000" dirty="0" err="1" smtClean="0"/>
              <a:t>penilloaldehydes</a:t>
            </a:r>
            <a:r>
              <a:rPr lang="en-US" sz="2000" dirty="0" smtClean="0"/>
              <a:t> give a substituted acetic acid and an </a:t>
            </a:r>
            <a:r>
              <a:rPr lang="en-US" sz="2000" dirty="0" err="1" smtClean="0"/>
              <a:t>aminoacetaldehyde</a:t>
            </a:r>
            <a:r>
              <a:rPr lang="en-US" sz="2000" dirty="0" smtClean="0"/>
              <a:t>. Hence, the </a:t>
            </a:r>
            <a:r>
              <a:rPr lang="en-US" sz="2000" dirty="0" err="1" smtClean="0"/>
              <a:t>penilloaldehydes</a:t>
            </a:r>
            <a:r>
              <a:rPr lang="en-US" sz="2000" dirty="0" smtClean="0"/>
              <a:t> may be considered as </a:t>
            </a:r>
            <a:r>
              <a:rPr lang="en-US" sz="2000" dirty="0" err="1" smtClean="0"/>
              <a:t>acylated</a:t>
            </a:r>
            <a:r>
              <a:rPr lang="en-US" sz="2000" dirty="0" smtClean="0"/>
              <a:t> derivatives of </a:t>
            </a:r>
            <a:r>
              <a:rPr lang="en-US" sz="2000" dirty="0" err="1" smtClean="0"/>
              <a:t>aminoacetaldehyde</a:t>
            </a:r>
            <a:r>
              <a:rPr lang="en-US" sz="2000" dirty="0" smtClean="0"/>
              <a:t>.</a:t>
            </a:r>
          </a:p>
          <a:p>
            <a:endParaRPr lang="en-US" sz="2000" dirty="0" smtClean="0"/>
          </a:p>
          <a:p>
            <a:endParaRPr lang="en-US" sz="2000" dirty="0" smtClean="0"/>
          </a:p>
          <a:p>
            <a:endParaRPr lang="en-US" sz="2000" dirty="0" smtClean="0"/>
          </a:p>
          <a:p>
            <a:pPr>
              <a:buNone/>
            </a:pPr>
            <a:endParaRPr lang="en-US" sz="2000" dirty="0" smtClean="0"/>
          </a:p>
          <a:p>
            <a:pPr>
              <a:buNone/>
            </a:pPr>
            <a:r>
              <a:rPr lang="fr-FR" sz="2000" b="1" dirty="0" smtClean="0"/>
              <a:t>5. </a:t>
            </a:r>
            <a:r>
              <a:rPr lang="fr-FR" sz="2000" b="1" i="1" dirty="0" err="1" smtClean="0"/>
              <a:t>Carbon</a:t>
            </a:r>
            <a:r>
              <a:rPr lang="fr-FR" sz="2000" b="1" i="1" dirty="0" smtClean="0"/>
              <a:t> </a:t>
            </a:r>
            <a:r>
              <a:rPr lang="fr-FR" sz="2000" b="1" i="1" dirty="0" err="1" smtClean="0"/>
              <a:t>Dioxide</a:t>
            </a:r>
            <a:r>
              <a:rPr lang="fr-FR" sz="2000" b="1" i="1" dirty="0" smtClean="0"/>
              <a:t> (CO2) </a:t>
            </a:r>
            <a:r>
              <a:rPr lang="fr-FR" sz="2000" b="1" i="1" dirty="0" err="1" smtClean="0"/>
              <a:t>Molecule</a:t>
            </a:r>
            <a:endParaRPr lang="fr-FR" sz="2000" b="1" i="1" dirty="0" smtClean="0"/>
          </a:p>
          <a:p>
            <a:r>
              <a:rPr lang="en-US" sz="2000" dirty="0" smtClean="0"/>
              <a:t>The acid hydrolysis of penicillin yields three products only viz., </a:t>
            </a:r>
            <a:r>
              <a:rPr lang="en-US" sz="2000" dirty="0" err="1" smtClean="0"/>
              <a:t>penicillamine</a:t>
            </a:r>
            <a:r>
              <a:rPr lang="en-US" sz="2000" dirty="0" smtClean="0"/>
              <a:t>, </a:t>
            </a:r>
            <a:r>
              <a:rPr lang="en-US" sz="2000" dirty="0" err="1" smtClean="0"/>
              <a:t>penilloaldehyde</a:t>
            </a:r>
            <a:r>
              <a:rPr lang="en-US" sz="2000" dirty="0" smtClean="0"/>
              <a:t> and carbon dioxide. The liberation of a molecule of carbon dioxide is done by the ready </a:t>
            </a:r>
            <a:r>
              <a:rPr lang="en-US" sz="2000" dirty="0" err="1" smtClean="0"/>
              <a:t>decarboxylation</a:t>
            </a:r>
            <a:r>
              <a:rPr lang="en-US" sz="2000" dirty="0" smtClean="0"/>
              <a:t> of an unstable acid. Perhaps a </a:t>
            </a:r>
            <a:r>
              <a:rPr lang="en-US" sz="2000" dirty="0" err="1" smtClean="0"/>
              <a:t>penilloaldehyde</a:t>
            </a:r>
            <a:r>
              <a:rPr lang="en-US" sz="2000" dirty="0" smtClean="0"/>
              <a:t>-carboxylic acid (</a:t>
            </a:r>
            <a:r>
              <a:rPr lang="en-US" sz="2000" dirty="0" err="1" smtClean="0"/>
              <a:t>penaldic</a:t>
            </a:r>
            <a:r>
              <a:rPr lang="en-US" sz="2000" dirty="0" smtClean="0"/>
              <a:t> acid) is formed as an intermediate in the hydrolysis of penicillin, thus</a:t>
            </a:r>
          </a:p>
          <a:p>
            <a:endParaRPr lang="en-US" sz="2000" dirty="0" smtClean="0"/>
          </a:p>
          <a:p>
            <a:endParaRPr lang="en-US" sz="2000" dirty="0" smtClean="0"/>
          </a:p>
          <a:p>
            <a:pPr>
              <a:buNone/>
            </a:pPr>
            <a:endParaRPr lang="en-US" sz="2000" dirty="0" smtClean="0"/>
          </a:p>
          <a:p>
            <a:endParaRPr lang="en-US" sz="2000" dirty="0" smtClean="0"/>
          </a:p>
          <a:p>
            <a:endParaRPr lang="en-US" sz="2000" dirty="0"/>
          </a:p>
        </p:txBody>
      </p:sp>
      <p:pic>
        <p:nvPicPr>
          <p:cNvPr id="5123" name="Picture 3"/>
          <p:cNvPicPr>
            <a:picLocks noChangeAspect="1" noChangeArrowheads="1"/>
          </p:cNvPicPr>
          <p:nvPr/>
        </p:nvPicPr>
        <p:blipFill>
          <a:blip r:embed="rId2" cstate="print"/>
          <a:srcRect/>
          <a:stretch>
            <a:fillRect/>
          </a:stretch>
        </p:blipFill>
        <p:spPr bwMode="auto">
          <a:xfrm>
            <a:off x="1600200" y="2895600"/>
            <a:ext cx="6029325" cy="12096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2000" b="1" dirty="0" smtClean="0"/>
              <a:t>6. </a:t>
            </a:r>
            <a:r>
              <a:rPr lang="en-US" sz="2000" b="1" i="1" dirty="0" smtClean="0"/>
              <a:t>Combination of </a:t>
            </a:r>
            <a:r>
              <a:rPr lang="en-US" sz="2000" b="1" i="1" dirty="0" err="1" smtClean="0"/>
              <a:t>Penicillamine</a:t>
            </a:r>
            <a:r>
              <a:rPr lang="en-US" sz="2000" b="1" i="1" dirty="0" smtClean="0"/>
              <a:t> and </a:t>
            </a:r>
            <a:r>
              <a:rPr lang="en-US" sz="2000" b="1" i="1" dirty="0" err="1" smtClean="0"/>
              <a:t>Penilloaldehyde</a:t>
            </a:r>
            <a:r>
              <a:rPr lang="en-US" sz="2000" b="1" i="1" dirty="0" smtClean="0"/>
              <a:t> in </a:t>
            </a:r>
            <a:r>
              <a:rPr lang="en-US" sz="2000" b="1" i="1" dirty="0" smtClean="0"/>
              <a:t>Penicillin</a:t>
            </a:r>
          </a:p>
          <a:p>
            <a:r>
              <a:rPr lang="en-US" sz="2000" dirty="0" smtClean="0"/>
              <a:t>The </a:t>
            </a:r>
            <a:r>
              <a:rPr lang="en-US" sz="2000" dirty="0" smtClean="0"/>
              <a:t>hydrolysis of penicillin with dilute alkali or with the </a:t>
            </a:r>
            <a:r>
              <a:rPr lang="en-US" sz="2000" dirty="0" smtClean="0"/>
              <a:t>enzyme (</a:t>
            </a:r>
            <a:r>
              <a:rPr lang="en-US" sz="2000" dirty="0" err="1" smtClean="0"/>
              <a:t>penicillinase</a:t>
            </a:r>
            <a:r>
              <a:rPr lang="en-US" sz="2000" dirty="0" smtClean="0"/>
              <a:t>) yields </a:t>
            </a:r>
            <a:r>
              <a:rPr lang="en-US" sz="2000" dirty="0" err="1" smtClean="0"/>
              <a:t>penicilloic</a:t>
            </a:r>
            <a:r>
              <a:rPr lang="en-US" sz="2000" dirty="0" smtClean="0"/>
              <a:t> acid (a </a:t>
            </a:r>
            <a:r>
              <a:rPr lang="en-US" sz="2000" dirty="0" err="1" smtClean="0"/>
              <a:t>dicarboxylic</a:t>
            </a:r>
            <a:r>
              <a:rPr lang="en-US" sz="2000" dirty="0" smtClean="0"/>
              <a:t> acid), which readily eliminates a molecule </a:t>
            </a:r>
            <a:r>
              <a:rPr lang="en-US" sz="2000" dirty="0" smtClean="0"/>
              <a:t>of carbon </a:t>
            </a:r>
            <a:r>
              <a:rPr lang="en-US" sz="2000" dirty="0" smtClean="0"/>
              <a:t>dioxide to form </a:t>
            </a:r>
            <a:r>
              <a:rPr lang="en-US" sz="2000" dirty="0" err="1" smtClean="0"/>
              <a:t>penilloic</a:t>
            </a:r>
            <a:r>
              <a:rPr lang="en-US" sz="2000" dirty="0" smtClean="0"/>
              <a:t> acid, thereby suggesting that a carboxyl group is present in the </a:t>
            </a:r>
            <a:r>
              <a:rPr lang="en-US" sz="2000" dirty="0" smtClean="0"/>
              <a:t>β-position </a:t>
            </a:r>
            <a:r>
              <a:rPr lang="en-US" sz="2000" dirty="0" smtClean="0"/>
              <a:t>with regard to a negative group</a:t>
            </a:r>
            <a:r>
              <a:rPr lang="en-US" sz="2000" dirty="0" smtClean="0"/>
              <a:t>.</a:t>
            </a:r>
            <a:endParaRPr lang="en-US" sz="2000" dirty="0"/>
          </a:p>
          <a:p>
            <a:pPr algn="just">
              <a:buNone/>
            </a:pPr>
            <a:r>
              <a:rPr lang="en-US" sz="2000" b="1" dirty="0" smtClean="0"/>
              <a:t>7. </a:t>
            </a:r>
            <a:r>
              <a:rPr lang="en-US" sz="2000" b="1" i="1" dirty="0" smtClean="0"/>
              <a:t>Presence of </a:t>
            </a:r>
            <a:r>
              <a:rPr lang="en-US" sz="2000" b="1" i="1" dirty="0" err="1" smtClean="0"/>
              <a:t>Thiazolidine</a:t>
            </a:r>
            <a:r>
              <a:rPr lang="en-US" sz="2000" b="1" i="1" dirty="0" smtClean="0"/>
              <a:t> </a:t>
            </a:r>
            <a:r>
              <a:rPr lang="en-US" sz="2000" b="1" i="1" dirty="0" smtClean="0"/>
              <a:t>Ring</a:t>
            </a:r>
          </a:p>
          <a:p>
            <a:r>
              <a:rPr lang="en-US" sz="2000" dirty="0" err="1" smtClean="0"/>
              <a:t>P</a:t>
            </a:r>
            <a:r>
              <a:rPr lang="en-US" sz="2000" dirty="0" err="1" smtClean="0"/>
              <a:t>enilloic</a:t>
            </a:r>
            <a:r>
              <a:rPr lang="en-US" sz="2000" dirty="0" smtClean="0"/>
              <a:t> </a:t>
            </a:r>
            <a:r>
              <a:rPr lang="en-US" sz="2000" dirty="0" smtClean="0"/>
              <a:t>acid upon hydrolysis with aqueous </a:t>
            </a:r>
            <a:r>
              <a:rPr lang="en-US" sz="2000" dirty="0" smtClean="0"/>
              <a:t>mercuric chloride </a:t>
            </a:r>
            <a:r>
              <a:rPr lang="en-US" sz="2000" dirty="0" smtClean="0"/>
              <a:t>yields </a:t>
            </a:r>
            <a:r>
              <a:rPr lang="en-US" sz="2000" dirty="0" err="1" smtClean="0"/>
              <a:t>penicillamine</a:t>
            </a:r>
            <a:r>
              <a:rPr lang="en-US" sz="2000" dirty="0" smtClean="0"/>
              <a:t> and </a:t>
            </a:r>
            <a:r>
              <a:rPr lang="en-US" sz="2000" dirty="0" err="1" smtClean="0"/>
              <a:t>penilloaldehyde</a:t>
            </a:r>
            <a:r>
              <a:rPr lang="en-US" sz="2000" dirty="0" smtClean="0"/>
              <a:t> respectively. This type of hydrolysis is </a:t>
            </a:r>
            <a:r>
              <a:rPr lang="en-US" sz="2000" dirty="0" smtClean="0"/>
              <a:t>characteristic of </a:t>
            </a:r>
            <a:r>
              <a:rPr lang="en-US" sz="2000" dirty="0" smtClean="0"/>
              <a:t>compounds containing a </a:t>
            </a:r>
            <a:r>
              <a:rPr lang="en-US" sz="2000" dirty="0" err="1" smtClean="0"/>
              <a:t>thiazolidine</a:t>
            </a:r>
            <a:r>
              <a:rPr lang="en-US" sz="2000" dirty="0" smtClean="0"/>
              <a:t> ring, </a:t>
            </a:r>
            <a:r>
              <a:rPr lang="en-US" sz="2000" i="1" dirty="0" smtClean="0"/>
              <a:t>i.e</a:t>
            </a:r>
            <a:r>
              <a:rPr lang="en-US" sz="2000" i="1" dirty="0" smtClean="0"/>
              <a:t>.,</a:t>
            </a:r>
          </a:p>
          <a:p>
            <a:pPr>
              <a:buNone/>
            </a:pPr>
            <a:endParaRPr lang="en-US" sz="2000" dirty="0" smtClean="0"/>
          </a:p>
        </p:txBody>
      </p:sp>
      <p:pic>
        <p:nvPicPr>
          <p:cNvPr id="4" name="Picture 5"/>
          <p:cNvPicPr>
            <a:picLocks noChangeAspect="1" noChangeArrowheads="1"/>
          </p:cNvPicPr>
          <p:nvPr/>
        </p:nvPicPr>
        <p:blipFill>
          <a:blip r:embed="rId2" cstate="print"/>
          <a:srcRect/>
          <a:stretch>
            <a:fillRect/>
          </a:stretch>
        </p:blipFill>
        <p:spPr bwMode="auto">
          <a:xfrm>
            <a:off x="1752600" y="152400"/>
            <a:ext cx="5438775" cy="1333500"/>
          </a:xfrm>
          <a:prstGeom prst="rect">
            <a:avLst/>
          </a:prstGeom>
          <a:noFill/>
          <a:ln w="9525">
            <a:noFill/>
            <a:miter lim="800000"/>
            <a:headEnd/>
            <a:tailEnd/>
          </a:ln>
        </p:spPr>
      </p:pic>
      <p:pic>
        <p:nvPicPr>
          <p:cNvPr id="1026" name="Picture 2"/>
          <p:cNvPicPr>
            <a:picLocks noChangeAspect="1" noChangeArrowheads="1"/>
          </p:cNvPicPr>
          <p:nvPr/>
        </p:nvPicPr>
        <p:blipFill>
          <a:blip r:embed="rId3" cstate="print"/>
          <a:srcRect/>
          <a:stretch>
            <a:fillRect/>
          </a:stretch>
        </p:blipFill>
        <p:spPr bwMode="auto">
          <a:xfrm>
            <a:off x="3733800" y="4876800"/>
            <a:ext cx="1971675" cy="155257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sz="2000" dirty="0" smtClean="0"/>
              <a:t>Hence, </a:t>
            </a:r>
            <a:r>
              <a:rPr lang="en-US" sz="2000" dirty="0" err="1" smtClean="0"/>
              <a:t>penilloic</a:t>
            </a:r>
            <a:r>
              <a:rPr lang="en-US" sz="2000" dirty="0" smtClean="0"/>
              <a:t> acid could be (I), because this particular structure would give the above </a:t>
            </a:r>
            <a:r>
              <a:rPr lang="en-US" sz="2000" dirty="0" smtClean="0"/>
              <a:t>required products</a:t>
            </a:r>
            <a:r>
              <a:rPr lang="en-US" sz="2000" dirty="0" smtClean="0"/>
              <a:t>. </a:t>
            </a:r>
            <a:r>
              <a:rPr lang="en-US" sz="2000" dirty="0" smtClean="0"/>
              <a:t>Thus</a:t>
            </a:r>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endParaRPr lang="en-US" sz="2000" dirty="0" smtClean="0"/>
          </a:p>
          <a:p>
            <a:r>
              <a:rPr lang="en-US" sz="2000" dirty="0" smtClean="0"/>
              <a:t>Therefore, if (I) is </a:t>
            </a:r>
            <a:r>
              <a:rPr lang="en-US" sz="2000" b="1" dirty="0" err="1" smtClean="0"/>
              <a:t>penilloic</a:t>
            </a:r>
            <a:r>
              <a:rPr lang="en-US" sz="2000" b="1" dirty="0" smtClean="0"/>
              <a:t> acid, then </a:t>
            </a:r>
            <a:r>
              <a:rPr lang="en-US" sz="2000" b="1" dirty="0" err="1" smtClean="0"/>
              <a:t>penicilloic</a:t>
            </a:r>
            <a:r>
              <a:rPr lang="en-US" sz="2000" b="1" dirty="0" smtClean="0"/>
              <a:t> acid would be (II)</a:t>
            </a:r>
            <a:endParaRPr lang="en-US" sz="2000" dirty="0" smtClean="0"/>
          </a:p>
          <a:p>
            <a:pPr>
              <a:buNone/>
            </a:pPr>
            <a:endParaRPr lang="en-US" sz="2000" dirty="0"/>
          </a:p>
        </p:txBody>
      </p:sp>
      <p:pic>
        <p:nvPicPr>
          <p:cNvPr id="2050" name="Picture 2"/>
          <p:cNvPicPr>
            <a:picLocks noChangeAspect="1" noChangeArrowheads="1"/>
          </p:cNvPicPr>
          <p:nvPr/>
        </p:nvPicPr>
        <p:blipFill>
          <a:blip r:embed="rId2" cstate="print"/>
          <a:srcRect/>
          <a:stretch>
            <a:fillRect/>
          </a:stretch>
        </p:blipFill>
        <p:spPr bwMode="auto">
          <a:xfrm>
            <a:off x="1828800" y="2286000"/>
            <a:ext cx="5886450" cy="32385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4300</TotalTime>
  <Words>2445</Words>
  <Application>Microsoft Office PowerPoint</Application>
  <PresentationFormat>On-screen Show (4:3)</PresentationFormat>
  <Paragraphs>190</Paragraphs>
  <Slides>33</Slides>
  <Notes>0</Notes>
  <HiddenSlides>0</HiddenSlides>
  <MMClips>1</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ANTIBIOTICS</vt:lpstr>
      <vt:lpstr>Slide 2</vt:lpstr>
      <vt:lpstr>a)-β-LACTAM ANTIBIOTICS</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Mechanism of action</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ANJUM SULTANA RANA</dc:creator>
  <cp:lastModifiedBy>ANJUM SULTANA RANA</cp:lastModifiedBy>
  <cp:revision>124</cp:revision>
  <dcterms:created xsi:type="dcterms:W3CDTF">2006-08-16T00:00:00Z</dcterms:created>
  <dcterms:modified xsi:type="dcterms:W3CDTF">2020-02-25T07:44:11Z</dcterms:modified>
</cp:coreProperties>
</file>