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NJUM%20SULTANA%20RANA\Videos\Tetracyclines%20-%20Mechanism%20of%20Action.mp4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sz="3600" b="1" dirty="0" smtClean="0"/>
              <a:t>TETRACYCLINES</a:t>
            </a:r>
            <a:endParaRPr lang="en-US" sz="36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"/>
            <a:ext cx="8229600" cy="4525963"/>
          </a:xfrm>
        </p:spPr>
        <p:txBody>
          <a:bodyPr>
            <a:noAutofit/>
          </a:bodyPr>
          <a:lstStyle/>
          <a:p>
            <a:r>
              <a:rPr lang="en-US" sz="2000" dirty="0" smtClean="0"/>
              <a:t>The X-ray diffraction studies reveal that tetracycline general structure </a:t>
            </a:r>
            <a:r>
              <a:rPr lang="en-US" sz="2000" dirty="0" err="1" smtClean="0"/>
              <a:t>stereochemical</a:t>
            </a:r>
            <a:r>
              <a:rPr lang="en-US" sz="2000" dirty="0" smtClean="0"/>
              <a:t> formula represents the orientations, as observed in the natural </a:t>
            </a:r>
            <a:r>
              <a:rPr lang="en-US" sz="2000" dirty="0" err="1" smtClean="0"/>
              <a:t>tetracyclines</a:t>
            </a:r>
            <a:r>
              <a:rPr lang="en-US" sz="2000" dirty="0" smtClean="0"/>
              <a:t>. X-ray diffraction studies further reveal that the 4-dimethylamino function is placed in a </a:t>
            </a:r>
            <a:r>
              <a:rPr lang="en-US" sz="2000" i="1" dirty="0" err="1" smtClean="0"/>
              <a:t>transorientation</a:t>
            </a:r>
            <a:r>
              <a:rPr lang="en-US" sz="2000" i="1" dirty="0" smtClean="0"/>
              <a:t> </a:t>
            </a:r>
            <a:r>
              <a:rPr lang="en-US" sz="2000" dirty="0" smtClean="0"/>
              <a:t>rather than the </a:t>
            </a:r>
            <a:r>
              <a:rPr lang="en-US" sz="2000" i="1" dirty="0" err="1" smtClean="0"/>
              <a:t>cis</a:t>
            </a:r>
            <a:r>
              <a:rPr lang="en-US" sz="2000" i="1" dirty="0" smtClean="0"/>
              <a:t>-form as inferred earlier by chemical investigations. It further establishes </a:t>
            </a:r>
            <a:r>
              <a:rPr lang="en-US" sz="2000" dirty="0" smtClean="0"/>
              <a:t>the presence of a conjugated system existing in the structures of tetracycline from C-10 through C-12</a:t>
            </a:r>
            <a:r>
              <a:rPr lang="en-US" sz="2000" dirty="0" smtClean="0"/>
              <a:t>.</a:t>
            </a:r>
          </a:p>
          <a:p>
            <a:pPr>
              <a:buNone/>
            </a:pPr>
            <a:r>
              <a:rPr lang="en-US" sz="2000" b="1" dirty="0" smtClean="0"/>
              <a:t>Clinical indications: </a:t>
            </a:r>
            <a:r>
              <a:rPr lang="en-US" sz="2000" dirty="0" err="1" smtClean="0"/>
              <a:t>Tetracyclines</a:t>
            </a:r>
            <a:r>
              <a:rPr lang="en-US" sz="2000" dirty="0" smtClean="0"/>
              <a:t> are </a:t>
            </a:r>
            <a:r>
              <a:rPr lang="en-US" sz="2000" dirty="0" smtClean="0"/>
              <a:t>the </a:t>
            </a:r>
            <a:r>
              <a:rPr lang="en-US" sz="2000" dirty="0" err="1" smtClean="0"/>
              <a:t>durgs</a:t>
            </a:r>
            <a:r>
              <a:rPr lang="en-US" sz="2000" dirty="0" smtClean="0"/>
              <a:t> </a:t>
            </a:r>
            <a:r>
              <a:rPr lang="en-US" sz="2000" dirty="0" smtClean="0"/>
              <a:t>of choice in the treatment of </a:t>
            </a:r>
            <a:r>
              <a:rPr lang="en-US" sz="2000" dirty="0" err="1" smtClean="0"/>
              <a:t>chloera</a:t>
            </a:r>
            <a:r>
              <a:rPr lang="en-US" sz="2000" dirty="0" smtClean="0"/>
              <a:t>, relapsing fever, </a:t>
            </a:r>
            <a:r>
              <a:rPr lang="en-US" sz="2000" dirty="0" err="1" smtClean="0"/>
              <a:t>granuloma</a:t>
            </a:r>
            <a:r>
              <a:rPr lang="en-US" sz="2000" dirty="0" smtClean="0"/>
              <a:t> </a:t>
            </a:r>
            <a:r>
              <a:rPr lang="en-US" sz="2000" dirty="0" err="1" smtClean="0"/>
              <a:t>inguinale</a:t>
            </a:r>
            <a:r>
              <a:rPr lang="en-US" sz="2000" dirty="0" smtClean="0"/>
              <a:t> and </a:t>
            </a:r>
            <a:r>
              <a:rPr lang="en-US" sz="2000" dirty="0" smtClean="0"/>
              <a:t>infections produced by </a:t>
            </a:r>
            <a:r>
              <a:rPr lang="en-US" sz="2000" dirty="0" err="1" smtClean="0"/>
              <a:t>rickettsia</a:t>
            </a:r>
            <a:r>
              <a:rPr lang="en-US" sz="2000" dirty="0" smtClean="0"/>
              <a:t>, </a:t>
            </a:r>
            <a:r>
              <a:rPr lang="en-US" sz="2000" i="1" dirty="0" err="1" smtClean="0"/>
              <a:t>Borrelia</a:t>
            </a:r>
            <a:r>
              <a:rPr lang="en-US" sz="2000" i="1" dirty="0" smtClean="0"/>
              <a:t>, Mycobacterium </a:t>
            </a:r>
            <a:r>
              <a:rPr lang="en-US" sz="2000" i="1" dirty="0" err="1" smtClean="0"/>
              <a:t>fortuitum</a:t>
            </a:r>
            <a:r>
              <a:rPr lang="en-US" sz="2000" i="1" dirty="0" smtClean="0"/>
              <a:t> and </a:t>
            </a:r>
            <a:r>
              <a:rPr lang="en-US" sz="2000" i="1" dirty="0" err="1" smtClean="0"/>
              <a:t>marinum</a:t>
            </a:r>
            <a:r>
              <a:rPr lang="en-US" sz="2000" i="1" dirty="0" smtClean="0"/>
              <a:t>, and </a:t>
            </a:r>
            <a:r>
              <a:rPr lang="en-US" sz="2000" i="1" dirty="0" smtClean="0"/>
              <a:t>Chlamydia </a:t>
            </a:r>
            <a:r>
              <a:rPr lang="en-US" sz="2000" i="1" dirty="0" err="1" smtClean="0"/>
              <a:t>psittaci</a:t>
            </a:r>
            <a:r>
              <a:rPr lang="en-US" sz="2000" i="1" dirty="0" smtClean="0"/>
              <a:t> </a:t>
            </a:r>
            <a:r>
              <a:rPr lang="en-US" sz="2000" i="1" dirty="0" smtClean="0"/>
              <a:t>and </a:t>
            </a:r>
            <a:r>
              <a:rPr lang="en-US" sz="2000" i="1" dirty="0" err="1" smtClean="0"/>
              <a:t>trachomatis</a:t>
            </a:r>
            <a:r>
              <a:rPr lang="en-US" sz="2000" i="1" dirty="0" smtClean="0"/>
              <a:t> (except pneumonia and inclusion conjunctivitis</a:t>
            </a:r>
            <a:r>
              <a:rPr lang="en-US" sz="2000" i="1" dirty="0" smtClean="0"/>
              <a:t>).</a:t>
            </a:r>
            <a:endParaRPr lang="en-US" sz="2000" dirty="0" smtClean="0"/>
          </a:p>
          <a:p>
            <a:r>
              <a:rPr lang="en-US" sz="2000" dirty="0" smtClean="0"/>
              <a:t>They </a:t>
            </a:r>
            <a:r>
              <a:rPr lang="en-US" sz="2000" dirty="0" smtClean="0"/>
              <a:t>may be employed as an ‘</a:t>
            </a:r>
            <a:r>
              <a:rPr lang="en-US" sz="2000" b="1" dirty="0" smtClean="0"/>
              <a:t>alternative </a:t>
            </a:r>
            <a:r>
              <a:rPr lang="en-US" sz="2000" b="1" dirty="0" smtClean="0"/>
              <a:t>drugs’ </a:t>
            </a:r>
            <a:r>
              <a:rPr lang="en-US" sz="2000" dirty="0" smtClean="0"/>
              <a:t>in the following </a:t>
            </a:r>
            <a:r>
              <a:rPr lang="en-US" sz="2000" i="1" dirty="0" smtClean="0"/>
              <a:t>two situations, </a:t>
            </a:r>
            <a:r>
              <a:rPr lang="en-US" sz="2000" i="1" dirty="0" smtClean="0"/>
              <a:t>namely:</a:t>
            </a:r>
            <a:endParaRPr lang="en-US" sz="2000" i="1" dirty="0" smtClean="0"/>
          </a:p>
          <a:p>
            <a:pPr>
              <a:buNone/>
            </a:pPr>
            <a:r>
              <a:rPr lang="en-US" sz="2000" dirty="0" smtClean="0"/>
              <a:t>(</a:t>
            </a:r>
            <a:r>
              <a:rPr lang="en-US" sz="2000" i="1" dirty="0" smtClean="0"/>
              <a:t>a) For silver nitrate in the prevention of neonatal ocular prophylaxis of </a:t>
            </a:r>
            <a:r>
              <a:rPr lang="en-US" sz="2000" i="1" dirty="0" err="1" smtClean="0"/>
              <a:t>chlamydial</a:t>
            </a:r>
            <a:r>
              <a:rPr lang="en-US" sz="2000" i="1" dirty="0" smtClean="0"/>
              <a:t> </a:t>
            </a:r>
            <a:r>
              <a:rPr lang="en-US" sz="2000" i="1" dirty="0" smtClean="0"/>
              <a:t>and </a:t>
            </a:r>
            <a:r>
              <a:rPr lang="en-US" sz="2000" dirty="0" err="1" smtClean="0"/>
              <a:t>gonococcal</a:t>
            </a:r>
            <a:r>
              <a:rPr lang="en-US" sz="2000" dirty="0" smtClean="0"/>
              <a:t> </a:t>
            </a:r>
            <a:r>
              <a:rPr lang="en-US" sz="2000" dirty="0" err="1" smtClean="0"/>
              <a:t>cojunctivitis</a:t>
            </a:r>
            <a:r>
              <a:rPr lang="en-US" sz="2000" dirty="0" smtClean="0"/>
              <a:t>, and</a:t>
            </a:r>
          </a:p>
          <a:p>
            <a:pPr>
              <a:buNone/>
            </a:pPr>
            <a:r>
              <a:rPr lang="en-US" sz="2000" dirty="0" smtClean="0"/>
              <a:t>(</a:t>
            </a:r>
            <a:r>
              <a:rPr lang="en-US" sz="2000" i="1" dirty="0" smtClean="0"/>
              <a:t>b) For treatment of </a:t>
            </a:r>
            <a:r>
              <a:rPr lang="en-US" sz="2000" i="1" dirty="0" err="1" smtClean="0"/>
              <a:t>actinomycosis</a:t>
            </a:r>
            <a:r>
              <a:rPr lang="en-US" sz="2000" i="1" dirty="0" smtClean="0"/>
              <a:t>, anthrax, </a:t>
            </a:r>
            <a:r>
              <a:rPr lang="en-US" sz="2000" i="1" dirty="0" err="1" smtClean="0"/>
              <a:t>chancroid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mellioidosis</a:t>
            </a:r>
            <a:r>
              <a:rPr lang="en-US" sz="2000" i="1" dirty="0" smtClean="0"/>
              <a:t>, plague, rat-bite </a:t>
            </a:r>
            <a:r>
              <a:rPr lang="en-US" sz="2000" i="1" dirty="0" smtClean="0"/>
              <a:t>fevers, </a:t>
            </a:r>
            <a:r>
              <a:rPr lang="en-US" sz="2000" dirty="0" smtClean="0"/>
              <a:t>syphilis </a:t>
            </a:r>
            <a:r>
              <a:rPr lang="en-US" sz="2000" dirty="0" smtClean="0"/>
              <a:t>and </a:t>
            </a:r>
            <a:r>
              <a:rPr lang="en-US" sz="2000" dirty="0" smtClean="0"/>
              <a:t>yaws. </a:t>
            </a:r>
          </a:p>
          <a:p>
            <a:r>
              <a:rPr lang="en-US" sz="2000" dirty="0" smtClean="0"/>
              <a:t>They have </a:t>
            </a:r>
            <a:r>
              <a:rPr lang="en-US" sz="2000" dirty="0" smtClean="0"/>
              <a:t>also been reported to be beneficial in the treatment of </a:t>
            </a:r>
            <a:r>
              <a:rPr lang="en-US" sz="2000" i="1" dirty="0" smtClean="0"/>
              <a:t>toxoplasmosis.</a:t>
            </a:r>
            <a:endParaRPr lang="en-US" sz="2000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Mechanism of action of </a:t>
            </a:r>
            <a:r>
              <a:rPr lang="en-US" dirty="0" err="1" smtClean="0"/>
              <a:t>tetracyclines</a:t>
            </a:r>
            <a:endParaRPr lang="en-US" dirty="0"/>
          </a:p>
        </p:txBody>
      </p:sp>
      <p:pic>
        <p:nvPicPr>
          <p:cNvPr id="4" name="Tetracyclines - Mechanism of Action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295400" y="1295400"/>
            <a:ext cx="6705600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b="1" dirty="0" smtClean="0"/>
              <a:t>Newer </a:t>
            </a:r>
            <a:r>
              <a:rPr lang="en-US" sz="2000" b="1" dirty="0" err="1" smtClean="0"/>
              <a:t>Tetracyclines</a:t>
            </a:r>
            <a:r>
              <a:rPr lang="en-US" sz="2000" b="1" dirty="0" smtClean="0"/>
              <a:t>:</a:t>
            </a:r>
          </a:p>
          <a:p>
            <a:r>
              <a:rPr lang="en-US" sz="2000" dirty="0" smtClean="0"/>
              <a:t>Since 1992, several newer breeds of ‘</a:t>
            </a:r>
            <a:r>
              <a:rPr lang="en-US" sz="2000" dirty="0" err="1" smtClean="0"/>
              <a:t>tetracyclines</a:t>
            </a:r>
            <a:r>
              <a:rPr lang="en-US" sz="2000" dirty="0" smtClean="0"/>
              <a:t>’ have emerged that were exclusively </a:t>
            </a:r>
            <a:r>
              <a:rPr lang="en-US" sz="2000" dirty="0" smtClean="0"/>
              <a:t>based on </a:t>
            </a:r>
            <a:r>
              <a:rPr lang="en-US" sz="2000" dirty="0" smtClean="0"/>
              <a:t>the recent researches </a:t>
            </a:r>
            <a:r>
              <a:rPr lang="en-US" sz="2000" dirty="0" err="1" smtClean="0"/>
              <a:t>focussed</a:t>
            </a:r>
            <a:r>
              <a:rPr lang="en-US" sz="2000" dirty="0" smtClean="0"/>
              <a:t> on the following aspect, namely :</a:t>
            </a:r>
          </a:p>
          <a:p>
            <a:pPr>
              <a:buNone/>
            </a:pPr>
            <a:r>
              <a:rPr lang="en-US" sz="2000" dirty="0" smtClean="0"/>
              <a:t>(</a:t>
            </a:r>
            <a:r>
              <a:rPr lang="en-US" sz="2000" i="1" dirty="0" smtClean="0"/>
              <a:t>a) superb broad spectrum antimicrobial profile of the ‘</a:t>
            </a:r>
            <a:r>
              <a:rPr lang="en-US" sz="2000" i="1" dirty="0" err="1" smtClean="0"/>
              <a:t>tetracyclines</a:t>
            </a:r>
            <a:r>
              <a:rPr lang="en-US" sz="2000" i="1" dirty="0" smtClean="0"/>
              <a:t>’, and</a:t>
            </a:r>
          </a:p>
          <a:p>
            <a:pPr>
              <a:buNone/>
            </a:pPr>
            <a:r>
              <a:rPr lang="en-US" sz="2000" dirty="0" smtClean="0"/>
              <a:t>(</a:t>
            </a:r>
            <a:r>
              <a:rPr lang="en-US" sz="2000" i="1" dirty="0" smtClean="0"/>
              <a:t>b) recent astronomically broad emergence of bacterial genes and plasmids </a:t>
            </a:r>
            <a:r>
              <a:rPr lang="en-US" sz="2000" i="1" dirty="0" smtClean="0"/>
              <a:t>encoding </a:t>
            </a:r>
            <a:r>
              <a:rPr lang="en-US" sz="2000" dirty="0" smtClean="0"/>
              <a:t>tetracycline </a:t>
            </a:r>
            <a:r>
              <a:rPr lang="en-US" sz="2000" dirty="0" smtClean="0"/>
              <a:t>resistance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Therefore, keeping in view of the stringent limitations imposed on the ‘</a:t>
            </a:r>
            <a:r>
              <a:rPr lang="en-US" sz="2000" dirty="0" err="1" smtClean="0"/>
              <a:t>tetracyclines</a:t>
            </a:r>
            <a:r>
              <a:rPr lang="en-US" sz="2000" dirty="0" smtClean="0"/>
              <a:t>’ as a </a:t>
            </a:r>
            <a:r>
              <a:rPr lang="en-US" sz="2000" dirty="0" smtClean="0"/>
              <a:t>class has </a:t>
            </a:r>
            <a:r>
              <a:rPr lang="en-US" sz="2000" dirty="0" smtClean="0"/>
              <a:t>caused the researchers </a:t>
            </a:r>
            <a:r>
              <a:rPr lang="en-US" sz="2000" dirty="0" smtClean="0"/>
              <a:t>to </a:t>
            </a:r>
            <a:r>
              <a:rPr lang="en-US" sz="2000" dirty="0" smtClean="0"/>
              <a:t>augment extensive and intensive studies </a:t>
            </a:r>
            <a:r>
              <a:rPr lang="en-US" sz="2000" dirty="0" smtClean="0"/>
              <a:t>to rediscover </a:t>
            </a:r>
            <a:r>
              <a:rPr lang="en-US" sz="2000" dirty="0" smtClean="0"/>
              <a:t>SARs of </a:t>
            </a:r>
            <a:r>
              <a:rPr lang="en-US" sz="2000" dirty="0" err="1" smtClean="0"/>
              <a:t>tetracyclines</a:t>
            </a:r>
            <a:r>
              <a:rPr lang="en-US" sz="2000" dirty="0" smtClean="0"/>
              <a:t> with </a:t>
            </a:r>
            <a:r>
              <a:rPr lang="en-US" sz="2000" dirty="0" err="1" smtClean="0"/>
              <a:t>strategical</a:t>
            </a:r>
            <a:r>
              <a:rPr lang="en-US" sz="2000" dirty="0" smtClean="0"/>
              <a:t> substitutions in the aromatic ring ‘D’ in a </a:t>
            </a:r>
            <a:r>
              <a:rPr lang="en-US" sz="2000" dirty="0" smtClean="0"/>
              <a:t>meaningful and </a:t>
            </a:r>
            <a:r>
              <a:rPr lang="en-US" sz="2000" dirty="0" smtClean="0"/>
              <a:t>sincere effort to lay hand on to certain newer breeds of </a:t>
            </a:r>
            <a:r>
              <a:rPr lang="en-US" sz="2000" dirty="0" err="1" smtClean="0"/>
              <a:t>tetracyclines</a:t>
            </a:r>
            <a:r>
              <a:rPr lang="en-US" sz="2000" dirty="0" smtClean="0"/>
              <a:t> that might give rise to such </a:t>
            </a:r>
            <a:r>
              <a:rPr lang="en-US" sz="2000" dirty="0" smtClean="0"/>
              <a:t>drug substances </a:t>
            </a:r>
            <a:r>
              <a:rPr lang="en-US" sz="2000" dirty="0" smtClean="0"/>
              <a:t>which are specifically effective against the resistant strains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The concerted efforts ultimately gave birth to a few newer </a:t>
            </a:r>
            <a:r>
              <a:rPr lang="en-US" sz="2000" dirty="0" err="1" smtClean="0"/>
              <a:t>tetracyclines</a:t>
            </a:r>
            <a:r>
              <a:rPr lang="en-US" sz="2000" dirty="0" smtClean="0"/>
              <a:t> as illustrated </a:t>
            </a:r>
            <a:r>
              <a:rPr lang="en-US" sz="2000" dirty="0" smtClean="0"/>
              <a:t>below:</a:t>
            </a:r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000" b="1" dirty="0" smtClean="0"/>
              <a:t>Examples </a:t>
            </a:r>
            <a:r>
              <a:rPr lang="en-US" sz="2000" b="1" dirty="0" smtClean="0"/>
              <a:t>:</a:t>
            </a:r>
          </a:p>
          <a:p>
            <a:pPr>
              <a:buNone/>
            </a:pPr>
            <a:r>
              <a:rPr lang="en-US" sz="2000" dirty="0" smtClean="0"/>
              <a:t>(</a:t>
            </a:r>
            <a:r>
              <a:rPr lang="en-US" sz="2000" i="1" dirty="0" smtClean="0"/>
              <a:t>a) 9-(</a:t>
            </a:r>
            <a:r>
              <a:rPr lang="en-US" sz="2000" i="1" dirty="0" err="1" smtClean="0"/>
              <a:t>Dimethylglycylamino</a:t>
            </a:r>
            <a:r>
              <a:rPr lang="en-US" sz="2000" i="1" dirty="0" smtClean="0"/>
              <a:t>) </a:t>
            </a:r>
            <a:r>
              <a:rPr lang="en-US" sz="2000" i="1" dirty="0" err="1" smtClean="0"/>
              <a:t>minocycline</a:t>
            </a:r>
            <a:r>
              <a:rPr lang="en-US" sz="2000" i="1" dirty="0" smtClean="0"/>
              <a:t> : [DMG-MINO] ; Z = N(CH3)2 ;</a:t>
            </a:r>
          </a:p>
          <a:p>
            <a:pPr>
              <a:buNone/>
            </a:pPr>
            <a:r>
              <a:rPr lang="en-US" sz="2000" dirty="0" smtClean="0"/>
              <a:t>(</a:t>
            </a:r>
            <a:r>
              <a:rPr lang="en-US" sz="2000" i="1" dirty="0" smtClean="0"/>
              <a:t>b) 9-(</a:t>
            </a:r>
            <a:r>
              <a:rPr lang="en-US" sz="2000" i="1" dirty="0" err="1" smtClean="0"/>
              <a:t>Dimethylglycylamino</a:t>
            </a:r>
            <a:r>
              <a:rPr lang="en-US" sz="2000" i="1" dirty="0" smtClean="0"/>
              <a:t>)-6-demethyl-6-deoxytetracycline [DMG-DMDOT] ; Z = H </a:t>
            </a:r>
            <a:r>
              <a:rPr lang="en-US" sz="2000" i="1" dirty="0" smtClean="0"/>
              <a:t>;</a:t>
            </a:r>
          </a:p>
          <a:p>
            <a:pPr>
              <a:buNone/>
            </a:pPr>
            <a:r>
              <a:rPr lang="en-US" sz="2000" b="1" dirty="0" smtClean="0"/>
              <a:t>Salient </a:t>
            </a:r>
            <a:r>
              <a:rPr lang="en-US" sz="2000" b="1" dirty="0" smtClean="0"/>
              <a:t>Features: </a:t>
            </a:r>
            <a:r>
              <a:rPr lang="en-US" sz="2000" dirty="0" smtClean="0"/>
              <a:t>The salient features of the ‘</a:t>
            </a:r>
            <a:r>
              <a:rPr lang="en-US" sz="2000" dirty="0" err="1" smtClean="0"/>
              <a:t>glycylcyclines</a:t>
            </a:r>
            <a:r>
              <a:rPr lang="en-US" sz="2000" dirty="0" smtClean="0"/>
              <a:t>’ are as stated under :</a:t>
            </a:r>
          </a:p>
          <a:p>
            <a:pPr>
              <a:buNone/>
            </a:pPr>
            <a:r>
              <a:rPr lang="en-US" sz="2000" dirty="0" smtClean="0"/>
              <a:t>(</a:t>
            </a:r>
            <a:r>
              <a:rPr lang="en-US" sz="2000" i="1" dirty="0" err="1" smtClean="0"/>
              <a:t>i</a:t>
            </a:r>
            <a:r>
              <a:rPr lang="en-US" sz="2000" i="1" dirty="0" smtClean="0"/>
              <a:t>) retain essentially both potency and broad spectrum profile as displayed by the ‘</a:t>
            </a:r>
            <a:r>
              <a:rPr lang="en-US" sz="2000" i="1" dirty="0" smtClean="0"/>
              <a:t>parent </a:t>
            </a:r>
            <a:r>
              <a:rPr lang="en-US" sz="2000" dirty="0" err="1" smtClean="0"/>
              <a:t>tetracyclines</a:t>
            </a:r>
            <a:r>
              <a:rPr lang="en-US" sz="2000" dirty="0" smtClean="0"/>
              <a:t>’ against specifically the tetracycline-sensitive microbial strains, and</a:t>
            </a:r>
          </a:p>
          <a:p>
            <a:pPr>
              <a:buNone/>
            </a:pPr>
            <a:r>
              <a:rPr lang="en-US" sz="2000" dirty="0" smtClean="0"/>
              <a:t>(</a:t>
            </a:r>
            <a:r>
              <a:rPr lang="en-US" sz="2000" i="1" dirty="0" smtClean="0"/>
              <a:t>ii) exhibit predominantly maximum activity against bacterial strains which show </a:t>
            </a:r>
            <a:r>
              <a:rPr lang="en-US" sz="2000" i="1" dirty="0" smtClean="0"/>
              <a:t>tetracycline </a:t>
            </a:r>
            <a:r>
              <a:rPr lang="en-US" sz="2000" dirty="0" smtClean="0"/>
              <a:t>resistance </a:t>
            </a:r>
            <a:r>
              <a:rPr lang="en-US" sz="2000" dirty="0" smtClean="0"/>
              <a:t>either through the ribosomal protecting determinants or afford mediation </a:t>
            </a:r>
            <a:r>
              <a:rPr lang="en-US" sz="2000" dirty="0" smtClean="0"/>
              <a:t>by efflux.</a:t>
            </a:r>
          </a:p>
          <a:p>
            <a:r>
              <a:rPr lang="en-US" sz="2000" dirty="0" smtClean="0"/>
              <a:t>The future prospects of a possible ‘second generation </a:t>
            </a:r>
            <a:r>
              <a:rPr lang="en-US" sz="2000" dirty="0" err="1" smtClean="0"/>
              <a:t>tetracyclines</a:t>
            </a:r>
            <a:r>
              <a:rPr lang="en-US" sz="2000" dirty="0" smtClean="0"/>
              <a:t>’ are almost written on </a:t>
            </a:r>
            <a:r>
              <a:rPr lang="en-US" sz="2000" dirty="0" smtClean="0"/>
              <a:t>the wall </a:t>
            </a:r>
            <a:r>
              <a:rPr lang="en-US" sz="2000" dirty="0" smtClean="0"/>
              <a:t>provided the meaningful and fruitful clinical trials of the ongoing </a:t>
            </a:r>
            <a:r>
              <a:rPr lang="en-US" sz="2000" dirty="0" err="1" smtClean="0"/>
              <a:t>glycylcyclines</a:t>
            </a:r>
            <a:r>
              <a:rPr lang="en-US" sz="2000" dirty="0" smtClean="0"/>
              <a:t> do emerge </a:t>
            </a:r>
            <a:r>
              <a:rPr lang="en-US" sz="2000" dirty="0" smtClean="0"/>
              <a:t>both </a:t>
            </a:r>
            <a:r>
              <a:rPr lang="en-US" sz="2000" dirty="0" err="1" smtClean="0"/>
              <a:t>favourable</a:t>
            </a:r>
            <a:r>
              <a:rPr lang="en-US" sz="2000" dirty="0" smtClean="0"/>
              <a:t> </a:t>
            </a:r>
            <a:r>
              <a:rPr lang="en-US" sz="2000" i="1" dirty="0" smtClean="0"/>
              <a:t>pharmacokinetic and toxicological profiles for such ‘medicinal compounds’ in the </a:t>
            </a:r>
            <a:r>
              <a:rPr lang="en-US" sz="2000" i="1" dirty="0" smtClean="0"/>
              <a:t>near </a:t>
            </a:r>
            <a:r>
              <a:rPr lang="en-US" sz="2000" dirty="0" smtClean="0"/>
              <a:t>future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"/>
            <a:ext cx="51530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The </a:t>
            </a:r>
            <a:r>
              <a:rPr lang="en-US" sz="2000" dirty="0" smtClean="0"/>
              <a:t>discovery </a:t>
            </a:r>
            <a:r>
              <a:rPr lang="en-US" sz="2000" dirty="0" smtClean="0"/>
              <a:t>of chlortetracycline (</a:t>
            </a:r>
            <a:r>
              <a:rPr lang="en-US" sz="2000" dirty="0" err="1" smtClean="0"/>
              <a:t>aureomycin</a:t>
            </a:r>
            <a:r>
              <a:rPr lang="en-US" sz="2000" dirty="0" smtClean="0"/>
              <a:t>) </a:t>
            </a:r>
            <a:r>
              <a:rPr lang="en-US" sz="2000" dirty="0" smtClean="0"/>
              <a:t>paved the way </a:t>
            </a:r>
            <a:r>
              <a:rPr lang="en-US" sz="2000" dirty="0" smtClean="0"/>
              <a:t>for a number of structural analogues used as broad-spectrum antibiotics that belong to the </a:t>
            </a:r>
            <a:r>
              <a:rPr lang="en-US" sz="2000" dirty="0" smtClean="0"/>
              <a:t>tetracycline family.</a:t>
            </a:r>
          </a:p>
          <a:p>
            <a:r>
              <a:rPr lang="en-US" sz="2000" dirty="0" smtClean="0"/>
              <a:t>The </a:t>
            </a:r>
            <a:r>
              <a:rPr lang="en-US" sz="2000" dirty="0" err="1" smtClean="0"/>
              <a:t>tetracyclines</a:t>
            </a:r>
            <a:r>
              <a:rPr lang="en-US" sz="2000" dirty="0" smtClean="0"/>
              <a:t> which are found to be effective therapeutically are listed in the </a:t>
            </a:r>
            <a:r>
              <a:rPr lang="en-US" sz="2000" dirty="0" smtClean="0"/>
              <a:t>following table:</a:t>
            </a:r>
          </a:p>
          <a:p>
            <a:pPr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3124200"/>
            <a:ext cx="33337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09600"/>
            <a:ext cx="8270406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b="1" dirty="0" smtClean="0"/>
              <a:t>General </a:t>
            </a:r>
            <a:r>
              <a:rPr lang="en-US" b="1" dirty="0" err="1" smtClean="0"/>
              <a:t>Chracteristics</a:t>
            </a:r>
            <a:r>
              <a:rPr lang="en-US" b="1" dirty="0" smtClean="0"/>
              <a:t> of the </a:t>
            </a:r>
            <a:r>
              <a:rPr lang="en-US" b="1" dirty="0" err="1" smtClean="0"/>
              <a:t>Tetracyclines</a:t>
            </a:r>
            <a:endParaRPr lang="en-US" b="1" dirty="0" smtClean="0"/>
          </a:p>
          <a:p>
            <a:r>
              <a:rPr lang="en-US" dirty="0" smtClean="0"/>
              <a:t>Following are the general characteristic features of all the members of the tetracycline </a:t>
            </a:r>
            <a:r>
              <a:rPr lang="en-US" dirty="0" smtClean="0"/>
              <a:t>family: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(</a:t>
            </a:r>
            <a:r>
              <a:rPr lang="en-US" i="1" dirty="0" smtClean="0"/>
              <a:t>a) The </a:t>
            </a:r>
            <a:r>
              <a:rPr lang="en-US" i="1" dirty="0" err="1" smtClean="0"/>
              <a:t>tetracyclines</a:t>
            </a:r>
            <a:r>
              <a:rPr lang="en-US" i="1" dirty="0" smtClean="0"/>
              <a:t> are obtained by fermentation procedures from </a:t>
            </a:r>
            <a:r>
              <a:rPr lang="en-US" i="1" dirty="0" err="1" smtClean="0"/>
              <a:t>streptomyces</a:t>
            </a:r>
            <a:r>
              <a:rPr lang="en-US" i="1" dirty="0" smtClean="0"/>
              <a:t> species </a:t>
            </a:r>
            <a:r>
              <a:rPr lang="en-US" i="1" dirty="0" smtClean="0"/>
              <a:t>or </a:t>
            </a:r>
            <a:r>
              <a:rPr lang="en-US" dirty="0" smtClean="0"/>
              <a:t>by </a:t>
            </a:r>
            <a:r>
              <a:rPr lang="en-US" dirty="0" smtClean="0"/>
              <a:t>the chemical transformations of the natural products.</a:t>
            </a:r>
          </a:p>
          <a:p>
            <a:pPr>
              <a:buNone/>
            </a:pPr>
            <a:r>
              <a:rPr lang="en-US" dirty="0" smtClean="0"/>
              <a:t>(</a:t>
            </a:r>
            <a:r>
              <a:rPr lang="en-US" i="1" dirty="0" smtClean="0"/>
              <a:t>b) The important members of this family are essentially derivatives of an </a:t>
            </a:r>
            <a:r>
              <a:rPr lang="en-US" i="1" dirty="0" err="1" smtClean="0"/>
              <a:t>octahydronaphthacene</a:t>
            </a:r>
            <a:r>
              <a:rPr lang="en-US" i="1" dirty="0" smtClean="0"/>
              <a:t>, i.e</a:t>
            </a:r>
            <a:r>
              <a:rPr lang="en-US" i="1" dirty="0" smtClean="0"/>
              <a:t>., a hydrocarbon made up of a system of four-fused rings.</a:t>
            </a:r>
          </a:p>
          <a:p>
            <a:pPr>
              <a:buNone/>
            </a:pPr>
            <a:r>
              <a:rPr lang="en-US" dirty="0" smtClean="0"/>
              <a:t>(</a:t>
            </a:r>
            <a:r>
              <a:rPr lang="en-US" i="1" dirty="0" smtClean="0"/>
              <a:t>c) The antibiotic spectra and the chemical properties of these compounds are quite </a:t>
            </a:r>
            <a:r>
              <a:rPr lang="en-US" i="1" dirty="0" smtClean="0"/>
              <a:t>similar </a:t>
            </a:r>
            <a:r>
              <a:rPr lang="en-US" dirty="0" smtClean="0"/>
              <a:t>but </a:t>
            </a:r>
            <a:r>
              <a:rPr lang="en-US" dirty="0" smtClean="0"/>
              <a:t>not identical.</a:t>
            </a:r>
          </a:p>
          <a:p>
            <a:pPr>
              <a:buNone/>
            </a:pPr>
            <a:r>
              <a:rPr lang="en-US" dirty="0" smtClean="0"/>
              <a:t>(</a:t>
            </a:r>
            <a:r>
              <a:rPr lang="en-US" i="1" dirty="0" smtClean="0"/>
              <a:t>d) The </a:t>
            </a:r>
            <a:r>
              <a:rPr lang="en-US" i="1" dirty="0" err="1" smtClean="0"/>
              <a:t>tetracyclines</a:t>
            </a:r>
            <a:r>
              <a:rPr lang="en-US" i="1" dirty="0" smtClean="0"/>
              <a:t> are </a:t>
            </a:r>
            <a:r>
              <a:rPr lang="en-US" i="1" dirty="0" err="1" smtClean="0"/>
              <a:t>amphoteric</a:t>
            </a:r>
            <a:r>
              <a:rPr lang="en-US" i="1" dirty="0" smtClean="0"/>
              <a:t> compounds, i.e., forming salts with either acids or </a:t>
            </a:r>
            <a:r>
              <a:rPr lang="en-US" i="1" dirty="0" smtClean="0"/>
              <a:t>bases. </a:t>
            </a:r>
            <a:r>
              <a:rPr lang="en-US" dirty="0" smtClean="0"/>
              <a:t>In </a:t>
            </a:r>
            <a:r>
              <a:rPr lang="en-US" dirty="0" err="1" smtClean="0"/>
              <a:t>neutural</a:t>
            </a:r>
            <a:r>
              <a:rPr lang="en-US" dirty="0" smtClean="0"/>
              <a:t> solutions these substances exist mainly as </a:t>
            </a:r>
            <a:r>
              <a:rPr lang="en-US" dirty="0" err="1" smtClean="0"/>
              <a:t>Zwitter</a:t>
            </a:r>
            <a:r>
              <a:rPr lang="en-US" dirty="0" smtClean="0"/>
              <a:t> ions.</a:t>
            </a:r>
          </a:p>
          <a:p>
            <a:pPr>
              <a:buNone/>
            </a:pPr>
            <a:r>
              <a:rPr lang="en-US" dirty="0" smtClean="0"/>
              <a:t>(</a:t>
            </a:r>
            <a:r>
              <a:rPr lang="en-US" i="1" dirty="0" smtClean="0"/>
              <a:t>e) The acid salts of the </a:t>
            </a:r>
            <a:r>
              <a:rPr lang="en-US" i="1" dirty="0" err="1" smtClean="0"/>
              <a:t>tetracyclines</a:t>
            </a:r>
            <a:r>
              <a:rPr lang="en-US" i="1" dirty="0" smtClean="0"/>
              <a:t> that are formed through </a:t>
            </a:r>
            <a:r>
              <a:rPr lang="en-US" i="1" dirty="0" err="1" smtClean="0"/>
              <a:t>protonation</a:t>
            </a:r>
            <a:r>
              <a:rPr lang="en-US" i="1" dirty="0" smtClean="0"/>
              <a:t> of the </a:t>
            </a:r>
            <a:r>
              <a:rPr lang="en-US" i="1" dirty="0" err="1" smtClean="0"/>
              <a:t>dimethylamino</a:t>
            </a:r>
            <a:r>
              <a:rPr lang="en-US" i="1" dirty="0" smtClean="0"/>
              <a:t> </a:t>
            </a:r>
            <a:r>
              <a:rPr lang="en-US" dirty="0" smtClean="0"/>
              <a:t>group </a:t>
            </a:r>
            <a:r>
              <a:rPr lang="en-US" dirty="0" smtClean="0"/>
              <a:t>of C-4, usually exist as crystalline compounds which are found to be very </a:t>
            </a:r>
            <a:r>
              <a:rPr lang="en-US" dirty="0" smtClean="0"/>
              <a:t>much soluble </a:t>
            </a:r>
            <a:r>
              <a:rPr lang="en-US" dirty="0" smtClean="0"/>
              <a:t>in water. However, these </a:t>
            </a:r>
            <a:r>
              <a:rPr lang="en-US" dirty="0" err="1" smtClean="0"/>
              <a:t>amphoteric</a:t>
            </a:r>
            <a:r>
              <a:rPr lang="en-US" dirty="0" smtClean="0"/>
              <a:t> antibiotics will crystallize out of </a:t>
            </a:r>
            <a:r>
              <a:rPr lang="en-US" dirty="0" smtClean="0"/>
              <a:t>aqueous solutions </a:t>
            </a:r>
            <a:r>
              <a:rPr lang="en-US" dirty="0" smtClean="0"/>
              <a:t>of their salts unless they are duly stabilized by an excess of acid.</a:t>
            </a:r>
          </a:p>
          <a:p>
            <a:pPr>
              <a:buNone/>
            </a:pPr>
            <a:r>
              <a:rPr lang="en-US" dirty="0" smtClean="0"/>
              <a:t>(</a:t>
            </a:r>
            <a:r>
              <a:rPr lang="en-US" i="1" dirty="0" smtClean="0"/>
              <a:t>f) The corresponding hydrochloride salts are used most commonly for oral </a:t>
            </a:r>
            <a:r>
              <a:rPr lang="en-US" i="1" dirty="0" smtClean="0"/>
              <a:t>administration </a:t>
            </a:r>
            <a:r>
              <a:rPr lang="en-US" dirty="0" smtClean="0"/>
              <a:t>and </a:t>
            </a:r>
            <a:r>
              <a:rPr lang="en-US" dirty="0" smtClean="0"/>
              <a:t>are usually encapsulated owing to their bitter taste.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/>
              <a:t>(</a:t>
            </a:r>
            <a:r>
              <a:rPr lang="en-US" sz="2000" i="1" dirty="0" smtClean="0"/>
              <a:t>g) The water soluble salts are obtained either from bases such as sodium/potassium </a:t>
            </a:r>
            <a:r>
              <a:rPr lang="en-US" sz="2000" i="1" dirty="0" smtClean="0"/>
              <a:t>hydroxides </a:t>
            </a:r>
            <a:r>
              <a:rPr lang="en-US" sz="2000" dirty="0" smtClean="0"/>
              <a:t>or </a:t>
            </a:r>
            <a:r>
              <a:rPr lang="en-US" sz="2000" dirty="0" smtClean="0"/>
              <a:t>formed with divalent/polyvalent metals, </a:t>
            </a:r>
            <a:r>
              <a:rPr lang="en-US" sz="2000" i="1" dirty="0" smtClean="0"/>
              <a:t>e.g., Ca++. The former ones are not stable </a:t>
            </a:r>
            <a:r>
              <a:rPr lang="en-US" sz="2000" i="1" dirty="0" smtClean="0"/>
              <a:t>in </a:t>
            </a:r>
            <a:r>
              <a:rPr lang="en-US" sz="2000" dirty="0" smtClean="0"/>
              <a:t>aqueous </a:t>
            </a:r>
            <a:r>
              <a:rPr lang="en-US" sz="2000" dirty="0" smtClean="0"/>
              <a:t>solutions, while the latter ones, </a:t>
            </a:r>
            <a:r>
              <a:rPr lang="en-US" sz="2000" i="1" dirty="0" smtClean="0"/>
              <a:t>e.g., calcium salt give tasteless products that </a:t>
            </a:r>
            <a:r>
              <a:rPr lang="en-US" sz="2000" i="1" dirty="0" smtClean="0"/>
              <a:t>may </a:t>
            </a:r>
            <a:r>
              <a:rPr lang="en-US" sz="2000" dirty="0" smtClean="0"/>
              <a:t>be </a:t>
            </a:r>
            <a:r>
              <a:rPr lang="en-US" sz="2000" dirty="0" smtClean="0"/>
              <a:t>employed to prepare suspensions for liquid oral dosage forms.</a:t>
            </a:r>
          </a:p>
          <a:p>
            <a:pPr>
              <a:buNone/>
            </a:pPr>
            <a:r>
              <a:rPr lang="en-US" sz="2000" dirty="0" smtClean="0"/>
              <a:t>(</a:t>
            </a:r>
            <a:r>
              <a:rPr lang="en-US" sz="2000" i="1" dirty="0" smtClean="0"/>
              <a:t>h) The unusual structural features present in the </a:t>
            </a:r>
            <a:r>
              <a:rPr lang="en-US" sz="2000" i="1" dirty="0" err="1" smtClean="0"/>
              <a:t>tetracyclines</a:t>
            </a:r>
            <a:r>
              <a:rPr lang="en-US" sz="2000" i="1" dirty="0" smtClean="0"/>
              <a:t> afford three acidity </a:t>
            </a:r>
            <a:r>
              <a:rPr lang="en-US" sz="2000" i="1" dirty="0" smtClean="0"/>
              <a:t>constants </a:t>
            </a:r>
            <a:r>
              <a:rPr lang="en-US" sz="2000" dirty="0" smtClean="0"/>
              <a:t>(</a:t>
            </a:r>
            <a:r>
              <a:rPr lang="en-US" sz="2000" dirty="0" err="1" smtClean="0"/>
              <a:t>pKa</a:t>
            </a:r>
            <a:r>
              <a:rPr lang="en-US" sz="2000" dirty="0" smtClean="0"/>
              <a:t> </a:t>
            </a:r>
            <a:r>
              <a:rPr lang="en-US" sz="2000" dirty="0" smtClean="0"/>
              <a:t>values) in aqueous solutions of the acid salts. </a:t>
            </a:r>
          </a:p>
          <a:p>
            <a:pPr>
              <a:buNone/>
            </a:pPr>
            <a:r>
              <a:rPr lang="en-US" sz="2000" dirty="0" smtClean="0"/>
              <a:t>(</a:t>
            </a:r>
            <a:r>
              <a:rPr lang="en-US" sz="2000" i="1" dirty="0" err="1" smtClean="0"/>
              <a:t>i</a:t>
            </a:r>
            <a:r>
              <a:rPr lang="en-US" sz="2000" i="1" dirty="0" smtClean="0"/>
              <a:t>) An interesting property of the </a:t>
            </a:r>
            <a:r>
              <a:rPr lang="en-US" sz="2000" i="1" dirty="0" err="1" smtClean="0"/>
              <a:t>tetracyclines</a:t>
            </a:r>
            <a:r>
              <a:rPr lang="en-US" sz="2000" i="1" dirty="0" smtClean="0"/>
              <a:t> is their ability to undergo </a:t>
            </a:r>
            <a:r>
              <a:rPr lang="en-US" sz="2000" i="1" dirty="0" err="1" smtClean="0"/>
              <a:t>epimerizaton</a:t>
            </a:r>
            <a:r>
              <a:rPr lang="en-US" sz="2000" i="1" dirty="0" smtClean="0"/>
              <a:t> at </a:t>
            </a:r>
            <a:r>
              <a:rPr lang="en-US" sz="2000" i="1" dirty="0" smtClean="0"/>
              <a:t>C-4 </a:t>
            </a:r>
            <a:r>
              <a:rPr lang="en-US" sz="2000" dirty="0" smtClean="0"/>
              <a:t>in </a:t>
            </a:r>
            <a:r>
              <a:rPr lang="en-US" sz="2000" dirty="0" smtClean="0"/>
              <a:t>solutions having intermediate pH range. These isomers are called </a:t>
            </a:r>
            <a:r>
              <a:rPr lang="en-US" sz="2000" dirty="0" err="1" smtClean="0"/>
              <a:t>epitetracyclines</a:t>
            </a:r>
            <a:r>
              <a:rPr lang="en-US" sz="2000" dirty="0" smtClean="0"/>
              <a:t>. The </a:t>
            </a:r>
            <a:r>
              <a:rPr lang="en-US" sz="2000" dirty="0" smtClean="0"/>
              <a:t>four </a:t>
            </a:r>
            <a:r>
              <a:rPr lang="en-US" sz="2000" i="1" dirty="0" err="1" smtClean="0"/>
              <a:t>epi-tetracyclines</a:t>
            </a:r>
            <a:r>
              <a:rPr lang="en-US" sz="2000" i="1" dirty="0" smtClean="0"/>
              <a:t> have been isolated and characterized. They exhibit much </a:t>
            </a:r>
            <a:r>
              <a:rPr lang="en-US" sz="2000" i="1" dirty="0" smtClean="0"/>
              <a:t>less, </a:t>
            </a:r>
            <a:r>
              <a:rPr lang="en-US" sz="2000" dirty="0" smtClean="0"/>
              <a:t>activity </a:t>
            </a:r>
            <a:r>
              <a:rPr lang="en-US" sz="2000" dirty="0" smtClean="0"/>
              <a:t>than the corresponding ‘natural’ isomers ; thus accounting for an apparent </a:t>
            </a:r>
            <a:r>
              <a:rPr lang="en-US" sz="2000" dirty="0" smtClean="0"/>
              <a:t>decrease in </a:t>
            </a:r>
            <a:r>
              <a:rPr lang="en-US" sz="2000" dirty="0" smtClean="0"/>
              <a:t>the therapeutic value of aged solution.</a:t>
            </a:r>
            <a:endParaRPr lang="en-US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4572000"/>
            <a:ext cx="501015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2000" dirty="0" smtClean="0"/>
              <a:t>(</a:t>
            </a:r>
            <a:r>
              <a:rPr lang="en-US" sz="2000" i="1" dirty="0" smtClean="0"/>
              <a:t>j) It has been observed that the strong acids and bases attack the </a:t>
            </a:r>
            <a:r>
              <a:rPr lang="en-US" sz="2000" i="1" dirty="0" err="1" smtClean="0"/>
              <a:t>tetracyclines</a:t>
            </a:r>
            <a:r>
              <a:rPr lang="en-US" sz="2000" i="1" dirty="0" smtClean="0"/>
              <a:t> having a </a:t>
            </a:r>
            <a:r>
              <a:rPr lang="en-US" sz="2000" i="1" dirty="0" err="1" smtClean="0"/>
              <a:t>hydroxy</a:t>
            </a:r>
            <a:r>
              <a:rPr lang="en-US" sz="2000" i="1" dirty="0" smtClean="0"/>
              <a:t> </a:t>
            </a:r>
            <a:r>
              <a:rPr lang="en-US" sz="2000" dirty="0" smtClean="0"/>
              <a:t>moiety </a:t>
            </a:r>
            <a:r>
              <a:rPr lang="en-US" sz="2000" dirty="0" smtClean="0"/>
              <a:t>at C-6, thereby causing a considerable loss in activity through modification of </a:t>
            </a:r>
            <a:r>
              <a:rPr lang="en-US" sz="2000" dirty="0" smtClean="0"/>
              <a:t>the C-ring </a:t>
            </a:r>
            <a:r>
              <a:rPr lang="en-US" sz="2000" dirty="0" smtClean="0"/>
              <a:t>as shown </a:t>
            </a:r>
            <a:r>
              <a:rPr lang="en-US" sz="2000" dirty="0" smtClean="0"/>
              <a:t>below:</a:t>
            </a:r>
          </a:p>
          <a:p>
            <a:pPr>
              <a:buNone/>
            </a:pPr>
            <a:endParaRPr lang="en-US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895600"/>
            <a:ext cx="656272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Strong acids produce a dehydration through a reduction involving the OH group at </a:t>
            </a:r>
            <a:r>
              <a:rPr lang="en-US" sz="2000" dirty="0" smtClean="0"/>
              <a:t>C-6 and </a:t>
            </a:r>
            <a:r>
              <a:rPr lang="en-US" sz="2000" dirty="0" smtClean="0"/>
              <a:t>the H atom at C-5</a:t>
            </a:r>
            <a:r>
              <a:rPr lang="en-US" sz="2000" i="1" dirty="0" smtClean="0"/>
              <a:t>a. The double bond thus generated between positions C-5a and </a:t>
            </a:r>
            <a:r>
              <a:rPr lang="en-US" sz="2000" i="1" dirty="0" smtClean="0"/>
              <a:t>C-6 </a:t>
            </a:r>
            <a:r>
              <a:rPr lang="en-US" sz="2000" dirty="0" smtClean="0"/>
              <a:t>induces </a:t>
            </a:r>
            <a:r>
              <a:rPr lang="en-US" sz="2000" dirty="0" smtClean="0"/>
              <a:t>a shift in the position of the double bond between the carbon atoms C-11 and </a:t>
            </a:r>
            <a:r>
              <a:rPr lang="en-US" sz="2000" dirty="0" smtClean="0"/>
              <a:t>C-11</a:t>
            </a:r>
            <a:r>
              <a:rPr lang="en-US" sz="2000" i="1" dirty="0" smtClean="0"/>
              <a:t>a </a:t>
            </a:r>
            <a:r>
              <a:rPr lang="en-US" sz="2000" i="1" dirty="0" smtClean="0"/>
              <a:t>thereby forming the relatively more energetically </a:t>
            </a:r>
            <a:r>
              <a:rPr lang="en-US" sz="2000" i="1" dirty="0" err="1" smtClean="0"/>
              <a:t>favoured</a:t>
            </a:r>
            <a:r>
              <a:rPr lang="en-US" sz="2000" i="1" dirty="0" smtClean="0"/>
              <a:t> resonant system of </a:t>
            </a:r>
            <a:r>
              <a:rPr lang="en-US" sz="2000" i="1" dirty="0" smtClean="0"/>
              <a:t>the </a:t>
            </a:r>
            <a:r>
              <a:rPr lang="en-US" sz="2000" dirty="0" smtClean="0"/>
              <a:t>naphthalene </a:t>
            </a:r>
            <a:r>
              <a:rPr lang="en-US" sz="2000" dirty="0" smtClean="0"/>
              <a:t>group found in the </a:t>
            </a:r>
            <a:r>
              <a:rPr lang="en-US" sz="2000" b="1" dirty="0" smtClean="0"/>
              <a:t>inactive </a:t>
            </a:r>
            <a:r>
              <a:rPr lang="en-US" sz="2000" b="1" dirty="0" err="1" smtClean="0"/>
              <a:t>anhydrotetracyclines</a:t>
            </a:r>
            <a:r>
              <a:rPr lang="en-US" sz="2000" b="1" dirty="0" smtClean="0"/>
              <a:t>.</a:t>
            </a:r>
          </a:p>
          <a:p>
            <a:r>
              <a:rPr lang="en-US" sz="2000" dirty="0" smtClean="0"/>
              <a:t>The strong bases on the other hand promote a reaction between the hydroxyl group at </a:t>
            </a:r>
            <a:r>
              <a:rPr lang="en-US" sz="2000" dirty="0" smtClean="0"/>
              <a:t>C-6 and </a:t>
            </a:r>
            <a:r>
              <a:rPr lang="en-US" sz="2000" dirty="0" smtClean="0"/>
              <a:t>the carbonyl moiety at C-11, thereby causing the bond between C-11 and C-11</a:t>
            </a:r>
            <a:r>
              <a:rPr lang="en-US" sz="2000" i="1" dirty="0" smtClean="0"/>
              <a:t>a </a:t>
            </a:r>
            <a:r>
              <a:rPr lang="en-US" sz="2000" i="1" dirty="0" smtClean="0"/>
              <a:t>atoms </a:t>
            </a:r>
            <a:r>
              <a:rPr lang="en-US" sz="2000" dirty="0" smtClean="0"/>
              <a:t>to </a:t>
            </a:r>
            <a:r>
              <a:rPr lang="en-US" sz="2000" dirty="0" smtClean="0"/>
              <a:t>cleave and eventually form the </a:t>
            </a:r>
            <a:r>
              <a:rPr lang="en-US" sz="2000" dirty="0" err="1" smtClean="0"/>
              <a:t>lactone</a:t>
            </a:r>
            <a:r>
              <a:rPr lang="en-US" sz="2000" dirty="0" smtClean="0"/>
              <a:t> ring found in the </a:t>
            </a:r>
            <a:r>
              <a:rPr lang="en-US" sz="2000" b="1" dirty="0" smtClean="0"/>
              <a:t>inactive </a:t>
            </a:r>
            <a:r>
              <a:rPr lang="en-US" sz="2000" b="1" dirty="0" err="1" smtClean="0"/>
              <a:t>isotetracyclines</a:t>
            </a:r>
            <a:r>
              <a:rPr lang="en-US" sz="2000" b="1" dirty="0" smtClean="0"/>
              <a:t>.</a:t>
            </a:r>
          </a:p>
          <a:p>
            <a:pPr>
              <a:buNone/>
            </a:pPr>
            <a:r>
              <a:rPr lang="en-US" sz="2000" dirty="0" smtClean="0"/>
              <a:t>(</a:t>
            </a:r>
            <a:r>
              <a:rPr lang="en-US" sz="2000" i="1" dirty="0" smtClean="0"/>
              <a:t>k) The </a:t>
            </a:r>
            <a:r>
              <a:rPr lang="en-US" sz="2000" i="1" dirty="0" err="1" smtClean="0"/>
              <a:t>tetracyclines</a:t>
            </a:r>
            <a:r>
              <a:rPr lang="en-US" sz="2000" i="1" dirty="0" smtClean="0"/>
              <a:t> form stable </a:t>
            </a:r>
            <a:r>
              <a:rPr lang="en-US" sz="2000" i="1" dirty="0" err="1" smtClean="0"/>
              <a:t>chelate</a:t>
            </a:r>
            <a:r>
              <a:rPr lang="en-US" sz="2000" i="1" dirty="0" smtClean="0"/>
              <a:t> complexes with many metals, e.g., Ca++, Mg</a:t>
            </a:r>
            <a:r>
              <a:rPr lang="en-US" sz="2000" i="1" dirty="0" smtClean="0"/>
              <a:t>++, </a:t>
            </a:r>
            <a:r>
              <a:rPr lang="en-US" sz="2000" dirty="0" smtClean="0"/>
              <a:t>Fe</a:t>
            </a:r>
            <a:r>
              <a:rPr lang="en-US" sz="2000" dirty="0" smtClean="0"/>
              <a:t>++, etc.</a:t>
            </a:r>
            <a:endParaRPr lang="en-US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Structure Activity Relationship (SAR</a:t>
            </a:r>
            <a:r>
              <a:rPr lang="en-US" b="1" dirty="0" smtClean="0"/>
              <a:t>)</a:t>
            </a:r>
            <a:br>
              <a:rPr lang="en-US" b="1" dirty="0" smtClean="0"/>
            </a:br>
            <a:r>
              <a:rPr lang="en-US" b="1" dirty="0" smtClean="0"/>
              <a:t>of </a:t>
            </a:r>
            <a:r>
              <a:rPr lang="en-US" b="1" dirty="0" err="1" smtClean="0"/>
              <a:t>Tetracyclines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fontScale="92500"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The </a:t>
            </a:r>
            <a:r>
              <a:rPr lang="en-US" sz="2000" dirty="0" smtClean="0"/>
              <a:t>structure activity relationship amongst the various members of the tetracycline </a:t>
            </a:r>
            <a:r>
              <a:rPr lang="en-US" sz="2000" dirty="0" smtClean="0"/>
              <a:t>family has been </a:t>
            </a:r>
            <a:r>
              <a:rPr lang="en-US" sz="2000" dirty="0" smtClean="0"/>
              <a:t>studied extensively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The high level of antimicrobial activity of tetracycline established earlier reveal that the substitutions on the C-5 and C-7 were not an essential requirement.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600200"/>
            <a:ext cx="50292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211763"/>
          </a:xfrm>
        </p:spPr>
        <p:txBody>
          <a:bodyPr>
            <a:noAutofit/>
          </a:bodyPr>
          <a:lstStyle/>
          <a:p>
            <a:r>
              <a:rPr lang="en-US" sz="2000" dirty="0" smtClean="0"/>
              <a:t>The </a:t>
            </a:r>
            <a:r>
              <a:rPr lang="en-US" sz="2000" dirty="0" smtClean="0"/>
              <a:t>activity of 6-dimethyltetracycline (</a:t>
            </a:r>
            <a:r>
              <a:rPr lang="en-US" sz="2000" dirty="0" err="1" smtClean="0"/>
              <a:t>demecycline</a:t>
            </a:r>
            <a:r>
              <a:rPr lang="en-US" sz="2000" dirty="0" smtClean="0"/>
              <a:t>) and </a:t>
            </a:r>
            <a:r>
              <a:rPr lang="en-US" sz="2000" dirty="0" err="1" smtClean="0"/>
              <a:t>demeclocycline</a:t>
            </a:r>
            <a:r>
              <a:rPr lang="en-US" sz="2000" dirty="0" smtClean="0"/>
              <a:t> has established </a:t>
            </a:r>
            <a:r>
              <a:rPr lang="en-US" sz="2000" dirty="0" smtClean="0"/>
              <a:t>that the </a:t>
            </a:r>
            <a:r>
              <a:rPr lang="en-US" sz="2000" dirty="0" smtClean="0"/>
              <a:t>methyl function at C-6 may be replaced by hydrogen.</a:t>
            </a:r>
          </a:p>
          <a:p>
            <a:r>
              <a:rPr lang="en-US" sz="2000" dirty="0" smtClean="0"/>
              <a:t>The activity of </a:t>
            </a:r>
            <a:r>
              <a:rPr lang="en-US" sz="2000" dirty="0" err="1" smtClean="0"/>
              <a:t>deoxycycline</a:t>
            </a:r>
            <a:r>
              <a:rPr lang="en-US" sz="2000" dirty="0" smtClean="0"/>
              <a:t> and 6-deoxy-6-demethyltetracycline (</a:t>
            </a:r>
            <a:r>
              <a:rPr lang="en-US" sz="2000" dirty="0" err="1" smtClean="0"/>
              <a:t>minocycline</a:t>
            </a:r>
            <a:r>
              <a:rPr lang="en-US" sz="2000" dirty="0" smtClean="0"/>
              <a:t>) shows </a:t>
            </a:r>
            <a:r>
              <a:rPr lang="en-US" sz="2000" dirty="0" smtClean="0"/>
              <a:t>that the </a:t>
            </a:r>
            <a:r>
              <a:rPr lang="en-US" sz="2000" dirty="0" smtClean="0"/>
              <a:t>presence of </a:t>
            </a:r>
            <a:r>
              <a:rPr lang="en-US" sz="2000" dirty="0" err="1" smtClean="0"/>
              <a:t>hydroxy</a:t>
            </a:r>
            <a:r>
              <a:rPr lang="en-US" sz="2000" dirty="0" smtClean="0"/>
              <a:t> moiety at C-6 is not essential either</a:t>
            </a:r>
            <a:r>
              <a:rPr lang="en-US" sz="2000" dirty="0" smtClean="0"/>
              <a:t>.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The </a:t>
            </a:r>
            <a:r>
              <a:rPr lang="en-US" sz="2000" dirty="0" smtClean="0"/>
              <a:t>6-deoxy-6-methylenetetracyclines and their corresponding </a:t>
            </a:r>
            <a:r>
              <a:rPr lang="en-US" sz="2000" dirty="0" err="1" smtClean="0"/>
              <a:t>mercaptan</a:t>
            </a:r>
            <a:r>
              <a:rPr lang="en-US" sz="2000" dirty="0" smtClean="0"/>
              <a:t> adducts </a:t>
            </a:r>
            <a:r>
              <a:rPr lang="en-US" sz="2000" dirty="0" smtClean="0"/>
              <a:t>possess typical </a:t>
            </a:r>
            <a:r>
              <a:rPr lang="en-US" sz="2000" dirty="0" smtClean="0"/>
              <a:t>characteristics tetracycline activity and illustrate further the level of modification feasible at </a:t>
            </a:r>
            <a:r>
              <a:rPr lang="en-US" sz="2000" dirty="0" smtClean="0"/>
              <a:t>C-6 with </a:t>
            </a:r>
            <a:r>
              <a:rPr lang="en-US" sz="2000" dirty="0" smtClean="0"/>
              <a:t>the possible retention of biologic activity.</a:t>
            </a:r>
          </a:p>
          <a:p>
            <a:r>
              <a:rPr lang="en-US" sz="2000" dirty="0" smtClean="0"/>
              <a:t>It is, however, interesting to observe that the subsequent removal of the 4-dimethylamino </a:t>
            </a:r>
            <a:r>
              <a:rPr lang="en-US" sz="2000" dirty="0" smtClean="0"/>
              <a:t>function affords </a:t>
            </a:r>
            <a:r>
              <a:rPr lang="en-US" sz="2000" dirty="0" smtClean="0"/>
              <a:t>a loss of about 75% of the antibiotic effect of the parent </a:t>
            </a:r>
            <a:r>
              <a:rPr lang="en-US" sz="2000" dirty="0" err="1" smtClean="0"/>
              <a:t>tetracyclines</a:t>
            </a:r>
            <a:r>
              <a:rPr lang="en-US" sz="2000" dirty="0" smtClean="0"/>
              <a:t>.</a:t>
            </a:r>
            <a:endParaRPr lang="en-US" sz="2000" dirty="0" smtClean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2209800"/>
            <a:ext cx="36576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4170</TotalTime>
  <Words>1233</Words>
  <Application>Microsoft Office PowerPoint</Application>
  <PresentationFormat>On-screen Show (4:3)</PresentationFormat>
  <Paragraphs>67</Paragraphs>
  <Slides>13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Structure Activity Relationship (SAR) of Tetracyclines</vt:lpstr>
      <vt:lpstr>Slide 9</vt:lpstr>
      <vt:lpstr>Slide 10</vt:lpstr>
      <vt:lpstr>Mechanism of action of tetracyclines</vt:lpstr>
      <vt:lpstr>Slide 12</vt:lpstr>
      <vt:lpstr>Slide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ANJUM SULTANA RANA</dc:creator>
  <cp:lastModifiedBy>ANJUM SULTANA RANA</cp:lastModifiedBy>
  <cp:revision>40</cp:revision>
  <dcterms:created xsi:type="dcterms:W3CDTF">2006-08-16T00:00:00Z</dcterms:created>
  <dcterms:modified xsi:type="dcterms:W3CDTF">2020-03-03T06:33:02Z</dcterms:modified>
</cp:coreProperties>
</file>