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65" r:id="rId3"/>
    <p:sldId id="266" r:id="rId4"/>
    <p:sldId id="267" r:id="rId5"/>
    <p:sldId id="268" r:id="rId6"/>
    <p:sldId id="269" r:id="rId7"/>
    <p:sldId id="270" r:id="rId8"/>
    <p:sldId id="271" r:id="rId9"/>
    <p:sldId id="272" r:id="rId10"/>
    <p:sldId id="273" r:id="rId11"/>
    <p:sldId id="275" r:id="rId12"/>
    <p:sldId id="276" r:id="rId13"/>
    <p:sldId id="277" r:id="rId14"/>
    <p:sldId id="257" r:id="rId15"/>
    <p:sldId id="258" r:id="rId16"/>
    <p:sldId id="259" r:id="rId17"/>
    <p:sldId id="260" r:id="rId18"/>
    <p:sldId id="261" r:id="rId19"/>
    <p:sldId id="262" r:id="rId20"/>
    <p:sldId id="263" r:id="rId21"/>
    <p:sldId id="264" r:id="rId22"/>
    <p:sldId id="274"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6" d="100"/>
          <a:sy n="76" d="100"/>
        </p:scale>
        <p:origin x="-480"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8B9E99-325D-4E5B-8C95-3B54846B05C3}" type="datetimeFigureOut">
              <a:rPr lang="en-GB" smtClean="0"/>
              <a:t>05/04/2018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5E021-26F3-4C3D-8F05-EA5E99F2E762}" type="slidenum">
              <a:rPr lang="en-GB" smtClean="0"/>
              <a:t>‹#›</a:t>
            </a:fld>
            <a:endParaRPr lang="en-GB"/>
          </a:p>
        </p:txBody>
      </p:sp>
    </p:spTree>
    <p:extLst>
      <p:ext uri="{BB962C8B-B14F-4D97-AF65-F5344CB8AC3E}">
        <p14:creationId xmlns:p14="http://schemas.microsoft.com/office/powerpoint/2010/main" val="28808378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475E021-26F3-4C3D-8F05-EA5E99F2E762}" type="slidenum">
              <a:rPr lang="en-GB" smtClean="0"/>
              <a:t>14</a:t>
            </a:fld>
            <a:endParaRPr lang="en-GB"/>
          </a:p>
        </p:txBody>
      </p:sp>
    </p:spTree>
    <p:extLst>
      <p:ext uri="{BB962C8B-B14F-4D97-AF65-F5344CB8AC3E}">
        <p14:creationId xmlns:p14="http://schemas.microsoft.com/office/powerpoint/2010/main" val="1160675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15D211F-918D-46E4-8549-95ECE3F0B40A}" type="datetimeFigureOut">
              <a:rPr lang="en-GB" smtClean="0"/>
              <a:t>05/04/2018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11743371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5D211F-918D-46E4-8549-95ECE3F0B40A}" type="datetimeFigureOut">
              <a:rPr lang="en-GB" smtClean="0"/>
              <a:t>05/04/2018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2880764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5D211F-918D-46E4-8549-95ECE3F0B40A}" type="datetimeFigureOut">
              <a:rPr lang="en-GB" smtClean="0"/>
              <a:t>05/04/2018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35623958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5D211F-918D-46E4-8549-95ECE3F0B40A}" type="datetimeFigureOut">
              <a:rPr lang="en-GB" smtClean="0"/>
              <a:t>05/04/2018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15512766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5D211F-918D-46E4-8549-95ECE3F0B40A}" type="datetimeFigureOut">
              <a:rPr lang="en-GB" smtClean="0"/>
              <a:t>05/04/2018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39816234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15D211F-918D-46E4-8549-95ECE3F0B40A}" type="datetimeFigureOut">
              <a:rPr lang="en-GB" smtClean="0"/>
              <a:t>05/04/2018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2006670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15D211F-918D-46E4-8549-95ECE3F0B40A}" type="datetimeFigureOut">
              <a:rPr lang="en-GB" smtClean="0"/>
              <a:t>05/04/2018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1592351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15D211F-918D-46E4-8549-95ECE3F0B40A}" type="datetimeFigureOut">
              <a:rPr lang="en-GB" smtClean="0"/>
              <a:t>05/04/2018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478341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5D211F-918D-46E4-8549-95ECE3F0B40A}" type="datetimeFigureOut">
              <a:rPr lang="en-GB" smtClean="0"/>
              <a:t>05/04/2018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3152405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5D211F-918D-46E4-8549-95ECE3F0B40A}" type="datetimeFigureOut">
              <a:rPr lang="en-GB" smtClean="0"/>
              <a:t>05/04/2018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548796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15D211F-918D-46E4-8549-95ECE3F0B40A}" type="datetimeFigureOut">
              <a:rPr lang="en-GB" smtClean="0"/>
              <a:t>05/04/2018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D04D13A-EEB2-4B89-881D-41757923650A}" type="slidenum">
              <a:rPr lang="en-GB" smtClean="0"/>
              <a:t>‹#›</a:t>
            </a:fld>
            <a:endParaRPr lang="en-GB"/>
          </a:p>
        </p:txBody>
      </p:sp>
    </p:spTree>
    <p:extLst>
      <p:ext uri="{BB962C8B-B14F-4D97-AF65-F5344CB8AC3E}">
        <p14:creationId xmlns:p14="http://schemas.microsoft.com/office/powerpoint/2010/main" val="2567403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5D211F-918D-46E4-8549-95ECE3F0B40A}" type="datetimeFigureOut">
              <a:rPr lang="en-GB" smtClean="0"/>
              <a:t>05/04/2018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04D13A-EEB2-4B89-881D-41757923650A}" type="slidenum">
              <a:rPr lang="en-GB" smtClean="0"/>
              <a:t>‹#›</a:t>
            </a:fld>
            <a:endParaRPr lang="en-GB"/>
          </a:p>
        </p:txBody>
      </p:sp>
    </p:spTree>
    <p:extLst>
      <p:ext uri="{BB962C8B-B14F-4D97-AF65-F5344CB8AC3E}">
        <p14:creationId xmlns:p14="http://schemas.microsoft.com/office/powerpoint/2010/main" val="3702102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Entrepreneurship</a:t>
            </a:r>
            <a:endParaRPr lang="en-GB" dirty="0"/>
          </a:p>
        </p:txBody>
      </p:sp>
      <p:sp>
        <p:nvSpPr>
          <p:cNvPr id="3" name="Subtitle 2"/>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34745739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dirty="0"/>
              <a:t>Finally, financial resources must be readily available. </a:t>
            </a:r>
          </a:p>
          <a:p>
            <a:r>
              <a:rPr lang="en-GB" dirty="0"/>
              <a:t>Although most start-up money comes  from personal savings, credit, and friends, but there is often a need for additional capital. </a:t>
            </a:r>
          </a:p>
          <a:p>
            <a:r>
              <a:rPr lang="en-GB" dirty="0"/>
              <a:t>Risk- capital availability plays an essential role in the development and growth of entrepreneurial </a:t>
            </a:r>
            <a:r>
              <a:rPr lang="en-US" dirty="0"/>
              <a:t>activity. </a:t>
            </a:r>
          </a:p>
          <a:p>
            <a:endParaRPr lang="en-US" dirty="0"/>
          </a:p>
        </p:txBody>
      </p:sp>
    </p:spTree>
    <p:extLst>
      <p:ext uri="{BB962C8B-B14F-4D97-AF65-F5344CB8AC3E}">
        <p14:creationId xmlns:p14="http://schemas.microsoft.com/office/powerpoint/2010/main" val="21947209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ENTREPRENEURIAL PROCESS</a:t>
            </a:r>
            <a:endParaRPr lang="en-US" dirty="0"/>
          </a:p>
        </p:txBody>
      </p:sp>
      <p:sp>
        <p:nvSpPr>
          <p:cNvPr id="3" name="Content Placeholder 2"/>
          <p:cNvSpPr>
            <a:spLocks noGrp="1"/>
          </p:cNvSpPr>
          <p:nvPr>
            <p:ph idx="1"/>
          </p:nvPr>
        </p:nvSpPr>
        <p:spPr/>
        <p:txBody>
          <a:bodyPr>
            <a:normAutofit/>
          </a:bodyPr>
          <a:lstStyle/>
          <a:p>
            <a:pPr algn="ctr"/>
            <a:r>
              <a:rPr lang="en-US" b="1" dirty="0"/>
              <a:t>TYPES OF START-UPS </a:t>
            </a:r>
          </a:p>
          <a:p>
            <a:r>
              <a:rPr lang="en-US" b="1" dirty="0"/>
              <a:t>Life-Style Firms </a:t>
            </a:r>
          </a:p>
          <a:p>
            <a:pPr lvl="1"/>
            <a:r>
              <a:rPr lang="en-GB" dirty="0"/>
              <a:t>A </a:t>
            </a:r>
            <a:r>
              <a:rPr lang="en-GB" b="1" dirty="0"/>
              <a:t>life-style firm </a:t>
            </a:r>
            <a:r>
              <a:rPr lang="en-GB" dirty="0"/>
              <a:t>exists primarily to support the owners and usually has little growth opportunity.</a:t>
            </a:r>
          </a:p>
          <a:p>
            <a:pPr lvl="1"/>
            <a:r>
              <a:rPr lang="en-GB" dirty="0"/>
              <a:t> This type of firm may grow after several years to 30 or 40 employees. </a:t>
            </a:r>
          </a:p>
          <a:p>
            <a:r>
              <a:rPr lang="en-US" b="1" dirty="0"/>
              <a:t>Foundation Companies </a:t>
            </a:r>
          </a:p>
          <a:p>
            <a:pPr lvl="1"/>
            <a:r>
              <a:rPr lang="en-GB" dirty="0"/>
              <a:t>A type of company formed from research and development that usually does not go public. </a:t>
            </a:r>
          </a:p>
          <a:p>
            <a:pPr lvl="1"/>
            <a:r>
              <a:rPr lang="en-GB" dirty="0"/>
              <a:t>This firm can grow in five to ten years from 40 to 400 employees. </a:t>
            </a:r>
            <a:endParaRPr lang="en-US" dirty="0"/>
          </a:p>
        </p:txBody>
      </p:sp>
    </p:spTree>
    <p:extLst>
      <p:ext uri="{BB962C8B-B14F-4D97-AF65-F5344CB8AC3E}">
        <p14:creationId xmlns:p14="http://schemas.microsoft.com/office/powerpoint/2010/main" val="1253559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9489"/>
            <a:ext cx="10515600" cy="5867474"/>
          </a:xfrm>
        </p:spPr>
        <p:txBody>
          <a:bodyPr/>
          <a:lstStyle/>
          <a:p>
            <a:r>
              <a:rPr lang="en-US" b="1" dirty="0"/>
              <a:t>High-Potential Venture </a:t>
            </a:r>
          </a:p>
          <a:p>
            <a:r>
              <a:rPr lang="en-GB" dirty="0"/>
              <a:t>A venture has high growth potential and therefore receives great investor interest. </a:t>
            </a:r>
          </a:p>
          <a:p>
            <a:r>
              <a:rPr lang="en-GB" dirty="0"/>
              <a:t>The company may start out like a foundation company, but its growth is far more rapid. </a:t>
            </a:r>
          </a:p>
          <a:p>
            <a:r>
              <a:rPr lang="en-GB" dirty="0"/>
              <a:t>After five to ten years  the company could employ around 500 employees. </a:t>
            </a:r>
          </a:p>
          <a:p>
            <a:r>
              <a:rPr lang="en-GB" dirty="0"/>
              <a:t>These firms are also called </a:t>
            </a:r>
            <a:r>
              <a:rPr lang="en-GB" b="1" dirty="0"/>
              <a:t>gazelles </a:t>
            </a:r>
            <a:r>
              <a:rPr lang="en-GB" dirty="0"/>
              <a:t>and are  most important for the economic development of an area </a:t>
            </a:r>
            <a:endParaRPr lang="en-US" dirty="0"/>
          </a:p>
        </p:txBody>
      </p:sp>
    </p:spTree>
    <p:extLst>
      <p:ext uri="{BB962C8B-B14F-4D97-AF65-F5344CB8AC3E}">
        <p14:creationId xmlns:p14="http://schemas.microsoft.com/office/powerpoint/2010/main" val="4138405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ROLE OF ENTREPRENEURSHIP IN ECONOMIC DEVELOPMENT </a:t>
            </a:r>
            <a:endParaRPr lang="en-US" dirty="0"/>
          </a:p>
        </p:txBody>
      </p:sp>
      <p:sp>
        <p:nvSpPr>
          <p:cNvPr id="3" name="Content Placeholder 2"/>
          <p:cNvSpPr>
            <a:spLocks noGrp="1"/>
          </p:cNvSpPr>
          <p:nvPr>
            <p:ph idx="1"/>
          </p:nvPr>
        </p:nvSpPr>
        <p:spPr/>
        <p:txBody>
          <a:bodyPr/>
          <a:lstStyle/>
          <a:p>
            <a:r>
              <a:rPr lang="en-GB" dirty="0"/>
              <a:t>involves initiating change in the structure of business and society. </a:t>
            </a:r>
          </a:p>
          <a:p>
            <a:r>
              <a:rPr lang="en-GB" dirty="0"/>
              <a:t>not only in developing new products, but also in stimulating investment interest.</a:t>
            </a:r>
          </a:p>
          <a:p>
            <a:r>
              <a:rPr lang="en-GB" dirty="0"/>
              <a:t> The new capital created expands the capacity for growth (supply side), and new spending utilizes the new capacity and output (demand side.) </a:t>
            </a:r>
            <a:endParaRPr lang="en-US" dirty="0"/>
          </a:p>
        </p:txBody>
      </p:sp>
    </p:spTree>
    <p:extLst>
      <p:ext uri="{BB962C8B-B14F-4D97-AF65-F5344CB8AC3E}">
        <p14:creationId xmlns:p14="http://schemas.microsoft.com/office/powerpoint/2010/main" val="3055523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Entrepreneurial Process </a:t>
            </a:r>
            <a:endParaRPr lang="en-GB" dirty="0"/>
          </a:p>
        </p:txBody>
      </p:sp>
      <p:sp>
        <p:nvSpPr>
          <p:cNvPr id="3" name="Content Placeholder 2"/>
          <p:cNvSpPr>
            <a:spLocks noGrp="1"/>
          </p:cNvSpPr>
          <p:nvPr>
            <p:ph idx="1"/>
          </p:nvPr>
        </p:nvSpPr>
        <p:spPr/>
        <p:txBody>
          <a:bodyPr/>
          <a:lstStyle/>
          <a:p>
            <a:r>
              <a:rPr lang="en-GB" dirty="0"/>
              <a:t>Finding</a:t>
            </a:r>
          </a:p>
          <a:p>
            <a:r>
              <a:rPr lang="en-GB" dirty="0"/>
              <a:t>evaluating, </a:t>
            </a:r>
          </a:p>
          <a:p>
            <a:r>
              <a:rPr lang="en-GB" dirty="0"/>
              <a:t>developing an opportunity  </a:t>
            </a:r>
          </a:p>
          <a:p>
            <a:r>
              <a:rPr lang="en-GB" dirty="0"/>
              <a:t>resist the creation of something new </a:t>
            </a:r>
          </a:p>
        </p:txBody>
      </p:sp>
    </p:spTree>
    <p:extLst>
      <p:ext uri="{BB962C8B-B14F-4D97-AF65-F5344CB8AC3E}">
        <p14:creationId xmlns:p14="http://schemas.microsoft.com/office/powerpoint/2010/main" val="3929744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Phase 1: Identifying and Evaluating the Opportunity </a:t>
            </a:r>
            <a:endParaRPr lang="en-GB" dirty="0"/>
          </a:p>
        </p:txBody>
      </p:sp>
      <p:sp>
        <p:nvSpPr>
          <p:cNvPr id="3" name="Content Placeholder 2"/>
          <p:cNvSpPr>
            <a:spLocks noGrp="1"/>
          </p:cNvSpPr>
          <p:nvPr>
            <p:ph idx="1"/>
          </p:nvPr>
        </p:nvSpPr>
        <p:spPr/>
        <p:txBody>
          <a:bodyPr/>
          <a:lstStyle/>
          <a:p>
            <a:r>
              <a:rPr lang="en-GB" dirty="0"/>
              <a:t>alert to possibilities </a:t>
            </a:r>
          </a:p>
          <a:p>
            <a:r>
              <a:rPr lang="en-GB" dirty="0"/>
              <a:t>sources </a:t>
            </a:r>
          </a:p>
          <a:p>
            <a:pPr lvl="1"/>
            <a:r>
              <a:rPr lang="en-GB" dirty="0"/>
              <a:t>distribution system-retailers </a:t>
            </a:r>
          </a:p>
          <a:p>
            <a:pPr lvl="1"/>
            <a:r>
              <a:rPr lang="en-GB" dirty="0"/>
              <a:t>business associates </a:t>
            </a:r>
          </a:p>
          <a:p>
            <a:pPr lvl="1"/>
            <a:r>
              <a:rPr lang="en-GB" dirty="0"/>
              <a:t>wholesalers or manufacturer’s reps</a:t>
            </a:r>
          </a:p>
          <a:p>
            <a:pPr lvl="1"/>
            <a:r>
              <a:rPr lang="en-GB" dirty="0"/>
              <a:t>Technically-oriented individuals </a:t>
            </a:r>
          </a:p>
          <a:p>
            <a:endParaRPr lang="en-GB" dirty="0"/>
          </a:p>
        </p:txBody>
      </p:sp>
    </p:spTree>
    <p:extLst>
      <p:ext uri="{BB962C8B-B14F-4D97-AF65-F5344CB8AC3E}">
        <p14:creationId xmlns:p14="http://schemas.microsoft.com/office/powerpoint/2010/main" val="2575978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a:t>The evaluation process involves looking at </a:t>
            </a:r>
          </a:p>
          <a:p>
            <a:pPr marL="0" indent="0">
              <a:buNone/>
            </a:pPr>
            <a:r>
              <a:rPr lang="en-GB" dirty="0"/>
              <a:t>	a. The creation and length of the opportunity </a:t>
            </a:r>
          </a:p>
          <a:p>
            <a:pPr marL="0" indent="0">
              <a:buNone/>
            </a:pPr>
            <a:r>
              <a:rPr lang="en-GB" dirty="0"/>
              <a:t>	b. Its real and perceived value </a:t>
            </a:r>
          </a:p>
          <a:p>
            <a:pPr marL="0" indent="0">
              <a:buNone/>
            </a:pPr>
            <a:r>
              <a:rPr lang="en-GB" dirty="0"/>
              <a:t>	c. Its risks and return</a:t>
            </a:r>
          </a:p>
          <a:p>
            <a:pPr marL="0" indent="0">
              <a:buNone/>
            </a:pPr>
            <a:r>
              <a:rPr lang="en-GB" dirty="0"/>
              <a:t>	d. It’s fit with the skills and goals of the entrepreneur </a:t>
            </a:r>
          </a:p>
          <a:p>
            <a:pPr marL="0" indent="0">
              <a:buNone/>
            </a:pPr>
            <a:r>
              <a:rPr lang="en-GB" dirty="0"/>
              <a:t>	e. Its differential advantage in its competitive environment </a:t>
            </a:r>
          </a:p>
        </p:txBody>
      </p:sp>
    </p:spTree>
    <p:extLst>
      <p:ext uri="{BB962C8B-B14F-4D97-AF65-F5344CB8AC3E}">
        <p14:creationId xmlns:p14="http://schemas.microsoft.com/office/powerpoint/2010/main" val="13790830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01881"/>
            <a:ext cx="10515600" cy="5975082"/>
          </a:xfrm>
        </p:spPr>
        <p:txBody>
          <a:bodyPr/>
          <a:lstStyle/>
          <a:p>
            <a:r>
              <a:rPr lang="en-GB" sz="4000" dirty="0"/>
              <a:t>cause of the opportunity </a:t>
            </a:r>
          </a:p>
          <a:p>
            <a:pPr lvl="1"/>
            <a:r>
              <a:rPr lang="en-GB" sz="3600" dirty="0"/>
              <a:t>different market size </a:t>
            </a:r>
          </a:p>
          <a:p>
            <a:pPr lvl="1"/>
            <a:r>
              <a:rPr lang="en-GB" sz="3600" dirty="0"/>
              <a:t>window of opportunity </a:t>
            </a:r>
          </a:p>
          <a:p>
            <a:pPr lvl="1"/>
            <a:r>
              <a:rPr lang="en-GB" sz="3600" dirty="0"/>
              <a:t>determining risks and rewards</a:t>
            </a:r>
          </a:p>
          <a:p>
            <a:pPr lvl="2"/>
            <a:r>
              <a:rPr lang="en-GB" sz="3200" dirty="0"/>
              <a:t>Risk</a:t>
            </a:r>
          </a:p>
          <a:p>
            <a:pPr lvl="3"/>
            <a:r>
              <a:rPr lang="en-GB" sz="2800" dirty="0"/>
              <a:t>competition, </a:t>
            </a:r>
          </a:p>
          <a:p>
            <a:pPr lvl="3"/>
            <a:r>
              <a:rPr lang="en-GB" sz="2800" dirty="0"/>
              <a:t>technology,</a:t>
            </a:r>
          </a:p>
          <a:p>
            <a:pPr lvl="3"/>
            <a:r>
              <a:rPr lang="en-GB" sz="2800" dirty="0"/>
              <a:t>amount of capital involved</a:t>
            </a:r>
          </a:p>
          <a:p>
            <a:pPr lvl="3"/>
            <a:r>
              <a:rPr lang="en-GB" sz="2800" dirty="0"/>
              <a:t>return and rewards  </a:t>
            </a:r>
          </a:p>
          <a:p>
            <a:pPr marL="0" indent="0">
              <a:buNone/>
            </a:pPr>
            <a:endParaRPr lang="en-GB" sz="3600" dirty="0"/>
          </a:p>
          <a:p>
            <a:endParaRPr lang="en-GB" dirty="0"/>
          </a:p>
        </p:txBody>
      </p:sp>
    </p:spTree>
    <p:extLst>
      <p:ext uri="{BB962C8B-B14F-4D97-AF65-F5344CB8AC3E}">
        <p14:creationId xmlns:p14="http://schemas.microsoft.com/office/powerpoint/2010/main" val="716091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50125"/>
            <a:ext cx="10515600" cy="6026838"/>
          </a:xfrm>
        </p:spPr>
        <p:txBody>
          <a:bodyPr/>
          <a:lstStyle/>
          <a:p>
            <a:r>
              <a:rPr lang="en-GB" dirty="0"/>
              <a:t>Opportunity analysis, including: </a:t>
            </a:r>
          </a:p>
          <a:p>
            <a:pPr marL="0" indent="0">
              <a:buNone/>
            </a:pPr>
            <a:r>
              <a:rPr lang="en-GB" dirty="0"/>
              <a:t>	a. A description of the product or service </a:t>
            </a:r>
          </a:p>
          <a:p>
            <a:pPr marL="0" indent="0">
              <a:buNone/>
            </a:pPr>
            <a:r>
              <a:rPr lang="en-GB" dirty="0"/>
              <a:t>	b. An assessment of the opportunity </a:t>
            </a:r>
          </a:p>
          <a:p>
            <a:pPr marL="0" indent="0">
              <a:buNone/>
            </a:pPr>
            <a:r>
              <a:rPr lang="en-GB" dirty="0"/>
              <a:t>	c. Assessment of the entrepreneur and the team </a:t>
            </a:r>
          </a:p>
          <a:p>
            <a:pPr marL="0" indent="0">
              <a:buNone/>
            </a:pPr>
            <a:r>
              <a:rPr lang="en-GB" dirty="0"/>
              <a:t>	d. Specifications of all the activities and resources needed </a:t>
            </a:r>
          </a:p>
          <a:p>
            <a:pPr marL="0" indent="0">
              <a:buNone/>
            </a:pPr>
            <a:r>
              <a:rPr lang="en-GB" dirty="0"/>
              <a:t>	e. The source of capital to finance the initial venture </a:t>
            </a:r>
          </a:p>
        </p:txBody>
      </p:sp>
    </p:spTree>
    <p:extLst>
      <p:ext uri="{BB962C8B-B14F-4D97-AF65-F5344CB8AC3E}">
        <p14:creationId xmlns:p14="http://schemas.microsoft.com/office/powerpoint/2010/main" val="2858560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Phase 2: Develop a Business Plan</a:t>
            </a:r>
            <a:endParaRPr lang="en-GB" dirty="0"/>
          </a:p>
        </p:txBody>
      </p:sp>
      <p:sp>
        <p:nvSpPr>
          <p:cNvPr id="3" name="Content Placeholder 2"/>
          <p:cNvSpPr>
            <a:spLocks noGrp="1"/>
          </p:cNvSpPr>
          <p:nvPr>
            <p:ph idx="1"/>
          </p:nvPr>
        </p:nvSpPr>
        <p:spPr/>
        <p:txBody>
          <a:bodyPr/>
          <a:lstStyle/>
          <a:p>
            <a:r>
              <a:rPr lang="en-GB" dirty="0"/>
              <a:t>exploit the opportunity  </a:t>
            </a:r>
          </a:p>
          <a:p>
            <a:r>
              <a:rPr lang="en-GB" dirty="0"/>
              <a:t>determining the resources required, obtaining those resources </a:t>
            </a:r>
          </a:p>
          <a:p>
            <a:r>
              <a:rPr lang="en-GB" dirty="0"/>
              <a:t>and successfully managing the venture. </a:t>
            </a:r>
          </a:p>
        </p:txBody>
      </p:sp>
    </p:spTree>
    <p:extLst>
      <p:ext uri="{BB962C8B-B14F-4D97-AF65-F5344CB8AC3E}">
        <p14:creationId xmlns:p14="http://schemas.microsoft.com/office/powerpoint/2010/main" val="1836091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39387"/>
            <a:ext cx="10515600" cy="5737576"/>
          </a:xfrm>
        </p:spPr>
        <p:txBody>
          <a:bodyPr/>
          <a:lstStyle/>
          <a:p>
            <a:r>
              <a:rPr lang="en-US" b="1" dirty="0"/>
              <a:t>17th Century </a:t>
            </a:r>
          </a:p>
          <a:p>
            <a:pPr lvl="1"/>
            <a:r>
              <a:rPr lang="en-GB" dirty="0"/>
              <a:t>contract with the government to </a:t>
            </a:r>
            <a:r>
              <a:rPr lang="en-US" dirty="0"/>
              <a:t>perform a service</a:t>
            </a:r>
          </a:p>
          <a:p>
            <a:pPr lvl="1"/>
            <a:r>
              <a:rPr lang="en-US" dirty="0"/>
              <a:t>risk taker </a:t>
            </a:r>
          </a:p>
          <a:p>
            <a:pPr lvl="1"/>
            <a:r>
              <a:rPr lang="en-GB" dirty="0"/>
              <a:t>buy at certain price and sell at an uncertain price, therefore operating at a risk </a:t>
            </a:r>
          </a:p>
          <a:p>
            <a:r>
              <a:rPr lang="en-US" b="1" dirty="0"/>
              <a:t>18th Century </a:t>
            </a:r>
          </a:p>
          <a:p>
            <a:pPr lvl="1"/>
            <a:r>
              <a:rPr lang="en-GB" dirty="0"/>
              <a:t>person with capital was differentiated from the one who needed capital </a:t>
            </a:r>
          </a:p>
          <a:p>
            <a:pPr lvl="1"/>
            <a:r>
              <a:rPr lang="en-GB" dirty="0"/>
              <a:t>Many of the inventors were unable to finance invention themselves </a:t>
            </a:r>
            <a:r>
              <a:rPr lang="en-US" dirty="0"/>
              <a:t> </a:t>
            </a:r>
          </a:p>
          <a:p>
            <a:r>
              <a:rPr lang="en-US" b="1" dirty="0"/>
              <a:t>19th and 20th Centuries </a:t>
            </a:r>
          </a:p>
          <a:p>
            <a:pPr lvl="1"/>
            <a:r>
              <a:rPr lang="en-GB" dirty="0"/>
              <a:t>contributes his own initiative, skill and imagination in planning,  organizing and administering the enterprise, assuming the chance of loss and gain </a:t>
            </a:r>
            <a:endParaRPr lang="en-US" dirty="0"/>
          </a:p>
        </p:txBody>
      </p:sp>
    </p:spTree>
    <p:extLst>
      <p:ext uri="{BB962C8B-B14F-4D97-AF65-F5344CB8AC3E}">
        <p14:creationId xmlns:p14="http://schemas.microsoft.com/office/powerpoint/2010/main" val="702500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Phase 3: Determine the Resources Required. </a:t>
            </a:r>
            <a:endParaRPr lang="en-GB" dirty="0"/>
          </a:p>
        </p:txBody>
      </p:sp>
      <p:sp>
        <p:nvSpPr>
          <p:cNvPr id="3" name="Content Placeholder 2"/>
          <p:cNvSpPr>
            <a:spLocks noGrp="1"/>
          </p:cNvSpPr>
          <p:nvPr>
            <p:ph idx="1"/>
          </p:nvPr>
        </p:nvSpPr>
        <p:spPr/>
        <p:txBody>
          <a:bodyPr/>
          <a:lstStyle/>
          <a:p>
            <a:r>
              <a:rPr lang="en-GB" dirty="0"/>
              <a:t>entrepreneur’s present resources. </a:t>
            </a:r>
          </a:p>
          <a:p>
            <a:r>
              <a:rPr lang="en-GB" dirty="0"/>
              <a:t>critical resources</a:t>
            </a:r>
          </a:p>
          <a:p>
            <a:r>
              <a:rPr lang="en-GB" dirty="0"/>
              <a:t>Helpful resources</a:t>
            </a:r>
          </a:p>
          <a:p>
            <a:pPr lvl="1"/>
            <a:r>
              <a:rPr lang="en-GB" dirty="0"/>
              <a:t>not to underestimate resources needed  </a:t>
            </a:r>
          </a:p>
          <a:p>
            <a:r>
              <a:rPr lang="en-GB" dirty="0"/>
              <a:t>Acquiring needed resources </a:t>
            </a:r>
          </a:p>
          <a:p>
            <a:r>
              <a:rPr lang="en-GB" dirty="0"/>
              <a:t>maintain as large an ownership position as possible </a:t>
            </a:r>
          </a:p>
          <a:p>
            <a:endParaRPr lang="en-GB" dirty="0"/>
          </a:p>
        </p:txBody>
      </p:sp>
    </p:spTree>
    <p:extLst>
      <p:ext uri="{BB962C8B-B14F-4D97-AF65-F5344CB8AC3E}">
        <p14:creationId xmlns:p14="http://schemas.microsoft.com/office/powerpoint/2010/main" val="1871993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Phase 4: Manage the Enterprise. </a:t>
            </a:r>
            <a:endParaRPr lang="en-GB" dirty="0"/>
          </a:p>
        </p:txBody>
      </p:sp>
      <p:sp>
        <p:nvSpPr>
          <p:cNvPr id="3" name="Content Placeholder 2"/>
          <p:cNvSpPr>
            <a:spLocks noGrp="1"/>
          </p:cNvSpPr>
          <p:nvPr>
            <p:ph idx="1"/>
          </p:nvPr>
        </p:nvSpPr>
        <p:spPr/>
        <p:txBody>
          <a:bodyPr/>
          <a:lstStyle/>
          <a:p>
            <a:r>
              <a:rPr lang="en-GB" dirty="0"/>
              <a:t>employ  resources through implementation of the business plan. </a:t>
            </a:r>
          </a:p>
          <a:p>
            <a:r>
              <a:rPr lang="en-GB" dirty="0"/>
              <a:t>management structure, </a:t>
            </a:r>
          </a:p>
          <a:p>
            <a:r>
              <a:rPr lang="en-GB" dirty="0"/>
              <a:t>control system. </a:t>
            </a:r>
          </a:p>
        </p:txBody>
      </p:sp>
    </p:spTree>
    <p:extLst>
      <p:ext uri="{BB962C8B-B14F-4D97-AF65-F5344CB8AC3E}">
        <p14:creationId xmlns:p14="http://schemas.microsoft.com/office/powerpoint/2010/main" val="24359943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ENTREPRENEURIAL BACKGROUND AND CHARACTERISTICS </a:t>
            </a:r>
            <a:endParaRPr lang="en-US" dirty="0"/>
          </a:p>
        </p:txBody>
      </p:sp>
      <p:sp>
        <p:nvSpPr>
          <p:cNvPr id="3" name="Content Placeholder 2"/>
          <p:cNvSpPr>
            <a:spLocks noGrp="1"/>
          </p:cNvSpPr>
          <p:nvPr>
            <p:ph idx="1"/>
          </p:nvPr>
        </p:nvSpPr>
        <p:spPr/>
        <p:txBody>
          <a:bodyPr/>
          <a:lstStyle/>
          <a:p>
            <a:r>
              <a:rPr lang="en-US" b="1" dirty="0"/>
              <a:t>Education </a:t>
            </a:r>
          </a:p>
          <a:p>
            <a:r>
              <a:rPr lang="en-US" b="1" dirty="0"/>
              <a:t>Personal Values </a:t>
            </a:r>
          </a:p>
          <a:p>
            <a:r>
              <a:rPr lang="en-US" b="1" dirty="0"/>
              <a:t>Age </a:t>
            </a:r>
          </a:p>
          <a:p>
            <a:r>
              <a:rPr lang="en-US" b="1" dirty="0"/>
              <a:t>Work History</a:t>
            </a:r>
          </a:p>
          <a:p>
            <a:r>
              <a:rPr lang="en-US" b="1" dirty="0"/>
              <a:t>MOTIVATION History </a:t>
            </a:r>
            <a:endParaRPr lang="en-US" dirty="0"/>
          </a:p>
        </p:txBody>
      </p:sp>
    </p:spTree>
    <p:extLst>
      <p:ext uri="{BB962C8B-B14F-4D97-AF65-F5344CB8AC3E}">
        <p14:creationId xmlns:p14="http://schemas.microsoft.com/office/powerpoint/2010/main" val="4140641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THE INDIVIDUAL ENTREPRENEUR </a:t>
            </a:r>
            <a:endParaRPr lang="en-US" dirty="0"/>
          </a:p>
        </p:txBody>
      </p:sp>
      <p:sp>
        <p:nvSpPr>
          <p:cNvPr id="3" name="Content Placeholder 2"/>
          <p:cNvSpPr>
            <a:spLocks noGrp="1"/>
          </p:cNvSpPr>
          <p:nvPr>
            <p:ph idx="1"/>
          </p:nvPr>
        </p:nvSpPr>
        <p:spPr/>
        <p:txBody>
          <a:bodyPr/>
          <a:lstStyle/>
          <a:p>
            <a:pPr marL="0" indent="0" algn="ctr">
              <a:buNone/>
            </a:pPr>
            <a:r>
              <a:rPr lang="en-GB" b="1" dirty="0"/>
              <a:t>ROLE MODELS AND SUPPORT SYSTEMS </a:t>
            </a:r>
          </a:p>
          <a:p>
            <a:r>
              <a:rPr lang="en-GB" b="1" dirty="0"/>
              <a:t>Role models </a:t>
            </a:r>
            <a:r>
              <a:rPr lang="en-GB" dirty="0"/>
              <a:t>can be parents, relatives, or successful entrepreneurs in the community. </a:t>
            </a:r>
          </a:p>
          <a:p>
            <a:r>
              <a:rPr lang="en-GB" dirty="0"/>
              <a:t>“People seldom improve when they have no other model but themselves to copy.” – Oliver Goldsmith. </a:t>
            </a:r>
          </a:p>
          <a:p>
            <a:r>
              <a:rPr lang="en-GB" dirty="0"/>
              <a:t>Role models can also serve in a supportive capacity as mentors during and after the new venture is launched</a:t>
            </a:r>
          </a:p>
          <a:p>
            <a:endParaRPr lang="en-US" dirty="0"/>
          </a:p>
        </p:txBody>
      </p:sp>
    </p:spTree>
    <p:extLst>
      <p:ext uri="{BB962C8B-B14F-4D97-AF65-F5344CB8AC3E}">
        <p14:creationId xmlns:p14="http://schemas.microsoft.com/office/powerpoint/2010/main" val="13979628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81354"/>
            <a:ext cx="10515600" cy="5895609"/>
          </a:xfrm>
        </p:spPr>
        <p:txBody>
          <a:bodyPr/>
          <a:lstStyle/>
          <a:p>
            <a:pPr marL="0" indent="0" algn="ctr">
              <a:buNone/>
            </a:pPr>
            <a:r>
              <a:rPr lang="en-US" b="1" dirty="0"/>
              <a:t>Moral-Support Network</a:t>
            </a:r>
          </a:p>
          <a:p>
            <a:r>
              <a:rPr lang="en-US" dirty="0"/>
              <a:t>for the entrepreneur to establish a </a:t>
            </a:r>
            <a:r>
              <a:rPr lang="en-US" b="1" dirty="0"/>
              <a:t>moral support</a:t>
            </a:r>
            <a:r>
              <a:rPr lang="en-US" dirty="0"/>
              <a:t> </a:t>
            </a:r>
            <a:r>
              <a:rPr lang="en-US" b="1" dirty="0"/>
              <a:t>network</a:t>
            </a:r>
            <a:r>
              <a:rPr lang="en-US" dirty="0"/>
              <a:t> of family and friends.</a:t>
            </a:r>
          </a:p>
          <a:p>
            <a:r>
              <a:rPr lang="en-US" dirty="0"/>
              <a:t>Most entrepreneurs indicate that their spouses are their biggest supporters. </a:t>
            </a:r>
          </a:p>
          <a:p>
            <a:r>
              <a:rPr lang="en-US" dirty="0"/>
              <a:t>Friends can provide advice that is more honest than that received from others, plus encouragement, understanding, and assistance.</a:t>
            </a:r>
          </a:p>
          <a:p>
            <a:r>
              <a:rPr lang="en-US" dirty="0"/>
              <a:t>Relatives can also be sources of moral support,  particularly if they are also entrepreneurs.  </a:t>
            </a:r>
          </a:p>
          <a:p>
            <a:endParaRPr lang="en-US" dirty="0"/>
          </a:p>
        </p:txBody>
      </p:sp>
    </p:spTree>
    <p:extLst>
      <p:ext uri="{BB962C8B-B14F-4D97-AF65-F5344CB8AC3E}">
        <p14:creationId xmlns:p14="http://schemas.microsoft.com/office/powerpoint/2010/main" val="2219253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81354"/>
            <a:ext cx="10515600" cy="6246055"/>
          </a:xfrm>
        </p:spPr>
        <p:txBody>
          <a:bodyPr>
            <a:normAutofit lnSpcReduction="10000"/>
          </a:bodyPr>
          <a:lstStyle/>
          <a:p>
            <a:pPr marL="0" indent="0" algn="ctr">
              <a:buNone/>
            </a:pPr>
            <a:r>
              <a:rPr lang="en-US" b="1" dirty="0"/>
              <a:t>Professional-Support Network</a:t>
            </a:r>
          </a:p>
          <a:p>
            <a:r>
              <a:rPr lang="en-US" dirty="0"/>
              <a:t>The entrepreneur also needs advice and counsel, which can be obtained from members of a </a:t>
            </a:r>
            <a:r>
              <a:rPr lang="en-US" b="1" dirty="0"/>
              <a:t>professional support network</a:t>
            </a:r>
          </a:p>
          <a:p>
            <a:r>
              <a:rPr lang="en-US" dirty="0"/>
              <a:t>A consultation with mentor an excellent way to secure the needed professional advice.</a:t>
            </a:r>
          </a:p>
          <a:p>
            <a:r>
              <a:rPr lang="en-US" dirty="0"/>
              <a:t>An entrepreneur can initiate the "mentor-finding process" by identifying and contacting a number of experts.</a:t>
            </a:r>
          </a:p>
          <a:p>
            <a:r>
              <a:rPr lang="en-US" dirty="0"/>
              <a:t>Another source of advice is a network of business associates. </a:t>
            </a:r>
          </a:p>
          <a:p>
            <a:r>
              <a:rPr lang="en-US" dirty="0"/>
              <a:t>Self-employed individuals who have experience in starting a business are good sources. </a:t>
            </a:r>
          </a:p>
          <a:p>
            <a:r>
              <a:rPr lang="en-US" dirty="0"/>
              <a:t>Clients and buyers are also important as they provide word-of-mouth advertising. </a:t>
            </a:r>
          </a:p>
          <a:p>
            <a:r>
              <a:rPr lang="en-US" dirty="0"/>
              <a:t>Suppliers are good components of the professional-support network-they help to establish credibility with customers, and provide good information on trends in the industry.</a:t>
            </a:r>
          </a:p>
        </p:txBody>
      </p:sp>
    </p:spTree>
    <p:extLst>
      <p:ext uri="{BB962C8B-B14F-4D97-AF65-F5344CB8AC3E}">
        <p14:creationId xmlns:p14="http://schemas.microsoft.com/office/powerpoint/2010/main" val="1988827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0"/>
            <a:ext cx="10515600" cy="6176963"/>
          </a:xfrm>
        </p:spPr>
        <p:txBody>
          <a:bodyPr/>
          <a:lstStyle/>
          <a:p>
            <a:endParaRPr lang="en-US" dirty="0"/>
          </a:p>
          <a:p>
            <a:endParaRPr lang="en-US" dirty="0"/>
          </a:p>
          <a:p>
            <a:r>
              <a:rPr lang="en-US" dirty="0"/>
              <a:t>Trade associations are good network additions, as they keep up with new developments and can provide overall industry data. </a:t>
            </a:r>
          </a:p>
          <a:p>
            <a:r>
              <a:rPr lang="en-US" dirty="0"/>
              <a:t>Affiliations with individuals developed in hobbies, sporting events, civic involvements and school alumni groups are excellent sources of referrals, advice, and information.  </a:t>
            </a:r>
          </a:p>
          <a:p>
            <a:r>
              <a:rPr lang="en-US" dirty="0"/>
              <a:t>Each entrepreneur needs to establish both a moral- and a professional-support network to share problems with and gain overall support. </a:t>
            </a:r>
          </a:p>
          <a:p>
            <a:endParaRPr lang="en-US" dirty="0"/>
          </a:p>
        </p:txBody>
      </p:sp>
    </p:spTree>
    <p:extLst>
      <p:ext uri="{BB962C8B-B14F-4D97-AF65-F5344CB8AC3E}">
        <p14:creationId xmlns:p14="http://schemas.microsoft.com/office/powerpoint/2010/main" val="18832613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629"/>
            <a:ext cx="10515600" cy="1325563"/>
          </a:xfrm>
        </p:spPr>
        <p:txBody>
          <a:bodyPr/>
          <a:lstStyle/>
          <a:p>
            <a:pPr algn="ctr"/>
            <a:r>
              <a:rPr lang="en-US" b="1" dirty="0"/>
              <a:t>MALE VERSUS FEMALE ENTREPRENEURS</a:t>
            </a:r>
            <a:endParaRPr lang="en-US" dirty="0"/>
          </a:p>
        </p:txBody>
      </p:sp>
      <p:sp>
        <p:nvSpPr>
          <p:cNvPr id="3" name="Content Placeholder 2"/>
          <p:cNvSpPr>
            <a:spLocks noGrp="1"/>
          </p:cNvSpPr>
          <p:nvPr>
            <p:ph idx="1"/>
          </p:nvPr>
        </p:nvSpPr>
        <p:spPr>
          <a:xfrm>
            <a:off x="838200" y="1026942"/>
            <a:ext cx="10515600" cy="5627076"/>
          </a:xfrm>
        </p:spPr>
        <p:txBody>
          <a:bodyPr>
            <a:normAutofit/>
          </a:bodyPr>
          <a:lstStyle/>
          <a:p>
            <a:r>
              <a:rPr lang="en-US" dirty="0"/>
              <a:t>Women form over 70 percent of all new businesses. </a:t>
            </a:r>
          </a:p>
          <a:p>
            <a:r>
              <a:rPr lang="en-US" dirty="0"/>
              <a:t>Women now own over 8.5 million small businesses, an increase of over 45 percent since 1990. </a:t>
            </a:r>
          </a:p>
          <a:p>
            <a:r>
              <a:rPr lang="en-US" dirty="0"/>
              <a:t>In some respects female entrepreneurs possess very different motivations, business skills, and occupational backgrounds. </a:t>
            </a:r>
          </a:p>
          <a:p>
            <a:r>
              <a:rPr lang="en-US" dirty="0"/>
              <a:t>Factors in the start-up process for male and female entrepreneurs are different, especially in such areas as support systems, sources of funds, and problems. </a:t>
            </a:r>
          </a:p>
          <a:p>
            <a:r>
              <a:rPr lang="en-US" dirty="0"/>
              <a:t>Men are motivated by the drive to control their own destinies. Women tend to be more motivated by the need for achievement arising from job frustration.</a:t>
            </a:r>
          </a:p>
        </p:txBody>
      </p:sp>
    </p:spTree>
    <p:extLst>
      <p:ext uri="{BB962C8B-B14F-4D97-AF65-F5344CB8AC3E}">
        <p14:creationId xmlns:p14="http://schemas.microsoft.com/office/powerpoint/2010/main" val="21797443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Departure points</a:t>
            </a:r>
            <a:endParaRPr lang="en-US" dirty="0"/>
          </a:p>
        </p:txBody>
      </p:sp>
      <p:sp>
        <p:nvSpPr>
          <p:cNvPr id="3" name="Content Placeholder 2"/>
          <p:cNvSpPr>
            <a:spLocks noGrp="1"/>
          </p:cNvSpPr>
          <p:nvPr>
            <p:ph idx="1"/>
          </p:nvPr>
        </p:nvSpPr>
        <p:spPr/>
        <p:txBody>
          <a:bodyPr/>
          <a:lstStyle/>
          <a:p>
            <a:r>
              <a:rPr lang="en-US" dirty="0"/>
              <a:t>For men, the transition to a new venture is easier when the venture is an outgrowth of a present job. </a:t>
            </a:r>
          </a:p>
          <a:p>
            <a:r>
              <a:rPr lang="en-US" dirty="0"/>
              <a:t>Women often leave a previous occupation with a high level of frustration and enthusiasm for the new venture rather than experience. </a:t>
            </a:r>
          </a:p>
          <a:p>
            <a:endParaRPr lang="en-US" dirty="0"/>
          </a:p>
          <a:p>
            <a:endParaRPr lang="en-US" dirty="0"/>
          </a:p>
        </p:txBody>
      </p:sp>
    </p:spTree>
    <p:extLst>
      <p:ext uri="{BB962C8B-B14F-4D97-AF65-F5344CB8AC3E}">
        <p14:creationId xmlns:p14="http://schemas.microsoft.com/office/powerpoint/2010/main" val="30841880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Start-Up Financing</a:t>
            </a:r>
            <a:r>
              <a:rPr lang="en-US" dirty="0"/>
              <a:t> </a:t>
            </a:r>
            <a:br>
              <a:rPr lang="en-US" dirty="0"/>
            </a:br>
            <a:endParaRPr lang="en-US" dirty="0"/>
          </a:p>
        </p:txBody>
      </p:sp>
      <p:sp>
        <p:nvSpPr>
          <p:cNvPr id="3" name="Content Placeholder 2"/>
          <p:cNvSpPr>
            <a:spLocks noGrp="1"/>
          </p:cNvSpPr>
          <p:nvPr>
            <p:ph idx="1"/>
          </p:nvPr>
        </p:nvSpPr>
        <p:spPr/>
        <p:txBody>
          <a:bodyPr/>
          <a:lstStyle/>
          <a:p>
            <a:r>
              <a:rPr lang="en-US" dirty="0"/>
              <a:t>Males often have investors, bank loans, or personal loans in addition to personal funds as sources of startup capital. </a:t>
            </a:r>
          </a:p>
          <a:p>
            <a:r>
              <a:rPr lang="en-US" dirty="0"/>
              <a:t>Women usually rely solely on personal assets or savings. </a:t>
            </a:r>
          </a:p>
          <a:p>
            <a:r>
              <a:rPr lang="en-US" dirty="0"/>
              <a:t>Obtaining financing and lines of credit are major problems for women. </a:t>
            </a:r>
          </a:p>
          <a:p>
            <a:endParaRPr lang="en-US" dirty="0"/>
          </a:p>
        </p:txBody>
      </p:sp>
    </p:spTree>
    <p:extLst>
      <p:ext uri="{BB962C8B-B14F-4D97-AF65-F5344CB8AC3E}">
        <p14:creationId xmlns:p14="http://schemas.microsoft.com/office/powerpoint/2010/main" val="13357408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DEFINITION OF ENTREPRENEUR </a:t>
            </a:r>
            <a:endParaRPr lang="en-US" dirty="0"/>
          </a:p>
        </p:txBody>
      </p:sp>
      <p:sp>
        <p:nvSpPr>
          <p:cNvPr id="3" name="Content Placeholder 2"/>
          <p:cNvSpPr>
            <a:spLocks noGrp="1"/>
          </p:cNvSpPr>
          <p:nvPr>
            <p:ph idx="1"/>
          </p:nvPr>
        </p:nvSpPr>
        <p:spPr/>
        <p:txBody>
          <a:bodyPr/>
          <a:lstStyle/>
          <a:p>
            <a:r>
              <a:rPr lang="en-GB" dirty="0"/>
              <a:t>In almost all definitions of entrepreneurship, there is agreement that we are talking about a kind of </a:t>
            </a:r>
            <a:r>
              <a:rPr lang="en-US" dirty="0"/>
              <a:t>behavior that includes: </a:t>
            </a:r>
          </a:p>
          <a:p>
            <a:r>
              <a:rPr lang="en-US" dirty="0"/>
              <a:t>1. Initiative taking </a:t>
            </a:r>
          </a:p>
          <a:p>
            <a:r>
              <a:rPr lang="en-GB" dirty="0"/>
              <a:t>2. The organizing and reorganizing or social/economic mechanisms to turn resources and </a:t>
            </a:r>
            <a:r>
              <a:rPr lang="en-US" dirty="0"/>
              <a:t>situations to practical account. </a:t>
            </a:r>
          </a:p>
          <a:p>
            <a:r>
              <a:rPr lang="en-GB" dirty="0"/>
              <a:t>3. The acceptance of risk or failure. </a:t>
            </a:r>
            <a:endParaRPr lang="en-US" dirty="0"/>
          </a:p>
        </p:txBody>
      </p:sp>
    </p:spTree>
    <p:extLst>
      <p:ext uri="{BB962C8B-B14F-4D97-AF65-F5344CB8AC3E}">
        <p14:creationId xmlns:p14="http://schemas.microsoft.com/office/powerpoint/2010/main" val="28479077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Occupations</a:t>
            </a:r>
            <a:endParaRPr lang="en-US" dirty="0"/>
          </a:p>
        </p:txBody>
      </p:sp>
      <p:sp>
        <p:nvSpPr>
          <p:cNvPr id="3" name="Content Placeholder 2"/>
          <p:cNvSpPr>
            <a:spLocks noGrp="1"/>
          </p:cNvSpPr>
          <p:nvPr>
            <p:ph idx="1"/>
          </p:nvPr>
        </p:nvSpPr>
        <p:spPr/>
        <p:txBody>
          <a:bodyPr/>
          <a:lstStyle/>
          <a:p>
            <a:r>
              <a:rPr lang="en-US" dirty="0"/>
              <a:t>Both groups tend to have experience in the field of their ventures.</a:t>
            </a:r>
          </a:p>
          <a:p>
            <a:r>
              <a:rPr lang="en-US" dirty="0"/>
              <a:t>Men more often have experience in manufacturing, finance, or technical areas. </a:t>
            </a:r>
          </a:p>
          <a:p>
            <a:r>
              <a:rPr lang="en-US" dirty="0"/>
              <a:t>Most women usually have administrative experience, often in service-related fields. </a:t>
            </a:r>
          </a:p>
          <a:p>
            <a:endParaRPr lang="en-US" dirty="0"/>
          </a:p>
        </p:txBody>
      </p:sp>
    </p:spTree>
    <p:extLst>
      <p:ext uri="{BB962C8B-B14F-4D97-AF65-F5344CB8AC3E}">
        <p14:creationId xmlns:p14="http://schemas.microsoft.com/office/powerpoint/2010/main" val="32437941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Personality</a:t>
            </a:r>
            <a:r>
              <a:rPr lang="en-US" dirty="0"/>
              <a:t> </a:t>
            </a:r>
          </a:p>
        </p:txBody>
      </p:sp>
      <p:sp>
        <p:nvSpPr>
          <p:cNvPr id="3" name="Content Placeholder 2"/>
          <p:cNvSpPr>
            <a:spLocks noGrp="1"/>
          </p:cNvSpPr>
          <p:nvPr>
            <p:ph idx="1"/>
          </p:nvPr>
        </p:nvSpPr>
        <p:spPr/>
        <p:txBody>
          <a:bodyPr/>
          <a:lstStyle/>
          <a:p>
            <a:r>
              <a:rPr lang="en-US" dirty="0"/>
              <a:t>Both men and women tend to be energetic, goal-oriented, and independent. </a:t>
            </a:r>
          </a:p>
          <a:p>
            <a:r>
              <a:rPr lang="en-US" dirty="0"/>
              <a:t>Men are often more confident and less flexible and tolerant than women. </a:t>
            </a:r>
          </a:p>
          <a:p>
            <a:endParaRPr lang="en-US" dirty="0"/>
          </a:p>
        </p:txBody>
      </p:sp>
    </p:spTree>
    <p:extLst>
      <p:ext uri="{BB962C8B-B14F-4D97-AF65-F5344CB8AC3E}">
        <p14:creationId xmlns:p14="http://schemas.microsoft.com/office/powerpoint/2010/main" val="13472552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Backgrounds</a:t>
            </a:r>
            <a:endParaRPr lang="en-US" dirty="0"/>
          </a:p>
        </p:txBody>
      </p:sp>
      <p:sp>
        <p:nvSpPr>
          <p:cNvPr id="3" name="Content Placeholder 2"/>
          <p:cNvSpPr>
            <a:spLocks noGrp="1"/>
          </p:cNvSpPr>
          <p:nvPr>
            <p:ph idx="1"/>
          </p:nvPr>
        </p:nvSpPr>
        <p:spPr/>
        <p:txBody>
          <a:bodyPr/>
          <a:lstStyle/>
          <a:p>
            <a:r>
              <a:rPr lang="en-US" dirty="0"/>
              <a:t>The backgrounds of male and female entrepreneurs tend to be similar. </a:t>
            </a:r>
          </a:p>
          <a:p>
            <a:r>
              <a:rPr lang="en-US" dirty="0"/>
              <a:t>Women are little older when they embark on their careers. </a:t>
            </a:r>
          </a:p>
          <a:p>
            <a:r>
              <a:rPr lang="en-US" dirty="0"/>
              <a:t>Men often have studied in technical- or business-related areas, while women tend to have liberal arts education. </a:t>
            </a:r>
          </a:p>
          <a:p>
            <a:r>
              <a:rPr lang="en-US" dirty="0"/>
              <a:t>Many women business owners are empty  nesters or single and need business insurance as well as personal life insurance. </a:t>
            </a:r>
          </a:p>
          <a:p>
            <a:endParaRPr lang="en-US" dirty="0"/>
          </a:p>
        </p:txBody>
      </p:sp>
    </p:spTree>
    <p:extLst>
      <p:ext uri="{BB962C8B-B14F-4D97-AF65-F5344CB8AC3E}">
        <p14:creationId xmlns:p14="http://schemas.microsoft.com/office/powerpoint/2010/main" val="6129211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Support Groups</a:t>
            </a:r>
            <a:r>
              <a:rPr lang="en-US" dirty="0"/>
              <a:t> </a:t>
            </a:r>
          </a:p>
        </p:txBody>
      </p:sp>
      <p:sp>
        <p:nvSpPr>
          <p:cNvPr id="3" name="Content Placeholder 2"/>
          <p:cNvSpPr>
            <a:spLocks noGrp="1"/>
          </p:cNvSpPr>
          <p:nvPr>
            <p:ph idx="1"/>
          </p:nvPr>
        </p:nvSpPr>
        <p:spPr/>
        <p:txBody>
          <a:bodyPr/>
          <a:lstStyle/>
          <a:p>
            <a:r>
              <a:rPr lang="en-US" dirty="0"/>
              <a:t>Men usually list outside advisors as most important supporters, with spouse being second. </a:t>
            </a:r>
          </a:p>
          <a:p>
            <a:r>
              <a:rPr lang="en-US" dirty="0"/>
              <a:t>Women list their spouse first, close friends second, and business associates third. </a:t>
            </a:r>
          </a:p>
          <a:p>
            <a:r>
              <a:rPr lang="en-US" dirty="0"/>
              <a:t>Women usually rely more heavily on a variety of sources for support and information than men. </a:t>
            </a:r>
          </a:p>
          <a:p>
            <a:endParaRPr lang="en-US" dirty="0"/>
          </a:p>
        </p:txBody>
      </p:sp>
    </p:spTree>
    <p:extLst>
      <p:ext uri="{BB962C8B-B14F-4D97-AF65-F5344CB8AC3E}">
        <p14:creationId xmlns:p14="http://schemas.microsoft.com/office/powerpoint/2010/main" val="3787441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Nature of the Venture</a:t>
            </a:r>
            <a:r>
              <a:rPr lang="en-US" dirty="0"/>
              <a:t> </a:t>
            </a:r>
          </a:p>
        </p:txBody>
      </p:sp>
      <p:sp>
        <p:nvSpPr>
          <p:cNvPr id="3" name="Content Placeholder 2"/>
          <p:cNvSpPr>
            <a:spLocks noGrp="1"/>
          </p:cNvSpPr>
          <p:nvPr>
            <p:ph idx="1"/>
          </p:nvPr>
        </p:nvSpPr>
        <p:spPr/>
        <p:txBody>
          <a:bodyPr/>
          <a:lstStyle/>
          <a:p>
            <a:r>
              <a:rPr lang="en-US" dirty="0"/>
              <a:t>Women are more likely to start a business in a service-related area.</a:t>
            </a:r>
          </a:p>
          <a:p>
            <a:r>
              <a:rPr lang="en-US" dirty="0"/>
              <a:t>Men are more likely to enter manufacturing, construction, or high-technology fields.   </a:t>
            </a:r>
          </a:p>
          <a:p>
            <a:endParaRPr lang="en-US" dirty="0"/>
          </a:p>
        </p:txBody>
      </p:sp>
    </p:spTree>
    <p:extLst>
      <p:ext uri="{BB962C8B-B14F-4D97-AF65-F5344CB8AC3E}">
        <p14:creationId xmlns:p14="http://schemas.microsoft.com/office/powerpoint/2010/main" val="28379484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MINORITY ENTREPRENEURSHIP</a:t>
            </a:r>
            <a:r>
              <a:rPr lang="en-US" dirty="0"/>
              <a:t> </a:t>
            </a:r>
          </a:p>
        </p:txBody>
      </p:sp>
      <p:sp>
        <p:nvSpPr>
          <p:cNvPr id="3" name="Content Placeholder 2"/>
          <p:cNvSpPr>
            <a:spLocks noGrp="1"/>
          </p:cNvSpPr>
          <p:nvPr>
            <p:ph idx="1"/>
          </p:nvPr>
        </p:nvSpPr>
        <p:spPr/>
        <p:txBody>
          <a:bodyPr/>
          <a:lstStyle/>
          <a:p>
            <a:r>
              <a:rPr lang="en-US" dirty="0"/>
              <a:t>Studies have also found differences in education, age, family background, and age when starting the venture. </a:t>
            </a:r>
          </a:p>
          <a:p>
            <a:r>
              <a:rPr lang="en-US" dirty="0"/>
              <a:t>Black businesses tend to be smaller and less profitable, but there are no differences in survival rates between black- and white-owned businesses. </a:t>
            </a:r>
          </a:p>
          <a:p>
            <a:r>
              <a:rPr lang="en-US" dirty="0"/>
              <a:t>Studies have also found differences between ethnic groups in benefiting from community resources. </a:t>
            </a:r>
          </a:p>
          <a:p>
            <a:r>
              <a:rPr lang="en-US" dirty="0"/>
              <a:t>Entrepreneurship has increased among Asians, African Americans, Hispanics, and Native Americans.   </a:t>
            </a:r>
          </a:p>
          <a:p>
            <a:endParaRPr lang="en-US" dirty="0"/>
          </a:p>
        </p:txBody>
      </p:sp>
    </p:spTree>
    <p:extLst>
      <p:ext uri="{BB962C8B-B14F-4D97-AF65-F5344CB8AC3E}">
        <p14:creationId xmlns:p14="http://schemas.microsoft.com/office/powerpoint/2010/main" val="10608409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ENTREPR E NEURS VERSUS INVENTORS</a:t>
            </a:r>
            <a:endParaRPr lang="en-US" dirty="0"/>
          </a:p>
        </p:txBody>
      </p:sp>
      <p:sp>
        <p:nvSpPr>
          <p:cNvPr id="3" name="Content Placeholder 2"/>
          <p:cNvSpPr>
            <a:spLocks noGrp="1"/>
          </p:cNvSpPr>
          <p:nvPr>
            <p:ph idx="1"/>
          </p:nvPr>
        </p:nvSpPr>
        <p:spPr/>
        <p:txBody>
          <a:bodyPr>
            <a:normAutofit/>
          </a:bodyPr>
          <a:lstStyle/>
          <a:p>
            <a:r>
              <a:rPr lang="en-US" dirty="0"/>
              <a:t>An </a:t>
            </a:r>
            <a:r>
              <a:rPr lang="en-US" b="1" dirty="0"/>
              <a:t>inventor</a:t>
            </a:r>
            <a:r>
              <a:rPr lang="en-US" dirty="0"/>
              <a:t>, an individual who creates something for the first time, is a highly driven individual motivated by his or her own work and personal ideas. An inventor:   </a:t>
            </a:r>
          </a:p>
          <a:p>
            <a:pPr marL="514350" indent="-514350" fontAlgn="base">
              <a:buFont typeface="+mj-lt"/>
              <a:buAutoNum type="arabicPeriod"/>
            </a:pPr>
            <a:r>
              <a:rPr lang="en-US" dirty="0"/>
              <a:t>Tends to be well-educated.   </a:t>
            </a:r>
          </a:p>
          <a:p>
            <a:pPr marL="514350" lvl="0" indent="-514350" fontAlgn="base">
              <a:buFont typeface="+mj-lt"/>
              <a:buAutoNum type="arabicPeriod"/>
            </a:pPr>
            <a:r>
              <a:rPr lang="en-US" dirty="0"/>
              <a:t>Has family, educational, and occupational experiences that contributes to freethinking.   </a:t>
            </a:r>
          </a:p>
          <a:p>
            <a:pPr marL="514350" lvl="0" indent="-514350" fontAlgn="base">
              <a:buFont typeface="+mj-lt"/>
              <a:buAutoNum type="arabicPeriod"/>
            </a:pPr>
            <a:r>
              <a:rPr lang="en-US" dirty="0"/>
              <a:t>Is a problem solver.   </a:t>
            </a:r>
          </a:p>
          <a:p>
            <a:pPr marL="514350" lvl="0" indent="-514350" fontAlgn="base">
              <a:buFont typeface="+mj-lt"/>
              <a:buAutoNum type="arabicPeriod"/>
            </a:pPr>
            <a:r>
              <a:rPr lang="en-US" dirty="0"/>
              <a:t>Has a high level of self-confidence.   </a:t>
            </a:r>
          </a:p>
          <a:p>
            <a:pPr marL="514350" lvl="0" indent="-514350" fontAlgn="base">
              <a:buFont typeface="+mj-lt"/>
              <a:buAutoNum type="arabicPeriod"/>
            </a:pPr>
            <a:r>
              <a:rPr lang="en-US" dirty="0"/>
              <a:t>Is willing to take risks.   </a:t>
            </a:r>
          </a:p>
          <a:p>
            <a:endParaRPr lang="en-US" dirty="0"/>
          </a:p>
        </p:txBody>
      </p:sp>
    </p:spTree>
    <p:extLst>
      <p:ext uri="{BB962C8B-B14F-4D97-AF65-F5344CB8AC3E}">
        <p14:creationId xmlns:p14="http://schemas.microsoft.com/office/powerpoint/2010/main" val="40674475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lvl="0" indent="-514350" fontAlgn="base">
              <a:buFont typeface="+mj-lt"/>
              <a:buAutoNum type="arabicPeriod" startAt="6"/>
            </a:pPr>
            <a:r>
              <a:rPr lang="en-US" dirty="0"/>
              <a:t>Has the ability to tolerate ambiguity and uncertainty.   </a:t>
            </a:r>
          </a:p>
          <a:p>
            <a:pPr marL="514350" lvl="0" indent="-514350" fontAlgn="base">
              <a:buFont typeface="+mj-lt"/>
              <a:buAutoNum type="arabicPeriod" startAt="6"/>
            </a:pPr>
            <a:r>
              <a:rPr lang="en-US" dirty="0"/>
              <a:t>A typical inventor places a high premium on being an achiever, and is not likely to view monetary benefits as a measure of success.   </a:t>
            </a:r>
          </a:p>
          <a:p>
            <a:pPr marL="514350" lvl="0" indent="-514350" fontAlgn="base">
              <a:buFont typeface="+mj-lt"/>
              <a:buAutoNum type="arabicPeriod" startAt="6"/>
            </a:pPr>
            <a:r>
              <a:rPr lang="en-US" dirty="0"/>
              <a:t>An inventor differs from an entrepreneur. </a:t>
            </a:r>
          </a:p>
          <a:p>
            <a:pPr marL="514350" lvl="0" indent="-514350" fontAlgn="base">
              <a:buFont typeface="+mj-lt"/>
              <a:buAutoNum type="arabicPeriod" startAt="6"/>
            </a:pPr>
            <a:r>
              <a:rPr lang="en-US" dirty="0"/>
              <a:t>An entrepreneur falls in love with the new venture, while the inventor falls in love with the invention.</a:t>
            </a:r>
          </a:p>
          <a:p>
            <a:pPr marL="514350" lvl="0" indent="-514350" fontAlgn="base">
              <a:buFont typeface="+mj-lt"/>
              <a:buAutoNum type="arabicPeriod" startAt="6"/>
            </a:pPr>
            <a:r>
              <a:rPr lang="en-US" dirty="0"/>
              <a:t>The development of a new venture based on an inventor’s work often requires the expertise of an entrepreneur. </a:t>
            </a:r>
          </a:p>
          <a:p>
            <a:endParaRPr lang="en-US" dirty="0"/>
          </a:p>
        </p:txBody>
      </p:sp>
    </p:spTree>
    <p:extLst>
      <p:ext uri="{BB962C8B-B14F-4D97-AF65-F5344CB8AC3E}">
        <p14:creationId xmlns:p14="http://schemas.microsoft.com/office/powerpoint/2010/main" val="549680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13756"/>
            <a:ext cx="10515600" cy="6644244"/>
          </a:xfrm>
        </p:spPr>
        <p:txBody>
          <a:bodyPr>
            <a:normAutofit/>
          </a:bodyPr>
          <a:lstStyle/>
          <a:p>
            <a:r>
              <a:rPr lang="en-GB" dirty="0"/>
              <a:t>To an economist, an entrepreneur is one who brings resources, </a:t>
            </a:r>
            <a:r>
              <a:rPr lang="en-GB" dirty="0" err="1"/>
              <a:t>labor</a:t>
            </a:r>
            <a:r>
              <a:rPr lang="en-GB" dirty="0"/>
              <a:t>, materials, and other assets into combinations that make their value greater than before, and one who introduces changes, innovations a new order. </a:t>
            </a:r>
          </a:p>
          <a:p>
            <a:r>
              <a:rPr lang="en-GB" dirty="0"/>
              <a:t>To a psychologist, such a person is typically driven by certain forces- the need to obtain something,  to experiment, to accomplish or perhaps to escape the authority of others </a:t>
            </a:r>
          </a:p>
          <a:p>
            <a:r>
              <a:rPr lang="en-GB" i="1" dirty="0"/>
              <a:t>Entrepreneurship </a:t>
            </a:r>
            <a:r>
              <a:rPr lang="en-GB" dirty="0"/>
              <a:t>is the dynamic process of creating incremental wealth. Our definition of  </a:t>
            </a:r>
            <a:r>
              <a:rPr lang="en-US" dirty="0"/>
              <a:t>entrepreneurship involves four aspects: </a:t>
            </a:r>
          </a:p>
          <a:p>
            <a:pPr marL="0" indent="0">
              <a:buNone/>
            </a:pPr>
            <a:r>
              <a:rPr lang="en-GB" dirty="0"/>
              <a:t>1. Entrepreneurship involves the creation process. </a:t>
            </a:r>
          </a:p>
          <a:p>
            <a:pPr marL="0" indent="0">
              <a:buNone/>
            </a:pPr>
            <a:r>
              <a:rPr lang="en-GB" dirty="0"/>
              <a:t>2. It requires the devotion of the necessary time and effort. </a:t>
            </a:r>
          </a:p>
          <a:p>
            <a:pPr marL="0" indent="0">
              <a:buNone/>
            </a:pPr>
            <a:r>
              <a:rPr lang="en-GB" dirty="0"/>
              <a:t>3. It involves assuming the necessary risks. </a:t>
            </a:r>
          </a:p>
          <a:p>
            <a:pPr marL="0" indent="0">
              <a:buNone/>
            </a:pPr>
            <a:r>
              <a:rPr lang="en-GB" dirty="0"/>
              <a:t>4. The rewards of being an entrepreneur are independence, personal satisfaction, and monetary  </a:t>
            </a:r>
            <a:r>
              <a:rPr lang="en-US" dirty="0"/>
              <a:t>reward. </a:t>
            </a:r>
          </a:p>
        </p:txBody>
      </p:sp>
    </p:spTree>
    <p:extLst>
      <p:ext uri="{BB962C8B-B14F-4D97-AF65-F5344CB8AC3E}">
        <p14:creationId xmlns:p14="http://schemas.microsoft.com/office/powerpoint/2010/main" val="25803894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t>THE ENTREPRENEURIAL </a:t>
            </a:r>
            <a:r>
              <a:rPr lang="en-US" b="1" dirty="0"/>
              <a:t>DECISION PROCESS </a:t>
            </a:r>
            <a:endParaRPr lang="en-US" dirty="0"/>
          </a:p>
        </p:txBody>
      </p:sp>
      <p:sp>
        <p:nvSpPr>
          <p:cNvPr id="3" name="Content Placeholder 2"/>
          <p:cNvSpPr>
            <a:spLocks noGrp="1"/>
          </p:cNvSpPr>
          <p:nvPr>
            <p:ph idx="1"/>
          </p:nvPr>
        </p:nvSpPr>
        <p:spPr/>
        <p:txBody>
          <a:bodyPr/>
          <a:lstStyle/>
          <a:p>
            <a:r>
              <a:rPr lang="en-GB" dirty="0"/>
              <a:t>Many individuals have difficulty bringing their ideas to the market and creating new venture entrepreneurship and the actual entrepreneurial decisions have resulted in several million new businesses being started throughout the world </a:t>
            </a:r>
          </a:p>
          <a:p>
            <a:r>
              <a:rPr lang="en-GB" dirty="0"/>
              <a:t>Indeed, millions of ventures are formed despite recession, inflation, high interest rates, and lack of  infrastructure, economic uncertainty and the high probability of failure. </a:t>
            </a:r>
            <a:endParaRPr lang="en-US" dirty="0"/>
          </a:p>
        </p:txBody>
      </p:sp>
    </p:spTree>
    <p:extLst>
      <p:ext uri="{BB962C8B-B14F-4D97-AF65-F5344CB8AC3E}">
        <p14:creationId xmlns:p14="http://schemas.microsoft.com/office/powerpoint/2010/main" val="25806755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37506"/>
            <a:ext cx="10515600" cy="5939457"/>
          </a:xfrm>
        </p:spPr>
        <p:txBody>
          <a:bodyPr/>
          <a:lstStyle/>
          <a:p>
            <a:r>
              <a:rPr lang="en-GB" dirty="0"/>
              <a:t>To leave a present live-style to create something new comes from a negative force--disruption. </a:t>
            </a:r>
          </a:p>
          <a:p>
            <a:r>
              <a:rPr lang="en-GB" dirty="0"/>
              <a:t>Many  companies are formed by people who have retired, moved, or been fired. </a:t>
            </a:r>
          </a:p>
          <a:p>
            <a:r>
              <a:rPr lang="en-GB" dirty="0"/>
              <a:t>Another cause of disruption is completing an educational degree. </a:t>
            </a:r>
          </a:p>
          <a:p>
            <a:r>
              <a:rPr lang="en-GB" dirty="0"/>
              <a:t>The decision to start a new company occurs when an individual perceives that forming a new  enterprise is both desirable and possible. </a:t>
            </a:r>
            <a:endParaRPr lang="en-US" dirty="0"/>
          </a:p>
        </p:txBody>
      </p:sp>
    </p:spTree>
    <p:extLst>
      <p:ext uri="{BB962C8B-B14F-4D97-AF65-F5344CB8AC3E}">
        <p14:creationId xmlns:p14="http://schemas.microsoft.com/office/powerpoint/2010/main" val="12268624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Desirability of New Venture Formation </a:t>
            </a:r>
            <a:endParaRPr lang="en-US" dirty="0"/>
          </a:p>
        </p:txBody>
      </p:sp>
      <p:sp>
        <p:nvSpPr>
          <p:cNvPr id="3" name="Content Placeholder 2"/>
          <p:cNvSpPr>
            <a:spLocks noGrp="1"/>
          </p:cNvSpPr>
          <p:nvPr>
            <p:ph idx="1"/>
          </p:nvPr>
        </p:nvSpPr>
        <p:spPr/>
        <p:txBody>
          <a:bodyPr>
            <a:normAutofit/>
          </a:bodyPr>
          <a:lstStyle/>
          <a:p>
            <a:r>
              <a:rPr lang="en-GB" dirty="0"/>
              <a:t>The perception that starting a new company is desirable results from an individual’s culture,  family, teachers and peers </a:t>
            </a:r>
          </a:p>
          <a:p>
            <a:r>
              <a:rPr lang="en-GB" dirty="0"/>
              <a:t>American culture places a high value on being your own boss, being a success and making money therefore, it is not surprising to find a high rate of company formation in the United States. </a:t>
            </a:r>
          </a:p>
          <a:p>
            <a:r>
              <a:rPr lang="en-GB" dirty="0"/>
              <a:t>On the other hand in some countries making money is not as valued and failure may be a disgrace. </a:t>
            </a:r>
          </a:p>
          <a:p>
            <a:r>
              <a:rPr lang="en-GB" dirty="0"/>
              <a:t>The rate of business formation in these countries is not as high </a:t>
            </a:r>
          </a:p>
        </p:txBody>
      </p:sp>
    </p:spTree>
    <p:extLst>
      <p:ext uri="{BB962C8B-B14F-4D97-AF65-F5344CB8AC3E}">
        <p14:creationId xmlns:p14="http://schemas.microsoft.com/office/powerpoint/2010/main" val="1621146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36098"/>
            <a:ext cx="10515600" cy="5740865"/>
          </a:xfrm>
        </p:spPr>
        <p:txBody>
          <a:bodyPr/>
          <a:lstStyle/>
          <a:p>
            <a:r>
              <a:rPr lang="en-GB" dirty="0"/>
              <a:t>Studies indicate that a high percentage of founders of companies had fathers and/or mothers who valued independence. </a:t>
            </a:r>
          </a:p>
          <a:p>
            <a:r>
              <a:rPr lang="en-GB" dirty="0"/>
              <a:t>Encouragement to form a company is also gained from teachers, who can significantly influence individuals. </a:t>
            </a:r>
          </a:p>
          <a:p>
            <a:r>
              <a:rPr lang="en-GB" dirty="0"/>
              <a:t>An area having a strong educational base is also a  requirement for entrepreneurial activity. </a:t>
            </a:r>
          </a:p>
          <a:p>
            <a:r>
              <a:rPr lang="en-GB" dirty="0"/>
              <a:t>Peers are important, also, as is an area with an entrepreneurial pool and peer-meeting place. </a:t>
            </a:r>
            <a:endParaRPr lang="en-US" dirty="0"/>
          </a:p>
        </p:txBody>
      </p:sp>
    </p:spTree>
    <p:extLst>
      <p:ext uri="{BB962C8B-B14F-4D97-AF65-F5344CB8AC3E}">
        <p14:creationId xmlns:p14="http://schemas.microsoft.com/office/powerpoint/2010/main" val="756025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Possibility of New Venture Formation </a:t>
            </a:r>
            <a:endParaRPr lang="en-US" dirty="0"/>
          </a:p>
        </p:txBody>
      </p:sp>
      <p:sp>
        <p:nvSpPr>
          <p:cNvPr id="3" name="Content Placeholder 2"/>
          <p:cNvSpPr>
            <a:spLocks noGrp="1"/>
          </p:cNvSpPr>
          <p:nvPr>
            <p:ph idx="1"/>
          </p:nvPr>
        </p:nvSpPr>
        <p:spPr>
          <a:xfrm>
            <a:off x="838200" y="1406769"/>
            <a:ext cx="10515600" cy="4770194"/>
          </a:xfrm>
        </p:spPr>
        <p:txBody>
          <a:bodyPr>
            <a:normAutofit fontScale="85000" lnSpcReduction="20000"/>
          </a:bodyPr>
          <a:lstStyle/>
          <a:p>
            <a:r>
              <a:rPr lang="en-GB" dirty="0"/>
              <a:t>Formal education and previous business experience give a potential entrepreneur the skills needed to form and manage a new enterprise. </a:t>
            </a:r>
          </a:p>
          <a:p>
            <a:r>
              <a:rPr lang="en-GB" dirty="0"/>
              <a:t>Although educational systems are important in providing the needed business knowledge, individual will tend to be more successful in forming in fields in which they have worked. </a:t>
            </a:r>
          </a:p>
          <a:p>
            <a:r>
              <a:rPr lang="en-GB" dirty="0"/>
              <a:t>The government also contributes by providing the infrastructure to help a new venture. </a:t>
            </a:r>
          </a:p>
          <a:p>
            <a:r>
              <a:rPr lang="en-GB" dirty="0"/>
              <a:t>The market must be large enough and the entrepreneur must have the marketing know-how to  put together the entire package. </a:t>
            </a:r>
          </a:p>
          <a:p>
            <a:r>
              <a:rPr lang="en-GB" dirty="0"/>
              <a:t>Finally, financial resources must be readily available. </a:t>
            </a:r>
          </a:p>
          <a:p>
            <a:r>
              <a:rPr lang="en-GB" dirty="0"/>
              <a:t>Although most start-up money comes  from personal savings, credit, and friends, but there is often a need for additional capital. </a:t>
            </a:r>
          </a:p>
          <a:p>
            <a:r>
              <a:rPr lang="en-GB" dirty="0"/>
              <a:t>Risk- capital availability plays an essential role in the development and growth of entrepreneurial </a:t>
            </a:r>
            <a:r>
              <a:rPr lang="en-US" dirty="0"/>
              <a:t>activity. </a:t>
            </a:r>
          </a:p>
        </p:txBody>
      </p:sp>
    </p:spTree>
    <p:extLst>
      <p:ext uri="{BB962C8B-B14F-4D97-AF65-F5344CB8AC3E}">
        <p14:creationId xmlns:p14="http://schemas.microsoft.com/office/powerpoint/2010/main" val="28232885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5921</TotalTime>
  <Words>2059</Words>
  <Application>Microsoft Office PowerPoint</Application>
  <PresentationFormat>Custom</PresentationFormat>
  <Paragraphs>193</Paragraphs>
  <Slides>37</Slides>
  <Notes>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Entrepreneurship</vt:lpstr>
      <vt:lpstr>PowerPoint Presentation</vt:lpstr>
      <vt:lpstr>DEFINITION OF ENTREPRENEUR </vt:lpstr>
      <vt:lpstr>PowerPoint Presentation</vt:lpstr>
      <vt:lpstr>THE ENTREPRENEURIAL DECISION PROCESS </vt:lpstr>
      <vt:lpstr>PowerPoint Presentation</vt:lpstr>
      <vt:lpstr>Desirability of New Venture Formation </vt:lpstr>
      <vt:lpstr>PowerPoint Presentation</vt:lpstr>
      <vt:lpstr>Possibility of New Venture Formation </vt:lpstr>
      <vt:lpstr>PowerPoint Presentation</vt:lpstr>
      <vt:lpstr>ENTREPRENEURIAL PROCESS</vt:lpstr>
      <vt:lpstr>PowerPoint Presentation</vt:lpstr>
      <vt:lpstr>ROLE OF ENTREPRENEURSHIP IN ECONOMIC DEVELOPMENT </vt:lpstr>
      <vt:lpstr>Entrepreneurial Process </vt:lpstr>
      <vt:lpstr>Phase 1: Identifying and Evaluating the Opportunity </vt:lpstr>
      <vt:lpstr>PowerPoint Presentation</vt:lpstr>
      <vt:lpstr>PowerPoint Presentation</vt:lpstr>
      <vt:lpstr>PowerPoint Presentation</vt:lpstr>
      <vt:lpstr>Phase 2: Develop a Business Plan</vt:lpstr>
      <vt:lpstr>Phase 3: Determine the Resources Required. </vt:lpstr>
      <vt:lpstr>Phase 4: Manage the Enterprise. </vt:lpstr>
      <vt:lpstr>ENTREPRENEURIAL BACKGROUND AND CHARACTERISTICS </vt:lpstr>
      <vt:lpstr>THE INDIVIDUAL ENTREPRENEUR </vt:lpstr>
      <vt:lpstr>PowerPoint Presentation</vt:lpstr>
      <vt:lpstr>PowerPoint Presentation</vt:lpstr>
      <vt:lpstr>PowerPoint Presentation</vt:lpstr>
      <vt:lpstr>MALE VERSUS FEMALE ENTREPRENEURS</vt:lpstr>
      <vt:lpstr>Departure points</vt:lpstr>
      <vt:lpstr>Start-Up Financing  </vt:lpstr>
      <vt:lpstr>Occupations</vt:lpstr>
      <vt:lpstr>Personality </vt:lpstr>
      <vt:lpstr>Backgrounds</vt:lpstr>
      <vt:lpstr>Support Groups </vt:lpstr>
      <vt:lpstr>Nature of the Venture </vt:lpstr>
      <vt:lpstr>MINORITY ENTREPRENEURSHIP </vt:lpstr>
      <vt:lpstr>ENTREPR E NEURS VERSUS INVENTORS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Fasih</dc:creator>
  <cp:lastModifiedBy>Windows User</cp:lastModifiedBy>
  <cp:revision>37</cp:revision>
  <dcterms:created xsi:type="dcterms:W3CDTF">2016-03-31T03:46:29Z</dcterms:created>
  <dcterms:modified xsi:type="dcterms:W3CDTF">2018-04-07T06:02:22Z</dcterms:modified>
</cp:coreProperties>
</file>