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76" d="100"/>
          <a:sy n="76" d="100"/>
        </p:scale>
        <p:origin x="-480" y="1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C73B310-6355-49EC-A9C4-8CA47C2D7819}" type="datetimeFigureOut">
              <a:rPr lang="en-US" smtClean="0"/>
              <a:t>4/11/2018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9B68AB-0919-4FFE-9F90-901600263029}" type="slidenum">
              <a:rPr lang="en-US" smtClean="0"/>
              <a:t>‹#›</a:t>
            </a:fld>
            <a:endParaRPr lang="en-US"/>
          </a:p>
        </p:txBody>
      </p:sp>
    </p:spTree>
    <p:extLst>
      <p:ext uri="{BB962C8B-B14F-4D97-AF65-F5344CB8AC3E}">
        <p14:creationId xmlns:p14="http://schemas.microsoft.com/office/powerpoint/2010/main" val="36647664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C73B310-6355-49EC-A9C4-8CA47C2D7819}" type="datetimeFigureOut">
              <a:rPr lang="en-US" smtClean="0"/>
              <a:t>4/11/2018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9B68AB-0919-4FFE-9F90-901600263029}" type="slidenum">
              <a:rPr lang="en-US" smtClean="0"/>
              <a:t>‹#›</a:t>
            </a:fld>
            <a:endParaRPr lang="en-US"/>
          </a:p>
        </p:txBody>
      </p:sp>
    </p:spTree>
    <p:extLst>
      <p:ext uri="{BB962C8B-B14F-4D97-AF65-F5344CB8AC3E}">
        <p14:creationId xmlns:p14="http://schemas.microsoft.com/office/powerpoint/2010/main" val="21720730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C73B310-6355-49EC-A9C4-8CA47C2D7819}" type="datetimeFigureOut">
              <a:rPr lang="en-US" smtClean="0"/>
              <a:t>4/11/2018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9B68AB-0919-4FFE-9F90-901600263029}" type="slidenum">
              <a:rPr lang="en-US" smtClean="0"/>
              <a:t>‹#›</a:t>
            </a:fld>
            <a:endParaRPr lang="en-US"/>
          </a:p>
        </p:txBody>
      </p:sp>
    </p:spTree>
    <p:extLst>
      <p:ext uri="{BB962C8B-B14F-4D97-AF65-F5344CB8AC3E}">
        <p14:creationId xmlns:p14="http://schemas.microsoft.com/office/powerpoint/2010/main" val="38242200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C73B310-6355-49EC-A9C4-8CA47C2D7819}" type="datetimeFigureOut">
              <a:rPr lang="en-US" smtClean="0"/>
              <a:t>4/11/2018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9B68AB-0919-4FFE-9F90-901600263029}" type="slidenum">
              <a:rPr lang="en-US" smtClean="0"/>
              <a:t>‹#›</a:t>
            </a:fld>
            <a:endParaRPr lang="en-US"/>
          </a:p>
        </p:txBody>
      </p:sp>
    </p:spTree>
    <p:extLst>
      <p:ext uri="{BB962C8B-B14F-4D97-AF65-F5344CB8AC3E}">
        <p14:creationId xmlns:p14="http://schemas.microsoft.com/office/powerpoint/2010/main" val="3714022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C73B310-6355-49EC-A9C4-8CA47C2D7819}" type="datetimeFigureOut">
              <a:rPr lang="en-US" smtClean="0"/>
              <a:t>4/11/2018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9B68AB-0919-4FFE-9F90-901600263029}" type="slidenum">
              <a:rPr lang="en-US" smtClean="0"/>
              <a:t>‹#›</a:t>
            </a:fld>
            <a:endParaRPr lang="en-US"/>
          </a:p>
        </p:txBody>
      </p:sp>
    </p:spTree>
    <p:extLst>
      <p:ext uri="{BB962C8B-B14F-4D97-AF65-F5344CB8AC3E}">
        <p14:creationId xmlns:p14="http://schemas.microsoft.com/office/powerpoint/2010/main" val="31606024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C73B310-6355-49EC-A9C4-8CA47C2D7819}" type="datetimeFigureOut">
              <a:rPr lang="en-US" smtClean="0"/>
              <a:t>4/11/2018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C9B68AB-0919-4FFE-9F90-901600263029}" type="slidenum">
              <a:rPr lang="en-US" smtClean="0"/>
              <a:t>‹#›</a:t>
            </a:fld>
            <a:endParaRPr lang="en-US"/>
          </a:p>
        </p:txBody>
      </p:sp>
    </p:spTree>
    <p:extLst>
      <p:ext uri="{BB962C8B-B14F-4D97-AF65-F5344CB8AC3E}">
        <p14:creationId xmlns:p14="http://schemas.microsoft.com/office/powerpoint/2010/main" val="2188293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C73B310-6355-49EC-A9C4-8CA47C2D7819}" type="datetimeFigureOut">
              <a:rPr lang="en-US" smtClean="0"/>
              <a:t>4/11/2018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C9B68AB-0919-4FFE-9F90-901600263029}" type="slidenum">
              <a:rPr lang="en-US" smtClean="0"/>
              <a:t>‹#›</a:t>
            </a:fld>
            <a:endParaRPr lang="en-US"/>
          </a:p>
        </p:txBody>
      </p:sp>
    </p:spTree>
    <p:extLst>
      <p:ext uri="{BB962C8B-B14F-4D97-AF65-F5344CB8AC3E}">
        <p14:creationId xmlns:p14="http://schemas.microsoft.com/office/powerpoint/2010/main" val="36066010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C73B310-6355-49EC-A9C4-8CA47C2D7819}" type="datetimeFigureOut">
              <a:rPr lang="en-US" smtClean="0"/>
              <a:t>4/11/2018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C9B68AB-0919-4FFE-9F90-901600263029}" type="slidenum">
              <a:rPr lang="en-US" smtClean="0"/>
              <a:t>‹#›</a:t>
            </a:fld>
            <a:endParaRPr lang="en-US"/>
          </a:p>
        </p:txBody>
      </p:sp>
    </p:spTree>
    <p:extLst>
      <p:ext uri="{BB962C8B-B14F-4D97-AF65-F5344CB8AC3E}">
        <p14:creationId xmlns:p14="http://schemas.microsoft.com/office/powerpoint/2010/main" val="15745966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73B310-6355-49EC-A9C4-8CA47C2D7819}" type="datetimeFigureOut">
              <a:rPr lang="en-US" smtClean="0"/>
              <a:t>4/11/2018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C9B68AB-0919-4FFE-9F90-901600263029}" type="slidenum">
              <a:rPr lang="en-US" smtClean="0"/>
              <a:t>‹#›</a:t>
            </a:fld>
            <a:endParaRPr lang="en-US"/>
          </a:p>
        </p:txBody>
      </p:sp>
    </p:spTree>
    <p:extLst>
      <p:ext uri="{BB962C8B-B14F-4D97-AF65-F5344CB8AC3E}">
        <p14:creationId xmlns:p14="http://schemas.microsoft.com/office/powerpoint/2010/main" val="3928951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C73B310-6355-49EC-A9C4-8CA47C2D7819}" type="datetimeFigureOut">
              <a:rPr lang="en-US" smtClean="0"/>
              <a:t>4/11/2018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C9B68AB-0919-4FFE-9F90-901600263029}" type="slidenum">
              <a:rPr lang="en-US" smtClean="0"/>
              <a:t>‹#›</a:t>
            </a:fld>
            <a:endParaRPr lang="en-US"/>
          </a:p>
        </p:txBody>
      </p:sp>
    </p:spTree>
    <p:extLst>
      <p:ext uri="{BB962C8B-B14F-4D97-AF65-F5344CB8AC3E}">
        <p14:creationId xmlns:p14="http://schemas.microsoft.com/office/powerpoint/2010/main" val="30734091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C73B310-6355-49EC-A9C4-8CA47C2D7819}" type="datetimeFigureOut">
              <a:rPr lang="en-US" smtClean="0"/>
              <a:t>4/11/2018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C9B68AB-0919-4FFE-9F90-901600263029}" type="slidenum">
              <a:rPr lang="en-US" smtClean="0"/>
              <a:t>‹#›</a:t>
            </a:fld>
            <a:endParaRPr lang="en-US"/>
          </a:p>
        </p:txBody>
      </p:sp>
    </p:spTree>
    <p:extLst>
      <p:ext uri="{BB962C8B-B14F-4D97-AF65-F5344CB8AC3E}">
        <p14:creationId xmlns:p14="http://schemas.microsoft.com/office/powerpoint/2010/main" val="35994816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73B310-6355-49EC-A9C4-8CA47C2D7819}" type="datetimeFigureOut">
              <a:rPr lang="en-US" smtClean="0"/>
              <a:t>4/11/2018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9B68AB-0919-4FFE-9F90-901600263029}" type="slidenum">
              <a:rPr lang="en-US" smtClean="0"/>
              <a:t>‹#›</a:t>
            </a:fld>
            <a:endParaRPr lang="en-US"/>
          </a:p>
        </p:txBody>
      </p:sp>
    </p:spTree>
    <p:extLst>
      <p:ext uri="{BB962C8B-B14F-4D97-AF65-F5344CB8AC3E}">
        <p14:creationId xmlns:p14="http://schemas.microsoft.com/office/powerpoint/2010/main" val="20649648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t>Entrepreneurship</a:t>
            </a:r>
            <a:endParaRPr lang="en-US" dirty="0"/>
          </a:p>
        </p:txBody>
      </p:sp>
      <p:sp>
        <p:nvSpPr>
          <p:cNvPr id="3" name="Subtitle 2"/>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41285935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Technological Environment </a:t>
            </a:r>
            <a:endParaRPr lang="en-US" dirty="0"/>
          </a:p>
        </p:txBody>
      </p:sp>
      <p:sp>
        <p:nvSpPr>
          <p:cNvPr id="3" name="Content Placeholder 2"/>
          <p:cNvSpPr>
            <a:spLocks noGrp="1"/>
          </p:cNvSpPr>
          <p:nvPr>
            <p:ph idx="1"/>
          </p:nvPr>
        </p:nvSpPr>
        <p:spPr/>
        <p:txBody>
          <a:bodyPr/>
          <a:lstStyle/>
          <a:p>
            <a:r>
              <a:rPr lang="en-GB" dirty="0"/>
              <a:t>Technology varies significantly across countries. </a:t>
            </a:r>
          </a:p>
          <a:p>
            <a:r>
              <a:rPr lang="en-GB" dirty="0"/>
              <a:t>New products in a country are created based on  the conditions and infrastructure of that country. </a:t>
            </a:r>
            <a:endParaRPr lang="en-US" dirty="0"/>
          </a:p>
        </p:txBody>
      </p:sp>
    </p:spTree>
    <p:extLst>
      <p:ext uri="{BB962C8B-B14F-4D97-AF65-F5344CB8AC3E}">
        <p14:creationId xmlns:p14="http://schemas.microsoft.com/office/powerpoint/2010/main" val="8626990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Strategic Issues </a:t>
            </a:r>
            <a:endParaRPr lang="en-US" dirty="0"/>
          </a:p>
        </p:txBody>
      </p:sp>
      <p:sp>
        <p:nvSpPr>
          <p:cNvPr id="3" name="Content Placeholder 2"/>
          <p:cNvSpPr>
            <a:spLocks noGrp="1"/>
          </p:cNvSpPr>
          <p:nvPr>
            <p:ph idx="1"/>
          </p:nvPr>
        </p:nvSpPr>
        <p:spPr/>
        <p:txBody>
          <a:bodyPr>
            <a:normAutofit lnSpcReduction="10000"/>
          </a:bodyPr>
          <a:lstStyle/>
          <a:p>
            <a:r>
              <a:rPr lang="en-GB" dirty="0"/>
              <a:t>Four strategic issues are important to the international entrepreneur: </a:t>
            </a:r>
          </a:p>
          <a:p>
            <a:pPr marL="0" indent="0">
              <a:buNone/>
            </a:pPr>
            <a:r>
              <a:rPr lang="en-GB" dirty="0"/>
              <a:t>1. The nature of the planning and control systems to be used. </a:t>
            </a:r>
          </a:p>
          <a:p>
            <a:pPr marL="0" indent="0">
              <a:buNone/>
            </a:pPr>
            <a:r>
              <a:rPr lang="en-GB" dirty="0"/>
              <a:t>2. The appropriate organizational structure for conducting international operations. </a:t>
            </a:r>
          </a:p>
          <a:p>
            <a:pPr marL="0" indent="0">
              <a:buNone/>
            </a:pPr>
            <a:r>
              <a:rPr lang="en-GB" dirty="0"/>
              <a:t>3. The degree of standardization possible. </a:t>
            </a:r>
            <a:r>
              <a:rPr lang="en-GB" dirty="0" smtClean="0"/>
              <a:t>(</a:t>
            </a:r>
            <a:r>
              <a:rPr lang="en-US" b="1" dirty="0"/>
              <a:t>Standardization</a:t>
            </a:r>
            <a:r>
              <a:rPr lang="en-US" dirty="0"/>
              <a:t> </a:t>
            </a:r>
            <a:r>
              <a:rPr lang="en-US" sz="2600" dirty="0"/>
              <a:t>is a framework of agreements to which all relevant parties in an industry or organization must adhere to ensure that all processes associated with the creation of a good or performance of a service are performed within set </a:t>
            </a:r>
            <a:r>
              <a:rPr lang="en-US" sz="2600" dirty="0" smtClean="0"/>
              <a:t>guidelines)</a:t>
            </a:r>
            <a:endParaRPr lang="en-GB" sz="2600" dirty="0"/>
          </a:p>
          <a:p>
            <a:r>
              <a:rPr lang="en-GB" dirty="0"/>
              <a:t>With experience in international operations, entrepreneurs tend to change their approach to </a:t>
            </a:r>
            <a:r>
              <a:rPr lang="en-US" dirty="0"/>
              <a:t>responsibility. </a:t>
            </a:r>
          </a:p>
        </p:txBody>
      </p:sp>
    </p:spTree>
    <p:extLst>
      <p:ext uri="{BB962C8B-B14F-4D97-AF65-F5344CB8AC3E}">
        <p14:creationId xmlns:p14="http://schemas.microsoft.com/office/powerpoint/2010/main" val="17028103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36098"/>
            <a:ext cx="10515600" cy="5740865"/>
          </a:xfrm>
        </p:spPr>
        <p:txBody>
          <a:bodyPr>
            <a:normAutofit/>
          </a:bodyPr>
          <a:lstStyle/>
          <a:p>
            <a:r>
              <a:rPr lang="en-GB" b="1" dirty="0"/>
              <a:t>Stage 1: </a:t>
            </a:r>
            <a:r>
              <a:rPr lang="en-GB" dirty="0"/>
              <a:t>In the first stages the entrepreneur typically follows a highly centralized decision- </a:t>
            </a:r>
            <a:r>
              <a:rPr lang="en-US" dirty="0"/>
              <a:t>making process. </a:t>
            </a:r>
          </a:p>
          <a:p>
            <a:r>
              <a:rPr lang="en-GB" b="1" dirty="0"/>
              <a:t>Stage 2: </a:t>
            </a:r>
            <a:r>
              <a:rPr lang="en-GB" dirty="0"/>
              <a:t>When success occurs, it is no longer possible to use completely centralized decision-  </a:t>
            </a:r>
            <a:r>
              <a:rPr lang="en-US" dirty="0"/>
              <a:t>making process. </a:t>
            </a:r>
          </a:p>
          <a:p>
            <a:r>
              <a:rPr lang="en-GB" b="1" dirty="0"/>
              <a:t>Stage 3: </a:t>
            </a:r>
            <a:r>
              <a:rPr lang="en-GB" dirty="0"/>
              <a:t>Decentralization is scaled </a:t>
            </a:r>
            <a:r>
              <a:rPr lang="en-GB" dirty="0" smtClean="0"/>
              <a:t>back (</a:t>
            </a:r>
            <a:r>
              <a:rPr lang="en-US" dirty="0"/>
              <a:t>to make something smaller in size, amount, etc</a:t>
            </a:r>
            <a:r>
              <a:rPr lang="en-US" dirty="0" smtClean="0"/>
              <a:t>.)</a:t>
            </a:r>
            <a:r>
              <a:rPr lang="en-GB" dirty="0" smtClean="0"/>
              <a:t> </a:t>
            </a:r>
            <a:r>
              <a:rPr lang="en-GB" dirty="0"/>
              <a:t>and major strategic decisions are again centralized. </a:t>
            </a:r>
            <a:endParaRPr lang="en-US" dirty="0"/>
          </a:p>
        </p:txBody>
      </p:sp>
    </p:spTree>
    <p:extLst>
      <p:ext uri="{BB962C8B-B14F-4D97-AF65-F5344CB8AC3E}">
        <p14:creationId xmlns:p14="http://schemas.microsoft.com/office/powerpoint/2010/main" val="8568420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39151"/>
            <a:ext cx="10515600" cy="5937812"/>
          </a:xfrm>
        </p:spPr>
        <p:txBody>
          <a:bodyPr>
            <a:normAutofit/>
          </a:bodyPr>
          <a:lstStyle/>
          <a:p>
            <a:r>
              <a:rPr lang="en-GB" dirty="0"/>
              <a:t>The first step in identifying markets is</a:t>
            </a:r>
          </a:p>
          <a:p>
            <a:pPr marL="0" indent="0">
              <a:buNone/>
            </a:pPr>
            <a:r>
              <a:rPr lang="en-GB" dirty="0"/>
              <a:t>     to analyse data in the following areas: </a:t>
            </a:r>
          </a:p>
          <a:p>
            <a:pPr marL="0" indent="0">
              <a:buNone/>
            </a:pPr>
            <a:r>
              <a:rPr lang="en-US" dirty="0"/>
              <a:t>1. Market characteristics. </a:t>
            </a:r>
          </a:p>
          <a:p>
            <a:pPr marL="0" indent="0">
              <a:buNone/>
            </a:pPr>
            <a:r>
              <a:rPr lang="en-US" dirty="0"/>
              <a:t>2. Marketing institutions. </a:t>
            </a:r>
          </a:p>
          <a:p>
            <a:pPr marL="0" indent="0">
              <a:buNone/>
            </a:pPr>
            <a:r>
              <a:rPr lang="en-US" dirty="0"/>
              <a:t>3. Industry conditions. </a:t>
            </a:r>
          </a:p>
          <a:p>
            <a:pPr marL="0" indent="0">
              <a:buNone/>
            </a:pPr>
            <a:r>
              <a:rPr lang="en-US" dirty="0"/>
              <a:t>4. Legal environment. </a:t>
            </a:r>
          </a:p>
          <a:p>
            <a:pPr marL="0" indent="0">
              <a:buNone/>
            </a:pPr>
            <a:r>
              <a:rPr lang="en-US" dirty="0"/>
              <a:t>5. Resources. </a:t>
            </a:r>
          </a:p>
          <a:p>
            <a:pPr marL="0" indent="0">
              <a:buNone/>
            </a:pPr>
            <a:r>
              <a:rPr lang="en-US" dirty="0"/>
              <a:t>6. Political environment.</a:t>
            </a:r>
          </a:p>
        </p:txBody>
      </p:sp>
    </p:spTree>
    <p:extLst>
      <p:ext uri="{BB962C8B-B14F-4D97-AF65-F5344CB8AC3E}">
        <p14:creationId xmlns:p14="http://schemas.microsoft.com/office/powerpoint/2010/main" val="551363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b="1" dirty="0"/>
              <a:t>ENTREPRENEURIAL ENTRY </a:t>
            </a:r>
            <a:r>
              <a:rPr lang="en-GB" b="1"/>
              <a:t>INTO INTERNATIONAL </a:t>
            </a:r>
            <a:r>
              <a:rPr lang="en-GB" b="1" dirty="0"/>
              <a:t>BUSINESS</a:t>
            </a:r>
            <a:endParaRPr lang="en-US" dirty="0"/>
          </a:p>
        </p:txBody>
      </p:sp>
      <p:sp>
        <p:nvSpPr>
          <p:cNvPr id="3" name="Content Placeholder 2"/>
          <p:cNvSpPr>
            <a:spLocks noGrp="1"/>
          </p:cNvSpPr>
          <p:nvPr>
            <p:ph idx="1"/>
          </p:nvPr>
        </p:nvSpPr>
        <p:spPr/>
        <p:txBody>
          <a:bodyPr>
            <a:normAutofit fontScale="92500" lnSpcReduction="20000"/>
          </a:bodyPr>
          <a:lstStyle/>
          <a:p>
            <a:pPr marL="0" indent="0" algn="ctr">
              <a:buNone/>
            </a:pPr>
            <a:r>
              <a:rPr lang="en-GB" b="1" dirty="0"/>
              <a:t>ENTREPRENEURIAL ENTRY INTO INTERNATIONAL BUSINESS </a:t>
            </a:r>
            <a:endParaRPr lang="en-GB" dirty="0"/>
          </a:p>
          <a:p>
            <a:r>
              <a:rPr lang="en-GB" dirty="0"/>
              <a:t>The choice of entry method depends on the goals of the entrepreneur and the company’s </a:t>
            </a:r>
            <a:r>
              <a:rPr lang="en-US" dirty="0"/>
              <a:t>strengths and weaknesses. </a:t>
            </a:r>
          </a:p>
          <a:p>
            <a:pPr marL="0" indent="0" algn="ctr">
              <a:buNone/>
            </a:pPr>
            <a:r>
              <a:rPr lang="en-US" b="1" dirty="0"/>
              <a:t>Exporting </a:t>
            </a:r>
            <a:endParaRPr lang="en-US" dirty="0"/>
          </a:p>
          <a:p>
            <a:r>
              <a:rPr lang="en-GB" dirty="0"/>
              <a:t>As a general rule, an entrepreneur starts doing international business through exporting. </a:t>
            </a:r>
          </a:p>
          <a:p>
            <a:pPr marL="0" indent="0" algn="ctr">
              <a:buNone/>
            </a:pPr>
            <a:r>
              <a:rPr lang="en-GB" b="1" dirty="0"/>
              <a:t>Indirect exporting </a:t>
            </a:r>
          </a:p>
          <a:p>
            <a:r>
              <a:rPr lang="en-GB" dirty="0"/>
              <a:t>involves a foreign purchaser in the local market or using an export management firm. </a:t>
            </a:r>
          </a:p>
          <a:p>
            <a:r>
              <a:rPr lang="en-GB" dirty="0"/>
              <a:t>For certain commodities, foreign buyers seek out sources of supply. Export management firms, another indirect method, are located in many commercial centres.</a:t>
            </a:r>
            <a:endParaRPr lang="en-US" dirty="0"/>
          </a:p>
        </p:txBody>
      </p:sp>
    </p:spTree>
    <p:extLst>
      <p:ext uri="{BB962C8B-B14F-4D97-AF65-F5344CB8AC3E}">
        <p14:creationId xmlns:p14="http://schemas.microsoft.com/office/powerpoint/2010/main" val="22003643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ctr">
              <a:buNone/>
            </a:pPr>
            <a:r>
              <a:rPr lang="en-GB" b="1" dirty="0"/>
              <a:t>Direct exporting </a:t>
            </a:r>
          </a:p>
          <a:p>
            <a:r>
              <a:rPr lang="en-GB" dirty="0"/>
              <a:t>through independent distributors or through one’s own overseas sales office is another entry method. </a:t>
            </a:r>
          </a:p>
          <a:p>
            <a:r>
              <a:rPr lang="en-GB" dirty="0"/>
              <a:t>An independent foreign distributor directly contacts foreign customers and takes care of all technicalities.</a:t>
            </a:r>
            <a:endParaRPr lang="en-US" dirty="0"/>
          </a:p>
        </p:txBody>
      </p:sp>
    </p:spTree>
    <p:extLst>
      <p:ext uri="{BB962C8B-B14F-4D97-AF65-F5344CB8AC3E}">
        <p14:creationId xmlns:p14="http://schemas.microsoft.com/office/powerpoint/2010/main" val="42495282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Non equity arrangements</a:t>
            </a:r>
            <a:endParaRPr lang="en-US" dirty="0"/>
          </a:p>
        </p:txBody>
      </p:sp>
      <p:sp>
        <p:nvSpPr>
          <p:cNvPr id="3" name="Content Placeholder 2"/>
          <p:cNvSpPr>
            <a:spLocks noGrp="1"/>
          </p:cNvSpPr>
          <p:nvPr>
            <p:ph idx="1"/>
          </p:nvPr>
        </p:nvSpPr>
        <p:spPr/>
        <p:txBody>
          <a:bodyPr>
            <a:normAutofit fontScale="92500"/>
          </a:bodyPr>
          <a:lstStyle/>
          <a:p>
            <a:r>
              <a:rPr lang="en-GB" dirty="0"/>
              <a:t>Non equity arrangements allow the entrepreneur to enter a market without direct equity investment in the foreign market.</a:t>
            </a:r>
          </a:p>
          <a:p>
            <a:pPr marL="0" indent="0" algn="ctr">
              <a:buNone/>
            </a:pPr>
            <a:r>
              <a:rPr lang="en-GB" b="1" dirty="0"/>
              <a:t>Licensing </a:t>
            </a:r>
          </a:p>
          <a:p>
            <a:r>
              <a:rPr lang="en-GB" dirty="0"/>
              <a:t>involves a manufacturer giving a foreign manufacturer the right to use a patent, trademark, or technology in return for a royalty. </a:t>
            </a:r>
          </a:p>
          <a:p>
            <a:r>
              <a:rPr lang="en-GB" dirty="0"/>
              <a:t>This arrangement is most appropriate when the entrepreneur has no prospect of entering the market through exporting or direct investment.</a:t>
            </a:r>
          </a:p>
          <a:p>
            <a:r>
              <a:rPr lang="en-GB" dirty="0"/>
              <a:t> The process is usually low risk and an easy way to generate incremental income. </a:t>
            </a:r>
          </a:p>
          <a:p>
            <a:r>
              <a:rPr lang="en-GB" dirty="0"/>
              <a:t>Without careful analysis, licensing </a:t>
            </a:r>
            <a:r>
              <a:rPr lang="en-US" dirty="0"/>
              <a:t>arrangements have several pitfalls.</a:t>
            </a:r>
          </a:p>
        </p:txBody>
      </p:sp>
    </p:spTree>
    <p:extLst>
      <p:ext uri="{BB962C8B-B14F-4D97-AF65-F5344CB8AC3E}">
        <p14:creationId xmlns:p14="http://schemas.microsoft.com/office/powerpoint/2010/main" val="2924533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2880"/>
            <a:ext cx="10515600" cy="5994083"/>
          </a:xfrm>
        </p:spPr>
        <p:txBody>
          <a:bodyPr>
            <a:normAutofit/>
          </a:bodyPr>
          <a:lstStyle/>
          <a:p>
            <a:pPr marL="0" indent="0" algn="ctr">
              <a:buNone/>
            </a:pPr>
            <a:r>
              <a:rPr lang="en-US" b="1" dirty="0"/>
              <a:t>Turn-key projects </a:t>
            </a:r>
            <a:endParaRPr lang="en-US" dirty="0"/>
          </a:p>
          <a:p>
            <a:r>
              <a:rPr lang="en-GB" dirty="0"/>
              <a:t>Lesser-developed countries are able to obtain manufacturing technology without surrendering economic control through </a:t>
            </a:r>
            <a:r>
              <a:rPr lang="en-GB" b="1" dirty="0"/>
              <a:t>turn-key projects. </a:t>
            </a:r>
          </a:p>
          <a:p>
            <a:r>
              <a:rPr lang="en-GB" dirty="0"/>
              <a:t>A foreign entrepreneur builds a facility, trains the workers, and trains the management </a:t>
            </a:r>
            <a:r>
              <a:rPr lang="en-US" dirty="0"/>
              <a:t>to run the installation. </a:t>
            </a:r>
          </a:p>
          <a:p>
            <a:r>
              <a:rPr lang="en-GB" dirty="0"/>
              <a:t>Once the operation is on line, it is turned over to local owners. </a:t>
            </a:r>
          </a:p>
          <a:p>
            <a:r>
              <a:rPr lang="en-GB" dirty="0"/>
              <a:t>Initial profits can lead to follow-up sales. </a:t>
            </a:r>
          </a:p>
          <a:p>
            <a:r>
              <a:rPr lang="en-GB" dirty="0"/>
              <a:t>Financing is often provided by the local company </a:t>
            </a:r>
            <a:r>
              <a:rPr lang="en-US" dirty="0"/>
              <a:t>or government.</a:t>
            </a:r>
          </a:p>
        </p:txBody>
      </p:sp>
    </p:spTree>
    <p:extLst>
      <p:ext uri="{BB962C8B-B14F-4D97-AF65-F5344CB8AC3E}">
        <p14:creationId xmlns:p14="http://schemas.microsoft.com/office/powerpoint/2010/main" val="34820732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65760" y="309488"/>
            <a:ext cx="10988040" cy="6548511"/>
          </a:xfrm>
        </p:spPr>
        <p:txBody>
          <a:bodyPr>
            <a:normAutofit fontScale="92500" lnSpcReduction="10000"/>
          </a:bodyPr>
          <a:lstStyle/>
          <a:p>
            <a:pPr marL="0" indent="0" algn="ctr">
              <a:buNone/>
            </a:pPr>
            <a:r>
              <a:rPr lang="en-US" b="1" dirty="0"/>
              <a:t>Management contracts </a:t>
            </a:r>
            <a:endParaRPr lang="en-US" dirty="0"/>
          </a:p>
          <a:p>
            <a:r>
              <a:rPr lang="en-GB" dirty="0"/>
              <a:t>Entrepreneurs can contract their management techniques and skills, often following a turn-key project. </a:t>
            </a:r>
          </a:p>
          <a:p>
            <a:r>
              <a:rPr lang="en-GB" dirty="0"/>
              <a:t>The </a:t>
            </a:r>
            <a:r>
              <a:rPr lang="en-GB" b="1" dirty="0"/>
              <a:t>management contract </a:t>
            </a:r>
            <a:r>
              <a:rPr lang="en-GB" dirty="0"/>
              <a:t>allows the purchasing  country to gain foreign expertise without turning ownership over to a foreigner.</a:t>
            </a:r>
          </a:p>
          <a:p>
            <a:pPr marL="0" indent="0" algn="ctr">
              <a:buNone/>
            </a:pPr>
            <a:r>
              <a:rPr lang="en-US" b="1" dirty="0"/>
              <a:t>Direct Foreign Investment </a:t>
            </a:r>
            <a:endParaRPr lang="en-US" dirty="0"/>
          </a:p>
          <a:p>
            <a:r>
              <a:rPr lang="en-GB" dirty="0"/>
              <a:t>The wholly owned foreign subsidiary has been the preferred mode of ownership for direct </a:t>
            </a:r>
            <a:r>
              <a:rPr lang="en-US" dirty="0"/>
              <a:t>investment. </a:t>
            </a:r>
          </a:p>
          <a:p>
            <a:pPr marL="0" indent="0" algn="ctr">
              <a:buNone/>
            </a:pPr>
            <a:r>
              <a:rPr lang="en-GB" b="1" dirty="0"/>
              <a:t>Minority interests </a:t>
            </a:r>
          </a:p>
          <a:p>
            <a:r>
              <a:rPr lang="en-GB" dirty="0"/>
              <a:t>The </a:t>
            </a:r>
            <a:r>
              <a:rPr lang="en-GB" b="1" dirty="0"/>
              <a:t>minority interest </a:t>
            </a:r>
            <a:r>
              <a:rPr lang="en-GB" dirty="0"/>
              <a:t>provides the firm with either a source of  raw materials or a confined market for products. </a:t>
            </a:r>
          </a:p>
          <a:p>
            <a:r>
              <a:rPr lang="en-GB" dirty="0"/>
              <a:t>Entrepreneurs have used minority positions to gain a foothold in the market before making a major investment. </a:t>
            </a:r>
          </a:p>
          <a:p>
            <a:pPr marL="0" indent="0" algn="ctr">
              <a:buNone/>
            </a:pPr>
            <a:r>
              <a:rPr lang="en-US" b="1" dirty="0"/>
              <a:t>Joint ventures </a:t>
            </a:r>
            <a:endParaRPr lang="en-US" dirty="0"/>
          </a:p>
          <a:p>
            <a:r>
              <a:rPr lang="en-GB" dirty="0"/>
              <a:t>Two firms get together and form a third company in which they share the equity.</a:t>
            </a:r>
            <a:endParaRPr lang="en-US" dirty="0"/>
          </a:p>
        </p:txBody>
      </p:sp>
    </p:spTree>
    <p:extLst>
      <p:ext uri="{BB962C8B-B14F-4D97-AF65-F5344CB8AC3E}">
        <p14:creationId xmlns:p14="http://schemas.microsoft.com/office/powerpoint/2010/main" val="35683789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98474"/>
            <a:ext cx="10515600" cy="6759526"/>
          </a:xfrm>
        </p:spPr>
        <p:txBody>
          <a:bodyPr>
            <a:normAutofit fontScale="92500" lnSpcReduction="10000"/>
          </a:bodyPr>
          <a:lstStyle/>
          <a:p>
            <a:r>
              <a:rPr lang="en-US" b="1" dirty="0"/>
              <a:t>Joint ventures </a:t>
            </a:r>
            <a:endParaRPr lang="en-US" dirty="0"/>
          </a:p>
          <a:p>
            <a:r>
              <a:rPr lang="en-GB" dirty="0"/>
              <a:t>Two firms get together and form a third company in which they share the equity. </a:t>
            </a:r>
          </a:p>
          <a:p>
            <a:r>
              <a:rPr lang="en-GB" dirty="0"/>
              <a:t>Joint ventures have been used by entrepreneurs in two situations: </a:t>
            </a:r>
          </a:p>
          <a:p>
            <a:pPr lvl="1"/>
            <a:r>
              <a:rPr lang="en-GB" dirty="0"/>
              <a:t>1. When the entrepreneur wants to purchase local knowledge </a:t>
            </a:r>
            <a:r>
              <a:rPr lang="en-US" dirty="0"/>
              <a:t>and an established facility. </a:t>
            </a:r>
          </a:p>
          <a:p>
            <a:pPr lvl="1"/>
            <a:r>
              <a:rPr lang="en-GB" dirty="0"/>
              <a:t>2. When rapid entry into a market it needed. </a:t>
            </a:r>
          </a:p>
          <a:p>
            <a:r>
              <a:rPr lang="en-GB" dirty="0"/>
              <a:t>The keys to success of joint ventures have not been well understood. </a:t>
            </a:r>
          </a:p>
          <a:p>
            <a:r>
              <a:rPr lang="en-GB" dirty="0"/>
              <a:t>Reasons for forming a joint venture today are different than those in the past.</a:t>
            </a:r>
          </a:p>
          <a:p>
            <a:r>
              <a:rPr lang="en-GB" dirty="0"/>
              <a:t>Originally, joint ventures were used for trading purposes and were one of the oldest ways of transacting  business. </a:t>
            </a:r>
          </a:p>
          <a:p>
            <a:r>
              <a:rPr lang="en-GB" dirty="0"/>
              <a:t>Motives for the significant increase in the use </a:t>
            </a:r>
            <a:r>
              <a:rPr lang="en-US" dirty="0"/>
              <a:t>of joint ventures: </a:t>
            </a:r>
          </a:p>
          <a:p>
            <a:pPr marL="0" indent="0">
              <a:buNone/>
            </a:pPr>
            <a:r>
              <a:rPr lang="en-GB" dirty="0"/>
              <a:t>a. To share the costs and risks of an uncertain project. </a:t>
            </a:r>
          </a:p>
          <a:p>
            <a:pPr marL="0" indent="0">
              <a:buNone/>
            </a:pPr>
            <a:r>
              <a:rPr lang="en-GB" dirty="0"/>
              <a:t>b. To gain </a:t>
            </a:r>
            <a:r>
              <a:rPr lang="en-GB" b="1" dirty="0"/>
              <a:t>synergy </a:t>
            </a:r>
            <a:r>
              <a:rPr lang="en-GB" dirty="0"/>
              <a:t>between the two firms. </a:t>
            </a:r>
          </a:p>
          <a:p>
            <a:pPr marL="0" indent="0">
              <a:buNone/>
            </a:pPr>
            <a:r>
              <a:rPr lang="en-GB" dirty="0"/>
              <a:t>c. To obtain a competitive advantage. </a:t>
            </a:r>
          </a:p>
          <a:p>
            <a:pPr marL="0" indent="0">
              <a:buNone/>
            </a:pPr>
            <a:r>
              <a:rPr lang="en-GB" dirty="0"/>
              <a:t>d. To enter markets that pose entrance difficulties.</a:t>
            </a:r>
            <a:endParaRPr lang="en-US" dirty="0"/>
          </a:p>
        </p:txBody>
      </p:sp>
    </p:spTree>
    <p:extLst>
      <p:ext uri="{BB962C8B-B14F-4D97-AF65-F5344CB8AC3E}">
        <p14:creationId xmlns:p14="http://schemas.microsoft.com/office/powerpoint/2010/main" val="6891042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INTERNATIONAL ENTREPRENEURIAL OPPORTUNITIES </a:t>
            </a:r>
            <a:endParaRPr lang="en-US" dirty="0"/>
          </a:p>
        </p:txBody>
      </p:sp>
      <p:sp>
        <p:nvSpPr>
          <p:cNvPr id="3" name="Content Placeholder 2"/>
          <p:cNvSpPr>
            <a:spLocks noGrp="1"/>
          </p:cNvSpPr>
          <p:nvPr>
            <p:ph idx="1"/>
          </p:nvPr>
        </p:nvSpPr>
        <p:spPr/>
        <p:txBody>
          <a:bodyPr>
            <a:normAutofit/>
          </a:bodyPr>
          <a:lstStyle/>
          <a:p>
            <a:pPr marL="0" indent="0" algn="ctr">
              <a:buNone/>
            </a:pPr>
            <a:r>
              <a:rPr lang="en-GB" b="1" dirty="0"/>
              <a:t>THE NATURE OF INTERNATIONAL ENTREPRENEURSHIP </a:t>
            </a:r>
          </a:p>
          <a:p>
            <a:r>
              <a:rPr lang="en-GB" b="1" dirty="0"/>
              <a:t>International entrepreneurship </a:t>
            </a:r>
            <a:r>
              <a:rPr lang="en-GB" dirty="0"/>
              <a:t>is the process of an entrepreneur conducting business activities across national boundaries. </a:t>
            </a:r>
          </a:p>
          <a:p>
            <a:r>
              <a:rPr lang="en-GB" dirty="0"/>
              <a:t>As more countries become market oriented and developed, the distinction between foreign and domestic markets is becoming less noticeable.</a:t>
            </a:r>
          </a:p>
          <a:p>
            <a:r>
              <a:rPr lang="en-GB" dirty="0"/>
              <a:t>It is exporting, licensing, or opening a sales office in another country.</a:t>
            </a:r>
          </a:p>
          <a:p>
            <a:r>
              <a:rPr lang="en-GB" dirty="0"/>
              <a:t> When an entrepreneur executes his or her  business in more than one country, international entrepreneurship occurs. </a:t>
            </a:r>
            <a:endParaRPr lang="en-US" dirty="0"/>
          </a:p>
        </p:txBody>
      </p:sp>
    </p:spTree>
    <p:extLst>
      <p:ext uri="{BB962C8B-B14F-4D97-AF65-F5344CB8AC3E}">
        <p14:creationId xmlns:p14="http://schemas.microsoft.com/office/powerpoint/2010/main" val="3125764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7255"/>
            <a:ext cx="10515600" cy="1325563"/>
          </a:xfrm>
        </p:spPr>
        <p:txBody>
          <a:bodyPr/>
          <a:lstStyle/>
          <a:p>
            <a:pPr algn="ctr"/>
            <a:r>
              <a:rPr lang="en-US" b="1" dirty="0"/>
              <a:t>SOURCES OF NEW IDEAS</a:t>
            </a:r>
            <a:endParaRPr lang="en-US" dirty="0"/>
          </a:p>
        </p:txBody>
      </p:sp>
      <p:sp>
        <p:nvSpPr>
          <p:cNvPr id="3" name="Content Placeholder 2"/>
          <p:cNvSpPr>
            <a:spLocks noGrp="1"/>
          </p:cNvSpPr>
          <p:nvPr>
            <p:ph idx="1"/>
          </p:nvPr>
        </p:nvSpPr>
        <p:spPr>
          <a:xfrm>
            <a:off x="838200" y="914400"/>
            <a:ext cx="10515600" cy="5262563"/>
          </a:xfrm>
        </p:spPr>
        <p:txBody>
          <a:bodyPr/>
          <a:lstStyle/>
          <a:p>
            <a:r>
              <a:rPr lang="en-GB" dirty="0"/>
              <a:t>A sound idea for a new product or service, properly evaluated, is essential to successfully launch a new venture. </a:t>
            </a:r>
          </a:p>
          <a:p>
            <a:r>
              <a:rPr lang="en-GB" dirty="0"/>
              <a:t>Some of the more frequently used ideas for new entrepreneur include consumers, existing companies, distribution channels, the federal government and research and development</a:t>
            </a:r>
          </a:p>
          <a:p>
            <a:endParaRPr lang="en-US" dirty="0"/>
          </a:p>
        </p:txBody>
      </p:sp>
    </p:spTree>
    <p:extLst>
      <p:ext uri="{BB962C8B-B14F-4D97-AF65-F5344CB8AC3E}">
        <p14:creationId xmlns:p14="http://schemas.microsoft.com/office/powerpoint/2010/main" val="21465980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Consumers</a:t>
            </a:r>
            <a:endParaRPr lang="en-US" dirty="0"/>
          </a:p>
        </p:txBody>
      </p:sp>
      <p:sp>
        <p:nvSpPr>
          <p:cNvPr id="3" name="Content Placeholder 2"/>
          <p:cNvSpPr>
            <a:spLocks noGrp="1"/>
          </p:cNvSpPr>
          <p:nvPr>
            <p:ph idx="1"/>
          </p:nvPr>
        </p:nvSpPr>
        <p:spPr/>
        <p:txBody>
          <a:bodyPr/>
          <a:lstStyle/>
          <a:p>
            <a:r>
              <a:rPr lang="en-GB" dirty="0"/>
              <a:t>Potential entrepreneurs should pay close attention to the final focal point of the idea for a new product or service the potential consumer.</a:t>
            </a:r>
          </a:p>
          <a:p>
            <a:r>
              <a:rPr lang="en-GB" dirty="0"/>
              <a:t>This can be an informal or formal survey of consumers expressing their opinions. </a:t>
            </a:r>
          </a:p>
          <a:p>
            <a:r>
              <a:rPr lang="en-GB" dirty="0"/>
              <a:t>Care should be taken to ensure that the idea represents a </a:t>
            </a:r>
            <a:r>
              <a:rPr lang="en-US" dirty="0"/>
              <a:t>large enough market.</a:t>
            </a:r>
          </a:p>
        </p:txBody>
      </p:sp>
    </p:spTree>
    <p:extLst>
      <p:ext uri="{BB962C8B-B14F-4D97-AF65-F5344CB8AC3E}">
        <p14:creationId xmlns:p14="http://schemas.microsoft.com/office/powerpoint/2010/main" val="27567908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Existing Companies</a:t>
            </a:r>
            <a:endParaRPr lang="en-US" dirty="0"/>
          </a:p>
        </p:txBody>
      </p:sp>
      <p:sp>
        <p:nvSpPr>
          <p:cNvPr id="3" name="Content Placeholder 2"/>
          <p:cNvSpPr>
            <a:spLocks noGrp="1"/>
          </p:cNvSpPr>
          <p:nvPr>
            <p:ph idx="1"/>
          </p:nvPr>
        </p:nvSpPr>
        <p:spPr/>
        <p:txBody>
          <a:bodyPr/>
          <a:lstStyle/>
          <a:p>
            <a:r>
              <a:rPr lang="en-GB" dirty="0"/>
              <a:t>Entrepreneurs should establish a formal method for monitoring and evaluating the products and services in the market.</a:t>
            </a:r>
          </a:p>
          <a:p>
            <a:r>
              <a:rPr lang="en-GB" dirty="0"/>
              <a:t>Frequently this analysis uncovers ways to improve on these offering that may result in a new product that has more market appeal</a:t>
            </a:r>
            <a:endParaRPr lang="en-US" dirty="0"/>
          </a:p>
        </p:txBody>
      </p:sp>
    </p:spTree>
    <p:extLst>
      <p:ext uri="{BB962C8B-B14F-4D97-AF65-F5344CB8AC3E}">
        <p14:creationId xmlns:p14="http://schemas.microsoft.com/office/powerpoint/2010/main" val="789900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Distribution Channels</a:t>
            </a:r>
            <a:endParaRPr lang="en-US" dirty="0"/>
          </a:p>
        </p:txBody>
      </p:sp>
      <p:sp>
        <p:nvSpPr>
          <p:cNvPr id="3" name="Content Placeholder 2"/>
          <p:cNvSpPr>
            <a:spLocks noGrp="1"/>
          </p:cNvSpPr>
          <p:nvPr>
            <p:ph idx="1"/>
          </p:nvPr>
        </p:nvSpPr>
        <p:spPr/>
        <p:txBody>
          <a:bodyPr/>
          <a:lstStyle/>
          <a:p>
            <a:r>
              <a:rPr lang="en-GB" dirty="0"/>
              <a:t>Members of distribution channels are also excellent sources for new ideas because they are familiar with the needs of the market. </a:t>
            </a:r>
          </a:p>
          <a:p>
            <a:r>
              <a:rPr lang="en-GB" dirty="0"/>
              <a:t>Not only do channel members frequently have suggestions  for new product, but they can also help in marketing the entrepreneur’s newly developed </a:t>
            </a:r>
            <a:r>
              <a:rPr lang="en-US" dirty="0"/>
              <a:t>products.</a:t>
            </a:r>
          </a:p>
        </p:txBody>
      </p:sp>
    </p:spTree>
    <p:extLst>
      <p:ext uri="{BB962C8B-B14F-4D97-AF65-F5344CB8AC3E}">
        <p14:creationId xmlns:p14="http://schemas.microsoft.com/office/powerpoint/2010/main" val="23432997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67920"/>
            <a:ext cx="10515600" cy="1325563"/>
          </a:xfrm>
        </p:spPr>
        <p:txBody>
          <a:bodyPr/>
          <a:lstStyle/>
          <a:p>
            <a:pPr algn="ctr"/>
            <a:r>
              <a:rPr lang="en-US" b="1" dirty="0"/>
              <a:t>Federal Government</a:t>
            </a:r>
            <a:endParaRPr lang="en-US" dirty="0"/>
          </a:p>
        </p:txBody>
      </p:sp>
      <p:sp>
        <p:nvSpPr>
          <p:cNvPr id="3" name="Content Placeholder 2"/>
          <p:cNvSpPr>
            <a:spLocks noGrp="1"/>
          </p:cNvSpPr>
          <p:nvPr>
            <p:ph idx="1"/>
          </p:nvPr>
        </p:nvSpPr>
        <p:spPr>
          <a:xfrm>
            <a:off x="838200" y="703385"/>
            <a:ext cx="10515600" cy="5473578"/>
          </a:xfrm>
        </p:spPr>
        <p:txBody>
          <a:bodyPr>
            <a:normAutofit fontScale="92500" lnSpcReduction="20000"/>
          </a:bodyPr>
          <a:lstStyle/>
          <a:p>
            <a:r>
              <a:rPr lang="en-GB" dirty="0"/>
              <a:t>The federal government can be source of new product ideas in two ways. </a:t>
            </a:r>
          </a:p>
          <a:p>
            <a:r>
              <a:rPr lang="en-GB" dirty="0"/>
              <a:t>First the files of the Patent Office contain numerous new product possibilities. </a:t>
            </a:r>
          </a:p>
          <a:p>
            <a:r>
              <a:rPr lang="en-GB" dirty="0"/>
              <a:t>Although the patents may not be feasible new product introduction, they can suggest other marketable product ideas. </a:t>
            </a:r>
          </a:p>
          <a:p>
            <a:r>
              <a:rPr lang="en-GB" dirty="0"/>
              <a:t>Several government agencies and publications are helpful in monitoring patent applications. </a:t>
            </a:r>
          </a:p>
          <a:p>
            <a:r>
              <a:rPr lang="en-GB" dirty="0"/>
              <a:t>Second new product ideas can come in response to government regulations. For example the Occupational Safety and Health Act (OSHA), aimed at eliminating unsafe working condition in industry, mandated that first aid kits be made available in business establishments employing more than three people. </a:t>
            </a:r>
          </a:p>
          <a:p>
            <a:r>
              <a:rPr lang="en-GB" dirty="0"/>
              <a:t>The kit had to contain specific item that varied according to the company and the industry. </a:t>
            </a:r>
          </a:p>
          <a:p>
            <a:r>
              <a:rPr lang="en-GB" dirty="0"/>
              <a:t>In response to OSHA, both established and newly formed ventures marketed a wide variety of first aid kits.</a:t>
            </a:r>
            <a:endParaRPr lang="en-US" dirty="0"/>
          </a:p>
        </p:txBody>
      </p:sp>
    </p:spTree>
    <p:extLst>
      <p:ext uri="{BB962C8B-B14F-4D97-AF65-F5344CB8AC3E}">
        <p14:creationId xmlns:p14="http://schemas.microsoft.com/office/powerpoint/2010/main" val="7012832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Research and Development</a:t>
            </a:r>
            <a:endParaRPr lang="en-US" dirty="0"/>
          </a:p>
        </p:txBody>
      </p:sp>
      <p:sp>
        <p:nvSpPr>
          <p:cNvPr id="3" name="Content Placeholder 2"/>
          <p:cNvSpPr>
            <a:spLocks noGrp="1"/>
          </p:cNvSpPr>
          <p:nvPr>
            <p:ph idx="1"/>
          </p:nvPr>
        </p:nvSpPr>
        <p:spPr/>
        <p:txBody>
          <a:bodyPr/>
          <a:lstStyle/>
          <a:p>
            <a:r>
              <a:rPr lang="en-GB" dirty="0"/>
              <a:t>The largest source for new ideas is the entrepreneur’s own research and development. </a:t>
            </a:r>
          </a:p>
          <a:p>
            <a:r>
              <a:rPr lang="en-GB" dirty="0"/>
              <a:t>This can  be a formal endeavour connected with one’s current employment. </a:t>
            </a:r>
          </a:p>
          <a:p>
            <a:r>
              <a:rPr lang="en-GB" dirty="0"/>
              <a:t>A more formal research and  development department is often better equipped and enables the entrepreneurs to conceptualize and develop successful new product ideas.</a:t>
            </a:r>
            <a:endParaRPr lang="en-US" dirty="0"/>
          </a:p>
        </p:txBody>
      </p:sp>
    </p:spTree>
    <p:extLst>
      <p:ext uri="{BB962C8B-B14F-4D97-AF65-F5344CB8AC3E}">
        <p14:creationId xmlns:p14="http://schemas.microsoft.com/office/powerpoint/2010/main" val="6976297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b="1" dirty="0"/>
              <a:t>CREATIVITY AND THE BUSINESS IDEA </a:t>
            </a:r>
            <a:endParaRPr lang="en-US" dirty="0"/>
          </a:p>
        </p:txBody>
      </p:sp>
      <p:sp>
        <p:nvSpPr>
          <p:cNvPr id="3" name="Content Placeholder 2"/>
          <p:cNvSpPr>
            <a:spLocks noGrp="1"/>
          </p:cNvSpPr>
          <p:nvPr>
            <p:ph idx="1"/>
          </p:nvPr>
        </p:nvSpPr>
        <p:spPr/>
        <p:txBody>
          <a:bodyPr/>
          <a:lstStyle/>
          <a:p>
            <a:pPr marL="0" indent="0" algn="ctr">
              <a:buNone/>
            </a:pPr>
            <a:r>
              <a:rPr lang="en-GB" b="1" dirty="0"/>
              <a:t>METHODS OF GENERATING NEW IDEAS</a:t>
            </a:r>
          </a:p>
          <a:p>
            <a:r>
              <a:rPr lang="en-GB" dirty="0"/>
              <a:t>Even with the wide variety of sources available, coming up with an idea to serve as the basis for the new venture can still be a difficult problem. </a:t>
            </a:r>
          </a:p>
          <a:p>
            <a:r>
              <a:rPr lang="en-GB" dirty="0"/>
              <a:t>The entrepreneur can use several methods to help  generate and test new ideas, including focus groups, brain storming and problem inventory </a:t>
            </a:r>
            <a:r>
              <a:rPr lang="en-US" dirty="0"/>
              <a:t>analysis. </a:t>
            </a:r>
            <a:r>
              <a:rPr lang="en-GB" b="1" dirty="0"/>
              <a:t> </a:t>
            </a:r>
            <a:endParaRPr lang="en-US" dirty="0"/>
          </a:p>
        </p:txBody>
      </p:sp>
    </p:spTree>
    <p:extLst>
      <p:ext uri="{BB962C8B-B14F-4D97-AF65-F5344CB8AC3E}">
        <p14:creationId xmlns:p14="http://schemas.microsoft.com/office/powerpoint/2010/main" val="8680005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Focus groups </a:t>
            </a:r>
            <a:endParaRPr lang="en-US" dirty="0"/>
          </a:p>
        </p:txBody>
      </p:sp>
      <p:sp>
        <p:nvSpPr>
          <p:cNvPr id="3" name="Content Placeholder 2"/>
          <p:cNvSpPr>
            <a:spLocks noGrp="1"/>
          </p:cNvSpPr>
          <p:nvPr>
            <p:ph idx="1"/>
          </p:nvPr>
        </p:nvSpPr>
        <p:spPr/>
        <p:txBody>
          <a:bodyPr/>
          <a:lstStyle/>
          <a:p>
            <a:r>
              <a:rPr lang="en-GB" dirty="0"/>
              <a:t>Group of individuals providing information in a structured format is called a focus group. </a:t>
            </a:r>
          </a:p>
          <a:p>
            <a:r>
              <a:rPr lang="en-GB" dirty="0"/>
              <a:t>The group of 8 to 14 participants is simulated by comments form other group members in creatively conceptualizing and developing new product idea to fulfil a market need. </a:t>
            </a:r>
            <a:endParaRPr lang="en-US" dirty="0"/>
          </a:p>
        </p:txBody>
      </p:sp>
    </p:spTree>
    <p:extLst>
      <p:ext uri="{BB962C8B-B14F-4D97-AF65-F5344CB8AC3E}">
        <p14:creationId xmlns:p14="http://schemas.microsoft.com/office/powerpoint/2010/main" val="11899350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Brainstorming </a:t>
            </a:r>
            <a:endParaRPr lang="en-US" dirty="0"/>
          </a:p>
        </p:txBody>
      </p:sp>
      <p:sp>
        <p:nvSpPr>
          <p:cNvPr id="3" name="Content Placeholder 2"/>
          <p:cNvSpPr>
            <a:spLocks noGrp="1"/>
          </p:cNvSpPr>
          <p:nvPr>
            <p:ph idx="1"/>
          </p:nvPr>
        </p:nvSpPr>
        <p:spPr/>
        <p:txBody>
          <a:bodyPr>
            <a:normAutofit/>
          </a:bodyPr>
          <a:lstStyle/>
          <a:p>
            <a:r>
              <a:rPr lang="en-GB" dirty="0"/>
              <a:t>A group method of obtaining new ideas and solutions is called brainstorming. </a:t>
            </a:r>
          </a:p>
          <a:p>
            <a:r>
              <a:rPr lang="en-GB" dirty="0"/>
              <a:t>The brainstorming  method for generating new ideas is based on the fact that people can be stimulated to greater creativity by meeting with others and participating with organized group experiences.</a:t>
            </a:r>
          </a:p>
          <a:p>
            <a:r>
              <a:rPr lang="en-GB" dirty="0"/>
              <a:t>Although most of the ideas generated from the group have no basis for further development, often a good </a:t>
            </a:r>
            <a:r>
              <a:rPr lang="en-US" dirty="0"/>
              <a:t>idea emerges. </a:t>
            </a:r>
          </a:p>
        </p:txBody>
      </p:sp>
    </p:spTree>
    <p:extLst>
      <p:ext uri="{BB962C8B-B14F-4D97-AF65-F5344CB8AC3E}">
        <p14:creationId xmlns:p14="http://schemas.microsoft.com/office/powerpoint/2010/main" val="140525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Problem inventory analysis </a:t>
            </a:r>
            <a:endParaRPr lang="en-US" dirty="0"/>
          </a:p>
        </p:txBody>
      </p:sp>
      <p:sp>
        <p:nvSpPr>
          <p:cNvPr id="3" name="Content Placeholder 2"/>
          <p:cNvSpPr>
            <a:spLocks noGrp="1"/>
          </p:cNvSpPr>
          <p:nvPr>
            <p:ph idx="1"/>
          </p:nvPr>
        </p:nvSpPr>
        <p:spPr/>
        <p:txBody>
          <a:bodyPr>
            <a:normAutofit/>
          </a:bodyPr>
          <a:lstStyle/>
          <a:p>
            <a:r>
              <a:rPr lang="en-GB" dirty="0"/>
              <a:t>Problem inventory analysis uses individuals in a manner that is analogous to focus groups to generate new product ideas. </a:t>
            </a:r>
          </a:p>
          <a:p>
            <a:r>
              <a:rPr lang="en-GB" dirty="0"/>
              <a:t>However instead of generating new ideas themselves, consumers are provided with a list of problems in a general product category. </a:t>
            </a:r>
          </a:p>
          <a:p>
            <a:r>
              <a:rPr lang="en-GB" dirty="0"/>
              <a:t>They are then asked to identify and discuss products in this category that have the particular problem. </a:t>
            </a:r>
          </a:p>
          <a:p>
            <a:r>
              <a:rPr lang="en-GB" dirty="0"/>
              <a:t>This method is often effective since it is easier to relate known products to suggested problems and arrive at a new product idea then to generate an entirely new idea by itself. </a:t>
            </a:r>
            <a:endParaRPr lang="en-US" dirty="0"/>
          </a:p>
        </p:txBody>
      </p:sp>
    </p:spTree>
    <p:extLst>
      <p:ext uri="{BB962C8B-B14F-4D97-AF65-F5344CB8AC3E}">
        <p14:creationId xmlns:p14="http://schemas.microsoft.com/office/powerpoint/2010/main" val="8244152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b="1" dirty="0"/>
              <a:t>THE IMPORTANCE OF INTERNATIONAL BUSINESS TO THE FIRM</a:t>
            </a:r>
            <a:endParaRPr lang="en-US" dirty="0"/>
          </a:p>
        </p:txBody>
      </p:sp>
      <p:sp>
        <p:nvSpPr>
          <p:cNvPr id="3" name="Content Placeholder 2"/>
          <p:cNvSpPr>
            <a:spLocks noGrp="1"/>
          </p:cNvSpPr>
          <p:nvPr>
            <p:ph idx="1"/>
          </p:nvPr>
        </p:nvSpPr>
        <p:spPr/>
        <p:txBody>
          <a:bodyPr/>
          <a:lstStyle/>
          <a:p>
            <a:r>
              <a:rPr lang="en-GB" dirty="0"/>
              <a:t>International business has become increasingly important to firms of all sizes. </a:t>
            </a:r>
          </a:p>
          <a:p>
            <a:r>
              <a:rPr lang="en-GB" dirty="0"/>
              <a:t>The successful entrepreneur will be someone who understands how international business differs from domestic business and is able to act accordingly.</a:t>
            </a:r>
          </a:p>
          <a:p>
            <a:endParaRPr lang="en-US" dirty="0"/>
          </a:p>
        </p:txBody>
      </p:sp>
    </p:spTree>
    <p:extLst>
      <p:ext uri="{BB962C8B-B14F-4D97-AF65-F5344CB8AC3E}">
        <p14:creationId xmlns:p14="http://schemas.microsoft.com/office/powerpoint/2010/main" val="17231062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CREATIVE PROBLEM SOLVING </a:t>
            </a:r>
            <a:endParaRPr lang="en-US" dirty="0"/>
          </a:p>
        </p:txBody>
      </p:sp>
      <p:sp>
        <p:nvSpPr>
          <p:cNvPr id="3" name="Content Placeholder 2"/>
          <p:cNvSpPr>
            <a:spLocks noGrp="1"/>
          </p:cNvSpPr>
          <p:nvPr>
            <p:ph idx="1"/>
          </p:nvPr>
        </p:nvSpPr>
        <p:spPr/>
        <p:txBody>
          <a:bodyPr/>
          <a:lstStyle/>
          <a:p>
            <a:r>
              <a:rPr lang="en-GB" dirty="0"/>
              <a:t>Creative problem solving is a method for obtaining new ideas focusing on the parameters. </a:t>
            </a:r>
            <a:endParaRPr lang="en-US" dirty="0"/>
          </a:p>
        </p:txBody>
      </p:sp>
    </p:spTree>
    <p:extLst>
      <p:ext uri="{BB962C8B-B14F-4D97-AF65-F5344CB8AC3E}">
        <p14:creationId xmlns:p14="http://schemas.microsoft.com/office/powerpoint/2010/main" val="12960209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Brainstorming </a:t>
            </a:r>
            <a:endParaRPr lang="en-US" dirty="0"/>
          </a:p>
        </p:txBody>
      </p:sp>
      <p:sp>
        <p:nvSpPr>
          <p:cNvPr id="3" name="Content Placeholder 2"/>
          <p:cNvSpPr>
            <a:spLocks noGrp="1"/>
          </p:cNvSpPr>
          <p:nvPr>
            <p:ph idx="1"/>
          </p:nvPr>
        </p:nvSpPr>
        <p:spPr/>
        <p:txBody>
          <a:bodyPr/>
          <a:lstStyle/>
          <a:p>
            <a:r>
              <a:rPr lang="en-GB" dirty="0"/>
              <a:t>The first technique, brainstorming, is probably the most well known and widely used for both creative problem solving and idea generation. </a:t>
            </a:r>
          </a:p>
          <a:p>
            <a:r>
              <a:rPr lang="en-GB" dirty="0"/>
              <a:t>It is an unstructured process for generating all possible ideas about a problem within a limited time frame through the spontaneous contribution of participants. </a:t>
            </a:r>
          </a:p>
          <a:p>
            <a:r>
              <a:rPr lang="en-GB" dirty="0"/>
              <a:t>All ideas, no matter how illogical, must be recorded, with participants prohibited from criticizing or evaluating during the brainstorming session. </a:t>
            </a:r>
            <a:endParaRPr lang="en-US" dirty="0"/>
          </a:p>
        </p:txBody>
      </p:sp>
    </p:spTree>
    <p:extLst>
      <p:ext uri="{BB962C8B-B14F-4D97-AF65-F5344CB8AC3E}">
        <p14:creationId xmlns:p14="http://schemas.microsoft.com/office/powerpoint/2010/main" val="21533845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Reverse brainstorming </a:t>
            </a:r>
            <a:endParaRPr lang="en-US" dirty="0"/>
          </a:p>
        </p:txBody>
      </p:sp>
      <p:sp>
        <p:nvSpPr>
          <p:cNvPr id="3" name="Content Placeholder 2"/>
          <p:cNvSpPr>
            <a:spLocks noGrp="1"/>
          </p:cNvSpPr>
          <p:nvPr>
            <p:ph idx="1"/>
          </p:nvPr>
        </p:nvSpPr>
        <p:spPr/>
        <p:txBody>
          <a:bodyPr/>
          <a:lstStyle/>
          <a:p>
            <a:r>
              <a:rPr lang="en-GB" dirty="0"/>
              <a:t>Similar to brainstorming, but criticism is allowed and encouraged as a way to bring out possible </a:t>
            </a:r>
            <a:r>
              <a:rPr lang="en-US" dirty="0"/>
              <a:t>problems with the ideas. </a:t>
            </a:r>
          </a:p>
        </p:txBody>
      </p:sp>
    </p:spTree>
    <p:extLst>
      <p:ext uri="{BB962C8B-B14F-4D97-AF65-F5344CB8AC3E}">
        <p14:creationId xmlns:p14="http://schemas.microsoft.com/office/powerpoint/2010/main" val="39415402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err="1"/>
              <a:t>Synectics</a:t>
            </a:r>
            <a:r>
              <a:rPr lang="en-US" b="1" dirty="0"/>
              <a:t> </a:t>
            </a:r>
            <a:endParaRPr lang="en-US" dirty="0"/>
          </a:p>
        </p:txBody>
      </p:sp>
      <p:sp>
        <p:nvSpPr>
          <p:cNvPr id="3" name="Content Placeholder 2"/>
          <p:cNvSpPr>
            <a:spLocks noGrp="1"/>
          </p:cNvSpPr>
          <p:nvPr>
            <p:ph idx="1"/>
          </p:nvPr>
        </p:nvSpPr>
        <p:spPr/>
        <p:txBody>
          <a:bodyPr/>
          <a:lstStyle/>
          <a:p>
            <a:r>
              <a:rPr lang="en-GB" dirty="0" err="1"/>
              <a:t>Synectics</a:t>
            </a:r>
            <a:r>
              <a:rPr lang="en-GB" dirty="0"/>
              <a:t> is a creative process that forces individuals to solve problems through one of four analogy mechanisms</a:t>
            </a:r>
          </a:p>
          <a:p>
            <a:r>
              <a:rPr lang="en-GB" dirty="0"/>
              <a:t>This forces participants to consciously apply preconscious mechanisms through the use of analogies in order to solve </a:t>
            </a:r>
            <a:endParaRPr lang="en-US" dirty="0"/>
          </a:p>
        </p:txBody>
      </p:sp>
    </p:spTree>
    <p:extLst>
      <p:ext uri="{BB962C8B-B14F-4D97-AF65-F5344CB8AC3E}">
        <p14:creationId xmlns:p14="http://schemas.microsoft.com/office/powerpoint/2010/main" val="38275358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Gordon method </a:t>
            </a:r>
            <a:endParaRPr lang="en-US" dirty="0"/>
          </a:p>
        </p:txBody>
      </p:sp>
      <p:sp>
        <p:nvSpPr>
          <p:cNvPr id="3" name="Content Placeholder 2"/>
          <p:cNvSpPr>
            <a:spLocks noGrp="1"/>
          </p:cNvSpPr>
          <p:nvPr>
            <p:ph idx="1"/>
          </p:nvPr>
        </p:nvSpPr>
        <p:spPr/>
        <p:txBody>
          <a:bodyPr/>
          <a:lstStyle/>
          <a:p>
            <a:r>
              <a:rPr lang="en-GB" dirty="0"/>
              <a:t>Gordon method is a method of developing new ideas when the individuals are unaware of the problem. </a:t>
            </a:r>
          </a:p>
          <a:p>
            <a:r>
              <a:rPr lang="en-GB" dirty="0"/>
              <a:t>In this method the entrepreneur starts by mentioning a general concept associated with the problem. </a:t>
            </a:r>
          </a:p>
          <a:p>
            <a:r>
              <a:rPr lang="en-GB" dirty="0"/>
              <a:t>The group responds with expressing a number of ideas. </a:t>
            </a:r>
            <a:endParaRPr lang="en-US" dirty="0"/>
          </a:p>
        </p:txBody>
      </p:sp>
    </p:spTree>
    <p:extLst>
      <p:ext uri="{BB962C8B-B14F-4D97-AF65-F5344CB8AC3E}">
        <p14:creationId xmlns:p14="http://schemas.microsoft.com/office/powerpoint/2010/main" val="35964111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Checklist method </a:t>
            </a:r>
            <a:endParaRPr lang="en-US" dirty="0"/>
          </a:p>
        </p:txBody>
      </p:sp>
      <p:sp>
        <p:nvSpPr>
          <p:cNvPr id="3" name="Content Placeholder 2"/>
          <p:cNvSpPr>
            <a:spLocks noGrp="1"/>
          </p:cNvSpPr>
          <p:nvPr>
            <p:ph idx="1"/>
          </p:nvPr>
        </p:nvSpPr>
        <p:spPr/>
        <p:txBody>
          <a:bodyPr/>
          <a:lstStyle/>
          <a:p>
            <a:r>
              <a:rPr lang="en-GB" dirty="0"/>
              <a:t>Developing a new idea through a list of related issues is checklist method of problem solving. </a:t>
            </a:r>
            <a:endParaRPr lang="en-US" dirty="0"/>
          </a:p>
        </p:txBody>
      </p:sp>
    </p:spTree>
    <p:extLst>
      <p:ext uri="{BB962C8B-B14F-4D97-AF65-F5344CB8AC3E}">
        <p14:creationId xmlns:p14="http://schemas.microsoft.com/office/powerpoint/2010/main" val="49632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INTERNATIONAL VERSUS DOMESTIC ENTREPRENEURSHIP</a:t>
            </a:r>
            <a:endParaRPr lang="en-US" dirty="0"/>
          </a:p>
        </p:txBody>
      </p:sp>
      <p:sp>
        <p:nvSpPr>
          <p:cNvPr id="3" name="Content Placeholder 2"/>
          <p:cNvSpPr>
            <a:spLocks noGrp="1"/>
          </p:cNvSpPr>
          <p:nvPr>
            <p:ph idx="1"/>
          </p:nvPr>
        </p:nvSpPr>
        <p:spPr/>
        <p:txBody>
          <a:bodyPr/>
          <a:lstStyle/>
          <a:p>
            <a:r>
              <a:rPr lang="en-GB" dirty="0"/>
              <a:t>Whether international or domestic, an entrepreneur is concerned about the same basic issues-sales, costs, and profits. </a:t>
            </a:r>
          </a:p>
          <a:p>
            <a:r>
              <a:rPr lang="en-GB" dirty="0"/>
              <a:t>What varies is the relative importance of the factors being considered. </a:t>
            </a:r>
          </a:p>
          <a:p>
            <a:r>
              <a:rPr lang="en-GB" dirty="0"/>
              <a:t>International entrepreneurial decisions are more complex due to uncontrollable factors such as  </a:t>
            </a:r>
            <a:r>
              <a:rPr lang="en-US" dirty="0"/>
              <a:t>the following.</a:t>
            </a:r>
          </a:p>
        </p:txBody>
      </p:sp>
    </p:spTree>
    <p:extLst>
      <p:ext uri="{BB962C8B-B14F-4D97-AF65-F5344CB8AC3E}">
        <p14:creationId xmlns:p14="http://schemas.microsoft.com/office/powerpoint/2010/main" val="27445352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Economics</a:t>
            </a:r>
            <a:endParaRPr lang="en-US" dirty="0"/>
          </a:p>
        </p:txBody>
      </p:sp>
      <p:sp>
        <p:nvSpPr>
          <p:cNvPr id="3" name="Content Placeholder 2"/>
          <p:cNvSpPr>
            <a:spLocks noGrp="1"/>
          </p:cNvSpPr>
          <p:nvPr>
            <p:ph idx="1"/>
          </p:nvPr>
        </p:nvSpPr>
        <p:spPr/>
        <p:txBody>
          <a:bodyPr/>
          <a:lstStyle/>
          <a:p>
            <a:r>
              <a:rPr lang="en-GB" dirty="0"/>
              <a:t>A domestic business strategy is designed under a single economic system.</a:t>
            </a:r>
          </a:p>
          <a:p>
            <a:r>
              <a:rPr lang="en-GB" dirty="0"/>
              <a:t> Creating a business strategy for multiple countries means dealing with different levels of economic development and </a:t>
            </a:r>
            <a:r>
              <a:rPr lang="en-US" dirty="0"/>
              <a:t>different distribution systems.</a:t>
            </a:r>
          </a:p>
        </p:txBody>
      </p:sp>
    </p:spTree>
    <p:extLst>
      <p:ext uri="{BB962C8B-B14F-4D97-AF65-F5344CB8AC3E}">
        <p14:creationId xmlns:p14="http://schemas.microsoft.com/office/powerpoint/2010/main" val="32161267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Balance of Payments</a:t>
            </a:r>
            <a:endParaRPr lang="en-US" dirty="0"/>
          </a:p>
        </p:txBody>
      </p:sp>
      <p:sp>
        <p:nvSpPr>
          <p:cNvPr id="3" name="Content Placeholder 2"/>
          <p:cNvSpPr>
            <a:spLocks noGrp="1"/>
          </p:cNvSpPr>
          <p:nvPr>
            <p:ph idx="1"/>
          </p:nvPr>
        </p:nvSpPr>
        <p:spPr/>
        <p:txBody>
          <a:bodyPr/>
          <a:lstStyle/>
          <a:p>
            <a:r>
              <a:rPr lang="en-GB" dirty="0"/>
              <a:t>A country’s </a:t>
            </a:r>
            <a:r>
              <a:rPr lang="en-GB" b="1" dirty="0"/>
              <a:t>balance of payments </a:t>
            </a:r>
            <a:r>
              <a:rPr lang="en-GB" dirty="0"/>
              <a:t>affects the valuation of its currency. </a:t>
            </a:r>
          </a:p>
          <a:p>
            <a:r>
              <a:rPr lang="en-GB" dirty="0"/>
              <a:t>This economic variable will affect how companies do business in other countries</a:t>
            </a:r>
            <a:endParaRPr lang="en-US" dirty="0"/>
          </a:p>
        </p:txBody>
      </p:sp>
    </p:spTree>
    <p:extLst>
      <p:ext uri="{BB962C8B-B14F-4D97-AF65-F5344CB8AC3E}">
        <p14:creationId xmlns:p14="http://schemas.microsoft.com/office/powerpoint/2010/main" val="36493290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b="1" dirty="0"/>
              <a:t>Type of System Barter</a:t>
            </a:r>
            <a:r>
              <a:rPr lang="en-GB" dirty="0"/>
              <a:t>er </a:t>
            </a:r>
            <a:r>
              <a:rPr lang="en-GB" b="1" dirty="0"/>
              <a:t>third-party arrangements</a:t>
            </a:r>
            <a:endParaRPr lang="en-US" dirty="0"/>
          </a:p>
        </p:txBody>
      </p:sp>
      <p:sp>
        <p:nvSpPr>
          <p:cNvPr id="3" name="Content Placeholder 2"/>
          <p:cNvSpPr>
            <a:spLocks noGrp="1"/>
          </p:cNvSpPr>
          <p:nvPr>
            <p:ph idx="1"/>
          </p:nvPr>
        </p:nvSpPr>
        <p:spPr>
          <a:xfrm>
            <a:off x="838200" y="1825625"/>
            <a:ext cx="10515600" cy="4729920"/>
          </a:xfrm>
        </p:spPr>
        <p:txBody>
          <a:bodyPr>
            <a:normAutofit lnSpcReduction="10000"/>
          </a:bodyPr>
          <a:lstStyle/>
          <a:p>
            <a:r>
              <a:rPr lang="en-GB" dirty="0"/>
              <a:t>have been used to increase business activity with the Commonwealth of Independent States, the former U.S.S.R. </a:t>
            </a:r>
          </a:p>
          <a:p>
            <a:r>
              <a:rPr lang="en-GB" dirty="0"/>
              <a:t>There are still many  difficulties in doing business in developing and transition economies due to: </a:t>
            </a:r>
            <a:endParaRPr lang="en-US" dirty="0"/>
          </a:p>
          <a:p>
            <a:pPr marL="514350" indent="-514350">
              <a:buAutoNum type="alphaLcPeriod"/>
            </a:pPr>
            <a:r>
              <a:rPr lang="en-GB" dirty="0"/>
              <a:t>Gaps in the knowledge of the Western system regarding business</a:t>
            </a:r>
          </a:p>
          <a:p>
            <a:pPr marL="0" indent="0">
              <a:buNone/>
            </a:pPr>
            <a:r>
              <a:rPr lang="en-GB" dirty="0"/>
              <a:t>       plans, marketing, </a:t>
            </a:r>
            <a:r>
              <a:rPr lang="en-US" dirty="0"/>
              <a:t>and profits </a:t>
            </a:r>
          </a:p>
          <a:p>
            <a:pPr marL="0" indent="0">
              <a:buNone/>
            </a:pPr>
            <a:r>
              <a:rPr lang="en-US" dirty="0"/>
              <a:t>b. </a:t>
            </a:r>
            <a:r>
              <a:rPr lang="en-GB" dirty="0"/>
              <a:t>Widely variable rates of return. </a:t>
            </a:r>
            <a:endParaRPr lang="en-US" dirty="0"/>
          </a:p>
          <a:p>
            <a:pPr marL="0" indent="0">
              <a:buNone/>
            </a:pPr>
            <a:r>
              <a:rPr lang="en-US" dirty="0"/>
              <a:t>c. Non-convertibility of the ruble. </a:t>
            </a:r>
          </a:p>
          <a:p>
            <a:pPr marL="0" indent="0">
              <a:buNone/>
            </a:pPr>
            <a:r>
              <a:rPr lang="en-US" dirty="0"/>
              <a:t>d. </a:t>
            </a:r>
            <a:r>
              <a:rPr lang="en-GB" dirty="0"/>
              <a:t>Differences in the accounting system. </a:t>
            </a:r>
            <a:endParaRPr lang="en-US" dirty="0"/>
          </a:p>
          <a:p>
            <a:pPr marL="0" indent="0">
              <a:buNone/>
            </a:pPr>
            <a:r>
              <a:rPr lang="en-US" dirty="0"/>
              <a:t>e. Nightmarish communications.</a:t>
            </a:r>
          </a:p>
          <a:p>
            <a:endParaRPr lang="en-GB" dirty="0"/>
          </a:p>
        </p:txBody>
      </p:sp>
    </p:spTree>
    <p:extLst>
      <p:ext uri="{BB962C8B-B14F-4D97-AF65-F5344CB8AC3E}">
        <p14:creationId xmlns:p14="http://schemas.microsoft.com/office/powerpoint/2010/main" val="4656124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Political-Legal Environment </a:t>
            </a:r>
            <a:endParaRPr lang="en-US" dirty="0"/>
          </a:p>
        </p:txBody>
      </p:sp>
      <p:sp>
        <p:nvSpPr>
          <p:cNvPr id="3" name="Content Placeholder 2"/>
          <p:cNvSpPr>
            <a:spLocks noGrp="1"/>
          </p:cNvSpPr>
          <p:nvPr>
            <p:ph idx="1"/>
          </p:nvPr>
        </p:nvSpPr>
        <p:spPr/>
        <p:txBody>
          <a:bodyPr/>
          <a:lstStyle/>
          <a:p>
            <a:r>
              <a:rPr lang="en-GB" dirty="0"/>
              <a:t>Multiple political and legal environments create different business problems. </a:t>
            </a:r>
          </a:p>
          <a:p>
            <a:r>
              <a:rPr lang="en-GB" dirty="0"/>
              <a:t>Each element of the international business strategy can potentially be affected by multiple legal environments. </a:t>
            </a:r>
          </a:p>
        </p:txBody>
      </p:sp>
    </p:spTree>
    <p:extLst>
      <p:ext uri="{BB962C8B-B14F-4D97-AF65-F5344CB8AC3E}">
        <p14:creationId xmlns:p14="http://schemas.microsoft.com/office/powerpoint/2010/main" val="24447753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Cultural Environment </a:t>
            </a:r>
            <a:endParaRPr lang="en-US" dirty="0"/>
          </a:p>
        </p:txBody>
      </p:sp>
      <p:sp>
        <p:nvSpPr>
          <p:cNvPr id="3" name="Content Placeholder 2"/>
          <p:cNvSpPr>
            <a:spLocks noGrp="1"/>
          </p:cNvSpPr>
          <p:nvPr>
            <p:ph idx="1"/>
          </p:nvPr>
        </p:nvSpPr>
        <p:spPr/>
        <p:txBody>
          <a:bodyPr/>
          <a:lstStyle/>
          <a:p>
            <a:r>
              <a:rPr lang="en-GB" dirty="0"/>
              <a:t>The impact of culture on entrepreneurs and strategies is significant</a:t>
            </a:r>
          </a:p>
          <a:p>
            <a:r>
              <a:rPr lang="en-GB" dirty="0"/>
              <a:t> Understanding the local culture is necessary when developing worldwide plans. </a:t>
            </a:r>
            <a:endParaRPr lang="en-US" dirty="0"/>
          </a:p>
        </p:txBody>
      </p:sp>
    </p:spTree>
    <p:extLst>
      <p:ext uri="{BB962C8B-B14F-4D97-AF65-F5344CB8AC3E}">
        <p14:creationId xmlns:p14="http://schemas.microsoft.com/office/powerpoint/2010/main" val="391575863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5288</TotalTime>
  <Words>1993</Words>
  <Application>Microsoft Office PowerPoint</Application>
  <PresentationFormat>Custom</PresentationFormat>
  <Paragraphs>160</Paragraphs>
  <Slides>35</Slides>
  <Notes>0</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Office Theme</vt:lpstr>
      <vt:lpstr>Entrepreneurship</vt:lpstr>
      <vt:lpstr>INTERNATIONAL ENTREPRENEURIAL OPPORTUNITIES </vt:lpstr>
      <vt:lpstr>THE IMPORTANCE OF INTERNATIONAL BUSINESS TO THE FIRM</vt:lpstr>
      <vt:lpstr>INTERNATIONAL VERSUS DOMESTIC ENTREPRENEURSHIP</vt:lpstr>
      <vt:lpstr>Economics</vt:lpstr>
      <vt:lpstr>Balance of Payments</vt:lpstr>
      <vt:lpstr>Type of System Barterer third-party arrangements</vt:lpstr>
      <vt:lpstr>Political-Legal Environment </vt:lpstr>
      <vt:lpstr>Cultural Environment </vt:lpstr>
      <vt:lpstr>Technological Environment </vt:lpstr>
      <vt:lpstr>Strategic Issues </vt:lpstr>
      <vt:lpstr>PowerPoint Presentation</vt:lpstr>
      <vt:lpstr>PowerPoint Presentation</vt:lpstr>
      <vt:lpstr>ENTREPRENEURIAL ENTRY INTO INTERNATIONAL BUSINESS</vt:lpstr>
      <vt:lpstr>PowerPoint Presentation</vt:lpstr>
      <vt:lpstr>Non equity arrangements</vt:lpstr>
      <vt:lpstr>PowerPoint Presentation</vt:lpstr>
      <vt:lpstr>PowerPoint Presentation</vt:lpstr>
      <vt:lpstr>PowerPoint Presentation</vt:lpstr>
      <vt:lpstr>SOURCES OF NEW IDEAS</vt:lpstr>
      <vt:lpstr>Consumers</vt:lpstr>
      <vt:lpstr>Existing Companies</vt:lpstr>
      <vt:lpstr>Distribution Channels</vt:lpstr>
      <vt:lpstr>Federal Government</vt:lpstr>
      <vt:lpstr>Research and Development</vt:lpstr>
      <vt:lpstr>CREATIVITY AND THE BUSINESS IDEA </vt:lpstr>
      <vt:lpstr>Focus groups </vt:lpstr>
      <vt:lpstr>Brainstorming </vt:lpstr>
      <vt:lpstr>Problem inventory analysis </vt:lpstr>
      <vt:lpstr>CREATIVE PROBLEM SOLVING </vt:lpstr>
      <vt:lpstr>Brainstorming </vt:lpstr>
      <vt:lpstr>Reverse brainstorming </vt:lpstr>
      <vt:lpstr>Synectics </vt:lpstr>
      <vt:lpstr>Gordon method </vt:lpstr>
      <vt:lpstr>Checklist method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Entrepreneurship</dc:title>
  <dc:creator>S.M.Fasih-ur-Rehman Bukhari</dc:creator>
  <cp:lastModifiedBy>Windows User</cp:lastModifiedBy>
  <cp:revision>30</cp:revision>
  <dcterms:created xsi:type="dcterms:W3CDTF">2017-04-13T08:16:24Z</dcterms:created>
  <dcterms:modified xsi:type="dcterms:W3CDTF">2018-04-11T15:51:38Z</dcterms:modified>
</cp:coreProperties>
</file>